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48" r:id="rId1"/>
  </p:sldMasterIdLst>
  <p:notesMasterIdLst>
    <p:notesMasterId r:id="rId116"/>
  </p:notesMasterIdLst>
  <p:handoutMasterIdLst>
    <p:handoutMasterId r:id="rId117"/>
  </p:handoutMasterIdLst>
  <p:sldIdLst>
    <p:sldId id="522" r:id="rId2"/>
    <p:sldId id="523" r:id="rId3"/>
    <p:sldId id="524" r:id="rId4"/>
    <p:sldId id="256" r:id="rId5"/>
    <p:sldId id="525" r:id="rId6"/>
    <p:sldId id="526" r:id="rId7"/>
    <p:sldId id="257" r:id="rId8"/>
    <p:sldId id="488" r:id="rId9"/>
    <p:sldId id="353" r:id="rId10"/>
    <p:sldId id="351" r:id="rId11"/>
    <p:sldId id="297" r:id="rId12"/>
    <p:sldId id="366" r:id="rId13"/>
    <p:sldId id="510" r:id="rId14"/>
    <p:sldId id="367" r:id="rId15"/>
    <p:sldId id="489" r:id="rId16"/>
    <p:sldId id="273" r:id="rId17"/>
    <p:sldId id="355" r:id="rId18"/>
    <p:sldId id="307" r:id="rId19"/>
    <p:sldId id="369" r:id="rId20"/>
    <p:sldId id="484" r:id="rId21"/>
    <p:sldId id="360" r:id="rId22"/>
    <p:sldId id="362" r:id="rId23"/>
    <p:sldId id="496" r:id="rId24"/>
    <p:sldId id="361" r:id="rId25"/>
    <p:sldId id="497" r:id="rId26"/>
    <p:sldId id="490" r:id="rId27"/>
    <p:sldId id="430" r:id="rId28"/>
    <p:sldId id="298" r:id="rId29"/>
    <p:sldId id="515" r:id="rId30"/>
    <p:sldId id="517" r:id="rId31"/>
    <p:sldId id="513" r:id="rId32"/>
    <p:sldId id="373" r:id="rId33"/>
    <p:sldId id="371" r:id="rId34"/>
    <p:sldId id="372" r:id="rId35"/>
    <p:sldId id="374" r:id="rId36"/>
    <p:sldId id="492" r:id="rId37"/>
    <p:sldId id="493" r:id="rId38"/>
    <p:sldId id="491" r:id="rId39"/>
    <p:sldId id="294" r:id="rId40"/>
    <p:sldId id="376" r:id="rId41"/>
    <p:sldId id="514" r:id="rId42"/>
    <p:sldId id="375" r:id="rId43"/>
    <p:sldId id="447" r:id="rId44"/>
    <p:sldId id="296" r:id="rId45"/>
    <p:sldId id="498" r:id="rId46"/>
    <p:sldId id="499" r:id="rId47"/>
    <p:sldId id="500" r:id="rId48"/>
    <p:sldId id="295" r:id="rId49"/>
    <p:sldId id="377" r:id="rId50"/>
    <p:sldId id="302" r:id="rId51"/>
    <p:sldId id="304" r:id="rId52"/>
    <p:sldId id="305" r:id="rId53"/>
    <p:sldId id="504" r:id="rId54"/>
    <p:sldId id="506" r:id="rId55"/>
    <p:sldId id="306" r:id="rId56"/>
    <p:sldId id="299" r:id="rId57"/>
    <p:sldId id="509" r:id="rId58"/>
    <p:sldId id="482" r:id="rId59"/>
    <p:sldId id="458" r:id="rId60"/>
    <p:sldId id="466" r:id="rId61"/>
    <p:sldId id="467" r:id="rId62"/>
    <p:sldId id="468" r:id="rId63"/>
    <p:sldId id="469" r:id="rId64"/>
    <p:sldId id="470" r:id="rId65"/>
    <p:sldId id="459" r:id="rId66"/>
    <p:sldId id="449" r:id="rId67"/>
    <p:sldId id="451" r:id="rId68"/>
    <p:sldId id="450" r:id="rId69"/>
    <p:sldId id="453" r:id="rId70"/>
    <p:sldId id="456" r:id="rId71"/>
    <p:sldId id="475" r:id="rId72"/>
    <p:sldId id="454" r:id="rId73"/>
    <p:sldId id="457" r:id="rId74"/>
    <p:sldId id="455" r:id="rId75"/>
    <p:sldId id="357" r:id="rId76"/>
    <p:sldId id="390" r:id="rId77"/>
    <p:sldId id="487" r:id="rId78"/>
    <p:sldId id="388" r:id="rId79"/>
    <p:sldId id="486" r:id="rId80"/>
    <p:sldId id="386" r:id="rId81"/>
    <p:sldId id="512" r:id="rId82"/>
    <p:sldId id="461" r:id="rId83"/>
    <p:sldId id="394" r:id="rId84"/>
    <p:sldId id="392" r:id="rId85"/>
    <p:sldId id="502" r:id="rId86"/>
    <p:sldId id="478" r:id="rId87"/>
    <p:sldId id="380" r:id="rId88"/>
    <p:sldId id="480" r:id="rId89"/>
    <p:sldId id="379" r:id="rId90"/>
    <p:sldId id="463" r:id="rId91"/>
    <p:sldId id="479" r:id="rId92"/>
    <p:sldId id="356" r:id="rId93"/>
    <p:sldId id="395" r:id="rId94"/>
    <p:sldId id="278" r:id="rId95"/>
    <p:sldId id="282" r:id="rId96"/>
    <p:sldId id="408" r:id="rId97"/>
    <p:sldId id="407" r:id="rId98"/>
    <p:sldId id="396" r:id="rId99"/>
    <p:sldId id="397" r:id="rId100"/>
    <p:sldId id="398" r:id="rId101"/>
    <p:sldId id="409" r:id="rId102"/>
    <p:sldId id="279" r:id="rId103"/>
    <p:sldId id="280" r:id="rId104"/>
    <p:sldId id="403" r:id="rId105"/>
    <p:sldId id="399" r:id="rId106"/>
    <p:sldId id="402" r:id="rId107"/>
    <p:sldId id="400" r:id="rId108"/>
    <p:sldId id="401" r:id="rId109"/>
    <p:sldId id="518" r:id="rId110"/>
    <p:sldId id="519" r:id="rId111"/>
    <p:sldId id="520" r:id="rId112"/>
    <p:sldId id="521" r:id="rId113"/>
    <p:sldId id="527" r:id="rId114"/>
    <p:sldId id="483" r:id="rId115"/>
  </p:sldIdLst>
  <p:sldSz cx="9144000" cy="6858000" type="screen4x3"/>
  <p:notesSz cx="6858000" cy="9144000"/>
  <p:defaultTextStyle>
    <a:defPPr>
      <a:defRPr lang="en-US"/>
    </a:defPPr>
    <a:lvl1pPr algn="l" rtl="0" fontAlgn="base">
      <a:spcBef>
        <a:spcPct val="0"/>
      </a:spcBef>
      <a:spcAft>
        <a:spcPct val="0"/>
      </a:spcAft>
      <a:defRPr sz="2400" b="1" kern="1200" baseline="-25000">
        <a:solidFill>
          <a:schemeClr val="tx1"/>
        </a:solidFill>
        <a:latin typeface="Tempus Sans ITC" charset="0"/>
        <a:ea typeface="+mn-ea"/>
        <a:cs typeface="+mn-cs"/>
      </a:defRPr>
    </a:lvl1pPr>
    <a:lvl2pPr marL="457200" algn="l" rtl="0" fontAlgn="base">
      <a:spcBef>
        <a:spcPct val="0"/>
      </a:spcBef>
      <a:spcAft>
        <a:spcPct val="0"/>
      </a:spcAft>
      <a:defRPr sz="2400" b="1" kern="1200" baseline="-25000">
        <a:solidFill>
          <a:schemeClr val="tx1"/>
        </a:solidFill>
        <a:latin typeface="Tempus Sans ITC" charset="0"/>
        <a:ea typeface="+mn-ea"/>
        <a:cs typeface="+mn-cs"/>
      </a:defRPr>
    </a:lvl2pPr>
    <a:lvl3pPr marL="914400" algn="l" rtl="0" fontAlgn="base">
      <a:spcBef>
        <a:spcPct val="0"/>
      </a:spcBef>
      <a:spcAft>
        <a:spcPct val="0"/>
      </a:spcAft>
      <a:defRPr sz="2400" b="1" kern="1200" baseline="-25000">
        <a:solidFill>
          <a:schemeClr val="tx1"/>
        </a:solidFill>
        <a:latin typeface="Tempus Sans ITC" charset="0"/>
        <a:ea typeface="+mn-ea"/>
        <a:cs typeface="+mn-cs"/>
      </a:defRPr>
    </a:lvl3pPr>
    <a:lvl4pPr marL="1371600" algn="l" rtl="0" fontAlgn="base">
      <a:spcBef>
        <a:spcPct val="0"/>
      </a:spcBef>
      <a:spcAft>
        <a:spcPct val="0"/>
      </a:spcAft>
      <a:defRPr sz="2400" b="1" kern="1200" baseline="-25000">
        <a:solidFill>
          <a:schemeClr val="tx1"/>
        </a:solidFill>
        <a:latin typeface="Tempus Sans ITC" charset="0"/>
        <a:ea typeface="+mn-ea"/>
        <a:cs typeface="+mn-cs"/>
      </a:defRPr>
    </a:lvl4pPr>
    <a:lvl5pPr marL="1828800" algn="l" rtl="0" fontAlgn="base">
      <a:spcBef>
        <a:spcPct val="0"/>
      </a:spcBef>
      <a:spcAft>
        <a:spcPct val="0"/>
      </a:spcAft>
      <a:defRPr sz="2400" b="1" kern="1200" baseline="-25000">
        <a:solidFill>
          <a:schemeClr val="tx1"/>
        </a:solidFill>
        <a:latin typeface="Tempus Sans ITC" charset="0"/>
        <a:ea typeface="+mn-ea"/>
        <a:cs typeface="+mn-cs"/>
      </a:defRPr>
    </a:lvl5pPr>
    <a:lvl6pPr marL="2286000" algn="l" defTabSz="914400" rtl="0" eaLnBrk="1" latinLnBrk="0" hangingPunct="1">
      <a:defRPr sz="2400" b="1" kern="1200" baseline="-25000">
        <a:solidFill>
          <a:schemeClr val="tx1"/>
        </a:solidFill>
        <a:latin typeface="Tempus Sans ITC" charset="0"/>
        <a:ea typeface="+mn-ea"/>
        <a:cs typeface="+mn-cs"/>
      </a:defRPr>
    </a:lvl6pPr>
    <a:lvl7pPr marL="2743200" algn="l" defTabSz="914400" rtl="0" eaLnBrk="1" latinLnBrk="0" hangingPunct="1">
      <a:defRPr sz="2400" b="1" kern="1200" baseline="-25000">
        <a:solidFill>
          <a:schemeClr val="tx1"/>
        </a:solidFill>
        <a:latin typeface="Tempus Sans ITC" charset="0"/>
        <a:ea typeface="+mn-ea"/>
        <a:cs typeface="+mn-cs"/>
      </a:defRPr>
    </a:lvl7pPr>
    <a:lvl8pPr marL="3200400" algn="l" defTabSz="914400" rtl="0" eaLnBrk="1" latinLnBrk="0" hangingPunct="1">
      <a:defRPr sz="2400" b="1" kern="1200" baseline="-25000">
        <a:solidFill>
          <a:schemeClr val="tx1"/>
        </a:solidFill>
        <a:latin typeface="Tempus Sans ITC" charset="0"/>
        <a:ea typeface="+mn-ea"/>
        <a:cs typeface="+mn-cs"/>
      </a:defRPr>
    </a:lvl8pPr>
    <a:lvl9pPr marL="3657600" algn="l" defTabSz="914400" rtl="0" eaLnBrk="1" latinLnBrk="0" hangingPunct="1">
      <a:defRPr sz="2400" b="1" kern="1200" baseline="-25000">
        <a:solidFill>
          <a:schemeClr val="tx1"/>
        </a:solidFill>
        <a:latin typeface="Tempus Sans ITC"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FFCC00"/>
    <a:srgbClr val="FFFF00"/>
    <a:srgbClr val="CC9900"/>
    <a:srgbClr val="FF0000"/>
    <a:srgbClr val="008000"/>
    <a:srgbClr val="3333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2703" autoAdjust="0"/>
  </p:normalViewPr>
  <p:slideViewPr>
    <p:cSldViewPr>
      <p:cViewPr>
        <p:scale>
          <a:sx n="50" d="100"/>
          <a:sy n="50" d="100"/>
        </p:scale>
        <p:origin x="3944" y="110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20" d="100"/>
        <a:sy n="120" d="100"/>
      </p:scale>
      <p:origin x="0" y="0"/>
    </p:cViewPr>
  </p:notesTextViewPr>
  <p:sorterViewPr>
    <p:cViewPr>
      <p:scale>
        <a:sx n="66" d="100"/>
        <a:sy n="66" d="100"/>
      </p:scale>
      <p:origin x="0" y="864"/>
    </p:cViewPr>
  </p:sorterViewPr>
  <p:notesViewPr>
    <p:cSldViewPr>
      <p:cViewPr>
        <p:scale>
          <a:sx n="66" d="100"/>
          <a:sy n="66" d="100"/>
        </p:scale>
        <p:origin x="-98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theme" Target="theme/theme1.xml"/><Relationship Id="rId121"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notesMaster" Target="notesMasters/notesMaster1.xml"/><Relationship Id="rId117" Type="http://schemas.openxmlformats.org/officeDocument/2006/relationships/handoutMaster" Target="handoutMasters/handoutMaster1.xml"/><Relationship Id="rId118" Type="http://schemas.openxmlformats.org/officeDocument/2006/relationships/presProps" Target="presProps.xml"/><Relationship Id="rId119" Type="http://schemas.openxmlformats.org/officeDocument/2006/relationships/viewProps" Target="viewProps.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_rels/viewProps.xml.rels><?xml version="1.0" encoding="UTF-8" standalone="yes"?>
<Relationships xmlns="http://schemas.openxmlformats.org/package/2006/relationships"><Relationship Id="rId3" Type="http://schemas.openxmlformats.org/officeDocument/2006/relationships/slide" Target="slides/slide75.xml"/><Relationship Id="rId4" Type="http://schemas.openxmlformats.org/officeDocument/2006/relationships/slide" Target="slides/slide114.xml"/><Relationship Id="rId1" Type="http://schemas.openxmlformats.org/officeDocument/2006/relationships/slide" Target="slides/slide60.xml"/><Relationship Id="rId2"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85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baseline="0"/>
            </a:lvl1pPr>
          </a:lstStyle>
          <a:p>
            <a:endParaRPr lang="en-US" altLang="en-US"/>
          </a:p>
        </p:txBody>
      </p:sp>
      <p:sp>
        <p:nvSpPr>
          <p:cNvPr id="23859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baseline="0"/>
            </a:lvl1pPr>
          </a:lstStyle>
          <a:p>
            <a:endParaRPr lang="en-US" altLang="en-US"/>
          </a:p>
        </p:txBody>
      </p:sp>
      <p:sp>
        <p:nvSpPr>
          <p:cNvPr id="23859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baseline="0"/>
            </a:lvl1pPr>
          </a:lstStyle>
          <a:p>
            <a:endParaRPr lang="en-US" altLang="en-US"/>
          </a:p>
        </p:txBody>
      </p:sp>
      <p:sp>
        <p:nvSpPr>
          <p:cNvPr id="23859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baseline="0"/>
            </a:lvl1pPr>
          </a:lstStyle>
          <a:p>
            <a:fld id="{BBF8EB2F-DB45-0745-91CE-E637F2AE85B4}" type="slidenum">
              <a:rPr lang="en-US" altLang="en-US"/>
              <a:pPr/>
              <a:t>‹#›</a:t>
            </a:fld>
            <a:endParaRPr lang="en-US" altLang="en-US"/>
          </a:p>
        </p:txBody>
      </p:sp>
    </p:spTree>
    <p:extLst>
      <p:ext uri="{BB962C8B-B14F-4D97-AF65-F5344CB8AC3E}">
        <p14:creationId xmlns:p14="http://schemas.microsoft.com/office/powerpoint/2010/main" val="16016714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06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24064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240644"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24064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4064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24064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59C9E143-4FEB-3248-B2E5-6A41A84C9F58}" type="slidenum">
              <a:rPr lang="en-US" altLang="en-US"/>
              <a:pPr/>
              <a:t>‹#›</a:t>
            </a:fld>
            <a:endParaRPr lang="en-US" altLang="en-US"/>
          </a:p>
        </p:txBody>
      </p:sp>
    </p:spTree>
    <p:extLst>
      <p:ext uri="{BB962C8B-B14F-4D97-AF65-F5344CB8AC3E}">
        <p14:creationId xmlns:p14="http://schemas.microsoft.com/office/powerpoint/2010/main" val="88083575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charset="0"/>
        <a:ea typeface="+mn-ea"/>
        <a:cs typeface="+mn-cs"/>
      </a:defRPr>
    </a:lvl1pPr>
    <a:lvl2pPr marL="457200" algn="l" rtl="0" fontAlgn="base">
      <a:spcBef>
        <a:spcPct val="30000"/>
      </a:spcBef>
      <a:spcAft>
        <a:spcPct val="0"/>
      </a:spcAft>
      <a:defRPr sz="1200" kern="1200">
        <a:solidFill>
          <a:schemeClr val="tx1"/>
        </a:solidFill>
        <a:latin typeface="Times New Roman" charset="0"/>
        <a:ea typeface="+mn-ea"/>
        <a:cs typeface="+mn-cs"/>
      </a:defRPr>
    </a:lvl2pPr>
    <a:lvl3pPr marL="914400" algn="l" rtl="0" fontAlgn="base">
      <a:spcBef>
        <a:spcPct val="30000"/>
      </a:spcBef>
      <a:spcAft>
        <a:spcPct val="0"/>
      </a:spcAft>
      <a:defRPr sz="1200" kern="1200">
        <a:solidFill>
          <a:schemeClr val="tx1"/>
        </a:solidFill>
        <a:latin typeface="Times New Roman" charset="0"/>
        <a:ea typeface="+mn-ea"/>
        <a:cs typeface="+mn-cs"/>
      </a:defRPr>
    </a:lvl3pPr>
    <a:lvl4pPr marL="1371600" algn="l" rtl="0" fontAlgn="base">
      <a:spcBef>
        <a:spcPct val="30000"/>
      </a:spcBef>
      <a:spcAft>
        <a:spcPct val="0"/>
      </a:spcAft>
      <a:defRPr sz="1200" kern="1200">
        <a:solidFill>
          <a:schemeClr val="tx1"/>
        </a:solidFill>
        <a:latin typeface="Times New Roman" charset="0"/>
        <a:ea typeface="+mn-ea"/>
        <a:cs typeface="+mn-cs"/>
      </a:defRPr>
    </a:lvl4pPr>
    <a:lvl5pPr marL="1828800" algn="l" rtl="0" fontAlgn="base">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 Id="rId3" Type="http://schemas.openxmlformats.org/officeDocument/2006/relationships/image" Target="../media/image164.jpeg"/></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78BB0D-985E-5644-B005-7CF4C8B5DAEE}" type="slidenum">
              <a:rPr lang="en-US" altLang="en-US"/>
              <a:pPr/>
              <a:t>1</a:t>
            </a:fld>
            <a:endParaRPr lang="en-US" altLang="en-US"/>
          </a:p>
        </p:txBody>
      </p:sp>
      <p:sp>
        <p:nvSpPr>
          <p:cNvPr id="455682" name="Rectangle 2"/>
          <p:cNvSpPr>
            <a:spLocks noChangeArrowheads="1" noTextEdit="1"/>
          </p:cNvSpPr>
          <p:nvPr>
            <p:ph type="sldImg"/>
          </p:nvPr>
        </p:nvSpPr>
        <p:spPr>
          <a:xfrm>
            <a:off x="1144588" y="685800"/>
            <a:ext cx="4572000" cy="3429000"/>
          </a:xfrm>
          <a:ln/>
        </p:spPr>
      </p:sp>
      <p:sp>
        <p:nvSpPr>
          <p:cNvPr id="455683" name="Rectangle 3"/>
          <p:cNvSpPr>
            <a:spLocks noGrp="1" noChangeArrowheads="1"/>
          </p:cNvSpPr>
          <p:nvPr>
            <p:ph type="body" idx="1"/>
          </p:nvPr>
        </p:nvSpPr>
        <p:spPr>
          <a:xfrm>
            <a:off x="912813" y="4343400"/>
            <a:ext cx="5032375" cy="4114800"/>
          </a:xfrm>
        </p:spPr>
        <p:txBody>
          <a:bodyPr/>
          <a:lstStyle/>
          <a:p>
            <a:r>
              <a:rPr lang="en-US" altLang="en-US"/>
              <a:t>1. UGA Logo</a:t>
            </a:r>
          </a:p>
        </p:txBody>
      </p:sp>
    </p:spTree>
    <p:extLst>
      <p:ext uri="{BB962C8B-B14F-4D97-AF65-F5344CB8AC3E}">
        <p14:creationId xmlns:p14="http://schemas.microsoft.com/office/powerpoint/2010/main" val="585032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99343C-AB4A-3347-A760-1A3F840B4786}" type="slidenum">
              <a:rPr lang="en-US" altLang="en-US"/>
              <a:pPr/>
              <a:t>10</a:t>
            </a:fld>
            <a:endParaRPr lang="en-US" altLang="en-US"/>
          </a:p>
        </p:txBody>
      </p:sp>
      <p:sp>
        <p:nvSpPr>
          <p:cNvPr id="256002" name="Rectangle 2"/>
          <p:cNvSpPr>
            <a:spLocks noChangeArrowheads="1" noTextEdit="1"/>
          </p:cNvSpPr>
          <p:nvPr>
            <p:ph type="sldImg"/>
          </p:nvPr>
        </p:nvSpPr>
        <p:spPr>
          <a:ln/>
        </p:spPr>
      </p:sp>
      <p:sp>
        <p:nvSpPr>
          <p:cNvPr id="256003" name="Rectangle 3"/>
          <p:cNvSpPr>
            <a:spLocks noGrp="1" noChangeArrowheads="1"/>
          </p:cNvSpPr>
          <p:nvPr>
            <p:ph type="body" idx="1"/>
          </p:nvPr>
        </p:nvSpPr>
        <p:spPr/>
        <p:txBody>
          <a:bodyPr/>
          <a:lstStyle/>
          <a:p>
            <a:r>
              <a:rPr lang="en-US" altLang="en-US">
                <a:latin typeface="Arial" charset="0"/>
              </a:rPr>
              <a:t>10. How do you go about having plants in your home?</a:t>
            </a:r>
          </a:p>
          <a:p>
            <a:r>
              <a:rPr lang="en-US" altLang="en-US">
                <a:latin typeface="Arial" charset="0"/>
              </a:rPr>
              <a:t>Before selecting house plants, consider their growth requirements … (</a:t>
            </a:r>
            <a:r>
              <a:rPr lang="en-US" altLang="en-US" i="1">
                <a:latin typeface="Arial" charset="0"/>
              </a:rPr>
              <a:t>read slide text</a:t>
            </a:r>
            <a:r>
              <a:rPr lang="en-US" altLang="en-US">
                <a:latin typeface="Arial" charset="0"/>
              </a:rPr>
              <a:t>)</a:t>
            </a:r>
          </a:p>
          <a:p>
            <a:r>
              <a:rPr lang="en-US" altLang="en-US">
                <a:latin typeface="Arial" charset="0"/>
              </a:rPr>
              <a:t>Also consider acclimatization, a term, which we will explain in some detail later ... </a:t>
            </a:r>
          </a:p>
        </p:txBody>
      </p:sp>
    </p:spTree>
    <p:extLst>
      <p:ext uri="{BB962C8B-B14F-4D97-AF65-F5344CB8AC3E}">
        <p14:creationId xmlns:p14="http://schemas.microsoft.com/office/powerpoint/2010/main" val="11239602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460120-F766-8F43-864A-FE208212C28B}" type="slidenum">
              <a:rPr lang="en-US" altLang="en-US"/>
              <a:pPr/>
              <a:t>100</a:t>
            </a:fld>
            <a:endParaRPr lang="en-US" altLang="en-US"/>
          </a:p>
        </p:txBody>
      </p:sp>
      <p:sp>
        <p:nvSpPr>
          <p:cNvPr id="342018" name="Rectangle 2"/>
          <p:cNvSpPr>
            <a:spLocks noChangeArrowheads="1" noTextEdit="1"/>
          </p:cNvSpPr>
          <p:nvPr>
            <p:ph type="sldImg"/>
          </p:nvPr>
        </p:nvSpPr>
        <p:spPr>
          <a:ln/>
        </p:spPr>
      </p:sp>
      <p:sp>
        <p:nvSpPr>
          <p:cNvPr id="342019" name="Rectangle 3"/>
          <p:cNvSpPr>
            <a:spLocks noGrp="1" noChangeArrowheads="1"/>
          </p:cNvSpPr>
          <p:nvPr>
            <p:ph type="body" idx="1"/>
          </p:nvPr>
        </p:nvSpPr>
        <p:spPr/>
        <p:txBody>
          <a:bodyPr/>
          <a:lstStyle/>
          <a:p>
            <a:r>
              <a:rPr lang="en-US" altLang="en-US">
                <a:latin typeface="Arial" charset="0"/>
              </a:rPr>
              <a:t>100. Dieffenbachias come in leaf colorations from almost entirely white with green margins to deep green with every possible yellow spotted pattern in between.</a:t>
            </a:r>
          </a:p>
          <a:p>
            <a:r>
              <a:rPr lang="en-US" altLang="en-US">
                <a:latin typeface="Arial" charset="0"/>
              </a:rPr>
              <a:t>They will not disappoint you.</a:t>
            </a:r>
          </a:p>
        </p:txBody>
      </p:sp>
    </p:spTree>
    <p:extLst>
      <p:ext uri="{BB962C8B-B14F-4D97-AF65-F5344CB8AC3E}">
        <p14:creationId xmlns:p14="http://schemas.microsoft.com/office/powerpoint/2010/main" val="63838290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142557-6020-2F45-B600-892873098277}" type="slidenum">
              <a:rPr lang="en-US" altLang="en-US"/>
              <a:pPr/>
              <a:t>101</a:t>
            </a:fld>
            <a:endParaRPr lang="en-US" altLang="en-US"/>
          </a:p>
        </p:txBody>
      </p:sp>
      <p:sp>
        <p:nvSpPr>
          <p:cNvPr id="343042" name="Rectangle 2"/>
          <p:cNvSpPr>
            <a:spLocks noChangeArrowheads="1" noTextEdit="1"/>
          </p:cNvSpPr>
          <p:nvPr>
            <p:ph type="sldImg"/>
          </p:nvPr>
        </p:nvSpPr>
        <p:spPr>
          <a:ln/>
        </p:spPr>
      </p:sp>
      <p:sp>
        <p:nvSpPr>
          <p:cNvPr id="343043" name="Rectangle 3"/>
          <p:cNvSpPr>
            <a:spLocks noGrp="1" noChangeArrowheads="1"/>
          </p:cNvSpPr>
          <p:nvPr>
            <p:ph type="body" idx="1"/>
          </p:nvPr>
        </p:nvSpPr>
        <p:spPr/>
        <p:txBody>
          <a:bodyPr/>
          <a:lstStyle/>
          <a:p>
            <a:r>
              <a:rPr lang="en-US" altLang="en-US">
                <a:latin typeface="Arial" charset="0"/>
              </a:rPr>
              <a:t>101. Dracaenas are tough and should be included as members of your indoor garden club.</a:t>
            </a:r>
          </a:p>
        </p:txBody>
      </p:sp>
    </p:spTree>
    <p:extLst>
      <p:ext uri="{BB962C8B-B14F-4D97-AF65-F5344CB8AC3E}">
        <p14:creationId xmlns:p14="http://schemas.microsoft.com/office/powerpoint/2010/main" val="47309988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66BCEE-1D23-8B4B-92A1-E00ADCDA5F0F}" type="slidenum">
              <a:rPr lang="en-US" altLang="en-US"/>
              <a:pPr/>
              <a:t>102</a:t>
            </a:fld>
            <a:endParaRPr lang="en-US" altLang="en-US"/>
          </a:p>
        </p:txBody>
      </p:sp>
      <p:sp>
        <p:nvSpPr>
          <p:cNvPr id="344066" name="Rectangle 2"/>
          <p:cNvSpPr>
            <a:spLocks noChangeArrowheads="1" noTextEdit="1"/>
          </p:cNvSpPr>
          <p:nvPr>
            <p:ph type="sldImg"/>
          </p:nvPr>
        </p:nvSpPr>
        <p:spPr>
          <a:ln/>
        </p:spPr>
      </p:sp>
      <p:sp>
        <p:nvSpPr>
          <p:cNvPr id="344067" name="Rectangle 3"/>
          <p:cNvSpPr>
            <a:spLocks noGrp="1" noChangeArrowheads="1"/>
          </p:cNvSpPr>
          <p:nvPr>
            <p:ph type="body" idx="1"/>
          </p:nvPr>
        </p:nvSpPr>
        <p:spPr/>
        <p:txBody>
          <a:bodyPr/>
          <a:lstStyle/>
          <a:p>
            <a:r>
              <a:rPr lang="en-US" altLang="en-US">
                <a:latin typeface="Arial" charset="0"/>
              </a:rPr>
              <a:t>102. Ferns may look great but not for long. Some species could do OK a little longer, for example,the bird nest and staghorn ferns.</a:t>
            </a:r>
          </a:p>
        </p:txBody>
      </p:sp>
    </p:spTree>
    <p:extLst>
      <p:ext uri="{BB962C8B-B14F-4D97-AF65-F5344CB8AC3E}">
        <p14:creationId xmlns:p14="http://schemas.microsoft.com/office/powerpoint/2010/main" val="140535642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628B38-810E-E248-9D41-6D4AB645F1B8}" type="slidenum">
              <a:rPr lang="en-US" altLang="en-US"/>
              <a:pPr/>
              <a:t>103</a:t>
            </a:fld>
            <a:endParaRPr lang="en-US" altLang="en-US"/>
          </a:p>
        </p:txBody>
      </p:sp>
      <p:sp>
        <p:nvSpPr>
          <p:cNvPr id="345090" name="Rectangle 2"/>
          <p:cNvSpPr>
            <a:spLocks noChangeArrowheads="1" noTextEdit="1"/>
          </p:cNvSpPr>
          <p:nvPr>
            <p:ph type="sldImg"/>
          </p:nvPr>
        </p:nvSpPr>
        <p:spPr>
          <a:ln/>
        </p:spPr>
      </p:sp>
      <p:sp>
        <p:nvSpPr>
          <p:cNvPr id="345091" name="Rectangle 3"/>
          <p:cNvSpPr>
            <a:spLocks noGrp="1" noChangeArrowheads="1"/>
          </p:cNvSpPr>
          <p:nvPr>
            <p:ph type="body" idx="1"/>
          </p:nvPr>
        </p:nvSpPr>
        <p:spPr/>
        <p:txBody>
          <a:bodyPr/>
          <a:lstStyle/>
          <a:p>
            <a:r>
              <a:rPr lang="en-US" altLang="en-US">
                <a:latin typeface="Arial" charset="0"/>
              </a:rPr>
              <a:t>103. Ficus comes in all different shapes, sizes, and colors. Many species and cultivars will do good, but some won’t. </a:t>
            </a:r>
            <a:r>
              <a:rPr lang="en-US" altLang="en-US" i="1">
                <a:latin typeface="Arial" charset="0"/>
                <a:ea typeface="Times New Roman" charset="0"/>
                <a:cs typeface="Times New Roman" charset="0"/>
              </a:rPr>
              <a:t>Ficus benjamina </a:t>
            </a:r>
            <a:r>
              <a:rPr lang="en-US" altLang="en-US">
                <a:latin typeface="Arial" charset="0"/>
                <a:ea typeface="Times New Roman" charset="0"/>
                <a:cs typeface="Times New Roman" charset="0"/>
              </a:rPr>
              <a:t> ‘Wintergreen' comes from a new generation of Weeping Figs, with high tolerance to defoliation. It is characterized with large, glossy leaves with deep green color. Other improved varieties are ‘Midnight’ and ‘Monique’.</a:t>
            </a:r>
            <a:r>
              <a:rPr lang="en-US" altLang="en-US">
                <a:latin typeface="Arial" charset="0"/>
              </a:rPr>
              <a:t> </a:t>
            </a:r>
          </a:p>
        </p:txBody>
      </p:sp>
    </p:spTree>
    <p:extLst>
      <p:ext uri="{BB962C8B-B14F-4D97-AF65-F5344CB8AC3E}">
        <p14:creationId xmlns:p14="http://schemas.microsoft.com/office/powerpoint/2010/main" val="180023484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FA25CB-167F-CC4D-BD9A-E06481626E42}" type="slidenum">
              <a:rPr lang="en-US" altLang="en-US"/>
              <a:pPr/>
              <a:t>104</a:t>
            </a:fld>
            <a:endParaRPr lang="en-US" altLang="en-US"/>
          </a:p>
        </p:txBody>
      </p:sp>
      <p:sp>
        <p:nvSpPr>
          <p:cNvPr id="346114" name="Rectangle 2"/>
          <p:cNvSpPr>
            <a:spLocks noChangeArrowheads="1" noTextEdit="1"/>
          </p:cNvSpPr>
          <p:nvPr>
            <p:ph type="sldImg"/>
          </p:nvPr>
        </p:nvSpPr>
        <p:spPr>
          <a:ln/>
        </p:spPr>
      </p:sp>
      <p:sp>
        <p:nvSpPr>
          <p:cNvPr id="346115" name="Rectangle 3"/>
          <p:cNvSpPr>
            <a:spLocks noGrp="1" noChangeArrowheads="1"/>
          </p:cNvSpPr>
          <p:nvPr>
            <p:ph type="body" idx="1"/>
          </p:nvPr>
        </p:nvSpPr>
        <p:spPr/>
        <p:txBody>
          <a:bodyPr/>
          <a:lstStyle/>
          <a:p>
            <a:r>
              <a:rPr lang="en-US" altLang="en-US">
                <a:latin typeface="Arial" charset="0"/>
              </a:rPr>
              <a:t>104. Palms, just like ferns, are spectacular, and some species, such as Parlor Palm, would do OK under low light. But most palms need more light for superior performance. </a:t>
            </a:r>
          </a:p>
        </p:txBody>
      </p:sp>
    </p:spTree>
    <p:extLst>
      <p:ext uri="{BB962C8B-B14F-4D97-AF65-F5344CB8AC3E}">
        <p14:creationId xmlns:p14="http://schemas.microsoft.com/office/powerpoint/2010/main" val="64998775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A0DAA7-3381-C540-9A4A-E6DFDA5500CF}" type="slidenum">
              <a:rPr lang="en-US" altLang="en-US"/>
              <a:pPr/>
              <a:t>105</a:t>
            </a:fld>
            <a:endParaRPr lang="en-US" altLang="en-US"/>
          </a:p>
        </p:txBody>
      </p:sp>
      <p:sp>
        <p:nvSpPr>
          <p:cNvPr id="347138" name="Rectangle 2"/>
          <p:cNvSpPr>
            <a:spLocks noChangeArrowheads="1" noTextEdit="1"/>
          </p:cNvSpPr>
          <p:nvPr>
            <p:ph type="sldImg"/>
          </p:nvPr>
        </p:nvSpPr>
        <p:spPr>
          <a:ln/>
        </p:spPr>
      </p:sp>
      <p:sp>
        <p:nvSpPr>
          <p:cNvPr id="347139" name="Rectangle 3"/>
          <p:cNvSpPr>
            <a:spLocks noGrp="1" noChangeArrowheads="1"/>
          </p:cNvSpPr>
          <p:nvPr>
            <p:ph type="body" idx="1"/>
          </p:nvPr>
        </p:nvSpPr>
        <p:spPr/>
        <p:txBody>
          <a:bodyPr/>
          <a:lstStyle/>
          <a:p>
            <a:r>
              <a:rPr lang="en-US" altLang="en-US">
                <a:latin typeface="Arial" charset="0"/>
              </a:rPr>
              <a:t>105. Philodendrons are great, both in appearance and interior performance. Their dark, heart-shaped leaves compliment any romantic setting…</a:t>
            </a:r>
          </a:p>
        </p:txBody>
      </p:sp>
    </p:spTree>
    <p:extLst>
      <p:ext uri="{BB962C8B-B14F-4D97-AF65-F5344CB8AC3E}">
        <p14:creationId xmlns:p14="http://schemas.microsoft.com/office/powerpoint/2010/main" val="9485238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B18FEC-8E66-EE48-9941-F8F356487B5C}" type="slidenum">
              <a:rPr lang="en-US" altLang="en-US"/>
              <a:pPr/>
              <a:t>106</a:t>
            </a:fld>
            <a:endParaRPr lang="en-US" altLang="en-US"/>
          </a:p>
        </p:txBody>
      </p:sp>
      <p:sp>
        <p:nvSpPr>
          <p:cNvPr id="348162" name="Rectangle 2"/>
          <p:cNvSpPr>
            <a:spLocks noChangeArrowheads="1" noTextEdit="1"/>
          </p:cNvSpPr>
          <p:nvPr>
            <p:ph type="sldImg"/>
          </p:nvPr>
        </p:nvSpPr>
        <p:spPr>
          <a:ln/>
        </p:spPr>
      </p:sp>
      <p:sp>
        <p:nvSpPr>
          <p:cNvPr id="348163" name="Rectangle 3"/>
          <p:cNvSpPr>
            <a:spLocks noGrp="1" noChangeArrowheads="1"/>
          </p:cNvSpPr>
          <p:nvPr>
            <p:ph type="body" idx="1"/>
          </p:nvPr>
        </p:nvSpPr>
        <p:spPr/>
        <p:txBody>
          <a:bodyPr/>
          <a:lstStyle/>
          <a:p>
            <a:r>
              <a:rPr lang="en-US" altLang="en-US">
                <a:latin typeface="Arial" charset="0"/>
              </a:rPr>
              <a:t>106. Scheffleras are widely used and for good reason but will benefit from moderate light levels.</a:t>
            </a:r>
          </a:p>
        </p:txBody>
      </p:sp>
    </p:spTree>
    <p:extLst>
      <p:ext uri="{BB962C8B-B14F-4D97-AF65-F5344CB8AC3E}">
        <p14:creationId xmlns:p14="http://schemas.microsoft.com/office/powerpoint/2010/main" val="75111820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4BFA5E-D9BF-374F-A6A9-A23564D16EA2}" type="slidenum">
              <a:rPr lang="en-US" altLang="en-US"/>
              <a:pPr/>
              <a:t>107</a:t>
            </a:fld>
            <a:endParaRPr lang="en-US" altLang="en-US"/>
          </a:p>
        </p:txBody>
      </p:sp>
      <p:sp>
        <p:nvSpPr>
          <p:cNvPr id="349186" name="Rectangle 2"/>
          <p:cNvSpPr>
            <a:spLocks noChangeArrowheads="1" noTextEdit="1"/>
          </p:cNvSpPr>
          <p:nvPr>
            <p:ph type="sldImg"/>
          </p:nvPr>
        </p:nvSpPr>
        <p:spPr>
          <a:ln/>
        </p:spPr>
      </p:sp>
      <p:sp>
        <p:nvSpPr>
          <p:cNvPr id="349187" name="Rectangle 3"/>
          <p:cNvSpPr>
            <a:spLocks noGrp="1" noChangeArrowheads="1"/>
          </p:cNvSpPr>
          <p:nvPr>
            <p:ph type="body" idx="1"/>
          </p:nvPr>
        </p:nvSpPr>
        <p:spPr/>
        <p:txBody>
          <a:bodyPr/>
          <a:lstStyle/>
          <a:p>
            <a:r>
              <a:rPr lang="en-US" altLang="en-US">
                <a:latin typeface="Arial" charset="0"/>
              </a:rPr>
              <a:t>107. Spathiphyllums are the long-standing warriors in the interior garden. They will keep flowering under low light. An excellent, durable plant for low light interiors.</a:t>
            </a:r>
          </a:p>
        </p:txBody>
      </p:sp>
    </p:spTree>
    <p:extLst>
      <p:ext uri="{BB962C8B-B14F-4D97-AF65-F5344CB8AC3E}">
        <p14:creationId xmlns:p14="http://schemas.microsoft.com/office/powerpoint/2010/main" val="113471033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63F3CC-A6A0-7643-B5E5-5A754ED81304}" type="slidenum">
              <a:rPr lang="en-US" altLang="en-US"/>
              <a:pPr/>
              <a:t>108</a:t>
            </a:fld>
            <a:endParaRPr lang="en-US" altLang="en-US"/>
          </a:p>
        </p:txBody>
      </p:sp>
      <p:sp>
        <p:nvSpPr>
          <p:cNvPr id="350210" name="Rectangle 2"/>
          <p:cNvSpPr>
            <a:spLocks noChangeArrowheads="1" noTextEdit="1"/>
          </p:cNvSpPr>
          <p:nvPr>
            <p:ph type="sldImg"/>
          </p:nvPr>
        </p:nvSpPr>
        <p:spPr>
          <a:ln/>
        </p:spPr>
      </p:sp>
      <p:sp>
        <p:nvSpPr>
          <p:cNvPr id="350211" name="Rectangle 3"/>
          <p:cNvSpPr>
            <a:spLocks noGrp="1" noChangeArrowheads="1"/>
          </p:cNvSpPr>
          <p:nvPr>
            <p:ph type="body" idx="1"/>
          </p:nvPr>
        </p:nvSpPr>
        <p:spPr/>
        <p:txBody>
          <a:bodyPr/>
          <a:lstStyle/>
          <a:p>
            <a:r>
              <a:rPr lang="en-US" altLang="en-US">
                <a:latin typeface="Arial" charset="0"/>
              </a:rPr>
              <a:t>108. Syngoniums will do OK if given a bit more light. Very nice cultivars selections are available.</a:t>
            </a:r>
          </a:p>
        </p:txBody>
      </p:sp>
    </p:spTree>
    <p:extLst>
      <p:ext uri="{BB962C8B-B14F-4D97-AF65-F5344CB8AC3E}">
        <p14:creationId xmlns:p14="http://schemas.microsoft.com/office/powerpoint/2010/main" val="142179817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14C30A-5D47-4D42-8FCB-AC51188F0964}" type="slidenum">
              <a:rPr lang="en-US" altLang="en-US"/>
              <a:pPr/>
              <a:t>109</a:t>
            </a:fld>
            <a:endParaRPr lang="en-US" altLang="en-US"/>
          </a:p>
        </p:txBody>
      </p:sp>
      <p:sp>
        <p:nvSpPr>
          <p:cNvPr id="444418" name="Rectangle 2"/>
          <p:cNvSpPr>
            <a:spLocks noChangeArrowheads="1" noTextEdit="1"/>
          </p:cNvSpPr>
          <p:nvPr>
            <p:ph type="sldImg"/>
          </p:nvPr>
        </p:nvSpPr>
        <p:spPr>
          <a:ln/>
        </p:spPr>
      </p:sp>
      <p:sp>
        <p:nvSpPr>
          <p:cNvPr id="444419" name="Rectangle 3"/>
          <p:cNvSpPr>
            <a:spLocks noGrp="1" noChangeArrowheads="1"/>
          </p:cNvSpPr>
          <p:nvPr>
            <p:ph type="body" idx="1"/>
          </p:nvPr>
        </p:nvSpPr>
        <p:spPr/>
        <p:txBody>
          <a:bodyPr/>
          <a:lstStyle/>
          <a:p>
            <a:r>
              <a:rPr lang="en-US" altLang="en-US">
                <a:latin typeface="Arial" charset="0"/>
                <a:ea typeface="Times New Roman" charset="0"/>
                <a:cs typeface="Times New Roman" charset="0"/>
              </a:rPr>
              <a:t>109. Today, numerous species and cultivars of foliage plants are available, and new ones are introduced every year. Foliage plant breeders have focused their efforts on improving plant appearance and performance in the interior environment. Qualities such as tolerance to low light levels and low temperatures, repeat flowering, and increased disease resistance are used as selection criteria for many of the new cultivars introduced each year. Here is a short list of some new introductions you may encounter on the market.</a:t>
            </a:r>
            <a:r>
              <a:rPr lang="en-US" altLang="en-US">
                <a:latin typeface="Arial" charset="0"/>
              </a:rPr>
              <a:t> </a:t>
            </a:r>
          </a:p>
        </p:txBody>
      </p:sp>
    </p:spTree>
    <p:extLst>
      <p:ext uri="{BB962C8B-B14F-4D97-AF65-F5344CB8AC3E}">
        <p14:creationId xmlns:p14="http://schemas.microsoft.com/office/powerpoint/2010/main" val="1111437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3A891C-0818-1748-9C03-1044C5745B0D}" type="slidenum">
              <a:rPr lang="en-US" altLang="en-US"/>
              <a:pPr/>
              <a:t>11</a:t>
            </a:fld>
            <a:endParaRPr lang="en-US" altLang="en-US"/>
          </a:p>
        </p:txBody>
      </p:sp>
      <p:sp>
        <p:nvSpPr>
          <p:cNvPr id="257026" name="Rectangle 2"/>
          <p:cNvSpPr>
            <a:spLocks noChangeArrowheads="1" noTextEdit="1"/>
          </p:cNvSpPr>
          <p:nvPr>
            <p:ph type="sldImg"/>
          </p:nvPr>
        </p:nvSpPr>
        <p:spPr>
          <a:ln/>
        </p:spPr>
      </p:sp>
      <p:sp>
        <p:nvSpPr>
          <p:cNvPr id="257027" name="Rectangle 3"/>
          <p:cNvSpPr>
            <a:spLocks noGrp="1" noChangeArrowheads="1"/>
          </p:cNvSpPr>
          <p:nvPr>
            <p:ph type="body" idx="1"/>
          </p:nvPr>
        </p:nvSpPr>
        <p:spPr/>
        <p:txBody>
          <a:bodyPr/>
          <a:lstStyle/>
          <a:p>
            <a:r>
              <a:rPr lang="en-US" altLang="en-US">
                <a:latin typeface="Arial" charset="0"/>
              </a:rPr>
              <a:t>11. Of all the factors affecting plant growth in interiors, adequate light is by far the most important... (</a:t>
            </a:r>
            <a:r>
              <a:rPr lang="en-US" altLang="en-US" i="1">
                <a:latin typeface="Arial" charset="0"/>
              </a:rPr>
              <a:t>read slide text</a:t>
            </a:r>
            <a:r>
              <a:rPr lang="en-US" altLang="en-US">
                <a:latin typeface="Arial" charset="0"/>
              </a:rPr>
              <a:t>)</a:t>
            </a:r>
          </a:p>
        </p:txBody>
      </p:sp>
    </p:spTree>
    <p:extLst>
      <p:ext uri="{BB962C8B-B14F-4D97-AF65-F5344CB8AC3E}">
        <p14:creationId xmlns:p14="http://schemas.microsoft.com/office/powerpoint/2010/main" val="140178242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E35FEA-534B-7B45-9F78-411D817FF0F1}" type="slidenum">
              <a:rPr lang="en-US" altLang="en-US"/>
              <a:pPr/>
              <a:t>110</a:t>
            </a:fld>
            <a:endParaRPr lang="en-US" altLang="en-US"/>
          </a:p>
        </p:txBody>
      </p:sp>
      <p:sp>
        <p:nvSpPr>
          <p:cNvPr id="446466" name="Rectangle 2"/>
          <p:cNvSpPr>
            <a:spLocks noChangeArrowheads="1" noTextEdit="1"/>
          </p:cNvSpPr>
          <p:nvPr>
            <p:ph type="sldImg"/>
          </p:nvPr>
        </p:nvSpPr>
        <p:spPr>
          <a:ln/>
        </p:spPr>
      </p:sp>
      <p:sp>
        <p:nvSpPr>
          <p:cNvPr id="446467" name="Rectangle 3"/>
          <p:cNvSpPr>
            <a:spLocks noGrp="1" noChangeArrowheads="1"/>
          </p:cNvSpPr>
          <p:nvPr>
            <p:ph type="body" idx="1"/>
          </p:nvPr>
        </p:nvSpPr>
        <p:spPr/>
        <p:txBody>
          <a:bodyPr/>
          <a:lstStyle/>
          <a:p>
            <a:r>
              <a:rPr lang="en-US" altLang="en-US" i="1"/>
              <a:t>110. Read slide text…</a:t>
            </a:r>
          </a:p>
        </p:txBody>
      </p:sp>
    </p:spTree>
    <p:extLst>
      <p:ext uri="{BB962C8B-B14F-4D97-AF65-F5344CB8AC3E}">
        <p14:creationId xmlns:p14="http://schemas.microsoft.com/office/powerpoint/2010/main" val="111691433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374F57-6508-6F45-AF75-E4D201677D7A}" type="slidenum">
              <a:rPr lang="en-US" altLang="en-US"/>
              <a:pPr/>
              <a:t>111</a:t>
            </a:fld>
            <a:endParaRPr lang="en-US" altLang="en-US"/>
          </a:p>
        </p:txBody>
      </p:sp>
      <p:sp>
        <p:nvSpPr>
          <p:cNvPr id="464898" name="Rectangle 2"/>
          <p:cNvSpPr>
            <a:spLocks noChangeArrowheads="1" noTextEdit="1"/>
          </p:cNvSpPr>
          <p:nvPr>
            <p:ph type="sldImg"/>
          </p:nvPr>
        </p:nvSpPr>
        <p:spPr>
          <a:ln/>
        </p:spPr>
      </p:sp>
      <p:sp>
        <p:nvSpPr>
          <p:cNvPr id="464899" name="Rectangle 3"/>
          <p:cNvSpPr>
            <a:spLocks noGrp="1" noChangeArrowheads="1"/>
          </p:cNvSpPr>
          <p:nvPr>
            <p:ph type="body" idx="1"/>
          </p:nvPr>
        </p:nvSpPr>
        <p:spPr>
          <a:xfrm>
            <a:off x="838200" y="4343400"/>
            <a:ext cx="5029200" cy="4114800"/>
          </a:xfrm>
        </p:spPr>
        <p:txBody>
          <a:bodyPr/>
          <a:lstStyle/>
          <a:p>
            <a:r>
              <a:rPr lang="en-US" altLang="en-US" i="1"/>
              <a:t>111. Read slide text…</a:t>
            </a:r>
          </a:p>
          <a:p>
            <a:endParaRPr lang="en-US" altLang="en-US"/>
          </a:p>
        </p:txBody>
      </p:sp>
    </p:spTree>
    <p:extLst>
      <p:ext uri="{BB962C8B-B14F-4D97-AF65-F5344CB8AC3E}">
        <p14:creationId xmlns:p14="http://schemas.microsoft.com/office/powerpoint/2010/main" val="82463630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75EE2F-E5D9-8D4F-AD1F-B62CE7806F4A}" type="slidenum">
              <a:rPr lang="en-US" altLang="en-US"/>
              <a:pPr/>
              <a:t>112</a:t>
            </a:fld>
            <a:endParaRPr lang="en-US" altLang="en-US"/>
          </a:p>
        </p:txBody>
      </p:sp>
      <p:sp>
        <p:nvSpPr>
          <p:cNvPr id="465922" name="Rectangle 2"/>
          <p:cNvSpPr>
            <a:spLocks noChangeArrowheads="1" noTextEdit="1"/>
          </p:cNvSpPr>
          <p:nvPr>
            <p:ph type="sldImg"/>
          </p:nvPr>
        </p:nvSpPr>
        <p:spPr>
          <a:ln/>
        </p:spPr>
      </p:sp>
      <p:sp>
        <p:nvSpPr>
          <p:cNvPr id="465923" name="Rectangle 3"/>
          <p:cNvSpPr>
            <a:spLocks noGrp="1" noChangeArrowheads="1"/>
          </p:cNvSpPr>
          <p:nvPr>
            <p:ph type="body" idx="1"/>
          </p:nvPr>
        </p:nvSpPr>
        <p:spPr/>
        <p:txBody>
          <a:bodyPr/>
          <a:lstStyle/>
          <a:p>
            <a:r>
              <a:rPr lang="en-US" altLang="en-US" i="1"/>
              <a:t>112. Read slide text…</a:t>
            </a:r>
          </a:p>
          <a:p>
            <a:endParaRPr lang="en-US" altLang="en-US"/>
          </a:p>
        </p:txBody>
      </p:sp>
    </p:spTree>
    <p:extLst>
      <p:ext uri="{BB962C8B-B14F-4D97-AF65-F5344CB8AC3E}">
        <p14:creationId xmlns:p14="http://schemas.microsoft.com/office/powerpoint/2010/main" val="195038723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904E6D1-3C01-BB43-96BC-4A43C397F475}" type="slidenum">
              <a:rPr lang="en-US" altLang="en-US"/>
              <a:pPr/>
              <a:t>113</a:t>
            </a:fld>
            <a:endParaRPr lang="en-US" altLang="en-US"/>
          </a:p>
        </p:txBody>
      </p:sp>
      <p:sp>
        <p:nvSpPr>
          <p:cNvPr id="466946" name="Rectangle 2"/>
          <p:cNvSpPr>
            <a:spLocks noChangeArrowheads="1" noTextEdit="1"/>
          </p:cNvSpPr>
          <p:nvPr>
            <p:ph type="sldImg"/>
          </p:nvPr>
        </p:nvSpPr>
        <p:spPr>
          <a:xfrm>
            <a:off x="1143000" y="762000"/>
            <a:ext cx="4572000" cy="3429000"/>
          </a:xfrm>
          <a:ln/>
        </p:spPr>
      </p:sp>
      <p:sp>
        <p:nvSpPr>
          <p:cNvPr id="466947" name="Rectangle 3"/>
          <p:cNvSpPr>
            <a:spLocks noGrp="1" noChangeArrowheads="1"/>
          </p:cNvSpPr>
          <p:nvPr>
            <p:ph type="body" idx="1"/>
          </p:nvPr>
        </p:nvSpPr>
        <p:spPr/>
        <p:txBody>
          <a:bodyPr/>
          <a:lstStyle/>
          <a:p>
            <a:r>
              <a:rPr lang="en-US" altLang="en-US"/>
              <a:t>Discussion Questions</a:t>
            </a:r>
          </a:p>
          <a:p>
            <a:r>
              <a:rPr lang="en-US" altLang="en-US"/>
              <a:t>1. How do light, temperature, and relative humidity affect plant growth on indoor plants?</a:t>
            </a:r>
          </a:p>
          <a:p>
            <a:r>
              <a:rPr lang="en-US" altLang="en-US"/>
              <a:t>2. What are the guidelines you would use when watering and fertilizing indoor plants?</a:t>
            </a:r>
          </a:p>
          <a:p>
            <a:r>
              <a:rPr lang="en-US" altLang="en-US"/>
              <a:t>3. What is acclimatization and how would you recognize an acclimatized plant?</a:t>
            </a:r>
          </a:p>
          <a:p>
            <a:r>
              <a:rPr lang="en-US" altLang="en-US"/>
              <a:t>4. How would you select an indoor plant?</a:t>
            </a:r>
          </a:p>
          <a:p>
            <a:r>
              <a:rPr lang="en-US" altLang="en-US"/>
              <a:t>5. How often should you prune and what techniques would you use for different indoor plants?</a:t>
            </a:r>
          </a:p>
          <a:p>
            <a:r>
              <a:rPr lang="en-US" altLang="en-US"/>
              <a:t>6. How would you repot an overgrown plant?</a:t>
            </a:r>
          </a:p>
          <a:p>
            <a:r>
              <a:rPr lang="en-US" altLang="en-US"/>
              <a:t>7. What are the major pests and diseases on indoor plants?</a:t>
            </a:r>
          </a:p>
        </p:txBody>
      </p:sp>
      <p:sp>
        <p:nvSpPr>
          <p:cNvPr id="466948" name="WordArt 4" descr="Paper bag"/>
          <p:cNvSpPr>
            <a:spLocks noChangeArrowheads="1" noChangeShapeType="1" noTextEdit="1"/>
          </p:cNvSpPr>
          <p:nvPr/>
        </p:nvSpPr>
        <p:spPr bwMode="auto">
          <a:xfrm>
            <a:off x="2362200" y="2362200"/>
            <a:ext cx="1990725" cy="523875"/>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blipFill dpi="0" rotWithShape="0">
                  <a:blip r:embed="rId3"/>
                  <a:srcRect/>
                  <a:tile tx="0" ty="0" sx="100000" sy="100000" flip="none" algn="tl"/>
                </a:blipFill>
                <a:effectLst>
                  <a:outerShdw blurRad="63500" dist="563972" dir="14049741" sx="125000" sy="125000" algn="tl" rotWithShape="0">
                    <a:srgbClr val="C7DFD3">
                      <a:alpha val="80000"/>
                    </a:srgbClr>
                  </a:outerShdw>
                </a:effectLst>
                <a:latin typeface="Times New Roman" charset="0"/>
                <a:ea typeface="Times New Roman" charset="0"/>
                <a:cs typeface="Times New Roman" charset="0"/>
              </a:rPr>
              <a:t>Questions?</a:t>
            </a:r>
          </a:p>
        </p:txBody>
      </p:sp>
    </p:spTree>
    <p:extLst>
      <p:ext uri="{BB962C8B-B14F-4D97-AF65-F5344CB8AC3E}">
        <p14:creationId xmlns:p14="http://schemas.microsoft.com/office/powerpoint/2010/main" val="967904451"/>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9795DE-6CF9-F742-A551-A96AD09A12BA}" type="slidenum">
              <a:rPr lang="en-US" altLang="en-US"/>
              <a:pPr/>
              <a:t>114</a:t>
            </a:fld>
            <a:endParaRPr lang="en-US" altLang="en-US"/>
          </a:p>
        </p:txBody>
      </p:sp>
      <p:sp>
        <p:nvSpPr>
          <p:cNvPr id="431106" name="Rectangle 2"/>
          <p:cNvSpPr>
            <a:spLocks noChangeArrowheads="1" noTextEdit="1"/>
          </p:cNvSpPr>
          <p:nvPr>
            <p:ph type="sldImg"/>
          </p:nvPr>
        </p:nvSpPr>
        <p:spPr>
          <a:ln/>
        </p:spPr>
      </p:sp>
      <p:sp>
        <p:nvSpPr>
          <p:cNvPr id="431107" name="Rectangle 3"/>
          <p:cNvSpPr>
            <a:spLocks noGrp="1" noChangeArrowheads="1"/>
          </p:cNvSpPr>
          <p:nvPr>
            <p:ph type="body" idx="1"/>
          </p:nvPr>
        </p:nvSpPr>
        <p:spPr/>
        <p:txBody>
          <a:bodyPr/>
          <a:lstStyle/>
          <a:p>
            <a:r>
              <a:rPr lang="en-US" altLang="en-US" i="1"/>
              <a:t>credits</a:t>
            </a:r>
          </a:p>
        </p:txBody>
      </p:sp>
    </p:spTree>
    <p:extLst>
      <p:ext uri="{BB962C8B-B14F-4D97-AF65-F5344CB8AC3E}">
        <p14:creationId xmlns:p14="http://schemas.microsoft.com/office/powerpoint/2010/main" val="381481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32D21F-185D-AD40-8110-BDF24EAF4B68}" type="slidenum">
              <a:rPr lang="en-US" altLang="en-US"/>
              <a:pPr/>
              <a:t>12</a:t>
            </a:fld>
            <a:endParaRPr lang="en-US" altLang="en-US"/>
          </a:p>
        </p:txBody>
      </p:sp>
      <p:sp>
        <p:nvSpPr>
          <p:cNvPr id="267266" name="Rectangle 2"/>
          <p:cNvSpPr>
            <a:spLocks noChangeArrowheads="1" noTextEdit="1"/>
          </p:cNvSpPr>
          <p:nvPr>
            <p:ph type="sldImg"/>
          </p:nvPr>
        </p:nvSpPr>
        <p:spPr>
          <a:ln/>
        </p:spPr>
      </p:sp>
      <p:sp>
        <p:nvSpPr>
          <p:cNvPr id="267267" name="Rectangle 3"/>
          <p:cNvSpPr>
            <a:spLocks noGrp="1" noChangeArrowheads="1"/>
          </p:cNvSpPr>
          <p:nvPr>
            <p:ph type="body" idx="1"/>
          </p:nvPr>
        </p:nvSpPr>
        <p:spPr/>
        <p:txBody>
          <a:bodyPr/>
          <a:lstStyle/>
          <a:p>
            <a:r>
              <a:rPr lang="en-US" altLang="en-US">
                <a:latin typeface="Arial" charset="0"/>
              </a:rPr>
              <a:t>12. It would be very helpful if you could have some general idea of how much light was present in a given location in your house. You could get a fairly good estimate with a hand-held light meter… </a:t>
            </a:r>
          </a:p>
        </p:txBody>
      </p:sp>
    </p:spTree>
    <p:extLst>
      <p:ext uri="{BB962C8B-B14F-4D97-AF65-F5344CB8AC3E}">
        <p14:creationId xmlns:p14="http://schemas.microsoft.com/office/powerpoint/2010/main" val="1861642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2E7D4F-F61A-B047-B302-745008C797E1}" type="slidenum">
              <a:rPr lang="en-US" altLang="en-US"/>
              <a:pPr/>
              <a:t>13</a:t>
            </a:fld>
            <a:endParaRPr lang="en-US" altLang="en-US"/>
          </a:p>
        </p:txBody>
      </p:sp>
      <p:sp>
        <p:nvSpPr>
          <p:cNvPr id="419842"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19843"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latin typeface="Arial" charset="0"/>
              </a:rPr>
              <a:t>13. … or you could use a 35mm camera, and do the following…(</a:t>
            </a:r>
            <a:r>
              <a:rPr lang="en-US" altLang="en-US" i="1">
                <a:latin typeface="Arial" charset="0"/>
              </a:rPr>
              <a:t>read slide text</a:t>
            </a:r>
            <a:r>
              <a:rPr lang="en-US" altLang="en-US">
                <a:latin typeface="Arial" charset="0"/>
              </a:rPr>
              <a:t>) </a:t>
            </a:r>
          </a:p>
        </p:txBody>
      </p:sp>
    </p:spTree>
    <p:extLst>
      <p:ext uri="{BB962C8B-B14F-4D97-AF65-F5344CB8AC3E}">
        <p14:creationId xmlns:p14="http://schemas.microsoft.com/office/powerpoint/2010/main" val="1944631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E3B0D8-6138-FF4A-AC6B-AAC72CE0B218}" type="slidenum">
              <a:rPr lang="en-US" altLang="en-US"/>
              <a:pPr/>
              <a:t>14</a:t>
            </a:fld>
            <a:endParaRPr lang="en-US" altLang="en-US"/>
          </a:p>
        </p:txBody>
      </p:sp>
      <p:sp>
        <p:nvSpPr>
          <p:cNvPr id="268290" name="Rectangle 2"/>
          <p:cNvSpPr>
            <a:spLocks noChangeArrowheads="1" noTextEdit="1"/>
          </p:cNvSpPr>
          <p:nvPr>
            <p:ph type="sldImg"/>
          </p:nvPr>
        </p:nvSpPr>
        <p:spPr>
          <a:ln/>
        </p:spPr>
      </p:sp>
      <p:sp>
        <p:nvSpPr>
          <p:cNvPr id="268291" name="Rectangle 3"/>
          <p:cNvSpPr>
            <a:spLocks noGrp="1" noChangeArrowheads="1"/>
          </p:cNvSpPr>
          <p:nvPr>
            <p:ph type="body" idx="1"/>
          </p:nvPr>
        </p:nvSpPr>
        <p:spPr/>
        <p:txBody>
          <a:bodyPr/>
          <a:lstStyle/>
          <a:p>
            <a:r>
              <a:rPr lang="en-US" altLang="en-US">
                <a:latin typeface="Arial" charset="0"/>
              </a:rPr>
              <a:t>14. This table allows you to obtain the light intensity reading practically everywhere in your home. For example, if the f/stop setting is f/16, the approximate light levels are 2,400 footcandles.</a:t>
            </a:r>
          </a:p>
        </p:txBody>
      </p:sp>
    </p:spTree>
    <p:extLst>
      <p:ext uri="{BB962C8B-B14F-4D97-AF65-F5344CB8AC3E}">
        <p14:creationId xmlns:p14="http://schemas.microsoft.com/office/powerpoint/2010/main" val="860433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F78098-189C-5743-B548-99A9EE25AACA}" type="slidenum">
              <a:rPr lang="en-US" altLang="en-US"/>
              <a:pPr/>
              <a:t>15</a:t>
            </a:fld>
            <a:endParaRPr lang="en-US" altLang="en-US"/>
          </a:p>
        </p:txBody>
      </p:sp>
      <p:sp>
        <p:nvSpPr>
          <p:cNvPr id="375810" name="Rectangle 2"/>
          <p:cNvSpPr>
            <a:spLocks noChangeArrowheads="1" noTextEdit="1"/>
          </p:cNvSpPr>
          <p:nvPr>
            <p:ph type="sldImg"/>
          </p:nvPr>
        </p:nvSpPr>
        <p:spPr>
          <a:ln/>
        </p:spPr>
      </p:sp>
      <p:sp>
        <p:nvSpPr>
          <p:cNvPr id="375811" name="Rectangle 3"/>
          <p:cNvSpPr>
            <a:spLocks noGrp="1" noChangeArrowheads="1"/>
          </p:cNvSpPr>
          <p:nvPr>
            <p:ph type="body" idx="1"/>
          </p:nvPr>
        </p:nvSpPr>
        <p:spPr/>
        <p:txBody>
          <a:bodyPr/>
          <a:lstStyle/>
          <a:p>
            <a:r>
              <a:rPr lang="en-US" altLang="en-US">
                <a:solidFill>
                  <a:srgbClr val="663300"/>
                </a:solidFill>
                <a:latin typeface="Arial" charset="0"/>
              </a:rPr>
              <a:t>15. Using the light readings your home can be divided into four areas, which have the following light levels for 8 hours a day</a:t>
            </a:r>
            <a:r>
              <a:rPr lang="en-US" altLang="en-US">
                <a:latin typeface="Arial" charset="0"/>
              </a:rPr>
              <a:t>…(</a:t>
            </a:r>
            <a:r>
              <a:rPr lang="en-US" altLang="en-US" i="1">
                <a:latin typeface="Arial" charset="0"/>
              </a:rPr>
              <a:t>read slide text</a:t>
            </a:r>
            <a:r>
              <a:rPr lang="en-US" altLang="en-US">
                <a:latin typeface="Arial" charset="0"/>
              </a:rPr>
              <a:t>) </a:t>
            </a:r>
          </a:p>
          <a:p>
            <a:endParaRPr lang="en-US" altLang="en-US">
              <a:solidFill>
                <a:srgbClr val="663300"/>
              </a:solidFill>
              <a:latin typeface="Arial" charset="0"/>
            </a:endParaRPr>
          </a:p>
        </p:txBody>
      </p:sp>
    </p:spTree>
    <p:extLst>
      <p:ext uri="{BB962C8B-B14F-4D97-AF65-F5344CB8AC3E}">
        <p14:creationId xmlns:p14="http://schemas.microsoft.com/office/powerpoint/2010/main" val="1535943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6EDC93-AD08-6147-957C-856CB0E3F3F6}" type="slidenum">
              <a:rPr lang="en-US" altLang="en-US"/>
              <a:pPr/>
              <a:t>16</a:t>
            </a:fld>
            <a:endParaRPr lang="en-US" altLang="en-US"/>
          </a:p>
        </p:txBody>
      </p:sp>
      <p:sp>
        <p:nvSpPr>
          <p:cNvPr id="264194" name="Rectangle 2"/>
          <p:cNvSpPr>
            <a:spLocks noChangeArrowheads="1" noTextEdit="1"/>
          </p:cNvSpPr>
          <p:nvPr>
            <p:ph type="sldImg"/>
          </p:nvPr>
        </p:nvSpPr>
        <p:spPr>
          <a:ln/>
        </p:spPr>
      </p:sp>
      <p:sp>
        <p:nvSpPr>
          <p:cNvPr id="264195" name="Rectangle 3"/>
          <p:cNvSpPr>
            <a:spLocks noGrp="1" noChangeArrowheads="1"/>
          </p:cNvSpPr>
          <p:nvPr>
            <p:ph type="body" idx="1"/>
          </p:nvPr>
        </p:nvSpPr>
        <p:spPr/>
        <p:txBody>
          <a:bodyPr/>
          <a:lstStyle/>
          <a:p>
            <a:r>
              <a:rPr lang="en-US" altLang="en-US">
                <a:latin typeface="Arial" charset="0"/>
              </a:rPr>
              <a:t>16. In your home the amount of light in a given location is variable and is affected by the following factors…(</a:t>
            </a:r>
            <a:r>
              <a:rPr lang="en-US" altLang="en-US" i="1">
                <a:latin typeface="Arial" charset="0"/>
              </a:rPr>
              <a:t>read slide text</a:t>
            </a:r>
            <a:r>
              <a:rPr lang="en-US" altLang="en-US">
                <a:latin typeface="Arial" charset="0"/>
              </a:rPr>
              <a:t>)</a:t>
            </a:r>
          </a:p>
        </p:txBody>
      </p:sp>
    </p:spTree>
    <p:extLst>
      <p:ext uri="{BB962C8B-B14F-4D97-AF65-F5344CB8AC3E}">
        <p14:creationId xmlns:p14="http://schemas.microsoft.com/office/powerpoint/2010/main" val="1840732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08093D-13BB-3E4F-AFE8-BA3B2C0CF256}" type="slidenum">
              <a:rPr lang="en-US" altLang="en-US"/>
              <a:pPr/>
              <a:t>17</a:t>
            </a:fld>
            <a:endParaRPr lang="en-US" altLang="en-US"/>
          </a:p>
        </p:txBody>
      </p:sp>
      <p:sp>
        <p:nvSpPr>
          <p:cNvPr id="265218" name="Rectangle 2"/>
          <p:cNvSpPr>
            <a:spLocks noChangeArrowheads="1" noTextEdit="1"/>
          </p:cNvSpPr>
          <p:nvPr>
            <p:ph type="sldImg"/>
          </p:nvPr>
        </p:nvSpPr>
        <p:spPr>
          <a:ln/>
        </p:spPr>
      </p:sp>
      <p:sp>
        <p:nvSpPr>
          <p:cNvPr id="265219" name="Rectangle 3"/>
          <p:cNvSpPr>
            <a:spLocks noGrp="1" noChangeArrowheads="1"/>
          </p:cNvSpPr>
          <p:nvPr>
            <p:ph type="body" idx="1"/>
          </p:nvPr>
        </p:nvSpPr>
        <p:spPr/>
        <p:txBody>
          <a:bodyPr/>
          <a:lstStyle/>
          <a:p>
            <a:r>
              <a:rPr lang="en-US" altLang="en-US">
                <a:latin typeface="Arial" charset="0"/>
              </a:rPr>
              <a:t>17. For example, look at the different light patterns penetrating the same window during summer… and during winter…. Obviously, you should take this into account when placing your plants in front of that window.</a:t>
            </a:r>
          </a:p>
        </p:txBody>
      </p:sp>
    </p:spTree>
    <p:extLst>
      <p:ext uri="{BB962C8B-B14F-4D97-AF65-F5344CB8AC3E}">
        <p14:creationId xmlns:p14="http://schemas.microsoft.com/office/powerpoint/2010/main" val="13420392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44F4B9-84EC-1B4B-99C9-D5C3391DB463}" type="slidenum">
              <a:rPr lang="en-US" altLang="en-US"/>
              <a:pPr/>
              <a:t>18</a:t>
            </a:fld>
            <a:endParaRPr lang="en-US" altLang="en-US"/>
          </a:p>
        </p:txBody>
      </p:sp>
      <p:sp>
        <p:nvSpPr>
          <p:cNvPr id="258050" name="Rectangle 2"/>
          <p:cNvSpPr>
            <a:spLocks noChangeArrowheads="1" noTextEdit="1"/>
          </p:cNvSpPr>
          <p:nvPr>
            <p:ph type="sldImg"/>
          </p:nvPr>
        </p:nvSpPr>
        <p:spPr>
          <a:ln/>
        </p:spPr>
      </p:sp>
      <p:sp>
        <p:nvSpPr>
          <p:cNvPr id="258051" name="Rectangle 3"/>
          <p:cNvSpPr>
            <a:spLocks noGrp="1" noChangeArrowheads="1"/>
          </p:cNvSpPr>
          <p:nvPr>
            <p:ph type="body" idx="1"/>
          </p:nvPr>
        </p:nvSpPr>
        <p:spPr/>
        <p:txBody>
          <a:bodyPr/>
          <a:lstStyle/>
          <a:p>
            <a:r>
              <a:rPr lang="en-US" altLang="en-US">
                <a:latin typeface="Arial" charset="0"/>
              </a:rPr>
              <a:t>18.  When shopping for indoor plants you could do one of two things. Select plants for a given location given that you already know the approximate light levels in the spot. On the plant label you can find information on the light requirements of every plant. If you want to buy a plant, which has label that tells you to give it high light, but the selected area in your home does not provide adequate light for it, you could supplement the natural light with artificial light sources.</a:t>
            </a:r>
          </a:p>
        </p:txBody>
      </p:sp>
    </p:spTree>
    <p:extLst>
      <p:ext uri="{BB962C8B-B14F-4D97-AF65-F5344CB8AC3E}">
        <p14:creationId xmlns:p14="http://schemas.microsoft.com/office/powerpoint/2010/main" val="6322748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7F2FF2-A762-C74C-BEAF-F4670D2A2018}" type="slidenum">
              <a:rPr lang="en-US" altLang="en-US"/>
              <a:pPr/>
              <a:t>19</a:t>
            </a:fld>
            <a:endParaRPr lang="en-US" altLang="en-US"/>
          </a:p>
        </p:txBody>
      </p:sp>
      <p:sp>
        <p:nvSpPr>
          <p:cNvPr id="269314" name="Rectangle 2"/>
          <p:cNvSpPr>
            <a:spLocks noChangeArrowheads="1" noTextEdit="1"/>
          </p:cNvSpPr>
          <p:nvPr>
            <p:ph type="sldImg"/>
          </p:nvPr>
        </p:nvSpPr>
        <p:spPr>
          <a:ln/>
        </p:spPr>
      </p:sp>
      <p:sp>
        <p:nvSpPr>
          <p:cNvPr id="269315" name="Rectangle 3"/>
          <p:cNvSpPr>
            <a:spLocks noGrp="1" noChangeArrowheads="1"/>
          </p:cNvSpPr>
          <p:nvPr>
            <p:ph type="body" idx="1"/>
          </p:nvPr>
        </p:nvSpPr>
        <p:spPr/>
        <p:txBody>
          <a:bodyPr/>
          <a:lstStyle/>
          <a:p>
            <a:r>
              <a:rPr lang="en-US" altLang="en-US">
                <a:latin typeface="Arial" charset="0"/>
              </a:rPr>
              <a:t>19. If natural light is not sufficient, you could also use artificial fluorescent and/or special incandescent lights available in many garden centers to provide supplemental light for your plants.</a:t>
            </a:r>
          </a:p>
          <a:p>
            <a:r>
              <a:rPr lang="en-US" altLang="en-US">
                <a:latin typeface="Arial" charset="0"/>
              </a:rPr>
              <a:t>Increasing the number of hours of light can also help.  For example, you could use 16 hours of light and 8 hours of dark. In other words, extend the number of hours during which plants receive light. </a:t>
            </a:r>
          </a:p>
          <a:p>
            <a:r>
              <a:rPr lang="en-US" altLang="en-US">
                <a:latin typeface="Arial" charset="0"/>
              </a:rPr>
              <a:t>While adequate light is crucial for plant growth, too much light can damage your plants. Many foliage plants are native to the tropical rain forests where light intensity is low and are actually injured by bright light. Therefore, be careful when placing certain plants in direct sunlight in front of a window. This can only result in bleached, scorched leaves and unhappy plants!</a:t>
            </a:r>
          </a:p>
          <a:p>
            <a:endParaRPr lang="en-US" altLang="en-US">
              <a:latin typeface="Arial" charset="0"/>
            </a:endParaRPr>
          </a:p>
        </p:txBody>
      </p:sp>
    </p:spTree>
    <p:extLst>
      <p:ext uri="{BB962C8B-B14F-4D97-AF65-F5344CB8AC3E}">
        <p14:creationId xmlns:p14="http://schemas.microsoft.com/office/powerpoint/2010/main" val="894083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5DA886-DDA9-A847-A880-FA7245033DA9}" type="slidenum">
              <a:rPr lang="en-US" altLang="en-US"/>
              <a:pPr/>
              <a:t>2</a:t>
            </a:fld>
            <a:endParaRPr lang="en-US" altLang="en-US"/>
          </a:p>
        </p:txBody>
      </p:sp>
      <p:sp>
        <p:nvSpPr>
          <p:cNvPr id="457730" name="Rectangle 2"/>
          <p:cNvSpPr>
            <a:spLocks noChangeArrowheads="1" noTextEdit="1"/>
          </p:cNvSpPr>
          <p:nvPr>
            <p:ph type="sldImg"/>
          </p:nvPr>
        </p:nvSpPr>
        <p:spPr>
          <a:xfrm>
            <a:off x="1144588" y="685800"/>
            <a:ext cx="4572000" cy="3429000"/>
          </a:xfrm>
          <a:ln/>
        </p:spPr>
      </p:sp>
      <p:sp>
        <p:nvSpPr>
          <p:cNvPr id="457731" name="Rectangle 3"/>
          <p:cNvSpPr>
            <a:spLocks noGrp="1" noChangeArrowheads="1"/>
          </p:cNvSpPr>
          <p:nvPr>
            <p:ph type="body" idx="1"/>
          </p:nvPr>
        </p:nvSpPr>
        <p:spPr>
          <a:xfrm>
            <a:off x="912813" y="4343400"/>
            <a:ext cx="5032375" cy="4114800"/>
          </a:xfrm>
        </p:spPr>
        <p:txBody>
          <a:bodyPr/>
          <a:lstStyle/>
          <a:p>
            <a:r>
              <a:rPr lang="en-US" altLang="en-US"/>
              <a:t>2. UGA Cooperative Extension Web address</a:t>
            </a:r>
          </a:p>
        </p:txBody>
      </p:sp>
    </p:spTree>
    <p:extLst>
      <p:ext uri="{BB962C8B-B14F-4D97-AF65-F5344CB8AC3E}">
        <p14:creationId xmlns:p14="http://schemas.microsoft.com/office/powerpoint/2010/main" val="14595452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DF18B7-759C-2F43-A26C-92D1C7E945C3}" type="slidenum">
              <a:rPr lang="en-US" altLang="en-US"/>
              <a:pPr/>
              <a:t>20</a:t>
            </a:fld>
            <a:endParaRPr lang="en-US" altLang="en-US"/>
          </a:p>
        </p:txBody>
      </p:sp>
      <p:sp>
        <p:nvSpPr>
          <p:cNvPr id="366594" name="Rectangle 1026"/>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66595" name="Rectangle 1027"/>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solidFill>
                  <a:srgbClr val="663300"/>
                </a:solidFill>
                <a:effectLst>
                  <a:outerShdw blurRad="38100" dist="38100" dir="2700000" algn="tl">
                    <a:srgbClr val="C0C0C0"/>
                  </a:outerShdw>
                </a:effectLst>
                <a:latin typeface="Arial" charset="0"/>
              </a:rPr>
              <a:t>20. Indoor plants are classified according to the amount of light needed for growth</a:t>
            </a:r>
            <a:r>
              <a:rPr lang="en-US" altLang="en-US">
                <a:latin typeface="Arial" charset="0"/>
              </a:rPr>
              <a:t>... (</a:t>
            </a:r>
            <a:r>
              <a:rPr lang="en-US" altLang="en-US" i="1">
                <a:latin typeface="Arial" charset="0"/>
              </a:rPr>
              <a:t>read slide text</a:t>
            </a:r>
            <a:r>
              <a:rPr lang="en-US" altLang="en-US">
                <a:latin typeface="Arial" charset="0"/>
              </a:rPr>
              <a:t>) </a:t>
            </a:r>
            <a:r>
              <a:rPr lang="en-US" altLang="en-US">
                <a:solidFill>
                  <a:srgbClr val="663300"/>
                </a:solidFill>
                <a:latin typeface="Arial" charset="0"/>
              </a:rPr>
              <a:t>Growers supply this information in general terms on the label with which the plant is sold. You could use this information when shopping for indoor plants.</a:t>
            </a:r>
          </a:p>
        </p:txBody>
      </p:sp>
    </p:spTree>
    <p:extLst>
      <p:ext uri="{BB962C8B-B14F-4D97-AF65-F5344CB8AC3E}">
        <p14:creationId xmlns:p14="http://schemas.microsoft.com/office/powerpoint/2010/main" val="9148778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3044EF-FC6D-8544-9D2A-57DB56126254}" type="slidenum">
              <a:rPr lang="en-US" altLang="en-US"/>
              <a:pPr/>
              <a:t>21</a:t>
            </a:fld>
            <a:endParaRPr lang="en-US" altLang="en-US"/>
          </a:p>
        </p:txBody>
      </p:sp>
      <p:sp>
        <p:nvSpPr>
          <p:cNvPr id="266242" name="Rectangle 2"/>
          <p:cNvSpPr>
            <a:spLocks noChangeArrowheads="1" noTextEdit="1"/>
          </p:cNvSpPr>
          <p:nvPr>
            <p:ph type="sldImg"/>
          </p:nvPr>
        </p:nvSpPr>
        <p:spPr>
          <a:ln/>
        </p:spPr>
      </p:sp>
      <p:sp>
        <p:nvSpPr>
          <p:cNvPr id="266243" name="Rectangle 3"/>
          <p:cNvSpPr>
            <a:spLocks noGrp="1" noChangeArrowheads="1"/>
          </p:cNvSpPr>
          <p:nvPr>
            <p:ph type="body" idx="1"/>
          </p:nvPr>
        </p:nvSpPr>
        <p:spPr/>
        <p:txBody>
          <a:bodyPr/>
          <a:lstStyle/>
          <a:p>
            <a:r>
              <a:rPr lang="en-US" altLang="en-US">
                <a:latin typeface="Arial" charset="0"/>
              </a:rPr>
              <a:t>21. Which windows in your home provide the best light and temperature conditions for indoor plants? Generally, windows with eastern exposure provide the best light and temperature conditions for most indoor plants’ growth…(</a:t>
            </a:r>
            <a:r>
              <a:rPr lang="en-US" altLang="en-US" i="1">
                <a:latin typeface="Arial" charset="0"/>
              </a:rPr>
              <a:t>read slide text</a:t>
            </a:r>
            <a:r>
              <a:rPr lang="en-US" altLang="en-US">
                <a:latin typeface="Arial" charset="0"/>
              </a:rPr>
              <a:t>)</a:t>
            </a:r>
          </a:p>
        </p:txBody>
      </p:sp>
    </p:spTree>
    <p:extLst>
      <p:ext uri="{BB962C8B-B14F-4D97-AF65-F5344CB8AC3E}">
        <p14:creationId xmlns:p14="http://schemas.microsoft.com/office/powerpoint/2010/main" val="3684905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F886C9-CB09-204A-BB5F-C01DC3053B73}" type="slidenum">
              <a:rPr lang="en-US" altLang="en-US"/>
              <a:pPr/>
              <a:t>22</a:t>
            </a:fld>
            <a:endParaRPr lang="en-US" altLang="en-US"/>
          </a:p>
        </p:txBody>
      </p:sp>
      <p:sp>
        <p:nvSpPr>
          <p:cNvPr id="278530" name="Rectangle 2"/>
          <p:cNvSpPr>
            <a:spLocks noChangeArrowheads="1" noTextEdit="1"/>
          </p:cNvSpPr>
          <p:nvPr>
            <p:ph type="sldImg"/>
          </p:nvPr>
        </p:nvSpPr>
        <p:spPr>
          <a:ln/>
        </p:spPr>
      </p:sp>
      <p:sp>
        <p:nvSpPr>
          <p:cNvPr id="278531" name="Rectangle 3"/>
          <p:cNvSpPr>
            <a:spLocks noGrp="1" noChangeArrowheads="1"/>
          </p:cNvSpPr>
          <p:nvPr>
            <p:ph type="body" idx="1"/>
          </p:nvPr>
        </p:nvSpPr>
        <p:spPr/>
        <p:txBody>
          <a:bodyPr/>
          <a:lstStyle/>
          <a:p>
            <a:r>
              <a:rPr lang="en-US" altLang="en-US">
                <a:latin typeface="Arial" charset="0"/>
              </a:rPr>
              <a:t>22. Windows with southern exposure give the largest variation in light and temperature conditions…(</a:t>
            </a:r>
            <a:r>
              <a:rPr lang="en-US" altLang="en-US" i="1">
                <a:latin typeface="Arial" charset="0"/>
              </a:rPr>
              <a:t>read slide text</a:t>
            </a:r>
            <a:r>
              <a:rPr lang="en-US" altLang="en-US">
                <a:latin typeface="Arial" charset="0"/>
              </a:rPr>
              <a:t>)</a:t>
            </a:r>
          </a:p>
        </p:txBody>
      </p:sp>
    </p:spTree>
    <p:extLst>
      <p:ext uri="{BB962C8B-B14F-4D97-AF65-F5344CB8AC3E}">
        <p14:creationId xmlns:p14="http://schemas.microsoft.com/office/powerpoint/2010/main" val="20256724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25D55E-A2CA-B546-A20E-7A902D8F9B25}" type="slidenum">
              <a:rPr lang="en-US" altLang="en-US"/>
              <a:pPr/>
              <a:t>23</a:t>
            </a:fld>
            <a:endParaRPr lang="en-US" altLang="en-US"/>
          </a:p>
        </p:txBody>
      </p:sp>
      <p:sp>
        <p:nvSpPr>
          <p:cNvPr id="390146"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90147"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i="1">
                <a:latin typeface="Arial" charset="0"/>
              </a:rPr>
              <a:t>23. Continued from the previous slide, read slide text</a:t>
            </a:r>
          </a:p>
        </p:txBody>
      </p:sp>
    </p:spTree>
    <p:extLst>
      <p:ext uri="{BB962C8B-B14F-4D97-AF65-F5344CB8AC3E}">
        <p14:creationId xmlns:p14="http://schemas.microsoft.com/office/powerpoint/2010/main" val="14193843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D6F09A-8412-9745-BEDA-46278FB5AD53}" type="slidenum">
              <a:rPr lang="en-US" altLang="en-US"/>
              <a:pPr/>
              <a:t>24</a:t>
            </a:fld>
            <a:endParaRPr lang="en-US" altLang="en-US"/>
          </a:p>
        </p:txBody>
      </p:sp>
      <p:sp>
        <p:nvSpPr>
          <p:cNvPr id="279554" name="Rectangle 2"/>
          <p:cNvSpPr>
            <a:spLocks noChangeArrowheads="1" noTextEdit="1"/>
          </p:cNvSpPr>
          <p:nvPr>
            <p:ph type="sldImg"/>
          </p:nvPr>
        </p:nvSpPr>
        <p:spPr>
          <a:ln/>
        </p:spPr>
      </p:sp>
      <p:sp>
        <p:nvSpPr>
          <p:cNvPr id="279555" name="Rectangle 3"/>
          <p:cNvSpPr>
            <a:spLocks noGrp="1" noChangeArrowheads="1"/>
          </p:cNvSpPr>
          <p:nvPr>
            <p:ph type="body" idx="1"/>
          </p:nvPr>
        </p:nvSpPr>
        <p:spPr/>
        <p:txBody>
          <a:bodyPr/>
          <a:lstStyle/>
          <a:p>
            <a:r>
              <a:rPr lang="en-US" altLang="en-US">
                <a:latin typeface="Arial" charset="0"/>
              </a:rPr>
              <a:t>24. Windows with northern exposure provide the least light and the lowest temperature …(</a:t>
            </a:r>
            <a:r>
              <a:rPr lang="en-US" altLang="en-US" i="1">
                <a:latin typeface="Arial" charset="0"/>
              </a:rPr>
              <a:t>read slide text</a:t>
            </a:r>
            <a:r>
              <a:rPr lang="en-US" altLang="en-US">
                <a:latin typeface="Arial" charset="0"/>
              </a:rPr>
              <a:t>) </a:t>
            </a:r>
          </a:p>
        </p:txBody>
      </p:sp>
    </p:spTree>
    <p:extLst>
      <p:ext uri="{BB962C8B-B14F-4D97-AF65-F5344CB8AC3E}">
        <p14:creationId xmlns:p14="http://schemas.microsoft.com/office/powerpoint/2010/main" val="13449405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57A163-C9F5-3E41-9735-D62319CE7C03}" type="slidenum">
              <a:rPr lang="en-US" altLang="en-US"/>
              <a:pPr/>
              <a:t>25</a:t>
            </a:fld>
            <a:endParaRPr lang="en-US" altLang="en-US"/>
          </a:p>
        </p:txBody>
      </p:sp>
      <p:sp>
        <p:nvSpPr>
          <p:cNvPr id="392194"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92195"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i="1">
                <a:latin typeface="Arial" charset="0"/>
              </a:rPr>
              <a:t>25. Continued from the previous slide, read slide text</a:t>
            </a:r>
          </a:p>
        </p:txBody>
      </p:sp>
    </p:spTree>
    <p:extLst>
      <p:ext uri="{BB962C8B-B14F-4D97-AF65-F5344CB8AC3E}">
        <p14:creationId xmlns:p14="http://schemas.microsoft.com/office/powerpoint/2010/main" val="36446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017285-0270-E04B-A6F9-E3A444D4C331}" type="slidenum">
              <a:rPr lang="en-US" altLang="en-US"/>
              <a:pPr/>
              <a:t>26</a:t>
            </a:fld>
            <a:endParaRPr lang="en-US" altLang="en-US"/>
          </a:p>
        </p:txBody>
      </p:sp>
      <p:sp>
        <p:nvSpPr>
          <p:cNvPr id="377858" name="Rectangle 2"/>
          <p:cNvSpPr>
            <a:spLocks noChangeArrowheads="1" noTextEdit="1"/>
          </p:cNvSpPr>
          <p:nvPr>
            <p:ph type="sldImg"/>
          </p:nvPr>
        </p:nvSpPr>
        <p:spPr>
          <a:ln/>
        </p:spPr>
      </p:sp>
      <p:sp>
        <p:nvSpPr>
          <p:cNvPr id="377859" name="Rectangle 3"/>
          <p:cNvSpPr>
            <a:spLocks noGrp="1" noChangeArrowheads="1"/>
          </p:cNvSpPr>
          <p:nvPr>
            <p:ph type="body" idx="1"/>
          </p:nvPr>
        </p:nvSpPr>
        <p:spPr/>
        <p:txBody>
          <a:bodyPr/>
          <a:lstStyle/>
          <a:p>
            <a:pPr eaLnBrk="0" hangingPunct="0">
              <a:spcBef>
                <a:spcPct val="50000"/>
              </a:spcBef>
            </a:pPr>
            <a:r>
              <a:rPr lang="en-US" altLang="en-US">
                <a:solidFill>
                  <a:srgbClr val="663300"/>
                </a:solidFill>
                <a:effectLst>
                  <a:outerShdw blurRad="38100" dist="38100" dir="2700000" algn="tl">
                    <a:srgbClr val="C0C0C0"/>
                  </a:outerShdw>
                </a:effectLst>
                <a:latin typeface="Arial" charset="0"/>
              </a:rPr>
              <a:t>26. What are the symptoms that your plant is not receiving adequate light? </a:t>
            </a:r>
            <a:r>
              <a:rPr lang="en-US" altLang="en-US">
                <a:latin typeface="Arial" charset="0"/>
              </a:rPr>
              <a:t>…(</a:t>
            </a:r>
            <a:r>
              <a:rPr lang="en-US" altLang="en-US" i="1">
                <a:latin typeface="Arial" charset="0"/>
              </a:rPr>
              <a:t>read slide text</a:t>
            </a:r>
            <a:r>
              <a:rPr lang="en-US" altLang="en-US">
                <a:latin typeface="Arial" charset="0"/>
              </a:rPr>
              <a:t>) </a:t>
            </a:r>
          </a:p>
        </p:txBody>
      </p:sp>
    </p:spTree>
    <p:extLst>
      <p:ext uri="{BB962C8B-B14F-4D97-AF65-F5344CB8AC3E}">
        <p14:creationId xmlns:p14="http://schemas.microsoft.com/office/powerpoint/2010/main" val="11255021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66D6D9-B6D6-9A45-8094-34342FCC615E}" type="slidenum">
              <a:rPr lang="en-US" altLang="en-US"/>
              <a:pPr/>
              <a:t>27</a:t>
            </a:fld>
            <a:endParaRPr lang="en-US" altLang="en-US"/>
          </a:p>
        </p:txBody>
      </p:sp>
      <p:sp>
        <p:nvSpPr>
          <p:cNvPr id="270338" name="Rectangle 2"/>
          <p:cNvSpPr>
            <a:spLocks noChangeArrowheads="1" noTextEdit="1"/>
          </p:cNvSpPr>
          <p:nvPr>
            <p:ph type="sldImg"/>
          </p:nvPr>
        </p:nvSpPr>
        <p:spPr>
          <a:ln/>
        </p:spPr>
      </p:sp>
      <p:sp>
        <p:nvSpPr>
          <p:cNvPr id="270339" name="Rectangle 3"/>
          <p:cNvSpPr>
            <a:spLocks noGrp="1" noChangeArrowheads="1"/>
          </p:cNvSpPr>
          <p:nvPr>
            <p:ph type="body" idx="1"/>
          </p:nvPr>
        </p:nvSpPr>
        <p:spPr/>
        <p:txBody>
          <a:bodyPr/>
          <a:lstStyle/>
          <a:p>
            <a:r>
              <a:rPr lang="en-US" altLang="en-US">
                <a:latin typeface="Arial" charset="0"/>
              </a:rPr>
              <a:t>27. It is most common for indoor plants to bend towards the light source. The process is called phototropism and can result in a permanent, asymmetrical growth and unattractive plant appearance. To prevent this, turn the plant a quarter of turn every few days.</a:t>
            </a:r>
          </a:p>
        </p:txBody>
      </p:sp>
    </p:spTree>
    <p:extLst>
      <p:ext uri="{BB962C8B-B14F-4D97-AF65-F5344CB8AC3E}">
        <p14:creationId xmlns:p14="http://schemas.microsoft.com/office/powerpoint/2010/main" val="12793277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CA6160-4351-7042-A6A2-38C4941C1331}" type="slidenum">
              <a:rPr lang="en-US" altLang="en-US"/>
              <a:pPr/>
              <a:t>28</a:t>
            </a:fld>
            <a:endParaRPr lang="en-US" altLang="en-US"/>
          </a:p>
        </p:txBody>
      </p:sp>
      <p:sp>
        <p:nvSpPr>
          <p:cNvPr id="272386" name="Rectangle 2"/>
          <p:cNvSpPr>
            <a:spLocks noChangeArrowheads="1" noTextEdit="1"/>
          </p:cNvSpPr>
          <p:nvPr>
            <p:ph type="sldImg"/>
          </p:nvPr>
        </p:nvSpPr>
        <p:spPr>
          <a:ln/>
        </p:spPr>
      </p:sp>
      <p:sp>
        <p:nvSpPr>
          <p:cNvPr id="272387" name="Rectangle 3"/>
          <p:cNvSpPr>
            <a:spLocks noGrp="1" noChangeArrowheads="1"/>
          </p:cNvSpPr>
          <p:nvPr>
            <p:ph type="body" idx="1"/>
          </p:nvPr>
        </p:nvSpPr>
        <p:spPr/>
        <p:txBody>
          <a:bodyPr/>
          <a:lstStyle/>
          <a:p>
            <a:r>
              <a:rPr lang="en-US" altLang="en-US">
                <a:latin typeface="Arial" charset="0"/>
              </a:rPr>
              <a:t>28. Temperature is the second most important factor influencing plant growth in interior environments.</a:t>
            </a:r>
          </a:p>
          <a:p>
            <a:r>
              <a:rPr lang="en-US" altLang="en-US">
                <a:latin typeface="Arial" charset="0"/>
              </a:rPr>
              <a:t>We feel comfortable in the range 72 to 82 degrees and interior plants are OK from 58 to 86 degree range, which is very similar. In comparison, the biological activities of most living entities are in the range of 32 to 100 degrees.</a:t>
            </a:r>
          </a:p>
        </p:txBody>
      </p:sp>
    </p:spTree>
    <p:extLst>
      <p:ext uri="{BB962C8B-B14F-4D97-AF65-F5344CB8AC3E}">
        <p14:creationId xmlns:p14="http://schemas.microsoft.com/office/powerpoint/2010/main" val="10551700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EEA291-C45D-1E41-8477-21E023115CF6}" type="slidenum">
              <a:rPr lang="en-US" altLang="en-US"/>
              <a:pPr/>
              <a:t>29</a:t>
            </a:fld>
            <a:endParaRPr lang="en-US" altLang="en-US"/>
          </a:p>
        </p:txBody>
      </p:sp>
      <p:sp>
        <p:nvSpPr>
          <p:cNvPr id="440322" name="Rectangle 2"/>
          <p:cNvSpPr>
            <a:spLocks noChangeArrowheads="1" noTextEdit="1"/>
          </p:cNvSpPr>
          <p:nvPr>
            <p:ph type="sldImg"/>
          </p:nvPr>
        </p:nvSpPr>
        <p:spPr>
          <a:ln/>
        </p:spPr>
      </p:sp>
      <p:sp>
        <p:nvSpPr>
          <p:cNvPr id="440323" name="Rectangle 3"/>
          <p:cNvSpPr>
            <a:spLocks noGrp="1" noChangeArrowheads="1"/>
          </p:cNvSpPr>
          <p:nvPr>
            <p:ph type="body" idx="1"/>
          </p:nvPr>
        </p:nvSpPr>
        <p:spPr/>
        <p:txBody>
          <a:bodyPr/>
          <a:lstStyle/>
          <a:p>
            <a:r>
              <a:rPr lang="en-US" altLang="en-US">
                <a:latin typeface="Arial" charset="0"/>
                <a:ea typeface="Times New Roman" charset="0"/>
                <a:cs typeface="Times New Roman" charset="0"/>
              </a:rPr>
              <a:t>29. Temperature and light are linked through the processes of photosynthesis and respiration. Photosynthesis builds sugars and starch, which are then broken down by respiration to provide energy for developing new tissues (growth) and for maintenance of existing ones. High temperature speeds up respiration. If the plant is not producing sufficient sugars (as under low light), then high temperatures may break down what little sugars are made, leaving little to none for growth. Maintenance takes precedence over growth, therefore under insufficient light plants do not grow. If light is so low that not enough sugars are produced for maintenance, the plant eventually dies.</a:t>
            </a:r>
            <a:r>
              <a:rPr lang="en-US" altLang="en-US">
                <a:latin typeface="Arial" charset="0"/>
              </a:rPr>
              <a:t> </a:t>
            </a:r>
          </a:p>
        </p:txBody>
      </p:sp>
    </p:spTree>
    <p:extLst>
      <p:ext uri="{BB962C8B-B14F-4D97-AF65-F5344CB8AC3E}">
        <p14:creationId xmlns:p14="http://schemas.microsoft.com/office/powerpoint/2010/main" val="323325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7E0219-6F1E-2546-8FB9-7C36E04AAF7E}" type="slidenum">
              <a:rPr lang="en-US" altLang="en-US"/>
              <a:pPr/>
              <a:t>3</a:t>
            </a:fld>
            <a:endParaRPr lang="en-US" altLang="en-US"/>
          </a:p>
        </p:txBody>
      </p:sp>
      <p:sp>
        <p:nvSpPr>
          <p:cNvPr id="459778" name="Rectangle 2"/>
          <p:cNvSpPr>
            <a:spLocks noChangeArrowheads="1" noTextEdit="1"/>
          </p:cNvSpPr>
          <p:nvPr>
            <p:ph type="sldImg"/>
          </p:nvPr>
        </p:nvSpPr>
        <p:spPr>
          <a:xfrm>
            <a:off x="1144588" y="685800"/>
            <a:ext cx="4572000" cy="3429000"/>
          </a:xfrm>
          <a:ln/>
        </p:spPr>
      </p:sp>
      <p:sp>
        <p:nvSpPr>
          <p:cNvPr id="459779" name="Rectangle 3"/>
          <p:cNvSpPr>
            <a:spLocks noGrp="1" noChangeArrowheads="1"/>
          </p:cNvSpPr>
          <p:nvPr>
            <p:ph type="body" idx="1"/>
          </p:nvPr>
        </p:nvSpPr>
        <p:spPr>
          <a:xfrm>
            <a:off x="912813" y="4343400"/>
            <a:ext cx="5032375" cy="4114800"/>
          </a:xfrm>
        </p:spPr>
        <p:txBody>
          <a:bodyPr/>
          <a:lstStyle/>
          <a:p>
            <a:r>
              <a:rPr lang="en-US" altLang="en-US"/>
              <a:t>3. Georgia Master Gardener Logo</a:t>
            </a:r>
          </a:p>
        </p:txBody>
      </p:sp>
    </p:spTree>
    <p:extLst>
      <p:ext uri="{BB962C8B-B14F-4D97-AF65-F5344CB8AC3E}">
        <p14:creationId xmlns:p14="http://schemas.microsoft.com/office/powerpoint/2010/main" val="20194729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D0E070-1D6A-4E42-B71C-6FF382C44DFD}" type="slidenum">
              <a:rPr lang="en-US" altLang="en-US"/>
              <a:pPr/>
              <a:t>30</a:t>
            </a:fld>
            <a:endParaRPr lang="en-US" altLang="en-US"/>
          </a:p>
        </p:txBody>
      </p:sp>
      <p:sp>
        <p:nvSpPr>
          <p:cNvPr id="441346" name="Rectangle 2"/>
          <p:cNvSpPr>
            <a:spLocks noChangeArrowheads="1" noTextEdit="1"/>
          </p:cNvSpPr>
          <p:nvPr>
            <p:ph type="sldImg"/>
          </p:nvPr>
        </p:nvSpPr>
        <p:spPr>
          <a:ln/>
        </p:spPr>
      </p:sp>
      <p:sp>
        <p:nvSpPr>
          <p:cNvPr id="441347" name="Rectangle 3"/>
          <p:cNvSpPr>
            <a:spLocks noGrp="1" noChangeArrowheads="1"/>
          </p:cNvSpPr>
          <p:nvPr>
            <p:ph type="body" idx="1"/>
          </p:nvPr>
        </p:nvSpPr>
        <p:spPr/>
        <p:txBody>
          <a:bodyPr/>
          <a:lstStyle/>
          <a:p>
            <a:r>
              <a:rPr lang="en-US" altLang="en-US">
                <a:latin typeface="Arial" charset="0"/>
                <a:ea typeface="Times New Roman" charset="0"/>
                <a:cs typeface="Times New Roman" charset="0"/>
              </a:rPr>
              <a:t>30. You may think of photosynthesis and respiration as the Yin and Yang of plant life -- two parts of a circle. For a plant to grow, reserves must exist.</a:t>
            </a:r>
          </a:p>
        </p:txBody>
      </p:sp>
    </p:spTree>
    <p:extLst>
      <p:ext uri="{BB962C8B-B14F-4D97-AF65-F5344CB8AC3E}">
        <p14:creationId xmlns:p14="http://schemas.microsoft.com/office/powerpoint/2010/main" val="9985389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1D7813-D61A-CB4A-89B5-7B9E6C7F447B}" type="slidenum">
              <a:rPr lang="en-US" altLang="en-US"/>
              <a:pPr/>
              <a:t>31</a:t>
            </a:fld>
            <a:endParaRPr lang="en-US" altLang="en-US"/>
          </a:p>
        </p:txBody>
      </p:sp>
      <p:sp>
        <p:nvSpPr>
          <p:cNvPr id="442370" name="Rectangle 2"/>
          <p:cNvSpPr>
            <a:spLocks noChangeArrowheads="1" noTextEdit="1"/>
          </p:cNvSpPr>
          <p:nvPr>
            <p:ph type="sldImg"/>
          </p:nvPr>
        </p:nvSpPr>
        <p:spPr>
          <a:ln/>
        </p:spPr>
      </p:sp>
      <p:sp>
        <p:nvSpPr>
          <p:cNvPr id="442371" name="Rectangle 3"/>
          <p:cNvSpPr>
            <a:spLocks noGrp="1" noChangeArrowheads="1"/>
          </p:cNvSpPr>
          <p:nvPr>
            <p:ph type="body" idx="1"/>
          </p:nvPr>
        </p:nvSpPr>
        <p:spPr/>
        <p:txBody>
          <a:bodyPr/>
          <a:lstStyle/>
          <a:p>
            <a:r>
              <a:rPr lang="en-US" altLang="en-US"/>
              <a:t>31. When sugar levels are low the plant takes nutrients and sugars from older leaves to maintain new leaves. To help your plant you have to options: raise light levels to increase photosynthesis and sugar production, or reduce night temperature to lower respiration rates and allow more sugars for growth.</a:t>
            </a:r>
          </a:p>
        </p:txBody>
      </p:sp>
    </p:spTree>
    <p:extLst>
      <p:ext uri="{BB962C8B-B14F-4D97-AF65-F5344CB8AC3E}">
        <p14:creationId xmlns:p14="http://schemas.microsoft.com/office/powerpoint/2010/main" val="20076376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286C47-6988-6C48-A882-40337BD1CCCD}" type="slidenum">
              <a:rPr lang="en-US" altLang="en-US"/>
              <a:pPr/>
              <a:t>32</a:t>
            </a:fld>
            <a:endParaRPr lang="en-US" altLang="en-US"/>
          </a:p>
        </p:txBody>
      </p:sp>
      <p:sp>
        <p:nvSpPr>
          <p:cNvPr id="280578" name="Rectangle 2"/>
          <p:cNvSpPr>
            <a:spLocks noChangeArrowheads="1" noTextEdit="1"/>
          </p:cNvSpPr>
          <p:nvPr>
            <p:ph type="sldImg"/>
          </p:nvPr>
        </p:nvSpPr>
        <p:spPr>
          <a:ln/>
        </p:spPr>
      </p:sp>
      <p:sp>
        <p:nvSpPr>
          <p:cNvPr id="280579" name="Rectangle 3"/>
          <p:cNvSpPr>
            <a:spLocks noGrp="1" noChangeArrowheads="1"/>
          </p:cNvSpPr>
          <p:nvPr>
            <p:ph type="body" idx="1"/>
          </p:nvPr>
        </p:nvSpPr>
        <p:spPr/>
        <p:txBody>
          <a:bodyPr/>
          <a:lstStyle/>
          <a:p>
            <a:r>
              <a:rPr lang="en-US" altLang="en-US">
                <a:latin typeface="Arial" charset="0"/>
              </a:rPr>
              <a:t>32 What temperatures are likely to occur in your home?</a:t>
            </a:r>
          </a:p>
          <a:p>
            <a:r>
              <a:rPr lang="en-US" altLang="en-US">
                <a:solidFill>
                  <a:srgbClr val="000099"/>
                </a:solidFill>
                <a:latin typeface="Arial" charset="0"/>
              </a:rPr>
              <a:t>…</a:t>
            </a:r>
            <a:r>
              <a:rPr lang="en-US" altLang="en-US">
                <a:latin typeface="Arial" charset="0"/>
              </a:rPr>
              <a:t>(</a:t>
            </a:r>
            <a:r>
              <a:rPr lang="en-US" altLang="en-US" i="1">
                <a:latin typeface="Arial" charset="0"/>
              </a:rPr>
              <a:t>read slide text</a:t>
            </a:r>
            <a:r>
              <a:rPr lang="en-US" altLang="en-US">
                <a:latin typeface="Arial" charset="0"/>
              </a:rPr>
              <a:t>)</a:t>
            </a:r>
          </a:p>
        </p:txBody>
      </p:sp>
    </p:spTree>
    <p:extLst>
      <p:ext uri="{BB962C8B-B14F-4D97-AF65-F5344CB8AC3E}">
        <p14:creationId xmlns:p14="http://schemas.microsoft.com/office/powerpoint/2010/main" val="11036445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DE69BC-5527-504F-874D-AB230A9F89FB}" type="slidenum">
              <a:rPr lang="en-US" altLang="en-US"/>
              <a:pPr/>
              <a:t>33</a:t>
            </a:fld>
            <a:endParaRPr lang="en-US" altLang="en-US"/>
          </a:p>
        </p:txBody>
      </p:sp>
      <p:sp>
        <p:nvSpPr>
          <p:cNvPr id="274434" name="Rectangle 2"/>
          <p:cNvSpPr>
            <a:spLocks noChangeArrowheads="1" noTextEdit="1"/>
          </p:cNvSpPr>
          <p:nvPr>
            <p:ph type="sldImg"/>
          </p:nvPr>
        </p:nvSpPr>
        <p:spPr>
          <a:ln/>
        </p:spPr>
      </p:sp>
      <p:sp>
        <p:nvSpPr>
          <p:cNvPr id="274435" name="Rectangle 3"/>
          <p:cNvSpPr>
            <a:spLocks noGrp="1" noChangeArrowheads="1"/>
          </p:cNvSpPr>
          <p:nvPr>
            <p:ph type="body" idx="1"/>
          </p:nvPr>
        </p:nvSpPr>
        <p:spPr/>
        <p:txBody>
          <a:bodyPr/>
          <a:lstStyle/>
          <a:p>
            <a:r>
              <a:rPr lang="en-US" altLang="en-US">
                <a:latin typeface="Arial" charset="0"/>
              </a:rPr>
              <a:t>33. Chill sensitive plants, such as Aglaonemas, should not be exposed to temperatures below 50 degrees Fahrenheit. Chill damage is manifested with yellowing of lower leaves and defoliation.</a:t>
            </a:r>
          </a:p>
        </p:txBody>
      </p:sp>
    </p:spTree>
    <p:extLst>
      <p:ext uri="{BB962C8B-B14F-4D97-AF65-F5344CB8AC3E}">
        <p14:creationId xmlns:p14="http://schemas.microsoft.com/office/powerpoint/2010/main" val="11383145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BBC815-44C3-7A40-A64D-D31F809A7157}" type="slidenum">
              <a:rPr lang="en-US" altLang="en-US"/>
              <a:pPr/>
              <a:t>34</a:t>
            </a:fld>
            <a:endParaRPr lang="en-US" altLang="en-US"/>
          </a:p>
        </p:txBody>
      </p:sp>
      <p:sp>
        <p:nvSpPr>
          <p:cNvPr id="273410" name="Rectangle 2"/>
          <p:cNvSpPr>
            <a:spLocks noChangeArrowheads="1" noTextEdit="1"/>
          </p:cNvSpPr>
          <p:nvPr>
            <p:ph type="sldImg"/>
          </p:nvPr>
        </p:nvSpPr>
        <p:spPr>
          <a:ln/>
        </p:spPr>
      </p:sp>
      <p:sp>
        <p:nvSpPr>
          <p:cNvPr id="273411" name="Rectangle 3"/>
          <p:cNvSpPr>
            <a:spLocks noGrp="1" noChangeArrowheads="1"/>
          </p:cNvSpPr>
          <p:nvPr>
            <p:ph type="body" idx="1"/>
          </p:nvPr>
        </p:nvSpPr>
        <p:spPr/>
        <p:txBody>
          <a:bodyPr/>
          <a:lstStyle/>
          <a:p>
            <a:r>
              <a:rPr lang="en-US" altLang="en-US">
                <a:latin typeface="Arial" charset="0"/>
              </a:rPr>
              <a:t>34. Other tropical plants will grow best if the temperatures are 90 to 95 degrees. Such temperatures are rarely allowed indoors. Most plants grown indoors come from the tropics and are best suited to “live” in our homes because they have similar to human temperature requirements. You should maintain temperatures of </a:t>
            </a:r>
            <a:r>
              <a:rPr lang="en-US" altLang="en-US">
                <a:solidFill>
                  <a:srgbClr val="000099"/>
                </a:solidFill>
                <a:latin typeface="Arial" charset="0"/>
              </a:rPr>
              <a:t>70</a:t>
            </a:r>
            <a:r>
              <a:rPr lang="en-US" altLang="en-US" baseline="30000">
                <a:solidFill>
                  <a:srgbClr val="000099"/>
                </a:solidFill>
                <a:latin typeface="Arial" charset="0"/>
              </a:rPr>
              <a:t>o</a:t>
            </a:r>
            <a:r>
              <a:rPr lang="en-US" altLang="en-US">
                <a:solidFill>
                  <a:srgbClr val="000099"/>
                </a:solidFill>
                <a:latin typeface="Arial" charset="0"/>
              </a:rPr>
              <a:t> - 80</a:t>
            </a:r>
            <a:r>
              <a:rPr lang="en-US" altLang="en-US" baseline="30000">
                <a:solidFill>
                  <a:srgbClr val="000099"/>
                </a:solidFill>
                <a:latin typeface="Arial" charset="0"/>
              </a:rPr>
              <a:t>o</a:t>
            </a:r>
            <a:r>
              <a:rPr lang="en-US" altLang="en-US">
                <a:solidFill>
                  <a:srgbClr val="000099"/>
                </a:solidFill>
                <a:latin typeface="Arial" charset="0"/>
              </a:rPr>
              <a:t>F day and 65</a:t>
            </a:r>
            <a:r>
              <a:rPr lang="en-US" altLang="en-US" baseline="30000">
                <a:solidFill>
                  <a:srgbClr val="000099"/>
                </a:solidFill>
                <a:latin typeface="Arial" charset="0"/>
              </a:rPr>
              <a:t>o</a:t>
            </a:r>
            <a:r>
              <a:rPr lang="en-US" altLang="en-US">
                <a:solidFill>
                  <a:srgbClr val="000099"/>
                </a:solidFill>
                <a:latin typeface="Arial" charset="0"/>
              </a:rPr>
              <a:t> - 70</a:t>
            </a:r>
            <a:r>
              <a:rPr lang="en-US" altLang="en-US" baseline="30000">
                <a:solidFill>
                  <a:srgbClr val="000099"/>
                </a:solidFill>
                <a:latin typeface="Arial" charset="0"/>
              </a:rPr>
              <a:t>o</a:t>
            </a:r>
            <a:r>
              <a:rPr lang="en-US" altLang="en-US">
                <a:solidFill>
                  <a:srgbClr val="000099"/>
                </a:solidFill>
                <a:latin typeface="Arial" charset="0"/>
              </a:rPr>
              <a:t>F night even though you may not be in the house.</a:t>
            </a:r>
            <a:endParaRPr lang="en-US" altLang="en-US">
              <a:latin typeface="Arial" charset="0"/>
            </a:endParaRPr>
          </a:p>
          <a:p>
            <a:endParaRPr lang="en-US" altLang="en-US">
              <a:latin typeface="Arial" charset="0"/>
            </a:endParaRPr>
          </a:p>
          <a:p>
            <a:endParaRPr lang="en-US" altLang="en-US">
              <a:latin typeface="Arial" charset="0"/>
            </a:endParaRPr>
          </a:p>
        </p:txBody>
      </p:sp>
    </p:spTree>
    <p:extLst>
      <p:ext uri="{BB962C8B-B14F-4D97-AF65-F5344CB8AC3E}">
        <p14:creationId xmlns:p14="http://schemas.microsoft.com/office/powerpoint/2010/main" val="18686505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1B9DD2-5791-3844-BD68-40B4A7BB428D}" type="slidenum">
              <a:rPr lang="en-US" altLang="en-US"/>
              <a:pPr/>
              <a:t>35</a:t>
            </a:fld>
            <a:endParaRPr lang="en-US" altLang="en-US"/>
          </a:p>
        </p:txBody>
      </p:sp>
      <p:sp>
        <p:nvSpPr>
          <p:cNvPr id="281602" name="Rectangle 2"/>
          <p:cNvSpPr>
            <a:spLocks noChangeArrowheads="1" noTextEdit="1"/>
          </p:cNvSpPr>
          <p:nvPr>
            <p:ph type="sldImg"/>
          </p:nvPr>
        </p:nvSpPr>
        <p:spPr>
          <a:ln/>
        </p:spPr>
      </p:sp>
      <p:sp>
        <p:nvSpPr>
          <p:cNvPr id="281603" name="Rectangle 3"/>
          <p:cNvSpPr>
            <a:spLocks noGrp="1" noChangeArrowheads="1"/>
          </p:cNvSpPr>
          <p:nvPr>
            <p:ph type="body" idx="1"/>
          </p:nvPr>
        </p:nvSpPr>
        <p:spPr/>
        <p:txBody>
          <a:bodyPr/>
          <a:lstStyle/>
          <a:p>
            <a:pPr eaLnBrk="0" hangingPunct="0">
              <a:spcBef>
                <a:spcPct val="0"/>
              </a:spcBef>
            </a:pPr>
            <a:r>
              <a:rPr lang="en-US" altLang="en-US">
                <a:solidFill>
                  <a:srgbClr val="A50021"/>
                </a:solidFill>
                <a:latin typeface="Arial" charset="0"/>
              </a:rPr>
              <a:t>35. Relative humidity is the amount of moisture contained in the air </a:t>
            </a:r>
            <a:r>
              <a:rPr lang="en-US" altLang="en-US">
                <a:solidFill>
                  <a:srgbClr val="000099"/>
                </a:solidFill>
                <a:latin typeface="Arial" charset="0"/>
              </a:rPr>
              <a:t>…</a:t>
            </a:r>
            <a:r>
              <a:rPr lang="en-US" altLang="en-US">
                <a:latin typeface="Arial" charset="0"/>
              </a:rPr>
              <a:t>(</a:t>
            </a:r>
            <a:r>
              <a:rPr lang="en-US" altLang="en-US" i="1">
                <a:latin typeface="Arial" charset="0"/>
              </a:rPr>
              <a:t>read slide text</a:t>
            </a:r>
            <a:r>
              <a:rPr lang="en-US" altLang="en-US">
                <a:latin typeface="Arial" charset="0"/>
              </a:rPr>
              <a:t>)</a:t>
            </a:r>
          </a:p>
        </p:txBody>
      </p:sp>
    </p:spTree>
    <p:extLst>
      <p:ext uri="{BB962C8B-B14F-4D97-AF65-F5344CB8AC3E}">
        <p14:creationId xmlns:p14="http://schemas.microsoft.com/office/powerpoint/2010/main" val="16083350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D2AC5E-BA5D-BE4C-902C-CFE249FA0D67}" type="slidenum">
              <a:rPr lang="en-US" altLang="en-US"/>
              <a:pPr/>
              <a:t>36</a:t>
            </a:fld>
            <a:endParaRPr lang="en-US" altLang="en-US"/>
          </a:p>
        </p:txBody>
      </p:sp>
      <p:sp>
        <p:nvSpPr>
          <p:cNvPr id="381954"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81955"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latin typeface="Arial" charset="0"/>
              </a:rPr>
              <a:t>36. The lower the humidity, the more water dry air absorbs from each leaf. At 10% relative humidity the leaf on the left loses a lot more water compared to the leaf on the right, which is in 50% relative humidity. Both leaves are at the same temperature 70 degrees.</a:t>
            </a:r>
          </a:p>
        </p:txBody>
      </p:sp>
    </p:spTree>
    <p:extLst>
      <p:ext uri="{BB962C8B-B14F-4D97-AF65-F5344CB8AC3E}">
        <p14:creationId xmlns:p14="http://schemas.microsoft.com/office/powerpoint/2010/main" val="9108567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94D889-9367-4C4B-8778-69C176C4E7F0}" type="slidenum">
              <a:rPr lang="en-US" altLang="en-US"/>
              <a:pPr/>
              <a:t>37</a:t>
            </a:fld>
            <a:endParaRPr lang="en-US" altLang="en-US"/>
          </a:p>
        </p:txBody>
      </p:sp>
      <p:sp>
        <p:nvSpPr>
          <p:cNvPr id="384002"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84003"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latin typeface="Arial" charset="0"/>
              </a:rPr>
              <a:t>37. The higher the temperature, the more water vapor the air can hold and the more water will be lost from the plant. At 90 degrees air temperature the leaf on the left loses a lot more water compared to the leaf on the right, which is at 70 degrees. Both leaves are at the same relative humidity 50%.</a:t>
            </a:r>
          </a:p>
          <a:p>
            <a:endParaRPr lang="en-US" altLang="en-US">
              <a:latin typeface="Arial" charset="0"/>
            </a:endParaRPr>
          </a:p>
        </p:txBody>
      </p:sp>
    </p:spTree>
    <p:extLst>
      <p:ext uri="{BB962C8B-B14F-4D97-AF65-F5344CB8AC3E}">
        <p14:creationId xmlns:p14="http://schemas.microsoft.com/office/powerpoint/2010/main" val="15051378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D39536-3F78-DF4B-8D66-E91E8F2286BD}" type="slidenum">
              <a:rPr lang="en-US" altLang="en-US"/>
              <a:pPr/>
              <a:t>38</a:t>
            </a:fld>
            <a:endParaRPr lang="en-US" altLang="en-US"/>
          </a:p>
        </p:txBody>
      </p:sp>
      <p:sp>
        <p:nvSpPr>
          <p:cNvPr id="379906"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9907"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latin typeface="Arial" charset="0"/>
              </a:rPr>
              <a:t>38. Signs of low RH are leaf marginal and tip burn. </a:t>
            </a:r>
          </a:p>
          <a:p>
            <a:r>
              <a:rPr lang="en-US" altLang="en-US">
                <a:latin typeface="Arial" charset="0"/>
              </a:rPr>
              <a:t>You should take steps to help your plants adjust to the low relative humidity in your home by doing one or several of the following: place plants close together to create a microenvironment with a higher RH; place a shallow container filled with water and lava rocks or gravel, which will provide evaporation from a large surface area and increase the RH; use a humidifier; use mist bottles to spray water around the plant. In reality, you need to stay over the plant and mist every few minutes to make a difference in RH around the plant. Plants with hairy leaves do not need water sprayed on the foliage and/or flowers.</a:t>
            </a:r>
          </a:p>
          <a:p>
            <a:endParaRPr lang="en-US" altLang="en-US">
              <a:latin typeface="Arial" charset="0"/>
            </a:endParaRPr>
          </a:p>
        </p:txBody>
      </p:sp>
    </p:spTree>
    <p:extLst>
      <p:ext uri="{BB962C8B-B14F-4D97-AF65-F5344CB8AC3E}">
        <p14:creationId xmlns:p14="http://schemas.microsoft.com/office/powerpoint/2010/main" val="16426560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9EED92-6020-2842-BC7D-FBE56119BBF6}" type="slidenum">
              <a:rPr lang="en-US" altLang="en-US"/>
              <a:pPr/>
              <a:t>39</a:t>
            </a:fld>
            <a:endParaRPr lang="en-US" altLang="en-US"/>
          </a:p>
        </p:txBody>
      </p:sp>
      <p:sp>
        <p:nvSpPr>
          <p:cNvPr id="282626" name="Rectangle 2"/>
          <p:cNvSpPr>
            <a:spLocks noChangeArrowheads="1" noTextEdit="1"/>
          </p:cNvSpPr>
          <p:nvPr>
            <p:ph type="sldImg"/>
          </p:nvPr>
        </p:nvSpPr>
        <p:spPr>
          <a:ln/>
        </p:spPr>
      </p:sp>
      <p:sp>
        <p:nvSpPr>
          <p:cNvPr id="282627" name="Rectangle 3"/>
          <p:cNvSpPr>
            <a:spLocks noGrp="1" noChangeArrowheads="1"/>
          </p:cNvSpPr>
          <p:nvPr>
            <p:ph type="body" idx="1"/>
          </p:nvPr>
        </p:nvSpPr>
        <p:spPr/>
        <p:txBody>
          <a:bodyPr/>
          <a:lstStyle/>
          <a:p>
            <a:r>
              <a:rPr lang="en-US" altLang="en-US">
                <a:latin typeface="Arial" charset="0"/>
              </a:rPr>
              <a:t>39. When dealing with how much water to apply, consider the following:</a:t>
            </a:r>
          </a:p>
          <a:p>
            <a:r>
              <a:rPr lang="en-US" altLang="en-US">
                <a:latin typeface="Arial" charset="0"/>
              </a:rPr>
              <a:t>Not all plants are similar in their water requirements. Usually this information, just like the light preference, is included on the plant label. For example, a croton which likes high light, will likely need more frequent watering compared to a succulent plant such as Opuntia cactus. Both have similar light needs, but dissimilar water requirements. Likewise, larger-size plants need more water compared to smaller size plants. If the growing container is too small, more frequent waterings are needed. How much water is already present in the growing medium will also affect your watering frequency. </a:t>
            </a:r>
            <a:r>
              <a:rPr lang="en-US" altLang="en-US">
                <a:latin typeface="Times" charset="0"/>
                <a:ea typeface="Times New Roman" charset="0"/>
                <a:cs typeface="Times New Roman" charset="0"/>
              </a:rPr>
              <a:t>Plants under high light transpire more water, compared to plants under low light</a:t>
            </a:r>
            <a:r>
              <a:rPr lang="en-US" altLang="en-US">
                <a:latin typeface="Arial" charset="0"/>
              </a:rPr>
              <a:t> </a:t>
            </a:r>
          </a:p>
        </p:txBody>
      </p:sp>
    </p:spTree>
    <p:extLst>
      <p:ext uri="{BB962C8B-B14F-4D97-AF65-F5344CB8AC3E}">
        <p14:creationId xmlns:p14="http://schemas.microsoft.com/office/powerpoint/2010/main" val="70029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D4EAA7-7F62-D048-A4FF-0F9048CB2E38}" type="slidenum">
              <a:rPr lang="en-US" altLang="en-US"/>
              <a:pPr/>
              <a:t>4</a:t>
            </a:fld>
            <a:endParaRPr lang="en-US" altLang="en-US"/>
          </a:p>
        </p:txBody>
      </p:sp>
      <p:sp>
        <p:nvSpPr>
          <p:cNvPr id="241666" name="Rectangle 2"/>
          <p:cNvSpPr>
            <a:spLocks noChangeArrowheads="1" noTextEdit="1"/>
          </p:cNvSpPr>
          <p:nvPr>
            <p:ph type="sldImg"/>
          </p:nvPr>
        </p:nvSpPr>
        <p:spPr>
          <a:ln/>
        </p:spPr>
      </p:sp>
      <p:sp>
        <p:nvSpPr>
          <p:cNvPr id="241667" name="Rectangle 3"/>
          <p:cNvSpPr>
            <a:spLocks noGrp="1" noChangeArrowheads="1"/>
          </p:cNvSpPr>
          <p:nvPr>
            <p:ph type="body" idx="1"/>
          </p:nvPr>
        </p:nvSpPr>
        <p:spPr/>
        <p:txBody>
          <a:bodyPr/>
          <a:lstStyle/>
          <a:p>
            <a:r>
              <a:rPr lang="en-US" altLang="en-US">
                <a:latin typeface="Arial" charset="0"/>
              </a:rPr>
              <a:t>4. </a:t>
            </a:r>
            <a:r>
              <a:rPr lang="en-US" altLang="en-US" b="1">
                <a:latin typeface="Arial" charset="0"/>
              </a:rPr>
              <a:t>Title Slide.</a:t>
            </a:r>
            <a:r>
              <a:rPr lang="en-US" altLang="en-US">
                <a:latin typeface="Arial" charset="0"/>
              </a:rPr>
              <a:t> In this presentation we will acquaint you with the amazing world of house plants: what they are, what they do for you, which plants to select, how to take care of them and enjoy them...</a:t>
            </a:r>
          </a:p>
        </p:txBody>
      </p:sp>
    </p:spTree>
    <p:extLst>
      <p:ext uri="{BB962C8B-B14F-4D97-AF65-F5344CB8AC3E}">
        <p14:creationId xmlns:p14="http://schemas.microsoft.com/office/powerpoint/2010/main" val="3036029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0A7E59-780A-C64F-851B-E24760569877}" type="slidenum">
              <a:rPr lang="en-US" altLang="en-US"/>
              <a:pPr/>
              <a:t>40</a:t>
            </a:fld>
            <a:endParaRPr lang="en-US" altLang="en-US"/>
          </a:p>
        </p:txBody>
      </p:sp>
      <p:sp>
        <p:nvSpPr>
          <p:cNvPr id="283650" name="Rectangle 2"/>
          <p:cNvSpPr>
            <a:spLocks noChangeArrowheads="1" noTextEdit="1"/>
          </p:cNvSpPr>
          <p:nvPr>
            <p:ph type="sldImg"/>
          </p:nvPr>
        </p:nvSpPr>
        <p:spPr>
          <a:ln/>
        </p:spPr>
      </p:sp>
      <p:sp>
        <p:nvSpPr>
          <p:cNvPr id="283651" name="Rectangle 3"/>
          <p:cNvSpPr>
            <a:spLocks noGrp="1" noChangeArrowheads="1"/>
          </p:cNvSpPr>
          <p:nvPr>
            <p:ph type="body" idx="1"/>
          </p:nvPr>
        </p:nvSpPr>
        <p:spPr/>
        <p:txBody>
          <a:bodyPr/>
          <a:lstStyle/>
          <a:p>
            <a:r>
              <a:rPr lang="en-US" altLang="en-US">
                <a:latin typeface="Arial" charset="0"/>
              </a:rPr>
              <a:t>40. Learning to water is one of the most important skills in plant care. Applying too much water can suffocate plant roots; too little water causes growth to become erratic and stunted. Watering frequency will depend on the conditions under which the plants are growing. </a:t>
            </a:r>
          </a:p>
          <a:p>
            <a:r>
              <a:rPr lang="en-US" altLang="en-US">
                <a:latin typeface="Arial" charset="0"/>
              </a:rPr>
              <a:t>Water-devices, or water-meters are available to simplify watering matters for you. </a:t>
            </a:r>
          </a:p>
          <a:p>
            <a:r>
              <a:rPr lang="en-US" altLang="en-US">
                <a:latin typeface="Arial" charset="0"/>
              </a:rPr>
              <a:t>Containers with saucers may cause an excessive build-up of soluble salts (chemicals coming from the applied fertilizer). High levels of soluble salts will cause damage to the roots and growth decline. To correct this, discard any water in the saucer after each irrigation and apply large quantities of water to the soil to get rid of the soluble salts.</a:t>
            </a:r>
          </a:p>
        </p:txBody>
      </p:sp>
    </p:spTree>
    <p:extLst>
      <p:ext uri="{BB962C8B-B14F-4D97-AF65-F5344CB8AC3E}">
        <p14:creationId xmlns:p14="http://schemas.microsoft.com/office/powerpoint/2010/main" val="1653729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7AB1E6-D8D7-1E4B-945F-81C3621C142A}" type="slidenum">
              <a:rPr lang="en-US" altLang="en-US"/>
              <a:pPr/>
              <a:t>41</a:t>
            </a:fld>
            <a:endParaRPr lang="en-US" altLang="en-US"/>
          </a:p>
        </p:txBody>
      </p:sp>
      <p:sp>
        <p:nvSpPr>
          <p:cNvPr id="439298" name="Rectangle 2"/>
          <p:cNvSpPr>
            <a:spLocks noChangeArrowheads="1" noTextEdit="1"/>
          </p:cNvSpPr>
          <p:nvPr>
            <p:ph type="sldImg"/>
          </p:nvPr>
        </p:nvSpPr>
        <p:spPr>
          <a:ln/>
        </p:spPr>
      </p:sp>
      <p:sp>
        <p:nvSpPr>
          <p:cNvPr id="439299" name="Rectangle 3"/>
          <p:cNvSpPr>
            <a:spLocks noGrp="1" noChangeArrowheads="1"/>
          </p:cNvSpPr>
          <p:nvPr>
            <p:ph type="body" idx="1"/>
          </p:nvPr>
        </p:nvSpPr>
        <p:spPr/>
        <p:txBody>
          <a:bodyPr/>
          <a:lstStyle/>
          <a:p>
            <a:pPr>
              <a:spcBef>
                <a:spcPct val="0"/>
              </a:spcBef>
            </a:pPr>
            <a:r>
              <a:rPr lang="en-US" altLang="en-US" sz="1000"/>
              <a:t>41. Water temperature is an important consideration with plants such as gesneriads. Cold water (45</a:t>
            </a:r>
            <a:r>
              <a:rPr lang="en-US" altLang="en-US" sz="1000" baseline="30000"/>
              <a:t>0</a:t>
            </a:r>
            <a:r>
              <a:rPr lang="en-US" altLang="en-US" sz="1000"/>
              <a:t>F) can cause discolored spots and blotches on the leaves, caused by chlorophyll degradation.</a:t>
            </a:r>
          </a:p>
        </p:txBody>
      </p:sp>
    </p:spTree>
    <p:extLst>
      <p:ext uri="{BB962C8B-B14F-4D97-AF65-F5344CB8AC3E}">
        <p14:creationId xmlns:p14="http://schemas.microsoft.com/office/powerpoint/2010/main" val="5801045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89377A-92D5-B84A-A06B-FE6C062A7229}" type="slidenum">
              <a:rPr lang="en-US" altLang="en-US"/>
              <a:pPr/>
              <a:t>42</a:t>
            </a:fld>
            <a:endParaRPr lang="en-US" altLang="en-US"/>
          </a:p>
        </p:txBody>
      </p:sp>
      <p:sp>
        <p:nvSpPr>
          <p:cNvPr id="284674" name="Rectangle 2"/>
          <p:cNvSpPr>
            <a:spLocks noChangeArrowheads="1" noTextEdit="1"/>
          </p:cNvSpPr>
          <p:nvPr>
            <p:ph type="sldImg"/>
          </p:nvPr>
        </p:nvSpPr>
        <p:spPr>
          <a:ln/>
        </p:spPr>
      </p:sp>
      <p:sp>
        <p:nvSpPr>
          <p:cNvPr id="284675" name="Rectangle 3"/>
          <p:cNvSpPr>
            <a:spLocks noGrp="1" noChangeArrowheads="1"/>
          </p:cNvSpPr>
          <p:nvPr>
            <p:ph type="body" idx="1"/>
          </p:nvPr>
        </p:nvSpPr>
        <p:spPr/>
        <p:txBody>
          <a:bodyPr/>
          <a:lstStyle/>
          <a:p>
            <a:r>
              <a:rPr lang="en-US" altLang="en-US">
                <a:latin typeface="Arial" charset="0"/>
              </a:rPr>
              <a:t>42. The quality of the irrigation water is an issue with plants, which are susceptible to fluorine and chlorine, such as Dracaenas (Corn plant) and Cordylines (Ti plant). If you have some of these, let the water stand for several days to allow some chlorine and fluorine to be lost from the water before applying it the plants. If you have susceptible plants close to an open pool, move them away so water splashes do not reach the foliage. If you have an enclosed pool, do not use susceptible plants around it.</a:t>
            </a:r>
          </a:p>
        </p:txBody>
      </p:sp>
    </p:spTree>
    <p:extLst>
      <p:ext uri="{BB962C8B-B14F-4D97-AF65-F5344CB8AC3E}">
        <p14:creationId xmlns:p14="http://schemas.microsoft.com/office/powerpoint/2010/main" val="2414816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91B18A-1675-B84F-84B2-BC757D41533C}" type="slidenum">
              <a:rPr lang="en-US" altLang="en-US"/>
              <a:pPr/>
              <a:t>43</a:t>
            </a:fld>
            <a:endParaRPr lang="en-US" altLang="en-US"/>
          </a:p>
        </p:txBody>
      </p:sp>
      <p:sp>
        <p:nvSpPr>
          <p:cNvPr id="285698" name="Rectangle 2"/>
          <p:cNvSpPr>
            <a:spLocks noChangeArrowheads="1" noTextEdit="1"/>
          </p:cNvSpPr>
          <p:nvPr>
            <p:ph type="sldImg"/>
          </p:nvPr>
        </p:nvSpPr>
        <p:spPr>
          <a:ln/>
        </p:spPr>
      </p:sp>
      <p:sp>
        <p:nvSpPr>
          <p:cNvPr id="285699" name="Rectangle 3"/>
          <p:cNvSpPr>
            <a:spLocks noGrp="1" noChangeArrowheads="1"/>
          </p:cNvSpPr>
          <p:nvPr>
            <p:ph type="body" idx="1"/>
          </p:nvPr>
        </p:nvSpPr>
        <p:spPr/>
        <p:txBody>
          <a:bodyPr/>
          <a:lstStyle/>
          <a:p>
            <a:r>
              <a:rPr lang="en-US" altLang="en-US">
                <a:latin typeface="Arial" charset="0"/>
              </a:rPr>
              <a:t>43. Symptoms of fluoride damage on Dracaena and Cordyline include tip and leaf scorching, as in Dracaena shown in the lower pictures. </a:t>
            </a:r>
          </a:p>
          <a:p>
            <a:r>
              <a:rPr lang="en-US" altLang="en-US">
                <a:latin typeface="Arial" charset="0"/>
              </a:rPr>
              <a:t>Sometimes the damage can be very severe as in this Cordyline plant in the top picture, left</a:t>
            </a:r>
            <a:r>
              <a:rPr lang="en-US" altLang="en-US"/>
              <a:t>.</a:t>
            </a:r>
          </a:p>
        </p:txBody>
      </p:sp>
    </p:spTree>
    <p:extLst>
      <p:ext uri="{BB962C8B-B14F-4D97-AF65-F5344CB8AC3E}">
        <p14:creationId xmlns:p14="http://schemas.microsoft.com/office/powerpoint/2010/main" val="19862891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BE7720-BF5D-FA45-8848-87170A7577BE}" type="slidenum">
              <a:rPr lang="en-US" altLang="en-US"/>
              <a:pPr/>
              <a:t>44</a:t>
            </a:fld>
            <a:endParaRPr lang="en-US" altLang="en-US"/>
          </a:p>
        </p:txBody>
      </p:sp>
      <p:sp>
        <p:nvSpPr>
          <p:cNvPr id="286722" name="Rectangle 2"/>
          <p:cNvSpPr>
            <a:spLocks noChangeArrowheads="1" noTextEdit="1"/>
          </p:cNvSpPr>
          <p:nvPr>
            <p:ph type="sldImg"/>
          </p:nvPr>
        </p:nvSpPr>
        <p:spPr>
          <a:ln/>
        </p:spPr>
      </p:sp>
      <p:sp>
        <p:nvSpPr>
          <p:cNvPr id="286723" name="Rectangle 3"/>
          <p:cNvSpPr>
            <a:spLocks noGrp="1" noChangeArrowheads="1"/>
          </p:cNvSpPr>
          <p:nvPr>
            <p:ph type="body" idx="1"/>
          </p:nvPr>
        </p:nvSpPr>
        <p:spPr/>
        <p:txBody>
          <a:bodyPr/>
          <a:lstStyle/>
          <a:p>
            <a:r>
              <a:rPr lang="en-US" altLang="en-US">
                <a:latin typeface="Arial" charset="0"/>
              </a:rPr>
              <a:t>44. Before feeding your plants, consider the following:</a:t>
            </a:r>
          </a:p>
          <a:p>
            <a:r>
              <a:rPr lang="en-US" altLang="en-US">
                <a:latin typeface="Arial" charset="0"/>
              </a:rPr>
              <a:t>Plant type. Some plants are heavy feeders, for example all Ficus species, while others need little or no additional fertilizer for months, for example various succulents. </a:t>
            </a:r>
          </a:p>
          <a:p>
            <a:r>
              <a:rPr lang="en-US" altLang="en-US">
                <a:latin typeface="Arial" charset="0"/>
              </a:rPr>
              <a:t>Volume of soil. How much growing medium is present—smaller size pots require less fertilizer compared to larger size pots because the first contain less soil.</a:t>
            </a:r>
          </a:p>
          <a:p>
            <a:r>
              <a:rPr lang="en-US" altLang="en-US">
                <a:latin typeface="Arial" charset="0"/>
              </a:rPr>
              <a:t>Light intensity. The higher the light levels, the more nutrients are needed for plant growth.</a:t>
            </a:r>
          </a:p>
          <a:p>
            <a:r>
              <a:rPr lang="en-US" altLang="en-US">
                <a:latin typeface="Arial" charset="0"/>
              </a:rPr>
              <a:t>If you have just bought a plant from a plant store, don’t rush to apply fertilizer to it. In most cases the amount of fertilizer applied by the commercial producer while growing the plant will supply enough nutrients for two to three months in your home. This rule is flexible and if you notice deficiency symptoms you should fertilize.</a:t>
            </a:r>
          </a:p>
        </p:txBody>
      </p:sp>
    </p:spTree>
    <p:extLst>
      <p:ext uri="{BB962C8B-B14F-4D97-AF65-F5344CB8AC3E}">
        <p14:creationId xmlns:p14="http://schemas.microsoft.com/office/powerpoint/2010/main" val="9276615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7D5D09-9D4D-E84F-B0EB-0C0DDF08B054}" type="slidenum">
              <a:rPr lang="en-US" altLang="en-US"/>
              <a:pPr/>
              <a:t>45</a:t>
            </a:fld>
            <a:endParaRPr lang="en-US" altLang="en-US"/>
          </a:p>
        </p:txBody>
      </p:sp>
      <p:sp>
        <p:nvSpPr>
          <p:cNvPr id="394242"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94243"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latin typeface="Arial" charset="0"/>
              </a:rPr>
              <a:t>45. High levels of fertilizer can cause build-up of soluble salts, which can injure roots by removing water from them. Notice healthy roots are white, while dead roots are brown. Dead roots also invite root disease. Soluble salt burn is manifested as leaf marginal and tip burn.</a:t>
            </a:r>
            <a:endParaRPr lang="en-US" altLang="en-US" i="1">
              <a:latin typeface="Arial" charset="0"/>
            </a:endParaRPr>
          </a:p>
        </p:txBody>
      </p:sp>
    </p:spTree>
    <p:extLst>
      <p:ext uri="{BB962C8B-B14F-4D97-AF65-F5344CB8AC3E}">
        <p14:creationId xmlns:p14="http://schemas.microsoft.com/office/powerpoint/2010/main" val="4756541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56857F-0814-B648-846C-08F167A48054}" type="slidenum">
              <a:rPr lang="en-US" altLang="en-US"/>
              <a:pPr/>
              <a:t>46</a:t>
            </a:fld>
            <a:endParaRPr lang="en-US" altLang="en-US"/>
          </a:p>
        </p:txBody>
      </p:sp>
      <p:sp>
        <p:nvSpPr>
          <p:cNvPr id="396290"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96291"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latin typeface="Arial" charset="0"/>
              </a:rPr>
              <a:t>46. The secret to fertilizing plants indoors… </a:t>
            </a:r>
            <a:r>
              <a:rPr lang="en-US" altLang="en-US" i="1">
                <a:latin typeface="Arial" charset="0"/>
              </a:rPr>
              <a:t>(read slide text)</a:t>
            </a:r>
          </a:p>
        </p:txBody>
      </p:sp>
    </p:spTree>
    <p:extLst>
      <p:ext uri="{BB962C8B-B14F-4D97-AF65-F5344CB8AC3E}">
        <p14:creationId xmlns:p14="http://schemas.microsoft.com/office/powerpoint/2010/main" val="13846943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73C62C-592A-B84B-A179-BFFDC4DE23E3}" type="slidenum">
              <a:rPr lang="en-US" altLang="en-US"/>
              <a:pPr/>
              <a:t>47</a:t>
            </a:fld>
            <a:endParaRPr lang="en-US" altLang="en-US"/>
          </a:p>
        </p:txBody>
      </p:sp>
      <p:sp>
        <p:nvSpPr>
          <p:cNvPr id="398338"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98339"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latin typeface="Arial" charset="0"/>
              </a:rPr>
              <a:t>47. As a starting point… </a:t>
            </a:r>
            <a:r>
              <a:rPr lang="en-US" altLang="en-US" i="1">
                <a:latin typeface="Arial" charset="0"/>
              </a:rPr>
              <a:t>(read slide text)</a:t>
            </a:r>
          </a:p>
        </p:txBody>
      </p:sp>
    </p:spTree>
    <p:extLst>
      <p:ext uri="{BB962C8B-B14F-4D97-AF65-F5344CB8AC3E}">
        <p14:creationId xmlns:p14="http://schemas.microsoft.com/office/powerpoint/2010/main" val="2771537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939479-86C2-B140-A3F1-2FE081A0F710}" type="slidenum">
              <a:rPr lang="en-US" altLang="en-US"/>
              <a:pPr/>
              <a:t>48</a:t>
            </a:fld>
            <a:endParaRPr lang="en-US" altLang="en-US"/>
          </a:p>
        </p:txBody>
      </p:sp>
      <p:sp>
        <p:nvSpPr>
          <p:cNvPr id="287746" name="Rectangle 2"/>
          <p:cNvSpPr>
            <a:spLocks noChangeArrowheads="1" noTextEdit="1"/>
          </p:cNvSpPr>
          <p:nvPr>
            <p:ph type="sldImg"/>
          </p:nvPr>
        </p:nvSpPr>
        <p:spPr>
          <a:ln/>
        </p:spPr>
      </p:sp>
      <p:sp>
        <p:nvSpPr>
          <p:cNvPr id="287747" name="Rectangle 3"/>
          <p:cNvSpPr>
            <a:spLocks noGrp="1" noChangeArrowheads="1"/>
          </p:cNvSpPr>
          <p:nvPr>
            <p:ph type="body" idx="1"/>
          </p:nvPr>
        </p:nvSpPr>
        <p:spPr/>
        <p:txBody>
          <a:bodyPr/>
          <a:lstStyle/>
          <a:p>
            <a:r>
              <a:rPr lang="en-US" altLang="en-US">
                <a:latin typeface="Arial" charset="0"/>
              </a:rPr>
              <a:t>48. Different forms of fertilizer are available to the indoor gardener. Many come in a specially designed formula for indoor plants. Generally, they contain less of a percentage of the required mineral elements to help avoid the overfertilization problems.</a:t>
            </a:r>
          </a:p>
        </p:txBody>
      </p:sp>
    </p:spTree>
    <p:extLst>
      <p:ext uri="{BB962C8B-B14F-4D97-AF65-F5344CB8AC3E}">
        <p14:creationId xmlns:p14="http://schemas.microsoft.com/office/powerpoint/2010/main" val="2302223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842662-135D-084C-8481-1C3860F9144B}" type="slidenum">
              <a:rPr lang="en-US" altLang="en-US"/>
              <a:pPr/>
              <a:t>49</a:t>
            </a:fld>
            <a:endParaRPr lang="en-US" altLang="en-US"/>
          </a:p>
        </p:txBody>
      </p:sp>
      <p:sp>
        <p:nvSpPr>
          <p:cNvPr id="289794" name="Rectangle 2"/>
          <p:cNvSpPr>
            <a:spLocks noChangeArrowheads="1" noTextEdit="1"/>
          </p:cNvSpPr>
          <p:nvPr>
            <p:ph type="sldImg"/>
          </p:nvPr>
        </p:nvSpPr>
        <p:spPr>
          <a:ln/>
        </p:spPr>
      </p:sp>
      <p:sp>
        <p:nvSpPr>
          <p:cNvPr id="289795" name="Rectangle 3"/>
          <p:cNvSpPr>
            <a:spLocks noGrp="1" noChangeArrowheads="1"/>
          </p:cNvSpPr>
          <p:nvPr>
            <p:ph type="body" idx="1"/>
          </p:nvPr>
        </p:nvSpPr>
        <p:spPr/>
        <p:txBody>
          <a:bodyPr/>
          <a:lstStyle/>
          <a:p>
            <a:r>
              <a:rPr lang="en-US" altLang="en-US">
                <a:latin typeface="Arial" charset="0"/>
              </a:rPr>
              <a:t>49. The growing medium serves the purpose of providing anchorage, water and minerals. When you repot your plants make sure that the new mix is well drained and aerated, and holds water and nutrients well. Good potting mix provides ample amounts of oxygen to the root system. Most professional mixes are good to use, and they consist of varying proportions of peat moss. Photo on left shows a soilless mix consisting of bark, peat moss and perlite. The photo on right shows a soilless mix specially designed for orchids; notice the coarser components, it also has charcoal added to it. </a:t>
            </a:r>
          </a:p>
        </p:txBody>
      </p:sp>
    </p:spTree>
    <p:extLst>
      <p:ext uri="{BB962C8B-B14F-4D97-AF65-F5344CB8AC3E}">
        <p14:creationId xmlns:p14="http://schemas.microsoft.com/office/powerpoint/2010/main" val="1729223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8844C1-CD1D-1148-869F-90BFB7A367C9}" type="slidenum">
              <a:rPr lang="en-US" altLang="en-US"/>
              <a:pPr/>
              <a:t>5</a:t>
            </a:fld>
            <a:endParaRPr lang="en-US" altLang="en-US"/>
          </a:p>
        </p:txBody>
      </p:sp>
      <p:sp>
        <p:nvSpPr>
          <p:cNvPr id="461826" name="Rectangle 2"/>
          <p:cNvSpPr>
            <a:spLocks noChangeArrowheads="1" noTextEdit="1"/>
          </p:cNvSpPr>
          <p:nvPr>
            <p:ph type="sldImg"/>
          </p:nvPr>
        </p:nvSpPr>
        <p:spPr>
          <a:xfrm>
            <a:off x="1144588" y="685800"/>
            <a:ext cx="4572000" cy="3429000"/>
          </a:xfrm>
          <a:ln/>
        </p:spPr>
      </p:sp>
      <p:sp>
        <p:nvSpPr>
          <p:cNvPr id="461827" name="Rectangle 3"/>
          <p:cNvSpPr>
            <a:spLocks noGrp="1" noChangeArrowheads="1"/>
          </p:cNvSpPr>
          <p:nvPr>
            <p:ph type="body" idx="1"/>
          </p:nvPr>
        </p:nvSpPr>
        <p:spPr>
          <a:xfrm>
            <a:off x="912813" y="4343400"/>
            <a:ext cx="5032375" cy="4114800"/>
          </a:xfrm>
        </p:spPr>
        <p:txBody>
          <a:bodyPr/>
          <a:lstStyle/>
          <a:p>
            <a:r>
              <a:rPr lang="en-US" altLang="en-US"/>
              <a:t>5. Learning Objectives</a:t>
            </a:r>
          </a:p>
          <a:p>
            <a:r>
              <a:rPr lang="en-US" altLang="en-US"/>
              <a:t>After you complete your study of this chapter you should be able to:</a:t>
            </a:r>
          </a:p>
          <a:p>
            <a:r>
              <a:rPr lang="en-US" altLang="en-US"/>
              <a:t>Know how light, temperature, and relative humidity affect plant growth on indoor plants.</a:t>
            </a:r>
          </a:p>
          <a:p>
            <a:r>
              <a:rPr lang="en-US" altLang="en-US"/>
              <a:t>Know how to measure light intensity inside your home.</a:t>
            </a:r>
          </a:p>
          <a:p>
            <a:r>
              <a:rPr lang="en-US" altLang="en-US"/>
              <a:t>Know how plants are classified according to their light requirements.</a:t>
            </a:r>
          </a:p>
          <a:p>
            <a:r>
              <a:rPr lang="en-US" altLang="en-US"/>
              <a:t>Know how to properly water and fertilize indoor plants.</a:t>
            </a:r>
          </a:p>
        </p:txBody>
      </p:sp>
    </p:spTree>
    <p:extLst>
      <p:ext uri="{BB962C8B-B14F-4D97-AF65-F5344CB8AC3E}">
        <p14:creationId xmlns:p14="http://schemas.microsoft.com/office/powerpoint/2010/main" val="23341688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B2B007-189C-414C-9B47-654410B89ED1}" type="slidenum">
              <a:rPr lang="en-US" altLang="en-US"/>
              <a:pPr/>
              <a:t>50</a:t>
            </a:fld>
            <a:endParaRPr lang="en-US" altLang="en-US"/>
          </a:p>
        </p:txBody>
      </p:sp>
      <p:sp>
        <p:nvSpPr>
          <p:cNvPr id="290818" name="Rectangle 2"/>
          <p:cNvSpPr>
            <a:spLocks noChangeArrowheads="1" noTextEdit="1"/>
          </p:cNvSpPr>
          <p:nvPr>
            <p:ph type="sldImg"/>
          </p:nvPr>
        </p:nvSpPr>
        <p:spPr>
          <a:ln/>
        </p:spPr>
      </p:sp>
      <p:sp>
        <p:nvSpPr>
          <p:cNvPr id="290819" name="Rectangle 3"/>
          <p:cNvSpPr>
            <a:spLocks noGrp="1" noChangeArrowheads="1"/>
          </p:cNvSpPr>
          <p:nvPr>
            <p:ph type="body" idx="1"/>
          </p:nvPr>
        </p:nvSpPr>
        <p:spPr/>
        <p:txBody>
          <a:bodyPr/>
          <a:lstStyle/>
          <a:p>
            <a:r>
              <a:rPr lang="en-US" altLang="en-US">
                <a:latin typeface="Arial" charset="0"/>
              </a:rPr>
              <a:t>50. The last but not the least thing you need to know is acclimatization, the adaptation of the plant to the new environment of your home. </a:t>
            </a:r>
          </a:p>
          <a:p>
            <a:r>
              <a:rPr lang="en-US" altLang="en-US">
                <a:latin typeface="Arial" charset="0"/>
              </a:rPr>
              <a:t>From the greenhouse, plants come ‘spoiled’, with ‘high expectations’, so to speak. They were used to high light and nutrition, high water supply, high temperatures and high relative humidity. Your home, with its low light and low RH, is most likely going to be quite stressful experience for them. The greater the difference between the previous environment and the environment of your house, the bigger the stress the plant endures.</a:t>
            </a:r>
          </a:p>
          <a:p>
            <a:r>
              <a:rPr lang="en-US" altLang="en-US">
                <a:latin typeface="Arial" charset="0"/>
              </a:rPr>
              <a:t>For an indoor gardener it would be helpful to understand the process of acclimatization and how it applies to indoor plants.</a:t>
            </a:r>
          </a:p>
        </p:txBody>
      </p:sp>
    </p:spTree>
    <p:extLst>
      <p:ext uri="{BB962C8B-B14F-4D97-AF65-F5344CB8AC3E}">
        <p14:creationId xmlns:p14="http://schemas.microsoft.com/office/powerpoint/2010/main" val="11631864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047191-4595-C341-8AB3-36994D002782}" type="slidenum">
              <a:rPr lang="en-US" altLang="en-US"/>
              <a:pPr/>
              <a:t>51</a:t>
            </a:fld>
            <a:endParaRPr lang="en-US" altLang="en-US"/>
          </a:p>
        </p:txBody>
      </p:sp>
      <p:sp>
        <p:nvSpPr>
          <p:cNvPr id="291842" name="Rectangle 2"/>
          <p:cNvSpPr>
            <a:spLocks noChangeArrowheads="1" noTextEdit="1"/>
          </p:cNvSpPr>
          <p:nvPr>
            <p:ph type="sldImg"/>
          </p:nvPr>
        </p:nvSpPr>
        <p:spPr>
          <a:ln/>
        </p:spPr>
      </p:sp>
      <p:sp>
        <p:nvSpPr>
          <p:cNvPr id="291843" name="Rectangle 3"/>
          <p:cNvSpPr>
            <a:spLocks noGrp="1" noChangeArrowheads="1"/>
          </p:cNvSpPr>
          <p:nvPr>
            <p:ph type="body" idx="1"/>
          </p:nvPr>
        </p:nvSpPr>
        <p:spPr/>
        <p:txBody>
          <a:bodyPr/>
          <a:lstStyle/>
          <a:p>
            <a:r>
              <a:rPr lang="en-US" altLang="en-US">
                <a:latin typeface="Arial" charset="0"/>
              </a:rPr>
              <a:t>51. There are two sides of acclimatization. The aboveground, or light acclimatization involves adapting to low light, which means less growth and less needs for nutrients.The belowground, or the soil acclimatization involves reducing nutrient and water applications.</a:t>
            </a:r>
          </a:p>
          <a:p>
            <a:r>
              <a:rPr lang="en-US" altLang="en-US">
                <a:latin typeface="Arial" charset="0"/>
              </a:rPr>
              <a:t>Acclimatization is generally done in the greenhouse or the nursery. Plants are grown for a period of time under low light levels and less nutrients. Since this slows down plant growth, acclimatized plants are not ready for the market as early as non-acclimatized plants and this raises their price. Acclimatized plants cost more compared to non-acclimatized plants.</a:t>
            </a:r>
          </a:p>
          <a:p>
            <a:r>
              <a:rPr lang="en-US" altLang="en-US">
                <a:latin typeface="Arial" charset="0"/>
              </a:rPr>
              <a:t>You can do your own acclimatization as well. Place newly purchased plants in bright areas in your home, at least for a three to four weeks, then move to a final location. The porch or patio can be the first place for your plants in the warm months, as long as the plants are not in direct sunlight. </a:t>
            </a:r>
          </a:p>
          <a:p>
            <a:endParaRPr lang="en-US" altLang="en-US">
              <a:latin typeface="Arial" charset="0"/>
            </a:endParaRPr>
          </a:p>
        </p:txBody>
      </p:sp>
    </p:spTree>
    <p:extLst>
      <p:ext uri="{BB962C8B-B14F-4D97-AF65-F5344CB8AC3E}">
        <p14:creationId xmlns:p14="http://schemas.microsoft.com/office/powerpoint/2010/main" val="11311273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A4E0B3-E0D8-5948-8CFA-07CA7CE6D16A}" type="slidenum">
              <a:rPr lang="en-US" altLang="en-US"/>
              <a:pPr/>
              <a:t>52</a:t>
            </a:fld>
            <a:endParaRPr lang="en-US" altLang="en-US"/>
          </a:p>
        </p:txBody>
      </p:sp>
      <p:sp>
        <p:nvSpPr>
          <p:cNvPr id="294914" name="Rectangle 2"/>
          <p:cNvSpPr>
            <a:spLocks noChangeArrowheads="1" noTextEdit="1"/>
          </p:cNvSpPr>
          <p:nvPr>
            <p:ph type="sldImg"/>
          </p:nvPr>
        </p:nvSpPr>
        <p:spPr>
          <a:ln/>
        </p:spPr>
      </p:sp>
      <p:sp>
        <p:nvSpPr>
          <p:cNvPr id="294915" name="Rectangle 3"/>
          <p:cNvSpPr>
            <a:spLocks noGrp="1" noChangeArrowheads="1"/>
          </p:cNvSpPr>
          <p:nvPr>
            <p:ph type="body" idx="1"/>
          </p:nvPr>
        </p:nvSpPr>
        <p:spPr/>
        <p:txBody>
          <a:bodyPr/>
          <a:lstStyle/>
          <a:p>
            <a:r>
              <a:rPr lang="en-US" altLang="en-US">
                <a:latin typeface="Arial" charset="0"/>
              </a:rPr>
              <a:t>52. You should learn as much as possible about the extent of acclimatization of your chosen plants. </a:t>
            </a:r>
          </a:p>
          <a:p>
            <a:r>
              <a:rPr lang="en-US" altLang="en-US">
                <a:latin typeface="Arial" charset="0"/>
              </a:rPr>
              <a:t>When shopping for plants at a garden center, ask if the plants have been acclimatized. This information is generally known by the retailer. If you are buying directly from a greenhouse or a nursery, ask the people that work there if the plants have been acclimatized. </a:t>
            </a:r>
          </a:p>
          <a:p>
            <a:r>
              <a:rPr lang="en-US" altLang="en-US">
                <a:latin typeface="Arial" charset="0"/>
              </a:rPr>
              <a:t>Remember that the most important factors about plant growth indoors are adequate light, and fertilizer, and water at reduced rates. </a:t>
            </a:r>
          </a:p>
          <a:p>
            <a:r>
              <a:rPr lang="en-US" altLang="en-US">
                <a:latin typeface="Arial" charset="0"/>
              </a:rPr>
              <a:t>The most common thing that happens to plants once placed indoors is defoliation. As long as it is not extensive, and slows down after a few weeks, your plants are going to be OK.</a:t>
            </a:r>
          </a:p>
        </p:txBody>
      </p:sp>
    </p:spTree>
    <p:extLst>
      <p:ext uri="{BB962C8B-B14F-4D97-AF65-F5344CB8AC3E}">
        <p14:creationId xmlns:p14="http://schemas.microsoft.com/office/powerpoint/2010/main" val="13321450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FF648A-4562-FB40-8E4D-BE1ABC41090E}" type="slidenum">
              <a:rPr lang="en-US" altLang="en-US"/>
              <a:pPr/>
              <a:t>53</a:t>
            </a:fld>
            <a:endParaRPr lang="en-US" altLang="en-US"/>
          </a:p>
        </p:txBody>
      </p:sp>
      <p:sp>
        <p:nvSpPr>
          <p:cNvPr id="423938" name="Rectangle 2"/>
          <p:cNvSpPr>
            <a:spLocks noChangeArrowheads="1" noTextEdit="1"/>
          </p:cNvSpPr>
          <p:nvPr>
            <p:ph type="sldImg"/>
          </p:nvPr>
        </p:nvSpPr>
        <p:spPr>
          <a:ln/>
        </p:spPr>
      </p:sp>
      <p:sp>
        <p:nvSpPr>
          <p:cNvPr id="423939" name="Rectangle 3"/>
          <p:cNvSpPr>
            <a:spLocks noGrp="1" noChangeArrowheads="1"/>
          </p:cNvSpPr>
          <p:nvPr>
            <p:ph type="body" idx="1"/>
          </p:nvPr>
        </p:nvSpPr>
        <p:spPr/>
        <p:txBody>
          <a:bodyPr/>
          <a:lstStyle/>
          <a:p>
            <a:r>
              <a:rPr lang="en-US" altLang="en-US"/>
              <a:t>53. Here are the most notable differences between acclimatized and non-acclimatized plants. These can help you shop </a:t>
            </a:r>
          </a:p>
        </p:txBody>
      </p:sp>
    </p:spTree>
    <p:extLst>
      <p:ext uri="{BB962C8B-B14F-4D97-AF65-F5344CB8AC3E}">
        <p14:creationId xmlns:p14="http://schemas.microsoft.com/office/powerpoint/2010/main" val="18442135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9CDB2A-4ED6-A94E-8BA9-D2539E4442C4}" type="slidenum">
              <a:rPr lang="en-US" altLang="en-US"/>
              <a:pPr/>
              <a:t>54</a:t>
            </a:fld>
            <a:endParaRPr lang="en-US" altLang="en-US"/>
          </a:p>
        </p:txBody>
      </p:sp>
      <p:sp>
        <p:nvSpPr>
          <p:cNvPr id="424962" name="Rectangle 2"/>
          <p:cNvSpPr>
            <a:spLocks noChangeArrowheads="1" noTextEdit="1"/>
          </p:cNvSpPr>
          <p:nvPr>
            <p:ph type="sldImg"/>
          </p:nvPr>
        </p:nvSpPr>
        <p:spPr>
          <a:ln/>
        </p:spPr>
      </p:sp>
      <p:sp>
        <p:nvSpPr>
          <p:cNvPr id="424963" name="Rectangle 3"/>
          <p:cNvSpPr>
            <a:spLocks noGrp="1" noChangeArrowheads="1"/>
          </p:cNvSpPr>
          <p:nvPr>
            <p:ph type="body" idx="1"/>
          </p:nvPr>
        </p:nvSpPr>
        <p:spPr/>
        <p:txBody>
          <a:bodyPr/>
          <a:lstStyle/>
          <a:p>
            <a:r>
              <a:rPr lang="en-US" altLang="en-US" i="1"/>
              <a:t>54. continued</a:t>
            </a:r>
          </a:p>
        </p:txBody>
      </p:sp>
    </p:spTree>
    <p:extLst>
      <p:ext uri="{BB962C8B-B14F-4D97-AF65-F5344CB8AC3E}">
        <p14:creationId xmlns:p14="http://schemas.microsoft.com/office/powerpoint/2010/main" val="106508626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607917-AC6D-004D-8CA8-A993FC017559}" type="slidenum">
              <a:rPr lang="en-US" altLang="en-US"/>
              <a:pPr/>
              <a:t>55</a:t>
            </a:fld>
            <a:endParaRPr lang="en-US" altLang="en-US"/>
          </a:p>
        </p:txBody>
      </p:sp>
      <p:sp>
        <p:nvSpPr>
          <p:cNvPr id="296962" name="Rectangle 2"/>
          <p:cNvSpPr>
            <a:spLocks noChangeArrowheads="1" noTextEdit="1"/>
          </p:cNvSpPr>
          <p:nvPr>
            <p:ph type="sldImg"/>
          </p:nvPr>
        </p:nvSpPr>
        <p:spPr>
          <a:ln/>
        </p:spPr>
      </p:sp>
      <p:sp>
        <p:nvSpPr>
          <p:cNvPr id="296963" name="Rectangle 3"/>
          <p:cNvSpPr>
            <a:spLocks noGrp="1" noChangeArrowheads="1"/>
          </p:cNvSpPr>
          <p:nvPr>
            <p:ph type="body" idx="1"/>
          </p:nvPr>
        </p:nvSpPr>
        <p:spPr/>
        <p:txBody>
          <a:bodyPr/>
          <a:lstStyle/>
          <a:p>
            <a:r>
              <a:rPr lang="en-US" altLang="en-US">
                <a:latin typeface="Arial" charset="0"/>
              </a:rPr>
              <a:t>55. And remember, the cheapest plant to buy is an acclimatized plant! It is well worth the money in a long run.</a:t>
            </a:r>
          </a:p>
        </p:txBody>
      </p:sp>
    </p:spTree>
    <p:extLst>
      <p:ext uri="{BB962C8B-B14F-4D97-AF65-F5344CB8AC3E}">
        <p14:creationId xmlns:p14="http://schemas.microsoft.com/office/powerpoint/2010/main" val="162859088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A95820-29A1-9143-BF8D-FC16664B7008}" type="slidenum">
              <a:rPr lang="en-US" altLang="en-US"/>
              <a:pPr/>
              <a:t>56</a:t>
            </a:fld>
            <a:endParaRPr lang="en-US" altLang="en-US"/>
          </a:p>
        </p:txBody>
      </p:sp>
      <p:sp>
        <p:nvSpPr>
          <p:cNvPr id="295938" name="Rectangle 2"/>
          <p:cNvSpPr>
            <a:spLocks noChangeArrowheads="1" noTextEdit="1"/>
          </p:cNvSpPr>
          <p:nvPr>
            <p:ph type="sldImg"/>
          </p:nvPr>
        </p:nvSpPr>
        <p:spPr>
          <a:ln/>
        </p:spPr>
      </p:sp>
      <p:sp>
        <p:nvSpPr>
          <p:cNvPr id="295939" name="Rectangle 3"/>
          <p:cNvSpPr>
            <a:spLocks noGrp="1" noChangeArrowheads="1"/>
          </p:cNvSpPr>
          <p:nvPr>
            <p:ph type="body" idx="1"/>
          </p:nvPr>
        </p:nvSpPr>
        <p:spPr/>
        <p:txBody>
          <a:bodyPr/>
          <a:lstStyle/>
          <a:p>
            <a:r>
              <a:rPr lang="en-US" altLang="en-US">
                <a:latin typeface="Arial" charset="0"/>
              </a:rPr>
              <a:t>56. What should you look for when shopping for plants? </a:t>
            </a:r>
          </a:p>
          <a:p>
            <a:r>
              <a:rPr lang="en-US" altLang="en-US">
                <a:latin typeface="Arial" charset="0"/>
              </a:rPr>
              <a:t>Don’t try to play plant doctor! Buy only healthy-looking plants. A plant with yellow or brown leaves, foliage with spots, is not what you should get. If the plant was unhealthy from the nursery, chances are that it will die before long once placed indoors. Look for pests on the undersides of leaves. </a:t>
            </a:r>
          </a:p>
        </p:txBody>
      </p:sp>
    </p:spTree>
    <p:extLst>
      <p:ext uri="{BB962C8B-B14F-4D97-AF65-F5344CB8AC3E}">
        <p14:creationId xmlns:p14="http://schemas.microsoft.com/office/powerpoint/2010/main" val="204787275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924AD6-5BF2-DD49-9583-52F40B7AD0E0}" type="slidenum">
              <a:rPr lang="en-US" altLang="en-US"/>
              <a:pPr/>
              <a:t>57</a:t>
            </a:fld>
            <a:endParaRPr lang="en-US" altLang="en-US"/>
          </a:p>
        </p:txBody>
      </p:sp>
      <p:sp>
        <p:nvSpPr>
          <p:cNvPr id="412674"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12675"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latin typeface="Arial" charset="0"/>
              </a:rPr>
              <a:t>57. If you are shopping for ferns do not be alarmed if you see brown-colored spots or long rows of structures on the lower leaf surface. These are reproductive structures.</a:t>
            </a:r>
          </a:p>
        </p:txBody>
      </p:sp>
    </p:spTree>
    <p:extLst>
      <p:ext uri="{BB962C8B-B14F-4D97-AF65-F5344CB8AC3E}">
        <p14:creationId xmlns:p14="http://schemas.microsoft.com/office/powerpoint/2010/main" val="87705004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8DF293-B4CD-F64F-80C6-DC13319E3C7A}" type="slidenum">
              <a:rPr lang="en-US" altLang="en-US"/>
              <a:pPr/>
              <a:t>58</a:t>
            </a:fld>
            <a:endParaRPr lang="en-US" altLang="en-US"/>
          </a:p>
        </p:txBody>
      </p:sp>
      <p:sp>
        <p:nvSpPr>
          <p:cNvPr id="357378"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57379"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latin typeface="Arial" charset="0"/>
              </a:rPr>
              <a:t>58. Remove the plant from the pot and look at the root system: Is it healthy? Well-developed? Any discolorations, generally brown or blackened roots, are signs of problems. Some plants have roots with colors other than white, such as Dracaenas, which has orange roots. Unhealthy roots also may smell bad. </a:t>
            </a:r>
          </a:p>
        </p:txBody>
      </p:sp>
    </p:spTree>
    <p:extLst>
      <p:ext uri="{BB962C8B-B14F-4D97-AF65-F5344CB8AC3E}">
        <p14:creationId xmlns:p14="http://schemas.microsoft.com/office/powerpoint/2010/main" val="25233650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744564-0B0E-B642-B1BE-B729AC47A741}" type="slidenum">
              <a:rPr lang="en-US" altLang="en-US"/>
              <a:pPr/>
              <a:t>59</a:t>
            </a:fld>
            <a:endParaRPr lang="en-US" altLang="en-US"/>
          </a:p>
        </p:txBody>
      </p:sp>
      <p:sp>
        <p:nvSpPr>
          <p:cNvPr id="297986" name="Rectangle 2"/>
          <p:cNvSpPr>
            <a:spLocks noChangeArrowheads="1" noTextEdit="1"/>
          </p:cNvSpPr>
          <p:nvPr>
            <p:ph type="sldImg"/>
          </p:nvPr>
        </p:nvSpPr>
        <p:spPr>
          <a:ln/>
        </p:spPr>
      </p:sp>
      <p:sp>
        <p:nvSpPr>
          <p:cNvPr id="297987" name="Rectangle 3"/>
          <p:cNvSpPr>
            <a:spLocks noGrp="1" noChangeArrowheads="1"/>
          </p:cNvSpPr>
          <p:nvPr>
            <p:ph type="body" idx="1"/>
          </p:nvPr>
        </p:nvSpPr>
        <p:spPr/>
        <p:txBody>
          <a:bodyPr/>
          <a:lstStyle/>
          <a:p>
            <a:r>
              <a:rPr lang="en-US" altLang="en-US">
                <a:latin typeface="Arial" charset="0"/>
              </a:rPr>
              <a:t>59. Planters can enhance the decorative value of your plants. Try to answer all of the following questions.</a:t>
            </a:r>
          </a:p>
          <a:p>
            <a:r>
              <a:rPr lang="en-US" altLang="en-US">
                <a:latin typeface="Arial" charset="0"/>
              </a:rPr>
              <a:t>Is the chosen planter suitable for the particular plant?</a:t>
            </a:r>
          </a:p>
          <a:p>
            <a:r>
              <a:rPr lang="en-US" altLang="en-US">
                <a:latin typeface="Arial" charset="0"/>
              </a:rPr>
              <a:t>Do you like this planter and will it go well with your interior decor?</a:t>
            </a:r>
          </a:p>
          <a:p>
            <a:r>
              <a:rPr lang="en-US" altLang="en-US">
                <a:latin typeface="Arial" charset="0"/>
              </a:rPr>
              <a:t>How expensive is it? Fancy planters may cost more than the plant inside!</a:t>
            </a:r>
          </a:p>
          <a:p>
            <a:r>
              <a:rPr lang="en-US" altLang="en-US">
                <a:latin typeface="Arial" charset="0"/>
              </a:rPr>
              <a:t>How strong and durable is it?</a:t>
            </a:r>
          </a:p>
          <a:p>
            <a:r>
              <a:rPr lang="en-US" altLang="en-US">
                <a:latin typeface="Arial" charset="0"/>
              </a:rPr>
              <a:t>Can you move it around with ease?</a:t>
            </a:r>
          </a:p>
          <a:p>
            <a:r>
              <a:rPr lang="en-US" altLang="en-US">
                <a:latin typeface="Arial" charset="0"/>
              </a:rPr>
              <a:t>Does it provide good drainage? </a:t>
            </a:r>
          </a:p>
        </p:txBody>
      </p:sp>
    </p:spTree>
    <p:extLst>
      <p:ext uri="{BB962C8B-B14F-4D97-AF65-F5344CB8AC3E}">
        <p14:creationId xmlns:p14="http://schemas.microsoft.com/office/powerpoint/2010/main" val="1886836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96455C-3E32-6C43-83C3-685640C61F19}" type="slidenum">
              <a:rPr lang="en-US" altLang="en-US"/>
              <a:pPr/>
              <a:t>6</a:t>
            </a:fld>
            <a:endParaRPr lang="en-US" altLang="en-US"/>
          </a:p>
        </p:txBody>
      </p:sp>
      <p:sp>
        <p:nvSpPr>
          <p:cNvPr id="463874" name="Rectangle 2"/>
          <p:cNvSpPr>
            <a:spLocks noChangeArrowheads="1" noTextEdit="1"/>
          </p:cNvSpPr>
          <p:nvPr>
            <p:ph type="sldImg"/>
          </p:nvPr>
        </p:nvSpPr>
        <p:spPr>
          <a:xfrm>
            <a:off x="1144588" y="685800"/>
            <a:ext cx="4572000" cy="3429000"/>
          </a:xfrm>
          <a:ln/>
        </p:spPr>
      </p:sp>
      <p:sp>
        <p:nvSpPr>
          <p:cNvPr id="463875" name="Rectangle 3"/>
          <p:cNvSpPr>
            <a:spLocks noGrp="1" noChangeArrowheads="1"/>
          </p:cNvSpPr>
          <p:nvPr>
            <p:ph type="body" idx="1"/>
          </p:nvPr>
        </p:nvSpPr>
        <p:spPr>
          <a:xfrm>
            <a:off x="912813" y="4343400"/>
            <a:ext cx="5032375" cy="4114800"/>
          </a:xfrm>
        </p:spPr>
        <p:txBody>
          <a:bodyPr/>
          <a:lstStyle/>
          <a:p>
            <a:r>
              <a:rPr lang="en-US" altLang="en-US"/>
              <a:t>6. Learning Objectives continued</a:t>
            </a:r>
          </a:p>
          <a:p>
            <a:r>
              <a:rPr lang="en-US" altLang="en-US"/>
              <a:t>Recognize symptoms of inadequate or excess light, relative humidity, nutrition, and water, in indoor plants.</a:t>
            </a:r>
          </a:p>
          <a:p>
            <a:r>
              <a:rPr lang="en-US" altLang="en-US"/>
              <a:t>Understand the process of acclimatization and know the symptoms of an acclimatized plant.</a:t>
            </a:r>
          </a:p>
          <a:p>
            <a:r>
              <a:rPr lang="en-US" altLang="en-US"/>
              <a:t>Know the techniques of proper pruning, grooming, cleaning and repotting indoor plants.</a:t>
            </a:r>
          </a:p>
          <a:p>
            <a:r>
              <a:rPr lang="en-US" altLang="en-US"/>
              <a:t>Know how to select containers for indoor plants.</a:t>
            </a:r>
          </a:p>
          <a:p>
            <a:r>
              <a:rPr lang="en-US" altLang="en-US"/>
              <a:t>Know the major pests and diseases on indoor plants and how to keep plants pest- and disease-free. </a:t>
            </a:r>
          </a:p>
          <a:p>
            <a:endParaRPr lang="en-US" altLang="en-US"/>
          </a:p>
        </p:txBody>
      </p:sp>
    </p:spTree>
    <p:extLst>
      <p:ext uri="{BB962C8B-B14F-4D97-AF65-F5344CB8AC3E}">
        <p14:creationId xmlns:p14="http://schemas.microsoft.com/office/powerpoint/2010/main" val="173248038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9B6A7-BAD1-1942-9C52-FFA43D382AE4}" type="slidenum">
              <a:rPr lang="en-US" altLang="en-US"/>
              <a:pPr/>
              <a:t>60</a:t>
            </a:fld>
            <a:endParaRPr lang="en-US" altLang="en-US"/>
          </a:p>
        </p:txBody>
      </p:sp>
      <p:sp>
        <p:nvSpPr>
          <p:cNvPr id="299010" name="Rectangle 2"/>
          <p:cNvSpPr>
            <a:spLocks noChangeArrowheads="1" noTextEdit="1"/>
          </p:cNvSpPr>
          <p:nvPr>
            <p:ph type="sldImg"/>
          </p:nvPr>
        </p:nvSpPr>
        <p:spPr>
          <a:ln/>
        </p:spPr>
      </p:sp>
      <p:sp>
        <p:nvSpPr>
          <p:cNvPr id="299011" name="Rectangle 3"/>
          <p:cNvSpPr>
            <a:spLocks noGrp="1" noChangeArrowheads="1"/>
          </p:cNvSpPr>
          <p:nvPr>
            <p:ph type="body" idx="1"/>
          </p:nvPr>
        </p:nvSpPr>
        <p:spPr/>
        <p:txBody>
          <a:bodyPr/>
          <a:lstStyle/>
          <a:p>
            <a:r>
              <a:rPr lang="en-US" altLang="en-US">
                <a:latin typeface="Arial" charset="0"/>
              </a:rPr>
              <a:t>60. Many people ask which type pot is better for plants grown indoors. Clay pots or plastic pots? Here are the advantages of each…(</a:t>
            </a:r>
            <a:r>
              <a:rPr lang="en-US" altLang="en-US" i="1">
                <a:latin typeface="Arial" charset="0"/>
              </a:rPr>
              <a:t>read slide text</a:t>
            </a:r>
            <a:r>
              <a:rPr lang="en-US" altLang="en-US">
                <a:latin typeface="Arial" charset="0"/>
              </a:rPr>
              <a:t>)</a:t>
            </a:r>
          </a:p>
        </p:txBody>
      </p:sp>
    </p:spTree>
    <p:extLst>
      <p:ext uri="{BB962C8B-B14F-4D97-AF65-F5344CB8AC3E}">
        <p14:creationId xmlns:p14="http://schemas.microsoft.com/office/powerpoint/2010/main" val="16704860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8BE856-ED96-1F4E-918D-0E7A22653CF5}" type="slidenum">
              <a:rPr lang="en-US" altLang="en-US"/>
              <a:pPr/>
              <a:t>61</a:t>
            </a:fld>
            <a:endParaRPr lang="en-US" altLang="en-US"/>
          </a:p>
        </p:txBody>
      </p:sp>
      <p:sp>
        <p:nvSpPr>
          <p:cNvPr id="300034" name="Rectangle 2"/>
          <p:cNvSpPr>
            <a:spLocks noChangeArrowheads="1" noTextEdit="1"/>
          </p:cNvSpPr>
          <p:nvPr>
            <p:ph type="sldImg"/>
          </p:nvPr>
        </p:nvSpPr>
        <p:spPr>
          <a:ln/>
        </p:spPr>
      </p:sp>
      <p:sp>
        <p:nvSpPr>
          <p:cNvPr id="300035" name="Rectangle 3"/>
          <p:cNvSpPr>
            <a:spLocks noGrp="1" noChangeArrowheads="1"/>
          </p:cNvSpPr>
          <p:nvPr>
            <p:ph type="body" idx="1"/>
          </p:nvPr>
        </p:nvSpPr>
        <p:spPr/>
        <p:txBody>
          <a:bodyPr/>
          <a:lstStyle/>
          <a:p>
            <a:r>
              <a:rPr lang="en-US" altLang="en-US">
                <a:latin typeface="Arial" charset="0"/>
              </a:rPr>
              <a:t>61. In general, you can have either a pour-through (drainage) planter or a watertight planter (self-watering). You should be aware of a few things in choosing either one.</a:t>
            </a:r>
          </a:p>
          <a:p>
            <a:r>
              <a:rPr lang="en-US" altLang="en-US">
                <a:latin typeface="Arial" charset="0"/>
              </a:rPr>
              <a:t>As we said earlier in the watering portion of this presentation, planters with drainage will result in a rapid build-up of soluble salts, causing root rot and growth decline. Therefore, you should empty the saucer after every watering and leach the soil once a month by applying a gallon of water to every cubic foot of potting medium. After a few hours follow with half a gallon of water.</a:t>
            </a:r>
          </a:p>
          <a:p>
            <a:r>
              <a:rPr lang="en-US" altLang="en-US">
                <a:latin typeface="Arial" charset="0"/>
              </a:rPr>
              <a:t>If the potting medium contains soil, apply only once 5 gallons of water per every cubic foot of growing medium. </a:t>
            </a:r>
          </a:p>
        </p:txBody>
      </p:sp>
    </p:spTree>
    <p:extLst>
      <p:ext uri="{BB962C8B-B14F-4D97-AF65-F5344CB8AC3E}">
        <p14:creationId xmlns:p14="http://schemas.microsoft.com/office/powerpoint/2010/main" val="82477760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58C6A7-B987-0047-A870-026B88465741}" type="slidenum">
              <a:rPr lang="en-US" altLang="en-US"/>
              <a:pPr/>
              <a:t>62</a:t>
            </a:fld>
            <a:endParaRPr lang="en-US" altLang="en-US"/>
          </a:p>
        </p:txBody>
      </p:sp>
      <p:sp>
        <p:nvSpPr>
          <p:cNvPr id="301058" name="Rectangle 2"/>
          <p:cNvSpPr>
            <a:spLocks noChangeArrowheads="1" noTextEdit="1"/>
          </p:cNvSpPr>
          <p:nvPr>
            <p:ph type="sldImg"/>
          </p:nvPr>
        </p:nvSpPr>
        <p:spPr>
          <a:ln/>
        </p:spPr>
      </p:sp>
      <p:sp>
        <p:nvSpPr>
          <p:cNvPr id="301059" name="Rectangle 3"/>
          <p:cNvSpPr>
            <a:spLocks noGrp="1" noChangeArrowheads="1"/>
          </p:cNvSpPr>
          <p:nvPr>
            <p:ph type="body" idx="1"/>
          </p:nvPr>
        </p:nvSpPr>
        <p:spPr/>
        <p:txBody>
          <a:bodyPr/>
          <a:lstStyle/>
          <a:p>
            <a:r>
              <a:rPr lang="en-US" altLang="en-US">
                <a:latin typeface="Arial" charset="0"/>
              </a:rPr>
              <a:t>62. Watertight planters have several parts:</a:t>
            </a:r>
          </a:p>
          <a:p>
            <a:r>
              <a:rPr lang="en-US" altLang="en-US">
                <a:latin typeface="Arial" charset="0"/>
              </a:rPr>
              <a:t>An outer, decorative and watertight container;</a:t>
            </a:r>
          </a:p>
          <a:p>
            <a:r>
              <a:rPr lang="en-US" altLang="en-US">
                <a:latin typeface="Arial" charset="0"/>
              </a:rPr>
              <a:t>A smaller inner container with a drain hole at the bottom, which sits on gravel;</a:t>
            </a:r>
          </a:p>
          <a:p>
            <a:r>
              <a:rPr lang="en-US" altLang="en-US">
                <a:latin typeface="Arial" charset="0"/>
              </a:rPr>
              <a:t>A water indicator in between the two containers.</a:t>
            </a:r>
          </a:p>
          <a:p>
            <a:endParaRPr lang="en-US" altLang="en-US">
              <a:latin typeface="Arial" charset="0"/>
            </a:endParaRPr>
          </a:p>
        </p:txBody>
      </p:sp>
    </p:spTree>
    <p:extLst>
      <p:ext uri="{BB962C8B-B14F-4D97-AF65-F5344CB8AC3E}">
        <p14:creationId xmlns:p14="http://schemas.microsoft.com/office/powerpoint/2010/main" val="3028265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8968B0-0E88-CC4E-8034-1063F663501B}" type="slidenum">
              <a:rPr lang="en-US" altLang="en-US"/>
              <a:pPr/>
              <a:t>63</a:t>
            </a:fld>
            <a:endParaRPr lang="en-US" altLang="en-US"/>
          </a:p>
        </p:txBody>
      </p:sp>
      <p:sp>
        <p:nvSpPr>
          <p:cNvPr id="302082" name="Rectangle 2"/>
          <p:cNvSpPr>
            <a:spLocks noChangeArrowheads="1" noTextEdit="1"/>
          </p:cNvSpPr>
          <p:nvPr>
            <p:ph type="sldImg"/>
          </p:nvPr>
        </p:nvSpPr>
        <p:spPr>
          <a:ln/>
        </p:spPr>
      </p:sp>
      <p:sp>
        <p:nvSpPr>
          <p:cNvPr id="302083" name="Rectangle 3"/>
          <p:cNvSpPr>
            <a:spLocks noGrp="1" noChangeArrowheads="1"/>
          </p:cNvSpPr>
          <p:nvPr>
            <p:ph type="body" idx="1"/>
          </p:nvPr>
        </p:nvSpPr>
        <p:spPr/>
        <p:txBody>
          <a:bodyPr/>
          <a:lstStyle/>
          <a:p>
            <a:r>
              <a:rPr lang="en-US" altLang="en-US">
                <a:latin typeface="Arial" charset="0"/>
              </a:rPr>
              <a:t>63. This is what the interior of a watertight planter looks like. Shown are the inner container and the water indicator.</a:t>
            </a:r>
          </a:p>
        </p:txBody>
      </p:sp>
    </p:spTree>
    <p:extLst>
      <p:ext uri="{BB962C8B-B14F-4D97-AF65-F5344CB8AC3E}">
        <p14:creationId xmlns:p14="http://schemas.microsoft.com/office/powerpoint/2010/main" val="699186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F762AE-77FA-404A-97F3-010C8E608C64}" type="slidenum">
              <a:rPr lang="en-US" altLang="en-US"/>
              <a:pPr/>
              <a:t>64</a:t>
            </a:fld>
            <a:endParaRPr lang="en-US" altLang="en-US"/>
          </a:p>
        </p:txBody>
      </p:sp>
      <p:sp>
        <p:nvSpPr>
          <p:cNvPr id="303106" name="Rectangle 2"/>
          <p:cNvSpPr>
            <a:spLocks noChangeArrowheads="1" noTextEdit="1"/>
          </p:cNvSpPr>
          <p:nvPr>
            <p:ph type="sldImg"/>
          </p:nvPr>
        </p:nvSpPr>
        <p:spPr>
          <a:ln/>
        </p:spPr>
      </p:sp>
      <p:sp>
        <p:nvSpPr>
          <p:cNvPr id="303107" name="Rectangle 3"/>
          <p:cNvSpPr>
            <a:spLocks noGrp="1" noChangeArrowheads="1"/>
          </p:cNvSpPr>
          <p:nvPr>
            <p:ph type="body" idx="1"/>
          </p:nvPr>
        </p:nvSpPr>
        <p:spPr/>
        <p:txBody>
          <a:bodyPr/>
          <a:lstStyle/>
          <a:p>
            <a:r>
              <a:rPr lang="en-US" altLang="en-US">
                <a:latin typeface="Arial" charset="0"/>
              </a:rPr>
              <a:t>64. The self-watering planters have the advantage of minimizing water stress and are very good for plants with high water requirements, like peace lilies. However, do not use them for cacti and succulents. These planters should not be used with heavy soil mixes due to the wicking action of the soil components, which can result in retention of excess moisture. With reduced oxygen, roots will be stressed and the plants will be susceptible to soil-borne diseases. Salts could accumulate so you should leach monthly similarly to planters with drainage.</a:t>
            </a:r>
          </a:p>
        </p:txBody>
      </p:sp>
    </p:spTree>
    <p:extLst>
      <p:ext uri="{BB962C8B-B14F-4D97-AF65-F5344CB8AC3E}">
        <p14:creationId xmlns:p14="http://schemas.microsoft.com/office/powerpoint/2010/main" val="154807408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C7452A-3C3A-8343-9C77-F62048F541F6}" type="slidenum">
              <a:rPr lang="en-US" altLang="en-US"/>
              <a:pPr/>
              <a:t>65</a:t>
            </a:fld>
            <a:endParaRPr lang="en-US" altLang="en-US"/>
          </a:p>
        </p:txBody>
      </p:sp>
      <p:sp>
        <p:nvSpPr>
          <p:cNvPr id="306178" name="Rectangle 2"/>
          <p:cNvSpPr>
            <a:spLocks noChangeArrowheads="1" noTextEdit="1"/>
          </p:cNvSpPr>
          <p:nvPr>
            <p:ph type="sldImg"/>
          </p:nvPr>
        </p:nvSpPr>
        <p:spPr>
          <a:ln/>
        </p:spPr>
      </p:sp>
      <p:sp>
        <p:nvSpPr>
          <p:cNvPr id="306179" name="Rectangle 3"/>
          <p:cNvSpPr>
            <a:spLocks noGrp="1" noChangeArrowheads="1"/>
          </p:cNvSpPr>
          <p:nvPr>
            <p:ph type="body" idx="1"/>
          </p:nvPr>
        </p:nvSpPr>
        <p:spPr/>
        <p:txBody>
          <a:bodyPr/>
          <a:lstStyle/>
          <a:p>
            <a:r>
              <a:rPr lang="en-US" altLang="en-US">
                <a:latin typeface="Arial" charset="0"/>
              </a:rPr>
              <a:t>65. Once your plants start looking like this, it is time to prune, groom, and repot…</a:t>
            </a:r>
          </a:p>
        </p:txBody>
      </p:sp>
    </p:spTree>
    <p:extLst>
      <p:ext uri="{BB962C8B-B14F-4D97-AF65-F5344CB8AC3E}">
        <p14:creationId xmlns:p14="http://schemas.microsoft.com/office/powerpoint/2010/main" val="171671276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DC17E6-1DEB-FF42-BC61-53F488A90166}" type="slidenum">
              <a:rPr lang="en-US" altLang="en-US"/>
              <a:pPr/>
              <a:t>66</a:t>
            </a:fld>
            <a:endParaRPr lang="en-US" altLang="en-US"/>
          </a:p>
        </p:txBody>
      </p:sp>
      <p:sp>
        <p:nvSpPr>
          <p:cNvPr id="307202" name="Rectangle 2"/>
          <p:cNvSpPr>
            <a:spLocks noChangeArrowheads="1" noTextEdit="1"/>
          </p:cNvSpPr>
          <p:nvPr>
            <p:ph type="sldImg"/>
          </p:nvPr>
        </p:nvSpPr>
        <p:spPr>
          <a:ln/>
        </p:spPr>
      </p:sp>
      <p:sp>
        <p:nvSpPr>
          <p:cNvPr id="307203" name="Rectangle 3"/>
          <p:cNvSpPr>
            <a:spLocks noGrp="1" noChangeArrowheads="1"/>
          </p:cNvSpPr>
          <p:nvPr>
            <p:ph type="body" idx="1"/>
          </p:nvPr>
        </p:nvSpPr>
        <p:spPr/>
        <p:txBody>
          <a:bodyPr/>
          <a:lstStyle/>
          <a:p>
            <a:r>
              <a:rPr lang="en-US" altLang="en-US">
                <a:latin typeface="Arial" charset="0"/>
              </a:rPr>
              <a:t>66. When is the best time to prune? “When the knife is sharp” goes the old saying, and it means using the natural life cycles as a guide. For example, when the plant is growing rapidly and you want to maintain a certain size, this is a good time to prune.</a:t>
            </a:r>
          </a:p>
          <a:p>
            <a:r>
              <a:rPr lang="en-US" altLang="en-US">
                <a:latin typeface="Arial" charset="0"/>
              </a:rPr>
              <a:t>it is advisable to do light, frequent pruning, which is the removal of shoots or shoot tips when they are small, also known as pinching.</a:t>
            </a:r>
          </a:p>
          <a:p>
            <a:r>
              <a:rPr lang="en-US" altLang="en-US">
                <a:solidFill>
                  <a:srgbClr val="663300"/>
                </a:solidFill>
                <a:latin typeface="Arial" charset="0"/>
              </a:rPr>
              <a:t>Pinching will increase branching on the stem and the result will be a stockier, fuller plant.</a:t>
            </a:r>
          </a:p>
        </p:txBody>
      </p:sp>
    </p:spTree>
    <p:extLst>
      <p:ext uri="{BB962C8B-B14F-4D97-AF65-F5344CB8AC3E}">
        <p14:creationId xmlns:p14="http://schemas.microsoft.com/office/powerpoint/2010/main" val="134871113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962806-B698-BF48-BFEA-E377DE62A3C9}" type="slidenum">
              <a:rPr lang="en-US" altLang="en-US"/>
              <a:pPr/>
              <a:t>67</a:t>
            </a:fld>
            <a:endParaRPr lang="en-US" altLang="en-US"/>
          </a:p>
        </p:txBody>
      </p:sp>
      <p:sp>
        <p:nvSpPr>
          <p:cNvPr id="309250" name="Rectangle 2"/>
          <p:cNvSpPr>
            <a:spLocks noChangeArrowheads="1" noTextEdit="1"/>
          </p:cNvSpPr>
          <p:nvPr>
            <p:ph type="sldImg"/>
          </p:nvPr>
        </p:nvSpPr>
        <p:spPr>
          <a:ln/>
        </p:spPr>
      </p:sp>
      <p:sp>
        <p:nvSpPr>
          <p:cNvPr id="309251" name="Rectangle 3"/>
          <p:cNvSpPr>
            <a:spLocks noGrp="1" noChangeArrowheads="1"/>
          </p:cNvSpPr>
          <p:nvPr>
            <p:ph type="body" idx="1"/>
          </p:nvPr>
        </p:nvSpPr>
        <p:spPr/>
        <p:txBody>
          <a:bodyPr/>
          <a:lstStyle/>
          <a:p>
            <a:r>
              <a:rPr lang="en-US" altLang="en-US">
                <a:latin typeface="Arial" charset="0"/>
              </a:rPr>
              <a:t>67. Examples of shoot pruning… Use it on Schefflera, Ficus, English Ivy, Peperomia, begonias.</a:t>
            </a:r>
          </a:p>
          <a:p>
            <a:endParaRPr lang="en-US" altLang="en-US">
              <a:latin typeface="Arial" charset="0"/>
            </a:endParaRPr>
          </a:p>
        </p:txBody>
      </p:sp>
    </p:spTree>
    <p:extLst>
      <p:ext uri="{BB962C8B-B14F-4D97-AF65-F5344CB8AC3E}">
        <p14:creationId xmlns:p14="http://schemas.microsoft.com/office/powerpoint/2010/main" val="109820228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1E1BDC-6C82-9C48-B19E-871B2C2E38BD}" type="slidenum">
              <a:rPr lang="en-US" altLang="en-US"/>
              <a:pPr/>
              <a:t>68</a:t>
            </a:fld>
            <a:endParaRPr lang="en-US" altLang="en-US"/>
          </a:p>
        </p:txBody>
      </p:sp>
      <p:sp>
        <p:nvSpPr>
          <p:cNvPr id="308226" name="Rectangle 2"/>
          <p:cNvSpPr>
            <a:spLocks noChangeArrowheads="1" noTextEdit="1"/>
          </p:cNvSpPr>
          <p:nvPr>
            <p:ph type="sldImg"/>
          </p:nvPr>
        </p:nvSpPr>
        <p:spPr>
          <a:ln/>
        </p:spPr>
      </p:sp>
      <p:sp>
        <p:nvSpPr>
          <p:cNvPr id="308227" name="Rectangle 3"/>
          <p:cNvSpPr>
            <a:spLocks noGrp="1" noChangeArrowheads="1"/>
          </p:cNvSpPr>
          <p:nvPr>
            <p:ph type="body" idx="1"/>
          </p:nvPr>
        </p:nvSpPr>
        <p:spPr/>
        <p:txBody>
          <a:bodyPr/>
          <a:lstStyle/>
          <a:p>
            <a:r>
              <a:rPr lang="en-US" altLang="en-US">
                <a:latin typeface="Arial" charset="0"/>
              </a:rPr>
              <a:t>68. Non-branching plants, such as Aspidistra, Syngonium, Agave, some dracaenas, Aglaonema, Sansevieria, and Dieffenbachia, need different type of pruning.</a:t>
            </a:r>
          </a:p>
          <a:p>
            <a:r>
              <a:rPr lang="en-US" altLang="en-US">
                <a:latin typeface="Arial" charset="0"/>
              </a:rPr>
              <a:t>Often in interior environments, parts of their leaves turn yellow and brown. </a:t>
            </a:r>
          </a:p>
          <a:p>
            <a:r>
              <a:rPr lang="en-US" altLang="en-US">
                <a:latin typeface="Arial" charset="0"/>
              </a:rPr>
              <a:t>Examples of leaf pruning… Remove the entire leaf as in 1 and 2, or only the discolored part, as in 3.</a:t>
            </a:r>
          </a:p>
        </p:txBody>
      </p:sp>
    </p:spTree>
    <p:extLst>
      <p:ext uri="{BB962C8B-B14F-4D97-AF65-F5344CB8AC3E}">
        <p14:creationId xmlns:p14="http://schemas.microsoft.com/office/powerpoint/2010/main" val="201127444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CD85AB-519E-504D-96D6-49B27CE264BC}" type="slidenum">
              <a:rPr lang="en-US" altLang="en-US"/>
              <a:pPr/>
              <a:t>69</a:t>
            </a:fld>
            <a:endParaRPr lang="en-US" altLang="en-US"/>
          </a:p>
        </p:txBody>
      </p:sp>
      <p:sp>
        <p:nvSpPr>
          <p:cNvPr id="310274" name="Rectangle 2"/>
          <p:cNvSpPr>
            <a:spLocks noChangeArrowheads="1" noTextEdit="1"/>
          </p:cNvSpPr>
          <p:nvPr>
            <p:ph type="sldImg"/>
          </p:nvPr>
        </p:nvSpPr>
        <p:spPr>
          <a:ln/>
        </p:spPr>
      </p:sp>
      <p:sp>
        <p:nvSpPr>
          <p:cNvPr id="310275" name="Rectangle 3"/>
          <p:cNvSpPr>
            <a:spLocks noGrp="1" noChangeArrowheads="1"/>
          </p:cNvSpPr>
          <p:nvPr>
            <p:ph type="body" idx="1"/>
          </p:nvPr>
        </p:nvSpPr>
        <p:spPr/>
        <p:txBody>
          <a:bodyPr/>
          <a:lstStyle/>
          <a:p>
            <a:r>
              <a:rPr lang="en-US" altLang="en-US">
                <a:latin typeface="Arial" charset="0"/>
              </a:rPr>
              <a:t>69. When the plant has outgrown its container and needs more space to grow, root pruning should be applied. </a:t>
            </a:r>
          </a:p>
          <a:p>
            <a:r>
              <a:rPr lang="en-US" altLang="en-US">
                <a:latin typeface="Arial" charset="0"/>
              </a:rPr>
              <a:t>Do this by pulling away roots from the soil mass and cutting back to within 1” of the soil mass. </a:t>
            </a:r>
          </a:p>
          <a:p>
            <a:r>
              <a:rPr lang="en-US" altLang="en-US">
                <a:latin typeface="Arial" charset="0"/>
              </a:rPr>
              <a:t>The alternative method is to make 3 or 4 vertical cuts 1” deep in the soil ball on the opposite sides of the root ball.</a:t>
            </a:r>
          </a:p>
        </p:txBody>
      </p:sp>
    </p:spTree>
    <p:extLst>
      <p:ext uri="{BB962C8B-B14F-4D97-AF65-F5344CB8AC3E}">
        <p14:creationId xmlns:p14="http://schemas.microsoft.com/office/powerpoint/2010/main" val="2097060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B47947-AE0E-F04D-8A0A-1E91E2BB0975}" type="slidenum">
              <a:rPr lang="en-US" altLang="en-US"/>
              <a:pPr/>
              <a:t>7</a:t>
            </a:fld>
            <a:endParaRPr lang="en-US" altLang="en-US"/>
          </a:p>
        </p:txBody>
      </p:sp>
      <p:sp>
        <p:nvSpPr>
          <p:cNvPr id="242690" name="Rectangle 2"/>
          <p:cNvSpPr>
            <a:spLocks noChangeArrowheads="1" noTextEdit="1"/>
          </p:cNvSpPr>
          <p:nvPr>
            <p:ph type="sldImg"/>
          </p:nvPr>
        </p:nvSpPr>
        <p:spPr>
          <a:ln/>
        </p:spPr>
      </p:sp>
      <p:sp>
        <p:nvSpPr>
          <p:cNvPr id="242691" name="Rectangle 3"/>
          <p:cNvSpPr>
            <a:spLocks noGrp="1" noChangeArrowheads="1"/>
          </p:cNvSpPr>
          <p:nvPr>
            <p:ph type="body" idx="1"/>
          </p:nvPr>
        </p:nvSpPr>
        <p:spPr/>
        <p:txBody>
          <a:bodyPr/>
          <a:lstStyle/>
          <a:p>
            <a:r>
              <a:rPr lang="en-US" altLang="en-US">
                <a:latin typeface="Arial" charset="0"/>
              </a:rPr>
              <a:t>7. Much of the scenic beauty of nature has been replaced by densely populated areas that sprawl for miles from urban centers. This visual pollution affects us all and leaves us with a longing for closer contact with nature. We spend about 90% of our time indoors. Interior plants are an ideal way to surround us with attractive and restful settings. In addition, house plants can be a satisfying hobby and they can help purify the air in our homes.</a:t>
            </a:r>
          </a:p>
          <a:p>
            <a:r>
              <a:rPr lang="en-US" altLang="en-US">
                <a:latin typeface="Arial" charset="0"/>
              </a:rPr>
              <a:t>House plants not only convert carbon dioxide to oxygen but also trap and absorb many pollutants. Many of these chemical compounds are released into our air through a process called "off-gassing" and often come from everyday items present in our homes and office. </a:t>
            </a:r>
          </a:p>
          <a:p>
            <a:r>
              <a:rPr lang="en-US" altLang="en-US">
                <a:latin typeface="Arial" charset="0"/>
              </a:rPr>
              <a:t>NASA discovered over 300 organic compounds aboard the space shuttle and, in its endeavor to conquer space, began testing common house plants for their capacity to purify indoor air.  </a:t>
            </a:r>
          </a:p>
          <a:p>
            <a:endParaRPr lang="en-US" altLang="en-US">
              <a:latin typeface="Arial" charset="0"/>
            </a:endParaRPr>
          </a:p>
        </p:txBody>
      </p:sp>
    </p:spTree>
    <p:extLst>
      <p:ext uri="{BB962C8B-B14F-4D97-AF65-F5344CB8AC3E}">
        <p14:creationId xmlns:p14="http://schemas.microsoft.com/office/powerpoint/2010/main" val="6709463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8CF38C-C4AD-954D-AF80-7E26E39B318C}" type="slidenum">
              <a:rPr lang="en-US" altLang="en-US"/>
              <a:pPr/>
              <a:t>70</a:t>
            </a:fld>
            <a:endParaRPr lang="en-US" altLang="en-US"/>
          </a:p>
        </p:txBody>
      </p:sp>
      <p:sp>
        <p:nvSpPr>
          <p:cNvPr id="312322" name="Rectangle 2"/>
          <p:cNvSpPr>
            <a:spLocks noChangeArrowheads="1" noTextEdit="1"/>
          </p:cNvSpPr>
          <p:nvPr>
            <p:ph type="sldImg"/>
          </p:nvPr>
        </p:nvSpPr>
        <p:spPr>
          <a:ln/>
        </p:spPr>
      </p:sp>
      <p:sp>
        <p:nvSpPr>
          <p:cNvPr id="312323" name="Rectangle 3"/>
          <p:cNvSpPr>
            <a:spLocks noGrp="1" noChangeArrowheads="1"/>
          </p:cNvSpPr>
          <p:nvPr>
            <p:ph type="body" idx="1"/>
          </p:nvPr>
        </p:nvSpPr>
        <p:spPr/>
        <p:txBody>
          <a:bodyPr/>
          <a:lstStyle/>
          <a:p>
            <a:r>
              <a:rPr lang="en-US" altLang="en-US">
                <a:latin typeface="Arial" charset="0"/>
              </a:rPr>
              <a:t>70. A clean plant is a healthy plant.</a:t>
            </a:r>
          </a:p>
          <a:p>
            <a:r>
              <a:rPr lang="en-US" altLang="en-US">
                <a:latin typeface="Arial" charset="0"/>
              </a:rPr>
              <a:t>Plants possess water pores along the leaf edges. These structures are called hydathodes and they excrete water along the edge of the leaf.</a:t>
            </a:r>
          </a:p>
          <a:p>
            <a:r>
              <a:rPr lang="en-US" altLang="en-US">
                <a:latin typeface="Arial" charset="0"/>
              </a:rPr>
              <a:t>Dissolved salts may accumulate in these areas and cause necrosis of the surrounding leaf tissue.</a:t>
            </a:r>
          </a:p>
          <a:p>
            <a:r>
              <a:rPr lang="en-US" altLang="en-US">
                <a:latin typeface="Arial" charset="0"/>
              </a:rPr>
              <a:t>Dust collects and not only dulls leaf color but also causes light reflection thus lowering available light.</a:t>
            </a:r>
          </a:p>
          <a:p>
            <a:r>
              <a:rPr lang="en-US" altLang="en-US">
                <a:latin typeface="Arial" charset="0"/>
              </a:rPr>
              <a:t>Dust also clogs stomata, the natural openings in the leaf through which water evaporates and gas exchange occurs. </a:t>
            </a:r>
          </a:p>
        </p:txBody>
      </p:sp>
    </p:spTree>
    <p:extLst>
      <p:ext uri="{BB962C8B-B14F-4D97-AF65-F5344CB8AC3E}">
        <p14:creationId xmlns:p14="http://schemas.microsoft.com/office/powerpoint/2010/main" val="79526777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3B8A6C-8A86-FE4C-BD28-D0B13AD379ED}" type="slidenum">
              <a:rPr lang="en-US" altLang="en-US"/>
              <a:pPr/>
              <a:t>71</a:t>
            </a:fld>
            <a:endParaRPr lang="en-US" altLang="en-US"/>
          </a:p>
        </p:txBody>
      </p:sp>
      <p:sp>
        <p:nvSpPr>
          <p:cNvPr id="313346" name="Rectangle 2"/>
          <p:cNvSpPr>
            <a:spLocks noChangeArrowheads="1" noTextEdit="1"/>
          </p:cNvSpPr>
          <p:nvPr>
            <p:ph type="sldImg"/>
          </p:nvPr>
        </p:nvSpPr>
        <p:spPr>
          <a:ln/>
        </p:spPr>
      </p:sp>
      <p:sp>
        <p:nvSpPr>
          <p:cNvPr id="313347" name="Rectangle 3"/>
          <p:cNvSpPr>
            <a:spLocks noGrp="1" noChangeArrowheads="1"/>
          </p:cNvSpPr>
          <p:nvPr>
            <p:ph type="body" idx="1"/>
          </p:nvPr>
        </p:nvSpPr>
        <p:spPr/>
        <p:txBody>
          <a:bodyPr/>
          <a:lstStyle/>
          <a:p>
            <a:r>
              <a:rPr lang="en-US" altLang="en-US">
                <a:latin typeface="Arial" charset="0"/>
              </a:rPr>
              <a:t>71. Leaves with thick, shiny cuticles (croton, ficus, peace lily, bromeliads) can be cleaned with a damp sponge. If the plant is small, dip the foliage in tepid water, and swirl it around. You cannot use water when cleaning cacti, African violet leaves, and other plants with hairy leaves. On these, use a clean, small brush to remove dust. If you have a flowering plant, remove dead flowers regularly. Leaves with tip and/or marginal necrosis, such as fluoride damage, should be trimmed to the healthy part. Dead leaves should be either pulled out or cut off.</a:t>
            </a:r>
          </a:p>
          <a:p>
            <a:endParaRPr lang="en-US" altLang="en-US">
              <a:latin typeface="Arial" charset="0"/>
            </a:endParaRPr>
          </a:p>
          <a:p>
            <a:endParaRPr lang="en-US" altLang="en-US">
              <a:latin typeface="Arial" charset="0"/>
            </a:endParaRPr>
          </a:p>
          <a:p>
            <a:endParaRPr lang="en-US" altLang="en-US">
              <a:latin typeface="Arial" charset="0"/>
            </a:endParaRPr>
          </a:p>
        </p:txBody>
      </p:sp>
    </p:spTree>
    <p:extLst>
      <p:ext uri="{BB962C8B-B14F-4D97-AF65-F5344CB8AC3E}">
        <p14:creationId xmlns:p14="http://schemas.microsoft.com/office/powerpoint/2010/main" val="12730911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72E3EC-593A-8D49-8D0B-4940DC5F3FFA}" type="slidenum">
              <a:rPr lang="en-US" altLang="en-US"/>
              <a:pPr/>
              <a:t>72</a:t>
            </a:fld>
            <a:endParaRPr lang="en-US" altLang="en-US"/>
          </a:p>
        </p:txBody>
      </p:sp>
      <p:sp>
        <p:nvSpPr>
          <p:cNvPr id="317442" name="Rectangle 2"/>
          <p:cNvSpPr>
            <a:spLocks noChangeArrowheads="1" noTextEdit="1"/>
          </p:cNvSpPr>
          <p:nvPr>
            <p:ph type="sldImg"/>
          </p:nvPr>
        </p:nvSpPr>
        <p:spPr>
          <a:ln/>
        </p:spPr>
      </p:sp>
      <p:sp>
        <p:nvSpPr>
          <p:cNvPr id="317443" name="Rectangle 3"/>
          <p:cNvSpPr>
            <a:spLocks noGrp="1" noChangeArrowheads="1"/>
          </p:cNvSpPr>
          <p:nvPr>
            <p:ph type="body" idx="1"/>
          </p:nvPr>
        </p:nvSpPr>
        <p:spPr/>
        <p:txBody>
          <a:bodyPr/>
          <a:lstStyle/>
          <a:p>
            <a:r>
              <a:rPr lang="en-US" altLang="en-US">
                <a:latin typeface="Arial" charset="0"/>
              </a:rPr>
              <a:t>72. How do you know that your plant needs a bigger pot? (</a:t>
            </a:r>
            <a:r>
              <a:rPr lang="en-US" altLang="en-US" i="1">
                <a:latin typeface="Arial" charset="0"/>
              </a:rPr>
              <a:t>read slide text</a:t>
            </a:r>
            <a:r>
              <a:rPr lang="en-US" altLang="en-US">
                <a:latin typeface="Arial" charset="0"/>
              </a:rPr>
              <a:t>)</a:t>
            </a:r>
          </a:p>
        </p:txBody>
      </p:sp>
    </p:spTree>
    <p:extLst>
      <p:ext uri="{BB962C8B-B14F-4D97-AF65-F5344CB8AC3E}">
        <p14:creationId xmlns:p14="http://schemas.microsoft.com/office/powerpoint/2010/main" val="79051616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822ADB-A035-CE4D-9124-38546A7A8976}" type="slidenum">
              <a:rPr lang="en-US" altLang="en-US"/>
              <a:pPr/>
              <a:t>73</a:t>
            </a:fld>
            <a:endParaRPr lang="en-US" altLang="en-US"/>
          </a:p>
        </p:txBody>
      </p:sp>
      <p:sp>
        <p:nvSpPr>
          <p:cNvPr id="318466" name="Rectangle 2"/>
          <p:cNvSpPr>
            <a:spLocks noChangeArrowheads="1" noTextEdit="1"/>
          </p:cNvSpPr>
          <p:nvPr>
            <p:ph type="sldImg"/>
          </p:nvPr>
        </p:nvSpPr>
        <p:spPr>
          <a:ln/>
        </p:spPr>
      </p:sp>
      <p:sp>
        <p:nvSpPr>
          <p:cNvPr id="318467" name="Rectangle 3"/>
          <p:cNvSpPr>
            <a:spLocks noGrp="1" noChangeArrowheads="1"/>
          </p:cNvSpPr>
          <p:nvPr>
            <p:ph type="body" idx="1"/>
          </p:nvPr>
        </p:nvSpPr>
        <p:spPr/>
        <p:txBody>
          <a:bodyPr/>
          <a:lstStyle/>
          <a:p>
            <a:r>
              <a:rPr lang="en-US" altLang="en-US">
                <a:latin typeface="Arial" charset="0"/>
              </a:rPr>
              <a:t>73. Many pot sizes are available for home gardeners to choose from.</a:t>
            </a:r>
          </a:p>
          <a:p>
            <a:r>
              <a:rPr lang="en-US" altLang="en-US">
                <a:latin typeface="Arial" charset="0"/>
              </a:rPr>
              <a:t>Ideally plants should be repotted in 1” increments but the following is also OK: 2 and a half inch into 3 and half inch pot into 5” into 7” into 10”. Going from 5” pot to a 10” pot gives more soil than the plants need initially. It is better to go through smaller increments of pot size than to double the pot size in one step. </a:t>
            </a:r>
          </a:p>
        </p:txBody>
      </p:sp>
    </p:spTree>
    <p:extLst>
      <p:ext uri="{BB962C8B-B14F-4D97-AF65-F5344CB8AC3E}">
        <p14:creationId xmlns:p14="http://schemas.microsoft.com/office/powerpoint/2010/main" val="18713448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723801-64B1-F74C-A7BC-84BECEEAA7CC}" type="slidenum">
              <a:rPr lang="en-US" altLang="en-US"/>
              <a:pPr/>
              <a:t>74</a:t>
            </a:fld>
            <a:endParaRPr lang="en-US" altLang="en-US"/>
          </a:p>
        </p:txBody>
      </p:sp>
      <p:sp>
        <p:nvSpPr>
          <p:cNvPr id="319490" name="Rectangle 2"/>
          <p:cNvSpPr>
            <a:spLocks noChangeArrowheads="1" noTextEdit="1"/>
          </p:cNvSpPr>
          <p:nvPr>
            <p:ph type="sldImg"/>
          </p:nvPr>
        </p:nvSpPr>
        <p:spPr>
          <a:ln/>
        </p:spPr>
      </p:sp>
      <p:sp>
        <p:nvSpPr>
          <p:cNvPr id="319491" name="Rectangle 3"/>
          <p:cNvSpPr>
            <a:spLocks noGrp="1" noChangeArrowheads="1"/>
          </p:cNvSpPr>
          <p:nvPr>
            <p:ph type="body" idx="1"/>
          </p:nvPr>
        </p:nvSpPr>
        <p:spPr/>
        <p:txBody>
          <a:bodyPr/>
          <a:lstStyle/>
          <a:p>
            <a:r>
              <a:rPr lang="en-US" altLang="en-US">
                <a:latin typeface="Arial" charset="0"/>
              </a:rPr>
              <a:t>74. A well-repotted plant has the following features…. (</a:t>
            </a:r>
            <a:r>
              <a:rPr lang="en-US" altLang="en-US" i="1">
                <a:latin typeface="Arial" charset="0"/>
              </a:rPr>
              <a:t>read slide text</a:t>
            </a:r>
            <a:r>
              <a:rPr lang="en-US" altLang="en-US">
                <a:latin typeface="Arial" charset="0"/>
              </a:rPr>
              <a:t>)</a:t>
            </a:r>
          </a:p>
        </p:txBody>
      </p:sp>
    </p:spTree>
    <p:extLst>
      <p:ext uri="{BB962C8B-B14F-4D97-AF65-F5344CB8AC3E}">
        <p14:creationId xmlns:p14="http://schemas.microsoft.com/office/powerpoint/2010/main" val="179426177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D948DF-2552-8443-8999-4F931A414850}" type="slidenum">
              <a:rPr lang="en-US" altLang="en-US"/>
              <a:pPr/>
              <a:t>75</a:t>
            </a:fld>
            <a:endParaRPr lang="en-US" altLang="en-US"/>
          </a:p>
        </p:txBody>
      </p:sp>
      <p:sp>
        <p:nvSpPr>
          <p:cNvPr id="320514" name="Rectangle 2"/>
          <p:cNvSpPr>
            <a:spLocks noChangeArrowheads="1" noTextEdit="1"/>
          </p:cNvSpPr>
          <p:nvPr>
            <p:ph type="sldImg"/>
          </p:nvPr>
        </p:nvSpPr>
        <p:spPr>
          <a:ln/>
        </p:spPr>
      </p:sp>
      <p:sp>
        <p:nvSpPr>
          <p:cNvPr id="320515" name="Rectangle 3"/>
          <p:cNvSpPr>
            <a:spLocks noGrp="1" noChangeArrowheads="1"/>
          </p:cNvSpPr>
          <p:nvPr>
            <p:ph type="body" idx="1"/>
          </p:nvPr>
        </p:nvSpPr>
        <p:spPr/>
        <p:txBody>
          <a:bodyPr/>
          <a:lstStyle/>
          <a:p>
            <a:r>
              <a:rPr lang="en-US" altLang="en-US">
                <a:latin typeface="Arial" charset="0"/>
              </a:rPr>
              <a:t>75. Very few plants stay pest- and/or disease-free forever. Pests are more likely to be encountered on indoor plants compared to diseases. This is because the interior environment rarely offers favorable conditions for foliar diseases to develop. However, when plants are grown under stressful conditions such as low light and excess water, you may find soil-borne pathogens. </a:t>
            </a:r>
          </a:p>
        </p:txBody>
      </p:sp>
    </p:spTree>
    <p:extLst>
      <p:ext uri="{BB962C8B-B14F-4D97-AF65-F5344CB8AC3E}">
        <p14:creationId xmlns:p14="http://schemas.microsoft.com/office/powerpoint/2010/main" val="119229805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BDAD3A-0E92-AB41-A192-525F390FF944}" type="slidenum">
              <a:rPr lang="en-US" altLang="en-US"/>
              <a:pPr/>
              <a:t>76</a:t>
            </a:fld>
            <a:endParaRPr lang="en-US" altLang="en-US"/>
          </a:p>
        </p:txBody>
      </p:sp>
      <p:sp>
        <p:nvSpPr>
          <p:cNvPr id="323586" name="Rectangle 2"/>
          <p:cNvSpPr>
            <a:spLocks noChangeArrowheads="1" noTextEdit="1"/>
          </p:cNvSpPr>
          <p:nvPr>
            <p:ph type="sldImg"/>
          </p:nvPr>
        </p:nvSpPr>
        <p:spPr>
          <a:ln/>
        </p:spPr>
      </p:sp>
      <p:sp>
        <p:nvSpPr>
          <p:cNvPr id="323587" name="Rectangle 3"/>
          <p:cNvSpPr>
            <a:spLocks noGrp="1" noChangeArrowheads="1"/>
          </p:cNvSpPr>
          <p:nvPr>
            <p:ph type="body" idx="1"/>
          </p:nvPr>
        </p:nvSpPr>
        <p:spPr/>
        <p:txBody>
          <a:bodyPr/>
          <a:lstStyle/>
          <a:p>
            <a:r>
              <a:rPr lang="en-US" altLang="en-US">
                <a:latin typeface="Arial" charset="0"/>
              </a:rPr>
              <a:t>76. Scales are…(</a:t>
            </a:r>
            <a:r>
              <a:rPr lang="en-US" altLang="en-US" i="1">
                <a:latin typeface="Arial" charset="0"/>
              </a:rPr>
              <a:t>read slide text</a:t>
            </a:r>
            <a:r>
              <a:rPr lang="en-US" altLang="en-US">
                <a:latin typeface="Arial" charset="0"/>
              </a:rPr>
              <a:t>)</a:t>
            </a:r>
          </a:p>
        </p:txBody>
      </p:sp>
    </p:spTree>
    <p:extLst>
      <p:ext uri="{BB962C8B-B14F-4D97-AF65-F5344CB8AC3E}">
        <p14:creationId xmlns:p14="http://schemas.microsoft.com/office/powerpoint/2010/main" val="78355064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3D1C09-C32A-B24D-8D06-39E916C3B3DB}" type="slidenum">
              <a:rPr lang="en-US" altLang="en-US"/>
              <a:pPr/>
              <a:t>77</a:t>
            </a:fld>
            <a:endParaRPr lang="en-US" altLang="en-US"/>
          </a:p>
        </p:txBody>
      </p:sp>
      <p:sp>
        <p:nvSpPr>
          <p:cNvPr id="371714"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1715"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latin typeface="Arial" charset="0"/>
              </a:rPr>
              <a:t>77. Scales attack…(</a:t>
            </a:r>
            <a:r>
              <a:rPr lang="en-US" altLang="en-US" i="1">
                <a:latin typeface="Arial" charset="0"/>
              </a:rPr>
              <a:t>read slide text</a:t>
            </a:r>
            <a:r>
              <a:rPr lang="en-US" altLang="en-US">
                <a:latin typeface="Arial" charset="0"/>
              </a:rPr>
              <a:t>)</a:t>
            </a:r>
          </a:p>
        </p:txBody>
      </p:sp>
    </p:spTree>
    <p:extLst>
      <p:ext uri="{BB962C8B-B14F-4D97-AF65-F5344CB8AC3E}">
        <p14:creationId xmlns:p14="http://schemas.microsoft.com/office/powerpoint/2010/main" val="76603433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2D7B91-5263-BC45-BE07-251CC7787A77}" type="slidenum">
              <a:rPr lang="en-US" altLang="en-US"/>
              <a:pPr/>
              <a:t>78</a:t>
            </a:fld>
            <a:endParaRPr lang="en-US" altLang="en-US"/>
          </a:p>
        </p:txBody>
      </p:sp>
      <p:sp>
        <p:nvSpPr>
          <p:cNvPr id="322562" name="Rectangle 2"/>
          <p:cNvSpPr>
            <a:spLocks noChangeArrowheads="1" noTextEdit="1"/>
          </p:cNvSpPr>
          <p:nvPr>
            <p:ph type="sldImg"/>
          </p:nvPr>
        </p:nvSpPr>
        <p:spPr>
          <a:ln/>
        </p:spPr>
      </p:sp>
      <p:sp>
        <p:nvSpPr>
          <p:cNvPr id="322563" name="Rectangle 3"/>
          <p:cNvSpPr>
            <a:spLocks noGrp="1" noChangeArrowheads="1"/>
          </p:cNvSpPr>
          <p:nvPr>
            <p:ph type="body" idx="1"/>
          </p:nvPr>
        </p:nvSpPr>
        <p:spPr/>
        <p:txBody>
          <a:bodyPr/>
          <a:lstStyle/>
          <a:p>
            <a:r>
              <a:rPr lang="en-US" altLang="en-US">
                <a:latin typeface="Arial" charset="0"/>
              </a:rPr>
              <a:t>78. Mealybugs are…(</a:t>
            </a:r>
            <a:r>
              <a:rPr lang="en-US" altLang="en-US" i="1">
                <a:latin typeface="Arial" charset="0"/>
              </a:rPr>
              <a:t>read slide text</a:t>
            </a:r>
            <a:r>
              <a:rPr lang="en-US" altLang="en-US">
                <a:latin typeface="Arial" charset="0"/>
              </a:rPr>
              <a:t>)</a:t>
            </a:r>
          </a:p>
        </p:txBody>
      </p:sp>
    </p:spTree>
    <p:extLst>
      <p:ext uri="{BB962C8B-B14F-4D97-AF65-F5344CB8AC3E}">
        <p14:creationId xmlns:p14="http://schemas.microsoft.com/office/powerpoint/2010/main" val="57467180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F9475C-8B47-BD46-B143-6E3BE0302D0E}" type="slidenum">
              <a:rPr lang="en-US" altLang="en-US"/>
              <a:pPr/>
              <a:t>79</a:t>
            </a:fld>
            <a:endParaRPr lang="en-US" altLang="en-US"/>
          </a:p>
        </p:txBody>
      </p:sp>
      <p:sp>
        <p:nvSpPr>
          <p:cNvPr id="369666"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69667"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latin typeface="Arial" charset="0"/>
              </a:rPr>
              <a:t>79. Mealybugs excrete…(</a:t>
            </a:r>
            <a:r>
              <a:rPr lang="en-US" altLang="en-US" i="1">
                <a:latin typeface="Arial" charset="0"/>
              </a:rPr>
              <a:t>read slide text</a:t>
            </a:r>
            <a:r>
              <a:rPr lang="en-US" altLang="en-US">
                <a:latin typeface="Arial" charset="0"/>
              </a:rPr>
              <a:t>)</a:t>
            </a:r>
          </a:p>
        </p:txBody>
      </p:sp>
    </p:spTree>
    <p:extLst>
      <p:ext uri="{BB962C8B-B14F-4D97-AF65-F5344CB8AC3E}">
        <p14:creationId xmlns:p14="http://schemas.microsoft.com/office/powerpoint/2010/main" val="1275116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88A3E0-BF21-CB45-9E38-3FA637DEFB01}" type="slidenum">
              <a:rPr lang="en-US" altLang="en-US"/>
              <a:pPr/>
              <a:t>8</a:t>
            </a:fld>
            <a:endParaRPr lang="en-US" altLang="en-US"/>
          </a:p>
        </p:txBody>
      </p:sp>
      <p:sp>
        <p:nvSpPr>
          <p:cNvPr id="373762" name="Rectangle 2"/>
          <p:cNvSpPr>
            <a:spLocks noChangeArrowheads="1" noTextEdit="1"/>
          </p:cNvSpPr>
          <p:nvPr>
            <p:ph type="sldImg"/>
          </p:nvPr>
        </p:nvSpPr>
        <p:spPr>
          <a:ln/>
        </p:spPr>
      </p:sp>
      <p:sp>
        <p:nvSpPr>
          <p:cNvPr id="373763" name="Rectangle 3"/>
          <p:cNvSpPr>
            <a:spLocks noGrp="1" noChangeArrowheads="1"/>
          </p:cNvSpPr>
          <p:nvPr>
            <p:ph type="body" idx="1"/>
          </p:nvPr>
        </p:nvSpPr>
        <p:spPr/>
        <p:txBody>
          <a:bodyPr/>
          <a:lstStyle/>
          <a:p>
            <a:r>
              <a:rPr lang="en-US" altLang="en-US"/>
              <a:t>8. How many and which plants to have in order to purify the indoor air? </a:t>
            </a:r>
            <a:r>
              <a:rPr lang="en-US" altLang="en-US">
                <a:latin typeface="Arial" charset="0"/>
              </a:rPr>
              <a:t>… (</a:t>
            </a:r>
            <a:r>
              <a:rPr lang="en-US" altLang="en-US" i="1">
                <a:latin typeface="Arial" charset="0"/>
              </a:rPr>
              <a:t>read slide text</a:t>
            </a:r>
            <a:r>
              <a:rPr lang="en-US" altLang="en-US">
                <a:latin typeface="Arial" charset="0"/>
              </a:rPr>
              <a:t>)</a:t>
            </a:r>
          </a:p>
          <a:p>
            <a:r>
              <a:rPr lang="en-US" altLang="en-US">
                <a:latin typeface="Arial" charset="0"/>
              </a:rPr>
              <a:t>This a list of some of the plants that showed potential for improving indoor air quality in NASA’s experiments.</a:t>
            </a:r>
          </a:p>
        </p:txBody>
      </p:sp>
    </p:spTree>
    <p:extLst>
      <p:ext uri="{BB962C8B-B14F-4D97-AF65-F5344CB8AC3E}">
        <p14:creationId xmlns:p14="http://schemas.microsoft.com/office/powerpoint/2010/main" val="23063257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FE2346-1563-F544-AE72-FC3A9A2C7ABB}" type="slidenum">
              <a:rPr lang="en-US" altLang="en-US"/>
              <a:pPr/>
              <a:t>80</a:t>
            </a:fld>
            <a:endParaRPr lang="en-US" altLang="en-US"/>
          </a:p>
        </p:txBody>
      </p:sp>
      <p:sp>
        <p:nvSpPr>
          <p:cNvPr id="321538" name="Rectangle 2"/>
          <p:cNvSpPr>
            <a:spLocks noChangeArrowheads="1" noTextEdit="1"/>
          </p:cNvSpPr>
          <p:nvPr>
            <p:ph type="sldImg"/>
          </p:nvPr>
        </p:nvSpPr>
        <p:spPr>
          <a:ln/>
        </p:spPr>
      </p:sp>
      <p:sp>
        <p:nvSpPr>
          <p:cNvPr id="321539" name="Rectangle 3"/>
          <p:cNvSpPr>
            <a:spLocks noGrp="1" noChangeArrowheads="1"/>
          </p:cNvSpPr>
          <p:nvPr>
            <p:ph type="body" idx="1"/>
          </p:nvPr>
        </p:nvSpPr>
        <p:spPr/>
        <p:txBody>
          <a:bodyPr/>
          <a:lstStyle/>
          <a:p>
            <a:r>
              <a:rPr lang="en-US" altLang="en-US">
                <a:latin typeface="Arial" charset="0"/>
              </a:rPr>
              <a:t>80. Aphids are…(</a:t>
            </a:r>
            <a:r>
              <a:rPr lang="en-US" altLang="en-US" i="1">
                <a:latin typeface="Arial" charset="0"/>
              </a:rPr>
              <a:t>read slide text</a:t>
            </a:r>
            <a:r>
              <a:rPr lang="en-US" altLang="en-US">
                <a:latin typeface="Arial" charset="0"/>
              </a:rPr>
              <a:t>) The aphids can be wingless or winged. The aphid on the right is the most common form, the aphid on the left is a winged form, which develops when colonies become too large. Some aphid species start on lower leaves, and other still, concentrate primarily on the stem.</a:t>
            </a:r>
          </a:p>
        </p:txBody>
      </p:sp>
    </p:spTree>
    <p:extLst>
      <p:ext uri="{BB962C8B-B14F-4D97-AF65-F5344CB8AC3E}">
        <p14:creationId xmlns:p14="http://schemas.microsoft.com/office/powerpoint/2010/main" val="114365166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EBD94F-3A8A-6343-941B-AC13F4341F5C}" type="slidenum">
              <a:rPr lang="en-US" altLang="en-US"/>
              <a:pPr/>
              <a:t>81</a:t>
            </a:fld>
            <a:endParaRPr lang="en-US" altLang="en-US"/>
          </a:p>
        </p:txBody>
      </p:sp>
      <p:sp>
        <p:nvSpPr>
          <p:cNvPr id="433154"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33155"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latin typeface="Arial" charset="0"/>
              </a:rPr>
              <a:t>81. Aphids excrete…(</a:t>
            </a:r>
            <a:r>
              <a:rPr lang="en-US" altLang="en-US" i="1">
                <a:latin typeface="Arial" charset="0"/>
              </a:rPr>
              <a:t>read slide)</a:t>
            </a:r>
          </a:p>
        </p:txBody>
      </p:sp>
    </p:spTree>
    <p:extLst>
      <p:ext uri="{BB962C8B-B14F-4D97-AF65-F5344CB8AC3E}">
        <p14:creationId xmlns:p14="http://schemas.microsoft.com/office/powerpoint/2010/main" val="137490981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FB5E2B-90A4-8247-A28A-06EEBC7C916D}" type="slidenum">
              <a:rPr lang="en-US" altLang="en-US"/>
              <a:pPr/>
              <a:t>82</a:t>
            </a:fld>
            <a:endParaRPr lang="en-US" altLang="en-US"/>
          </a:p>
        </p:txBody>
      </p:sp>
      <p:sp>
        <p:nvSpPr>
          <p:cNvPr id="325634" name="Rectangle 2"/>
          <p:cNvSpPr>
            <a:spLocks noChangeArrowheads="1" noTextEdit="1"/>
          </p:cNvSpPr>
          <p:nvPr>
            <p:ph type="sldImg"/>
          </p:nvPr>
        </p:nvSpPr>
        <p:spPr>
          <a:ln/>
        </p:spPr>
      </p:sp>
      <p:sp>
        <p:nvSpPr>
          <p:cNvPr id="325635" name="Rectangle 3"/>
          <p:cNvSpPr>
            <a:spLocks noGrp="1" noChangeArrowheads="1"/>
          </p:cNvSpPr>
          <p:nvPr>
            <p:ph type="body" idx="1"/>
          </p:nvPr>
        </p:nvSpPr>
        <p:spPr/>
        <p:txBody>
          <a:bodyPr/>
          <a:lstStyle/>
          <a:p>
            <a:r>
              <a:rPr lang="en-US" altLang="en-US">
                <a:latin typeface="Arial" charset="0"/>
              </a:rPr>
              <a:t>82. Spider mites are…(</a:t>
            </a:r>
            <a:r>
              <a:rPr lang="en-US" altLang="en-US" i="1">
                <a:latin typeface="Arial" charset="0"/>
              </a:rPr>
              <a:t>read slide text</a:t>
            </a:r>
            <a:r>
              <a:rPr lang="en-US" altLang="en-US">
                <a:latin typeface="Arial" charset="0"/>
              </a:rPr>
              <a:t>)7</a:t>
            </a:r>
          </a:p>
        </p:txBody>
      </p:sp>
    </p:spTree>
    <p:extLst>
      <p:ext uri="{BB962C8B-B14F-4D97-AF65-F5344CB8AC3E}">
        <p14:creationId xmlns:p14="http://schemas.microsoft.com/office/powerpoint/2010/main" val="118516856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027CD1-C3B3-8D4E-B716-CEF3BD11496F}" type="slidenum">
              <a:rPr lang="en-US" altLang="en-US"/>
              <a:pPr/>
              <a:t>83</a:t>
            </a:fld>
            <a:endParaRPr lang="en-US" altLang="en-US"/>
          </a:p>
        </p:txBody>
      </p:sp>
      <p:sp>
        <p:nvSpPr>
          <p:cNvPr id="326658" name="Rectangle 2"/>
          <p:cNvSpPr>
            <a:spLocks noChangeArrowheads="1" noTextEdit="1"/>
          </p:cNvSpPr>
          <p:nvPr>
            <p:ph type="sldImg"/>
          </p:nvPr>
        </p:nvSpPr>
        <p:spPr>
          <a:ln/>
        </p:spPr>
      </p:sp>
      <p:sp>
        <p:nvSpPr>
          <p:cNvPr id="326659" name="Rectangle 3"/>
          <p:cNvSpPr>
            <a:spLocks noGrp="1" noChangeArrowheads="1"/>
          </p:cNvSpPr>
          <p:nvPr>
            <p:ph type="body" idx="1"/>
          </p:nvPr>
        </p:nvSpPr>
        <p:spPr/>
        <p:txBody>
          <a:bodyPr/>
          <a:lstStyle/>
          <a:p>
            <a:r>
              <a:rPr lang="en-US" altLang="en-US">
                <a:latin typeface="Arial" charset="0"/>
              </a:rPr>
              <a:t>83. Spider mites feed…(</a:t>
            </a:r>
            <a:r>
              <a:rPr lang="en-US" altLang="en-US" i="1">
                <a:latin typeface="Arial" charset="0"/>
              </a:rPr>
              <a:t>read slide text</a:t>
            </a:r>
            <a:r>
              <a:rPr lang="en-US" altLang="en-US">
                <a:latin typeface="Arial" charset="0"/>
              </a:rPr>
              <a:t>)</a:t>
            </a:r>
          </a:p>
        </p:txBody>
      </p:sp>
    </p:spTree>
    <p:extLst>
      <p:ext uri="{BB962C8B-B14F-4D97-AF65-F5344CB8AC3E}">
        <p14:creationId xmlns:p14="http://schemas.microsoft.com/office/powerpoint/2010/main" val="121722922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3E6EFA-7477-7A45-BD51-28975DCC1BB4}" type="slidenum">
              <a:rPr lang="en-US" altLang="en-US"/>
              <a:pPr/>
              <a:t>84</a:t>
            </a:fld>
            <a:endParaRPr lang="en-US" altLang="en-US"/>
          </a:p>
        </p:txBody>
      </p:sp>
      <p:sp>
        <p:nvSpPr>
          <p:cNvPr id="324610" name="Rectangle 2"/>
          <p:cNvSpPr>
            <a:spLocks noChangeArrowheads="1" noTextEdit="1"/>
          </p:cNvSpPr>
          <p:nvPr>
            <p:ph type="sldImg"/>
          </p:nvPr>
        </p:nvSpPr>
        <p:spPr>
          <a:ln/>
        </p:spPr>
      </p:sp>
      <p:sp>
        <p:nvSpPr>
          <p:cNvPr id="324611" name="Rectangle 3"/>
          <p:cNvSpPr>
            <a:spLocks noGrp="1" noChangeArrowheads="1"/>
          </p:cNvSpPr>
          <p:nvPr>
            <p:ph type="body" idx="1"/>
          </p:nvPr>
        </p:nvSpPr>
        <p:spPr/>
        <p:txBody>
          <a:bodyPr/>
          <a:lstStyle/>
          <a:p>
            <a:r>
              <a:rPr lang="en-US" altLang="en-US">
                <a:latin typeface="Arial" charset="0"/>
              </a:rPr>
              <a:t>84. Thrips are…(</a:t>
            </a:r>
            <a:r>
              <a:rPr lang="en-US" altLang="en-US" i="1">
                <a:latin typeface="Arial" charset="0"/>
              </a:rPr>
              <a:t>read slide text</a:t>
            </a:r>
            <a:r>
              <a:rPr lang="en-US" altLang="en-US">
                <a:latin typeface="Arial" charset="0"/>
              </a:rPr>
              <a:t>)</a:t>
            </a:r>
          </a:p>
        </p:txBody>
      </p:sp>
    </p:spTree>
    <p:extLst>
      <p:ext uri="{BB962C8B-B14F-4D97-AF65-F5344CB8AC3E}">
        <p14:creationId xmlns:p14="http://schemas.microsoft.com/office/powerpoint/2010/main" val="104232963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3208C2-1DB9-BF43-8202-833466FE2F17}" type="slidenum">
              <a:rPr lang="en-US" altLang="en-US"/>
              <a:pPr/>
              <a:t>85</a:t>
            </a:fld>
            <a:endParaRPr lang="en-US" altLang="en-US"/>
          </a:p>
        </p:txBody>
      </p:sp>
      <p:sp>
        <p:nvSpPr>
          <p:cNvPr id="403458"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03459"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latin typeface="Arial" charset="0"/>
              </a:rPr>
              <a:t>85. Adults and larvae…(</a:t>
            </a:r>
            <a:r>
              <a:rPr lang="en-US" altLang="en-US" i="1">
                <a:latin typeface="Arial" charset="0"/>
              </a:rPr>
              <a:t>read slide text</a:t>
            </a:r>
            <a:r>
              <a:rPr lang="en-US" altLang="en-US">
                <a:latin typeface="Arial" charset="0"/>
              </a:rPr>
              <a:t>)</a:t>
            </a:r>
          </a:p>
        </p:txBody>
      </p:sp>
    </p:spTree>
    <p:extLst>
      <p:ext uri="{BB962C8B-B14F-4D97-AF65-F5344CB8AC3E}">
        <p14:creationId xmlns:p14="http://schemas.microsoft.com/office/powerpoint/2010/main" val="141013409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C2B56F-2859-374B-A2DE-432F7A28CA3D}" type="slidenum">
              <a:rPr lang="en-US" altLang="en-US"/>
              <a:pPr/>
              <a:t>86</a:t>
            </a:fld>
            <a:endParaRPr lang="en-US" altLang="en-US"/>
          </a:p>
        </p:txBody>
      </p:sp>
      <p:sp>
        <p:nvSpPr>
          <p:cNvPr id="327682" name="Rectangle 2"/>
          <p:cNvSpPr>
            <a:spLocks noChangeArrowheads="1" noTextEdit="1"/>
          </p:cNvSpPr>
          <p:nvPr>
            <p:ph type="sldImg"/>
          </p:nvPr>
        </p:nvSpPr>
        <p:spPr>
          <a:ln/>
        </p:spPr>
      </p:sp>
      <p:sp>
        <p:nvSpPr>
          <p:cNvPr id="327683" name="Rectangle 3"/>
          <p:cNvSpPr>
            <a:spLocks noGrp="1" noChangeArrowheads="1"/>
          </p:cNvSpPr>
          <p:nvPr>
            <p:ph type="body" idx="1"/>
          </p:nvPr>
        </p:nvSpPr>
        <p:spPr/>
        <p:txBody>
          <a:bodyPr/>
          <a:lstStyle/>
          <a:p>
            <a:r>
              <a:rPr lang="en-US" altLang="en-US">
                <a:latin typeface="Arial" charset="0"/>
              </a:rPr>
              <a:t>86. What to do when pests threaten your plants?</a:t>
            </a:r>
          </a:p>
          <a:p>
            <a:r>
              <a:rPr lang="en-US" altLang="en-US">
                <a:latin typeface="Arial" charset="0"/>
              </a:rPr>
              <a:t>Best method is to never let them in your house! By purchasing pest-free plants you minimize your problems.</a:t>
            </a:r>
          </a:p>
          <a:p>
            <a:r>
              <a:rPr lang="en-US" altLang="en-US">
                <a:latin typeface="Arial" charset="0"/>
              </a:rPr>
              <a:t>If they do come, then what?</a:t>
            </a:r>
          </a:p>
          <a:p>
            <a:r>
              <a:rPr lang="en-US" altLang="en-US">
                <a:latin typeface="Arial" charset="0"/>
              </a:rPr>
              <a:t>One way is to take the affected plant outside in a protected, shaded area, and let nature take its course! Natural predators will most likely come and clean your plant from the pest.</a:t>
            </a:r>
          </a:p>
          <a:p>
            <a:r>
              <a:rPr lang="en-US" altLang="en-US">
                <a:latin typeface="Arial" charset="0"/>
              </a:rPr>
              <a:t>If you want a faster way, you can use an insecticidal soap and wipe with soapy water and a soft cloth. Best is to treat plants, which have been hardened off in the interior environment. When you’re bringing new plants, if they have not been acclimatized (used to lower light, less fertilizer and water), they are going to be tender, and you should treat them after the first couple of weeks.</a:t>
            </a:r>
          </a:p>
          <a:p>
            <a:r>
              <a:rPr lang="en-US" altLang="en-US">
                <a:latin typeface="Arial" charset="0"/>
              </a:rPr>
              <a:t>Remove light infestations of mealybugs or aphids with a cotton swab dipped in rubbing alcohol. </a:t>
            </a:r>
          </a:p>
          <a:p>
            <a:r>
              <a:rPr lang="en-US" altLang="en-US">
                <a:latin typeface="Arial" charset="0"/>
              </a:rPr>
              <a:t>Forget about using beneficial insects!</a:t>
            </a:r>
          </a:p>
          <a:p>
            <a:r>
              <a:rPr lang="en-US" altLang="en-US">
                <a:latin typeface="Arial" charset="0"/>
              </a:rPr>
              <a:t>They may work great in the greenhouse with thousands of plants and pests but there is just not enough food in your home to sustain their population. </a:t>
            </a:r>
          </a:p>
          <a:p>
            <a:r>
              <a:rPr lang="en-US" altLang="en-US">
                <a:latin typeface="Arial" charset="0"/>
              </a:rPr>
              <a:t>Most pests can be controlled culturally on indoor plants without the use of chemicals.</a:t>
            </a:r>
          </a:p>
        </p:txBody>
      </p:sp>
    </p:spTree>
    <p:extLst>
      <p:ext uri="{BB962C8B-B14F-4D97-AF65-F5344CB8AC3E}">
        <p14:creationId xmlns:p14="http://schemas.microsoft.com/office/powerpoint/2010/main" val="49418956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C35BC4-5A0E-384C-8470-68F218969050}" type="slidenum">
              <a:rPr lang="en-US" altLang="en-US"/>
              <a:pPr/>
              <a:t>87</a:t>
            </a:fld>
            <a:endParaRPr lang="en-US" altLang="en-US"/>
          </a:p>
        </p:txBody>
      </p:sp>
      <p:sp>
        <p:nvSpPr>
          <p:cNvPr id="328706" name="Rectangle 2"/>
          <p:cNvSpPr>
            <a:spLocks noChangeArrowheads="1" noTextEdit="1"/>
          </p:cNvSpPr>
          <p:nvPr>
            <p:ph type="sldImg"/>
          </p:nvPr>
        </p:nvSpPr>
        <p:spPr>
          <a:ln/>
        </p:spPr>
      </p:sp>
      <p:sp>
        <p:nvSpPr>
          <p:cNvPr id="328707" name="Rectangle 3"/>
          <p:cNvSpPr>
            <a:spLocks noGrp="1" noChangeArrowheads="1"/>
          </p:cNvSpPr>
          <p:nvPr>
            <p:ph type="body" idx="1"/>
          </p:nvPr>
        </p:nvSpPr>
        <p:spPr/>
        <p:txBody>
          <a:bodyPr/>
          <a:lstStyle/>
          <a:p>
            <a:r>
              <a:rPr lang="en-US" altLang="en-US">
                <a:latin typeface="Arial" charset="0"/>
              </a:rPr>
              <a:t>87. Another potential problem in your indoor garden is the occurrence of various diseases. For a disease to happen, three factors must be present: a susceptible plant, a viable pathogen, and a favorable environment. Since your home has very low relative humidity and you are most likely to apply water directly to the growing medium thus keeping the foliage dry, chances of a foliar disease occurring are minimal.</a:t>
            </a:r>
          </a:p>
        </p:txBody>
      </p:sp>
    </p:spTree>
    <p:extLst>
      <p:ext uri="{BB962C8B-B14F-4D97-AF65-F5344CB8AC3E}">
        <p14:creationId xmlns:p14="http://schemas.microsoft.com/office/powerpoint/2010/main" val="152477281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A82524-5B84-DD4E-8841-EC869B885114}" type="slidenum">
              <a:rPr lang="en-US" altLang="en-US"/>
              <a:pPr/>
              <a:t>88</a:t>
            </a:fld>
            <a:endParaRPr lang="en-US" altLang="en-US"/>
          </a:p>
        </p:txBody>
      </p:sp>
      <p:sp>
        <p:nvSpPr>
          <p:cNvPr id="329730" name="Rectangle 2"/>
          <p:cNvSpPr>
            <a:spLocks noChangeArrowheads="1" noTextEdit="1"/>
          </p:cNvSpPr>
          <p:nvPr>
            <p:ph type="sldImg"/>
          </p:nvPr>
        </p:nvSpPr>
        <p:spPr>
          <a:ln/>
        </p:spPr>
      </p:sp>
      <p:sp>
        <p:nvSpPr>
          <p:cNvPr id="329731" name="Rectangle 3"/>
          <p:cNvSpPr>
            <a:spLocks noGrp="1" noChangeArrowheads="1"/>
          </p:cNvSpPr>
          <p:nvPr>
            <p:ph type="body" idx="1"/>
          </p:nvPr>
        </p:nvSpPr>
        <p:spPr/>
        <p:txBody>
          <a:bodyPr/>
          <a:lstStyle/>
          <a:p>
            <a:r>
              <a:rPr lang="en-US" altLang="en-US">
                <a:latin typeface="Arial" charset="0"/>
              </a:rPr>
              <a:t>88. Most commonly, you’ll see leaf spots. However, usually they are not caused by a disease. For example leaf scalds occur when leaf water droplets on the leaves act as lenses and focus excessive light in one spot, thus causing bleaching of chlorophyll and death of the underlying tissue.</a:t>
            </a:r>
          </a:p>
          <a:p>
            <a:r>
              <a:rPr lang="en-US" altLang="en-US">
                <a:latin typeface="Arial" charset="0"/>
              </a:rPr>
              <a:t>Signs of a disease are spots with patterns: tan center, dark border and a light halo. Often you can see dark structures on the underside of the spot, the disease spores which are means of spreading.</a:t>
            </a:r>
          </a:p>
          <a:p>
            <a:r>
              <a:rPr lang="en-US" altLang="en-US">
                <a:latin typeface="Arial" charset="0"/>
              </a:rPr>
              <a:t>Avoid causing stress to your plants. A healthy plant is much more likely to fight off a disease than a stressed one.</a:t>
            </a:r>
          </a:p>
          <a:p>
            <a:r>
              <a:rPr lang="en-US" altLang="en-US">
                <a:latin typeface="Arial" charset="0"/>
              </a:rPr>
              <a:t>The most common causes of stress in interiors are low light and overwatering.</a:t>
            </a:r>
          </a:p>
        </p:txBody>
      </p:sp>
    </p:spTree>
    <p:extLst>
      <p:ext uri="{BB962C8B-B14F-4D97-AF65-F5344CB8AC3E}">
        <p14:creationId xmlns:p14="http://schemas.microsoft.com/office/powerpoint/2010/main" val="93430844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430F4D-6F09-254E-B9DD-6F17CCA7A195}" type="slidenum">
              <a:rPr lang="en-US" altLang="en-US"/>
              <a:pPr/>
              <a:t>89</a:t>
            </a:fld>
            <a:endParaRPr lang="en-US" altLang="en-US"/>
          </a:p>
        </p:txBody>
      </p:sp>
      <p:sp>
        <p:nvSpPr>
          <p:cNvPr id="330754" name="Rectangle 2"/>
          <p:cNvSpPr>
            <a:spLocks noChangeArrowheads="1" noTextEdit="1"/>
          </p:cNvSpPr>
          <p:nvPr>
            <p:ph type="sldImg"/>
          </p:nvPr>
        </p:nvSpPr>
        <p:spPr>
          <a:ln/>
        </p:spPr>
      </p:sp>
      <p:sp>
        <p:nvSpPr>
          <p:cNvPr id="330755" name="Rectangle 3"/>
          <p:cNvSpPr>
            <a:spLocks noGrp="1" noChangeArrowheads="1"/>
          </p:cNvSpPr>
          <p:nvPr>
            <p:ph type="body" idx="1"/>
          </p:nvPr>
        </p:nvSpPr>
        <p:spPr/>
        <p:txBody>
          <a:bodyPr/>
          <a:lstStyle/>
          <a:p>
            <a:r>
              <a:rPr lang="en-US" altLang="en-US">
                <a:latin typeface="Arial" charset="0"/>
              </a:rPr>
              <a:t>89. This is a simple key that you can use in identifying the causal agent for a disease. Bacterial diseases cause spots, soft spots and wilts. The signs of a fungal disease are sooty molds, rusts, mildews, rots, cankers, spots, and wilts. Viral diseases cause mottling, distortion and dwarfing.</a:t>
            </a:r>
          </a:p>
        </p:txBody>
      </p:sp>
    </p:spTree>
    <p:extLst>
      <p:ext uri="{BB962C8B-B14F-4D97-AF65-F5344CB8AC3E}">
        <p14:creationId xmlns:p14="http://schemas.microsoft.com/office/powerpoint/2010/main" val="521524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CC5AC8-B5AB-204F-BF83-ABFF6368CBD5}" type="slidenum">
              <a:rPr lang="en-US" altLang="en-US"/>
              <a:pPr/>
              <a:t>9</a:t>
            </a:fld>
            <a:endParaRPr lang="en-US" altLang="en-US"/>
          </a:p>
        </p:txBody>
      </p:sp>
      <p:sp>
        <p:nvSpPr>
          <p:cNvPr id="243714" name="Rectangle 2"/>
          <p:cNvSpPr>
            <a:spLocks noChangeArrowheads="1" noTextEdit="1"/>
          </p:cNvSpPr>
          <p:nvPr>
            <p:ph type="sldImg"/>
          </p:nvPr>
        </p:nvSpPr>
        <p:spPr>
          <a:ln/>
        </p:spPr>
      </p:sp>
      <p:sp>
        <p:nvSpPr>
          <p:cNvPr id="243715" name="Rectangle 3"/>
          <p:cNvSpPr>
            <a:spLocks noGrp="1" noChangeArrowheads="1"/>
          </p:cNvSpPr>
          <p:nvPr>
            <p:ph type="body" idx="1"/>
          </p:nvPr>
        </p:nvSpPr>
        <p:spPr/>
        <p:txBody>
          <a:bodyPr/>
          <a:lstStyle/>
          <a:p>
            <a:r>
              <a:rPr lang="en-US" altLang="en-US">
                <a:latin typeface="Arial" charset="0"/>
              </a:rPr>
              <a:t>9. To better understand indoor gardens, we need to know where the plants originated from…(</a:t>
            </a:r>
            <a:r>
              <a:rPr lang="en-US" altLang="en-US" i="1">
                <a:latin typeface="Arial" charset="0"/>
              </a:rPr>
              <a:t>read slide text</a:t>
            </a:r>
            <a:r>
              <a:rPr lang="en-US" altLang="en-US">
                <a:latin typeface="Arial" charset="0"/>
              </a:rPr>
              <a:t>)</a:t>
            </a:r>
          </a:p>
        </p:txBody>
      </p:sp>
    </p:spTree>
    <p:extLst>
      <p:ext uri="{BB962C8B-B14F-4D97-AF65-F5344CB8AC3E}">
        <p14:creationId xmlns:p14="http://schemas.microsoft.com/office/powerpoint/2010/main" val="3373880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F5BFEF-C799-9F4C-AE68-9192CB009177}" type="slidenum">
              <a:rPr lang="en-US" altLang="en-US"/>
              <a:pPr/>
              <a:t>90</a:t>
            </a:fld>
            <a:endParaRPr lang="en-US" altLang="en-US"/>
          </a:p>
        </p:txBody>
      </p:sp>
      <p:sp>
        <p:nvSpPr>
          <p:cNvPr id="331778" name="Rectangle 2"/>
          <p:cNvSpPr>
            <a:spLocks noChangeArrowheads="1" noTextEdit="1"/>
          </p:cNvSpPr>
          <p:nvPr>
            <p:ph type="sldImg"/>
          </p:nvPr>
        </p:nvSpPr>
        <p:spPr>
          <a:ln/>
        </p:spPr>
      </p:sp>
      <p:sp>
        <p:nvSpPr>
          <p:cNvPr id="331779" name="Rectangle 3"/>
          <p:cNvSpPr>
            <a:spLocks noGrp="1" noChangeArrowheads="1"/>
          </p:cNvSpPr>
          <p:nvPr>
            <p:ph type="body" idx="1"/>
          </p:nvPr>
        </p:nvSpPr>
        <p:spPr/>
        <p:txBody>
          <a:bodyPr/>
          <a:lstStyle/>
          <a:p>
            <a:r>
              <a:rPr lang="en-US" altLang="en-US">
                <a:latin typeface="Arial" charset="0"/>
              </a:rPr>
              <a:t>90. When plants are stressed, most commonly you will find soil-borne pathogens. They invade plants at or below the soil line, and disease development is usually well underway before symptoms are noted on plant parts aboveground. This disease type is most common when the growing medium is kept excessively moist.</a:t>
            </a:r>
          </a:p>
          <a:p>
            <a:r>
              <a:rPr lang="en-US" altLang="en-US">
                <a:solidFill>
                  <a:srgbClr val="A50021"/>
                </a:solidFill>
                <a:latin typeface="Arial" charset="0"/>
              </a:rPr>
              <a:t>Low light and overwatering are the most frequent causes for creating a favorable environment for soil-borne diseases indoors.</a:t>
            </a:r>
          </a:p>
        </p:txBody>
      </p:sp>
    </p:spTree>
    <p:extLst>
      <p:ext uri="{BB962C8B-B14F-4D97-AF65-F5344CB8AC3E}">
        <p14:creationId xmlns:p14="http://schemas.microsoft.com/office/powerpoint/2010/main" val="137673490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FBB42E-7883-D24A-B272-4A554F61755E}" type="slidenum">
              <a:rPr lang="en-US" altLang="en-US"/>
              <a:pPr/>
              <a:t>91</a:t>
            </a:fld>
            <a:endParaRPr lang="en-US" altLang="en-US"/>
          </a:p>
        </p:txBody>
      </p:sp>
      <p:sp>
        <p:nvSpPr>
          <p:cNvPr id="332802" name="Rectangle 2"/>
          <p:cNvSpPr>
            <a:spLocks noChangeArrowheads="1" noTextEdit="1"/>
          </p:cNvSpPr>
          <p:nvPr>
            <p:ph type="sldImg"/>
          </p:nvPr>
        </p:nvSpPr>
        <p:spPr>
          <a:ln/>
        </p:spPr>
      </p:sp>
      <p:sp>
        <p:nvSpPr>
          <p:cNvPr id="332803" name="Rectangle 3"/>
          <p:cNvSpPr>
            <a:spLocks noGrp="1" noChangeArrowheads="1"/>
          </p:cNvSpPr>
          <p:nvPr>
            <p:ph type="body" idx="1"/>
          </p:nvPr>
        </p:nvSpPr>
        <p:spPr/>
        <p:txBody>
          <a:bodyPr/>
          <a:lstStyle/>
          <a:p>
            <a:r>
              <a:rPr lang="en-US" altLang="en-US">
                <a:latin typeface="Arial" charset="0"/>
              </a:rPr>
              <a:t>91. Keeping trouble out of paradise:</a:t>
            </a:r>
          </a:p>
          <a:p>
            <a:r>
              <a:rPr lang="en-US" altLang="en-US">
                <a:latin typeface="Arial" charset="0"/>
              </a:rPr>
              <a:t>In general, you will not see disease problems.</a:t>
            </a:r>
          </a:p>
          <a:p>
            <a:r>
              <a:rPr lang="en-US" altLang="en-US">
                <a:latin typeface="Arial" charset="0"/>
              </a:rPr>
              <a:t>However, once your plants get leaf spots, the spots will not go away! Only new leaves will be spot-free.</a:t>
            </a:r>
          </a:p>
          <a:p>
            <a:r>
              <a:rPr lang="en-US" altLang="en-US">
                <a:latin typeface="Arial" charset="0"/>
              </a:rPr>
              <a:t>Only living plants can be saved. It is best to cut your losses and go buy another plant than try to save a dying one.</a:t>
            </a:r>
          </a:p>
          <a:p>
            <a:r>
              <a:rPr lang="en-US" altLang="en-US">
                <a:latin typeface="Arial" charset="0"/>
              </a:rPr>
              <a:t>Best advice is to avoid stressing your plants. Remember, just like you, a healthy plant is much more likely to resist a disease if healthy.</a:t>
            </a:r>
          </a:p>
          <a:p>
            <a:r>
              <a:rPr lang="en-US" altLang="en-US">
                <a:latin typeface="Arial" charset="0"/>
              </a:rPr>
              <a:t>Watch out for excessive water!</a:t>
            </a:r>
          </a:p>
        </p:txBody>
      </p:sp>
    </p:spTree>
    <p:extLst>
      <p:ext uri="{BB962C8B-B14F-4D97-AF65-F5344CB8AC3E}">
        <p14:creationId xmlns:p14="http://schemas.microsoft.com/office/powerpoint/2010/main" val="179473555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F4A84B-4237-F741-8F83-115E5BD6B7AF}" type="slidenum">
              <a:rPr lang="en-US" altLang="en-US"/>
              <a:pPr/>
              <a:t>92</a:t>
            </a:fld>
            <a:endParaRPr lang="en-US" altLang="en-US"/>
          </a:p>
        </p:txBody>
      </p:sp>
      <p:sp>
        <p:nvSpPr>
          <p:cNvPr id="333826" name="Rectangle 2"/>
          <p:cNvSpPr>
            <a:spLocks noChangeArrowheads="1" noTextEdit="1"/>
          </p:cNvSpPr>
          <p:nvPr>
            <p:ph type="sldImg"/>
          </p:nvPr>
        </p:nvSpPr>
        <p:spPr>
          <a:ln/>
        </p:spPr>
      </p:sp>
      <p:sp>
        <p:nvSpPr>
          <p:cNvPr id="333827" name="Rectangle 3"/>
          <p:cNvSpPr>
            <a:spLocks noGrp="1" noChangeArrowheads="1"/>
          </p:cNvSpPr>
          <p:nvPr>
            <p:ph type="body" idx="1"/>
          </p:nvPr>
        </p:nvSpPr>
        <p:spPr/>
        <p:txBody>
          <a:bodyPr/>
          <a:lstStyle/>
          <a:p>
            <a:r>
              <a:rPr lang="en-US" altLang="en-US">
                <a:latin typeface="Arial" charset="0"/>
              </a:rPr>
              <a:t>92. Finally we come to the fun part -- plant selection. There is so much out there, from which to choose?</a:t>
            </a:r>
          </a:p>
          <a:p>
            <a:r>
              <a:rPr lang="en-US" altLang="en-US">
                <a:latin typeface="Arial" charset="0"/>
              </a:rPr>
              <a:t>Here is what you can expect if you place the following species, listed in alphabetical order, under light levels of 50 to 200 ft-c, a realistic situation for any home.</a:t>
            </a:r>
          </a:p>
          <a:p>
            <a:r>
              <a:rPr lang="en-US" altLang="en-US">
                <a:latin typeface="Arial" charset="0"/>
              </a:rPr>
              <a:t>Excellent means the plant will perform nicely and continue growing indoors;</a:t>
            </a:r>
          </a:p>
          <a:p>
            <a:r>
              <a:rPr lang="en-US" altLang="en-US">
                <a:latin typeface="Arial" charset="0"/>
              </a:rPr>
              <a:t>Very good is similar to excellent but with less growth;</a:t>
            </a:r>
          </a:p>
          <a:p>
            <a:r>
              <a:rPr lang="en-US" altLang="en-US">
                <a:latin typeface="Arial" charset="0"/>
              </a:rPr>
              <a:t>Good means that the plant will probably not grow much;</a:t>
            </a:r>
          </a:p>
          <a:p>
            <a:r>
              <a:rPr lang="en-US" altLang="en-US">
                <a:latin typeface="Arial" charset="0"/>
              </a:rPr>
              <a:t>And lastly, ICU means that the plant will need intensive care., i.e., high light, or it will not make it.   </a:t>
            </a:r>
          </a:p>
        </p:txBody>
      </p:sp>
    </p:spTree>
    <p:extLst>
      <p:ext uri="{BB962C8B-B14F-4D97-AF65-F5344CB8AC3E}">
        <p14:creationId xmlns:p14="http://schemas.microsoft.com/office/powerpoint/2010/main" val="56520073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A80EDF-0479-9244-961E-70BF9F0CCF43}" type="slidenum">
              <a:rPr lang="en-US" altLang="en-US"/>
              <a:pPr/>
              <a:t>93</a:t>
            </a:fld>
            <a:endParaRPr lang="en-US" altLang="en-US"/>
          </a:p>
        </p:txBody>
      </p:sp>
      <p:sp>
        <p:nvSpPr>
          <p:cNvPr id="334850" name="Rectangle 2"/>
          <p:cNvSpPr>
            <a:spLocks noChangeArrowheads="1" noTextEdit="1"/>
          </p:cNvSpPr>
          <p:nvPr>
            <p:ph type="sldImg"/>
          </p:nvPr>
        </p:nvSpPr>
        <p:spPr>
          <a:ln/>
        </p:spPr>
      </p:sp>
      <p:sp>
        <p:nvSpPr>
          <p:cNvPr id="334851" name="Rectangle 3"/>
          <p:cNvSpPr>
            <a:spLocks noGrp="1" noChangeArrowheads="1"/>
          </p:cNvSpPr>
          <p:nvPr>
            <p:ph type="body" idx="1"/>
          </p:nvPr>
        </p:nvSpPr>
        <p:spPr/>
        <p:txBody>
          <a:bodyPr/>
          <a:lstStyle/>
          <a:p>
            <a:r>
              <a:rPr lang="en-US" altLang="en-US">
                <a:latin typeface="Arial" charset="0"/>
              </a:rPr>
              <a:t>93. You can expect superior performance and long life from aglaonemas. Numerous cultivars offer beautifully patterned foliage.</a:t>
            </a:r>
          </a:p>
        </p:txBody>
      </p:sp>
    </p:spTree>
    <p:extLst>
      <p:ext uri="{BB962C8B-B14F-4D97-AF65-F5344CB8AC3E}">
        <p14:creationId xmlns:p14="http://schemas.microsoft.com/office/powerpoint/2010/main" val="100861607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76B975-BC4C-7C44-B2DD-18F0ACE7DECA}" type="slidenum">
              <a:rPr lang="en-US" altLang="en-US"/>
              <a:pPr/>
              <a:t>94</a:t>
            </a:fld>
            <a:endParaRPr lang="en-US" altLang="en-US"/>
          </a:p>
        </p:txBody>
      </p:sp>
      <p:sp>
        <p:nvSpPr>
          <p:cNvPr id="335874" name="Rectangle 2"/>
          <p:cNvSpPr>
            <a:spLocks noChangeArrowheads="1" noTextEdit="1"/>
          </p:cNvSpPr>
          <p:nvPr>
            <p:ph type="sldImg"/>
          </p:nvPr>
        </p:nvSpPr>
        <p:spPr>
          <a:ln/>
        </p:spPr>
      </p:sp>
      <p:sp>
        <p:nvSpPr>
          <p:cNvPr id="335875" name="Rectangle 3"/>
          <p:cNvSpPr>
            <a:spLocks noGrp="1" noChangeArrowheads="1"/>
          </p:cNvSpPr>
          <p:nvPr>
            <p:ph type="body" idx="1"/>
          </p:nvPr>
        </p:nvSpPr>
        <p:spPr/>
        <p:txBody>
          <a:bodyPr/>
          <a:lstStyle/>
          <a:p>
            <a:r>
              <a:rPr lang="en-US" altLang="en-US">
                <a:latin typeface="Arial" charset="0"/>
              </a:rPr>
              <a:t>94. Alocasias have startling leaf colorations and shapes and some species will do OK under 50 to 200 ft-c. Others, however, will need more light.</a:t>
            </a:r>
          </a:p>
        </p:txBody>
      </p:sp>
    </p:spTree>
    <p:extLst>
      <p:ext uri="{BB962C8B-B14F-4D97-AF65-F5344CB8AC3E}">
        <p14:creationId xmlns:p14="http://schemas.microsoft.com/office/powerpoint/2010/main" val="172199717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320807-B265-AE48-AF2A-18A8CD4C90D8}" type="slidenum">
              <a:rPr lang="en-US" altLang="en-US"/>
              <a:pPr/>
              <a:t>95</a:t>
            </a:fld>
            <a:endParaRPr lang="en-US" altLang="en-US"/>
          </a:p>
        </p:txBody>
      </p:sp>
      <p:sp>
        <p:nvSpPr>
          <p:cNvPr id="336898" name="Rectangle 2"/>
          <p:cNvSpPr>
            <a:spLocks noChangeArrowheads="1" noTextEdit="1"/>
          </p:cNvSpPr>
          <p:nvPr>
            <p:ph type="sldImg"/>
          </p:nvPr>
        </p:nvSpPr>
        <p:spPr>
          <a:ln/>
        </p:spPr>
      </p:sp>
      <p:sp>
        <p:nvSpPr>
          <p:cNvPr id="336899" name="Rectangle 3"/>
          <p:cNvSpPr>
            <a:spLocks noGrp="1" noChangeArrowheads="1"/>
          </p:cNvSpPr>
          <p:nvPr>
            <p:ph type="body" idx="1"/>
          </p:nvPr>
        </p:nvSpPr>
        <p:spPr/>
        <p:txBody>
          <a:bodyPr/>
          <a:lstStyle/>
          <a:p>
            <a:r>
              <a:rPr lang="en-US" altLang="en-US">
                <a:latin typeface="Arial" charset="0"/>
              </a:rPr>
              <a:t>95. Anthuriums, a beautiful flowering tropical species, offers cultivars with colors of the spathe from pure white to deep-red. Unfortunately, you will find out that most cultivars will not continue flowering in your home. </a:t>
            </a:r>
          </a:p>
        </p:txBody>
      </p:sp>
    </p:spTree>
    <p:extLst>
      <p:ext uri="{BB962C8B-B14F-4D97-AF65-F5344CB8AC3E}">
        <p14:creationId xmlns:p14="http://schemas.microsoft.com/office/powerpoint/2010/main" val="211689325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1B326D-67B2-A941-8CE2-89FD9D365405}" type="slidenum">
              <a:rPr lang="en-US" altLang="en-US"/>
              <a:pPr/>
              <a:t>96</a:t>
            </a:fld>
            <a:endParaRPr lang="en-US" altLang="en-US"/>
          </a:p>
        </p:txBody>
      </p:sp>
      <p:sp>
        <p:nvSpPr>
          <p:cNvPr id="337922" name="Rectangle 2"/>
          <p:cNvSpPr>
            <a:spLocks noChangeArrowheads="1" noTextEdit="1"/>
          </p:cNvSpPr>
          <p:nvPr>
            <p:ph type="sldImg"/>
          </p:nvPr>
        </p:nvSpPr>
        <p:spPr>
          <a:ln/>
        </p:spPr>
      </p:sp>
      <p:sp>
        <p:nvSpPr>
          <p:cNvPr id="337923" name="Rectangle 3"/>
          <p:cNvSpPr>
            <a:spLocks noGrp="1" noChangeArrowheads="1"/>
          </p:cNvSpPr>
          <p:nvPr>
            <p:ph type="body" idx="1"/>
          </p:nvPr>
        </p:nvSpPr>
        <p:spPr/>
        <p:txBody>
          <a:bodyPr/>
          <a:lstStyle/>
          <a:p>
            <a:r>
              <a:rPr lang="en-US" altLang="en-US">
                <a:latin typeface="Arial" charset="0"/>
              </a:rPr>
              <a:t>96. Aspidistra, dubbed a ‘black thumb’ plant, is an admirable hero of the low-light interior garden. Cultivars with nonvariegated and variegated foliage are available.</a:t>
            </a:r>
          </a:p>
        </p:txBody>
      </p:sp>
    </p:spTree>
    <p:extLst>
      <p:ext uri="{BB962C8B-B14F-4D97-AF65-F5344CB8AC3E}">
        <p14:creationId xmlns:p14="http://schemas.microsoft.com/office/powerpoint/2010/main" val="126332332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C6AAE6-A4AA-EC44-AA36-73CFA0E8D8FE}" type="slidenum">
              <a:rPr lang="en-US" altLang="en-US"/>
              <a:pPr/>
              <a:t>97</a:t>
            </a:fld>
            <a:endParaRPr lang="en-US" altLang="en-US"/>
          </a:p>
        </p:txBody>
      </p:sp>
      <p:sp>
        <p:nvSpPr>
          <p:cNvPr id="338946" name="Rectangle 2"/>
          <p:cNvSpPr>
            <a:spLocks noChangeArrowheads="1" noTextEdit="1"/>
          </p:cNvSpPr>
          <p:nvPr>
            <p:ph type="sldImg"/>
          </p:nvPr>
        </p:nvSpPr>
        <p:spPr>
          <a:ln/>
        </p:spPr>
      </p:sp>
      <p:sp>
        <p:nvSpPr>
          <p:cNvPr id="338947" name="Rectangle 3"/>
          <p:cNvSpPr>
            <a:spLocks noGrp="1" noChangeArrowheads="1"/>
          </p:cNvSpPr>
          <p:nvPr>
            <p:ph type="body" idx="1"/>
          </p:nvPr>
        </p:nvSpPr>
        <p:spPr/>
        <p:txBody>
          <a:bodyPr/>
          <a:lstStyle/>
          <a:p>
            <a:r>
              <a:rPr lang="en-US" altLang="en-US">
                <a:latin typeface="Arial" charset="0"/>
              </a:rPr>
              <a:t>97. Bromeliads do very good indoors and many gorgeous species and cultivars are readily available on the market.</a:t>
            </a:r>
          </a:p>
        </p:txBody>
      </p:sp>
    </p:spTree>
    <p:extLst>
      <p:ext uri="{BB962C8B-B14F-4D97-AF65-F5344CB8AC3E}">
        <p14:creationId xmlns:p14="http://schemas.microsoft.com/office/powerpoint/2010/main" val="50425496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7E7EB3-D90C-9149-ADB4-CE2DA190917A}" type="slidenum">
              <a:rPr lang="en-US" altLang="en-US"/>
              <a:pPr/>
              <a:t>98</a:t>
            </a:fld>
            <a:endParaRPr lang="en-US" altLang="en-US"/>
          </a:p>
        </p:txBody>
      </p:sp>
      <p:sp>
        <p:nvSpPr>
          <p:cNvPr id="339970" name="Rectangle 2"/>
          <p:cNvSpPr>
            <a:spLocks noChangeArrowheads="1" noTextEdit="1"/>
          </p:cNvSpPr>
          <p:nvPr>
            <p:ph type="sldImg"/>
          </p:nvPr>
        </p:nvSpPr>
        <p:spPr>
          <a:ln/>
        </p:spPr>
      </p:sp>
      <p:sp>
        <p:nvSpPr>
          <p:cNvPr id="339971" name="Rectangle 3"/>
          <p:cNvSpPr>
            <a:spLocks noGrp="1" noChangeArrowheads="1"/>
          </p:cNvSpPr>
          <p:nvPr>
            <p:ph type="body" idx="1"/>
          </p:nvPr>
        </p:nvSpPr>
        <p:spPr/>
        <p:txBody>
          <a:bodyPr/>
          <a:lstStyle/>
          <a:p>
            <a:r>
              <a:rPr lang="en-US" altLang="en-US">
                <a:latin typeface="Arial" charset="0"/>
              </a:rPr>
              <a:t>98. Calatheas for all their beauty need extra light. If you need a short-lived table center piece, there is no better one, and numerous cultivars are available to choose from.</a:t>
            </a:r>
          </a:p>
        </p:txBody>
      </p:sp>
    </p:spTree>
    <p:extLst>
      <p:ext uri="{BB962C8B-B14F-4D97-AF65-F5344CB8AC3E}">
        <p14:creationId xmlns:p14="http://schemas.microsoft.com/office/powerpoint/2010/main" val="104272569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80AA8A-477C-8F41-959C-FD7A43C2AABD}" type="slidenum">
              <a:rPr lang="en-US" altLang="en-US"/>
              <a:pPr/>
              <a:t>99</a:t>
            </a:fld>
            <a:endParaRPr lang="en-US" altLang="en-US"/>
          </a:p>
        </p:txBody>
      </p:sp>
      <p:sp>
        <p:nvSpPr>
          <p:cNvPr id="340994" name="Rectangle 2"/>
          <p:cNvSpPr>
            <a:spLocks noChangeArrowheads="1" noTextEdit="1"/>
          </p:cNvSpPr>
          <p:nvPr>
            <p:ph type="sldImg"/>
          </p:nvPr>
        </p:nvSpPr>
        <p:spPr>
          <a:ln/>
        </p:spPr>
      </p:sp>
      <p:sp>
        <p:nvSpPr>
          <p:cNvPr id="340995" name="Rectangle 3"/>
          <p:cNvSpPr>
            <a:spLocks noGrp="1" noChangeArrowheads="1"/>
          </p:cNvSpPr>
          <p:nvPr>
            <p:ph type="body" idx="1"/>
          </p:nvPr>
        </p:nvSpPr>
        <p:spPr/>
        <p:txBody>
          <a:bodyPr/>
          <a:lstStyle/>
          <a:p>
            <a:r>
              <a:rPr lang="en-US" altLang="en-US">
                <a:latin typeface="Arial" charset="0"/>
              </a:rPr>
              <a:t>99. More great-looking calatheas…</a:t>
            </a:r>
          </a:p>
        </p:txBody>
      </p:sp>
    </p:spTree>
    <p:extLst>
      <p:ext uri="{BB962C8B-B14F-4D97-AF65-F5344CB8AC3E}">
        <p14:creationId xmlns:p14="http://schemas.microsoft.com/office/powerpoint/2010/main" val="1624162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E9F9AAE-47D2-DC4E-82B2-670C9BDDD151}" type="slidenum">
              <a:rPr lang="en-US" altLang="en-US"/>
              <a:pPr/>
              <a:t>‹#›</a:t>
            </a:fld>
            <a:endParaRPr lang="en-US" altLang="en-US"/>
          </a:p>
        </p:txBody>
      </p:sp>
    </p:spTree>
    <p:extLst>
      <p:ext uri="{BB962C8B-B14F-4D97-AF65-F5344CB8AC3E}">
        <p14:creationId xmlns:p14="http://schemas.microsoft.com/office/powerpoint/2010/main" val="1328144829"/>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DCCA6AC-5181-A146-A3E6-B2DFF0891E6D}" type="slidenum">
              <a:rPr lang="en-US" altLang="en-US"/>
              <a:pPr/>
              <a:t>‹#›</a:t>
            </a:fld>
            <a:endParaRPr lang="en-US" altLang="en-US"/>
          </a:p>
        </p:txBody>
      </p:sp>
    </p:spTree>
    <p:extLst>
      <p:ext uri="{BB962C8B-B14F-4D97-AF65-F5344CB8AC3E}">
        <p14:creationId xmlns:p14="http://schemas.microsoft.com/office/powerpoint/2010/main" val="1653952991"/>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9D352A3-EC46-7C49-9BB7-AE52CC56B386}" type="slidenum">
              <a:rPr lang="en-US" altLang="en-US"/>
              <a:pPr/>
              <a:t>‹#›</a:t>
            </a:fld>
            <a:endParaRPr lang="en-US" altLang="en-US"/>
          </a:p>
        </p:txBody>
      </p:sp>
    </p:spTree>
    <p:extLst>
      <p:ext uri="{BB962C8B-B14F-4D97-AF65-F5344CB8AC3E}">
        <p14:creationId xmlns:p14="http://schemas.microsoft.com/office/powerpoint/2010/main" val="959592969"/>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937C05B-CAED-8947-A96C-BFFF2D019EF9}" type="slidenum">
              <a:rPr lang="en-US" altLang="en-US"/>
              <a:pPr/>
              <a:t>‹#›</a:t>
            </a:fld>
            <a:endParaRPr lang="en-US" altLang="en-US"/>
          </a:p>
        </p:txBody>
      </p:sp>
    </p:spTree>
    <p:extLst>
      <p:ext uri="{BB962C8B-B14F-4D97-AF65-F5344CB8AC3E}">
        <p14:creationId xmlns:p14="http://schemas.microsoft.com/office/powerpoint/2010/main" val="1185114085"/>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FEAFAEB-3C08-6849-BBBE-9410F4BC7E13}" type="slidenum">
              <a:rPr lang="en-US" altLang="en-US"/>
              <a:pPr/>
              <a:t>‹#›</a:t>
            </a:fld>
            <a:endParaRPr lang="en-US" altLang="en-US"/>
          </a:p>
        </p:txBody>
      </p:sp>
    </p:spTree>
    <p:extLst>
      <p:ext uri="{BB962C8B-B14F-4D97-AF65-F5344CB8AC3E}">
        <p14:creationId xmlns:p14="http://schemas.microsoft.com/office/powerpoint/2010/main" val="301600670"/>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B204C5B-23EF-E14F-A112-B3007A6E675E}" type="slidenum">
              <a:rPr lang="en-US" altLang="en-US"/>
              <a:pPr/>
              <a:t>‹#›</a:t>
            </a:fld>
            <a:endParaRPr lang="en-US" altLang="en-US"/>
          </a:p>
        </p:txBody>
      </p:sp>
    </p:spTree>
    <p:extLst>
      <p:ext uri="{BB962C8B-B14F-4D97-AF65-F5344CB8AC3E}">
        <p14:creationId xmlns:p14="http://schemas.microsoft.com/office/powerpoint/2010/main" val="941053770"/>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7EA9F48E-FB40-E44E-B880-6C0D6E8564D8}" type="slidenum">
              <a:rPr lang="en-US" altLang="en-US"/>
              <a:pPr/>
              <a:t>‹#›</a:t>
            </a:fld>
            <a:endParaRPr lang="en-US" altLang="en-US"/>
          </a:p>
        </p:txBody>
      </p:sp>
    </p:spTree>
    <p:extLst>
      <p:ext uri="{BB962C8B-B14F-4D97-AF65-F5344CB8AC3E}">
        <p14:creationId xmlns:p14="http://schemas.microsoft.com/office/powerpoint/2010/main" val="73652235"/>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E7F478A8-C8EF-B642-8A5C-B17ED94A2AC2}" type="slidenum">
              <a:rPr lang="en-US" altLang="en-US"/>
              <a:pPr/>
              <a:t>‹#›</a:t>
            </a:fld>
            <a:endParaRPr lang="en-US" altLang="en-US"/>
          </a:p>
        </p:txBody>
      </p:sp>
    </p:spTree>
    <p:extLst>
      <p:ext uri="{BB962C8B-B14F-4D97-AF65-F5344CB8AC3E}">
        <p14:creationId xmlns:p14="http://schemas.microsoft.com/office/powerpoint/2010/main" val="922532973"/>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2646AC16-0DBD-4746-8BA9-9A9A7EFA2BE9}" type="slidenum">
              <a:rPr lang="en-US" altLang="en-US"/>
              <a:pPr/>
              <a:t>‹#›</a:t>
            </a:fld>
            <a:endParaRPr lang="en-US" altLang="en-US"/>
          </a:p>
        </p:txBody>
      </p:sp>
    </p:spTree>
    <p:extLst>
      <p:ext uri="{BB962C8B-B14F-4D97-AF65-F5344CB8AC3E}">
        <p14:creationId xmlns:p14="http://schemas.microsoft.com/office/powerpoint/2010/main" val="179745871"/>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CFCFFEB-13DB-A54E-BC54-3A299CEB4F41}" type="slidenum">
              <a:rPr lang="en-US" altLang="en-US"/>
              <a:pPr/>
              <a:t>‹#›</a:t>
            </a:fld>
            <a:endParaRPr lang="en-US" altLang="en-US"/>
          </a:p>
        </p:txBody>
      </p:sp>
    </p:spTree>
    <p:extLst>
      <p:ext uri="{BB962C8B-B14F-4D97-AF65-F5344CB8AC3E}">
        <p14:creationId xmlns:p14="http://schemas.microsoft.com/office/powerpoint/2010/main" val="1626846215"/>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A1E265C-67F8-2646-80F9-47CC0BBD1C76}" type="slidenum">
              <a:rPr lang="en-US" altLang="en-US"/>
              <a:pPr/>
              <a:t>‹#›</a:t>
            </a:fld>
            <a:endParaRPr lang="en-US" altLang="en-US"/>
          </a:p>
        </p:txBody>
      </p:sp>
    </p:spTree>
    <p:extLst>
      <p:ext uri="{BB962C8B-B14F-4D97-AF65-F5344CB8AC3E}">
        <p14:creationId xmlns:p14="http://schemas.microsoft.com/office/powerpoint/2010/main" val="642541901"/>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b="0" baseline="0">
                <a:latin typeface="+mn-lt"/>
              </a:defRPr>
            </a:lvl1pPr>
          </a:lstStyle>
          <a:p>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b="0" baseline="0">
                <a:latin typeface="+mn-lt"/>
              </a:defRPr>
            </a:lvl1pPr>
          </a:lstStyle>
          <a:p>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b="0" baseline="0">
                <a:latin typeface="+mn-lt"/>
              </a:defRPr>
            </a:lvl1pPr>
          </a:lstStyle>
          <a:p>
            <a:fld id="{D379151B-6AD9-4A4B-96AD-622B8BEA753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random/>
  </p:transition>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jpeg"/></Relationships>
</file>

<file path=ppt/slides/_rels/slide100.xml.rels><?xml version="1.0" encoding="UTF-8" standalone="yes"?>
<Relationships xmlns="http://schemas.openxmlformats.org/package/2006/relationships"><Relationship Id="rId3" Type="http://schemas.openxmlformats.org/officeDocument/2006/relationships/image" Target="../media/image115.jpeg"/><Relationship Id="rId4" Type="http://schemas.openxmlformats.org/officeDocument/2006/relationships/image" Target="../media/image116.jpeg"/><Relationship Id="rId5" Type="http://schemas.openxmlformats.org/officeDocument/2006/relationships/image" Target="../media/image117.jpeg"/><Relationship Id="rId6" Type="http://schemas.openxmlformats.org/officeDocument/2006/relationships/image" Target="../media/image118.jpeg"/><Relationship Id="rId7" Type="http://schemas.openxmlformats.org/officeDocument/2006/relationships/image" Target="../media/image119.jpeg"/><Relationship Id="rId8" Type="http://schemas.openxmlformats.org/officeDocument/2006/relationships/image" Target="../media/image120.jpeg"/><Relationship Id="rId9" Type="http://schemas.openxmlformats.org/officeDocument/2006/relationships/image" Target="../media/image121.jpeg"/><Relationship Id="rId1" Type="http://schemas.openxmlformats.org/officeDocument/2006/relationships/slideLayout" Target="../slideLayouts/slideLayout7.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3" Type="http://schemas.openxmlformats.org/officeDocument/2006/relationships/image" Target="../media/image122.jpeg"/><Relationship Id="rId4" Type="http://schemas.openxmlformats.org/officeDocument/2006/relationships/image" Target="../media/image123.jpeg"/><Relationship Id="rId5" Type="http://schemas.openxmlformats.org/officeDocument/2006/relationships/image" Target="../media/image124.jpeg"/><Relationship Id="rId6" Type="http://schemas.openxmlformats.org/officeDocument/2006/relationships/image" Target="../media/image125.jpeg"/><Relationship Id="rId1" Type="http://schemas.openxmlformats.org/officeDocument/2006/relationships/slideLayout" Target="../slideLayouts/slideLayout7.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3" Type="http://schemas.openxmlformats.org/officeDocument/2006/relationships/image" Target="../media/image126.jpeg"/><Relationship Id="rId4" Type="http://schemas.openxmlformats.org/officeDocument/2006/relationships/image" Target="../media/image127.jpeg"/><Relationship Id="rId5" Type="http://schemas.openxmlformats.org/officeDocument/2006/relationships/image" Target="../media/image128.jpeg"/><Relationship Id="rId6" Type="http://schemas.openxmlformats.org/officeDocument/2006/relationships/image" Target="../media/image129.jpeg"/><Relationship Id="rId1" Type="http://schemas.openxmlformats.org/officeDocument/2006/relationships/slideLayout" Target="../slideLayouts/slideLayout7.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3" Type="http://schemas.openxmlformats.org/officeDocument/2006/relationships/image" Target="../media/image130.jpeg"/><Relationship Id="rId4" Type="http://schemas.openxmlformats.org/officeDocument/2006/relationships/image" Target="../media/image131.jpeg"/><Relationship Id="rId5" Type="http://schemas.openxmlformats.org/officeDocument/2006/relationships/image" Target="../media/image132.jpeg"/><Relationship Id="rId6" Type="http://schemas.openxmlformats.org/officeDocument/2006/relationships/image" Target="../media/image133.jpeg"/><Relationship Id="rId7" Type="http://schemas.openxmlformats.org/officeDocument/2006/relationships/image" Target="../media/image134.jpeg"/><Relationship Id="rId8" Type="http://schemas.openxmlformats.org/officeDocument/2006/relationships/image" Target="../media/image135.jpeg"/><Relationship Id="rId9" Type="http://schemas.openxmlformats.org/officeDocument/2006/relationships/image" Target="../media/image136.jpeg"/><Relationship Id="rId1" Type="http://schemas.openxmlformats.org/officeDocument/2006/relationships/slideLayout" Target="../slideLayouts/slideLayout7.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4.xml"/><Relationship Id="rId3" Type="http://schemas.openxmlformats.org/officeDocument/2006/relationships/image" Target="../media/image137.jpeg"/></Relationships>
</file>

<file path=ppt/slides/_rels/slide105.xml.rels><?xml version="1.0" encoding="UTF-8" standalone="yes"?>
<Relationships xmlns="http://schemas.openxmlformats.org/package/2006/relationships"><Relationship Id="rId3" Type="http://schemas.openxmlformats.org/officeDocument/2006/relationships/image" Target="../media/image138.jpeg"/><Relationship Id="rId4" Type="http://schemas.openxmlformats.org/officeDocument/2006/relationships/image" Target="../media/image139.jpeg"/><Relationship Id="rId5" Type="http://schemas.openxmlformats.org/officeDocument/2006/relationships/image" Target="../media/image140.jpeg"/><Relationship Id="rId6" Type="http://schemas.openxmlformats.org/officeDocument/2006/relationships/image" Target="../media/image141.jpeg"/><Relationship Id="rId7" Type="http://schemas.openxmlformats.org/officeDocument/2006/relationships/image" Target="../media/image142.jpeg"/><Relationship Id="rId1" Type="http://schemas.openxmlformats.org/officeDocument/2006/relationships/slideLayout" Target="../slideLayouts/slideLayout7.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3" Type="http://schemas.openxmlformats.org/officeDocument/2006/relationships/image" Target="../media/image143.jpeg"/><Relationship Id="rId4" Type="http://schemas.openxmlformats.org/officeDocument/2006/relationships/image" Target="../media/image144.jpeg"/><Relationship Id="rId5" Type="http://schemas.openxmlformats.org/officeDocument/2006/relationships/image" Target="../media/image145.jpeg"/><Relationship Id="rId1" Type="http://schemas.openxmlformats.org/officeDocument/2006/relationships/slideLayout" Target="../slideLayouts/slideLayout7.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3" Type="http://schemas.openxmlformats.org/officeDocument/2006/relationships/image" Target="../media/image146.jpeg"/><Relationship Id="rId4" Type="http://schemas.openxmlformats.org/officeDocument/2006/relationships/image" Target="../media/image147.jpeg"/><Relationship Id="rId5" Type="http://schemas.openxmlformats.org/officeDocument/2006/relationships/image" Target="../media/image148.jpeg"/><Relationship Id="rId6" Type="http://schemas.openxmlformats.org/officeDocument/2006/relationships/image" Target="../media/image149.jpeg"/><Relationship Id="rId7" Type="http://schemas.openxmlformats.org/officeDocument/2006/relationships/image" Target="../media/image150.jpeg"/><Relationship Id="rId8" Type="http://schemas.openxmlformats.org/officeDocument/2006/relationships/image" Target="../media/image151.jpeg"/><Relationship Id="rId1" Type="http://schemas.openxmlformats.org/officeDocument/2006/relationships/slideLayout" Target="../slideLayouts/slideLayout7.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3" Type="http://schemas.openxmlformats.org/officeDocument/2006/relationships/image" Target="../media/image152.jpeg"/><Relationship Id="rId4" Type="http://schemas.openxmlformats.org/officeDocument/2006/relationships/image" Target="../media/image153.jpeg"/><Relationship Id="rId5" Type="http://schemas.openxmlformats.org/officeDocument/2006/relationships/image" Target="../media/image154.jpeg"/><Relationship Id="rId6" Type="http://schemas.openxmlformats.org/officeDocument/2006/relationships/image" Target="../media/image155.jpeg"/><Relationship Id="rId7" Type="http://schemas.openxmlformats.org/officeDocument/2006/relationships/image" Target="../media/image156.jpeg"/><Relationship Id="rId1" Type="http://schemas.openxmlformats.org/officeDocument/2006/relationships/slideLayout" Target="../slideLayouts/slideLayout7.xml"/><Relationship Id="rId2" Type="http://schemas.openxmlformats.org/officeDocument/2006/relationships/notesSlide" Target="../notesSlides/notesSlide10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9.xml"/><Relationship Id="rId3" Type="http://schemas.openxmlformats.org/officeDocument/2006/relationships/image" Target="../media/image15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3" Type="http://schemas.openxmlformats.org/officeDocument/2006/relationships/image" Target="../media/image158.jpeg"/><Relationship Id="rId4" Type="http://schemas.openxmlformats.org/officeDocument/2006/relationships/image" Target="../media/image159.jpeg"/><Relationship Id="rId1" Type="http://schemas.openxmlformats.org/officeDocument/2006/relationships/slideLayout" Target="../slideLayouts/slideLayout7.xml"/><Relationship Id="rId2" Type="http://schemas.openxmlformats.org/officeDocument/2006/relationships/notesSlide" Target="../notesSlides/notesSlide110.xml"/></Relationships>
</file>

<file path=ppt/slides/_rels/slide111.xml.rels><?xml version="1.0" encoding="UTF-8" standalone="yes"?>
<Relationships xmlns="http://schemas.openxmlformats.org/package/2006/relationships"><Relationship Id="rId3" Type="http://schemas.openxmlformats.org/officeDocument/2006/relationships/image" Target="../media/image160.jpeg"/><Relationship Id="rId4" Type="http://schemas.openxmlformats.org/officeDocument/2006/relationships/image" Target="../media/image161.jpeg"/><Relationship Id="rId1" Type="http://schemas.openxmlformats.org/officeDocument/2006/relationships/slideLayout" Target="../slideLayouts/slideLayout7.xml"/><Relationship Id="rId2" Type="http://schemas.openxmlformats.org/officeDocument/2006/relationships/notesSlide" Target="../notesSlides/notesSlide111.xml"/></Relationships>
</file>

<file path=ppt/slides/_rels/slide112.xml.rels><?xml version="1.0" encoding="UTF-8" standalone="yes"?>
<Relationships xmlns="http://schemas.openxmlformats.org/package/2006/relationships"><Relationship Id="rId3" Type="http://schemas.openxmlformats.org/officeDocument/2006/relationships/image" Target="../media/image162.jpeg"/><Relationship Id="rId4" Type="http://schemas.openxmlformats.org/officeDocument/2006/relationships/image" Target="../media/image163.jpeg"/><Relationship Id="rId1" Type="http://schemas.openxmlformats.org/officeDocument/2006/relationships/slideLayout" Target="../slideLayouts/slideLayout7.xml"/><Relationship Id="rId2" Type="http://schemas.openxmlformats.org/officeDocument/2006/relationships/notesSlide" Target="../notesSlides/notesSlide1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3.xml"/></Relationships>
</file>

<file path=ppt/slides/_rels/slide114.xml.rels><?xml version="1.0" encoding="UTF-8" standalone="yes"?>
<Relationships xmlns="http://schemas.openxmlformats.org/package/2006/relationships"><Relationship Id="rId3" Type="http://schemas.openxmlformats.org/officeDocument/2006/relationships/image" Target="../media/image165.png"/><Relationship Id="rId4" Type="http://schemas.openxmlformats.org/officeDocument/2006/relationships/image" Target="../media/image166.png"/><Relationship Id="rId1" Type="http://schemas.openxmlformats.org/officeDocument/2006/relationships/slideLayout" Target="../slideLayouts/slideLayout2.xml"/><Relationship Id="rId2" Type="http://schemas.openxmlformats.org/officeDocument/2006/relationships/notesSlide" Target="../notesSlides/notesSlide11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2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5.jpeg"/></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28.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26.jpeg"/></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9.jpeg"/><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30.jpeg"/><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31.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image" Target="../media/image31.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31.jpeg"/></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jpeg"/><Relationship Id="rId1" Type="http://schemas.openxmlformats.org/officeDocument/2006/relationships/slideLayout" Target="../slideLayouts/slideLayout7.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 Id="rId3" Type="http://schemas.openxmlformats.org/officeDocument/2006/relationships/image" Target="../media/image33.jpeg"/></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5.jpeg"/><Relationship Id="rId5" Type="http://schemas.openxmlformats.org/officeDocument/2006/relationships/image" Target="../media/image36.jpeg"/><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 Id="rId3" Type="http://schemas.openxmlformats.org/officeDocument/2006/relationships/image" Target="../media/image33.jpeg"/></Relationships>
</file>

<file path=ppt/slides/_rels/slide43.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jpeg"/><Relationship Id="rId5" Type="http://schemas.openxmlformats.org/officeDocument/2006/relationships/image" Target="../media/image39.jpeg"/><Relationship Id="rId1" Type="http://schemas.openxmlformats.org/officeDocument/2006/relationships/slideLayout" Target="../slideLayouts/slideLayout7.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1.jpeg"/><Relationship Id="rId1" Type="http://schemas.openxmlformats.org/officeDocument/2006/relationships/slideLayout" Target="../slideLayouts/slideLayout7.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2.jpeg"/><Relationship Id="rId5" Type="http://schemas.openxmlformats.org/officeDocument/2006/relationships/image" Target="../media/image43.jpeg"/><Relationship Id="rId1" Type="http://schemas.openxmlformats.org/officeDocument/2006/relationships/slideLayout" Target="../slideLayouts/slideLayout7.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 Id="rId3" Type="http://schemas.openxmlformats.org/officeDocument/2006/relationships/image" Target="../media/image40.jpeg"/></Relationships>
</file>

<file path=ppt/slides/_rels/slide47.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4.jpeg"/><Relationship Id="rId1" Type="http://schemas.openxmlformats.org/officeDocument/2006/relationships/slideLayout" Target="../slideLayouts/slideLayout7.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5.jpeg"/><Relationship Id="rId1" Type="http://schemas.openxmlformats.org/officeDocument/2006/relationships/slideLayout" Target="../slideLayouts/slideLayout7.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6.jpeg"/><Relationship Id="rId5" Type="http://schemas.openxmlformats.org/officeDocument/2006/relationships/image" Target="../media/image47.jpeg"/><Relationship Id="rId1" Type="http://schemas.openxmlformats.org/officeDocument/2006/relationships/slideLayout" Target="../slideLayouts/slideLayout7.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jpeg"/><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51.w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52.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6.xml"/><Relationship Id="rId3" Type="http://schemas.openxmlformats.org/officeDocument/2006/relationships/image" Target="../media/image53.jpeg"/></Relationships>
</file>

<file path=ppt/slides/_rels/slide57.xml.rels><?xml version="1.0" encoding="UTF-8" standalone="yes"?>
<Relationships xmlns="http://schemas.openxmlformats.org/package/2006/relationships"><Relationship Id="rId3" Type="http://schemas.openxmlformats.org/officeDocument/2006/relationships/image" Target="../media/image54.jpeg"/><Relationship Id="rId4" Type="http://schemas.openxmlformats.org/officeDocument/2006/relationships/image" Target="../media/image55.jpeg"/><Relationship Id="rId1" Type="http://schemas.openxmlformats.org/officeDocument/2006/relationships/slideLayout" Target="../slideLayouts/slideLayout7.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8.xml"/><Relationship Id="rId3" Type="http://schemas.openxmlformats.org/officeDocument/2006/relationships/image" Target="../media/image56.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5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17.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3.xml"/><Relationship Id="rId3" Type="http://schemas.openxmlformats.org/officeDocument/2006/relationships/image" Target="../media/image58.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3" Type="http://schemas.openxmlformats.org/officeDocument/2006/relationships/image" Target="../media/image59.jpeg"/><Relationship Id="rId4" Type="http://schemas.openxmlformats.org/officeDocument/2006/relationships/image" Target="../media/image60.jpeg"/><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image" Target="../media/image6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9.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 Id="rId3" Type="http://schemas.openxmlformats.org/officeDocument/2006/relationships/image" Target="../media/image62.png"/></Relationships>
</file>

<file path=ppt/slides/_rels/slide74.xml.rels><?xml version="1.0" encoding="UTF-8" standalone="yes"?>
<Relationships xmlns="http://schemas.openxmlformats.org/package/2006/relationships"><Relationship Id="rId3" Type="http://schemas.openxmlformats.org/officeDocument/2006/relationships/image" Target="../media/image63.jpeg"/><Relationship Id="rId4" Type="http://schemas.openxmlformats.org/officeDocument/2006/relationships/image" Target="../media/image50.jpeg"/><Relationship Id="rId5" Type="http://schemas.openxmlformats.org/officeDocument/2006/relationships/image" Target="../media/image17.jpeg"/><Relationship Id="rId6" Type="http://schemas.openxmlformats.org/officeDocument/2006/relationships/image" Target="../media/image64.jpeg"/><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 Id="rId3" Type="http://schemas.openxmlformats.org/officeDocument/2006/relationships/image" Target="../media/image65.jpeg"/></Relationships>
</file>

<file path=ppt/slides/_rels/slide76.xml.rels><?xml version="1.0" encoding="UTF-8" standalone="yes"?>
<Relationships xmlns="http://schemas.openxmlformats.org/package/2006/relationships"><Relationship Id="rId3" Type="http://schemas.openxmlformats.org/officeDocument/2006/relationships/image" Target="../media/image66.jpeg"/><Relationship Id="rId4" Type="http://schemas.openxmlformats.org/officeDocument/2006/relationships/image" Target="../media/image67.jpeg"/><Relationship Id="rId1" Type="http://schemas.openxmlformats.org/officeDocument/2006/relationships/slideLayout" Target="../slideLayouts/slideLayout7.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3" Type="http://schemas.openxmlformats.org/officeDocument/2006/relationships/image" Target="../media/image68.jpeg"/><Relationship Id="rId4" Type="http://schemas.openxmlformats.org/officeDocument/2006/relationships/image" Target="../media/image69.jpeg"/><Relationship Id="rId1" Type="http://schemas.openxmlformats.org/officeDocument/2006/relationships/slideLayout" Target="../slideLayouts/slideLayout7.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3" Type="http://schemas.openxmlformats.org/officeDocument/2006/relationships/image" Target="../media/image70.jpeg"/><Relationship Id="rId4" Type="http://schemas.openxmlformats.org/officeDocument/2006/relationships/image" Target="../media/image71.jpeg"/><Relationship Id="rId1" Type="http://schemas.openxmlformats.org/officeDocument/2006/relationships/slideLayout" Target="../slideLayouts/slideLayout7.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9.xml"/><Relationship Id="rId3" Type="http://schemas.openxmlformats.org/officeDocument/2006/relationships/image" Target="../media/image7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0.xml"/><Relationship Id="rId3" Type="http://schemas.openxmlformats.org/officeDocument/2006/relationships/image" Target="../media/image73.jpe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1.xml"/><Relationship Id="rId3" Type="http://schemas.openxmlformats.org/officeDocument/2006/relationships/image" Target="../media/image74.jpe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2.xml"/><Relationship Id="rId3" Type="http://schemas.openxmlformats.org/officeDocument/2006/relationships/image" Target="../media/image75.jpe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3.xml"/><Relationship Id="rId3" Type="http://schemas.openxmlformats.org/officeDocument/2006/relationships/image" Target="../media/image76.jpe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4.xml"/><Relationship Id="rId3" Type="http://schemas.openxmlformats.org/officeDocument/2006/relationships/image" Target="../media/image77.jpe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5.xml"/><Relationship Id="rId3" Type="http://schemas.openxmlformats.org/officeDocument/2006/relationships/image" Target="../media/image78.jpe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8.xml"/><Relationship Id="rId3" Type="http://schemas.openxmlformats.org/officeDocument/2006/relationships/image" Target="../media/image79.jpeg"/></Relationships>
</file>

<file path=ppt/slides/_rels/slide89.xml.rels><?xml version="1.0" encoding="UTF-8" standalone="yes"?>
<Relationships xmlns="http://schemas.openxmlformats.org/package/2006/relationships"><Relationship Id="rId3" Type="http://schemas.openxmlformats.org/officeDocument/2006/relationships/image" Target="../media/image80.png"/><Relationship Id="rId4" Type="http://schemas.openxmlformats.org/officeDocument/2006/relationships/image" Target="../media/image81.png"/><Relationship Id="rId5" Type="http://schemas.openxmlformats.org/officeDocument/2006/relationships/image" Target="../media/image82.png"/><Relationship Id="rId1" Type="http://schemas.openxmlformats.org/officeDocument/2006/relationships/slideLayout" Target="../slideLayouts/slideLayout7.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0.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0.xml"/><Relationship Id="rId3" Type="http://schemas.openxmlformats.org/officeDocument/2006/relationships/image" Target="../media/image83.jpe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1.xml"/><Relationship Id="rId3" Type="http://schemas.openxmlformats.org/officeDocument/2006/relationships/image" Target="../media/image80.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2.xml"/><Relationship Id="rId3" Type="http://schemas.openxmlformats.org/officeDocument/2006/relationships/image" Target="../media/image84.jpeg"/></Relationships>
</file>

<file path=ppt/slides/_rels/slide93.xml.rels><?xml version="1.0" encoding="UTF-8" standalone="yes"?>
<Relationships xmlns="http://schemas.openxmlformats.org/package/2006/relationships"><Relationship Id="rId3" Type="http://schemas.openxmlformats.org/officeDocument/2006/relationships/image" Target="../media/image85.jpeg"/><Relationship Id="rId4" Type="http://schemas.openxmlformats.org/officeDocument/2006/relationships/image" Target="../media/image86.jpeg"/><Relationship Id="rId5" Type="http://schemas.openxmlformats.org/officeDocument/2006/relationships/image" Target="../media/image87.jpeg"/><Relationship Id="rId6" Type="http://schemas.openxmlformats.org/officeDocument/2006/relationships/image" Target="../media/image88.jpeg"/><Relationship Id="rId7" Type="http://schemas.openxmlformats.org/officeDocument/2006/relationships/image" Target="../media/image89.jpeg"/><Relationship Id="rId8" Type="http://schemas.openxmlformats.org/officeDocument/2006/relationships/image" Target="../media/image90.jpeg"/><Relationship Id="rId1" Type="http://schemas.openxmlformats.org/officeDocument/2006/relationships/slideLayout" Target="../slideLayouts/slideLayout7.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3" Type="http://schemas.openxmlformats.org/officeDocument/2006/relationships/image" Target="../media/image91.jpeg"/><Relationship Id="rId4" Type="http://schemas.openxmlformats.org/officeDocument/2006/relationships/image" Target="../media/image92.jpeg"/><Relationship Id="rId5" Type="http://schemas.openxmlformats.org/officeDocument/2006/relationships/image" Target="../media/image93.jpeg"/><Relationship Id="rId6" Type="http://schemas.openxmlformats.org/officeDocument/2006/relationships/image" Target="../media/image94.jpeg"/><Relationship Id="rId7" Type="http://schemas.openxmlformats.org/officeDocument/2006/relationships/image" Target="../media/image95.jpeg"/><Relationship Id="rId1" Type="http://schemas.openxmlformats.org/officeDocument/2006/relationships/slideLayout" Target="../slideLayouts/slideLayout7.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3" Type="http://schemas.openxmlformats.org/officeDocument/2006/relationships/image" Target="../media/image96.jpeg"/><Relationship Id="rId4" Type="http://schemas.openxmlformats.org/officeDocument/2006/relationships/image" Target="../media/image97.jpeg"/><Relationship Id="rId5" Type="http://schemas.openxmlformats.org/officeDocument/2006/relationships/image" Target="../media/image98.jpeg"/><Relationship Id="rId6" Type="http://schemas.openxmlformats.org/officeDocument/2006/relationships/image" Target="../media/image99.jpeg"/><Relationship Id="rId1" Type="http://schemas.openxmlformats.org/officeDocument/2006/relationships/slideLayout" Target="../slideLayouts/slideLayout7.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3" Type="http://schemas.openxmlformats.org/officeDocument/2006/relationships/image" Target="../media/image100.jpeg"/><Relationship Id="rId4" Type="http://schemas.openxmlformats.org/officeDocument/2006/relationships/image" Target="../media/image101.jpeg"/><Relationship Id="rId1" Type="http://schemas.openxmlformats.org/officeDocument/2006/relationships/slideLayout" Target="../slideLayouts/slideLayout7.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7.xml"/><Relationship Id="rId3" Type="http://schemas.openxmlformats.org/officeDocument/2006/relationships/image" Target="../media/image102.jpeg"/></Relationships>
</file>

<file path=ppt/slides/_rels/slide98.xml.rels><?xml version="1.0" encoding="UTF-8" standalone="yes"?>
<Relationships xmlns="http://schemas.openxmlformats.org/package/2006/relationships"><Relationship Id="rId3" Type="http://schemas.openxmlformats.org/officeDocument/2006/relationships/image" Target="../media/image103.jpeg"/><Relationship Id="rId4" Type="http://schemas.openxmlformats.org/officeDocument/2006/relationships/image" Target="../media/image104.jpeg"/><Relationship Id="rId5" Type="http://schemas.openxmlformats.org/officeDocument/2006/relationships/image" Target="../media/image105.jpeg"/><Relationship Id="rId6" Type="http://schemas.openxmlformats.org/officeDocument/2006/relationships/image" Target="../media/image106.jpeg"/><Relationship Id="rId7" Type="http://schemas.openxmlformats.org/officeDocument/2006/relationships/image" Target="../media/image107.jpeg"/><Relationship Id="rId8" Type="http://schemas.openxmlformats.org/officeDocument/2006/relationships/image" Target="../media/image108.jpeg"/><Relationship Id="rId1" Type="http://schemas.openxmlformats.org/officeDocument/2006/relationships/slideLayout" Target="../slideLayouts/slideLayout7.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3" Type="http://schemas.openxmlformats.org/officeDocument/2006/relationships/image" Target="../media/image109.jpeg"/><Relationship Id="rId4" Type="http://schemas.openxmlformats.org/officeDocument/2006/relationships/image" Target="../media/image110.jpeg"/><Relationship Id="rId5" Type="http://schemas.openxmlformats.org/officeDocument/2006/relationships/image" Target="../media/image111.jpeg"/><Relationship Id="rId6" Type="http://schemas.openxmlformats.org/officeDocument/2006/relationships/image" Target="../media/image112.jpeg"/><Relationship Id="rId7" Type="http://schemas.openxmlformats.org/officeDocument/2006/relationships/image" Target="../media/image113.jpeg"/><Relationship Id="rId8" Type="http://schemas.openxmlformats.org/officeDocument/2006/relationships/image" Target="../media/image114.jpeg"/><Relationship Id="rId1" Type="http://schemas.openxmlformats.org/officeDocument/2006/relationships/slideLayout" Target="../slideLayouts/slideLayout7.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4658" name="Picture 2" descr="UGABa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52600"/>
            <a:ext cx="7881938" cy="31289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1371600" y="381000"/>
            <a:ext cx="6858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0" hangingPunct="0">
              <a:spcBef>
                <a:spcPct val="30000"/>
              </a:spcBef>
            </a:pPr>
            <a:r>
              <a:rPr lang="en-US" altLang="en-US" sz="4400" baseline="0">
                <a:solidFill>
                  <a:srgbClr val="663300"/>
                </a:solidFill>
                <a:effectLst>
                  <a:outerShdw blurRad="38100" dist="38100" dir="2700000" algn="tl">
                    <a:srgbClr val="000000"/>
                  </a:outerShdw>
                </a:effectLst>
              </a:rPr>
              <a:t>Things You Need to Know</a:t>
            </a:r>
            <a:endParaRPr lang="en-US" altLang="en-US" sz="4400" baseline="0">
              <a:solidFill>
                <a:srgbClr val="663300"/>
              </a:solidFill>
            </a:endParaRPr>
          </a:p>
        </p:txBody>
      </p:sp>
      <p:sp>
        <p:nvSpPr>
          <p:cNvPr id="104452" name="Line 4"/>
          <p:cNvSpPr>
            <a:spLocks noChangeShapeType="1"/>
          </p:cNvSpPr>
          <p:nvPr/>
        </p:nvSpPr>
        <p:spPr bwMode="auto">
          <a:xfrm>
            <a:off x="1600200" y="1219200"/>
            <a:ext cx="6324600" cy="0"/>
          </a:xfrm>
          <a:prstGeom prst="line">
            <a:avLst/>
          </a:prstGeom>
          <a:noFill/>
          <a:ln w="76200" cmpd="tri">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4453" name="Rectangle 5"/>
          <p:cNvSpPr>
            <a:spLocks noChangeArrowheads="1"/>
          </p:cNvSpPr>
          <p:nvPr/>
        </p:nvSpPr>
        <p:spPr bwMode="auto">
          <a:xfrm>
            <a:off x="3581400" y="1600200"/>
            <a:ext cx="5029200" cy="447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663300"/>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charset="0"/>
              </a:defRPr>
            </a:lvl1pPr>
            <a:lvl2pPr>
              <a:defRPr sz="2400">
                <a:solidFill>
                  <a:schemeClr val="tx1"/>
                </a:solidFill>
                <a:latin typeface="Times New Roman" charset="0"/>
              </a:defRPr>
            </a:lvl2pPr>
            <a:lvl3pPr marL="1317625" indent="-403225">
              <a:defRPr sz="2400">
                <a:solidFill>
                  <a:schemeClr val="tx1"/>
                </a:solidFill>
                <a:latin typeface="Times New Roman" charset="0"/>
              </a:defRPr>
            </a:lvl3pPr>
            <a:lvl4pPr marL="1431925">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eaLnBrk="0" hangingPunct="0">
              <a:buFontTx/>
              <a:buChar char="•"/>
            </a:pPr>
            <a:r>
              <a:rPr lang="en-US" altLang="en-US" sz="3200" baseline="0">
                <a:solidFill>
                  <a:srgbClr val="663300"/>
                </a:solidFill>
                <a:effectLst>
                  <a:outerShdw blurRad="38100" dist="38100" dir="2700000" algn="tl">
                    <a:srgbClr val="000000"/>
                  </a:outerShdw>
                </a:effectLst>
                <a:latin typeface="Tempus Sans ITC" charset="0"/>
              </a:rPr>
              <a:t> Plant Growth is Affected by:</a:t>
            </a:r>
          </a:p>
          <a:p>
            <a:pPr lvl="2" eaLnBrk="0" hangingPunct="0">
              <a:buFontTx/>
              <a:buChar char="•"/>
            </a:pPr>
            <a:r>
              <a:rPr lang="en-US" altLang="en-US" sz="3200" baseline="0">
                <a:solidFill>
                  <a:srgbClr val="663300"/>
                </a:solidFill>
                <a:effectLst>
                  <a:outerShdw blurRad="38100" dist="38100" dir="2700000" algn="tl">
                    <a:srgbClr val="000000"/>
                  </a:outerShdw>
                </a:effectLst>
                <a:latin typeface="Tempus Sans ITC" charset="0"/>
              </a:rPr>
              <a:t>Light</a:t>
            </a:r>
          </a:p>
          <a:p>
            <a:pPr lvl="2" eaLnBrk="0" hangingPunct="0">
              <a:buFontTx/>
              <a:buChar char="•"/>
            </a:pPr>
            <a:r>
              <a:rPr lang="en-US" altLang="en-US" sz="3200" baseline="0">
                <a:solidFill>
                  <a:srgbClr val="663300"/>
                </a:solidFill>
                <a:effectLst>
                  <a:outerShdw blurRad="38100" dist="38100" dir="2700000" algn="tl">
                    <a:srgbClr val="000000"/>
                  </a:outerShdw>
                </a:effectLst>
                <a:latin typeface="Tempus Sans ITC" charset="0"/>
              </a:rPr>
              <a:t>Temperature</a:t>
            </a:r>
          </a:p>
          <a:p>
            <a:pPr lvl="2" eaLnBrk="0" hangingPunct="0">
              <a:buFontTx/>
              <a:buChar char="•"/>
            </a:pPr>
            <a:r>
              <a:rPr lang="en-US" altLang="en-US" sz="3200" baseline="0">
                <a:solidFill>
                  <a:srgbClr val="663300"/>
                </a:solidFill>
                <a:effectLst>
                  <a:outerShdw blurRad="38100" dist="38100" dir="2700000" algn="tl">
                    <a:srgbClr val="000000"/>
                  </a:outerShdw>
                </a:effectLst>
                <a:latin typeface="Tempus Sans ITC" charset="0"/>
              </a:rPr>
              <a:t>Relative Humidity</a:t>
            </a:r>
          </a:p>
          <a:p>
            <a:pPr lvl="2" eaLnBrk="0" hangingPunct="0">
              <a:buFontTx/>
              <a:buChar char="•"/>
            </a:pPr>
            <a:r>
              <a:rPr lang="en-US" altLang="en-US" sz="3200" baseline="0">
                <a:solidFill>
                  <a:srgbClr val="663300"/>
                </a:solidFill>
                <a:effectLst>
                  <a:outerShdw blurRad="38100" dist="38100" dir="2700000" algn="tl">
                    <a:srgbClr val="000000"/>
                  </a:outerShdw>
                </a:effectLst>
                <a:latin typeface="Tempus Sans ITC" charset="0"/>
              </a:rPr>
              <a:t>Water</a:t>
            </a:r>
          </a:p>
          <a:p>
            <a:pPr lvl="2" eaLnBrk="0" hangingPunct="0">
              <a:buFontTx/>
              <a:buChar char="•"/>
            </a:pPr>
            <a:r>
              <a:rPr lang="en-US" altLang="en-US" sz="3200" baseline="0">
                <a:solidFill>
                  <a:srgbClr val="663300"/>
                </a:solidFill>
                <a:effectLst>
                  <a:outerShdw blurRad="38100" dist="38100" dir="2700000" algn="tl">
                    <a:srgbClr val="000000"/>
                  </a:outerShdw>
                </a:effectLst>
                <a:latin typeface="Tempus Sans ITC" charset="0"/>
              </a:rPr>
              <a:t>Nutrition</a:t>
            </a:r>
          </a:p>
          <a:p>
            <a:pPr lvl="2" eaLnBrk="0" hangingPunct="0">
              <a:buFontTx/>
              <a:buChar char="•"/>
            </a:pPr>
            <a:r>
              <a:rPr lang="en-US" altLang="en-US" sz="3200" baseline="0">
                <a:solidFill>
                  <a:srgbClr val="663300"/>
                </a:solidFill>
                <a:effectLst>
                  <a:outerShdw blurRad="38100" dist="38100" dir="2700000" algn="tl">
                    <a:srgbClr val="000000"/>
                  </a:outerShdw>
                </a:effectLst>
                <a:latin typeface="Tempus Sans ITC" charset="0"/>
              </a:rPr>
              <a:t>Soil</a:t>
            </a:r>
          </a:p>
          <a:p>
            <a:pPr eaLnBrk="0" hangingPunct="0">
              <a:buFontTx/>
              <a:buChar char="•"/>
            </a:pPr>
            <a:endParaRPr lang="en-US" altLang="en-US" sz="3200" baseline="0">
              <a:solidFill>
                <a:srgbClr val="663300"/>
              </a:solidFill>
              <a:effectLst>
                <a:outerShdw blurRad="38100" dist="38100" dir="2700000" algn="tl">
                  <a:srgbClr val="000000"/>
                </a:outerShdw>
              </a:effectLst>
              <a:latin typeface="Tempus Sans ITC" charset="0"/>
            </a:endParaRPr>
          </a:p>
        </p:txBody>
      </p:sp>
      <p:sp>
        <p:nvSpPr>
          <p:cNvPr id="104470" name="Rectangle 22"/>
          <p:cNvSpPr>
            <a:spLocks noChangeArrowheads="1"/>
          </p:cNvSpPr>
          <p:nvPr/>
        </p:nvSpPr>
        <p:spPr bwMode="auto">
          <a:xfrm>
            <a:off x="2971800" y="5638800"/>
            <a:ext cx="5486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663300"/>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buFontTx/>
              <a:buChar char="•"/>
            </a:pPr>
            <a:r>
              <a:rPr lang="en-US" altLang="en-US" sz="4000" baseline="0">
                <a:solidFill>
                  <a:srgbClr val="663300"/>
                </a:solidFill>
                <a:effectLst>
                  <a:outerShdw blurRad="38100" dist="38100" dir="2700000" algn="tl">
                    <a:srgbClr val="000000"/>
                  </a:outerShdw>
                </a:effectLst>
              </a:rPr>
              <a:t> Acclimatization</a:t>
            </a:r>
          </a:p>
        </p:txBody>
      </p:sp>
      <p:pic>
        <p:nvPicPr>
          <p:cNvPr id="104476" name="Picture 28" descr="Chlorophytum 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057400"/>
            <a:ext cx="3073400" cy="3759200"/>
          </a:xfrm>
          <a:prstGeom prst="rect">
            <a:avLst/>
          </a:prstGeom>
          <a:noFill/>
          <a:extLst>
            <a:ext uri="{909E8E84-426E-40DD-AFC4-6F175D3DCCD1}">
              <a14:hiddenFill xmlns:a14="http://schemas.microsoft.com/office/drawing/2010/main">
                <a:solidFill>
                  <a:srgbClr val="FFFFFF"/>
                </a:solidFill>
              </a14:hiddenFill>
            </a:ext>
          </a:extLst>
        </p:spPr>
      </p:pic>
      <p:sp>
        <p:nvSpPr>
          <p:cNvPr id="104477" name="Rectangle 29"/>
          <p:cNvSpPr>
            <a:spLocks noChangeArrowheads="1"/>
          </p:cNvSpPr>
          <p:nvPr/>
        </p:nvSpPr>
        <p:spPr bwMode="auto">
          <a:xfrm>
            <a:off x="304800" y="2057400"/>
            <a:ext cx="3048000" cy="3733800"/>
          </a:xfrm>
          <a:prstGeom prst="rect">
            <a:avLst/>
          </a:prstGeom>
          <a:noFill/>
          <a:ln w="38100">
            <a:solidFill>
              <a:srgbClr val="66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4453">
                                            <p:txEl>
                                              <p:pRg st="0" end="0"/>
                                            </p:txEl>
                                          </p:spTgt>
                                        </p:tgtEl>
                                        <p:attrNameLst>
                                          <p:attrName>style.visibility</p:attrName>
                                        </p:attrNameLst>
                                      </p:cBhvr>
                                      <p:to>
                                        <p:strVal val="visible"/>
                                      </p:to>
                                    </p:set>
                                    <p:animEffect transition="in" filter="wipe(left)">
                                      <p:cBhvr>
                                        <p:cTn id="7" dur="500"/>
                                        <p:tgtEl>
                                          <p:spTgt spid="10445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4453">
                                            <p:txEl>
                                              <p:pRg st="1" end="1"/>
                                            </p:txEl>
                                          </p:spTgt>
                                        </p:tgtEl>
                                        <p:attrNameLst>
                                          <p:attrName>style.visibility</p:attrName>
                                        </p:attrNameLst>
                                      </p:cBhvr>
                                      <p:to>
                                        <p:strVal val="visible"/>
                                      </p:to>
                                    </p:set>
                                    <p:animEffect transition="in" filter="wipe(left)">
                                      <p:cBhvr>
                                        <p:cTn id="12" dur="500"/>
                                        <p:tgtEl>
                                          <p:spTgt spid="10445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4453">
                                            <p:txEl>
                                              <p:pRg st="2" end="2"/>
                                            </p:txEl>
                                          </p:spTgt>
                                        </p:tgtEl>
                                        <p:attrNameLst>
                                          <p:attrName>style.visibility</p:attrName>
                                        </p:attrNameLst>
                                      </p:cBhvr>
                                      <p:to>
                                        <p:strVal val="visible"/>
                                      </p:to>
                                    </p:set>
                                    <p:animEffect transition="in" filter="wipe(left)">
                                      <p:cBhvr>
                                        <p:cTn id="17" dur="500"/>
                                        <p:tgtEl>
                                          <p:spTgt spid="10445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4453">
                                            <p:txEl>
                                              <p:pRg st="3" end="3"/>
                                            </p:txEl>
                                          </p:spTgt>
                                        </p:tgtEl>
                                        <p:attrNameLst>
                                          <p:attrName>style.visibility</p:attrName>
                                        </p:attrNameLst>
                                      </p:cBhvr>
                                      <p:to>
                                        <p:strVal val="visible"/>
                                      </p:to>
                                    </p:set>
                                    <p:animEffect transition="in" filter="wipe(left)">
                                      <p:cBhvr>
                                        <p:cTn id="22" dur="500"/>
                                        <p:tgtEl>
                                          <p:spTgt spid="10445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4453">
                                            <p:txEl>
                                              <p:pRg st="4" end="4"/>
                                            </p:txEl>
                                          </p:spTgt>
                                        </p:tgtEl>
                                        <p:attrNameLst>
                                          <p:attrName>style.visibility</p:attrName>
                                        </p:attrNameLst>
                                      </p:cBhvr>
                                      <p:to>
                                        <p:strVal val="visible"/>
                                      </p:to>
                                    </p:set>
                                    <p:animEffect transition="in" filter="wipe(left)">
                                      <p:cBhvr>
                                        <p:cTn id="27" dur="500"/>
                                        <p:tgtEl>
                                          <p:spTgt spid="10445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4453">
                                            <p:txEl>
                                              <p:pRg st="5" end="5"/>
                                            </p:txEl>
                                          </p:spTgt>
                                        </p:tgtEl>
                                        <p:attrNameLst>
                                          <p:attrName>style.visibility</p:attrName>
                                        </p:attrNameLst>
                                      </p:cBhvr>
                                      <p:to>
                                        <p:strVal val="visible"/>
                                      </p:to>
                                    </p:set>
                                    <p:animEffect transition="in" filter="wipe(left)">
                                      <p:cBhvr>
                                        <p:cTn id="32" dur="500"/>
                                        <p:tgtEl>
                                          <p:spTgt spid="10445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4453">
                                            <p:txEl>
                                              <p:pRg st="6" end="6"/>
                                            </p:txEl>
                                          </p:spTgt>
                                        </p:tgtEl>
                                        <p:attrNameLst>
                                          <p:attrName>style.visibility</p:attrName>
                                        </p:attrNameLst>
                                      </p:cBhvr>
                                      <p:to>
                                        <p:strVal val="visible"/>
                                      </p:to>
                                    </p:set>
                                    <p:animEffect transition="in" filter="wipe(left)">
                                      <p:cBhvr>
                                        <p:cTn id="37" dur="500"/>
                                        <p:tgtEl>
                                          <p:spTgt spid="10445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04470"/>
                                        </p:tgtEl>
                                        <p:attrNameLst>
                                          <p:attrName>style.visibility</p:attrName>
                                        </p:attrNameLst>
                                      </p:cBhvr>
                                      <p:to>
                                        <p:strVal val="visible"/>
                                      </p:to>
                                    </p:set>
                                    <p:animEffect transition="in" filter="wipe(left)">
                                      <p:cBhvr>
                                        <p:cTn id="42" dur="500"/>
                                        <p:tgtEl>
                                          <p:spTgt spid="104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3" grpId="0" build="p" bldLvl="3" autoUpdateAnimBg="0"/>
      <p:bldP spid="104470" grpId="0" autoUpdateAnimBg="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descr="dieffenbachia_camil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550" y="228600"/>
            <a:ext cx="198596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53603" name="Picture 3" descr="dieffenbachia_camophl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4950" y="228600"/>
            <a:ext cx="17018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53604" name="Picture 4" descr="dieffenbachia_carin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7550" y="228600"/>
            <a:ext cx="1978025"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53607" name="Picture 7" descr="dieffenbachia_honey_dew_ppa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4950" y="228600"/>
            <a:ext cx="187325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53608" name="Picture 8" descr="dieffenbachia_panth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1800" y="3810000"/>
            <a:ext cx="2843213" cy="2559050"/>
          </a:xfrm>
          <a:prstGeom prst="rect">
            <a:avLst/>
          </a:prstGeom>
          <a:noFill/>
          <a:extLst>
            <a:ext uri="{909E8E84-426E-40DD-AFC4-6F175D3DCCD1}">
              <a14:hiddenFill xmlns:a14="http://schemas.microsoft.com/office/drawing/2010/main">
                <a:solidFill>
                  <a:srgbClr val="FFFFFF"/>
                </a:solidFill>
              </a14:hiddenFill>
            </a:ext>
          </a:extLst>
        </p:spPr>
      </p:pic>
      <p:pic>
        <p:nvPicPr>
          <p:cNvPr id="153609" name="Picture 9" descr="dieffenbachia_triumph"/>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7113" y="3810000"/>
            <a:ext cx="1868487" cy="2559050"/>
          </a:xfrm>
          <a:prstGeom prst="rect">
            <a:avLst/>
          </a:prstGeom>
          <a:noFill/>
          <a:extLst>
            <a:ext uri="{909E8E84-426E-40DD-AFC4-6F175D3DCCD1}">
              <a14:hiddenFill xmlns:a14="http://schemas.microsoft.com/office/drawing/2010/main">
                <a:solidFill>
                  <a:srgbClr val="FFFFFF"/>
                </a:solidFill>
              </a14:hiddenFill>
            </a:ext>
          </a:extLst>
        </p:spPr>
      </p:pic>
      <p:pic>
        <p:nvPicPr>
          <p:cNvPr id="153610" name="Picture 10" descr="dieffenbachia_parachut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67400" y="3810000"/>
            <a:ext cx="2284413" cy="2559050"/>
          </a:xfrm>
          <a:prstGeom prst="rect">
            <a:avLst/>
          </a:prstGeom>
          <a:noFill/>
          <a:extLst>
            <a:ext uri="{909E8E84-426E-40DD-AFC4-6F175D3DCCD1}">
              <a14:hiddenFill xmlns:a14="http://schemas.microsoft.com/office/drawing/2010/main">
                <a:solidFill>
                  <a:srgbClr val="FFFFFF"/>
                </a:solidFill>
              </a14:hiddenFill>
            </a:ext>
          </a:extLst>
        </p:spPr>
      </p:pic>
      <p:sp>
        <p:nvSpPr>
          <p:cNvPr id="153611" name="Text Box 11"/>
          <p:cNvSpPr txBox="1">
            <a:spLocks noChangeArrowheads="1"/>
          </p:cNvSpPr>
          <p:nvPr/>
        </p:nvSpPr>
        <p:spPr bwMode="auto">
          <a:xfrm>
            <a:off x="685800" y="2895600"/>
            <a:ext cx="8001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buSzPct val="150000"/>
              <a:buFont typeface="Wingdings" charset="2"/>
              <a:buChar char="ü"/>
            </a:pPr>
            <a:r>
              <a:rPr lang="en-US" altLang="en-US" sz="3600" baseline="0">
                <a:solidFill>
                  <a:srgbClr val="660033"/>
                </a:solidFill>
                <a:effectLst>
                  <a:outerShdw blurRad="38100" dist="38100" dir="2700000" algn="tl">
                    <a:srgbClr val="000000"/>
                  </a:outerShdw>
                </a:effectLst>
              </a:rPr>
              <a:t> </a:t>
            </a:r>
            <a:r>
              <a:rPr lang="en-US" altLang="en-US" sz="3600" baseline="0">
                <a:solidFill>
                  <a:srgbClr val="A50021"/>
                </a:solidFill>
                <a:effectLst>
                  <a:outerShdw blurRad="38100" dist="38100" dir="2700000" algn="tl">
                    <a:srgbClr val="000000"/>
                  </a:outerShdw>
                </a:effectLst>
              </a:rPr>
              <a:t>Good</a:t>
            </a:r>
            <a:r>
              <a:rPr lang="en-US" altLang="en-US" sz="3600" baseline="0">
                <a:solidFill>
                  <a:srgbClr val="660033"/>
                </a:solidFill>
                <a:effectLst>
                  <a:outerShdw blurRad="38100" dist="38100" dir="2700000" algn="tl">
                    <a:srgbClr val="000000"/>
                  </a:outerShdw>
                </a:effectLst>
              </a:rPr>
              <a:t> - Dieffenbachia (Dumb Cane) </a:t>
            </a:r>
          </a:p>
        </p:txBody>
      </p:sp>
    </p:spTree>
  </p:cSld>
  <p:clrMapOvr>
    <a:masterClrMapping/>
  </p:clrMapOvr>
  <p:transition>
    <p:random/>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73" name="Text Box 9"/>
          <p:cNvSpPr txBox="1">
            <a:spLocks noChangeArrowheads="1"/>
          </p:cNvSpPr>
          <p:nvPr/>
        </p:nvSpPr>
        <p:spPr bwMode="auto">
          <a:xfrm>
            <a:off x="3505200" y="76200"/>
            <a:ext cx="5486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buSzPct val="150000"/>
              <a:buFont typeface="Webdings" charset="2"/>
              <a:buChar char="Z"/>
            </a:pPr>
            <a:r>
              <a:rPr lang="en-US" altLang="en-US" sz="3600" baseline="0">
                <a:solidFill>
                  <a:srgbClr val="660033"/>
                </a:solidFill>
                <a:effectLst>
                  <a:outerShdw blurRad="38100" dist="38100" dir="2700000" algn="tl">
                    <a:srgbClr val="000000"/>
                  </a:outerShdw>
                </a:effectLst>
              </a:rPr>
              <a:t> </a:t>
            </a:r>
            <a:r>
              <a:rPr lang="en-US" altLang="en-US" sz="3600" baseline="0">
                <a:solidFill>
                  <a:srgbClr val="A50021"/>
                </a:solidFill>
                <a:effectLst>
                  <a:outerShdw blurRad="38100" dist="38100" dir="2700000" algn="tl">
                    <a:srgbClr val="000000"/>
                  </a:outerShdw>
                </a:effectLst>
              </a:rPr>
              <a:t>Very Good -</a:t>
            </a:r>
            <a:r>
              <a:rPr lang="en-US" altLang="en-US" sz="3600" baseline="0">
                <a:solidFill>
                  <a:srgbClr val="660033"/>
                </a:solidFill>
                <a:effectLst>
                  <a:outerShdw blurRad="38100" dist="38100" dir="2700000" algn="tl">
                    <a:srgbClr val="000000"/>
                  </a:outerShdw>
                </a:effectLst>
              </a:rPr>
              <a:t> Dracaena  </a:t>
            </a:r>
          </a:p>
        </p:txBody>
      </p:sp>
      <p:sp>
        <p:nvSpPr>
          <p:cNvPr id="164874" name="Text Box 10"/>
          <p:cNvSpPr txBox="1">
            <a:spLocks noChangeArrowheads="1"/>
          </p:cNvSpPr>
          <p:nvPr/>
        </p:nvSpPr>
        <p:spPr bwMode="auto">
          <a:xfrm>
            <a:off x="2286000" y="1447800"/>
            <a:ext cx="3429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buSzPct val="150000"/>
              <a:buFont typeface="Wingdings" charset="2"/>
              <a:buChar char="ü"/>
            </a:pPr>
            <a:r>
              <a:rPr lang="en-US" altLang="en-US" sz="3600" baseline="0">
                <a:solidFill>
                  <a:srgbClr val="660033"/>
                </a:solidFill>
                <a:effectLst>
                  <a:outerShdw blurRad="38100" dist="38100" dir="2700000" algn="tl">
                    <a:srgbClr val="000000"/>
                  </a:outerShdw>
                </a:effectLst>
              </a:rPr>
              <a:t> </a:t>
            </a:r>
            <a:r>
              <a:rPr lang="en-US" altLang="en-US" sz="3600" baseline="0">
                <a:solidFill>
                  <a:srgbClr val="A50021"/>
                </a:solidFill>
                <a:effectLst>
                  <a:outerShdw blurRad="38100" dist="38100" dir="2700000" algn="tl">
                    <a:srgbClr val="000000"/>
                  </a:outerShdw>
                </a:effectLst>
              </a:rPr>
              <a:t>Good</a:t>
            </a:r>
            <a:r>
              <a:rPr lang="en-US" altLang="en-US" sz="3600" baseline="0">
                <a:solidFill>
                  <a:srgbClr val="660033"/>
                </a:solidFill>
                <a:effectLst>
                  <a:outerShdw blurRad="38100" dist="38100" dir="2700000" algn="tl">
                    <a:srgbClr val="000000"/>
                  </a:outerShdw>
                </a:effectLst>
              </a:rPr>
              <a:t> - Dracaena </a:t>
            </a:r>
          </a:p>
        </p:txBody>
      </p:sp>
      <p:pic>
        <p:nvPicPr>
          <p:cNvPr id="164879" name="Picture 1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271588"/>
            <a:ext cx="3733800" cy="267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64883" name="Picture 19" descr="DRACAENASURCULOSA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4024313"/>
            <a:ext cx="3733800" cy="2528887"/>
          </a:xfrm>
          <a:prstGeom prst="rect">
            <a:avLst/>
          </a:prstGeom>
          <a:noFill/>
          <a:extLst>
            <a:ext uri="{909E8E84-426E-40DD-AFC4-6F175D3DCCD1}">
              <a14:hiddenFill xmlns:a14="http://schemas.microsoft.com/office/drawing/2010/main">
                <a:solidFill>
                  <a:srgbClr val="FFFFFF"/>
                </a:solidFill>
              </a14:hiddenFill>
            </a:ext>
          </a:extLst>
        </p:spPr>
      </p:pic>
      <p:pic>
        <p:nvPicPr>
          <p:cNvPr id="164885" name="Picture 21" descr="Dracaena Rikk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3632200"/>
            <a:ext cx="4343400" cy="3073400"/>
          </a:xfrm>
          <a:prstGeom prst="rect">
            <a:avLst/>
          </a:prstGeom>
          <a:noFill/>
          <a:extLst>
            <a:ext uri="{909E8E84-426E-40DD-AFC4-6F175D3DCCD1}">
              <a14:hiddenFill xmlns:a14="http://schemas.microsoft.com/office/drawing/2010/main">
                <a:solidFill>
                  <a:srgbClr val="FFFFFF"/>
                </a:solidFill>
              </a14:hiddenFill>
            </a:ext>
          </a:extLst>
        </p:spPr>
      </p:pic>
      <p:pic>
        <p:nvPicPr>
          <p:cNvPr id="164886" name="Picture 22" descr="Dracaena fragran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381000"/>
            <a:ext cx="2308225" cy="3429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fer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58788"/>
            <a:ext cx="2424113" cy="2741612"/>
          </a:xfrm>
          <a:prstGeom prst="rect">
            <a:avLst/>
          </a:prstGeom>
          <a:noFill/>
          <a:extLst>
            <a:ext uri="{909E8E84-426E-40DD-AFC4-6F175D3DCCD1}">
              <a14:hiddenFill xmlns:a14="http://schemas.microsoft.com/office/drawing/2010/main">
                <a:solidFill>
                  <a:srgbClr val="FFFFFF"/>
                </a:solidFill>
              </a14:hiddenFill>
            </a:ext>
          </a:extLst>
        </p:spPr>
      </p:pic>
      <p:pic>
        <p:nvPicPr>
          <p:cNvPr id="25603" name="Picture 3" descr="fern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3657600"/>
            <a:ext cx="2773363" cy="2741613"/>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4" descr="fern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5638" y="457200"/>
            <a:ext cx="2798762" cy="2741613"/>
          </a:xfrm>
          <a:prstGeom prst="rect">
            <a:avLst/>
          </a:prstGeom>
          <a:noFill/>
          <a:extLst>
            <a:ext uri="{909E8E84-426E-40DD-AFC4-6F175D3DCCD1}">
              <a14:hiddenFill xmlns:a14="http://schemas.microsoft.com/office/drawing/2010/main">
                <a:solidFill>
                  <a:srgbClr val="FFFFFF"/>
                </a:solidFill>
              </a14:hiddenFill>
            </a:ext>
          </a:extLst>
        </p:spPr>
      </p:pic>
      <p:pic>
        <p:nvPicPr>
          <p:cNvPr id="25605" name="Picture 5" descr="fern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3657600"/>
            <a:ext cx="2944813" cy="2741613"/>
          </a:xfrm>
          <a:prstGeom prst="rect">
            <a:avLst/>
          </a:prstGeom>
          <a:noFill/>
          <a:extLst>
            <a:ext uri="{909E8E84-426E-40DD-AFC4-6F175D3DCCD1}">
              <a14:hiddenFill xmlns:a14="http://schemas.microsoft.com/office/drawing/2010/main">
                <a:solidFill>
                  <a:srgbClr val="FFFFFF"/>
                </a:solidFill>
              </a14:hiddenFill>
            </a:ext>
          </a:extLst>
        </p:spPr>
      </p:pic>
      <p:sp>
        <p:nvSpPr>
          <p:cNvPr id="25610" name="Text Box 10"/>
          <p:cNvSpPr txBox="1">
            <a:spLocks noChangeArrowheads="1"/>
          </p:cNvSpPr>
          <p:nvPr/>
        </p:nvSpPr>
        <p:spPr bwMode="auto">
          <a:xfrm>
            <a:off x="3505200" y="1600200"/>
            <a:ext cx="2133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buSzPct val="150000"/>
              <a:buFont typeface="Wingdings" charset="2"/>
              <a:buChar char="ü"/>
            </a:pPr>
            <a:r>
              <a:rPr lang="en-US" altLang="en-US" sz="3600" baseline="0">
                <a:solidFill>
                  <a:srgbClr val="660033"/>
                </a:solidFill>
                <a:effectLst>
                  <a:outerShdw blurRad="38100" dist="38100" dir="2700000" algn="tl">
                    <a:srgbClr val="000000"/>
                  </a:outerShdw>
                </a:effectLst>
              </a:rPr>
              <a:t> </a:t>
            </a:r>
            <a:r>
              <a:rPr lang="en-US" altLang="en-US" sz="3600" baseline="0">
                <a:solidFill>
                  <a:srgbClr val="A50021"/>
                </a:solidFill>
                <a:effectLst>
                  <a:outerShdw blurRad="38100" dist="38100" dir="2700000" algn="tl">
                    <a:srgbClr val="000000"/>
                  </a:outerShdw>
                </a:effectLst>
              </a:rPr>
              <a:t>Good</a:t>
            </a:r>
            <a:r>
              <a:rPr lang="en-US" altLang="en-US" sz="3600" baseline="0">
                <a:solidFill>
                  <a:srgbClr val="660033"/>
                </a:solidFill>
                <a:effectLst>
                  <a:outerShdw blurRad="38100" dist="38100" dir="2700000" algn="tl">
                    <a:srgbClr val="000000"/>
                  </a:outerShdw>
                </a:effectLst>
              </a:rPr>
              <a:t> Ferns  </a:t>
            </a:r>
          </a:p>
        </p:txBody>
      </p:sp>
      <p:sp>
        <p:nvSpPr>
          <p:cNvPr id="25611" name="Text Box 11"/>
          <p:cNvSpPr txBox="1">
            <a:spLocks noChangeArrowheads="1"/>
          </p:cNvSpPr>
          <p:nvPr/>
        </p:nvSpPr>
        <p:spPr bwMode="auto">
          <a:xfrm>
            <a:off x="3276600" y="4114800"/>
            <a:ext cx="2514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buSzPct val="150000"/>
              <a:buFont typeface="Webdings" charset="2"/>
              <a:buChar char="h"/>
            </a:pPr>
            <a:r>
              <a:rPr lang="en-US" altLang="en-US" sz="3600" baseline="0">
                <a:solidFill>
                  <a:srgbClr val="660033"/>
                </a:solidFill>
                <a:effectLst>
                  <a:outerShdw blurRad="38100" dist="38100" dir="2700000" algn="tl">
                    <a:srgbClr val="000000"/>
                  </a:outerShdw>
                </a:effectLst>
              </a:rPr>
              <a:t> </a:t>
            </a:r>
            <a:r>
              <a:rPr lang="en-US" altLang="en-US" sz="3600" baseline="0">
                <a:solidFill>
                  <a:srgbClr val="A50021"/>
                </a:solidFill>
                <a:effectLst>
                  <a:outerShdw blurRad="38100" dist="38100" dir="2700000" algn="tl">
                    <a:srgbClr val="000000"/>
                  </a:outerShdw>
                </a:effectLst>
              </a:rPr>
              <a:t>ICU</a:t>
            </a:r>
            <a:r>
              <a:rPr lang="en-US" altLang="en-US" sz="3600" baseline="0">
                <a:solidFill>
                  <a:srgbClr val="660033"/>
                </a:solidFill>
                <a:effectLst>
                  <a:outerShdw blurRad="38100" dist="38100" dir="2700000" algn="tl">
                    <a:srgbClr val="000000"/>
                  </a:outerShdw>
                </a:effectLst>
              </a:rPr>
              <a:t> Ferns  </a:t>
            </a:r>
          </a:p>
        </p:txBody>
      </p:sp>
    </p:spTree>
  </p:cSld>
  <p:clrMapOvr>
    <a:masterClrMapping/>
  </p:clrMapOvr>
  <p:transition>
    <p:random/>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4" name="Text Box 10"/>
          <p:cNvSpPr txBox="1">
            <a:spLocks noChangeArrowheads="1"/>
          </p:cNvSpPr>
          <p:nvPr/>
        </p:nvSpPr>
        <p:spPr bwMode="auto">
          <a:xfrm>
            <a:off x="457200" y="3048000"/>
            <a:ext cx="3962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buSzPct val="150000"/>
              <a:buFont typeface="Wingdings" charset="2"/>
              <a:buChar char="ü"/>
            </a:pPr>
            <a:r>
              <a:rPr lang="en-US" altLang="en-US" sz="3600" baseline="0">
                <a:solidFill>
                  <a:srgbClr val="660033"/>
                </a:solidFill>
                <a:effectLst>
                  <a:outerShdw blurRad="38100" dist="38100" dir="2700000" algn="tl">
                    <a:srgbClr val="000000"/>
                  </a:outerShdw>
                </a:effectLst>
              </a:rPr>
              <a:t> </a:t>
            </a:r>
            <a:r>
              <a:rPr lang="en-US" altLang="en-US" sz="3600" baseline="0">
                <a:solidFill>
                  <a:srgbClr val="A50021"/>
                </a:solidFill>
                <a:effectLst>
                  <a:outerShdw blurRad="38100" dist="38100" dir="2700000" algn="tl">
                    <a:srgbClr val="000000"/>
                  </a:outerShdw>
                </a:effectLst>
              </a:rPr>
              <a:t>Good</a:t>
            </a:r>
            <a:r>
              <a:rPr lang="en-US" altLang="en-US" sz="3600" baseline="0">
                <a:solidFill>
                  <a:srgbClr val="660033"/>
                </a:solidFill>
                <a:effectLst>
                  <a:outerShdw blurRad="38100" dist="38100" dir="2700000" algn="tl">
                    <a:srgbClr val="000000"/>
                  </a:outerShdw>
                </a:effectLst>
              </a:rPr>
              <a:t> - Ficus  </a:t>
            </a:r>
          </a:p>
        </p:txBody>
      </p:sp>
      <p:sp>
        <p:nvSpPr>
          <p:cNvPr id="26635" name="Text Box 11"/>
          <p:cNvSpPr txBox="1">
            <a:spLocks noChangeArrowheads="1"/>
          </p:cNvSpPr>
          <p:nvPr/>
        </p:nvSpPr>
        <p:spPr bwMode="auto">
          <a:xfrm>
            <a:off x="4572000" y="3092450"/>
            <a:ext cx="4191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buSzPct val="150000"/>
              <a:buFont typeface="Webdings" charset="2"/>
              <a:buChar char="h"/>
            </a:pPr>
            <a:r>
              <a:rPr lang="en-US" altLang="en-US" sz="3600" baseline="0">
                <a:solidFill>
                  <a:srgbClr val="660033"/>
                </a:solidFill>
                <a:effectLst>
                  <a:outerShdw blurRad="38100" dist="38100" dir="2700000" algn="tl">
                    <a:srgbClr val="000000"/>
                  </a:outerShdw>
                </a:effectLst>
              </a:rPr>
              <a:t> </a:t>
            </a:r>
            <a:r>
              <a:rPr lang="en-US" altLang="en-US" sz="3600" baseline="0">
                <a:solidFill>
                  <a:srgbClr val="A50021"/>
                </a:solidFill>
                <a:effectLst>
                  <a:outerShdw blurRad="38100" dist="38100" dir="2700000" algn="tl">
                    <a:srgbClr val="000000"/>
                  </a:outerShdw>
                </a:effectLst>
              </a:rPr>
              <a:t>ICU</a:t>
            </a:r>
            <a:r>
              <a:rPr lang="en-US" altLang="en-US" sz="3600" baseline="0">
                <a:solidFill>
                  <a:srgbClr val="660033"/>
                </a:solidFill>
                <a:effectLst>
                  <a:outerShdw blurRad="38100" dist="38100" dir="2700000" algn="tl">
                    <a:srgbClr val="000000"/>
                  </a:outerShdw>
                </a:effectLst>
              </a:rPr>
              <a:t> - Ficus  </a:t>
            </a:r>
          </a:p>
        </p:txBody>
      </p:sp>
      <p:pic>
        <p:nvPicPr>
          <p:cNvPr id="26636" name="Picture 12" descr="ficus_ali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8775" y="304800"/>
            <a:ext cx="2130425" cy="2559050"/>
          </a:xfrm>
          <a:prstGeom prst="rect">
            <a:avLst/>
          </a:prstGeom>
          <a:noFill/>
          <a:extLst>
            <a:ext uri="{909E8E84-426E-40DD-AFC4-6F175D3DCCD1}">
              <a14:hiddenFill xmlns:a14="http://schemas.microsoft.com/office/drawing/2010/main">
                <a:solidFill>
                  <a:srgbClr val="FFFFFF"/>
                </a:solidFill>
              </a14:hiddenFill>
            </a:ext>
          </a:extLst>
        </p:spPr>
      </p:pic>
      <p:pic>
        <p:nvPicPr>
          <p:cNvPr id="26637" name="Picture 13" descr="ficus_benjamina_kik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5338" y="304800"/>
            <a:ext cx="2024062" cy="2559050"/>
          </a:xfrm>
          <a:prstGeom prst="rect">
            <a:avLst/>
          </a:prstGeom>
          <a:noFill/>
          <a:extLst>
            <a:ext uri="{909E8E84-426E-40DD-AFC4-6F175D3DCCD1}">
              <a14:hiddenFill xmlns:a14="http://schemas.microsoft.com/office/drawing/2010/main">
                <a:solidFill>
                  <a:srgbClr val="FFFFFF"/>
                </a:solidFill>
              </a14:hiddenFill>
            </a:ext>
          </a:extLst>
        </p:spPr>
      </p:pic>
      <p:pic>
        <p:nvPicPr>
          <p:cNvPr id="26638" name="Picture 14" descr="ficus_burgund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9750" y="3810000"/>
            <a:ext cx="2482850" cy="2741613"/>
          </a:xfrm>
          <a:prstGeom prst="rect">
            <a:avLst/>
          </a:prstGeom>
          <a:noFill/>
          <a:extLst>
            <a:ext uri="{909E8E84-426E-40DD-AFC4-6F175D3DCCD1}">
              <a14:hiddenFill xmlns:a14="http://schemas.microsoft.com/office/drawing/2010/main">
                <a:solidFill>
                  <a:srgbClr val="FFFFFF"/>
                </a:solidFill>
              </a14:hiddenFill>
            </a:ext>
          </a:extLst>
        </p:spPr>
      </p:pic>
      <p:pic>
        <p:nvPicPr>
          <p:cNvPr id="26639" name="Picture 15" descr="ficus_elastica_tinek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5913" y="304800"/>
            <a:ext cx="2198687" cy="2559050"/>
          </a:xfrm>
          <a:prstGeom prst="rect">
            <a:avLst/>
          </a:prstGeom>
          <a:noFill/>
          <a:extLst>
            <a:ext uri="{909E8E84-426E-40DD-AFC4-6F175D3DCCD1}">
              <a14:hiddenFill xmlns:a14="http://schemas.microsoft.com/office/drawing/2010/main">
                <a:solidFill>
                  <a:srgbClr val="FFFFFF"/>
                </a:solidFill>
              </a14:hiddenFill>
            </a:ext>
          </a:extLst>
        </p:spPr>
      </p:pic>
      <p:pic>
        <p:nvPicPr>
          <p:cNvPr id="26640" name="Picture 16" descr="ficus_pumila_variegate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3810000"/>
            <a:ext cx="2811463" cy="2741613"/>
          </a:xfrm>
          <a:prstGeom prst="rect">
            <a:avLst/>
          </a:prstGeom>
          <a:noFill/>
          <a:extLst>
            <a:ext uri="{909E8E84-426E-40DD-AFC4-6F175D3DCCD1}">
              <a14:hiddenFill xmlns:a14="http://schemas.microsoft.com/office/drawing/2010/main">
                <a:solidFill>
                  <a:srgbClr val="FFFFFF"/>
                </a:solidFill>
              </a14:hiddenFill>
            </a:ext>
          </a:extLst>
        </p:spPr>
      </p:pic>
      <p:pic>
        <p:nvPicPr>
          <p:cNvPr id="26641" name="Picture 17" descr="ficus_salicifoli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49913" y="3810000"/>
            <a:ext cx="3341687" cy="2741613"/>
          </a:xfrm>
          <a:prstGeom prst="rect">
            <a:avLst/>
          </a:prstGeom>
          <a:noFill/>
          <a:extLst>
            <a:ext uri="{909E8E84-426E-40DD-AFC4-6F175D3DCCD1}">
              <a14:hiddenFill xmlns:a14="http://schemas.microsoft.com/office/drawing/2010/main">
                <a:solidFill>
                  <a:srgbClr val="FFFFFF"/>
                </a:solidFill>
              </a14:hiddenFill>
            </a:ext>
          </a:extLst>
        </p:spPr>
      </p:pic>
      <p:pic>
        <p:nvPicPr>
          <p:cNvPr id="26642" name="Picture 18" descr="ficus_variegated_benj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47938" y="304800"/>
            <a:ext cx="2024062" cy="2559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3" name="Text Box 3"/>
          <p:cNvSpPr txBox="1">
            <a:spLocks noChangeArrowheads="1"/>
          </p:cNvSpPr>
          <p:nvPr/>
        </p:nvSpPr>
        <p:spPr bwMode="auto">
          <a:xfrm>
            <a:off x="609600" y="501650"/>
            <a:ext cx="4495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buSzPct val="150000"/>
              <a:buFont typeface="Wingdings" charset="2"/>
              <a:buChar char="ü"/>
            </a:pPr>
            <a:r>
              <a:rPr lang="en-US" altLang="en-US" sz="3600" baseline="0">
                <a:solidFill>
                  <a:srgbClr val="660033"/>
                </a:solidFill>
                <a:effectLst>
                  <a:outerShdw blurRad="38100" dist="38100" dir="2700000" algn="tl">
                    <a:srgbClr val="000000"/>
                  </a:outerShdw>
                </a:effectLst>
              </a:rPr>
              <a:t> </a:t>
            </a:r>
            <a:r>
              <a:rPr lang="en-US" altLang="en-US" sz="3600" baseline="0">
                <a:solidFill>
                  <a:srgbClr val="A50021"/>
                </a:solidFill>
                <a:effectLst>
                  <a:outerShdw blurRad="38100" dist="38100" dir="2700000" algn="tl">
                    <a:srgbClr val="000000"/>
                  </a:outerShdw>
                </a:effectLst>
              </a:rPr>
              <a:t>Good</a:t>
            </a:r>
            <a:r>
              <a:rPr lang="en-US" altLang="en-US" sz="3600" baseline="0">
                <a:solidFill>
                  <a:srgbClr val="660033"/>
                </a:solidFill>
                <a:effectLst>
                  <a:outerShdw blurRad="38100" dist="38100" dir="2700000" algn="tl">
                    <a:srgbClr val="000000"/>
                  </a:outerShdw>
                </a:effectLst>
              </a:rPr>
              <a:t> Palms  </a:t>
            </a:r>
          </a:p>
        </p:txBody>
      </p:sp>
      <p:sp>
        <p:nvSpPr>
          <p:cNvPr id="158729" name="Text Box 9"/>
          <p:cNvSpPr txBox="1">
            <a:spLocks noChangeArrowheads="1"/>
          </p:cNvSpPr>
          <p:nvPr/>
        </p:nvSpPr>
        <p:spPr bwMode="auto">
          <a:xfrm>
            <a:off x="4572000" y="533400"/>
            <a:ext cx="403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buSzPct val="150000"/>
              <a:buFont typeface="Webdings" charset="2"/>
              <a:buChar char="h"/>
            </a:pPr>
            <a:r>
              <a:rPr lang="en-US" altLang="en-US" sz="3600" baseline="0">
                <a:solidFill>
                  <a:srgbClr val="660033"/>
                </a:solidFill>
                <a:effectLst>
                  <a:outerShdw blurRad="38100" dist="38100" dir="2700000" algn="tl">
                    <a:srgbClr val="000000"/>
                  </a:outerShdw>
                </a:effectLst>
              </a:rPr>
              <a:t> </a:t>
            </a:r>
            <a:r>
              <a:rPr lang="en-US" altLang="en-US" sz="3600" baseline="0">
                <a:solidFill>
                  <a:srgbClr val="A50021"/>
                </a:solidFill>
                <a:effectLst>
                  <a:outerShdw blurRad="38100" dist="38100" dir="2700000" algn="tl">
                    <a:srgbClr val="000000"/>
                  </a:outerShdw>
                </a:effectLst>
              </a:rPr>
              <a:t>ICU</a:t>
            </a:r>
            <a:r>
              <a:rPr lang="en-US" altLang="en-US" sz="3600" baseline="0">
                <a:solidFill>
                  <a:srgbClr val="660033"/>
                </a:solidFill>
                <a:effectLst>
                  <a:outerShdw blurRad="38100" dist="38100" dir="2700000" algn="tl">
                    <a:srgbClr val="000000"/>
                  </a:outerShdw>
                </a:effectLst>
              </a:rPr>
              <a:t> Palms </a:t>
            </a:r>
          </a:p>
        </p:txBody>
      </p:sp>
      <p:pic>
        <p:nvPicPr>
          <p:cNvPr id="158740" name="Picture 20" descr="pal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524000"/>
            <a:ext cx="4011613" cy="5060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2" descr="philodendron_ho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33400"/>
            <a:ext cx="256381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54627" name="Picture 3" descr="philodendron_pinnatifid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533400"/>
            <a:ext cx="2540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54628" name="Picture 4" descr="philodendron_prince_dubon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0613" y="533400"/>
            <a:ext cx="1982787"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54629" name="Picture 5" descr="philodendron_royal_que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9063" y="3886200"/>
            <a:ext cx="3106737"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54630" name="Picture 6" descr="philodendron_specios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22800" y="3886200"/>
            <a:ext cx="3073400" cy="2286000"/>
          </a:xfrm>
          <a:prstGeom prst="rect">
            <a:avLst/>
          </a:prstGeom>
          <a:noFill/>
          <a:extLst>
            <a:ext uri="{909E8E84-426E-40DD-AFC4-6F175D3DCCD1}">
              <a14:hiddenFill xmlns:a14="http://schemas.microsoft.com/office/drawing/2010/main">
                <a:solidFill>
                  <a:srgbClr val="FFFFFF"/>
                </a:solidFill>
              </a14:hiddenFill>
            </a:ext>
          </a:extLst>
        </p:spPr>
      </p:pic>
      <p:sp>
        <p:nvSpPr>
          <p:cNvPr id="154631" name="Text Box 7"/>
          <p:cNvSpPr txBox="1">
            <a:spLocks noChangeArrowheads="1"/>
          </p:cNvSpPr>
          <p:nvPr/>
        </p:nvSpPr>
        <p:spPr bwMode="auto">
          <a:xfrm>
            <a:off x="914400" y="3124200"/>
            <a:ext cx="7391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buSzPct val="150000"/>
              <a:buFont typeface="Webdings" charset="2"/>
              <a:buChar char="Z"/>
            </a:pPr>
            <a:r>
              <a:rPr lang="en-US" altLang="en-US" sz="3600" baseline="0">
                <a:solidFill>
                  <a:srgbClr val="660033"/>
                </a:solidFill>
                <a:effectLst>
                  <a:outerShdw blurRad="38100" dist="38100" dir="2700000" algn="tl">
                    <a:srgbClr val="000000"/>
                  </a:outerShdw>
                </a:effectLst>
              </a:rPr>
              <a:t> </a:t>
            </a:r>
            <a:r>
              <a:rPr lang="en-US" altLang="en-US" sz="3600" baseline="0">
                <a:solidFill>
                  <a:srgbClr val="A50021"/>
                </a:solidFill>
                <a:effectLst>
                  <a:outerShdw blurRad="38100" dist="38100" dir="2700000" algn="tl">
                    <a:srgbClr val="000000"/>
                  </a:outerShdw>
                </a:effectLst>
              </a:rPr>
              <a:t>Very Good</a:t>
            </a:r>
            <a:r>
              <a:rPr lang="en-US" altLang="en-US" sz="3600" baseline="0">
                <a:solidFill>
                  <a:srgbClr val="660033"/>
                </a:solidFill>
                <a:effectLst>
                  <a:outerShdw blurRad="38100" dist="38100" dir="2700000" algn="tl">
                    <a:srgbClr val="000000"/>
                  </a:outerShdw>
                </a:effectLst>
              </a:rPr>
              <a:t> - Philodendron  </a:t>
            </a:r>
          </a:p>
        </p:txBody>
      </p:sp>
    </p:spTree>
  </p:cSld>
  <p:clrMapOvr>
    <a:masterClrMapping/>
  </p:clrMapOvr>
  <p:transition>
    <p:random/>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02" name="Text Box 6"/>
          <p:cNvSpPr txBox="1">
            <a:spLocks noChangeArrowheads="1"/>
          </p:cNvSpPr>
          <p:nvPr/>
        </p:nvSpPr>
        <p:spPr bwMode="auto">
          <a:xfrm>
            <a:off x="152400" y="5867400"/>
            <a:ext cx="4876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buSzPct val="150000"/>
              <a:buFont typeface="Wingdings" charset="2"/>
              <a:buChar char="ü"/>
            </a:pPr>
            <a:r>
              <a:rPr lang="en-US" altLang="en-US" sz="3600" baseline="0">
                <a:solidFill>
                  <a:srgbClr val="660033"/>
                </a:solidFill>
                <a:effectLst>
                  <a:outerShdw blurRad="38100" dist="38100" dir="2700000" algn="tl">
                    <a:srgbClr val="000000"/>
                  </a:outerShdw>
                </a:effectLst>
              </a:rPr>
              <a:t> </a:t>
            </a:r>
            <a:r>
              <a:rPr lang="en-US" altLang="en-US" sz="3600" baseline="0">
                <a:solidFill>
                  <a:srgbClr val="A50021"/>
                </a:solidFill>
                <a:effectLst>
                  <a:outerShdw blurRad="38100" dist="38100" dir="2700000" algn="tl">
                    <a:srgbClr val="000000"/>
                  </a:outerShdw>
                </a:effectLst>
              </a:rPr>
              <a:t>Good - </a:t>
            </a:r>
            <a:r>
              <a:rPr lang="en-US" altLang="en-US" sz="3600" baseline="0">
                <a:solidFill>
                  <a:srgbClr val="660033"/>
                </a:solidFill>
                <a:effectLst>
                  <a:outerShdw blurRad="38100" dist="38100" dir="2700000" algn="tl">
                    <a:srgbClr val="000000"/>
                  </a:outerShdw>
                </a:effectLst>
              </a:rPr>
              <a:t>Schefflera </a:t>
            </a:r>
          </a:p>
        </p:txBody>
      </p:sp>
      <p:pic>
        <p:nvPicPr>
          <p:cNvPr id="157706" name="Picture 10" descr="B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6788" y="228600"/>
            <a:ext cx="2894012" cy="4152900"/>
          </a:xfrm>
          <a:prstGeom prst="rect">
            <a:avLst/>
          </a:prstGeom>
          <a:noFill/>
          <a:extLst>
            <a:ext uri="{909E8E84-426E-40DD-AFC4-6F175D3DCCD1}">
              <a14:hiddenFill xmlns:a14="http://schemas.microsoft.com/office/drawing/2010/main">
                <a:solidFill>
                  <a:srgbClr val="FFFFFF"/>
                </a:solidFill>
              </a14:hiddenFill>
            </a:ext>
          </a:extLst>
        </p:spPr>
      </p:pic>
      <p:sp>
        <p:nvSpPr>
          <p:cNvPr id="157707" name="Text Box 11"/>
          <p:cNvSpPr txBox="1">
            <a:spLocks noChangeArrowheads="1"/>
          </p:cNvSpPr>
          <p:nvPr/>
        </p:nvSpPr>
        <p:spPr bwMode="auto">
          <a:xfrm>
            <a:off x="0" y="4495800"/>
            <a:ext cx="6019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buSzPct val="150000"/>
              <a:buFont typeface="Webdings" charset="2"/>
              <a:buChar char="Z"/>
            </a:pPr>
            <a:r>
              <a:rPr lang="en-US" altLang="en-US" sz="3600" baseline="0">
                <a:solidFill>
                  <a:srgbClr val="660033"/>
                </a:solidFill>
                <a:effectLst>
                  <a:outerShdw blurRad="38100" dist="38100" dir="2700000" algn="tl">
                    <a:srgbClr val="000000"/>
                  </a:outerShdw>
                </a:effectLst>
              </a:rPr>
              <a:t> </a:t>
            </a:r>
            <a:r>
              <a:rPr lang="en-US" altLang="en-US" sz="3600" baseline="0">
                <a:solidFill>
                  <a:srgbClr val="A50021"/>
                </a:solidFill>
                <a:effectLst>
                  <a:outerShdw blurRad="38100" dist="38100" dir="2700000" algn="tl">
                    <a:srgbClr val="000000"/>
                  </a:outerShdw>
                </a:effectLst>
              </a:rPr>
              <a:t>Very Good</a:t>
            </a:r>
            <a:r>
              <a:rPr lang="en-US" altLang="en-US" sz="3600" baseline="0">
                <a:solidFill>
                  <a:srgbClr val="660033"/>
                </a:solidFill>
                <a:effectLst>
                  <a:outerShdw blurRad="38100" dist="38100" dir="2700000" algn="tl">
                    <a:srgbClr val="000000"/>
                  </a:outerShdw>
                </a:effectLst>
              </a:rPr>
              <a:t> -Schefflera </a:t>
            </a:r>
          </a:p>
          <a:p>
            <a:pPr algn="ctr" eaLnBrk="0" hangingPunct="0">
              <a:buSzPct val="150000"/>
              <a:buFont typeface="Webdings" charset="2"/>
              <a:buNone/>
            </a:pPr>
            <a:r>
              <a:rPr lang="en-US" altLang="en-US" sz="3600" baseline="0">
                <a:solidFill>
                  <a:srgbClr val="660033"/>
                </a:solidFill>
                <a:effectLst>
                  <a:outerShdw blurRad="38100" dist="38100" dir="2700000" algn="tl">
                    <a:srgbClr val="000000"/>
                  </a:outerShdw>
                </a:effectLst>
              </a:rPr>
              <a:t>(Umbrella Tree) </a:t>
            </a:r>
          </a:p>
        </p:txBody>
      </p:sp>
      <p:pic>
        <p:nvPicPr>
          <p:cNvPr id="157708" name="Picture 12" descr="schefflera_nov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762000"/>
            <a:ext cx="2530475"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57709" name="Picture 13" descr="Schefflera Emerald Green"/>
          <p:cNvPicPr>
            <a:picLocks noChangeAspect="1" noChangeArrowheads="1"/>
          </p:cNvPicPr>
          <p:nvPr/>
        </p:nvPicPr>
        <p:blipFill>
          <a:blip r:embed="rId5">
            <a:lum bright="12000" contrast="10000"/>
            <a:extLst>
              <a:ext uri="{28A0092B-C50C-407E-A947-70E740481C1C}">
                <a14:useLocalDpi xmlns:a14="http://schemas.microsoft.com/office/drawing/2010/main" val="0"/>
              </a:ext>
            </a:extLst>
          </a:blip>
          <a:srcRect/>
          <a:stretch>
            <a:fillRect/>
          </a:stretch>
        </p:blipFill>
        <p:spPr bwMode="auto">
          <a:xfrm>
            <a:off x="6019800" y="2286000"/>
            <a:ext cx="2903538" cy="4400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Picture 2" descr="spathiphyllum_ce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30188"/>
            <a:ext cx="2189163" cy="2741612"/>
          </a:xfrm>
          <a:prstGeom prst="rect">
            <a:avLst/>
          </a:prstGeom>
          <a:noFill/>
          <a:extLst>
            <a:ext uri="{909E8E84-426E-40DD-AFC4-6F175D3DCCD1}">
              <a14:hiddenFill xmlns:a14="http://schemas.microsoft.com/office/drawing/2010/main">
                <a:solidFill>
                  <a:srgbClr val="FFFFFF"/>
                </a:solidFill>
              </a14:hiddenFill>
            </a:ext>
          </a:extLst>
        </p:spPr>
      </p:pic>
      <p:pic>
        <p:nvPicPr>
          <p:cNvPr id="155651" name="Picture 3" descr="spathiphyllum_codys_col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30188"/>
            <a:ext cx="2339975" cy="2741612"/>
          </a:xfrm>
          <a:prstGeom prst="rect">
            <a:avLst/>
          </a:prstGeom>
          <a:noFill/>
          <a:extLst>
            <a:ext uri="{909E8E84-426E-40DD-AFC4-6F175D3DCCD1}">
              <a14:hiddenFill xmlns:a14="http://schemas.microsoft.com/office/drawing/2010/main">
                <a:solidFill>
                  <a:srgbClr val="FFFFFF"/>
                </a:solidFill>
              </a14:hiddenFill>
            </a:ext>
          </a:extLst>
        </p:spPr>
      </p:pic>
      <p:pic>
        <p:nvPicPr>
          <p:cNvPr id="155652" name="Picture 4" descr="spathiphyllum_min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230188"/>
            <a:ext cx="2379663" cy="2741612"/>
          </a:xfrm>
          <a:prstGeom prst="rect">
            <a:avLst/>
          </a:prstGeom>
          <a:noFill/>
          <a:extLst>
            <a:ext uri="{909E8E84-426E-40DD-AFC4-6F175D3DCCD1}">
              <a14:hiddenFill xmlns:a14="http://schemas.microsoft.com/office/drawing/2010/main">
                <a:solidFill>
                  <a:srgbClr val="FFFFFF"/>
                </a:solidFill>
              </a14:hiddenFill>
            </a:ext>
          </a:extLst>
        </p:spPr>
      </p:pic>
      <p:pic>
        <p:nvPicPr>
          <p:cNvPr id="155655" name="Picture 7" descr="spathiphyllum_palla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3887788"/>
            <a:ext cx="2832100" cy="2741612"/>
          </a:xfrm>
          <a:prstGeom prst="rect">
            <a:avLst/>
          </a:prstGeom>
          <a:noFill/>
          <a:extLst>
            <a:ext uri="{909E8E84-426E-40DD-AFC4-6F175D3DCCD1}">
              <a14:hiddenFill xmlns:a14="http://schemas.microsoft.com/office/drawing/2010/main">
                <a:solidFill>
                  <a:srgbClr val="FFFFFF"/>
                </a:solidFill>
              </a14:hiddenFill>
            </a:ext>
          </a:extLst>
        </p:spPr>
      </p:pic>
      <p:pic>
        <p:nvPicPr>
          <p:cNvPr id="155656" name="Picture 8" descr="spathiphyllum_starlight_t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3887788"/>
            <a:ext cx="1998663" cy="2741612"/>
          </a:xfrm>
          <a:prstGeom prst="rect">
            <a:avLst/>
          </a:prstGeom>
          <a:noFill/>
          <a:extLst>
            <a:ext uri="{909E8E84-426E-40DD-AFC4-6F175D3DCCD1}">
              <a14:hiddenFill xmlns:a14="http://schemas.microsoft.com/office/drawing/2010/main">
                <a:solidFill>
                  <a:srgbClr val="FFFFFF"/>
                </a:solidFill>
              </a14:hiddenFill>
            </a:ext>
          </a:extLst>
        </p:spPr>
      </p:pic>
      <p:pic>
        <p:nvPicPr>
          <p:cNvPr id="155657" name="Picture 9" descr="spathiphyllum_viscoun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0600" y="3887788"/>
            <a:ext cx="2205038" cy="2741612"/>
          </a:xfrm>
          <a:prstGeom prst="rect">
            <a:avLst/>
          </a:prstGeom>
          <a:noFill/>
          <a:extLst>
            <a:ext uri="{909E8E84-426E-40DD-AFC4-6F175D3DCCD1}">
              <a14:hiddenFill xmlns:a14="http://schemas.microsoft.com/office/drawing/2010/main">
                <a:solidFill>
                  <a:srgbClr val="FFFFFF"/>
                </a:solidFill>
              </a14:hiddenFill>
            </a:ext>
          </a:extLst>
        </p:spPr>
      </p:pic>
      <p:sp>
        <p:nvSpPr>
          <p:cNvPr id="155658" name="Text Box 10"/>
          <p:cNvSpPr txBox="1">
            <a:spLocks noChangeArrowheads="1"/>
          </p:cNvSpPr>
          <p:nvPr/>
        </p:nvSpPr>
        <p:spPr bwMode="auto">
          <a:xfrm>
            <a:off x="304800" y="3200400"/>
            <a:ext cx="8839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buSzPct val="150000"/>
              <a:buFont typeface="Webdings" charset="2"/>
              <a:buChar char="%"/>
            </a:pPr>
            <a:r>
              <a:rPr lang="en-US" altLang="en-US" sz="3600" baseline="0">
                <a:solidFill>
                  <a:srgbClr val="660033"/>
                </a:solidFill>
                <a:effectLst>
                  <a:outerShdw blurRad="38100" dist="38100" dir="2700000" algn="tl">
                    <a:srgbClr val="000000"/>
                  </a:outerShdw>
                </a:effectLst>
              </a:rPr>
              <a:t> </a:t>
            </a:r>
            <a:r>
              <a:rPr lang="en-US" altLang="en-US" sz="3600" baseline="0">
                <a:solidFill>
                  <a:srgbClr val="A50021"/>
                </a:solidFill>
                <a:effectLst>
                  <a:outerShdw blurRad="38100" dist="38100" dir="2700000" algn="tl">
                    <a:srgbClr val="000000"/>
                  </a:outerShdw>
                </a:effectLst>
              </a:rPr>
              <a:t>Excellent</a:t>
            </a:r>
            <a:r>
              <a:rPr lang="en-US" altLang="en-US" sz="3600" baseline="0">
                <a:solidFill>
                  <a:srgbClr val="660033"/>
                </a:solidFill>
                <a:effectLst>
                  <a:outerShdw blurRad="38100" dist="38100" dir="2700000" algn="tl">
                    <a:srgbClr val="000000"/>
                  </a:outerShdw>
                </a:effectLst>
              </a:rPr>
              <a:t>  - Spathiphyllum (Peace Lily)  </a:t>
            </a:r>
          </a:p>
        </p:txBody>
      </p:sp>
    </p:spTree>
  </p:cSld>
  <p:clrMapOvr>
    <a:masterClrMapping/>
  </p:clrMapOvr>
  <p:transition>
    <p:random/>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2" descr="syngonium_allusion_banana_cre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28600"/>
            <a:ext cx="2698750" cy="2741613"/>
          </a:xfrm>
          <a:prstGeom prst="rect">
            <a:avLst/>
          </a:prstGeom>
          <a:noFill/>
          <a:extLst>
            <a:ext uri="{909E8E84-426E-40DD-AFC4-6F175D3DCCD1}">
              <a14:hiddenFill xmlns:a14="http://schemas.microsoft.com/office/drawing/2010/main">
                <a:solidFill>
                  <a:srgbClr val="FFFFFF"/>
                </a:solidFill>
              </a14:hiddenFill>
            </a:ext>
          </a:extLst>
        </p:spPr>
      </p:pic>
      <p:pic>
        <p:nvPicPr>
          <p:cNvPr id="156675" name="Picture 3" descr="syngonium_allusion_bing_cher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3811588"/>
            <a:ext cx="2965450" cy="2741612"/>
          </a:xfrm>
          <a:prstGeom prst="rect">
            <a:avLst/>
          </a:prstGeom>
          <a:noFill/>
          <a:extLst>
            <a:ext uri="{909E8E84-426E-40DD-AFC4-6F175D3DCCD1}">
              <a14:hiddenFill xmlns:a14="http://schemas.microsoft.com/office/drawing/2010/main">
                <a:solidFill>
                  <a:srgbClr val="FFFFFF"/>
                </a:solidFill>
              </a14:hiddenFill>
            </a:ext>
          </a:extLst>
        </p:spPr>
      </p:pic>
      <p:pic>
        <p:nvPicPr>
          <p:cNvPr id="156676" name="Picture 4" descr="syngonium_allusion_butterfl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7575" y="230188"/>
            <a:ext cx="2536825" cy="2741612"/>
          </a:xfrm>
          <a:prstGeom prst="rect">
            <a:avLst/>
          </a:prstGeom>
          <a:noFill/>
          <a:extLst>
            <a:ext uri="{909E8E84-426E-40DD-AFC4-6F175D3DCCD1}">
              <a14:hiddenFill xmlns:a14="http://schemas.microsoft.com/office/drawing/2010/main">
                <a:solidFill>
                  <a:srgbClr val="FFFFFF"/>
                </a:solidFill>
              </a14:hiddenFill>
            </a:ext>
          </a:extLst>
        </p:spPr>
      </p:pic>
      <p:pic>
        <p:nvPicPr>
          <p:cNvPr id="156677" name="Picture 5" descr="syngonium_allusion_crea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228600"/>
            <a:ext cx="2501900" cy="2741613"/>
          </a:xfrm>
          <a:prstGeom prst="rect">
            <a:avLst/>
          </a:prstGeom>
          <a:noFill/>
          <a:extLst>
            <a:ext uri="{909E8E84-426E-40DD-AFC4-6F175D3DCCD1}">
              <a14:hiddenFill xmlns:a14="http://schemas.microsoft.com/office/drawing/2010/main">
                <a:solidFill>
                  <a:srgbClr val="FFFFFF"/>
                </a:solidFill>
              </a14:hiddenFill>
            </a:ext>
          </a:extLst>
        </p:spPr>
      </p:pic>
      <p:pic>
        <p:nvPicPr>
          <p:cNvPr id="156678" name="Picture 6" descr="syngonium_allusion_juli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43413" y="3811588"/>
            <a:ext cx="2795587" cy="2741612"/>
          </a:xfrm>
          <a:prstGeom prst="rect">
            <a:avLst/>
          </a:prstGeom>
          <a:noFill/>
          <a:extLst>
            <a:ext uri="{909E8E84-426E-40DD-AFC4-6F175D3DCCD1}">
              <a14:hiddenFill xmlns:a14="http://schemas.microsoft.com/office/drawing/2010/main">
                <a:solidFill>
                  <a:srgbClr val="FFFFFF"/>
                </a:solidFill>
              </a14:hiddenFill>
            </a:ext>
          </a:extLst>
        </p:spPr>
      </p:pic>
      <p:sp>
        <p:nvSpPr>
          <p:cNvPr id="156679" name="Text Box 7"/>
          <p:cNvSpPr txBox="1">
            <a:spLocks noChangeArrowheads="1"/>
          </p:cNvSpPr>
          <p:nvPr/>
        </p:nvSpPr>
        <p:spPr bwMode="auto">
          <a:xfrm>
            <a:off x="457200" y="3124200"/>
            <a:ext cx="8686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buSzPct val="150000"/>
              <a:buFont typeface="Wingdings" charset="2"/>
              <a:buChar char="ü"/>
            </a:pPr>
            <a:r>
              <a:rPr lang="en-US" altLang="en-US" sz="3600" baseline="0">
                <a:solidFill>
                  <a:srgbClr val="660033"/>
                </a:solidFill>
                <a:effectLst>
                  <a:outerShdw blurRad="38100" dist="38100" dir="2700000" algn="tl">
                    <a:srgbClr val="000000"/>
                  </a:outerShdw>
                </a:effectLst>
              </a:rPr>
              <a:t> </a:t>
            </a:r>
            <a:r>
              <a:rPr lang="en-US" altLang="en-US" sz="3600" baseline="0">
                <a:solidFill>
                  <a:srgbClr val="A50021"/>
                </a:solidFill>
                <a:effectLst>
                  <a:outerShdw blurRad="38100" dist="38100" dir="2700000" algn="tl">
                    <a:srgbClr val="000000"/>
                  </a:outerShdw>
                </a:effectLst>
              </a:rPr>
              <a:t>Good</a:t>
            </a:r>
            <a:r>
              <a:rPr lang="en-US" altLang="en-US" sz="3600" baseline="0">
                <a:solidFill>
                  <a:srgbClr val="660033"/>
                </a:solidFill>
                <a:effectLst>
                  <a:outerShdw blurRad="38100" dist="38100" dir="2700000" algn="tl">
                    <a:srgbClr val="000000"/>
                  </a:outerShdw>
                </a:effectLst>
              </a:rPr>
              <a:t> - Syngonium (Nephthytis) </a:t>
            </a:r>
          </a:p>
        </p:txBody>
      </p:sp>
    </p:spTree>
  </p:cSld>
  <p:clrMapOvr>
    <a:masterClrMapping/>
  </p:clrMapOvr>
  <p:transition>
    <p:random/>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ChangeArrowheads="1"/>
          </p:cNvSpPr>
          <p:nvPr/>
        </p:nvSpPr>
        <p:spPr bwMode="auto">
          <a:xfrm>
            <a:off x="1981200" y="228600"/>
            <a:ext cx="5715000" cy="881063"/>
          </a:xfrm>
          <a:prstGeom prst="rect">
            <a:avLst/>
          </a:prstGeom>
          <a:noFill/>
          <a:ln w="57150" cmpd="thinThick">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en-US" sz="4400" baseline="0">
                <a:solidFill>
                  <a:srgbClr val="800000"/>
                </a:solidFill>
                <a:effectLst>
                  <a:outerShdw blurRad="38100" dist="38100" dir="2700000" algn="tl">
                    <a:srgbClr val="000000"/>
                  </a:outerShdw>
                </a:effectLst>
                <a:ea typeface="Times New Roman" charset="0"/>
                <a:cs typeface="Times New Roman" charset="0"/>
              </a:rPr>
              <a:t>New Foliage Plants</a:t>
            </a:r>
            <a:r>
              <a:rPr lang="en-US" altLang="en-US" sz="4800" baseline="0">
                <a:solidFill>
                  <a:srgbClr val="800000"/>
                </a:solidFill>
                <a:effectLst>
                  <a:outerShdw blurRad="38100" dist="38100" dir="2700000" algn="tl">
                    <a:srgbClr val="000000"/>
                  </a:outerShdw>
                </a:effectLst>
                <a:ea typeface="Times New Roman" charset="0"/>
                <a:cs typeface="Times New Roman" charset="0"/>
              </a:rPr>
              <a:t> </a:t>
            </a:r>
            <a:endParaRPr lang="en-US" altLang="en-US" sz="8000" baseline="0">
              <a:solidFill>
                <a:srgbClr val="800000"/>
              </a:solidFill>
              <a:effectLst>
                <a:outerShdw blurRad="38100" dist="38100" dir="2700000" algn="tl">
                  <a:srgbClr val="000000"/>
                </a:outerShdw>
              </a:effectLst>
            </a:endParaRPr>
          </a:p>
        </p:txBody>
      </p:sp>
      <p:sp>
        <p:nvSpPr>
          <p:cNvPr id="443395" name="Rectangle 3"/>
          <p:cNvSpPr>
            <a:spLocks noChangeArrowheads="1"/>
          </p:cNvSpPr>
          <p:nvPr/>
        </p:nvSpPr>
        <p:spPr bwMode="auto">
          <a:xfrm>
            <a:off x="381000" y="2819400"/>
            <a:ext cx="5029200"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en-US" sz="3000" b="0" baseline="0">
                <a:solidFill>
                  <a:srgbClr val="800000"/>
                </a:solidFill>
                <a:effectLst>
                  <a:outerShdw blurRad="38100" dist="38100" dir="2700000" algn="tl">
                    <a:srgbClr val="000000"/>
                  </a:outerShdw>
                </a:effectLst>
                <a:ea typeface="Times New Roman" charset="0"/>
                <a:cs typeface="Times New Roman" charset="0"/>
              </a:rPr>
              <a:t>New species of Chlorophytum, Spider Plant.</a:t>
            </a:r>
          </a:p>
          <a:p>
            <a:r>
              <a:rPr lang="en-US" altLang="en-US" sz="3000" b="0" baseline="0">
                <a:solidFill>
                  <a:srgbClr val="800000"/>
                </a:solidFill>
                <a:effectLst>
                  <a:outerShdw blurRad="38100" dist="38100" dir="2700000" algn="tl">
                    <a:srgbClr val="000000"/>
                  </a:outerShdw>
                </a:effectLst>
                <a:ea typeface="Times New Roman" charset="0"/>
                <a:cs typeface="Times New Roman" charset="0"/>
              </a:rPr>
              <a:t>Wide, glossy-green lanceolate leaves, coral midveins and petiole.  Flowers are white in a dense cylindric panicle partway hidden in the foliage.  </a:t>
            </a:r>
          </a:p>
        </p:txBody>
      </p:sp>
      <p:sp>
        <p:nvSpPr>
          <p:cNvPr id="443397" name="Rectangle 5"/>
          <p:cNvSpPr>
            <a:spLocks noChangeArrowheads="1"/>
          </p:cNvSpPr>
          <p:nvPr/>
        </p:nvSpPr>
        <p:spPr bwMode="auto">
          <a:xfrm>
            <a:off x="3752850" y="2495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pic>
        <p:nvPicPr>
          <p:cNvPr id="443396" name="Picture 4" descr="Chlorophytum Fire Fla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514600"/>
            <a:ext cx="3009900" cy="3429000"/>
          </a:xfrm>
          <a:prstGeom prst="rect">
            <a:avLst/>
          </a:prstGeom>
          <a:noFill/>
          <a:extLst>
            <a:ext uri="{909E8E84-426E-40DD-AFC4-6F175D3DCCD1}">
              <a14:hiddenFill xmlns:a14="http://schemas.microsoft.com/office/drawing/2010/main">
                <a:solidFill>
                  <a:srgbClr val="FFFFFF"/>
                </a:solidFill>
              </a14:hiddenFill>
            </a:ext>
          </a:extLst>
        </p:spPr>
      </p:pic>
      <p:sp>
        <p:nvSpPr>
          <p:cNvPr id="443398" name="Rectangle 6"/>
          <p:cNvSpPr>
            <a:spLocks noChangeArrowheads="1"/>
          </p:cNvSpPr>
          <p:nvPr/>
        </p:nvSpPr>
        <p:spPr bwMode="auto">
          <a:xfrm>
            <a:off x="0" y="1479550"/>
            <a:ext cx="8770938"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en-US" sz="3300" baseline="0">
                <a:solidFill>
                  <a:srgbClr val="800000"/>
                </a:solidFill>
                <a:effectLst>
                  <a:outerShdw blurRad="38100" dist="38100" dir="2700000" algn="tl">
                    <a:srgbClr val="000000"/>
                  </a:outerShdw>
                </a:effectLst>
                <a:ea typeface="Times New Roman" charset="0"/>
                <a:cs typeface="Times New Roman" charset="0"/>
              </a:rPr>
              <a:t>Chlorophytum orchidantheroides ‘Fire Flash’ </a:t>
            </a:r>
          </a:p>
        </p:txBody>
      </p:sp>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3505200" y="90488"/>
            <a:ext cx="18208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pPr>
            <a:r>
              <a:rPr lang="en-US" altLang="en-US" sz="4400" baseline="0">
                <a:solidFill>
                  <a:srgbClr val="663300"/>
                </a:solidFill>
                <a:effectLst>
                  <a:outerShdw blurRad="38100" dist="38100" dir="2700000" algn="tl">
                    <a:srgbClr val="000000"/>
                  </a:outerShdw>
                </a:effectLst>
              </a:rPr>
              <a:t>Light</a:t>
            </a:r>
          </a:p>
        </p:txBody>
      </p:sp>
      <p:sp>
        <p:nvSpPr>
          <p:cNvPr id="44035" name="Text Box 3"/>
          <p:cNvSpPr txBox="1">
            <a:spLocks noChangeArrowheads="1"/>
          </p:cNvSpPr>
          <p:nvPr/>
        </p:nvSpPr>
        <p:spPr bwMode="auto">
          <a:xfrm>
            <a:off x="304800" y="1136650"/>
            <a:ext cx="8839200"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60375" indent="-460375">
              <a:defRPr sz="2400">
                <a:solidFill>
                  <a:schemeClr val="tx1"/>
                </a:solidFill>
                <a:latin typeface="Times New Roman" charset="0"/>
              </a:defRPr>
            </a:lvl1pPr>
            <a:lvl2pPr marL="574675">
              <a:defRPr sz="2400">
                <a:solidFill>
                  <a:schemeClr val="tx1"/>
                </a:solidFill>
                <a:latin typeface="Times New Roman" charset="0"/>
              </a:defRPr>
            </a:lvl2pPr>
            <a:lvl3pPr marL="688975">
              <a:defRPr sz="2400">
                <a:solidFill>
                  <a:schemeClr val="tx1"/>
                </a:solidFill>
                <a:latin typeface="Times New Roman" charset="0"/>
              </a:defRPr>
            </a:lvl3pPr>
            <a:lvl4pPr marL="803275">
              <a:defRPr sz="2400">
                <a:solidFill>
                  <a:schemeClr val="tx1"/>
                </a:solidFill>
                <a:latin typeface="Times New Roman" charset="0"/>
              </a:defRPr>
            </a:lvl4pPr>
            <a:lvl5pPr marL="917575">
              <a:defRPr sz="2400">
                <a:solidFill>
                  <a:schemeClr val="tx1"/>
                </a:solidFill>
                <a:latin typeface="Times New Roman" charset="0"/>
              </a:defRPr>
            </a:lvl5pPr>
            <a:lvl6pPr marL="1374775" fontAlgn="base">
              <a:spcBef>
                <a:spcPct val="0"/>
              </a:spcBef>
              <a:spcAft>
                <a:spcPct val="0"/>
              </a:spcAft>
              <a:defRPr sz="2400">
                <a:solidFill>
                  <a:schemeClr val="tx1"/>
                </a:solidFill>
                <a:latin typeface="Times New Roman" charset="0"/>
              </a:defRPr>
            </a:lvl6pPr>
            <a:lvl7pPr marL="1831975" fontAlgn="base">
              <a:spcBef>
                <a:spcPct val="0"/>
              </a:spcBef>
              <a:spcAft>
                <a:spcPct val="0"/>
              </a:spcAft>
              <a:defRPr sz="2400">
                <a:solidFill>
                  <a:schemeClr val="tx1"/>
                </a:solidFill>
                <a:latin typeface="Times New Roman" charset="0"/>
              </a:defRPr>
            </a:lvl7pPr>
            <a:lvl8pPr marL="2289175" fontAlgn="base">
              <a:spcBef>
                <a:spcPct val="0"/>
              </a:spcBef>
              <a:spcAft>
                <a:spcPct val="0"/>
              </a:spcAft>
              <a:defRPr sz="2400">
                <a:solidFill>
                  <a:schemeClr val="tx1"/>
                </a:solidFill>
                <a:latin typeface="Times New Roman" charset="0"/>
              </a:defRPr>
            </a:lvl8pPr>
            <a:lvl9pPr marL="2746375" fontAlgn="base">
              <a:spcBef>
                <a:spcPct val="0"/>
              </a:spcBef>
              <a:spcAft>
                <a:spcPct val="0"/>
              </a:spcAft>
              <a:defRPr sz="2400">
                <a:solidFill>
                  <a:schemeClr val="tx1"/>
                </a:solidFill>
                <a:latin typeface="Times New Roman" charset="0"/>
              </a:defRPr>
            </a:lvl9pPr>
          </a:lstStyle>
          <a:p>
            <a:pPr eaLnBrk="0" hangingPunct="0">
              <a:spcBef>
                <a:spcPct val="50000"/>
              </a:spcBef>
              <a:buFont typeface="Wingdings" charset="2"/>
              <a:buChar char="þ"/>
            </a:pPr>
            <a:r>
              <a:rPr lang="en-US" altLang="en-US" sz="2800" b="0" baseline="0">
                <a:solidFill>
                  <a:srgbClr val="663300"/>
                </a:solidFill>
                <a:effectLst>
                  <a:outerShdw blurRad="38100" dist="38100" dir="2700000" algn="tl">
                    <a:srgbClr val="000000"/>
                  </a:outerShdw>
                </a:effectLst>
                <a:latin typeface="Tempus Sans ITC" charset="0"/>
              </a:rPr>
              <a:t>Light is needed for the plant to produce food and survive; generally the more light the more food is produced for growth. </a:t>
            </a:r>
          </a:p>
          <a:p>
            <a:pPr eaLnBrk="0" hangingPunct="0">
              <a:spcBef>
                <a:spcPct val="50000"/>
              </a:spcBef>
              <a:buFont typeface="Wingdings" charset="2"/>
              <a:buChar char="þ"/>
            </a:pPr>
            <a:r>
              <a:rPr lang="en-US" altLang="en-US" sz="2800" b="0" baseline="0">
                <a:solidFill>
                  <a:srgbClr val="663300"/>
                </a:solidFill>
                <a:effectLst>
                  <a:outerShdw blurRad="38100" dist="38100" dir="2700000" algn="tl">
                    <a:srgbClr val="000000"/>
                  </a:outerShdw>
                </a:effectLst>
                <a:latin typeface="Tempus Sans ITC" charset="0"/>
              </a:rPr>
              <a:t>Light is measured in units called footcandles. One foot candle (ft-c) is the amount of light cast by a candle on a white surface one foot away in a completely dark room.</a:t>
            </a:r>
          </a:p>
          <a:p>
            <a:pPr eaLnBrk="0" hangingPunct="0">
              <a:spcBef>
                <a:spcPct val="50000"/>
              </a:spcBef>
              <a:buFont typeface="Wingdings" charset="2"/>
              <a:buChar char="þ"/>
            </a:pPr>
            <a:r>
              <a:rPr lang="en-US" altLang="en-US" sz="2800" b="0" baseline="0">
                <a:solidFill>
                  <a:srgbClr val="663300"/>
                </a:solidFill>
                <a:effectLst>
                  <a:outerShdw blurRad="38100" dist="38100" dir="2700000" algn="tl">
                    <a:srgbClr val="000000"/>
                  </a:outerShdw>
                </a:effectLst>
                <a:latin typeface="Tempus Sans ITC" charset="0"/>
              </a:rPr>
              <a:t>Outdoors the light levels on a bright day range from 10,000 ft-c in an open sunny area to 250 ft-c or less in the shade of a large tree.</a:t>
            </a:r>
          </a:p>
        </p:txBody>
      </p:sp>
      <p:sp>
        <p:nvSpPr>
          <p:cNvPr id="44037" name="Line 5"/>
          <p:cNvSpPr>
            <a:spLocks noChangeShapeType="1"/>
          </p:cNvSpPr>
          <p:nvPr/>
        </p:nvSpPr>
        <p:spPr bwMode="auto">
          <a:xfrm>
            <a:off x="838200" y="914400"/>
            <a:ext cx="7620000" cy="0"/>
          </a:xfrm>
          <a:prstGeom prst="line">
            <a:avLst/>
          </a:prstGeom>
          <a:noFill/>
          <a:ln w="76200" cmpd="tri">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038" name="AutoShape 6" descr="Large confetti"/>
          <p:cNvSpPr>
            <a:spLocks noChangeArrowheads="1"/>
          </p:cNvSpPr>
          <p:nvPr/>
        </p:nvSpPr>
        <p:spPr bwMode="auto">
          <a:xfrm>
            <a:off x="2590800" y="152400"/>
            <a:ext cx="609600" cy="609600"/>
          </a:xfrm>
          <a:prstGeom prst="sun">
            <a:avLst>
              <a:gd name="adj" fmla="val 25000"/>
            </a:avLst>
          </a:prstGeom>
          <a:pattFill prst="lgConfetti">
            <a:fgClr>
              <a:srgbClr val="FFFF00"/>
            </a:fgClr>
            <a:bgClr>
              <a:srgbClr val="FFCC00"/>
            </a:bgClr>
          </a:pattFill>
          <a:ln w="9525">
            <a:solidFill>
              <a:srgbClr val="FF99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039" name="AutoShape 7" descr="Large confetti"/>
          <p:cNvSpPr>
            <a:spLocks noChangeArrowheads="1"/>
          </p:cNvSpPr>
          <p:nvPr/>
        </p:nvSpPr>
        <p:spPr bwMode="auto">
          <a:xfrm>
            <a:off x="5562600" y="152400"/>
            <a:ext cx="609600" cy="609600"/>
          </a:xfrm>
          <a:prstGeom prst="sun">
            <a:avLst>
              <a:gd name="adj" fmla="val 25000"/>
            </a:avLst>
          </a:prstGeom>
          <a:pattFill prst="lgConfetti">
            <a:fgClr>
              <a:srgbClr val="FFFF00"/>
            </a:fgClr>
            <a:bgClr>
              <a:srgbClr val="FFCC00"/>
            </a:bgClr>
          </a:pattFill>
          <a:ln w="9525">
            <a:solidFill>
              <a:srgbClr val="FF99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wipe(left)">
                                      <p:cBhvr>
                                        <p:cTn id="7" dur="500"/>
                                        <p:tgtEl>
                                          <p:spTgt spid="440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4035">
                                            <p:txEl>
                                              <p:pRg st="1" end="1"/>
                                            </p:txEl>
                                          </p:spTgt>
                                        </p:tgtEl>
                                        <p:attrNameLst>
                                          <p:attrName>style.visibility</p:attrName>
                                        </p:attrNameLst>
                                      </p:cBhvr>
                                      <p:to>
                                        <p:strVal val="visible"/>
                                      </p:to>
                                    </p:set>
                                    <p:animEffect transition="in" filter="wipe(left)">
                                      <p:cBhvr>
                                        <p:cTn id="12" dur="500"/>
                                        <p:tgtEl>
                                          <p:spTgt spid="440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4035">
                                            <p:txEl>
                                              <p:pRg st="2" end="2"/>
                                            </p:txEl>
                                          </p:spTgt>
                                        </p:tgtEl>
                                        <p:attrNameLst>
                                          <p:attrName>style.visibility</p:attrName>
                                        </p:attrNameLst>
                                      </p:cBhvr>
                                      <p:to>
                                        <p:strVal val="visible"/>
                                      </p:to>
                                    </p:set>
                                    <p:animEffect transition="in" filter="wipe(left)">
                                      <p:cBhvr>
                                        <p:cTn id="17" dur="500"/>
                                        <p:tgtEl>
                                          <p:spTgt spid="440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3" name="Rectangle 3"/>
          <p:cNvSpPr>
            <a:spLocks noChangeArrowheads="1"/>
          </p:cNvSpPr>
          <p:nvPr/>
        </p:nvSpPr>
        <p:spPr bwMode="auto">
          <a:xfrm>
            <a:off x="3757613" y="2443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pic>
        <p:nvPicPr>
          <p:cNvPr id="445442" name="Picture 2" descr="Spathiphyllum Hi Ho Sil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228600"/>
            <a:ext cx="3400425" cy="4114800"/>
          </a:xfrm>
          <a:prstGeom prst="rect">
            <a:avLst/>
          </a:prstGeom>
          <a:noFill/>
          <a:extLst>
            <a:ext uri="{909E8E84-426E-40DD-AFC4-6F175D3DCCD1}">
              <a14:hiddenFill xmlns:a14="http://schemas.microsoft.com/office/drawing/2010/main">
                <a:solidFill>
                  <a:srgbClr val="FFFFFF"/>
                </a:solidFill>
              </a14:hiddenFill>
            </a:ext>
          </a:extLst>
        </p:spPr>
      </p:pic>
      <p:sp>
        <p:nvSpPr>
          <p:cNvPr id="445445" name="Rectangle 5"/>
          <p:cNvSpPr>
            <a:spLocks noChangeArrowheads="1"/>
          </p:cNvSpPr>
          <p:nvPr/>
        </p:nvSpPr>
        <p:spPr bwMode="auto">
          <a:xfrm>
            <a:off x="3810000" y="2547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pic>
        <p:nvPicPr>
          <p:cNvPr id="445444" name="Picture 4" descr="SpathDomin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52400"/>
            <a:ext cx="3629025" cy="4195763"/>
          </a:xfrm>
          <a:prstGeom prst="rect">
            <a:avLst/>
          </a:prstGeom>
          <a:noFill/>
          <a:extLst>
            <a:ext uri="{909E8E84-426E-40DD-AFC4-6F175D3DCCD1}">
              <a14:hiddenFill xmlns:a14="http://schemas.microsoft.com/office/drawing/2010/main">
                <a:solidFill>
                  <a:srgbClr val="FFFFFF"/>
                </a:solidFill>
              </a14:hiddenFill>
            </a:ext>
          </a:extLst>
        </p:spPr>
      </p:pic>
      <p:sp>
        <p:nvSpPr>
          <p:cNvPr id="445446" name="Rectangle 6"/>
          <p:cNvSpPr>
            <a:spLocks noChangeArrowheads="1"/>
          </p:cNvSpPr>
          <p:nvPr/>
        </p:nvSpPr>
        <p:spPr bwMode="auto">
          <a:xfrm>
            <a:off x="381000" y="4481513"/>
            <a:ext cx="8534400" cy="214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90000"/>
              </a:lnSpc>
            </a:pPr>
            <a:r>
              <a:rPr lang="en-US" altLang="en-US" sz="3000" b="0" baseline="0">
                <a:solidFill>
                  <a:srgbClr val="800000"/>
                </a:solidFill>
                <a:effectLst>
                  <a:outerShdw blurRad="38100" dist="38100" dir="2700000" algn="tl">
                    <a:srgbClr val="000000"/>
                  </a:outerShdw>
                </a:effectLst>
                <a:ea typeface="Times New Roman" charset="0"/>
                <a:cs typeface="Times New Roman" charset="0"/>
              </a:rPr>
              <a:t>Spathiphyllum ‘Hi Ho Silver’ (left) blooms with a symmetrical shape and looks like a gray-green Chinese Evergreen.</a:t>
            </a:r>
          </a:p>
          <a:p>
            <a:pPr>
              <a:lnSpc>
                <a:spcPct val="90000"/>
              </a:lnSpc>
            </a:pPr>
            <a:r>
              <a:rPr lang="en-US" altLang="en-US" sz="3000" b="0" baseline="0">
                <a:solidFill>
                  <a:srgbClr val="800000"/>
                </a:solidFill>
                <a:effectLst>
                  <a:outerShdw blurRad="38100" dist="38100" dir="2700000" algn="tl">
                    <a:srgbClr val="000000"/>
                  </a:outerShdw>
                </a:effectLst>
                <a:ea typeface="Times New Roman" charset="0"/>
                <a:cs typeface="Times New Roman" charset="0"/>
              </a:rPr>
              <a:t>Spathiphyllum ‘Domino’ (right) is the first Peace lily with variegated foliage. </a:t>
            </a:r>
            <a:r>
              <a:rPr lang="en-US" altLang="en-US" sz="3000" b="0" baseline="0">
                <a:solidFill>
                  <a:srgbClr val="800000"/>
                </a:solidFill>
                <a:effectLst>
                  <a:outerShdw blurRad="38100" dist="38100" dir="2700000" algn="tl">
                    <a:srgbClr val="000000"/>
                  </a:outerShdw>
                </a:effectLst>
              </a:rPr>
              <a:t> </a:t>
            </a:r>
          </a:p>
        </p:txBody>
      </p:sp>
    </p:spTree>
  </p:cSld>
  <p:clrMapOvr>
    <a:masterClrMapping/>
  </p:clrMapOvr>
  <p:transition>
    <p:random/>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1" name="Rectangle 3"/>
          <p:cNvSpPr>
            <a:spLocks noChangeArrowheads="1"/>
          </p:cNvSpPr>
          <p:nvPr/>
        </p:nvSpPr>
        <p:spPr bwMode="auto">
          <a:xfrm>
            <a:off x="3757613" y="2647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pic>
        <p:nvPicPr>
          <p:cNvPr id="447490" name="Picture 2" descr="Homalomena Purple S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52400"/>
            <a:ext cx="3733800" cy="3581400"/>
          </a:xfrm>
          <a:prstGeom prst="rect">
            <a:avLst/>
          </a:prstGeom>
          <a:noFill/>
          <a:extLst>
            <a:ext uri="{909E8E84-426E-40DD-AFC4-6F175D3DCCD1}">
              <a14:hiddenFill xmlns:a14="http://schemas.microsoft.com/office/drawing/2010/main">
                <a:solidFill>
                  <a:srgbClr val="FFFFFF"/>
                </a:solidFill>
              </a14:hiddenFill>
            </a:ext>
          </a:extLst>
        </p:spPr>
      </p:pic>
      <p:sp>
        <p:nvSpPr>
          <p:cNvPr id="447494" name="Rectangle 6"/>
          <p:cNvSpPr>
            <a:spLocks noChangeArrowheads="1"/>
          </p:cNvSpPr>
          <p:nvPr/>
        </p:nvSpPr>
        <p:spPr bwMode="auto">
          <a:xfrm>
            <a:off x="0" y="23479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447496" name="Rectangle 8"/>
          <p:cNvSpPr>
            <a:spLocks noChangeArrowheads="1"/>
          </p:cNvSpPr>
          <p:nvPr/>
        </p:nvSpPr>
        <p:spPr bwMode="auto">
          <a:xfrm>
            <a:off x="152400" y="228600"/>
            <a:ext cx="4800600" cy="255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90000"/>
              </a:lnSpc>
            </a:pPr>
            <a:r>
              <a:rPr lang="en-US" altLang="en-US" sz="3000" baseline="0">
                <a:solidFill>
                  <a:srgbClr val="800000"/>
                </a:solidFill>
                <a:effectLst>
                  <a:outerShdw blurRad="38100" dist="38100" dir="2700000" algn="tl">
                    <a:srgbClr val="000000"/>
                  </a:outerShdw>
                </a:effectLst>
                <a:ea typeface="Times New Roman" charset="0"/>
                <a:cs typeface="Times New Roman" charset="0"/>
              </a:rPr>
              <a:t>Homalomena ‘Purple Sword’ </a:t>
            </a:r>
            <a:r>
              <a:rPr lang="en-US" altLang="en-US" sz="3000" b="0" baseline="0">
                <a:solidFill>
                  <a:srgbClr val="800000"/>
                </a:solidFill>
                <a:effectLst>
                  <a:outerShdw blurRad="38100" dist="38100" dir="2700000" algn="tl">
                    <a:srgbClr val="000000"/>
                  </a:outerShdw>
                </a:effectLst>
                <a:ea typeface="Times New Roman" charset="0"/>
                <a:cs typeface="Times New Roman" charset="0"/>
              </a:rPr>
              <a:t>has dark-green and silver-marked leaves with contrasting dark purple on the undersides. Leaf petioles also are purple. </a:t>
            </a:r>
            <a:endParaRPr lang="en-US" altLang="en-US" sz="3000" b="0" baseline="0">
              <a:solidFill>
                <a:srgbClr val="800000"/>
              </a:solidFill>
              <a:effectLst>
                <a:outerShdw blurRad="38100" dist="38100" dir="2700000" algn="tl">
                  <a:srgbClr val="000000"/>
                </a:outerShdw>
              </a:effectLst>
            </a:endParaRPr>
          </a:p>
        </p:txBody>
      </p:sp>
      <p:pic>
        <p:nvPicPr>
          <p:cNvPr id="447497" name="Picture 9" descr="Carludovica Jungle Drum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457575"/>
            <a:ext cx="3733800" cy="3095625"/>
          </a:xfrm>
          <a:prstGeom prst="rect">
            <a:avLst/>
          </a:prstGeom>
          <a:noFill/>
          <a:extLst>
            <a:ext uri="{909E8E84-426E-40DD-AFC4-6F175D3DCCD1}">
              <a14:hiddenFill xmlns:a14="http://schemas.microsoft.com/office/drawing/2010/main">
                <a:solidFill>
                  <a:srgbClr val="FFFFFF"/>
                </a:solidFill>
              </a14:hiddenFill>
            </a:ext>
          </a:extLst>
        </p:spPr>
      </p:pic>
      <p:sp>
        <p:nvSpPr>
          <p:cNvPr id="447499" name="Rectangle 11"/>
          <p:cNvSpPr>
            <a:spLocks noChangeArrowheads="1"/>
          </p:cNvSpPr>
          <p:nvPr/>
        </p:nvSpPr>
        <p:spPr bwMode="auto">
          <a:xfrm>
            <a:off x="4038600" y="3994150"/>
            <a:ext cx="5105400" cy="255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90000"/>
              </a:lnSpc>
            </a:pPr>
            <a:r>
              <a:rPr lang="en-US" altLang="en-US" sz="3000" baseline="0">
                <a:solidFill>
                  <a:srgbClr val="800000"/>
                </a:solidFill>
                <a:effectLst>
                  <a:outerShdw blurRad="38100" dist="38100" dir="2700000" algn="tl">
                    <a:srgbClr val="000000"/>
                  </a:outerShdw>
                </a:effectLst>
                <a:ea typeface="Times New Roman" charset="0"/>
                <a:cs typeface="Times New Roman" charset="0"/>
              </a:rPr>
              <a:t>Carludovica ‘Jungle Drums’ </a:t>
            </a:r>
            <a:r>
              <a:rPr lang="en-US" altLang="en-US" sz="3000" b="0" baseline="0">
                <a:solidFill>
                  <a:srgbClr val="800000"/>
                </a:solidFill>
                <a:effectLst>
                  <a:outerShdw blurRad="38100" dist="38100" dir="2700000" algn="tl">
                    <a:srgbClr val="000000"/>
                  </a:outerShdw>
                </a:effectLst>
                <a:ea typeface="Times New Roman" charset="0"/>
                <a:cs typeface="Times New Roman" charset="0"/>
              </a:rPr>
              <a:t>is stemless with rounded, fan-shaped leaves usually cut in two parts. They resemble palm leaves but are much softer in texture.  </a:t>
            </a:r>
            <a:endParaRPr lang="en-US" altLang="en-US" sz="3000" b="0" baseline="0">
              <a:solidFill>
                <a:srgbClr val="800000"/>
              </a:solidFill>
              <a:effectLst>
                <a:outerShdw blurRad="38100" dist="38100" dir="2700000" algn="tl">
                  <a:srgbClr val="000000"/>
                </a:outerShdw>
              </a:effectLst>
            </a:endParaRPr>
          </a:p>
        </p:txBody>
      </p:sp>
    </p:spTree>
  </p:cSld>
  <p:clrMapOvr>
    <a:masterClrMapping/>
  </p:clrMapOvr>
  <p:transition>
    <p:random/>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Rectangle 3"/>
          <p:cNvSpPr>
            <a:spLocks noChangeArrowheads="1"/>
          </p:cNvSpPr>
          <p:nvPr/>
        </p:nvSpPr>
        <p:spPr bwMode="auto">
          <a:xfrm>
            <a:off x="3590925" y="2695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pic>
        <p:nvPicPr>
          <p:cNvPr id="448514" name="Picture 2" descr="Dracaena Rikk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52400"/>
            <a:ext cx="4114800" cy="3076575"/>
          </a:xfrm>
          <a:prstGeom prst="rect">
            <a:avLst/>
          </a:prstGeom>
          <a:noFill/>
          <a:extLst>
            <a:ext uri="{909E8E84-426E-40DD-AFC4-6F175D3DCCD1}">
              <a14:hiddenFill xmlns:a14="http://schemas.microsoft.com/office/drawing/2010/main">
                <a:solidFill>
                  <a:srgbClr val="FFFFFF"/>
                </a:solidFill>
              </a14:hiddenFill>
            </a:ext>
          </a:extLst>
        </p:spPr>
      </p:pic>
      <p:sp>
        <p:nvSpPr>
          <p:cNvPr id="448516" name="Rectangle 4"/>
          <p:cNvSpPr>
            <a:spLocks noChangeArrowheads="1"/>
          </p:cNvSpPr>
          <p:nvPr/>
        </p:nvSpPr>
        <p:spPr bwMode="auto">
          <a:xfrm>
            <a:off x="228600" y="152400"/>
            <a:ext cx="4419600"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en-US" sz="3000" b="0" baseline="0">
                <a:solidFill>
                  <a:srgbClr val="800000"/>
                </a:solidFill>
                <a:effectLst>
                  <a:outerShdw blurRad="38100" dist="38100" dir="2700000" algn="tl">
                    <a:srgbClr val="000000"/>
                  </a:outerShdw>
                </a:effectLst>
                <a:ea typeface="Times New Roman" charset="0"/>
                <a:cs typeface="Times New Roman" charset="0"/>
              </a:rPr>
              <a:t>Dracaena ‘Rikki’ has deep-green glossy leaves, with highlighted yellow bands in the center running the length of the leaf. </a:t>
            </a:r>
            <a:endParaRPr lang="en-US" altLang="en-US" sz="3000" b="0" baseline="0">
              <a:solidFill>
                <a:srgbClr val="800000"/>
              </a:solidFill>
              <a:effectLst>
                <a:outerShdw blurRad="38100" dist="38100" dir="2700000" algn="tl">
                  <a:srgbClr val="000000"/>
                </a:outerShdw>
              </a:effectLst>
            </a:endParaRPr>
          </a:p>
        </p:txBody>
      </p:sp>
      <p:sp>
        <p:nvSpPr>
          <p:cNvPr id="448517" name="Rectangle 5"/>
          <p:cNvSpPr>
            <a:spLocks noChangeArrowheads="1"/>
          </p:cNvSpPr>
          <p:nvPr/>
        </p:nvSpPr>
        <p:spPr bwMode="auto">
          <a:xfrm>
            <a:off x="3886200" y="3489325"/>
            <a:ext cx="502920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en-US" sz="3000" b="0" baseline="0">
                <a:solidFill>
                  <a:srgbClr val="800000"/>
                </a:solidFill>
                <a:effectLst>
                  <a:outerShdw blurRad="38100" dist="38100" dir="2700000" algn="tl">
                    <a:srgbClr val="000000"/>
                  </a:outerShdw>
                </a:effectLst>
                <a:ea typeface="Times New Roman" charset="0"/>
                <a:cs typeface="Times New Roman" charset="0"/>
              </a:rPr>
              <a:t>Zamioculcas zamiifolia, "ZZ" plant has thick, fleshy, glossy, dark-green leaves and sturdy, rounded stems. It is related to Philodendrons. Tolerates low light and dry conditions. </a:t>
            </a:r>
            <a:endParaRPr lang="en-US" altLang="en-US" sz="3000" b="0" baseline="0">
              <a:solidFill>
                <a:srgbClr val="800000"/>
              </a:solidFill>
              <a:effectLst>
                <a:outerShdw blurRad="38100" dist="38100" dir="2700000" algn="tl">
                  <a:srgbClr val="000000"/>
                </a:outerShdw>
              </a:effectLst>
            </a:endParaRPr>
          </a:p>
        </p:txBody>
      </p:sp>
      <p:pic>
        <p:nvPicPr>
          <p:cNvPr id="448518" name="Picture 6" descr="ZZ pla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895600"/>
            <a:ext cx="3414713" cy="3606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2" name="Rectangle 4"/>
          <p:cNvSpPr>
            <a:spLocks noGrp="1" noChangeArrowheads="1"/>
          </p:cNvSpPr>
          <p:nvPr>
            <p:ph type="title"/>
          </p:nvPr>
        </p:nvSpPr>
        <p:spPr/>
        <p:txBody>
          <a:bodyPr/>
          <a:lstStyle/>
          <a:p>
            <a:r>
              <a:rPr lang="en-US" altLang="en-US" sz="7200" b="1"/>
              <a:t>Questions?</a:t>
            </a:r>
          </a:p>
        </p:txBody>
      </p:sp>
    </p:spTree>
  </p:cSld>
  <p:clrMapOvr>
    <a:masterClrMapping/>
  </p:clrMapOvr>
  <p:transition>
    <p:random/>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8" name="Text Box 4"/>
          <p:cNvSpPr txBox="1">
            <a:spLocks noChangeArrowheads="1"/>
          </p:cNvSpPr>
          <p:nvPr/>
        </p:nvSpPr>
        <p:spPr bwMode="auto">
          <a:xfrm>
            <a:off x="457200" y="2209800"/>
            <a:ext cx="8229600"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lnSpc>
                <a:spcPct val="60000"/>
              </a:lnSpc>
              <a:spcBef>
                <a:spcPct val="50000"/>
              </a:spcBef>
              <a:buSzPct val="150000"/>
              <a:buFont typeface="Wingdings" charset="2"/>
              <a:buNone/>
            </a:pPr>
            <a:r>
              <a:rPr lang="en-US" altLang="en-US" sz="3600" baseline="0">
                <a:solidFill>
                  <a:srgbClr val="660033"/>
                </a:solidFill>
                <a:effectLst>
                  <a:outerShdw blurRad="38100" dist="38100" dir="2700000" algn="tl">
                    <a:srgbClr val="000000"/>
                  </a:outerShdw>
                </a:effectLst>
              </a:rPr>
              <a:t>Bodie V. Pennisi and</a:t>
            </a:r>
          </a:p>
          <a:p>
            <a:pPr algn="ctr" eaLnBrk="0" hangingPunct="0">
              <a:lnSpc>
                <a:spcPct val="60000"/>
              </a:lnSpc>
              <a:spcBef>
                <a:spcPct val="50000"/>
              </a:spcBef>
              <a:buSzPct val="150000"/>
              <a:buFont typeface="Wingdings" charset="2"/>
              <a:buNone/>
            </a:pPr>
            <a:r>
              <a:rPr lang="en-US" altLang="en-US" sz="3600" baseline="0">
                <a:solidFill>
                  <a:srgbClr val="660033"/>
                </a:solidFill>
                <a:effectLst>
                  <a:outerShdw blurRad="38100" dist="38100" dir="2700000" algn="tl">
                    <a:srgbClr val="000000"/>
                  </a:outerShdw>
                </a:effectLst>
              </a:rPr>
              <a:t>Paul A. Thomas</a:t>
            </a:r>
          </a:p>
          <a:p>
            <a:pPr algn="ctr" eaLnBrk="0" hangingPunct="0">
              <a:lnSpc>
                <a:spcPct val="70000"/>
              </a:lnSpc>
              <a:spcBef>
                <a:spcPct val="50000"/>
              </a:spcBef>
              <a:buSzPct val="150000"/>
              <a:buFont typeface="Wingdings" charset="2"/>
              <a:buNone/>
            </a:pPr>
            <a:r>
              <a:rPr lang="en-US" altLang="en-US" sz="3600" baseline="0">
                <a:solidFill>
                  <a:srgbClr val="660033"/>
                </a:solidFill>
                <a:effectLst>
                  <a:outerShdw blurRad="38100" dist="38100" dir="2700000" algn="tl">
                    <a:srgbClr val="000000"/>
                  </a:outerShdw>
                </a:effectLst>
              </a:rPr>
              <a:t>Extension Floriculture Specialists</a:t>
            </a:r>
          </a:p>
        </p:txBody>
      </p:sp>
      <p:pic>
        <p:nvPicPr>
          <p:cNvPr id="364549" name="Picture 5" descr="page-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5715000"/>
            <a:ext cx="6686550" cy="960438"/>
          </a:xfrm>
          <a:prstGeom prst="rect">
            <a:avLst/>
          </a:prstGeom>
          <a:noFill/>
          <a:extLst>
            <a:ext uri="{909E8E84-426E-40DD-AFC4-6F175D3DCCD1}">
              <a14:hiddenFill xmlns:a14="http://schemas.microsoft.com/office/drawing/2010/main">
                <a:solidFill>
                  <a:srgbClr val="FFFFFF"/>
                </a:solidFill>
              </a14:hiddenFill>
            </a:ext>
          </a:extLst>
        </p:spPr>
      </p:pic>
      <p:pic>
        <p:nvPicPr>
          <p:cNvPr id="364550" name="Picture 6" descr="heade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7913" y="-76200"/>
            <a:ext cx="6846887" cy="1989138"/>
          </a:xfrm>
          <a:prstGeom prst="rect">
            <a:avLst/>
          </a:prstGeom>
          <a:noFill/>
          <a:extLst>
            <a:ext uri="{909E8E84-426E-40DD-AFC4-6F175D3DCCD1}">
              <a14:hiddenFill xmlns:a14="http://schemas.microsoft.com/office/drawing/2010/main">
                <a:solidFill>
                  <a:srgbClr val="FFFFFF"/>
                </a:solidFill>
              </a14:hiddenFill>
            </a:ext>
          </a:extLst>
        </p:spPr>
      </p:pic>
      <p:sp>
        <p:nvSpPr>
          <p:cNvPr id="364551" name="Rectangle 7"/>
          <p:cNvSpPr>
            <a:spLocks noChangeArrowheads="1"/>
          </p:cNvSpPr>
          <p:nvPr/>
        </p:nvSpPr>
        <p:spPr bwMode="auto">
          <a:xfrm>
            <a:off x="1600200" y="4446588"/>
            <a:ext cx="6858000" cy="100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lnSpc>
                <a:spcPct val="50000"/>
              </a:lnSpc>
              <a:spcBef>
                <a:spcPct val="50000"/>
              </a:spcBef>
              <a:buSzPct val="150000"/>
              <a:buFont typeface="Wingdings" charset="2"/>
              <a:buNone/>
            </a:pPr>
            <a:r>
              <a:rPr lang="en-US" altLang="en-US" baseline="0">
                <a:solidFill>
                  <a:srgbClr val="800000"/>
                </a:solidFill>
                <a:effectLst>
                  <a:outerShdw blurRad="38100" dist="38100" dir="2700000" algn="tl">
                    <a:srgbClr val="000000"/>
                  </a:outerShdw>
                </a:effectLst>
              </a:rPr>
              <a:t>Copyright</a:t>
            </a:r>
            <a:r>
              <a:rPr lang="en-US" altLang="en-US" baseline="30000">
                <a:solidFill>
                  <a:srgbClr val="800000"/>
                </a:solidFill>
                <a:effectLst>
                  <a:outerShdw blurRad="38100" dist="38100" dir="2700000" algn="tl">
                    <a:srgbClr val="000000"/>
                  </a:outerShdw>
                </a:effectLst>
                <a:sym typeface="Symbol" charset="2"/>
              </a:rPr>
              <a:t></a:t>
            </a:r>
            <a:r>
              <a:rPr lang="en-US" altLang="en-US" baseline="0">
                <a:solidFill>
                  <a:srgbClr val="800000"/>
                </a:solidFill>
                <a:effectLst>
                  <a:outerShdw blurRad="38100" dist="38100" dir="2700000" algn="tl">
                    <a:srgbClr val="000000"/>
                  </a:outerShdw>
                </a:effectLst>
                <a:sym typeface="Symbol" charset="2"/>
              </a:rPr>
              <a:t>, 2003</a:t>
            </a:r>
          </a:p>
          <a:p>
            <a:pPr algn="ctr" eaLnBrk="0" hangingPunct="0">
              <a:lnSpc>
                <a:spcPct val="50000"/>
              </a:lnSpc>
              <a:spcBef>
                <a:spcPct val="50000"/>
              </a:spcBef>
              <a:buSzPct val="150000"/>
              <a:buFont typeface="Wingdings" charset="2"/>
              <a:buNone/>
            </a:pPr>
            <a:r>
              <a:rPr lang="en-US" altLang="en-US" baseline="0">
                <a:solidFill>
                  <a:srgbClr val="800000"/>
                </a:solidFill>
                <a:effectLst>
                  <a:outerShdw blurRad="38100" dist="38100" dir="2700000" algn="tl">
                    <a:srgbClr val="000000"/>
                  </a:outerShdw>
                </a:effectLst>
                <a:sym typeface="Symbol" charset="2"/>
              </a:rPr>
              <a:t>The University of Georgia </a:t>
            </a:r>
          </a:p>
          <a:p>
            <a:pPr algn="ctr" eaLnBrk="0" hangingPunct="0">
              <a:lnSpc>
                <a:spcPct val="50000"/>
              </a:lnSpc>
              <a:spcBef>
                <a:spcPct val="50000"/>
              </a:spcBef>
              <a:buSzPct val="150000"/>
              <a:buFont typeface="Wingdings" charset="2"/>
              <a:buNone/>
            </a:pPr>
            <a:r>
              <a:rPr lang="en-US" altLang="en-US" baseline="0">
                <a:solidFill>
                  <a:srgbClr val="800000"/>
                </a:solidFill>
                <a:effectLst>
                  <a:outerShdw blurRad="38100" dist="38100" dir="2700000" algn="tl">
                    <a:srgbClr val="000000"/>
                  </a:outerShdw>
                </a:effectLst>
                <a:sym typeface="Symbol" charset="2"/>
              </a:rPr>
              <a:t>Department of Horticulture</a:t>
            </a:r>
            <a:endParaRPr lang="en-US" altLang="en-US" baseline="0">
              <a:solidFill>
                <a:srgbClr val="800000"/>
              </a:solidFill>
              <a:effectLst>
                <a:outerShdw blurRad="38100" dist="38100" dir="2700000" algn="tl">
                  <a:srgbClr val="000000"/>
                </a:outerShdw>
              </a:effectLst>
            </a:endParaRPr>
          </a:p>
        </p:txBody>
      </p:sp>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4" name="Rectangle 6"/>
          <p:cNvSpPr>
            <a:spLocks noChangeArrowheads="1"/>
          </p:cNvSpPr>
          <p:nvPr/>
        </p:nvSpPr>
        <p:spPr bwMode="auto">
          <a:xfrm>
            <a:off x="1143000" y="1752600"/>
            <a:ext cx="29718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lnSpc>
                <a:spcPct val="90000"/>
              </a:lnSpc>
              <a:spcBef>
                <a:spcPct val="50000"/>
              </a:spcBef>
              <a:buFontTx/>
              <a:buChar char="•"/>
            </a:pPr>
            <a:r>
              <a:rPr lang="en-US" altLang="en-US" sz="3200" baseline="0">
                <a:solidFill>
                  <a:srgbClr val="663300"/>
                </a:solidFill>
                <a:effectLst>
                  <a:outerShdw blurRad="38100" dist="38100" dir="2700000" algn="tl">
                    <a:srgbClr val="000000"/>
                  </a:outerShdw>
                </a:effectLst>
              </a:rPr>
              <a:t> a light meter</a:t>
            </a:r>
          </a:p>
        </p:txBody>
      </p:sp>
      <p:sp>
        <p:nvSpPr>
          <p:cNvPr id="119816" name="Rectangle 8"/>
          <p:cNvSpPr>
            <a:spLocks noChangeArrowheads="1"/>
          </p:cNvSpPr>
          <p:nvPr/>
        </p:nvSpPr>
        <p:spPr bwMode="auto">
          <a:xfrm>
            <a:off x="304800" y="304800"/>
            <a:ext cx="8382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60375" indent="-460375">
              <a:defRPr sz="2400">
                <a:solidFill>
                  <a:schemeClr val="tx1"/>
                </a:solidFill>
                <a:latin typeface="Times New Roman" charset="0"/>
              </a:defRPr>
            </a:lvl1pPr>
            <a:lvl2pPr marL="574675">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a:buFont typeface="Wingdings" charset="2"/>
              <a:buNone/>
            </a:pPr>
            <a:r>
              <a:rPr lang="en-US" altLang="en-US" sz="3200" baseline="0">
                <a:solidFill>
                  <a:srgbClr val="663300"/>
                </a:solidFill>
                <a:effectLst>
                  <a:outerShdw blurRad="38100" dist="38100" dir="2700000" algn="tl">
                    <a:srgbClr val="000000"/>
                  </a:outerShdw>
                </a:effectLst>
                <a:latin typeface="Tempus Sans ITC" charset="0"/>
              </a:rPr>
              <a:t>To find out the light levels in your home you can use:</a:t>
            </a:r>
          </a:p>
        </p:txBody>
      </p:sp>
      <p:pic>
        <p:nvPicPr>
          <p:cNvPr id="119819" name="Picture 11" descr="1494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3700" y="2819400"/>
            <a:ext cx="2789238"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19821" name="Picture 13" descr="4010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5850" y="2819400"/>
            <a:ext cx="1774825"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19823" name="Picture 15" descr="ea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2819400"/>
            <a:ext cx="2428875" cy="3203575"/>
          </a:xfrm>
          <a:prstGeom prst="rect">
            <a:avLst/>
          </a:prstGeom>
          <a:noFill/>
          <a:extLst>
            <a:ext uri="{909E8E84-426E-40DD-AFC4-6F175D3DCCD1}">
              <a14:hiddenFill xmlns:a14="http://schemas.microsoft.com/office/drawing/2010/main">
                <a:solidFill>
                  <a:srgbClr val="FFFFFF"/>
                </a:solidFill>
              </a14:hiddenFill>
            </a:ext>
          </a:extLst>
        </p:spPr>
      </p:pic>
      <p:sp>
        <p:nvSpPr>
          <p:cNvPr id="119826" name="Rectangle 18"/>
          <p:cNvSpPr>
            <a:spLocks noChangeArrowheads="1"/>
          </p:cNvSpPr>
          <p:nvPr/>
        </p:nvSpPr>
        <p:spPr bwMode="auto">
          <a:xfrm>
            <a:off x="1143000" y="2819400"/>
            <a:ext cx="2438400" cy="3200400"/>
          </a:xfrm>
          <a:prstGeom prst="rect">
            <a:avLst/>
          </a:prstGeom>
          <a:noFill/>
          <a:ln w="38100">
            <a:solidFill>
              <a:srgbClr val="66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9827" name="Rectangle 19"/>
          <p:cNvSpPr>
            <a:spLocks noChangeArrowheads="1"/>
          </p:cNvSpPr>
          <p:nvPr/>
        </p:nvSpPr>
        <p:spPr bwMode="auto">
          <a:xfrm>
            <a:off x="3657600" y="2819400"/>
            <a:ext cx="1752600" cy="3200400"/>
          </a:xfrm>
          <a:prstGeom prst="rect">
            <a:avLst/>
          </a:prstGeom>
          <a:noFill/>
          <a:ln w="38100">
            <a:solidFill>
              <a:srgbClr val="66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9828" name="Rectangle 20"/>
          <p:cNvSpPr>
            <a:spLocks noChangeArrowheads="1"/>
          </p:cNvSpPr>
          <p:nvPr/>
        </p:nvSpPr>
        <p:spPr bwMode="auto">
          <a:xfrm>
            <a:off x="5486400" y="2819400"/>
            <a:ext cx="2743200" cy="3200400"/>
          </a:xfrm>
          <a:prstGeom prst="rect">
            <a:avLst/>
          </a:prstGeom>
          <a:noFill/>
          <a:ln w="38100">
            <a:solidFill>
              <a:srgbClr val="66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22" name="Rectangle 1030"/>
          <p:cNvSpPr>
            <a:spLocks noChangeArrowheads="1"/>
          </p:cNvSpPr>
          <p:nvPr/>
        </p:nvSpPr>
        <p:spPr bwMode="auto">
          <a:xfrm>
            <a:off x="381000" y="381000"/>
            <a:ext cx="50292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lnSpc>
                <a:spcPct val="90000"/>
              </a:lnSpc>
              <a:spcBef>
                <a:spcPct val="50000"/>
              </a:spcBef>
              <a:buFontTx/>
              <a:buChar char="•"/>
            </a:pPr>
            <a:r>
              <a:rPr lang="en-US" altLang="en-US" sz="3200" baseline="0">
                <a:solidFill>
                  <a:srgbClr val="663300"/>
                </a:solidFill>
                <a:effectLst>
                  <a:outerShdw blurRad="38100" dist="38100" dir="2700000" algn="tl">
                    <a:srgbClr val="000000"/>
                  </a:outerShdw>
                </a:effectLst>
              </a:rPr>
              <a:t> a 35mm camera:</a:t>
            </a:r>
          </a:p>
        </p:txBody>
      </p:sp>
      <p:sp>
        <p:nvSpPr>
          <p:cNvPr id="418824" name="Rectangle 1032"/>
          <p:cNvSpPr>
            <a:spLocks noChangeArrowheads="1"/>
          </p:cNvSpPr>
          <p:nvPr/>
        </p:nvSpPr>
        <p:spPr bwMode="auto">
          <a:xfrm>
            <a:off x="533400" y="1219200"/>
            <a:ext cx="8001000" cy="411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9250" indent="-349250">
              <a:defRPr sz="2400">
                <a:solidFill>
                  <a:schemeClr val="tx1"/>
                </a:solidFill>
                <a:latin typeface="Times New Roman" charset="0"/>
              </a:defRPr>
            </a:lvl1pPr>
            <a:lvl2pPr marL="463550">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eaLnBrk="0" hangingPunct="0">
              <a:spcBef>
                <a:spcPct val="20000"/>
              </a:spcBef>
              <a:spcAft>
                <a:spcPct val="20000"/>
              </a:spcAft>
              <a:buSzPct val="80000"/>
              <a:buFontTx/>
              <a:buChar char="•"/>
            </a:pPr>
            <a:r>
              <a:rPr lang="en-US" altLang="en-US" sz="3000" baseline="0">
                <a:solidFill>
                  <a:srgbClr val="663300"/>
                </a:solidFill>
                <a:effectLst>
                  <a:outerShdw blurRad="38100" dist="38100" dir="2700000" algn="tl">
                    <a:srgbClr val="000000"/>
                  </a:outerShdw>
                </a:effectLst>
                <a:latin typeface="Tempus Sans ITC" charset="0"/>
              </a:rPr>
              <a:t>set film speed indicator to ASA 25 and the shutter speed to 1/60</a:t>
            </a:r>
            <a:r>
              <a:rPr lang="en-US" altLang="en-US" sz="3000" baseline="30000">
                <a:solidFill>
                  <a:srgbClr val="663300"/>
                </a:solidFill>
                <a:effectLst>
                  <a:outerShdw blurRad="38100" dist="38100" dir="2700000" algn="tl">
                    <a:srgbClr val="000000"/>
                  </a:outerShdw>
                </a:effectLst>
                <a:latin typeface="Tempus Sans ITC" charset="0"/>
              </a:rPr>
              <a:t>th</a:t>
            </a:r>
            <a:r>
              <a:rPr lang="en-US" altLang="en-US" sz="3000" baseline="0">
                <a:solidFill>
                  <a:srgbClr val="663300"/>
                </a:solidFill>
                <a:effectLst>
                  <a:outerShdw blurRad="38100" dist="38100" dir="2700000" algn="tl">
                    <a:srgbClr val="000000"/>
                  </a:outerShdw>
                </a:effectLst>
                <a:latin typeface="Tempus Sans ITC" charset="0"/>
              </a:rPr>
              <a:t> second</a:t>
            </a:r>
          </a:p>
          <a:p>
            <a:pPr eaLnBrk="0" hangingPunct="0">
              <a:spcBef>
                <a:spcPct val="20000"/>
              </a:spcBef>
              <a:spcAft>
                <a:spcPct val="20000"/>
              </a:spcAft>
              <a:buSzPct val="80000"/>
              <a:buFontTx/>
              <a:buChar char="•"/>
            </a:pPr>
            <a:r>
              <a:rPr lang="en-US" altLang="en-US" sz="3000" baseline="0">
                <a:solidFill>
                  <a:srgbClr val="663300"/>
                </a:solidFill>
                <a:effectLst>
                  <a:outerShdw blurRad="38100" dist="38100" dir="2700000" algn="tl">
                    <a:srgbClr val="000000"/>
                  </a:outerShdw>
                </a:effectLst>
                <a:latin typeface="Tempus Sans ITC" charset="0"/>
              </a:rPr>
              <a:t>place a piece of white paper where you want to measure the light levels, aim the camera toward it close to fill the view, and adjust the f/stop so that meter indicates a correct exposure</a:t>
            </a:r>
          </a:p>
          <a:p>
            <a:pPr eaLnBrk="0" hangingPunct="0">
              <a:spcBef>
                <a:spcPct val="20000"/>
              </a:spcBef>
              <a:spcAft>
                <a:spcPct val="20000"/>
              </a:spcAft>
              <a:buSzPct val="80000"/>
              <a:buFontTx/>
              <a:buChar char="•"/>
            </a:pPr>
            <a:r>
              <a:rPr lang="en-US" altLang="en-US" sz="3000" baseline="0">
                <a:solidFill>
                  <a:srgbClr val="663300"/>
                </a:solidFill>
                <a:effectLst>
                  <a:outerShdw blurRad="38100" dist="38100" dir="2700000" algn="tl">
                    <a:srgbClr val="000000"/>
                  </a:outerShdw>
                </a:effectLst>
                <a:latin typeface="Tempus Sans ITC" charset="0"/>
              </a:rPr>
              <a:t>read the approx. light level from the table</a:t>
            </a:r>
          </a:p>
        </p:txBody>
      </p:sp>
    </p:spTree>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0982" name="Group 150"/>
          <p:cNvGraphicFramePr>
            <a:graphicFrameLocks noGrp="1"/>
          </p:cNvGraphicFramePr>
          <p:nvPr/>
        </p:nvGraphicFramePr>
        <p:xfrm>
          <a:off x="609600" y="1409700"/>
          <a:ext cx="8001000" cy="4533900"/>
        </p:xfrm>
        <a:graphic>
          <a:graphicData uri="http://schemas.openxmlformats.org/drawingml/2006/table">
            <a:tbl>
              <a:tblPr/>
              <a:tblGrid>
                <a:gridCol w="1395413"/>
                <a:gridCol w="2325687"/>
                <a:gridCol w="1489075"/>
                <a:gridCol w="2790825"/>
              </a:tblGrid>
              <a:tr h="1133475">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50000"/>
                        </a:lnSpc>
                        <a:spcBef>
                          <a:spcPct val="20000"/>
                        </a:spcBef>
                        <a:spcAft>
                          <a:spcPct val="0"/>
                        </a:spcAft>
                        <a:buClrTx/>
                        <a:buSzTx/>
                        <a:buFontTx/>
                        <a:buNone/>
                        <a:tabLst/>
                      </a:pPr>
                      <a:endParaRPr kumimoji="0" lang="en-US" altLang="en-US" sz="3600" b="1" i="0" u="none" strike="noStrike" cap="none" normalizeH="0" baseline="0">
                        <a:ln>
                          <a:noFill/>
                        </a:ln>
                        <a:solidFill>
                          <a:srgbClr val="993300"/>
                        </a:solidFill>
                        <a:effectLst>
                          <a:outerShdw blurRad="38100" dist="38100" dir="2700000" algn="tl">
                            <a:srgbClr val="000000"/>
                          </a:outerShdw>
                        </a:effectLst>
                        <a:latin typeface="Tempus Sans ITC" charset="0"/>
                      </a:endParaRPr>
                    </a:p>
                    <a:p>
                      <a:pPr marL="0" marR="0" lvl="0" indent="0" algn="ctr" defTabSz="914400" rtl="0" eaLnBrk="1" fontAlgn="base" latinLnBrk="0" hangingPunct="1">
                        <a:lnSpc>
                          <a:spcPct val="50000"/>
                        </a:lnSpc>
                        <a:spcBef>
                          <a:spcPct val="20000"/>
                        </a:spcBef>
                        <a:spcAft>
                          <a:spcPct val="0"/>
                        </a:spcAft>
                        <a:buClrTx/>
                        <a:buSzTx/>
                        <a:buFontTx/>
                        <a:buNone/>
                        <a:tabLst/>
                      </a:pPr>
                      <a:r>
                        <a:rPr kumimoji="0" lang="en-US" altLang="en-US" sz="3600" b="1" i="0" u="none" strike="noStrike" cap="none" normalizeH="0" baseline="0">
                          <a:ln>
                            <a:noFill/>
                          </a:ln>
                          <a:solidFill>
                            <a:srgbClr val="993300"/>
                          </a:solidFill>
                          <a:effectLst>
                            <a:outerShdw blurRad="38100" dist="38100" dir="2700000" algn="tl">
                              <a:srgbClr val="000000"/>
                            </a:outerShdw>
                          </a:effectLst>
                          <a:latin typeface="Tempus Sans ITC" charset="0"/>
                        </a:rPr>
                        <a:t>f/2</a:t>
                      </a:r>
                    </a:p>
                    <a:p>
                      <a:pPr marL="0" marR="0" lvl="0" indent="0" algn="ctr" defTabSz="914400" rtl="0" eaLnBrk="1" fontAlgn="base" latinLnBrk="0" hangingPunct="1">
                        <a:lnSpc>
                          <a:spcPct val="50000"/>
                        </a:lnSpc>
                        <a:spcBef>
                          <a:spcPct val="20000"/>
                        </a:spcBef>
                        <a:spcAft>
                          <a:spcPct val="0"/>
                        </a:spcAft>
                        <a:buClrTx/>
                        <a:buSzTx/>
                        <a:buFontTx/>
                        <a:buNone/>
                        <a:tabLst/>
                      </a:pPr>
                      <a:endParaRPr kumimoji="0" lang="en-US" altLang="en-US" sz="3600" b="1" i="0" u="none" strike="noStrike" cap="none" normalizeH="0" baseline="0">
                        <a:ln>
                          <a:noFill/>
                        </a:ln>
                        <a:solidFill>
                          <a:srgbClr val="993300"/>
                        </a:solidFill>
                        <a:effectLst>
                          <a:outerShdw blurRad="38100" dist="38100" dir="2700000" algn="tl">
                            <a:srgbClr val="000000"/>
                          </a:outerShdw>
                        </a:effectLst>
                        <a:latin typeface="Tempus Sans ITC" charset="0"/>
                      </a:endParaRPr>
                    </a:p>
                  </a:txBody>
                  <a:tcPr horzOverflow="overflow">
                    <a:lnL w="57150" cap="flat" cmpd="sng" algn="ctr">
                      <a:solidFill>
                        <a:srgbClr val="663300"/>
                      </a:solidFill>
                      <a:prstDash val="solid"/>
                      <a:round/>
                      <a:headEnd type="none" w="med" len="med"/>
                      <a:tailEnd type="none" w="med" len="med"/>
                    </a:lnL>
                    <a:lnR w="12700" cap="flat" cmpd="sng" algn="ctr">
                      <a:solidFill>
                        <a:srgbClr val="663300"/>
                      </a:solidFill>
                      <a:prstDash val="solid"/>
                      <a:round/>
                      <a:headEnd type="none" w="med" len="med"/>
                      <a:tailEnd type="none" w="med" len="med"/>
                    </a:lnR>
                    <a:lnT w="57150" cap="flat" cmpd="sng" algn="ctr">
                      <a:solidFill>
                        <a:srgbClr val="6633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50000"/>
                        </a:lnSpc>
                        <a:spcBef>
                          <a:spcPct val="20000"/>
                        </a:spcBef>
                        <a:spcAft>
                          <a:spcPct val="0"/>
                        </a:spcAft>
                        <a:buClrTx/>
                        <a:buSzTx/>
                        <a:buFontTx/>
                        <a:buNone/>
                        <a:tabLst/>
                      </a:pPr>
                      <a:endParaRPr kumimoji="0" lang="en-US" altLang="en-US" sz="3600" b="1" i="0" u="none" strike="noStrike" cap="none" normalizeH="0" baseline="0">
                        <a:ln>
                          <a:noFill/>
                        </a:ln>
                        <a:solidFill>
                          <a:srgbClr val="CC3300"/>
                        </a:solidFill>
                        <a:effectLst>
                          <a:outerShdw blurRad="38100" dist="38100" dir="2700000" algn="tl">
                            <a:srgbClr val="000000"/>
                          </a:outerShdw>
                        </a:effectLst>
                        <a:latin typeface="Tempus Sans ITC" charset="0"/>
                      </a:endParaRPr>
                    </a:p>
                    <a:p>
                      <a:pPr marL="0" marR="0" lvl="0" indent="0" algn="ctr" defTabSz="914400" rtl="0" eaLnBrk="1" fontAlgn="base" latinLnBrk="0" hangingPunct="1">
                        <a:lnSpc>
                          <a:spcPct val="50000"/>
                        </a:lnSpc>
                        <a:spcBef>
                          <a:spcPct val="20000"/>
                        </a:spcBef>
                        <a:spcAft>
                          <a:spcPct val="0"/>
                        </a:spcAft>
                        <a:buClrTx/>
                        <a:buSzTx/>
                        <a:buFontTx/>
                        <a:buNone/>
                        <a:tabLst/>
                      </a:pPr>
                      <a:r>
                        <a:rPr kumimoji="0" lang="en-US" altLang="en-US" sz="3600" b="1" i="0" u="none" strike="noStrike" cap="none" normalizeH="0" baseline="0">
                          <a:ln>
                            <a:noFill/>
                          </a:ln>
                          <a:solidFill>
                            <a:srgbClr val="CC3300"/>
                          </a:solidFill>
                          <a:effectLst>
                            <a:outerShdw blurRad="38100" dist="38100" dir="2700000" algn="tl">
                              <a:srgbClr val="000000"/>
                            </a:outerShdw>
                          </a:effectLst>
                          <a:latin typeface="Tempus Sans ITC" charset="0"/>
                        </a:rPr>
                        <a:t>40 ft-c</a:t>
                      </a:r>
                    </a:p>
                  </a:txBody>
                  <a:tcPr horzOverflow="overflow">
                    <a:lnL w="12700" cap="flat" cmpd="sng" algn="ctr">
                      <a:solidFill>
                        <a:srgbClr val="663300"/>
                      </a:solidFill>
                      <a:prstDash val="solid"/>
                      <a:round/>
                      <a:headEnd type="none" w="med" len="med"/>
                      <a:tailEnd type="none" w="med" len="med"/>
                    </a:lnL>
                    <a:lnR w="38100" cap="flat" cmpd="sng" algn="ctr">
                      <a:solidFill>
                        <a:srgbClr val="663300"/>
                      </a:solidFill>
                      <a:prstDash val="solid"/>
                      <a:round/>
                      <a:headEnd type="none" w="med" len="med"/>
                      <a:tailEnd type="none" w="med" len="med"/>
                    </a:lnR>
                    <a:lnT w="57150" cap="flat" cmpd="sng" algn="ctr">
                      <a:solidFill>
                        <a:srgbClr val="6633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50000"/>
                        </a:lnSpc>
                        <a:spcBef>
                          <a:spcPct val="20000"/>
                        </a:spcBef>
                        <a:spcAft>
                          <a:spcPct val="0"/>
                        </a:spcAft>
                        <a:buClrTx/>
                        <a:buSzTx/>
                        <a:buFontTx/>
                        <a:buNone/>
                        <a:tabLst/>
                      </a:pPr>
                      <a:endParaRPr kumimoji="0" lang="en-US" altLang="en-US" sz="3600" b="1" i="0" u="none" strike="noStrike" cap="none" normalizeH="0" baseline="0">
                        <a:ln>
                          <a:noFill/>
                        </a:ln>
                        <a:solidFill>
                          <a:srgbClr val="993300"/>
                        </a:solidFill>
                        <a:effectLst>
                          <a:outerShdw blurRad="38100" dist="38100" dir="2700000" algn="tl">
                            <a:srgbClr val="000000"/>
                          </a:outerShdw>
                        </a:effectLst>
                        <a:latin typeface="Tempus Sans ITC" charset="0"/>
                      </a:endParaRPr>
                    </a:p>
                    <a:p>
                      <a:pPr marL="0" marR="0" lvl="0" indent="0" algn="ctr" defTabSz="914400" rtl="0" eaLnBrk="1" fontAlgn="base" latinLnBrk="0" hangingPunct="1">
                        <a:lnSpc>
                          <a:spcPct val="50000"/>
                        </a:lnSpc>
                        <a:spcBef>
                          <a:spcPct val="20000"/>
                        </a:spcBef>
                        <a:spcAft>
                          <a:spcPct val="0"/>
                        </a:spcAft>
                        <a:buClrTx/>
                        <a:buSzTx/>
                        <a:buFontTx/>
                        <a:buNone/>
                        <a:tabLst/>
                      </a:pPr>
                      <a:r>
                        <a:rPr kumimoji="0" lang="en-US" altLang="en-US" sz="3600" b="1" i="0" u="none" strike="noStrike" cap="none" normalizeH="0" baseline="0">
                          <a:ln>
                            <a:noFill/>
                          </a:ln>
                          <a:solidFill>
                            <a:srgbClr val="993300"/>
                          </a:solidFill>
                          <a:effectLst>
                            <a:outerShdw blurRad="38100" dist="38100" dir="2700000" algn="tl">
                              <a:srgbClr val="000000"/>
                            </a:outerShdw>
                          </a:effectLst>
                          <a:latin typeface="Tempus Sans ITC" charset="0"/>
                        </a:rPr>
                        <a:t>f/8</a:t>
                      </a:r>
                    </a:p>
                  </a:txBody>
                  <a:tcPr horzOverflow="overflow">
                    <a:lnL w="38100" cap="flat" cmpd="sng" algn="ctr">
                      <a:solidFill>
                        <a:srgbClr val="663300"/>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6633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50000"/>
                        </a:lnSpc>
                        <a:spcBef>
                          <a:spcPct val="20000"/>
                        </a:spcBef>
                        <a:spcAft>
                          <a:spcPct val="0"/>
                        </a:spcAft>
                        <a:buClrTx/>
                        <a:buSzTx/>
                        <a:buFontTx/>
                        <a:buNone/>
                        <a:tabLst/>
                      </a:pPr>
                      <a:endParaRPr kumimoji="0" lang="en-US" altLang="en-US" sz="3600" b="1" i="0" u="none" strike="noStrike" cap="none" normalizeH="0" baseline="0">
                        <a:ln>
                          <a:noFill/>
                        </a:ln>
                        <a:solidFill>
                          <a:srgbClr val="CC3300"/>
                        </a:solidFill>
                        <a:effectLst>
                          <a:outerShdw blurRad="38100" dist="38100" dir="2700000" algn="tl">
                            <a:srgbClr val="000000"/>
                          </a:outerShdw>
                        </a:effectLst>
                        <a:latin typeface="Tempus Sans ITC" charset="0"/>
                      </a:endParaRPr>
                    </a:p>
                    <a:p>
                      <a:pPr marL="0" marR="0" lvl="0" indent="0" algn="ctr" defTabSz="914400" rtl="0" eaLnBrk="1" fontAlgn="base" latinLnBrk="0" hangingPunct="1">
                        <a:lnSpc>
                          <a:spcPct val="50000"/>
                        </a:lnSpc>
                        <a:spcBef>
                          <a:spcPct val="20000"/>
                        </a:spcBef>
                        <a:spcAft>
                          <a:spcPct val="0"/>
                        </a:spcAft>
                        <a:buClrTx/>
                        <a:buSzTx/>
                        <a:buFontTx/>
                        <a:buNone/>
                        <a:tabLst/>
                      </a:pPr>
                      <a:r>
                        <a:rPr kumimoji="0" lang="en-US" altLang="en-US" sz="3600" b="1" i="0" u="none" strike="noStrike" cap="none" normalizeH="0" baseline="0">
                          <a:ln>
                            <a:noFill/>
                          </a:ln>
                          <a:solidFill>
                            <a:srgbClr val="CC3300"/>
                          </a:solidFill>
                          <a:effectLst>
                            <a:outerShdw blurRad="38100" dist="38100" dir="2700000" algn="tl">
                              <a:srgbClr val="000000"/>
                            </a:outerShdw>
                          </a:effectLst>
                          <a:latin typeface="Tempus Sans ITC" charset="0"/>
                        </a:rPr>
                        <a:t>600 ft-c</a:t>
                      </a:r>
                    </a:p>
                  </a:txBody>
                  <a:tcPr horzOverflow="overflow">
                    <a:lnL w="12700" cap="flat" cmpd="sng" algn="ctr">
                      <a:solidFill>
                        <a:schemeClr val="tx1"/>
                      </a:solidFill>
                      <a:prstDash val="solid"/>
                      <a:round/>
                      <a:headEnd type="none" w="med" len="med"/>
                      <a:tailEnd type="none" w="med" len="med"/>
                    </a:lnL>
                    <a:lnR w="57150" cap="flat" cmpd="sng" algn="ctr">
                      <a:solidFill>
                        <a:srgbClr val="663300"/>
                      </a:solidFill>
                      <a:prstDash val="solid"/>
                      <a:round/>
                      <a:headEnd type="none" w="med" len="med"/>
                      <a:tailEnd type="none" w="med" len="med"/>
                    </a:lnR>
                    <a:lnT w="57150" cap="flat" cmpd="sng" algn="ctr">
                      <a:solidFill>
                        <a:srgbClr val="6633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r>
              <a:tr h="1133475">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50000"/>
                        </a:lnSpc>
                        <a:spcBef>
                          <a:spcPct val="20000"/>
                        </a:spcBef>
                        <a:spcAft>
                          <a:spcPct val="0"/>
                        </a:spcAft>
                        <a:buClrTx/>
                        <a:buSzTx/>
                        <a:buFontTx/>
                        <a:buNone/>
                        <a:tabLst/>
                      </a:pPr>
                      <a:endParaRPr kumimoji="0" lang="en-US" altLang="en-US" sz="3600" b="1" i="0" u="none" strike="noStrike" cap="none" normalizeH="0" baseline="0">
                        <a:ln>
                          <a:noFill/>
                        </a:ln>
                        <a:solidFill>
                          <a:srgbClr val="993300"/>
                        </a:solidFill>
                        <a:effectLst>
                          <a:outerShdw blurRad="38100" dist="38100" dir="2700000" algn="tl">
                            <a:srgbClr val="000000"/>
                          </a:outerShdw>
                        </a:effectLst>
                        <a:latin typeface="Tempus Sans ITC" charset="0"/>
                      </a:endParaRPr>
                    </a:p>
                    <a:p>
                      <a:pPr marL="0" marR="0" lvl="0" indent="0" algn="ctr" defTabSz="914400" rtl="0" eaLnBrk="1" fontAlgn="base" latinLnBrk="0" hangingPunct="1">
                        <a:lnSpc>
                          <a:spcPct val="50000"/>
                        </a:lnSpc>
                        <a:spcBef>
                          <a:spcPct val="20000"/>
                        </a:spcBef>
                        <a:spcAft>
                          <a:spcPct val="0"/>
                        </a:spcAft>
                        <a:buClrTx/>
                        <a:buSzTx/>
                        <a:buFontTx/>
                        <a:buNone/>
                        <a:tabLst/>
                      </a:pPr>
                      <a:r>
                        <a:rPr kumimoji="0" lang="en-US" altLang="en-US" sz="3600" b="1" i="0" u="none" strike="noStrike" cap="none" normalizeH="0" baseline="0">
                          <a:ln>
                            <a:noFill/>
                          </a:ln>
                          <a:solidFill>
                            <a:srgbClr val="993300"/>
                          </a:solidFill>
                          <a:effectLst>
                            <a:outerShdw blurRad="38100" dist="38100" dir="2700000" algn="tl">
                              <a:srgbClr val="000000"/>
                            </a:outerShdw>
                          </a:effectLst>
                          <a:latin typeface="Tempus Sans ITC" charset="0"/>
                        </a:rPr>
                        <a:t>f/2</a:t>
                      </a:r>
                    </a:p>
                    <a:p>
                      <a:pPr marL="0" marR="0" lvl="0" indent="0" algn="ctr" defTabSz="914400" rtl="0" eaLnBrk="1" fontAlgn="base" latinLnBrk="0" hangingPunct="1">
                        <a:lnSpc>
                          <a:spcPct val="50000"/>
                        </a:lnSpc>
                        <a:spcBef>
                          <a:spcPct val="20000"/>
                        </a:spcBef>
                        <a:spcAft>
                          <a:spcPct val="0"/>
                        </a:spcAft>
                        <a:buClrTx/>
                        <a:buSzTx/>
                        <a:buFontTx/>
                        <a:buNone/>
                        <a:tabLst/>
                      </a:pPr>
                      <a:endParaRPr kumimoji="0" lang="en-US" altLang="en-US" sz="3600" b="1" i="0" u="none" strike="noStrike" cap="none" normalizeH="0" baseline="0">
                        <a:ln>
                          <a:noFill/>
                        </a:ln>
                        <a:solidFill>
                          <a:srgbClr val="993300"/>
                        </a:solidFill>
                        <a:effectLst>
                          <a:outerShdw blurRad="38100" dist="38100" dir="2700000" algn="tl">
                            <a:srgbClr val="000000"/>
                          </a:outerShdw>
                        </a:effectLst>
                        <a:latin typeface="Tempus Sans ITC" charset="0"/>
                      </a:endParaRPr>
                    </a:p>
                  </a:txBody>
                  <a:tcPr horzOverflow="overflow">
                    <a:lnL w="57150" cap="flat" cmpd="sng" algn="ctr">
                      <a:solidFill>
                        <a:srgbClr val="663300"/>
                      </a:solidFill>
                      <a:prstDash val="solid"/>
                      <a:round/>
                      <a:headEnd type="none" w="med" len="med"/>
                      <a:tailEnd type="none" w="med" len="med"/>
                    </a:lnL>
                    <a:lnR w="12700" cap="flat" cmpd="sng" algn="ctr">
                      <a:solidFill>
                        <a:srgbClr val="6633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50000"/>
                        </a:lnSpc>
                        <a:spcBef>
                          <a:spcPct val="20000"/>
                        </a:spcBef>
                        <a:spcAft>
                          <a:spcPct val="0"/>
                        </a:spcAft>
                        <a:buClrTx/>
                        <a:buSzTx/>
                        <a:buFontTx/>
                        <a:buNone/>
                        <a:tabLst/>
                      </a:pPr>
                      <a:endParaRPr kumimoji="0" lang="en-US" altLang="en-US" sz="3600" b="1" i="0" u="none" strike="noStrike" cap="none" normalizeH="0" baseline="0">
                        <a:ln>
                          <a:noFill/>
                        </a:ln>
                        <a:solidFill>
                          <a:srgbClr val="CC3300"/>
                        </a:solidFill>
                        <a:effectLst>
                          <a:outerShdw blurRad="38100" dist="38100" dir="2700000" algn="tl">
                            <a:srgbClr val="000000"/>
                          </a:outerShdw>
                        </a:effectLst>
                        <a:latin typeface="Tempus Sans ITC" charset="0"/>
                      </a:endParaRPr>
                    </a:p>
                    <a:p>
                      <a:pPr marL="0" marR="0" lvl="0" indent="0" algn="ctr" defTabSz="914400" rtl="0" eaLnBrk="1" fontAlgn="base" latinLnBrk="0" hangingPunct="1">
                        <a:lnSpc>
                          <a:spcPct val="50000"/>
                        </a:lnSpc>
                        <a:spcBef>
                          <a:spcPct val="20000"/>
                        </a:spcBef>
                        <a:spcAft>
                          <a:spcPct val="0"/>
                        </a:spcAft>
                        <a:buClrTx/>
                        <a:buSzTx/>
                        <a:buFontTx/>
                        <a:buNone/>
                        <a:tabLst/>
                      </a:pPr>
                      <a:r>
                        <a:rPr kumimoji="0" lang="en-US" altLang="en-US" sz="3600" b="1" i="0" u="none" strike="noStrike" cap="none" normalizeH="0" baseline="0">
                          <a:ln>
                            <a:noFill/>
                          </a:ln>
                          <a:solidFill>
                            <a:srgbClr val="CC3300"/>
                          </a:solidFill>
                          <a:effectLst>
                            <a:outerShdw blurRad="38100" dist="38100" dir="2700000" algn="tl">
                              <a:srgbClr val="000000"/>
                            </a:outerShdw>
                          </a:effectLst>
                          <a:latin typeface="Tempus Sans ITC" charset="0"/>
                        </a:rPr>
                        <a:t>75 ft-c</a:t>
                      </a:r>
                    </a:p>
                  </a:txBody>
                  <a:tcPr horzOverflow="overflow">
                    <a:lnL w="12700" cap="flat" cmpd="sng" algn="ctr">
                      <a:solidFill>
                        <a:srgbClr val="663300"/>
                      </a:solidFill>
                      <a:prstDash val="solid"/>
                      <a:round/>
                      <a:headEnd type="none" w="med" len="med"/>
                      <a:tailEnd type="none" w="med" len="med"/>
                    </a:lnL>
                    <a:lnR w="38100" cap="flat" cmpd="sng" algn="ctr">
                      <a:solidFill>
                        <a:srgbClr val="6633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50000"/>
                        </a:lnSpc>
                        <a:spcBef>
                          <a:spcPct val="20000"/>
                        </a:spcBef>
                        <a:spcAft>
                          <a:spcPct val="0"/>
                        </a:spcAft>
                        <a:buClrTx/>
                        <a:buSzTx/>
                        <a:buFontTx/>
                        <a:buNone/>
                        <a:tabLst/>
                      </a:pPr>
                      <a:endParaRPr kumimoji="0" lang="en-US" altLang="en-US" sz="3600" b="1" i="0" u="none" strike="noStrike" cap="none" normalizeH="0" baseline="0">
                        <a:ln>
                          <a:noFill/>
                        </a:ln>
                        <a:solidFill>
                          <a:srgbClr val="993300"/>
                        </a:solidFill>
                        <a:effectLst>
                          <a:outerShdw blurRad="38100" dist="38100" dir="2700000" algn="tl">
                            <a:srgbClr val="000000"/>
                          </a:outerShdw>
                        </a:effectLst>
                        <a:latin typeface="Tempus Sans ITC" charset="0"/>
                      </a:endParaRPr>
                    </a:p>
                    <a:p>
                      <a:pPr marL="0" marR="0" lvl="0" indent="0" algn="ctr" defTabSz="914400" rtl="0" eaLnBrk="1" fontAlgn="base" latinLnBrk="0" hangingPunct="1">
                        <a:lnSpc>
                          <a:spcPct val="50000"/>
                        </a:lnSpc>
                        <a:spcBef>
                          <a:spcPct val="20000"/>
                        </a:spcBef>
                        <a:spcAft>
                          <a:spcPct val="0"/>
                        </a:spcAft>
                        <a:buClrTx/>
                        <a:buSzTx/>
                        <a:buFontTx/>
                        <a:buNone/>
                        <a:tabLst/>
                      </a:pPr>
                      <a:r>
                        <a:rPr kumimoji="0" lang="en-US" altLang="en-US" sz="3600" b="1" i="0" u="none" strike="noStrike" cap="none" normalizeH="0" baseline="0">
                          <a:ln>
                            <a:noFill/>
                          </a:ln>
                          <a:solidFill>
                            <a:srgbClr val="993300"/>
                          </a:solidFill>
                          <a:effectLst>
                            <a:outerShdw blurRad="38100" dist="38100" dir="2700000" algn="tl">
                              <a:srgbClr val="000000"/>
                            </a:outerShdw>
                          </a:effectLst>
                          <a:latin typeface="Tempus Sans ITC" charset="0"/>
                        </a:rPr>
                        <a:t>f/11</a:t>
                      </a:r>
                    </a:p>
                  </a:txBody>
                  <a:tcPr horzOverflow="overflow">
                    <a:lnL w="38100" cap="flat" cmpd="sng" algn="ctr">
                      <a:solidFill>
                        <a:srgbClr val="6633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50000"/>
                        </a:lnSpc>
                        <a:spcBef>
                          <a:spcPct val="20000"/>
                        </a:spcBef>
                        <a:spcAft>
                          <a:spcPct val="0"/>
                        </a:spcAft>
                        <a:buClrTx/>
                        <a:buSzTx/>
                        <a:buFontTx/>
                        <a:buNone/>
                        <a:tabLst/>
                      </a:pPr>
                      <a:endParaRPr kumimoji="0" lang="en-US" altLang="en-US" sz="3600" b="1" i="0" u="none" strike="noStrike" cap="none" normalizeH="0" baseline="0">
                        <a:ln>
                          <a:noFill/>
                        </a:ln>
                        <a:solidFill>
                          <a:srgbClr val="CC3300"/>
                        </a:solidFill>
                        <a:effectLst>
                          <a:outerShdw blurRad="38100" dist="38100" dir="2700000" algn="tl">
                            <a:srgbClr val="000000"/>
                          </a:outerShdw>
                        </a:effectLst>
                        <a:latin typeface="Tempus Sans ITC" charset="0"/>
                      </a:endParaRPr>
                    </a:p>
                    <a:p>
                      <a:pPr marL="0" marR="0" lvl="0" indent="0" algn="ctr" defTabSz="914400" rtl="0" eaLnBrk="1" fontAlgn="base" latinLnBrk="0" hangingPunct="1">
                        <a:lnSpc>
                          <a:spcPct val="50000"/>
                        </a:lnSpc>
                        <a:spcBef>
                          <a:spcPct val="20000"/>
                        </a:spcBef>
                        <a:spcAft>
                          <a:spcPct val="0"/>
                        </a:spcAft>
                        <a:buClrTx/>
                        <a:buSzTx/>
                        <a:buFontTx/>
                        <a:buNone/>
                        <a:tabLst/>
                      </a:pPr>
                      <a:r>
                        <a:rPr kumimoji="0" lang="en-US" altLang="en-US" sz="3600" b="1" i="0" u="none" strike="noStrike" cap="none" normalizeH="0" baseline="0">
                          <a:ln>
                            <a:noFill/>
                          </a:ln>
                          <a:solidFill>
                            <a:srgbClr val="CC3300"/>
                          </a:solidFill>
                          <a:effectLst>
                            <a:outerShdw blurRad="38100" dist="38100" dir="2700000" algn="tl">
                              <a:srgbClr val="000000"/>
                            </a:outerShdw>
                          </a:effectLst>
                          <a:latin typeface="Tempus Sans ITC" charset="0"/>
                        </a:rPr>
                        <a:t>1200 ft-c</a:t>
                      </a:r>
                    </a:p>
                  </a:txBody>
                  <a:tcPr horzOverflow="overflow">
                    <a:lnL w="12700" cap="flat" cmpd="sng" algn="ctr">
                      <a:solidFill>
                        <a:schemeClr val="tx1"/>
                      </a:solidFill>
                      <a:prstDash val="solid"/>
                      <a:round/>
                      <a:headEnd type="none" w="med" len="med"/>
                      <a:tailEnd type="none" w="med" len="med"/>
                    </a:lnL>
                    <a:lnR w="57150" cap="flat" cmpd="sng" algn="ctr">
                      <a:solidFill>
                        <a:srgbClr val="6633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r>
              <a:tr h="1133475">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50000"/>
                        </a:lnSpc>
                        <a:spcBef>
                          <a:spcPct val="20000"/>
                        </a:spcBef>
                        <a:spcAft>
                          <a:spcPct val="0"/>
                        </a:spcAft>
                        <a:buClrTx/>
                        <a:buSzTx/>
                        <a:buFontTx/>
                        <a:buNone/>
                        <a:tabLst/>
                      </a:pPr>
                      <a:endParaRPr kumimoji="0" lang="en-US" altLang="en-US" sz="3600" b="1" i="0" u="none" strike="noStrike" cap="none" normalizeH="0" baseline="0">
                        <a:ln>
                          <a:noFill/>
                        </a:ln>
                        <a:solidFill>
                          <a:srgbClr val="993300"/>
                        </a:solidFill>
                        <a:effectLst>
                          <a:outerShdw blurRad="38100" dist="38100" dir="2700000" algn="tl">
                            <a:srgbClr val="000000"/>
                          </a:outerShdw>
                        </a:effectLst>
                        <a:latin typeface="Tempus Sans ITC" charset="0"/>
                      </a:endParaRPr>
                    </a:p>
                    <a:p>
                      <a:pPr marL="0" marR="0" lvl="0" indent="0" algn="ctr" defTabSz="914400" rtl="0" eaLnBrk="1" fontAlgn="base" latinLnBrk="0" hangingPunct="1">
                        <a:lnSpc>
                          <a:spcPct val="50000"/>
                        </a:lnSpc>
                        <a:spcBef>
                          <a:spcPct val="20000"/>
                        </a:spcBef>
                        <a:spcAft>
                          <a:spcPct val="0"/>
                        </a:spcAft>
                        <a:buClrTx/>
                        <a:buSzTx/>
                        <a:buFontTx/>
                        <a:buNone/>
                        <a:tabLst/>
                      </a:pPr>
                      <a:r>
                        <a:rPr kumimoji="0" lang="en-US" altLang="en-US" sz="3600" b="1" i="0" u="none" strike="noStrike" cap="none" normalizeH="0" baseline="0">
                          <a:ln>
                            <a:noFill/>
                          </a:ln>
                          <a:solidFill>
                            <a:srgbClr val="993300"/>
                          </a:solidFill>
                          <a:effectLst>
                            <a:outerShdw blurRad="38100" dist="38100" dir="2700000" algn="tl">
                              <a:srgbClr val="000000"/>
                            </a:outerShdw>
                          </a:effectLst>
                          <a:latin typeface="Tempus Sans ITC" charset="0"/>
                        </a:rPr>
                        <a:t>f/4</a:t>
                      </a:r>
                    </a:p>
                    <a:p>
                      <a:pPr marL="0" marR="0" lvl="0" indent="0" algn="ctr" defTabSz="914400" rtl="0" eaLnBrk="1" fontAlgn="base" latinLnBrk="0" hangingPunct="1">
                        <a:lnSpc>
                          <a:spcPct val="50000"/>
                        </a:lnSpc>
                        <a:spcBef>
                          <a:spcPct val="20000"/>
                        </a:spcBef>
                        <a:spcAft>
                          <a:spcPct val="0"/>
                        </a:spcAft>
                        <a:buClrTx/>
                        <a:buSzTx/>
                        <a:buFontTx/>
                        <a:buNone/>
                        <a:tabLst/>
                      </a:pPr>
                      <a:endParaRPr kumimoji="0" lang="en-US" altLang="en-US" sz="3600" b="1" i="0" u="none" strike="noStrike" cap="none" normalizeH="0" baseline="0">
                        <a:ln>
                          <a:noFill/>
                        </a:ln>
                        <a:solidFill>
                          <a:srgbClr val="993300"/>
                        </a:solidFill>
                        <a:effectLst>
                          <a:outerShdw blurRad="38100" dist="38100" dir="2700000" algn="tl">
                            <a:srgbClr val="000000"/>
                          </a:outerShdw>
                        </a:effectLst>
                        <a:latin typeface="Tempus Sans ITC" charset="0"/>
                      </a:endParaRPr>
                    </a:p>
                  </a:txBody>
                  <a:tcPr horzOverflow="overflow">
                    <a:lnL w="57150" cap="flat" cmpd="sng" algn="ctr">
                      <a:solidFill>
                        <a:srgbClr val="663300"/>
                      </a:solidFill>
                      <a:prstDash val="solid"/>
                      <a:round/>
                      <a:headEnd type="none" w="med" len="med"/>
                      <a:tailEnd type="none" w="med" len="med"/>
                    </a:lnL>
                    <a:lnR w="12700" cap="flat" cmpd="sng" algn="ctr">
                      <a:solidFill>
                        <a:srgbClr val="6633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50000"/>
                        </a:lnSpc>
                        <a:spcBef>
                          <a:spcPct val="20000"/>
                        </a:spcBef>
                        <a:spcAft>
                          <a:spcPct val="0"/>
                        </a:spcAft>
                        <a:buClrTx/>
                        <a:buSzTx/>
                        <a:buFontTx/>
                        <a:buNone/>
                        <a:tabLst/>
                      </a:pPr>
                      <a:endParaRPr kumimoji="0" lang="en-US" altLang="en-US" sz="3600" b="1" i="0" u="none" strike="noStrike" cap="none" normalizeH="0" baseline="0">
                        <a:ln>
                          <a:noFill/>
                        </a:ln>
                        <a:solidFill>
                          <a:srgbClr val="CC3300"/>
                        </a:solidFill>
                        <a:effectLst>
                          <a:outerShdw blurRad="38100" dist="38100" dir="2700000" algn="tl">
                            <a:srgbClr val="000000"/>
                          </a:outerShdw>
                        </a:effectLst>
                        <a:latin typeface="Tempus Sans ITC" charset="0"/>
                      </a:endParaRPr>
                    </a:p>
                    <a:p>
                      <a:pPr marL="0" marR="0" lvl="0" indent="0" algn="ctr" defTabSz="914400" rtl="0" eaLnBrk="1" fontAlgn="base" latinLnBrk="0" hangingPunct="1">
                        <a:lnSpc>
                          <a:spcPct val="50000"/>
                        </a:lnSpc>
                        <a:spcBef>
                          <a:spcPct val="20000"/>
                        </a:spcBef>
                        <a:spcAft>
                          <a:spcPct val="0"/>
                        </a:spcAft>
                        <a:buClrTx/>
                        <a:buSzTx/>
                        <a:buFontTx/>
                        <a:buNone/>
                        <a:tabLst/>
                      </a:pPr>
                      <a:r>
                        <a:rPr kumimoji="0" lang="en-US" altLang="en-US" sz="3600" b="1" i="0" u="none" strike="noStrike" cap="none" normalizeH="0" baseline="0">
                          <a:ln>
                            <a:noFill/>
                          </a:ln>
                          <a:solidFill>
                            <a:srgbClr val="CC3300"/>
                          </a:solidFill>
                          <a:effectLst>
                            <a:outerShdw blurRad="38100" dist="38100" dir="2700000" algn="tl">
                              <a:srgbClr val="000000"/>
                            </a:outerShdw>
                          </a:effectLst>
                          <a:latin typeface="Tempus Sans ITC" charset="0"/>
                        </a:rPr>
                        <a:t>150 ft-c</a:t>
                      </a:r>
                    </a:p>
                  </a:txBody>
                  <a:tcPr horzOverflow="overflow">
                    <a:lnL w="12700" cap="flat" cmpd="sng" algn="ctr">
                      <a:solidFill>
                        <a:srgbClr val="663300"/>
                      </a:solidFill>
                      <a:prstDash val="solid"/>
                      <a:round/>
                      <a:headEnd type="none" w="med" len="med"/>
                      <a:tailEnd type="none" w="med" len="med"/>
                    </a:lnL>
                    <a:lnR w="38100" cap="flat" cmpd="sng" algn="ctr">
                      <a:solidFill>
                        <a:srgbClr val="6633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50000"/>
                        </a:lnSpc>
                        <a:spcBef>
                          <a:spcPct val="20000"/>
                        </a:spcBef>
                        <a:spcAft>
                          <a:spcPct val="0"/>
                        </a:spcAft>
                        <a:buClrTx/>
                        <a:buSzTx/>
                        <a:buFontTx/>
                        <a:buNone/>
                        <a:tabLst/>
                      </a:pPr>
                      <a:endParaRPr kumimoji="0" lang="en-US" altLang="en-US" sz="3600" b="1" i="0" u="none" strike="noStrike" cap="none" normalizeH="0" baseline="0">
                        <a:ln>
                          <a:noFill/>
                        </a:ln>
                        <a:solidFill>
                          <a:srgbClr val="993300"/>
                        </a:solidFill>
                        <a:effectLst>
                          <a:outerShdw blurRad="38100" dist="38100" dir="2700000" algn="tl">
                            <a:srgbClr val="000000"/>
                          </a:outerShdw>
                        </a:effectLst>
                        <a:latin typeface="Tempus Sans ITC" charset="0"/>
                      </a:endParaRPr>
                    </a:p>
                    <a:p>
                      <a:pPr marL="0" marR="0" lvl="0" indent="0" algn="ctr" defTabSz="914400" rtl="0" eaLnBrk="1" fontAlgn="base" latinLnBrk="0" hangingPunct="1">
                        <a:lnSpc>
                          <a:spcPct val="50000"/>
                        </a:lnSpc>
                        <a:spcBef>
                          <a:spcPct val="20000"/>
                        </a:spcBef>
                        <a:spcAft>
                          <a:spcPct val="0"/>
                        </a:spcAft>
                        <a:buClrTx/>
                        <a:buSzTx/>
                        <a:buFontTx/>
                        <a:buNone/>
                        <a:tabLst/>
                      </a:pPr>
                      <a:r>
                        <a:rPr kumimoji="0" lang="en-US" altLang="en-US" sz="3600" b="1" i="0" u="none" strike="noStrike" cap="none" normalizeH="0" baseline="0">
                          <a:ln>
                            <a:noFill/>
                          </a:ln>
                          <a:solidFill>
                            <a:srgbClr val="993300"/>
                          </a:solidFill>
                          <a:effectLst>
                            <a:outerShdw blurRad="38100" dist="38100" dir="2700000" algn="tl">
                              <a:srgbClr val="000000"/>
                            </a:outerShdw>
                          </a:effectLst>
                          <a:latin typeface="Tempus Sans ITC" charset="0"/>
                        </a:rPr>
                        <a:t>f/16</a:t>
                      </a:r>
                    </a:p>
                  </a:txBody>
                  <a:tcPr horzOverflow="overflow">
                    <a:lnL w="38100" cap="flat" cmpd="sng" algn="ctr">
                      <a:solidFill>
                        <a:srgbClr val="6633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50000"/>
                        </a:lnSpc>
                        <a:spcBef>
                          <a:spcPct val="20000"/>
                        </a:spcBef>
                        <a:spcAft>
                          <a:spcPct val="0"/>
                        </a:spcAft>
                        <a:buClrTx/>
                        <a:buSzTx/>
                        <a:buFontTx/>
                        <a:buNone/>
                        <a:tabLst/>
                      </a:pPr>
                      <a:endParaRPr kumimoji="0" lang="en-US" altLang="en-US" sz="3600" b="1" i="0" u="none" strike="noStrike" cap="none" normalizeH="0" baseline="0">
                        <a:ln>
                          <a:noFill/>
                        </a:ln>
                        <a:solidFill>
                          <a:srgbClr val="CC3300"/>
                        </a:solidFill>
                        <a:effectLst>
                          <a:outerShdw blurRad="38100" dist="38100" dir="2700000" algn="tl">
                            <a:srgbClr val="000000"/>
                          </a:outerShdw>
                        </a:effectLst>
                        <a:latin typeface="Tempus Sans ITC" charset="0"/>
                      </a:endParaRPr>
                    </a:p>
                    <a:p>
                      <a:pPr marL="0" marR="0" lvl="0" indent="0" algn="ctr" defTabSz="914400" rtl="0" eaLnBrk="1" fontAlgn="base" latinLnBrk="0" hangingPunct="1">
                        <a:lnSpc>
                          <a:spcPct val="50000"/>
                        </a:lnSpc>
                        <a:spcBef>
                          <a:spcPct val="20000"/>
                        </a:spcBef>
                        <a:spcAft>
                          <a:spcPct val="0"/>
                        </a:spcAft>
                        <a:buClrTx/>
                        <a:buSzTx/>
                        <a:buFontTx/>
                        <a:buNone/>
                        <a:tabLst/>
                      </a:pPr>
                      <a:r>
                        <a:rPr kumimoji="0" lang="en-US" altLang="en-US" sz="3600" b="1" i="0" u="none" strike="noStrike" cap="none" normalizeH="0" baseline="0">
                          <a:ln>
                            <a:noFill/>
                          </a:ln>
                          <a:solidFill>
                            <a:srgbClr val="CC3300"/>
                          </a:solidFill>
                          <a:effectLst>
                            <a:outerShdw blurRad="38100" dist="38100" dir="2700000" algn="tl">
                              <a:srgbClr val="000000"/>
                            </a:outerShdw>
                          </a:effectLst>
                          <a:latin typeface="Tempus Sans ITC" charset="0"/>
                        </a:rPr>
                        <a:t>2400 ft-c</a:t>
                      </a:r>
                    </a:p>
                  </a:txBody>
                  <a:tcPr horzOverflow="overflow">
                    <a:lnL w="12700" cap="flat" cmpd="sng" algn="ctr">
                      <a:solidFill>
                        <a:schemeClr val="tx1"/>
                      </a:solidFill>
                      <a:prstDash val="solid"/>
                      <a:round/>
                      <a:headEnd type="none" w="med" len="med"/>
                      <a:tailEnd type="none" w="med" len="med"/>
                    </a:lnL>
                    <a:lnR w="57150" cap="flat" cmpd="sng" algn="ctr">
                      <a:solidFill>
                        <a:srgbClr val="6633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r>
              <a:tr h="1133475">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50000"/>
                        </a:lnSpc>
                        <a:spcBef>
                          <a:spcPct val="20000"/>
                        </a:spcBef>
                        <a:spcAft>
                          <a:spcPct val="0"/>
                        </a:spcAft>
                        <a:buClrTx/>
                        <a:buSzTx/>
                        <a:buFontTx/>
                        <a:buNone/>
                        <a:tabLst/>
                      </a:pPr>
                      <a:endParaRPr kumimoji="0" lang="en-US" altLang="en-US" sz="3600" b="1" i="0" u="none" strike="noStrike" cap="none" normalizeH="0" baseline="0">
                        <a:ln>
                          <a:noFill/>
                        </a:ln>
                        <a:solidFill>
                          <a:srgbClr val="993300"/>
                        </a:solidFill>
                        <a:effectLst>
                          <a:outerShdw blurRad="38100" dist="38100" dir="2700000" algn="tl">
                            <a:srgbClr val="000000"/>
                          </a:outerShdw>
                        </a:effectLst>
                        <a:latin typeface="Tempus Sans ITC" charset="0"/>
                      </a:endParaRPr>
                    </a:p>
                    <a:p>
                      <a:pPr marL="0" marR="0" lvl="0" indent="0" algn="ctr" defTabSz="914400" rtl="0" eaLnBrk="1" fontAlgn="base" latinLnBrk="0" hangingPunct="1">
                        <a:lnSpc>
                          <a:spcPct val="50000"/>
                        </a:lnSpc>
                        <a:spcBef>
                          <a:spcPct val="20000"/>
                        </a:spcBef>
                        <a:spcAft>
                          <a:spcPct val="0"/>
                        </a:spcAft>
                        <a:buClrTx/>
                        <a:buSzTx/>
                        <a:buFontTx/>
                        <a:buNone/>
                        <a:tabLst/>
                      </a:pPr>
                      <a:r>
                        <a:rPr kumimoji="0" lang="en-US" altLang="en-US" sz="3600" b="1" i="0" u="none" strike="noStrike" cap="none" normalizeH="0" baseline="0">
                          <a:ln>
                            <a:noFill/>
                          </a:ln>
                          <a:solidFill>
                            <a:srgbClr val="993300"/>
                          </a:solidFill>
                          <a:effectLst>
                            <a:outerShdw blurRad="38100" dist="38100" dir="2700000" algn="tl">
                              <a:srgbClr val="000000"/>
                            </a:outerShdw>
                          </a:effectLst>
                          <a:latin typeface="Tempus Sans ITC" charset="0"/>
                        </a:rPr>
                        <a:t>f/5.6</a:t>
                      </a:r>
                    </a:p>
                    <a:p>
                      <a:pPr marL="0" marR="0" lvl="0" indent="0" algn="ctr" defTabSz="914400" rtl="0" eaLnBrk="1" fontAlgn="base" latinLnBrk="0" hangingPunct="1">
                        <a:lnSpc>
                          <a:spcPct val="50000"/>
                        </a:lnSpc>
                        <a:spcBef>
                          <a:spcPct val="20000"/>
                        </a:spcBef>
                        <a:spcAft>
                          <a:spcPct val="0"/>
                        </a:spcAft>
                        <a:buClrTx/>
                        <a:buSzTx/>
                        <a:buFontTx/>
                        <a:buNone/>
                        <a:tabLst/>
                      </a:pPr>
                      <a:endParaRPr kumimoji="0" lang="en-US" altLang="en-US" sz="3600" b="1" i="0" u="none" strike="noStrike" cap="none" normalizeH="0" baseline="0">
                        <a:ln>
                          <a:noFill/>
                        </a:ln>
                        <a:solidFill>
                          <a:srgbClr val="993300"/>
                        </a:solidFill>
                        <a:effectLst>
                          <a:outerShdw blurRad="38100" dist="38100" dir="2700000" algn="tl">
                            <a:srgbClr val="000000"/>
                          </a:outerShdw>
                        </a:effectLst>
                        <a:latin typeface="Tempus Sans ITC" charset="0"/>
                      </a:endParaRPr>
                    </a:p>
                  </a:txBody>
                  <a:tcPr horzOverflow="overflow">
                    <a:lnL w="57150" cap="flat" cmpd="sng" algn="ctr">
                      <a:solidFill>
                        <a:srgbClr val="663300"/>
                      </a:solidFill>
                      <a:prstDash val="solid"/>
                      <a:round/>
                      <a:headEnd type="none" w="med" len="med"/>
                      <a:tailEnd type="none" w="med" len="med"/>
                    </a:lnL>
                    <a:lnR w="12700" cap="flat" cmpd="sng" algn="ctr">
                      <a:solidFill>
                        <a:srgbClr val="663300"/>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663300"/>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50000"/>
                        </a:lnSpc>
                        <a:spcBef>
                          <a:spcPct val="20000"/>
                        </a:spcBef>
                        <a:spcAft>
                          <a:spcPct val="0"/>
                        </a:spcAft>
                        <a:buClrTx/>
                        <a:buSzTx/>
                        <a:buFontTx/>
                        <a:buNone/>
                        <a:tabLst/>
                      </a:pPr>
                      <a:endParaRPr kumimoji="0" lang="en-US" altLang="en-US" sz="3600" b="1" i="0" u="none" strike="noStrike" cap="none" normalizeH="0" baseline="0">
                        <a:ln>
                          <a:noFill/>
                        </a:ln>
                        <a:solidFill>
                          <a:srgbClr val="CC3300"/>
                        </a:solidFill>
                        <a:effectLst>
                          <a:outerShdw blurRad="38100" dist="38100" dir="2700000" algn="tl">
                            <a:srgbClr val="000000"/>
                          </a:outerShdw>
                        </a:effectLst>
                        <a:latin typeface="Tempus Sans ITC" charset="0"/>
                      </a:endParaRPr>
                    </a:p>
                    <a:p>
                      <a:pPr marL="0" marR="0" lvl="0" indent="0" algn="ctr" defTabSz="914400" rtl="0" eaLnBrk="1" fontAlgn="base" latinLnBrk="0" hangingPunct="1">
                        <a:lnSpc>
                          <a:spcPct val="50000"/>
                        </a:lnSpc>
                        <a:spcBef>
                          <a:spcPct val="20000"/>
                        </a:spcBef>
                        <a:spcAft>
                          <a:spcPct val="0"/>
                        </a:spcAft>
                        <a:buClrTx/>
                        <a:buSzTx/>
                        <a:buFontTx/>
                        <a:buNone/>
                        <a:tabLst/>
                      </a:pPr>
                      <a:r>
                        <a:rPr kumimoji="0" lang="en-US" altLang="en-US" sz="3600" b="1" i="0" u="none" strike="noStrike" cap="none" normalizeH="0" baseline="0">
                          <a:ln>
                            <a:noFill/>
                          </a:ln>
                          <a:solidFill>
                            <a:srgbClr val="CC3300"/>
                          </a:solidFill>
                          <a:effectLst>
                            <a:outerShdw blurRad="38100" dist="38100" dir="2700000" algn="tl">
                              <a:srgbClr val="000000"/>
                            </a:outerShdw>
                          </a:effectLst>
                          <a:latin typeface="Tempus Sans ITC" charset="0"/>
                        </a:rPr>
                        <a:t>300 ft-c</a:t>
                      </a:r>
                    </a:p>
                  </a:txBody>
                  <a:tcPr horzOverflow="overflow">
                    <a:lnL w="12700" cap="flat" cmpd="sng" algn="ctr">
                      <a:solidFill>
                        <a:srgbClr val="663300"/>
                      </a:solidFill>
                      <a:prstDash val="solid"/>
                      <a:round/>
                      <a:headEnd type="none" w="med" len="med"/>
                      <a:tailEnd type="none" w="med" len="med"/>
                    </a:lnL>
                    <a:lnR w="38100" cap="flat" cmpd="sng" algn="ctr">
                      <a:solidFill>
                        <a:srgbClr val="663300"/>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663300"/>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gridSpan="2">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50000"/>
                        </a:lnSpc>
                        <a:spcBef>
                          <a:spcPct val="20000"/>
                        </a:spcBef>
                        <a:spcAft>
                          <a:spcPct val="0"/>
                        </a:spcAft>
                        <a:buClrTx/>
                        <a:buSzTx/>
                        <a:buFontTx/>
                        <a:buNone/>
                        <a:tabLst/>
                      </a:pPr>
                      <a:endParaRPr kumimoji="0" lang="en-US" altLang="en-US" sz="3600" b="1" i="0" u="none" strike="noStrike" cap="none" normalizeH="0" baseline="0">
                        <a:ln>
                          <a:noFill/>
                        </a:ln>
                        <a:solidFill>
                          <a:srgbClr val="CC3300"/>
                        </a:solidFill>
                        <a:effectLst>
                          <a:outerShdw blurRad="38100" dist="38100" dir="2700000" algn="tl">
                            <a:srgbClr val="000000"/>
                          </a:outerShdw>
                        </a:effectLst>
                        <a:latin typeface="Tempus Sans ITC" charset="0"/>
                      </a:endParaRPr>
                    </a:p>
                  </a:txBody>
                  <a:tcPr horzOverflow="overflow">
                    <a:lnL w="38100" cap="flat" cmpd="sng" algn="ctr">
                      <a:solidFill>
                        <a:srgbClr val="663300"/>
                      </a:solidFill>
                      <a:prstDash val="solid"/>
                      <a:round/>
                      <a:headEnd type="none" w="med" len="med"/>
                      <a:tailEnd type="none" w="med" len="med"/>
                    </a:lnL>
                    <a:lnR w="57150" cap="flat" cmpd="sng" algn="ctr">
                      <a:solidFill>
                        <a:srgbClr val="663300"/>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663300"/>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hMerge="1">
                  <a:txBody>
                    <a:bodyPr/>
                    <a:lstStyle/>
                    <a:p>
                      <a:endParaRPr lang="en-US"/>
                    </a:p>
                  </a:txBody>
                  <a:tcPr/>
                </a:tc>
              </a:tr>
            </a:tbl>
          </a:graphicData>
        </a:graphic>
      </p:graphicFrame>
      <p:sp>
        <p:nvSpPr>
          <p:cNvPr id="120973" name="AutoShape 141"/>
          <p:cNvSpPr>
            <a:spLocks noChangeArrowheads="1"/>
          </p:cNvSpPr>
          <p:nvPr/>
        </p:nvSpPr>
        <p:spPr bwMode="auto">
          <a:xfrm>
            <a:off x="1828800" y="1828800"/>
            <a:ext cx="4572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0974" name="AutoShape 142"/>
          <p:cNvSpPr>
            <a:spLocks noChangeArrowheads="1"/>
          </p:cNvSpPr>
          <p:nvPr/>
        </p:nvSpPr>
        <p:spPr bwMode="auto">
          <a:xfrm>
            <a:off x="1828800" y="2895600"/>
            <a:ext cx="4572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0975" name="AutoShape 143"/>
          <p:cNvSpPr>
            <a:spLocks noChangeArrowheads="1"/>
          </p:cNvSpPr>
          <p:nvPr/>
        </p:nvSpPr>
        <p:spPr bwMode="auto">
          <a:xfrm>
            <a:off x="1828800" y="4038600"/>
            <a:ext cx="4572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0976" name="AutoShape 144"/>
          <p:cNvSpPr>
            <a:spLocks noChangeArrowheads="1"/>
          </p:cNvSpPr>
          <p:nvPr/>
        </p:nvSpPr>
        <p:spPr bwMode="auto">
          <a:xfrm>
            <a:off x="1828800" y="5181600"/>
            <a:ext cx="4572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0977" name="AutoShape 145"/>
          <p:cNvSpPr>
            <a:spLocks noChangeArrowheads="1"/>
          </p:cNvSpPr>
          <p:nvPr/>
        </p:nvSpPr>
        <p:spPr bwMode="auto">
          <a:xfrm>
            <a:off x="5638800" y="1828800"/>
            <a:ext cx="4572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0978" name="AutoShape 146"/>
          <p:cNvSpPr>
            <a:spLocks noChangeArrowheads="1"/>
          </p:cNvSpPr>
          <p:nvPr/>
        </p:nvSpPr>
        <p:spPr bwMode="auto">
          <a:xfrm>
            <a:off x="5638800" y="2895600"/>
            <a:ext cx="4572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0979" name="AutoShape 147"/>
          <p:cNvSpPr>
            <a:spLocks noChangeArrowheads="1"/>
          </p:cNvSpPr>
          <p:nvPr/>
        </p:nvSpPr>
        <p:spPr bwMode="auto">
          <a:xfrm>
            <a:off x="5638800" y="4038600"/>
            <a:ext cx="4572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Text Box 1026"/>
          <p:cNvSpPr txBox="1">
            <a:spLocks noChangeArrowheads="1"/>
          </p:cNvSpPr>
          <p:nvPr/>
        </p:nvSpPr>
        <p:spPr bwMode="auto">
          <a:xfrm>
            <a:off x="3581400" y="152400"/>
            <a:ext cx="18208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pPr>
            <a:r>
              <a:rPr lang="en-US" altLang="en-US" sz="4400" baseline="0">
                <a:solidFill>
                  <a:srgbClr val="663300"/>
                </a:solidFill>
                <a:effectLst>
                  <a:outerShdw blurRad="38100" dist="38100" dir="2700000" algn="tl">
                    <a:srgbClr val="000000"/>
                  </a:outerShdw>
                </a:effectLst>
              </a:rPr>
              <a:t>Light</a:t>
            </a:r>
          </a:p>
        </p:txBody>
      </p:sp>
      <p:sp>
        <p:nvSpPr>
          <p:cNvPr id="374787" name="Line 1027"/>
          <p:cNvSpPr>
            <a:spLocks noChangeShapeType="1"/>
          </p:cNvSpPr>
          <p:nvPr/>
        </p:nvSpPr>
        <p:spPr bwMode="auto">
          <a:xfrm>
            <a:off x="838200" y="990600"/>
            <a:ext cx="7620000" cy="0"/>
          </a:xfrm>
          <a:prstGeom prst="line">
            <a:avLst/>
          </a:prstGeom>
          <a:noFill/>
          <a:ln w="76200" cmpd="tri">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74788" name="AutoShape 1028" descr="Large confetti"/>
          <p:cNvSpPr>
            <a:spLocks noChangeArrowheads="1"/>
          </p:cNvSpPr>
          <p:nvPr/>
        </p:nvSpPr>
        <p:spPr bwMode="auto">
          <a:xfrm>
            <a:off x="2743200" y="152400"/>
            <a:ext cx="685800" cy="685800"/>
          </a:xfrm>
          <a:prstGeom prst="sun">
            <a:avLst>
              <a:gd name="adj" fmla="val 25000"/>
            </a:avLst>
          </a:prstGeom>
          <a:pattFill prst="lgConfetti">
            <a:fgClr>
              <a:srgbClr val="FFFF00"/>
            </a:fgClr>
            <a:bgClr>
              <a:srgbClr val="FFCC00"/>
            </a:bgClr>
          </a:pattFill>
          <a:ln w="9525">
            <a:solidFill>
              <a:srgbClr val="FF99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4789" name="AutoShape 1029" descr="Large confetti"/>
          <p:cNvSpPr>
            <a:spLocks noChangeArrowheads="1"/>
          </p:cNvSpPr>
          <p:nvPr/>
        </p:nvSpPr>
        <p:spPr bwMode="auto">
          <a:xfrm>
            <a:off x="5715000" y="152400"/>
            <a:ext cx="685800" cy="685800"/>
          </a:xfrm>
          <a:prstGeom prst="sun">
            <a:avLst>
              <a:gd name="adj" fmla="val 25000"/>
            </a:avLst>
          </a:prstGeom>
          <a:pattFill prst="lgConfetti">
            <a:fgClr>
              <a:srgbClr val="FFFF00"/>
            </a:fgClr>
            <a:bgClr>
              <a:srgbClr val="FFCC00"/>
            </a:bgClr>
          </a:pattFill>
          <a:ln w="9525">
            <a:solidFill>
              <a:srgbClr val="FF99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4790" name="Text Box 1030"/>
          <p:cNvSpPr txBox="1">
            <a:spLocks noChangeArrowheads="1"/>
          </p:cNvSpPr>
          <p:nvPr/>
        </p:nvSpPr>
        <p:spPr bwMode="auto">
          <a:xfrm>
            <a:off x="152400" y="1065213"/>
            <a:ext cx="8915400"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96875" indent="-396875">
              <a:defRPr sz="2400">
                <a:solidFill>
                  <a:schemeClr val="tx1"/>
                </a:solidFill>
                <a:latin typeface="Times New Roman" charset="0"/>
              </a:defRPr>
            </a:lvl1pPr>
            <a:lvl2pPr marL="511175">
              <a:defRPr sz="2400">
                <a:solidFill>
                  <a:schemeClr val="tx1"/>
                </a:solidFill>
                <a:latin typeface="Times New Roman" charset="0"/>
              </a:defRPr>
            </a:lvl2pPr>
            <a:lvl3pPr marL="625475">
              <a:defRPr sz="2400">
                <a:solidFill>
                  <a:schemeClr val="tx1"/>
                </a:solidFill>
                <a:latin typeface="Times New Roman" charset="0"/>
              </a:defRPr>
            </a:lvl3pPr>
            <a:lvl4pPr marL="739775">
              <a:defRPr sz="2400">
                <a:solidFill>
                  <a:schemeClr val="tx1"/>
                </a:solidFill>
                <a:latin typeface="Times New Roman" charset="0"/>
              </a:defRPr>
            </a:lvl4pPr>
            <a:lvl5pPr marL="854075">
              <a:defRPr sz="2400">
                <a:solidFill>
                  <a:schemeClr val="tx1"/>
                </a:solidFill>
                <a:latin typeface="Times New Roman" charset="0"/>
              </a:defRPr>
            </a:lvl5pPr>
            <a:lvl6pPr marL="1311275" fontAlgn="base">
              <a:spcBef>
                <a:spcPct val="0"/>
              </a:spcBef>
              <a:spcAft>
                <a:spcPct val="0"/>
              </a:spcAft>
              <a:defRPr sz="2400">
                <a:solidFill>
                  <a:schemeClr val="tx1"/>
                </a:solidFill>
                <a:latin typeface="Times New Roman" charset="0"/>
              </a:defRPr>
            </a:lvl6pPr>
            <a:lvl7pPr marL="1768475" fontAlgn="base">
              <a:spcBef>
                <a:spcPct val="0"/>
              </a:spcBef>
              <a:spcAft>
                <a:spcPct val="0"/>
              </a:spcAft>
              <a:defRPr sz="2400">
                <a:solidFill>
                  <a:schemeClr val="tx1"/>
                </a:solidFill>
                <a:latin typeface="Times New Roman" charset="0"/>
              </a:defRPr>
            </a:lvl7pPr>
            <a:lvl8pPr marL="2225675" fontAlgn="base">
              <a:spcBef>
                <a:spcPct val="0"/>
              </a:spcBef>
              <a:spcAft>
                <a:spcPct val="0"/>
              </a:spcAft>
              <a:defRPr sz="2400">
                <a:solidFill>
                  <a:schemeClr val="tx1"/>
                </a:solidFill>
                <a:latin typeface="Times New Roman" charset="0"/>
              </a:defRPr>
            </a:lvl8pPr>
            <a:lvl9pPr marL="2682875" fontAlgn="base">
              <a:spcBef>
                <a:spcPct val="0"/>
              </a:spcBef>
              <a:spcAft>
                <a:spcPct val="0"/>
              </a:spcAft>
              <a:defRPr sz="2400">
                <a:solidFill>
                  <a:schemeClr val="tx1"/>
                </a:solidFill>
                <a:latin typeface="Times New Roman" charset="0"/>
              </a:defRPr>
            </a:lvl9pPr>
          </a:lstStyle>
          <a:p>
            <a:pPr eaLnBrk="0" hangingPunct="0">
              <a:spcBef>
                <a:spcPct val="50000"/>
              </a:spcBef>
              <a:buSzPct val="80000"/>
              <a:buFont typeface="Wingdings" charset="2"/>
              <a:buChar char="þ"/>
            </a:pPr>
            <a:r>
              <a:rPr lang="en-US" altLang="en-US" sz="2800" b="0" baseline="0">
                <a:solidFill>
                  <a:srgbClr val="663300"/>
                </a:solidFill>
                <a:effectLst>
                  <a:outerShdw blurRad="38100" dist="38100" dir="2700000" algn="tl">
                    <a:srgbClr val="000000"/>
                  </a:outerShdw>
                </a:effectLst>
                <a:latin typeface="Tempus Sans ITC" charset="0"/>
              </a:rPr>
              <a:t>Using the light readings, your home can be divided into four areas, which have the following light levels for 8 hours a day. </a:t>
            </a:r>
          </a:p>
        </p:txBody>
      </p:sp>
      <p:sp>
        <p:nvSpPr>
          <p:cNvPr id="374791" name="Rectangle 1031"/>
          <p:cNvSpPr>
            <a:spLocks noChangeArrowheads="1"/>
          </p:cNvSpPr>
          <p:nvPr/>
        </p:nvSpPr>
        <p:spPr bwMode="auto">
          <a:xfrm>
            <a:off x="1219200" y="2590800"/>
            <a:ext cx="7543800" cy="278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lnSpc>
                <a:spcPct val="80000"/>
              </a:lnSpc>
              <a:spcBef>
                <a:spcPct val="50000"/>
              </a:spcBef>
              <a:buSzPct val="80000"/>
              <a:buFont typeface="Wingdings" charset="2"/>
              <a:buNone/>
            </a:pPr>
            <a:r>
              <a:rPr lang="en-US" altLang="en-US" sz="2800" b="0" baseline="0">
                <a:solidFill>
                  <a:srgbClr val="663300"/>
                </a:solidFill>
                <a:effectLst>
                  <a:outerShdw blurRad="38100" dist="38100" dir="2700000" algn="tl">
                    <a:srgbClr val="000000"/>
                  </a:outerShdw>
                </a:effectLst>
              </a:rPr>
              <a:t>1) LOW LIGHT AREAS: 25 to 75 ft-c</a:t>
            </a:r>
          </a:p>
          <a:p>
            <a:pPr eaLnBrk="0" hangingPunct="0">
              <a:lnSpc>
                <a:spcPct val="80000"/>
              </a:lnSpc>
              <a:spcBef>
                <a:spcPct val="50000"/>
              </a:spcBef>
              <a:buSzPct val="80000"/>
              <a:buFont typeface="Wingdings" charset="2"/>
              <a:buNone/>
            </a:pPr>
            <a:r>
              <a:rPr lang="en-US" altLang="en-US" sz="2800" b="0" baseline="0">
                <a:solidFill>
                  <a:srgbClr val="663300"/>
                </a:solidFill>
                <a:effectLst>
                  <a:outerShdw blurRad="38100" dist="38100" dir="2700000" algn="tl">
                    <a:srgbClr val="000000"/>
                  </a:outerShdw>
                </a:effectLst>
              </a:rPr>
              <a:t>2) MEDIUM LIGHT AREAS: 75 to 200 ft-c</a:t>
            </a:r>
          </a:p>
          <a:p>
            <a:pPr eaLnBrk="0" hangingPunct="0">
              <a:lnSpc>
                <a:spcPct val="80000"/>
              </a:lnSpc>
              <a:spcBef>
                <a:spcPct val="50000"/>
              </a:spcBef>
              <a:buSzPct val="80000"/>
              <a:buFont typeface="Wingdings" charset="2"/>
              <a:buNone/>
            </a:pPr>
            <a:r>
              <a:rPr lang="en-US" altLang="en-US" sz="2800" b="0" baseline="0">
                <a:solidFill>
                  <a:srgbClr val="663300"/>
                </a:solidFill>
                <a:effectLst>
                  <a:outerShdw blurRad="38100" dist="38100" dir="2700000" algn="tl">
                    <a:srgbClr val="000000"/>
                  </a:outerShdw>
                </a:effectLst>
              </a:rPr>
              <a:t>3) HIGH LIGHT AREAS: over 200 ft-c but not 					 direct sun</a:t>
            </a:r>
          </a:p>
          <a:p>
            <a:pPr eaLnBrk="0" hangingPunct="0">
              <a:lnSpc>
                <a:spcPct val="80000"/>
              </a:lnSpc>
              <a:spcBef>
                <a:spcPct val="50000"/>
              </a:spcBef>
              <a:buSzPct val="80000"/>
              <a:buFont typeface="Wingdings" charset="2"/>
              <a:buNone/>
            </a:pPr>
            <a:r>
              <a:rPr lang="en-US" altLang="en-US" sz="2800" b="0" baseline="0">
                <a:solidFill>
                  <a:srgbClr val="663300"/>
                </a:solidFill>
                <a:effectLst>
                  <a:outerShdw blurRad="38100" dist="38100" dir="2700000" algn="tl">
                    <a:srgbClr val="000000"/>
                  </a:outerShdw>
                </a:effectLst>
              </a:rPr>
              <a:t>4) SUNNY LIGHT AREAS: at least 4 hours of 					     direct sun</a:t>
            </a:r>
          </a:p>
        </p:txBody>
      </p:sp>
      <p:sp>
        <p:nvSpPr>
          <p:cNvPr id="374792" name="Text Box 1032"/>
          <p:cNvSpPr txBox="1">
            <a:spLocks noChangeArrowheads="1"/>
          </p:cNvSpPr>
          <p:nvPr/>
        </p:nvSpPr>
        <p:spPr bwMode="auto">
          <a:xfrm>
            <a:off x="228600" y="5408613"/>
            <a:ext cx="8839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9250" indent="-349250">
              <a:defRPr sz="2400">
                <a:solidFill>
                  <a:schemeClr val="tx1"/>
                </a:solidFill>
                <a:latin typeface="Times New Roman" charset="0"/>
              </a:defRPr>
            </a:lvl1pPr>
            <a:lvl2pPr marL="463550">
              <a:defRPr sz="2400">
                <a:solidFill>
                  <a:schemeClr val="tx1"/>
                </a:solidFill>
                <a:latin typeface="Times New Roman" charset="0"/>
              </a:defRPr>
            </a:lvl2pPr>
            <a:lvl3pPr marL="577850">
              <a:defRPr sz="2400">
                <a:solidFill>
                  <a:schemeClr val="tx1"/>
                </a:solidFill>
                <a:latin typeface="Times New Roman" charset="0"/>
              </a:defRPr>
            </a:lvl3pPr>
            <a:lvl4pPr marL="692150">
              <a:defRPr sz="2400">
                <a:solidFill>
                  <a:schemeClr val="tx1"/>
                </a:solidFill>
                <a:latin typeface="Times New Roman" charset="0"/>
              </a:defRPr>
            </a:lvl4pPr>
            <a:lvl5pPr marL="806450">
              <a:defRPr sz="2400">
                <a:solidFill>
                  <a:schemeClr val="tx1"/>
                </a:solidFill>
                <a:latin typeface="Times New Roman" charset="0"/>
              </a:defRPr>
            </a:lvl5pPr>
            <a:lvl6pPr marL="1263650" fontAlgn="base">
              <a:spcBef>
                <a:spcPct val="0"/>
              </a:spcBef>
              <a:spcAft>
                <a:spcPct val="0"/>
              </a:spcAft>
              <a:defRPr sz="2400">
                <a:solidFill>
                  <a:schemeClr val="tx1"/>
                </a:solidFill>
                <a:latin typeface="Times New Roman" charset="0"/>
              </a:defRPr>
            </a:lvl6pPr>
            <a:lvl7pPr marL="1720850" fontAlgn="base">
              <a:spcBef>
                <a:spcPct val="0"/>
              </a:spcBef>
              <a:spcAft>
                <a:spcPct val="0"/>
              </a:spcAft>
              <a:defRPr sz="2400">
                <a:solidFill>
                  <a:schemeClr val="tx1"/>
                </a:solidFill>
                <a:latin typeface="Times New Roman" charset="0"/>
              </a:defRPr>
            </a:lvl7pPr>
            <a:lvl8pPr marL="2178050" fontAlgn="base">
              <a:spcBef>
                <a:spcPct val="0"/>
              </a:spcBef>
              <a:spcAft>
                <a:spcPct val="0"/>
              </a:spcAft>
              <a:defRPr sz="2400">
                <a:solidFill>
                  <a:schemeClr val="tx1"/>
                </a:solidFill>
                <a:latin typeface="Times New Roman" charset="0"/>
              </a:defRPr>
            </a:lvl8pPr>
            <a:lvl9pPr marL="2635250" fontAlgn="base">
              <a:spcBef>
                <a:spcPct val="0"/>
              </a:spcBef>
              <a:spcAft>
                <a:spcPct val="0"/>
              </a:spcAft>
              <a:defRPr sz="2400">
                <a:solidFill>
                  <a:schemeClr val="tx1"/>
                </a:solidFill>
                <a:latin typeface="Times New Roman" charset="0"/>
              </a:defRPr>
            </a:lvl9pPr>
          </a:lstStyle>
          <a:p>
            <a:pPr eaLnBrk="0" hangingPunct="0">
              <a:spcBef>
                <a:spcPct val="50000"/>
              </a:spcBef>
              <a:buSzPct val="80000"/>
              <a:buFont typeface="Wingdings" charset="2"/>
              <a:buChar char="þ"/>
            </a:pPr>
            <a:r>
              <a:rPr lang="en-US" altLang="en-US" sz="2800" b="0" baseline="0">
                <a:solidFill>
                  <a:srgbClr val="663300"/>
                </a:solidFill>
                <a:effectLst>
                  <a:outerShdw blurRad="38100" dist="38100" dir="2700000" algn="tl">
                    <a:srgbClr val="000000"/>
                  </a:outerShdw>
                </a:effectLst>
                <a:latin typeface="Tempus Sans ITC" charset="0"/>
              </a:rPr>
              <a:t>Most people find 20 to 30 footcandles necessary for reading.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4790">
                                            <p:txEl>
                                              <p:pRg st="0" end="0"/>
                                            </p:txEl>
                                          </p:spTgt>
                                        </p:tgtEl>
                                        <p:attrNameLst>
                                          <p:attrName>style.visibility</p:attrName>
                                        </p:attrNameLst>
                                      </p:cBhvr>
                                      <p:to>
                                        <p:strVal val="visible"/>
                                      </p:to>
                                    </p:set>
                                    <p:animEffect transition="in" filter="wipe(left)">
                                      <p:cBhvr>
                                        <p:cTn id="7" dur="500"/>
                                        <p:tgtEl>
                                          <p:spTgt spid="37479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74791">
                                            <p:txEl>
                                              <p:pRg st="0" end="0"/>
                                            </p:txEl>
                                          </p:spTgt>
                                        </p:tgtEl>
                                        <p:attrNameLst>
                                          <p:attrName>style.visibility</p:attrName>
                                        </p:attrNameLst>
                                      </p:cBhvr>
                                      <p:to>
                                        <p:strVal val="visible"/>
                                      </p:to>
                                    </p:set>
                                    <p:animEffect transition="in" filter="wipe(left)">
                                      <p:cBhvr>
                                        <p:cTn id="12" dur="500"/>
                                        <p:tgtEl>
                                          <p:spTgt spid="37479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74791">
                                            <p:txEl>
                                              <p:pRg st="1" end="1"/>
                                            </p:txEl>
                                          </p:spTgt>
                                        </p:tgtEl>
                                        <p:attrNameLst>
                                          <p:attrName>style.visibility</p:attrName>
                                        </p:attrNameLst>
                                      </p:cBhvr>
                                      <p:to>
                                        <p:strVal val="visible"/>
                                      </p:to>
                                    </p:set>
                                    <p:animEffect transition="in" filter="wipe(left)">
                                      <p:cBhvr>
                                        <p:cTn id="17" dur="500"/>
                                        <p:tgtEl>
                                          <p:spTgt spid="37479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74791">
                                            <p:txEl>
                                              <p:pRg st="2" end="2"/>
                                            </p:txEl>
                                          </p:spTgt>
                                        </p:tgtEl>
                                        <p:attrNameLst>
                                          <p:attrName>style.visibility</p:attrName>
                                        </p:attrNameLst>
                                      </p:cBhvr>
                                      <p:to>
                                        <p:strVal val="visible"/>
                                      </p:to>
                                    </p:set>
                                    <p:animEffect transition="in" filter="wipe(left)">
                                      <p:cBhvr>
                                        <p:cTn id="22" dur="500"/>
                                        <p:tgtEl>
                                          <p:spTgt spid="37479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74791">
                                            <p:txEl>
                                              <p:pRg st="3" end="3"/>
                                            </p:txEl>
                                          </p:spTgt>
                                        </p:tgtEl>
                                        <p:attrNameLst>
                                          <p:attrName>style.visibility</p:attrName>
                                        </p:attrNameLst>
                                      </p:cBhvr>
                                      <p:to>
                                        <p:strVal val="visible"/>
                                      </p:to>
                                    </p:set>
                                    <p:animEffect transition="in" filter="wipe(left)">
                                      <p:cBhvr>
                                        <p:cTn id="27" dur="500"/>
                                        <p:tgtEl>
                                          <p:spTgt spid="374791">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74792">
                                            <p:txEl>
                                              <p:pRg st="0" end="0"/>
                                            </p:txEl>
                                          </p:spTgt>
                                        </p:tgtEl>
                                        <p:attrNameLst>
                                          <p:attrName>style.visibility</p:attrName>
                                        </p:attrNameLst>
                                      </p:cBhvr>
                                      <p:to>
                                        <p:strVal val="visible"/>
                                      </p:to>
                                    </p:set>
                                    <p:animEffect transition="in" filter="wipe(left)">
                                      <p:cBhvr>
                                        <p:cTn id="32" dur="500"/>
                                        <p:tgtEl>
                                          <p:spTgt spid="37479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790" grpId="0" build="p" autoUpdateAnimBg="0"/>
      <p:bldP spid="374791" grpId="0" build="p" autoUpdateAnimBg="0"/>
      <p:bldP spid="374792"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86" name="Text Box 30"/>
          <p:cNvSpPr txBox="1">
            <a:spLocks noChangeArrowheads="1"/>
          </p:cNvSpPr>
          <p:nvPr/>
        </p:nvSpPr>
        <p:spPr bwMode="auto">
          <a:xfrm>
            <a:off x="3581400" y="152400"/>
            <a:ext cx="18208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pPr>
            <a:r>
              <a:rPr lang="en-US" altLang="en-US" sz="4400" baseline="0">
                <a:solidFill>
                  <a:srgbClr val="663300"/>
                </a:solidFill>
                <a:effectLst>
                  <a:outerShdw blurRad="38100" dist="38100" dir="2700000" algn="tl">
                    <a:srgbClr val="000000"/>
                  </a:outerShdw>
                </a:effectLst>
              </a:rPr>
              <a:t>Light</a:t>
            </a:r>
          </a:p>
        </p:txBody>
      </p:sp>
      <p:sp>
        <p:nvSpPr>
          <p:cNvPr id="19487" name="Line 31"/>
          <p:cNvSpPr>
            <a:spLocks noChangeShapeType="1"/>
          </p:cNvSpPr>
          <p:nvPr/>
        </p:nvSpPr>
        <p:spPr bwMode="auto">
          <a:xfrm>
            <a:off x="838200" y="990600"/>
            <a:ext cx="7620000" cy="0"/>
          </a:xfrm>
          <a:prstGeom prst="line">
            <a:avLst/>
          </a:prstGeom>
          <a:noFill/>
          <a:ln w="76200" cmpd="tri">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488" name="AutoShape 32" descr="Large confetti"/>
          <p:cNvSpPr>
            <a:spLocks noChangeArrowheads="1"/>
          </p:cNvSpPr>
          <p:nvPr/>
        </p:nvSpPr>
        <p:spPr bwMode="auto">
          <a:xfrm>
            <a:off x="2743200" y="228600"/>
            <a:ext cx="685800" cy="685800"/>
          </a:xfrm>
          <a:prstGeom prst="sun">
            <a:avLst>
              <a:gd name="adj" fmla="val 25000"/>
            </a:avLst>
          </a:prstGeom>
          <a:pattFill prst="lgConfetti">
            <a:fgClr>
              <a:srgbClr val="FFFF00"/>
            </a:fgClr>
            <a:bgClr>
              <a:srgbClr val="FFCC00"/>
            </a:bgClr>
          </a:pattFill>
          <a:ln w="9525">
            <a:solidFill>
              <a:srgbClr val="FF99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489" name="AutoShape 33" descr="Large confetti"/>
          <p:cNvSpPr>
            <a:spLocks noChangeArrowheads="1"/>
          </p:cNvSpPr>
          <p:nvPr/>
        </p:nvSpPr>
        <p:spPr bwMode="auto">
          <a:xfrm>
            <a:off x="5715000" y="228600"/>
            <a:ext cx="685800" cy="685800"/>
          </a:xfrm>
          <a:prstGeom prst="sun">
            <a:avLst>
              <a:gd name="adj" fmla="val 25000"/>
            </a:avLst>
          </a:prstGeom>
          <a:pattFill prst="lgConfetti">
            <a:fgClr>
              <a:srgbClr val="FFFF00"/>
            </a:fgClr>
            <a:bgClr>
              <a:srgbClr val="FFCC00"/>
            </a:bgClr>
          </a:pattFill>
          <a:ln w="9525">
            <a:solidFill>
              <a:srgbClr val="FF99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491" name="Rectangle 35"/>
          <p:cNvSpPr>
            <a:spLocks noChangeArrowheads="1"/>
          </p:cNvSpPr>
          <p:nvPr/>
        </p:nvSpPr>
        <p:spPr bwMode="auto">
          <a:xfrm>
            <a:off x="228600" y="1143000"/>
            <a:ext cx="8534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508000" indent="-508000">
              <a:defRPr sz="2400">
                <a:solidFill>
                  <a:schemeClr val="tx1"/>
                </a:solidFill>
                <a:latin typeface="Times New Roman" charset="0"/>
              </a:defRPr>
            </a:lvl1pPr>
            <a:lvl2pPr marL="1031875" indent="-396875">
              <a:defRPr sz="2400">
                <a:solidFill>
                  <a:schemeClr val="tx1"/>
                </a:solidFill>
                <a:latin typeface="Times New Roman" charset="0"/>
              </a:defRPr>
            </a:lvl2pPr>
            <a:lvl3pPr marL="1431925">
              <a:defRPr sz="2400">
                <a:solidFill>
                  <a:schemeClr val="tx1"/>
                </a:solidFill>
                <a:latin typeface="Times New Roman" charset="0"/>
              </a:defRPr>
            </a:lvl3pPr>
            <a:lvl4pPr marL="1546225">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a:buFont typeface="Wingdings" charset="2"/>
              <a:buChar char="þ"/>
            </a:pPr>
            <a:r>
              <a:rPr lang="en-US" altLang="en-US" sz="3000" baseline="0">
                <a:solidFill>
                  <a:srgbClr val="663300"/>
                </a:solidFill>
                <a:effectLst>
                  <a:outerShdw blurRad="38100" dist="38100" dir="2700000" algn="tl">
                    <a:srgbClr val="000000"/>
                  </a:outerShdw>
                </a:effectLst>
                <a:latin typeface="Tempus Sans ITC" charset="0"/>
              </a:rPr>
              <a:t>The amount of light in a given location can vary and is affected by:</a:t>
            </a:r>
          </a:p>
        </p:txBody>
      </p:sp>
      <p:pic>
        <p:nvPicPr>
          <p:cNvPr id="19498" name="Picture 42" descr="1330016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752600"/>
            <a:ext cx="3657600" cy="4876800"/>
          </a:xfrm>
          <a:prstGeom prst="rect">
            <a:avLst/>
          </a:prstGeom>
          <a:noFill/>
          <a:extLst>
            <a:ext uri="{909E8E84-426E-40DD-AFC4-6F175D3DCCD1}">
              <a14:hiddenFill xmlns:a14="http://schemas.microsoft.com/office/drawing/2010/main">
                <a:solidFill>
                  <a:srgbClr val="FFFFFF"/>
                </a:solidFill>
              </a14:hiddenFill>
            </a:ext>
          </a:extLst>
        </p:spPr>
      </p:pic>
      <p:sp>
        <p:nvSpPr>
          <p:cNvPr id="19499" name="Rectangle 43"/>
          <p:cNvSpPr>
            <a:spLocks noChangeArrowheads="1"/>
          </p:cNvSpPr>
          <p:nvPr/>
        </p:nvSpPr>
        <p:spPr bwMode="auto">
          <a:xfrm>
            <a:off x="228600" y="2312988"/>
            <a:ext cx="4572000" cy="376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charset="0"/>
              </a:defRPr>
            </a:lvl1pPr>
            <a:lvl2pPr marL="917575" indent="-460375">
              <a:defRPr sz="2400">
                <a:solidFill>
                  <a:schemeClr val="tx1"/>
                </a:solidFill>
                <a:latin typeface="Times New Roman" charset="0"/>
              </a:defRPr>
            </a:lvl2pPr>
            <a:lvl3pPr marL="1031875">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lvl="1" eaLnBrk="0" hangingPunct="0">
              <a:lnSpc>
                <a:spcPct val="85000"/>
              </a:lnSpc>
              <a:spcBef>
                <a:spcPct val="20000"/>
              </a:spcBef>
              <a:spcAft>
                <a:spcPct val="20000"/>
              </a:spcAft>
              <a:buFontTx/>
              <a:buChar char="•"/>
            </a:pPr>
            <a:r>
              <a:rPr lang="en-US" altLang="en-US" baseline="0">
                <a:solidFill>
                  <a:srgbClr val="663300"/>
                </a:solidFill>
                <a:effectLst>
                  <a:outerShdw blurRad="38100" dist="38100" dir="2700000" algn="tl">
                    <a:srgbClr val="000000"/>
                  </a:outerShdw>
                </a:effectLst>
                <a:latin typeface="Tempus Sans ITC" charset="0"/>
              </a:rPr>
              <a:t>trees outdoors (may shade at certain times)</a:t>
            </a:r>
          </a:p>
          <a:p>
            <a:pPr lvl="1" eaLnBrk="0" hangingPunct="0">
              <a:lnSpc>
                <a:spcPct val="85000"/>
              </a:lnSpc>
              <a:spcBef>
                <a:spcPct val="20000"/>
              </a:spcBef>
              <a:spcAft>
                <a:spcPct val="20000"/>
              </a:spcAft>
              <a:buFontTx/>
              <a:buChar char="•"/>
            </a:pPr>
            <a:r>
              <a:rPr lang="en-US" altLang="en-US" baseline="0">
                <a:solidFill>
                  <a:srgbClr val="663300"/>
                </a:solidFill>
                <a:effectLst>
                  <a:outerShdw blurRad="38100" dist="38100" dir="2700000" algn="tl">
                    <a:srgbClr val="000000"/>
                  </a:outerShdw>
                </a:effectLst>
                <a:latin typeface="Tempus Sans ITC" charset="0"/>
              </a:rPr>
              <a:t>roof overhangs (may shade at certain times)</a:t>
            </a:r>
          </a:p>
          <a:p>
            <a:pPr lvl="1" eaLnBrk="0" hangingPunct="0">
              <a:lnSpc>
                <a:spcPct val="85000"/>
              </a:lnSpc>
              <a:spcBef>
                <a:spcPct val="20000"/>
              </a:spcBef>
              <a:spcAft>
                <a:spcPct val="20000"/>
              </a:spcAft>
              <a:buFontTx/>
              <a:buChar char="•"/>
            </a:pPr>
            <a:r>
              <a:rPr lang="en-US" altLang="en-US" baseline="0">
                <a:solidFill>
                  <a:srgbClr val="663300"/>
                </a:solidFill>
                <a:effectLst>
                  <a:outerShdw blurRad="38100" dist="38100" dir="2700000" algn="tl">
                    <a:srgbClr val="000000"/>
                  </a:outerShdw>
                </a:effectLst>
                <a:latin typeface="Tempus Sans ITC" charset="0"/>
              </a:rPr>
              <a:t>wall color (reflectance)</a:t>
            </a:r>
          </a:p>
          <a:p>
            <a:pPr lvl="1" eaLnBrk="0" hangingPunct="0">
              <a:lnSpc>
                <a:spcPct val="85000"/>
              </a:lnSpc>
              <a:spcBef>
                <a:spcPct val="20000"/>
              </a:spcBef>
              <a:spcAft>
                <a:spcPct val="20000"/>
              </a:spcAft>
              <a:buFontTx/>
              <a:buChar char="•"/>
            </a:pPr>
            <a:r>
              <a:rPr lang="en-US" altLang="en-US" baseline="0">
                <a:solidFill>
                  <a:srgbClr val="663300"/>
                </a:solidFill>
                <a:effectLst>
                  <a:outerShdw blurRad="38100" dist="38100" dir="2700000" algn="tl">
                    <a:srgbClr val="000000"/>
                  </a:outerShdw>
                </a:effectLst>
                <a:latin typeface="Tempus Sans ITC" charset="0"/>
              </a:rPr>
              <a:t>window curtains</a:t>
            </a:r>
          </a:p>
          <a:p>
            <a:pPr lvl="1" eaLnBrk="0" hangingPunct="0">
              <a:lnSpc>
                <a:spcPct val="85000"/>
              </a:lnSpc>
              <a:spcBef>
                <a:spcPct val="20000"/>
              </a:spcBef>
              <a:spcAft>
                <a:spcPct val="20000"/>
              </a:spcAft>
              <a:buFontTx/>
              <a:buChar char="•"/>
            </a:pPr>
            <a:r>
              <a:rPr lang="en-US" altLang="en-US" baseline="0">
                <a:solidFill>
                  <a:srgbClr val="663300"/>
                </a:solidFill>
                <a:effectLst>
                  <a:outerShdw blurRad="38100" dist="38100" dir="2700000" algn="tl">
                    <a:srgbClr val="000000"/>
                  </a:outerShdw>
                </a:effectLst>
                <a:latin typeface="Tempus Sans ITC" charset="0"/>
              </a:rPr>
              <a:t>day length</a:t>
            </a:r>
          </a:p>
          <a:p>
            <a:pPr lvl="1" eaLnBrk="0" hangingPunct="0">
              <a:lnSpc>
                <a:spcPct val="85000"/>
              </a:lnSpc>
              <a:spcBef>
                <a:spcPct val="20000"/>
              </a:spcBef>
              <a:spcAft>
                <a:spcPct val="20000"/>
              </a:spcAft>
              <a:buFontTx/>
              <a:buChar char="•"/>
            </a:pPr>
            <a:r>
              <a:rPr lang="en-US" altLang="en-US" baseline="0">
                <a:solidFill>
                  <a:srgbClr val="663300"/>
                </a:solidFill>
                <a:effectLst>
                  <a:outerShdw blurRad="38100" dist="38100" dir="2700000" algn="tl">
                    <a:srgbClr val="000000"/>
                  </a:outerShdw>
                </a:effectLst>
                <a:latin typeface="Tempus Sans ITC" charset="0"/>
              </a:rPr>
              <a:t>time of day</a:t>
            </a:r>
          </a:p>
          <a:p>
            <a:pPr lvl="1" eaLnBrk="0" hangingPunct="0">
              <a:lnSpc>
                <a:spcPct val="85000"/>
              </a:lnSpc>
              <a:spcBef>
                <a:spcPct val="20000"/>
              </a:spcBef>
              <a:spcAft>
                <a:spcPct val="20000"/>
              </a:spcAft>
              <a:buFontTx/>
              <a:buChar char="•"/>
            </a:pPr>
            <a:r>
              <a:rPr lang="en-US" altLang="en-US" baseline="0">
                <a:solidFill>
                  <a:srgbClr val="663300"/>
                </a:solidFill>
                <a:effectLst>
                  <a:outerShdw blurRad="38100" dist="38100" dir="2700000" algn="tl">
                    <a:srgbClr val="000000"/>
                  </a:outerShdw>
                </a:effectLst>
                <a:latin typeface="Tempus Sans ITC" charset="0"/>
              </a:rPr>
              <a:t>time of year</a:t>
            </a:r>
          </a:p>
        </p:txBody>
      </p:sp>
      <p:sp>
        <p:nvSpPr>
          <p:cNvPr id="19500" name="Rectangle 44"/>
          <p:cNvSpPr>
            <a:spLocks noChangeArrowheads="1"/>
          </p:cNvSpPr>
          <p:nvPr/>
        </p:nvSpPr>
        <p:spPr bwMode="auto">
          <a:xfrm>
            <a:off x="5181600" y="1752600"/>
            <a:ext cx="3657600" cy="4876800"/>
          </a:xfrm>
          <a:prstGeom prst="rect">
            <a:avLst/>
          </a:prstGeom>
          <a:noFill/>
          <a:ln w="38100">
            <a:solidFill>
              <a:srgbClr val="66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2"/>
          <p:cNvSpPr txBox="1">
            <a:spLocks noChangeArrowheads="1"/>
          </p:cNvSpPr>
          <p:nvPr/>
        </p:nvSpPr>
        <p:spPr bwMode="auto">
          <a:xfrm>
            <a:off x="838200" y="274638"/>
            <a:ext cx="7856538" cy="15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0" hangingPunct="0">
              <a:spcBef>
                <a:spcPct val="30000"/>
              </a:spcBef>
            </a:pPr>
            <a:r>
              <a:rPr lang="en-US" altLang="en-US" sz="3200" baseline="0">
                <a:solidFill>
                  <a:srgbClr val="3D4A18"/>
                </a:solidFill>
                <a:effectLst>
                  <a:outerShdw blurRad="38100" dist="38100" dir="2700000" algn="tl">
                    <a:srgbClr val="000000"/>
                  </a:outerShdw>
                </a:effectLst>
              </a:rPr>
              <a:t>Example: Within Your Home Changes in Natural Light Penetration Occur with the Seasons</a:t>
            </a:r>
            <a:endParaRPr lang="en-US" altLang="en-US" baseline="0">
              <a:solidFill>
                <a:srgbClr val="3D4A18"/>
              </a:solidFill>
              <a:effectLst>
                <a:outerShdw blurRad="38100" dist="38100" dir="2700000" algn="tl">
                  <a:srgbClr val="000000"/>
                </a:outerShdw>
              </a:effectLst>
            </a:endParaRPr>
          </a:p>
        </p:txBody>
      </p:sp>
      <p:sp>
        <p:nvSpPr>
          <p:cNvPr id="108547" name="Rectangle 3" descr="Granite"/>
          <p:cNvSpPr>
            <a:spLocks noChangeArrowheads="1"/>
          </p:cNvSpPr>
          <p:nvPr/>
        </p:nvSpPr>
        <p:spPr bwMode="auto">
          <a:xfrm flipV="1">
            <a:off x="795338" y="3063875"/>
            <a:ext cx="3835400" cy="2836863"/>
          </a:xfrm>
          <a:prstGeom prst="rect">
            <a:avLst/>
          </a:prstGeom>
          <a:blipFill dpi="0" rotWithShape="0">
            <a:blip r:embed="rId3"/>
            <a:srcRect/>
            <a:tile tx="0" ty="0" sx="100000" sy="100000" flip="none" algn="tl"/>
          </a:blipFill>
          <a:ln w="20320">
            <a:solidFill>
              <a:srgbClr val="585858"/>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8548" name="Line 4"/>
          <p:cNvSpPr>
            <a:spLocks noChangeShapeType="1"/>
          </p:cNvSpPr>
          <p:nvPr/>
        </p:nvSpPr>
        <p:spPr bwMode="auto">
          <a:xfrm flipV="1">
            <a:off x="4621213" y="2481263"/>
            <a:ext cx="1838325" cy="582612"/>
          </a:xfrm>
          <a:prstGeom prst="line">
            <a:avLst/>
          </a:prstGeom>
          <a:noFill/>
          <a:ln w="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8549" name="Freeform 5" descr="Granite"/>
          <p:cNvSpPr>
            <a:spLocks/>
          </p:cNvSpPr>
          <p:nvPr/>
        </p:nvSpPr>
        <p:spPr bwMode="auto">
          <a:xfrm>
            <a:off x="4621213" y="2447925"/>
            <a:ext cx="1931987" cy="4022725"/>
          </a:xfrm>
          <a:custGeom>
            <a:avLst/>
            <a:gdLst>
              <a:gd name="T0" fmla="*/ 1159 w 1160"/>
              <a:gd name="T1" fmla="*/ 0 h 2534"/>
              <a:gd name="T2" fmla="*/ 1147 w 1160"/>
              <a:gd name="T3" fmla="*/ 2533 h 2534"/>
              <a:gd name="T4" fmla="*/ 0 w 1160"/>
              <a:gd name="T5" fmla="*/ 2166 h 2534"/>
              <a:gd name="T6" fmla="*/ 12 w 1160"/>
              <a:gd name="T7" fmla="*/ 379 h 2534"/>
              <a:gd name="T8" fmla="*/ 1159 w 1160"/>
              <a:gd name="T9" fmla="*/ 0 h 2534"/>
            </a:gdLst>
            <a:ahLst/>
            <a:cxnLst>
              <a:cxn ang="0">
                <a:pos x="T0" y="T1"/>
              </a:cxn>
              <a:cxn ang="0">
                <a:pos x="T2" y="T3"/>
              </a:cxn>
              <a:cxn ang="0">
                <a:pos x="T4" y="T5"/>
              </a:cxn>
              <a:cxn ang="0">
                <a:pos x="T6" y="T7"/>
              </a:cxn>
              <a:cxn ang="0">
                <a:pos x="T8" y="T9"/>
              </a:cxn>
            </a:cxnLst>
            <a:rect l="0" t="0" r="r" b="b"/>
            <a:pathLst>
              <a:path w="1160" h="2534">
                <a:moveTo>
                  <a:pt x="1159" y="0"/>
                </a:moveTo>
                <a:lnTo>
                  <a:pt x="1147" y="2533"/>
                </a:lnTo>
                <a:lnTo>
                  <a:pt x="0" y="2166"/>
                </a:lnTo>
                <a:lnTo>
                  <a:pt x="12" y="379"/>
                </a:lnTo>
                <a:lnTo>
                  <a:pt x="1159" y="0"/>
                </a:lnTo>
              </a:path>
            </a:pathLst>
          </a:custGeom>
          <a:blipFill dpi="0" rotWithShape="0">
            <a:blip r:embed="rId3"/>
            <a:srcRect/>
            <a:tile tx="0" ty="0" sx="100000" sy="100000" flip="none" algn="tl"/>
          </a:blipFill>
          <a:ln w="20320" cap="flat" cmpd="sng">
            <a:solidFill>
              <a:srgbClr val="585858"/>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8550" name="Freeform 6"/>
          <p:cNvSpPr>
            <a:spLocks/>
          </p:cNvSpPr>
          <p:nvPr/>
        </p:nvSpPr>
        <p:spPr bwMode="auto">
          <a:xfrm>
            <a:off x="5072063" y="3533775"/>
            <a:ext cx="1016000" cy="2255838"/>
          </a:xfrm>
          <a:custGeom>
            <a:avLst/>
            <a:gdLst>
              <a:gd name="T0" fmla="*/ 0 w 639"/>
              <a:gd name="T1" fmla="*/ 189 h 1421"/>
              <a:gd name="T2" fmla="*/ 638 w 639"/>
              <a:gd name="T3" fmla="*/ 0 h 1421"/>
              <a:gd name="T4" fmla="*/ 638 w 639"/>
              <a:gd name="T5" fmla="*/ 1420 h 1421"/>
              <a:gd name="T6" fmla="*/ 0 w 639"/>
              <a:gd name="T7" fmla="*/ 1254 h 1421"/>
              <a:gd name="T8" fmla="*/ 0 w 639"/>
              <a:gd name="T9" fmla="*/ 1254 h 1421"/>
              <a:gd name="T10" fmla="*/ 0 w 639"/>
              <a:gd name="T11" fmla="*/ 189 h 1421"/>
            </a:gdLst>
            <a:ahLst/>
            <a:cxnLst>
              <a:cxn ang="0">
                <a:pos x="T0" y="T1"/>
              </a:cxn>
              <a:cxn ang="0">
                <a:pos x="T2" y="T3"/>
              </a:cxn>
              <a:cxn ang="0">
                <a:pos x="T4" y="T5"/>
              </a:cxn>
              <a:cxn ang="0">
                <a:pos x="T6" y="T7"/>
              </a:cxn>
              <a:cxn ang="0">
                <a:pos x="T8" y="T9"/>
              </a:cxn>
              <a:cxn ang="0">
                <a:pos x="T10" y="T11"/>
              </a:cxn>
            </a:cxnLst>
            <a:rect l="0" t="0" r="r" b="b"/>
            <a:pathLst>
              <a:path w="639" h="1421">
                <a:moveTo>
                  <a:pt x="0" y="189"/>
                </a:moveTo>
                <a:lnTo>
                  <a:pt x="638" y="0"/>
                </a:lnTo>
                <a:lnTo>
                  <a:pt x="638" y="1420"/>
                </a:lnTo>
                <a:lnTo>
                  <a:pt x="0" y="1254"/>
                </a:lnTo>
                <a:lnTo>
                  <a:pt x="0" y="1254"/>
                </a:lnTo>
                <a:lnTo>
                  <a:pt x="0" y="189"/>
                </a:lnTo>
              </a:path>
            </a:pathLst>
          </a:custGeom>
          <a:solidFill>
            <a:srgbClr val="00FFFF"/>
          </a:solidFill>
          <a:ln w="20320" cap="flat" cmpd="sng">
            <a:solidFill>
              <a:srgbClr val="161616"/>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8551" name="Line 7"/>
          <p:cNvSpPr>
            <a:spLocks noChangeShapeType="1"/>
          </p:cNvSpPr>
          <p:nvPr/>
        </p:nvSpPr>
        <p:spPr bwMode="auto">
          <a:xfrm>
            <a:off x="5072063" y="4730750"/>
            <a:ext cx="1011237" cy="0"/>
          </a:xfrm>
          <a:prstGeom prst="line">
            <a:avLst/>
          </a:prstGeom>
          <a:noFill/>
          <a:ln w="20320">
            <a:solidFill>
              <a:srgbClr val="55555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8556" name="Rectangle 12"/>
          <p:cNvSpPr>
            <a:spLocks noChangeArrowheads="1"/>
          </p:cNvSpPr>
          <p:nvPr/>
        </p:nvSpPr>
        <p:spPr bwMode="auto">
          <a:xfrm flipV="1">
            <a:off x="2057400" y="5789613"/>
            <a:ext cx="431800" cy="506412"/>
          </a:xfrm>
          <a:prstGeom prst="rect">
            <a:avLst/>
          </a:prstGeom>
          <a:solidFill>
            <a:srgbClr val="804000"/>
          </a:solidFill>
          <a:ln w="0">
            <a:solidFill>
              <a:srgbClr val="585858"/>
            </a:solidFill>
            <a:miter lim="800000"/>
            <a:headEnd/>
            <a:tailEnd/>
          </a:ln>
          <a:effectLst>
            <a:outerShdw blurRad="63500" dist="145480" dir="13500000" algn="ctr" rotWithShape="0">
              <a:srgbClr val="585858">
                <a:alpha val="74998"/>
              </a:srgbClr>
            </a:outerShdw>
          </a:effectLst>
        </p:spPr>
        <p:txBody>
          <a:bodyPr wrap="none" anchor="ctr"/>
          <a:lstStyle/>
          <a:p>
            <a:endParaRPr lang="en-US"/>
          </a:p>
        </p:txBody>
      </p:sp>
      <p:sp>
        <p:nvSpPr>
          <p:cNvPr id="108557" name="Rectangle 13"/>
          <p:cNvSpPr>
            <a:spLocks noChangeArrowheads="1"/>
          </p:cNvSpPr>
          <p:nvPr/>
        </p:nvSpPr>
        <p:spPr bwMode="auto">
          <a:xfrm flipV="1">
            <a:off x="4379913" y="5903913"/>
            <a:ext cx="431800" cy="508000"/>
          </a:xfrm>
          <a:prstGeom prst="rect">
            <a:avLst/>
          </a:prstGeom>
          <a:solidFill>
            <a:srgbClr val="804000"/>
          </a:solidFill>
          <a:ln w="0">
            <a:solidFill>
              <a:srgbClr val="585858"/>
            </a:solidFill>
            <a:miter lim="800000"/>
            <a:headEnd/>
            <a:tailEnd/>
          </a:ln>
          <a:effectLst>
            <a:outerShdw blurRad="63500" dist="145480" dir="13500000" algn="ctr" rotWithShape="0">
              <a:srgbClr val="585858">
                <a:alpha val="74998"/>
              </a:srgbClr>
            </a:outerShdw>
          </a:effectLst>
        </p:spPr>
        <p:txBody>
          <a:bodyPr wrap="none" anchor="ctr"/>
          <a:lstStyle/>
          <a:p>
            <a:endParaRPr lang="en-US"/>
          </a:p>
        </p:txBody>
      </p:sp>
      <p:sp>
        <p:nvSpPr>
          <p:cNvPr id="108558" name="Freeform 14"/>
          <p:cNvSpPr>
            <a:spLocks/>
          </p:cNvSpPr>
          <p:nvPr/>
        </p:nvSpPr>
        <p:spPr bwMode="auto">
          <a:xfrm>
            <a:off x="1738313" y="4437063"/>
            <a:ext cx="1089025" cy="1335087"/>
          </a:xfrm>
          <a:custGeom>
            <a:avLst/>
            <a:gdLst>
              <a:gd name="T0" fmla="*/ 342 w 686"/>
              <a:gd name="T1" fmla="*/ 769 h 841"/>
              <a:gd name="T2" fmla="*/ 342 w 686"/>
              <a:gd name="T3" fmla="*/ 710 h 841"/>
              <a:gd name="T4" fmla="*/ 260 w 686"/>
              <a:gd name="T5" fmla="*/ 686 h 841"/>
              <a:gd name="T6" fmla="*/ 153 w 686"/>
              <a:gd name="T7" fmla="*/ 674 h 841"/>
              <a:gd name="T8" fmla="*/ 0 w 686"/>
              <a:gd name="T9" fmla="*/ 603 h 841"/>
              <a:gd name="T10" fmla="*/ 94 w 686"/>
              <a:gd name="T11" fmla="*/ 556 h 841"/>
              <a:gd name="T12" fmla="*/ 295 w 686"/>
              <a:gd name="T13" fmla="*/ 544 h 841"/>
              <a:gd name="T14" fmla="*/ 342 w 686"/>
              <a:gd name="T15" fmla="*/ 615 h 841"/>
              <a:gd name="T16" fmla="*/ 342 w 686"/>
              <a:gd name="T17" fmla="*/ 686 h 841"/>
              <a:gd name="T18" fmla="*/ 354 w 686"/>
              <a:gd name="T19" fmla="*/ 591 h 841"/>
              <a:gd name="T20" fmla="*/ 437 w 686"/>
              <a:gd name="T21" fmla="*/ 568 h 841"/>
              <a:gd name="T22" fmla="*/ 390 w 686"/>
              <a:gd name="T23" fmla="*/ 651 h 841"/>
              <a:gd name="T24" fmla="*/ 331 w 686"/>
              <a:gd name="T25" fmla="*/ 674 h 841"/>
              <a:gd name="T26" fmla="*/ 437 w 686"/>
              <a:gd name="T27" fmla="*/ 722 h 841"/>
              <a:gd name="T28" fmla="*/ 638 w 686"/>
              <a:gd name="T29" fmla="*/ 745 h 841"/>
              <a:gd name="T30" fmla="*/ 674 w 686"/>
              <a:gd name="T31" fmla="*/ 639 h 841"/>
              <a:gd name="T32" fmla="*/ 614 w 686"/>
              <a:gd name="T33" fmla="*/ 627 h 841"/>
              <a:gd name="T34" fmla="*/ 437 w 686"/>
              <a:gd name="T35" fmla="*/ 639 h 841"/>
              <a:gd name="T36" fmla="*/ 331 w 686"/>
              <a:gd name="T37" fmla="*/ 674 h 841"/>
              <a:gd name="T38" fmla="*/ 354 w 686"/>
              <a:gd name="T39" fmla="*/ 615 h 841"/>
              <a:gd name="T40" fmla="*/ 331 w 686"/>
              <a:gd name="T41" fmla="*/ 509 h 841"/>
              <a:gd name="T42" fmla="*/ 354 w 686"/>
              <a:gd name="T43" fmla="*/ 402 h 841"/>
              <a:gd name="T44" fmla="*/ 260 w 686"/>
              <a:gd name="T45" fmla="*/ 379 h 841"/>
              <a:gd name="T46" fmla="*/ 153 w 686"/>
              <a:gd name="T47" fmla="*/ 426 h 841"/>
              <a:gd name="T48" fmla="*/ 236 w 686"/>
              <a:gd name="T49" fmla="*/ 438 h 841"/>
              <a:gd name="T50" fmla="*/ 354 w 686"/>
              <a:gd name="T51" fmla="*/ 414 h 841"/>
              <a:gd name="T52" fmla="*/ 544 w 686"/>
              <a:gd name="T53" fmla="*/ 355 h 841"/>
              <a:gd name="T54" fmla="*/ 650 w 686"/>
              <a:gd name="T55" fmla="*/ 521 h 841"/>
              <a:gd name="T56" fmla="*/ 496 w 686"/>
              <a:gd name="T57" fmla="*/ 497 h 841"/>
              <a:gd name="T58" fmla="*/ 413 w 686"/>
              <a:gd name="T59" fmla="*/ 485 h 841"/>
              <a:gd name="T60" fmla="*/ 366 w 686"/>
              <a:gd name="T61" fmla="*/ 414 h 841"/>
              <a:gd name="T62" fmla="*/ 342 w 686"/>
              <a:gd name="T63" fmla="*/ 367 h 841"/>
              <a:gd name="T64" fmla="*/ 354 w 686"/>
              <a:gd name="T65" fmla="*/ 272 h 841"/>
              <a:gd name="T66" fmla="*/ 331 w 686"/>
              <a:gd name="T67" fmla="*/ 248 h 841"/>
              <a:gd name="T68" fmla="*/ 236 w 686"/>
              <a:gd name="T69" fmla="*/ 295 h 841"/>
              <a:gd name="T70" fmla="*/ 94 w 686"/>
              <a:gd name="T71" fmla="*/ 260 h 841"/>
              <a:gd name="T72" fmla="*/ 130 w 686"/>
              <a:gd name="T73" fmla="*/ 225 h 841"/>
              <a:gd name="T74" fmla="*/ 342 w 686"/>
              <a:gd name="T75" fmla="*/ 177 h 841"/>
              <a:gd name="T76" fmla="*/ 342 w 686"/>
              <a:gd name="T77" fmla="*/ 225 h 841"/>
              <a:gd name="T78" fmla="*/ 331 w 686"/>
              <a:gd name="T79" fmla="*/ 71 h 841"/>
              <a:gd name="T80" fmla="*/ 437 w 686"/>
              <a:gd name="T81" fmla="*/ 83 h 841"/>
              <a:gd name="T82" fmla="*/ 331 w 686"/>
              <a:gd name="T83" fmla="*/ 236 h 841"/>
              <a:gd name="T84" fmla="*/ 354 w 686"/>
              <a:gd name="T85" fmla="*/ 189 h 841"/>
              <a:gd name="T86" fmla="*/ 472 w 686"/>
              <a:gd name="T87" fmla="*/ 189 h 841"/>
              <a:gd name="T88" fmla="*/ 567 w 686"/>
              <a:gd name="T89" fmla="*/ 236 h 841"/>
              <a:gd name="T90" fmla="*/ 484 w 686"/>
              <a:gd name="T91" fmla="*/ 248 h 841"/>
              <a:gd name="T92" fmla="*/ 342 w 686"/>
              <a:gd name="T93" fmla="*/ 236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86" h="841">
                <a:moveTo>
                  <a:pt x="342" y="840"/>
                </a:moveTo>
                <a:lnTo>
                  <a:pt x="342" y="793"/>
                </a:lnTo>
                <a:lnTo>
                  <a:pt x="342" y="769"/>
                </a:lnTo>
                <a:lnTo>
                  <a:pt x="342" y="745"/>
                </a:lnTo>
                <a:lnTo>
                  <a:pt x="342" y="733"/>
                </a:lnTo>
                <a:lnTo>
                  <a:pt x="342" y="710"/>
                </a:lnTo>
                <a:lnTo>
                  <a:pt x="319" y="686"/>
                </a:lnTo>
                <a:lnTo>
                  <a:pt x="295" y="686"/>
                </a:lnTo>
                <a:lnTo>
                  <a:pt x="260" y="686"/>
                </a:lnTo>
                <a:lnTo>
                  <a:pt x="236" y="686"/>
                </a:lnTo>
                <a:lnTo>
                  <a:pt x="201" y="674"/>
                </a:lnTo>
                <a:lnTo>
                  <a:pt x="153" y="674"/>
                </a:lnTo>
                <a:lnTo>
                  <a:pt x="118" y="663"/>
                </a:lnTo>
                <a:lnTo>
                  <a:pt x="82" y="651"/>
                </a:lnTo>
                <a:lnTo>
                  <a:pt x="0" y="603"/>
                </a:lnTo>
                <a:lnTo>
                  <a:pt x="11" y="580"/>
                </a:lnTo>
                <a:lnTo>
                  <a:pt x="47" y="568"/>
                </a:lnTo>
                <a:lnTo>
                  <a:pt x="94" y="556"/>
                </a:lnTo>
                <a:lnTo>
                  <a:pt x="177" y="544"/>
                </a:lnTo>
                <a:lnTo>
                  <a:pt x="224" y="544"/>
                </a:lnTo>
                <a:lnTo>
                  <a:pt x="295" y="544"/>
                </a:lnTo>
                <a:lnTo>
                  <a:pt x="319" y="556"/>
                </a:lnTo>
                <a:lnTo>
                  <a:pt x="331" y="591"/>
                </a:lnTo>
                <a:lnTo>
                  <a:pt x="342" y="615"/>
                </a:lnTo>
                <a:lnTo>
                  <a:pt x="342" y="627"/>
                </a:lnTo>
                <a:lnTo>
                  <a:pt x="342" y="686"/>
                </a:lnTo>
                <a:lnTo>
                  <a:pt x="342" y="686"/>
                </a:lnTo>
                <a:lnTo>
                  <a:pt x="331" y="651"/>
                </a:lnTo>
                <a:lnTo>
                  <a:pt x="331" y="603"/>
                </a:lnTo>
                <a:lnTo>
                  <a:pt x="354" y="591"/>
                </a:lnTo>
                <a:lnTo>
                  <a:pt x="402" y="568"/>
                </a:lnTo>
                <a:lnTo>
                  <a:pt x="425" y="568"/>
                </a:lnTo>
                <a:lnTo>
                  <a:pt x="437" y="568"/>
                </a:lnTo>
                <a:lnTo>
                  <a:pt x="437" y="568"/>
                </a:lnTo>
                <a:lnTo>
                  <a:pt x="425" y="615"/>
                </a:lnTo>
                <a:lnTo>
                  <a:pt x="390" y="651"/>
                </a:lnTo>
                <a:lnTo>
                  <a:pt x="366" y="663"/>
                </a:lnTo>
                <a:lnTo>
                  <a:pt x="342" y="674"/>
                </a:lnTo>
                <a:lnTo>
                  <a:pt x="331" y="674"/>
                </a:lnTo>
                <a:lnTo>
                  <a:pt x="331" y="674"/>
                </a:lnTo>
                <a:lnTo>
                  <a:pt x="390" y="698"/>
                </a:lnTo>
                <a:lnTo>
                  <a:pt x="437" y="722"/>
                </a:lnTo>
                <a:lnTo>
                  <a:pt x="484" y="733"/>
                </a:lnTo>
                <a:lnTo>
                  <a:pt x="544" y="745"/>
                </a:lnTo>
                <a:lnTo>
                  <a:pt x="638" y="745"/>
                </a:lnTo>
                <a:lnTo>
                  <a:pt x="674" y="710"/>
                </a:lnTo>
                <a:lnTo>
                  <a:pt x="674" y="686"/>
                </a:lnTo>
                <a:lnTo>
                  <a:pt x="674" y="639"/>
                </a:lnTo>
                <a:lnTo>
                  <a:pt x="685" y="627"/>
                </a:lnTo>
                <a:lnTo>
                  <a:pt x="674" y="627"/>
                </a:lnTo>
                <a:lnTo>
                  <a:pt x="614" y="627"/>
                </a:lnTo>
                <a:lnTo>
                  <a:pt x="579" y="627"/>
                </a:lnTo>
                <a:lnTo>
                  <a:pt x="532" y="627"/>
                </a:lnTo>
                <a:lnTo>
                  <a:pt x="437" y="639"/>
                </a:lnTo>
                <a:lnTo>
                  <a:pt x="378" y="663"/>
                </a:lnTo>
                <a:lnTo>
                  <a:pt x="354" y="674"/>
                </a:lnTo>
                <a:lnTo>
                  <a:pt x="331" y="674"/>
                </a:lnTo>
                <a:lnTo>
                  <a:pt x="354" y="651"/>
                </a:lnTo>
                <a:lnTo>
                  <a:pt x="354" y="627"/>
                </a:lnTo>
                <a:lnTo>
                  <a:pt x="354" y="615"/>
                </a:lnTo>
                <a:lnTo>
                  <a:pt x="354" y="591"/>
                </a:lnTo>
                <a:lnTo>
                  <a:pt x="331" y="544"/>
                </a:lnTo>
                <a:lnTo>
                  <a:pt x="331" y="509"/>
                </a:lnTo>
                <a:lnTo>
                  <a:pt x="342" y="473"/>
                </a:lnTo>
                <a:lnTo>
                  <a:pt x="354" y="449"/>
                </a:lnTo>
                <a:lnTo>
                  <a:pt x="354" y="402"/>
                </a:lnTo>
                <a:lnTo>
                  <a:pt x="331" y="390"/>
                </a:lnTo>
                <a:lnTo>
                  <a:pt x="307" y="390"/>
                </a:lnTo>
                <a:lnTo>
                  <a:pt x="260" y="379"/>
                </a:lnTo>
                <a:lnTo>
                  <a:pt x="189" y="390"/>
                </a:lnTo>
                <a:lnTo>
                  <a:pt x="165" y="414"/>
                </a:lnTo>
                <a:lnTo>
                  <a:pt x="153" y="426"/>
                </a:lnTo>
                <a:lnTo>
                  <a:pt x="177" y="426"/>
                </a:lnTo>
                <a:lnTo>
                  <a:pt x="212" y="438"/>
                </a:lnTo>
                <a:lnTo>
                  <a:pt x="236" y="438"/>
                </a:lnTo>
                <a:lnTo>
                  <a:pt x="272" y="438"/>
                </a:lnTo>
                <a:lnTo>
                  <a:pt x="354" y="426"/>
                </a:lnTo>
                <a:lnTo>
                  <a:pt x="354" y="414"/>
                </a:lnTo>
                <a:lnTo>
                  <a:pt x="425" y="367"/>
                </a:lnTo>
                <a:lnTo>
                  <a:pt x="472" y="355"/>
                </a:lnTo>
                <a:lnTo>
                  <a:pt x="544" y="355"/>
                </a:lnTo>
                <a:lnTo>
                  <a:pt x="579" y="414"/>
                </a:lnTo>
                <a:lnTo>
                  <a:pt x="602" y="449"/>
                </a:lnTo>
                <a:lnTo>
                  <a:pt x="650" y="521"/>
                </a:lnTo>
                <a:lnTo>
                  <a:pt x="650" y="532"/>
                </a:lnTo>
                <a:lnTo>
                  <a:pt x="520" y="509"/>
                </a:lnTo>
                <a:lnTo>
                  <a:pt x="496" y="497"/>
                </a:lnTo>
                <a:lnTo>
                  <a:pt x="472" y="485"/>
                </a:lnTo>
                <a:lnTo>
                  <a:pt x="437" y="485"/>
                </a:lnTo>
                <a:lnTo>
                  <a:pt x="413" y="485"/>
                </a:lnTo>
                <a:lnTo>
                  <a:pt x="378" y="473"/>
                </a:lnTo>
                <a:lnTo>
                  <a:pt x="366" y="449"/>
                </a:lnTo>
                <a:lnTo>
                  <a:pt x="366" y="414"/>
                </a:lnTo>
                <a:lnTo>
                  <a:pt x="366" y="402"/>
                </a:lnTo>
                <a:lnTo>
                  <a:pt x="354" y="390"/>
                </a:lnTo>
                <a:lnTo>
                  <a:pt x="342" y="367"/>
                </a:lnTo>
                <a:lnTo>
                  <a:pt x="342" y="331"/>
                </a:lnTo>
                <a:lnTo>
                  <a:pt x="354" y="307"/>
                </a:lnTo>
                <a:lnTo>
                  <a:pt x="354" y="272"/>
                </a:lnTo>
                <a:lnTo>
                  <a:pt x="354" y="260"/>
                </a:lnTo>
                <a:lnTo>
                  <a:pt x="354" y="248"/>
                </a:lnTo>
                <a:lnTo>
                  <a:pt x="331" y="248"/>
                </a:lnTo>
                <a:lnTo>
                  <a:pt x="319" y="248"/>
                </a:lnTo>
                <a:lnTo>
                  <a:pt x="295" y="272"/>
                </a:lnTo>
                <a:lnTo>
                  <a:pt x="236" y="295"/>
                </a:lnTo>
                <a:lnTo>
                  <a:pt x="189" y="307"/>
                </a:lnTo>
                <a:lnTo>
                  <a:pt x="118" y="307"/>
                </a:lnTo>
                <a:lnTo>
                  <a:pt x="94" y="260"/>
                </a:lnTo>
                <a:lnTo>
                  <a:pt x="70" y="236"/>
                </a:lnTo>
                <a:lnTo>
                  <a:pt x="70" y="225"/>
                </a:lnTo>
                <a:lnTo>
                  <a:pt x="130" y="225"/>
                </a:lnTo>
                <a:lnTo>
                  <a:pt x="201" y="201"/>
                </a:lnTo>
                <a:lnTo>
                  <a:pt x="331" y="165"/>
                </a:lnTo>
                <a:lnTo>
                  <a:pt x="342" y="177"/>
                </a:lnTo>
                <a:lnTo>
                  <a:pt x="342" y="213"/>
                </a:lnTo>
                <a:lnTo>
                  <a:pt x="342" y="272"/>
                </a:lnTo>
                <a:lnTo>
                  <a:pt x="342" y="225"/>
                </a:lnTo>
                <a:lnTo>
                  <a:pt x="307" y="154"/>
                </a:lnTo>
                <a:lnTo>
                  <a:pt x="295" y="118"/>
                </a:lnTo>
                <a:lnTo>
                  <a:pt x="331" y="71"/>
                </a:lnTo>
                <a:lnTo>
                  <a:pt x="366" y="12"/>
                </a:lnTo>
                <a:lnTo>
                  <a:pt x="366" y="0"/>
                </a:lnTo>
                <a:lnTo>
                  <a:pt x="437" y="83"/>
                </a:lnTo>
                <a:lnTo>
                  <a:pt x="425" y="106"/>
                </a:lnTo>
                <a:lnTo>
                  <a:pt x="366" y="165"/>
                </a:lnTo>
                <a:lnTo>
                  <a:pt x="331" y="236"/>
                </a:lnTo>
                <a:lnTo>
                  <a:pt x="331" y="248"/>
                </a:lnTo>
                <a:lnTo>
                  <a:pt x="342" y="236"/>
                </a:lnTo>
                <a:lnTo>
                  <a:pt x="354" y="189"/>
                </a:lnTo>
                <a:lnTo>
                  <a:pt x="378" y="165"/>
                </a:lnTo>
                <a:lnTo>
                  <a:pt x="449" y="154"/>
                </a:lnTo>
                <a:lnTo>
                  <a:pt x="472" y="189"/>
                </a:lnTo>
                <a:lnTo>
                  <a:pt x="508" y="201"/>
                </a:lnTo>
                <a:lnTo>
                  <a:pt x="532" y="225"/>
                </a:lnTo>
                <a:lnTo>
                  <a:pt x="567" y="236"/>
                </a:lnTo>
                <a:lnTo>
                  <a:pt x="555" y="248"/>
                </a:lnTo>
                <a:lnTo>
                  <a:pt x="508" y="248"/>
                </a:lnTo>
                <a:lnTo>
                  <a:pt x="484" y="248"/>
                </a:lnTo>
                <a:lnTo>
                  <a:pt x="378" y="260"/>
                </a:lnTo>
                <a:lnTo>
                  <a:pt x="366" y="260"/>
                </a:lnTo>
                <a:lnTo>
                  <a:pt x="342" y="236"/>
                </a:lnTo>
                <a:lnTo>
                  <a:pt x="342" y="236"/>
                </a:lnTo>
                <a:lnTo>
                  <a:pt x="342" y="840"/>
                </a:lnTo>
              </a:path>
            </a:pathLst>
          </a:custGeom>
          <a:solidFill>
            <a:srgbClr val="008000"/>
          </a:solidFill>
          <a:ln w="0" cap="flat" cmpd="sng">
            <a:solidFill>
              <a:srgbClr val="004000"/>
            </a:solidFill>
            <a:prstDash val="solid"/>
            <a:round/>
            <a:headEnd type="none" w="med" len="med"/>
            <a:tailEnd type="none" w="med" len="med"/>
          </a:ln>
          <a:effectLst>
            <a:outerShdw blurRad="63500" dist="96089" dir="8100000" algn="ctr" rotWithShape="0">
              <a:srgbClr val="585858"/>
            </a:outerShdw>
          </a:effectLst>
        </p:spPr>
        <p:txBody>
          <a:bodyPr/>
          <a:lstStyle/>
          <a:p>
            <a:endParaRPr lang="en-US"/>
          </a:p>
        </p:txBody>
      </p:sp>
      <p:sp>
        <p:nvSpPr>
          <p:cNvPr id="108559" name="Freeform 15"/>
          <p:cNvSpPr>
            <a:spLocks/>
          </p:cNvSpPr>
          <p:nvPr/>
        </p:nvSpPr>
        <p:spPr bwMode="auto">
          <a:xfrm>
            <a:off x="3868738" y="4679950"/>
            <a:ext cx="1522412" cy="1222375"/>
          </a:xfrm>
          <a:custGeom>
            <a:avLst/>
            <a:gdLst>
              <a:gd name="T0" fmla="*/ 495 w 959"/>
              <a:gd name="T1" fmla="*/ 556 h 770"/>
              <a:gd name="T2" fmla="*/ 495 w 959"/>
              <a:gd name="T3" fmla="*/ 509 h 770"/>
              <a:gd name="T4" fmla="*/ 451 w 959"/>
              <a:gd name="T5" fmla="*/ 438 h 770"/>
              <a:gd name="T6" fmla="*/ 386 w 959"/>
              <a:gd name="T7" fmla="*/ 367 h 770"/>
              <a:gd name="T8" fmla="*/ 297 w 959"/>
              <a:gd name="T9" fmla="*/ 272 h 770"/>
              <a:gd name="T10" fmla="*/ 254 w 959"/>
              <a:gd name="T11" fmla="*/ 166 h 770"/>
              <a:gd name="T12" fmla="*/ 254 w 959"/>
              <a:gd name="T13" fmla="*/ 154 h 770"/>
              <a:gd name="T14" fmla="*/ 254 w 959"/>
              <a:gd name="T15" fmla="*/ 248 h 770"/>
              <a:gd name="T16" fmla="*/ 297 w 959"/>
              <a:gd name="T17" fmla="*/ 319 h 770"/>
              <a:gd name="T18" fmla="*/ 352 w 959"/>
              <a:gd name="T19" fmla="*/ 426 h 770"/>
              <a:gd name="T20" fmla="*/ 451 w 959"/>
              <a:gd name="T21" fmla="*/ 509 h 770"/>
              <a:gd name="T22" fmla="*/ 440 w 959"/>
              <a:gd name="T23" fmla="*/ 532 h 770"/>
              <a:gd name="T24" fmla="*/ 386 w 959"/>
              <a:gd name="T25" fmla="*/ 509 h 770"/>
              <a:gd name="T26" fmla="*/ 286 w 959"/>
              <a:gd name="T27" fmla="*/ 485 h 770"/>
              <a:gd name="T28" fmla="*/ 132 w 959"/>
              <a:gd name="T29" fmla="*/ 438 h 770"/>
              <a:gd name="T30" fmla="*/ 0 w 959"/>
              <a:gd name="T31" fmla="*/ 367 h 770"/>
              <a:gd name="T32" fmla="*/ 33 w 959"/>
              <a:gd name="T33" fmla="*/ 426 h 770"/>
              <a:gd name="T34" fmla="*/ 100 w 959"/>
              <a:gd name="T35" fmla="*/ 485 h 770"/>
              <a:gd name="T36" fmla="*/ 220 w 959"/>
              <a:gd name="T37" fmla="*/ 568 h 770"/>
              <a:gd name="T38" fmla="*/ 297 w 959"/>
              <a:gd name="T39" fmla="*/ 592 h 770"/>
              <a:gd name="T40" fmla="*/ 440 w 959"/>
              <a:gd name="T41" fmla="*/ 592 h 770"/>
              <a:gd name="T42" fmla="*/ 528 w 959"/>
              <a:gd name="T43" fmla="*/ 604 h 770"/>
              <a:gd name="T44" fmla="*/ 451 w 959"/>
              <a:gd name="T45" fmla="*/ 568 h 770"/>
              <a:gd name="T46" fmla="*/ 364 w 959"/>
              <a:gd name="T47" fmla="*/ 592 h 770"/>
              <a:gd name="T48" fmla="*/ 320 w 959"/>
              <a:gd name="T49" fmla="*/ 639 h 770"/>
              <a:gd name="T50" fmla="*/ 242 w 959"/>
              <a:gd name="T51" fmla="*/ 757 h 770"/>
              <a:gd name="T52" fmla="*/ 220 w 959"/>
              <a:gd name="T53" fmla="*/ 769 h 770"/>
              <a:gd name="T54" fmla="*/ 254 w 959"/>
              <a:gd name="T55" fmla="*/ 769 h 770"/>
              <a:gd name="T56" fmla="*/ 309 w 959"/>
              <a:gd name="T57" fmla="*/ 745 h 770"/>
              <a:gd name="T58" fmla="*/ 364 w 959"/>
              <a:gd name="T59" fmla="*/ 674 h 770"/>
              <a:gd name="T60" fmla="*/ 506 w 959"/>
              <a:gd name="T61" fmla="*/ 580 h 770"/>
              <a:gd name="T62" fmla="*/ 484 w 959"/>
              <a:gd name="T63" fmla="*/ 520 h 770"/>
              <a:gd name="T64" fmla="*/ 495 w 959"/>
              <a:gd name="T65" fmla="*/ 461 h 770"/>
              <a:gd name="T66" fmla="*/ 451 w 959"/>
              <a:gd name="T67" fmla="*/ 308 h 770"/>
              <a:gd name="T68" fmla="*/ 451 w 959"/>
              <a:gd name="T69" fmla="*/ 213 h 770"/>
              <a:gd name="T70" fmla="*/ 506 w 959"/>
              <a:gd name="T71" fmla="*/ 0 h 770"/>
              <a:gd name="T72" fmla="*/ 539 w 959"/>
              <a:gd name="T73" fmla="*/ 130 h 770"/>
              <a:gd name="T74" fmla="*/ 562 w 959"/>
              <a:gd name="T75" fmla="*/ 260 h 770"/>
              <a:gd name="T76" fmla="*/ 562 w 959"/>
              <a:gd name="T77" fmla="*/ 402 h 770"/>
              <a:gd name="T78" fmla="*/ 506 w 959"/>
              <a:gd name="T79" fmla="*/ 520 h 770"/>
              <a:gd name="T80" fmla="*/ 518 w 959"/>
              <a:gd name="T81" fmla="*/ 378 h 770"/>
              <a:gd name="T82" fmla="*/ 584 w 959"/>
              <a:gd name="T83" fmla="*/ 272 h 770"/>
              <a:gd name="T84" fmla="*/ 782 w 959"/>
              <a:gd name="T85" fmla="*/ 166 h 770"/>
              <a:gd name="T86" fmla="*/ 748 w 959"/>
              <a:gd name="T87" fmla="*/ 177 h 770"/>
              <a:gd name="T88" fmla="*/ 704 w 959"/>
              <a:gd name="T89" fmla="*/ 260 h 770"/>
              <a:gd name="T90" fmla="*/ 672 w 959"/>
              <a:gd name="T91" fmla="*/ 343 h 770"/>
              <a:gd name="T92" fmla="*/ 628 w 959"/>
              <a:gd name="T93" fmla="*/ 438 h 770"/>
              <a:gd name="T94" fmla="*/ 572 w 959"/>
              <a:gd name="T95" fmla="*/ 556 h 770"/>
              <a:gd name="T96" fmla="*/ 649 w 959"/>
              <a:gd name="T97" fmla="*/ 461 h 770"/>
              <a:gd name="T98" fmla="*/ 804 w 959"/>
              <a:gd name="T99" fmla="*/ 402 h 770"/>
              <a:gd name="T100" fmla="*/ 914 w 959"/>
              <a:gd name="T101" fmla="*/ 485 h 770"/>
              <a:gd name="T102" fmla="*/ 902 w 959"/>
              <a:gd name="T103" fmla="*/ 509 h 770"/>
              <a:gd name="T104" fmla="*/ 748 w 959"/>
              <a:gd name="T105" fmla="*/ 509 h 770"/>
              <a:gd name="T106" fmla="*/ 484 w 959"/>
              <a:gd name="T107" fmla="*/ 568 h 770"/>
              <a:gd name="T108" fmla="*/ 716 w 959"/>
              <a:gd name="T109" fmla="*/ 615 h 770"/>
              <a:gd name="T110" fmla="*/ 914 w 959"/>
              <a:gd name="T111" fmla="*/ 674 h 770"/>
              <a:gd name="T112" fmla="*/ 616 w 959"/>
              <a:gd name="T113" fmla="*/ 686 h 770"/>
              <a:gd name="T114" fmla="*/ 528 w 959"/>
              <a:gd name="T115" fmla="*/ 651 h 770"/>
              <a:gd name="T116" fmla="*/ 451 w 959"/>
              <a:gd name="T117" fmla="*/ 580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59" h="770">
                <a:moveTo>
                  <a:pt x="495" y="604"/>
                </a:moveTo>
                <a:lnTo>
                  <a:pt x="495" y="556"/>
                </a:lnTo>
                <a:lnTo>
                  <a:pt x="495" y="532"/>
                </a:lnTo>
                <a:lnTo>
                  <a:pt x="495" y="509"/>
                </a:lnTo>
                <a:lnTo>
                  <a:pt x="474" y="461"/>
                </a:lnTo>
                <a:lnTo>
                  <a:pt x="451" y="438"/>
                </a:lnTo>
                <a:lnTo>
                  <a:pt x="430" y="402"/>
                </a:lnTo>
                <a:lnTo>
                  <a:pt x="386" y="367"/>
                </a:lnTo>
                <a:lnTo>
                  <a:pt x="342" y="331"/>
                </a:lnTo>
                <a:lnTo>
                  <a:pt x="297" y="272"/>
                </a:lnTo>
                <a:lnTo>
                  <a:pt x="264" y="225"/>
                </a:lnTo>
                <a:lnTo>
                  <a:pt x="254" y="166"/>
                </a:lnTo>
                <a:lnTo>
                  <a:pt x="254" y="154"/>
                </a:lnTo>
                <a:lnTo>
                  <a:pt x="254" y="154"/>
                </a:lnTo>
                <a:lnTo>
                  <a:pt x="254" y="201"/>
                </a:lnTo>
                <a:lnTo>
                  <a:pt x="254" y="248"/>
                </a:lnTo>
                <a:lnTo>
                  <a:pt x="276" y="284"/>
                </a:lnTo>
                <a:lnTo>
                  <a:pt x="297" y="319"/>
                </a:lnTo>
                <a:lnTo>
                  <a:pt x="320" y="367"/>
                </a:lnTo>
                <a:lnTo>
                  <a:pt x="352" y="426"/>
                </a:lnTo>
                <a:lnTo>
                  <a:pt x="396" y="461"/>
                </a:lnTo>
                <a:lnTo>
                  <a:pt x="451" y="509"/>
                </a:lnTo>
                <a:lnTo>
                  <a:pt x="495" y="568"/>
                </a:lnTo>
                <a:lnTo>
                  <a:pt x="440" y="532"/>
                </a:lnTo>
                <a:lnTo>
                  <a:pt x="418" y="520"/>
                </a:lnTo>
                <a:lnTo>
                  <a:pt x="386" y="509"/>
                </a:lnTo>
                <a:lnTo>
                  <a:pt x="342" y="497"/>
                </a:lnTo>
                <a:lnTo>
                  <a:pt x="286" y="485"/>
                </a:lnTo>
                <a:lnTo>
                  <a:pt x="232" y="473"/>
                </a:lnTo>
                <a:lnTo>
                  <a:pt x="132" y="438"/>
                </a:lnTo>
                <a:lnTo>
                  <a:pt x="33" y="390"/>
                </a:lnTo>
                <a:lnTo>
                  <a:pt x="0" y="367"/>
                </a:lnTo>
                <a:lnTo>
                  <a:pt x="0" y="367"/>
                </a:lnTo>
                <a:lnTo>
                  <a:pt x="33" y="426"/>
                </a:lnTo>
                <a:lnTo>
                  <a:pt x="66" y="450"/>
                </a:lnTo>
                <a:lnTo>
                  <a:pt x="100" y="485"/>
                </a:lnTo>
                <a:lnTo>
                  <a:pt x="154" y="532"/>
                </a:lnTo>
                <a:lnTo>
                  <a:pt x="220" y="568"/>
                </a:lnTo>
                <a:lnTo>
                  <a:pt x="254" y="580"/>
                </a:lnTo>
                <a:lnTo>
                  <a:pt x="297" y="592"/>
                </a:lnTo>
                <a:lnTo>
                  <a:pt x="364" y="592"/>
                </a:lnTo>
                <a:lnTo>
                  <a:pt x="440" y="592"/>
                </a:lnTo>
                <a:lnTo>
                  <a:pt x="484" y="604"/>
                </a:lnTo>
                <a:lnTo>
                  <a:pt x="528" y="604"/>
                </a:lnTo>
                <a:lnTo>
                  <a:pt x="528" y="604"/>
                </a:lnTo>
                <a:lnTo>
                  <a:pt x="451" y="568"/>
                </a:lnTo>
                <a:lnTo>
                  <a:pt x="430" y="556"/>
                </a:lnTo>
                <a:lnTo>
                  <a:pt x="364" y="592"/>
                </a:lnTo>
                <a:lnTo>
                  <a:pt x="342" y="615"/>
                </a:lnTo>
                <a:lnTo>
                  <a:pt x="320" y="639"/>
                </a:lnTo>
                <a:lnTo>
                  <a:pt x="297" y="674"/>
                </a:lnTo>
                <a:lnTo>
                  <a:pt x="242" y="757"/>
                </a:lnTo>
                <a:lnTo>
                  <a:pt x="232" y="757"/>
                </a:lnTo>
                <a:lnTo>
                  <a:pt x="220" y="769"/>
                </a:lnTo>
                <a:lnTo>
                  <a:pt x="232" y="769"/>
                </a:lnTo>
                <a:lnTo>
                  <a:pt x="254" y="769"/>
                </a:lnTo>
                <a:lnTo>
                  <a:pt x="276" y="769"/>
                </a:lnTo>
                <a:lnTo>
                  <a:pt x="309" y="745"/>
                </a:lnTo>
                <a:lnTo>
                  <a:pt x="330" y="710"/>
                </a:lnTo>
                <a:lnTo>
                  <a:pt x="364" y="674"/>
                </a:lnTo>
                <a:lnTo>
                  <a:pt x="495" y="604"/>
                </a:lnTo>
                <a:lnTo>
                  <a:pt x="506" y="580"/>
                </a:lnTo>
                <a:lnTo>
                  <a:pt x="506" y="556"/>
                </a:lnTo>
                <a:lnTo>
                  <a:pt x="484" y="520"/>
                </a:lnTo>
                <a:lnTo>
                  <a:pt x="495" y="497"/>
                </a:lnTo>
                <a:lnTo>
                  <a:pt x="495" y="461"/>
                </a:lnTo>
                <a:lnTo>
                  <a:pt x="495" y="426"/>
                </a:lnTo>
                <a:lnTo>
                  <a:pt x="451" y="308"/>
                </a:lnTo>
                <a:lnTo>
                  <a:pt x="451" y="260"/>
                </a:lnTo>
                <a:lnTo>
                  <a:pt x="451" y="213"/>
                </a:lnTo>
                <a:lnTo>
                  <a:pt x="506" y="24"/>
                </a:lnTo>
                <a:lnTo>
                  <a:pt x="506" y="0"/>
                </a:lnTo>
                <a:lnTo>
                  <a:pt x="539" y="59"/>
                </a:lnTo>
                <a:lnTo>
                  <a:pt x="539" y="130"/>
                </a:lnTo>
                <a:lnTo>
                  <a:pt x="550" y="189"/>
                </a:lnTo>
                <a:lnTo>
                  <a:pt x="562" y="260"/>
                </a:lnTo>
                <a:lnTo>
                  <a:pt x="562" y="343"/>
                </a:lnTo>
                <a:lnTo>
                  <a:pt x="562" y="402"/>
                </a:lnTo>
                <a:lnTo>
                  <a:pt x="562" y="450"/>
                </a:lnTo>
                <a:lnTo>
                  <a:pt x="506" y="520"/>
                </a:lnTo>
                <a:lnTo>
                  <a:pt x="518" y="438"/>
                </a:lnTo>
                <a:lnTo>
                  <a:pt x="518" y="378"/>
                </a:lnTo>
                <a:lnTo>
                  <a:pt x="528" y="331"/>
                </a:lnTo>
                <a:lnTo>
                  <a:pt x="584" y="272"/>
                </a:lnTo>
                <a:lnTo>
                  <a:pt x="716" y="189"/>
                </a:lnTo>
                <a:lnTo>
                  <a:pt x="782" y="166"/>
                </a:lnTo>
                <a:lnTo>
                  <a:pt x="836" y="142"/>
                </a:lnTo>
                <a:lnTo>
                  <a:pt x="748" y="177"/>
                </a:lnTo>
                <a:lnTo>
                  <a:pt x="726" y="225"/>
                </a:lnTo>
                <a:lnTo>
                  <a:pt x="704" y="260"/>
                </a:lnTo>
                <a:lnTo>
                  <a:pt x="682" y="296"/>
                </a:lnTo>
                <a:lnTo>
                  <a:pt x="672" y="343"/>
                </a:lnTo>
                <a:lnTo>
                  <a:pt x="660" y="390"/>
                </a:lnTo>
                <a:lnTo>
                  <a:pt x="628" y="438"/>
                </a:lnTo>
                <a:lnTo>
                  <a:pt x="584" y="509"/>
                </a:lnTo>
                <a:lnTo>
                  <a:pt x="572" y="556"/>
                </a:lnTo>
                <a:lnTo>
                  <a:pt x="594" y="532"/>
                </a:lnTo>
                <a:lnTo>
                  <a:pt x="649" y="461"/>
                </a:lnTo>
                <a:lnTo>
                  <a:pt x="716" y="414"/>
                </a:lnTo>
                <a:lnTo>
                  <a:pt x="804" y="402"/>
                </a:lnTo>
                <a:lnTo>
                  <a:pt x="858" y="438"/>
                </a:lnTo>
                <a:lnTo>
                  <a:pt x="914" y="485"/>
                </a:lnTo>
                <a:lnTo>
                  <a:pt x="958" y="509"/>
                </a:lnTo>
                <a:lnTo>
                  <a:pt x="902" y="509"/>
                </a:lnTo>
                <a:lnTo>
                  <a:pt x="804" y="509"/>
                </a:lnTo>
                <a:lnTo>
                  <a:pt x="748" y="509"/>
                </a:lnTo>
                <a:lnTo>
                  <a:pt x="518" y="604"/>
                </a:lnTo>
                <a:lnTo>
                  <a:pt x="484" y="568"/>
                </a:lnTo>
                <a:lnTo>
                  <a:pt x="672" y="604"/>
                </a:lnTo>
                <a:lnTo>
                  <a:pt x="716" y="615"/>
                </a:lnTo>
                <a:lnTo>
                  <a:pt x="870" y="674"/>
                </a:lnTo>
                <a:lnTo>
                  <a:pt x="914" y="674"/>
                </a:lnTo>
                <a:lnTo>
                  <a:pt x="826" y="722"/>
                </a:lnTo>
                <a:lnTo>
                  <a:pt x="616" y="686"/>
                </a:lnTo>
                <a:lnTo>
                  <a:pt x="584" y="674"/>
                </a:lnTo>
                <a:lnTo>
                  <a:pt x="528" y="651"/>
                </a:lnTo>
                <a:lnTo>
                  <a:pt x="495" y="615"/>
                </a:lnTo>
                <a:lnTo>
                  <a:pt x="451" y="580"/>
                </a:lnTo>
                <a:lnTo>
                  <a:pt x="495" y="604"/>
                </a:lnTo>
              </a:path>
            </a:pathLst>
          </a:custGeom>
          <a:solidFill>
            <a:srgbClr val="00CC00"/>
          </a:solidFill>
          <a:ln w="0" cap="flat" cmpd="sng">
            <a:solidFill>
              <a:srgbClr val="00FF00"/>
            </a:solidFill>
            <a:prstDash val="solid"/>
            <a:round/>
            <a:headEnd type="none" w="med" len="med"/>
            <a:tailEnd type="none" w="med" len="med"/>
          </a:ln>
          <a:effectLst>
            <a:outerShdw blurRad="63500" dist="96089" dir="8100000" algn="ctr" rotWithShape="0">
              <a:srgbClr val="585858"/>
            </a:outerShdw>
          </a:effectLst>
        </p:spPr>
        <p:txBody>
          <a:bodyPr/>
          <a:lstStyle/>
          <a:p>
            <a:endParaRPr lang="en-US"/>
          </a:p>
        </p:txBody>
      </p:sp>
      <p:sp>
        <p:nvSpPr>
          <p:cNvPr id="108560" name="Freeform 16"/>
          <p:cNvSpPr>
            <a:spLocks/>
          </p:cNvSpPr>
          <p:nvPr/>
        </p:nvSpPr>
        <p:spPr bwMode="auto">
          <a:xfrm>
            <a:off x="3763963" y="4889500"/>
            <a:ext cx="1519237" cy="1223963"/>
          </a:xfrm>
          <a:custGeom>
            <a:avLst/>
            <a:gdLst>
              <a:gd name="T0" fmla="*/ 495 w 959"/>
              <a:gd name="T1" fmla="*/ 556 h 771"/>
              <a:gd name="T2" fmla="*/ 495 w 959"/>
              <a:gd name="T3" fmla="*/ 509 h 771"/>
              <a:gd name="T4" fmla="*/ 451 w 959"/>
              <a:gd name="T5" fmla="*/ 438 h 771"/>
              <a:gd name="T6" fmla="*/ 385 w 959"/>
              <a:gd name="T7" fmla="*/ 367 h 771"/>
              <a:gd name="T8" fmla="*/ 297 w 959"/>
              <a:gd name="T9" fmla="*/ 273 h 771"/>
              <a:gd name="T10" fmla="*/ 253 w 959"/>
              <a:gd name="T11" fmla="*/ 166 h 771"/>
              <a:gd name="T12" fmla="*/ 253 w 959"/>
              <a:gd name="T13" fmla="*/ 154 h 771"/>
              <a:gd name="T14" fmla="*/ 253 w 959"/>
              <a:gd name="T15" fmla="*/ 249 h 771"/>
              <a:gd name="T16" fmla="*/ 297 w 959"/>
              <a:gd name="T17" fmla="*/ 320 h 771"/>
              <a:gd name="T18" fmla="*/ 352 w 959"/>
              <a:gd name="T19" fmla="*/ 426 h 771"/>
              <a:gd name="T20" fmla="*/ 451 w 959"/>
              <a:gd name="T21" fmla="*/ 509 h 771"/>
              <a:gd name="T22" fmla="*/ 440 w 959"/>
              <a:gd name="T23" fmla="*/ 533 h 771"/>
              <a:gd name="T24" fmla="*/ 385 w 959"/>
              <a:gd name="T25" fmla="*/ 509 h 771"/>
              <a:gd name="T26" fmla="*/ 286 w 959"/>
              <a:gd name="T27" fmla="*/ 486 h 771"/>
              <a:gd name="T28" fmla="*/ 132 w 959"/>
              <a:gd name="T29" fmla="*/ 438 h 771"/>
              <a:gd name="T30" fmla="*/ 0 w 959"/>
              <a:gd name="T31" fmla="*/ 367 h 771"/>
              <a:gd name="T32" fmla="*/ 33 w 959"/>
              <a:gd name="T33" fmla="*/ 426 h 771"/>
              <a:gd name="T34" fmla="*/ 99 w 959"/>
              <a:gd name="T35" fmla="*/ 486 h 771"/>
              <a:gd name="T36" fmla="*/ 220 w 959"/>
              <a:gd name="T37" fmla="*/ 568 h 771"/>
              <a:gd name="T38" fmla="*/ 297 w 959"/>
              <a:gd name="T39" fmla="*/ 592 h 771"/>
              <a:gd name="T40" fmla="*/ 440 w 959"/>
              <a:gd name="T41" fmla="*/ 592 h 771"/>
              <a:gd name="T42" fmla="*/ 528 w 959"/>
              <a:gd name="T43" fmla="*/ 604 h 771"/>
              <a:gd name="T44" fmla="*/ 451 w 959"/>
              <a:gd name="T45" fmla="*/ 568 h 771"/>
              <a:gd name="T46" fmla="*/ 363 w 959"/>
              <a:gd name="T47" fmla="*/ 592 h 771"/>
              <a:gd name="T48" fmla="*/ 319 w 959"/>
              <a:gd name="T49" fmla="*/ 640 h 771"/>
              <a:gd name="T50" fmla="*/ 242 w 959"/>
              <a:gd name="T51" fmla="*/ 758 h 771"/>
              <a:gd name="T52" fmla="*/ 220 w 959"/>
              <a:gd name="T53" fmla="*/ 770 h 771"/>
              <a:gd name="T54" fmla="*/ 253 w 959"/>
              <a:gd name="T55" fmla="*/ 770 h 771"/>
              <a:gd name="T56" fmla="*/ 308 w 959"/>
              <a:gd name="T57" fmla="*/ 746 h 771"/>
              <a:gd name="T58" fmla="*/ 363 w 959"/>
              <a:gd name="T59" fmla="*/ 675 h 771"/>
              <a:gd name="T60" fmla="*/ 506 w 959"/>
              <a:gd name="T61" fmla="*/ 580 h 771"/>
              <a:gd name="T62" fmla="*/ 484 w 959"/>
              <a:gd name="T63" fmla="*/ 521 h 771"/>
              <a:gd name="T64" fmla="*/ 495 w 959"/>
              <a:gd name="T65" fmla="*/ 462 h 771"/>
              <a:gd name="T66" fmla="*/ 451 w 959"/>
              <a:gd name="T67" fmla="*/ 308 h 771"/>
              <a:gd name="T68" fmla="*/ 451 w 959"/>
              <a:gd name="T69" fmla="*/ 214 h 771"/>
              <a:gd name="T70" fmla="*/ 506 w 959"/>
              <a:gd name="T71" fmla="*/ 0 h 771"/>
              <a:gd name="T72" fmla="*/ 539 w 959"/>
              <a:gd name="T73" fmla="*/ 130 h 771"/>
              <a:gd name="T74" fmla="*/ 561 w 959"/>
              <a:gd name="T75" fmla="*/ 261 h 771"/>
              <a:gd name="T76" fmla="*/ 561 w 959"/>
              <a:gd name="T77" fmla="*/ 403 h 771"/>
              <a:gd name="T78" fmla="*/ 506 w 959"/>
              <a:gd name="T79" fmla="*/ 521 h 771"/>
              <a:gd name="T80" fmla="*/ 517 w 959"/>
              <a:gd name="T81" fmla="*/ 379 h 771"/>
              <a:gd name="T82" fmla="*/ 583 w 959"/>
              <a:gd name="T83" fmla="*/ 273 h 771"/>
              <a:gd name="T84" fmla="*/ 781 w 959"/>
              <a:gd name="T85" fmla="*/ 166 h 771"/>
              <a:gd name="T86" fmla="*/ 748 w 959"/>
              <a:gd name="T87" fmla="*/ 178 h 771"/>
              <a:gd name="T88" fmla="*/ 704 w 959"/>
              <a:gd name="T89" fmla="*/ 261 h 771"/>
              <a:gd name="T90" fmla="*/ 671 w 959"/>
              <a:gd name="T91" fmla="*/ 344 h 771"/>
              <a:gd name="T92" fmla="*/ 627 w 959"/>
              <a:gd name="T93" fmla="*/ 438 h 771"/>
              <a:gd name="T94" fmla="*/ 572 w 959"/>
              <a:gd name="T95" fmla="*/ 556 h 771"/>
              <a:gd name="T96" fmla="*/ 649 w 959"/>
              <a:gd name="T97" fmla="*/ 462 h 771"/>
              <a:gd name="T98" fmla="*/ 803 w 959"/>
              <a:gd name="T99" fmla="*/ 403 h 771"/>
              <a:gd name="T100" fmla="*/ 914 w 959"/>
              <a:gd name="T101" fmla="*/ 486 h 771"/>
              <a:gd name="T102" fmla="*/ 902 w 959"/>
              <a:gd name="T103" fmla="*/ 509 h 771"/>
              <a:gd name="T104" fmla="*/ 748 w 959"/>
              <a:gd name="T105" fmla="*/ 509 h 771"/>
              <a:gd name="T106" fmla="*/ 484 w 959"/>
              <a:gd name="T107" fmla="*/ 568 h 771"/>
              <a:gd name="T108" fmla="*/ 715 w 959"/>
              <a:gd name="T109" fmla="*/ 616 h 771"/>
              <a:gd name="T110" fmla="*/ 914 w 959"/>
              <a:gd name="T111" fmla="*/ 675 h 771"/>
              <a:gd name="T112" fmla="*/ 616 w 959"/>
              <a:gd name="T113" fmla="*/ 687 h 771"/>
              <a:gd name="T114" fmla="*/ 528 w 959"/>
              <a:gd name="T115" fmla="*/ 651 h 771"/>
              <a:gd name="T116" fmla="*/ 451 w 959"/>
              <a:gd name="T117" fmla="*/ 58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59" h="771">
                <a:moveTo>
                  <a:pt x="495" y="604"/>
                </a:moveTo>
                <a:lnTo>
                  <a:pt x="495" y="556"/>
                </a:lnTo>
                <a:lnTo>
                  <a:pt x="495" y="533"/>
                </a:lnTo>
                <a:lnTo>
                  <a:pt x="495" y="509"/>
                </a:lnTo>
                <a:lnTo>
                  <a:pt x="473" y="462"/>
                </a:lnTo>
                <a:lnTo>
                  <a:pt x="451" y="438"/>
                </a:lnTo>
                <a:lnTo>
                  <a:pt x="429" y="403"/>
                </a:lnTo>
                <a:lnTo>
                  <a:pt x="385" y="367"/>
                </a:lnTo>
                <a:lnTo>
                  <a:pt x="341" y="332"/>
                </a:lnTo>
                <a:lnTo>
                  <a:pt x="297" y="273"/>
                </a:lnTo>
                <a:lnTo>
                  <a:pt x="264" y="225"/>
                </a:lnTo>
                <a:lnTo>
                  <a:pt x="253" y="166"/>
                </a:lnTo>
                <a:lnTo>
                  <a:pt x="253" y="154"/>
                </a:lnTo>
                <a:lnTo>
                  <a:pt x="253" y="154"/>
                </a:lnTo>
                <a:lnTo>
                  <a:pt x="253" y="202"/>
                </a:lnTo>
                <a:lnTo>
                  <a:pt x="253" y="249"/>
                </a:lnTo>
                <a:lnTo>
                  <a:pt x="275" y="284"/>
                </a:lnTo>
                <a:lnTo>
                  <a:pt x="297" y="320"/>
                </a:lnTo>
                <a:lnTo>
                  <a:pt x="319" y="367"/>
                </a:lnTo>
                <a:lnTo>
                  <a:pt x="352" y="426"/>
                </a:lnTo>
                <a:lnTo>
                  <a:pt x="396" y="462"/>
                </a:lnTo>
                <a:lnTo>
                  <a:pt x="451" y="509"/>
                </a:lnTo>
                <a:lnTo>
                  <a:pt x="495" y="568"/>
                </a:lnTo>
                <a:lnTo>
                  <a:pt x="440" y="533"/>
                </a:lnTo>
                <a:lnTo>
                  <a:pt x="418" y="521"/>
                </a:lnTo>
                <a:lnTo>
                  <a:pt x="385" y="509"/>
                </a:lnTo>
                <a:lnTo>
                  <a:pt x="341" y="497"/>
                </a:lnTo>
                <a:lnTo>
                  <a:pt x="286" y="486"/>
                </a:lnTo>
                <a:lnTo>
                  <a:pt x="231" y="474"/>
                </a:lnTo>
                <a:lnTo>
                  <a:pt x="132" y="438"/>
                </a:lnTo>
                <a:lnTo>
                  <a:pt x="33" y="391"/>
                </a:lnTo>
                <a:lnTo>
                  <a:pt x="0" y="367"/>
                </a:lnTo>
                <a:lnTo>
                  <a:pt x="0" y="367"/>
                </a:lnTo>
                <a:lnTo>
                  <a:pt x="33" y="426"/>
                </a:lnTo>
                <a:lnTo>
                  <a:pt x="66" y="450"/>
                </a:lnTo>
                <a:lnTo>
                  <a:pt x="99" y="486"/>
                </a:lnTo>
                <a:lnTo>
                  <a:pt x="154" y="533"/>
                </a:lnTo>
                <a:lnTo>
                  <a:pt x="220" y="568"/>
                </a:lnTo>
                <a:lnTo>
                  <a:pt x="253" y="580"/>
                </a:lnTo>
                <a:lnTo>
                  <a:pt x="297" y="592"/>
                </a:lnTo>
                <a:lnTo>
                  <a:pt x="363" y="592"/>
                </a:lnTo>
                <a:lnTo>
                  <a:pt x="440" y="592"/>
                </a:lnTo>
                <a:lnTo>
                  <a:pt x="484" y="604"/>
                </a:lnTo>
                <a:lnTo>
                  <a:pt x="528" y="604"/>
                </a:lnTo>
                <a:lnTo>
                  <a:pt x="528" y="604"/>
                </a:lnTo>
                <a:lnTo>
                  <a:pt x="451" y="568"/>
                </a:lnTo>
                <a:lnTo>
                  <a:pt x="429" y="556"/>
                </a:lnTo>
                <a:lnTo>
                  <a:pt x="363" y="592"/>
                </a:lnTo>
                <a:lnTo>
                  <a:pt x="341" y="616"/>
                </a:lnTo>
                <a:lnTo>
                  <a:pt x="319" y="640"/>
                </a:lnTo>
                <a:lnTo>
                  <a:pt x="297" y="675"/>
                </a:lnTo>
                <a:lnTo>
                  <a:pt x="242" y="758"/>
                </a:lnTo>
                <a:lnTo>
                  <a:pt x="231" y="758"/>
                </a:lnTo>
                <a:lnTo>
                  <a:pt x="220" y="770"/>
                </a:lnTo>
                <a:lnTo>
                  <a:pt x="231" y="770"/>
                </a:lnTo>
                <a:lnTo>
                  <a:pt x="253" y="770"/>
                </a:lnTo>
                <a:lnTo>
                  <a:pt x="275" y="770"/>
                </a:lnTo>
                <a:lnTo>
                  <a:pt x="308" y="746"/>
                </a:lnTo>
                <a:lnTo>
                  <a:pt x="330" y="710"/>
                </a:lnTo>
                <a:lnTo>
                  <a:pt x="363" y="675"/>
                </a:lnTo>
                <a:lnTo>
                  <a:pt x="495" y="604"/>
                </a:lnTo>
                <a:lnTo>
                  <a:pt x="506" y="580"/>
                </a:lnTo>
                <a:lnTo>
                  <a:pt x="506" y="556"/>
                </a:lnTo>
                <a:lnTo>
                  <a:pt x="484" y="521"/>
                </a:lnTo>
                <a:lnTo>
                  <a:pt x="495" y="497"/>
                </a:lnTo>
                <a:lnTo>
                  <a:pt x="495" y="462"/>
                </a:lnTo>
                <a:lnTo>
                  <a:pt x="495" y="426"/>
                </a:lnTo>
                <a:lnTo>
                  <a:pt x="451" y="308"/>
                </a:lnTo>
                <a:lnTo>
                  <a:pt x="451" y="261"/>
                </a:lnTo>
                <a:lnTo>
                  <a:pt x="451" y="214"/>
                </a:lnTo>
                <a:lnTo>
                  <a:pt x="506" y="24"/>
                </a:lnTo>
                <a:lnTo>
                  <a:pt x="506" y="0"/>
                </a:lnTo>
                <a:lnTo>
                  <a:pt x="539" y="60"/>
                </a:lnTo>
                <a:lnTo>
                  <a:pt x="539" y="130"/>
                </a:lnTo>
                <a:lnTo>
                  <a:pt x="550" y="190"/>
                </a:lnTo>
                <a:lnTo>
                  <a:pt x="561" y="261"/>
                </a:lnTo>
                <a:lnTo>
                  <a:pt x="561" y="344"/>
                </a:lnTo>
                <a:lnTo>
                  <a:pt x="561" y="403"/>
                </a:lnTo>
                <a:lnTo>
                  <a:pt x="561" y="450"/>
                </a:lnTo>
                <a:lnTo>
                  <a:pt x="506" y="521"/>
                </a:lnTo>
                <a:lnTo>
                  <a:pt x="517" y="438"/>
                </a:lnTo>
                <a:lnTo>
                  <a:pt x="517" y="379"/>
                </a:lnTo>
                <a:lnTo>
                  <a:pt x="528" y="332"/>
                </a:lnTo>
                <a:lnTo>
                  <a:pt x="583" y="273"/>
                </a:lnTo>
                <a:lnTo>
                  <a:pt x="715" y="190"/>
                </a:lnTo>
                <a:lnTo>
                  <a:pt x="781" y="166"/>
                </a:lnTo>
                <a:lnTo>
                  <a:pt x="836" y="142"/>
                </a:lnTo>
                <a:lnTo>
                  <a:pt x="748" y="178"/>
                </a:lnTo>
                <a:lnTo>
                  <a:pt x="726" y="225"/>
                </a:lnTo>
                <a:lnTo>
                  <a:pt x="704" y="261"/>
                </a:lnTo>
                <a:lnTo>
                  <a:pt x="682" y="296"/>
                </a:lnTo>
                <a:lnTo>
                  <a:pt x="671" y="344"/>
                </a:lnTo>
                <a:lnTo>
                  <a:pt x="660" y="391"/>
                </a:lnTo>
                <a:lnTo>
                  <a:pt x="627" y="438"/>
                </a:lnTo>
                <a:lnTo>
                  <a:pt x="583" y="509"/>
                </a:lnTo>
                <a:lnTo>
                  <a:pt x="572" y="556"/>
                </a:lnTo>
                <a:lnTo>
                  <a:pt x="594" y="533"/>
                </a:lnTo>
                <a:lnTo>
                  <a:pt x="649" y="462"/>
                </a:lnTo>
                <a:lnTo>
                  <a:pt x="715" y="415"/>
                </a:lnTo>
                <a:lnTo>
                  <a:pt x="803" y="403"/>
                </a:lnTo>
                <a:lnTo>
                  <a:pt x="858" y="438"/>
                </a:lnTo>
                <a:lnTo>
                  <a:pt x="914" y="486"/>
                </a:lnTo>
                <a:lnTo>
                  <a:pt x="958" y="509"/>
                </a:lnTo>
                <a:lnTo>
                  <a:pt x="902" y="509"/>
                </a:lnTo>
                <a:lnTo>
                  <a:pt x="803" y="509"/>
                </a:lnTo>
                <a:lnTo>
                  <a:pt x="748" y="509"/>
                </a:lnTo>
                <a:lnTo>
                  <a:pt x="517" y="604"/>
                </a:lnTo>
                <a:lnTo>
                  <a:pt x="484" y="568"/>
                </a:lnTo>
                <a:lnTo>
                  <a:pt x="671" y="604"/>
                </a:lnTo>
                <a:lnTo>
                  <a:pt x="715" y="616"/>
                </a:lnTo>
                <a:lnTo>
                  <a:pt x="869" y="675"/>
                </a:lnTo>
                <a:lnTo>
                  <a:pt x="914" y="675"/>
                </a:lnTo>
                <a:lnTo>
                  <a:pt x="825" y="722"/>
                </a:lnTo>
                <a:lnTo>
                  <a:pt x="616" y="687"/>
                </a:lnTo>
                <a:lnTo>
                  <a:pt x="583" y="675"/>
                </a:lnTo>
                <a:lnTo>
                  <a:pt x="528" y="651"/>
                </a:lnTo>
                <a:lnTo>
                  <a:pt x="495" y="616"/>
                </a:lnTo>
                <a:lnTo>
                  <a:pt x="451" y="580"/>
                </a:lnTo>
                <a:lnTo>
                  <a:pt x="495" y="604"/>
                </a:lnTo>
              </a:path>
            </a:pathLst>
          </a:custGeom>
          <a:solidFill>
            <a:srgbClr val="00CC00"/>
          </a:solidFill>
          <a:ln w="0" cap="flat" cmpd="sng">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8562" name="Line 18"/>
          <p:cNvSpPr>
            <a:spLocks noChangeShapeType="1"/>
          </p:cNvSpPr>
          <p:nvPr/>
        </p:nvSpPr>
        <p:spPr bwMode="auto">
          <a:xfrm flipV="1">
            <a:off x="2819400" y="3733800"/>
            <a:ext cx="5029200" cy="1143000"/>
          </a:xfrm>
          <a:prstGeom prst="line">
            <a:avLst/>
          </a:prstGeom>
          <a:noFill/>
          <a:ln w="38100">
            <a:solidFill>
              <a:srgbClr val="FF8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8563" name="Line 19"/>
          <p:cNvSpPr>
            <a:spLocks noChangeShapeType="1"/>
          </p:cNvSpPr>
          <p:nvPr/>
        </p:nvSpPr>
        <p:spPr bwMode="auto">
          <a:xfrm flipH="1">
            <a:off x="5181600" y="2597150"/>
            <a:ext cx="2319338" cy="2584450"/>
          </a:xfrm>
          <a:prstGeom prst="line">
            <a:avLst/>
          </a:prstGeom>
          <a:noFill/>
          <a:ln w="38100">
            <a:solidFill>
              <a:srgbClr val="FFFF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8565" name="Text Box 21"/>
          <p:cNvSpPr txBox="1">
            <a:spLocks noChangeArrowheads="1"/>
          </p:cNvSpPr>
          <p:nvPr/>
        </p:nvSpPr>
        <p:spPr bwMode="auto">
          <a:xfrm>
            <a:off x="5410200" y="1905000"/>
            <a:ext cx="2297113"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hangingPunct="0">
              <a:lnSpc>
                <a:spcPct val="85000"/>
              </a:lnSpc>
              <a:spcBef>
                <a:spcPct val="30000"/>
              </a:spcBef>
            </a:pPr>
            <a:r>
              <a:rPr lang="en-US" altLang="en-US" sz="2800" baseline="0">
                <a:solidFill>
                  <a:srgbClr val="CC3300"/>
                </a:solidFill>
                <a:effectLst>
                  <a:outerShdw blurRad="38100" dist="38100" dir="2700000" algn="tl">
                    <a:srgbClr val="000000"/>
                  </a:outerShdw>
                </a:effectLst>
              </a:rPr>
              <a:t>Summer sun</a:t>
            </a:r>
          </a:p>
        </p:txBody>
      </p:sp>
      <p:sp>
        <p:nvSpPr>
          <p:cNvPr id="108566" name="Text Box 22"/>
          <p:cNvSpPr txBox="1">
            <a:spLocks noChangeArrowheads="1"/>
          </p:cNvSpPr>
          <p:nvPr/>
        </p:nvSpPr>
        <p:spPr bwMode="auto">
          <a:xfrm>
            <a:off x="6781800" y="4038600"/>
            <a:ext cx="243840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0" hangingPunct="0">
              <a:lnSpc>
                <a:spcPct val="85000"/>
              </a:lnSpc>
              <a:spcBef>
                <a:spcPct val="30000"/>
              </a:spcBef>
            </a:pPr>
            <a:r>
              <a:rPr lang="en-US" altLang="en-US" sz="2900" baseline="0">
                <a:solidFill>
                  <a:srgbClr val="CC3300"/>
                </a:solidFill>
                <a:effectLst>
                  <a:outerShdw blurRad="38100" dist="38100" dir="2700000" algn="tl">
                    <a:srgbClr val="000000"/>
                  </a:outerShdw>
                </a:effectLst>
              </a:rPr>
              <a:t>Winter sun</a:t>
            </a:r>
            <a:endParaRPr lang="en-US" altLang="en-US" sz="2800" baseline="0">
              <a:solidFill>
                <a:srgbClr val="CC3300"/>
              </a:solidFill>
              <a:effectLst>
                <a:outerShdw blurRad="38100" dist="38100" dir="2700000" algn="tl">
                  <a:srgbClr val="000000"/>
                </a:outerShdw>
              </a:effectLst>
            </a:endParaRPr>
          </a:p>
        </p:txBody>
      </p:sp>
      <p:sp>
        <p:nvSpPr>
          <p:cNvPr id="108567" name="AutoShape 23"/>
          <p:cNvSpPr>
            <a:spLocks noChangeArrowheads="1"/>
          </p:cNvSpPr>
          <p:nvPr/>
        </p:nvSpPr>
        <p:spPr bwMode="auto">
          <a:xfrm>
            <a:off x="7467600" y="1752600"/>
            <a:ext cx="914400" cy="914400"/>
          </a:xfrm>
          <a:prstGeom prst="sun">
            <a:avLst>
              <a:gd name="adj" fmla="val 25000"/>
            </a:avLst>
          </a:prstGeom>
          <a:solidFill>
            <a:srgbClr val="FFFF00"/>
          </a:solidFill>
          <a:ln w="9525">
            <a:solidFill>
              <a:srgbClr val="CC33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8568" name="AutoShape 24"/>
          <p:cNvSpPr>
            <a:spLocks noChangeArrowheads="1"/>
          </p:cNvSpPr>
          <p:nvPr/>
        </p:nvSpPr>
        <p:spPr bwMode="auto">
          <a:xfrm>
            <a:off x="7848600" y="3200400"/>
            <a:ext cx="914400" cy="914400"/>
          </a:xfrm>
          <a:prstGeom prst="sun">
            <a:avLst>
              <a:gd name="adj" fmla="val 25000"/>
            </a:avLst>
          </a:prstGeom>
          <a:solidFill>
            <a:srgbClr val="FFCC00"/>
          </a:solidFill>
          <a:ln w="9525">
            <a:solidFill>
              <a:srgbClr val="CC33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8569" name="Rectangle 25" descr="Granite"/>
          <p:cNvSpPr>
            <a:spLocks noChangeArrowheads="1"/>
          </p:cNvSpPr>
          <p:nvPr/>
        </p:nvSpPr>
        <p:spPr bwMode="auto">
          <a:xfrm>
            <a:off x="6096000" y="3581400"/>
            <a:ext cx="381000" cy="762000"/>
          </a:xfrm>
          <a:prstGeom prst="rect">
            <a:avLst/>
          </a:pr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856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856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2" fill="hold" grpId="0" nodeType="clickEffect">
                                  <p:stCondLst>
                                    <p:cond delay="0"/>
                                  </p:stCondLst>
                                  <p:childTnLst>
                                    <p:set>
                                      <p:cBhvr>
                                        <p:cTn id="14" dur="1" fill="hold">
                                          <p:stCondLst>
                                            <p:cond delay="0"/>
                                          </p:stCondLst>
                                        </p:cTn>
                                        <p:tgtEl>
                                          <p:spTgt spid="108563"/>
                                        </p:tgtEl>
                                        <p:attrNameLst>
                                          <p:attrName>style.visibility</p:attrName>
                                        </p:attrNameLst>
                                      </p:cBhvr>
                                      <p:to>
                                        <p:strVal val="visible"/>
                                      </p:to>
                                    </p:set>
                                    <p:anim calcmode="lin" valueType="num">
                                      <p:cBhvr>
                                        <p:cTn id="15" dur="500" fill="hold"/>
                                        <p:tgtEl>
                                          <p:spTgt spid="108563"/>
                                        </p:tgtEl>
                                        <p:attrNameLst>
                                          <p:attrName>ppt_x</p:attrName>
                                        </p:attrNameLst>
                                      </p:cBhvr>
                                      <p:tavLst>
                                        <p:tav tm="0">
                                          <p:val>
                                            <p:strVal val="#ppt_x+#ppt_w/2"/>
                                          </p:val>
                                        </p:tav>
                                        <p:tav tm="100000">
                                          <p:val>
                                            <p:strVal val="#ppt_x"/>
                                          </p:val>
                                        </p:tav>
                                      </p:tavLst>
                                    </p:anim>
                                    <p:anim calcmode="lin" valueType="num">
                                      <p:cBhvr>
                                        <p:cTn id="16" dur="500" fill="hold"/>
                                        <p:tgtEl>
                                          <p:spTgt spid="108563"/>
                                        </p:tgtEl>
                                        <p:attrNameLst>
                                          <p:attrName>ppt_y</p:attrName>
                                        </p:attrNameLst>
                                      </p:cBhvr>
                                      <p:tavLst>
                                        <p:tav tm="0">
                                          <p:val>
                                            <p:strVal val="#ppt_y"/>
                                          </p:val>
                                        </p:tav>
                                        <p:tav tm="100000">
                                          <p:val>
                                            <p:strVal val="#ppt_y"/>
                                          </p:val>
                                        </p:tav>
                                      </p:tavLst>
                                    </p:anim>
                                    <p:anim calcmode="lin" valueType="num">
                                      <p:cBhvr>
                                        <p:cTn id="17" dur="500" fill="hold"/>
                                        <p:tgtEl>
                                          <p:spTgt spid="108563"/>
                                        </p:tgtEl>
                                        <p:attrNameLst>
                                          <p:attrName>ppt_w</p:attrName>
                                        </p:attrNameLst>
                                      </p:cBhvr>
                                      <p:tavLst>
                                        <p:tav tm="0">
                                          <p:val>
                                            <p:fltVal val="0"/>
                                          </p:val>
                                        </p:tav>
                                        <p:tav tm="100000">
                                          <p:val>
                                            <p:strVal val="#ppt_w"/>
                                          </p:val>
                                        </p:tav>
                                      </p:tavLst>
                                    </p:anim>
                                    <p:anim calcmode="lin" valueType="num">
                                      <p:cBhvr>
                                        <p:cTn id="18" dur="500" fill="hold"/>
                                        <p:tgtEl>
                                          <p:spTgt spid="108563"/>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856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856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2" fill="hold" grpId="0" nodeType="clickEffect">
                                  <p:stCondLst>
                                    <p:cond delay="0"/>
                                  </p:stCondLst>
                                  <p:childTnLst>
                                    <p:set>
                                      <p:cBhvr>
                                        <p:cTn id="30" dur="1" fill="hold">
                                          <p:stCondLst>
                                            <p:cond delay="0"/>
                                          </p:stCondLst>
                                        </p:cTn>
                                        <p:tgtEl>
                                          <p:spTgt spid="108562"/>
                                        </p:tgtEl>
                                        <p:attrNameLst>
                                          <p:attrName>style.visibility</p:attrName>
                                        </p:attrNameLst>
                                      </p:cBhvr>
                                      <p:to>
                                        <p:strVal val="visible"/>
                                      </p:to>
                                    </p:set>
                                    <p:anim calcmode="lin" valueType="num">
                                      <p:cBhvr>
                                        <p:cTn id="31" dur="500" fill="hold"/>
                                        <p:tgtEl>
                                          <p:spTgt spid="108562"/>
                                        </p:tgtEl>
                                        <p:attrNameLst>
                                          <p:attrName>ppt_x</p:attrName>
                                        </p:attrNameLst>
                                      </p:cBhvr>
                                      <p:tavLst>
                                        <p:tav tm="0">
                                          <p:val>
                                            <p:strVal val="#ppt_x+#ppt_w/2"/>
                                          </p:val>
                                        </p:tav>
                                        <p:tav tm="100000">
                                          <p:val>
                                            <p:strVal val="#ppt_x"/>
                                          </p:val>
                                        </p:tav>
                                      </p:tavLst>
                                    </p:anim>
                                    <p:anim calcmode="lin" valueType="num">
                                      <p:cBhvr>
                                        <p:cTn id="32" dur="500" fill="hold"/>
                                        <p:tgtEl>
                                          <p:spTgt spid="108562"/>
                                        </p:tgtEl>
                                        <p:attrNameLst>
                                          <p:attrName>ppt_y</p:attrName>
                                        </p:attrNameLst>
                                      </p:cBhvr>
                                      <p:tavLst>
                                        <p:tav tm="0">
                                          <p:val>
                                            <p:strVal val="#ppt_y"/>
                                          </p:val>
                                        </p:tav>
                                        <p:tav tm="100000">
                                          <p:val>
                                            <p:strVal val="#ppt_y"/>
                                          </p:val>
                                        </p:tav>
                                      </p:tavLst>
                                    </p:anim>
                                    <p:anim calcmode="lin" valueType="num">
                                      <p:cBhvr>
                                        <p:cTn id="33" dur="500" fill="hold"/>
                                        <p:tgtEl>
                                          <p:spTgt spid="108562"/>
                                        </p:tgtEl>
                                        <p:attrNameLst>
                                          <p:attrName>ppt_w</p:attrName>
                                        </p:attrNameLst>
                                      </p:cBhvr>
                                      <p:tavLst>
                                        <p:tav tm="0">
                                          <p:val>
                                            <p:fltVal val="0"/>
                                          </p:val>
                                        </p:tav>
                                        <p:tav tm="100000">
                                          <p:val>
                                            <p:strVal val="#ppt_w"/>
                                          </p:val>
                                        </p:tav>
                                      </p:tavLst>
                                    </p:anim>
                                    <p:anim calcmode="lin" valueType="num">
                                      <p:cBhvr>
                                        <p:cTn id="34" dur="500" fill="hold"/>
                                        <p:tgtEl>
                                          <p:spTgt spid="10856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62" grpId="0" animBg="1"/>
      <p:bldP spid="108563" grpId="0" animBg="1"/>
      <p:bldP spid="108565" grpId="0" autoUpdateAnimBg="0"/>
      <p:bldP spid="108566" grpId="0" autoUpdateAnimBg="0"/>
      <p:bldP spid="108567" grpId="0" animBg="1"/>
      <p:bldP spid="10856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7" name="Text Box 5"/>
          <p:cNvSpPr txBox="1">
            <a:spLocks noChangeArrowheads="1"/>
          </p:cNvSpPr>
          <p:nvPr/>
        </p:nvSpPr>
        <p:spPr bwMode="auto">
          <a:xfrm>
            <a:off x="1676400" y="304800"/>
            <a:ext cx="18208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pPr>
            <a:r>
              <a:rPr lang="en-US" altLang="en-US" sz="4400" baseline="0">
                <a:solidFill>
                  <a:srgbClr val="663300"/>
                </a:solidFill>
                <a:effectLst>
                  <a:outerShdw blurRad="38100" dist="38100" dir="2700000" algn="tl">
                    <a:srgbClr val="000000"/>
                  </a:outerShdw>
                </a:effectLst>
              </a:rPr>
              <a:t>Light</a:t>
            </a:r>
          </a:p>
        </p:txBody>
      </p:sp>
      <p:sp>
        <p:nvSpPr>
          <p:cNvPr id="54278" name="Line 6"/>
          <p:cNvSpPr>
            <a:spLocks noChangeShapeType="1"/>
          </p:cNvSpPr>
          <p:nvPr/>
        </p:nvSpPr>
        <p:spPr bwMode="auto">
          <a:xfrm>
            <a:off x="533400" y="1143000"/>
            <a:ext cx="4114800" cy="0"/>
          </a:xfrm>
          <a:prstGeom prst="line">
            <a:avLst/>
          </a:prstGeom>
          <a:noFill/>
          <a:ln w="76200" cmpd="tri">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4279" name="AutoShape 7" descr="Large confetti"/>
          <p:cNvSpPr>
            <a:spLocks noChangeArrowheads="1"/>
          </p:cNvSpPr>
          <p:nvPr/>
        </p:nvSpPr>
        <p:spPr bwMode="auto">
          <a:xfrm>
            <a:off x="762000" y="304800"/>
            <a:ext cx="685800" cy="685800"/>
          </a:xfrm>
          <a:prstGeom prst="sun">
            <a:avLst>
              <a:gd name="adj" fmla="val 25000"/>
            </a:avLst>
          </a:prstGeom>
          <a:pattFill prst="lgConfetti">
            <a:fgClr>
              <a:srgbClr val="FFFF00"/>
            </a:fgClr>
            <a:bgClr>
              <a:srgbClr val="FFCC00"/>
            </a:bgClr>
          </a:pattFill>
          <a:ln w="9525">
            <a:solidFill>
              <a:srgbClr val="FF99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4280" name="AutoShape 8" descr="Large confetti"/>
          <p:cNvSpPr>
            <a:spLocks noChangeArrowheads="1"/>
          </p:cNvSpPr>
          <p:nvPr/>
        </p:nvSpPr>
        <p:spPr bwMode="auto">
          <a:xfrm>
            <a:off x="3733800" y="304800"/>
            <a:ext cx="685800" cy="685800"/>
          </a:xfrm>
          <a:prstGeom prst="sun">
            <a:avLst>
              <a:gd name="adj" fmla="val 25000"/>
            </a:avLst>
          </a:prstGeom>
          <a:pattFill prst="lgConfetti">
            <a:fgClr>
              <a:srgbClr val="FFFF00"/>
            </a:fgClr>
            <a:bgClr>
              <a:srgbClr val="FFCC00"/>
            </a:bgClr>
          </a:pattFill>
          <a:ln w="9525">
            <a:solidFill>
              <a:srgbClr val="FF99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4281" name="Rectangle 9"/>
          <p:cNvSpPr>
            <a:spLocks noChangeArrowheads="1"/>
          </p:cNvSpPr>
          <p:nvPr/>
        </p:nvSpPr>
        <p:spPr bwMode="auto">
          <a:xfrm>
            <a:off x="304800" y="1447800"/>
            <a:ext cx="51054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9250" indent="-349250">
              <a:defRPr sz="2400">
                <a:solidFill>
                  <a:schemeClr val="tx1"/>
                </a:solidFill>
                <a:latin typeface="Times New Roman" charset="0"/>
              </a:defRPr>
            </a:lvl1pPr>
            <a:lvl2pPr marL="463550">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eaLnBrk="0" hangingPunct="0">
              <a:lnSpc>
                <a:spcPct val="90000"/>
              </a:lnSpc>
              <a:spcBef>
                <a:spcPct val="50000"/>
              </a:spcBef>
              <a:buFont typeface="Wingdings" charset="2"/>
              <a:buChar char="þ"/>
            </a:pPr>
            <a:r>
              <a:rPr lang="en-US" altLang="en-US" sz="3000" baseline="0">
                <a:solidFill>
                  <a:srgbClr val="663300"/>
                </a:solidFill>
                <a:effectLst>
                  <a:outerShdw blurRad="38100" dist="38100" dir="2700000" algn="tl">
                    <a:srgbClr val="000000"/>
                  </a:outerShdw>
                </a:effectLst>
                <a:latin typeface="Tempus Sans ITC" charset="0"/>
              </a:rPr>
              <a:t> You could do one of two things:</a:t>
            </a:r>
          </a:p>
          <a:p>
            <a:pPr eaLnBrk="0" hangingPunct="0">
              <a:spcBef>
                <a:spcPct val="50000"/>
              </a:spcBef>
              <a:buFontTx/>
              <a:buChar char="•"/>
            </a:pPr>
            <a:r>
              <a:rPr lang="en-US" altLang="en-US" sz="3000" baseline="0">
                <a:solidFill>
                  <a:srgbClr val="663300"/>
                </a:solidFill>
                <a:effectLst>
                  <a:outerShdw blurRad="38100" dist="38100" dir="2700000" algn="tl">
                    <a:srgbClr val="000000"/>
                  </a:outerShdw>
                </a:effectLst>
                <a:latin typeface="Tempus Sans ITC" charset="0"/>
              </a:rPr>
              <a:t>select plants for a given light  intensity</a:t>
            </a:r>
          </a:p>
          <a:p>
            <a:pPr eaLnBrk="0" hangingPunct="0">
              <a:spcBef>
                <a:spcPct val="50000"/>
              </a:spcBef>
              <a:buFontTx/>
              <a:buChar char="•"/>
            </a:pPr>
            <a:r>
              <a:rPr lang="en-US" altLang="en-US" sz="3000" baseline="0">
                <a:solidFill>
                  <a:srgbClr val="663300"/>
                </a:solidFill>
                <a:effectLst>
                  <a:outerShdw blurRad="38100" dist="38100" dir="2700000" algn="tl">
                    <a:srgbClr val="000000"/>
                  </a:outerShdw>
                </a:effectLst>
                <a:latin typeface="Tempus Sans ITC" charset="0"/>
              </a:rPr>
              <a:t>change the light intensity to suit the chosen plants. </a:t>
            </a:r>
          </a:p>
        </p:txBody>
      </p:sp>
      <p:pic>
        <p:nvPicPr>
          <p:cNvPr id="54286" name="Picture 14" descr="Ficus lyrata no go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2150" y="609600"/>
            <a:ext cx="3155950" cy="6019800"/>
          </a:xfrm>
          <a:prstGeom prst="rect">
            <a:avLst/>
          </a:prstGeom>
          <a:noFill/>
          <a:extLst>
            <a:ext uri="{909E8E84-426E-40DD-AFC4-6F175D3DCCD1}">
              <a14:hiddenFill xmlns:a14="http://schemas.microsoft.com/office/drawing/2010/main">
                <a:solidFill>
                  <a:srgbClr val="FFFFFF"/>
                </a:solidFill>
              </a14:hiddenFill>
            </a:ext>
          </a:extLst>
        </p:spPr>
      </p:pic>
      <p:sp>
        <p:nvSpPr>
          <p:cNvPr id="54287" name="Rectangle 15"/>
          <p:cNvSpPr>
            <a:spLocks noChangeArrowheads="1"/>
          </p:cNvSpPr>
          <p:nvPr/>
        </p:nvSpPr>
        <p:spPr bwMode="auto">
          <a:xfrm>
            <a:off x="5791200" y="609600"/>
            <a:ext cx="3124200" cy="6019800"/>
          </a:xfrm>
          <a:prstGeom prst="rect">
            <a:avLst/>
          </a:prstGeom>
          <a:noFill/>
          <a:ln w="38100">
            <a:solidFill>
              <a:srgbClr val="66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6" name="Rectangle 6"/>
          <p:cNvSpPr>
            <a:spLocks noChangeArrowheads="1"/>
          </p:cNvSpPr>
          <p:nvPr/>
        </p:nvSpPr>
        <p:spPr bwMode="auto">
          <a:xfrm>
            <a:off x="228600" y="304800"/>
            <a:ext cx="8458200" cy="449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60375" indent="-460375">
              <a:defRPr sz="2400">
                <a:solidFill>
                  <a:schemeClr val="tx1"/>
                </a:solidFill>
                <a:latin typeface="Times New Roman" charset="0"/>
              </a:defRPr>
            </a:lvl1pPr>
            <a:lvl2pPr marL="857250" indent="-282575">
              <a:defRPr sz="2400">
                <a:solidFill>
                  <a:schemeClr val="tx1"/>
                </a:solidFill>
                <a:latin typeface="Times New Roman" charset="0"/>
              </a:defRPr>
            </a:lvl2pPr>
            <a:lvl3pPr marL="97155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eaLnBrk="0" hangingPunct="0">
              <a:lnSpc>
                <a:spcPct val="95000"/>
              </a:lnSpc>
              <a:spcBef>
                <a:spcPct val="20000"/>
              </a:spcBef>
              <a:spcAft>
                <a:spcPct val="20000"/>
              </a:spcAft>
              <a:buFont typeface="Wingdings" charset="2"/>
              <a:buChar char="þ"/>
            </a:pPr>
            <a:r>
              <a:rPr lang="en-US" altLang="en-US" sz="3000" baseline="0">
                <a:solidFill>
                  <a:srgbClr val="663300"/>
                </a:solidFill>
                <a:effectLst>
                  <a:outerShdw blurRad="38100" dist="38100" dir="2700000" algn="tl">
                    <a:srgbClr val="000000"/>
                  </a:outerShdw>
                </a:effectLst>
                <a:latin typeface="Tempus Sans ITC" charset="0"/>
              </a:rPr>
              <a:t>Artificial lighting is also available:</a:t>
            </a:r>
          </a:p>
          <a:p>
            <a:pPr lvl="1" eaLnBrk="0" hangingPunct="0">
              <a:lnSpc>
                <a:spcPct val="95000"/>
              </a:lnSpc>
              <a:spcBef>
                <a:spcPct val="20000"/>
              </a:spcBef>
              <a:spcAft>
                <a:spcPct val="20000"/>
              </a:spcAft>
              <a:buFontTx/>
              <a:buChar char="•"/>
            </a:pPr>
            <a:r>
              <a:rPr lang="en-US" altLang="en-US" sz="3000" baseline="0">
                <a:solidFill>
                  <a:srgbClr val="663300"/>
                </a:solidFill>
                <a:effectLst>
                  <a:outerShdw blurRad="38100" dist="38100" dir="2700000" algn="tl">
                    <a:srgbClr val="000000"/>
                  </a:outerShdw>
                </a:effectLst>
                <a:latin typeface="Tempus Sans ITC" charset="0"/>
              </a:rPr>
              <a:t>fluorescent lights</a:t>
            </a:r>
          </a:p>
          <a:p>
            <a:pPr lvl="1" eaLnBrk="0" hangingPunct="0">
              <a:lnSpc>
                <a:spcPct val="95000"/>
              </a:lnSpc>
              <a:spcBef>
                <a:spcPct val="20000"/>
              </a:spcBef>
              <a:spcAft>
                <a:spcPct val="20000"/>
              </a:spcAft>
              <a:buFontTx/>
              <a:buChar char="•"/>
            </a:pPr>
            <a:r>
              <a:rPr lang="en-US" altLang="en-US" sz="3000" baseline="0">
                <a:solidFill>
                  <a:srgbClr val="663300"/>
                </a:solidFill>
                <a:effectLst>
                  <a:outerShdw blurRad="38100" dist="38100" dir="2700000" algn="tl">
                    <a:srgbClr val="000000"/>
                  </a:outerShdw>
                </a:effectLst>
                <a:latin typeface="Tempus Sans ITC" charset="0"/>
              </a:rPr>
              <a:t>special incandescent lights.</a:t>
            </a:r>
          </a:p>
          <a:p>
            <a:pPr eaLnBrk="0" hangingPunct="0">
              <a:lnSpc>
                <a:spcPct val="95000"/>
              </a:lnSpc>
              <a:spcBef>
                <a:spcPct val="20000"/>
              </a:spcBef>
              <a:spcAft>
                <a:spcPct val="20000"/>
              </a:spcAft>
              <a:buFont typeface="Wingdings" charset="2"/>
              <a:buChar char="þ"/>
            </a:pPr>
            <a:r>
              <a:rPr lang="en-US" altLang="en-US" sz="3000" baseline="0">
                <a:solidFill>
                  <a:srgbClr val="663300"/>
                </a:solidFill>
                <a:effectLst>
                  <a:outerShdw blurRad="38100" dist="38100" dir="2700000" algn="tl">
                    <a:srgbClr val="000000"/>
                  </a:outerShdw>
                </a:effectLst>
                <a:latin typeface="Tempus Sans ITC" charset="0"/>
              </a:rPr>
              <a:t>Increasing the number of hours of low light can also help your plants:</a:t>
            </a:r>
          </a:p>
          <a:p>
            <a:pPr lvl="1" eaLnBrk="0" hangingPunct="0">
              <a:lnSpc>
                <a:spcPct val="95000"/>
              </a:lnSpc>
              <a:spcBef>
                <a:spcPct val="20000"/>
              </a:spcBef>
              <a:spcAft>
                <a:spcPct val="20000"/>
              </a:spcAft>
              <a:buFontTx/>
              <a:buChar char="•"/>
            </a:pPr>
            <a:r>
              <a:rPr lang="en-US" altLang="en-US" sz="3000" baseline="0">
                <a:solidFill>
                  <a:srgbClr val="663300"/>
                </a:solidFill>
                <a:effectLst>
                  <a:outerShdw blurRad="38100" dist="38100" dir="2700000" algn="tl">
                    <a:srgbClr val="000000"/>
                  </a:outerShdw>
                </a:effectLst>
                <a:latin typeface="Tempus Sans ITC" charset="0"/>
              </a:rPr>
              <a:t>16 hrs light / 8 hrs dark.</a:t>
            </a:r>
          </a:p>
          <a:p>
            <a:pPr eaLnBrk="0" hangingPunct="0">
              <a:lnSpc>
                <a:spcPct val="95000"/>
              </a:lnSpc>
              <a:spcBef>
                <a:spcPct val="20000"/>
              </a:spcBef>
              <a:spcAft>
                <a:spcPct val="20000"/>
              </a:spcAft>
              <a:buFont typeface="Wingdings" charset="2"/>
              <a:buChar char="þ"/>
            </a:pPr>
            <a:r>
              <a:rPr lang="en-US" altLang="en-US" sz="3000" baseline="0">
                <a:solidFill>
                  <a:srgbClr val="663300"/>
                </a:solidFill>
                <a:effectLst>
                  <a:outerShdw blurRad="38100" dist="38100" dir="2700000" algn="tl">
                    <a:srgbClr val="000000"/>
                  </a:outerShdw>
                </a:effectLst>
                <a:latin typeface="Tempus Sans ITC" charset="0"/>
              </a:rPr>
              <a:t>Too much sunlight can                                             damage your plants!</a:t>
            </a:r>
          </a:p>
        </p:txBody>
      </p:sp>
      <p:pic>
        <p:nvPicPr>
          <p:cNvPr id="122887" name="Picture 7" descr="Toomuchlightfoli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140075"/>
            <a:ext cx="3657600" cy="3489325"/>
          </a:xfrm>
          <a:prstGeom prst="rect">
            <a:avLst/>
          </a:prstGeom>
          <a:noFill/>
          <a:extLst>
            <a:ext uri="{909E8E84-426E-40DD-AFC4-6F175D3DCCD1}">
              <a14:hiddenFill xmlns:a14="http://schemas.microsoft.com/office/drawing/2010/main">
                <a:solidFill>
                  <a:srgbClr val="FFFFFF"/>
                </a:solidFill>
              </a14:hiddenFill>
            </a:ext>
          </a:extLst>
        </p:spPr>
      </p:pic>
      <p:sp>
        <p:nvSpPr>
          <p:cNvPr id="122888" name="Rectangle 8"/>
          <p:cNvSpPr>
            <a:spLocks noChangeArrowheads="1"/>
          </p:cNvSpPr>
          <p:nvPr/>
        </p:nvSpPr>
        <p:spPr bwMode="auto">
          <a:xfrm>
            <a:off x="381000" y="4911725"/>
            <a:ext cx="5562600" cy="171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charset="0"/>
              </a:defRPr>
            </a:lvl1pPr>
            <a:lvl2pPr marL="796925" indent="-339725">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lvl="1" eaLnBrk="0" hangingPunct="0">
              <a:lnSpc>
                <a:spcPct val="95000"/>
              </a:lnSpc>
              <a:spcBef>
                <a:spcPct val="50000"/>
              </a:spcBef>
              <a:spcAft>
                <a:spcPct val="20000"/>
              </a:spcAft>
              <a:buFontTx/>
              <a:buChar char="•"/>
            </a:pPr>
            <a:r>
              <a:rPr lang="en-US" altLang="en-US" sz="3000" baseline="0">
                <a:solidFill>
                  <a:srgbClr val="663300"/>
                </a:solidFill>
                <a:effectLst>
                  <a:outerShdw blurRad="38100" dist="38100" dir="2700000" algn="tl">
                    <a:srgbClr val="000000"/>
                  </a:outerShdw>
                </a:effectLst>
                <a:latin typeface="Tempus Sans ITC" charset="0"/>
              </a:rPr>
              <a:t>do not take houseplants                                    outdoors in direct sun</a:t>
            </a:r>
          </a:p>
          <a:p>
            <a:pPr lvl="1" eaLnBrk="0" hangingPunct="0">
              <a:lnSpc>
                <a:spcPct val="95000"/>
              </a:lnSpc>
              <a:spcBef>
                <a:spcPct val="50000"/>
              </a:spcBef>
              <a:spcAft>
                <a:spcPct val="20000"/>
              </a:spcAft>
              <a:buFontTx/>
              <a:buChar char="•"/>
            </a:pPr>
            <a:r>
              <a:rPr lang="en-US" altLang="en-US" sz="3000" baseline="0">
                <a:solidFill>
                  <a:srgbClr val="663300"/>
                </a:solidFill>
                <a:effectLst>
                  <a:outerShdw blurRad="38100" dist="38100" dir="2700000" algn="tl">
                    <a:srgbClr val="000000"/>
                  </a:outerShdw>
                </a:effectLst>
                <a:latin typeface="Tempus Sans ITC" charset="0"/>
              </a:rPr>
              <a:t>change light gradually.</a:t>
            </a:r>
          </a:p>
        </p:txBody>
      </p:sp>
      <p:sp>
        <p:nvSpPr>
          <p:cNvPr id="122889" name="Rectangle 9"/>
          <p:cNvSpPr>
            <a:spLocks noChangeArrowheads="1"/>
          </p:cNvSpPr>
          <p:nvPr/>
        </p:nvSpPr>
        <p:spPr bwMode="auto">
          <a:xfrm>
            <a:off x="5257800" y="3124200"/>
            <a:ext cx="3657600" cy="3505200"/>
          </a:xfrm>
          <a:prstGeom prst="rect">
            <a:avLst/>
          </a:prstGeom>
          <a:noFill/>
          <a:ln w="38100">
            <a:solidFill>
              <a:srgbClr val="66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2886">
                                            <p:txEl>
                                              <p:pRg st="0" end="0"/>
                                            </p:txEl>
                                          </p:spTgt>
                                        </p:tgtEl>
                                        <p:attrNameLst>
                                          <p:attrName>style.visibility</p:attrName>
                                        </p:attrNameLst>
                                      </p:cBhvr>
                                      <p:to>
                                        <p:strVal val="visible"/>
                                      </p:to>
                                    </p:set>
                                    <p:animEffect transition="in" filter="wipe(left)">
                                      <p:cBhvr>
                                        <p:cTn id="7" dur="500"/>
                                        <p:tgtEl>
                                          <p:spTgt spid="122886">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2886">
                                            <p:txEl>
                                              <p:pRg st="1" end="1"/>
                                            </p:txEl>
                                          </p:spTgt>
                                        </p:tgtEl>
                                        <p:attrNameLst>
                                          <p:attrName>style.visibility</p:attrName>
                                        </p:attrNameLst>
                                      </p:cBhvr>
                                      <p:to>
                                        <p:strVal val="visible"/>
                                      </p:to>
                                    </p:set>
                                    <p:animEffect transition="in" filter="wipe(left)">
                                      <p:cBhvr>
                                        <p:cTn id="10" dur="500"/>
                                        <p:tgtEl>
                                          <p:spTgt spid="122886">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22886">
                                            <p:txEl>
                                              <p:pRg st="2" end="2"/>
                                            </p:txEl>
                                          </p:spTgt>
                                        </p:tgtEl>
                                        <p:attrNameLst>
                                          <p:attrName>style.visibility</p:attrName>
                                        </p:attrNameLst>
                                      </p:cBhvr>
                                      <p:to>
                                        <p:strVal val="visible"/>
                                      </p:to>
                                    </p:set>
                                    <p:animEffect transition="in" filter="wipe(left)">
                                      <p:cBhvr>
                                        <p:cTn id="13" dur="500"/>
                                        <p:tgtEl>
                                          <p:spTgt spid="122886">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22886">
                                            <p:txEl>
                                              <p:pRg st="3" end="3"/>
                                            </p:txEl>
                                          </p:spTgt>
                                        </p:tgtEl>
                                        <p:attrNameLst>
                                          <p:attrName>style.visibility</p:attrName>
                                        </p:attrNameLst>
                                      </p:cBhvr>
                                      <p:to>
                                        <p:strVal val="visible"/>
                                      </p:to>
                                    </p:set>
                                    <p:animEffect transition="in" filter="wipe(left)">
                                      <p:cBhvr>
                                        <p:cTn id="18" dur="500"/>
                                        <p:tgtEl>
                                          <p:spTgt spid="122886">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22886">
                                            <p:txEl>
                                              <p:pRg st="4" end="4"/>
                                            </p:txEl>
                                          </p:spTgt>
                                        </p:tgtEl>
                                        <p:attrNameLst>
                                          <p:attrName>style.visibility</p:attrName>
                                        </p:attrNameLst>
                                      </p:cBhvr>
                                      <p:to>
                                        <p:strVal val="visible"/>
                                      </p:to>
                                    </p:set>
                                    <p:animEffect transition="in" filter="wipe(left)">
                                      <p:cBhvr>
                                        <p:cTn id="21" dur="500"/>
                                        <p:tgtEl>
                                          <p:spTgt spid="122886">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22886">
                                            <p:txEl>
                                              <p:pRg st="5" end="5"/>
                                            </p:txEl>
                                          </p:spTgt>
                                        </p:tgtEl>
                                        <p:attrNameLst>
                                          <p:attrName>style.visibility</p:attrName>
                                        </p:attrNameLst>
                                      </p:cBhvr>
                                      <p:to>
                                        <p:strVal val="visible"/>
                                      </p:to>
                                    </p:set>
                                    <p:animEffect transition="in" filter="wipe(left)">
                                      <p:cBhvr>
                                        <p:cTn id="26" dur="500"/>
                                        <p:tgtEl>
                                          <p:spTgt spid="122886">
                                            <p:txEl>
                                              <p:pRg st="5" end="5"/>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12288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22888"/>
                                        </p:tgtEl>
                                        <p:attrNameLst>
                                          <p:attrName>style.visibility</p:attrName>
                                        </p:attrNameLst>
                                      </p:cBhvr>
                                      <p:to>
                                        <p:strVal val="visible"/>
                                      </p:to>
                                    </p:set>
                                    <p:animEffect transition="in" filter="wipe(left)">
                                      <p:cBhvr>
                                        <p:cTn id="35" dur="500"/>
                                        <p:tgtEl>
                                          <p:spTgt spid="1228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6" grpId="0" build="p" autoUpdateAnimBg="0"/>
      <p:bldP spid="122888"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6706" name="Picture 2" descr="lflslide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85800"/>
            <a:ext cx="7772400" cy="5160963"/>
          </a:xfrm>
          <a:prstGeom prst="rect">
            <a:avLst/>
          </a:prstGeom>
          <a:noFill/>
          <a:extLst>
            <a:ext uri="{909E8E84-426E-40DD-AFC4-6F175D3DCCD1}">
              <a14:hiddenFill xmlns:a14="http://schemas.microsoft.com/office/drawing/2010/main">
                <a:solidFill>
                  <a:srgbClr val="FFFFFF"/>
                </a:solidFill>
              </a14:hiddenFill>
            </a:ext>
          </a:extLst>
        </p:spPr>
      </p:pic>
      <p:sp>
        <p:nvSpPr>
          <p:cNvPr id="456707" name="Text Box 3"/>
          <p:cNvSpPr txBox="1">
            <a:spLocks noChangeArrowheads="1"/>
          </p:cNvSpPr>
          <p:nvPr/>
        </p:nvSpPr>
        <p:spPr bwMode="auto">
          <a:xfrm>
            <a:off x="3908425" y="4495800"/>
            <a:ext cx="4473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endParaRPr lang="en-US" altLang="en-US" b="0" baseline="0">
              <a:latin typeface="Times" charset="0"/>
            </a:endParaRPr>
          </a:p>
        </p:txBody>
      </p:sp>
      <p:sp>
        <p:nvSpPr>
          <p:cNvPr id="456708" name="Text Box 4"/>
          <p:cNvSpPr txBox="1">
            <a:spLocks noChangeArrowheads="1"/>
          </p:cNvSpPr>
          <p:nvPr/>
        </p:nvSpPr>
        <p:spPr bwMode="auto">
          <a:xfrm>
            <a:off x="3810000" y="4876800"/>
            <a:ext cx="449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endParaRPr lang="en-US" altLang="en-US" b="0" baseline="0">
              <a:latin typeface="Times" charset="0"/>
            </a:endParaRPr>
          </a:p>
        </p:txBody>
      </p:sp>
      <p:sp>
        <p:nvSpPr>
          <p:cNvPr id="456709" name="Rectangle 5"/>
          <p:cNvSpPr>
            <a:spLocks noChangeArrowheads="1"/>
          </p:cNvSpPr>
          <p:nvPr/>
        </p:nvSpPr>
        <p:spPr bwMode="auto">
          <a:xfrm>
            <a:off x="1371600" y="5867400"/>
            <a:ext cx="6781800" cy="685800"/>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0" hangingPunct="0"/>
            <a:r>
              <a:rPr lang="en-US" altLang="en-US" baseline="0">
                <a:solidFill>
                  <a:srgbClr val="3399FF"/>
                </a:solidFill>
                <a:latin typeface="Arial" charset="0"/>
              </a:rPr>
              <a:t>http</a:t>
            </a:r>
            <a:r>
              <a:rPr lang="en-US" altLang="en-US" sz="2800" baseline="0">
                <a:solidFill>
                  <a:srgbClr val="3399FF"/>
                </a:solidFill>
                <a:latin typeface="Arial" charset="0"/>
              </a:rPr>
              <a:t>://www.caes.uga.edu/extension/</a:t>
            </a:r>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5579" name="Picture 11" descr="lab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7313" y="2133600"/>
            <a:ext cx="2173287" cy="4468813"/>
          </a:xfrm>
          <a:prstGeom prst="rect">
            <a:avLst/>
          </a:prstGeom>
          <a:noFill/>
          <a:extLst>
            <a:ext uri="{909E8E84-426E-40DD-AFC4-6F175D3DCCD1}">
              <a14:hiddenFill xmlns:a14="http://schemas.microsoft.com/office/drawing/2010/main">
                <a:solidFill>
                  <a:srgbClr val="FFFFFF"/>
                </a:solidFill>
              </a14:hiddenFill>
            </a:ext>
          </a:extLst>
        </p:spPr>
      </p:pic>
      <p:sp>
        <p:nvSpPr>
          <p:cNvPr id="365571" name="Text Box 3"/>
          <p:cNvSpPr txBox="1">
            <a:spLocks noChangeArrowheads="1"/>
          </p:cNvSpPr>
          <p:nvPr/>
        </p:nvSpPr>
        <p:spPr bwMode="auto">
          <a:xfrm>
            <a:off x="0" y="228600"/>
            <a:ext cx="9144000" cy="438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60375" indent="-460375">
              <a:defRPr sz="2400">
                <a:solidFill>
                  <a:schemeClr val="tx1"/>
                </a:solidFill>
                <a:latin typeface="Times New Roman" charset="0"/>
              </a:defRPr>
            </a:lvl1pPr>
            <a:lvl2pPr marL="793750" indent="-219075">
              <a:defRPr sz="2400">
                <a:solidFill>
                  <a:schemeClr val="tx1"/>
                </a:solidFill>
                <a:latin typeface="Times New Roman" charset="0"/>
              </a:defRPr>
            </a:lvl2pPr>
            <a:lvl3pPr marL="1082675">
              <a:defRPr sz="2400">
                <a:solidFill>
                  <a:schemeClr val="tx1"/>
                </a:solidFill>
                <a:latin typeface="Times New Roman" charset="0"/>
              </a:defRPr>
            </a:lvl3pPr>
            <a:lvl4pPr marL="1196975">
              <a:defRPr sz="2400">
                <a:solidFill>
                  <a:schemeClr val="tx1"/>
                </a:solidFill>
                <a:latin typeface="Times New Roman" charset="0"/>
              </a:defRPr>
            </a:lvl4pPr>
            <a:lvl5pPr marL="1311275">
              <a:defRPr sz="2400">
                <a:solidFill>
                  <a:schemeClr val="tx1"/>
                </a:solidFill>
                <a:latin typeface="Times New Roman" charset="0"/>
              </a:defRPr>
            </a:lvl5pPr>
            <a:lvl6pPr marL="1768475" fontAlgn="base">
              <a:spcBef>
                <a:spcPct val="0"/>
              </a:spcBef>
              <a:spcAft>
                <a:spcPct val="0"/>
              </a:spcAft>
              <a:defRPr sz="2400">
                <a:solidFill>
                  <a:schemeClr val="tx1"/>
                </a:solidFill>
                <a:latin typeface="Times New Roman" charset="0"/>
              </a:defRPr>
            </a:lvl6pPr>
            <a:lvl7pPr marL="2225675" fontAlgn="base">
              <a:spcBef>
                <a:spcPct val="0"/>
              </a:spcBef>
              <a:spcAft>
                <a:spcPct val="0"/>
              </a:spcAft>
              <a:defRPr sz="2400">
                <a:solidFill>
                  <a:schemeClr val="tx1"/>
                </a:solidFill>
                <a:latin typeface="Times New Roman" charset="0"/>
              </a:defRPr>
            </a:lvl7pPr>
            <a:lvl8pPr marL="2682875" fontAlgn="base">
              <a:spcBef>
                <a:spcPct val="0"/>
              </a:spcBef>
              <a:spcAft>
                <a:spcPct val="0"/>
              </a:spcAft>
              <a:defRPr sz="2400">
                <a:solidFill>
                  <a:schemeClr val="tx1"/>
                </a:solidFill>
                <a:latin typeface="Times New Roman" charset="0"/>
              </a:defRPr>
            </a:lvl8pPr>
            <a:lvl9pPr marL="3140075" fontAlgn="base">
              <a:spcBef>
                <a:spcPct val="0"/>
              </a:spcBef>
              <a:spcAft>
                <a:spcPct val="0"/>
              </a:spcAft>
              <a:defRPr sz="2400">
                <a:solidFill>
                  <a:schemeClr val="tx1"/>
                </a:solidFill>
                <a:latin typeface="Times New Roman" charset="0"/>
              </a:defRPr>
            </a:lvl9pPr>
          </a:lstStyle>
          <a:p>
            <a:pPr eaLnBrk="0" hangingPunct="0">
              <a:spcBef>
                <a:spcPct val="5000"/>
              </a:spcBef>
              <a:spcAft>
                <a:spcPct val="5000"/>
              </a:spcAft>
              <a:buFont typeface="Wingdings" charset="2"/>
              <a:buChar char="þ"/>
            </a:pPr>
            <a:r>
              <a:rPr lang="en-US" altLang="en-US" sz="3000" baseline="0">
                <a:solidFill>
                  <a:srgbClr val="663300"/>
                </a:solidFill>
                <a:effectLst>
                  <a:outerShdw blurRad="38100" dist="38100" dir="2700000" algn="tl">
                    <a:srgbClr val="000000"/>
                  </a:outerShdw>
                </a:effectLst>
                <a:latin typeface="Tempus Sans ITC" charset="0"/>
              </a:rPr>
              <a:t>Indoor plants are classified according to the amount of light needed for growth:</a:t>
            </a:r>
          </a:p>
          <a:p>
            <a:pPr lvl="1" eaLnBrk="0" hangingPunct="0">
              <a:spcBef>
                <a:spcPct val="5000"/>
              </a:spcBef>
              <a:spcAft>
                <a:spcPct val="5000"/>
              </a:spcAft>
              <a:buFontTx/>
              <a:buChar char="•"/>
            </a:pPr>
            <a:r>
              <a:rPr lang="en-US" altLang="en-US" sz="3000" baseline="0">
                <a:solidFill>
                  <a:srgbClr val="663300"/>
                </a:solidFill>
                <a:effectLst>
                  <a:outerShdw blurRad="38100" dist="38100" dir="2700000" algn="tl">
                    <a:srgbClr val="000000"/>
                  </a:outerShdw>
                </a:effectLst>
                <a:latin typeface="Tempus Sans ITC" charset="0"/>
              </a:rPr>
              <a:t>low (min. 25-75 ft-c, 75-200 for good growth)</a:t>
            </a:r>
          </a:p>
          <a:p>
            <a:pPr lvl="1" eaLnBrk="0" hangingPunct="0">
              <a:spcBef>
                <a:spcPct val="5000"/>
              </a:spcBef>
              <a:spcAft>
                <a:spcPct val="5000"/>
              </a:spcAft>
              <a:buFontTx/>
              <a:buChar char="•"/>
            </a:pPr>
            <a:r>
              <a:rPr lang="en-US" altLang="en-US" sz="3000" baseline="0">
                <a:solidFill>
                  <a:srgbClr val="663300"/>
                </a:solidFill>
                <a:effectLst>
                  <a:outerShdw blurRad="38100" dist="38100" dir="2700000" algn="tl">
                    <a:srgbClr val="000000"/>
                  </a:outerShdw>
                </a:effectLst>
                <a:latin typeface="Tempus Sans ITC" charset="0"/>
              </a:rPr>
              <a:t>medium (min. 75-150 ft-c,                               200-500 preferred)</a:t>
            </a:r>
          </a:p>
          <a:p>
            <a:pPr lvl="1" eaLnBrk="0" hangingPunct="0">
              <a:spcBef>
                <a:spcPct val="5000"/>
              </a:spcBef>
              <a:spcAft>
                <a:spcPct val="5000"/>
              </a:spcAft>
              <a:buFontTx/>
              <a:buChar char="•"/>
            </a:pPr>
            <a:r>
              <a:rPr lang="en-US" altLang="en-US" sz="3000" baseline="0">
                <a:solidFill>
                  <a:srgbClr val="663300"/>
                </a:solidFill>
                <a:effectLst>
                  <a:outerShdw blurRad="38100" dist="38100" dir="2700000" algn="tl">
                    <a:srgbClr val="000000"/>
                  </a:outerShdw>
                </a:effectLst>
                <a:latin typeface="Tempus Sans ITC" charset="0"/>
              </a:rPr>
              <a:t>high (min. 150-1000 ft-c,                                      500-1000 preferred)</a:t>
            </a:r>
          </a:p>
          <a:p>
            <a:pPr lvl="1" eaLnBrk="0" hangingPunct="0">
              <a:spcBef>
                <a:spcPct val="5000"/>
              </a:spcBef>
              <a:spcAft>
                <a:spcPct val="5000"/>
              </a:spcAft>
              <a:buFontTx/>
              <a:buChar char="•"/>
            </a:pPr>
            <a:r>
              <a:rPr lang="en-US" altLang="en-US" sz="3000" baseline="0">
                <a:solidFill>
                  <a:srgbClr val="663300"/>
                </a:solidFill>
                <a:effectLst>
                  <a:outerShdw blurRad="38100" dist="38100" dir="2700000" algn="tl">
                    <a:srgbClr val="000000"/>
                  </a:outerShdw>
                </a:effectLst>
                <a:latin typeface="Tempus Sans ITC" charset="0"/>
              </a:rPr>
              <a:t>very high (min. 1000 ft-c,                                     1000+ preferred).</a:t>
            </a:r>
          </a:p>
        </p:txBody>
      </p:sp>
      <p:sp>
        <p:nvSpPr>
          <p:cNvPr id="365577" name="Text Box 9"/>
          <p:cNvSpPr txBox="1">
            <a:spLocks noChangeArrowheads="1"/>
          </p:cNvSpPr>
          <p:nvPr/>
        </p:nvSpPr>
        <p:spPr bwMode="auto">
          <a:xfrm>
            <a:off x="228600" y="4724400"/>
            <a:ext cx="57912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508000" indent="-508000">
              <a:defRPr sz="2400">
                <a:solidFill>
                  <a:schemeClr val="tx1"/>
                </a:solidFill>
                <a:latin typeface="Times New Roman" charset="0"/>
              </a:defRPr>
            </a:lvl1pPr>
            <a:lvl2pPr marL="622300">
              <a:defRPr sz="2400">
                <a:solidFill>
                  <a:schemeClr val="tx1"/>
                </a:solidFill>
                <a:latin typeface="Times New Roman" charset="0"/>
              </a:defRPr>
            </a:lvl2pPr>
            <a:lvl3pPr marL="736600">
              <a:defRPr sz="2400">
                <a:solidFill>
                  <a:schemeClr val="tx1"/>
                </a:solidFill>
                <a:latin typeface="Times New Roman" charset="0"/>
              </a:defRPr>
            </a:lvl3pPr>
            <a:lvl4pPr marL="850900">
              <a:defRPr sz="2400">
                <a:solidFill>
                  <a:schemeClr val="tx1"/>
                </a:solidFill>
                <a:latin typeface="Times New Roman" charset="0"/>
              </a:defRPr>
            </a:lvl4pPr>
            <a:lvl5pPr marL="965200">
              <a:defRPr sz="2400">
                <a:solidFill>
                  <a:schemeClr val="tx1"/>
                </a:solidFill>
                <a:latin typeface="Times New Roman" charset="0"/>
              </a:defRPr>
            </a:lvl5pPr>
            <a:lvl6pPr marL="1422400" fontAlgn="base">
              <a:spcBef>
                <a:spcPct val="0"/>
              </a:spcBef>
              <a:spcAft>
                <a:spcPct val="0"/>
              </a:spcAft>
              <a:defRPr sz="2400">
                <a:solidFill>
                  <a:schemeClr val="tx1"/>
                </a:solidFill>
                <a:latin typeface="Times New Roman" charset="0"/>
              </a:defRPr>
            </a:lvl6pPr>
            <a:lvl7pPr marL="1879600" fontAlgn="base">
              <a:spcBef>
                <a:spcPct val="0"/>
              </a:spcBef>
              <a:spcAft>
                <a:spcPct val="0"/>
              </a:spcAft>
              <a:defRPr sz="2400">
                <a:solidFill>
                  <a:schemeClr val="tx1"/>
                </a:solidFill>
                <a:latin typeface="Times New Roman" charset="0"/>
              </a:defRPr>
            </a:lvl7pPr>
            <a:lvl8pPr marL="2336800" fontAlgn="base">
              <a:spcBef>
                <a:spcPct val="0"/>
              </a:spcBef>
              <a:spcAft>
                <a:spcPct val="0"/>
              </a:spcAft>
              <a:defRPr sz="2400">
                <a:solidFill>
                  <a:schemeClr val="tx1"/>
                </a:solidFill>
                <a:latin typeface="Times New Roman" charset="0"/>
              </a:defRPr>
            </a:lvl8pPr>
            <a:lvl9pPr marL="2794000" fontAlgn="base">
              <a:spcBef>
                <a:spcPct val="0"/>
              </a:spcBef>
              <a:spcAft>
                <a:spcPct val="0"/>
              </a:spcAft>
              <a:defRPr sz="2400">
                <a:solidFill>
                  <a:schemeClr val="tx1"/>
                </a:solidFill>
                <a:latin typeface="Times New Roman" charset="0"/>
              </a:defRPr>
            </a:lvl9pPr>
          </a:lstStyle>
          <a:p>
            <a:pPr eaLnBrk="0" hangingPunct="0">
              <a:spcBef>
                <a:spcPct val="50000"/>
              </a:spcBef>
              <a:buFont typeface="Wingdings" charset="2"/>
              <a:buChar char="þ"/>
            </a:pPr>
            <a:r>
              <a:rPr lang="en-US" altLang="en-US" sz="3000" baseline="0">
                <a:solidFill>
                  <a:srgbClr val="663300"/>
                </a:solidFill>
                <a:effectLst>
                  <a:outerShdw blurRad="38100" dist="38100" dir="2700000" algn="tl">
                    <a:srgbClr val="000000"/>
                  </a:outerShdw>
                </a:effectLst>
                <a:latin typeface="Tempus Sans ITC" charset="0"/>
              </a:rPr>
              <a:t>Commercial producers supply this information in general terms on the label with which the plant is sold.</a:t>
            </a:r>
          </a:p>
        </p:txBody>
      </p:sp>
      <p:sp>
        <p:nvSpPr>
          <p:cNvPr id="365578" name="Rectangle 10"/>
          <p:cNvSpPr>
            <a:spLocks noChangeArrowheads="1"/>
          </p:cNvSpPr>
          <p:nvPr/>
        </p:nvSpPr>
        <p:spPr bwMode="auto">
          <a:xfrm>
            <a:off x="6442075" y="2133600"/>
            <a:ext cx="2149475" cy="4495800"/>
          </a:xfrm>
          <a:prstGeom prst="rect">
            <a:avLst/>
          </a:prstGeom>
          <a:noFill/>
          <a:ln w="38100">
            <a:solidFill>
              <a:srgbClr val="66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5577"/>
                                        </p:tgtEl>
                                        <p:attrNameLst>
                                          <p:attrName>style.visibility</p:attrName>
                                        </p:attrNameLst>
                                      </p:cBhvr>
                                      <p:to>
                                        <p:strVal val="visible"/>
                                      </p:to>
                                    </p:set>
                                    <p:animEffect transition="in" filter="wipe(left)">
                                      <p:cBhvr>
                                        <p:cTn id="7" dur="500"/>
                                        <p:tgtEl>
                                          <p:spTgt spid="3655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577"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70" name="Text Box 6"/>
          <p:cNvSpPr txBox="1">
            <a:spLocks noChangeArrowheads="1"/>
          </p:cNvSpPr>
          <p:nvPr/>
        </p:nvSpPr>
        <p:spPr bwMode="auto">
          <a:xfrm>
            <a:off x="1600200" y="228600"/>
            <a:ext cx="6324600" cy="125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pPr>
            <a:r>
              <a:rPr lang="en-US" altLang="en-US" sz="3800" baseline="0">
                <a:solidFill>
                  <a:srgbClr val="663300"/>
                </a:solidFill>
                <a:effectLst>
                  <a:outerShdw blurRad="38100" dist="38100" dir="2700000" algn="tl">
                    <a:srgbClr val="000000"/>
                  </a:outerShdw>
                </a:effectLst>
              </a:rPr>
              <a:t>Which windows provide how much light ?</a:t>
            </a:r>
          </a:p>
        </p:txBody>
      </p:sp>
      <p:sp>
        <p:nvSpPr>
          <p:cNvPr id="113671" name="Line 7"/>
          <p:cNvSpPr>
            <a:spLocks noChangeShapeType="1"/>
          </p:cNvSpPr>
          <p:nvPr/>
        </p:nvSpPr>
        <p:spPr bwMode="auto">
          <a:xfrm>
            <a:off x="914400" y="1524000"/>
            <a:ext cx="7620000" cy="0"/>
          </a:xfrm>
          <a:prstGeom prst="line">
            <a:avLst/>
          </a:prstGeom>
          <a:noFill/>
          <a:ln w="76200" cmpd="tri">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3672" name="AutoShape 8" descr="Large confetti"/>
          <p:cNvSpPr>
            <a:spLocks noChangeArrowheads="1"/>
          </p:cNvSpPr>
          <p:nvPr/>
        </p:nvSpPr>
        <p:spPr bwMode="auto">
          <a:xfrm>
            <a:off x="457200" y="228600"/>
            <a:ext cx="609600" cy="609600"/>
          </a:xfrm>
          <a:prstGeom prst="sun">
            <a:avLst>
              <a:gd name="adj" fmla="val 25000"/>
            </a:avLst>
          </a:prstGeom>
          <a:pattFill prst="lgConfetti">
            <a:fgClr>
              <a:srgbClr val="FFFF00"/>
            </a:fgClr>
            <a:bgClr>
              <a:srgbClr val="FFCC00"/>
            </a:bgClr>
          </a:pattFill>
          <a:ln w="9525">
            <a:solidFill>
              <a:srgbClr val="FF99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3673" name="AutoShape 9" descr="Large confetti"/>
          <p:cNvSpPr>
            <a:spLocks noChangeArrowheads="1"/>
          </p:cNvSpPr>
          <p:nvPr/>
        </p:nvSpPr>
        <p:spPr bwMode="auto">
          <a:xfrm>
            <a:off x="8382000" y="228600"/>
            <a:ext cx="609600" cy="609600"/>
          </a:xfrm>
          <a:prstGeom prst="sun">
            <a:avLst>
              <a:gd name="adj" fmla="val 25000"/>
            </a:avLst>
          </a:prstGeom>
          <a:pattFill prst="lgConfetti">
            <a:fgClr>
              <a:srgbClr val="FFFF00"/>
            </a:fgClr>
            <a:bgClr>
              <a:srgbClr val="FFCC00"/>
            </a:bgClr>
          </a:pattFill>
          <a:ln w="9525">
            <a:solidFill>
              <a:srgbClr val="FF99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3674" name="Rectangle 10"/>
          <p:cNvSpPr>
            <a:spLocks noChangeArrowheads="1"/>
          </p:cNvSpPr>
          <p:nvPr/>
        </p:nvSpPr>
        <p:spPr bwMode="auto">
          <a:xfrm>
            <a:off x="228600" y="1219200"/>
            <a:ext cx="8534400" cy="524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508000" indent="-508000">
              <a:defRPr sz="2400">
                <a:solidFill>
                  <a:schemeClr val="tx1"/>
                </a:solidFill>
                <a:latin typeface="Times New Roman" charset="0"/>
              </a:defRPr>
            </a:lvl1pPr>
            <a:lvl2pPr marL="685800">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a:lnSpc>
                <a:spcPct val="95000"/>
              </a:lnSpc>
              <a:spcBef>
                <a:spcPct val="10000"/>
              </a:spcBef>
              <a:spcAft>
                <a:spcPct val="10000"/>
              </a:spcAft>
              <a:buFont typeface="Wingdings" charset="2"/>
              <a:buNone/>
            </a:pPr>
            <a:endParaRPr lang="en-US" altLang="en-US" sz="3000" b="0" baseline="0">
              <a:solidFill>
                <a:srgbClr val="663300"/>
              </a:solidFill>
              <a:effectLst>
                <a:outerShdw blurRad="38100" dist="38100" dir="2700000" algn="tl">
                  <a:srgbClr val="000000"/>
                </a:outerShdw>
              </a:effectLst>
              <a:latin typeface="Tempus Sans ITC" charset="0"/>
            </a:endParaRPr>
          </a:p>
          <a:p>
            <a:pPr>
              <a:lnSpc>
                <a:spcPct val="95000"/>
              </a:lnSpc>
              <a:spcBef>
                <a:spcPct val="10000"/>
              </a:spcBef>
              <a:spcAft>
                <a:spcPct val="10000"/>
              </a:spcAft>
              <a:buFont typeface="Wingdings" charset="2"/>
              <a:buChar char="þ"/>
            </a:pPr>
            <a:r>
              <a:rPr lang="en-US" altLang="en-US" sz="3000" b="0" baseline="0">
                <a:solidFill>
                  <a:srgbClr val="663300"/>
                </a:solidFill>
                <a:effectLst>
                  <a:outerShdw blurRad="38100" dist="38100" dir="2700000" algn="tl">
                    <a:srgbClr val="000000"/>
                  </a:outerShdw>
                </a:effectLst>
                <a:latin typeface="Tempus Sans ITC" charset="0"/>
              </a:rPr>
              <a:t>Windows with eastern exposures receive direct morning light from sunrise until nearly midday. </a:t>
            </a:r>
          </a:p>
          <a:p>
            <a:pPr>
              <a:lnSpc>
                <a:spcPct val="95000"/>
              </a:lnSpc>
              <a:spcBef>
                <a:spcPct val="10000"/>
              </a:spcBef>
              <a:spcAft>
                <a:spcPct val="10000"/>
              </a:spcAft>
              <a:buFont typeface="Wingdings" charset="2"/>
              <a:buChar char="þ"/>
            </a:pPr>
            <a:r>
              <a:rPr lang="en-US" altLang="en-US" sz="3000" b="0" baseline="0">
                <a:solidFill>
                  <a:srgbClr val="663300"/>
                </a:solidFill>
                <a:effectLst>
                  <a:outerShdw blurRad="38100" dist="38100" dir="2700000" algn="tl">
                    <a:srgbClr val="000000"/>
                  </a:outerShdw>
                </a:effectLst>
                <a:latin typeface="Tempus Sans ITC" charset="0"/>
              </a:rPr>
              <a:t>Footcandle readings can reach 5,000-8,000.  As the morning progresses, the direct sun recedes from the room.</a:t>
            </a:r>
          </a:p>
          <a:p>
            <a:pPr>
              <a:lnSpc>
                <a:spcPct val="95000"/>
              </a:lnSpc>
              <a:spcBef>
                <a:spcPct val="10000"/>
              </a:spcBef>
              <a:spcAft>
                <a:spcPct val="10000"/>
              </a:spcAft>
              <a:buFont typeface="Wingdings" charset="2"/>
              <a:buChar char="þ"/>
            </a:pPr>
            <a:r>
              <a:rPr lang="en-US" altLang="en-US" sz="3000" b="0" baseline="0">
                <a:solidFill>
                  <a:srgbClr val="663300"/>
                </a:solidFill>
                <a:effectLst>
                  <a:outerShdw blurRad="38100" dist="38100" dir="2700000" algn="tl">
                    <a:srgbClr val="000000"/>
                  </a:outerShdw>
                </a:effectLst>
                <a:latin typeface="Tempus Sans ITC" charset="0"/>
              </a:rPr>
              <a:t>An eastern room is cooler compared to south or west rooms because the house absorbs less radiant heat.</a:t>
            </a:r>
          </a:p>
          <a:p>
            <a:pPr>
              <a:lnSpc>
                <a:spcPct val="95000"/>
              </a:lnSpc>
              <a:spcBef>
                <a:spcPct val="10000"/>
              </a:spcBef>
              <a:spcAft>
                <a:spcPct val="10000"/>
              </a:spcAft>
              <a:buFont typeface="Wingdings" charset="2"/>
              <a:buChar char="þ"/>
            </a:pPr>
            <a:r>
              <a:rPr lang="en-US" altLang="en-US" sz="3000" b="0" baseline="0">
                <a:solidFill>
                  <a:srgbClr val="663300"/>
                </a:solidFill>
                <a:effectLst>
                  <a:outerShdw blurRad="38100" dist="38100" dir="2700000" algn="tl">
                    <a:srgbClr val="000000"/>
                  </a:outerShdw>
                </a:effectLst>
                <a:latin typeface="Tempus Sans ITC" charset="0"/>
              </a:rPr>
              <a:t>Most plants grown indoors prefer an eastern exposure.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3674">
                                            <p:txEl>
                                              <p:pRg st="1" end="1"/>
                                            </p:txEl>
                                          </p:spTgt>
                                        </p:tgtEl>
                                        <p:attrNameLst>
                                          <p:attrName>style.visibility</p:attrName>
                                        </p:attrNameLst>
                                      </p:cBhvr>
                                      <p:to>
                                        <p:strVal val="visible"/>
                                      </p:to>
                                    </p:set>
                                    <p:animEffect transition="in" filter="wipe(left)">
                                      <p:cBhvr>
                                        <p:cTn id="7" dur="500"/>
                                        <p:tgtEl>
                                          <p:spTgt spid="113674">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3674">
                                            <p:txEl>
                                              <p:pRg st="2" end="2"/>
                                            </p:txEl>
                                          </p:spTgt>
                                        </p:tgtEl>
                                        <p:attrNameLst>
                                          <p:attrName>style.visibility</p:attrName>
                                        </p:attrNameLst>
                                      </p:cBhvr>
                                      <p:to>
                                        <p:strVal val="visible"/>
                                      </p:to>
                                    </p:set>
                                    <p:animEffect transition="in" filter="wipe(left)">
                                      <p:cBhvr>
                                        <p:cTn id="12" dur="500"/>
                                        <p:tgtEl>
                                          <p:spTgt spid="11367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3674">
                                            <p:txEl>
                                              <p:pRg st="3" end="3"/>
                                            </p:txEl>
                                          </p:spTgt>
                                        </p:tgtEl>
                                        <p:attrNameLst>
                                          <p:attrName>style.visibility</p:attrName>
                                        </p:attrNameLst>
                                      </p:cBhvr>
                                      <p:to>
                                        <p:strVal val="visible"/>
                                      </p:to>
                                    </p:set>
                                    <p:animEffect transition="in" filter="wipe(left)">
                                      <p:cBhvr>
                                        <p:cTn id="17" dur="500"/>
                                        <p:tgtEl>
                                          <p:spTgt spid="113674">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3674">
                                            <p:txEl>
                                              <p:pRg st="4" end="4"/>
                                            </p:txEl>
                                          </p:spTgt>
                                        </p:tgtEl>
                                        <p:attrNameLst>
                                          <p:attrName>style.visibility</p:attrName>
                                        </p:attrNameLst>
                                      </p:cBhvr>
                                      <p:to>
                                        <p:strVal val="visible"/>
                                      </p:to>
                                    </p:set>
                                    <p:animEffect transition="in" filter="wipe(left)">
                                      <p:cBhvr>
                                        <p:cTn id="22" dur="500"/>
                                        <p:tgtEl>
                                          <p:spTgt spid="11367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4"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22" name="Text Box 10"/>
          <p:cNvSpPr txBox="1">
            <a:spLocks noChangeArrowheads="1"/>
          </p:cNvSpPr>
          <p:nvPr/>
        </p:nvSpPr>
        <p:spPr bwMode="auto">
          <a:xfrm>
            <a:off x="2133600" y="228600"/>
            <a:ext cx="4495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pPr>
            <a:r>
              <a:rPr lang="en-US" altLang="en-US" sz="4400" baseline="0">
                <a:solidFill>
                  <a:srgbClr val="663300"/>
                </a:solidFill>
                <a:effectLst>
                  <a:outerShdw blurRad="38100" dist="38100" dir="2700000" algn="tl">
                    <a:srgbClr val="000000"/>
                  </a:outerShdw>
                </a:effectLst>
              </a:rPr>
              <a:t>The Sunny South</a:t>
            </a:r>
          </a:p>
        </p:txBody>
      </p:sp>
      <p:sp>
        <p:nvSpPr>
          <p:cNvPr id="115723" name="Line 11"/>
          <p:cNvSpPr>
            <a:spLocks noChangeShapeType="1"/>
          </p:cNvSpPr>
          <p:nvPr/>
        </p:nvSpPr>
        <p:spPr bwMode="auto">
          <a:xfrm>
            <a:off x="838200" y="1066800"/>
            <a:ext cx="7620000" cy="0"/>
          </a:xfrm>
          <a:prstGeom prst="line">
            <a:avLst/>
          </a:prstGeom>
          <a:noFill/>
          <a:ln w="76200" cmpd="tri">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5724" name="AutoShape 12" descr="Large confetti"/>
          <p:cNvSpPr>
            <a:spLocks noChangeArrowheads="1"/>
          </p:cNvSpPr>
          <p:nvPr/>
        </p:nvSpPr>
        <p:spPr bwMode="auto">
          <a:xfrm>
            <a:off x="1676400" y="228600"/>
            <a:ext cx="609600" cy="609600"/>
          </a:xfrm>
          <a:prstGeom prst="sun">
            <a:avLst>
              <a:gd name="adj" fmla="val 25000"/>
            </a:avLst>
          </a:prstGeom>
          <a:pattFill prst="lgConfetti">
            <a:fgClr>
              <a:srgbClr val="FFFF00"/>
            </a:fgClr>
            <a:bgClr>
              <a:srgbClr val="FFCC00"/>
            </a:bgClr>
          </a:pattFill>
          <a:ln w="9525">
            <a:solidFill>
              <a:srgbClr val="FF99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5725" name="AutoShape 13" descr="Large confetti"/>
          <p:cNvSpPr>
            <a:spLocks noChangeArrowheads="1"/>
          </p:cNvSpPr>
          <p:nvPr/>
        </p:nvSpPr>
        <p:spPr bwMode="auto">
          <a:xfrm>
            <a:off x="6477000" y="228600"/>
            <a:ext cx="609600" cy="609600"/>
          </a:xfrm>
          <a:prstGeom prst="sun">
            <a:avLst>
              <a:gd name="adj" fmla="val 25000"/>
            </a:avLst>
          </a:prstGeom>
          <a:pattFill prst="lgConfetti">
            <a:fgClr>
              <a:srgbClr val="FFFF00"/>
            </a:fgClr>
            <a:bgClr>
              <a:srgbClr val="FFCC00"/>
            </a:bgClr>
          </a:pattFill>
          <a:ln w="9525">
            <a:solidFill>
              <a:srgbClr val="FF99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5728" name="Rectangle 16"/>
          <p:cNvSpPr>
            <a:spLocks noChangeArrowheads="1"/>
          </p:cNvSpPr>
          <p:nvPr/>
        </p:nvSpPr>
        <p:spPr bwMode="auto">
          <a:xfrm>
            <a:off x="228600" y="1355725"/>
            <a:ext cx="8382000" cy="42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508000" indent="-444500">
              <a:defRPr sz="2400">
                <a:solidFill>
                  <a:schemeClr val="tx1"/>
                </a:solidFill>
                <a:latin typeface="Times New Roman" charset="0"/>
              </a:defRPr>
            </a:lvl1pPr>
            <a:lvl2pPr marL="622300">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a:spcBef>
                <a:spcPct val="25000"/>
              </a:spcBef>
              <a:spcAft>
                <a:spcPct val="25000"/>
              </a:spcAft>
              <a:buFont typeface="Wingdings" charset="2"/>
              <a:buChar char="þ"/>
            </a:pPr>
            <a:r>
              <a:rPr lang="en-US" altLang="en-US" sz="3000" b="0" baseline="0">
                <a:solidFill>
                  <a:srgbClr val="663300"/>
                </a:solidFill>
                <a:effectLst>
                  <a:outerShdw blurRad="38100" dist="38100" dir="2700000" algn="tl">
                    <a:srgbClr val="000000"/>
                  </a:outerShdw>
                </a:effectLst>
                <a:latin typeface="Tempus Sans ITC" charset="0"/>
              </a:rPr>
              <a:t>On a bright, sunny winter day this exposure provides greenhouse-like conditions.</a:t>
            </a:r>
          </a:p>
          <a:p>
            <a:pPr>
              <a:spcBef>
                <a:spcPct val="25000"/>
              </a:spcBef>
              <a:spcAft>
                <a:spcPct val="25000"/>
              </a:spcAft>
              <a:buFont typeface="Wingdings" charset="2"/>
              <a:buChar char="þ"/>
            </a:pPr>
            <a:r>
              <a:rPr lang="en-US" altLang="en-US" sz="3000" b="0" baseline="0">
                <a:solidFill>
                  <a:srgbClr val="663300"/>
                </a:solidFill>
                <a:effectLst>
                  <a:outerShdw blurRad="38100" dist="38100" dir="2700000" algn="tl">
                    <a:srgbClr val="000000"/>
                  </a:outerShdw>
                </a:effectLst>
                <a:latin typeface="Tempus Sans ITC" charset="0"/>
              </a:rPr>
              <a:t>Direct light comes into a south window only at midday.</a:t>
            </a:r>
          </a:p>
          <a:p>
            <a:pPr>
              <a:spcBef>
                <a:spcPct val="25000"/>
              </a:spcBef>
              <a:spcAft>
                <a:spcPct val="25000"/>
              </a:spcAft>
              <a:buFont typeface="Wingdings" charset="2"/>
              <a:buChar char="þ"/>
            </a:pPr>
            <a:r>
              <a:rPr lang="en-US" altLang="en-US" sz="3000" b="0" baseline="0">
                <a:solidFill>
                  <a:srgbClr val="663300"/>
                </a:solidFill>
                <a:effectLst>
                  <a:outerShdw blurRad="38100" dist="38100" dir="2700000" algn="tl">
                    <a:srgbClr val="000000"/>
                  </a:outerShdw>
                </a:effectLst>
                <a:latin typeface="Tempus Sans ITC" charset="0"/>
              </a:rPr>
              <a:t>The amount of light that                                      enters a southern window is                                    only a portion of the available                               light outdoors on a clear day.</a:t>
            </a:r>
          </a:p>
        </p:txBody>
      </p:sp>
      <p:pic>
        <p:nvPicPr>
          <p:cNvPr id="115733" name="Picture 21" descr="Dracae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6825" y="3200400"/>
            <a:ext cx="2720975" cy="3505200"/>
          </a:xfrm>
          <a:prstGeom prst="rect">
            <a:avLst/>
          </a:prstGeom>
          <a:noFill/>
          <a:extLst>
            <a:ext uri="{909E8E84-426E-40DD-AFC4-6F175D3DCCD1}">
              <a14:hiddenFill xmlns:a14="http://schemas.microsoft.com/office/drawing/2010/main">
                <a:solidFill>
                  <a:srgbClr val="FFFFFF"/>
                </a:solidFill>
              </a14:hiddenFill>
            </a:ext>
          </a:extLst>
        </p:spPr>
      </p:pic>
      <p:sp>
        <p:nvSpPr>
          <p:cNvPr id="115734" name="Rectangle 22"/>
          <p:cNvSpPr>
            <a:spLocks noChangeArrowheads="1"/>
          </p:cNvSpPr>
          <p:nvPr/>
        </p:nvSpPr>
        <p:spPr bwMode="auto">
          <a:xfrm>
            <a:off x="6324600" y="3200400"/>
            <a:ext cx="2743200" cy="3505200"/>
          </a:xfrm>
          <a:prstGeom prst="rect">
            <a:avLst/>
          </a:prstGeom>
          <a:noFill/>
          <a:ln w="38100">
            <a:solidFill>
              <a:srgbClr val="66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5728">
                                            <p:txEl>
                                              <p:pRg st="0" end="0"/>
                                            </p:txEl>
                                          </p:spTgt>
                                        </p:tgtEl>
                                        <p:attrNameLst>
                                          <p:attrName>style.visibility</p:attrName>
                                        </p:attrNameLst>
                                      </p:cBhvr>
                                      <p:to>
                                        <p:strVal val="visible"/>
                                      </p:to>
                                    </p:set>
                                    <p:animEffect transition="in" filter="wipe(left)">
                                      <p:cBhvr>
                                        <p:cTn id="7" dur="500"/>
                                        <p:tgtEl>
                                          <p:spTgt spid="11572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5728">
                                            <p:txEl>
                                              <p:pRg st="1" end="1"/>
                                            </p:txEl>
                                          </p:spTgt>
                                        </p:tgtEl>
                                        <p:attrNameLst>
                                          <p:attrName>style.visibility</p:attrName>
                                        </p:attrNameLst>
                                      </p:cBhvr>
                                      <p:to>
                                        <p:strVal val="visible"/>
                                      </p:to>
                                    </p:set>
                                    <p:animEffect transition="in" filter="wipe(left)">
                                      <p:cBhvr>
                                        <p:cTn id="12" dur="500"/>
                                        <p:tgtEl>
                                          <p:spTgt spid="11572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5728">
                                            <p:txEl>
                                              <p:pRg st="2" end="2"/>
                                            </p:txEl>
                                          </p:spTgt>
                                        </p:tgtEl>
                                        <p:attrNameLst>
                                          <p:attrName>style.visibility</p:attrName>
                                        </p:attrNameLst>
                                      </p:cBhvr>
                                      <p:to>
                                        <p:strVal val="visible"/>
                                      </p:to>
                                    </p:set>
                                    <p:animEffect transition="in" filter="wipe(left)">
                                      <p:cBhvr>
                                        <p:cTn id="17" dur="500"/>
                                        <p:tgtEl>
                                          <p:spTgt spid="11572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28"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Text Box 2050"/>
          <p:cNvSpPr txBox="1">
            <a:spLocks noChangeArrowheads="1"/>
          </p:cNvSpPr>
          <p:nvPr/>
        </p:nvSpPr>
        <p:spPr bwMode="auto">
          <a:xfrm>
            <a:off x="2133600" y="228600"/>
            <a:ext cx="4495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pPr>
            <a:r>
              <a:rPr lang="en-US" altLang="en-US" sz="4400" baseline="0">
                <a:solidFill>
                  <a:srgbClr val="663300"/>
                </a:solidFill>
                <a:effectLst>
                  <a:outerShdw blurRad="38100" dist="38100" dir="2700000" algn="tl">
                    <a:srgbClr val="000000"/>
                  </a:outerShdw>
                </a:effectLst>
              </a:rPr>
              <a:t>The Sunny South</a:t>
            </a:r>
          </a:p>
        </p:txBody>
      </p:sp>
      <p:sp>
        <p:nvSpPr>
          <p:cNvPr id="389123" name="Line 2051"/>
          <p:cNvSpPr>
            <a:spLocks noChangeShapeType="1"/>
          </p:cNvSpPr>
          <p:nvPr/>
        </p:nvSpPr>
        <p:spPr bwMode="auto">
          <a:xfrm>
            <a:off x="838200" y="1066800"/>
            <a:ext cx="7620000" cy="0"/>
          </a:xfrm>
          <a:prstGeom prst="line">
            <a:avLst/>
          </a:prstGeom>
          <a:noFill/>
          <a:ln w="76200" cmpd="tri">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89124" name="AutoShape 2052" descr="Large confetti"/>
          <p:cNvSpPr>
            <a:spLocks noChangeArrowheads="1"/>
          </p:cNvSpPr>
          <p:nvPr/>
        </p:nvSpPr>
        <p:spPr bwMode="auto">
          <a:xfrm>
            <a:off x="1676400" y="228600"/>
            <a:ext cx="609600" cy="609600"/>
          </a:xfrm>
          <a:prstGeom prst="sun">
            <a:avLst>
              <a:gd name="adj" fmla="val 25000"/>
            </a:avLst>
          </a:prstGeom>
          <a:pattFill prst="lgConfetti">
            <a:fgClr>
              <a:srgbClr val="FFFF00"/>
            </a:fgClr>
            <a:bgClr>
              <a:srgbClr val="FFCC00"/>
            </a:bgClr>
          </a:pattFill>
          <a:ln w="9525">
            <a:solidFill>
              <a:srgbClr val="FF99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89125" name="AutoShape 2053" descr="Large confetti"/>
          <p:cNvSpPr>
            <a:spLocks noChangeArrowheads="1"/>
          </p:cNvSpPr>
          <p:nvPr/>
        </p:nvSpPr>
        <p:spPr bwMode="auto">
          <a:xfrm>
            <a:off x="6477000" y="228600"/>
            <a:ext cx="609600" cy="609600"/>
          </a:xfrm>
          <a:prstGeom prst="sun">
            <a:avLst>
              <a:gd name="adj" fmla="val 25000"/>
            </a:avLst>
          </a:prstGeom>
          <a:pattFill prst="lgConfetti">
            <a:fgClr>
              <a:srgbClr val="FFFF00"/>
            </a:fgClr>
            <a:bgClr>
              <a:srgbClr val="FFCC00"/>
            </a:bgClr>
          </a:pattFill>
          <a:ln w="9525">
            <a:solidFill>
              <a:srgbClr val="FF99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89128" name="Rectangle 2056"/>
          <p:cNvSpPr>
            <a:spLocks noChangeArrowheads="1"/>
          </p:cNvSpPr>
          <p:nvPr/>
        </p:nvSpPr>
        <p:spPr bwMode="auto">
          <a:xfrm>
            <a:off x="304800" y="1323975"/>
            <a:ext cx="8686800" cy="436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96875" indent="-396875">
              <a:defRPr sz="2400">
                <a:solidFill>
                  <a:schemeClr val="tx1"/>
                </a:solidFill>
                <a:latin typeface="Times New Roman" charset="0"/>
              </a:defRPr>
            </a:lvl1pPr>
            <a:lvl2pPr marL="511175">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a:buFont typeface="Wingdings" charset="2"/>
              <a:buChar char="þ"/>
            </a:pPr>
            <a:r>
              <a:rPr lang="en-US" altLang="en-US" sz="2800" b="0" baseline="0">
                <a:solidFill>
                  <a:srgbClr val="663300"/>
                </a:solidFill>
                <a:effectLst>
                  <a:outerShdw blurRad="38100" dist="38100" dir="2700000" algn="tl">
                    <a:srgbClr val="000000"/>
                  </a:outerShdw>
                </a:effectLst>
                <a:latin typeface="Tempus Sans ITC" charset="0"/>
              </a:rPr>
              <a:t>The sun at noon on a summer day may measure 10,000 ft-c. Indoors, however, a southern window with wide eaves outside will receive about the same amount of light as a window with northern exposure.</a:t>
            </a:r>
          </a:p>
          <a:p>
            <a:pPr>
              <a:spcBef>
                <a:spcPct val="50000"/>
              </a:spcBef>
              <a:buFont typeface="Wingdings" charset="2"/>
              <a:buChar char="þ"/>
            </a:pPr>
            <a:r>
              <a:rPr lang="en-US" altLang="en-US" sz="2800" b="0" baseline="0">
                <a:solidFill>
                  <a:srgbClr val="663300"/>
                </a:solidFill>
                <a:effectLst>
                  <a:outerShdw blurRad="38100" dist="38100" dir="2700000" algn="tl">
                    <a:srgbClr val="000000"/>
                  </a:outerShdw>
                </a:effectLst>
                <a:latin typeface="Tempus Sans ITC" charset="0"/>
              </a:rPr>
              <a:t>Southern and western exposures are interchangeable for most plants.</a:t>
            </a:r>
          </a:p>
          <a:p>
            <a:pPr>
              <a:spcBef>
                <a:spcPct val="50000"/>
              </a:spcBef>
              <a:buFont typeface="Wingdings" charset="2"/>
              <a:buChar char="þ"/>
            </a:pPr>
            <a:r>
              <a:rPr lang="en-US" altLang="en-US" sz="2800" b="0" baseline="0">
                <a:solidFill>
                  <a:srgbClr val="663300"/>
                </a:solidFill>
                <a:effectLst>
                  <a:outerShdw blurRad="38100" dist="38100" dir="2700000" algn="tl">
                    <a:srgbClr val="000000"/>
                  </a:outerShdw>
                </a:effectLst>
                <a:latin typeface="Tempus Sans ITC" charset="0"/>
              </a:rPr>
              <a:t>In the winter, most plants but those with definite preference for northern exposure can be placed in  a room with southern exposure.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9128">
                                            <p:txEl>
                                              <p:pRg st="0" end="0"/>
                                            </p:txEl>
                                          </p:spTgt>
                                        </p:tgtEl>
                                        <p:attrNameLst>
                                          <p:attrName>style.visibility</p:attrName>
                                        </p:attrNameLst>
                                      </p:cBhvr>
                                      <p:to>
                                        <p:strVal val="visible"/>
                                      </p:to>
                                    </p:set>
                                    <p:animEffect transition="in" filter="wipe(left)">
                                      <p:cBhvr>
                                        <p:cTn id="7" dur="500"/>
                                        <p:tgtEl>
                                          <p:spTgt spid="38912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89128">
                                            <p:txEl>
                                              <p:pRg st="1" end="1"/>
                                            </p:txEl>
                                          </p:spTgt>
                                        </p:tgtEl>
                                        <p:attrNameLst>
                                          <p:attrName>style.visibility</p:attrName>
                                        </p:attrNameLst>
                                      </p:cBhvr>
                                      <p:to>
                                        <p:strVal val="visible"/>
                                      </p:to>
                                    </p:set>
                                    <p:animEffect transition="in" filter="wipe(left)">
                                      <p:cBhvr>
                                        <p:cTn id="12" dur="500"/>
                                        <p:tgtEl>
                                          <p:spTgt spid="38912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89128">
                                            <p:txEl>
                                              <p:pRg st="2" end="2"/>
                                            </p:txEl>
                                          </p:spTgt>
                                        </p:tgtEl>
                                        <p:attrNameLst>
                                          <p:attrName>style.visibility</p:attrName>
                                        </p:attrNameLst>
                                      </p:cBhvr>
                                      <p:to>
                                        <p:strVal val="visible"/>
                                      </p:to>
                                    </p:set>
                                    <p:animEffect transition="in" filter="wipe(left)">
                                      <p:cBhvr>
                                        <p:cTn id="17" dur="500"/>
                                        <p:tgtEl>
                                          <p:spTgt spid="38912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28"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7" name="Rectangle 9"/>
          <p:cNvSpPr>
            <a:spLocks noChangeArrowheads="1"/>
          </p:cNvSpPr>
          <p:nvPr/>
        </p:nvSpPr>
        <p:spPr bwMode="auto">
          <a:xfrm>
            <a:off x="304800" y="1143000"/>
            <a:ext cx="8534400"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60375" indent="-460375">
              <a:defRPr sz="2400">
                <a:solidFill>
                  <a:schemeClr val="tx1"/>
                </a:solidFill>
                <a:latin typeface="Times New Roman" charset="0"/>
              </a:defRPr>
            </a:lvl1pPr>
            <a:lvl2pPr marL="622300">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a:buFont typeface="Wingdings" charset="2"/>
              <a:buChar char="þ"/>
            </a:pPr>
            <a:r>
              <a:rPr lang="en-US" altLang="en-US" sz="3000" b="0" baseline="0">
                <a:solidFill>
                  <a:srgbClr val="663300"/>
                </a:solidFill>
                <a:effectLst>
                  <a:outerShdw blurRad="38100" dist="38100" dir="2700000" algn="tl">
                    <a:srgbClr val="000000"/>
                  </a:outerShdw>
                </a:effectLst>
                <a:latin typeface="Tempus Sans ITC" charset="0"/>
              </a:rPr>
              <a:t>Since the USA is in the northern hemisphere, it receives most of its sunlight from the south. Out of the four exposures, the northern exposure receives the least light and least heat the year round.</a:t>
            </a:r>
          </a:p>
        </p:txBody>
      </p:sp>
      <p:sp>
        <p:nvSpPr>
          <p:cNvPr id="114698" name="Text Box 10"/>
          <p:cNvSpPr txBox="1">
            <a:spLocks noChangeArrowheads="1"/>
          </p:cNvSpPr>
          <p:nvPr/>
        </p:nvSpPr>
        <p:spPr bwMode="auto">
          <a:xfrm>
            <a:off x="2438400" y="228600"/>
            <a:ext cx="4114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pPr>
            <a:r>
              <a:rPr lang="en-US" altLang="en-US" sz="4400" baseline="0">
                <a:solidFill>
                  <a:srgbClr val="663300"/>
                </a:solidFill>
                <a:effectLst>
                  <a:outerShdw blurRad="38100" dist="38100" dir="2700000" algn="tl">
                    <a:srgbClr val="000000"/>
                  </a:outerShdw>
                </a:effectLst>
              </a:rPr>
              <a:t>The Cool North</a:t>
            </a:r>
          </a:p>
        </p:txBody>
      </p:sp>
      <p:sp>
        <p:nvSpPr>
          <p:cNvPr id="114699" name="Line 11"/>
          <p:cNvSpPr>
            <a:spLocks noChangeShapeType="1"/>
          </p:cNvSpPr>
          <p:nvPr/>
        </p:nvSpPr>
        <p:spPr bwMode="auto">
          <a:xfrm>
            <a:off x="838200" y="990600"/>
            <a:ext cx="7620000" cy="0"/>
          </a:xfrm>
          <a:prstGeom prst="line">
            <a:avLst/>
          </a:prstGeom>
          <a:noFill/>
          <a:ln w="76200" cmpd="tri">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4700" name="AutoShape 12" descr="Large confetti"/>
          <p:cNvSpPr>
            <a:spLocks noChangeArrowheads="1"/>
          </p:cNvSpPr>
          <p:nvPr/>
        </p:nvSpPr>
        <p:spPr bwMode="auto">
          <a:xfrm>
            <a:off x="1828800" y="228600"/>
            <a:ext cx="609600" cy="609600"/>
          </a:xfrm>
          <a:prstGeom prst="sun">
            <a:avLst>
              <a:gd name="adj" fmla="val 25000"/>
            </a:avLst>
          </a:prstGeom>
          <a:pattFill prst="lgConfetti">
            <a:fgClr>
              <a:srgbClr val="FFFF00"/>
            </a:fgClr>
            <a:bgClr>
              <a:srgbClr val="FFCC00"/>
            </a:bgClr>
          </a:pattFill>
          <a:ln w="9525">
            <a:solidFill>
              <a:srgbClr val="FF99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4701" name="AutoShape 13" descr="Large confetti"/>
          <p:cNvSpPr>
            <a:spLocks noChangeArrowheads="1"/>
          </p:cNvSpPr>
          <p:nvPr/>
        </p:nvSpPr>
        <p:spPr bwMode="auto">
          <a:xfrm>
            <a:off x="6553200" y="228600"/>
            <a:ext cx="609600" cy="609600"/>
          </a:xfrm>
          <a:prstGeom prst="sun">
            <a:avLst>
              <a:gd name="adj" fmla="val 25000"/>
            </a:avLst>
          </a:prstGeom>
          <a:pattFill prst="lgConfetti">
            <a:fgClr>
              <a:srgbClr val="FFFF00"/>
            </a:fgClr>
            <a:bgClr>
              <a:srgbClr val="FFCC00"/>
            </a:bgClr>
          </a:pattFill>
          <a:ln w="9525">
            <a:solidFill>
              <a:srgbClr val="FF99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4704" name="Rectangle 16"/>
          <p:cNvSpPr>
            <a:spLocks noChangeArrowheads="1"/>
          </p:cNvSpPr>
          <p:nvPr/>
        </p:nvSpPr>
        <p:spPr bwMode="auto">
          <a:xfrm>
            <a:off x="228600" y="3581400"/>
            <a:ext cx="5257800"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60375" indent="-460375">
              <a:defRPr sz="2400">
                <a:solidFill>
                  <a:schemeClr val="tx1"/>
                </a:solidFill>
                <a:latin typeface="Times New Roman" charset="0"/>
              </a:defRPr>
            </a:lvl1pPr>
            <a:lvl2pPr marL="574675">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a:buFont typeface="Wingdings" charset="2"/>
              <a:buChar char="þ"/>
            </a:pPr>
            <a:r>
              <a:rPr lang="en-US" altLang="en-US" sz="3000" b="0" baseline="0">
                <a:solidFill>
                  <a:srgbClr val="663300"/>
                </a:solidFill>
                <a:effectLst>
                  <a:outerShdw blurRad="38100" dist="38100" dir="2700000" algn="tl">
                    <a:srgbClr val="000000"/>
                  </a:outerShdw>
                </a:effectLst>
                <a:latin typeface="Tempus Sans ITC" charset="0"/>
              </a:rPr>
              <a:t>Because of the low light           (as low as 200 ft-c on a clear winter day), maintaining healthy plants can be a challenge. </a:t>
            </a:r>
          </a:p>
        </p:txBody>
      </p:sp>
      <p:pic>
        <p:nvPicPr>
          <p:cNvPr id="114706" name="Picture 18" descr="north expos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581400"/>
            <a:ext cx="3562350" cy="3036888"/>
          </a:xfrm>
          <a:prstGeom prst="rect">
            <a:avLst/>
          </a:prstGeom>
          <a:noFill/>
          <a:extLst>
            <a:ext uri="{909E8E84-426E-40DD-AFC4-6F175D3DCCD1}">
              <a14:hiddenFill xmlns:a14="http://schemas.microsoft.com/office/drawing/2010/main">
                <a:solidFill>
                  <a:srgbClr val="FFFFFF"/>
                </a:solidFill>
              </a14:hiddenFill>
            </a:ext>
          </a:extLst>
        </p:spPr>
      </p:pic>
      <p:sp>
        <p:nvSpPr>
          <p:cNvPr id="114705" name="Rectangle 17"/>
          <p:cNvSpPr>
            <a:spLocks noChangeArrowheads="1"/>
          </p:cNvSpPr>
          <p:nvPr/>
        </p:nvSpPr>
        <p:spPr bwMode="auto">
          <a:xfrm>
            <a:off x="5334000" y="3581400"/>
            <a:ext cx="3581400" cy="3048000"/>
          </a:xfrm>
          <a:prstGeom prst="rect">
            <a:avLst/>
          </a:prstGeom>
          <a:noFill/>
          <a:ln w="38100">
            <a:solidFill>
              <a:srgbClr val="66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4697">
                                            <p:txEl>
                                              <p:pRg st="0" end="0"/>
                                            </p:txEl>
                                          </p:spTgt>
                                        </p:tgtEl>
                                        <p:attrNameLst>
                                          <p:attrName>style.visibility</p:attrName>
                                        </p:attrNameLst>
                                      </p:cBhvr>
                                      <p:to>
                                        <p:strVal val="visible"/>
                                      </p:to>
                                    </p:set>
                                    <p:animEffect transition="in" filter="wipe(left)">
                                      <p:cBhvr>
                                        <p:cTn id="7" dur="500"/>
                                        <p:tgtEl>
                                          <p:spTgt spid="11469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4704">
                                            <p:txEl>
                                              <p:pRg st="0" end="0"/>
                                            </p:txEl>
                                          </p:spTgt>
                                        </p:tgtEl>
                                        <p:attrNameLst>
                                          <p:attrName>style.visibility</p:attrName>
                                        </p:attrNameLst>
                                      </p:cBhvr>
                                      <p:to>
                                        <p:strVal val="visible"/>
                                      </p:to>
                                    </p:set>
                                    <p:animEffect transition="in" filter="wipe(left)">
                                      <p:cBhvr>
                                        <p:cTn id="12" dur="500"/>
                                        <p:tgtEl>
                                          <p:spTgt spid="11470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7" grpId="0" build="p" autoUpdateAnimBg="0"/>
      <p:bldP spid="114704"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1" name="Text Box 1027"/>
          <p:cNvSpPr txBox="1">
            <a:spLocks noChangeArrowheads="1"/>
          </p:cNvSpPr>
          <p:nvPr/>
        </p:nvSpPr>
        <p:spPr bwMode="auto">
          <a:xfrm>
            <a:off x="2438400" y="228600"/>
            <a:ext cx="4114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pPr>
            <a:r>
              <a:rPr lang="en-US" altLang="en-US" sz="4400" baseline="0">
                <a:solidFill>
                  <a:srgbClr val="663300"/>
                </a:solidFill>
                <a:effectLst>
                  <a:outerShdw blurRad="38100" dist="38100" dir="2700000" algn="tl">
                    <a:srgbClr val="000000"/>
                  </a:outerShdw>
                </a:effectLst>
              </a:rPr>
              <a:t>The Cool North</a:t>
            </a:r>
          </a:p>
        </p:txBody>
      </p:sp>
      <p:sp>
        <p:nvSpPr>
          <p:cNvPr id="391172" name="Line 1028"/>
          <p:cNvSpPr>
            <a:spLocks noChangeShapeType="1"/>
          </p:cNvSpPr>
          <p:nvPr/>
        </p:nvSpPr>
        <p:spPr bwMode="auto">
          <a:xfrm>
            <a:off x="838200" y="990600"/>
            <a:ext cx="7620000" cy="0"/>
          </a:xfrm>
          <a:prstGeom prst="line">
            <a:avLst/>
          </a:prstGeom>
          <a:noFill/>
          <a:ln w="76200" cmpd="tri">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91173" name="AutoShape 1029" descr="Large confetti"/>
          <p:cNvSpPr>
            <a:spLocks noChangeArrowheads="1"/>
          </p:cNvSpPr>
          <p:nvPr/>
        </p:nvSpPr>
        <p:spPr bwMode="auto">
          <a:xfrm>
            <a:off x="1828800" y="228600"/>
            <a:ext cx="609600" cy="609600"/>
          </a:xfrm>
          <a:prstGeom prst="sun">
            <a:avLst>
              <a:gd name="adj" fmla="val 25000"/>
            </a:avLst>
          </a:prstGeom>
          <a:pattFill prst="lgConfetti">
            <a:fgClr>
              <a:srgbClr val="FFFF00"/>
            </a:fgClr>
            <a:bgClr>
              <a:srgbClr val="FFCC00"/>
            </a:bgClr>
          </a:pattFill>
          <a:ln w="9525">
            <a:solidFill>
              <a:srgbClr val="FF99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1174" name="AutoShape 1030" descr="Large confetti"/>
          <p:cNvSpPr>
            <a:spLocks noChangeArrowheads="1"/>
          </p:cNvSpPr>
          <p:nvPr/>
        </p:nvSpPr>
        <p:spPr bwMode="auto">
          <a:xfrm>
            <a:off x="6553200" y="228600"/>
            <a:ext cx="609600" cy="609600"/>
          </a:xfrm>
          <a:prstGeom prst="sun">
            <a:avLst>
              <a:gd name="adj" fmla="val 25000"/>
            </a:avLst>
          </a:prstGeom>
          <a:pattFill prst="lgConfetti">
            <a:fgClr>
              <a:srgbClr val="FFFF00"/>
            </a:fgClr>
            <a:bgClr>
              <a:srgbClr val="FFCC00"/>
            </a:bgClr>
          </a:pattFill>
          <a:ln w="9525">
            <a:solidFill>
              <a:srgbClr val="FF99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1176" name="Rectangle 1032"/>
          <p:cNvSpPr>
            <a:spLocks noChangeArrowheads="1"/>
          </p:cNvSpPr>
          <p:nvPr/>
        </p:nvSpPr>
        <p:spPr bwMode="auto">
          <a:xfrm>
            <a:off x="76200" y="1219200"/>
            <a:ext cx="8839200" cy="260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508000" indent="-508000">
              <a:defRPr sz="2400">
                <a:solidFill>
                  <a:schemeClr val="tx1"/>
                </a:solidFill>
                <a:latin typeface="Times New Roman" charset="0"/>
              </a:defRPr>
            </a:lvl1pPr>
            <a:lvl2pPr marL="622300">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a:spcBef>
                <a:spcPct val="50000"/>
              </a:spcBef>
              <a:buFont typeface="Wingdings" charset="2"/>
              <a:buChar char="þ"/>
            </a:pPr>
            <a:r>
              <a:rPr lang="en-US" altLang="en-US" sz="3000" b="0" baseline="0">
                <a:solidFill>
                  <a:srgbClr val="663300"/>
                </a:solidFill>
                <a:effectLst>
                  <a:outerShdw blurRad="38100" dist="38100" dir="2700000" algn="tl">
                    <a:srgbClr val="000000"/>
                  </a:outerShdw>
                </a:effectLst>
                <a:latin typeface="Tempus Sans ITC" charset="0"/>
              </a:rPr>
              <a:t>Some indoor plants can tolerate it, others prefer this exposure, e.g. African violets.</a:t>
            </a:r>
          </a:p>
          <a:p>
            <a:pPr>
              <a:spcBef>
                <a:spcPct val="50000"/>
              </a:spcBef>
              <a:buFont typeface="Wingdings" charset="2"/>
              <a:buChar char="þ"/>
            </a:pPr>
            <a:r>
              <a:rPr lang="en-US" altLang="en-US" sz="3000" b="0" baseline="0">
                <a:solidFill>
                  <a:srgbClr val="663300"/>
                </a:solidFill>
                <a:effectLst>
                  <a:outerShdw blurRad="38100" dist="38100" dir="2700000" algn="tl">
                    <a:srgbClr val="000000"/>
                  </a:outerShdw>
                </a:effectLst>
                <a:latin typeface="Tempus Sans ITC" charset="0"/>
              </a:rPr>
              <a:t>Best for plants with green foliage because the coloration on variegated foliage tends to disappear under low light conditions.</a:t>
            </a:r>
          </a:p>
        </p:txBody>
      </p:sp>
      <p:pic>
        <p:nvPicPr>
          <p:cNvPr id="391182" name="Picture 1038" descr="Hypoestes in low light interiorsca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970338"/>
            <a:ext cx="3689350" cy="2676525"/>
          </a:xfrm>
          <a:prstGeom prst="rect">
            <a:avLst/>
          </a:prstGeom>
          <a:noFill/>
          <a:extLst>
            <a:ext uri="{909E8E84-426E-40DD-AFC4-6F175D3DCCD1}">
              <a14:hiddenFill xmlns:a14="http://schemas.microsoft.com/office/drawing/2010/main">
                <a:solidFill>
                  <a:srgbClr val="FFFFFF"/>
                </a:solidFill>
              </a14:hiddenFill>
            </a:ext>
          </a:extLst>
        </p:spPr>
      </p:pic>
      <p:pic>
        <p:nvPicPr>
          <p:cNvPr id="391183" name="Picture 1039" descr="Hypoestes in low light interiorscap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1000" y="3921125"/>
            <a:ext cx="2844800" cy="2784475"/>
          </a:xfrm>
          <a:prstGeom prst="rect">
            <a:avLst/>
          </a:prstGeom>
          <a:noFill/>
          <a:extLst>
            <a:ext uri="{909E8E84-426E-40DD-AFC4-6F175D3DCCD1}">
              <a14:hiddenFill xmlns:a14="http://schemas.microsoft.com/office/drawing/2010/main">
                <a:solidFill>
                  <a:srgbClr val="FFFFFF"/>
                </a:solidFill>
              </a14:hiddenFill>
            </a:ext>
          </a:extLst>
        </p:spPr>
      </p:pic>
      <p:sp>
        <p:nvSpPr>
          <p:cNvPr id="391180" name="Rectangle 1036"/>
          <p:cNvSpPr>
            <a:spLocks noChangeArrowheads="1"/>
          </p:cNvSpPr>
          <p:nvPr/>
        </p:nvSpPr>
        <p:spPr bwMode="auto">
          <a:xfrm>
            <a:off x="1676400" y="3962400"/>
            <a:ext cx="3657600" cy="2667000"/>
          </a:xfrm>
          <a:prstGeom prst="rect">
            <a:avLst/>
          </a:prstGeom>
          <a:noFill/>
          <a:ln w="38100">
            <a:solidFill>
              <a:srgbClr val="66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1179" name="Rectangle 1035"/>
          <p:cNvSpPr>
            <a:spLocks noChangeArrowheads="1"/>
          </p:cNvSpPr>
          <p:nvPr/>
        </p:nvSpPr>
        <p:spPr bwMode="auto">
          <a:xfrm>
            <a:off x="5461000" y="3886200"/>
            <a:ext cx="2819400" cy="2819400"/>
          </a:xfrm>
          <a:prstGeom prst="rect">
            <a:avLst/>
          </a:prstGeom>
          <a:noFill/>
          <a:ln w="38100">
            <a:solidFill>
              <a:srgbClr val="66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1176">
                                            <p:txEl>
                                              <p:pRg st="0" end="0"/>
                                            </p:txEl>
                                          </p:spTgt>
                                        </p:tgtEl>
                                        <p:attrNameLst>
                                          <p:attrName>style.visibility</p:attrName>
                                        </p:attrNameLst>
                                      </p:cBhvr>
                                      <p:to>
                                        <p:strVal val="visible"/>
                                      </p:to>
                                    </p:set>
                                    <p:animEffect transition="in" filter="wipe(left)">
                                      <p:cBhvr>
                                        <p:cTn id="7" dur="500"/>
                                        <p:tgtEl>
                                          <p:spTgt spid="39117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91176">
                                            <p:txEl>
                                              <p:pRg st="1" end="1"/>
                                            </p:txEl>
                                          </p:spTgt>
                                        </p:tgtEl>
                                        <p:attrNameLst>
                                          <p:attrName>style.visibility</p:attrName>
                                        </p:attrNameLst>
                                      </p:cBhvr>
                                      <p:to>
                                        <p:strVal val="visible"/>
                                      </p:to>
                                    </p:set>
                                    <p:animEffect transition="in" filter="wipe(left)">
                                      <p:cBhvr>
                                        <p:cTn id="12" dur="500"/>
                                        <p:tgtEl>
                                          <p:spTgt spid="39117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nodeType="clickEffect">
                                  <p:stCondLst>
                                    <p:cond delay="0"/>
                                  </p:stCondLst>
                                  <p:childTnLst>
                                    <p:set>
                                      <p:cBhvr>
                                        <p:cTn id="16" dur="1" fill="hold">
                                          <p:stCondLst>
                                            <p:cond delay="0"/>
                                          </p:stCondLst>
                                        </p:cTn>
                                        <p:tgtEl>
                                          <p:spTgt spid="391182"/>
                                        </p:tgtEl>
                                        <p:attrNameLst>
                                          <p:attrName>style.visibility</p:attrName>
                                        </p:attrNameLst>
                                      </p:cBhvr>
                                      <p:to>
                                        <p:strVal val="visible"/>
                                      </p:to>
                                    </p:set>
                                    <p:anim calcmode="lin" valueType="num">
                                      <p:cBhvr>
                                        <p:cTn id="17" dur="500" fill="hold"/>
                                        <p:tgtEl>
                                          <p:spTgt spid="391182"/>
                                        </p:tgtEl>
                                        <p:attrNameLst>
                                          <p:attrName>ppt_w</p:attrName>
                                        </p:attrNameLst>
                                      </p:cBhvr>
                                      <p:tavLst>
                                        <p:tav tm="0">
                                          <p:val>
                                            <p:fltVal val="0"/>
                                          </p:val>
                                        </p:tav>
                                        <p:tav tm="100000">
                                          <p:val>
                                            <p:strVal val="#ppt_w"/>
                                          </p:val>
                                        </p:tav>
                                      </p:tavLst>
                                    </p:anim>
                                    <p:anim calcmode="lin" valueType="num">
                                      <p:cBhvr>
                                        <p:cTn id="18" dur="500" fill="hold"/>
                                        <p:tgtEl>
                                          <p:spTgt spid="391182"/>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16" fill="hold" nodeType="clickEffect">
                                  <p:stCondLst>
                                    <p:cond delay="0"/>
                                  </p:stCondLst>
                                  <p:childTnLst>
                                    <p:set>
                                      <p:cBhvr>
                                        <p:cTn id="22" dur="1" fill="hold">
                                          <p:stCondLst>
                                            <p:cond delay="0"/>
                                          </p:stCondLst>
                                        </p:cTn>
                                        <p:tgtEl>
                                          <p:spTgt spid="391183"/>
                                        </p:tgtEl>
                                        <p:attrNameLst>
                                          <p:attrName>style.visibility</p:attrName>
                                        </p:attrNameLst>
                                      </p:cBhvr>
                                      <p:to>
                                        <p:strVal val="visible"/>
                                      </p:to>
                                    </p:set>
                                    <p:anim calcmode="lin" valueType="num">
                                      <p:cBhvr>
                                        <p:cTn id="23" dur="500" fill="hold"/>
                                        <p:tgtEl>
                                          <p:spTgt spid="391183"/>
                                        </p:tgtEl>
                                        <p:attrNameLst>
                                          <p:attrName>ppt_w</p:attrName>
                                        </p:attrNameLst>
                                      </p:cBhvr>
                                      <p:tavLst>
                                        <p:tav tm="0">
                                          <p:val>
                                            <p:fltVal val="0"/>
                                          </p:val>
                                        </p:tav>
                                        <p:tav tm="100000">
                                          <p:val>
                                            <p:strVal val="#ppt_w"/>
                                          </p:val>
                                        </p:tav>
                                      </p:tavLst>
                                    </p:anim>
                                    <p:anim calcmode="lin" valueType="num">
                                      <p:cBhvr>
                                        <p:cTn id="24" dur="500" fill="hold"/>
                                        <p:tgtEl>
                                          <p:spTgt spid="39118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76"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Text Box 2"/>
          <p:cNvSpPr txBox="1">
            <a:spLocks noChangeArrowheads="1"/>
          </p:cNvSpPr>
          <p:nvPr/>
        </p:nvSpPr>
        <p:spPr bwMode="auto">
          <a:xfrm>
            <a:off x="533400" y="152400"/>
            <a:ext cx="80772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pPr>
            <a:r>
              <a:rPr lang="en-US" altLang="en-US" sz="4000" baseline="0">
                <a:solidFill>
                  <a:srgbClr val="333300"/>
                </a:solidFill>
                <a:effectLst>
                  <a:outerShdw blurRad="38100" dist="38100" dir="2700000" algn="tl">
                    <a:srgbClr val="000000"/>
                  </a:outerShdw>
                </a:effectLst>
              </a:rPr>
              <a:t>How Do You Know that Your Plant is Not Getting Enough Light ?</a:t>
            </a:r>
          </a:p>
        </p:txBody>
      </p:sp>
      <p:sp>
        <p:nvSpPr>
          <p:cNvPr id="376839" name="Text Box 7"/>
          <p:cNvSpPr txBox="1">
            <a:spLocks noChangeArrowheads="1"/>
          </p:cNvSpPr>
          <p:nvPr/>
        </p:nvSpPr>
        <p:spPr bwMode="auto">
          <a:xfrm>
            <a:off x="304800" y="1828800"/>
            <a:ext cx="8686800" cy="4706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635000" indent="-635000">
              <a:defRPr sz="2400">
                <a:solidFill>
                  <a:schemeClr val="tx1"/>
                </a:solidFill>
                <a:latin typeface="Times New Roman" charset="0"/>
              </a:defRPr>
            </a:lvl1pPr>
            <a:lvl2pPr marL="1206500" indent="-457200">
              <a:defRPr sz="2400">
                <a:solidFill>
                  <a:schemeClr val="tx1"/>
                </a:solidFill>
                <a:latin typeface="Times New Roman" charset="0"/>
              </a:defRPr>
            </a:lvl2pPr>
            <a:lvl3pPr marL="1778000" indent="-457200">
              <a:defRPr sz="2400">
                <a:solidFill>
                  <a:schemeClr val="tx1"/>
                </a:solidFill>
                <a:latin typeface="Times New Roman" charset="0"/>
              </a:defRPr>
            </a:lvl3pPr>
            <a:lvl4pPr marL="2349500" indent="-457200">
              <a:defRPr sz="2400">
                <a:solidFill>
                  <a:schemeClr val="tx1"/>
                </a:solidFill>
                <a:latin typeface="Times New Roman" charset="0"/>
              </a:defRPr>
            </a:lvl4pPr>
            <a:lvl5pPr marL="2921000" indent="-457200">
              <a:defRPr sz="2400">
                <a:solidFill>
                  <a:schemeClr val="tx1"/>
                </a:solidFill>
                <a:latin typeface="Times New Roman" charset="0"/>
              </a:defRPr>
            </a:lvl5pPr>
            <a:lvl6pPr marL="3378200" indent="-457200" fontAlgn="base">
              <a:spcBef>
                <a:spcPct val="0"/>
              </a:spcBef>
              <a:spcAft>
                <a:spcPct val="0"/>
              </a:spcAft>
              <a:defRPr sz="2400">
                <a:solidFill>
                  <a:schemeClr val="tx1"/>
                </a:solidFill>
                <a:latin typeface="Times New Roman" charset="0"/>
              </a:defRPr>
            </a:lvl6pPr>
            <a:lvl7pPr marL="3835400" indent="-457200" fontAlgn="base">
              <a:spcBef>
                <a:spcPct val="0"/>
              </a:spcBef>
              <a:spcAft>
                <a:spcPct val="0"/>
              </a:spcAft>
              <a:defRPr sz="2400">
                <a:solidFill>
                  <a:schemeClr val="tx1"/>
                </a:solidFill>
                <a:latin typeface="Times New Roman" charset="0"/>
              </a:defRPr>
            </a:lvl7pPr>
            <a:lvl8pPr marL="4292600" indent="-457200" fontAlgn="base">
              <a:spcBef>
                <a:spcPct val="0"/>
              </a:spcBef>
              <a:spcAft>
                <a:spcPct val="0"/>
              </a:spcAft>
              <a:defRPr sz="2400">
                <a:solidFill>
                  <a:schemeClr val="tx1"/>
                </a:solidFill>
                <a:latin typeface="Times New Roman" charset="0"/>
              </a:defRPr>
            </a:lvl8pPr>
            <a:lvl9pPr marL="4749800" indent="-457200" fontAlgn="base">
              <a:spcBef>
                <a:spcPct val="0"/>
              </a:spcBef>
              <a:spcAft>
                <a:spcPct val="0"/>
              </a:spcAft>
              <a:defRPr sz="2400">
                <a:solidFill>
                  <a:schemeClr val="tx1"/>
                </a:solidFill>
                <a:latin typeface="Times New Roman" charset="0"/>
              </a:defRPr>
            </a:lvl9pPr>
          </a:lstStyle>
          <a:p>
            <a:pPr eaLnBrk="0" hangingPunct="0">
              <a:lnSpc>
                <a:spcPct val="90000"/>
              </a:lnSpc>
              <a:spcBef>
                <a:spcPct val="50000"/>
              </a:spcBef>
              <a:buFontTx/>
              <a:buAutoNum type="arabicParenR"/>
            </a:pPr>
            <a:r>
              <a:rPr lang="en-US" altLang="en-US" sz="3000" baseline="0">
                <a:solidFill>
                  <a:srgbClr val="333300"/>
                </a:solidFill>
                <a:effectLst>
                  <a:outerShdw blurRad="38100" dist="38100" dir="2700000" algn="tl">
                    <a:srgbClr val="000000"/>
                  </a:outerShdw>
                </a:effectLst>
                <a:latin typeface="Tempus Sans ITC" charset="0"/>
              </a:rPr>
              <a:t>The plant does not grow.</a:t>
            </a:r>
          </a:p>
          <a:p>
            <a:pPr eaLnBrk="0" hangingPunct="0">
              <a:lnSpc>
                <a:spcPct val="90000"/>
              </a:lnSpc>
              <a:spcBef>
                <a:spcPct val="50000"/>
              </a:spcBef>
              <a:buFontTx/>
              <a:buAutoNum type="arabicParenR"/>
            </a:pPr>
            <a:r>
              <a:rPr lang="en-US" altLang="en-US" sz="3000" baseline="0">
                <a:solidFill>
                  <a:srgbClr val="333300"/>
                </a:solidFill>
                <a:effectLst>
                  <a:outerShdw blurRad="38100" dist="38100" dir="2700000" algn="tl">
                    <a:srgbClr val="000000"/>
                  </a:outerShdw>
                </a:effectLst>
                <a:latin typeface="Tempus Sans ITC" charset="0"/>
              </a:rPr>
              <a:t>The internodes (spaces between leaves) are much longer than the internodes on the older part of the plant.</a:t>
            </a:r>
          </a:p>
          <a:p>
            <a:pPr eaLnBrk="0" hangingPunct="0">
              <a:lnSpc>
                <a:spcPct val="90000"/>
              </a:lnSpc>
              <a:spcBef>
                <a:spcPct val="50000"/>
              </a:spcBef>
              <a:buFontTx/>
              <a:buAutoNum type="arabicParenR"/>
            </a:pPr>
            <a:r>
              <a:rPr lang="en-US" altLang="en-US" sz="3000" baseline="0">
                <a:solidFill>
                  <a:srgbClr val="333300"/>
                </a:solidFill>
                <a:effectLst>
                  <a:outerShdw blurRad="38100" dist="38100" dir="2700000" algn="tl">
                    <a:srgbClr val="000000"/>
                  </a:outerShdw>
                </a:effectLst>
                <a:latin typeface="Tempus Sans ITC" charset="0"/>
              </a:rPr>
              <a:t>The new leaves are much smaller than older leaves.</a:t>
            </a:r>
          </a:p>
          <a:p>
            <a:pPr eaLnBrk="0" hangingPunct="0">
              <a:lnSpc>
                <a:spcPct val="90000"/>
              </a:lnSpc>
              <a:spcBef>
                <a:spcPct val="50000"/>
              </a:spcBef>
              <a:buFontTx/>
              <a:buAutoNum type="arabicParenR"/>
            </a:pPr>
            <a:r>
              <a:rPr lang="en-US" altLang="en-US" sz="3000" baseline="0">
                <a:solidFill>
                  <a:srgbClr val="333300"/>
                </a:solidFill>
                <a:effectLst>
                  <a:outerShdw blurRad="38100" dist="38100" dir="2700000" algn="tl">
                    <a:srgbClr val="000000"/>
                  </a:outerShdw>
                </a:effectLst>
                <a:latin typeface="Tempus Sans ITC" charset="0"/>
              </a:rPr>
              <a:t>The leaf color is a lighter green on the newer foliage than on the older foliage.</a:t>
            </a:r>
          </a:p>
          <a:p>
            <a:pPr eaLnBrk="0" hangingPunct="0">
              <a:lnSpc>
                <a:spcPct val="90000"/>
              </a:lnSpc>
              <a:spcBef>
                <a:spcPct val="50000"/>
              </a:spcBef>
              <a:buFontTx/>
              <a:buAutoNum type="arabicParenR"/>
            </a:pPr>
            <a:r>
              <a:rPr lang="en-US" altLang="en-US" sz="3000" baseline="0">
                <a:solidFill>
                  <a:srgbClr val="333300"/>
                </a:solidFill>
                <a:effectLst>
                  <a:outerShdw blurRad="38100" dist="38100" dir="2700000" algn="tl">
                    <a:srgbClr val="000000"/>
                  </a:outerShdw>
                </a:effectLst>
                <a:latin typeface="Tempus Sans ITC" charset="0"/>
              </a:rPr>
              <a:t>The older leaves may die. </a:t>
            </a:r>
          </a:p>
        </p:txBody>
      </p:sp>
      <p:sp>
        <p:nvSpPr>
          <p:cNvPr id="376840" name="Line 8"/>
          <p:cNvSpPr>
            <a:spLocks noChangeShapeType="1"/>
          </p:cNvSpPr>
          <p:nvPr/>
        </p:nvSpPr>
        <p:spPr bwMode="auto">
          <a:xfrm>
            <a:off x="838200" y="1524000"/>
            <a:ext cx="7620000" cy="0"/>
          </a:xfrm>
          <a:prstGeom prst="line">
            <a:avLst/>
          </a:prstGeom>
          <a:noFill/>
          <a:ln w="76200" cmpd="tri">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76839">
                                            <p:txEl>
                                              <p:pRg st="0" end="0"/>
                                            </p:txEl>
                                          </p:spTgt>
                                        </p:tgtEl>
                                        <p:attrNameLst>
                                          <p:attrName>style.visibility</p:attrName>
                                        </p:attrNameLst>
                                      </p:cBhvr>
                                      <p:to>
                                        <p:strVal val="visible"/>
                                      </p:to>
                                    </p:set>
                                    <p:animEffect transition="in" filter="randombar(horizontal)">
                                      <p:cBhvr>
                                        <p:cTn id="7" dur="500"/>
                                        <p:tgtEl>
                                          <p:spTgt spid="3768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76839">
                                            <p:txEl>
                                              <p:pRg st="1" end="1"/>
                                            </p:txEl>
                                          </p:spTgt>
                                        </p:tgtEl>
                                        <p:attrNameLst>
                                          <p:attrName>style.visibility</p:attrName>
                                        </p:attrNameLst>
                                      </p:cBhvr>
                                      <p:to>
                                        <p:strVal val="visible"/>
                                      </p:to>
                                    </p:set>
                                    <p:animEffect transition="in" filter="randombar(horizontal)">
                                      <p:cBhvr>
                                        <p:cTn id="12" dur="500"/>
                                        <p:tgtEl>
                                          <p:spTgt spid="3768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76839">
                                            <p:txEl>
                                              <p:pRg st="2" end="2"/>
                                            </p:txEl>
                                          </p:spTgt>
                                        </p:tgtEl>
                                        <p:attrNameLst>
                                          <p:attrName>style.visibility</p:attrName>
                                        </p:attrNameLst>
                                      </p:cBhvr>
                                      <p:to>
                                        <p:strVal val="visible"/>
                                      </p:to>
                                    </p:set>
                                    <p:animEffect transition="in" filter="randombar(horizontal)">
                                      <p:cBhvr>
                                        <p:cTn id="17" dur="500"/>
                                        <p:tgtEl>
                                          <p:spTgt spid="3768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76839">
                                            <p:txEl>
                                              <p:pRg st="3" end="3"/>
                                            </p:txEl>
                                          </p:spTgt>
                                        </p:tgtEl>
                                        <p:attrNameLst>
                                          <p:attrName>style.visibility</p:attrName>
                                        </p:attrNameLst>
                                      </p:cBhvr>
                                      <p:to>
                                        <p:strVal val="visible"/>
                                      </p:to>
                                    </p:set>
                                    <p:animEffect transition="in" filter="randombar(horizontal)">
                                      <p:cBhvr>
                                        <p:cTn id="22" dur="500"/>
                                        <p:tgtEl>
                                          <p:spTgt spid="37683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76839">
                                            <p:txEl>
                                              <p:pRg st="4" end="4"/>
                                            </p:txEl>
                                          </p:spTgt>
                                        </p:tgtEl>
                                        <p:attrNameLst>
                                          <p:attrName>style.visibility</p:attrName>
                                        </p:attrNameLst>
                                      </p:cBhvr>
                                      <p:to>
                                        <p:strVal val="visible"/>
                                      </p:to>
                                    </p:set>
                                    <p:animEffect transition="in" filter="randombar(horizontal)">
                                      <p:cBhvr>
                                        <p:cTn id="27" dur="500"/>
                                        <p:tgtEl>
                                          <p:spTgt spid="3768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39"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ext Box 2"/>
          <p:cNvSpPr txBox="1">
            <a:spLocks noChangeArrowheads="1"/>
          </p:cNvSpPr>
          <p:nvPr/>
        </p:nvSpPr>
        <p:spPr bwMode="auto">
          <a:xfrm>
            <a:off x="2819400" y="228600"/>
            <a:ext cx="3541713" cy="70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hangingPunct="0">
              <a:lnSpc>
                <a:spcPct val="90000"/>
              </a:lnSpc>
              <a:spcBef>
                <a:spcPct val="30000"/>
              </a:spcBef>
            </a:pPr>
            <a:r>
              <a:rPr lang="en-US" altLang="en-US" sz="4500" baseline="0">
                <a:solidFill>
                  <a:srgbClr val="663300"/>
                </a:solidFill>
                <a:effectLst>
                  <a:outerShdw blurRad="38100" dist="38100" dir="2700000" algn="tl">
                    <a:srgbClr val="000000"/>
                  </a:outerShdw>
                </a:effectLst>
              </a:rPr>
              <a:t>Phototropism</a:t>
            </a:r>
            <a:endParaRPr lang="en-US" altLang="en-US" sz="1800" baseline="0">
              <a:solidFill>
                <a:srgbClr val="663300"/>
              </a:solidFill>
              <a:effectLst>
                <a:outerShdw blurRad="38100" dist="38100" dir="2700000" algn="tl">
                  <a:srgbClr val="000000"/>
                </a:outerShdw>
              </a:effectLst>
            </a:endParaRPr>
          </a:p>
        </p:txBody>
      </p:sp>
      <p:sp>
        <p:nvSpPr>
          <p:cNvPr id="188419" name="Text Box 3"/>
          <p:cNvSpPr txBox="1">
            <a:spLocks noChangeArrowheads="1"/>
          </p:cNvSpPr>
          <p:nvPr/>
        </p:nvSpPr>
        <p:spPr bwMode="auto">
          <a:xfrm>
            <a:off x="304800" y="1752600"/>
            <a:ext cx="5410200" cy="369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lvl1pPr marL="349250" indent="-349250">
              <a:defRPr sz="2400">
                <a:solidFill>
                  <a:schemeClr val="tx1"/>
                </a:solidFill>
                <a:latin typeface="Times New Roman" charset="0"/>
              </a:defRPr>
            </a:lvl1pPr>
            <a:lvl2pPr marL="463550">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eaLnBrk="0" hangingPunct="0">
              <a:spcBef>
                <a:spcPct val="20000"/>
              </a:spcBef>
              <a:spcAft>
                <a:spcPct val="20000"/>
              </a:spcAft>
              <a:buFontTx/>
              <a:buChar char="•"/>
            </a:pPr>
            <a:r>
              <a:rPr lang="en-US" altLang="en-US" sz="3200" baseline="0">
                <a:solidFill>
                  <a:srgbClr val="663300"/>
                </a:solidFill>
                <a:effectLst>
                  <a:outerShdw blurRad="38100" dist="38100" dir="2700000" algn="tl">
                    <a:srgbClr val="000000"/>
                  </a:outerShdw>
                </a:effectLst>
                <a:latin typeface="Tempus Sans ITC" charset="0"/>
              </a:rPr>
              <a:t>The directional growth of plant parts toward light;               if allowed to continue mature tissue will have a fixed curvature.                            </a:t>
            </a:r>
          </a:p>
          <a:p>
            <a:pPr>
              <a:spcBef>
                <a:spcPct val="20000"/>
              </a:spcBef>
              <a:spcAft>
                <a:spcPct val="20000"/>
              </a:spcAft>
              <a:buFontTx/>
              <a:buChar char="•"/>
            </a:pPr>
            <a:r>
              <a:rPr lang="en-US" altLang="en-US" sz="3200" baseline="0">
                <a:solidFill>
                  <a:srgbClr val="663300"/>
                </a:solidFill>
                <a:effectLst>
                  <a:outerShdw blurRad="38100" dist="38100" dir="2700000" algn="tl">
                    <a:srgbClr val="000000"/>
                  </a:outerShdw>
                </a:effectLst>
                <a:latin typeface="Tempus Sans ITC" charset="0"/>
              </a:rPr>
              <a:t>Treatment: turn the plant a </a:t>
            </a:r>
            <a:br>
              <a:rPr lang="en-US" altLang="en-US" sz="3200" baseline="0">
                <a:solidFill>
                  <a:srgbClr val="663300"/>
                </a:solidFill>
                <a:effectLst>
                  <a:outerShdw blurRad="38100" dist="38100" dir="2700000" algn="tl">
                    <a:srgbClr val="000000"/>
                  </a:outerShdw>
                </a:effectLst>
                <a:latin typeface="Tempus Sans ITC" charset="0"/>
              </a:rPr>
            </a:br>
            <a:r>
              <a:rPr lang="en-US" altLang="en-US" sz="3200" baseline="0">
                <a:solidFill>
                  <a:srgbClr val="663300"/>
                </a:solidFill>
                <a:effectLst>
                  <a:outerShdw blurRad="38100" dist="38100" dir="2700000" algn="tl">
                    <a:srgbClr val="000000"/>
                  </a:outerShdw>
                </a:effectLst>
                <a:latin typeface="Tempus Sans ITC" charset="0"/>
              </a:rPr>
              <a:t>quarter turn every few days.</a:t>
            </a:r>
          </a:p>
        </p:txBody>
      </p:sp>
      <p:sp>
        <p:nvSpPr>
          <p:cNvPr id="188442" name="Line 26"/>
          <p:cNvSpPr>
            <a:spLocks noChangeShapeType="1"/>
          </p:cNvSpPr>
          <p:nvPr/>
        </p:nvSpPr>
        <p:spPr bwMode="auto">
          <a:xfrm>
            <a:off x="2590800" y="990600"/>
            <a:ext cx="4038600" cy="0"/>
          </a:xfrm>
          <a:prstGeom prst="line">
            <a:avLst/>
          </a:prstGeom>
          <a:noFill/>
          <a:ln w="76200" cmpd="tri">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pic>
        <p:nvPicPr>
          <p:cNvPr id="188453" name="Picture 37" descr="Image1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0088" y="1752600"/>
            <a:ext cx="3135312" cy="4251325"/>
          </a:xfrm>
          <a:prstGeom prst="rect">
            <a:avLst/>
          </a:prstGeom>
          <a:noFill/>
          <a:extLst>
            <a:ext uri="{909E8E84-426E-40DD-AFC4-6F175D3DCCD1}">
              <a14:hiddenFill xmlns:a14="http://schemas.microsoft.com/office/drawing/2010/main">
                <a:solidFill>
                  <a:srgbClr val="FFFFFF"/>
                </a:solidFill>
              </a14:hiddenFill>
            </a:ext>
          </a:extLst>
        </p:spPr>
      </p:pic>
      <p:sp>
        <p:nvSpPr>
          <p:cNvPr id="188454" name="Rectangle 38"/>
          <p:cNvSpPr>
            <a:spLocks noChangeArrowheads="1"/>
          </p:cNvSpPr>
          <p:nvPr/>
        </p:nvSpPr>
        <p:spPr bwMode="auto">
          <a:xfrm>
            <a:off x="5791200" y="1752600"/>
            <a:ext cx="3124200" cy="4267200"/>
          </a:xfrm>
          <a:prstGeom prst="rect">
            <a:avLst/>
          </a:prstGeom>
          <a:noFill/>
          <a:ln w="38100">
            <a:solidFill>
              <a:srgbClr val="66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ransition spd="med">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86" name="Rectangle 30" descr="Blue tissue paper"/>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5058" name="Rectangle 2" descr="Blue tissue paper"/>
          <p:cNvSpPr>
            <a:spLocks noChangeArrowheads="1"/>
          </p:cNvSpPr>
          <p:nvPr/>
        </p:nvSpPr>
        <p:spPr bwMode="auto">
          <a:xfrm flipV="1">
            <a:off x="1219200" y="1828800"/>
            <a:ext cx="6858000" cy="3733800"/>
          </a:xfrm>
          <a:prstGeom prst="rect">
            <a:avLst/>
          </a:prstGeom>
          <a:blipFill dpi="0" rotWithShape="0">
            <a:blip r:embed="rId3"/>
            <a:srcRect/>
            <a:tile tx="0" ty="0" sx="100000" sy="100000" flip="none" algn="tl"/>
          </a:blipFill>
          <a:ln w="38100">
            <a:solidFill>
              <a:srgbClr val="000066"/>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5059" name="Freeform 3" descr="Denim"/>
          <p:cNvSpPr>
            <a:spLocks/>
          </p:cNvSpPr>
          <p:nvPr/>
        </p:nvSpPr>
        <p:spPr bwMode="auto">
          <a:xfrm>
            <a:off x="1219200" y="1912938"/>
            <a:ext cx="6858000" cy="3649662"/>
          </a:xfrm>
          <a:custGeom>
            <a:avLst/>
            <a:gdLst>
              <a:gd name="T0" fmla="*/ 0 w 5190"/>
              <a:gd name="T1" fmla="*/ 11 h 2770"/>
              <a:gd name="T2" fmla="*/ 1359 w 5190"/>
              <a:gd name="T3" fmla="*/ 1632 h 2770"/>
              <a:gd name="T4" fmla="*/ 2187 w 5190"/>
              <a:gd name="T5" fmla="*/ 2390 h 2770"/>
              <a:gd name="T6" fmla="*/ 2187 w 5190"/>
              <a:gd name="T7" fmla="*/ 2769 h 2770"/>
              <a:gd name="T8" fmla="*/ 3215 w 5190"/>
              <a:gd name="T9" fmla="*/ 2769 h 2770"/>
              <a:gd name="T10" fmla="*/ 3002 w 5190"/>
              <a:gd name="T11" fmla="*/ 2769 h 2770"/>
              <a:gd name="T12" fmla="*/ 3002 w 5190"/>
              <a:gd name="T13" fmla="*/ 2378 h 2770"/>
              <a:gd name="T14" fmla="*/ 3191 w 5190"/>
              <a:gd name="T15" fmla="*/ 1632 h 2770"/>
              <a:gd name="T16" fmla="*/ 5189 w 5190"/>
              <a:gd name="T17" fmla="*/ 0 h 2770"/>
              <a:gd name="T18" fmla="*/ 5189 w 5190"/>
              <a:gd name="T19" fmla="*/ 2769 h 2770"/>
              <a:gd name="T20" fmla="*/ 2990 w 5190"/>
              <a:gd name="T21" fmla="*/ 2769 h 2770"/>
              <a:gd name="T22" fmla="*/ 2175 w 5190"/>
              <a:gd name="T23" fmla="*/ 2769 h 2770"/>
              <a:gd name="T24" fmla="*/ 0 w 5190"/>
              <a:gd name="T25" fmla="*/ 2769 h 2770"/>
              <a:gd name="T26" fmla="*/ 0 w 5190"/>
              <a:gd name="T27" fmla="*/ 2769 h 2770"/>
              <a:gd name="T28" fmla="*/ 0 w 5190"/>
              <a:gd name="T29" fmla="*/ 11 h 2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90" h="2770">
                <a:moveTo>
                  <a:pt x="0" y="11"/>
                </a:moveTo>
                <a:lnTo>
                  <a:pt x="1359" y="1632"/>
                </a:lnTo>
                <a:lnTo>
                  <a:pt x="2187" y="2390"/>
                </a:lnTo>
                <a:lnTo>
                  <a:pt x="2187" y="2769"/>
                </a:lnTo>
                <a:lnTo>
                  <a:pt x="3215" y="2769"/>
                </a:lnTo>
                <a:lnTo>
                  <a:pt x="3002" y="2769"/>
                </a:lnTo>
                <a:lnTo>
                  <a:pt x="3002" y="2378"/>
                </a:lnTo>
                <a:lnTo>
                  <a:pt x="3191" y="1632"/>
                </a:lnTo>
                <a:lnTo>
                  <a:pt x="5189" y="0"/>
                </a:lnTo>
                <a:lnTo>
                  <a:pt x="5189" y="2769"/>
                </a:lnTo>
                <a:lnTo>
                  <a:pt x="2990" y="2769"/>
                </a:lnTo>
                <a:lnTo>
                  <a:pt x="2175" y="2769"/>
                </a:lnTo>
                <a:lnTo>
                  <a:pt x="0" y="2769"/>
                </a:lnTo>
                <a:lnTo>
                  <a:pt x="0" y="2769"/>
                </a:lnTo>
                <a:lnTo>
                  <a:pt x="0" y="11"/>
                </a:lnTo>
              </a:path>
            </a:pathLst>
          </a:custGeom>
          <a:blipFill dpi="0" rotWithShape="0">
            <a:blip r:embed="rId4"/>
            <a:srcRect/>
            <a:tile tx="0" ty="0" sx="100000" sy="100000" flip="none" algn="tl"/>
          </a:blipFill>
          <a:ln w="38100" cap="flat" cmpd="sng">
            <a:solidFill>
              <a:srgbClr val="000066"/>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5060" name="Text Box 4"/>
          <p:cNvSpPr txBox="1">
            <a:spLocks noChangeArrowheads="1"/>
          </p:cNvSpPr>
          <p:nvPr/>
        </p:nvSpPr>
        <p:spPr bwMode="auto">
          <a:xfrm>
            <a:off x="3048000" y="2209800"/>
            <a:ext cx="3130550" cy="9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lnSpc>
                <a:spcPct val="80000"/>
              </a:lnSpc>
              <a:spcBef>
                <a:spcPct val="30000"/>
              </a:spcBef>
            </a:pPr>
            <a:r>
              <a:rPr lang="en-US" altLang="en-US" sz="4200" baseline="30000">
                <a:solidFill>
                  <a:srgbClr val="000066"/>
                </a:solidFill>
                <a:effectLst>
                  <a:outerShdw blurRad="38100" dist="38100" dir="2700000" algn="tl">
                    <a:srgbClr val="000000"/>
                  </a:outerShdw>
                </a:effectLst>
              </a:rPr>
              <a:t>Biological Activities</a:t>
            </a:r>
            <a:br>
              <a:rPr lang="en-US" altLang="en-US" sz="4200" baseline="30000">
                <a:solidFill>
                  <a:srgbClr val="000066"/>
                </a:solidFill>
                <a:effectLst>
                  <a:outerShdw blurRad="38100" dist="38100" dir="2700000" algn="tl">
                    <a:srgbClr val="000000"/>
                  </a:outerShdw>
                </a:effectLst>
              </a:rPr>
            </a:br>
            <a:r>
              <a:rPr lang="en-US" altLang="en-US" sz="4200" baseline="30000">
                <a:solidFill>
                  <a:srgbClr val="000066"/>
                </a:solidFill>
                <a:effectLst>
                  <a:outerShdw blurRad="38100" dist="38100" dir="2700000" algn="tl">
                    <a:srgbClr val="000000"/>
                  </a:outerShdw>
                </a:effectLst>
              </a:rPr>
              <a:t> (Most Organisms)</a:t>
            </a:r>
            <a:endParaRPr lang="en-US" altLang="en-US" baseline="0">
              <a:solidFill>
                <a:srgbClr val="000066"/>
              </a:solidFill>
              <a:effectLst>
                <a:outerShdw blurRad="38100" dist="38100" dir="2700000" algn="tl">
                  <a:srgbClr val="000000"/>
                </a:outerShdw>
              </a:effectLst>
            </a:endParaRPr>
          </a:p>
        </p:txBody>
      </p:sp>
      <p:sp>
        <p:nvSpPr>
          <p:cNvPr id="45061" name="Text Box 5"/>
          <p:cNvSpPr txBox="1">
            <a:spLocks noChangeArrowheads="1"/>
          </p:cNvSpPr>
          <p:nvPr/>
        </p:nvSpPr>
        <p:spPr bwMode="auto">
          <a:xfrm>
            <a:off x="3657600" y="3892550"/>
            <a:ext cx="1773238" cy="113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lnSpc>
                <a:spcPct val="70000"/>
              </a:lnSpc>
              <a:spcBef>
                <a:spcPct val="30000"/>
              </a:spcBef>
            </a:pPr>
            <a:r>
              <a:rPr lang="en-US" altLang="en-US" sz="5900" baseline="30000">
                <a:solidFill>
                  <a:srgbClr val="000066"/>
                </a:solidFill>
                <a:effectLst>
                  <a:outerShdw blurRad="38100" dist="38100" dir="2700000" algn="tl">
                    <a:srgbClr val="000000"/>
                  </a:outerShdw>
                </a:effectLst>
              </a:rPr>
              <a:t>Interior</a:t>
            </a:r>
            <a:br>
              <a:rPr lang="en-US" altLang="en-US" sz="5900" baseline="30000">
                <a:solidFill>
                  <a:srgbClr val="000066"/>
                </a:solidFill>
                <a:effectLst>
                  <a:outerShdw blurRad="38100" dist="38100" dir="2700000" algn="tl">
                    <a:srgbClr val="000000"/>
                  </a:outerShdw>
                </a:effectLst>
              </a:rPr>
            </a:br>
            <a:r>
              <a:rPr lang="en-US" altLang="en-US" sz="5900" baseline="30000">
                <a:solidFill>
                  <a:srgbClr val="000066"/>
                </a:solidFill>
                <a:effectLst>
                  <a:outerShdw blurRad="38100" dist="38100" dir="2700000" algn="tl">
                    <a:srgbClr val="000000"/>
                  </a:outerShdw>
                </a:effectLst>
              </a:rPr>
              <a:t> Plants</a:t>
            </a:r>
            <a:endParaRPr lang="en-US" altLang="en-US" sz="1800" baseline="0">
              <a:solidFill>
                <a:srgbClr val="000066"/>
              </a:solidFill>
              <a:effectLst>
                <a:outerShdw blurRad="38100" dist="38100" dir="2700000" algn="tl">
                  <a:srgbClr val="000000"/>
                </a:outerShdw>
              </a:effectLst>
            </a:endParaRPr>
          </a:p>
        </p:txBody>
      </p:sp>
      <p:sp>
        <p:nvSpPr>
          <p:cNvPr id="45062" name="Text Box 6"/>
          <p:cNvSpPr txBox="1">
            <a:spLocks noChangeArrowheads="1"/>
          </p:cNvSpPr>
          <p:nvPr/>
        </p:nvSpPr>
        <p:spPr bwMode="auto">
          <a:xfrm>
            <a:off x="3657600" y="5837238"/>
            <a:ext cx="1654175"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lnSpc>
                <a:spcPct val="80000"/>
              </a:lnSpc>
              <a:spcBef>
                <a:spcPct val="30000"/>
              </a:spcBef>
            </a:pPr>
            <a:r>
              <a:rPr lang="en-US" altLang="en-US" sz="4200" baseline="30000">
                <a:solidFill>
                  <a:srgbClr val="000066"/>
                </a:solidFill>
                <a:effectLst>
                  <a:outerShdw blurRad="38100" dist="38100" dir="2700000" algn="tl">
                    <a:srgbClr val="000000"/>
                  </a:outerShdw>
                </a:effectLst>
              </a:rPr>
              <a:t>Human Comfort</a:t>
            </a:r>
            <a:endParaRPr lang="en-US" altLang="en-US" sz="2800" baseline="0">
              <a:solidFill>
                <a:srgbClr val="000066"/>
              </a:solidFill>
              <a:effectLst>
                <a:outerShdw blurRad="38100" dist="38100" dir="2700000" algn="tl">
                  <a:srgbClr val="000000"/>
                </a:outerShdw>
              </a:effectLst>
            </a:endParaRPr>
          </a:p>
        </p:txBody>
      </p:sp>
      <p:sp>
        <p:nvSpPr>
          <p:cNvPr id="45063" name="Rectangle 7"/>
          <p:cNvSpPr>
            <a:spLocks noChangeArrowheads="1"/>
          </p:cNvSpPr>
          <p:nvPr/>
        </p:nvSpPr>
        <p:spPr bwMode="auto">
          <a:xfrm flipV="1">
            <a:off x="1204913" y="1447800"/>
            <a:ext cx="1081087" cy="544513"/>
          </a:xfrm>
          <a:prstGeom prst="rect">
            <a:avLst/>
          </a:prstGeom>
          <a:solidFill>
            <a:srgbClr val="FFFF80"/>
          </a:solidFill>
          <a:ln w="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5064" name="Rectangle 8"/>
          <p:cNvSpPr>
            <a:spLocks noChangeArrowheads="1"/>
          </p:cNvSpPr>
          <p:nvPr/>
        </p:nvSpPr>
        <p:spPr bwMode="auto">
          <a:xfrm flipV="1">
            <a:off x="2500313" y="3865563"/>
            <a:ext cx="1081087" cy="544512"/>
          </a:xfrm>
          <a:prstGeom prst="rect">
            <a:avLst/>
          </a:prstGeom>
          <a:solidFill>
            <a:srgbClr val="FFFF80"/>
          </a:solidFill>
          <a:ln w="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5065" name="Rectangle 9"/>
          <p:cNvSpPr>
            <a:spLocks noChangeArrowheads="1"/>
          </p:cNvSpPr>
          <p:nvPr/>
        </p:nvSpPr>
        <p:spPr bwMode="auto">
          <a:xfrm flipV="1">
            <a:off x="5459413" y="3810000"/>
            <a:ext cx="1084262" cy="544513"/>
          </a:xfrm>
          <a:prstGeom prst="rect">
            <a:avLst/>
          </a:prstGeom>
          <a:solidFill>
            <a:srgbClr val="FFFF80"/>
          </a:solidFill>
          <a:ln w="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5066" name="Rectangle 10"/>
          <p:cNvSpPr>
            <a:spLocks noChangeArrowheads="1"/>
          </p:cNvSpPr>
          <p:nvPr/>
        </p:nvSpPr>
        <p:spPr bwMode="auto">
          <a:xfrm flipV="1">
            <a:off x="4818063" y="5019675"/>
            <a:ext cx="1082675" cy="544513"/>
          </a:xfrm>
          <a:prstGeom prst="rect">
            <a:avLst/>
          </a:prstGeom>
          <a:solidFill>
            <a:srgbClr val="FFFF80"/>
          </a:solidFill>
          <a:ln w="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5067" name="Rectangle 11"/>
          <p:cNvSpPr>
            <a:spLocks noChangeArrowheads="1"/>
          </p:cNvSpPr>
          <p:nvPr/>
        </p:nvSpPr>
        <p:spPr bwMode="auto">
          <a:xfrm flipV="1">
            <a:off x="3033713" y="5026025"/>
            <a:ext cx="1081087" cy="544513"/>
          </a:xfrm>
          <a:prstGeom prst="rect">
            <a:avLst/>
          </a:prstGeom>
          <a:solidFill>
            <a:srgbClr val="FFFF80"/>
          </a:solidFill>
          <a:ln w="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5068" name="Rectangle 12"/>
          <p:cNvSpPr>
            <a:spLocks noChangeArrowheads="1"/>
          </p:cNvSpPr>
          <p:nvPr/>
        </p:nvSpPr>
        <p:spPr bwMode="auto">
          <a:xfrm flipV="1">
            <a:off x="4233863" y="1447800"/>
            <a:ext cx="1082675" cy="544513"/>
          </a:xfrm>
          <a:prstGeom prst="rect">
            <a:avLst/>
          </a:prstGeom>
          <a:solidFill>
            <a:srgbClr val="FFFF80"/>
          </a:solidFill>
          <a:ln w="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5069" name="Rectangle 13"/>
          <p:cNvSpPr>
            <a:spLocks noChangeArrowheads="1"/>
          </p:cNvSpPr>
          <p:nvPr/>
        </p:nvSpPr>
        <p:spPr bwMode="auto">
          <a:xfrm flipV="1">
            <a:off x="7010400" y="1462088"/>
            <a:ext cx="1084263" cy="546100"/>
          </a:xfrm>
          <a:prstGeom prst="rect">
            <a:avLst/>
          </a:prstGeom>
          <a:solidFill>
            <a:srgbClr val="FFFF80"/>
          </a:solidFill>
          <a:ln w="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5071" name="Text Box 15"/>
          <p:cNvSpPr txBox="1">
            <a:spLocks noChangeArrowheads="1"/>
          </p:cNvSpPr>
          <p:nvPr/>
        </p:nvSpPr>
        <p:spPr bwMode="auto">
          <a:xfrm>
            <a:off x="1204913" y="1524000"/>
            <a:ext cx="10810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pPr>
            <a:r>
              <a:rPr lang="en-US" altLang="en-US" sz="2800" baseline="0">
                <a:solidFill>
                  <a:srgbClr val="000066"/>
                </a:solidFill>
                <a:effectLst>
                  <a:outerShdw blurRad="38100" dist="38100" dir="2700000" algn="tl">
                    <a:srgbClr val="000000"/>
                  </a:outerShdw>
                </a:effectLst>
              </a:rPr>
              <a:t>32</a:t>
            </a:r>
            <a:r>
              <a:rPr lang="en-US" altLang="en-US" sz="2800" baseline="30000">
                <a:solidFill>
                  <a:srgbClr val="000066"/>
                </a:solidFill>
                <a:effectLst>
                  <a:outerShdw blurRad="38100" dist="38100" dir="2700000" algn="tl">
                    <a:srgbClr val="000000"/>
                  </a:outerShdw>
                </a:effectLst>
              </a:rPr>
              <a:t>o</a:t>
            </a:r>
            <a:r>
              <a:rPr lang="en-US" altLang="en-US" sz="2800" baseline="0">
                <a:solidFill>
                  <a:srgbClr val="000066"/>
                </a:solidFill>
                <a:effectLst>
                  <a:outerShdw blurRad="38100" dist="38100" dir="2700000" algn="tl">
                    <a:srgbClr val="000000"/>
                  </a:outerShdw>
                </a:effectLst>
              </a:rPr>
              <a:t>F</a:t>
            </a:r>
          </a:p>
        </p:txBody>
      </p:sp>
      <p:sp>
        <p:nvSpPr>
          <p:cNvPr id="45072" name="Text Box 16"/>
          <p:cNvSpPr txBox="1">
            <a:spLocks noChangeArrowheads="1"/>
          </p:cNvSpPr>
          <p:nvPr/>
        </p:nvSpPr>
        <p:spPr bwMode="auto">
          <a:xfrm>
            <a:off x="4233863" y="1524000"/>
            <a:ext cx="10826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pPr>
            <a:r>
              <a:rPr lang="en-US" altLang="en-US" sz="2800" baseline="0">
                <a:solidFill>
                  <a:srgbClr val="000066"/>
                </a:solidFill>
                <a:effectLst>
                  <a:outerShdw blurRad="38100" dist="38100" dir="2700000" algn="tl">
                    <a:srgbClr val="000000"/>
                  </a:outerShdw>
                </a:effectLst>
              </a:rPr>
              <a:t>77</a:t>
            </a:r>
            <a:r>
              <a:rPr lang="en-US" altLang="en-US" sz="2800" baseline="30000">
                <a:solidFill>
                  <a:srgbClr val="000066"/>
                </a:solidFill>
                <a:effectLst>
                  <a:outerShdw blurRad="38100" dist="38100" dir="2700000" algn="tl">
                    <a:srgbClr val="000000"/>
                  </a:outerShdw>
                </a:effectLst>
              </a:rPr>
              <a:t>o</a:t>
            </a:r>
            <a:r>
              <a:rPr lang="en-US" altLang="en-US" sz="2800" baseline="0">
                <a:solidFill>
                  <a:srgbClr val="000066"/>
                </a:solidFill>
                <a:effectLst>
                  <a:outerShdw blurRad="38100" dist="38100" dir="2700000" algn="tl">
                    <a:srgbClr val="000000"/>
                  </a:outerShdw>
                </a:effectLst>
              </a:rPr>
              <a:t>F</a:t>
            </a:r>
          </a:p>
        </p:txBody>
      </p:sp>
      <p:sp>
        <p:nvSpPr>
          <p:cNvPr id="45073" name="Text Box 17"/>
          <p:cNvSpPr txBox="1">
            <a:spLocks noChangeArrowheads="1"/>
          </p:cNvSpPr>
          <p:nvPr/>
        </p:nvSpPr>
        <p:spPr bwMode="auto">
          <a:xfrm>
            <a:off x="6934200" y="1538288"/>
            <a:ext cx="1295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pPr>
            <a:r>
              <a:rPr lang="en-US" altLang="en-US" sz="2800" baseline="0">
                <a:solidFill>
                  <a:srgbClr val="000066"/>
                </a:solidFill>
                <a:effectLst>
                  <a:outerShdw blurRad="38100" dist="38100" dir="2700000" algn="tl">
                    <a:srgbClr val="000000"/>
                  </a:outerShdw>
                </a:effectLst>
              </a:rPr>
              <a:t>100</a:t>
            </a:r>
            <a:r>
              <a:rPr lang="en-US" altLang="en-US" sz="2800" baseline="30000">
                <a:solidFill>
                  <a:srgbClr val="000066"/>
                </a:solidFill>
                <a:effectLst>
                  <a:outerShdw blurRad="38100" dist="38100" dir="2700000" algn="tl">
                    <a:srgbClr val="000000"/>
                  </a:outerShdw>
                </a:effectLst>
              </a:rPr>
              <a:t>o</a:t>
            </a:r>
            <a:r>
              <a:rPr lang="en-US" altLang="en-US" sz="2800" baseline="0">
                <a:solidFill>
                  <a:srgbClr val="000066"/>
                </a:solidFill>
                <a:effectLst>
                  <a:outerShdw blurRad="38100" dist="38100" dir="2700000" algn="tl">
                    <a:srgbClr val="000000"/>
                  </a:outerShdw>
                </a:effectLst>
              </a:rPr>
              <a:t>F</a:t>
            </a:r>
          </a:p>
        </p:txBody>
      </p:sp>
      <p:sp>
        <p:nvSpPr>
          <p:cNvPr id="45074" name="Text Box 18"/>
          <p:cNvSpPr txBox="1">
            <a:spLocks noChangeArrowheads="1"/>
          </p:cNvSpPr>
          <p:nvPr/>
        </p:nvSpPr>
        <p:spPr bwMode="auto">
          <a:xfrm>
            <a:off x="2500313" y="3900488"/>
            <a:ext cx="108108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pPr>
            <a:r>
              <a:rPr lang="en-US" altLang="en-US" sz="2800" baseline="0">
                <a:solidFill>
                  <a:srgbClr val="000066"/>
                </a:solidFill>
                <a:effectLst>
                  <a:outerShdw blurRad="38100" dist="38100" dir="2700000" algn="tl">
                    <a:srgbClr val="000000"/>
                  </a:outerShdw>
                </a:effectLst>
              </a:rPr>
              <a:t>58</a:t>
            </a:r>
            <a:r>
              <a:rPr lang="en-US" altLang="en-US" sz="2800" baseline="30000">
                <a:solidFill>
                  <a:srgbClr val="000066"/>
                </a:solidFill>
                <a:effectLst>
                  <a:outerShdw blurRad="38100" dist="38100" dir="2700000" algn="tl">
                    <a:srgbClr val="000000"/>
                  </a:outerShdw>
                </a:effectLst>
              </a:rPr>
              <a:t>o</a:t>
            </a:r>
            <a:r>
              <a:rPr lang="en-US" altLang="en-US" sz="2800" baseline="0">
                <a:solidFill>
                  <a:srgbClr val="000066"/>
                </a:solidFill>
                <a:effectLst>
                  <a:outerShdw blurRad="38100" dist="38100" dir="2700000" algn="tl">
                    <a:srgbClr val="000000"/>
                  </a:outerShdw>
                </a:effectLst>
              </a:rPr>
              <a:t>F</a:t>
            </a:r>
          </a:p>
        </p:txBody>
      </p:sp>
      <p:sp>
        <p:nvSpPr>
          <p:cNvPr id="45075" name="Text Box 19"/>
          <p:cNvSpPr txBox="1">
            <a:spLocks noChangeArrowheads="1"/>
          </p:cNvSpPr>
          <p:nvPr/>
        </p:nvSpPr>
        <p:spPr bwMode="auto">
          <a:xfrm>
            <a:off x="5410200" y="3840163"/>
            <a:ext cx="10842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pPr>
            <a:r>
              <a:rPr lang="en-US" altLang="en-US" sz="2800" baseline="0">
                <a:solidFill>
                  <a:srgbClr val="000066"/>
                </a:solidFill>
                <a:effectLst>
                  <a:outerShdw blurRad="38100" dist="38100" dir="2700000" algn="tl">
                    <a:srgbClr val="000000"/>
                  </a:outerShdw>
                </a:effectLst>
              </a:rPr>
              <a:t>86</a:t>
            </a:r>
            <a:r>
              <a:rPr lang="en-US" altLang="en-US" sz="2800" baseline="30000">
                <a:solidFill>
                  <a:srgbClr val="000066"/>
                </a:solidFill>
                <a:effectLst>
                  <a:outerShdw blurRad="38100" dist="38100" dir="2700000" algn="tl">
                    <a:srgbClr val="000000"/>
                  </a:outerShdw>
                </a:effectLst>
              </a:rPr>
              <a:t>o</a:t>
            </a:r>
            <a:r>
              <a:rPr lang="en-US" altLang="en-US" sz="2800" baseline="0">
                <a:solidFill>
                  <a:srgbClr val="000066"/>
                </a:solidFill>
                <a:effectLst>
                  <a:outerShdw blurRad="38100" dist="38100" dir="2700000" algn="tl">
                    <a:srgbClr val="000000"/>
                  </a:outerShdw>
                </a:effectLst>
              </a:rPr>
              <a:t>F</a:t>
            </a:r>
            <a:endParaRPr lang="en-US" altLang="en-US" baseline="0">
              <a:solidFill>
                <a:srgbClr val="000066"/>
              </a:solidFill>
              <a:effectLst>
                <a:outerShdw blurRad="38100" dist="38100" dir="2700000" algn="tl">
                  <a:srgbClr val="000000"/>
                </a:outerShdw>
              </a:effectLst>
            </a:endParaRPr>
          </a:p>
        </p:txBody>
      </p:sp>
      <p:sp>
        <p:nvSpPr>
          <p:cNvPr id="45076" name="Text Box 20"/>
          <p:cNvSpPr txBox="1">
            <a:spLocks noChangeArrowheads="1"/>
          </p:cNvSpPr>
          <p:nvPr/>
        </p:nvSpPr>
        <p:spPr bwMode="auto">
          <a:xfrm>
            <a:off x="2982913" y="5103813"/>
            <a:ext cx="10858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pPr>
            <a:r>
              <a:rPr lang="en-US" altLang="en-US" sz="2800" baseline="0">
                <a:solidFill>
                  <a:srgbClr val="000066"/>
                </a:solidFill>
                <a:effectLst>
                  <a:outerShdw blurRad="38100" dist="38100" dir="2700000" algn="tl">
                    <a:srgbClr val="000000"/>
                  </a:outerShdw>
                </a:effectLst>
              </a:rPr>
              <a:t>72</a:t>
            </a:r>
            <a:r>
              <a:rPr lang="en-US" altLang="en-US" sz="2800" baseline="30000">
                <a:solidFill>
                  <a:srgbClr val="000066"/>
                </a:solidFill>
                <a:effectLst>
                  <a:outerShdw blurRad="38100" dist="38100" dir="2700000" algn="tl">
                    <a:srgbClr val="000000"/>
                  </a:outerShdw>
                </a:effectLst>
              </a:rPr>
              <a:t>o</a:t>
            </a:r>
            <a:r>
              <a:rPr lang="en-US" altLang="en-US" sz="2800" baseline="0">
                <a:solidFill>
                  <a:srgbClr val="000066"/>
                </a:solidFill>
                <a:effectLst>
                  <a:outerShdw blurRad="38100" dist="38100" dir="2700000" algn="tl">
                    <a:srgbClr val="000000"/>
                  </a:outerShdw>
                </a:effectLst>
              </a:rPr>
              <a:t>F</a:t>
            </a:r>
          </a:p>
        </p:txBody>
      </p:sp>
      <p:sp>
        <p:nvSpPr>
          <p:cNvPr id="45077" name="Text Box 21"/>
          <p:cNvSpPr txBox="1">
            <a:spLocks noChangeArrowheads="1"/>
          </p:cNvSpPr>
          <p:nvPr/>
        </p:nvSpPr>
        <p:spPr bwMode="auto">
          <a:xfrm>
            <a:off x="4819650" y="5095875"/>
            <a:ext cx="10842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pPr>
            <a:r>
              <a:rPr lang="en-US" altLang="en-US" sz="2800" baseline="0">
                <a:solidFill>
                  <a:srgbClr val="000066"/>
                </a:solidFill>
                <a:effectLst>
                  <a:outerShdw blurRad="38100" dist="38100" dir="2700000" algn="tl">
                    <a:srgbClr val="000000"/>
                  </a:outerShdw>
                </a:effectLst>
              </a:rPr>
              <a:t>82</a:t>
            </a:r>
            <a:r>
              <a:rPr lang="en-US" altLang="en-US" sz="2800" baseline="30000">
                <a:solidFill>
                  <a:srgbClr val="000066"/>
                </a:solidFill>
                <a:effectLst>
                  <a:outerShdw blurRad="38100" dist="38100" dir="2700000" algn="tl">
                    <a:srgbClr val="000000"/>
                  </a:outerShdw>
                </a:effectLst>
              </a:rPr>
              <a:t>o</a:t>
            </a:r>
            <a:r>
              <a:rPr lang="en-US" altLang="en-US" sz="2800" baseline="0">
                <a:solidFill>
                  <a:srgbClr val="000066"/>
                </a:solidFill>
                <a:effectLst>
                  <a:outerShdw blurRad="38100" dist="38100" dir="2700000" algn="tl">
                    <a:srgbClr val="000000"/>
                  </a:outerShdw>
                </a:effectLst>
              </a:rPr>
              <a:t>F</a:t>
            </a:r>
          </a:p>
        </p:txBody>
      </p:sp>
      <p:sp>
        <p:nvSpPr>
          <p:cNvPr id="45089" name="Text Box 33"/>
          <p:cNvSpPr txBox="1">
            <a:spLocks noChangeArrowheads="1"/>
          </p:cNvSpPr>
          <p:nvPr/>
        </p:nvSpPr>
        <p:spPr bwMode="auto">
          <a:xfrm>
            <a:off x="1981200" y="242888"/>
            <a:ext cx="533400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buSzPct val="160000"/>
              <a:buFont typeface="Webdings" charset="2"/>
              <a:buChar char="á"/>
            </a:pPr>
            <a:r>
              <a:rPr lang="en-US" altLang="en-US" sz="4800" baseline="0">
                <a:solidFill>
                  <a:schemeClr val="accent2"/>
                </a:solidFill>
                <a:effectLst>
                  <a:outerShdw blurRad="38100" dist="38100" dir="2700000" algn="tl">
                    <a:srgbClr val="000000"/>
                  </a:outerShdw>
                </a:effectLst>
              </a:rPr>
              <a:t>Temperature</a:t>
            </a:r>
          </a:p>
        </p:txBody>
      </p:sp>
      <p:sp>
        <p:nvSpPr>
          <p:cNvPr id="45090" name="Line 34"/>
          <p:cNvSpPr>
            <a:spLocks noChangeShapeType="1"/>
          </p:cNvSpPr>
          <p:nvPr/>
        </p:nvSpPr>
        <p:spPr bwMode="auto">
          <a:xfrm>
            <a:off x="2895600" y="1066800"/>
            <a:ext cx="3886200" cy="0"/>
          </a:xfrm>
          <a:prstGeom prst="line">
            <a:avLst/>
          </a:prstGeom>
          <a:noFill/>
          <a:ln w="76200" cmpd="tri">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Text Box 2"/>
          <p:cNvSpPr txBox="1">
            <a:spLocks noChangeArrowheads="1"/>
          </p:cNvSpPr>
          <p:nvPr/>
        </p:nvSpPr>
        <p:spPr bwMode="auto">
          <a:xfrm>
            <a:off x="2971800" y="1371600"/>
            <a:ext cx="3733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sz="4000" baseline="0">
                <a:solidFill>
                  <a:srgbClr val="800000"/>
                </a:solidFill>
              </a:rPr>
              <a:t>Photosynthesis</a:t>
            </a:r>
          </a:p>
        </p:txBody>
      </p:sp>
      <p:sp>
        <p:nvSpPr>
          <p:cNvPr id="436228" name="AutoShape 4"/>
          <p:cNvSpPr>
            <a:spLocks noChangeArrowheads="1"/>
          </p:cNvSpPr>
          <p:nvPr/>
        </p:nvSpPr>
        <p:spPr bwMode="auto">
          <a:xfrm>
            <a:off x="762000" y="228600"/>
            <a:ext cx="685800" cy="623888"/>
          </a:xfrm>
          <a:prstGeom prst="sun">
            <a:avLst>
              <a:gd name="adj" fmla="val 250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36229" name="Text Box 5"/>
          <p:cNvSpPr txBox="1">
            <a:spLocks noChangeArrowheads="1"/>
          </p:cNvSpPr>
          <p:nvPr/>
        </p:nvSpPr>
        <p:spPr bwMode="auto">
          <a:xfrm>
            <a:off x="304800" y="1371600"/>
            <a:ext cx="1600200" cy="94615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sz="2800" baseline="0">
                <a:solidFill>
                  <a:srgbClr val="FFFF00"/>
                </a:solidFill>
              </a:rPr>
              <a:t>Carbon dioxide</a:t>
            </a:r>
          </a:p>
        </p:txBody>
      </p:sp>
      <p:sp>
        <p:nvSpPr>
          <p:cNvPr id="436230" name="Text Box 6"/>
          <p:cNvSpPr txBox="1">
            <a:spLocks noChangeArrowheads="1"/>
          </p:cNvSpPr>
          <p:nvPr/>
        </p:nvSpPr>
        <p:spPr bwMode="auto">
          <a:xfrm>
            <a:off x="762000" y="762000"/>
            <a:ext cx="685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sz="4400" baseline="0">
                <a:solidFill>
                  <a:srgbClr val="800000"/>
                </a:solidFill>
              </a:rPr>
              <a:t>+</a:t>
            </a:r>
          </a:p>
        </p:txBody>
      </p:sp>
      <p:sp>
        <p:nvSpPr>
          <p:cNvPr id="436231" name="Text Box 7"/>
          <p:cNvSpPr txBox="1">
            <a:spLocks noChangeArrowheads="1"/>
          </p:cNvSpPr>
          <p:nvPr/>
        </p:nvSpPr>
        <p:spPr bwMode="auto">
          <a:xfrm>
            <a:off x="2667000" y="411163"/>
            <a:ext cx="1752600" cy="701675"/>
          </a:xfrm>
          <a:prstGeom prst="rect">
            <a:avLst/>
          </a:prstGeom>
          <a:solidFill>
            <a:srgbClr val="0066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sz="4000" baseline="0">
                <a:solidFill>
                  <a:srgbClr val="FFFF00"/>
                </a:solidFill>
              </a:rPr>
              <a:t>Sugars</a:t>
            </a:r>
          </a:p>
        </p:txBody>
      </p:sp>
      <p:sp>
        <p:nvSpPr>
          <p:cNvPr id="436232" name="Text Box 8"/>
          <p:cNvSpPr txBox="1">
            <a:spLocks noChangeArrowheads="1"/>
          </p:cNvSpPr>
          <p:nvPr/>
        </p:nvSpPr>
        <p:spPr bwMode="auto">
          <a:xfrm>
            <a:off x="4953000" y="396875"/>
            <a:ext cx="1524000" cy="701675"/>
          </a:xfrm>
          <a:prstGeom prst="rect">
            <a:avLst/>
          </a:prstGeom>
          <a:solidFill>
            <a:srgbClr val="0066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sz="4000" baseline="0">
                <a:solidFill>
                  <a:srgbClr val="FFFF00"/>
                </a:solidFill>
              </a:rPr>
              <a:t>Starch </a:t>
            </a:r>
          </a:p>
        </p:txBody>
      </p:sp>
      <p:sp>
        <p:nvSpPr>
          <p:cNvPr id="436233" name="Text Box 9"/>
          <p:cNvSpPr txBox="1">
            <a:spLocks noChangeArrowheads="1"/>
          </p:cNvSpPr>
          <p:nvPr/>
        </p:nvSpPr>
        <p:spPr bwMode="auto">
          <a:xfrm>
            <a:off x="7010400" y="381000"/>
            <a:ext cx="1905000" cy="701675"/>
          </a:xfrm>
          <a:prstGeom prst="rect">
            <a:avLst/>
          </a:prstGeom>
          <a:solidFill>
            <a:srgbClr val="0066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sz="4000" baseline="0">
                <a:solidFill>
                  <a:srgbClr val="FFFF00"/>
                </a:solidFill>
              </a:rPr>
              <a:t>Storage </a:t>
            </a:r>
          </a:p>
        </p:txBody>
      </p:sp>
      <p:sp>
        <p:nvSpPr>
          <p:cNvPr id="436249" name="AutoShape 25"/>
          <p:cNvSpPr>
            <a:spLocks noChangeArrowheads="1"/>
          </p:cNvSpPr>
          <p:nvPr/>
        </p:nvSpPr>
        <p:spPr bwMode="auto">
          <a:xfrm>
            <a:off x="4495800" y="625475"/>
            <a:ext cx="381000" cy="228600"/>
          </a:xfrm>
          <a:prstGeom prst="chevron">
            <a:avLst>
              <a:gd name="adj" fmla="val 41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36250" name="AutoShape 26"/>
          <p:cNvSpPr>
            <a:spLocks noChangeArrowheads="1"/>
          </p:cNvSpPr>
          <p:nvPr/>
        </p:nvSpPr>
        <p:spPr bwMode="auto">
          <a:xfrm>
            <a:off x="6553200" y="625475"/>
            <a:ext cx="381000" cy="228600"/>
          </a:xfrm>
          <a:prstGeom prst="chevron">
            <a:avLst>
              <a:gd name="adj" fmla="val 41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36251" name="Text Box 27"/>
          <p:cNvSpPr txBox="1">
            <a:spLocks noChangeArrowheads="1"/>
          </p:cNvSpPr>
          <p:nvPr/>
        </p:nvSpPr>
        <p:spPr bwMode="auto">
          <a:xfrm>
            <a:off x="2286000" y="4022725"/>
            <a:ext cx="1752600" cy="701675"/>
          </a:xfrm>
          <a:prstGeom prst="rect">
            <a:avLst/>
          </a:prstGeom>
          <a:solidFill>
            <a:srgbClr val="0066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sz="4000" baseline="0">
                <a:solidFill>
                  <a:srgbClr val="FFFF00"/>
                </a:solidFill>
              </a:rPr>
              <a:t>Sugars</a:t>
            </a:r>
          </a:p>
        </p:txBody>
      </p:sp>
      <p:sp>
        <p:nvSpPr>
          <p:cNvPr id="436252" name="Text Box 28"/>
          <p:cNvSpPr txBox="1">
            <a:spLocks noChangeArrowheads="1"/>
          </p:cNvSpPr>
          <p:nvPr/>
        </p:nvSpPr>
        <p:spPr bwMode="auto">
          <a:xfrm>
            <a:off x="4572000" y="4008438"/>
            <a:ext cx="1524000" cy="701675"/>
          </a:xfrm>
          <a:prstGeom prst="rect">
            <a:avLst/>
          </a:prstGeom>
          <a:solidFill>
            <a:srgbClr val="0066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sz="4000" baseline="0">
                <a:solidFill>
                  <a:srgbClr val="FFFF00"/>
                </a:solidFill>
              </a:rPr>
              <a:t>Starch </a:t>
            </a:r>
          </a:p>
        </p:txBody>
      </p:sp>
      <p:sp>
        <p:nvSpPr>
          <p:cNvPr id="436253" name="Text Box 29"/>
          <p:cNvSpPr txBox="1">
            <a:spLocks noChangeArrowheads="1"/>
          </p:cNvSpPr>
          <p:nvPr/>
        </p:nvSpPr>
        <p:spPr bwMode="auto">
          <a:xfrm>
            <a:off x="6629400" y="4008438"/>
            <a:ext cx="1905000" cy="701675"/>
          </a:xfrm>
          <a:prstGeom prst="rect">
            <a:avLst/>
          </a:prstGeom>
          <a:solidFill>
            <a:srgbClr val="0066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sz="4000" baseline="0">
                <a:solidFill>
                  <a:srgbClr val="FFFF00"/>
                </a:solidFill>
              </a:rPr>
              <a:t>Storage </a:t>
            </a:r>
          </a:p>
        </p:txBody>
      </p:sp>
      <p:sp>
        <p:nvSpPr>
          <p:cNvPr id="436254" name="Text Box 30"/>
          <p:cNvSpPr txBox="1">
            <a:spLocks noChangeArrowheads="1"/>
          </p:cNvSpPr>
          <p:nvPr/>
        </p:nvSpPr>
        <p:spPr bwMode="auto">
          <a:xfrm>
            <a:off x="3048000" y="3184525"/>
            <a:ext cx="2590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sz="4000" baseline="0">
                <a:solidFill>
                  <a:srgbClr val="800000"/>
                </a:solidFill>
              </a:rPr>
              <a:t>Respiration</a:t>
            </a:r>
          </a:p>
        </p:txBody>
      </p:sp>
      <p:sp>
        <p:nvSpPr>
          <p:cNvPr id="436255" name="AutoShape 31"/>
          <p:cNvSpPr>
            <a:spLocks noChangeArrowheads="1"/>
          </p:cNvSpPr>
          <p:nvPr/>
        </p:nvSpPr>
        <p:spPr bwMode="auto">
          <a:xfrm rot="-10800000">
            <a:off x="6172200" y="4237038"/>
            <a:ext cx="381000" cy="228600"/>
          </a:xfrm>
          <a:prstGeom prst="chevron">
            <a:avLst>
              <a:gd name="adj" fmla="val 41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36256" name="AutoShape 32"/>
          <p:cNvSpPr>
            <a:spLocks noChangeArrowheads="1"/>
          </p:cNvSpPr>
          <p:nvPr/>
        </p:nvSpPr>
        <p:spPr bwMode="auto">
          <a:xfrm rot="-10800000">
            <a:off x="4114800" y="4237038"/>
            <a:ext cx="381000" cy="228600"/>
          </a:xfrm>
          <a:prstGeom prst="chevron">
            <a:avLst>
              <a:gd name="adj" fmla="val 41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36257" name="AutoShape 33"/>
          <p:cNvSpPr>
            <a:spLocks noChangeArrowheads="1"/>
          </p:cNvSpPr>
          <p:nvPr/>
        </p:nvSpPr>
        <p:spPr bwMode="auto">
          <a:xfrm>
            <a:off x="1431925" y="5057775"/>
            <a:ext cx="2286000" cy="1114425"/>
          </a:xfrm>
          <a:prstGeom prst="irregularSeal2">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36258" name="Text Box 34"/>
          <p:cNvSpPr txBox="1">
            <a:spLocks noChangeArrowheads="1"/>
          </p:cNvSpPr>
          <p:nvPr/>
        </p:nvSpPr>
        <p:spPr bwMode="auto">
          <a:xfrm>
            <a:off x="1431925" y="5286375"/>
            <a:ext cx="2209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sz="3200" baseline="0"/>
              <a:t>Energy</a:t>
            </a:r>
          </a:p>
        </p:txBody>
      </p:sp>
      <p:sp>
        <p:nvSpPr>
          <p:cNvPr id="436259" name="AutoShape 35"/>
          <p:cNvSpPr>
            <a:spLocks noChangeArrowheads="1"/>
          </p:cNvSpPr>
          <p:nvPr/>
        </p:nvSpPr>
        <p:spPr bwMode="auto">
          <a:xfrm>
            <a:off x="3048000" y="6019800"/>
            <a:ext cx="320675" cy="457200"/>
          </a:xfrm>
          <a:prstGeom prst="curvedRightArrow">
            <a:avLst>
              <a:gd name="adj1" fmla="val 26139"/>
              <a:gd name="adj2" fmla="val 54653"/>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36261" name="Text Box 37"/>
          <p:cNvSpPr txBox="1">
            <a:spLocks noChangeArrowheads="1"/>
          </p:cNvSpPr>
          <p:nvPr/>
        </p:nvSpPr>
        <p:spPr bwMode="auto">
          <a:xfrm>
            <a:off x="3581400" y="6096000"/>
            <a:ext cx="1981200" cy="641350"/>
          </a:xfrm>
          <a:prstGeom prst="rect">
            <a:avLst/>
          </a:prstGeom>
          <a:solidFill>
            <a:srgbClr val="0066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sz="3600" baseline="0">
                <a:solidFill>
                  <a:srgbClr val="FFFF00"/>
                </a:solidFill>
              </a:rPr>
              <a:t>Growth</a:t>
            </a:r>
          </a:p>
        </p:txBody>
      </p:sp>
      <p:sp>
        <p:nvSpPr>
          <p:cNvPr id="436262" name="Text Box 38"/>
          <p:cNvSpPr txBox="1">
            <a:spLocks noChangeArrowheads="1"/>
          </p:cNvSpPr>
          <p:nvPr/>
        </p:nvSpPr>
        <p:spPr bwMode="auto">
          <a:xfrm>
            <a:off x="4038600" y="5257800"/>
            <a:ext cx="3048000" cy="641350"/>
          </a:xfrm>
          <a:prstGeom prst="rect">
            <a:avLst/>
          </a:prstGeom>
          <a:solidFill>
            <a:srgbClr val="0066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sz="3600" baseline="0">
                <a:solidFill>
                  <a:srgbClr val="FFFF00"/>
                </a:solidFill>
              </a:rPr>
              <a:t>Maintenance</a:t>
            </a:r>
          </a:p>
        </p:txBody>
      </p:sp>
      <p:sp>
        <p:nvSpPr>
          <p:cNvPr id="436263" name="AutoShape 39"/>
          <p:cNvSpPr>
            <a:spLocks noChangeArrowheads="1"/>
          </p:cNvSpPr>
          <p:nvPr/>
        </p:nvSpPr>
        <p:spPr bwMode="auto">
          <a:xfrm>
            <a:off x="1600200" y="4343400"/>
            <a:ext cx="533400" cy="762000"/>
          </a:xfrm>
          <a:prstGeom prst="curvedRightArrow">
            <a:avLst>
              <a:gd name="adj1" fmla="val 26190"/>
              <a:gd name="adj2" fmla="val 54762"/>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36266" name="AutoShape 42"/>
          <p:cNvSpPr>
            <a:spLocks noChangeArrowheads="1"/>
          </p:cNvSpPr>
          <p:nvPr/>
        </p:nvSpPr>
        <p:spPr bwMode="auto">
          <a:xfrm>
            <a:off x="3581400" y="5514975"/>
            <a:ext cx="320675" cy="458788"/>
          </a:xfrm>
          <a:prstGeom prst="curvedRightArrow">
            <a:avLst>
              <a:gd name="adj1" fmla="val 26229"/>
              <a:gd name="adj2" fmla="val 54843"/>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36267" name="Text Box 43"/>
          <p:cNvSpPr txBox="1">
            <a:spLocks noChangeArrowheads="1"/>
          </p:cNvSpPr>
          <p:nvPr/>
        </p:nvSpPr>
        <p:spPr bwMode="auto">
          <a:xfrm>
            <a:off x="3352800" y="2260600"/>
            <a:ext cx="5562600" cy="711200"/>
          </a:xfrm>
          <a:prstGeom prst="rect">
            <a:avLst/>
          </a:prstGeom>
          <a:solidFill>
            <a:schemeClr val="bg2"/>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sz="4000" baseline="0">
                <a:solidFill>
                  <a:srgbClr val="FFFF00"/>
                </a:solidFill>
              </a:rPr>
              <a:t>Temperature and Light</a:t>
            </a:r>
          </a:p>
        </p:txBody>
      </p:sp>
      <p:sp>
        <p:nvSpPr>
          <p:cNvPr id="436269" name="AutoShape 45"/>
          <p:cNvSpPr>
            <a:spLocks noChangeArrowheads="1"/>
          </p:cNvSpPr>
          <p:nvPr/>
        </p:nvSpPr>
        <p:spPr bwMode="auto">
          <a:xfrm>
            <a:off x="2133600" y="685800"/>
            <a:ext cx="381000" cy="228600"/>
          </a:xfrm>
          <a:prstGeom prst="chevron">
            <a:avLst>
              <a:gd name="adj" fmla="val 41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36272" name="AutoShape 48"/>
          <p:cNvSpPr>
            <a:spLocks noChangeArrowheads="1"/>
          </p:cNvSpPr>
          <p:nvPr/>
        </p:nvSpPr>
        <p:spPr bwMode="auto">
          <a:xfrm>
            <a:off x="2514600" y="2895600"/>
            <a:ext cx="533400" cy="762000"/>
          </a:xfrm>
          <a:prstGeom prst="curvedRightArrow">
            <a:avLst>
              <a:gd name="adj1" fmla="val 26190"/>
              <a:gd name="adj2" fmla="val 54762"/>
              <a:gd name="adj3" fmla="val 33333"/>
            </a:avLst>
          </a:prstGeom>
          <a:solidFill>
            <a:schemeClr val="bg2"/>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36273" name="AutoShape 49"/>
          <p:cNvSpPr>
            <a:spLocks noChangeArrowheads="1"/>
          </p:cNvSpPr>
          <p:nvPr/>
        </p:nvSpPr>
        <p:spPr bwMode="auto">
          <a:xfrm rot="11193636" flipH="1">
            <a:off x="2514600" y="1600200"/>
            <a:ext cx="533400" cy="762000"/>
          </a:xfrm>
          <a:prstGeom prst="curvedRightArrow">
            <a:avLst>
              <a:gd name="adj1" fmla="val 26190"/>
              <a:gd name="adj2" fmla="val 54762"/>
              <a:gd name="adj3" fmla="val 33333"/>
            </a:avLst>
          </a:prstGeom>
          <a:solidFill>
            <a:schemeClr val="bg2"/>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8754" name="Picture 2" descr="Weblogo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914400"/>
            <a:ext cx="4991100" cy="48910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Oval 2"/>
          <p:cNvSpPr>
            <a:spLocks noChangeArrowheads="1"/>
          </p:cNvSpPr>
          <p:nvPr/>
        </p:nvSpPr>
        <p:spPr bwMode="auto">
          <a:xfrm>
            <a:off x="762000" y="2286000"/>
            <a:ext cx="4419600" cy="4133850"/>
          </a:xfrm>
          <a:prstGeom prst="ellipse">
            <a:avLst/>
          </a:prstGeom>
          <a:solidFill>
            <a:schemeClr val="hlink"/>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altLang="en-US" baseline="0">
              <a:solidFill>
                <a:srgbClr val="800000"/>
              </a:solidFill>
            </a:endParaRPr>
          </a:p>
        </p:txBody>
      </p:sp>
      <p:sp>
        <p:nvSpPr>
          <p:cNvPr id="438275" name="Freeform 3"/>
          <p:cNvSpPr>
            <a:spLocks/>
          </p:cNvSpPr>
          <p:nvPr/>
        </p:nvSpPr>
        <p:spPr bwMode="auto">
          <a:xfrm>
            <a:off x="762000" y="3505200"/>
            <a:ext cx="4343400" cy="1539875"/>
          </a:xfrm>
          <a:custGeom>
            <a:avLst/>
            <a:gdLst>
              <a:gd name="T0" fmla="*/ 0 w 2736"/>
              <a:gd name="T1" fmla="*/ 598 h 970"/>
              <a:gd name="T2" fmla="*/ 121 w 2736"/>
              <a:gd name="T3" fmla="*/ 742 h 970"/>
              <a:gd name="T4" fmla="*/ 181 w 2736"/>
              <a:gd name="T5" fmla="*/ 803 h 970"/>
              <a:gd name="T6" fmla="*/ 250 w 2736"/>
              <a:gd name="T7" fmla="*/ 841 h 970"/>
              <a:gd name="T8" fmla="*/ 310 w 2736"/>
              <a:gd name="T9" fmla="*/ 886 h 970"/>
              <a:gd name="T10" fmla="*/ 394 w 2736"/>
              <a:gd name="T11" fmla="*/ 917 h 970"/>
              <a:gd name="T12" fmla="*/ 636 w 2736"/>
              <a:gd name="T13" fmla="*/ 970 h 970"/>
              <a:gd name="T14" fmla="*/ 795 w 2736"/>
              <a:gd name="T15" fmla="*/ 955 h 970"/>
              <a:gd name="T16" fmla="*/ 871 w 2736"/>
              <a:gd name="T17" fmla="*/ 932 h 970"/>
              <a:gd name="T18" fmla="*/ 1136 w 2736"/>
              <a:gd name="T19" fmla="*/ 886 h 970"/>
              <a:gd name="T20" fmla="*/ 1220 w 2736"/>
              <a:gd name="T21" fmla="*/ 833 h 970"/>
              <a:gd name="T22" fmla="*/ 1265 w 2736"/>
              <a:gd name="T23" fmla="*/ 803 h 970"/>
              <a:gd name="T24" fmla="*/ 1288 w 2736"/>
              <a:gd name="T25" fmla="*/ 788 h 970"/>
              <a:gd name="T26" fmla="*/ 1455 w 2736"/>
              <a:gd name="T27" fmla="*/ 629 h 970"/>
              <a:gd name="T28" fmla="*/ 1470 w 2736"/>
              <a:gd name="T29" fmla="*/ 606 h 970"/>
              <a:gd name="T30" fmla="*/ 1493 w 2736"/>
              <a:gd name="T31" fmla="*/ 583 h 970"/>
              <a:gd name="T32" fmla="*/ 1508 w 2736"/>
              <a:gd name="T33" fmla="*/ 530 h 970"/>
              <a:gd name="T34" fmla="*/ 1523 w 2736"/>
              <a:gd name="T35" fmla="*/ 507 h 970"/>
              <a:gd name="T36" fmla="*/ 1576 w 2736"/>
              <a:gd name="T37" fmla="*/ 386 h 970"/>
              <a:gd name="T38" fmla="*/ 1659 w 2736"/>
              <a:gd name="T39" fmla="*/ 326 h 970"/>
              <a:gd name="T40" fmla="*/ 1819 w 2736"/>
              <a:gd name="T41" fmla="*/ 182 h 970"/>
              <a:gd name="T42" fmla="*/ 1940 w 2736"/>
              <a:gd name="T43" fmla="*/ 106 h 970"/>
              <a:gd name="T44" fmla="*/ 2069 w 2736"/>
              <a:gd name="T45" fmla="*/ 45 h 970"/>
              <a:gd name="T46" fmla="*/ 2190 w 2736"/>
              <a:gd name="T47" fmla="*/ 0 h 970"/>
              <a:gd name="T48" fmla="*/ 2334 w 2736"/>
              <a:gd name="T49" fmla="*/ 7 h 970"/>
              <a:gd name="T50" fmla="*/ 2470 w 2736"/>
              <a:gd name="T51" fmla="*/ 53 h 970"/>
              <a:gd name="T52" fmla="*/ 2599 w 2736"/>
              <a:gd name="T53" fmla="*/ 106 h 970"/>
              <a:gd name="T54" fmla="*/ 2645 w 2736"/>
              <a:gd name="T55" fmla="*/ 136 h 970"/>
              <a:gd name="T56" fmla="*/ 2698 w 2736"/>
              <a:gd name="T57" fmla="*/ 204 h 970"/>
              <a:gd name="T58" fmla="*/ 2705 w 2736"/>
              <a:gd name="T59" fmla="*/ 227 h 970"/>
              <a:gd name="T60" fmla="*/ 2736 w 2736"/>
              <a:gd name="T61" fmla="*/ 273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36" h="970">
                <a:moveTo>
                  <a:pt x="0" y="598"/>
                </a:moveTo>
                <a:cubicBezTo>
                  <a:pt x="43" y="644"/>
                  <a:pt x="68" y="707"/>
                  <a:pt x="121" y="742"/>
                </a:cubicBezTo>
                <a:cubicBezTo>
                  <a:pt x="139" y="769"/>
                  <a:pt x="150" y="792"/>
                  <a:pt x="181" y="803"/>
                </a:cubicBezTo>
                <a:cubicBezTo>
                  <a:pt x="302" y="893"/>
                  <a:pt x="116" y="759"/>
                  <a:pt x="250" y="841"/>
                </a:cubicBezTo>
                <a:cubicBezTo>
                  <a:pt x="271" y="854"/>
                  <a:pt x="290" y="871"/>
                  <a:pt x="310" y="886"/>
                </a:cubicBezTo>
                <a:cubicBezTo>
                  <a:pt x="331" y="902"/>
                  <a:pt x="369" y="909"/>
                  <a:pt x="394" y="917"/>
                </a:cubicBezTo>
                <a:cubicBezTo>
                  <a:pt x="474" y="941"/>
                  <a:pt x="553" y="957"/>
                  <a:pt x="636" y="970"/>
                </a:cubicBezTo>
                <a:cubicBezTo>
                  <a:pt x="689" y="964"/>
                  <a:pt x="742" y="962"/>
                  <a:pt x="795" y="955"/>
                </a:cubicBezTo>
                <a:cubicBezTo>
                  <a:pt x="822" y="951"/>
                  <a:pt x="845" y="937"/>
                  <a:pt x="871" y="932"/>
                </a:cubicBezTo>
                <a:cubicBezTo>
                  <a:pt x="960" y="914"/>
                  <a:pt x="1045" y="895"/>
                  <a:pt x="1136" y="886"/>
                </a:cubicBezTo>
                <a:cubicBezTo>
                  <a:pt x="1162" y="861"/>
                  <a:pt x="1191" y="849"/>
                  <a:pt x="1220" y="833"/>
                </a:cubicBezTo>
                <a:cubicBezTo>
                  <a:pt x="1236" y="824"/>
                  <a:pt x="1250" y="813"/>
                  <a:pt x="1265" y="803"/>
                </a:cubicBezTo>
                <a:cubicBezTo>
                  <a:pt x="1273" y="798"/>
                  <a:pt x="1288" y="788"/>
                  <a:pt x="1288" y="788"/>
                </a:cubicBezTo>
                <a:cubicBezTo>
                  <a:pt x="1326" y="730"/>
                  <a:pt x="1396" y="668"/>
                  <a:pt x="1455" y="629"/>
                </a:cubicBezTo>
                <a:cubicBezTo>
                  <a:pt x="1460" y="621"/>
                  <a:pt x="1464" y="613"/>
                  <a:pt x="1470" y="606"/>
                </a:cubicBezTo>
                <a:cubicBezTo>
                  <a:pt x="1477" y="598"/>
                  <a:pt x="1487" y="592"/>
                  <a:pt x="1493" y="583"/>
                </a:cubicBezTo>
                <a:cubicBezTo>
                  <a:pt x="1496" y="578"/>
                  <a:pt x="1508" y="531"/>
                  <a:pt x="1508" y="530"/>
                </a:cubicBezTo>
                <a:cubicBezTo>
                  <a:pt x="1512" y="522"/>
                  <a:pt x="1519" y="515"/>
                  <a:pt x="1523" y="507"/>
                </a:cubicBezTo>
                <a:cubicBezTo>
                  <a:pt x="1542" y="470"/>
                  <a:pt x="1542" y="416"/>
                  <a:pt x="1576" y="386"/>
                </a:cubicBezTo>
                <a:cubicBezTo>
                  <a:pt x="1601" y="364"/>
                  <a:pt x="1634" y="347"/>
                  <a:pt x="1659" y="326"/>
                </a:cubicBezTo>
                <a:cubicBezTo>
                  <a:pt x="1713" y="280"/>
                  <a:pt x="1767" y="231"/>
                  <a:pt x="1819" y="182"/>
                </a:cubicBezTo>
                <a:cubicBezTo>
                  <a:pt x="1834" y="132"/>
                  <a:pt x="1894" y="120"/>
                  <a:pt x="1940" y="106"/>
                </a:cubicBezTo>
                <a:cubicBezTo>
                  <a:pt x="1980" y="75"/>
                  <a:pt x="2023" y="65"/>
                  <a:pt x="2069" y="45"/>
                </a:cubicBezTo>
                <a:cubicBezTo>
                  <a:pt x="2115" y="25"/>
                  <a:pt x="2138" y="8"/>
                  <a:pt x="2190" y="0"/>
                </a:cubicBezTo>
                <a:cubicBezTo>
                  <a:pt x="2238" y="2"/>
                  <a:pt x="2286" y="0"/>
                  <a:pt x="2334" y="7"/>
                </a:cubicBezTo>
                <a:cubicBezTo>
                  <a:pt x="2382" y="14"/>
                  <a:pt x="2423" y="43"/>
                  <a:pt x="2470" y="53"/>
                </a:cubicBezTo>
                <a:cubicBezTo>
                  <a:pt x="2515" y="75"/>
                  <a:pt x="2552" y="90"/>
                  <a:pt x="2599" y="106"/>
                </a:cubicBezTo>
                <a:cubicBezTo>
                  <a:pt x="2616" y="112"/>
                  <a:pt x="2645" y="136"/>
                  <a:pt x="2645" y="136"/>
                </a:cubicBezTo>
                <a:cubicBezTo>
                  <a:pt x="2681" y="191"/>
                  <a:pt x="2662" y="169"/>
                  <a:pt x="2698" y="204"/>
                </a:cubicBezTo>
                <a:cubicBezTo>
                  <a:pt x="2700" y="212"/>
                  <a:pt x="2700" y="221"/>
                  <a:pt x="2705" y="227"/>
                </a:cubicBezTo>
                <a:cubicBezTo>
                  <a:pt x="2721" y="248"/>
                  <a:pt x="2736" y="241"/>
                  <a:pt x="2736" y="273"/>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38276" name="Text Box 4"/>
          <p:cNvSpPr txBox="1">
            <a:spLocks noChangeArrowheads="1"/>
          </p:cNvSpPr>
          <p:nvPr/>
        </p:nvSpPr>
        <p:spPr bwMode="auto">
          <a:xfrm>
            <a:off x="1295400" y="2895600"/>
            <a:ext cx="4267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sz="3600" baseline="0">
                <a:solidFill>
                  <a:srgbClr val="800000"/>
                </a:solidFill>
                <a:effectLst>
                  <a:outerShdw blurRad="38100" dist="38100" dir="2700000" algn="tl">
                    <a:srgbClr val="000000"/>
                  </a:outerShdw>
                </a:effectLst>
              </a:rPr>
              <a:t>Photosynthesis</a:t>
            </a:r>
          </a:p>
        </p:txBody>
      </p:sp>
      <p:sp>
        <p:nvSpPr>
          <p:cNvPr id="438277" name="Text Box 5"/>
          <p:cNvSpPr txBox="1">
            <a:spLocks noChangeArrowheads="1"/>
          </p:cNvSpPr>
          <p:nvPr/>
        </p:nvSpPr>
        <p:spPr bwMode="auto">
          <a:xfrm>
            <a:off x="1717675" y="5334000"/>
            <a:ext cx="34639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sz="3600" baseline="0">
                <a:solidFill>
                  <a:srgbClr val="800000"/>
                </a:solidFill>
                <a:effectLst>
                  <a:outerShdw blurRad="38100" dist="38100" dir="2700000" algn="tl">
                    <a:srgbClr val="000000"/>
                  </a:outerShdw>
                </a:effectLst>
              </a:rPr>
              <a:t>Respiration</a:t>
            </a:r>
          </a:p>
        </p:txBody>
      </p:sp>
      <p:sp>
        <p:nvSpPr>
          <p:cNvPr id="438278" name="Rectangle 6"/>
          <p:cNvSpPr>
            <a:spLocks noChangeArrowheads="1"/>
          </p:cNvSpPr>
          <p:nvPr/>
        </p:nvSpPr>
        <p:spPr bwMode="auto">
          <a:xfrm>
            <a:off x="304800" y="228600"/>
            <a:ext cx="8458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altLang="en-US" sz="4400" baseline="0">
                <a:solidFill>
                  <a:srgbClr val="800000"/>
                </a:solidFill>
              </a:rPr>
              <a:t>The Yin and Yang of Plant Life</a:t>
            </a:r>
          </a:p>
        </p:txBody>
      </p:sp>
      <p:sp>
        <p:nvSpPr>
          <p:cNvPr id="438279" name="Text Box 7"/>
          <p:cNvSpPr txBox="1">
            <a:spLocks noChangeArrowheads="1"/>
          </p:cNvSpPr>
          <p:nvPr/>
        </p:nvSpPr>
        <p:spPr bwMode="auto">
          <a:xfrm>
            <a:off x="5483225" y="3695700"/>
            <a:ext cx="31019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0320">
                <a:solidFill>
                  <a:srgbClr val="FFFF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en-US" sz="4800" baseline="0">
                <a:solidFill>
                  <a:srgbClr val="800000"/>
                </a:solidFill>
                <a:effectLst>
                  <a:outerShdw blurRad="38100" dist="38100" dir="2700000" algn="tl">
                    <a:srgbClr val="000000"/>
                  </a:outerShdw>
                </a:effectLst>
              </a:rPr>
              <a:t>+ Reserves !</a:t>
            </a:r>
          </a:p>
        </p:txBody>
      </p:sp>
      <p:sp>
        <p:nvSpPr>
          <p:cNvPr id="438280" name="Text Box 8"/>
          <p:cNvSpPr txBox="1">
            <a:spLocks noChangeArrowheads="1"/>
          </p:cNvSpPr>
          <p:nvPr/>
        </p:nvSpPr>
        <p:spPr bwMode="auto">
          <a:xfrm>
            <a:off x="228600" y="1198563"/>
            <a:ext cx="86106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0320">
                <a:solidFill>
                  <a:srgbClr val="FFFF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altLang="en-US" sz="4000" baseline="0">
                <a:solidFill>
                  <a:srgbClr val="800000"/>
                </a:solidFill>
                <a:effectLst>
                  <a:outerShdw blurRad="38100" dist="38100" dir="2700000" algn="tl">
                    <a:srgbClr val="000000"/>
                  </a:outerShdw>
                </a:effectLst>
              </a:rPr>
              <a:t>For plants, the secret to life &amp; growth is:</a:t>
            </a:r>
            <a:r>
              <a:rPr lang="en-US" altLang="en-US" sz="6000" baseline="0">
                <a:solidFill>
                  <a:srgbClr val="800000"/>
                </a:solidFill>
                <a:effectLst>
                  <a:outerShdw blurRad="38100" dist="38100" dir="2700000" algn="tl">
                    <a:srgbClr val="000000"/>
                  </a:outerShdw>
                </a:effectLst>
              </a:rPr>
              <a:t> </a:t>
            </a:r>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Text Box 1026"/>
          <p:cNvSpPr txBox="1">
            <a:spLocks noChangeArrowheads="1"/>
          </p:cNvSpPr>
          <p:nvPr/>
        </p:nvSpPr>
        <p:spPr bwMode="auto">
          <a:xfrm>
            <a:off x="2032000" y="838200"/>
            <a:ext cx="5418138"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lnSpc>
                <a:spcPct val="90000"/>
              </a:lnSpc>
              <a:spcBef>
                <a:spcPct val="30000"/>
              </a:spcBef>
            </a:pPr>
            <a:endParaRPr lang="en-US" altLang="en-US" sz="1800" b="0" baseline="0">
              <a:solidFill>
                <a:schemeClr val="tx2"/>
              </a:solidFill>
              <a:effectLst>
                <a:outerShdw blurRad="38100" dist="38100" dir="2700000" algn="tl">
                  <a:srgbClr val="FFFFFF"/>
                </a:outerShdw>
              </a:effectLst>
              <a:latin typeface="Comic Sans MS" charset="0"/>
            </a:endParaRPr>
          </a:p>
        </p:txBody>
      </p:sp>
      <p:sp>
        <p:nvSpPr>
          <p:cNvPr id="434179" name="Text Box 1027"/>
          <p:cNvSpPr txBox="1">
            <a:spLocks noChangeArrowheads="1"/>
          </p:cNvSpPr>
          <p:nvPr/>
        </p:nvSpPr>
        <p:spPr bwMode="auto">
          <a:xfrm>
            <a:off x="304800" y="228600"/>
            <a:ext cx="8534400" cy="588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en-US" sz="4000" baseline="0">
                <a:solidFill>
                  <a:srgbClr val="800000"/>
                </a:solidFill>
              </a:rPr>
              <a:t>When Sugar Levels Are Low…</a:t>
            </a:r>
            <a:r>
              <a:rPr lang="en-US" altLang="en-US" sz="3200" baseline="0">
                <a:solidFill>
                  <a:srgbClr val="800000"/>
                </a:solidFill>
                <a:effectLst>
                  <a:outerShdw blurRad="38100" dist="38100" dir="2700000" algn="tl">
                    <a:srgbClr val="000000"/>
                  </a:outerShdw>
                </a:effectLst>
              </a:rPr>
              <a:t> </a:t>
            </a:r>
          </a:p>
          <a:p>
            <a:endParaRPr lang="en-US" altLang="en-US" sz="3200" baseline="0">
              <a:solidFill>
                <a:srgbClr val="800000"/>
              </a:solidFill>
              <a:effectLst>
                <a:outerShdw blurRad="38100" dist="38100" dir="2700000" algn="tl">
                  <a:srgbClr val="000000"/>
                </a:outerShdw>
              </a:effectLst>
            </a:endParaRPr>
          </a:p>
          <a:p>
            <a:r>
              <a:rPr lang="en-US" altLang="en-US" sz="2800" baseline="0">
                <a:solidFill>
                  <a:srgbClr val="800000"/>
                </a:solidFill>
                <a:effectLst>
                  <a:outerShdw blurRad="38100" dist="38100" dir="2700000" algn="tl">
                    <a:srgbClr val="000000"/>
                  </a:outerShdw>
                </a:effectLst>
              </a:rPr>
              <a:t>The plant takes nutrients and sugars from the older leaves to maintain the new leaves. </a:t>
            </a:r>
          </a:p>
          <a:p>
            <a:r>
              <a:rPr lang="en-US" altLang="en-US" sz="2800" baseline="0">
                <a:solidFill>
                  <a:srgbClr val="800000"/>
                </a:solidFill>
                <a:effectLst>
                  <a:outerShdw blurRad="38100" dist="38100" dir="2700000" algn="tl">
                    <a:srgbClr val="000000"/>
                  </a:outerShdw>
                </a:effectLst>
              </a:rPr>
              <a:t>To help your plant you have two options:</a:t>
            </a:r>
          </a:p>
          <a:p>
            <a:endParaRPr lang="en-US" altLang="en-US" sz="2800" baseline="0">
              <a:solidFill>
                <a:srgbClr val="800000"/>
              </a:solidFill>
              <a:effectLst>
                <a:outerShdw blurRad="38100" dist="38100" dir="2700000" algn="tl">
                  <a:srgbClr val="000000"/>
                </a:outerShdw>
              </a:effectLst>
            </a:endParaRPr>
          </a:p>
          <a:p>
            <a:r>
              <a:rPr lang="en-US" altLang="en-US" sz="2800" baseline="0">
                <a:solidFill>
                  <a:srgbClr val="800000"/>
                </a:solidFill>
                <a:effectLst>
                  <a:outerShdw blurRad="38100" dist="38100" dir="2700000" algn="tl">
                    <a:srgbClr val="000000"/>
                  </a:outerShdw>
                </a:effectLst>
              </a:rPr>
              <a:t>Raise light levels to increase</a:t>
            </a:r>
          </a:p>
          <a:p>
            <a:r>
              <a:rPr lang="en-US" altLang="en-US" sz="2800" baseline="0">
                <a:solidFill>
                  <a:srgbClr val="800000"/>
                </a:solidFill>
                <a:effectLst>
                  <a:outerShdw blurRad="38100" dist="38100" dir="2700000" algn="tl">
                    <a:srgbClr val="000000"/>
                  </a:outerShdw>
                </a:effectLst>
              </a:rPr>
              <a:t>photosynthesis (sugar).</a:t>
            </a:r>
          </a:p>
          <a:p>
            <a:endParaRPr lang="en-US" altLang="en-US" sz="2800" baseline="0">
              <a:solidFill>
                <a:srgbClr val="800000"/>
              </a:solidFill>
              <a:effectLst>
                <a:outerShdw blurRad="38100" dist="38100" dir="2700000" algn="tl">
                  <a:srgbClr val="000000"/>
                </a:outerShdw>
              </a:effectLst>
            </a:endParaRPr>
          </a:p>
          <a:p>
            <a:r>
              <a:rPr lang="en-US" altLang="en-US" sz="2800" baseline="0">
                <a:solidFill>
                  <a:srgbClr val="800000"/>
                </a:solidFill>
                <a:effectLst>
                  <a:outerShdw blurRad="38100" dist="38100" dir="2700000" algn="tl">
                    <a:srgbClr val="000000"/>
                  </a:outerShdw>
                </a:effectLst>
              </a:rPr>
              <a:t>Reduce night temperature to </a:t>
            </a:r>
          </a:p>
          <a:p>
            <a:r>
              <a:rPr lang="en-US" altLang="en-US" sz="2800" baseline="0">
                <a:solidFill>
                  <a:srgbClr val="800000"/>
                </a:solidFill>
                <a:effectLst>
                  <a:outerShdw blurRad="38100" dist="38100" dir="2700000" algn="tl">
                    <a:srgbClr val="000000"/>
                  </a:outerShdw>
                </a:effectLst>
              </a:rPr>
              <a:t>reduce respiration rates and </a:t>
            </a:r>
          </a:p>
          <a:p>
            <a:r>
              <a:rPr lang="en-US" altLang="en-US" sz="2800" baseline="0">
                <a:solidFill>
                  <a:srgbClr val="800000"/>
                </a:solidFill>
                <a:effectLst>
                  <a:outerShdw blurRad="38100" dist="38100" dir="2700000" algn="tl">
                    <a:srgbClr val="000000"/>
                  </a:outerShdw>
                </a:effectLst>
              </a:rPr>
              <a:t>allow more sugars for growth.</a:t>
            </a:r>
          </a:p>
          <a:p>
            <a:endParaRPr lang="en-US" altLang="en-US" sz="2800" baseline="0">
              <a:solidFill>
                <a:srgbClr val="800000"/>
              </a:solidFill>
              <a:effectLst>
                <a:outerShdw blurRad="38100" dist="38100" dir="2700000" algn="tl">
                  <a:srgbClr val="000000"/>
                </a:outerShdw>
              </a:effectLst>
            </a:endParaRPr>
          </a:p>
        </p:txBody>
      </p:sp>
      <p:pic>
        <p:nvPicPr>
          <p:cNvPr id="434180" name="Picture 1028" descr="africanviol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048000"/>
            <a:ext cx="3429000" cy="2571750"/>
          </a:xfrm>
          <a:prstGeom prst="rect">
            <a:avLst/>
          </a:prstGeom>
          <a:noFill/>
          <a:extLst>
            <a:ext uri="{909E8E84-426E-40DD-AFC4-6F175D3DCCD1}">
              <a14:hiddenFill xmlns:a14="http://schemas.microsoft.com/office/drawing/2010/main">
                <a:solidFill>
                  <a:srgbClr val="FFFFFF"/>
                </a:solidFill>
              </a14:hiddenFill>
            </a:ext>
          </a:extLst>
        </p:spPr>
      </p:pic>
      <p:sp>
        <p:nvSpPr>
          <p:cNvPr id="434181" name="Rectangle 1029"/>
          <p:cNvSpPr>
            <a:spLocks noChangeArrowheads="1"/>
          </p:cNvSpPr>
          <p:nvPr/>
        </p:nvSpPr>
        <p:spPr bwMode="auto">
          <a:xfrm>
            <a:off x="5562600" y="3048000"/>
            <a:ext cx="3429000" cy="2590800"/>
          </a:xfrm>
          <a:prstGeom prst="rect">
            <a:avLst/>
          </a:prstGeom>
          <a:noFill/>
          <a:ln w="38100">
            <a:solidFill>
              <a:srgbClr val="66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descr="Blue tissue paper"/>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6982" name="Text Box 6"/>
          <p:cNvSpPr txBox="1">
            <a:spLocks noChangeArrowheads="1"/>
          </p:cNvSpPr>
          <p:nvPr/>
        </p:nvSpPr>
        <p:spPr bwMode="auto">
          <a:xfrm>
            <a:off x="228600" y="1311275"/>
            <a:ext cx="8686800" cy="356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508000" indent="-508000">
              <a:defRPr sz="2400">
                <a:solidFill>
                  <a:schemeClr val="tx1"/>
                </a:solidFill>
                <a:latin typeface="Times New Roman" charset="0"/>
              </a:defRPr>
            </a:lvl1pPr>
            <a:lvl2pPr marL="917575" indent="-295275">
              <a:defRPr sz="2400">
                <a:solidFill>
                  <a:schemeClr val="tx1"/>
                </a:solidFill>
                <a:latin typeface="Times New Roman" charset="0"/>
              </a:defRPr>
            </a:lvl2pPr>
            <a:lvl3pPr marL="1031875">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eaLnBrk="0" hangingPunct="0">
              <a:spcBef>
                <a:spcPct val="30000"/>
              </a:spcBef>
              <a:spcAft>
                <a:spcPct val="30000"/>
              </a:spcAft>
              <a:buClr>
                <a:srgbClr val="000099"/>
              </a:buClr>
              <a:buSzPct val="90000"/>
              <a:buFont typeface="Wingdings" charset="2"/>
              <a:buChar char="þ"/>
            </a:pPr>
            <a:r>
              <a:rPr lang="en-US" altLang="en-US" sz="3000" baseline="0">
                <a:solidFill>
                  <a:srgbClr val="000099"/>
                </a:solidFill>
                <a:effectLst>
                  <a:outerShdw blurRad="38100" dist="38100" dir="2700000" algn="tl">
                    <a:srgbClr val="000000"/>
                  </a:outerShdw>
                </a:effectLst>
                <a:latin typeface="Tempus Sans ITC" charset="0"/>
              </a:rPr>
              <a:t>During summer, air conditioning may be turned off at night or weekend thermostat settings raised and that could result in higher than desirable night temperatures.</a:t>
            </a:r>
          </a:p>
          <a:p>
            <a:pPr eaLnBrk="0" hangingPunct="0">
              <a:spcBef>
                <a:spcPct val="30000"/>
              </a:spcBef>
              <a:spcAft>
                <a:spcPct val="30000"/>
              </a:spcAft>
              <a:buSzPct val="90000"/>
              <a:buFont typeface="Wingdings" charset="2"/>
              <a:buChar char="þ"/>
            </a:pPr>
            <a:r>
              <a:rPr lang="en-US" altLang="en-US" sz="3000" baseline="0">
                <a:solidFill>
                  <a:srgbClr val="000099"/>
                </a:solidFill>
                <a:effectLst>
                  <a:outerShdw blurRad="38100" dist="38100" dir="2700000" algn="tl">
                    <a:srgbClr val="000000"/>
                  </a:outerShdw>
                </a:effectLst>
                <a:latin typeface="Tempus Sans ITC" charset="0"/>
              </a:rPr>
              <a:t>During winter, heating may be turned off at night or weekend thermostats settings lowered and that could result in lower night temperatures.</a:t>
            </a:r>
          </a:p>
        </p:txBody>
      </p:sp>
      <p:sp>
        <p:nvSpPr>
          <p:cNvPr id="126984" name="Text Box 8"/>
          <p:cNvSpPr txBox="1">
            <a:spLocks noChangeArrowheads="1"/>
          </p:cNvSpPr>
          <p:nvPr/>
        </p:nvSpPr>
        <p:spPr bwMode="auto">
          <a:xfrm>
            <a:off x="1905000" y="228600"/>
            <a:ext cx="533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buSzPct val="160000"/>
              <a:buFont typeface="Webdings" charset="2"/>
              <a:buChar char="á"/>
            </a:pPr>
            <a:r>
              <a:rPr lang="en-US" altLang="en-US" sz="4000" baseline="0">
                <a:solidFill>
                  <a:schemeClr val="accent2"/>
                </a:solidFill>
                <a:effectLst>
                  <a:outerShdw blurRad="38100" dist="38100" dir="2700000" algn="tl">
                    <a:srgbClr val="000000"/>
                  </a:outerShdw>
                </a:effectLst>
              </a:rPr>
              <a:t>Temperature</a:t>
            </a:r>
          </a:p>
        </p:txBody>
      </p:sp>
      <p:sp>
        <p:nvSpPr>
          <p:cNvPr id="126985" name="Line 9"/>
          <p:cNvSpPr>
            <a:spLocks noChangeShapeType="1"/>
          </p:cNvSpPr>
          <p:nvPr/>
        </p:nvSpPr>
        <p:spPr bwMode="auto">
          <a:xfrm>
            <a:off x="2819400" y="1066800"/>
            <a:ext cx="3962400" cy="0"/>
          </a:xfrm>
          <a:prstGeom prst="line">
            <a:avLst/>
          </a:prstGeom>
          <a:noFill/>
          <a:ln w="76200" cmpd="tri">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6982">
                                            <p:txEl>
                                              <p:pRg st="0" end="0"/>
                                            </p:txEl>
                                          </p:spTgt>
                                        </p:tgtEl>
                                        <p:attrNameLst>
                                          <p:attrName>style.visibility</p:attrName>
                                        </p:attrNameLst>
                                      </p:cBhvr>
                                      <p:to>
                                        <p:strVal val="visible"/>
                                      </p:to>
                                    </p:set>
                                    <p:animEffect transition="in" filter="wipe(left)">
                                      <p:cBhvr>
                                        <p:cTn id="7" dur="500"/>
                                        <p:tgtEl>
                                          <p:spTgt spid="12698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6982">
                                            <p:txEl>
                                              <p:pRg st="1" end="1"/>
                                            </p:txEl>
                                          </p:spTgt>
                                        </p:tgtEl>
                                        <p:attrNameLst>
                                          <p:attrName>style.visibility</p:attrName>
                                        </p:attrNameLst>
                                      </p:cBhvr>
                                      <p:to>
                                        <p:strVal val="visible"/>
                                      </p:to>
                                    </p:set>
                                    <p:animEffect transition="in" filter="wipe(left)">
                                      <p:cBhvr>
                                        <p:cTn id="12" dur="500"/>
                                        <p:tgtEl>
                                          <p:spTgt spid="12698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2"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descr="Blue tissue paper"/>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4934" name="Text Box 6"/>
          <p:cNvSpPr txBox="1">
            <a:spLocks noChangeArrowheads="1"/>
          </p:cNvSpPr>
          <p:nvPr/>
        </p:nvSpPr>
        <p:spPr bwMode="auto">
          <a:xfrm>
            <a:off x="76200" y="1387475"/>
            <a:ext cx="8915400" cy="356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508000" indent="-508000">
              <a:defRPr sz="2400">
                <a:solidFill>
                  <a:schemeClr val="tx1"/>
                </a:solidFill>
                <a:latin typeface="Times New Roman" charset="0"/>
              </a:defRPr>
            </a:lvl1pPr>
            <a:lvl2pPr marL="969963" indent="-347663">
              <a:defRPr sz="2400">
                <a:solidFill>
                  <a:schemeClr val="tx1"/>
                </a:solidFill>
                <a:latin typeface="Times New Roman" charset="0"/>
              </a:defRPr>
            </a:lvl2pPr>
            <a:lvl3pPr marL="1084263">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eaLnBrk="0" hangingPunct="0">
              <a:spcBef>
                <a:spcPct val="30000"/>
              </a:spcBef>
              <a:spcAft>
                <a:spcPct val="30000"/>
              </a:spcAft>
              <a:buClr>
                <a:srgbClr val="000099"/>
              </a:buClr>
              <a:buSzPct val="90000"/>
              <a:buFont typeface="Wingdings" charset="2"/>
              <a:buChar char="þ"/>
            </a:pPr>
            <a:r>
              <a:rPr lang="en-US" altLang="en-US" sz="3000" baseline="0">
                <a:solidFill>
                  <a:srgbClr val="000099"/>
                </a:solidFill>
                <a:effectLst>
                  <a:outerShdw blurRad="38100" dist="38100" dir="2700000" algn="tl">
                    <a:srgbClr val="000000"/>
                  </a:outerShdw>
                </a:effectLst>
                <a:latin typeface="Tempus Sans ITC" charset="0"/>
              </a:rPr>
              <a:t>Be especially careful not to allow temperatures to drop below 50</a:t>
            </a:r>
            <a:r>
              <a:rPr lang="en-US" altLang="en-US" sz="3000" baseline="30000">
                <a:solidFill>
                  <a:srgbClr val="000099"/>
                </a:solidFill>
                <a:effectLst>
                  <a:outerShdw blurRad="38100" dist="38100" dir="2700000" algn="tl">
                    <a:srgbClr val="000000"/>
                  </a:outerShdw>
                </a:effectLst>
                <a:latin typeface="Tempus Sans ITC" charset="0"/>
              </a:rPr>
              <a:t>o</a:t>
            </a:r>
            <a:r>
              <a:rPr lang="en-US" altLang="en-US" sz="3000" baseline="0">
                <a:solidFill>
                  <a:srgbClr val="000099"/>
                </a:solidFill>
                <a:effectLst>
                  <a:outerShdw blurRad="38100" dist="38100" dir="2700000" algn="tl">
                    <a:srgbClr val="000000"/>
                  </a:outerShdw>
                </a:effectLst>
                <a:latin typeface="Tempus Sans ITC" charset="0"/>
              </a:rPr>
              <a:t>F or chill damage will result on some sensitive foliage plants (e.g. Aglaonema).</a:t>
            </a:r>
          </a:p>
          <a:p>
            <a:pPr eaLnBrk="0" hangingPunct="0">
              <a:spcBef>
                <a:spcPct val="30000"/>
              </a:spcBef>
              <a:spcAft>
                <a:spcPct val="30000"/>
              </a:spcAft>
              <a:buClr>
                <a:srgbClr val="000099"/>
              </a:buClr>
              <a:buSzPct val="90000"/>
              <a:buFont typeface="Wingdings" charset="2"/>
              <a:buChar char="þ"/>
            </a:pPr>
            <a:r>
              <a:rPr lang="en-US" altLang="en-US" sz="3000" baseline="0">
                <a:solidFill>
                  <a:srgbClr val="000099"/>
                </a:solidFill>
                <a:effectLst>
                  <a:outerShdw blurRad="38100" dist="38100" dir="2700000" algn="tl">
                    <a:srgbClr val="000000"/>
                  </a:outerShdw>
                </a:effectLst>
                <a:latin typeface="Tempus Sans ITC" charset="0"/>
              </a:rPr>
              <a:t>Chill damage is manifested                                          with yellowing lower                                                   leaves and/or defoliation                                                   of lower leaves.</a:t>
            </a:r>
          </a:p>
        </p:txBody>
      </p:sp>
      <p:sp>
        <p:nvSpPr>
          <p:cNvPr id="124940" name="Text Box 12"/>
          <p:cNvSpPr txBox="1">
            <a:spLocks noChangeArrowheads="1"/>
          </p:cNvSpPr>
          <p:nvPr/>
        </p:nvSpPr>
        <p:spPr bwMode="auto">
          <a:xfrm>
            <a:off x="1905000" y="228600"/>
            <a:ext cx="533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buSzPct val="160000"/>
              <a:buFont typeface="Webdings" charset="2"/>
              <a:buChar char="á"/>
            </a:pPr>
            <a:r>
              <a:rPr lang="en-US" altLang="en-US" sz="4000" baseline="0">
                <a:solidFill>
                  <a:schemeClr val="accent2"/>
                </a:solidFill>
                <a:effectLst>
                  <a:outerShdw blurRad="38100" dist="38100" dir="2700000" algn="tl">
                    <a:srgbClr val="000000"/>
                  </a:outerShdw>
                </a:effectLst>
              </a:rPr>
              <a:t>Temperature</a:t>
            </a:r>
          </a:p>
        </p:txBody>
      </p:sp>
      <p:sp>
        <p:nvSpPr>
          <p:cNvPr id="124941" name="Line 13"/>
          <p:cNvSpPr>
            <a:spLocks noChangeShapeType="1"/>
          </p:cNvSpPr>
          <p:nvPr/>
        </p:nvSpPr>
        <p:spPr bwMode="auto">
          <a:xfrm>
            <a:off x="2819400" y="990600"/>
            <a:ext cx="3886200" cy="0"/>
          </a:xfrm>
          <a:prstGeom prst="line">
            <a:avLst/>
          </a:prstGeom>
          <a:noFill/>
          <a:ln w="76200" cmpd="tri">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pic>
        <p:nvPicPr>
          <p:cNvPr id="124944" name="Picture 16" descr="aglaenemasi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3657600"/>
            <a:ext cx="3810000" cy="2933700"/>
          </a:xfrm>
          <a:prstGeom prst="rect">
            <a:avLst/>
          </a:prstGeom>
          <a:noFill/>
          <a:extLst>
            <a:ext uri="{909E8E84-426E-40DD-AFC4-6F175D3DCCD1}">
              <a14:hiddenFill xmlns:a14="http://schemas.microsoft.com/office/drawing/2010/main">
                <a:solidFill>
                  <a:srgbClr val="FFFFFF"/>
                </a:solidFill>
              </a14:hiddenFill>
            </a:ext>
          </a:extLst>
        </p:spPr>
      </p:pic>
      <p:sp>
        <p:nvSpPr>
          <p:cNvPr id="124945" name="Rectangle 17"/>
          <p:cNvSpPr>
            <a:spLocks noChangeArrowheads="1"/>
          </p:cNvSpPr>
          <p:nvPr/>
        </p:nvSpPr>
        <p:spPr bwMode="auto">
          <a:xfrm>
            <a:off x="5105400" y="3657600"/>
            <a:ext cx="3810000" cy="2895600"/>
          </a:xfrm>
          <a:prstGeom prst="rect">
            <a:avLst/>
          </a:prstGeom>
          <a:noFill/>
          <a:ln w="38100">
            <a:solidFill>
              <a:srgbClr val="66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4934"/>
                                        </p:tgtEl>
                                        <p:attrNameLst>
                                          <p:attrName>style.visibility</p:attrName>
                                        </p:attrNameLst>
                                      </p:cBhvr>
                                      <p:to>
                                        <p:strVal val="visible"/>
                                      </p:to>
                                    </p:set>
                                    <p:animEffect transition="in" filter="wipe(left)">
                                      <p:cBhvr>
                                        <p:cTn id="7" dur="500"/>
                                        <p:tgtEl>
                                          <p:spTgt spid="1249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4"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descr="Blue tissue paper"/>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5958" name="Text Box 6"/>
          <p:cNvSpPr txBox="1">
            <a:spLocks noChangeArrowheads="1"/>
          </p:cNvSpPr>
          <p:nvPr/>
        </p:nvSpPr>
        <p:spPr bwMode="auto">
          <a:xfrm>
            <a:off x="152400" y="1295400"/>
            <a:ext cx="8915400" cy="272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571500" indent="-571500">
              <a:defRPr sz="2400">
                <a:solidFill>
                  <a:schemeClr val="tx1"/>
                </a:solidFill>
                <a:latin typeface="Times New Roman" charset="0"/>
              </a:defRPr>
            </a:lvl1pPr>
            <a:lvl2pPr marL="749300">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eaLnBrk="0" hangingPunct="0">
              <a:lnSpc>
                <a:spcPct val="85000"/>
              </a:lnSpc>
              <a:spcBef>
                <a:spcPct val="10000"/>
              </a:spcBef>
              <a:spcAft>
                <a:spcPct val="10000"/>
              </a:spcAft>
              <a:buSzPct val="90000"/>
              <a:buFont typeface="Wingdings" charset="2"/>
              <a:buChar char="þ"/>
            </a:pPr>
            <a:r>
              <a:rPr lang="en-US" altLang="en-US" sz="3000" baseline="0">
                <a:solidFill>
                  <a:srgbClr val="000099"/>
                </a:solidFill>
                <a:effectLst>
                  <a:outerShdw blurRad="38100" dist="38100" dir="2700000" algn="tl">
                    <a:srgbClr val="000000"/>
                  </a:outerShdw>
                </a:effectLst>
                <a:latin typeface="Tempus Sans ITC" charset="0"/>
              </a:rPr>
              <a:t>Plants vary in their minimum and maximum requirements.</a:t>
            </a:r>
          </a:p>
          <a:p>
            <a:pPr eaLnBrk="0" hangingPunct="0">
              <a:lnSpc>
                <a:spcPct val="85000"/>
              </a:lnSpc>
              <a:spcBef>
                <a:spcPct val="10000"/>
              </a:spcBef>
              <a:spcAft>
                <a:spcPct val="10000"/>
              </a:spcAft>
              <a:buClr>
                <a:srgbClr val="000099"/>
              </a:buClr>
              <a:buSzPct val="90000"/>
              <a:buFont typeface="Wingdings" charset="2"/>
              <a:buChar char="þ"/>
            </a:pPr>
            <a:r>
              <a:rPr lang="en-US" altLang="en-US" sz="3200" baseline="0">
                <a:solidFill>
                  <a:srgbClr val="000099"/>
                </a:solidFill>
                <a:effectLst>
                  <a:outerShdw blurRad="38100" dist="38100" dir="2700000" algn="tl">
                    <a:srgbClr val="000000"/>
                  </a:outerShdw>
                </a:effectLst>
                <a:latin typeface="Tempus Sans ITC" charset="0"/>
              </a:rPr>
              <a:t>Some tropical plants will do best if temperatures are 90</a:t>
            </a:r>
            <a:r>
              <a:rPr lang="en-US" altLang="en-US" sz="3200" baseline="30000">
                <a:solidFill>
                  <a:srgbClr val="000099"/>
                </a:solidFill>
                <a:effectLst>
                  <a:outerShdw blurRad="38100" dist="38100" dir="2700000" algn="tl">
                    <a:srgbClr val="000000"/>
                  </a:outerShdw>
                </a:effectLst>
                <a:latin typeface="Tempus Sans ITC" charset="0"/>
              </a:rPr>
              <a:t>o</a:t>
            </a:r>
            <a:r>
              <a:rPr lang="en-US" altLang="en-US" sz="3200" baseline="0">
                <a:solidFill>
                  <a:srgbClr val="000099"/>
                </a:solidFill>
                <a:effectLst>
                  <a:outerShdw blurRad="38100" dist="38100" dir="2700000" algn="tl">
                    <a:srgbClr val="000000"/>
                  </a:outerShdw>
                </a:effectLst>
                <a:latin typeface="Tempus Sans ITC" charset="0"/>
              </a:rPr>
              <a:t>-95</a:t>
            </a:r>
            <a:r>
              <a:rPr lang="en-US" altLang="en-US" sz="3200" baseline="30000">
                <a:solidFill>
                  <a:srgbClr val="000099"/>
                </a:solidFill>
                <a:effectLst>
                  <a:outerShdw blurRad="38100" dist="38100" dir="2700000" algn="tl">
                    <a:srgbClr val="000000"/>
                  </a:outerShdw>
                </a:effectLst>
                <a:latin typeface="Tempus Sans ITC" charset="0"/>
              </a:rPr>
              <a:t>o</a:t>
            </a:r>
            <a:r>
              <a:rPr lang="en-US" altLang="en-US" sz="3200" baseline="0">
                <a:solidFill>
                  <a:srgbClr val="000099"/>
                </a:solidFill>
                <a:effectLst>
                  <a:outerShdw blurRad="38100" dist="38100" dir="2700000" algn="tl">
                    <a:srgbClr val="000000"/>
                  </a:outerShdw>
                </a:effectLst>
                <a:latin typeface="Tempus Sans ITC" charset="0"/>
              </a:rPr>
              <a:t>F.</a:t>
            </a:r>
          </a:p>
          <a:p>
            <a:pPr eaLnBrk="0" hangingPunct="0">
              <a:lnSpc>
                <a:spcPct val="85000"/>
              </a:lnSpc>
              <a:spcBef>
                <a:spcPct val="10000"/>
              </a:spcBef>
              <a:spcAft>
                <a:spcPct val="10000"/>
              </a:spcAft>
              <a:buClr>
                <a:srgbClr val="000099"/>
              </a:buClr>
              <a:buSzPct val="90000"/>
              <a:buFont typeface="Wingdings" charset="2"/>
              <a:buChar char="þ"/>
            </a:pPr>
            <a:r>
              <a:rPr lang="en-US" altLang="en-US" sz="3200" baseline="0">
                <a:solidFill>
                  <a:srgbClr val="000099"/>
                </a:solidFill>
                <a:effectLst>
                  <a:outerShdw blurRad="38100" dist="38100" dir="2700000" algn="tl">
                    <a:srgbClr val="000000"/>
                  </a:outerShdw>
                </a:effectLst>
                <a:latin typeface="Tempus Sans ITC" charset="0"/>
              </a:rPr>
              <a:t>Such temperatures in interiors are detrimental to plants, especially if light levels are low.</a:t>
            </a:r>
          </a:p>
        </p:txBody>
      </p:sp>
      <p:sp>
        <p:nvSpPr>
          <p:cNvPr id="125963" name="Text Box 11"/>
          <p:cNvSpPr txBox="1">
            <a:spLocks noChangeArrowheads="1"/>
          </p:cNvSpPr>
          <p:nvPr/>
        </p:nvSpPr>
        <p:spPr bwMode="auto">
          <a:xfrm>
            <a:off x="1905000" y="152400"/>
            <a:ext cx="533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buSzPct val="160000"/>
              <a:buFont typeface="Webdings" charset="2"/>
              <a:buChar char="á"/>
            </a:pPr>
            <a:r>
              <a:rPr lang="en-US" altLang="en-US" sz="4000" baseline="0">
                <a:solidFill>
                  <a:schemeClr val="accent2"/>
                </a:solidFill>
                <a:effectLst>
                  <a:outerShdw blurRad="38100" dist="38100" dir="2700000" algn="tl">
                    <a:srgbClr val="000000"/>
                  </a:outerShdw>
                </a:effectLst>
              </a:rPr>
              <a:t>Temperature</a:t>
            </a:r>
          </a:p>
        </p:txBody>
      </p:sp>
      <p:sp>
        <p:nvSpPr>
          <p:cNvPr id="125964" name="Line 12"/>
          <p:cNvSpPr>
            <a:spLocks noChangeShapeType="1"/>
          </p:cNvSpPr>
          <p:nvPr/>
        </p:nvSpPr>
        <p:spPr bwMode="auto">
          <a:xfrm>
            <a:off x="2819400" y="914400"/>
            <a:ext cx="3962400" cy="0"/>
          </a:xfrm>
          <a:prstGeom prst="line">
            <a:avLst/>
          </a:prstGeom>
          <a:noFill/>
          <a:ln w="76200" cmpd="tri">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5965" name="Rectangle 13"/>
          <p:cNvSpPr>
            <a:spLocks noChangeArrowheads="1"/>
          </p:cNvSpPr>
          <p:nvPr/>
        </p:nvSpPr>
        <p:spPr bwMode="auto">
          <a:xfrm>
            <a:off x="609600" y="5549900"/>
            <a:ext cx="49530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lnSpc>
                <a:spcPct val="90000"/>
              </a:lnSpc>
              <a:spcBef>
                <a:spcPct val="50000"/>
              </a:spcBef>
              <a:buFont typeface="Wingdings" charset="2"/>
              <a:buNone/>
            </a:pPr>
            <a:r>
              <a:rPr lang="en-US" altLang="en-US" sz="3600" baseline="0">
                <a:solidFill>
                  <a:srgbClr val="FF0000"/>
                </a:solidFill>
                <a:effectLst>
                  <a:outerShdw blurRad="38100" dist="38100" dir="2700000" algn="tl">
                    <a:srgbClr val="000000"/>
                  </a:outerShdw>
                </a:effectLst>
              </a:rPr>
              <a:t>70</a:t>
            </a:r>
            <a:r>
              <a:rPr lang="en-US" altLang="en-US" sz="3600" baseline="30000">
                <a:solidFill>
                  <a:srgbClr val="FF0000"/>
                </a:solidFill>
                <a:effectLst>
                  <a:outerShdw blurRad="38100" dist="38100" dir="2700000" algn="tl">
                    <a:srgbClr val="000000"/>
                  </a:outerShdw>
                </a:effectLst>
              </a:rPr>
              <a:t>o</a:t>
            </a:r>
            <a:r>
              <a:rPr lang="en-US" altLang="en-US" sz="3600" baseline="0">
                <a:solidFill>
                  <a:srgbClr val="FF0000"/>
                </a:solidFill>
                <a:effectLst>
                  <a:outerShdw blurRad="38100" dist="38100" dir="2700000" algn="tl">
                    <a:srgbClr val="000000"/>
                  </a:outerShdw>
                </a:effectLst>
              </a:rPr>
              <a:t> - 80</a:t>
            </a:r>
            <a:r>
              <a:rPr lang="en-US" altLang="en-US" sz="3600" baseline="30000">
                <a:solidFill>
                  <a:srgbClr val="FF0000"/>
                </a:solidFill>
                <a:effectLst>
                  <a:outerShdw blurRad="38100" dist="38100" dir="2700000" algn="tl">
                    <a:srgbClr val="000000"/>
                  </a:outerShdw>
                </a:effectLst>
              </a:rPr>
              <a:t>o</a:t>
            </a:r>
            <a:r>
              <a:rPr lang="en-US" altLang="en-US" sz="3600" baseline="0">
                <a:solidFill>
                  <a:srgbClr val="FF0000"/>
                </a:solidFill>
                <a:effectLst>
                  <a:outerShdw blurRad="38100" dist="38100" dir="2700000" algn="tl">
                    <a:srgbClr val="000000"/>
                  </a:outerShdw>
                </a:effectLst>
              </a:rPr>
              <a:t>F day           65</a:t>
            </a:r>
            <a:r>
              <a:rPr lang="en-US" altLang="en-US" sz="3600" baseline="30000">
                <a:solidFill>
                  <a:srgbClr val="FF0000"/>
                </a:solidFill>
                <a:effectLst>
                  <a:outerShdw blurRad="38100" dist="38100" dir="2700000" algn="tl">
                    <a:srgbClr val="000000"/>
                  </a:outerShdw>
                </a:effectLst>
              </a:rPr>
              <a:t>o</a:t>
            </a:r>
            <a:r>
              <a:rPr lang="en-US" altLang="en-US" sz="3600" baseline="0">
                <a:solidFill>
                  <a:srgbClr val="FF0000"/>
                </a:solidFill>
                <a:effectLst>
                  <a:outerShdw blurRad="38100" dist="38100" dir="2700000" algn="tl">
                    <a:srgbClr val="000000"/>
                  </a:outerShdw>
                </a:effectLst>
              </a:rPr>
              <a:t> - 70</a:t>
            </a:r>
            <a:r>
              <a:rPr lang="en-US" altLang="en-US" sz="3600" baseline="30000">
                <a:solidFill>
                  <a:srgbClr val="FF0000"/>
                </a:solidFill>
                <a:effectLst>
                  <a:outerShdw blurRad="38100" dist="38100" dir="2700000" algn="tl">
                    <a:srgbClr val="000000"/>
                  </a:outerShdw>
                </a:effectLst>
              </a:rPr>
              <a:t>o</a:t>
            </a:r>
            <a:r>
              <a:rPr lang="en-US" altLang="en-US" sz="3600" baseline="0">
                <a:solidFill>
                  <a:srgbClr val="FF0000"/>
                </a:solidFill>
                <a:effectLst>
                  <a:outerShdw blurRad="38100" dist="38100" dir="2700000" algn="tl">
                    <a:srgbClr val="000000"/>
                  </a:outerShdw>
                </a:effectLst>
              </a:rPr>
              <a:t>F night</a:t>
            </a:r>
          </a:p>
        </p:txBody>
      </p:sp>
      <p:sp>
        <p:nvSpPr>
          <p:cNvPr id="125966" name="Rectangle 14"/>
          <p:cNvSpPr>
            <a:spLocks noChangeArrowheads="1"/>
          </p:cNvSpPr>
          <p:nvPr/>
        </p:nvSpPr>
        <p:spPr bwMode="auto">
          <a:xfrm>
            <a:off x="685800" y="4495800"/>
            <a:ext cx="5029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 typeface="Wingdings" charset="2"/>
              <a:buNone/>
            </a:pPr>
            <a:r>
              <a:rPr lang="en-US" altLang="en-US" sz="3200" baseline="0">
                <a:solidFill>
                  <a:srgbClr val="FF0000"/>
                </a:solidFill>
                <a:effectLst>
                  <a:outerShdw blurRad="38100" dist="38100" dir="2700000" algn="tl">
                    <a:srgbClr val="000000"/>
                  </a:outerShdw>
                </a:effectLst>
              </a:rPr>
              <a:t>The best temperature range for indoor plants is:</a:t>
            </a:r>
          </a:p>
        </p:txBody>
      </p:sp>
      <p:pic>
        <p:nvPicPr>
          <p:cNvPr id="125968" name="Picture 16" descr="Orchid2 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4191000"/>
            <a:ext cx="3048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125969" name="Rectangle 17"/>
          <p:cNvSpPr>
            <a:spLocks noChangeArrowheads="1"/>
          </p:cNvSpPr>
          <p:nvPr/>
        </p:nvSpPr>
        <p:spPr bwMode="auto">
          <a:xfrm>
            <a:off x="5867400" y="4191000"/>
            <a:ext cx="3048000" cy="2286000"/>
          </a:xfrm>
          <a:prstGeom prst="rect">
            <a:avLst/>
          </a:prstGeom>
          <a:noFill/>
          <a:ln w="38100">
            <a:solidFill>
              <a:srgbClr val="66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5958"/>
                                        </p:tgtEl>
                                        <p:attrNameLst>
                                          <p:attrName>style.visibility</p:attrName>
                                        </p:attrNameLst>
                                      </p:cBhvr>
                                      <p:to>
                                        <p:strVal val="visible"/>
                                      </p:to>
                                    </p:set>
                                    <p:animEffect transition="in" filter="wipe(left)">
                                      <p:cBhvr>
                                        <p:cTn id="7" dur="500"/>
                                        <p:tgtEl>
                                          <p:spTgt spid="1259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5966"/>
                                        </p:tgtEl>
                                        <p:attrNameLst>
                                          <p:attrName>style.visibility</p:attrName>
                                        </p:attrNameLst>
                                      </p:cBhvr>
                                      <p:to>
                                        <p:strVal val="visible"/>
                                      </p:to>
                                    </p:set>
                                    <p:animEffect transition="in" filter="wipe(left)">
                                      <p:cBhvr>
                                        <p:cTn id="12" dur="500"/>
                                        <p:tgtEl>
                                          <p:spTgt spid="12596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5965"/>
                                        </p:tgtEl>
                                        <p:attrNameLst>
                                          <p:attrName>style.visibility</p:attrName>
                                        </p:attrNameLst>
                                      </p:cBhvr>
                                      <p:to>
                                        <p:strVal val="visible"/>
                                      </p:to>
                                    </p:set>
                                    <p:animEffect transition="in" filter="wipe(left)">
                                      <p:cBhvr>
                                        <p:cTn id="17" dur="500"/>
                                        <p:tgtEl>
                                          <p:spTgt spid="1259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8" grpId="0" autoUpdateAnimBg="0"/>
      <p:bldP spid="125965" grpId="0" autoUpdateAnimBg="0"/>
      <p:bldP spid="125966"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3" descr="Newsprint"/>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tLang="en-US"/>
              <a:t> </a:t>
            </a:r>
          </a:p>
        </p:txBody>
      </p:sp>
      <p:sp>
        <p:nvSpPr>
          <p:cNvPr id="128005" name="Text Box 5"/>
          <p:cNvSpPr txBox="1">
            <a:spLocks noChangeArrowheads="1"/>
          </p:cNvSpPr>
          <p:nvPr/>
        </p:nvSpPr>
        <p:spPr bwMode="auto">
          <a:xfrm>
            <a:off x="1828800" y="304800"/>
            <a:ext cx="5562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pPr>
            <a:r>
              <a:rPr lang="en-US" altLang="en-US" sz="4400" baseline="0">
                <a:solidFill>
                  <a:srgbClr val="660033"/>
                </a:solidFill>
                <a:effectLst>
                  <a:outerShdw blurRad="38100" dist="38100" dir="2700000" algn="tl">
                    <a:srgbClr val="000000"/>
                  </a:outerShdw>
                </a:effectLst>
              </a:rPr>
              <a:t>Relative Humidity</a:t>
            </a:r>
          </a:p>
        </p:txBody>
      </p:sp>
      <p:sp>
        <p:nvSpPr>
          <p:cNvPr id="128006" name="Line 6"/>
          <p:cNvSpPr>
            <a:spLocks noChangeShapeType="1"/>
          </p:cNvSpPr>
          <p:nvPr/>
        </p:nvSpPr>
        <p:spPr bwMode="auto">
          <a:xfrm>
            <a:off x="2209800" y="1066800"/>
            <a:ext cx="4876800" cy="0"/>
          </a:xfrm>
          <a:prstGeom prst="line">
            <a:avLst/>
          </a:prstGeom>
          <a:noFill/>
          <a:ln w="76200" cmpd="tri">
            <a:solidFill>
              <a:srgbClr val="66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8015" name="Rectangle 15"/>
          <p:cNvSpPr>
            <a:spLocks noChangeArrowheads="1"/>
          </p:cNvSpPr>
          <p:nvPr/>
        </p:nvSpPr>
        <p:spPr bwMode="auto">
          <a:xfrm>
            <a:off x="228600" y="1371600"/>
            <a:ext cx="8458200"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509588" indent="-509588">
              <a:defRPr sz="2400">
                <a:solidFill>
                  <a:schemeClr val="tx1"/>
                </a:solidFill>
                <a:latin typeface="Times New Roman" charset="0"/>
              </a:defRPr>
            </a:lvl1pPr>
            <a:lvl2pPr marL="623888">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eaLnBrk="0" hangingPunct="0">
              <a:spcBef>
                <a:spcPct val="50000"/>
              </a:spcBef>
              <a:buClr>
                <a:srgbClr val="A50021"/>
              </a:buClr>
              <a:buFont typeface="Wingdings" charset="2"/>
              <a:buChar char="þ"/>
            </a:pPr>
            <a:r>
              <a:rPr lang="en-US" altLang="en-US" sz="2800" baseline="0">
                <a:solidFill>
                  <a:srgbClr val="A50021"/>
                </a:solidFill>
                <a:effectLst>
                  <a:outerShdw blurRad="38100" dist="38100" dir="2700000" algn="tl">
                    <a:srgbClr val="000000"/>
                  </a:outerShdw>
                </a:effectLst>
                <a:latin typeface="Tempus Sans ITC" charset="0"/>
              </a:rPr>
              <a:t>The amount of moisture contained in the air.</a:t>
            </a:r>
          </a:p>
          <a:p>
            <a:pPr eaLnBrk="0" hangingPunct="0">
              <a:spcBef>
                <a:spcPct val="50000"/>
              </a:spcBef>
              <a:buClr>
                <a:srgbClr val="A50021"/>
              </a:buClr>
              <a:buFont typeface="Wingdings" charset="2"/>
              <a:buChar char="þ"/>
            </a:pPr>
            <a:r>
              <a:rPr lang="en-US" altLang="en-US" sz="2800" baseline="0">
                <a:solidFill>
                  <a:srgbClr val="A50021"/>
                </a:solidFill>
                <a:effectLst>
                  <a:outerShdw blurRad="38100" dist="38100" dir="2700000" algn="tl">
                    <a:srgbClr val="000000"/>
                  </a:outerShdw>
                </a:effectLst>
                <a:latin typeface="Tempus Sans ITC" charset="0"/>
              </a:rPr>
              <a:t>Very important factor, easily overlooked.                    In the greenhouse relative humidity is 50% or higher. </a:t>
            </a:r>
          </a:p>
          <a:p>
            <a:pPr eaLnBrk="0" hangingPunct="0">
              <a:spcBef>
                <a:spcPct val="50000"/>
              </a:spcBef>
              <a:buClr>
                <a:srgbClr val="A50021"/>
              </a:buClr>
              <a:buFont typeface="Wingdings" charset="2"/>
              <a:buChar char="þ"/>
            </a:pPr>
            <a:r>
              <a:rPr lang="en-US" altLang="en-US" sz="2800" baseline="0">
                <a:solidFill>
                  <a:srgbClr val="A50021"/>
                </a:solidFill>
                <a:effectLst>
                  <a:outerShdw blurRad="38100" dist="38100" dir="2700000" algn="tl">
                    <a:srgbClr val="000000"/>
                  </a:outerShdw>
                </a:effectLst>
                <a:latin typeface="Tempus Sans ITC" charset="0"/>
              </a:rPr>
              <a:t>For interior plants relative humidity below 20% is considered “low”, up to 40-50% is medium, and above 50% is high.</a:t>
            </a:r>
          </a:p>
          <a:p>
            <a:pPr eaLnBrk="0" hangingPunct="0">
              <a:spcBef>
                <a:spcPct val="50000"/>
              </a:spcBef>
              <a:buClr>
                <a:srgbClr val="A50021"/>
              </a:buClr>
              <a:buFont typeface="Wingdings" charset="2"/>
              <a:buChar char="þ"/>
            </a:pPr>
            <a:r>
              <a:rPr lang="en-US" altLang="en-US" sz="2800" baseline="0">
                <a:solidFill>
                  <a:srgbClr val="A50021"/>
                </a:solidFill>
                <a:effectLst>
                  <a:outerShdw blurRad="38100" dist="38100" dir="2700000" algn="tl">
                    <a:srgbClr val="000000"/>
                  </a:outerShdw>
                </a:effectLst>
                <a:latin typeface="Tempus Sans ITC" charset="0"/>
              </a:rPr>
              <a:t>Rapid transpiration and water loss may result when newly purchased plants are placed in                                                                10-20% RH (house).</a:t>
            </a:r>
            <a:r>
              <a:rPr lang="en-US" altLang="en-US" sz="3000" baseline="0">
                <a:solidFill>
                  <a:srgbClr val="A50021"/>
                </a:solidFill>
                <a:effectLst>
                  <a:outerShdw blurRad="38100" dist="38100" dir="2700000" algn="tl">
                    <a:srgbClr val="000000"/>
                  </a:outerShdw>
                </a:effectLst>
                <a:latin typeface="Tempus Sans ITC" charset="0"/>
              </a:rPr>
              <a:t> </a:t>
            </a:r>
          </a:p>
        </p:txBody>
      </p:sp>
    </p:spTree>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descr="Newsprint"/>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80931" name="Text Box 3"/>
          <p:cNvSpPr txBox="1">
            <a:spLocks noChangeArrowheads="1"/>
          </p:cNvSpPr>
          <p:nvPr/>
        </p:nvSpPr>
        <p:spPr bwMode="auto">
          <a:xfrm>
            <a:off x="1828800" y="152400"/>
            <a:ext cx="5562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pPr>
            <a:r>
              <a:rPr lang="en-US" altLang="en-US" sz="4400" baseline="0">
                <a:solidFill>
                  <a:srgbClr val="660033"/>
                </a:solidFill>
                <a:effectLst>
                  <a:outerShdw blurRad="38100" dist="38100" dir="2700000" algn="tl">
                    <a:srgbClr val="000000"/>
                  </a:outerShdw>
                </a:effectLst>
              </a:rPr>
              <a:t>Relative Humidity</a:t>
            </a:r>
          </a:p>
        </p:txBody>
      </p:sp>
      <p:sp>
        <p:nvSpPr>
          <p:cNvPr id="380932" name="Line 4"/>
          <p:cNvSpPr>
            <a:spLocks noChangeShapeType="1"/>
          </p:cNvSpPr>
          <p:nvPr/>
        </p:nvSpPr>
        <p:spPr bwMode="auto">
          <a:xfrm>
            <a:off x="2209800" y="914400"/>
            <a:ext cx="4876800" cy="0"/>
          </a:xfrm>
          <a:prstGeom prst="line">
            <a:avLst/>
          </a:prstGeom>
          <a:noFill/>
          <a:ln w="76200" cmpd="tri">
            <a:solidFill>
              <a:srgbClr val="66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80933" name="Text Box 5"/>
          <p:cNvSpPr txBox="1">
            <a:spLocks noChangeArrowheads="1"/>
          </p:cNvSpPr>
          <p:nvPr/>
        </p:nvSpPr>
        <p:spPr bwMode="auto">
          <a:xfrm>
            <a:off x="685800" y="1066800"/>
            <a:ext cx="78486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buClr>
                <a:srgbClr val="A50021"/>
              </a:buClr>
              <a:buFont typeface="Wingdings" charset="2"/>
              <a:buNone/>
            </a:pPr>
            <a:r>
              <a:rPr lang="en-US" altLang="en-US" sz="3000" baseline="0">
                <a:solidFill>
                  <a:srgbClr val="A50021"/>
                </a:solidFill>
                <a:effectLst>
                  <a:outerShdw blurRad="38100" dist="38100" dir="2700000" algn="tl">
                    <a:srgbClr val="000000"/>
                  </a:outerShdw>
                </a:effectLst>
              </a:rPr>
              <a:t> Effect of relative humidity on a plant leaf </a:t>
            </a:r>
            <a:endParaRPr lang="en-US" altLang="en-US" sz="3000" b="0" baseline="0">
              <a:solidFill>
                <a:srgbClr val="CC0000"/>
              </a:solidFill>
              <a:effectLst>
                <a:outerShdw blurRad="38100" dist="38100" dir="2700000" algn="tl">
                  <a:srgbClr val="000000"/>
                </a:outerShdw>
              </a:effectLst>
              <a:latin typeface="Comic Sans MS" charset="0"/>
            </a:endParaRPr>
          </a:p>
        </p:txBody>
      </p:sp>
      <p:sp>
        <p:nvSpPr>
          <p:cNvPr id="380936" name="Freeform 8"/>
          <p:cNvSpPr>
            <a:spLocks/>
          </p:cNvSpPr>
          <p:nvPr/>
        </p:nvSpPr>
        <p:spPr bwMode="auto">
          <a:xfrm>
            <a:off x="903288" y="3087688"/>
            <a:ext cx="2751137" cy="1836737"/>
          </a:xfrm>
          <a:custGeom>
            <a:avLst/>
            <a:gdLst>
              <a:gd name="T0" fmla="*/ 0 w 1733"/>
              <a:gd name="T1" fmla="*/ 1127 h 1157"/>
              <a:gd name="T2" fmla="*/ 70 w 1733"/>
              <a:gd name="T3" fmla="*/ 918 h 1157"/>
              <a:gd name="T4" fmla="*/ 129 w 1733"/>
              <a:gd name="T5" fmla="*/ 879 h 1157"/>
              <a:gd name="T6" fmla="*/ 249 w 1733"/>
              <a:gd name="T7" fmla="*/ 462 h 1157"/>
              <a:gd name="T8" fmla="*/ 368 w 1733"/>
              <a:gd name="T9" fmla="*/ 303 h 1157"/>
              <a:gd name="T10" fmla="*/ 457 w 1733"/>
              <a:gd name="T11" fmla="*/ 213 h 1157"/>
              <a:gd name="T12" fmla="*/ 606 w 1733"/>
              <a:gd name="T13" fmla="*/ 124 h 1157"/>
              <a:gd name="T14" fmla="*/ 705 w 1733"/>
              <a:gd name="T15" fmla="*/ 74 h 1157"/>
              <a:gd name="T16" fmla="*/ 1003 w 1733"/>
              <a:gd name="T17" fmla="*/ 15 h 1157"/>
              <a:gd name="T18" fmla="*/ 1172 w 1733"/>
              <a:gd name="T19" fmla="*/ 35 h 1157"/>
              <a:gd name="T20" fmla="*/ 1242 w 1733"/>
              <a:gd name="T21" fmla="*/ 104 h 1157"/>
              <a:gd name="T22" fmla="*/ 1272 w 1733"/>
              <a:gd name="T23" fmla="*/ 134 h 1157"/>
              <a:gd name="T24" fmla="*/ 1341 w 1733"/>
              <a:gd name="T25" fmla="*/ 243 h 1157"/>
              <a:gd name="T26" fmla="*/ 1361 w 1733"/>
              <a:gd name="T27" fmla="*/ 303 h 1157"/>
              <a:gd name="T28" fmla="*/ 1381 w 1733"/>
              <a:gd name="T29" fmla="*/ 333 h 1157"/>
              <a:gd name="T30" fmla="*/ 1411 w 1733"/>
              <a:gd name="T31" fmla="*/ 422 h 1157"/>
              <a:gd name="T32" fmla="*/ 1480 w 1733"/>
              <a:gd name="T33" fmla="*/ 541 h 1157"/>
              <a:gd name="T34" fmla="*/ 1520 w 1733"/>
              <a:gd name="T35" fmla="*/ 601 h 1157"/>
              <a:gd name="T36" fmla="*/ 1550 w 1733"/>
              <a:gd name="T37" fmla="*/ 630 h 1157"/>
              <a:gd name="T38" fmla="*/ 1579 w 1733"/>
              <a:gd name="T39" fmla="*/ 670 h 1157"/>
              <a:gd name="T40" fmla="*/ 1649 w 1733"/>
              <a:gd name="T41" fmla="*/ 720 h 1157"/>
              <a:gd name="T42" fmla="*/ 1709 w 1733"/>
              <a:gd name="T43" fmla="*/ 760 h 1157"/>
              <a:gd name="T44" fmla="*/ 1569 w 1733"/>
              <a:gd name="T45" fmla="*/ 710 h 1157"/>
              <a:gd name="T46" fmla="*/ 1291 w 1733"/>
              <a:gd name="T47" fmla="*/ 561 h 1157"/>
              <a:gd name="T48" fmla="*/ 1232 w 1733"/>
              <a:gd name="T49" fmla="*/ 531 h 1157"/>
              <a:gd name="T50" fmla="*/ 1172 w 1733"/>
              <a:gd name="T51" fmla="*/ 511 h 1157"/>
              <a:gd name="T52" fmla="*/ 1023 w 1733"/>
              <a:gd name="T53" fmla="*/ 521 h 1157"/>
              <a:gd name="T54" fmla="*/ 954 w 1733"/>
              <a:gd name="T55" fmla="*/ 611 h 1157"/>
              <a:gd name="T56" fmla="*/ 775 w 1733"/>
              <a:gd name="T57" fmla="*/ 799 h 1157"/>
              <a:gd name="T58" fmla="*/ 308 w 1733"/>
              <a:gd name="T59" fmla="*/ 869 h 1157"/>
              <a:gd name="T60" fmla="*/ 189 w 1733"/>
              <a:gd name="T61" fmla="*/ 899 h 1157"/>
              <a:gd name="T62" fmla="*/ 129 w 1733"/>
              <a:gd name="T63" fmla="*/ 928 h 1157"/>
              <a:gd name="T64" fmla="*/ 10 w 1733"/>
              <a:gd name="T65" fmla="*/ 1157 h 1157"/>
              <a:gd name="T66" fmla="*/ 0 w 1733"/>
              <a:gd name="T67" fmla="*/ 1127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33" h="1157">
                <a:moveTo>
                  <a:pt x="0" y="1127"/>
                </a:moveTo>
                <a:cubicBezTo>
                  <a:pt x="23" y="1057"/>
                  <a:pt x="47" y="988"/>
                  <a:pt x="70" y="918"/>
                </a:cubicBezTo>
                <a:cubicBezTo>
                  <a:pt x="79" y="892"/>
                  <a:pt x="108" y="886"/>
                  <a:pt x="129" y="879"/>
                </a:cubicBezTo>
                <a:cubicBezTo>
                  <a:pt x="208" y="760"/>
                  <a:pt x="204" y="595"/>
                  <a:pt x="249" y="462"/>
                </a:cubicBezTo>
                <a:cubicBezTo>
                  <a:pt x="267" y="408"/>
                  <a:pt x="332" y="339"/>
                  <a:pt x="368" y="303"/>
                </a:cubicBezTo>
                <a:cubicBezTo>
                  <a:pt x="398" y="273"/>
                  <a:pt x="427" y="243"/>
                  <a:pt x="457" y="213"/>
                </a:cubicBezTo>
                <a:cubicBezTo>
                  <a:pt x="498" y="172"/>
                  <a:pt x="557" y="151"/>
                  <a:pt x="606" y="124"/>
                </a:cubicBezTo>
                <a:cubicBezTo>
                  <a:pt x="704" y="70"/>
                  <a:pt x="628" y="94"/>
                  <a:pt x="705" y="74"/>
                </a:cubicBezTo>
                <a:cubicBezTo>
                  <a:pt x="775" y="27"/>
                  <a:pt x="921" y="22"/>
                  <a:pt x="1003" y="15"/>
                </a:cubicBezTo>
                <a:cubicBezTo>
                  <a:pt x="1060" y="19"/>
                  <a:pt x="1127" y="0"/>
                  <a:pt x="1172" y="35"/>
                </a:cubicBezTo>
                <a:cubicBezTo>
                  <a:pt x="1198" y="55"/>
                  <a:pt x="1219" y="81"/>
                  <a:pt x="1242" y="104"/>
                </a:cubicBezTo>
                <a:cubicBezTo>
                  <a:pt x="1252" y="114"/>
                  <a:pt x="1272" y="134"/>
                  <a:pt x="1272" y="134"/>
                </a:cubicBezTo>
                <a:cubicBezTo>
                  <a:pt x="1291" y="174"/>
                  <a:pt x="1324" y="204"/>
                  <a:pt x="1341" y="243"/>
                </a:cubicBezTo>
                <a:cubicBezTo>
                  <a:pt x="1350" y="262"/>
                  <a:pt x="1349" y="285"/>
                  <a:pt x="1361" y="303"/>
                </a:cubicBezTo>
                <a:cubicBezTo>
                  <a:pt x="1368" y="313"/>
                  <a:pt x="1376" y="322"/>
                  <a:pt x="1381" y="333"/>
                </a:cubicBezTo>
                <a:cubicBezTo>
                  <a:pt x="1383" y="336"/>
                  <a:pt x="1406" y="406"/>
                  <a:pt x="1411" y="422"/>
                </a:cubicBezTo>
                <a:cubicBezTo>
                  <a:pt x="1424" y="460"/>
                  <a:pt x="1459" y="510"/>
                  <a:pt x="1480" y="541"/>
                </a:cubicBezTo>
                <a:cubicBezTo>
                  <a:pt x="1493" y="561"/>
                  <a:pt x="1503" y="584"/>
                  <a:pt x="1520" y="601"/>
                </a:cubicBezTo>
                <a:cubicBezTo>
                  <a:pt x="1530" y="611"/>
                  <a:pt x="1541" y="619"/>
                  <a:pt x="1550" y="630"/>
                </a:cubicBezTo>
                <a:cubicBezTo>
                  <a:pt x="1561" y="643"/>
                  <a:pt x="1567" y="658"/>
                  <a:pt x="1579" y="670"/>
                </a:cubicBezTo>
                <a:cubicBezTo>
                  <a:pt x="1599" y="690"/>
                  <a:pt x="1626" y="704"/>
                  <a:pt x="1649" y="720"/>
                </a:cubicBezTo>
                <a:cubicBezTo>
                  <a:pt x="1669" y="734"/>
                  <a:pt x="1733" y="765"/>
                  <a:pt x="1709" y="760"/>
                </a:cubicBezTo>
                <a:cubicBezTo>
                  <a:pt x="1655" y="749"/>
                  <a:pt x="1619" y="727"/>
                  <a:pt x="1569" y="710"/>
                </a:cubicBezTo>
                <a:cubicBezTo>
                  <a:pt x="1483" y="650"/>
                  <a:pt x="1384" y="608"/>
                  <a:pt x="1291" y="561"/>
                </a:cubicBezTo>
                <a:cubicBezTo>
                  <a:pt x="1271" y="551"/>
                  <a:pt x="1252" y="540"/>
                  <a:pt x="1232" y="531"/>
                </a:cubicBezTo>
                <a:cubicBezTo>
                  <a:pt x="1213" y="522"/>
                  <a:pt x="1172" y="511"/>
                  <a:pt x="1172" y="511"/>
                </a:cubicBezTo>
                <a:cubicBezTo>
                  <a:pt x="1122" y="514"/>
                  <a:pt x="1072" y="510"/>
                  <a:pt x="1023" y="521"/>
                </a:cubicBezTo>
                <a:cubicBezTo>
                  <a:pt x="1004" y="525"/>
                  <a:pt x="954" y="611"/>
                  <a:pt x="954" y="611"/>
                </a:cubicBezTo>
                <a:cubicBezTo>
                  <a:pt x="909" y="678"/>
                  <a:pt x="857" y="772"/>
                  <a:pt x="775" y="799"/>
                </a:cubicBezTo>
                <a:cubicBezTo>
                  <a:pt x="618" y="851"/>
                  <a:pt x="477" y="861"/>
                  <a:pt x="308" y="869"/>
                </a:cubicBezTo>
                <a:cubicBezTo>
                  <a:pt x="270" y="877"/>
                  <a:pt x="225" y="882"/>
                  <a:pt x="189" y="899"/>
                </a:cubicBezTo>
                <a:cubicBezTo>
                  <a:pt x="111" y="937"/>
                  <a:pt x="205" y="903"/>
                  <a:pt x="129" y="928"/>
                </a:cubicBezTo>
                <a:cubicBezTo>
                  <a:pt x="36" y="992"/>
                  <a:pt x="96" y="1099"/>
                  <a:pt x="10" y="1157"/>
                </a:cubicBezTo>
                <a:cubicBezTo>
                  <a:pt x="7" y="1147"/>
                  <a:pt x="0" y="1127"/>
                  <a:pt x="0" y="1127"/>
                </a:cubicBezTo>
                <a:close/>
              </a:path>
            </a:pathLst>
          </a:cu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80937" name="Freeform 9"/>
          <p:cNvSpPr>
            <a:spLocks/>
          </p:cNvSpPr>
          <p:nvPr/>
        </p:nvSpPr>
        <p:spPr bwMode="auto">
          <a:xfrm>
            <a:off x="919163" y="3594100"/>
            <a:ext cx="2681287" cy="1314450"/>
          </a:xfrm>
          <a:custGeom>
            <a:avLst/>
            <a:gdLst>
              <a:gd name="T0" fmla="*/ 0 w 1689"/>
              <a:gd name="T1" fmla="*/ 828 h 828"/>
              <a:gd name="T2" fmla="*/ 50 w 1689"/>
              <a:gd name="T3" fmla="*/ 768 h 828"/>
              <a:gd name="T4" fmla="*/ 60 w 1689"/>
              <a:gd name="T5" fmla="*/ 738 h 828"/>
              <a:gd name="T6" fmla="*/ 80 w 1689"/>
              <a:gd name="T7" fmla="*/ 709 h 828"/>
              <a:gd name="T8" fmla="*/ 119 w 1689"/>
              <a:gd name="T9" fmla="*/ 540 h 828"/>
              <a:gd name="T10" fmla="*/ 179 w 1689"/>
              <a:gd name="T11" fmla="*/ 520 h 828"/>
              <a:gd name="T12" fmla="*/ 239 w 1689"/>
              <a:gd name="T13" fmla="*/ 480 h 828"/>
              <a:gd name="T14" fmla="*/ 318 w 1689"/>
              <a:gd name="T15" fmla="*/ 401 h 828"/>
              <a:gd name="T16" fmla="*/ 616 w 1689"/>
              <a:gd name="T17" fmla="*/ 182 h 828"/>
              <a:gd name="T18" fmla="*/ 805 w 1689"/>
              <a:gd name="T19" fmla="*/ 43 h 828"/>
              <a:gd name="T20" fmla="*/ 934 w 1689"/>
              <a:gd name="T21" fmla="*/ 4 h 828"/>
              <a:gd name="T22" fmla="*/ 1222 w 1689"/>
              <a:gd name="T23" fmla="*/ 53 h 828"/>
              <a:gd name="T24" fmla="*/ 1311 w 1689"/>
              <a:gd name="T25" fmla="*/ 113 h 828"/>
              <a:gd name="T26" fmla="*/ 1341 w 1689"/>
              <a:gd name="T27" fmla="*/ 133 h 828"/>
              <a:gd name="T28" fmla="*/ 1440 w 1689"/>
              <a:gd name="T29" fmla="*/ 262 h 828"/>
              <a:gd name="T30" fmla="*/ 1490 w 1689"/>
              <a:gd name="T31" fmla="*/ 311 h 828"/>
              <a:gd name="T32" fmla="*/ 1550 w 1689"/>
              <a:gd name="T33" fmla="*/ 331 h 828"/>
              <a:gd name="T34" fmla="*/ 1629 w 1689"/>
              <a:gd name="T35" fmla="*/ 391 h 828"/>
              <a:gd name="T36" fmla="*/ 1689 w 1689"/>
              <a:gd name="T37" fmla="*/ 441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89" h="828">
                <a:moveTo>
                  <a:pt x="0" y="828"/>
                </a:moveTo>
                <a:cubicBezTo>
                  <a:pt x="14" y="806"/>
                  <a:pt x="36" y="790"/>
                  <a:pt x="50" y="768"/>
                </a:cubicBezTo>
                <a:cubicBezTo>
                  <a:pt x="56" y="759"/>
                  <a:pt x="55" y="747"/>
                  <a:pt x="60" y="738"/>
                </a:cubicBezTo>
                <a:cubicBezTo>
                  <a:pt x="65" y="728"/>
                  <a:pt x="73" y="719"/>
                  <a:pt x="80" y="709"/>
                </a:cubicBezTo>
                <a:cubicBezTo>
                  <a:pt x="82" y="687"/>
                  <a:pt x="80" y="565"/>
                  <a:pt x="119" y="540"/>
                </a:cubicBezTo>
                <a:cubicBezTo>
                  <a:pt x="137" y="529"/>
                  <a:pt x="161" y="532"/>
                  <a:pt x="179" y="520"/>
                </a:cubicBezTo>
                <a:cubicBezTo>
                  <a:pt x="199" y="507"/>
                  <a:pt x="219" y="493"/>
                  <a:pt x="239" y="480"/>
                </a:cubicBezTo>
                <a:cubicBezTo>
                  <a:pt x="272" y="458"/>
                  <a:pt x="284" y="423"/>
                  <a:pt x="318" y="401"/>
                </a:cubicBezTo>
                <a:cubicBezTo>
                  <a:pt x="365" y="261"/>
                  <a:pt x="478" y="199"/>
                  <a:pt x="616" y="182"/>
                </a:cubicBezTo>
                <a:cubicBezTo>
                  <a:pt x="681" y="139"/>
                  <a:pt x="740" y="87"/>
                  <a:pt x="805" y="43"/>
                </a:cubicBezTo>
                <a:cubicBezTo>
                  <a:pt x="838" y="21"/>
                  <a:pt x="896" y="17"/>
                  <a:pt x="934" y="4"/>
                </a:cubicBezTo>
                <a:cubicBezTo>
                  <a:pt x="1053" y="10"/>
                  <a:pt x="1127" y="0"/>
                  <a:pt x="1222" y="53"/>
                </a:cubicBezTo>
                <a:cubicBezTo>
                  <a:pt x="1253" y="71"/>
                  <a:pt x="1281" y="93"/>
                  <a:pt x="1311" y="113"/>
                </a:cubicBezTo>
                <a:cubicBezTo>
                  <a:pt x="1321" y="120"/>
                  <a:pt x="1341" y="133"/>
                  <a:pt x="1341" y="133"/>
                </a:cubicBezTo>
                <a:cubicBezTo>
                  <a:pt x="1359" y="185"/>
                  <a:pt x="1387" y="244"/>
                  <a:pt x="1440" y="262"/>
                </a:cubicBezTo>
                <a:cubicBezTo>
                  <a:pt x="1459" y="290"/>
                  <a:pt x="1457" y="297"/>
                  <a:pt x="1490" y="311"/>
                </a:cubicBezTo>
                <a:cubicBezTo>
                  <a:pt x="1509" y="319"/>
                  <a:pt x="1550" y="331"/>
                  <a:pt x="1550" y="331"/>
                </a:cubicBezTo>
                <a:cubicBezTo>
                  <a:pt x="1583" y="354"/>
                  <a:pt x="1591" y="378"/>
                  <a:pt x="1629" y="391"/>
                </a:cubicBezTo>
                <a:cubicBezTo>
                  <a:pt x="1644" y="437"/>
                  <a:pt x="1650" y="421"/>
                  <a:pt x="1689" y="441"/>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80938" name="Freeform 10"/>
          <p:cNvSpPr>
            <a:spLocks/>
          </p:cNvSpPr>
          <p:nvPr/>
        </p:nvSpPr>
        <p:spPr bwMode="auto">
          <a:xfrm>
            <a:off x="5257800" y="2971800"/>
            <a:ext cx="2751138" cy="1836738"/>
          </a:xfrm>
          <a:custGeom>
            <a:avLst/>
            <a:gdLst>
              <a:gd name="T0" fmla="*/ 0 w 1733"/>
              <a:gd name="T1" fmla="*/ 1127 h 1157"/>
              <a:gd name="T2" fmla="*/ 70 w 1733"/>
              <a:gd name="T3" fmla="*/ 918 h 1157"/>
              <a:gd name="T4" fmla="*/ 129 w 1733"/>
              <a:gd name="T5" fmla="*/ 879 h 1157"/>
              <a:gd name="T6" fmla="*/ 249 w 1733"/>
              <a:gd name="T7" fmla="*/ 462 h 1157"/>
              <a:gd name="T8" fmla="*/ 368 w 1733"/>
              <a:gd name="T9" fmla="*/ 303 h 1157"/>
              <a:gd name="T10" fmla="*/ 457 w 1733"/>
              <a:gd name="T11" fmla="*/ 213 h 1157"/>
              <a:gd name="T12" fmla="*/ 606 w 1733"/>
              <a:gd name="T13" fmla="*/ 124 h 1157"/>
              <a:gd name="T14" fmla="*/ 705 w 1733"/>
              <a:gd name="T15" fmla="*/ 74 h 1157"/>
              <a:gd name="T16" fmla="*/ 1003 w 1733"/>
              <a:gd name="T17" fmla="*/ 15 h 1157"/>
              <a:gd name="T18" fmla="*/ 1172 w 1733"/>
              <a:gd name="T19" fmla="*/ 35 h 1157"/>
              <a:gd name="T20" fmla="*/ 1242 w 1733"/>
              <a:gd name="T21" fmla="*/ 104 h 1157"/>
              <a:gd name="T22" fmla="*/ 1272 w 1733"/>
              <a:gd name="T23" fmla="*/ 134 h 1157"/>
              <a:gd name="T24" fmla="*/ 1341 w 1733"/>
              <a:gd name="T25" fmla="*/ 243 h 1157"/>
              <a:gd name="T26" fmla="*/ 1361 w 1733"/>
              <a:gd name="T27" fmla="*/ 303 h 1157"/>
              <a:gd name="T28" fmla="*/ 1381 w 1733"/>
              <a:gd name="T29" fmla="*/ 333 h 1157"/>
              <a:gd name="T30" fmla="*/ 1411 w 1733"/>
              <a:gd name="T31" fmla="*/ 422 h 1157"/>
              <a:gd name="T32" fmla="*/ 1480 w 1733"/>
              <a:gd name="T33" fmla="*/ 541 h 1157"/>
              <a:gd name="T34" fmla="*/ 1520 w 1733"/>
              <a:gd name="T35" fmla="*/ 601 h 1157"/>
              <a:gd name="T36" fmla="*/ 1550 w 1733"/>
              <a:gd name="T37" fmla="*/ 630 h 1157"/>
              <a:gd name="T38" fmla="*/ 1579 w 1733"/>
              <a:gd name="T39" fmla="*/ 670 h 1157"/>
              <a:gd name="T40" fmla="*/ 1649 w 1733"/>
              <a:gd name="T41" fmla="*/ 720 h 1157"/>
              <a:gd name="T42" fmla="*/ 1709 w 1733"/>
              <a:gd name="T43" fmla="*/ 760 h 1157"/>
              <a:gd name="T44" fmla="*/ 1569 w 1733"/>
              <a:gd name="T45" fmla="*/ 710 h 1157"/>
              <a:gd name="T46" fmla="*/ 1291 w 1733"/>
              <a:gd name="T47" fmla="*/ 561 h 1157"/>
              <a:gd name="T48" fmla="*/ 1232 w 1733"/>
              <a:gd name="T49" fmla="*/ 531 h 1157"/>
              <a:gd name="T50" fmla="*/ 1172 w 1733"/>
              <a:gd name="T51" fmla="*/ 511 h 1157"/>
              <a:gd name="T52" fmla="*/ 1023 w 1733"/>
              <a:gd name="T53" fmla="*/ 521 h 1157"/>
              <a:gd name="T54" fmla="*/ 954 w 1733"/>
              <a:gd name="T55" fmla="*/ 611 h 1157"/>
              <a:gd name="T56" fmla="*/ 775 w 1733"/>
              <a:gd name="T57" fmla="*/ 799 h 1157"/>
              <a:gd name="T58" fmla="*/ 308 w 1733"/>
              <a:gd name="T59" fmla="*/ 869 h 1157"/>
              <a:gd name="T60" fmla="*/ 189 w 1733"/>
              <a:gd name="T61" fmla="*/ 899 h 1157"/>
              <a:gd name="T62" fmla="*/ 129 w 1733"/>
              <a:gd name="T63" fmla="*/ 928 h 1157"/>
              <a:gd name="T64" fmla="*/ 10 w 1733"/>
              <a:gd name="T65" fmla="*/ 1157 h 1157"/>
              <a:gd name="T66" fmla="*/ 0 w 1733"/>
              <a:gd name="T67" fmla="*/ 1127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33" h="1157">
                <a:moveTo>
                  <a:pt x="0" y="1127"/>
                </a:moveTo>
                <a:cubicBezTo>
                  <a:pt x="23" y="1057"/>
                  <a:pt x="47" y="988"/>
                  <a:pt x="70" y="918"/>
                </a:cubicBezTo>
                <a:cubicBezTo>
                  <a:pt x="79" y="892"/>
                  <a:pt x="108" y="886"/>
                  <a:pt x="129" y="879"/>
                </a:cubicBezTo>
                <a:cubicBezTo>
                  <a:pt x="208" y="760"/>
                  <a:pt x="204" y="595"/>
                  <a:pt x="249" y="462"/>
                </a:cubicBezTo>
                <a:cubicBezTo>
                  <a:pt x="267" y="408"/>
                  <a:pt x="332" y="339"/>
                  <a:pt x="368" y="303"/>
                </a:cubicBezTo>
                <a:cubicBezTo>
                  <a:pt x="398" y="273"/>
                  <a:pt x="427" y="243"/>
                  <a:pt x="457" y="213"/>
                </a:cubicBezTo>
                <a:cubicBezTo>
                  <a:pt x="498" y="172"/>
                  <a:pt x="557" y="151"/>
                  <a:pt x="606" y="124"/>
                </a:cubicBezTo>
                <a:cubicBezTo>
                  <a:pt x="704" y="70"/>
                  <a:pt x="628" y="94"/>
                  <a:pt x="705" y="74"/>
                </a:cubicBezTo>
                <a:cubicBezTo>
                  <a:pt x="775" y="27"/>
                  <a:pt x="921" y="22"/>
                  <a:pt x="1003" y="15"/>
                </a:cubicBezTo>
                <a:cubicBezTo>
                  <a:pt x="1060" y="19"/>
                  <a:pt x="1127" y="0"/>
                  <a:pt x="1172" y="35"/>
                </a:cubicBezTo>
                <a:cubicBezTo>
                  <a:pt x="1198" y="55"/>
                  <a:pt x="1219" y="81"/>
                  <a:pt x="1242" y="104"/>
                </a:cubicBezTo>
                <a:cubicBezTo>
                  <a:pt x="1252" y="114"/>
                  <a:pt x="1272" y="134"/>
                  <a:pt x="1272" y="134"/>
                </a:cubicBezTo>
                <a:cubicBezTo>
                  <a:pt x="1291" y="174"/>
                  <a:pt x="1324" y="204"/>
                  <a:pt x="1341" y="243"/>
                </a:cubicBezTo>
                <a:cubicBezTo>
                  <a:pt x="1350" y="262"/>
                  <a:pt x="1349" y="285"/>
                  <a:pt x="1361" y="303"/>
                </a:cubicBezTo>
                <a:cubicBezTo>
                  <a:pt x="1368" y="313"/>
                  <a:pt x="1376" y="322"/>
                  <a:pt x="1381" y="333"/>
                </a:cubicBezTo>
                <a:cubicBezTo>
                  <a:pt x="1383" y="336"/>
                  <a:pt x="1406" y="406"/>
                  <a:pt x="1411" y="422"/>
                </a:cubicBezTo>
                <a:cubicBezTo>
                  <a:pt x="1424" y="460"/>
                  <a:pt x="1459" y="510"/>
                  <a:pt x="1480" y="541"/>
                </a:cubicBezTo>
                <a:cubicBezTo>
                  <a:pt x="1493" y="561"/>
                  <a:pt x="1503" y="584"/>
                  <a:pt x="1520" y="601"/>
                </a:cubicBezTo>
                <a:cubicBezTo>
                  <a:pt x="1530" y="611"/>
                  <a:pt x="1541" y="619"/>
                  <a:pt x="1550" y="630"/>
                </a:cubicBezTo>
                <a:cubicBezTo>
                  <a:pt x="1561" y="643"/>
                  <a:pt x="1567" y="658"/>
                  <a:pt x="1579" y="670"/>
                </a:cubicBezTo>
                <a:cubicBezTo>
                  <a:pt x="1599" y="690"/>
                  <a:pt x="1626" y="704"/>
                  <a:pt x="1649" y="720"/>
                </a:cubicBezTo>
                <a:cubicBezTo>
                  <a:pt x="1669" y="734"/>
                  <a:pt x="1733" y="765"/>
                  <a:pt x="1709" y="760"/>
                </a:cubicBezTo>
                <a:cubicBezTo>
                  <a:pt x="1655" y="749"/>
                  <a:pt x="1619" y="727"/>
                  <a:pt x="1569" y="710"/>
                </a:cubicBezTo>
                <a:cubicBezTo>
                  <a:pt x="1483" y="650"/>
                  <a:pt x="1384" y="608"/>
                  <a:pt x="1291" y="561"/>
                </a:cubicBezTo>
                <a:cubicBezTo>
                  <a:pt x="1271" y="551"/>
                  <a:pt x="1252" y="540"/>
                  <a:pt x="1232" y="531"/>
                </a:cubicBezTo>
                <a:cubicBezTo>
                  <a:pt x="1213" y="522"/>
                  <a:pt x="1172" y="511"/>
                  <a:pt x="1172" y="511"/>
                </a:cubicBezTo>
                <a:cubicBezTo>
                  <a:pt x="1122" y="514"/>
                  <a:pt x="1072" y="510"/>
                  <a:pt x="1023" y="521"/>
                </a:cubicBezTo>
                <a:cubicBezTo>
                  <a:pt x="1004" y="525"/>
                  <a:pt x="954" y="611"/>
                  <a:pt x="954" y="611"/>
                </a:cubicBezTo>
                <a:cubicBezTo>
                  <a:pt x="909" y="678"/>
                  <a:pt x="857" y="772"/>
                  <a:pt x="775" y="799"/>
                </a:cubicBezTo>
                <a:cubicBezTo>
                  <a:pt x="618" y="851"/>
                  <a:pt x="477" y="861"/>
                  <a:pt x="308" y="869"/>
                </a:cubicBezTo>
                <a:cubicBezTo>
                  <a:pt x="270" y="877"/>
                  <a:pt x="225" y="882"/>
                  <a:pt x="189" y="899"/>
                </a:cubicBezTo>
                <a:cubicBezTo>
                  <a:pt x="111" y="937"/>
                  <a:pt x="205" y="903"/>
                  <a:pt x="129" y="928"/>
                </a:cubicBezTo>
                <a:cubicBezTo>
                  <a:pt x="36" y="992"/>
                  <a:pt x="96" y="1099"/>
                  <a:pt x="10" y="1157"/>
                </a:cubicBezTo>
                <a:cubicBezTo>
                  <a:pt x="7" y="1147"/>
                  <a:pt x="0" y="1127"/>
                  <a:pt x="0" y="1127"/>
                </a:cubicBezTo>
                <a:close/>
              </a:path>
            </a:pathLst>
          </a:cu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80939" name="Freeform 11"/>
          <p:cNvSpPr>
            <a:spLocks/>
          </p:cNvSpPr>
          <p:nvPr/>
        </p:nvSpPr>
        <p:spPr bwMode="auto">
          <a:xfrm>
            <a:off x="5273675" y="3478213"/>
            <a:ext cx="2681288" cy="1314450"/>
          </a:xfrm>
          <a:custGeom>
            <a:avLst/>
            <a:gdLst>
              <a:gd name="T0" fmla="*/ 0 w 1689"/>
              <a:gd name="T1" fmla="*/ 828 h 828"/>
              <a:gd name="T2" fmla="*/ 50 w 1689"/>
              <a:gd name="T3" fmla="*/ 768 h 828"/>
              <a:gd name="T4" fmla="*/ 60 w 1689"/>
              <a:gd name="T5" fmla="*/ 738 h 828"/>
              <a:gd name="T6" fmla="*/ 80 w 1689"/>
              <a:gd name="T7" fmla="*/ 709 h 828"/>
              <a:gd name="T8" fmla="*/ 119 w 1689"/>
              <a:gd name="T9" fmla="*/ 540 h 828"/>
              <a:gd name="T10" fmla="*/ 179 w 1689"/>
              <a:gd name="T11" fmla="*/ 520 h 828"/>
              <a:gd name="T12" fmla="*/ 239 w 1689"/>
              <a:gd name="T13" fmla="*/ 480 h 828"/>
              <a:gd name="T14" fmla="*/ 318 w 1689"/>
              <a:gd name="T15" fmla="*/ 401 h 828"/>
              <a:gd name="T16" fmla="*/ 616 w 1689"/>
              <a:gd name="T17" fmla="*/ 182 h 828"/>
              <a:gd name="T18" fmla="*/ 805 w 1689"/>
              <a:gd name="T19" fmla="*/ 43 h 828"/>
              <a:gd name="T20" fmla="*/ 934 w 1689"/>
              <a:gd name="T21" fmla="*/ 4 h 828"/>
              <a:gd name="T22" fmla="*/ 1222 w 1689"/>
              <a:gd name="T23" fmla="*/ 53 h 828"/>
              <a:gd name="T24" fmla="*/ 1311 w 1689"/>
              <a:gd name="T25" fmla="*/ 113 h 828"/>
              <a:gd name="T26" fmla="*/ 1341 w 1689"/>
              <a:gd name="T27" fmla="*/ 133 h 828"/>
              <a:gd name="T28" fmla="*/ 1440 w 1689"/>
              <a:gd name="T29" fmla="*/ 262 h 828"/>
              <a:gd name="T30" fmla="*/ 1490 w 1689"/>
              <a:gd name="T31" fmla="*/ 311 h 828"/>
              <a:gd name="T32" fmla="*/ 1550 w 1689"/>
              <a:gd name="T33" fmla="*/ 331 h 828"/>
              <a:gd name="T34" fmla="*/ 1629 w 1689"/>
              <a:gd name="T35" fmla="*/ 391 h 828"/>
              <a:gd name="T36" fmla="*/ 1689 w 1689"/>
              <a:gd name="T37" fmla="*/ 441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89" h="828">
                <a:moveTo>
                  <a:pt x="0" y="828"/>
                </a:moveTo>
                <a:cubicBezTo>
                  <a:pt x="14" y="806"/>
                  <a:pt x="36" y="790"/>
                  <a:pt x="50" y="768"/>
                </a:cubicBezTo>
                <a:cubicBezTo>
                  <a:pt x="56" y="759"/>
                  <a:pt x="55" y="747"/>
                  <a:pt x="60" y="738"/>
                </a:cubicBezTo>
                <a:cubicBezTo>
                  <a:pt x="65" y="728"/>
                  <a:pt x="73" y="719"/>
                  <a:pt x="80" y="709"/>
                </a:cubicBezTo>
                <a:cubicBezTo>
                  <a:pt x="82" y="687"/>
                  <a:pt x="80" y="565"/>
                  <a:pt x="119" y="540"/>
                </a:cubicBezTo>
                <a:cubicBezTo>
                  <a:pt x="137" y="529"/>
                  <a:pt x="161" y="532"/>
                  <a:pt x="179" y="520"/>
                </a:cubicBezTo>
                <a:cubicBezTo>
                  <a:pt x="199" y="507"/>
                  <a:pt x="219" y="493"/>
                  <a:pt x="239" y="480"/>
                </a:cubicBezTo>
                <a:cubicBezTo>
                  <a:pt x="272" y="458"/>
                  <a:pt x="284" y="423"/>
                  <a:pt x="318" y="401"/>
                </a:cubicBezTo>
                <a:cubicBezTo>
                  <a:pt x="365" y="261"/>
                  <a:pt x="478" y="199"/>
                  <a:pt x="616" y="182"/>
                </a:cubicBezTo>
                <a:cubicBezTo>
                  <a:pt x="681" y="139"/>
                  <a:pt x="740" y="87"/>
                  <a:pt x="805" y="43"/>
                </a:cubicBezTo>
                <a:cubicBezTo>
                  <a:pt x="838" y="21"/>
                  <a:pt x="896" y="17"/>
                  <a:pt x="934" y="4"/>
                </a:cubicBezTo>
                <a:cubicBezTo>
                  <a:pt x="1053" y="10"/>
                  <a:pt x="1127" y="0"/>
                  <a:pt x="1222" y="53"/>
                </a:cubicBezTo>
                <a:cubicBezTo>
                  <a:pt x="1253" y="71"/>
                  <a:pt x="1281" y="93"/>
                  <a:pt x="1311" y="113"/>
                </a:cubicBezTo>
                <a:cubicBezTo>
                  <a:pt x="1321" y="120"/>
                  <a:pt x="1341" y="133"/>
                  <a:pt x="1341" y="133"/>
                </a:cubicBezTo>
                <a:cubicBezTo>
                  <a:pt x="1359" y="185"/>
                  <a:pt x="1387" y="244"/>
                  <a:pt x="1440" y="262"/>
                </a:cubicBezTo>
                <a:cubicBezTo>
                  <a:pt x="1459" y="290"/>
                  <a:pt x="1457" y="297"/>
                  <a:pt x="1490" y="311"/>
                </a:cubicBezTo>
                <a:cubicBezTo>
                  <a:pt x="1509" y="319"/>
                  <a:pt x="1550" y="331"/>
                  <a:pt x="1550" y="331"/>
                </a:cubicBezTo>
                <a:cubicBezTo>
                  <a:pt x="1583" y="354"/>
                  <a:pt x="1591" y="378"/>
                  <a:pt x="1629" y="391"/>
                </a:cubicBezTo>
                <a:cubicBezTo>
                  <a:pt x="1644" y="437"/>
                  <a:pt x="1650" y="421"/>
                  <a:pt x="1689" y="441"/>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80940" name="Text Box 12"/>
          <p:cNvSpPr txBox="1">
            <a:spLocks noChangeArrowheads="1"/>
          </p:cNvSpPr>
          <p:nvPr/>
        </p:nvSpPr>
        <p:spPr bwMode="auto">
          <a:xfrm>
            <a:off x="2819400" y="1676400"/>
            <a:ext cx="1524000"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lnSpc>
                <a:spcPct val="200000"/>
              </a:lnSpc>
              <a:spcBef>
                <a:spcPct val="50000"/>
              </a:spcBef>
              <a:buClr>
                <a:srgbClr val="A50021"/>
              </a:buClr>
              <a:buSzPct val="200000"/>
              <a:buFont typeface="Webdings" charset="2"/>
              <a:buChar char="á"/>
            </a:pPr>
            <a:r>
              <a:rPr lang="en-US" altLang="en-US" sz="5400" baseline="0">
                <a:solidFill>
                  <a:srgbClr val="A50021"/>
                </a:solidFill>
                <a:effectLst>
                  <a:outerShdw blurRad="38100" dist="38100" dir="2700000" algn="tl">
                    <a:srgbClr val="000000"/>
                  </a:outerShdw>
                </a:effectLst>
              </a:rPr>
              <a:t> </a:t>
            </a:r>
            <a:endParaRPr lang="en-US" altLang="en-US" sz="5400" b="0" baseline="0">
              <a:solidFill>
                <a:srgbClr val="CC0000"/>
              </a:solidFill>
              <a:effectLst>
                <a:outerShdw blurRad="38100" dist="38100" dir="2700000" algn="tl">
                  <a:srgbClr val="000000"/>
                </a:outerShdw>
              </a:effectLst>
              <a:latin typeface="Comic Sans MS" charset="0"/>
            </a:endParaRPr>
          </a:p>
        </p:txBody>
      </p:sp>
      <p:sp>
        <p:nvSpPr>
          <p:cNvPr id="380941" name="Text Box 13"/>
          <p:cNvSpPr txBox="1">
            <a:spLocks noChangeArrowheads="1"/>
          </p:cNvSpPr>
          <p:nvPr/>
        </p:nvSpPr>
        <p:spPr bwMode="auto">
          <a:xfrm>
            <a:off x="6858000" y="1676400"/>
            <a:ext cx="1524000"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lnSpc>
                <a:spcPct val="200000"/>
              </a:lnSpc>
              <a:spcBef>
                <a:spcPct val="50000"/>
              </a:spcBef>
              <a:buClr>
                <a:srgbClr val="A50021"/>
              </a:buClr>
              <a:buSzPct val="200000"/>
              <a:buFont typeface="Webdings" charset="2"/>
              <a:buChar char="á"/>
            </a:pPr>
            <a:r>
              <a:rPr lang="en-US" altLang="en-US" sz="5400" baseline="0">
                <a:solidFill>
                  <a:srgbClr val="A50021"/>
                </a:solidFill>
                <a:effectLst>
                  <a:outerShdw blurRad="38100" dist="38100" dir="2700000" algn="tl">
                    <a:srgbClr val="000000"/>
                  </a:outerShdw>
                </a:effectLst>
              </a:rPr>
              <a:t> </a:t>
            </a:r>
            <a:endParaRPr lang="en-US" altLang="en-US" sz="5400" b="0" baseline="0">
              <a:solidFill>
                <a:srgbClr val="CC0000"/>
              </a:solidFill>
              <a:effectLst>
                <a:outerShdw blurRad="38100" dist="38100" dir="2700000" algn="tl">
                  <a:srgbClr val="000000"/>
                </a:outerShdw>
              </a:effectLst>
              <a:latin typeface="Comic Sans MS" charset="0"/>
            </a:endParaRPr>
          </a:p>
        </p:txBody>
      </p:sp>
      <p:sp>
        <p:nvSpPr>
          <p:cNvPr id="380942" name="Text Box 14"/>
          <p:cNvSpPr txBox="1">
            <a:spLocks noChangeArrowheads="1"/>
          </p:cNvSpPr>
          <p:nvPr/>
        </p:nvSpPr>
        <p:spPr bwMode="auto">
          <a:xfrm>
            <a:off x="381000" y="5562600"/>
            <a:ext cx="3200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buClr>
                <a:srgbClr val="A50021"/>
              </a:buClr>
              <a:buFont typeface="Wingdings" charset="2"/>
              <a:buNone/>
            </a:pPr>
            <a:r>
              <a:rPr lang="en-US" altLang="en-US" sz="3200" baseline="0">
                <a:solidFill>
                  <a:srgbClr val="A50021"/>
                </a:solidFill>
                <a:effectLst>
                  <a:outerShdw blurRad="38100" dist="38100" dir="2700000" algn="tl">
                    <a:srgbClr val="000000"/>
                  </a:outerShdw>
                </a:effectLst>
              </a:rPr>
              <a:t> Relative Humidity =</a:t>
            </a:r>
            <a:endParaRPr lang="en-US" altLang="en-US" sz="3200" b="0" baseline="0">
              <a:solidFill>
                <a:srgbClr val="CC0000"/>
              </a:solidFill>
              <a:effectLst>
                <a:outerShdw blurRad="38100" dist="38100" dir="2700000" algn="tl">
                  <a:srgbClr val="000000"/>
                </a:outerShdw>
              </a:effectLst>
              <a:latin typeface="Comic Sans MS" charset="0"/>
            </a:endParaRPr>
          </a:p>
        </p:txBody>
      </p:sp>
      <p:sp>
        <p:nvSpPr>
          <p:cNvPr id="380943" name="Text Box 15"/>
          <p:cNvSpPr txBox="1">
            <a:spLocks noChangeArrowheads="1"/>
          </p:cNvSpPr>
          <p:nvPr/>
        </p:nvSpPr>
        <p:spPr bwMode="auto">
          <a:xfrm>
            <a:off x="4953000" y="5562600"/>
            <a:ext cx="3124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buClr>
                <a:srgbClr val="A50021"/>
              </a:buClr>
              <a:buFont typeface="Wingdings" charset="2"/>
              <a:buNone/>
            </a:pPr>
            <a:r>
              <a:rPr lang="en-US" altLang="en-US" sz="3200" baseline="0">
                <a:solidFill>
                  <a:srgbClr val="A50021"/>
                </a:solidFill>
                <a:effectLst>
                  <a:outerShdw blurRad="38100" dist="38100" dir="2700000" algn="tl">
                    <a:srgbClr val="000000"/>
                  </a:outerShdw>
                </a:effectLst>
              </a:rPr>
              <a:t> Relative Humidity =</a:t>
            </a:r>
            <a:endParaRPr lang="en-US" altLang="en-US" sz="3200" b="0" baseline="0">
              <a:solidFill>
                <a:srgbClr val="CC0000"/>
              </a:solidFill>
              <a:effectLst>
                <a:outerShdw blurRad="38100" dist="38100" dir="2700000" algn="tl">
                  <a:srgbClr val="000000"/>
                </a:outerShdw>
              </a:effectLst>
              <a:latin typeface="Comic Sans MS" charset="0"/>
            </a:endParaRPr>
          </a:p>
        </p:txBody>
      </p:sp>
      <p:sp>
        <p:nvSpPr>
          <p:cNvPr id="380944" name="Line 16"/>
          <p:cNvSpPr>
            <a:spLocks noChangeShapeType="1"/>
          </p:cNvSpPr>
          <p:nvPr/>
        </p:nvSpPr>
        <p:spPr bwMode="auto">
          <a:xfrm flipH="1" flipV="1">
            <a:off x="1752600" y="2819400"/>
            <a:ext cx="3048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80945" name="Line 17"/>
          <p:cNvSpPr>
            <a:spLocks noChangeShapeType="1"/>
          </p:cNvSpPr>
          <p:nvPr/>
        </p:nvSpPr>
        <p:spPr bwMode="auto">
          <a:xfrm flipH="1" flipV="1">
            <a:off x="1371600" y="3048000"/>
            <a:ext cx="3810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80946" name="Line 18"/>
          <p:cNvSpPr>
            <a:spLocks noChangeShapeType="1"/>
          </p:cNvSpPr>
          <p:nvPr/>
        </p:nvSpPr>
        <p:spPr bwMode="auto">
          <a:xfrm flipH="1" flipV="1">
            <a:off x="990600" y="3352800"/>
            <a:ext cx="5334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80947" name="Line 19"/>
          <p:cNvSpPr>
            <a:spLocks noChangeShapeType="1"/>
          </p:cNvSpPr>
          <p:nvPr/>
        </p:nvSpPr>
        <p:spPr bwMode="auto">
          <a:xfrm flipH="1">
            <a:off x="838200" y="40386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80948" name="Line 20"/>
          <p:cNvSpPr>
            <a:spLocks noChangeShapeType="1"/>
          </p:cNvSpPr>
          <p:nvPr/>
        </p:nvSpPr>
        <p:spPr bwMode="auto">
          <a:xfrm flipH="1">
            <a:off x="609600" y="4267200"/>
            <a:ext cx="6096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80949" name="Line 21"/>
          <p:cNvSpPr>
            <a:spLocks noChangeShapeType="1"/>
          </p:cNvSpPr>
          <p:nvPr/>
        </p:nvSpPr>
        <p:spPr bwMode="auto">
          <a:xfrm flipV="1">
            <a:off x="2514600" y="2743200"/>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80950" name="Line 22"/>
          <p:cNvSpPr>
            <a:spLocks noChangeShapeType="1"/>
          </p:cNvSpPr>
          <p:nvPr/>
        </p:nvSpPr>
        <p:spPr bwMode="auto">
          <a:xfrm flipV="1">
            <a:off x="2895600" y="3200400"/>
            <a:ext cx="3810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80951" name="Line 23"/>
          <p:cNvSpPr>
            <a:spLocks noChangeShapeType="1"/>
          </p:cNvSpPr>
          <p:nvPr/>
        </p:nvSpPr>
        <p:spPr bwMode="auto">
          <a:xfrm flipV="1">
            <a:off x="3124200" y="3810000"/>
            <a:ext cx="4572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80952" name="Line 24"/>
          <p:cNvSpPr>
            <a:spLocks noChangeShapeType="1"/>
          </p:cNvSpPr>
          <p:nvPr/>
        </p:nvSpPr>
        <p:spPr bwMode="auto">
          <a:xfrm>
            <a:off x="3352800" y="4114800"/>
            <a:ext cx="6096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80954" name="Line 26"/>
          <p:cNvSpPr>
            <a:spLocks noChangeShapeType="1"/>
          </p:cNvSpPr>
          <p:nvPr/>
        </p:nvSpPr>
        <p:spPr bwMode="auto">
          <a:xfrm flipH="1">
            <a:off x="1371600" y="4343400"/>
            <a:ext cx="1524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80955" name="Line 27"/>
          <p:cNvSpPr>
            <a:spLocks noChangeShapeType="1"/>
          </p:cNvSpPr>
          <p:nvPr/>
        </p:nvSpPr>
        <p:spPr bwMode="auto">
          <a:xfrm>
            <a:off x="1752600" y="4267200"/>
            <a:ext cx="304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80956" name="Line 28"/>
          <p:cNvSpPr>
            <a:spLocks noChangeShapeType="1"/>
          </p:cNvSpPr>
          <p:nvPr/>
        </p:nvSpPr>
        <p:spPr bwMode="auto">
          <a:xfrm>
            <a:off x="2133600" y="4191000"/>
            <a:ext cx="3810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80957" name="Line 29"/>
          <p:cNvSpPr>
            <a:spLocks noChangeShapeType="1"/>
          </p:cNvSpPr>
          <p:nvPr/>
        </p:nvSpPr>
        <p:spPr bwMode="auto">
          <a:xfrm>
            <a:off x="2362200" y="3886200"/>
            <a:ext cx="3810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80958" name="Line 30"/>
          <p:cNvSpPr>
            <a:spLocks noChangeShapeType="1"/>
          </p:cNvSpPr>
          <p:nvPr/>
        </p:nvSpPr>
        <p:spPr bwMode="auto">
          <a:xfrm>
            <a:off x="3048000" y="3962400"/>
            <a:ext cx="2286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80959" name="Text Box 31"/>
          <p:cNvSpPr txBox="1">
            <a:spLocks noChangeArrowheads="1"/>
          </p:cNvSpPr>
          <p:nvPr/>
        </p:nvSpPr>
        <p:spPr bwMode="auto">
          <a:xfrm>
            <a:off x="1143000" y="2209800"/>
            <a:ext cx="1143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buClr>
                <a:srgbClr val="A50021"/>
              </a:buClr>
              <a:buFont typeface="Wingdings" charset="2"/>
              <a:buNone/>
            </a:pPr>
            <a:r>
              <a:rPr lang="en-US" altLang="en-US" sz="3200" baseline="0">
                <a:solidFill>
                  <a:srgbClr val="A50021"/>
                </a:solidFill>
                <a:effectLst>
                  <a:outerShdw blurRad="38100" dist="38100" dir="2700000" algn="tl">
                    <a:srgbClr val="000000"/>
                  </a:outerShdw>
                </a:effectLst>
              </a:rPr>
              <a:t>H</a:t>
            </a:r>
            <a:r>
              <a:rPr lang="en-US" altLang="en-US" sz="3200">
                <a:solidFill>
                  <a:srgbClr val="A50021"/>
                </a:solidFill>
                <a:effectLst>
                  <a:outerShdw blurRad="38100" dist="38100" dir="2700000" algn="tl">
                    <a:srgbClr val="000000"/>
                  </a:outerShdw>
                </a:effectLst>
              </a:rPr>
              <a:t>2</a:t>
            </a:r>
            <a:r>
              <a:rPr lang="en-US" altLang="en-US" sz="3200" baseline="0">
                <a:solidFill>
                  <a:srgbClr val="A50021"/>
                </a:solidFill>
                <a:effectLst>
                  <a:outerShdw blurRad="38100" dist="38100" dir="2700000" algn="tl">
                    <a:srgbClr val="000000"/>
                  </a:outerShdw>
                </a:effectLst>
              </a:rPr>
              <a:t>O</a:t>
            </a:r>
            <a:endParaRPr lang="en-US" altLang="en-US" sz="3200" b="0" baseline="0">
              <a:solidFill>
                <a:srgbClr val="CC0000"/>
              </a:solidFill>
              <a:effectLst>
                <a:outerShdw blurRad="38100" dist="38100" dir="2700000" algn="tl">
                  <a:srgbClr val="000000"/>
                </a:outerShdw>
              </a:effectLst>
              <a:latin typeface="Comic Sans MS" charset="0"/>
            </a:endParaRPr>
          </a:p>
        </p:txBody>
      </p:sp>
      <p:sp>
        <p:nvSpPr>
          <p:cNvPr id="380960" name="Text Box 32"/>
          <p:cNvSpPr txBox="1">
            <a:spLocks noChangeArrowheads="1"/>
          </p:cNvSpPr>
          <p:nvPr/>
        </p:nvSpPr>
        <p:spPr bwMode="auto">
          <a:xfrm>
            <a:off x="76200" y="2895600"/>
            <a:ext cx="1143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buClr>
                <a:srgbClr val="A50021"/>
              </a:buClr>
              <a:buFont typeface="Wingdings" charset="2"/>
              <a:buNone/>
            </a:pPr>
            <a:r>
              <a:rPr lang="en-US" altLang="en-US" sz="3200" baseline="0">
                <a:solidFill>
                  <a:srgbClr val="A50021"/>
                </a:solidFill>
                <a:effectLst>
                  <a:outerShdw blurRad="38100" dist="38100" dir="2700000" algn="tl">
                    <a:srgbClr val="000000"/>
                  </a:outerShdw>
                </a:effectLst>
              </a:rPr>
              <a:t>H</a:t>
            </a:r>
            <a:r>
              <a:rPr lang="en-US" altLang="en-US" sz="3200">
                <a:solidFill>
                  <a:srgbClr val="A50021"/>
                </a:solidFill>
                <a:effectLst>
                  <a:outerShdw blurRad="38100" dist="38100" dir="2700000" algn="tl">
                    <a:srgbClr val="000000"/>
                  </a:outerShdw>
                </a:effectLst>
              </a:rPr>
              <a:t>2</a:t>
            </a:r>
            <a:r>
              <a:rPr lang="en-US" altLang="en-US" sz="3200" baseline="0">
                <a:solidFill>
                  <a:srgbClr val="A50021"/>
                </a:solidFill>
                <a:effectLst>
                  <a:outerShdw blurRad="38100" dist="38100" dir="2700000" algn="tl">
                    <a:srgbClr val="000000"/>
                  </a:outerShdw>
                </a:effectLst>
              </a:rPr>
              <a:t>O</a:t>
            </a:r>
            <a:endParaRPr lang="en-US" altLang="en-US" sz="3200" b="0" baseline="0">
              <a:solidFill>
                <a:srgbClr val="CC0000"/>
              </a:solidFill>
              <a:effectLst>
                <a:outerShdw blurRad="38100" dist="38100" dir="2700000" algn="tl">
                  <a:srgbClr val="000000"/>
                </a:outerShdw>
              </a:effectLst>
              <a:latin typeface="Comic Sans MS" charset="0"/>
            </a:endParaRPr>
          </a:p>
        </p:txBody>
      </p:sp>
      <p:sp>
        <p:nvSpPr>
          <p:cNvPr id="380961" name="Text Box 33"/>
          <p:cNvSpPr txBox="1">
            <a:spLocks noChangeArrowheads="1"/>
          </p:cNvSpPr>
          <p:nvPr/>
        </p:nvSpPr>
        <p:spPr bwMode="auto">
          <a:xfrm>
            <a:off x="838200" y="4648200"/>
            <a:ext cx="1143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buClr>
                <a:srgbClr val="A50021"/>
              </a:buClr>
              <a:buFont typeface="Wingdings" charset="2"/>
              <a:buNone/>
            </a:pPr>
            <a:r>
              <a:rPr lang="en-US" altLang="en-US" sz="3200" baseline="0">
                <a:solidFill>
                  <a:srgbClr val="A50021"/>
                </a:solidFill>
                <a:effectLst>
                  <a:outerShdw blurRad="38100" dist="38100" dir="2700000" algn="tl">
                    <a:srgbClr val="000000"/>
                  </a:outerShdw>
                </a:effectLst>
              </a:rPr>
              <a:t>H</a:t>
            </a:r>
            <a:r>
              <a:rPr lang="en-US" altLang="en-US" sz="3200">
                <a:solidFill>
                  <a:srgbClr val="A50021"/>
                </a:solidFill>
                <a:effectLst>
                  <a:outerShdw blurRad="38100" dist="38100" dir="2700000" algn="tl">
                    <a:srgbClr val="000000"/>
                  </a:outerShdw>
                </a:effectLst>
              </a:rPr>
              <a:t>2</a:t>
            </a:r>
            <a:r>
              <a:rPr lang="en-US" altLang="en-US" sz="3200" baseline="0">
                <a:solidFill>
                  <a:srgbClr val="A50021"/>
                </a:solidFill>
                <a:effectLst>
                  <a:outerShdw blurRad="38100" dist="38100" dir="2700000" algn="tl">
                    <a:srgbClr val="000000"/>
                  </a:outerShdw>
                </a:effectLst>
              </a:rPr>
              <a:t>O</a:t>
            </a:r>
            <a:endParaRPr lang="en-US" altLang="en-US" sz="3200" b="0" baseline="0">
              <a:solidFill>
                <a:srgbClr val="CC0000"/>
              </a:solidFill>
              <a:effectLst>
                <a:outerShdw blurRad="38100" dist="38100" dir="2700000" algn="tl">
                  <a:srgbClr val="000000"/>
                </a:outerShdw>
              </a:effectLst>
              <a:latin typeface="Comic Sans MS" charset="0"/>
            </a:endParaRPr>
          </a:p>
        </p:txBody>
      </p:sp>
      <p:sp>
        <p:nvSpPr>
          <p:cNvPr id="380962" name="Text Box 34"/>
          <p:cNvSpPr txBox="1">
            <a:spLocks noChangeArrowheads="1"/>
          </p:cNvSpPr>
          <p:nvPr/>
        </p:nvSpPr>
        <p:spPr bwMode="auto">
          <a:xfrm>
            <a:off x="2133600" y="4602163"/>
            <a:ext cx="1143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buClr>
                <a:srgbClr val="A50021"/>
              </a:buClr>
              <a:buFont typeface="Wingdings" charset="2"/>
              <a:buNone/>
            </a:pPr>
            <a:r>
              <a:rPr lang="en-US" altLang="en-US" sz="3200" baseline="0">
                <a:solidFill>
                  <a:srgbClr val="A50021"/>
                </a:solidFill>
                <a:effectLst>
                  <a:outerShdw blurRad="38100" dist="38100" dir="2700000" algn="tl">
                    <a:srgbClr val="000000"/>
                  </a:outerShdw>
                </a:effectLst>
              </a:rPr>
              <a:t>H</a:t>
            </a:r>
            <a:r>
              <a:rPr lang="en-US" altLang="en-US" sz="3200">
                <a:solidFill>
                  <a:srgbClr val="A50021"/>
                </a:solidFill>
                <a:effectLst>
                  <a:outerShdw blurRad="38100" dist="38100" dir="2700000" algn="tl">
                    <a:srgbClr val="000000"/>
                  </a:outerShdw>
                </a:effectLst>
              </a:rPr>
              <a:t>2</a:t>
            </a:r>
            <a:r>
              <a:rPr lang="en-US" altLang="en-US" sz="3200" baseline="0">
                <a:solidFill>
                  <a:srgbClr val="A50021"/>
                </a:solidFill>
                <a:effectLst>
                  <a:outerShdw blurRad="38100" dist="38100" dir="2700000" algn="tl">
                    <a:srgbClr val="000000"/>
                  </a:outerShdw>
                </a:effectLst>
              </a:rPr>
              <a:t>O</a:t>
            </a:r>
            <a:endParaRPr lang="en-US" altLang="en-US" sz="3200" b="0" baseline="0">
              <a:solidFill>
                <a:srgbClr val="CC0000"/>
              </a:solidFill>
              <a:effectLst>
                <a:outerShdw blurRad="38100" dist="38100" dir="2700000" algn="tl">
                  <a:srgbClr val="000000"/>
                </a:outerShdw>
              </a:effectLst>
              <a:latin typeface="Comic Sans MS" charset="0"/>
            </a:endParaRPr>
          </a:p>
        </p:txBody>
      </p:sp>
      <p:sp>
        <p:nvSpPr>
          <p:cNvPr id="380963" name="Text Box 35"/>
          <p:cNvSpPr txBox="1">
            <a:spLocks noChangeArrowheads="1"/>
          </p:cNvSpPr>
          <p:nvPr/>
        </p:nvSpPr>
        <p:spPr bwMode="auto">
          <a:xfrm>
            <a:off x="3429000" y="3505200"/>
            <a:ext cx="1143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buClr>
                <a:srgbClr val="A50021"/>
              </a:buClr>
              <a:buFont typeface="Wingdings" charset="2"/>
              <a:buNone/>
            </a:pPr>
            <a:r>
              <a:rPr lang="en-US" altLang="en-US" sz="3200" baseline="0">
                <a:solidFill>
                  <a:srgbClr val="A50021"/>
                </a:solidFill>
                <a:effectLst>
                  <a:outerShdw blurRad="38100" dist="38100" dir="2700000" algn="tl">
                    <a:srgbClr val="000000"/>
                  </a:outerShdw>
                </a:effectLst>
              </a:rPr>
              <a:t>H</a:t>
            </a:r>
            <a:r>
              <a:rPr lang="en-US" altLang="en-US" sz="3200">
                <a:solidFill>
                  <a:srgbClr val="A50021"/>
                </a:solidFill>
                <a:effectLst>
                  <a:outerShdw blurRad="38100" dist="38100" dir="2700000" algn="tl">
                    <a:srgbClr val="000000"/>
                  </a:outerShdw>
                </a:effectLst>
              </a:rPr>
              <a:t>2</a:t>
            </a:r>
            <a:r>
              <a:rPr lang="en-US" altLang="en-US" sz="3200" baseline="0">
                <a:solidFill>
                  <a:srgbClr val="A50021"/>
                </a:solidFill>
                <a:effectLst>
                  <a:outerShdw blurRad="38100" dist="38100" dir="2700000" algn="tl">
                    <a:srgbClr val="000000"/>
                  </a:outerShdw>
                </a:effectLst>
              </a:rPr>
              <a:t>O</a:t>
            </a:r>
            <a:endParaRPr lang="en-US" altLang="en-US" sz="3200" b="0" baseline="0">
              <a:solidFill>
                <a:srgbClr val="CC0000"/>
              </a:solidFill>
              <a:effectLst>
                <a:outerShdw blurRad="38100" dist="38100" dir="2700000" algn="tl">
                  <a:srgbClr val="000000"/>
                </a:outerShdw>
              </a:effectLst>
              <a:latin typeface="Comic Sans MS" charset="0"/>
            </a:endParaRPr>
          </a:p>
        </p:txBody>
      </p:sp>
      <p:sp>
        <p:nvSpPr>
          <p:cNvPr id="380964" name="Text Box 36"/>
          <p:cNvSpPr txBox="1">
            <a:spLocks noChangeArrowheads="1"/>
          </p:cNvSpPr>
          <p:nvPr/>
        </p:nvSpPr>
        <p:spPr bwMode="auto">
          <a:xfrm>
            <a:off x="3657600" y="4373563"/>
            <a:ext cx="1143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buClr>
                <a:srgbClr val="A50021"/>
              </a:buClr>
              <a:buFont typeface="Wingdings" charset="2"/>
              <a:buNone/>
            </a:pPr>
            <a:r>
              <a:rPr lang="en-US" altLang="en-US" sz="3200" baseline="0">
                <a:solidFill>
                  <a:srgbClr val="A50021"/>
                </a:solidFill>
                <a:effectLst>
                  <a:outerShdw blurRad="38100" dist="38100" dir="2700000" algn="tl">
                    <a:srgbClr val="000000"/>
                  </a:outerShdw>
                </a:effectLst>
              </a:rPr>
              <a:t>H</a:t>
            </a:r>
            <a:r>
              <a:rPr lang="en-US" altLang="en-US" sz="3200">
                <a:solidFill>
                  <a:srgbClr val="A50021"/>
                </a:solidFill>
                <a:effectLst>
                  <a:outerShdw blurRad="38100" dist="38100" dir="2700000" algn="tl">
                    <a:srgbClr val="000000"/>
                  </a:outerShdw>
                </a:effectLst>
              </a:rPr>
              <a:t>2</a:t>
            </a:r>
            <a:r>
              <a:rPr lang="en-US" altLang="en-US" sz="3200" baseline="0">
                <a:solidFill>
                  <a:srgbClr val="A50021"/>
                </a:solidFill>
                <a:effectLst>
                  <a:outerShdw blurRad="38100" dist="38100" dir="2700000" algn="tl">
                    <a:srgbClr val="000000"/>
                  </a:outerShdw>
                </a:effectLst>
              </a:rPr>
              <a:t>O</a:t>
            </a:r>
            <a:endParaRPr lang="en-US" altLang="en-US" sz="3200" b="0" baseline="0">
              <a:solidFill>
                <a:srgbClr val="CC0000"/>
              </a:solidFill>
              <a:effectLst>
                <a:outerShdw blurRad="38100" dist="38100" dir="2700000" algn="tl">
                  <a:srgbClr val="000000"/>
                </a:outerShdw>
              </a:effectLst>
              <a:latin typeface="Comic Sans MS" charset="0"/>
            </a:endParaRPr>
          </a:p>
        </p:txBody>
      </p:sp>
      <p:sp>
        <p:nvSpPr>
          <p:cNvPr id="380965" name="Line 37"/>
          <p:cNvSpPr>
            <a:spLocks noChangeShapeType="1"/>
          </p:cNvSpPr>
          <p:nvPr/>
        </p:nvSpPr>
        <p:spPr bwMode="auto">
          <a:xfrm flipV="1">
            <a:off x="6324600" y="2819400"/>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80966" name="Text Box 38"/>
          <p:cNvSpPr txBox="1">
            <a:spLocks noChangeArrowheads="1"/>
          </p:cNvSpPr>
          <p:nvPr/>
        </p:nvSpPr>
        <p:spPr bwMode="auto">
          <a:xfrm>
            <a:off x="5867400" y="2209800"/>
            <a:ext cx="1143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buClr>
                <a:srgbClr val="A50021"/>
              </a:buClr>
              <a:buFont typeface="Wingdings" charset="2"/>
              <a:buNone/>
            </a:pPr>
            <a:r>
              <a:rPr lang="en-US" altLang="en-US" sz="3200" baseline="0">
                <a:solidFill>
                  <a:srgbClr val="A50021"/>
                </a:solidFill>
                <a:effectLst>
                  <a:outerShdw blurRad="38100" dist="38100" dir="2700000" algn="tl">
                    <a:srgbClr val="000000"/>
                  </a:outerShdw>
                </a:effectLst>
              </a:rPr>
              <a:t>H</a:t>
            </a:r>
            <a:r>
              <a:rPr lang="en-US" altLang="en-US" sz="3200">
                <a:solidFill>
                  <a:srgbClr val="A50021"/>
                </a:solidFill>
                <a:effectLst>
                  <a:outerShdw blurRad="38100" dist="38100" dir="2700000" algn="tl">
                    <a:srgbClr val="000000"/>
                  </a:outerShdw>
                </a:effectLst>
              </a:rPr>
              <a:t>2</a:t>
            </a:r>
            <a:r>
              <a:rPr lang="en-US" altLang="en-US" sz="3200" baseline="0">
                <a:solidFill>
                  <a:srgbClr val="A50021"/>
                </a:solidFill>
                <a:effectLst>
                  <a:outerShdw blurRad="38100" dist="38100" dir="2700000" algn="tl">
                    <a:srgbClr val="000000"/>
                  </a:outerShdw>
                </a:effectLst>
              </a:rPr>
              <a:t>O</a:t>
            </a:r>
            <a:endParaRPr lang="en-US" altLang="en-US" sz="3200" b="0" baseline="0">
              <a:solidFill>
                <a:srgbClr val="CC0000"/>
              </a:solidFill>
              <a:effectLst>
                <a:outerShdw blurRad="38100" dist="38100" dir="2700000" algn="tl">
                  <a:srgbClr val="000000"/>
                </a:outerShdw>
              </a:effectLst>
              <a:latin typeface="Comic Sans MS" charset="0"/>
            </a:endParaRPr>
          </a:p>
        </p:txBody>
      </p:sp>
      <p:sp>
        <p:nvSpPr>
          <p:cNvPr id="380967" name="Line 39"/>
          <p:cNvSpPr>
            <a:spLocks noChangeShapeType="1"/>
          </p:cNvSpPr>
          <p:nvPr/>
        </p:nvSpPr>
        <p:spPr bwMode="auto">
          <a:xfrm flipV="1">
            <a:off x="2667000" y="2819400"/>
            <a:ext cx="3048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80968" name="Text Box 40"/>
          <p:cNvSpPr txBox="1">
            <a:spLocks noChangeArrowheads="1"/>
          </p:cNvSpPr>
          <p:nvPr/>
        </p:nvSpPr>
        <p:spPr bwMode="auto">
          <a:xfrm>
            <a:off x="3810000" y="2133600"/>
            <a:ext cx="1143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buClr>
                <a:srgbClr val="A50021"/>
              </a:buClr>
              <a:buFont typeface="Wingdings" charset="2"/>
              <a:buNone/>
            </a:pPr>
            <a:r>
              <a:rPr lang="en-US" altLang="en-US" sz="3200" baseline="0">
                <a:solidFill>
                  <a:srgbClr val="A50021"/>
                </a:solidFill>
                <a:effectLst>
                  <a:outerShdw blurRad="38100" dist="38100" dir="2700000" algn="tl">
                    <a:srgbClr val="000000"/>
                  </a:outerShdw>
                </a:effectLst>
              </a:rPr>
              <a:t>70</a:t>
            </a:r>
            <a:r>
              <a:rPr lang="en-US" altLang="en-US" sz="3200" baseline="30000">
                <a:solidFill>
                  <a:srgbClr val="A50021"/>
                </a:solidFill>
                <a:effectLst>
                  <a:outerShdw blurRad="38100" dist="38100" dir="2700000" algn="tl">
                    <a:srgbClr val="000000"/>
                  </a:outerShdw>
                </a:effectLst>
              </a:rPr>
              <a:t>0</a:t>
            </a:r>
            <a:r>
              <a:rPr lang="en-US" altLang="en-US" sz="3200" baseline="0">
                <a:solidFill>
                  <a:srgbClr val="A50021"/>
                </a:solidFill>
                <a:effectLst>
                  <a:outerShdw blurRad="38100" dist="38100" dir="2700000" algn="tl">
                    <a:srgbClr val="000000"/>
                  </a:outerShdw>
                </a:effectLst>
              </a:rPr>
              <a:t>F</a:t>
            </a:r>
            <a:endParaRPr lang="en-US" altLang="en-US" sz="3200" b="0" baseline="0">
              <a:solidFill>
                <a:srgbClr val="CC0000"/>
              </a:solidFill>
              <a:effectLst>
                <a:outerShdw blurRad="38100" dist="38100" dir="2700000" algn="tl">
                  <a:srgbClr val="000000"/>
                </a:outerShdw>
              </a:effectLst>
              <a:latin typeface="Comic Sans MS" charset="0"/>
            </a:endParaRPr>
          </a:p>
        </p:txBody>
      </p:sp>
      <p:sp>
        <p:nvSpPr>
          <p:cNvPr id="380969" name="Text Box 41"/>
          <p:cNvSpPr txBox="1">
            <a:spLocks noChangeArrowheads="1"/>
          </p:cNvSpPr>
          <p:nvPr/>
        </p:nvSpPr>
        <p:spPr bwMode="auto">
          <a:xfrm>
            <a:off x="7848600" y="2209800"/>
            <a:ext cx="1143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buClr>
                <a:srgbClr val="A50021"/>
              </a:buClr>
              <a:buFont typeface="Wingdings" charset="2"/>
              <a:buNone/>
            </a:pPr>
            <a:r>
              <a:rPr lang="en-US" altLang="en-US" sz="3200" baseline="0">
                <a:solidFill>
                  <a:srgbClr val="A50021"/>
                </a:solidFill>
                <a:effectLst>
                  <a:outerShdw blurRad="38100" dist="38100" dir="2700000" algn="tl">
                    <a:srgbClr val="000000"/>
                  </a:outerShdw>
                </a:effectLst>
              </a:rPr>
              <a:t>70</a:t>
            </a:r>
            <a:r>
              <a:rPr lang="en-US" altLang="en-US" sz="3200" baseline="30000">
                <a:solidFill>
                  <a:srgbClr val="A50021"/>
                </a:solidFill>
                <a:effectLst>
                  <a:outerShdw blurRad="38100" dist="38100" dir="2700000" algn="tl">
                    <a:srgbClr val="000000"/>
                  </a:outerShdw>
                </a:effectLst>
              </a:rPr>
              <a:t>0</a:t>
            </a:r>
            <a:r>
              <a:rPr lang="en-US" altLang="en-US" sz="3200" baseline="0">
                <a:solidFill>
                  <a:srgbClr val="A50021"/>
                </a:solidFill>
                <a:effectLst>
                  <a:outerShdw blurRad="38100" dist="38100" dir="2700000" algn="tl">
                    <a:srgbClr val="000000"/>
                  </a:outerShdw>
                </a:effectLst>
              </a:rPr>
              <a:t>F</a:t>
            </a:r>
            <a:endParaRPr lang="en-US" altLang="en-US" sz="3200" b="0" baseline="0">
              <a:solidFill>
                <a:srgbClr val="CC0000"/>
              </a:solidFill>
              <a:effectLst>
                <a:outerShdw blurRad="38100" dist="38100" dir="2700000" algn="tl">
                  <a:srgbClr val="000000"/>
                </a:outerShdw>
              </a:effectLst>
              <a:latin typeface="Comic Sans MS" charset="0"/>
            </a:endParaRPr>
          </a:p>
        </p:txBody>
      </p:sp>
      <p:sp>
        <p:nvSpPr>
          <p:cNvPr id="380970" name="Rectangle 42"/>
          <p:cNvSpPr>
            <a:spLocks noChangeArrowheads="1"/>
          </p:cNvSpPr>
          <p:nvPr/>
        </p:nvSpPr>
        <p:spPr bwMode="auto">
          <a:xfrm>
            <a:off x="2971800" y="5870575"/>
            <a:ext cx="11938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4800" baseline="0">
                <a:effectLst>
                  <a:outerShdw blurRad="38100" dist="38100" dir="2700000" algn="tl">
                    <a:srgbClr val="FFFFFF"/>
                  </a:outerShdw>
                </a:effectLst>
              </a:rPr>
              <a:t>10%</a:t>
            </a:r>
          </a:p>
        </p:txBody>
      </p:sp>
      <p:sp>
        <p:nvSpPr>
          <p:cNvPr id="380971" name="Rectangle 43"/>
          <p:cNvSpPr>
            <a:spLocks noChangeArrowheads="1"/>
          </p:cNvSpPr>
          <p:nvPr/>
        </p:nvSpPr>
        <p:spPr bwMode="auto">
          <a:xfrm>
            <a:off x="7523163" y="5854700"/>
            <a:ext cx="1270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4800" baseline="0">
                <a:effectLst>
                  <a:outerShdw blurRad="38100" dist="38100" dir="2700000" algn="tl">
                    <a:srgbClr val="FFFFFF"/>
                  </a:outerShdw>
                </a:effectLst>
              </a:rPr>
              <a:t>50%</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097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809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970" grpId="0" autoUpdateAnimBg="0"/>
      <p:bldP spid="380971"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descr="Newsprint"/>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82979" name="Text Box 3"/>
          <p:cNvSpPr txBox="1">
            <a:spLocks noChangeArrowheads="1"/>
          </p:cNvSpPr>
          <p:nvPr/>
        </p:nvSpPr>
        <p:spPr bwMode="auto">
          <a:xfrm>
            <a:off x="1828800" y="152400"/>
            <a:ext cx="5562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pPr>
            <a:r>
              <a:rPr lang="en-US" altLang="en-US" sz="4400" baseline="0">
                <a:solidFill>
                  <a:srgbClr val="660033"/>
                </a:solidFill>
                <a:effectLst>
                  <a:outerShdw blurRad="38100" dist="38100" dir="2700000" algn="tl">
                    <a:srgbClr val="000000"/>
                  </a:outerShdw>
                </a:effectLst>
              </a:rPr>
              <a:t>Relative Humidity</a:t>
            </a:r>
          </a:p>
        </p:txBody>
      </p:sp>
      <p:sp>
        <p:nvSpPr>
          <p:cNvPr id="382980" name="Line 4"/>
          <p:cNvSpPr>
            <a:spLocks noChangeShapeType="1"/>
          </p:cNvSpPr>
          <p:nvPr/>
        </p:nvSpPr>
        <p:spPr bwMode="auto">
          <a:xfrm>
            <a:off x="2209800" y="914400"/>
            <a:ext cx="4876800" cy="0"/>
          </a:xfrm>
          <a:prstGeom prst="line">
            <a:avLst/>
          </a:prstGeom>
          <a:noFill/>
          <a:ln w="76200" cmpd="tri">
            <a:solidFill>
              <a:srgbClr val="66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82981" name="Text Box 5"/>
          <p:cNvSpPr txBox="1">
            <a:spLocks noChangeArrowheads="1"/>
          </p:cNvSpPr>
          <p:nvPr/>
        </p:nvSpPr>
        <p:spPr bwMode="auto">
          <a:xfrm>
            <a:off x="228600" y="990600"/>
            <a:ext cx="8610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buClr>
                <a:srgbClr val="A50021"/>
              </a:buClr>
              <a:buFont typeface="Wingdings" charset="2"/>
              <a:buNone/>
            </a:pPr>
            <a:r>
              <a:rPr lang="en-US" altLang="en-US" sz="3200" baseline="0">
                <a:solidFill>
                  <a:srgbClr val="A50021"/>
                </a:solidFill>
                <a:effectLst>
                  <a:outerShdw blurRad="38100" dist="38100" dir="2700000" algn="tl">
                    <a:srgbClr val="000000"/>
                  </a:outerShdw>
                </a:effectLst>
              </a:rPr>
              <a:t> </a:t>
            </a:r>
            <a:r>
              <a:rPr lang="en-US" altLang="en-US" sz="3000" baseline="0">
                <a:solidFill>
                  <a:srgbClr val="A50021"/>
                </a:solidFill>
                <a:effectLst>
                  <a:outerShdw blurRad="38100" dist="38100" dir="2700000" algn="tl">
                    <a:srgbClr val="000000"/>
                  </a:outerShdw>
                </a:effectLst>
              </a:rPr>
              <a:t>Effect of relative humidity and air temperature on a plant leaf</a:t>
            </a:r>
            <a:r>
              <a:rPr lang="en-US" altLang="en-US" sz="3200" baseline="0">
                <a:solidFill>
                  <a:srgbClr val="A50021"/>
                </a:solidFill>
                <a:effectLst>
                  <a:outerShdw blurRad="38100" dist="38100" dir="2700000" algn="tl">
                    <a:srgbClr val="000000"/>
                  </a:outerShdw>
                </a:effectLst>
              </a:rPr>
              <a:t> </a:t>
            </a:r>
            <a:endParaRPr lang="en-US" altLang="en-US" sz="3200" b="0" baseline="0">
              <a:solidFill>
                <a:srgbClr val="CC0000"/>
              </a:solidFill>
              <a:effectLst>
                <a:outerShdw blurRad="38100" dist="38100" dir="2700000" algn="tl">
                  <a:srgbClr val="000000"/>
                </a:outerShdw>
              </a:effectLst>
              <a:latin typeface="Comic Sans MS" charset="0"/>
            </a:endParaRPr>
          </a:p>
        </p:txBody>
      </p:sp>
      <p:sp>
        <p:nvSpPr>
          <p:cNvPr id="382982" name="Freeform 6"/>
          <p:cNvSpPr>
            <a:spLocks/>
          </p:cNvSpPr>
          <p:nvPr/>
        </p:nvSpPr>
        <p:spPr bwMode="auto">
          <a:xfrm>
            <a:off x="903288" y="3346450"/>
            <a:ext cx="2751137" cy="1836738"/>
          </a:xfrm>
          <a:custGeom>
            <a:avLst/>
            <a:gdLst>
              <a:gd name="T0" fmla="*/ 0 w 1733"/>
              <a:gd name="T1" fmla="*/ 1127 h 1157"/>
              <a:gd name="T2" fmla="*/ 70 w 1733"/>
              <a:gd name="T3" fmla="*/ 918 h 1157"/>
              <a:gd name="T4" fmla="*/ 129 w 1733"/>
              <a:gd name="T5" fmla="*/ 879 h 1157"/>
              <a:gd name="T6" fmla="*/ 249 w 1733"/>
              <a:gd name="T7" fmla="*/ 462 h 1157"/>
              <a:gd name="T8" fmla="*/ 368 w 1733"/>
              <a:gd name="T9" fmla="*/ 303 h 1157"/>
              <a:gd name="T10" fmla="*/ 457 w 1733"/>
              <a:gd name="T11" fmla="*/ 213 h 1157"/>
              <a:gd name="T12" fmla="*/ 606 w 1733"/>
              <a:gd name="T13" fmla="*/ 124 h 1157"/>
              <a:gd name="T14" fmla="*/ 705 w 1733"/>
              <a:gd name="T15" fmla="*/ 74 h 1157"/>
              <a:gd name="T16" fmla="*/ 1003 w 1733"/>
              <a:gd name="T17" fmla="*/ 15 h 1157"/>
              <a:gd name="T18" fmla="*/ 1172 w 1733"/>
              <a:gd name="T19" fmla="*/ 35 h 1157"/>
              <a:gd name="T20" fmla="*/ 1242 w 1733"/>
              <a:gd name="T21" fmla="*/ 104 h 1157"/>
              <a:gd name="T22" fmla="*/ 1272 w 1733"/>
              <a:gd name="T23" fmla="*/ 134 h 1157"/>
              <a:gd name="T24" fmla="*/ 1341 w 1733"/>
              <a:gd name="T25" fmla="*/ 243 h 1157"/>
              <a:gd name="T26" fmla="*/ 1361 w 1733"/>
              <a:gd name="T27" fmla="*/ 303 h 1157"/>
              <a:gd name="T28" fmla="*/ 1381 w 1733"/>
              <a:gd name="T29" fmla="*/ 333 h 1157"/>
              <a:gd name="T30" fmla="*/ 1411 w 1733"/>
              <a:gd name="T31" fmla="*/ 422 h 1157"/>
              <a:gd name="T32" fmla="*/ 1480 w 1733"/>
              <a:gd name="T33" fmla="*/ 541 h 1157"/>
              <a:gd name="T34" fmla="*/ 1520 w 1733"/>
              <a:gd name="T35" fmla="*/ 601 h 1157"/>
              <a:gd name="T36" fmla="*/ 1550 w 1733"/>
              <a:gd name="T37" fmla="*/ 630 h 1157"/>
              <a:gd name="T38" fmla="*/ 1579 w 1733"/>
              <a:gd name="T39" fmla="*/ 670 h 1157"/>
              <a:gd name="T40" fmla="*/ 1649 w 1733"/>
              <a:gd name="T41" fmla="*/ 720 h 1157"/>
              <a:gd name="T42" fmla="*/ 1709 w 1733"/>
              <a:gd name="T43" fmla="*/ 760 h 1157"/>
              <a:gd name="T44" fmla="*/ 1569 w 1733"/>
              <a:gd name="T45" fmla="*/ 710 h 1157"/>
              <a:gd name="T46" fmla="*/ 1291 w 1733"/>
              <a:gd name="T47" fmla="*/ 561 h 1157"/>
              <a:gd name="T48" fmla="*/ 1232 w 1733"/>
              <a:gd name="T49" fmla="*/ 531 h 1157"/>
              <a:gd name="T50" fmla="*/ 1172 w 1733"/>
              <a:gd name="T51" fmla="*/ 511 h 1157"/>
              <a:gd name="T52" fmla="*/ 1023 w 1733"/>
              <a:gd name="T53" fmla="*/ 521 h 1157"/>
              <a:gd name="T54" fmla="*/ 954 w 1733"/>
              <a:gd name="T55" fmla="*/ 611 h 1157"/>
              <a:gd name="T56" fmla="*/ 775 w 1733"/>
              <a:gd name="T57" fmla="*/ 799 h 1157"/>
              <a:gd name="T58" fmla="*/ 308 w 1733"/>
              <a:gd name="T59" fmla="*/ 869 h 1157"/>
              <a:gd name="T60" fmla="*/ 189 w 1733"/>
              <a:gd name="T61" fmla="*/ 899 h 1157"/>
              <a:gd name="T62" fmla="*/ 129 w 1733"/>
              <a:gd name="T63" fmla="*/ 928 h 1157"/>
              <a:gd name="T64" fmla="*/ 10 w 1733"/>
              <a:gd name="T65" fmla="*/ 1157 h 1157"/>
              <a:gd name="T66" fmla="*/ 0 w 1733"/>
              <a:gd name="T67" fmla="*/ 1127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33" h="1157">
                <a:moveTo>
                  <a:pt x="0" y="1127"/>
                </a:moveTo>
                <a:cubicBezTo>
                  <a:pt x="23" y="1057"/>
                  <a:pt x="47" y="988"/>
                  <a:pt x="70" y="918"/>
                </a:cubicBezTo>
                <a:cubicBezTo>
                  <a:pt x="79" y="892"/>
                  <a:pt x="108" y="886"/>
                  <a:pt x="129" y="879"/>
                </a:cubicBezTo>
                <a:cubicBezTo>
                  <a:pt x="208" y="760"/>
                  <a:pt x="204" y="595"/>
                  <a:pt x="249" y="462"/>
                </a:cubicBezTo>
                <a:cubicBezTo>
                  <a:pt x="267" y="408"/>
                  <a:pt x="332" y="339"/>
                  <a:pt x="368" y="303"/>
                </a:cubicBezTo>
                <a:cubicBezTo>
                  <a:pt x="398" y="273"/>
                  <a:pt x="427" y="243"/>
                  <a:pt x="457" y="213"/>
                </a:cubicBezTo>
                <a:cubicBezTo>
                  <a:pt x="498" y="172"/>
                  <a:pt x="557" y="151"/>
                  <a:pt x="606" y="124"/>
                </a:cubicBezTo>
                <a:cubicBezTo>
                  <a:pt x="704" y="70"/>
                  <a:pt x="628" y="94"/>
                  <a:pt x="705" y="74"/>
                </a:cubicBezTo>
                <a:cubicBezTo>
                  <a:pt x="775" y="27"/>
                  <a:pt x="921" y="22"/>
                  <a:pt x="1003" y="15"/>
                </a:cubicBezTo>
                <a:cubicBezTo>
                  <a:pt x="1060" y="19"/>
                  <a:pt x="1127" y="0"/>
                  <a:pt x="1172" y="35"/>
                </a:cubicBezTo>
                <a:cubicBezTo>
                  <a:pt x="1198" y="55"/>
                  <a:pt x="1219" y="81"/>
                  <a:pt x="1242" y="104"/>
                </a:cubicBezTo>
                <a:cubicBezTo>
                  <a:pt x="1252" y="114"/>
                  <a:pt x="1272" y="134"/>
                  <a:pt x="1272" y="134"/>
                </a:cubicBezTo>
                <a:cubicBezTo>
                  <a:pt x="1291" y="174"/>
                  <a:pt x="1324" y="204"/>
                  <a:pt x="1341" y="243"/>
                </a:cubicBezTo>
                <a:cubicBezTo>
                  <a:pt x="1350" y="262"/>
                  <a:pt x="1349" y="285"/>
                  <a:pt x="1361" y="303"/>
                </a:cubicBezTo>
                <a:cubicBezTo>
                  <a:pt x="1368" y="313"/>
                  <a:pt x="1376" y="322"/>
                  <a:pt x="1381" y="333"/>
                </a:cubicBezTo>
                <a:cubicBezTo>
                  <a:pt x="1383" y="336"/>
                  <a:pt x="1406" y="406"/>
                  <a:pt x="1411" y="422"/>
                </a:cubicBezTo>
                <a:cubicBezTo>
                  <a:pt x="1424" y="460"/>
                  <a:pt x="1459" y="510"/>
                  <a:pt x="1480" y="541"/>
                </a:cubicBezTo>
                <a:cubicBezTo>
                  <a:pt x="1493" y="561"/>
                  <a:pt x="1503" y="584"/>
                  <a:pt x="1520" y="601"/>
                </a:cubicBezTo>
                <a:cubicBezTo>
                  <a:pt x="1530" y="611"/>
                  <a:pt x="1541" y="619"/>
                  <a:pt x="1550" y="630"/>
                </a:cubicBezTo>
                <a:cubicBezTo>
                  <a:pt x="1561" y="643"/>
                  <a:pt x="1567" y="658"/>
                  <a:pt x="1579" y="670"/>
                </a:cubicBezTo>
                <a:cubicBezTo>
                  <a:pt x="1599" y="690"/>
                  <a:pt x="1626" y="704"/>
                  <a:pt x="1649" y="720"/>
                </a:cubicBezTo>
                <a:cubicBezTo>
                  <a:pt x="1669" y="734"/>
                  <a:pt x="1733" y="765"/>
                  <a:pt x="1709" y="760"/>
                </a:cubicBezTo>
                <a:cubicBezTo>
                  <a:pt x="1655" y="749"/>
                  <a:pt x="1619" y="727"/>
                  <a:pt x="1569" y="710"/>
                </a:cubicBezTo>
                <a:cubicBezTo>
                  <a:pt x="1483" y="650"/>
                  <a:pt x="1384" y="608"/>
                  <a:pt x="1291" y="561"/>
                </a:cubicBezTo>
                <a:cubicBezTo>
                  <a:pt x="1271" y="551"/>
                  <a:pt x="1252" y="540"/>
                  <a:pt x="1232" y="531"/>
                </a:cubicBezTo>
                <a:cubicBezTo>
                  <a:pt x="1213" y="522"/>
                  <a:pt x="1172" y="511"/>
                  <a:pt x="1172" y="511"/>
                </a:cubicBezTo>
                <a:cubicBezTo>
                  <a:pt x="1122" y="514"/>
                  <a:pt x="1072" y="510"/>
                  <a:pt x="1023" y="521"/>
                </a:cubicBezTo>
                <a:cubicBezTo>
                  <a:pt x="1004" y="525"/>
                  <a:pt x="954" y="611"/>
                  <a:pt x="954" y="611"/>
                </a:cubicBezTo>
                <a:cubicBezTo>
                  <a:pt x="909" y="678"/>
                  <a:pt x="857" y="772"/>
                  <a:pt x="775" y="799"/>
                </a:cubicBezTo>
                <a:cubicBezTo>
                  <a:pt x="618" y="851"/>
                  <a:pt x="477" y="861"/>
                  <a:pt x="308" y="869"/>
                </a:cubicBezTo>
                <a:cubicBezTo>
                  <a:pt x="270" y="877"/>
                  <a:pt x="225" y="882"/>
                  <a:pt x="189" y="899"/>
                </a:cubicBezTo>
                <a:cubicBezTo>
                  <a:pt x="111" y="937"/>
                  <a:pt x="205" y="903"/>
                  <a:pt x="129" y="928"/>
                </a:cubicBezTo>
                <a:cubicBezTo>
                  <a:pt x="36" y="992"/>
                  <a:pt x="96" y="1099"/>
                  <a:pt x="10" y="1157"/>
                </a:cubicBezTo>
                <a:cubicBezTo>
                  <a:pt x="7" y="1147"/>
                  <a:pt x="0" y="1127"/>
                  <a:pt x="0" y="1127"/>
                </a:cubicBezTo>
                <a:close/>
              </a:path>
            </a:pathLst>
          </a:cu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82983" name="Freeform 7"/>
          <p:cNvSpPr>
            <a:spLocks/>
          </p:cNvSpPr>
          <p:nvPr/>
        </p:nvSpPr>
        <p:spPr bwMode="auto">
          <a:xfrm>
            <a:off x="919163" y="3852863"/>
            <a:ext cx="2681287" cy="1314450"/>
          </a:xfrm>
          <a:custGeom>
            <a:avLst/>
            <a:gdLst>
              <a:gd name="T0" fmla="*/ 0 w 1689"/>
              <a:gd name="T1" fmla="*/ 828 h 828"/>
              <a:gd name="T2" fmla="*/ 50 w 1689"/>
              <a:gd name="T3" fmla="*/ 768 h 828"/>
              <a:gd name="T4" fmla="*/ 60 w 1689"/>
              <a:gd name="T5" fmla="*/ 738 h 828"/>
              <a:gd name="T6" fmla="*/ 80 w 1689"/>
              <a:gd name="T7" fmla="*/ 709 h 828"/>
              <a:gd name="T8" fmla="*/ 119 w 1689"/>
              <a:gd name="T9" fmla="*/ 540 h 828"/>
              <a:gd name="T10" fmla="*/ 179 w 1689"/>
              <a:gd name="T11" fmla="*/ 520 h 828"/>
              <a:gd name="T12" fmla="*/ 239 w 1689"/>
              <a:gd name="T13" fmla="*/ 480 h 828"/>
              <a:gd name="T14" fmla="*/ 318 w 1689"/>
              <a:gd name="T15" fmla="*/ 401 h 828"/>
              <a:gd name="T16" fmla="*/ 616 w 1689"/>
              <a:gd name="T17" fmla="*/ 182 h 828"/>
              <a:gd name="T18" fmla="*/ 805 w 1689"/>
              <a:gd name="T19" fmla="*/ 43 h 828"/>
              <a:gd name="T20" fmla="*/ 934 w 1689"/>
              <a:gd name="T21" fmla="*/ 4 h 828"/>
              <a:gd name="T22" fmla="*/ 1222 w 1689"/>
              <a:gd name="T23" fmla="*/ 53 h 828"/>
              <a:gd name="T24" fmla="*/ 1311 w 1689"/>
              <a:gd name="T25" fmla="*/ 113 h 828"/>
              <a:gd name="T26" fmla="*/ 1341 w 1689"/>
              <a:gd name="T27" fmla="*/ 133 h 828"/>
              <a:gd name="T28" fmla="*/ 1440 w 1689"/>
              <a:gd name="T29" fmla="*/ 262 h 828"/>
              <a:gd name="T30" fmla="*/ 1490 w 1689"/>
              <a:gd name="T31" fmla="*/ 311 h 828"/>
              <a:gd name="T32" fmla="*/ 1550 w 1689"/>
              <a:gd name="T33" fmla="*/ 331 h 828"/>
              <a:gd name="T34" fmla="*/ 1629 w 1689"/>
              <a:gd name="T35" fmla="*/ 391 h 828"/>
              <a:gd name="T36" fmla="*/ 1689 w 1689"/>
              <a:gd name="T37" fmla="*/ 441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89" h="828">
                <a:moveTo>
                  <a:pt x="0" y="828"/>
                </a:moveTo>
                <a:cubicBezTo>
                  <a:pt x="14" y="806"/>
                  <a:pt x="36" y="790"/>
                  <a:pt x="50" y="768"/>
                </a:cubicBezTo>
                <a:cubicBezTo>
                  <a:pt x="56" y="759"/>
                  <a:pt x="55" y="747"/>
                  <a:pt x="60" y="738"/>
                </a:cubicBezTo>
                <a:cubicBezTo>
                  <a:pt x="65" y="728"/>
                  <a:pt x="73" y="719"/>
                  <a:pt x="80" y="709"/>
                </a:cubicBezTo>
                <a:cubicBezTo>
                  <a:pt x="82" y="687"/>
                  <a:pt x="80" y="565"/>
                  <a:pt x="119" y="540"/>
                </a:cubicBezTo>
                <a:cubicBezTo>
                  <a:pt x="137" y="529"/>
                  <a:pt x="161" y="532"/>
                  <a:pt x="179" y="520"/>
                </a:cubicBezTo>
                <a:cubicBezTo>
                  <a:pt x="199" y="507"/>
                  <a:pt x="219" y="493"/>
                  <a:pt x="239" y="480"/>
                </a:cubicBezTo>
                <a:cubicBezTo>
                  <a:pt x="272" y="458"/>
                  <a:pt x="284" y="423"/>
                  <a:pt x="318" y="401"/>
                </a:cubicBezTo>
                <a:cubicBezTo>
                  <a:pt x="365" y="261"/>
                  <a:pt x="478" y="199"/>
                  <a:pt x="616" y="182"/>
                </a:cubicBezTo>
                <a:cubicBezTo>
                  <a:pt x="681" y="139"/>
                  <a:pt x="740" y="87"/>
                  <a:pt x="805" y="43"/>
                </a:cubicBezTo>
                <a:cubicBezTo>
                  <a:pt x="838" y="21"/>
                  <a:pt x="896" y="17"/>
                  <a:pt x="934" y="4"/>
                </a:cubicBezTo>
                <a:cubicBezTo>
                  <a:pt x="1053" y="10"/>
                  <a:pt x="1127" y="0"/>
                  <a:pt x="1222" y="53"/>
                </a:cubicBezTo>
                <a:cubicBezTo>
                  <a:pt x="1253" y="71"/>
                  <a:pt x="1281" y="93"/>
                  <a:pt x="1311" y="113"/>
                </a:cubicBezTo>
                <a:cubicBezTo>
                  <a:pt x="1321" y="120"/>
                  <a:pt x="1341" y="133"/>
                  <a:pt x="1341" y="133"/>
                </a:cubicBezTo>
                <a:cubicBezTo>
                  <a:pt x="1359" y="185"/>
                  <a:pt x="1387" y="244"/>
                  <a:pt x="1440" y="262"/>
                </a:cubicBezTo>
                <a:cubicBezTo>
                  <a:pt x="1459" y="290"/>
                  <a:pt x="1457" y="297"/>
                  <a:pt x="1490" y="311"/>
                </a:cubicBezTo>
                <a:cubicBezTo>
                  <a:pt x="1509" y="319"/>
                  <a:pt x="1550" y="331"/>
                  <a:pt x="1550" y="331"/>
                </a:cubicBezTo>
                <a:cubicBezTo>
                  <a:pt x="1583" y="354"/>
                  <a:pt x="1591" y="378"/>
                  <a:pt x="1629" y="391"/>
                </a:cubicBezTo>
                <a:cubicBezTo>
                  <a:pt x="1644" y="437"/>
                  <a:pt x="1650" y="421"/>
                  <a:pt x="1689" y="441"/>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82984" name="Freeform 8"/>
          <p:cNvSpPr>
            <a:spLocks/>
          </p:cNvSpPr>
          <p:nvPr/>
        </p:nvSpPr>
        <p:spPr bwMode="auto">
          <a:xfrm>
            <a:off x="5105400" y="3230563"/>
            <a:ext cx="2751138" cy="1836737"/>
          </a:xfrm>
          <a:custGeom>
            <a:avLst/>
            <a:gdLst>
              <a:gd name="T0" fmla="*/ 0 w 1733"/>
              <a:gd name="T1" fmla="*/ 1127 h 1157"/>
              <a:gd name="T2" fmla="*/ 70 w 1733"/>
              <a:gd name="T3" fmla="*/ 918 h 1157"/>
              <a:gd name="T4" fmla="*/ 129 w 1733"/>
              <a:gd name="T5" fmla="*/ 879 h 1157"/>
              <a:gd name="T6" fmla="*/ 249 w 1733"/>
              <a:gd name="T7" fmla="*/ 462 h 1157"/>
              <a:gd name="T8" fmla="*/ 368 w 1733"/>
              <a:gd name="T9" fmla="*/ 303 h 1157"/>
              <a:gd name="T10" fmla="*/ 457 w 1733"/>
              <a:gd name="T11" fmla="*/ 213 h 1157"/>
              <a:gd name="T12" fmla="*/ 606 w 1733"/>
              <a:gd name="T13" fmla="*/ 124 h 1157"/>
              <a:gd name="T14" fmla="*/ 705 w 1733"/>
              <a:gd name="T15" fmla="*/ 74 h 1157"/>
              <a:gd name="T16" fmla="*/ 1003 w 1733"/>
              <a:gd name="T17" fmla="*/ 15 h 1157"/>
              <a:gd name="T18" fmla="*/ 1172 w 1733"/>
              <a:gd name="T19" fmla="*/ 35 h 1157"/>
              <a:gd name="T20" fmla="*/ 1242 w 1733"/>
              <a:gd name="T21" fmla="*/ 104 h 1157"/>
              <a:gd name="T22" fmla="*/ 1272 w 1733"/>
              <a:gd name="T23" fmla="*/ 134 h 1157"/>
              <a:gd name="T24" fmla="*/ 1341 w 1733"/>
              <a:gd name="T25" fmla="*/ 243 h 1157"/>
              <a:gd name="T26" fmla="*/ 1361 w 1733"/>
              <a:gd name="T27" fmla="*/ 303 h 1157"/>
              <a:gd name="T28" fmla="*/ 1381 w 1733"/>
              <a:gd name="T29" fmla="*/ 333 h 1157"/>
              <a:gd name="T30" fmla="*/ 1411 w 1733"/>
              <a:gd name="T31" fmla="*/ 422 h 1157"/>
              <a:gd name="T32" fmla="*/ 1480 w 1733"/>
              <a:gd name="T33" fmla="*/ 541 h 1157"/>
              <a:gd name="T34" fmla="*/ 1520 w 1733"/>
              <a:gd name="T35" fmla="*/ 601 h 1157"/>
              <a:gd name="T36" fmla="*/ 1550 w 1733"/>
              <a:gd name="T37" fmla="*/ 630 h 1157"/>
              <a:gd name="T38" fmla="*/ 1579 w 1733"/>
              <a:gd name="T39" fmla="*/ 670 h 1157"/>
              <a:gd name="T40" fmla="*/ 1649 w 1733"/>
              <a:gd name="T41" fmla="*/ 720 h 1157"/>
              <a:gd name="T42" fmla="*/ 1709 w 1733"/>
              <a:gd name="T43" fmla="*/ 760 h 1157"/>
              <a:gd name="T44" fmla="*/ 1569 w 1733"/>
              <a:gd name="T45" fmla="*/ 710 h 1157"/>
              <a:gd name="T46" fmla="*/ 1291 w 1733"/>
              <a:gd name="T47" fmla="*/ 561 h 1157"/>
              <a:gd name="T48" fmla="*/ 1232 w 1733"/>
              <a:gd name="T49" fmla="*/ 531 h 1157"/>
              <a:gd name="T50" fmla="*/ 1172 w 1733"/>
              <a:gd name="T51" fmla="*/ 511 h 1157"/>
              <a:gd name="T52" fmla="*/ 1023 w 1733"/>
              <a:gd name="T53" fmla="*/ 521 h 1157"/>
              <a:gd name="T54" fmla="*/ 954 w 1733"/>
              <a:gd name="T55" fmla="*/ 611 h 1157"/>
              <a:gd name="T56" fmla="*/ 775 w 1733"/>
              <a:gd name="T57" fmla="*/ 799 h 1157"/>
              <a:gd name="T58" fmla="*/ 308 w 1733"/>
              <a:gd name="T59" fmla="*/ 869 h 1157"/>
              <a:gd name="T60" fmla="*/ 189 w 1733"/>
              <a:gd name="T61" fmla="*/ 899 h 1157"/>
              <a:gd name="T62" fmla="*/ 129 w 1733"/>
              <a:gd name="T63" fmla="*/ 928 h 1157"/>
              <a:gd name="T64" fmla="*/ 10 w 1733"/>
              <a:gd name="T65" fmla="*/ 1157 h 1157"/>
              <a:gd name="T66" fmla="*/ 0 w 1733"/>
              <a:gd name="T67" fmla="*/ 1127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33" h="1157">
                <a:moveTo>
                  <a:pt x="0" y="1127"/>
                </a:moveTo>
                <a:cubicBezTo>
                  <a:pt x="23" y="1057"/>
                  <a:pt x="47" y="988"/>
                  <a:pt x="70" y="918"/>
                </a:cubicBezTo>
                <a:cubicBezTo>
                  <a:pt x="79" y="892"/>
                  <a:pt x="108" y="886"/>
                  <a:pt x="129" y="879"/>
                </a:cubicBezTo>
                <a:cubicBezTo>
                  <a:pt x="208" y="760"/>
                  <a:pt x="204" y="595"/>
                  <a:pt x="249" y="462"/>
                </a:cubicBezTo>
                <a:cubicBezTo>
                  <a:pt x="267" y="408"/>
                  <a:pt x="332" y="339"/>
                  <a:pt x="368" y="303"/>
                </a:cubicBezTo>
                <a:cubicBezTo>
                  <a:pt x="398" y="273"/>
                  <a:pt x="427" y="243"/>
                  <a:pt x="457" y="213"/>
                </a:cubicBezTo>
                <a:cubicBezTo>
                  <a:pt x="498" y="172"/>
                  <a:pt x="557" y="151"/>
                  <a:pt x="606" y="124"/>
                </a:cubicBezTo>
                <a:cubicBezTo>
                  <a:pt x="704" y="70"/>
                  <a:pt x="628" y="94"/>
                  <a:pt x="705" y="74"/>
                </a:cubicBezTo>
                <a:cubicBezTo>
                  <a:pt x="775" y="27"/>
                  <a:pt x="921" y="22"/>
                  <a:pt x="1003" y="15"/>
                </a:cubicBezTo>
                <a:cubicBezTo>
                  <a:pt x="1060" y="19"/>
                  <a:pt x="1127" y="0"/>
                  <a:pt x="1172" y="35"/>
                </a:cubicBezTo>
                <a:cubicBezTo>
                  <a:pt x="1198" y="55"/>
                  <a:pt x="1219" y="81"/>
                  <a:pt x="1242" y="104"/>
                </a:cubicBezTo>
                <a:cubicBezTo>
                  <a:pt x="1252" y="114"/>
                  <a:pt x="1272" y="134"/>
                  <a:pt x="1272" y="134"/>
                </a:cubicBezTo>
                <a:cubicBezTo>
                  <a:pt x="1291" y="174"/>
                  <a:pt x="1324" y="204"/>
                  <a:pt x="1341" y="243"/>
                </a:cubicBezTo>
                <a:cubicBezTo>
                  <a:pt x="1350" y="262"/>
                  <a:pt x="1349" y="285"/>
                  <a:pt x="1361" y="303"/>
                </a:cubicBezTo>
                <a:cubicBezTo>
                  <a:pt x="1368" y="313"/>
                  <a:pt x="1376" y="322"/>
                  <a:pt x="1381" y="333"/>
                </a:cubicBezTo>
                <a:cubicBezTo>
                  <a:pt x="1383" y="336"/>
                  <a:pt x="1406" y="406"/>
                  <a:pt x="1411" y="422"/>
                </a:cubicBezTo>
                <a:cubicBezTo>
                  <a:pt x="1424" y="460"/>
                  <a:pt x="1459" y="510"/>
                  <a:pt x="1480" y="541"/>
                </a:cubicBezTo>
                <a:cubicBezTo>
                  <a:pt x="1493" y="561"/>
                  <a:pt x="1503" y="584"/>
                  <a:pt x="1520" y="601"/>
                </a:cubicBezTo>
                <a:cubicBezTo>
                  <a:pt x="1530" y="611"/>
                  <a:pt x="1541" y="619"/>
                  <a:pt x="1550" y="630"/>
                </a:cubicBezTo>
                <a:cubicBezTo>
                  <a:pt x="1561" y="643"/>
                  <a:pt x="1567" y="658"/>
                  <a:pt x="1579" y="670"/>
                </a:cubicBezTo>
                <a:cubicBezTo>
                  <a:pt x="1599" y="690"/>
                  <a:pt x="1626" y="704"/>
                  <a:pt x="1649" y="720"/>
                </a:cubicBezTo>
                <a:cubicBezTo>
                  <a:pt x="1669" y="734"/>
                  <a:pt x="1733" y="765"/>
                  <a:pt x="1709" y="760"/>
                </a:cubicBezTo>
                <a:cubicBezTo>
                  <a:pt x="1655" y="749"/>
                  <a:pt x="1619" y="727"/>
                  <a:pt x="1569" y="710"/>
                </a:cubicBezTo>
                <a:cubicBezTo>
                  <a:pt x="1483" y="650"/>
                  <a:pt x="1384" y="608"/>
                  <a:pt x="1291" y="561"/>
                </a:cubicBezTo>
                <a:cubicBezTo>
                  <a:pt x="1271" y="551"/>
                  <a:pt x="1252" y="540"/>
                  <a:pt x="1232" y="531"/>
                </a:cubicBezTo>
                <a:cubicBezTo>
                  <a:pt x="1213" y="522"/>
                  <a:pt x="1172" y="511"/>
                  <a:pt x="1172" y="511"/>
                </a:cubicBezTo>
                <a:cubicBezTo>
                  <a:pt x="1122" y="514"/>
                  <a:pt x="1072" y="510"/>
                  <a:pt x="1023" y="521"/>
                </a:cubicBezTo>
                <a:cubicBezTo>
                  <a:pt x="1004" y="525"/>
                  <a:pt x="954" y="611"/>
                  <a:pt x="954" y="611"/>
                </a:cubicBezTo>
                <a:cubicBezTo>
                  <a:pt x="909" y="678"/>
                  <a:pt x="857" y="772"/>
                  <a:pt x="775" y="799"/>
                </a:cubicBezTo>
                <a:cubicBezTo>
                  <a:pt x="618" y="851"/>
                  <a:pt x="477" y="861"/>
                  <a:pt x="308" y="869"/>
                </a:cubicBezTo>
                <a:cubicBezTo>
                  <a:pt x="270" y="877"/>
                  <a:pt x="225" y="882"/>
                  <a:pt x="189" y="899"/>
                </a:cubicBezTo>
                <a:cubicBezTo>
                  <a:pt x="111" y="937"/>
                  <a:pt x="205" y="903"/>
                  <a:pt x="129" y="928"/>
                </a:cubicBezTo>
                <a:cubicBezTo>
                  <a:pt x="36" y="992"/>
                  <a:pt x="96" y="1099"/>
                  <a:pt x="10" y="1157"/>
                </a:cubicBezTo>
                <a:cubicBezTo>
                  <a:pt x="7" y="1147"/>
                  <a:pt x="0" y="1127"/>
                  <a:pt x="0" y="1127"/>
                </a:cubicBezTo>
                <a:close/>
              </a:path>
            </a:pathLst>
          </a:cu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82985" name="Freeform 9"/>
          <p:cNvSpPr>
            <a:spLocks/>
          </p:cNvSpPr>
          <p:nvPr/>
        </p:nvSpPr>
        <p:spPr bwMode="auto">
          <a:xfrm>
            <a:off x="5121275" y="3736975"/>
            <a:ext cx="2681288" cy="1314450"/>
          </a:xfrm>
          <a:custGeom>
            <a:avLst/>
            <a:gdLst>
              <a:gd name="T0" fmla="*/ 0 w 1689"/>
              <a:gd name="T1" fmla="*/ 828 h 828"/>
              <a:gd name="T2" fmla="*/ 50 w 1689"/>
              <a:gd name="T3" fmla="*/ 768 h 828"/>
              <a:gd name="T4" fmla="*/ 60 w 1689"/>
              <a:gd name="T5" fmla="*/ 738 h 828"/>
              <a:gd name="T6" fmla="*/ 80 w 1689"/>
              <a:gd name="T7" fmla="*/ 709 h 828"/>
              <a:gd name="T8" fmla="*/ 119 w 1689"/>
              <a:gd name="T9" fmla="*/ 540 h 828"/>
              <a:gd name="T10" fmla="*/ 179 w 1689"/>
              <a:gd name="T11" fmla="*/ 520 h 828"/>
              <a:gd name="T12" fmla="*/ 239 w 1689"/>
              <a:gd name="T13" fmla="*/ 480 h 828"/>
              <a:gd name="T14" fmla="*/ 318 w 1689"/>
              <a:gd name="T15" fmla="*/ 401 h 828"/>
              <a:gd name="T16" fmla="*/ 616 w 1689"/>
              <a:gd name="T17" fmla="*/ 182 h 828"/>
              <a:gd name="T18" fmla="*/ 805 w 1689"/>
              <a:gd name="T19" fmla="*/ 43 h 828"/>
              <a:gd name="T20" fmla="*/ 934 w 1689"/>
              <a:gd name="T21" fmla="*/ 4 h 828"/>
              <a:gd name="T22" fmla="*/ 1222 w 1689"/>
              <a:gd name="T23" fmla="*/ 53 h 828"/>
              <a:gd name="T24" fmla="*/ 1311 w 1689"/>
              <a:gd name="T25" fmla="*/ 113 h 828"/>
              <a:gd name="T26" fmla="*/ 1341 w 1689"/>
              <a:gd name="T27" fmla="*/ 133 h 828"/>
              <a:gd name="T28" fmla="*/ 1440 w 1689"/>
              <a:gd name="T29" fmla="*/ 262 h 828"/>
              <a:gd name="T30" fmla="*/ 1490 w 1689"/>
              <a:gd name="T31" fmla="*/ 311 h 828"/>
              <a:gd name="T32" fmla="*/ 1550 w 1689"/>
              <a:gd name="T33" fmla="*/ 331 h 828"/>
              <a:gd name="T34" fmla="*/ 1629 w 1689"/>
              <a:gd name="T35" fmla="*/ 391 h 828"/>
              <a:gd name="T36" fmla="*/ 1689 w 1689"/>
              <a:gd name="T37" fmla="*/ 441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89" h="828">
                <a:moveTo>
                  <a:pt x="0" y="828"/>
                </a:moveTo>
                <a:cubicBezTo>
                  <a:pt x="14" y="806"/>
                  <a:pt x="36" y="790"/>
                  <a:pt x="50" y="768"/>
                </a:cubicBezTo>
                <a:cubicBezTo>
                  <a:pt x="56" y="759"/>
                  <a:pt x="55" y="747"/>
                  <a:pt x="60" y="738"/>
                </a:cubicBezTo>
                <a:cubicBezTo>
                  <a:pt x="65" y="728"/>
                  <a:pt x="73" y="719"/>
                  <a:pt x="80" y="709"/>
                </a:cubicBezTo>
                <a:cubicBezTo>
                  <a:pt x="82" y="687"/>
                  <a:pt x="80" y="565"/>
                  <a:pt x="119" y="540"/>
                </a:cubicBezTo>
                <a:cubicBezTo>
                  <a:pt x="137" y="529"/>
                  <a:pt x="161" y="532"/>
                  <a:pt x="179" y="520"/>
                </a:cubicBezTo>
                <a:cubicBezTo>
                  <a:pt x="199" y="507"/>
                  <a:pt x="219" y="493"/>
                  <a:pt x="239" y="480"/>
                </a:cubicBezTo>
                <a:cubicBezTo>
                  <a:pt x="272" y="458"/>
                  <a:pt x="284" y="423"/>
                  <a:pt x="318" y="401"/>
                </a:cubicBezTo>
                <a:cubicBezTo>
                  <a:pt x="365" y="261"/>
                  <a:pt x="478" y="199"/>
                  <a:pt x="616" y="182"/>
                </a:cubicBezTo>
                <a:cubicBezTo>
                  <a:pt x="681" y="139"/>
                  <a:pt x="740" y="87"/>
                  <a:pt x="805" y="43"/>
                </a:cubicBezTo>
                <a:cubicBezTo>
                  <a:pt x="838" y="21"/>
                  <a:pt x="896" y="17"/>
                  <a:pt x="934" y="4"/>
                </a:cubicBezTo>
                <a:cubicBezTo>
                  <a:pt x="1053" y="10"/>
                  <a:pt x="1127" y="0"/>
                  <a:pt x="1222" y="53"/>
                </a:cubicBezTo>
                <a:cubicBezTo>
                  <a:pt x="1253" y="71"/>
                  <a:pt x="1281" y="93"/>
                  <a:pt x="1311" y="113"/>
                </a:cubicBezTo>
                <a:cubicBezTo>
                  <a:pt x="1321" y="120"/>
                  <a:pt x="1341" y="133"/>
                  <a:pt x="1341" y="133"/>
                </a:cubicBezTo>
                <a:cubicBezTo>
                  <a:pt x="1359" y="185"/>
                  <a:pt x="1387" y="244"/>
                  <a:pt x="1440" y="262"/>
                </a:cubicBezTo>
                <a:cubicBezTo>
                  <a:pt x="1459" y="290"/>
                  <a:pt x="1457" y="297"/>
                  <a:pt x="1490" y="311"/>
                </a:cubicBezTo>
                <a:cubicBezTo>
                  <a:pt x="1509" y="319"/>
                  <a:pt x="1550" y="331"/>
                  <a:pt x="1550" y="331"/>
                </a:cubicBezTo>
                <a:cubicBezTo>
                  <a:pt x="1583" y="354"/>
                  <a:pt x="1591" y="378"/>
                  <a:pt x="1629" y="391"/>
                </a:cubicBezTo>
                <a:cubicBezTo>
                  <a:pt x="1644" y="437"/>
                  <a:pt x="1650" y="421"/>
                  <a:pt x="1689" y="441"/>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82988" name="Text Box 12"/>
          <p:cNvSpPr txBox="1">
            <a:spLocks noChangeArrowheads="1"/>
          </p:cNvSpPr>
          <p:nvPr/>
        </p:nvSpPr>
        <p:spPr bwMode="auto">
          <a:xfrm>
            <a:off x="381000" y="5562600"/>
            <a:ext cx="3200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buClr>
                <a:srgbClr val="A50021"/>
              </a:buClr>
              <a:buFont typeface="Wingdings" charset="2"/>
              <a:buNone/>
            </a:pPr>
            <a:r>
              <a:rPr lang="en-US" altLang="en-US" sz="3200" baseline="0">
                <a:solidFill>
                  <a:srgbClr val="A50021"/>
                </a:solidFill>
                <a:effectLst>
                  <a:outerShdw blurRad="38100" dist="38100" dir="2700000" algn="tl">
                    <a:srgbClr val="000000"/>
                  </a:outerShdw>
                </a:effectLst>
              </a:rPr>
              <a:t> Relative Humidity = 50%</a:t>
            </a:r>
            <a:endParaRPr lang="en-US" altLang="en-US" sz="3200" b="0" baseline="0">
              <a:solidFill>
                <a:srgbClr val="CC0000"/>
              </a:solidFill>
              <a:effectLst>
                <a:outerShdw blurRad="38100" dist="38100" dir="2700000" algn="tl">
                  <a:srgbClr val="000000"/>
                </a:outerShdw>
              </a:effectLst>
              <a:latin typeface="Comic Sans MS" charset="0"/>
            </a:endParaRPr>
          </a:p>
        </p:txBody>
      </p:sp>
      <p:sp>
        <p:nvSpPr>
          <p:cNvPr id="382989" name="Text Box 13"/>
          <p:cNvSpPr txBox="1">
            <a:spLocks noChangeArrowheads="1"/>
          </p:cNvSpPr>
          <p:nvPr/>
        </p:nvSpPr>
        <p:spPr bwMode="auto">
          <a:xfrm>
            <a:off x="5257800" y="5410200"/>
            <a:ext cx="31242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buClr>
                <a:srgbClr val="A50021"/>
              </a:buClr>
              <a:buFont typeface="Wingdings" charset="2"/>
              <a:buNone/>
            </a:pPr>
            <a:r>
              <a:rPr lang="en-US" altLang="en-US" sz="3200" baseline="0">
                <a:solidFill>
                  <a:srgbClr val="A50021"/>
                </a:solidFill>
                <a:effectLst>
                  <a:outerShdw blurRad="38100" dist="38100" dir="2700000" algn="tl">
                    <a:srgbClr val="000000"/>
                  </a:outerShdw>
                </a:effectLst>
              </a:rPr>
              <a:t> Relative Humidity = 50%</a:t>
            </a:r>
            <a:endParaRPr lang="en-US" altLang="en-US" sz="3200" b="0" baseline="0">
              <a:solidFill>
                <a:srgbClr val="CC0000"/>
              </a:solidFill>
              <a:effectLst>
                <a:outerShdw blurRad="38100" dist="38100" dir="2700000" algn="tl">
                  <a:srgbClr val="000000"/>
                </a:outerShdw>
              </a:effectLst>
              <a:latin typeface="Comic Sans MS" charset="0"/>
            </a:endParaRPr>
          </a:p>
        </p:txBody>
      </p:sp>
      <p:sp>
        <p:nvSpPr>
          <p:cNvPr id="382990" name="Line 14"/>
          <p:cNvSpPr>
            <a:spLocks noChangeShapeType="1"/>
          </p:cNvSpPr>
          <p:nvPr/>
        </p:nvSpPr>
        <p:spPr bwMode="auto">
          <a:xfrm flipH="1" flipV="1">
            <a:off x="1752600" y="3078163"/>
            <a:ext cx="3048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82992" name="Line 16"/>
          <p:cNvSpPr>
            <a:spLocks noChangeShapeType="1"/>
          </p:cNvSpPr>
          <p:nvPr/>
        </p:nvSpPr>
        <p:spPr bwMode="auto">
          <a:xfrm flipH="1" flipV="1">
            <a:off x="990600" y="3611563"/>
            <a:ext cx="5334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82993" name="Line 17"/>
          <p:cNvSpPr>
            <a:spLocks noChangeShapeType="1"/>
          </p:cNvSpPr>
          <p:nvPr/>
        </p:nvSpPr>
        <p:spPr bwMode="auto">
          <a:xfrm flipH="1">
            <a:off x="838200" y="4297363"/>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82995" name="Line 19"/>
          <p:cNvSpPr>
            <a:spLocks noChangeShapeType="1"/>
          </p:cNvSpPr>
          <p:nvPr/>
        </p:nvSpPr>
        <p:spPr bwMode="auto">
          <a:xfrm flipV="1">
            <a:off x="2514600" y="3001963"/>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82996" name="Line 20"/>
          <p:cNvSpPr>
            <a:spLocks noChangeShapeType="1"/>
          </p:cNvSpPr>
          <p:nvPr/>
        </p:nvSpPr>
        <p:spPr bwMode="auto">
          <a:xfrm flipV="1">
            <a:off x="2895600" y="3459163"/>
            <a:ext cx="3810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82997" name="Line 21"/>
          <p:cNvSpPr>
            <a:spLocks noChangeShapeType="1"/>
          </p:cNvSpPr>
          <p:nvPr/>
        </p:nvSpPr>
        <p:spPr bwMode="auto">
          <a:xfrm flipV="1">
            <a:off x="3124200" y="4068763"/>
            <a:ext cx="4572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82998" name="Line 22"/>
          <p:cNvSpPr>
            <a:spLocks noChangeShapeType="1"/>
          </p:cNvSpPr>
          <p:nvPr/>
        </p:nvSpPr>
        <p:spPr bwMode="auto">
          <a:xfrm>
            <a:off x="3352800" y="4373563"/>
            <a:ext cx="6096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82999" name="Line 23"/>
          <p:cNvSpPr>
            <a:spLocks noChangeShapeType="1"/>
          </p:cNvSpPr>
          <p:nvPr/>
        </p:nvSpPr>
        <p:spPr bwMode="auto">
          <a:xfrm flipH="1">
            <a:off x="1371600" y="4602163"/>
            <a:ext cx="1524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83001" name="Line 25"/>
          <p:cNvSpPr>
            <a:spLocks noChangeShapeType="1"/>
          </p:cNvSpPr>
          <p:nvPr/>
        </p:nvSpPr>
        <p:spPr bwMode="auto">
          <a:xfrm>
            <a:off x="2133600" y="4449763"/>
            <a:ext cx="3810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83004" name="Text Box 28"/>
          <p:cNvSpPr txBox="1">
            <a:spLocks noChangeArrowheads="1"/>
          </p:cNvSpPr>
          <p:nvPr/>
        </p:nvSpPr>
        <p:spPr bwMode="auto">
          <a:xfrm>
            <a:off x="1143000" y="2468563"/>
            <a:ext cx="1143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buClr>
                <a:srgbClr val="A50021"/>
              </a:buClr>
              <a:buFont typeface="Wingdings" charset="2"/>
              <a:buNone/>
            </a:pPr>
            <a:r>
              <a:rPr lang="en-US" altLang="en-US" sz="3200" baseline="0">
                <a:solidFill>
                  <a:srgbClr val="A50021"/>
                </a:solidFill>
                <a:effectLst>
                  <a:outerShdw blurRad="38100" dist="38100" dir="2700000" algn="tl">
                    <a:srgbClr val="000000"/>
                  </a:outerShdw>
                </a:effectLst>
              </a:rPr>
              <a:t>H</a:t>
            </a:r>
            <a:r>
              <a:rPr lang="en-US" altLang="en-US" sz="3200">
                <a:solidFill>
                  <a:srgbClr val="A50021"/>
                </a:solidFill>
                <a:effectLst>
                  <a:outerShdw blurRad="38100" dist="38100" dir="2700000" algn="tl">
                    <a:srgbClr val="000000"/>
                  </a:outerShdw>
                </a:effectLst>
              </a:rPr>
              <a:t>2</a:t>
            </a:r>
            <a:r>
              <a:rPr lang="en-US" altLang="en-US" sz="3200" baseline="0">
                <a:solidFill>
                  <a:srgbClr val="A50021"/>
                </a:solidFill>
                <a:effectLst>
                  <a:outerShdw blurRad="38100" dist="38100" dir="2700000" algn="tl">
                    <a:srgbClr val="000000"/>
                  </a:outerShdw>
                </a:effectLst>
              </a:rPr>
              <a:t>O</a:t>
            </a:r>
            <a:endParaRPr lang="en-US" altLang="en-US" sz="3200" b="0" baseline="0">
              <a:solidFill>
                <a:srgbClr val="CC0000"/>
              </a:solidFill>
              <a:effectLst>
                <a:outerShdw blurRad="38100" dist="38100" dir="2700000" algn="tl">
                  <a:srgbClr val="000000"/>
                </a:outerShdw>
              </a:effectLst>
              <a:latin typeface="Comic Sans MS" charset="0"/>
            </a:endParaRPr>
          </a:p>
        </p:txBody>
      </p:sp>
      <p:sp>
        <p:nvSpPr>
          <p:cNvPr id="383005" name="Text Box 29"/>
          <p:cNvSpPr txBox="1">
            <a:spLocks noChangeArrowheads="1"/>
          </p:cNvSpPr>
          <p:nvPr/>
        </p:nvSpPr>
        <p:spPr bwMode="auto">
          <a:xfrm>
            <a:off x="76200" y="3154363"/>
            <a:ext cx="1143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buClr>
                <a:srgbClr val="A50021"/>
              </a:buClr>
              <a:buFont typeface="Wingdings" charset="2"/>
              <a:buNone/>
            </a:pPr>
            <a:r>
              <a:rPr lang="en-US" altLang="en-US" sz="3200" baseline="0">
                <a:solidFill>
                  <a:srgbClr val="A50021"/>
                </a:solidFill>
                <a:effectLst>
                  <a:outerShdw blurRad="38100" dist="38100" dir="2700000" algn="tl">
                    <a:srgbClr val="000000"/>
                  </a:outerShdw>
                </a:effectLst>
              </a:rPr>
              <a:t>H</a:t>
            </a:r>
            <a:r>
              <a:rPr lang="en-US" altLang="en-US" sz="3200">
                <a:solidFill>
                  <a:srgbClr val="A50021"/>
                </a:solidFill>
                <a:effectLst>
                  <a:outerShdw blurRad="38100" dist="38100" dir="2700000" algn="tl">
                    <a:srgbClr val="000000"/>
                  </a:outerShdw>
                </a:effectLst>
              </a:rPr>
              <a:t>2</a:t>
            </a:r>
            <a:r>
              <a:rPr lang="en-US" altLang="en-US" sz="3200" baseline="0">
                <a:solidFill>
                  <a:srgbClr val="A50021"/>
                </a:solidFill>
                <a:effectLst>
                  <a:outerShdw blurRad="38100" dist="38100" dir="2700000" algn="tl">
                    <a:srgbClr val="000000"/>
                  </a:outerShdw>
                </a:effectLst>
              </a:rPr>
              <a:t>O</a:t>
            </a:r>
            <a:endParaRPr lang="en-US" altLang="en-US" sz="3200" b="0" baseline="0">
              <a:solidFill>
                <a:srgbClr val="CC0000"/>
              </a:solidFill>
              <a:effectLst>
                <a:outerShdw blurRad="38100" dist="38100" dir="2700000" algn="tl">
                  <a:srgbClr val="000000"/>
                </a:outerShdw>
              </a:effectLst>
              <a:latin typeface="Comic Sans MS" charset="0"/>
            </a:endParaRPr>
          </a:p>
        </p:txBody>
      </p:sp>
      <p:sp>
        <p:nvSpPr>
          <p:cNvPr id="383006" name="Text Box 30"/>
          <p:cNvSpPr txBox="1">
            <a:spLocks noChangeArrowheads="1"/>
          </p:cNvSpPr>
          <p:nvPr/>
        </p:nvSpPr>
        <p:spPr bwMode="auto">
          <a:xfrm>
            <a:off x="838200" y="4906963"/>
            <a:ext cx="1143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buClr>
                <a:srgbClr val="A50021"/>
              </a:buClr>
              <a:buFont typeface="Wingdings" charset="2"/>
              <a:buNone/>
            </a:pPr>
            <a:r>
              <a:rPr lang="en-US" altLang="en-US" sz="3200" baseline="0">
                <a:solidFill>
                  <a:srgbClr val="A50021"/>
                </a:solidFill>
                <a:effectLst>
                  <a:outerShdw blurRad="38100" dist="38100" dir="2700000" algn="tl">
                    <a:srgbClr val="000000"/>
                  </a:outerShdw>
                </a:effectLst>
              </a:rPr>
              <a:t>H</a:t>
            </a:r>
            <a:r>
              <a:rPr lang="en-US" altLang="en-US" sz="3200">
                <a:solidFill>
                  <a:srgbClr val="A50021"/>
                </a:solidFill>
                <a:effectLst>
                  <a:outerShdw blurRad="38100" dist="38100" dir="2700000" algn="tl">
                    <a:srgbClr val="000000"/>
                  </a:outerShdw>
                </a:effectLst>
              </a:rPr>
              <a:t>2</a:t>
            </a:r>
            <a:r>
              <a:rPr lang="en-US" altLang="en-US" sz="3200" baseline="0">
                <a:solidFill>
                  <a:srgbClr val="A50021"/>
                </a:solidFill>
                <a:effectLst>
                  <a:outerShdw blurRad="38100" dist="38100" dir="2700000" algn="tl">
                    <a:srgbClr val="000000"/>
                  </a:outerShdw>
                </a:effectLst>
              </a:rPr>
              <a:t>O</a:t>
            </a:r>
            <a:endParaRPr lang="en-US" altLang="en-US" sz="3200" b="0" baseline="0">
              <a:solidFill>
                <a:srgbClr val="CC0000"/>
              </a:solidFill>
              <a:effectLst>
                <a:outerShdw blurRad="38100" dist="38100" dir="2700000" algn="tl">
                  <a:srgbClr val="000000"/>
                </a:outerShdw>
              </a:effectLst>
              <a:latin typeface="Comic Sans MS" charset="0"/>
            </a:endParaRPr>
          </a:p>
        </p:txBody>
      </p:sp>
      <p:sp>
        <p:nvSpPr>
          <p:cNvPr id="383007" name="Text Box 31"/>
          <p:cNvSpPr txBox="1">
            <a:spLocks noChangeArrowheads="1"/>
          </p:cNvSpPr>
          <p:nvPr/>
        </p:nvSpPr>
        <p:spPr bwMode="auto">
          <a:xfrm>
            <a:off x="2133600" y="4860925"/>
            <a:ext cx="1143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buClr>
                <a:srgbClr val="A50021"/>
              </a:buClr>
              <a:buFont typeface="Wingdings" charset="2"/>
              <a:buNone/>
            </a:pPr>
            <a:r>
              <a:rPr lang="en-US" altLang="en-US" sz="3200" baseline="0">
                <a:solidFill>
                  <a:srgbClr val="A50021"/>
                </a:solidFill>
                <a:effectLst>
                  <a:outerShdw blurRad="38100" dist="38100" dir="2700000" algn="tl">
                    <a:srgbClr val="000000"/>
                  </a:outerShdw>
                </a:effectLst>
              </a:rPr>
              <a:t>H</a:t>
            </a:r>
            <a:r>
              <a:rPr lang="en-US" altLang="en-US" sz="3200">
                <a:solidFill>
                  <a:srgbClr val="A50021"/>
                </a:solidFill>
                <a:effectLst>
                  <a:outerShdw blurRad="38100" dist="38100" dir="2700000" algn="tl">
                    <a:srgbClr val="000000"/>
                  </a:outerShdw>
                </a:effectLst>
              </a:rPr>
              <a:t>2</a:t>
            </a:r>
            <a:r>
              <a:rPr lang="en-US" altLang="en-US" sz="3200" baseline="0">
                <a:solidFill>
                  <a:srgbClr val="A50021"/>
                </a:solidFill>
                <a:effectLst>
                  <a:outerShdw blurRad="38100" dist="38100" dir="2700000" algn="tl">
                    <a:srgbClr val="000000"/>
                  </a:outerShdw>
                </a:effectLst>
              </a:rPr>
              <a:t>O</a:t>
            </a:r>
            <a:endParaRPr lang="en-US" altLang="en-US" sz="3200" b="0" baseline="0">
              <a:solidFill>
                <a:srgbClr val="CC0000"/>
              </a:solidFill>
              <a:effectLst>
                <a:outerShdw blurRad="38100" dist="38100" dir="2700000" algn="tl">
                  <a:srgbClr val="000000"/>
                </a:outerShdw>
              </a:effectLst>
              <a:latin typeface="Comic Sans MS" charset="0"/>
            </a:endParaRPr>
          </a:p>
        </p:txBody>
      </p:sp>
      <p:sp>
        <p:nvSpPr>
          <p:cNvPr id="383008" name="Text Box 32"/>
          <p:cNvSpPr txBox="1">
            <a:spLocks noChangeArrowheads="1"/>
          </p:cNvSpPr>
          <p:nvPr/>
        </p:nvSpPr>
        <p:spPr bwMode="auto">
          <a:xfrm>
            <a:off x="3429000" y="3763963"/>
            <a:ext cx="1143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buClr>
                <a:srgbClr val="A50021"/>
              </a:buClr>
              <a:buFont typeface="Wingdings" charset="2"/>
              <a:buNone/>
            </a:pPr>
            <a:r>
              <a:rPr lang="en-US" altLang="en-US" sz="3200" baseline="0">
                <a:solidFill>
                  <a:srgbClr val="A50021"/>
                </a:solidFill>
                <a:effectLst>
                  <a:outerShdw blurRad="38100" dist="38100" dir="2700000" algn="tl">
                    <a:srgbClr val="000000"/>
                  </a:outerShdw>
                </a:effectLst>
              </a:rPr>
              <a:t>H</a:t>
            </a:r>
            <a:r>
              <a:rPr lang="en-US" altLang="en-US" sz="3200">
                <a:solidFill>
                  <a:srgbClr val="A50021"/>
                </a:solidFill>
                <a:effectLst>
                  <a:outerShdw blurRad="38100" dist="38100" dir="2700000" algn="tl">
                    <a:srgbClr val="000000"/>
                  </a:outerShdw>
                </a:effectLst>
              </a:rPr>
              <a:t>2</a:t>
            </a:r>
            <a:r>
              <a:rPr lang="en-US" altLang="en-US" sz="3200" baseline="0">
                <a:solidFill>
                  <a:srgbClr val="A50021"/>
                </a:solidFill>
                <a:effectLst>
                  <a:outerShdw blurRad="38100" dist="38100" dir="2700000" algn="tl">
                    <a:srgbClr val="000000"/>
                  </a:outerShdw>
                </a:effectLst>
              </a:rPr>
              <a:t>O</a:t>
            </a:r>
            <a:endParaRPr lang="en-US" altLang="en-US" sz="3200" b="0" baseline="0">
              <a:solidFill>
                <a:srgbClr val="CC0000"/>
              </a:solidFill>
              <a:effectLst>
                <a:outerShdw blurRad="38100" dist="38100" dir="2700000" algn="tl">
                  <a:srgbClr val="000000"/>
                </a:outerShdw>
              </a:effectLst>
              <a:latin typeface="Comic Sans MS" charset="0"/>
            </a:endParaRPr>
          </a:p>
        </p:txBody>
      </p:sp>
      <p:sp>
        <p:nvSpPr>
          <p:cNvPr id="383009" name="Text Box 33"/>
          <p:cNvSpPr txBox="1">
            <a:spLocks noChangeArrowheads="1"/>
          </p:cNvSpPr>
          <p:nvPr/>
        </p:nvSpPr>
        <p:spPr bwMode="auto">
          <a:xfrm>
            <a:off x="3657600" y="4632325"/>
            <a:ext cx="1143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buClr>
                <a:srgbClr val="A50021"/>
              </a:buClr>
              <a:buFont typeface="Wingdings" charset="2"/>
              <a:buNone/>
            </a:pPr>
            <a:r>
              <a:rPr lang="en-US" altLang="en-US" sz="3200" baseline="0">
                <a:solidFill>
                  <a:srgbClr val="A50021"/>
                </a:solidFill>
                <a:effectLst>
                  <a:outerShdw blurRad="38100" dist="38100" dir="2700000" algn="tl">
                    <a:srgbClr val="000000"/>
                  </a:outerShdw>
                </a:effectLst>
              </a:rPr>
              <a:t>H</a:t>
            </a:r>
            <a:r>
              <a:rPr lang="en-US" altLang="en-US" sz="3200">
                <a:solidFill>
                  <a:srgbClr val="A50021"/>
                </a:solidFill>
                <a:effectLst>
                  <a:outerShdw blurRad="38100" dist="38100" dir="2700000" algn="tl">
                    <a:srgbClr val="000000"/>
                  </a:outerShdw>
                </a:effectLst>
              </a:rPr>
              <a:t>2</a:t>
            </a:r>
            <a:r>
              <a:rPr lang="en-US" altLang="en-US" sz="3200" baseline="0">
                <a:solidFill>
                  <a:srgbClr val="A50021"/>
                </a:solidFill>
                <a:effectLst>
                  <a:outerShdw blurRad="38100" dist="38100" dir="2700000" algn="tl">
                    <a:srgbClr val="000000"/>
                  </a:outerShdw>
                </a:effectLst>
              </a:rPr>
              <a:t>O</a:t>
            </a:r>
            <a:endParaRPr lang="en-US" altLang="en-US" sz="3200" b="0" baseline="0">
              <a:solidFill>
                <a:srgbClr val="CC0000"/>
              </a:solidFill>
              <a:effectLst>
                <a:outerShdw blurRad="38100" dist="38100" dir="2700000" algn="tl">
                  <a:srgbClr val="000000"/>
                </a:outerShdw>
              </a:effectLst>
              <a:latin typeface="Comic Sans MS" charset="0"/>
            </a:endParaRPr>
          </a:p>
        </p:txBody>
      </p:sp>
      <p:sp>
        <p:nvSpPr>
          <p:cNvPr id="383010" name="Line 34"/>
          <p:cNvSpPr>
            <a:spLocks noChangeShapeType="1"/>
          </p:cNvSpPr>
          <p:nvPr/>
        </p:nvSpPr>
        <p:spPr bwMode="auto">
          <a:xfrm flipV="1">
            <a:off x="6172200" y="3078163"/>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83011" name="Text Box 35"/>
          <p:cNvSpPr txBox="1">
            <a:spLocks noChangeArrowheads="1"/>
          </p:cNvSpPr>
          <p:nvPr/>
        </p:nvSpPr>
        <p:spPr bwMode="auto">
          <a:xfrm>
            <a:off x="5715000" y="2468563"/>
            <a:ext cx="1143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buClr>
                <a:srgbClr val="A50021"/>
              </a:buClr>
              <a:buFont typeface="Wingdings" charset="2"/>
              <a:buNone/>
            </a:pPr>
            <a:r>
              <a:rPr lang="en-US" altLang="en-US" sz="3200" baseline="0">
                <a:solidFill>
                  <a:srgbClr val="A50021"/>
                </a:solidFill>
                <a:effectLst>
                  <a:outerShdw blurRad="38100" dist="38100" dir="2700000" algn="tl">
                    <a:srgbClr val="000000"/>
                  </a:outerShdw>
                </a:effectLst>
              </a:rPr>
              <a:t>H</a:t>
            </a:r>
            <a:r>
              <a:rPr lang="en-US" altLang="en-US" sz="3200">
                <a:solidFill>
                  <a:srgbClr val="A50021"/>
                </a:solidFill>
                <a:effectLst>
                  <a:outerShdw blurRad="38100" dist="38100" dir="2700000" algn="tl">
                    <a:srgbClr val="000000"/>
                  </a:outerShdw>
                </a:effectLst>
              </a:rPr>
              <a:t>2</a:t>
            </a:r>
            <a:r>
              <a:rPr lang="en-US" altLang="en-US" sz="3200" baseline="0">
                <a:solidFill>
                  <a:srgbClr val="A50021"/>
                </a:solidFill>
                <a:effectLst>
                  <a:outerShdw blurRad="38100" dist="38100" dir="2700000" algn="tl">
                    <a:srgbClr val="000000"/>
                  </a:outerShdw>
                </a:effectLst>
              </a:rPr>
              <a:t>O</a:t>
            </a:r>
            <a:endParaRPr lang="en-US" altLang="en-US" sz="3200" b="0" baseline="0">
              <a:solidFill>
                <a:srgbClr val="CC0000"/>
              </a:solidFill>
              <a:effectLst>
                <a:outerShdw blurRad="38100" dist="38100" dir="2700000" algn="tl">
                  <a:srgbClr val="000000"/>
                </a:outerShdw>
              </a:effectLst>
              <a:latin typeface="Comic Sans MS" charset="0"/>
            </a:endParaRPr>
          </a:p>
        </p:txBody>
      </p:sp>
      <p:sp>
        <p:nvSpPr>
          <p:cNvPr id="383013" name="Text Box 37"/>
          <p:cNvSpPr txBox="1">
            <a:spLocks noChangeArrowheads="1"/>
          </p:cNvSpPr>
          <p:nvPr/>
        </p:nvSpPr>
        <p:spPr bwMode="auto">
          <a:xfrm>
            <a:off x="3810000" y="2330450"/>
            <a:ext cx="1371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buClr>
                <a:srgbClr val="A50021"/>
              </a:buClr>
              <a:buFont typeface="Wingdings" charset="2"/>
              <a:buNone/>
            </a:pPr>
            <a:r>
              <a:rPr lang="en-US" altLang="en-US" sz="3600" baseline="0">
                <a:effectLst>
                  <a:outerShdw blurRad="38100" dist="38100" dir="2700000" algn="tl">
                    <a:srgbClr val="FFFFFF"/>
                  </a:outerShdw>
                </a:effectLst>
              </a:rPr>
              <a:t>90</a:t>
            </a:r>
            <a:r>
              <a:rPr lang="en-US" altLang="en-US" sz="3600" baseline="30000">
                <a:effectLst>
                  <a:outerShdw blurRad="38100" dist="38100" dir="2700000" algn="tl">
                    <a:srgbClr val="FFFFFF"/>
                  </a:outerShdw>
                </a:effectLst>
              </a:rPr>
              <a:t>0</a:t>
            </a:r>
            <a:r>
              <a:rPr lang="en-US" altLang="en-US" sz="3600" baseline="0">
                <a:effectLst>
                  <a:outerShdw blurRad="38100" dist="38100" dir="2700000" algn="tl">
                    <a:srgbClr val="FFFFFF"/>
                  </a:outerShdw>
                </a:effectLst>
              </a:rPr>
              <a:t>F</a:t>
            </a:r>
            <a:endParaRPr lang="en-US" altLang="en-US" sz="3600" b="0" baseline="0">
              <a:effectLst>
                <a:outerShdw blurRad="38100" dist="38100" dir="2700000" algn="tl">
                  <a:srgbClr val="FFFFFF"/>
                </a:outerShdw>
              </a:effectLst>
              <a:latin typeface="Comic Sans MS" charset="0"/>
            </a:endParaRPr>
          </a:p>
        </p:txBody>
      </p:sp>
      <p:sp>
        <p:nvSpPr>
          <p:cNvPr id="383014" name="Text Box 38"/>
          <p:cNvSpPr txBox="1">
            <a:spLocks noChangeArrowheads="1"/>
          </p:cNvSpPr>
          <p:nvPr/>
        </p:nvSpPr>
        <p:spPr bwMode="auto">
          <a:xfrm>
            <a:off x="7772400" y="2330450"/>
            <a:ext cx="1371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buClr>
                <a:srgbClr val="A50021"/>
              </a:buClr>
              <a:buFont typeface="Wingdings" charset="2"/>
              <a:buNone/>
            </a:pPr>
            <a:r>
              <a:rPr lang="en-US" altLang="en-US" sz="3600" baseline="0">
                <a:effectLst>
                  <a:outerShdw blurRad="38100" dist="38100" dir="2700000" algn="tl">
                    <a:srgbClr val="FFFFFF"/>
                  </a:outerShdw>
                </a:effectLst>
              </a:rPr>
              <a:t>70</a:t>
            </a:r>
            <a:r>
              <a:rPr lang="en-US" altLang="en-US" sz="3600" baseline="30000">
                <a:effectLst>
                  <a:outerShdw blurRad="38100" dist="38100" dir="2700000" algn="tl">
                    <a:srgbClr val="FFFFFF"/>
                  </a:outerShdw>
                </a:effectLst>
              </a:rPr>
              <a:t>0</a:t>
            </a:r>
            <a:r>
              <a:rPr lang="en-US" altLang="en-US" sz="3600" baseline="0">
                <a:effectLst>
                  <a:outerShdw blurRad="38100" dist="38100" dir="2700000" algn="tl">
                    <a:srgbClr val="FFFFFF"/>
                  </a:outerShdw>
                </a:effectLst>
              </a:rPr>
              <a:t>F</a:t>
            </a:r>
            <a:endParaRPr lang="en-US" altLang="en-US" sz="3600" b="0" baseline="0">
              <a:effectLst>
                <a:outerShdw blurRad="38100" dist="38100" dir="2700000" algn="tl">
                  <a:srgbClr val="FFFFFF"/>
                </a:outerShdw>
              </a:effectLst>
              <a:latin typeface="Comic Sans MS" charset="0"/>
            </a:endParaRPr>
          </a:p>
        </p:txBody>
      </p:sp>
      <p:sp>
        <p:nvSpPr>
          <p:cNvPr id="383015" name="Line 39"/>
          <p:cNvSpPr>
            <a:spLocks noChangeShapeType="1"/>
          </p:cNvSpPr>
          <p:nvPr/>
        </p:nvSpPr>
        <p:spPr bwMode="auto">
          <a:xfrm flipV="1">
            <a:off x="7239000" y="3763963"/>
            <a:ext cx="4572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83016" name="Text Box 40"/>
          <p:cNvSpPr txBox="1">
            <a:spLocks noChangeArrowheads="1"/>
          </p:cNvSpPr>
          <p:nvPr/>
        </p:nvSpPr>
        <p:spPr bwMode="auto">
          <a:xfrm>
            <a:off x="7543800" y="3459163"/>
            <a:ext cx="1143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buClr>
                <a:srgbClr val="A50021"/>
              </a:buClr>
              <a:buFont typeface="Wingdings" charset="2"/>
              <a:buNone/>
            </a:pPr>
            <a:r>
              <a:rPr lang="en-US" altLang="en-US" sz="3200" baseline="0">
                <a:solidFill>
                  <a:srgbClr val="A50021"/>
                </a:solidFill>
                <a:effectLst>
                  <a:outerShdw blurRad="38100" dist="38100" dir="2700000" algn="tl">
                    <a:srgbClr val="000000"/>
                  </a:outerShdw>
                </a:effectLst>
              </a:rPr>
              <a:t>H</a:t>
            </a:r>
            <a:r>
              <a:rPr lang="en-US" altLang="en-US" sz="3200">
                <a:solidFill>
                  <a:srgbClr val="A50021"/>
                </a:solidFill>
                <a:effectLst>
                  <a:outerShdw blurRad="38100" dist="38100" dir="2700000" algn="tl">
                    <a:srgbClr val="000000"/>
                  </a:outerShdw>
                </a:effectLst>
              </a:rPr>
              <a:t>2</a:t>
            </a:r>
            <a:r>
              <a:rPr lang="en-US" altLang="en-US" sz="3200" baseline="0">
                <a:solidFill>
                  <a:srgbClr val="A50021"/>
                </a:solidFill>
                <a:effectLst>
                  <a:outerShdw blurRad="38100" dist="38100" dir="2700000" algn="tl">
                    <a:srgbClr val="000000"/>
                  </a:outerShdw>
                </a:effectLst>
              </a:rPr>
              <a:t>O</a:t>
            </a:r>
            <a:endParaRPr lang="en-US" altLang="en-US" sz="3200" b="0" baseline="0">
              <a:solidFill>
                <a:srgbClr val="CC0000"/>
              </a:solidFill>
              <a:effectLst>
                <a:outerShdw blurRad="38100" dist="38100" dir="2700000" algn="tl">
                  <a:srgbClr val="000000"/>
                </a:outerShdw>
              </a:effectLst>
              <a:latin typeface="Comic Sans MS" charset="0"/>
            </a:endParaRPr>
          </a:p>
        </p:txBody>
      </p:sp>
      <p:sp>
        <p:nvSpPr>
          <p:cNvPr id="383017" name="Line 41"/>
          <p:cNvSpPr>
            <a:spLocks noChangeShapeType="1"/>
          </p:cNvSpPr>
          <p:nvPr/>
        </p:nvSpPr>
        <p:spPr bwMode="auto">
          <a:xfrm>
            <a:off x="6324600" y="4267200"/>
            <a:ext cx="3810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83018" name="Text Box 42"/>
          <p:cNvSpPr txBox="1">
            <a:spLocks noChangeArrowheads="1"/>
          </p:cNvSpPr>
          <p:nvPr/>
        </p:nvSpPr>
        <p:spPr bwMode="auto">
          <a:xfrm>
            <a:off x="6324600" y="4678363"/>
            <a:ext cx="1143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buClr>
                <a:srgbClr val="A50021"/>
              </a:buClr>
              <a:buFont typeface="Wingdings" charset="2"/>
              <a:buNone/>
            </a:pPr>
            <a:r>
              <a:rPr lang="en-US" altLang="en-US" sz="3200" baseline="0">
                <a:solidFill>
                  <a:srgbClr val="A50021"/>
                </a:solidFill>
                <a:effectLst>
                  <a:outerShdw blurRad="38100" dist="38100" dir="2700000" algn="tl">
                    <a:srgbClr val="000000"/>
                  </a:outerShdw>
                </a:effectLst>
              </a:rPr>
              <a:t>H</a:t>
            </a:r>
            <a:r>
              <a:rPr lang="en-US" altLang="en-US" sz="3200">
                <a:solidFill>
                  <a:srgbClr val="A50021"/>
                </a:solidFill>
                <a:effectLst>
                  <a:outerShdw blurRad="38100" dist="38100" dir="2700000" algn="tl">
                    <a:srgbClr val="000000"/>
                  </a:outerShdw>
                </a:effectLst>
              </a:rPr>
              <a:t>2</a:t>
            </a:r>
            <a:r>
              <a:rPr lang="en-US" altLang="en-US" sz="3200" baseline="0">
                <a:solidFill>
                  <a:srgbClr val="A50021"/>
                </a:solidFill>
                <a:effectLst>
                  <a:outerShdw blurRad="38100" dist="38100" dir="2700000" algn="tl">
                    <a:srgbClr val="000000"/>
                  </a:outerShdw>
                </a:effectLst>
              </a:rPr>
              <a:t>O</a:t>
            </a:r>
            <a:endParaRPr lang="en-US" altLang="en-US" sz="3200" b="0" baseline="0">
              <a:solidFill>
                <a:srgbClr val="CC0000"/>
              </a:solidFill>
              <a:effectLst>
                <a:outerShdw blurRad="38100" dist="38100" dir="2700000" algn="tl">
                  <a:srgbClr val="000000"/>
                </a:outerShdw>
              </a:effectLst>
              <a:latin typeface="Comic Sans MS" charset="0"/>
            </a:endParaRPr>
          </a:p>
        </p:txBody>
      </p:sp>
      <p:sp>
        <p:nvSpPr>
          <p:cNvPr id="383019" name="Text Box 43"/>
          <p:cNvSpPr txBox="1">
            <a:spLocks noChangeArrowheads="1"/>
          </p:cNvSpPr>
          <p:nvPr/>
        </p:nvSpPr>
        <p:spPr bwMode="auto">
          <a:xfrm>
            <a:off x="2819400" y="1676400"/>
            <a:ext cx="1524000"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lnSpc>
                <a:spcPct val="200000"/>
              </a:lnSpc>
              <a:spcBef>
                <a:spcPct val="50000"/>
              </a:spcBef>
              <a:buClr>
                <a:srgbClr val="A50021"/>
              </a:buClr>
              <a:buSzPct val="200000"/>
              <a:buFont typeface="Webdings" charset="2"/>
              <a:buChar char="á"/>
            </a:pPr>
            <a:r>
              <a:rPr lang="en-US" altLang="en-US" sz="5400" baseline="0">
                <a:solidFill>
                  <a:srgbClr val="A50021"/>
                </a:solidFill>
                <a:effectLst>
                  <a:outerShdw blurRad="38100" dist="38100" dir="2700000" algn="tl">
                    <a:srgbClr val="000000"/>
                  </a:outerShdw>
                </a:effectLst>
              </a:rPr>
              <a:t> </a:t>
            </a:r>
            <a:endParaRPr lang="en-US" altLang="en-US" sz="5400" b="0" baseline="0">
              <a:solidFill>
                <a:srgbClr val="CC0000"/>
              </a:solidFill>
              <a:effectLst>
                <a:outerShdw blurRad="38100" dist="38100" dir="2700000" algn="tl">
                  <a:srgbClr val="000000"/>
                </a:outerShdw>
              </a:effectLst>
              <a:latin typeface="Comic Sans MS" charset="0"/>
            </a:endParaRPr>
          </a:p>
        </p:txBody>
      </p:sp>
      <p:sp>
        <p:nvSpPr>
          <p:cNvPr id="383020" name="Text Box 44"/>
          <p:cNvSpPr txBox="1">
            <a:spLocks noChangeArrowheads="1"/>
          </p:cNvSpPr>
          <p:nvPr/>
        </p:nvSpPr>
        <p:spPr bwMode="auto">
          <a:xfrm>
            <a:off x="6781800" y="1676400"/>
            <a:ext cx="1524000"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lnSpc>
                <a:spcPct val="200000"/>
              </a:lnSpc>
              <a:spcBef>
                <a:spcPct val="50000"/>
              </a:spcBef>
              <a:buClr>
                <a:srgbClr val="A50021"/>
              </a:buClr>
              <a:buSzPct val="200000"/>
              <a:buFont typeface="Webdings" charset="2"/>
              <a:buChar char="á"/>
            </a:pPr>
            <a:r>
              <a:rPr lang="en-US" altLang="en-US" sz="5400" baseline="0">
                <a:solidFill>
                  <a:srgbClr val="A50021"/>
                </a:solidFill>
                <a:effectLst>
                  <a:outerShdw blurRad="38100" dist="38100" dir="2700000" algn="tl">
                    <a:srgbClr val="000000"/>
                  </a:outerShdw>
                </a:effectLst>
              </a:rPr>
              <a:t> </a:t>
            </a:r>
            <a:endParaRPr lang="en-US" altLang="en-US" sz="5400" b="0" baseline="0">
              <a:solidFill>
                <a:srgbClr val="CC0000"/>
              </a:solidFill>
              <a:effectLst>
                <a:outerShdw blurRad="38100" dist="38100" dir="2700000" algn="tl">
                  <a:srgbClr val="000000"/>
                </a:outerShdw>
              </a:effectLst>
              <a:latin typeface="Comic Sans MS"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83013"/>
                                        </p:tgtEl>
                                        <p:attrNameLst>
                                          <p:attrName>style.visibility</p:attrName>
                                        </p:attrNameLst>
                                      </p:cBhvr>
                                      <p:to>
                                        <p:strVal val="visible"/>
                                      </p:to>
                                    </p:set>
                                    <p:animEffect transition="in" filter="checkerboard(across)">
                                      <p:cBhvr>
                                        <p:cTn id="7" dur="500"/>
                                        <p:tgtEl>
                                          <p:spTgt spid="3830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83014"/>
                                        </p:tgtEl>
                                        <p:attrNameLst>
                                          <p:attrName>style.visibility</p:attrName>
                                        </p:attrNameLst>
                                      </p:cBhvr>
                                      <p:to>
                                        <p:strVal val="visible"/>
                                      </p:to>
                                    </p:set>
                                    <p:animEffect transition="in" filter="checkerboard(across)">
                                      <p:cBhvr>
                                        <p:cTn id="12" dur="500"/>
                                        <p:tgtEl>
                                          <p:spTgt spid="3830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013" grpId="0" autoUpdateAnimBg="0"/>
      <p:bldP spid="383014"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1026" descr="Newsprint"/>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8883" name="Text Box 1027"/>
          <p:cNvSpPr txBox="1">
            <a:spLocks noChangeArrowheads="1"/>
          </p:cNvSpPr>
          <p:nvPr/>
        </p:nvSpPr>
        <p:spPr bwMode="auto">
          <a:xfrm>
            <a:off x="1828800" y="152400"/>
            <a:ext cx="5562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pPr>
            <a:r>
              <a:rPr lang="en-US" altLang="en-US" sz="4400" baseline="0">
                <a:solidFill>
                  <a:srgbClr val="660033"/>
                </a:solidFill>
                <a:effectLst>
                  <a:outerShdw blurRad="38100" dist="38100" dir="2700000" algn="tl">
                    <a:srgbClr val="000000"/>
                  </a:outerShdw>
                </a:effectLst>
              </a:rPr>
              <a:t>Relative Humidity</a:t>
            </a:r>
          </a:p>
        </p:txBody>
      </p:sp>
      <p:sp>
        <p:nvSpPr>
          <p:cNvPr id="378884" name="Line 1028"/>
          <p:cNvSpPr>
            <a:spLocks noChangeShapeType="1"/>
          </p:cNvSpPr>
          <p:nvPr/>
        </p:nvSpPr>
        <p:spPr bwMode="auto">
          <a:xfrm>
            <a:off x="2209800" y="914400"/>
            <a:ext cx="4876800" cy="0"/>
          </a:xfrm>
          <a:prstGeom prst="line">
            <a:avLst/>
          </a:prstGeom>
          <a:noFill/>
          <a:ln w="76200" cmpd="tri">
            <a:solidFill>
              <a:srgbClr val="66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78885" name="Text Box 1029"/>
          <p:cNvSpPr txBox="1">
            <a:spLocks noChangeArrowheads="1"/>
          </p:cNvSpPr>
          <p:nvPr/>
        </p:nvSpPr>
        <p:spPr bwMode="auto">
          <a:xfrm>
            <a:off x="228600" y="1143000"/>
            <a:ext cx="8915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60375" indent="-460375">
              <a:defRPr sz="2400">
                <a:solidFill>
                  <a:schemeClr val="tx1"/>
                </a:solidFill>
                <a:latin typeface="Times New Roman" charset="0"/>
              </a:defRPr>
            </a:lvl1pPr>
            <a:lvl2pPr marL="574675">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eaLnBrk="0" hangingPunct="0">
              <a:spcBef>
                <a:spcPct val="50000"/>
              </a:spcBef>
              <a:buClr>
                <a:srgbClr val="A50021"/>
              </a:buClr>
              <a:buFont typeface="Wingdings" charset="2"/>
              <a:buChar char="þ"/>
            </a:pPr>
            <a:r>
              <a:rPr lang="en-US" altLang="en-US" sz="3000" baseline="0">
                <a:solidFill>
                  <a:srgbClr val="A50021"/>
                </a:solidFill>
                <a:effectLst>
                  <a:outerShdw blurRad="38100" dist="38100" dir="2700000" algn="tl">
                    <a:srgbClr val="000000"/>
                  </a:outerShdw>
                </a:effectLst>
                <a:latin typeface="Tempus Sans ITC" charset="0"/>
              </a:rPr>
              <a:t>Signs of low relative humidity are leaf marginal and/or tip burn.</a:t>
            </a:r>
          </a:p>
        </p:txBody>
      </p:sp>
      <p:pic>
        <p:nvPicPr>
          <p:cNvPr id="378889" name="Picture 1033" descr="low humid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514600"/>
            <a:ext cx="2806700" cy="3644900"/>
          </a:xfrm>
          <a:prstGeom prst="rect">
            <a:avLst/>
          </a:prstGeom>
          <a:noFill/>
          <a:extLst>
            <a:ext uri="{909E8E84-426E-40DD-AFC4-6F175D3DCCD1}">
              <a14:hiddenFill xmlns:a14="http://schemas.microsoft.com/office/drawing/2010/main">
                <a:solidFill>
                  <a:srgbClr val="FFFFFF"/>
                </a:solidFill>
              </a14:hiddenFill>
            </a:ext>
          </a:extLst>
        </p:spPr>
      </p:pic>
      <p:sp>
        <p:nvSpPr>
          <p:cNvPr id="378890" name="Rectangle 1034"/>
          <p:cNvSpPr>
            <a:spLocks noChangeArrowheads="1"/>
          </p:cNvSpPr>
          <p:nvPr/>
        </p:nvSpPr>
        <p:spPr bwMode="auto">
          <a:xfrm>
            <a:off x="457200" y="2514600"/>
            <a:ext cx="2819400" cy="3657600"/>
          </a:xfrm>
          <a:prstGeom prst="rect">
            <a:avLst/>
          </a:prstGeom>
          <a:noFill/>
          <a:ln w="38100">
            <a:solidFill>
              <a:srgbClr val="66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8891" name="Rectangle 1035"/>
          <p:cNvSpPr>
            <a:spLocks noChangeArrowheads="1"/>
          </p:cNvSpPr>
          <p:nvPr/>
        </p:nvSpPr>
        <p:spPr bwMode="auto">
          <a:xfrm>
            <a:off x="3505200" y="2362200"/>
            <a:ext cx="5638800" cy="42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508000" indent="-508000">
              <a:defRPr sz="2400">
                <a:solidFill>
                  <a:schemeClr val="tx1"/>
                </a:solidFill>
                <a:latin typeface="Times New Roman" charset="0"/>
              </a:defRPr>
            </a:lvl1pPr>
            <a:lvl2pPr marL="968375" indent="-346075">
              <a:defRPr sz="2400">
                <a:solidFill>
                  <a:schemeClr val="tx1"/>
                </a:solidFill>
                <a:latin typeface="Times New Roman" charset="0"/>
              </a:defRPr>
            </a:lvl2pPr>
            <a:lvl3pPr marL="1196975">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eaLnBrk="0" hangingPunct="0">
              <a:spcBef>
                <a:spcPct val="50000"/>
              </a:spcBef>
              <a:buClr>
                <a:srgbClr val="993300"/>
              </a:buClr>
              <a:buFont typeface="Wingdings" charset="2"/>
              <a:buNone/>
            </a:pPr>
            <a:r>
              <a:rPr lang="en-US" altLang="en-US" sz="3000" baseline="0">
                <a:solidFill>
                  <a:srgbClr val="800000"/>
                </a:solidFill>
                <a:effectLst>
                  <a:outerShdw blurRad="38100" dist="38100" dir="2700000" algn="tl">
                    <a:srgbClr val="000000"/>
                  </a:outerShdw>
                </a:effectLst>
                <a:latin typeface="Tempus Sans ITC" charset="0"/>
              </a:rPr>
              <a:t>Elevate RH by:</a:t>
            </a:r>
          </a:p>
          <a:p>
            <a:pPr eaLnBrk="0" hangingPunct="0">
              <a:buClr>
                <a:srgbClr val="993300"/>
              </a:buClr>
              <a:buFontTx/>
              <a:buChar char="•"/>
            </a:pPr>
            <a:r>
              <a:rPr lang="en-US" altLang="en-US" sz="3000" baseline="0">
                <a:solidFill>
                  <a:srgbClr val="800000"/>
                </a:solidFill>
                <a:effectLst>
                  <a:outerShdw blurRad="38100" dist="38100" dir="2700000" algn="tl">
                    <a:srgbClr val="000000"/>
                  </a:outerShdw>
                </a:effectLst>
                <a:latin typeface="Tempus Sans ITC" charset="0"/>
              </a:rPr>
              <a:t>placing plants close together</a:t>
            </a:r>
          </a:p>
          <a:p>
            <a:pPr eaLnBrk="0" hangingPunct="0">
              <a:buClr>
                <a:srgbClr val="993300"/>
              </a:buClr>
              <a:buFontTx/>
              <a:buChar char="•"/>
            </a:pPr>
            <a:r>
              <a:rPr lang="en-US" altLang="en-US" sz="3000" baseline="0">
                <a:solidFill>
                  <a:srgbClr val="800000"/>
                </a:solidFill>
                <a:effectLst>
                  <a:outerShdw blurRad="38100" dist="38100" dir="2700000" algn="tl">
                    <a:srgbClr val="000000"/>
                  </a:outerShdw>
                </a:effectLst>
                <a:latin typeface="Tempus Sans ITC" charset="0"/>
              </a:rPr>
              <a:t>placing a shallow water container with lava rock or gravel near the plants</a:t>
            </a:r>
          </a:p>
          <a:p>
            <a:pPr eaLnBrk="0" hangingPunct="0">
              <a:buClr>
                <a:srgbClr val="993300"/>
              </a:buClr>
              <a:buFontTx/>
              <a:buChar char="•"/>
            </a:pPr>
            <a:r>
              <a:rPr lang="en-US" altLang="en-US" sz="3000" baseline="0">
                <a:solidFill>
                  <a:srgbClr val="800000"/>
                </a:solidFill>
                <a:effectLst>
                  <a:outerShdw blurRad="38100" dist="38100" dir="2700000" algn="tl">
                    <a:srgbClr val="000000"/>
                  </a:outerShdw>
                </a:effectLst>
                <a:latin typeface="Tempus Sans ITC" charset="0"/>
              </a:rPr>
              <a:t>using a humidifier</a:t>
            </a:r>
          </a:p>
          <a:p>
            <a:pPr eaLnBrk="0" hangingPunct="0">
              <a:buClr>
                <a:srgbClr val="993300"/>
              </a:buClr>
              <a:buFontTx/>
              <a:buChar char="•"/>
            </a:pPr>
            <a:r>
              <a:rPr lang="en-US" altLang="en-US" sz="3000" baseline="0">
                <a:solidFill>
                  <a:srgbClr val="800000"/>
                </a:solidFill>
                <a:effectLst>
                  <a:outerShdw blurRad="38100" dist="38100" dir="2700000" algn="tl">
                    <a:srgbClr val="000000"/>
                  </a:outerShdw>
                </a:effectLst>
                <a:latin typeface="Tempus Sans ITC" charset="0"/>
              </a:rPr>
              <a:t>spraying water around the plants.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78885">
                                            <p:txEl>
                                              <p:pRg st="0" end="0"/>
                                            </p:txEl>
                                          </p:spTgt>
                                        </p:tgtEl>
                                        <p:attrNameLst>
                                          <p:attrName>style.visibility</p:attrName>
                                        </p:attrNameLst>
                                      </p:cBhvr>
                                      <p:to>
                                        <p:strVal val="visible"/>
                                      </p:to>
                                    </p:set>
                                    <p:animEffect transition="in" filter="checkerboard(across)">
                                      <p:cBhvr>
                                        <p:cTn id="7" dur="500"/>
                                        <p:tgtEl>
                                          <p:spTgt spid="37888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78891"/>
                                        </p:tgtEl>
                                        <p:attrNameLst>
                                          <p:attrName>style.visibility</p:attrName>
                                        </p:attrNameLst>
                                      </p:cBhvr>
                                      <p:to>
                                        <p:strVal val="visible"/>
                                      </p:to>
                                    </p:set>
                                    <p:animEffect transition="in" filter="checkerboard(across)">
                                      <p:cBhvr>
                                        <p:cTn id="12" dur="500"/>
                                        <p:tgtEl>
                                          <p:spTgt spid="378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85" grpId="0" build="p" autoUpdateAnimBg="0"/>
      <p:bldP spid="378891"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9" name="Rectangle 9" descr="Water droplets"/>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962" name="Text Box 2"/>
          <p:cNvSpPr txBox="1">
            <a:spLocks noChangeArrowheads="1"/>
          </p:cNvSpPr>
          <p:nvPr/>
        </p:nvSpPr>
        <p:spPr bwMode="auto">
          <a:xfrm>
            <a:off x="457200" y="352425"/>
            <a:ext cx="8382000"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0" hangingPunct="0">
              <a:lnSpc>
                <a:spcPct val="80000"/>
              </a:lnSpc>
              <a:spcBef>
                <a:spcPct val="30000"/>
              </a:spcBef>
            </a:pPr>
            <a:r>
              <a:rPr lang="en-US" altLang="en-US" sz="5100" baseline="0">
                <a:solidFill>
                  <a:srgbClr val="000066"/>
                </a:solidFill>
                <a:effectLst>
                  <a:outerShdw blurRad="38100" dist="38100" dir="2700000" algn="tl">
                    <a:srgbClr val="000000"/>
                  </a:outerShdw>
                </a:effectLst>
              </a:rPr>
              <a:t>Watering Your Plants</a:t>
            </a:r>
            <a:endParaRPr lang="en-US" altLang="en-US" sz="3200" baseline="0">
              <a:solidFill>
                <a:srgbClr val="000066"/>
              </a:solidFill>
              <a:effectLst>
                <a:outerShdw blurRad="38100" dist="38100" dir="2700000" algn="tl">
                  <a:srgbClr val="000000"/>
                </a:outerShdw>
              </a:effectLst>
            </a:endParaRPr>
          </a:p>
        </p:txBody>
      </p:sp>
      <p:sp>
        <p:nvSpPr>
          <p:cNvPr id="40963" name="Text Box 3"/>
          <p:cNvSpPr txBox="1">
            <a:spLocks noChangeArrowheads="1"/>
          </p:cNvSpPr>
          <p:nvPr/>
        </p:nvSpPr>
        <p:spPr bwMode="auto">
          <a:xfrm>
            <a:off x="3186113" y="1524000"/>
            <a:ext cx="5424487"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spcBef>
                <a:spcPct val="30000"/>
              </a:spcBef>
            </a:pPr>
            <a:r>
              <a:rPr lang="en-US" altLang="en-US" sz="4800" baseline="0">
                <a:solidFill>
                  <a:srgbClr val="000066"/>
                </a:solidFill>
                <a:effectLst>
                  <a:outerShdw blurRad="38100" dist="38100" dir="2700000" algn="tl">
                    <a:srgbClr val="000000"/>
                  </a:outerShdw>
                </a:effectLst>
              </a:rPr>
              <a:t>CONSIDERATIONS:</a:t>
            </a:r>
            <a:endParaRPr lang="en-US" altLang="en-US" sz="4800" baseline="0">
              <a:solidFill>
                <a:srgbClr val="000066"/>
              </a:solidFill>
            </a:endParaRPr>
          </a:p>
        </p:txBody>
      </p:sp>
      <p:sp>
        <p:nvSpPr>
          <p:cNvPr id="40964" name="Text Box 4"/>
          <p:cNvSpPr txBox="1">
            <a:spLocks noChangeArrowheads="1"/>
          </p:cNvSpPr>
          <p:nvPr/>
        </p:nvSpPr>
        <p:spPr bwMode="auto">
          <a:xfrm>
            <a:off x="3638550" y="2514600"/>
            <a:ext cx="5124450" cy="400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hangingPunct="0">
              <a:lnSpc>
                <a:spcPct val="90000"/>
              </a:lnSpc>
              <a:spcBef>
                <a:spcPct val="30000"/>
              </a:spcBef>
              <a:buFontTx/>
              <a:buChar char="•"/>
            </a:pPr>
            <a:r>
              <a:rPr lang="en-US" altLang="en-US" sz="4500" baseline="0">
                <a:solidFill>
                  <a:srgbClr val="000066"/>
                </a:solidFill>
                <a:effectLst>
                  <a:outerShdw blurRad="38100" dist="38100" dir="2700000" algn="tl">
                    <a:srgbClr val="000000"/>
                  </a:outerShdw>
                </a:effectLst>
              </a:rPr>
              <a:t> Plant type.</a:t>
            </a:r>
          </a:p>
          <a:p>
            <a:pPr eaLnBrk="0" hangingPunct="0">
              <a:lnSpc>
                <a:spcPct val="90000"/>
              </a:lnSpc>
              <a:spcBef>
                <a:spcPct val="30000"/>
              </a:spcBef>
              <a:buFontTx/>
              <a:buChar char="•"/>
            </a:pPr>
            <a:r>
              <a:rPr lang="en-US" altLang="en-US" sz="4500" baseline="0">
                <a:solidFill>
                  <a:srgbClr val="000066"/>
                </a:solidFill>
                <a:effectLst>
                  <a:outerShdw blurRad="38100" dist="38100" dir="2700000" algn="tl">
                    <a:srgbClr val="000000"/>
                  </a:outerShdw>
                </a:effectLst>
              </a:rPr>
              <a:t> Plant size.</a:t>
            </a:r>
          </a:p>
          <a:p>
            <a:pPr eaLnBrk="0" hangingPunct="0">
              <a:lnSpc>
                <a:spcPct val="90000"/>
              </a:lnSpc>
              <a:spcBef>
                <a:spcPct val="30000"/>
              </a:spcBef>
              <a:buFontTx/>
              <a:buChar char="•"/>
            </a:pPr>
            <a:r>
              <a:rPr lang="en-US" altLang="en-US" sz="4500" baseline="0">
                <a:solidFill>
                  <a:srgbClr val="000066"/>
                </a:solidFill>
                <a:effectLst>
                  <a:outerShdw blurRad="38100" dist="38100" dir="2700000" algn="tl">
                    <a:srgbClr val="000000"/>
                  </a:outerShdw>
                </a:effectLst>
              </a:rPr>
              <a:t> Container volume.</a:t>
            </a:r>
          </a:p>
          <a:p>
            <a:pPr eaLnBrk="0" hangingPunct="0">
              <a:lnSpc>
                <a:spcPct val="90000"/>
              </a:lnSpc>
              <a:spcBef>
                <a:spcPct val="30000"/>
              </a:spcBef>
              <a:buFontTx/>
              <a:buChar char="•"/>
            </a:pPr>
            <a:r>
              <a:rPr lang="en-US" altLang="en-US" sz="4500" baseline="0">
                <a:solidFill>
                  <a:srgbClr val="000066"/>
                </a:solidFill>
                <a:effectLst>
                  <a:outerShdw blurRad="38100" dist="38100" dir="2700000" algn="tl">
                    <a:srgbClr val="000000"/>
                  </a:outerShdw>
                </a:effectLst>
              </a:rPr>
              <a:t> Soil moisture.</a:t>
            </a:r>
          </a:p>
          <a:p>
            <a:pPr eaLnBrk="0" hangingPunct="0">
              <a:lnSpc>
                <a:spcPct val="90000"/>
              </a:lnSpc>
              <a:spcBef>
                <a:spcPct val="30000"/>
              </a:spcBef>
              <a:buFontTx/>
              <a:buChar char="•"/>
            </a:pPr>
            <a:r>
              <a:rPr lang="en-US" altLang="en-US" sz="4500" baseline="0">
                <a:solidFill>
                  <a:srgbClr val="000066"/>
                </a:solidFill>
                <a:effectLst>
                  <a:outerShdw blurRad="38100" dist="38100" dir="2700000" algn="tl">
                    <a:srgbClr val="000000"/>
                  </a:outerShdw>
                </a:effectLst>
              </a:rPr>
              <a:t> Light Intensity.</a:t>
            </a:r>
            <a:endParaRPr lang="en-US" altLang="en-US" baseline="0">
              <a:solidFill>
                <a:srgbClr val="000066"/>
              </a:solidFill>
            </a:endParaRPr>
          </a:p>
        </p:txBody>
      </p:sp>
      <p:sp>
        <p:nvSpPr>
          <p:cNvPr id="40965" name="Line 5"/>
          <p:cNvSpPr>
            <a:spLocks noChangeShapeType="1"/>
          </p:cNvSpPr>
          <p:nvPr/>
        </p:nvSpPr>
        <p:spPr bwMode="auto">
          <a:xfrm>
            <a:off x="609600" y="1219200"/>
            <a:ext cx="8153400" cy="0"/>
          </a:xfrm>
          <a:prstGeom prst="line">
            <a:avLst/>
          </a:prstGeom>
          <a:noFill/>
          <a:ln w="76200" cmpd="tri">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pic>
        <p:nvPicPr>
          <p:cNvPr id="40973" name="Picture 13" descr="need wa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973388"/>
            <a:ext cx="3197225" cy="3465512"/>
          </a:xfrm>
          <a:prstGeom prst="rect">
            <a:avLst/>
          </a:prstGeom>
          <a:noFill/>
          <a:extLst>
            <a:ext uri="{909E8E84-426E-40DD-AFC4-6F175D3DCCD1}">
              <a14:hiddenFill xmlns:a14="http://schemas.microsoft.com/office/drawing/2010/main">
                <a:solidFill>
                  <a:srgbClr val="FFFFFF"/>
                </a:solidFill>
              </a14:hiddenFill>
            </a:ext>
          </a:extLst>
        </p:spPr>
      </p:pic>
      <p:sp>
        <p:nvSpPr>
          <p:cNvPr id="40972" name="Rectangle 12"/>
          <p:cNvSpPr>
            <a:spLocks noChangeArrowheads="1"/>
          </p:cNvSpPr>
          <p:nvPr/>
        </p:nvSpPr>
        <p:spPr bwMode="auto">
          <a:xfrm>
            <a:off x="228600" y="2971800"/>
            <a:ext cx="3209925" cy="3429000"/>
          </a:xfrm>
          <a:prstGeom prst="rect">
            <a:avLst/>
          </a:prstGeom>
          <a:noFill/>
          <a:ln w="38100">
            <a:solidFill>
              <a:srgbClr val="00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0964">
                                            <p:txEl>
                                              <p:pRg st="0" end="0"/>
                                            </p:txEl>
                                          </p:spTgt>
                                        </p:tgtEl>
                                        <p:attrNameLst>
                                          <p:attrName>style.visibility</p:attrName>
                                        </p:attrNameLst>
                                      </p:cBhvr>
                                      <p:to>
                                        <p:strVal val="visible"/>
                                      </p:to>
                                    </p:set>
                                    <p:animEffect transition="in" filter="randombar(horizontal)">
                                      <p:cBhvr>
                                        <p:cTn id="7" dur="500"/>
                                        <p:tgtEl>
                                          <p:spTgt spid="4096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0964">
                                            <p:txEl>
                                              <p:pRg st="1" end="1"/>
                                            </p:txEl>
                                          </p:spTgt>
                                        </p:tgtEl>
                                        <p:attrNameLst>
                                          <p:attrName>style.visibility</p:attrName>
                                        </p:attrNameLst>
                                      </p:cBhvr>
                                      <p:to>
                                        <p:strVal val="visible"/>
                                      </p:to>
                                    </p:set>
                                    <p:animEffect transition="in" filter="randombar(horizontal)">
                                      <p:cBhvr>
                                        <p:cTn id="12" dur="500"/>
                                        <p:tgtEl>
                                          <p:spTgt spid="4096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0964">
                                            <p:txEl>
                                              <p:pRg st="2" end="2"/>
                                            </p:txEl>
                                          </p:spTgt>
                                        </p:tgtEl>
                                        <p:attrNameLst>
                                          <p:attrName>style.visibility</p:attrName>
                                        </p:attrNameLst>
                                      </p:cBhvr>
                                      <p:to>
                                        <p:strVal val="visible"/>
                                      </p:to>
                                    </p:set>
                                    <p:animEffect transition="in" filter="randombar(horizontal)">
                                      <p:cBhvr>
                                        <p:cTn id="17" dur="500"/>
                                        <p:tgtEl>
                                          <p:spTgt spid="4096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0964">
                                            <p:txEl>
                                              <p:pRg st="3" end="3"/>
                                            </p:txEl>
                                          </p:spTgt>
                                        </p:tgtEl>
                                        <p:attrNameLst>
                                          <p:attrName>style.visibility</p:attrName>
                                        </p:attrNameLst>
                                      </p:cBhvr>
                                      <p:to>
                                        <p:strVal val="visible"/>
                                      </p:to>
                                    </p:set>
                                    <p:animEffect transition="in" filter="randombar(horizontal)">
                                      <p:cBhvr>
                                        <p:cTn id="22" dur="500"/>
                                        <p:tgtEl>
                                          <p:spTgt spid="4096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0964">
                                            <p:txEl>
                                              <p:pRg st="4" end="4"/>
                                            </p:txEl>
                                          </p:spTgt>
                                        </p:tgtEl>
                                        <p:attrNameLst>
                                          <p:attrName>style.visibility</p:attrName>
                                        </p:attrNameLst>
                                      </p:cBhvr>
                                      <p:to>
                                        <p:strVal val="visible"/>
                                      </p:to>
                                    </p:set>
                                    <p:animEffect transition="in" filter="randombar(horizontal)">
                                      <p:cBhvr>
                                        <p:cTn id="27" dur="500"/>
                                        <p:tgtEl>
                                          <p:spTgt spid="4096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rontpage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222500" cy="37338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rontpagetop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24275"/>
            <a:ext cx="3275013" cy="31337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rontp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1338" y="4017963"/>
            <a:ext cx="3522662" cy="2840037"/>
          </a:xfrm>
          <a:prstGeom prst="rect">
            <a:avLst/>
          </a:prstGeom>
          <a:noFill/>
          <a:extLst>
            <a:ext uri="{909E8E84-426E-40DD-AFC4-6F175D3DCCD1}">
              <a14:hiddenFill xmlns:a14="http://schemas.microsoft.com/office/drawing/2010/main">
                <a:solidFill>
                  <a:srgbClr val="FFFFFF"/>
                </a:solidFill>
              </a14:hiddenFill>
            </a:ext>
          </a:extLst>
        </p:spPr>
      </p:pic>
      <p:sp>
        <p:nvSpPr>
          <p:cNvPr id="2053" name="Text Box 5"/>
          <p:cNvSpPr txBox="1">
            <a:spLocks noChangeArrowheads="1"/>
          </p:cNvSpPr>
          <p:nvPr/>
        </p:nvSpPr>
        <p:spPr bwMode="auto">
          <a:xfrm>
            <a:off x="1219200" y="2209800"/>
            <a:ext cx="6629400" cy="2725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80000"/>
              </a:lnSpc>
              <a:spcBef>
                <a:spcPct val="50000"/>
              </a:spcBef>
            </a:pPr>
            <a:r>
              <a:rPr lang="en-US" altLang="en-US" sz="7200" baseline="0">
                <a:solidFill>
                  <a:srgbClr val="006600"/>
                </a:solidFill>
                <a:effectLst>
                  <a:outerShdw blurRad="38100" dist="38100" dir="2700000" algn="tl">
                    <a:srgbClr val="000000"/>
                  </a:outerShdw>
                </a:effectLst>
              </a:rPr>
              <a:t>All You Need To Know About House Plants</a:t>
            </a:r>
            <a:endParaRPr lang="en-US" altLang="en-US" sz="7200" baseline="0">
              <a:solidFill>
                <a:srgbClr val="996600"/>
              </a:solidFill>
              <a:effectLst>
                <a:outerShdw blurRad="38100" dist="38100" dir="2700000" algn="tl">
                  <a:srgbClr val="000000"/>
                </a:outerShdw>
              </a:effectLst>
            </a:endParaRPr>
          </a:p>
        </p:txBody>
      </p:sp>
      <p:pic>
        <p:nvPicPr>
          <p:cNvPr id="2057" name="Picture 9" descr="Hort-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90488"/>
            <a:ext cx="2438400" cy="18145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descr="Water droplets"/>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052" name="Text Box 4"/>
          <p:cNvSpPr txBox="1">
            <a:spLocks noChangeArrowheads="1"/>
          </p:cNvSpPr>
          <p:nvPr/>
        </p:nvSpPr>
        <p:spPr bwMode="auto">
          <a:xfrm>
            <a:off x="533400" y="271463"/>
            <a:ext cx="8382000"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0" hangingPunct="0">
              <a:lnSpc>
                <a:spcPct val="80000"/>
              </a:lnSpc>
              <a:spcBef>
                <a:spcPct val="30000"/>
              </a:spcBef>
            </a:pPr>
            <a:r>
              <a:rPr lang="en-US" altLang="en-US" sz="3900" baseline="0">
                <a:solidFill>
                  <a:srgbClr val="000066"/>
                </a:solidFill>
                <a:effectLst>
                  <a:outerShdw blurRad="38100" dist="38100" dir="2700000" algn="tl">
                    <a:srgbClr val="000000"/>
                  </a:outerShdw>
                </a:effectLst>
              </a:rPr>
              <a:t>When and How to Water</a:t>
            </a:r>
            <a:endParaRPr lang="en-US" altLang="en-US" sz="2000" baseline="0">
              <a:solidFill>
                <a:srgbClr val="000066"/>
              </a:solidFill>
              <a:effectLst>
                <a:outerShdw blurRad="38100" dist="38100" dir="2700000" algn="tl">
                  <a:srgbClr val="000000"/>
                </a:outerShdw>
              </a:effectLst>
            </a:endParaRPr>
          </a:p>
        </p:txBody>
      </p:sp>
      <p:sp>
        <p:nvSpPr>
          <p:cNvPr id="130054" name="Text Box 6"/>
          <p:cNvSpPr txBox="1">
            <a:spLocks noChangeArrowheads="1"/>
          </p:cNvSpPr>
          <p:nvPr/>
        </p:nvSpPr>
        <p:spPr bwMode="auto">
          <a:xfrm>
            <a:off x="152400" y="1316038"/>
            <a:ext cx="8915400" cy="316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lvl1pPr marL="460375" indent="-460375">
              <a:defRPr sz="2400">
                <a:solidFill>
                  <a:schemeClr val="tx1"/>
                </a:solidFill>
                <a:latin typeface="Times New Roman" charset="0"/>
              </a:defRPr>
            </a:lvl1pPr>
            <a:lvl2pPr marL="574675">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eaLnBrk="0" hangingPunct="0">
              <a:spcBef>
                <a:spcPct val="20000"/>
              </a:spcBef>
              <a:spcAft>
                <a:spcPct val="20000"/>
              </a:spcAft>
              <a:buClr>
                <a:srgbClr val="000099"/>
              </a:buClr>
              <a:buFont typeface="Wingdings" charset="2"/>
              <a:buChar char="þ"/>
            </a:pPr>
            <a:r>
              <a:rPr lang="en-US" altLang="en-US" sz="2800" baseline="0">
                <a:solidFill>
                  <a:srgbClr val="000099"/>
                </a:solidFill>
                <a:effectLst>
                  <a:outerShdw blurRad="38100" dist="38100" dir="2700000" algn="tl">
                    <a:srgbClr val="000000"/>
                  </a:outerShdw>
                </a:effectLst>
                <a:latin typeface="Tempus Sans ITC" charset="0"/>
              </a:rPr>
              <a:t>Many problems can be traced to improper watering.</a:t>
            </a:r>
          </a:p>
          <a:p>
            <a:pPr eaLnBrk="0" hangingPunct="0">
              <a:spcBef>
                <a:spcPct val="20000"/>
              </a:spcBef>
              <a:spcAft>
                <a:spcPct val="20000"/>
              </a:spcAft>
              <a:buFont typeface="Wingdings" charset="2"/>
              <a:buChar char="þ"/>
            </a:pPr>
            <a:r>
              <a:rPr lang="en-US" altLang="en-US" sz="2800" baseline="0">
                <a:solidFill>
                  <a:srgbClr val="000099"/>
                </a:solidFill>
                <a:effectLst>
                  <a:outerShdw blurRad="38100" dist="38100" dir="2700000" algn="tl">
                    <a:srgbClr val="000000"/>
                  </a:outerShdw>
                </a:effectLst>
                <a:latin typeface="Tempus Sans ITC" charset="0"/>
              </a:rPr>
              <a:t>You should feel the soil – push your finger an inch or so below the surface; if it is still moist do not water.</a:t>
            </a:r>
          </a:p>
          <a:p>
            <a:pPr eaLnBrk="0" hangingPunct="0">
              <a:spcBef>
                <a:spcPct val="20000"/>
              </a:spcBef>
              <a:spcAft>
                <a:spcPct val="20000"/>
              </a:spcAft>
              <a:buFont typeface="Wingdings" charset="2"/>
              <a:buChar char="þ"/>
            </a:pPr>
            <a:r>
              <a:rPr lang="en-US" altLang="en-US" sz="2800" baseline="0">
                <a:solidFill>
                  <a:srgbClr val="000099"/>
                </a:solidFill>
                <a:effectLst>
                  <a:outerShdw blurRad="38100" dist="38100" dir="2700000" algn="tl">
                    <a:srgbClr val="000000"/>
                  </a:outerShdw>
                </a:effectLst>
                <a:latin typeface="Tempus Sans ITC" charset="0"/>
              </a:rPr>
              <a:t>“Watering meters” are available.</a:t>
            </a:r>
          </a:p>
          <a:p>
            <a:pPr eaLnBrk="0" hangingPunct="0">
              <a:spcBef>
                <a:spcPct val="20000"/>
              </a:spcBef>
              <a:spcAft>
                <a:spcPct val="20000"/>
              </a:spcAft>
              <a:buFont typeface="Wingdings" charset="2"/>
              <a:buChar char="þ"/>
            </a:pPr>
            <a:r>
              <a:rPr lang="en-US" altLang="en-US" sz="2800" baseline="0">
                <a:solidFill>
                  <a:srgbClr val="000099"/>
                </a:solidFill>
                <a:effectLst>
                  <a:outerShdw blurRad="38100" dist="38100" dir="2700000" algn="tl">
                    <a:srgbClr val="000000"/>
                  </a:outerShdw>
                </a:effectLst>
                <a:latin typeface="Tempus Sans ITC" charset="0"/>
              </a:rPr>
              <a:t>Containers with saucers may result in a rapid build-up of soluble salts, causing root rot and growth decline.</a:t>
            </a:r>
          </a:p>
        </p:txBody>
      </p:sp>
      <p:sp>
        <p:nvSpPr>
          <p:cNvPr id="130055" name="Line 7"/>
          <p:cNvSpPr>
            <a:spLocks noChangeShapeType="1"/>
          </p:cNvSpPr>
          <p:nvPr/>
        </p:nvSpPr>
        <p:spPr bwMode="auto">
          <a:xfrm>
            <a:off x="685800" y="838200"/>
            <a:ext cx="8153400" cy="0"/>
          </a:xfrm>
          <a:prstGeom prst="line">
            <a:avLst/>
          </a:prstGeom>
          <a:noFill/>
          <a:ln w="76200" cmpd="tri">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0056" name="Rectangle 8"/>
          <p:cNvSpPr>
            <a:spLocks noChangeArrowheads="1"/>
          </p:cNvSpPr>
          <p:nvPr/>
        </p:nvSpPr>
        <p:spPr bwMode="auto">
          <a:xfrm>
            <a:off x="609600" y="4889500"/>
            <a:ext cx="8534400" cy="158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9250" indent="-349250">
              <a:defRPr sz="2400">
                <a:solidFill>
                  <a:schemeClr val="tx1"/>
                </a:solidFill>
                <a:latin typeface="Times New Roman" charset="0"/>
              </a:defRPr>
            </a:lvl1pPr>
            <a:lvl2pPr marL="463550">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eaLnBrk="0" hangingPunct="0">
              <a:spcBef>
                <a:spcPct val="50000"/>
              </a:spcBef>
              <a:buFontTx/>
              <a:buChar char="•"/>
            </a:pPr>
            <a:r>
              <a:rPr lang="en-US" altLang="en-US" sz="2800" baseline="0">
                <a:solidFill>
                  <a:srgbClr val="000099"/>
                </a:solidFill>
                <a:effectLst>
                  <a:outerShdw blurRad="38100" dist="38100" dir="2700000" algn="tl">
                    <a:srgbClr val="000000"/>
                  </a:outerShdw>
                </a:effectLst>
                <a:latin typeface="Tempus Sans ITC" charset="0"/>
              </a:rPr>
              <a:t>discard any water in the saucer after each irrigation</a:t>
            </a:r>
          </a:p>
          <a:p>
            <a:pPr eaLnBrk="0" hangingPunct="0">
              <a:spcBef>
                <a:spcPct val="50000"/>
              </a:spcBef>
              <a:buFontTx/>
              <a:buChar char="•"/>
            </a:pPr>
            <a:r>
              <a:rPr lang="en-US" altLang="en-US" sz="2800" baseline="0">
                <a:solidFill>
                  <a:srgbClr val="000099"/>
                </a:solidFill>
                <a:effectLst>
                  <a:outerShdw blurRad="38100" dist="38100" dir="2700000" algn="tl">
                    <a:srgbClr val="000000"/>
                  </a:outerShdw>
                </a:effectLst>
                <a:latin typeface="Tempus Sans ITC" charset="0"/>
              </a:rPr>
              <a:t>once a month apply large quantities of water to the soil (called leaching).</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0054">
                                            <p:txEl>
                                              <p:pRg st="0" end="0"/>
                                            </p:txEl>
                                          </p:spTgt>
                                        </p:tgtEl>
                                        <p:attrNameLst>
                                          <p:attrName>style.visibility</p:attrName>
                                        </p:attrNameLst>
                                      </p:cBhvr>
                                      <p:to>
                                        <p:strVal val="visible"/>
                                      </p:to>
                                    </p:set>
                                    <p:animEffect transition="in" filter="randombar(horizontal)">
                                      <p:cBhvr>
                                        <p:cTn id="7" dur="500"/>
                                        <p:tgtEl>
                                          <p:spTgt spid="13005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0054">
                                            <p:txEl>
                                              <p:pRg st="1" end="1"/>
                                            </p:txEl>
                                          </p:spTgt>
                                        </p:tgtEl>
                                        <p:attrNameLst>
                                          <p:attrName>style.visibility</p:attrName>
                                        </p:attrNameLst>
                                      </p:cBhvr>
                                      <p:to>
                                        <p:strVal val="visible"/>
                                      </p:to>
                                    </p:set>
                                    <p:animEffect transition="in" filter="randombar(horizontal)">
                                      <p:cBhvr>
                                        <p:cTn id="12" dur="500"/>
                                        <p:tgtEl>
                                          <p:spTgt spid="13005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0054">
                                            <p:txEl>
                                              <p:pRg st="2" end="2"/>
                                            </p:txEl>
                                          </p:spTgt>
                                        </p:tgtEl>
                                        <p:attrNameLst>
                                          <p:attrName>style.visibility</p:attrName>
                                        </p:attrNameLst>
                                      </p:cBhvr>
                                      <p:to>
                                        <p:strVal val="visible"/>
                                      </p:to>
                                    </p:set>
                                    <p:animEffect transition="in" filter="randombar(horizontal)">
                                      <p:cBhvr>
                                        <p:cTn id="17" dur="500"/>
                                        <p:tgtEl>
                                          <p:spTgt spid="13005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30054">
                                            <p:txEl>
                                              <p:pRg st="3" end="3"/>
                                            </p:txEl>
                                          </p:spTgt>
                                        </p:tgtEl>
                                        <p:attrNameLst>
                                          <p:attrName>style.visibility</p:attrName>
                                        </p:attrNameLst>
                                      </p:cBhvr>
                                      <p:to>
                                        <p:strVal val="visible"/>
                                      </p:to>
                                    </p:set>
                                    <p:animEffect transition="in" filter="randombar(horizontal)">
                                      <p:cBhvr>
                                        <p:cTn id="22" dur="500"/>
                                        <p:tgtEl>
                                          <p:spTgt spid="13005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30056">
                                            <p:txEl>
                                              <p:pRg st="0" end="0"/>
                                            </p:txEl>
                                          </p:spTgt>
                                        </p:tgtEl>
                                        <p:attrNameLst>
                                          <p:attrName>style.visibility</p:attrName>
                                        </p:attrNameLst>
                                      </p:cBhvr>
                                      <p:to>
                                        <p:strVal val="visible"/>
                                      </p:to>
                                    </p:set>
                                    <p:animEffect transition="in" filter="randombar(horizontal)">
                                      <p:cBhvr>
                                        <p:cTn id="27" dur="500"/>
                                        <p:tgtEl>
                                          <p:spTgt spid="130056">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30056">
                                            <p:txEl>
                                              <p:pRg st="1" end="1"/>
                                            </p:txEl>
                                          </p:spTgt>
                                        </p:tgtEl>
                                        <p:attrNameLst>
                                          <p:attrName>style.visibility</p:attrName>
                                        </p:attrNameLst>
                                      </p:cBhvr>
                                      <p:to>
                                        <p:strVal val="visible"/>
                                      </p:to>
                                    </p:set>
                                    <p:animEffect transition="in" filter="randombar(horizontal)">
                                      <p:cBhvr>
                                        <p:cTn id="32" dur="500"/>
                                        <p:tgtEl>
                                          <p:spTgt spid="13005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4" grpId="0" build="p" autoUpdateAnimBg="0"/>
      <p:bldP spid="130056"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6" name="Rectangle 6" descr="Water droplets"/>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35202" name="Rectangle 2"/>
          <p:cNvSpPr>
            <a:spLocks noChangeArrowheads="1"/>
          </p:cNvSpPr>
          <p:nvPr/>
        </p:nvSpPr>
        <p:spPr bwMode="auto">
          <a:xfrm>
            <a:off x="2641600" y="838200"/>
            <a:ext cx="60277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lnSpc>
                <a:spcPct val="50000"/>
              </a:lnSpc>
              <a:spcBef>
                <a:spcPct val="50000"/>
              </a:spcBef>
            </a:pPr>
            <a:endParaRPr lang="en-US" altLang="en-US" sz="4000" i="1" baseline="0">
              <a:solidFill>
                <a:srgbClr val="B8D173"/>
              </a:solidFill>
              <a:latin typeface="Comic Sans MS" charset="0"/>
            </a:endParaRPr>
          </a:p>
        </p:txBody>
      </p:sp>
      <p:sp>
        <p:nvSpPr>
          <p:cNvPr id="435203" name="Text Box 3"/>
          <p:cNvSpPr txBox="1">
            <a:spLocks noChangeArrowheads="1"/>
          </p:cNvSpPr>
          <p:nvPr/>
        </p:nvSpPr>
        <p:spPr bwMode="auto">
          <a:xfrm>
            <a:off x="2286000" y="304800"/>
            <a:ext cx="47434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en-US" sz="4400" baseline="0">
                <a:solidFill>
                  <a:srgbClr val="000066"/>
                </a:solidFill>
              </a:rPr>
              <a:t>Water Temperature</a:t>
            </a:r>
          </a:p>
        </p:txBody>
      </p:sp>
      <p:pic>
        <p:nvPicPr>
          <p:cNvPr id="435204" name="Picture 4" descr="watercoldspo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3048000"/>
            <a:ext cx="4419600" cy="3225800"/>
          </a:xfrm>
          <a:prstGeom prst="rect">
            <a:avLst/>
          </a:prstGeom>
          <a:noFill/>
          <a:extLst>
            <a:ext uri="{909E8E84-426E-40DD-AFC4-6F175D3DCCD1}">
              <a14:hiddenFill xmlns:a14="http://schemas.microsoft.com/office/drawing/2010/main">
                <a:solidFill>
                  <a:srgbClr val="FFFFFF"/>
                </a:solidFill>
              </a14:hiddenFill>
            </a:ext>
          </a:extLst>
        </p:spPr>
      </p:pic>
      <p:sp>
        <p:nvSpPr>
          <p:cNvPr id="435205" name="Text Box 5"/>
          <p:cNvSpPr txBox="1">
            <a:spLocks noChangeArrowheads="1"/>
          </p:cNvSpPr>
          <p:nvPr/>
        </p:nvSpPr>
        <p:spPr bwMode="auto">
          <a:xfrm>
            <a:off x="381000" y="1295400"/>
            <a:ext cx="85344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en-US" sz="3200" baseline="0">
                <a:solidFill>
                  <a:srgbClr val="000066"/>
                </a:solidFill>
                <a:effectLst>
                  <a:outerShdw blurRad="38100" dist="38100" dir="2700000" algn="tl">
                    <a:srgbClr val="000000"/>
                  </a:outerShdw>
                </a:effectLst>
              </a:rPr>
              <a:t>Cold water (45</a:t>
            </a:r>
            <a:r>
              <a:rPr lang="en-US" altLang="en-US" sz="3200" baseline="30000">
                <a:solidFill>
                  <a:srgbClr val="000066"/>
                </a:solidFill>
                <a:effectLst>
                  <a:outerShdw blurRad="38100" dist="38100" dir="2700000" algn="tl">
                    <a:srgbClr val="000000"/>
                  </a:outerShdw>
                </a:effectLst>
              </a:rPr>
              <a:t>0</a:t>
            </a:r>
            <a:r>
              <a:rPr lang="en-US" altLang="en-US" sz="3200" baseline="0">
                <a:solidFill>
                  <a:srgbClr val="000066"/>
                </a:solidFill>
                <a:effectLst>
                  <a:outerShdw blurRad="38100" dist="38100" dir="2700000" algn="tl">
                    <a:srgbClr val="000000"/>
                  </a:outerShdw>
                </a:effectLst>
              </a:rPr>
              <a:t>F) can damage sensitive plants such as African violets and other Gesneriads (e.g., Gloxinia, Achimenes).</a:t>
            </a:r>
          </a:p>
        </p:txBody>
      </p:sp>
      <p:sp>
        <p:nvSpPr>
          <p:cNvPr id="435207" name="Rectangle 7"/>
          <p:cNvSpPr>
            <a:spLocks noChangeArrowheads="1"/>
          </p:cNvSpPr>
          <p:nvPr/>
        </p:nvSpPr>
        <p:spPr bwMode="auto">
          <a:xfrm>
            <a:off x="4419600" y="3048000"/>
            <a:ext cx="4419600" cy="3200400"/>
          </a:xfrm>
          <a:prstGeom prst="rect">
            <a:avLst/>
          </a:prstGeom>
          <a:noFill/>
          <a:ln w="38100">
            <a:solidFill>
              <a:srgbClr val="00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435208" name="Picture 8" descr="Achimen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098800"/>
            <a:ext cx="3975100" cy="3140075"/>
          </a:xfrm>
          <a:prstGeom prst="rect">
            <a:avLst/>
          </a:prstGeom>
          <a:noFill/>
          <a:extLst>
            <a:ext uri="{909E8E84-426E-40DD-AFC4-6F175D3DCCD1}">
              <a14:hiddenFill xmlns:a14="http://schemas.microsoft.com/office/drawing/2010/main">
                <a:solidFill>
                  <a:srgbClr val="FFFFFF"/>
                </a:solidFill>
              </a14:hiddenFill>
            </a:ext>
          </a:extLst>
        </p:spPr>
      </p:pic>
      <p:sp>
        <p:nvSpPr>
          <p:cNvPr id="435209" name="Rectangle 9"/>
          <p:cNvSpPr>
            <a:spLocks noChangeArrowheads="1"/>
          </p:cNvSpPr>
          <p:nvPr/>
        </p:nvSpPr>
        <p:spPr bwMode="auto">
          <a:xfrm>
            <a:off x="304800" y="3095625"/>
            <a:ext cx="3962400" cy="3152775"/>
          </a:xfrm>
          <a:prstGeom prst="rect">
            <a:avLst/>
          </a:prstGeom>
          <a:noFill/>
          <a:ln w="38100">
            <a:solidFill>
              <a:srgbClr val="66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ransition>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descr="Water droplets"/>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9028" name="Text Box 4"/>
          <p:cNvSpPr txBox="1">
            <a:spLocks noChangeArrowheads="1"/>
          </p:cNvSpPr>
          <p:nvPr/>
        </p:nvSpPr>
        <p:spPr bwMode="auto">
          <a:xfrm>
            <a:off x="2590800" y="228600"/>
            <a:ext cx="4114800" cy="56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0" hangingPunct="0">
              <a:lnSpc>
                <a:spcPct val="80000"/>
              </a:lnSpc>
              <a:spcBef>
                <a:spcPct val="30000"/>
              </a:spcBef>
            </a:pPr>
            <a:r>
              <a:rPr lang="en-US" altLang="en-US" sz="3900" baseline="0">
                <a:solidFill>
                  <a:srgbClr val="000066"/>
                </a:solidFill>
                <a:effectLst>
                  <a:outerShdw blurRad="38100" dist="38100" dir="2700000" algn="tl">
                    <a:srgbClr val="000000"/>
                  </a:outerShdw>
                </a:effectLst>
              </a:rPr>
              <a:t>Water Quality</a:t>
            </a:r>
            <a:endParaRPr lang="en-US" altLang="en-US" sz="2000" baseline="0">
              <a:solidFill>
                <a:srgbClr val="000066"/>
              </a:solidFill>
              <a:effectLst>
                <a:outerShdw blurRad="38100" dist="38100" dir="2700000" algn="tl">
                  <a:srgbClr val="000000"/>
                </a:outerShdw>
              </a:effectLst>
            </a:endParaRPr>
          </a:p>
        </p:txBody>
      </p:sp>
      <p:sp>
        <p:nvSpPr>
          <p:cNvPr id="129029" name="Line 5"/>
          <p:cNvSpPr>
            <a:spLocks noChangeShapeType="1"/>
          </p:cNvSpPr>
          <p:nvPr/>
        </p:nvSpPr>
        <p:spPr bwMode="auto">
          <a:xfrm>
            <a:off x="2819400" y="838200"/>
            <a:ext cx="3581400" cy="0"/>
          </a:xfrm>
          <a:prstGeom prst="line">
            <a:avLst/>
          </a:prstGeom>
          <a:noFill/>
          <a:ln w="76200" cmpd="tri">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9030" name="Text Box 6"/>
          <p:cNvSpPr txBox="1">
            <a:spLocks noChangeArrowheads="1"/>
          </p:cNvSpPr>
          <p:nvPr/>
        </p:nvSpPr>
        <p:spPr bwMode="auto">
          <a:xfrm>
            <a:off x="304800" y="1143000"/>
            <a:ext cx="8686800" cy="553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lvl1pPr marL="508000" indent="-508000">
              <a:defRPr sz="2400">
                <a:solidFill>
                  <a:schemeClr val="tx1"/>
                </a:solidFill>
                <a:latin typeface="Times New Roman" charset="0"/>
              </a:defRPr>
            </a:lvl1pPr>
            <a:lvl2pPr marL="622300">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eaLnBrk="0" hangingPunct="0">
              <a:spcBef>
                <a:spcPct val="30000"/>
              </a:spcBef>
              <a:buClr>
                <a:srgbClr val="000099"/>
              </a:buClr>
              <a:buFont typeface="Wingdings" charset="2"/>
              <a:buChar char="þ"/>
            </a:pPr>
            <a:r>
              <a:rPr lang="en-US" altLang="en-US" sz="3000" baseline="0">
                <a:solidFill>
                  <a:srgbClr val="000099"/>
                </a:solidFill>
                <a:effectLst>
                  <a:outerShdw blurRad="38100" dist="38100" dir="2700000" algn="tl">
                    <a:srgbClr val="000000"/>
                  </a:outerShdw>
                </a:effectLst>
                <a:latin typeface="Tempus Sans ITC" charset="0"/>
              </a:rPr>
              <a:t>Plants differ in their tolerance to certain chemical additives commonly found in drinking water, e.g. fluorine (fluoride).</a:t>
            </a:r>
          </a:p>
          <a:p>
            <a:pPr eaLnBrk="0" hangingPunct="0">
              <a:spcBef>
                <a:spcPct val="30000"/>
              </a:spcBef>
              <a:buFont typeface="Wingdings" charset="2"/>
              <a:buChar char="þ"/>
            </a:pPr>
            <a:r>
              <a:rPr lang="en-US" altLang="en-US" sz="3000" baseline="0">
                <a:solidFill>
                  <a:srgbClr val="000099"/>
                </a:solidFill>
                <a:effectLst>
                  <a:outerShdw blurRad="38100" dist="38100" dir="2700000" algn="tl">
                    <a:srgbClr val="000000"/>
                  </a:outerShdw>
                </a:effectLst>
                <a:latin typeface="Tempus Sans ITC" charset="0"/>
              </a:rPr>
              <a:t>Check level of fluorine in the water supply, and if high, do not use on susceptible plants, e.g. dracaenas and cordylines.</a:t>
            </a:r>
          </a:p>
          <a:p>
            <a:pPr eaLnBrk="0" hangingPunct="0">
              <a:spcBef>
                <a:spcPct val="30000"/>
              </a:spcBef>
              <a:buFont typeface="Wingdings" charset="2"/>
              <a:buChar char="þ"/>
            </a:pPr>
            <a:r>
              <a:rPr lang="en-US" altLang="en-US" sz="3000" baseline="0">
                <a:solidFill>
                  <a:srgbClr val="000099"/>
                </a:solidFill>
                <a:effectLst>
                  <a:outerShdw blurRad="38100" dist="38100" dir="2700000" algn="tl">
                    <a:srgbClr val="000000"/>
                  </a:outerShdw>
                </a:effectLst>
                <a:latin typeface="Tempus Sans ITC" charset="0"/>
              </a:rPr>
              <a:t>Do not use plants susceptible to chlorine (chloride) around pools, e.g. dracaenas and cordylines.</a:t>
            </a:r>
          </a:p>
          <a:p>
            <a:pPr eaLnBrk="0" hangingPunct="0">
              <a:spcBef>
                <a:spcPct val="30000"/>
              </a:spcBef>
              <a:buFont typeface="Wingdings" charset="2"/>
              <a:buChar char="þ"/>
            </a:pPr>
            <a:r>
              <a:rPr lang="en-US" altLang="en-US" sz="3000" baseline="0">
                <a:solidFill>
                  <a:srgbClr val="000099"/>
                </a:solidFill>
                <a:effectLst>
                  <a:outerShdw blurRad="38100" dist="38100" dir="2700000" algn="tl">
                    <a:srgbClr val="000000"/>
                  </a:outerShdw>
                </a:effectLst>
                <a:latin typeface="Tempus Sans ITC" charset="0"/>
              </a:rPr>
              <a:t>In these plants, leaf necrosis will occur if exposed to high levels of fluorine and/or chlorine.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9030">
                                            <p:txEl>
                                              <p:pRg st="0" end="0"/>
                                            </p:txEl>
                                          </p:spTgt>
                                        </p:tgtEl>
                                        <p:attrNameLst>
                                          <p:attrName>style.visibility</p:attrName>
                                        </p:attrNameLst>
                                      </p:cBhvr>
                                      <p:to>
                                        <p:strVal val="visible"/>
                                      </p:to>
                                    </p:set>
                                    <p:animEffect transition="in" filter="randombar(horizontal)">
                                      <p:cBhvr>
                                        <p:cTn id="7" dur="500"/>
                                        <p:tgtEl>
                                          <p:spTgt spid="12903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9030">
                                            <p:txEl>
                                              <p:pRg st="1" end="1"/>
                                            </p:txEl>
                                          </p:spTgt>
                                        </p:tgtEl>
                                        <p:attrNameLst>
                                          <p:attrName>style.visibility</p:attrName>
                                        </p:attrNameLst>
                                      </p:cBhvr>
                                      <p:to>
                                        <p:strVal val="visible"/>
                                      </p:to>
                                    </p:set>
                                    <p:animEffect transition="in" filter="randombar(horizontal)">
                                      <p:cBhvr>
                                        <p:cTn id="12" dur="500"/>
                                        <p:tgtEl>
                                          <p:spTgt spid="12903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9030">
                                            <p:txEl>
                                              <p:pRg st="2" end="2"/>
                                            </p:txEl>
                                          </p:spTgt>
                                        </p:tgtEl>
                                        <p:attrNameLst>
                                          <p:attrName>style.visibility</p:attrName>
                                        </p:attrNameLst>
                                      </p:cBhvr>
                                      <p:to>
                                        <p:strVal val="visible"/>
                                      </p:to>
                                    </p:set>
                                    <p:animEffect transition="in" filter="randombar(horizontal)">
                                      <p:cBhvr>
                                        <p:cTn id="17" dur="500"/>
                                        <p:tgtEl>
                                          <p:spTgt spid="12903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29030">
                                            <p:txEl>
                                              <p:pRg st="3" end="3"/>
                                            </p:txEl>
                                          </p:spTgt>
                                        </p:tgtEl>
                                        <p:attrNameLst>
                                          <p:attrName>style.visibility</p:attrName>
                                        </p:attrNameLst>
                                      </p:cBhvr>
                                      <p:to>
                                        <p:strVal val="visible"/>
                                      </p:to>
                                    </p:set>
                                    <p:animEffect transition="in" filter="randombar(horizontal)">
                                      <p:cBhvr>
                                        <p:cTn id="22" dur="500"/>
                                        <p:tgtEl>
                                          <p:spTgt spid="12903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30"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2" descr="Dracaenamarginda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581400"/>
            <a:ext cx="1814513" cy="3016250"/>
          </a:xfrm>
          <a:prstGeom prst="rect">
            <a:avLst/>
          </a:prstGeom>
          <a:noFill/>
          <a:extLst>
            <a:ext uri="{909E8E84-426E-40DD-AFC4-6F175D3DCCD1}">
              <a14:hiddenFill xmlns:a14="http://schemas.microsoft.com/office/drawing/2010/main">
                <a:solidFill>
                  <a:srgbClr val="FFFFFF"/>
                </a:solidFill>
              </a14:hiddenFill>
            </a:ext>
          </a:extLst>
        </p:spPr>
      </p:pic>
      <p:pic>
        <p:nvPicPr>
          <p:cNvPr id="207875" name="Picture 3" descr="FedefFtoxDracaen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3581400"/>
            <a:ext cx="3511550" cy="3016250"/>
          </a:xfrm>
          <a:prstGeom prst="rect">
            <a:avLst/>
          </a:prstGeom>
          <a:noFill/>
          <a:extLst>
            <a:ext uri="{909E8E84-426E-40DD-AFC4-6F175D3DCCD1}">
              <a14:hiddenFill xmlns:a14="http://schemas.microsoft.com/office/drawing/2010/main">
                <a:solidFill>
                  <a:srgbClr val="FFFFFF"/>
                </a:solidFill>
              </a14:hiddenFill>
            </a:ext>
          </a:extLst>
        </p:spPr>
      </p:pic>
      <p:pic>
        <p:nvPicPr>
          <p:cNvPr id="207876" name="Picture 4" descr="FtoxCordyline"/>
          <p:cNvPicPr>
            <a:picLocks noChangeAspect="1" noChangeArrowheads="1"/>
          </p:cNvPicPr>
          <p:nvPr/>
        </p:nvPicPr>
        <p:blipFill>
          <a:blip r:embed="rId5">
            <a:lum bright="14000"/>
            <a:extLst>
              <a:ext uri="{28A0092B-C50C-407E-A947-70E740481C1C}">
                <a14:useLocalDpi xmlns:a14="http://schemas.microsoft.com/office/drawing/2010/main" val="0"/>
              </a:ext>
            </a:extLst>
          </a:blip>
          <a:srcRect/>
          <a:stretch>
            <a:fillRect/>
          </a:stretch>
        </p:blipFill>
        <p:spPr bwMode="auto">
          <a:xfrm>
            <a:off x="4029075" y="228600"/>
            <a:ext cx="4810125" cy="3198813"/>
          </a:xfrm>
          <a:prstGeom prst="rect">
            <a:avLst/>
          </a:prstGeom>
          <a:noFill/>
          <a:extLst>
            <a:ext uri="{909E8E84-426E-40DD-AFC4-6F175D3DCCD1}">
              <a14:hiddenFill xmlns:a14="http://schemas.microsoft.com/office/drawing/2010/main">
                <a:solidFill>
                  <a:srgbClr val="FFFFFF"/>
                </a:solidFill>
              </a14:hiddenFill>
            </a:ext>
          </a:extLst>
        </p:spPr>
      </p:pic>
      <p:sp>
        <p:nvSpPr>
          <p:cNvPr id="207877" name="Rectangle 5"/>
          <p:cNvSpPr>
            <a:spLocks noChangeArrowheads="1"/>
          </p:cNvSpPr>
          <p:nvPr/>
        </p:nvSpPr>
        <p:spPr bwMode="auto">
          <a:xfrm>
            <a:off x="685800" y="152400"/>
            <a:ext cx="2514600" cy="338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altLang="en-US" sz="3600" baseline="0">
                <a:solidFill>
                  <a:srgbClr val="800000"/>
                </a:solidFill>
                <a:effectLst>
                  <a:outerShdw blurRad="38100" dist="38100" dir="2700000" algn="tl">
                    <a:srgbClr val="000000"/>
                  </a:outerShdw>
                </a:effectLst>
              </a:rPr>
              <a:t>Fluoride Damage on Dracaena and Cordyline</a:t>
            </a:r>
          </a:p>
        </p:txBody>
      </p:sp>
      <p:sp>
        <p:nvSpPr>
          <p:cNvPr id="207880" name="Rectangle 8"/>
          <p:cNvSpPr>
            <a:spLocks noChangeArrowheads="1"/>
          </p:cNvSpPr>
          <p:nvPr/>
        </p:nvSpPr>
        <p:spPr bwMode="auto">
          <a:xfrm>
            <a:off x="1752600" y="3581400"/>
            <a:ext cx="1828800" cy="2971800"/>
          </a:xfrm>
          <a:prstGeom prst="rect">
            <a:avLst/>
          </a:prstGeom>
          <a:noFill/>
          <a:ln w="38100">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7881" name="Rectangle 9"/>
          <p:cNvSpPr>
            <a:spLocks noChangeArrowheads="1"/>
          </p:cNvSpPr>
          <p:nvPr/>
        </p:nvSpPr>
        <p:spPr bwMode="auto">
          <a:xfrm>
            <a:off x="3733800" y="3581400"/>
            <a:ext cx="3505200" cy="2971800"/>
          </a:xfrm>
          <a:prstGeom prst="rect">
            <a:avLst/>
          </a:prstGeom>
          <a:noFill/>
          <a:ln w="38100">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7882" name="Rectangle 10"/>
          <p:cNvSpPr>
            <a:spLocks noChangeArrowheads="1"/>
          </p:cNvSpPr>
          <p:nvPr/>
        </p:nvSpPr>
        <p:spPr bwMode="auto">
          <a:xfrm>
            <a:off x="4038600" y="228600"/>
            <a:ext cx="4800600" cy="3200400"/>
          </a:xfrm>
          <a:prstGeom prst="rect">
            <a:avLst/>
          </a:prstGeom>
          <a:noFill/>
          <a:ln w="38100">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7877"/>
                                        </p:tgtEl>
                                        <p:attrNameLst>
                                          <p:attrName>style.visibility</p:attrName>
                                        </p:attrNameLst>
                                      </p:cBhvr>
                                      <p:to>
                                        <p:strVal val="visible"/>
                                      </p:to>
                                    </p:set>
                                    <p:animEffect transition="in" filter="checkerboard(across)">
                                      <p:cBhvr>
                                        <p:cTn id="7" dur="500"/>
                                        <p:tgtEl>
                                          <p:spTgt spid="2078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7"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8" name="Rectangle 10" descr="Recycled paper"/>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3010" name="Text Box 2"/>
          <p:cNvSpPr txBox="1">
            <a:spLocks noChangeArrowheads="1"/>
          </p:cNvSpPr>
          <p:nvPr/>
        </p:nvSpPr>
        <p:spPr bwMode="auto">
          <a:xfrm>
            <a:off x="1338263" y="609600"/>
            <a:ext cx="6594475" cy="58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lnSpc>
                <a:spcPct val="67000"/>
              </a:lnSpc>
              <a:spcBef>
                <a:spcPct val="30000"/>
              </a:spcBef>
            </a:pPr>
            <a:r>
              <a:rPr lang="en-US" altLang="en-US" sz="4800" baseline="0">
                <a:solidFill>
                  <a:srgbClr val="663300"/>
                </a:solidFill>
                <a:effectLst>
                  <a:outerShdw blurRad="38100" dist="38100" dir="2700000" algn="tl">
                    <a:srgbClr val="000000"/>
                  </a:outerShdw>
                </a:effectLst>
              </a:rPr>
              <a:t>How to Feed Your Plants</a:t>
            </a:r>
            <a:endParaRPr lang="en-US" altLang="en-US" sz="4800" baseline="0">
              <a:solidFill>
                <a:srgbClr val="663300"/>
              </a:solidFill>
            </a:endParaRPr>
          </a:p>
        </p:txBody>
      </p:sp>
      <p:sp>
        <p:nvSpPr>
          <p:cNvPr id="43011" name="Text Box 3"/>
          <p:cNvSpPr txBox="1">
            <a:spLocks noChangeArrowheads="1"/>
          </p:cNvSpPr>
          <p:nvPr/>
        </p:nvSpPr>
        <p:spPr bwMode="auto">
          <a:xfrm>
            <a:off x="687388" y="2047875"/>
            <a:ext cx="4549775"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lnSpc>
                <a:spcPct val="67000"/>
              </a:lnSpc>
              <a:spcBef>
                <a:spcPct val="30000"/>
              </a:spcBef>
            </a:pPr>
            <a:r>
              <a:rPr lang="en-US" altLang="en-US" sz="4000" baseline="0">
                <a:solidFill>
                  <a:srgbClr val="663300"/>
                </a:solidFill>
                <a:effectLst>
                  <a:outerShdw blurRad="38100" dist="38100" dir="2700000" algn="tl">
                    <a:srgbClr val="000000"/>
                  </a:outerShdw>
                </a:effectLst>
              </a:rPr>
              <a:t>CONSIDERATIONS:</a:t>
            </a:r>
            <a:endParaRPr lang="en-US" altLang="en-US" sz="4000" baseline="0">
              <a:solidFill>
                <a:srgbClr val="663300"/>
              </a:solidFill>
            </a:endParaRPr>
          </a:p>
        </p:txBody>
      </p:sp>
      <p:sp>
        <p:nvSpPr>
          <p:cNvPr id="43012" name="Text Box 4"/>
          <p:cNvSpPr txBox="1">
            <a:spLocks noChangeArrowheads="1"/>
          </p:cNvSpPr>
          <p:nvPr/>
        </p:nvSpPr>
        <p:spPr bwMode="auto">
          <a:xfrm>
            <a:off x="685800" y="2809875"/>
            <a:ext cx="4724400" cy="343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lvl1pPr marL="346075" indent="-346075">
              <a:defRPr sz="2400">
                <a:solidFill>
                  <a:schemeClr val="tx1"/>
                </a:solidFill>
                <a:latin typeface="Times New Roman" charset="0"/>
              </a:defRPr>
            </a:lvl1pPr>
            <a:lvl2pPr marL="460375">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eaLnBrk="0" hangingPunct="0">
              <a:lnSpc>
                <a:spcPct val="126000"/>
              </a:lnSpc>
              <a:spcBef>
                <a:spcPct val="30000"/>
              </a:spcBef>
              <a:buFontTx/>
              <a:buChar char="•"/>
            </a:pPr>
            <a:r>
              <a:rPr lang="en-US" altLang="en-US" sz="3900" baseline="0">
                <a:solidFill>
                  <a:srgbClr val="663300"/>
                </a:solidFill>
                <a:effectLst>
                  <a:outerShdw blurRad="38100" dist="38100" dir="2700000" algn="tl">
                    <a:srgbClr val="000000"/>
                  </a:outerShdw>
                </a:effectLst>
                <a:latin typeface="Tempus Sans ITC" charset="0"/>
              </a:rPr>
              <a:t>Type of plant.</a:t>
            </a:r>
          </a:p>
          <a:p>
            <a:pPr eaLnBrk="0" hangingPunct="0">
              <a:lnSpc>
                <a:spcPct val="126000"/>
              </a:lnSpc>
              <a:spcBef>
                <a:spcPct val="30000"/>
              </a:spcBef>
              <a:buFontTx/>
              <a:buChar char="•"/>
            </a:pPr>
            <a:r>
              <a:rPr lang="en-US" altLang="en-US" sz="3900" baseline="0">
                <a:solidFill>
                  <a:srgbClr val="663300"/>
                </a:solidFill>
                <a:effectLst>
                  <a:outerShdw blurRad="38100" dist="38100" dir="2700000" algn="tl">
                    <a:srgbClr val="000000"/>
                  </a:outerShdw>
                </a:effectLst>
                <a:latin typeface="Tempus Sans ITC" charset="0"/>
              </a:rPr>
              <a:t>Volume of soil  (pot size).</a:t>
            </a:r>
          </a:p>
          <a:p>
            <a:pPr eaLnBrk="0" hangingPunct="0">
              <a:lnSpc>
                <a:spcPct val="126000"/>
              </a:lnSpc>
              <a:spcBef>
                <a:spcPct val="30000"/>
              </a:spcBef>
              <a:buFontTx/>
              <a:buChar char="•"/>
            </a:pPr>
            <a:r>
              <a:rPr lang="en-US" altLang="en-US" sz="3900" baseline="0">
                <a:solidFill>
                  <a:srgbClr val="663300"/>
                </a:solidFill>
                <a:effectLst>
                  <a:outerShdw blurRad="38100" dist="38100" dir="2700000" algn="tl">
                    <a:srgbClr val="000000"/>
                  </a:outerShdw>
                </a:effectLst>
                <a:latin typeface="Tempus Sans ITC" charset="0"/>
              </a:rPr>
              <a:t>Light intensity.</a:t>
            </a:r>
          </a:p>
        </p:txBody>
      </p:sp>
      <p:sp>
        <p:nvSpPr>
          <p:cNvPr id="43014" name="Line 6"/>
          <p:cNvSpPr>
            <a:spLocks noChangeShapeType="1"/>
          </p:cNvSpPr>
          <p:nvPr/>
        </p:nvSpPr>
        <p:spPr bwMode="auto">
          <a:xfrm>
            <a:off x="1371600" y="1219200"/>
            <a:ext cx="6705600" cy="0"/>
          </a:xfrm>
          <a:prstGeom prst="line">
            <a:avLst/>
          </a:prstGeom>
          <a:noFill/>
          <a:ln w="76200" cmpd="tri">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pic>
        <p:nvPicPr>
          <p:cNvPr id="43021" name="Picture 13" descr="Croton no goo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3124200"/>
            <a:ext cx="3119438" cy="3454400"/>
          </a:xfrm>
          <a:prstGeom prst="rect">
            <a:avLst/>
          </a:prstGeom>
          <a:noFill/>
          <a:extLst>
            <a:ext uri="{909E8E84-426E-40DD-AFC4-6F175D3DCCD1}">
              <a14:hiddenFill xmlns:a14="http://schemas.microsoft.com/office/drawing/2010/main">
                <a:solidFill>
                  <a:srgbClr val="FFFFFF"/>
                </a:solidFill>
              </a14:hiddenFill>
            </a:ext>
          </a:extLst>
        </p:spPr>
      </p:pic>
      <p:sp>
        <p:nvSpPr>
          <p:cNvPr id="43022" name="Rectangle 14"/>
          <p:cNvSpPr>
            <a:spLocks noChangeArrowheads="1"/>
          </p:cNvSpPr>
          <p:nvPr/>
        </p:nvSpPr>
        <p:spPr bwMode="auto">
          <a:xfrm>
            <a:off x="5334000" y="3124200"/>
            <a:ext cx="3124200" cy="3429000"/>
          </a:xfrm>
          <a:prstGeom prst="rect">
            <a:avLst/>
          </a:prstGeom>
          <a:noFill/>
          <a:ln w="38100">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3012">
                                            <p:txEl>
                                              <p:pRg st="0" end="0"/>
                                            </p:txEl>
                                          </p:spTgt>
                                        </p:tgtEl>
                                        <p:attrNameLst>
                                          <p:attrName>style.visibility</p:attrName>
                                        </p:attrNameLst>
                                      </p:cBhvr>
                                      <p:to>
                                        <p:strVal val="visible"/>
                                      </p:to>
                                    </p:set>
                                    <p:animEffect transition="in" filter="randombar(horizontal)">
                                      <p:cBhvr>
                                        <p:cTn id="7" dur="500"/>
                                        <p:tgtEl>
                                          <p:spTgt spid="4301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3012">
                                            <p:txEl>
                                              <p:pRg st="1" end="1"/>
                                            </p:txEl>
                                          </p:spTgt>
                                        </p:tgtEl>
                                        <p:attrNameLst>
                                          <p:attrName>style.visibility</p:attrName>
                                        </p:attrNameLst>
                                      </p:cBhvr>
                                      <p:to>
                                        <p:strVal val="visible"/>
                                      </p:to>
                                    </p:set>
                                    <p:animEffect transition="in" filter="randombar(horizontal)">
                                      <p:cBhvr>
                                        <p:cTn id="12" dur="500"/>
                                        <p:tgtEl>
                                          <p:spTgt spid="4301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3012">
                                            <p:txEl>
                                              <p:pRg st="2" end="2"/>
                                            </p:txEl>
                                          </p:spTgt>
                                        </p:tgtEl>
                                        <p:attrNameLst>
                                          <p:attrName>style.visibility</p:attrName>
                                        </p:attrNameLst>
                                      </p:cBhvr>
                                      <p:to>
                                        <p:strVal val="visible"/>
                                      </p:to>
                                    </p:set>
                                    <p:animEffect transition="in" filter="randombar(horizontal)">
                                      <p:cBhvr>
                                        <p:cTn id="17" dur="500"/>
                                        <p:tgtEl>
                                          <p:spTgt spid="430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descr="Recycled paper"/>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lnSpc>
                <a:spcPct val="126000"/>
              </a:lnSpc>
              <a:spcBef>
                <a:spcPct val="30000"/>
              </a:spcBef>
              <a:buFont typeface="Wingdings" charset="2"/>
              <a:buChar char="þ"/>
            </a:pPr>
            <a:endParaRPr lang="en-US" altLang="en-US"/>
          </a:p>
        </p:txBody>
      </p:sp>
      <p:sp>
        <p:nvSpPr>
          <p:cNvPr id="393224" name="Rectangle 8"/>
          <p:cNvSpPr>
            <a:spLocks noChangeArrowheads="1"/>
          </p:cNvSpPr>
          <p:nvPr/>
        </p:nvSpPr>
        <p:spPr bwMode="auto">
          <a:xfrm>
            <a:off x="304800" y="409575"/>
            <a:ext cx="8610600" cy="301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60375" indent="-460375">
              <a:defRPr sz="2400">
                <a:solidFill>
                  <a:schemeClr val="tx1"/>
                </a:solidFill>
                <a:latin typeface="Times New Roman" charset="0"/>
              </a:defRPr>
            </a:lvl1pPr>
            <a:lvl2pPr marL="574675">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eaLnBrk="0" hangingPunct="0">
              <a:spcBef>
                <a:spcPct val="20000"/>
              </a:spcBef>
              <a:spcAft>
                <a:spcPct val="20000"/>
              </a:spcAft>
              <a:buFont typeface="Wingdings" charset="2"/>
              <a:buChar char="þ"/>
            </a:pPr>
            <a:r>
              <a:rPr lang="en-US" altLang="en-US" sz="3000" b="0" baseline="0">
                <a:solidFill>
                  <a:srgbClr val="663300"/>
                </a:solidFill>
                <a:effectLst>
                  <a:outerShdw blurRad="38100" dist="38100" dir="2700000" algn="tl">
                    <a:srgbClr val="000000"/>
                  </a:outerShdw>
                </a:effectLst>
                <a:latin typeface="Tempus Sans ITC" charset="0"/>
              </a:rPr>
              <a:t>Fertilizer (liquid, powder, or tablet) dissolves in soil water and forms “salts” in the water.</a:t>
            </a:r>
          </a:p>
          <a:p>
            <a:pPr eaLnBrk="0" hangingPunct="0">
              <a:spcBef>
                <a:spcPct val="20000"/>
              </a:spcBef>
              <a:spcAft>
                <a:spcPct val="20000"/>
              </a:spcAft>
              <a:buFont typeface="Wingdings" charset="2"/>
              <a:buChar char="þ"/>
            </a:pPr>
            <a:r>
              <a:rPr lang="en-US" altLang="en-US" sz="3000" b="0" baseline="0">
                <a:solidFill>
                  <a:srgbClr val="663300"/>
                </a:solidFill>
                <a:effectLst>
                  <a:outerShdw blurRad="38100" dist="38100" dir="2700000" algn="tl">
                    <a:srgbClr val="000000"/>
                  </a:outerShdw>
                </a:effectLst>
                <a:latin typeface="Tempus Sans ITC" charset="0"/>
              </a:rPr>
              <a:t>Adding more fertilizer when plants haven’t yet used the fertilizer already present, will cause the soil water to become so “salty” that it “burns” the roots by removing water from them.</a:t>
            </a:r>
          </a:p>
        </p:txBody>
      </p:sp>
      <p:pic>
        <p:nvPicPr>
          <p:cNvPr id="393228" name="Picture 12" descr="Root bur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676650"/>
            <a:ext cx="3937000" cy="2952750"/>
          </a:xfrm>
          <a:prstGeom prst="rect">
            <a:avLst/>
          </a:prstGeom>
          <a:noFill/>
          <a:extLst>
            <a:ext uri="{909E8E84-426E-40DD-AFC4-6F175D3DCCD1}">
              <a14:hiddenFill xmlns:a14="http://schemas.microsoft.com/office/drawing/2010/main">
                <a:solidFill>
                  <a:srgbClr val="FFFFFF"/>
                </a:solidFill>
              </a14:hiddenFill>
            </a:ext>
          </a:extLst>
        </p:spPr>
      </p:pic>
      <p:sp>
        <p:nvSpPr>
          <p:cNvPr id="393231" name="Rectangle 15"/>
          <p:cNvSpPr>
            <a:spLocks noChangeArrowheads="1"/>
          </p:cNvSpPr>
          <p:nvPr/>
        </p:nvSpPr>
        <p:spPr bwMode="auto">
          <a:xfrm>
            <a:off x="533400" y="3657600"/>
            <a:ext cx="3962400" cy="2971800"/>
          </a:xfrm>
          <a:prstGeom prst="rect">
            <a:avLst/>
          </a:prstGeom>
          <a:noFill/>
          <a:ln w="38100">
            <a:solidFill>
              <a:srgbClr val="66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393233" name="Picture 17" descr="Kelley'sFer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657600"/>
            <a:ext cx="4013200" cy="3009900"/>
          </a:xfrm>
          <a:prstGeom prst="rect">
            <a:avLst/>
          </a:prstGeom>
          <a:noFill/>
          <a:extLst>
            <a:ext uri="{909E8E84-426E-40DD-AFC4-6F175D3DCCD1}">
              <a14:hiddenFill xmlns:a14="http://schemas.microsoft.com/office/drawing/2010/main">
                <a:solidFill>
                  <a:srgbClr val="FFFFFF"/>
                </a:solidFill>
              </a14:hiddenFill>
            </a:ext>
          </a:extLst>
        </p:spPr>
      </p:pic>
      <p:sp>
        <p:nvSpPr>
          <p:cNvPr id="393232" name="Rectangle 16"/>
          <p:cNvSpPr>
            <a:spLocks noChangeArrowheads="1"/>
          </p:cNvSpPr>
          <p:nvPr/>
        </p:nvSpPr>
        <p:spPr bwMode="auto">
          <a:xfrm>
            <a:off x="4572000" y="3657600"/>
            <a:ext cx="4038600" cy="2971800"/>
          </a:xfrm>
          <a:prstGeom prst="rect">
            <a:avLst/>
          </a:prstGeom>
          <a:noFill/>
          <a:ln w="38100">
            <a:solidFill>
              <a:srgbClr val="66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93224">
                                            <p:txEl>
                                              <p:pRg st="0" end="0"/>
                                            </p:txEl>
                                          </p:spTgt>
                                        </p:tgtEl>
                                        <p:attrNameLst>
                                          <p:attrName>style.visibility</p:attrName>
                                        </p:attrNameLst>
                                      </p:cBhvr>
                                      <p:to>
                                        <p:strVal val="visible"/>
                                      </p:to>
                                    </p:set>
                                    <p:animEffect transition="in" filter="randombar(horizontal)">
                                      <p:cBhvr>
                                        <p:cTn id="7" dur="500"/>
                                        <p:tgtEl>
                                          <p:spTgt spid="39322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93224">
                                            <p:txEl>
                                              <p:pRg st="1" end="1"/>
                                            </p:txEl>
                                          </p:spTgt>
                                        </p:tgtEl>
                                        <p:attrNameLst>
                                          <p:attrName>style.visibility</p:attrName>
                                        </p:attrNameLst>
                                      </p:cBhvr>
                                      <p:to>
                                        <p:strVal val="visible"/>
                                      </p:to>
                                    </p:set>
                                    <p:animEffect transition="in" filter="randombar(horizontal)">
                                      <p:cBhvr>
                                        <p:cTn id="12" dur="500"/>
                                        <p:tgtEl>
                                          <p:spTgt spid="3932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224"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descr="Recycled paper"/>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lnSpc>
                <a:spcPct val="126000"/>
              </a:lnSpc>
              <a:spcBef>
                <a:spcPct val="30000"/>
              </a:spcBef>
              <a:buFont typeface="Wingdings" charset="2"/>
              <a:buChar char="þ"/>
            </a:pPr>
            <a:endParaRPr lang="en-US" altLang="en-US"/>
          </a:p>
        </p:txBody>
      </p:sp>
      <p:sp>
        <p:nvSpPr>
          <p:cNvPr id="395270" name="Rectangle 6"/>
          <p:cNvSpPr>
            <a:spLocks noChangeArrowheads="1"/>
          </p:cNvSpPr>
          <p:nvPr/>
        </p:nvSpPr>
        <p:spPr bwMode="auto">
          <a:xfrm>
            <a:off x="76200" y="457200"/>
            <a:ext cx="9067800" cy="585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60375" indent="-460375">
              <a:defRPr sz="2400">
                <a:solidFill>
                  <a:schemeClr val="tx1"/>
                </a:solidFill>
                <a:latin typeface="Times New Roman" charset="0"/>
              </a:defRPr>
            </a:lvl1pPr>
            <a:lvl2pPr marL="574675">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eaLnBrk="0" hangingPunct="0">
              <a:spcBef>
                <a:spcPct val="50000"/>
              </a:spcBef>
              <a:buFont typeface="Wingdings" charset="2"/>
              <a:buChar char="þ"/>
            </a:pPr>
            <a:r>
              <a:rPr lang="en-US" altLang="en-US" sz="3000" b="0" baseline="0">
                <a:solidFill>
                  <a:srgbClr val="663300"/>
                </a:solidFill>
                <a:effectLst>
                  <a:outerShdw blurRad="38100" dist="38100" dir="2700000" algn="tl">
                    <a:srgbClr val="000000"/>
                  </a:outerShdw>
                </a:effectLst>
                <a:latin typeface="Tempus Sans ITC" charset="0"/>
              </a:rPr>
              <a:t>The secret to fertilizing plants indoors is to apply small amounts of fertilizer as the plant grows. Without new growth, the plant has only a limited need for more fertilizer.</a:t>
            </a:r>
          </a:p>
          <a:p>
            <a:pPr eaLnBrk="0" hangingPunct="0">
              <a:spcBef>
                <a:spcPct val="50000"/>
              </a:spcBef>
              <a:buFont typeface="Wingdings" charset="2"/>
              <a:buChar char="þ"/>
            </a:pPr>
            <a:r>
              <a:rPr lang="en-US" altLang="en-US" sz="3000" b="0" baseline="0">
                <a:solidFill>
                  <a:srgbClr val="663300"/>
                </a:solidFill>
                <a:effectLst>
                  <a:outerShdw blurRad="38100" dist="38100" dir="2700000" algn="tl">
                    <a:srgbClr val="000000"/>
                  </a:outerShdw>
                </a:effectLst>
                <a:latin typeface="Tempus Sans ITC" charset="0"/>
              </a:rPr>
              <a:t>During winter when light levels are reduced, a plant’s need for fertilizer is reduced.</a:t>
            </a:r>
          </a:p>
          <a:p>
            <a:pPr eaLnBrk="0" hangingPunct="0">
              <a:spcBef>
                <a:spcPct val="50000"/>
              </a:spcBef>
              <a:buFont typeface="Wingdings" charset="2"/>
              <a:buChar char="þ"/>
            </a:pPr>
            <a:r>
              <a:rPr lang="en-US" altLang="en-US" sz="3000" b="0" baseline="0">
                <a:solidFill>
                  <a:srgbClr val="663300"/>
                </a:solidFill>
                <a:effectLst>
                  <a:outerShdw blurRad="38100" dist="38100" dir="2700000" algn="tl">
                    <a:srgbClr val="000000"/>
                  </a:outerShdw>
                </a:effectLst>
                <a:latin typeface="Tempus Sans ITC" charset="0"/>
              </a:rPr>
              <a:t>During summer when light levels increase and the plant is growing, its need for fertilizer is increased.</a:t>
            </a:r>
          </a:p>
          <a:p>
            <a:pPr eaLnBrk="0" hangingPunct="0">
              <a:spcBef>
                <a:spcPct val="50000"/>
              </a:spcBef>
              <a:buFont typeface="Wingdings" charset="2"/>
              <a:buChar char="þ"/>
            </a:pPr>
            <a:r>
              <a:rPr lang="en-US" altLang="en-US" sz="3000" b="0" baseline="0">
                <a:solidFill>
                  <a:srgbClr val="663300"/>
                </a:solidFill>
                <a:effectLst>
                  <a:outerShdw blurRad="38100" dist="38100" dir="2700000" algn="tl">
                    <a:srgbClr val="000000"/>
                  </a:outerShdw>
                </a:effectLst>
                <a:latin typeface="Tempus Sans ITC" charset="0"/>
              </a:rPr>
              <a:t>How often should you fertilize your plants?</a:t>
            </a:r>
          </a:p>
          <a:p>
            <a:pPr eaLnBrk="0" hangingPunct="0">
              <a:spcBef>
                <a:spcPct val="50000"/>
              </a:spcBef>
              <a:buFont typeface="Wingdings" charset="2"/>
              <a:buNone/>
            </a:pPr>
            <a:r>
              <a:rPr lang="en-US" altLang="en-US" sz="3000" b="0" baseline="0">
                <a:solidFill>
                  <a:srgbClr val="663300"/>
                </a:solidFill>
                <a:effectLst>
                  <a:outerShdw blurRad="38100" dist="38100" dir="2700000" algn="tl">
                    <a:srgbClr val="000000"/>
                  </a:outerShdw>
                </a:effectLst>
                <a:latin typeface="Tempus Sans ITC" charset="0"/>
              </a:rPr>
              <a:t>			</a:t>
            </a:r>
            <a:r>
              <a:rPr lang="en-US" altLang="en-US" sz="4200" b="0" baseline="0">
                <a:solidFill>
                  <a:srgbClr val="663300"/>
                </a:solidFill>
                <a:effectLst>
                  <a:outerShdw blurRad="38100" dist="38100" dir="2700000" algn="tl">
                    <a:srgbClr val="000000"/>
                  </a:outerShdw>
                </a:effectLst>
                <a:latin typeface="Tempus Sans ITC" charset="0"/>
              </a:rPr>
              <a:t>“Less is better than more.”</a:t>
            </a:r>
            <a:r>
              <a:rPr lang="en-US" altLang="en-US" sz="3000" b="0" baseline="0">
                <a:solidFill>
                  <a:srgbClr val="663300"/>
                </a:solidFill>
                <a:effectLst>
                  <a:outerShdw blurRad="38100" dist="38100" dir="2700000" algn="tl">
                    <a:srgbClr val="000000"/>
                  </a:outerShdw>
                </a:effectLst>
                <a:latin typeface="Tempus Sans ITC" charset="0"/>
              </a:rPr>
              <a:t>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95270">
                                            <p:txEl>
                                              <p:pRg st="0" end="0"/>
                                            </p:txEl>
                                          </p:spTgt>
                                        </p:tgtEl>
                                        <p:attrNameLst>
                                          <p:attrName>style.visibility</p:attrName>
                                        </p:attrNameLst>
                                      </p:cBhvr>
                                      <p:to>
                                        <p:strVal val="visible"/>
                                      </p:to>
                                    </p:set>
                                    <p:animEffect transition="in" filter="randombar(horizontal)">
                                      <p:cBhvr>
                                        <p:cTn id="7" dur="500"/>
                                        <p:tgtEl>
                                          <p:spTgt spid="39527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95270">
                                            <p:txEl>
                                              <p:pRg st="1" end="1"/>
                                            </p:txEl>
                                          </p:spTgt>
                                        </p:tgtEl>
                                        <p:attrNameLst>
                                          <p:attrName>style.visibility</p:attrName>
                                        </p:attrNameLst>
                                      </p:cBhvr>
                                      <p:to>
                                        <p:strVal val="visible"/>
                                      </p:to>
                                    </p:set>
                                    <p:animEffect transition="in" filter="randombar(horizontal)">
                                      <p:cBhvr>
                                        <p:cTn id="12" dur="500"/>
                                        <p:tgtEl>
                                          <p:spTgt spid="39527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95270">
                                            <p:txEl>
                                              <p:pRg st="2" end="2"/>
                                            </p:txEl>
                                          </p:spTgt>
                                        </p:tgtEl>
                                        <p:attrNameLst>
                                          <p:attrName>style.visibility</p:attrName>
                                        </p:attrNameLst>
                                      </p:cBhvr>
                                      <p:to>
                                        <p:strVal val="visible"/>
                                      </p:to>
                                    </p:set>
                                    <p:animEffect transition="in" filter="randombar(horizontal)">
                                      <p:cBhvr>
                                        <p:cTn id="17" dur="500"/>
                                        <p:tgtEl>
                                          <p:spTgt spid="39527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95270">
                                            <p:txEl>
                                              <p:pRg st="3" end="3"/>
                                            </p:txEl>
                                          </p:spTgt>
                                        </p:tgtEl>
                                        <p:attrNameLst>
                                          <p:attrName>style.visibility</p:attrName>
                                        </p:attrNameLst>
                                      </p:cBhvr>
                                      <p:to>
                                        <p:strVal val="visible"/>
                                      </p:to>
                                    </p:set>
                                    <p:animEffect transition="in" filter="randombar(horizontal)">
                                      <p:cBhvr>
                                        <p:cTn id="22" dur="500"/>
                                        <p:tgtEl>
                                          <p:spTgt spid="39527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95270">
                                            <p:txEl>
                                              <p:pRg st="4" end="4"/>
                                            </p:txEl>
                                          </p:spTgt>
                                        </p:tgtEl>
                                        <p:attrNameLst>
                                          <p:attrName>style.visibility</p:attrName>
                                        </p:attrNameLst>
                                      </p:cBhvr>
                                      <p:to>
                                        <p:strVal val="visible"/>
                                      </p:to>
                                    </p:set>
                                    <p:animEffect transition="in" filter="randombar(horizontal)">
                                      <p:cBhvr>
                                        <p:cTn id="27" dur="500"/>
                                        <p:tgtEl>
                                          <p:spTgt spid="39527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270"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descr="Recycled paper"/>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lnSpc>
                <a:spcPct val="126000"/>
              </a:lnSpc>
              <a:spcBef>
                <a:spcPct val="30000"/>
              </a:spcBef>
              <a:buFont typeface="Wingdings" charset="2"/>
              <a:buChar char="þ"/>
            </a:pPr>
            <a:endParaRPr lang="en-US" altLang="en-US"/>
          </a:p>
        </p:txBody>
      </p:sp>
      <p:sp>
        <p:nvSpPr>
          <p:cNvPr id="397318" name="Rectangle 6"/>
          <p:cNvSpPr>
            <a:spLocks noChangeArrowheads="1"/>
          </p:cNvSpPr>
          <p:nvPr/>
        </p:nvSpPr>
        <p:spPr bwMode="auto">
          <a:xfrm>
            <a:off x="76200" y="1905000"/>
            <a:ext cx="4876800" cy="443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60375" indent="-460375">
              <a:defRPr sz="2400">
                <a:solidFill>
                  <a:schemeClr val="tx1"/>
                </a:solidFill>
                <a:latin typeface="Times New Roman" charset="0"/>
              </a:defRPr>
            </a:lvl1pPr>
            <a:lvl2pPr marL="574675">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eaLnBrk="0" hangingPunct="0">
              <a:spcBef>
                <a:spcPct val="50000"/>
              </a:spcBef>
              <a:buFont typeface="Wingdings" charset="2"/>
              <a:buChar char="þ"/>
            </a:pPr>
            <a:r>
              <a:rPr lang="en-US" altLang="en-US" sz="3000" b="0" baseline="0">
                <a:solidFill>
                  <a:srgbClr val="663300"/>
                </a:solidFill>
                <a:effectLst>
                  <a:outerShdw blurRad="38100" dist="38100" dir="2700000" algn="tl">
                    <a:srgbClr val="000000"/>
                  </a:outerShdw>
                </a:effectLst>
                <a:latin typeface="Tempus Sans ITC" charset="0"/>
              </a:rPr>
              <a:t>If the overall plant color becomes lighter green, fertilize every two weeks.</a:t>
            </a:r>
          </a:p>
          <a:p>
            <a:pPr eaLnBrk="0" hangingPunct="0">
              <a:spcBef>
                <a:spcPct val="50000"/>
              </a:spcBef>
              <a:buFont typeface="Wingdings" charset="2"/>
              <a:buChar char="þ"/>
            </a:pPr>
            <a:r>
              <a:rPr lang="en-US" altLang="en-US" sz="3000" b="0" baseline="0">
                <a:solidFill>
                  <a:srgbClr val="663300"/>
                </a:solidFill>
                <a:effectLst>
                  <a:outerShdw blurRad="38100" dist="38100" dir="2700000" algn="tl">
                    <a:srgbClr val="000000"/>
                  </a:outerShdw>
                </a:effectLst>
                <a:latin typeface="Tempus Sans ITC" charset="0"/>
              </a:rPr>
              <a:t>If the new growth is dark green but leaves are small and internodes seem longer than on older growth, decrease the fertilizer rate.</a:t>
            </a:r>
          </a:p>
        </p:txBody>
      </p:sp>
      <p:pic>
        <p:nvPicPr>
          <p:cNvPr id="397319" name="Picture 7" descr="Fern needs food 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905000"/>
            <a:ext cx="4089400" cy="4584700"/>
          </a:xfrm>
          <a:prstGeom prst="rect">
            <a:avLst/>
          </a:prstGeom>
          <a:noFill/>
          <a:extLst>
            <a:ext uri="{909E8E84-426E-40DD-AFC4-6F175D3DCCD1}">
              <a14:hiddenFill xmlns:a14="http://schemas.microsoft.com/office/drawing/2010/main">
                <a:solidFill>
                  <a:srgbClr val="FFFFFF"/>
                </a:solidFill>
              </a14:hiddenFill>
            </a:ext>
          </a:extLst>
        </p:spPr>
      </p:pic>
      <p:sp>
        <p:nvSpPr>
          <p:cNvPr id="397320" name="Rectangle 8"/>
          <p:cNvSpPr>
            <a:spLocks noChangeArrowheads="1"/>
          </p:cNvSpPr>
          <p:nvPr/>
        </p:nvSpPr>
        <p:spPr bwMode="auto">
          <a:xfrm>
            <a:off x="95250" y="381000"/>
            <a:ext cx="87439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508000" indent="-508000">
              <a:defRPr sz="2400">
                <a:solidFill>
                  <a:schemeClr val="tx1"/>
                </a:solidFill>
                <a:latin typeface="Times New Roman" charset="0"/>
              </a:defRPr>
            </a:lvl1pPr>
            <a:lvl2pPr marL="622300">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eaLnBrk="0" hangingPunct="0">
              <a:spcBef>
                <a:spcPct val="50000"/>
              </a:spcBef>
              <a:buFont typeface="Wingdings" charset="2"/>
              <a:buChar char="þ"/>
            </a:pPr>
            <a:r>
              <a:rPr lang="en-US" altLang="en-US" sz="3000" b="0" baseline="0">
                <a:solidFill>
                  <a:srgbClr val="663300"/>
                </a:solidFill>
                <a:effectLst>
                  <a:outerShdw blurRad="38100" dist="38100" dir="2700000" algn="tl">
                    <a:srgbClr val="000000"/>
                  </a:outerShdw>
                </a:effectLst>
                <a:latin typeface="Tempus Sans ITC" charset="0"/>
              </a:rPr>
              <a:t>As a starting point, you could use about ¼ the label rate for monthly applications.</a:t>
            </a:r>
          </a:p>
        </p:txBody>
      </p:sp>
      <p:sp>
        <p:nvSpPr>
          <p:cNvPr id="397321" name="Rectangle 9"/>
          <p:cNvSpPr>
            <a:spLocks noChangeArrowheads="1"/>
          </p:cNvSpPr>
          <p:nvPr/>
        </p:nvSpPr>
        <p:spPr bwMode="auto">
          <a:xfrm>
            <a:off x="4876800" y="1905000"/>
            <a:ext cx="4038600" cy="4572000"/>
          </a:xfrm>
          <a:prstGeom prst="rect">
            <a:avLst/>
          </a:prstGeom>
          <a:noFill/>
          <a:ln w="38100">
            <a:solidFill>
              <a:srgbClr val="66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97318">
                                            <p:txEl>
                                              <p:pRg st="0" end="0"/>
                                            </p:txEl>
                                          </p:spTgt>
                                        </p:tgtEl>
                                        <p:attrNameLst>
                                          <p:attrName>style.visibility</p:attrName>
                                        </p:attrNameLst>
                                      </p:cBhvr>
                                      <p:to>
                                        <p:strVal val="visible"/>
                                      </p:to>
                                    </p:set>
                                    <p:animEffect transition="in" filter="randombar(horizontal)">
                                      <p:cBhvr>
                                        <p:cTn id="7" dur="500"/>
                                        <p:tgtEl>
                                          <p:spTgt spid="39731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97318">
                                            <p:txEl>
                                              <p:pRg st="1" end="1"/>
                                            </p:txEl>
                                          </p:spTgt>
                                        </p:tgtEl>
                                        <p:attrNameLst>
                                          <p:attrName>style.visibility</p:attrName>
                                        </p:attrNameLst>
                                      </p:cBhvr>
                                      <p:to>
                                        <p:strVal val="visible"/>
                                      </p:to>
                                    </p:set>
                                    <p:animEffect transition="in" filter="randombar(horizontal)">
                                      <p:cBhvr>
                                        <p:cTn id="12" dur="500"/>
                                        <p:tgtEl>
                                          <p:spTgt spid="3973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318"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6" name="Rectangle 12" descr="Recycled paper"/>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986" name="Text Box 2"/>
          <p:cNvSpPr txBox="1">
            <a:spLocks noChangeArrowheads="1"/>
          </p:cNvSpPr>
          <p:nvPr/>
        </p:nvSpPr>
        <p:spPr bwMode="auto">
          <a:xfrm>
            <a:off x="317500" y="685800"/>
            <a:ext cx="8826500" cy="66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0" hangingPunct="0">
              <a:lnSpc>
                <a:spcPct val="85000"/>
              </a:lnSpc>
              <a:spcBef>
                <a:spcPct val="30000"/>
              </a:spcBef>
            </a:pPr>
            <a:r>
              <a:rPr lang="en-US" altLang="en-US" sz="4400" baseline="0">
                <a:solidFill>
                  <a:srgbClr val="663300"/>
                </a:solidFill>
                <a:effectLst>
                  <a:outerShdw blurRad="38100" dist="38100" dir="2700000" algn="tl">
                    <a:srgbClr val="000000"/>
                  </a:outerShdw>
                </a:effectLst>
              </a:rPr>
              <a:t>Forms of Fertilizers Used Indoors</a:t>
            </a:r>
          </a:p>
        </p:txBody>
      </p:sp>
      <p:sp>
        <p:nvSpPr>
          <p:cNvPr id="41987" name="Text Box 3"/>
          <p:cNvSpPr txBox="1">
            <a:spLocks noChangeArrowheads="1"/>
          </p:cNvSpPr>
          <p:nvPr/>
        </p:nvSpPr>
        <p:spPr bwMode="auto">
          <a:xfrm>
            <a:off x="4953000" y="2066925"/>
            <a:ext cx="3962400"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lvl1pPr marL="450850" indent="-450850">
              <a:defRPr sz="2400">
                <a:solidFill>
                  <a:schemeClr val="tx1"/>
                </a:solidFill>
                <a:latin typeface="Times New Roman" charset="0"/>
              </a:defRPr>
            </a:lvl1pPr>
            <a:lvl2pPr marL="565150">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eaLnBrk="0" hangingPunct="0">
              <a:spcBef>
                <a:spcPct val="30000"/>
              </a:spcBef>
              <a:buFontTx/>
              <a:buChar char="•"/>
            </a:pPr>
            <a:r>
              <a:rPr lang="en-US" altLang="en-US" sz="4400" baseline="0">
                <a:solidFill>
                  <a:srgbClr val="663300"/>
                </a:solidFill>
                <a:effectLst>
                  <a:outerShdw blurRad="38100" dist="38100" dir="2700000" algn="tl">
                    <a:srgbClr val="000000"/>
                  </a:outerShdw>
                </a:effectLst>
                <a:latin typeface="Tempus Sans ITC" charset="0"/>
              </a:rPr>
              <a:t>LIQUIDS</a:t>
            </a:r>
          </a:p>
          <a:p>
            <a:pPr eaLnBrk="0" hangingPunct="0">
              <a:spcBef>
                <a:spcPct val="30000"/>
              </a:spcBef>
              <a:buFontTx/>
              <a:buChar char="•"/>
            </a:pPr>
            <a:r>
              <a:rPr lang="en-US" altLang="en-US" sz="4400" baseline="0">
                <a:solidFill>
                  <a:srgbClr val="663300"/>
                </a:solidFill>
                <a:effectLst>
                  <a:outerShdw blurRad="38100" dist="38100" dir="2700000" algn="tl">
                    <a:srgbClr val="000000"/>
                  </a:outerShdw>
                </a:effectLst>
                <a:latin typeface="Tempus Sans ITC" charset="0"/>
              </a:rPr>
              <a:t>POWDERS</a:t>
            </a:r>
          </a:p>
          <a:p>
            <a:pPr eaLnBrk="0" hangingPunct="0">
              <a:spcBef>
                <a:spcPct val="30000"/>
              </a:spcBef>
              <a:buFontTx/>
              <a:buChar char="•"/>
            </a:pPr>
            <a:r>
              <a:rPr lang="en-US" altLang="en-US" sz="4400" baseline="0">
                <a:solidFill>
                  <a:srgbClr val="663300"/>
                </a:solidFill>
                <a:effectLst>
                  <a:outerShdw blurRad="38100" dist="38100" dir="2700000" algn="tl">
                    <a:srgbClr val="000000"/>
                  </a:outerShdw>
                </a:effectLst>
                <a:latin typeface="Tempus Sans ITC" charset="0"/>
              </a:rPr>
              <a:t>TABLETS</a:t>
            </a:r>
          </a:p>
          <a:p>
            <a:pPr eaLnBrk="0" hangingPunct="0">
              <a:spcBef>
                <a:spcPct val="30000"/>
              </a:spcBef>
              <a:buFontTx/>
              <a:buChar char="•"/>
            </a:pPr>
            <a:r>
              <a:rPr lang="en-US" altLang="en-US" sz="4400" baseline="0">
                <a:solidFill>
                  <a:srgbClr val="663300"/>
                </a:solidFill>
                <a:effectLst>
                  <a:outerShdw blurRad="38100" dist="38100" dir="2700000" algn="tl">
                    <a:srgbClr val="000000"/>
                  </a:outerShdw>
                </a:effectLst>
                <a:latin typeface="Tempus Sans ITC" charset="0"/>
              </a:rPr>
              <a:t>SPIKES</a:t>
            </a:r>
          </a:p>
          <a:p>
            <a:pPr eaLnBrk="0" hangingPunct="0">
              <a:spcBef>
                <a:spcPct val="30000"/>
              </a:spcBef>
              <a:buFontTx/>
              <a:buChar char="•"/>
            </a:pPr>
            <a:r>
              <a:rPr lang="en-US" altLang="en-US" sz="4400" baseline="0">
                <a:solidFill>
                  <a:srgbClr val="663300"/>
                </a:solidFill>
                <a:effectLst>
                  <a:outerShdw blurRad="38100" dist="38100" dir="2700000" algn="tl">
                    <a:srgbClr val="000000"/>
                  </a:outerShdw>
                </a:effectLst>
                <a:latin typeface="Tempus Sans ITC" charset="0"/>
              </a:rPr>
              <a:t>GRANULES</a:t>
            </a:r>
            <a:endParaRPr lang="en-US" altLang="en-US" baseline="0">
              <a:solidFill>
                <a:srgbClr val="663300"/>
              </a:solidFill>
              <a:effectLst>
                <a:outerShdw blurRad="38100" dist="38100" dir="2700000" algn="tl">
                  <a:srgbClr val="000000"/>
                </a:outerShdw>
              </a:effectLst>
              <a:latin typeface="Tempus Sans ITC" charset="0"/>
            </a:endParaRPr>
          </a:p>
        </p:txBody>
      </p:sp>
      <p:sp>
        <p:nvSpPr>
          <p:cNvPr id="41994" name="Line 10"/>
          <p:cNvSpPr>
            <a:spLocks noChangeShapeType="1"/>
          </p:cNvSpPr>
          <p:nvPr/>
        </p:nvSpPr>
        <p:spPr bwMode="auto">
          <a:xfrm>
            <a:off x="838200" y="1752600"/>
            <a:ext cx="7620000" cy="0"/>
          </a:xfrm>
          <a:prstGeom prst="line">
            <a:avLst/>
          </a:prstGeom>
          <a:noFill/>
          <a:ln w="76200" cmpd="tri">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pic>
        <p:nvPicPr>
          <p:cNvPr id="42001" name="Picture 17" descr="foo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895600"/>
            <a:ext cx="4648200" cy="3486150"/>
          </a:xfrm>
          <a:prstGeom prst="rect">
            <a:avLst/>
          </a:prstGeom>
          <a:noFill/>
          <a:extLst>
            <a:ext uri="{909E8E84-426E-40DD-AFC4-6F175D3DCCD1}">
              <a14:hiddenFill xmlns:a14="http://schemas.microsoft.com/office/drawing/2010/main">
                <a:solidFill>
                  <a:srgbClr val="FFFFFF"/>
                </a:solidFill>
              </a14:hiddenFill>
            </a:ext>
          </a:extLst>
        </p:spPr>
      </p:pic>
      <p:sp>
        <p:nvSpPr>
          <p:cNvPr id="42002" name="Rectangle 18"/>
          <p:cNvSpPr>
            <a:spLocks noChangeArrowheads="1"/>
          </p:cNvSpPr>
          <p:nvPr/>
        </p:nvSpPr>
        <p:spPr bwMode="auto">
          <a:xfrm>
            <a:off x="304800" y="2895600"/>
            <a:ext cx="4648200" cy="3505200"/>
          </a:xfrm>
          <a:prstGeom prst="rect">
            <a:avLst/>
          </a:prstGeom>
          <a:noFill/>
          <a:ln w="38100">
            <a:solidFill>
              <a:srgbClr val="66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ransition>
    <p:rand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descr="Recycled paper"/>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076" name="Text Box 4"/>
          <p:cNvSpPr txBox="1">
            <a:spLocks noChangeArrowheads="1"/>
          </p:cNvSpPr>
          <p:nvPr/>
        </p:nvSpPr>
        <p:spPr bwMode="auto">
          <a:xfrm>
            <a:off x="3352800" y="228600"/>
            <a:ext cx="1981200" cy="66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0" hangingPunct="0">
              <a:lnSpc>
                <a:spcPct val="85000"/>
              </a:lnSpc>
              <a:spcBef>
                <a:spcPct val="30000"/>
              </a:spcBef>
            </a:pPr>
            <a:r>
              <a:rPr lang="en-US" altLang="en-US" sz="4400" baseline="0">
                <a:solidFill>
                  <a:srgbClr val="663300"/>
                </a:solidFill>
                <a:effectLst>
                  <a:outerShdw blurRad="38100" dist="38100" dir="2700000" algn="tl">
                    <a:srgbClr val="000000"/>
                  </a:outerShdw>
                </a:effectLst>
              </a:rPr>
              <a:t>Soil</a:t>
            </a:r>
          </a:p>
        </p:txBody>
      </p:sp>
      <p:sp>
        <p:nvSpPr>
          <p:cNvPr id="131077" name="Line 5"/>
          <p:cNvSpPr>
            <a:spLocks noChangeShapeType="1"/>
          </p:cNvSpPr>
          <p:nvPr/>
        </p:nvSpPr>
        <p:spPr bwMode="auto">
          <a:xfrm>
            <a:off x="3505200" y="838200"/>
            <a:ext cx="1752600" cy="0"/>
          </a:xfrm>
          <a:prstGeom prst="line">
            <a:avLst/>
          </a:prstGeom>
          <a:noFill/>
          <a:ln w="76200" cmpd="tri">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1078" name="Text Box 6"/>
          <p:cNvSpPr txBox="1">
            <a:spLocks noChangeArrowheads="1"/>
          </p:cNvSpPr>
          <p:nvPr/>
        </p:nvSpPr>
        <p:spPr bwMode="auto">
          <a:xfrm>
            <a:off x="228600" y="1066800"/>
            <a:ext cx="8763000" cy="192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lvl1pPr marL="460375" indent="-460375">
              <a:defRPr sz="2400">
                <a:solidFill>
                  <a:schemeClr val="tx1"/>
                </a:solidFill>
                <a:latin typeface="Times New Roman" charset="0"/>
              </a:defRPr>
            </a:lvl1pPr>
            <a:lvl2pPr marL="574675">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eaLnBrk="0" hangingPunct="0">
              <a:spcBef>
                <a:spcPct val="30000"/>
              </a:spcBef>
              <a:buFont typeface="Wingdings" charset="2"/>
              <a:buChar char="þ"/>
            </a:pPr>
            <a:r>
              <a:rPr lang="en-US" altLang="en-US" sz="2800" b="0" baseline="0">
                <a:solidFill>
                  <a:srgbClr val="663300"/>
                </a:solidFill>
                <a:effectLst>
                  <a:outerShdw blurRad="38100" dist="38100" dir="2700000" algn="tl">
                    <a:srgbClr val="000000"/>
                  </a:outerShdw>
                </a:effectLst>
                <a:latin typeface="Tempus Sans ITC" charset="0"/>
              </a:rPr>
              <a:t>Any well drained and aerated soil mix.</a:t>
            </a:r>
          </a:p>
          <a:p>
            <a:pPr eaLnBrk="0" hangingPunct="0">
              <a:spcBef>
                <a:spcPct val="30000"/>
              </a:spcBef>
              <a:buFont typeface="Wingdings" charset="2"/>
              <a:buChar char="þ"/>
            </a:pPr>
            <a:r>
              <a:rPr lang="en-US" altLang="en-US" sz="2800" b="0" baseline="0">
                <a:solidFill>
                  <a:srgbClr val="663300"/>
                </a:solidFill>
                <a:effectLst>
                  <a:outerShdw blurRad="38100" dist="38100" dir="2700000" algn="tl">
                    <a:srgbClr val="000000"/>
                  </a:outerShdw>
                </a:effectLst>
                <a:latin typeface="Tempus Sans ITC" charset="0"/>
              </a:rPr>
              <a:t>The mix should provide adequate water and nutrient holding capacities, support for the roots, and good drainage and aeration.</a:t>
            </a:r>
          </a:p>
        </p:txBody>
      </p:sp>
      <p:sp>
        <p:nvSpPr>
          <p:cNvPr id="131079" name="Rectangle 7"/>
          <p:cNvSpPr>
            <a:spLocks noChangeArrowheads="1"/>
          </p:cNvSpPr>
          <p:nvPr/>
        </p:nvSpPr>
        <p:spPr bwMode="auto">
          <a:xfrm>
            <a:off x="990600" y="2895600"/>
            <a:ext cx="7772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285750" indent="-285750">
              <a:defRPr sz="2400">
                <a:solidFill>
                  <a:schemeClr val="tx1"/>
                </a:solidFill>
                <a:latin typeface="Times New Roman" charset="0"/>
              </a:defRPr>
            </a:lvl1pPr>
            <a:lvl2pPr>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eaLnBrk="0" hangingPunct="0">
              <a:spcBef>
                <a:spcPct val="50000"/>
              </a:spcBef>
              <a:buFontTx/>
              <a:buChar char="•"/>
            </a:pPr>
            <a:r>
              <a:rPr lang="en-US" altLang="en-US" sz="2800" b="0" baseline="0">
                <a:solidFill>
                  <a:srgbClr val="663300"/>
                </a:solidFill>
                <a:effectLst>
                  <a:outerShdw blurRad="38100" dist="38100" dir="2700000" algn="tl">
                    <a:srgbClr val="000000"/>
                  </a:outerShdw>
                </a:effectLst>
                <a:latin typeface="Tempus Sans ITC" charset="0"/>
              </a:rPr>
              <a:t>peat moss, processed bark, perlite, vermiculite, coarse sand, scoria, pumice and amendments</a:t>
            </a:r>
          </a:p>
        </p:txBody>
      </p:sp>
      <p:pic>
        <p:nvPicPr>
          <p:cNvPr id="131083" name="Picture 11" descr="potting mi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943350"/>
            <a:ext cx="3505200" cy="2762250"/>
          </a:xfrm>
          <a:prstGeom prst="rect">
            <a:avLst/>
          </a:prstGeom>
          <a:noFill/>
          <a:extLst>
            <a:ext uri="{909E8E84-426E-40DD-AFC4-6F175D3DCCD1}">
              <a14:hiddenFill xmlns:a14="http://schemas.microsoft.com/office/drawing/2010/main">
                <a:solidFill>
                  <a:srgbClr val="FFFFFF"/>
                </a:solidFill>
              </a14:hiddenFill>
            </a:ext>
          </a:extLst>
        </p:spPr>
      </p:pic>
      <p:pic>
        <p:nvPicPr>
          <p:cNvPr id="131084" name="Picture 12" descr="Orchid mix close-up 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3100" y="3949700"/>
            <a:ext cx="3822700" cy="2755900"/>
          </a:xfrm>
          <a:prstGeom prst="rect">
            <a:avLst/>
          </a:prstGeom>
          <a:noFill/>
          <a:extLst>
            <a:ext uri="{909E8E84-426E-40DD-AFC4-6F175D3DCCD1}">
              <a14:hiddenFill xmlns:a14="http://schemas.microsoft.com/office/drawing/2010/main">
                <a:solidFill>
                  <a:srgbClr val="FFFFFF"/>
                </a:solidFill>
              </a14:hiddenFill>
            </a:ext>
          </a:extLst>
        </p:spPr>
      </p:pic>
      <p:sp>
        <p:nvSpPr>
          <p:cNvPr id="131085" name="Rectangle 13"/>
          <p:cNvSpPr>
            <a:spLocks noChangeArrowheads="1"/>
          </p:cNvSpPr>
          <p:nvPr/>
        </p:nvSpPr>
        <p:spPr bwMode="auto">
          <a:xfrm>
            <a:off x="914400" y="3962400"/>
            <a:ext cx="3505200" cy="2743200"/>
          </a:xfrm>
          <a:prstGeom prst="rect">
            <a:avLst/>
          </a:prstGeom>
          <a:noFill/>
          <a:ln w="38100">
            <a:solidFill>
              <a:srgbClr val="66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086" name="Rectangle 14"/>
          <p:cNvSpPr>
            <a:spLocks noChangeArrowheads="1"/>
          </p:cNvSpPr>
          <p:nvPr/>
        </p:nvSpPr>
        <p:spPr bwMode="auto">
          <a:xfrm>
            <a:off x="4495800" y="3962400"/>
            <a:ext cx="3810000" cy="2743200"/>
          </a:xfrm>
          <a:prstGeom prst="rect">
            <a:avLst/>
          </a:prstGeom>
          <a:noFill/>
          <a:ln w="38100">
            <a:solidFill>
              <a:srgbClr val="66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1078">
                                            <p:txEl>
                                              <p:pRg st="0" end="0"/>
                                            </p:txEl>
                                          </p:spTgt>
                                        </p:tgtEl>
                                        <p:attrNameLst>
                                          <p:attrName>style.visibility</p:attrName>
                                        </p:attrNameLst>
                                      </p:cBhvr>
                                      <p:to>
                                        <p:strVal val="visible"/>
                                      </p:to>
                                    </p:set>
                                    <p:animEffect transition="in" filter="randombar(horizontal)">
                                      <p:cBhvr>
                                        <p:cTn id="7" dur="500"/>
                                        <p:tgtEl>
                                          <p:spTgt spid="13107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1078">
                                            <p:txEl>
                                              <p:pRg st="1" end="1"/>
                                            </p:txEl>
                                          </p:spTgt>
                                        </p:tgtEl>
                                        <p:attrNameLst>
                                          <p:attrName>style.visibility</p:attrName>
                                        </p:attrNameLst>
                                      </p:cBhvr>
                                      <p:to>
                                        <p:strVal val="visible"/>
                                      </p:to>
                                    </p:set>
                                    <p:animEffect transition="in" filter="randombar(horizontal)">
                                      <p:cBhvr>
                                        <p:cTn id="12" dur="500"/>
                                        <p:tgtEl>
                                          <p:spTgt spid="13107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1079">
                                            <p:txEl>
                                              <p:pRg st="0" end="0"/>
                                            </p:txEl>
                                          </p:spTgt>
                                        </p:tgtEl>
                                        <p:attrNameLst>
                                          <p:attrName>style.visibility</p:attrName>
                                        </p:attrNameLst>
                                      </p:cBhvr>
                                      <p:to>
                                        <p:strVal val="visible"/>
                                      </p:to>
                                    </p:set>
                                    <p:animEffect transition="in" filter="randombar(horizontal)">
                                      <p:cBhvr>
                                        <p:cTn id="17" dur="500"/>
                                        <p:tgtEl>
                                          <p:spTgt spid="1310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8" grpId="0" build="p" autoUpdateAnimBg="0"/>
      <p:bldP spid="131079"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ChangeArrowheads="1"/>
          </p:cNvSpPr>
          <p:nvPr>
            <p:ph type="title"/>
          </p:nvPr>
        </p:nvSpPr>
        <p:spPr/>
        <p:txBody>
          <a:bodyPr/>
          <a:lstStyle/>
          <a:p>
            <a:r>
              <a:rPr lang="en-US" altLang="en-US"/>
              <a:t>Learning objectives</a:t>
            </a:r>
          </a:p>
        </p:txBody>
      </p:sp>
      <p:sp>
        <p:nvSpPr>
          <p:cNvPr id="460803" name="Rectangle 3"/>
          <p:cNvSpPr>
            <a:spLocks noGrp="1" noChangeArrowheads="1"/>
          </p:cNvSpPr>
          <p:nvPr>
            <p:ph type="body" idx="1"/>
          </p:nvPr>
        </p:nvSpPr>
        <p:spPr/>
        <p:txBody>
          <a:bodyPr/>
          <a:lstStyle/>
          <a:p>
            <a:pPr>
              <a:lnSpc>
                <a:spcPct val="90000"/>
              </a:lnSpc>
            </a:pPr>
            <a:r>
              <a:rPr lang="en-US" altLang="en-US" sz="2400" b="1"/>
              <a:t>How light, temperature, and relative humidity affect plant growth on indoor plants</a:t>
            </a:r>
          </a:p>
          <a:p>
            <a:pPr>
              <a:lnSpc>
                <a:spcPct val="90000"/>
              </a:lnSpc>
            </a:pPr>
            <a:endParaRPr lang="en-US" altLang="en-US" sz="2400" b="1"/>
          </a:p>
          <a:p>
            <a:pPr>
              <a:lnSpc>
                <a:spcPct val="90000"/>
              </a:lnSpc>
            </a:pPr>
            <a:r>
              <a:rPr lang="en-US" altLang="en-US" sz="2400" b="1"/>
              <a:t>How to measure light intensity inside your home</a:t>
            </a:r>
          </a:p>
          <a:p>
            <a:pPr>
              <a:lnSpc>
                <a:spcPct val="90000"/>
              </a:lnSpc>
            </a:pPr>
            <a:endParaRPr lang="en-US" altLang="en-US" sz="2400" b="1"/>
          </a:p>
          <a:p>
            <a:pPr>
              <a:lnSpc>
                <a:spcPct val="90000"/>
              </a:lnSpc>
            </a:pPr>
            <a:r>
              <a:rPr lang="en-US" altLang="en-US" sz="2400" b="1"/>
              <a:t>How plants are classified according to their light requirements</a:t>
            </a:r>
          </a:p>
          <a:p>
            <a:pPr>
              <a:lnSpc>
                <a:spcPct val="90000"/>
              </a:lnSpc>
            </a:pPr>
            <a:endParaRPr lang="en-US" altLang="en-US" sz="2400" b="1"/>
          </a:p>
          <a:p>
            <a:pPr>
              <a:lnSpc>
                <a:spcPct val="90000"/>
              </a:lnSpc>
            </a:pPr>
            <a:r>
              <a:rPr lang="en-US" altLang="en-US" sz="2400" b="1"/>
              <a:t>How to properly water and fertilize indoor plants</a:t>
            </a:r>
          </a:p>
          <a:p>
            <a:pPr>
              <a:lnSpc>
                <a:spcPct val="90000"/>
              </a:lnSpc>
            </a:pPr>
            <a:endParaRPr lang="en-US" altLang="en-US" sz="2400" b="1"/>
          </a:p>
          <a:p>
            <a:pPr>
              <a:lnSpc>
                <a:spcPct val="90000"/>
              </a:lnSpc>
              <a:buFontTx/>
              <a:buNone/>
            </a:pPr>
            <a:endParaRPr lang="en-US" altLang="en-US" sz="2400" b="1"/>
          </a:p>
        </p:txBody>
      </p:sp>
    </p:spTree>
  </p:cSld>
  <p:clrMapOvr>
    <a:masterClrMapping/>
  </p:clrMapOvr>
  <p:transition>
    <p:rand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609600" y="1292225"/>
            <a:ext cx="80010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0" hangingPunct="0">
              <a:lnSpc>
                <a:spcPct val="80000"/>
              </a:lnSpc>
              <a:spcBef>
                <a:spcPct val="30000"/>
              </a:spcBef>
            </a:pPr>
            <a:r>
              <a:rPr lang="en-US" altLang="en-US" sz="4000" baseline="0">
                <a:solidFill>
                  <a:srgbClr val="CC0000"/>
                </a:solidFill>
                <a:effectLst>
                  <a:outerShdw blurRad="38100" dist="38100" dir="2700000" algn="tl">
                    <a:srgbClr val="000000"/>
                  </a:outerShdw>
                </a:effectLst>
              </a:rPr>
              <a:t>Adaptation of a Plant</a:t>
            </a:r>
            <a:br>
              <a:rPr lang="en-US" altLang="en-US" sz="4000" baseline="0">
                <a:solidFill>
                  <a:srgbClr val="CC0000"/>
                </a:solidFill>
                <a:effectLst>
                  <a:outerShdw blurRad="38100" dist="38100" dir="2700000" algn="tl">
                    <a:srgbClr val="000000"/>
                  </a:outerShdw>
                </a:effectLst>
              </a:rPr>
            </a:br>
            <a:r>
              <a:rPr lang="en-US" altLang="en-US" sz="4000" baseline="0">
                <a:solidFill>
                  <a:srgbClr val="CC0000"/>
                </a:solidFill>
                <a:effectLst>
                  <a:outerShdw blurRad="38100" dist="38100" dir="2700000" algn="tl">
                    <a:srgbClr val="000000"/>
                  </a:outerShdw>
                </a:effectLst>
              </a:rPr>
              <a:t>to the New Environment of Your House</a:t>
            </a:r>
            <a:endParaRPr lang="en-US" altLang="en-US" sz="4000" baseline="0">
              <a:solidFill>
                <a:srgbClr val="CC0000"/>
              </a:solidFill>
            </a:endParaRPr>
          </a:p>
        </p:txBody>
      </p:sp>
      <p:sp>
        <p:nvSpPr>
          <p:cNvPr id="49156" name="Line 4"/>
          <p:cNvSpPr>
            <a:spLocks noChangeShapeType="1"/>
          </p:cNvSpPr>
          <p:nvPr/>
        </p:nvSpPr>
        <p:spPr bwMode="auto">
          <a:xfrm>
            <a:off x="1295400" y="1793875"/>
            <a:ext cx="6589713"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76200" cmpd="tri">
                <a:solidFill>
                  <a:srgbClr val="000066"/>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9158" name="Rectangle 6"/>
          <p:cNvSpPr>
            <a:spLocks noChangeArrowheads="1"/>
          </p:cNvSpPr>
          <p:nvPr/>
        </p:nvSpPr>
        <p:spPr bwMode="auto">
          <a:xfrm>
            <a:off x="1560513" y="152400"/>
            <a:ext cx="59070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0033"/>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4800" baseline="0">
                <a:solidFill>
                  <a:srgbClr val="660033"/>
                </a:solidFill>
                <a:effectLst>
                  <a:outerShdw blurRad="38100" dist="38100" dir="2700000" algn="tl">
                    <a:srgbClr val="000000"/>
                  </a:outerShdw>
                </a:effectLst>
              </a:rPr>
              <a:t>ACCLIMATIZATION</a:t>
            </a:r>
            <a:r>
              <a:rPr lang="en-US" altLang="en-US" sz="5400" baseline="0">
                <a:solidFill>
                  <a:srgbClr val="660033"/>
                </a:solidFill>
                <a:effectLst>
                  <a:outerShdw blurRad="38100" dist="38100" dir="2700000" algn="tl">
                    <a:srgbClr val="000000"/>
                  </a:outerShdw>
                </a:effectLst>
              </a:rPr>
              <a:t>:</a:t>
            </a:r>
          </a:p>
        </p:txBody>
      </p:sp>
      <p:sp>
        <p:nvSpPr>
          <p:cNvPr id="49163" name="Line 11"/>
          <p:cNvSpPr>
            <a:spLocks noChangeShapeType="1"/>
          </p:cNvSpPr>
          <p:nvPr/>
        </p:nvSpPr>
        <p:spPr bwMode="auto">
          <a:xfrm>
            <a:off x="1447800" y="990600"/>
            <a:ext cx="6248400" cy="0"/>
          </a:xfrm>
          <a:prstGeom prst="line">
            <a:avLst/>
          </a:prstGeom>
          <a:noFill/>
          <a:ln w="76200" cmpd="tri">
            <a:solidFill>
              <a:srgbClr val="66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9164" name="Text Box 12"/>
          <p:cNvSpPr txBox="1">
            <a:spLocks noChangeArrowheads="1"/>
          </p:cNvSpPr>
          <p:nvPr/>
        </p:nvSpPr>
        <p:spPr bwMode="auto">
          <a:xfrm>
            <a:off x="228600" y="2805113"/>
            <a:ext cx="29718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0" hangingPunct="0">
              <a:lnSpc>
                <a:spcPct val="90000"/>
              </a:lnSpc>
              <a:spcBef>
                <a:spcPct val="30000"/>
              </a:spcBef>
            </a:pPr>
            <a:r>
              <a:rPr lang="en-US" altLang="en-US" sz="3200" baseline="0">
                <a:solidFill>
                  <a:srgbClr val="A50021"/>
                </a:solidFill>
                <a:effectLst>
                  <a:outerShdw blurRad="38100" dist="38100" dir="2700000" algn="tl">
                    <a:srgbClr val="000000"/>
                  </a:outerShdw>
                </a:effectLst>
              </a:rPr>
              <a:t>Favorable environment for </a:t>
            </a:r>
            <a:br>
              <a:rPr lang="en-US" altLang="en-US" sz="3200" baseline="0">
                <a:solidFill>
                  <a:srgbClr val="A50021"/>
                </a:solidFill>
                <a:effectLst>
                  <a:outerShdw blurRad="38100" dist="38100" dir="2700000" algn="tl">
                    <a:srgbClr val="000000"/>
                  </a:outerShdw>
                </a:effectLst>
              </a:rPr>
            </a:br>
            <a:r>
              <a:rPr lang="en-US" altLang="en-US" sz="3200" baseline="0">
                <a:solidFill>
                  <a:srgbClr val="A50021"/>
                </a:solidFill>
                <a:effectLst>
                  <a:outerShdw blurRad="38100" dist="38100" dir="2700000" algn="tl">
                    <a:srgbClr val="000000"/>
                  </a:outerShdw>
                </a:effectLst>
              </a:rPr>
              <a:t>maximum growth</a:t>
            </a:r>
          </a:p>
        </p:txBody>
      </p:sp>
      <p:sp>
        <p:nvSpPr>
          <p:cNvPr id="49165" name="Text Box 13"/>
          <p:cNvSpPr txBox="1">
            <a:spLocks noChangeArrowheads="1"/>
          </p:cNvSpPr>
          <p:nvPr/>
        </p:nvSpPr>
        <p:spPr bwMode="auto">
          <a:xfrm>
            <a:off x="533400" y="5370513"/>
            <a:ext cx="2690813"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lnSpc>
                <a:spcPct val="90000"/>
              </a:lnSpc>
              <a:spcBef>
                <a:spcPct val="30000"/>
              </a:spcBef>
            </a:pPr>
            <a:r>
              <a:rPr lang="en-US" altLang="en-US" sz="3600" baseline="0">
                <a:solidFill>
                  <a:srgbClr val="660033"/>
                </a:solidFill>
                <a:effectLst>
                  <a:outerShdw blurRad="38100" dist="38100" dir="2700000" algn="tl">
                    <a:srgbClr val="000000"/>
                  </a:outerShdw>
                </a:effectLst>
              </a:rPr>
              <a:t>Interior </a:t>
            </a:r>
            <a:br>
              <a:rPr lang="en-US" altLang="en-US" sz="3600" baseline="0">
                <a:solidFill>
                  <a:srgbClr val="660033"/>
                </a:solidFill>
                <a:effectLst>
                  <a:outerShdw blurRad="38100" dist="38100" dir="2700000" algn="tl">
                    <a:srgbClr val="000000"/>
                  </a:outerShdw>
                </a:effectLst>
              </a:rPr>
            </a:br>
            <a:r>
              <a:rPr lang="en-US" altLang="en-US" sz="3600" baseline="0">
                <a:solidFill>
                  <a:srgbClr val="660033"/>
                </a:solidFill>
                <a:effectLst>
                  <a:outerShdw blurRad="38100" dist="38100" dir="2700000" algn="tl">
                    <a:srgbClr val="000000"/>
                  </a:outerShdw>
                </a:effectLst>
              </a:rPr>
              <a:t>environment</a:t>
            </a:r>
          </a:p>
        </p:txBody>
      </p:sp>
      <p:sp>
        <p:nvSpPr>
          <p:cNvPr id="49166" name="Text Box 14"/>
          <p:cNvSpPr txBox="1">
            <a:spLocks noChangeArrowheads="1"/>
          </p:cNvSpPr>
          <p:nvPr/>
        </p:nvSpPr>
        <p:spPr bwMode="auto">
          <a:xfrm>
            <a:off x="5408613" y="5056188"/>
            <a:ext cx="2487612" cy="157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hangingPunct="0">
              <a:lnSpc>
                <a:spcPct val="90000"/>
              </a:lnSpc>
              <a:spcBef>
                <a:spcPct val="30000"/>
              </a:spcBef>
            </a:pPr>
            <a:r>
              <a:rPr lang="en-US" altLang="en-US" sz="3600" baseline="0">
                <a:solidFill>
                  <a:srgbClr val="660033"/>
                </a:solidFill>
                <a:effectLst>
                  <a:outerShdw blurRad="38100" dist="38100" dir="2700000" algn="tl">
                    <a:srgbClr val="000000"/>
                  </a:outerShdw>
                </a:effectLst>
              </a:rPr>
              <a:t>low light</a:t>
            </a:r>
            <a:br>
              <a:rPr lang="en-US" altLang="en-US" sz="3600" baseline="0">
                <a:solidFill>
                  <a:srgbClr val="660033"/>
                </a:solidFill>
                <a:effectLst>
                  <a:outerShdw blurRad="38100" dist="38100" dir="2700000" algn="tl">
                    <a:srgbClr val="000000"/>
                  </a:outerShdw>
                </a:effectLst>
              </a:rPr>
            </a:br>
            <a:r>
              <a:rPr lang="en-US" altLang="en-US" sz="3600" baseline="0">
                <a:solidFill>
                  <a:srgbClr val="660033"/>
                </a:solidFill>
                <a:effectLst>
                  <a:outerShdw blurRad="38100" dist="38100" dir="2700000" algn="tl">
                    <a:srgbClr val="000000"/>
                  </a:outerShdw>
                </a:effectLst>
              </a:rPr>
              <a:t>low relative </a:t>
            </a:r>
            <a:br>
              <a:rPr lang="en-US" altLang="en-US" sz="3600" baseline="0">
                <a:solidFill>
                  <a:srgbClr val="660033"/>
                </a:solidFill>
                <a:effectLst>
                  <a:outerShdw blurRad="38100" dist="38100" dir="2700000" algn="tl">
                    <a:srgbClr val="000000"/>
                  </a:outerShdw>
                </a:effectLst>
              </a:rPr>
            </a:br>
            <a:r>
              <a:rPr lang="en-US" altLang="en-US" sz="3600" baseline="0">
                <a:solidFill>
                  <a:srgbClr val="660033"/>
                </a:solidFill>
                <a:effectLst>
                  <a:outerShdw blurRad="38100" dist="38100" dir="2700000" algn="tl">
                    <a:srgbClr val="000000"/>
                  </a:outerShdw>
                </a:effectLst>
              </a:rPr>
              <a:t>humidity</a:t>
            </a:r>
          </a:p>
        </p:txBody>
      </p:sp>
      <p:sp>
        <p:nvSpPr>
          <p:cNvPr id="49167" name="Text Box 15"/>
          <p:cNvSpPr txBox="1">
            <a:spLocks noChangeArrowheads="1"/>
          </p:cNvSpPr>
          <p:nvPr/>
        </p:nvSpPr>
        <p:spPr bwMode="auto">
          <a:xfrm>
            <a:off x="5395913" y="3028950"/>
            <a:ext cx="3900487" cy="184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hangingPunct="0">
              <a:lnSpc>
                <a:spcPct val="90000"/>
              </a:lnSpc>
              <a:spcBef>
                <a:spcPct val="30000"/>
              </a:spcBef>
            </a:pPr>
            <a:r>
              <a:rPr lang="en-US" altLang="en-US" sz="3200" baseline="0">
                <a:solidFill>
                  <a:srgbClr val="A50021"/>
                </a:solidFill>
                <a:effectLst>
                  <a:outerShdw blurRad="38100" dist="38100" dir="2700000" algn="tl">
                    <a:srgbClr val="000000"/>
                  </a:outerShdw>
                </a:effectLst>
              </a:rPr>
              <a:t>high light              high nutrition</a:t>
            </a:r>
            <a:br>
              <a:rPr lang="en-US" altLang="en-US" sz="3200" baseline="0">
                <a:solidFill>
                  <a:srgbClr val="A50021"/>
                </a:solidFill>
                <a:effectLst>
                  <a:outerShdw blurRad="38100" dist="38100" dir="2700000" algn="tl">
                    <a:srgbClr val="000000"/>
                  </a:outerShdw>
                </a:effectLst>
              </a:rPr>
            </a:br>
            <a:r>
              <a:rPr lang="en-US" altLang="en-US" sz="3200" baseline="0">
                <a:solidFill>
                  <a:srgbClr val="A50021"/>
                </a:solidFill>
                <a:effectLst>
                  <a:outerShdw blurRad="38100" dist="38100" dir="2700000" algn="tl">
                    <a:srgbClr val="000000"/>
                  </a:outerShdw>
                </a:effectLst>
              </a:rPr>
              <a:t>high water supply </a:t>
            </a:r>
            <a:br>
              <a:rPr lang="en-US" altLang="en-US" sz="3200" baseline="0">
                <a:solidFill>
                  <a:srgbClr val="A50021"/>
                </a:solidFill>
                <a:effectLst>
                  <a:outerShdw blurRad="38100" dist="38100" dir="2700000" algn="tl">
                    <a:srgbClr val="000000"/>
                  </a:outerShdw>
                </a:effectLst>
              </a:rPr>
            </a:br>
            <a:r>
              <a:rPr lang="en-US" altLang="en-US" sz="3200" baseline="0">
                <a:solidFill>
                  <a:srgbClr val="A50021"/>
                </a:solidFill>
                <a:effectLst>
                  <a:outerShdw blurRad="38100" dist="38100" dir="2700000" algn="tl">
                    <a:srgbClr val="000000"/>
                  </a:outerShdw>
                </a:effectLst>
              </a:rPr>
              <a:t>high temperature</a:t>
            </a:r>
          </a:p>
        </p:txBody>
      </p:sp>
      <p:pic>
        <p:nvPicPr>
          <p:cNvPr id="49168" name="Picture 16" descr="fatshede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3116263"/>
            <a:ext cx="2652713" cy="3279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9154"/>
                                        </p:tgtEl>
                                        <p:attrNameLst>
                                          <p:attrName>style.visibility</p:attrName>
                                        </p:attrNameLst>
                                      </p:cBhvr>
                                      <p:to>
                                        <p:strVal val="visible"/>
                                      </p:to>
                                    </p:set>
                                    <p:anim calcmode="lin" valueType="num">
                                      <p:cBhvr>
                                        <p:cTn id="7" dur="1000" fill="hold"/>
                                        <p:tgtEl>
                                          <p:spTgt spid="49154"/>
                                        </p:tgtEl>
                                        <p:attrNameLst>
                                          <p:attrName>ppt_w</p:attrName>
                                        </p:attrNameLst>
                                      </p:cBhvr>
                                      <p:tavLst>
                                        <p:tav tm="0">
                                          <p:val>
                                            <p:fltVal val="0"/>
                                          </p:val>
                                        </p:tav>
                                        <p:tav tm="100000">
                                          <p:val>
                                            <p:strVal val="#ppt_w"/>
                                          </p:val>
                                        </p:tav>
                                      </p:tavLst>
                                    </p:anim>
                                    <p:anim calcmode="lin" valueType="num">
                                      <p:cBhvr>
                                        <p:cTn id="8" dur="1000" fill="hold"/>
                                        <p:tgtEl>
                                          <p:spTgt spid="49154"/>
                                        </p:tgtEl>
                                        <p:attrNameLst>
                                          <p:attrName>ppt_h</p:attrName>
                                        </p:attrNameLst>
                                      </p:cBhvr>
                                      <p:tavLst>
                                        <p:tav tm="0">
                                          <p:val>
                                            <p:fltVal val="0"/>
                                          </p:val>
                                        </p:tav>
                                        <p:tav tm="100000">
                                          <p:val>
                                            <p:strVal val="#ppt_h"/>
                                          </p:val>
                                        </p:tav>
                                      </p:tavLst>
                                    </p:anim>
                                    <p:anim calcmode="lin" valueType="num">
                                      <p:cBhvr>
                                        <p:cTn id="9" dur="1000" fill="hold"/>
                                        <p:tgtEl>
                                          <p:spTgt spid="4915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915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49164"/>
                                        </p:tgtEl>
                                        <p:attrNameLst>
                                          <p:attrName>style.visibility</p:attrName>
                                        </p:attrNameLst>
                                      </p:cBhvr>
                                      <p:to>
                                        <p:strVal val="visible"/>
                                      </p:to>
                                    </p:set>
                                    <p:anim calcmode="lin" valueType="num">
                                      <p:cBhvr additive="base">
                                        <p:cTn id="15" dur="500" fill="hold"/>
                                        <p:tgtEl>
                                          <p:spTgt spid="49164"/>
                                        </p:tgtEl>
                                        <p:attrNameLst>
                                          <p:attrName>ppt_x</p:attrName>
                                        </p:attrNameLst>
                                      </p:cBhvr>
                                      <p:tavLst>
                                        <p:tav tm="0">
                                          <p:val>
                                            <p:strVal val="0-#ppt_w/2"/>
                                          </p:val>
                                        </p:tav>
                                        <p:tav tm="100000">
                                          <p:val>
                                            <p:strVal val="#ppt_x"/>
                                          </p:val>
                                        </p:tav>
                                      </p:tavLst>
                                    </p:anim>
                                    <p:anim calcmode="lin" valueType="num">
                                      <p:cBhvr additive="base">
                                        <p:cTn id="16" dur="500" fill="hold"/>
                                        <p:tgtEl>
                                          <p:spTgt spid="49164"/>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500"/>
                            </p:stCondLst>
                            <p:childTnLst>
                              <p:par>
                                <p:cTn id="18" presetID="2" presetClass="entr" presetSubtype="2" fill="hold" grpId="0" nodeType="afterEffect">
                                  <p:stCondLst>
                                    <p:cond delay="10000"/>
                                  </p:stCondLst>
                                  <p:childTnLst>
                                    <p:set>
                                      <p:cBhvr>
                                        <p:cTn id="19" dur="1" fill="hold">
                                          <p:stCondLst>
                                            <p:cond delay="0"/>
                                          </p:stCondLst>
                                        </p:cTn>
                                        <p:tgtEl>
                                          <p:spTgt spid="49167"/>
                                        </p:tgtEl>
                                        <p:attrNameLst>
                                          <p:attrName>style.visibility</p:attrName>
                                        </p:attrNameLst>
                                      </p:cBhvr>
                                      <p:to>
                                        <p:strVal val="visible"/>
                                      </p:to>
                                    </p:set>
                                    <p:anim calcmode="lin" valueType="num">
                                      <p:cBhvr additive="base">
                                        <p:cTn id="20" dur="500" fill="hold"/>
                                        <p:tgtEl>
                                          <p:spTgt spid="49167"/>
                                        </p:tgtEl>
                                        <p:attrNameLst>
                                          <p:attrName>ppt_x</p:attrName>
                                        </p:attrNameLst>
                                      </p:cBhvr>
                                      <p:tavLst>
                                        <p:tav tm="0">
                                          <p:val>
                                            <p:strVal val="1+#ppt_w/2"/>
                                          </p:val>
                                        </p:tav>
                                        <p:tav tm="100000">
                                          <p:val>
                                            <p:strVal val="#ppt_x"/>
                                          </p:val>
                                        </p:tav>
                                      </p:tavLst>
                                    </p:anim>
                                    <p:anim calcmode="lin" valueType="num">
                                      <p:cBhvr additive="base">
                                        <p:cTn id="21" dur="500" fill="hold"/>
                                        <p:tgtEl>
                                          <p:spTgt spid="49167"/>
                                        </p:tgtEl>
                                        <p:attrNameLst>
                                          <p:attrName>ppt_y</p:attrName>
                                        </p:attrNameLst>
                                      </p:cBhvr>
                                      <p:tavLst>
                                        <p:tav tm="0">
                                          <p:val>
                                            <p:strVal val="#ppt_y"/>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49165"/>
                                        </p:tgtEl>
                                        <p:attrNameLst>
                                          <p:attrName>style.visibility</p:attrName>
                                        </p:attrNameLst>
                                      </p:cBhvr>
                                      <p:to>
                                        <p:strVal val="visible"/>
                                      </p:to>
                                    </p:set>
                                    <p:anim calcmode="lin" valueType="num">
                                      <p:cBhvr additive="base">
                                        <p:cTn id="26" dur="500" fill="hold"/>
                                        <p:tgtEl>
                                          <p:spTgt spid="49165"/>
                                        </p:tgtEl>
                                        <p:attrNameLst>
                                          <p:attrName>ppt_x</p:attrName>
                                        </p:attrNameLst>
                                      </p:cBhvr>
                                      <p:tavLst>
                                        <p:tav tm="0">
                                          <p:val>
                                            <p:strVal val="0-#ppt_w/2"/>
                                          </p:val>
                                        </p:tav>
                                        <p:tav tm="100000">
                                          <p:val>
                                            <p:strVal val="#ppt_x"/>
                                          </p:val>
                                        </p:tav>
                                      </p:tavLst>
                                    </p:anim>
                                    <p:anim calcmode="lin" valueType="num">
                                      <p:cBhvr additive="base">
                                        <p:cTn id="27" dur="500" fill="hold"/>
                                        <p:tgtEl>
                                          <p:spTgt spid="49165"/>
                                        </p:tgtEl>
                                        <p:attrNameLst>
                                          <p:attrName>ppt_y</p:attrName>
                                        </p:attrNameLst>
                                      </p:cBhvr>
                                      <p:tavLst>
                                        <p:tav tm="0">
                                          <p:val>
                                            <p:strVal val="#ppt_y"/>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49166"/>
                                        </p:tgtEl>
                                        <p:attrNameLst>
                                          <p:attrName>style.visibility</p:attrName>
                                        </p:attrNameLst>
                                      </p:cBhvr>
                                      <p:to>
                                        <p:strVal val="visible"/>
                                      </p:to>
                                    </p:set>
                                    <p:anim calcmode="lin" valueType="num">
                                      <p:cBhvr additive="base">
                                        <p:cTn id="32" dur="500" fill="hold"/>
                                        <p:tgtEl>
                                          <p:spTgt spid="49166"/>
                                        </p:tgtEl>
                                        <p:attrNameLst>
                                          <p:attrName>ppt_x</p:attrName>
                                        </p:attrNameLst>
                                      </p:cBhvr>
                                      <p:tavLst>
                                        <p:tav tm="0">
                                          <p:val>
                                            <p:strVal val="1+#ppt_w/2"/>
                                          </p:val>
                                        </p:tav>
                                        <p:tav tm="100000">
                                          <p:val>
                                            <p:strVal val="#ppt_x"/>
                                          </p:val>
                                        </p:tav>
                                      </p:tavLst>
                                    </p:anim>
                                    <p:anim calcmode="lin" valueType="num">
                                      <p:cBhvr additive="base">
                                        <p:cTn id="33" dur="500" fill="hold"/>
                                        <p:tgtEl>
                                          <p:spTgt spid="491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autoUpdateAnimBg="0"/>
      <p:bldP spid="49164" grpId="0" autoUpdateAnimBg="0"/>
      <p:bldP spid="49165" grpId="0" autoUpdateAnimBg="0"/>
      <p:bldP spid="49166" grpId="0" autoUpdateAnimBg="0"/>
      <p:bldP spid="49167"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914400" y="228600"/>
            <a:ext cx="7586663" cy="95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0" hangingPunct="0">
              <a:lnSpc>
                <a:spcPct val="73000"/>
              </a:lnSpc>
              <a:spcBef>
                <a:spcPct val="30000"/>
              </a:spcBef>
            </a:pPr>
            <a:r>
              <a:rPr lang="en-US" altLang="en-US" sz="3900" baseline="0">
                <a:solidFill>
                  <a:srgbClr val="660033"/>
                </a:solidFill>
                <a:effectLst>
                  <a:outerShdw blurRad="38100" dist="38100" dir="2700000" algn="tl">
                    <a:srgbClr val="000000"/>
                  </a:outerShdw>
                </a:effectLst>
              </a:rPr>
              <a:t>The Two Sides of Acclimatization</a:t>
            </a:r>
            <a:endParaRPr lang="en-US" altLang="en-US" sz="2800" baseline="0">
              <a:solidFill>
                <a:srgbClr val="660033"/>
              </a:solidFill>
              <a:effectLst>
                <a:outerShdw blurRad="38100" dist="38100" dir="2700000" algn="tl">
                  <a:srgbClr val="000000"/>
                </a:outerShdw>
              </a:effectLst>
            </a:endParaRPr>
          </a:p>
        </p:txBody>
      </p:sp>
      <p:sp>
        <p:nvSpPr>
          <p:cNvPr id="51203" name="Text Box 3"/>
          <p:cNvSpPr txBox="1">
            <a:spLocks noChangeArrowheads="1"/>
          </p:cNvSpPr>
          <p:nvPr/>
        </p:nvSpPr>
        <p:spPr bwMode="auto">
          <a:xfrm>
            <a:off x="6248400" y="1676400"/>
            <a:ext cx="3048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hangingPunct="0">
              <a:spcBef>
                <a:spcPct val="30000"/>
              </a:spcBef>
            </a:pPr>
            <a:r>
              <a:rPr lang="en-US" altLang="en-US" sz="2800" baseline="0">
                <a:solidFill>
                  <a:srgbClr val="660033"/>
                </a:solidFill>
                <a:effectLst>
                  <a:outerShdw blurRad="38100" dist="38100" dir="2700000" algn="tl">
                    <a:srgbClr val="000000"/>
                  </a:outerShdw>
                </a:effectLst>
              </a:rPr>
              <a:t>Light Acclimatization</a:t>
            </a:r>
          </a:p>
        </p:txBody>
      </p:sp>
      <p:sp>
        <p:nvSpPr>
          <p:cNvPr id="51204" name="Text Box 4"/>
          <p:cNvSpPr txBox="1">
            <a:spLocks noChangeArrowheads="1"/>
          </p:cNvSpPr>
          <p:nvPr/>
        </p:nvSpPr>
        <p:spPr bwMode="auto">
          <a:xfrm>
            <a:off x="5029200" y="4203700"/>
            <a:ext cx="4038600" cy="128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hangingPunct="0">
              <a:lnSpc>
                <a:spcPct val="73000"/>
              </a:lnSpc>
              <a:spcBef>
                <a:spcPct val="30000"/>
              </a:spcBef>
              <a:buFont typeface="Wingdings" charset="2"/>
              <a:buChar char="ü"/>
            </a:pPr>
            <a:r>
              <a:rPr lang="en-US" altLang="en-US" sz="2800" baseline="0">
                <a:solidFill>
                  <a:srgbClr val="660033"/>
                </a:solidFill>
                <a:effectLst>
                  <a:outerShdw blurRad="38100" dist="38100" dir="2700000" algn="tl">
                    <a:srgbClr val="000000"/>
                  </a:outerShdw>
                </a:effectLst>
              </a:rPr>
              <a:t>  less growth</a:t>
            </a:r>
          </a:p>
          <a:p>
            <a:pPr eaLnBrk="0" hangingPunct="0">
              <a:lnSpc>
                <a:spcPct val="73000"/>
              </a:lnSpc>
              <a:spcBef>
                <a:spcPct val="30000"/>
              </a:spcBef>
              <a:buFont typeface="Wingdings" charset="2"/>
              <a:buChar char="ü"/>
            </a:pPr>
            <a:r>
              <a:rPr lang="en-US" altLang="en-US" sz="2800" baseline="0">
                <a:solidFill>
                  <a:srgbClr val="660033"/>
                </a:solidFill>
                <a:effectLst>
                  <a:outerShdw blurRad="38100" dist="38100" dir="2700000" algn="tl">
                    <a:srgbClr val="000000"/>
                  </a:outerShdw>
                </a:effectLst>
              </a:rPr>
              <a:t>  less need for nutrients</a:t>
            </a:r>
          </a:p>
          <a:p>
            <a:pPr eaLnBrk="0" hangingPunct="0">
              <a:lnSpc>
                <a:spcPct val="73000"/>
              </a:lnSpc>
              <a:spcBef>
                <a:spcPct val="30000"/>
              </a:spcBef>
              <a:buFont typeface="Wingdings" charset="2"/>
              <a:buChar char="ü"/>
            </a:pPr>
            <a:r>
              <a:rPr lang="en-US" altLang="en-US" sz="2800" baseline="0">
                <a:solidFill>
                  <a:srgbClr val="660033"/>
                </a:solidFill>
                <a:effectLst>
                  <a:outerShdw blurRad="38100" dist="38100" dir="2700000" algn="tl">
                    <a:srgbClr val="000000"/>
                  </a:outerShdw>
                </a:effectLst>
              </a:rPr>
              <a:t>  less water need</a:t>
            </a:r>
          </a:p>
        </p:txBody>
      </p:sp>
      <p:sp>
        <p:nvSpPr>
          <p:cNvPr id="51209" name="Rectangle 9"/>
          <p:cNvSpPr>
            <a:spLocks noChangeArrowheads="1"/>
          </p:cNvSpPr>
          <p:nvPr/>
        </p:nvSpPr>
        <p:spPr bwMode="auto">
          <a:xfrm>
            <a:off x="5791200" y="3441700"/>
            <a:ext cx="14970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800" baseline="0">
                <a:solidFill>
                  <a:srgbClr val="660033"/>
                </a:solidFill>
                <a:effectLst>
                  <a:outerShdw blurRad="38100" dist="38100" dir="2700000" algn="tl">
                    <a:srgbClr val="000000"/>
                  </a:outerShdw>
                </a:effectLst>
              </a:rPr>
              <a:t>low light</a:t>
            </a:r>
          </a:p>
        </p:txBody>
      </p:sp>
      <p:sp>
        <p:nvSpPr>
          <p:cNvPr id="51210" name="Line 10"/>
          <p:cNvSpPr>
            <a:spLocks noChangeShapeType="1"/>
          </p:cNvSpPr>
          <p:nvPr/>
        </p:nvSpPr>
        <p:spPr bwMode="auto">
          <a:xfrm>
            <a:off x="1219200" y="1371600"/>
            <a:ext cx="6934200" cy="0"/>
          </a:xfrm>
          <a:prstGeom prst="line">
            <a:avLst/>
          </a:prstGeom>
          <a:noFill/>
          <a:ln w="76200" cmpd="tri">
            <a:solidFill>
              <a:srgbClr val="66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1215" name="Rectangle 15"/>
          <p:cNvSpPr>
            <a:spLocks noChangeArrowheads="1"/>
          </p:cNvSpPr>
          <p:nvPr/>
        </p:nvSpPr>
        <p:spPr bwMode="auto">
          <a:xfrm>
            <a:off x="381000" y="4495800"/>
            <a:ext cx="31242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9250" indent="-349250">
              <a:defRPr sz="2400">
                <a:solidFill>
                  <a:schemeClr val="tx1"/>
                </a:solidFill>
                <a:latin typeface="Times New Roman" charset="0"/>
              </a:defRPr>
            </a:lvl1pPr>
            <a:lvl2pPr marL="463550">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a:buFont typeface="Wingdings" charset="2"/>
              <a:buChar char="ü"/>
            </a:pPr>
            <a:r>
              <a:rPr lang="en-US" altLang="en-US" sz="2800" baseline="0">
                <a:solidFill>
                  <a:srgbClr val="660033"/>
                </a:solidFill>
                <a:effectLst>
                  <a:outerShdw blurRad="38100" dist="38100" dir="2700000" algn="tl">
                    <a:srgbClr val="000000"/>
                  </a:outerShdw>
                </a:effectLst>
                <a:latin typeface="Tempus Sans ITC" charset="0"/>
              </a:rPr>
              <a:t>reduce nutrient application</a:t>
            </a:r>
          </a:p>
          <a:p>
            <a:pPr>
              <a:buFont typeface="Wingdings" charset="2"/>
              <a:buChar char="ü"/>
            </a:pPr>
            <a:r>
              <a:rPr lang="en-US" altLang="en-US" sz="2800" baseline="0">
                <a:solidFill>
                  <a:srgbClr val="660033"/>
                </a:solidFill>
                <a:effectLst>
                  <a:outerShdw blurRad="38100" dist="38100" dir="2700000" algn="tl">
                    <a:srgbClr val="000000"/>
                  </a:outerShdw>
                </a:effectLst>
                <a:latin typeface="Tempus Sans ITC" charset="0"/>
              </a:rPr>
              <a:t>reduce water frequency</a:t>
            </a:r>
          </a:p>
        </p:txBody>
      </p:sp>
      <p:sp>
        <p:nvSpPr>
          <p:cNvPr id="51219" name="Rectangle 19"/>
          <p:cNvSpPr>
            <a:spLocks noChangeArrowheads="1"/>
          </p:cNvSpPr>
          <p:nvPr/>
        </p:nvSpPr>
        <p:spPr bwMode="auto">
          <a:xfrm>
            <a:off x="304800" y="2667000"/>
            <a:ext cx="2819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r>
              <a:rPr lang="en-US" altLang="en-US" sz="2800" baseline="0">
                <a:solidFill>
                  <a:srgbClr val="660033"/>
                </a:solidFill>
                <a:effectLst>
                  <a:outerShdw blurRad="38100" dist="38100" dir="2700000" algn="tl">
                    <a:srgbClr val="000000"/>
                  </a:outerShdw>
                </a:effectLst>
              </a:rPr>
              <a:t>Soil  Acclimatization</a:t>
            </a:r>
          </a:p>
        </p:txBody>
      </p:sp>
      <p:pic>
        <p:nvPicPr>
          <p:cNvPr id="51220" name="Picture 20" descr="cro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143000"/>
            <a:ext cx="2697163" cy="3733800"/>
          </a:xfrm>
          <a:prstGeom prst="rect">
            <a:avLst/>
          </a:prstGeom>
          <a:noFill/>
          <a:extLst>
            <a:ext uri="{909E8E84-426E-40DD-AFC4-6F175D3DCCD1}">
              <a14:hiddenFill xmlns:a14="http://schemas.microsoft.com/office/drawing/2010/main">
                <a:solidFill>
                  <a:srgbClr val="FFFFFF"/>
                </a:solidFill>
              </a14:hiddenFill>
            </a:ext>
          </a:extLst>
        </p:spPr>
      </p:pic>
      <p:sp>
        <p:nvSpPr>
          <p:cNvPr id="51221" name="AutoShape 21"/>
          <p:cNvSpPr>
            <a:spLocks noChangeArrowheads="1"/>
          </p:cNvSpPr>
          <p:nvPr/>
        </p:nvSpPr>
        <p:spPr bwMode="auto">
          <a:xfrm>
            <a:off x="5715000" y="1600200"/>
            <a:ext cx="455613" cy="914400"/>
          </a:xfrm>
          <a:prstGeom prst="upArrow">
            <a:avLst>
              <a:gd name="adj1" fmla="val 50000"/>
              <a:gd name="adj2" fmla="val 50174"/>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1222" name="AutoShape 22" descr="Brown marble"/>
          <p:cNvSpPr>
            <a:spLocks noChangeArrowheads="1"/>
          </p:cNvSpPr>
          <p:nvPr/>
        </p:nvSpPr>
        <p:spPr bwMode="auto">
          <a:xfrm>
            <a:off x="2590800" y="3733800"/>
            <a:ext cx="417513" cy="838200"/>
          </a:xfrm>
          <a:prstGeom prst="downArrow">
            <a:avLst>
              <a:gd name="adj1" fmla="val 50000"/>
              <a:gd name="adj2" fmla="val 50190"/>
            </a:avLst>
          </a:prstGeom>
          <a:blipFill dpi="0" rotWithShape="0">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2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51203"/>
                                        </p:tgtEl>
                                        <p:attrNameLst>
                                          <p:attrName>style.visibility</p:attrName>
                                        </p:attrNameLst>
                                      </p:cBhvr>
                                      <p:to>
                                        <p:strVal val="visible"/>
                                      </p:to>
                                    </p:set>
                                    <p:animEffect transition="in" filter="wipe(left)">
                                      <p:cBhvr>
                                        <p:cTn id="11" dur="500"/>
                                        <p:tgtEl>
                                          <p:spTgt spid="5120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1209"/>
                                        </p:tgtEl>
                                        <p:attrNameLst>
                                          <p:attrName>style.visibility</p:attrName>
                                        </p:attrNameLst>
                                      </p:cBhvr>
                                      <p:to>
                                        <p:strVal val="visible"/>
                                      </p:to>
                                    </p:set>
                                    <p:animEffect transition="in" filter="wipe(left)">
                                      <p:cBhvr>
                                        <p:cTn id="16" dur="500"/>
                                        <p:tgtEl>
                                          <p:spTgt spid="5120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1204">
                                            <p:txEl>
                                              <p:pRg st="0" end="0"/>
                                            </p:txEl>
                                          </p:spTgt>
                                        </p:tgtEl>
                                        <p:attrNameLst>
                                          <p:attrName>style.visibility</p:attrName>
                                        </p:attrNameLst>
                                      </p:cBhvr>
                                      <p:to>
                                        <p:strVal val="visible"/>
                                      </p:to>
                                    </p:set>
                                    <p:animEffect transition="in" filter="wipe(left)">
                                      <p:cBhvr>
                                        <p:cTn id="21" dur="500"/>
                                        <p:tgtEl>
                                          <p:spTgt spid="51204">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1204">
                                            <p:txEl>
                                              <p:pRg st="1" end="1"/>
                                            </p:txEl>
                                          </p:spTgt>
                                        </p:tgtEl>
                                        <p:attrNameLst>
                                          <p:attrName>style.visibility</p:attrName>
                                        </p:attrNameLst>
                                      </p:cBhvr>
                                      <p:to>
                                        <p:strVal val="visible"/>
                                      </p:to>
                                    </p:set>
                                    <p:animEffect transition="in" filter="wipe(left)">
                                      <p:cBhvr>
                                        <p:cTn id="26" dur="500"/>
                                        <p:tgtEl>
                                          <p:spTgt spid="51204">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1204">
                                            <p:txEl>
                                              <p:pRg st="2" end="2"/>
                                            </p:txEl>
                                          </p:spTgt>
                                        </p:tgtEl>
                                        <p:attrNameLst>
                                          <p:attrName>style.visibility</p:attrName>
                                        </p:attrNameLst>
                                      </p:cBhvr>
                                      <p:to>
                                        <p:strVal val="visible"/>
                                      </p:to>
                                    </p:set>
                                    <p:animEffect transition="in" filter="wipe(left)">
                                      <p:cBhvr>
                                        <p:cTn id="31" dur="500"/>
                                        <p:tgtEl>
                                          <p:spTgt spid="51204">
                                            <p:txEl>
                                              <p:pRg st="2" end="2"/>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51222"/>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51219"/>
                                        </p:tgtEl>
                                        <p:attrNameLst>
                                          <p:attrName>style.visibility</p:attrName>
                                        </p:attrNameLst>
                                      </p:cBhvr>
                                      <p:to>
                                        <p:strVal val="visible"/>
                                      </p:to>
                                    </p:set>
                                    <p:animEffect transition="in" filter="wipe(left)">
                                      <p:cBhvr>
                                        <p:cTn id="40" dur="500"/>
                                        <p:tgtEl>
                                          <p:spTgt spid="51219"/>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51215">
                                            <p:txEl>
                                              <p:pRg st="0" end="0"/>
                                            </p:txEl>
                                          </p:spTgt>
                                        </p:tgtEl>
                                        <p:attrNameLst>
                                          <p:attrName>style.visibility</p:attrName>
                                        </p:attrNameLst>
                                      </p:cBhvr>
                                      <p:to>
                                        <p:strVal val="visible"/>
                                      </p:to>
                                    </p:set>
                                    <p:animEffect transition="in" filter="wipe(left)">
                                      <p:cBhvr>
                                        <p:cTn id="45" dur="500"/>
                                        <p:tgtEl>
                                          <p:spTgt spid="51215">
                                            <p:txEl>
                                              <p:pRg st="0" end="0"/>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51215">
                                            <p:txEl>
                                              <p:pRg st="1" end="1"/>
                                            </p:txEl>
                                          </p:spTgt>
                                        </p:tgtEl>
                                        <p:attrNameLst>
                                          <p:attrName>style.visibility</p:attrName>
                                        </p:attrNameLst>
                                      </p:cBhvr>
                                      <p:to>
                                        <p:strVal val="visible"/>
                                      </p:to>
                                    </p:set>
                                    <p:animEffect transition="in" filter="wipe(left)">
                                      <p:cBhvr>
                                        <p:cTn id="50" dur="500"/>
                                        <p:tgtEl>
                                          <p:spTgt spid="512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autoUpdateAnimBg="0"/>
      <p:bldP spid="51204" grpId="0" build="p" autoUpdateAnimBg="0"/>
      <p:bldP spid="51209" grpId="0" autoUpdateAnimBg="0"/>
      <p:bldP spid="51215" grpId="0" build="p" autoUpdateAnimBg="0"/>
      <p:bldP spid="51219" grpId="0" autoUpdateAnimBg="0"/>
      <p:bldP spid="51221" grpId="0" animBg="1"/>
      <p:bldP spid="5122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3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215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2226" name="Text Box 2"/>
          <p:cNvSpPr txBox="1">
            <a:spLocks noChangeArrowheads="1"/>
          </p:cNvSpPr>
          <p:nvPr/>
        </p:nvSpPr>
        <p:spPr bwMode="auto">
          <a:xfrm>
            <a:off x="1219200" y="431800"/>
            <a:ext cx="66294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0033"/>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0" hangingPunct="0">
              <a:lnSpc>
                <a:spcPct val="91000"/>
              </a:lnSpc>
              <a:spcBef>
                <a:spcPct val="30000"/>
              </a:spcBef>
              <a:buClr>
                <a:srgbClr val="660033"/>
              </a:buClr>
              <a:buSzPct val="250000"/>
              <a:buFont typeface="Webdings" charset="2"/>
              <a:buChar char="Z"/>
            </a:pPr>
            <a:r>
              <a:rPr lang="en-US" altLang="en-US" sz="3600" baseline="0">
                <a:solidFill>
                  <a:srgbClr val="660033"/>
                </a:solidFill>
                <a:effectLst>
                  <a:outerShdw blurRad="38100" dist="38100" dir="2700000" algn="tl">
                    <a:srgbClr val="000000"/>
                  </a:outerShdw>
                </a:effectLst>
              </a:rPr>
              <a:t>You Can Never Go Wrong if You Remember To:</a:t>
            </a:r>
          </a:p>
        </p:txBody>
      </p:sp>
      <p:sp>
        <p:nvSpPr>
          <p:cNvPr id="52228" name="Text Box 4"/>
          <p:cNvSpPr txBox="1">
            <a:spLocks noChangeArrowheads="1"/>
          </p:cNvSpPr>
          <p:nvPr/>
        </p:nvSpPr>
        <p:spPr bwMode="auto">
          <a:xfrm>
            <a:off x="381000" y="1862138"/>
            <a:ext cx="8458200" cy="156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0033"/>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lvl1pPr marL="571500" indent="-571500">
              <a:defRPr sz="2400">
                <a:solidFill>
                  <a:schemeClr val="tx1"/>
                </a:solidFill>
                <a:latin typeface="Times New Roman" charset="0"/>
              </a:defRPr>
            </a:lvl1pPr>
            <a:lvl2pPr marL="685800">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eaLnBrk="0" hangingPunct="0">
              <a:lnSpc>
                <a:spcPct val="91000"/>
              </a:lnSpc>
              <a:spcBef>
                <a:spcPct val="30000"/>
              </a:spcBef>
              <a:buFont typeface="Wingdings" charset="2"/>
              <a:buChar char="þ"/>
            </a:pPr>
            <a:r>
              <a:rPr lang="en-US" altLang="en-US" sz="3200" baseline="0">
                <a:solidFill>
                  <a:srgbClr val="660033"/>
                </a:solidFill>
                <a:effectLst>
                  <a:outerShdw blurRad="38100" dist="38100" dir="2700000" algn="tl">
                    <a:srgbClr val="000000"/>
                  </a:outerShdw>
                </a:effectLst>
                <a:latin typeface="Tempus Sans ITC" charset="0"/>
              </a:rPr>
              <a:t>Learn as much as possible about the extent of acclimatization of the purchased plants.</a:t>
            </a:r>
          </a:p>
          <a:p>
            <a:pPr eaLnBrk="0" hangingPunct="0">
              <a:lnSpc>
                <a:spcPct val="91000"/>
              </a:lnSpc>
              <a:spcBef>
                <a:spcPct val="30000"/>
              </a:spcBef>
              <a:buFont typeface="Wingdings" charset="2"/>
              <a:buChar char="þ"/>
            </a:pPr>
            <a:r>
              <a:rPr lang="en-US" altLang="en-US" sz="3200" baseline="0">
                <a:solidFill>
                  <a:srgbClr val="660033"/>
                </a:solidFill>
                <a:effectLst>
                  <a:outerShdw blurRad="38100" dist="38100" dir="2700000" algn="tl">
                    <a:srgbClr val="000000"/>
                  </a:outerShdw>
                </a:effectLst>
                <a:latin typeface="Tempus Sans ITC" charset="0"/>
              </a:rPr>
              <a:t>Provide necessary conditions:          </a:t>
            </a:r>
          </a:p>
        </p:txBody>
      </p:sp>
      <p:sp>
        <p:nvSpPr>
          <p:cNvPr id="52231" name="Line 7"/>
          <p:cNvSpPr>
            <a:spLocks noChangeShapeType="1"/>
          </p:cNvSpPr>
          <p:nvPr/>
        </p:nvSpPr>
        <p:spPr bwMode="auto">
          <a:xfrm>
            <a:off x="1524000" y="1524000"/>
            <a:ext cx="6324600" cy="0"/>
          </a:xfrm>
          <a:prstGeom prst="line">
            <a:avLst/>
          </a:prstGeom>
          <a:noFill/>
          <a:ln w="76200" cmpd="tri">
            <a:solidFill>
              <a:srgbClr val="66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2232" name="Rectangle 8"/>
          <p:cNvSpPr>
            <a:spLocks noChangeArrowheads="1"/>
          </p:cNvSpPr>
          <p:nvPr/>
        </p:nvSpPr>
        <p:spPr bwMode="auto">
          <a:xfrm>
            <a:off x="2057400" y="3581400"/>
            <a:ext cx="52578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0033"/>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altLang="en-US" sz="4800" baseline="0">
                <a:solidFill>
                  <a:srgbClr val="660033"/>
                </a:solidFill>
                <a:effectLst>
                  <a:outerShdw blurRad="38100" dist="38100" dir="2700000" algn="tl">
                    <a:srgbClr val="000000"/>
                  </a:outerShdw>
                </a:effectLst>
              </a:rPr>
              <a:t>Light is the most important factor!</a:t>
            </a:r>
          </a:p>
        </p:txBody>
      </p:sp>
      <p:sp>
        <p:nvSpPr>
          <p:cNvPr id="52233" name="Rectangle 9"/>
          <p:cNvSpPr>
            <a:spLocks noChangeArrowheads="1"/>
          </p:cNvSpPr>
          <p:nvPr/>
        </p:nvSpPr>
        <p:spPr bwMode="auto">
          <a:xfrm>
            <a:off x="381000" y="5410200"/>
            <a:ext cx="8763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0033"/>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571500" indent="-571500">
              <a:defRPr sz="2400">
                <a:solidFill>
                  <a:schemeClr val="tx1"/>
                </a:solidFill>
                <a:latin typeface="Times New Roman" charset="0"/>
              </a:defRPr>
            </a:lvl1pPr>
            <a:lvl2pPr marL="685800">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a:buFont typeface="Wingdings" charset="2"/>
              <a:buChar char="þ"/>
            </a:pPr>
            <a:r>
              <a:rPr lang="en-US" altLang="en-US" sz="3200" baseline="0">
                <a:solidFill>
                  <a:srgbClr val="660033"/>
                </a:solidFill>
                <a:effectLst>
                  <a:outerShdw blurRad="38100" dist="38100" dir="2700000" algn="tl">
                    <a:srgbClr val="000000"/>
                  </a:outerShdw>
                </a:effectLst>
                <a:latin typeface="Tempus Sans ITC" charset="0"/>
              </a:rPr>
              <a:t>Apply fertilizer and water at reduced rates.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2228">
                                            <p:txEl>
                                              <p:pRg st="0" end="0"/>
                                            </p:txEl>
                                          </p:spTgt>
                                        </p:tgtEl>
                                        <p:attrNameLst>
                                          <p:attrName>style.visibility</p:attrName>
                                        </p:attrNameLst>
                                      </p:cBhvr>
                                      <p:to>
                                        <p:strVal val="visible"/>
                                      </p:to>
                                    </p:set>
                                    <p:animEffect transition="in" filter="dissolve">
                                      <p:cBhvr>
                                        <p:cTn id="7" dur="500"/>
                                        <p:tgtEl>
                                          <p:spTgt spid="5222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2228">
                                            <p:txEl>
                                              <p:pRg st="1" end="1"/>
                                            </p:txEl>
                                          </p:spTgt>
                                        </p:tgtEl>
                                        <p:attrNameLst>
                                          <p:attrName>style.visibility</p:attrName>
                                        </p:attrNameLst>
                                      </p:cBhvr>
                                      <p:to>
                                        <p:strVal val="visible"/>
                                      </p:to>
                                    </p:set>
                                    <p:animEffect transition="in" filter="dissolve">
                                      <p:cBhvr>
                                        <p:cTn id="12" dur="500"/>
                                        <p:tgtEl>
                                          <p:spTgt spid="5222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5" presetClass="entr" presetSubtype="0" fill="hold" grpId="0" nodeType="clickEffect">
                                  <p:stCondLst>
                                    <p:cond delay="0"/>
                                  </p:stCondLst>
                                  <p:childTnLst>
                                    <p:set>
                                      <p:cBhvr>
                                        <p:cTn id="16" dur="1" fill="hold">
                                          <p:stCondLst>
                                            <p:cond delay="0"/>
                                          </p:stCondLst>
                                        </p:cTn>
                                        <p:tgtEl>
                                          <p:spTgt spid="52232"/>
                                        </p:tgtEl>
                                        <p:attrNameLst>
                                          <p:attrName>style.visibility</p:attrName>
                                        </p:attrNameLst>
                                      </p:cBhvr>
                                      <p:to>
                                        <p:strVal val="visible"/>
                                      </p:to>
                                    </p:set>
                                    <p:anim calcmode="lin" valueType="num">
                                      <p:cBhvr>
                                        <p:cTn id="17" dur="1000" fill="hold"/>
                                        <p:tgtEl>
                                          <p:spTgt spid="52232"/>
                                        </p:tgtEl>
                                        <p:attrNameLst>
                                          <p:attrName>ppt_w</p:attrName>
                                        </p:attrNameLst>
                                      </p:cBhvr>
                                      <p:tavLst>
                                        <p:tav tm="0">
                                          <p:val>
                                            <p:fltVal val="0"/>
                                          </p:val>
                                        </p:tav>
                                        <p:tav tm="100000">
                                          <p:val>
                                            <p:strVal val="#ppt_w"/>
                                          </p:val>
                                        </p:tav>
                                      </p:tavLst>
                                    </p:anim>
                                    <p:anim calcmode="lin" valueType="num">
                                      <p:cBhvr>
                                        <p:cTn id="18" dur="1000" fill="hold"/>
                                        <p:tgtEl>
                                          <p:spTgt spid="52232"/>
                                        </p:tgtEl>
                                        <p:attrNameLst>
                                          <p:attrName>ppt_h</p:attrName>
                                        </p:attrNameLst>
                                      </p:cBhvr>
                                      <p:tavLst>
                                        <p:tav tm="0">
                                          <p:val>
                                            <p:fltVal val="0"/>
                                          </p:val>
                                        </p:tav>
                                        <p:tav tm="100000">
                                          <p:val>
                                            <p:strVal val="#ppt_h"/>
                                          </p:val>
                                        </p:tav>
                                      </p:tavLst>
                                    </p:anim>
                                    <p:anim calcmode="lin" valueType="num">
                                      <p:cBhvr>
                                        <p:cTn id="19" dur="1000" fill="hold"/>
                                        <p:tgtEl>
                                          <p:spTgt spid="52232"/>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5223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52233"/>
                                        </p:tgtEl>
                                        <p:attrNameLst>
                                          <p:attrName>style.visibility</p:attrName>
                                        </p:attrNameLst>
                                      </p:cBhvr>
                                      <p:to>
                                        <p:strVal val="visible"/>
                                      </p:to>
                                    </p:set>
                                    <p:animEffect transition="in" filter="dissolve">
                                      <p:cBhvr>
                                        <p:cTn id="25" dur="500"/>
                                        <p:tgtEl>
                                          <p:spTgt spid="5223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7" presetClass="entr" presetSubtype="1" fill="hold" nodeType="clickEffect">
                                  <p:stCondLst>
                                    <p:cond delay="0"/>
                                  </p:stCondLst>
                                  <p:childTnLst>
                                    <p:set>
                                      <p:cBhvr>
                                        <p:cTn id="29" dur="1" fill="hold">
                                          <p:stCondLst>
                                            <p:cond delay="0"/>
                                          </p:stCondLst>
                                        </p:cTn>
                                        <p:tgtEl>
                                          <p:spTgt spid="52235"/>
                                        </p:tgtEl>
                                        <p:attrNameLst>
                                          <p:attrName>style.visibility</p:attrName>
                                        </p:attrNameLst>
                                      </p:cBhvr>
                                      <p:to>
                                        <p:strVal val="visible"/>
                                      </p:to>
                                    </p:set>
                                    <p:anim calcmode="lin" valueType="num">
                                      <p:cBhvr additive="base">
                                        <p:cTn id="30" dur="5000" fill="hold"/>
                                        <p:tgtEl>
                                          <p:spTgt spid="52235"/>
                                        </p:tgtEl>
                                        <p:attrNameLst>
                                          <p:attrName>ppt_x</p:attrName>
                                        </p:attrNameLst>
                                      </p:cBhvr>
                                      <p:tavLst>
                                        <p:tav tm="0">
                                          <p:val>
                                            <p:strVal val="#ppt_x"/>
                                          </p:val>
                                        </p:tav>
                                        <p:tav tm="100000">
                                          <p:val>
                                            <p:strVal val="#ppt_x"/>
                                          </p:val>
                                        </p:tav>
                                      </p:tavLst>
                                    </p:anim>
                                    <p:anim calcmode="lin" valueType="num">
                                      <p:cBhvr additive="base">
                                        <p:cTn id="31" dur="5000" fill="hold"/>
                                        <p:tgtEl>
                                          <p:spTgt spid="522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build="p" autoUpdateAnimBg="0"/>
      <p:bldP spid="52232" grpId="0" autoUpdateAnimBg="0"/>
      <p:bldP spid="52233"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Text Box 2"/>
          <p:cNvSpPr txBox="1">
            <a:spLocks noChangeArrowheads="1"/>
          </p:cNvSpPr>
          <p:nvPr/>
        </p:nvSpPr>
        <p:spPr bwMode="auto">
          <a:xfrm>
            <a:off x="228600" y="280988"/>
            <a:ext cx="8610600"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0" hangingPunct="0">
              <a:lnSpc>
                <a:spcPct val="80000"/>
              </a:lnSpc>
              <a:spcBef>
                <a:spcPct val="30000"/>
              </a:spcBef>
            </a:pPr>
            <a:r>
              <a:rPr lang="en-US" altLang="en-US" sz="4200" baseline="0">
                <a:solidFill>
                  <a:srgbClr val="800000"/>
                </a:solidFill>
                <a:effectLst>
                  <a:outerShdw blurRad="38100" dist="38100" dir="2700000" algn="tl">
                    <a:srgbClr val="000000"/>
                  </a:outerShdw>
                </a:effectLst>
              </a:rPr>
              <a:t>Differences Between Acclimatized and Nonacclimatized Plants</a:t>
            </a:r>
            <a:endParaRPr lang="en-US" altLang="en-US" sz="3600" baseline="0">
              <a:solidFill>
                <a:srgbClr val="800000"/>
              </a:solidFill>
              <a:effectLst>
                <a:outerShdw blurRad="38100" dist="38100" dir="2700000" algn="tl">
                  <a:srgbClr val="000000"/>
                </a:outerShdw>
              </a:effectLst>
            </a:endParaRPr>
          </a:p>
        </p:txBody>
      </p:sp>
      <p:graphicFrame>
        <p:nvGraphicFramePr>
          <p:cNvPr id="406578" name="Group 50"/>
          <p:cNvGraphicFramePr>
            <a:graphicFrameLocks noGrp="1"/>
          </p:cNvGraphicFramePr>
          <p:nvPr/>
        </p:nvGraphicFramePr>
        <p:xfrm>
          <a:off x="304800" y="1676400"/>
          <a:ext cx="8610600" cy="4970463"/>
        </p:xfrm>
        <a:graphic>
          <a:graphicData uri="http://schemas.openxmlformats.org/drawingml/2006/table">
            <a:tbl>
              <a:tblPr/>
              <a:tblGrid>
                <a:gridCol w="4305300"/>
                <a:gridCol w="4305300"/>
              </a:tblGrid>
              <a:tr h="593725">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800" b="1" i="0" u="none" strike="noStrike" cap="none" normalizeH="0" baseline="0">
                          <a:ln>
                            <a:noFill/>
                          </a:ln>
                          <a:solidFill>
                            <a:srgbClr val="FFFF00"/>
                          </a:solidFill>
                          <a:effectLst>
                            <a:outerShdw blurRad="38100" dist="38100" dir="2700000" algn="tl">
                              <a:srgbClr val="000000"/>
                            </a:outerShdw>
                          </a:effectLst>
                          <a:latin typeface="Tempus Sans ITC" charset="0"/>
                        </a:rPr>
                        <a:t>Acclimatized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800" b="1" i="0" u="none" strike="noStrike" cap="none" normalizeH="0" baseline="0">
                          <a:ln>
                            <a:noFill/>
                          </a:ln>
                          <a:solidFill>
                            <a:srgbClr val="FFFF00"/>
                          </a:solidFill>
                          <a:effectLst>
                            <a:outerShdw blurRad="38100" dist="38100" dir="2700000" algn="tl">
                              <a:srgbClr val="000000"/>
                            </a:outerShdw>
                          </a:effectLst>
                          <a:latin typeface="Tempus Sans ITC" charset="0"/>
                        </a:rPr>
                        <a:t>Nonacclimatized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r>
              <a:tr h="1033463">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altLang="en-US" sz="3600" b="1" i="0" u="none" strike="noStrike" cap="none" normalizeH="0" baseline="0">
                          <a:ln>
                            <a:noFill/>
                          </a:ln>
                          <a:solidFill>
                            <a:srgbClr val="800000"/>
                          </a:solidFill>
                          <a:effectLst>
                            <a:outerShdw blurRad="38100" dist="38100" dir="2700000" algn="tl">
                              <a:srgbClr val="000000"/>
                            </a:outerShdw>
                          </a:effectLst>
                          <a:latin typeface="Tempus Sans ITC" charset="0"/>
                        </a:rPr>
                        <a:t>Medium to dark green leaves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altLang="en-US" sz="3600" b="1" i="0" u="none" strike="noStrike" cap="none" normalizeH="0" baseline="0">
                          <a:ln>
                            <a:noFill/>
                          </a:ln>
                          <a:solidFill>
                            <a:srgbClr val="800000"/>
                          </a:solidFill>
                          <a:effectLst>
                            <a:outerShdw blurRad="38100" dist="38100" dir="2700000" algn="tl">
                              <a:srgbClr val="000000"/>
                            </a:outerShdw>
                          </a:effectLst>
                          <a:latin typeface="Tempus Sans ITC" charset="0"/>
                        </a:rPr>
                        <a:t>Yellowish to light green leaves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0088">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altLang="en-US" sz="3600" b="1" i="0" u="none" strike="noStrike" cap="none" normalizeH="0" baseline="0">
                          <a:ln>
                            <a:noFill/>
                          </a:ln>
                          <a:solidFill>
                            <a:srgbClr val="800000"/>
                          </a:solidFill>
                          <a:effectLst>
                            <a:outerShdw blurRad="38100" dist="38100" dir="2700000" algn="tl">
                              <a:srgbClr val="000000"/>
                            </a:outerShdw>
                          </a:effectLst>
                          <a:latin typeface="Tempus Sans ITC" charset="0"/>
                        </a:rPr>
                        <a:t>Large leaves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altLang="en-US" sz="3600" b="1" i="0" u="none" strike="noStrike" cap="none" normalizeH="0" baseline="0">
                          <a:ln>
                            <a:noFill/>
                          </a:ln>
                          <a:solidFill>
                            <a:srgbClr val="800000"/>
                          </a:solidFill>
                          <a:effectLst>
                            <a:outerShdw blurRad="38100" dist="38100" dir="2700000" algn="tl">
                              <a:srgbClr val="000000"/>
                            </a:outerShdw>
                          </a:effectLst>
                          <a:latin typeface="Tempus Sans ITC" charset="0"/>
                        </a:rPr>
                        <a:t>Small leaves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7075">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altLang="en-US" sz="3600" b="1" i="0" u="none" strike="noStrike" cap="none" normalizeH="0" baseline="0">
                          <a:ln>
                            <a:noFill/>
                          </a:ln>
                          <a:solidFill>
                            <a:srgbClr val="800000"/>
                          </a:solidFill>
                          <a:effectLst>
                            <a:outerShdw blurRad="38100" dist="38100" dir="2700000" algn="tl">
                              <a:srgbClr val="000000"/>
                            </a:outerShdw>
                          </a:effectLst>
                          <a:latin typeface="Tempus Sans ITC" charset="0"/>
                        </a:rPr>
                        <a:t>Flat leaves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altLang="en-US" sz="3600" b="1" i="0" u="none" strike="noStrike" cap="none" normalizeH="0" baseline="0">
                          <a:ln>
                            <a:noFill/>
                          </a:ln>
                          <a:solidFill>
                            <a:srgbClr val="800000"/>
                          </a:solidFill>
                          <a:effectLst>
                            <a:outerShdw blurRad="38100" dist="38100" dir="2700000" algn="tl">
                              <a:srgbClr val="000000"/>
                            </a:outerShdw>
                          </a:effectLst>
                          <a:latin typeface="Tempus Sans ITC" charset="0"/>
                        </a:rPr>
                        <a:t>Partially folded leaves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7550">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altLang="en-US" sz="3600" b="1" i="0" u="none" strike="noStrike" cap="none" normalizeH="0" baseline="0">
                          <a:ln>
                            <a:noFill/>
                          </a:ln>
                          <a:solidFill>
                            <a:srgbClr val="800000"/>
                          </a:solidFill>
                          <a:effectLst>
                            <a:outerShdw blurRad="38100" dist="38100" dir="2700000" algn="tl">
                              <a:srgbClr val="000000"/>
                            </a:outerShdw>
                          </a:effectLst>
                          <a:latin typeface="Tempus Sans ITC" charset="0"/>
                        </a:rPr>
                        <a:t>Thin leaves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altLang="en-US" sz="3600" b="1" i="0" u="none" strike="noStrike" cap="none" normalizeH="0" baseline="0">
                          <a:ln>
                            <a:noFill/>
                          </a:ln>
                          <a:solidFill>
                            <a:srgbClr val="800000"/>
                          </a:solidFill>
                          <a:effectLst>
                            <a:outerShdw blurRad="38100" dist="38100" dir="2700000" algn="tl">
                              <a:srgbClr val="000000"/>
                            </a:outerShdw>
                          </a:effectLst>
                          <a:latin typeface="Tempus Sans ITC" charset="0"/>
                        </a:rPr>
                        <a:t>Thick leaves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4063">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altLang="en-US" sz="3600" b="1" i="0" u="none" strike="noStrike" cap="none" normalizeH="0" baseline="0">
                          <a:ln>
                            <a:noFill/>
                          </a:ln>
                          <a:solidFill>
                            <a:srgbClr val="800000"/>
                          </a:solidFill>
                          <a:effectLst>
                            <a:outerShdw blurRad="38100" dist="38100" dir="2700000" algn="tl">
                              <a:srgbClr val="000000"/>
                            </a:outerShdw>
                          </a:effectLst>
                          <a:latin typeface="Tempus Sans ITC" charset="0"/>
                        </a:rPr>
                        <a:t>Leaves widely spaced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altLang="en-US" sz="3600" b="1" i="0" u="none" strike="noStrike" cap="none" normalizeH="0" baseline="0">
                          <a:ln>
                            <a:noFill/>
                          </a:ln>
                          <a:solidFill>
                            <a:srgbClr val="800000"/>
                          </a:solidFill>
                          <a:effectLst>
                            <a:outerShdw blurRad="38100" dist="38100" dir="2700000" algn="tl">
                              <a:srgbClr val="000000"/>
                            </a:outerShdw>
                          </a:effectLst>
                          <a:latin typeface="Tempus Sans ITC" charset="0"/>
                        </a:rPr>
                        <a:t>Leaves crowded together</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cu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8618" name="Group 1066"/>
          <p:cNvGraphicFramePr>
            <a:graphicFrameLocks noGrp="1"/>
          </p:cNvGraphicFramePr>
          <p:nvPr/>
        </p:nvGraphicFramePr>
        <p:xfrm>
          <a:off x="381000" y="288925"/>
          <a:ext cx="8305800" cy="6264275"/>
        </p:xfrm>
        <a:graphic>
          <a:graphicData uri="http://schemas.openxmlformats.org/drawingml/2006/table">
            <a:tbl>
              <a:tblPr/>
              <a:tblGrid>
                <a:gridCol w="4152900"/>
                <a:gridCol w="4152900"/>
              </a:tblGrid>
              <a:tr h="754063">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800" b="1" i="0" u="none" strike="noStrike" cap="none" normalizeH="0" baseline="0">
                          <a:ln>
                            <a:noFill/>
                          </a:ln>
                          <a:solidFill>
                            <a:srgbClr val="FFFF00"/>
                          </a:solidFill>
                          <a:effectLst>
                            <a:outerShdw blurRad="38100" dist="38100" dir="2700000" algn="tl">
                              <a:srgbClr val="000000"/>
                            </a:outerShdw>
                          </a:effectLst>
                          <a:latin typeface="Tempus Sans ITC" charset="0"/>
                        </a:rPr>
                        <a:t>Acclimatized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800" b="1" i="0" u="none" strike="noStrike" cap="none" normalizeH="0" baseline="0">
                          <a:ln>
                            <a:noFill/>
                          </a:ln>
                          <a:solidFill>
                            <a:srgbClr val="FFFF00"/>
                          </a:solidFill>
                          <a:effectLst>
                            <a:outerShdw blurRad="38100" dist="38100" dir="2700000" algn="tl">
                              <a:srgbClr val="000000"/>
                            </a:outerShdw>
                          </a:effectLst>
                          <a:latin typeface="Tempus Sans ITC" charset="0"/>
                        </a:rPr>
                        <a:t>Nonacclimatized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r>
              <a:tr h="750888">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rgbClr val="800000"/>
                          </a:solidFill>
                          <a:effectLst>
                            <a:outerShdw blurRad="38100" dist="38100" dir="2700000" algn="tl">
                              <a:srgbClr val="000000"/>
                            </a:outerShdw>
                          </a:effectLst>
                          <a:latin typeface="Tempus Sans ITC" charset="0"/>
                        </a:rPr>
                        <a:t>Internodes long</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rgbClr val="800000"/>
                          </a:solidFill>
                          <a:effectLst>
                            <a:outerShdw blurRad="38100" dist="38100" dir="2700000" algn="tl">
                              <a:srgbClr val="000000"/>
                            </a:outerShdw>
                          </a:effectLst>
                          <a:latin typeface="Tempus Sans ITC" charset="0"/>
                        </a:rPr>
                        <a:t>Internodes short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22388">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rgbClr val="800000"/>
                          </a:solidFill>
                          <a:effectLst>
                            <a:outerShdw blurRad="38100" dist="38100" dir="2700000" algn="tl">
                              <a:srgbClr val="000000"/>
                            </a:outerShdw>
                          </a:effectLst>
                          <a:latin typeface="Tempus Sans ITC" charset="0"/>
                        </a:rPr>
                        <a:t>Thin to medium stems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rgbClr val="800000"/>
                          </a:solidFill>
                          <a:effectLst>
                            <a:outerShdw blurRad="38100" dist="38100" dir="2700000" algn="tl">
                              <a:srgbClr val="000000"/>
                            </a:outerShdw>
                          </a:effectLst>
                          <a:latin typeface="Tempus Sans ITC" charset="0"/>
                        </a:rPr>
                        <a:t>Thick stems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31988">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rgbClr val="800000"/>
                          </a:solidFill>
                          <a:effectLst>
                            <a:outerShdw blurRad="38100" dist="38100" dir="2700000" algn="tl">
                              <a:srgbClr val="000000"/>
                            </a:outerShdw>
                          </a:effectLst>
                          <a:latin typeface="Tempus Sans ITC" charset="0"/>
                        </a:rPr>
                        <a:t>Leaf position horizontal or slightly flexed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rgbClr val="800000"/>
                          </a:solidFill>
                          <a:effectLst>
                            <a:outerShdw blurRad="38100" dist="38100" dir="2700000" algn="tl">
                              <a:srgbClr val="000000"/>
                            </a:outerShdw>
                          </a:effectLst>
                          <a:latin typeface="Tempus Sans ITC" charset="0"/>
                        </a:rPr>
                        <a:t>Leaf position upright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0888">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rgbClr val="800000"/>
                          </a:solidFill>
                          <a:effectLst>
                            <a:outerShdw blurRad="38100" dist="38100" dir="2700000" algn="tl">
                              <a:srgbClr val="000000"/>
                            </a:outerShdw>
                          </a:effectLst>
                          <a:latin typeface="Tempus Sans ITC" charset="0"/>
                        </a:rPr>
                        <a:t>Few new leaves</a:t>
                      </a:r>
                      <a:endParaRPr kumimoji="0" lang="en-US" altLang="en-US" sz="2400" b="0" i="0" u="none" strike="noStrike" cap="none" normalizeH="0" baseline="0">
                        <a:ln>
                          <a:noFill/>
                        </a:ln>
                        <a:solidFill>
                          <a:schemeClr val="tx1"/>
                        </a:solidFill>
                        <a:effectLst/>
                        <a:latin typeface="Times New Roman"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rgbClr val="800000"/>
                          </a:solidFill>
                          <a:effectLst>
                            <a:outerShdw blurRad="38100" dist="38100" dir="2700000" algn="tl">
                              <a:srgbClr val="000000"/>
                            </a:outerShdw>
                          </a:effectLst>
                          <a:latin typeface="Tempus Sans ITC" charset="0"/>
                        </a:rPr>
                        <a:t>Many new leaves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4063">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rgbClr val="800000"/>
                          </a:solidFill>
                          <a:effectLst>
                            <a:outerShdw blurRad="38100" dist="38100" dir="2700000" algn="tl">
                              <a:srgbClr val="000000"/>
                            </a:outerShdw>
                          </a:effectLst>
                          <a:latin typeface="Tempus Sans ITC" charset="0"/>
                        </a:rPr>
                        <a:t>Wide branch angles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rgbClr val="800000"/>
                          </a:solidFill>
                          <a:effectLst>
                            <a:outerShdw blurRad="38100" dist="38100" dir="2700000" algn="tl">
                              <a:srgbClr val="000000"/>
                            </a:outerShdw>
                          </a:effectLst>
                          <a:latin typeface="Tempus Sans ITC" charset="0"/>
                        </a:rPr>
                        <a:t>Acute angles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cu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4495800" y="444500"/>
            <a:ext cx="4572000" cy="584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0" hangingPunct="0">
              <a:spcBef>
                <a:spcPct val="30000"/>
              </a:spcBef>
            </a:pPr>
            <a:r>
              <a:rPr lang="en-US" altLang="en-US" sz="5400" baseline="0">
                <a:solidFill>
                  <a:srgbClr val="663300"/>
                </a:solidFill>
                <a:effectLst>
                  <a:outerShdw blurRad="38100" dist="38100" dir="2700000" algn="tl">
                    <a:srgbClr val="000000"/>
                  </a:outerShdw>
                </a:effectLst>
              </a:rPr>
              <a:t>The Cheapest Plant</a:t>
            </a:r>
            <a:br>
              <a:rPr lang="en-US" altLang="en-US" sz="5400" baseline="0">
                <a:solidFill>
                  <a:srgbClr val="663300"/>
                </a:solidFill>
                <a:effectLst>
                  <a:outerShdw blurRad="38100" dist="38100" dir="2700000" algn="tl">
                    <a:srgbClr val="000000"/>
                  </a:outerShdw>
                </a:effectLst>
              </a:rPr>
            </a:br>
            <a:r>
              <a:rPr lang="en-US" altLang="en-US" sz="5400" baseline="0">
                <a:solidFill>
                  <a:srgbClr val="663300"/>
                </a:solidFill>
                <a:effectLst>
                  <a:outerShdw blurRad="38100" dist="38100" dir="2700000" algn="tl">
                    <a:srgbClr val="000000"/>
                  </a:outerShdw>
                </a:effectLst>
              </a:rPr>
              <a:t>To Buy Is</a:t>
            </a:r>
            <a:br>
              <a:rPr lang="en-US" altLang="en-US" sz="5400" baseline="0">
                <a:solidFill>
                  <a:srgbClr val="663300"/>
                </a:solidFill>
                <a:effectLst>
                  <a:outerShdw blurRad="38100" dist="38100" dir="2700000" algn="tl">
                    <a:srgbClr val="000000"/>
                  </a:outerShdw>
                </a:effectLst>
              </a:rPr>
            </a:br>
            <a:r>
              <a:rPr lang="en-US" altLang="en-US" sz="5400" baseline="0">
                <a:solidFill>
                  <a:srgbClr val="663300"/>
                </a:solidFill>
                <a:effectLst>
                  <a:outerShdw blurRad="38100" dist="38100" dir="2700000" algn="tl">
                    <a:srgbClr val="000000"/>
                  </a:outerShdw>
                </a:effectLst>
              </a:rPr>
              <a:t>An Acclimatized Plant !</a:t>
            </a:r>
            <a:endParaRPr lang="en-US" altLang="en-US" sz="5400" baseline="0">
              <a:solidFill>
                <a:srgbClr val="663300"/>
              </a:solidFill>
            </a:endParaRPr>
          </a:p>
        </p:txBody>
      </p:sp>
      <p:pic>
        <p:nvPicPr>
          <p:cNvPr id="53255" name="Picture 7"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 y="838200"/>
            <a:ext cx="4171950" cy="5562600"/>
          </a:xfrm>
          <a:prstGeom prst="rect">
            <a:avLst/>
          </a:prstGeom>
          <a:noFill/>
          <a:extLst>
            <a:ext uri="{909E8E84-426E-40DD-AFC4-6F175D3DCCD1}">
              <a14:hiddenFill xmlns:a14="http://schemas.microsoft.com/office/drawing/2010/main">
                <a:solidFill>
                  <a:srgbClr val="FFFFFF"/>
                </a:solidFill>
              </a14:hiddenFill>
            </a:ext>
          </a:extLst>
        </p:spPr>
      </p:pic>
      <p:sp>
        <p:nvSpPr>
          <p:cNvPr id="53256" name="Rectangle 8"/>
          <p:cNvSpPr>
            <a:spLocks noChangeArrowheads="1"/>
          </p:cNvSpPr>
          <p:nvPr/>
        </p:nvSpPr>
        <p:spPr bwMode="auto">
          <a:xfrm>
            <a:off x="228600" y="838200"/>
            <a:ext cx="4191000" cy="5562600"/>
          </a:xfrm>
          <a:prstGeom prst="rect">
            <a:avLst/>
          </a:prstGeom>
          <a:noFill/>
          <a:ln w="38100">
            <a:solidFill>
              <a:srgbClr val="66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ransition>
    <p:random/>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Line 5"/>
          <p:cNvSpPr>
            <a:spLocks noChangeShapeType="1"/>
          </p:cNvSpPr>
          <p:nvPr/>
        </p:nvSpPr>
        <p:spPr bwMode="auto">
          <a:xfrm>
            <a:off x="1562100" y="1600200"/>
            <a:ext cx="6019800" cy="0"/>
          </a:xfrm>
          <a:prstGeom prst="line">
            <a:avLst/>
          </a:prstGeom>
          <a:noFill/>
          <a:ln w="76200" cmpd="tri">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6087" name="Text Box 7"/>
          <p:cNvSpPr txBox="1">
            <a:spLocks noChangeArrowheads="1"/>
          </p:cNvSpPr>
          <p:nvPr/>
        </p:nvSpPr>
        <p:spPr bwMode="auto">
          <a:xfrm>
            <a:off x="609600" y="381000"/>
            <a:ext cx="8305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lnSpc>
                <a:spcPct val="55000"/>
              </a:lnSpc>
              <a:spcBef>
                <a:spcPct val="50000"/>
              </a:spcBef>
            </a:pPr>
            <a:r>
              <a:rPr lang="en-US" altLang="en-US" sz="4000" baseline="0">
                <a:solidFill>
                  <a:srgbClr val="663300"/>
                </a:solidFill>
                <a:effectLst>
                  <a:outerShdw blurRad="38100" dist="38100" dir="2700000" algn="tl">
                    <a:srgbClr val="000000"/>
                  </a:outerShdw>
                </a:effectLst>
              </a:rPr>
              <a:t>How To Buy A Winner ?</a:t>
            </a:r>
          </a:p>
          <a:p>
            <a:pPr algn="ctr" eaLnBrk="0" hangingPunct="0">
              <a:lnSpc>
                <a:spcPct val="55000"/>
              </a:lnSpc>
              <a:spcBef>
                <a:spcPct val="50000"/>
              </a:spcBef>
            </a:pPr>
            <a:r>
              <a:rPr lang="en-US" altLang="en-US" sz="4000" baseline="0">
                <a:solidFill>
                  <a:srgbClr val="663300"/>
                </a:solidFill>
                <a:effectLst>
                  <a:outerShdw blurRad="38100" dist="38100" dir="2700000" algn="tl">
                    <a:srgbClr val="000000"/>
                  </a:outerShdw>
                </a:effectLst>
              </a:rPr>
              <a:t>Plant Appearance</a:t>
            </a:r>
          </a:p>
        </p:txBody>
      </p:sp>
      <p:sp>
        <p:nvSpPr>
          <p:cNvPr id="46096" name="Rectangle 16"/>
          <p:cNvSpPr>
            <a:spLocks noChangeArrowheads="1"/>
          </p:cNvSpPr>
          <p:nvPr/>
        </p:nvSpPr>
        <p:spPr bwMode="auto">
          <a:xfrm>
            <a:off x="228600" y="2162175"/>
            <a:ext cx="4800600" cy="39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508000" indent="-508000">
              <a:defRPr sz="2400">
                <a:solidFill>
                  <a:schemeClr val="tx1"/>
                </a:solidFill>
                <a:latin typeface="Times New Roman" charset="0"/>
              </a:defRPr>
            </a:lvl1pPr>
            <a:lvl2pPr marL="622300">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a:spcBef>
                <a:spcPct val="20000"/>
              </a:spcBef>
              <a:spcAft>
                <a:spcPct val="20000"/>
              </a:spcAft>
              <a:buFont typeface="Wingdings" charset="2"/>
              <a:buChar char="þ"/>
            </a:pPr>
            <a:r>
              <a:rPr lang="en-US" altLang="en-US" sz="3000" baseline="0">
                <a:solidFill>
                  <a:srgbClr val="663300"/>
                </a:solidFill>
                <a:effectLst>
                  <a:outerShdw blurRad="38100" dist="38100" dir="2700000" algn="tl">
                    <a:srgbClr val="000000"/>
                  </a:outerShdw>
                </a:effectLst>
                <a:latin typeface="Tempus Sans ITC" charset="0"/>
              </a:rPr>
              <a:t>Buy only healthy-looking plants with medium to dark green foliage (unless foliage is supposed to be of different color). </a:t>
            </a:r>
          </a:p>
          <a:p>
            <a:pPr>
              <a:spcBef>
                <a:spcPct val="20000"/>
              </a:spcBef>
              <a:spcAft>
                <a:spcPct val="20000"/>
              </a:spcAft>
              <a:buFont typeface="Wingdings" charset="2"/>
              <a:buChar char="þ"/>
            </a:pPr>
            <a:r>
              <a:rPr lang="en-US" altLang="en-US" sz="3000" baseline="0">
                <a:solidFill>
                  <a:srgbClr val="663300"/>
                </a:solidFill>
                <a:effectLst>
                  <a:outerShdw blurRad="38100" dist="38100" dir="2700000" algn="tl">
                    <a:srgbClr val="000000"/>
                  </a:outerShdw>
                </a:effectLst>
                <a:latin typeface="Tempus Sans ITC" charset="0"/>
              </a:rPr>
              <a:t>Examine undersides of foliage for pests.</a:t>
            </a:r>
          </a:p>
        </p:txBody>
      </p:sp>
      <p:pic>
        <p:nvPicPr>
          <p:cNvPr id="46097" name="Picture 17" descr="180400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057400"/>
            <a:ext cx="3429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46098" name="Rectangle 18"/>
          <p:cNvSpPr>
            <a:spLocks noChangeArrowheads="1"/>
          </p:cNvSpPr>
          <p:nvPr/>
        </p:nvSpPr>
        <p:spPr bwMode="auto">
          <a:xfrm>
            <a:off x="5257800" y="2057400"/>
            <a:ext cx="3429000" cy="4572000"/>
          </a:xfrm>
          <a:prstGeom prst="rect">
            <a:avLst/>
          </a:prstGeom>
          <a:noFill/>
          <a:ln w="38100">
            <a:solidFill>
              <a:srgbClr val="66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ransition>
    <p:random/>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2" name="Rectangle 2052"/>
          <p:cNvSpPr>
            <a:spLocks noChangeArrowheads="1"/>
          </p:cNvSpPr>
          <p:nvPr/>
        </p:nvSpPr>
        <p:spPr bwMode="auto">
          <a:xfrm>
            <a:off x="304800" y="381000"/>
            <a:ext cx="5486400"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508000" indent="-508000">
              <a:defRPr sz="2400">
                <a:solidFill>
                  <a:schemeClr val="tx1"/>
                </a:solidFill>
                <a:latin typeface="Times New Roman" charset="0"/>
              </a:defRPr>
            </a:lvl1pPr>
            <a:lvl2pPr marL="622300">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a:spcBef>
                <a:spcPct val="20000"/>
              </a:spcBef>
              <a:spcAft>
                <a:spcPct val="20000"/>
              </a:spcAft>
              <a:buFont typeface="Wingdings" charset="2"/>
              <a:buChar char="þ"/>
            </a:pPr>
            <a:r>
              <a:rPr lang="en-US" altLang="en-US" sz="3000" baseline="0">
                <a:solidFill>
                  <a:srgbClr val="663300"/>
                </a:solidFill>
                <a:effectLst>
                  <a:outerShdw blurRad="38100" dist="38100" dir="2700000" algn="tl">
                    <a:srgbClr val="000000"/>
                  </a:outerShdw>
                </a:effectLst>
                <a:latin typeface="Tempus Sans ITC" charset="0"/>
              </a:rPr>
              <a:t>Light brown or dark brown spots, as well as long brown rows, found on the underside of fern leaves are not sign of a disease!</a:t>
            </a:r>
          </a:p>
        </p:txBody>
      </p:sp>
      <p:pic>
        <p:nvPicPr>
          <p:cNvPr id="411663" name="Picture 2063" descr="fern spo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28600"/>
            <a:ext cx="2908300" cy="5092700"/>
          </a:xfrm>
          <a:prstGeom prst="rect">
            <a:avLst/>
          </a:prstGeom>
          <a:noFill/>
          <a:extLst>
            <a:ext uri="{909E8E84-426E-40DD-AFC4-6F175D3DCCD1}">
              <a14:hiddenFill xmlns:a14="http://schemas.microsoft.com/office/drawing/2010/main">
                <a:solidFill>
                  <a:srgbClr val="FFFFFF"/>
                </a:solidFill>
              </a14:hiddenFill>
            </a:ext>
          </a:extLst>
        </p:spPr>
      </p:pic>
      <p:sp>
        <p:nvSpPr>
          <p:cNvPr id="411664" name="Rectangle 2064"/>
          <p:cNvSpPr>
            <a:spLocks noChangeArrowheads="1"/>
          </p:cNvSpPr>
          <p:nvPr/>
        </p:nvSpPr>
        <p:spPr bwMode="auto">
          <a:xfrm>
            <a:off x="304800" y="3413125"/>
            <a:ext cx="2819400"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charset="0"/>
              </a:defRPr>
            </a:lvl1pPr>
            <a:lvl2pPr marL="114300">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lvl="1">
              <a:spcBef>
                <a:spcPct val="20000"/>
              </a:spcBef>
              <a:spcAft>
                <a:spcPct val="20000"/>
              </a:spcAft>
            </a:pPr>
            <a:r>
              <a:rPr lang="en-US" altLang="en-US" sz="3000" baseline="0">
                <a:solidFill>
                  <a:srgbClr val="663300"/>
                </a:solidFill>
                <a:effectLst>
                  <a:outerShdw blurRad="38100" dist="38100" dir="2700000" algn="tl">
                    <a:srgbClr val="000000"/>
                  </a:outerShdw>
                </a:effectLst>
                <a:latin typeface="Tempus Sans ITC" charset="0"/>
              </a:rPr>
              <a:t>They are fruiting structures, which contain spores.</a:t>
            </a:r>
          </a:p>
        </p:txBody>
      </p:sp>
      <p:sp>
        <p:nvSpPr>
          <p:cNvPr id="411665" name="Rectangle 2065"/>
          <p:cNvSpPr>
            <a:spLocks noChangeArrowheads="1"/>
          </p:cNvSpPr>
          <p:nvPr/>
        </p:nvSpPr>
        <p:spPr bwMode="auto">
          <a:xfrm>
            <a:off x="6019800" y="228600"/>
            <a:ext cx="2895600" cy="5105400"/>
          </a:xfrm>
          <a:prstGeom prst="rect">
            <a:avLst/>
          </a:prstGeom>
          <a:noFill/>
          <a:ln w="38100">
            <a:solidFill>
              <a:srgbClr val="66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411662" name="Picture 2062" descr="fern spores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3124200"/>
            <a:ext cx="3200400" cy="3543300"/>
          </a:xfrm>
          <a:prstGeom prst="rect">
            <a:avLst/>
          </a:prstGeom>
          <a:noFill/>
          <a:extLst>
            <a:ext uri="{909E8E84-426E-40DD-AFC4-6F175D3DCCD1}">
              <a14:hiddenFill xmlns:a14="http://schemas.microsoft.com/office/drawing/2010/main">
                <a:solidFill>
                  <a:srgbClr val="FFFFFF"/>
                </a:solidFill>
              </a14:hiddenFill>
            </a:ext>
          </a:extLst>
        </p:spPr>
      </p:pic>
      <p:sp>
        <p:nvSpPr>
          <p:cNvPr id="411666" name="Rectangle 2066"/>
          <p:cNvSpPr>
            <a:spLocks noChangeArrowheads="1"/>
          </p:cNvSpPr>
          <p:nvPr/>
        </p:nvSpPr>
        <p:spPr bwMode="auto">
          <a:xfrm>
            <a:off x="2971800" y="3124200"/>
            <a:ext cx="3200400" cy="3505200"/>
          </a:xfrm>
          <a:prstGeom prst="rect">
            <a:avLst/>
          </a:prstGeom>
          <a:noFill/>
          <a:ln w="38100">
            <a:solidFill>
              <a:srgbClr val="66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ransition>
    <p:random/>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Text Box 2"/>
          <p:cNvSpPr txBox="1">
            <a:spLocks noChangeArrowheads="1"/>
          </p:cNvSpPr>
          <p:nvPr/>
        </p:nvSpPr>
        <p:spPr bwMode="auto">
          <a:xfrm>
            <a:off x="0" y="2143125"/>
            <a:ext cx="3962400" cy="402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charset="0"/>
              </a:defRPr>
            </a:lvl1pPr>
            <a:lvl2pPr marL="460375" indent="-346075">
              <a:defRPr sz="2400">
                <a:solidFill>
                  <a:schemeClr val="tx1"/>
                </a:solidFill>
                <a:latin typeface="Times New Roman" charset="0"/>
              </a:defRPr>
            </a:lvl2pPr>
            <a:lvl3pPr marL="962025">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lvl="1" eaLnBrk="0" hangingPunct="0">
              <a:lnSpc>
                <a:spcPct val="95000"/>
              </a:lnSpc>
              <a:spcBef>
                <a:spcPct val="25000"/>
              </a:spcBef>
              <a:spcAft>
                <a:spcPct val="25000"/>
              </a:spcAft>
              <a:buFontTx/>
              <a:buChar char="•"/>
            </a:pPr>
            <a:r>
              <a:rPr lang="en-US" altLang="en-US" sz="3000" baseline="0">
                <a:solidFill>
                  <a:srgbClr val="663300"/>
                </a:solidFill>
                <a:effectLst>
                  <a:outerShdw blurRad="38100" dist="38100" dir="2700000" algn="tl">
                    <a:srgbClr val="000000"/>
                  </a:outerShdw>
                </a:effectLst>
                <a:latin typeface="Tempus Sans ITC" charset="0"/>
              </a:rPr>
              <a:t>healthy roots are generally white</a:t>
            </a:r>
          </a:p>
          <a:p>
            <a:pPr lvl="1" eaLnBrk="0" hangingPunct="0">
              <a:lnSpc>
                <a:spcPct val="95000"/>
              </a:lnSpc>
              <a:spcBef>
                <a:spcPct val="25000"/>
              </a:spcBef>
              <a:spcAft>
                <a:spcPct val="25000"/>
              </a:spcAft>
              <a:buFontTx/>
              <a:buChar char="•"/>
            </a:pPr>
            <a:r>
              <a:rPr lang="en-US" altLang="en-US" sz="3000" baseline="0">
                <a:solidFill>
                  <a:srgbClr val="663300"/>
                </a:solidFill>
                <a:effectLst>
                  <a:outerShdw blurRad="38100" dist="38100" dir="2700000" algn="tl">
                    <a:srgbClr val="000000"/>
                  </a:outerShdw>
                </a:effectLst>
                <a:latin typeface="Tempus Sans ITC" charset="0"/>
              </a:rPr>
              <a:t>roots should be visible along the outside of the soil ball </a:t>
            </a:r>
          </a:p>
          <a:p>
            <a:pPr lvl="1" eaLnBrk="0" hangingPunct="0">
              <a:lnSpc>
                <a:spcPct val="95000"/>
              </a:lnSpc>
              <a:spcBef>
                <a:spcPct val="25000"/>
              </a:spcBef>
              <a:spcAft>
                <a:spcPct val="25000"/>
              </a:spcAft>
              <a:buFontTx/>
              <a:buChar char="•"/>
            </a:pPr>
            <a:r>
              <a:rPr lang="en-US" altLang="en-US" sz="3000" baseline="0">
                <a:solidFill>
                  <a:srgbClr val="663300"/>
                </a:solidFill>
                <a:effectLst>
                  <a:outerShdw blurRad="38100" dist="38100" dir="2700000" algn="tl">
                    <a:srgbClr val="000000"/>
                  </a:outerShdw>
                </a:effectLst>
                <a:latin typeface="Tempus Sans ITC" charset="0"/>
              </a:rPr>
              <a:t>roots have a healthy, earthy odor.</a:t>
            </a:r>
          </a:p>
        </p:txBody>
      </p:sp>
      <p:pic>
        <p:nvPicPr>
          <p:cNvPr id="356360" name="Picture 8" descr="good root sys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828800"/>
            <a:ext cx="4686300" cy="4673600"/>
          </a:xfrm>
          <a:prstGeom prst="rect">
            <a:avLst/>
          </a:prstGeom>
          <a:noFill/>
          <a:extLst>
            <a:ext uri="{909E8E84-426E-40DD-AFC4-6F175D3DCCD1}">
              <a14:hiddenFill xmlns:a14="http://schemas.microsoft.com/office/drawing/2010/main">
                <a:solidFill>
                  <a:srgbClr val="FFFFFF"/>
                </a:solidFill>
              </a14:hiddenFill>
            </a:ext>
          </a:extLst>
        </p:spPr>
      </p:pic>
      <p:sp>
        <p:nvSpPr>
          <p:cNvPr id="356361" name="Rectangle 9"/>
          <p:cNvSpPr>
            <a:spLocks noChangeArrowheads="1"/>
          </p:cNvSpPr>
          <p:nvPr/>
        </p:nvSpPr>
        <p:spPr bwMode="auto">
          <a:xfrm>
            <a:off x="1435100" y="304800"/>
            <a:ext cx="6273800"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4600" baseline="0">
                <a:solidFill>
                  <a:srgbClr val="663300"/>
                </a:solidFill>
                <a:effectLst>
                  <a:outerShdw blurRad="38100" dist="38100" dir="2700000" algn="tl">
                    <a:srgbClr val="000000"/>
                  </a:outerShdw>
                </a:effectLst>
              </a:rPr>
              <a:t>Examine the root system</a:t>
            </a:r>
          </a:p>
        </p:txBody>
      </p:sp>
      <p:sp>
        <p:nvSpPr>
          <p:cNvPr id="356362" name="Rectangle 10"/>
          <p:cNvSpPr>
            <a:spLocks noChangeArrowheads="1"/>
          </p:cNvSpPr>
          <p:nvPr/>
        </p:nvSpPr>
        <p:spPr bwMode="auto">
          <a:xfrm>
            <a:off x="4191000" y="1828800"/>
            <a:ext cx="4724400" cy="4648200"/>
          </a:xfrm>
          <a:prstGeom prst="rect">
            <a:avLst/>
          </a:prstGeom>
          <a:noFill/>
          <a:ln w="38100">
            <a:solidFill>
              <a:srgbClr val="66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ransition>
    <p:random/>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Text Box 1026"/>
          <p:cNvSpPr txBox="1">
            <a:spLocks noChangeArrowheads="1"/>
          </p:cNvSpPr>
          <p:nvPr/>
        </p:nvSpPr>
        <p:spPr bwMode="auto">
          <a:xfrm>
            <a:off x="2514600" y="304800"/>
            <a:ext cx="4310063"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hangingPunct="0">
              <a:lnSpc>
                <a:spcPct val="85000"/>
              </a:lnSpc>
              <a:spcBef>
                <a:spcPct val="30000"/>
              </a:spcBef>
            </a:pPr>
            <a:r>
              <a:rPr lang="en-US" altLang="en-US" sz="4100" baseline="0">
                <a:solidFill>
                  <a:srgbClr val="663300"/>
                </a:solidFill>
                <a:effectLst>
                  <a:outerShdw blurRad="38100" dist="38100" dir="2700000" algn="tl">
                    <a:srgbClr val="000000"/>
                  </a:outerShdw>
                </a:effectLst>
              </a:rPr>
              <a:t>Choosing a Planter</a:t>
            </a:r>
            <a:endParaRPr lang="en-US" altLang="en-US" sz="2000" baseline="0">
              <a:solidFill>
                <a:srgbClr val="663300"/>
              </a:solidFill>
              <a:effectLst>
                <a:outerShdw blurRad="38100" dist="38100" dir="2700000" algn="tl">
                  <a:srgbClr val="000000"/>
                </a:outerShdw>
              </a:effectLst>
            </a:endParaRPr>
          </a:p>
        </p:txBody>
      </p:sp>
      <p:sp>
        <p:nvSpPr>
          <p:cNvPr id="219139" name="Text Box 1027"/>
          <p:cNvSpPr txBox="1">
            <a:spLocks noChangeArrowheads="1"/>
          </p:cNvSpPr>
          <p:nvPr/>
        </p:nvSpPr>
        <p:spPr bwMode="auto">
          <a:xfrm>
            <a:off x="152400" y="3124200"/>
            <a:ext cx="4495800" cy="231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lvl1pPr marL="396875" indent="-396875">
              <a:defRPr sz="2400">
                <a:solidFill>
                  <a:schemeClr val="tx1"/>
                </a:solidFill>
                <a:latin typeface="Times New Roman" charset="0"/>
              </a:defRPr>
            </a:lvl1pPr>
            <a:lvl2pPr marL="511175">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eaLnBrk="0" hangingPunct="0">
              <a:lnSpc>
                <a:spcPct val="85000"/>
              </a:lnSpc>
              <a:spcBef>
                <a:spcPct val="30000"/>
              </a:spcBef>
              <a:buFontTx/>
              <a:buChar char="•"/>
            </a:pPr>
            <a:r>
              <a:rPr lang="en-US" altLang="en-US" sz="3400" baseline="0">
                <a:solidFill>
                  <a:srgbClr val="663300"/>
                </a:solidFill>
                <a:effectLst>
                  <a:outerShdw blurRad="38100" dist="38100" dir="2700000" algn="tl">
                    <a:srgbClr val="000000"/>
                  </a:outerShdw>
                </a:effectLst>
                <a:latin typeface="Tempus Sans ITC" charset="0"/>
              </a:rPr>
              <a:t>Cost &amp; availability</a:t>
            </a:r>
          </a:p>
          <a:p>
            <a:pPr eaLnBrk="0" hangingPunct="0">
              <a:lnSpc>
                <a:spcPct val="85000"/>
              </a:lnSpc>
              <a:spcBef>
                <a:spcPct val="30000"/>
              </a:spcBef>
              <a:buFontTx/>
              <a:buChar char="•"/>
            </a:pPr>
            <a:r>
              <a:rPr lang="en-US" altLang="en-US" sz="3400" baseline="0">
                <a:solidFill>
                  <a:srgbClr val="663300"/>
                </a:solidFill>
                <a:effectLst>
                  <a:outerShdw blurRad="38100" dist="38100" dir="2700000" algn="tl">
                    <a:srgbClr val="000000"/>
                  </a:outerShdw>
                </a:effectLst>
                <a:latin typeface="Tempus Sans ITC" charset="0"/>
              </a:rPr>
              <a:t>Strength &amp; durability</a:t>
            </a:r>
          </a:p>
          <a:p>
            <a:pPr eaLnBrk="0" hangingPunct="0">
              <a:lnSpc>
                <a:spcPct val="85000"/>
              </a:lnSpc>
              <a:spcBef>
                <a:spcPct val="30000"/>
              </a:spcBef>
              <a:buFontTx/>
              <a:buChar char="•"/>
            </a:pPr>
            <a:r>
              <a:rPr lang="en-US" altLang="en-US" sz="3400" baseline="0">
                <a:solidFill>
                  <a:srgbClr val="663300"/>
                </a:solidFill>
                <a:effectLst>
                  <a:outerShdw blurRad="38100" dist="38100" dir="2700000" algn="tl">
                    <a:srgbClr val="000000"/>
                  </a:outerShdw>
                </a:effectLst>
                <a:latin typeface="Tempus Sans ITC" charset="0"/>
              </a:rPr>
              <a:t>Weight</a:t>
            </a:r>
          </a:p>
          <a:p>
            <a:pPr eaLnBrk="0" hangingPunct="0">
              <a:lnSpc>
                <a:spcPct val="85000"/>
              </a:lnSpc>
              <a:spcBef>
                <a:spcPct val="30000"/>
              </a:spcBef>
              <a:buFontTx/>
              <a:buChar char="•"/>
            </a:pPr>
            <a:r>
              <a:rPr lang="en-US" altLang="en-US" sz="3400" baseline="0">
                <a:solidFill>
                  <a:srgbClr val="663300"/>
                </a:solidFill>
                <a:effectLst>
                  <a:outerShdw blurRad="38100" dist="38100" dir="2700000" algn="tl">
                    <a:srgbClr val="000000"/>
                  </a:outerShdw>
                </a:effectLst>
                <a:latin typeface="Tempus Sans ITC" charset="0"/>
              </a:rPr>
              <a:t>Drainage</a:t>
            </a:r>
          </a:p>
        </p:txBody>
      </p:sp>
      <p:sp>
        <p:nvSpPr>
          <p:cNvPr id="219140" name="Line 1028"/>
          <p:cNvSpPr>
            <a:spLocks noChangeShapeType="1"/>
          </p:cNvSpPr>
          <p:nvPr/>
        </p:nvSpPr>
        <p:spPr bwMode="auto">
          <a:xfrm>
            <a:off x="2590800" y="990600"/>
            <a:ext cx="4343400" cy="0"/>
          </a:xfrm>
          <a:prstGeom prst="line">
            <a:avLst/>
          </a:prstGeom>
          <a:noFill/>
          <a:ln w="76200" cmpd="tri">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pic>
        <p:nvPicPr>
          <p:cNvPr id="219141" name="Picture 1029" descr="po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432175"/>
            <a:ext cx="4419600" cy="3267075"/>
          </a:xfrm>
          <a:prstGeom prst="rect">
            <a:avLst/>
          </a:prstGeom>
          <a:noFill/>
          <a:extLst>
            <a:ext uri="{909E8E84-426E-40DD-AFC4-6F175D3DCCD1}">
              <a14:hiddenFill xmlns:a14="http://schemas.microsoft.com/office/drawing/2010/main">
                <a:solidFill>
                  <a:srgbClr val="FFFFFF"/>
                </a:solidFill>
              </a14:hiddenFill>
            </a:ext>
          </a:extLst>
        </p:spPr>
      </p:pic>
      <p:sp>
        <p:nvSpPr>
          <p:cNvPr id="219142" name="Rectangle 1030"/>
          <p:cNvSpPr>
            <a:spLocks noChangeArrowheads="1"/>
          </p:cNvSpPr>
          <p:nvPr/>
        </p:nvSpPr>
        <p:spPr bwMode="auto">
          <a:xfrm>
            <a:off x="152400" y="1295400"/>
            <a:ext cx="8991600" cy="167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96875" indent="-396875">
              <a:defRPr sz="2400">
                <a:solidFill>
                  <a:schemeClr val="tx1"/>
                </a:solidFill>
                <a:latin typeface="Times New Roman" charset="0"/>
              </a:defRPr>
            </a:lvl1pPr>
            <a:lvl2pPr marL="511175">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eaLnBrk="0" hangingPunct="0">
              <a:lnSpc>
                <a:spcPct val="85000"/>
              </a:lnSpc>
              <a:spcBef>
                <a:spcPct val="50000"/>
              </a:spcBef>
              <a:buFontTx/>
              <a:buChar char="•"/>
            </a:pPr>
            <a:r>
              <a:rPr lang="en-US" altLang="en-US" sz="3400" baseline="0">
                <a:solidFill>
                  <a:srgbClr val="663300"/>
                </a:solidFill>
                <a:effectLst>
                  <a:outerShdw blurRad="38100" dist="38100" dir="2700000" algn="tl">
                    <a:srgbClr val="000000"/>
                  </a:outerShdw>
                </a:effectLst>
                <a:latin typeface="Tempus Sans ITC" charset="0"/>
              </a:rPr>
              <a:t>Suitability for the plant's needs</a:t>
            </a:r>
          </a:p>
          <a:p>
            <a:pPr eaLnBrk="0" hangingPunct="0">
              <a:lnSpc>
                <a:spcPct val="85000"/>
              </a:lnSpc>
              <a:spcBef>
                <a:spcPct val="50000"/>
              </a:spcBef>
              <a:buFontTx/>
              <a:buChar char="•"/>
            </a:pPr>
            <a:r>
              <a:rPr lang="en-US" altLang="en-US" sz="3400" baseline="0">
                <a:solidFill>
                  <a:srgbClr val="663300"/>
                </a:solidFill>
                <a:effectLst>
                  <a:outerShdw blurRad="38100" dist="38100" dir="2700000" algn="tl">
                    <a:srgbClr val="000000"/>
                  </a:outerShdw>
                </a:effectLst>
                <a:latin typeface="Tempus Sans ITC" charset="0"/>
              </a:rPr>
              <a:t>Suitability for the needs of the individual and the environment</a:t>
            </a:r>
          </a:p>
        </p:txBody>
      </p:sp>
      <p:sp>
        <p:nvSpPr>
          <p:cNvPr id="219143" name="Rectangle 1031"/>
          <p:cNvSpPr>
            <a:spLocks noChangeArrowheads="1"/>
          </p:cNvSpPr>
          <p:nvPr/>
        </p:nvSpPr>
        <p:spPr bwMode="auto">
          <a:xfrm>
            <a:off x="4572000" y="3429000"/>
            <a:ext cx="4419600" cy="3276600"/>
          </a:xfrm>
          <a:prstGeom prst="rect">
            <a:avLst/>
          </a:prstGeom>
          <a:noFill/>
          <a:ln w="38100">
            <a:solidFill>
              <a:srgbClr val="66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ransition spd="med">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ChangeArrowheads="1"/>
          </p:cNvSpPr>
          <p:nvPr>
            <p:ph type="title"/>
          </p:nvPr>
        </p:nvSpPr>
        <p:spPr>
          <a:xfrm>
            <a:off x="685800" y="304800"/>
            <a:ext cx="7772400" cy="1143000"/>
          </a:xfrm>
        </p:spPr>
        <p:txBody>
          <a:bodyPr/>
          <a:lstStyle/>
          <a:p>
            <a:r>
              <a:rPr lang="en-US" altLang="en-US"/>
              <a:t>Learning objectives</a:t>
            </a:r>
          </a:p>
        </p:txBody>
      </p:sp>
      <p:sp>
        <p:nvSpPr>
          <p:cNvPr id="462851" name="Rectangle 3"/>
          <p:cNvSpPr>
            <a:spLocks noGrp="1" noChangeArrowheads="1"/>
          </p:cNvSpPr>
          <p:nvPr>
            <p:ph type="body" idx="1"/>
          </p:nvPr>
        </p:nvSpPr>
        <p:spPr>
          <a:xfrm>
            <a:off x="685800" y="1447800"/>
            <a:ext cx="7772400" cy="5029200"/>
          </a:xfrm>
        </p:spPr>
        <p:txBody>
          <a:bodyPr/>
          <a:lstStyle/>
          <a:p>
            <a:pPr>
              <a:lnSpc>
                <a:spcPct val="80000"/>
              </a:lnSpc>
              <a:buFontTx/>
              <a:buNone/>
            </a:pPr>
            <a:endParaRPr lang="en-US" altLang="en-US" sz="1000"/>
          </a:p>
          <a:p>
            <a:pPr>
              <a:lnSpc>
                <a:spcPct val="80000"/>
              </a:lnSpc>
            </a:pPr>
            <a:r>
              <a:rPr lang="en-US" altLang="en-US" sz="2400" b="1"/>
              <a:t>Symptoms of inadequate or excess light, relative humidity, nutrition, and water, in indoor plants.</a:t>
            </a:r>
          </a:p>
          <a:p>
            <a:pPr>
              <a:lnSpc>
                <a:spcPct val="80000"/>
              </a:lnSpc>
              <a:buFontTx/>
              <a:buNone/>
            </a:pPr>
            <a:endParaRPr lang="en-US" altLang="en-US" sz="2400" b="1"/>
          </a:p>
          <a:p>
            <a:pPr>
              <a:lnSpc>
                <a:spcPct val="80000"/>
              </a:lnSpc>
            </a:pPr>
            <a:r>
              <a:rPr lang="en-US" altLang="en-US" sz="2400" b="1"/>
              <a:t>Process of acclimatization and symptoms of an acclimatized plant.</a:t>
            </a:r>
          </a:p>
          <a:p>
            <a:pPr>
              <a:lnSpc>
                <a:spcPct val="80000"/>
              </a:lnSpc>
            </a:pPr>
            <a:endParaRPr lang="en-US" altLang="en-US" sz="2400" b="1"/>
          </a:p>
          <a:p>
            <a:pPr>
              <a:lnSpc>
                <a:spcPct val="80000"/>
              </a:lnSpc>
            </a:pPr>
            <a:r>
              <a:rPr lang="en-US" altLang="en-US" sz="2400" b="1"/>
              <a:t>Techniques of proper pruning, grooming, cleaning and repotting indoor plants.</a:t>
            </a:r>
          </a:p>
          <a:p>
            <a:pPr>
              <a:lnSpc>
                <a:spcPct val="80000"/>
              </a:lnSpc>
            </a:pPr>
            <a:endParaRPr lang="en-US" altLang="en-US" sz="2400" b="1"/>
          </a:p>
          <a:p>
            <a:pPr>
              <a:lnSpc>
                <a:spcPct val="80000"/>
              </a:lnSpc>
            </a:pPr>
            <a:r>
              <a:rPr lang="en-US" altLang="en-US" sz="2400" b="1"/>
              <a:t>How to select containers for indoor plants.</a:t>
            </a:r>
          </a:p>
          <a:p>
            <a:pPr>
              <a:lnSpc>
                <a:spcPct val="80000"/>
              </a:lnSpc>
              <a:buFontTx/>
              <a:buNone/>
            </a:pPr>
            <a:endParaRPr lang="en-US" altLang="en-US" sz="2400" b="1"/>
          </a:p>
          <a:p>
            <a:pPr>
              <a:lnSpc>
                <a:spcPct val="80000"/>
              </a:lnSpc>
            </a:pPr>
            <a:r>
              <a:rPr lang="en-US" altLang="en-US" sz="2400" b="1"/>
              <a:t>Major pests and diseases on indoor plants and how to keep plants pest- and disease-free.</a:t>
            </a:r>
            <a:r>
              <a:rPr lang="en-US" altLang="en-US" sz="2000"/>
              <a:t> </a:t>
            </a:r>
          </a:p>
          <a:p>
            <a:pPr>
              <a:lnSpc>
                <a:spcPct val="80000"/>
              </a:lnSpc>
              <a:buFontTx/>
              <a:buNone/>
            </a:pPr>
            <a:endParaRPr lang="en-US" altLang="en-US" sz="2000"/>
          </a:p>
        </p:txBody>
      </p:sp>
    </p:spTree>
  </p:cSld>
  <p:clrMapOvr>
    <a:masterClrMapping/>
  </p:clrMapOvr>
  <p:transition>
    <p:random/>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3" name="Text Box 5"/>
          <p:cNvSpPr txBox="1">
            <a:spLocks noChangeArrowheads="1"/>
          </p:cNvSpPr>
          <p:nvPr/>
        </p:nvSpPr>
        <p:spPr bwMode="auto">
          <a:xfrm>
            <a:off x="1752600" y="228600"/>
            <a:ext cx="5870575" cy="66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hangingPunct="0">
              <a:lnSpc>
                <a:spcPct val="85000"/>
              </a:lnSpc>
              <a:spcBef>
                <a:spcPct val="30000"/>
              </a:spcBef>
            </a:pPr>
            <a:r>
              <a:rPr lang="en-US" altLang="en-US" sz="4400" baseline="0">
                <a:solidFill>
                  <a:srgbClr val="663300"/>
                </a:solidFill>
                <a:effectLst>
                  <a:outerShdw blurRad="38100" dist="38100" dir="2700000" algn="tl">
                    <a:srgbClr val="000000"/>
                  </a:outerShdw>
                </a:effectLst>
              </a:rPr>
              <a:t>Clay Pots vs. Plastic Pots</a:t>
            </a:r>
          </a:p>
        </p:txBody>
      </p:sp>
      <p:sp>
        <p:nvSpPr>
          <p:cNvPr id="227334" name="Freeform 6"/>
          <p:cNvSpPr>
            <a:spLocks/>
          </p:cNvSpPr>
          <p:nvPr/>
        </p:nvSpPr>
        <p:spPr bwMode="auto">
          <a:xfrm>
            <a:off x="3851275" y="1746250"/>
            <a:ext cx="1385888" cy="1490663"/>
          </a:xfrm>
          <a:custGeom>
            <a:avLst/>
            <a:gdLst>
              <a:gd name="T0" fmla="*/ 159 w 873"/>
              <a:gd name="T1" fmla="*/ 0 h 939"/>
              <a:gd name="T2" fmla="*/ 872 w 873"/>
              <a:gd name="T3" fmla="*/ 383 h 939"/>
              <a:gd name="T4" fmla="*/ 317 w 873"/>
              <a:gd name="T5" fmla="*/ 938 h 939"/>
              <a:gd name="T6" fmla="*/ 0 w 873"/>
              <a:gd name="T7" fmla="*/ 766 h 939"/>
              <a:gd name="T8" fmla="*/ 159 w 873"/>
              <a:gd name="T9" fmla="*/ 0 h 939"/>
            </a:gdLst>
            <a:ahLst/>
            <a:cxnLst>
              <a:cxn ang="0">
                <a:pos x="T0" y="T1"/>
              </a:cxn>
              <a:cxn ang="0">
                <a:pos x="T2" y="T3"/>
              </a:cxn>
              <a:cxn ang="0">
                <a:pos x="T4" y="T5"/>
              </a:cxn>
              <a:cxn ang="0">
                <a:pos x="T6" y="T7"/>
              </a:cxn>
              <a:cxn ang="0">
                <a:pos x="T8" y="T9"/>
              </a:cxn>
            </a:cxnLst>
            <a:rect l="0" t="0" r="r" b="b"/>
            <a:pathLst>
              <a:path w="873" h="939">
                <a:moveTo>
                  <a:pt x="159" y="0"/>
                </a:moveTo>
                <a:lnTo>
                  <a:pt x="872" y="383"/>
                </a:lnTo>
                <a:lnTo>
                  <a:pt x="317" y="938"/>
                </a:lnTo>
                <a:lnTo>
                  <a:pt x="0" y="766"/>
                </a:lnTo>
                <a:lnTo>
                  <a:pt x="159" y="0"/>
                </a:lnTo>
              </a:path>
            </a:pathLst>
          </a:custGeom>
          <a:solidFill>
            <a:srgbClr val="DFA659"/>
          </a:solidFill>
          <a:ln w="47625" cap="flat" cmpd="sng">
            <a:solidFill>
              <a:srgbClr val="DFA659"/>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7335" name="Freeform 7"/>
          <p:cNvSpPr>
            <a:spLocks/>
          </p:cNvSpPr>
          <p:nvPr/>
        </p:nvSpPr>
        <p:spPr bwMode="auto">
          <a:xfrm>
            <a:off x="3916363" y="4359275"/>
            <a:ext cx="1385887" cy="1490663"/>
          </a:xfrm>
          <a:custGeom>
            <a:avLst/>
            <a:gdLst>
              <a:gd name="T0" fmla="*/ 714 w 873"/>
              <a:gd name="T1" fmla="*/ 0 h 939"/>
              <a:gd name="T2" fmla="*/ 0 w 873"/>
              <a:gd name="T3" fmla="*/ 383 h 939"/>
              <a:gd name="T4" fmla="*/ 555 w 873"/>
              <a:gd name="T5" fmla="*/ 938 h 939"/>
              <a:gd name="T6" fmla="*/ 872 w 873"/>
              <a:gd name="T7" fmla="*/ 766 h 939"/>
              <a:gd name="T8" fmla="*/ 714 w 873"/>
              <a:gd name="T9" fmla="*/ 0 h 939"/>
            </a:gdLst>
            <a:ahLst/>
            <a:cxnLst>
              <a:cxn ang="0">
                <a:pos x="T0" y="T1"/>
              </a:cxn>
              <a:cxn ang="0">
                <a:pos x="T2" y="T3"/>
              </a:cxn>
              <a:cxn ang="0">
                <a:pos x="T4" y="T5"/>
              </a:cxn>
              <a:cxn ang="0">
                <a:pos x="T6" y="T7"/>
              </a:cxn>
              <a:cxn ang="0">
                <a:pos x="T8" y="T9"/>
              </a:cxn>
            </a:cxnLst>
            <a:rect l="0" t="0" r="r" b="b"/>
            <a:pathLst>
              <a:path w="873" h="939">
                <a:moveTo>
                  <a:pt x="714" y="0"/>
                </a:moveTo>
                <a:lnTo>
                  <a:pt x="0" y="383"/>
                </a:lnTo>
                <a:lnTo>
                  <a:pt x="555" y="938"/>
                </a:lnTo>
                <a:lnTo>
                  <a:pt x="872" y="766"/>
                </a:lnTo>
                <a:lnTo>
                  <a:pt x="714" y="0"/>
                </a:lnTo>
              </a:path>
            </a:pathLst>
          </a:custGeom>
          <a:solidFill>
            <a:srgbClr val="FF6600"/>
          </a:solidFill>
          <a:ln w="0" cap="flat" cmpd="sng">
            <a:solidFill>
              <a:srgbClr val="993366"/>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7336" name="Freeform 8"/>
          <p:cNvSpPr>
            <a:spLocks/>
          </p:cNvSpPr>
          <p:nvPr/>
        </p:nvSpPr>
        <p:spPr bwMode="auto">
          <a:xfrm>
            <a:off x="4122738" y="1558925"/>
            <a:ext cx="1155700" cy="944563"/>
          </a:xfrm>
          <a:custGeom>
            <a:avLst/>
            <a:gdLst>
              <a:gd name="T0" fmla="*/ 726 w 728"/>
              <a:gd name="T1" fmla="*/ 527 h 595"/>
              <a:gd name="T2" fmla="*/ 726 w 728"/>
              <a:gd name="T3" fmla="*/ 491 h 595"/>
              <a:gd name="T4" fmla="*/ 714 w 728"/>
              <a:gd name="T5" fmla="*/ 450 h 595"/>
              <a:gd name="T6" fmla="*/ 692 w 728"/>
              <a:gd name="T7" fmla="*/ 404 h 595"/>
              <a:gd name="T8" fmla="*/ 661 w 728"/>
              <a:gd name="T9" fmla="*/ 355 h 595"/>
              <a:gd name="T10" fmla="*/ 621 w 728"/>
              <a:gd name="T11" fmla="*/ 304 h 595"/>
              <a:gd name="T12" fmla="*/ 572 w 728"/>
              <a:gd name="T13" fmla="*/ 253 h 595"/>
              <a:gd name="T14" fmla="*/ 518 w 728"/>
              <a:gd name="T15" fmla="*/ 203 h 595"/>
              <a:gd name="T16" fmla="*/ 460 w 728"/>
              <a:gd name="T17" fmla="*/ 156 h 595"/>
              <a:gd name="T18" fmla="*/ 398 w 728"/>
              <a:gd name="T19" fmla="*/ 114 h 595"/>
              <a:gd name="T20" fmla="*/ 336 w 728"/>
              <a:gd name="T21" fmla="*/ 76 h 595"/>
              <a:gd name="T22" fmla="*/ 274 w 728"/>
              <a:gd name="T23" fmla="*/ 46 h 595"/>
              <a:gd name="T24" fmla="*/ 215 w 728"/>
              <a:gd name="T25" fmla="*/ 22 h 595"/>
              <a:gd name="T26" fmla="*/ 160 w 728"/>
              <a:gd name="T27" fmla="*/ 7 h 595"/>
              <a:gd name="T28" fmla="*/ 112 w 728"/>
              <a:gd name="T29" fmla="*/ 0 h 595"/>
              <a:gd name="T30" fmla="*/ 70 w 728"/>
              <a:gd name="T31" fmla="*/ 2 h 595"/>
              <a:gd name="T32" fmla="*/ 38 w 728"/>
              <a:gd name="T33" fmla="*/ 13 h 595"/>
              <a:gd name="T34" fmla="*/ 15 w 728"/>
              <a:gd name="T35" fmla="*/ 32 h 595"/>
              <a:gd name="T36" fmla="*/ 2 w 728"/>
              <a:gd name="T37" fmla="*/ 58 h 595"/>
              <a:gd name="T38" fmla="*/ 0 w 728"/>
              <a:gd name="T39" fmla="*/ 93 h 595"/>
              <a:gd name="T40" fmla="*/ 9 w 728"/>
              <a:gd name="T41" fmla="*/ 133 h 595"/>
              <a:gd name="T42" fmla="*/ 28 w 728"/>
              <a:gd name="T43" fmla="*/ 178 h 595"/>
              <a:gd name="T44" fmla="*/ 57 w 728"/>
              <a:gd name="T45" fmla="*/ 226 h 595"/>
              <a:gd name="T46" fmla="*/ 95 w 728"/>
              <a:gd name="T47" fmla="*/ 276 h 595"/>
              <a:gd name="T48" fmla="*/ 142 w 728"/>
              <a:gd name="T49" fmla="*/ 328 h 595"/>
              <a:gd name="T50" fmla="*/ 194 w 728"/>
              <a:gd name="T51" fmla="*/ 378 h 595"/>
              <a:gd name="T52" fmla="*/ 252 w 728"/>
              <a:gd name="T53" fmla="*/ 426 h 595"/>
              <a:gd name="T54" fmla="*/ 313 w 728"/>
              <a:gd name="T55" fmla="*/ 470 h 595"/>
              <a:gd name="T56" fmla="*/ 375 w 728"/>
              <a:gd name="T57" fmla="*/ 508 h 595"/>
              <a:gd name="T58" fmla="*/ 438 w 728"/>
              <a:gd name="T59" fmla="*/ 541 h 595"/>
              <a:gd name="T60" fmla="*/ 498 w 728"/>
              <a:gd name="T61" fmla="*/ 566 h 595"/>
              <a:gd name="T62" fmla="*/ 553 w 728"/>
              <a:gd name="T63" fmla="*/ 584 h 595"/>
              <a:gd name="T64" fmla="*/ 604 w 728"/>
              <a:gd name="T65" fmla="*/ 593 h 595"/>
              <a:gd name="T66" fmla="*/ 647 w 728"/>
              <a:gd name="T67" fmla="*/ 593 h 595"/>
              <a:gd name="T68" fmla="*/ 682 w 728"/>
              <a:gd name="T69" fmla="*/ 584 h 595"/>
              <a:gd name="T70" fmla="*/ 707 w 728"/>
              <a:gd name="T71" fmla="*/ 567 h 595"/>
              <a:gd name="T72" fmla="*/ 722 w 728"/>
              <a:gd name="T73" fmla="*/ 542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8" h="595">
                <a:moveTo>
                  <a:pt x="722" y="542"/>
                </a:moveTo>
                <a:lnTo>
                  <a:pt x="726" y="527"/>
                </a:lnTo>
                <a:lnTo>
                  <a:pt x="727" y="510"/>
                </a:lnTo>
                <a:lnTo>
                  <a:pt x="726" y="491"/>
                </a:lnTo>
                <a:lnTo>
                  <a:pt x="721" y="471"/>
                </a:lnTo>
                <a:lnTo>
                  <a:pt x="714" y="450"/>
                </a:lnTo>
                <a:lnTo>
                  <a:pt x="704" y="428"/>
                </a:lnTo>
                <a:lnTo>
                  <a:pt x="692" y="404"/>
                </a:lnTo>
                <a:lnTo>
                  <a:pt x="678" y="380"/>
                </a:lnTo>
                <a:lnTo>
                  <a:pt x="661" y="355"/>
                </a:lnTo>
                <a:lnTo>
                  <a:pt x="642" y="330"/>
                </a:lnTo>
                <a:lnTo>
                  <a:pt x="621" y="304"/>
                </a:lnTo>
                <a:lnTo>
                  <a:pt x="598" y="279"/>
                </a:lnTo>
                <a:lnTo>
                  <a:pt x="572" y="253"/>
                </a:lnTo>
                <a:lnTo>
                  <a:pt x="546" y="228"/>
                </a:lnTo>
                <a:lnTo>
                  <a:pt x="518" y="203"/>
                </a:lnTo>
                <a:lnTo>
                  <a:pt x="490" y="180"/>
                </a:lnTo>
                <a:lnTo>
                  <a:pt x="460" y="156"/>
                </a:lnTo>
                <a:lnTo>
                  <a:pt x="430" y="135"/>
                </a:lnTo>
                <a:lnTo>
                  <a:pt x="398" y="114"/>
                </a:lnTo>
                <a:lnTo>
                  <a:pt x="367" y="94"/>
                </a:lnTo>
                <a:lnTo>
                  <a:pt x="336" y="76"/>
                </a:lnTo>
                <a:lnTo>
                  <a:pt x="305" y="60"/>
                </a:lnTo>
                <a:lnTo>
                  <a:pt x="274" y="46"/>
                </a:lnTo>
                <a:lnTo>
                  <a:pt x="244" y="33"/>
                </a:lnTo>
                <a:lnTo>
                  <a:pt x="215" y="22"/>
                </a:lnTo>
                <a:lnTo>
                  <a:pt x="187" y="13"/>
                </a:lnTo>
                <a:lnTo>
                  <a:pt x="160" y="7"/>
                </a:lnTo>
                <a:lnTo>
                  <a:pt x="135" y="2"/>
                </a:lnTo>
                <a:lnTo>
                  <a:pt x="112" y="0"/>
                </a:lnTo>
                <a:lnTo>
                  <a:pt x="90" y="0"/>
                </a:lnTo>
                <a:lnTo>
                  <a:pt x="70" y="2"/>
                </a:lnTo>
                <a:lnTo>
                  <a:pt x="53" y="6"/>
                </a:lnTo>
                <a:lnTo>
                  <a:pt x="38" y="13"/>
                </a:lnTo>
                <a:lnTo>
                  <a:pt x="25" y="21"/>
                </a:lnTo>
                <a:lnTo>
                  <a:pt x="15" y="32"/>
                </a:lnTo>
                <a:lnTo>
                  <a:pt x="7" y="44"/>
                </a:lnTo>
                <a:lnTo>
                  <a:pt x="2" y="58"/>
                </a:lnTo>
                <a:lnTo>
                  <a:pt x="0" y="75"/>
                </a:lnTo>
                <a:lnTo>
                  <a:pt x="0" y="93"/>
                </a:lnTo>
                <a:lnTo>
                  <a:pt x="3" y="112"/>
                </a:lnTo>
                <a:lnTo>
                  <a:pt x="9" y="133"/>
                </a:lnTo>
                <a:lnTo>
                  <a:pt x="17" y="155"/>
                </a:lnTo>
                <a:lnTo>
                  <a:pt x="28" y="178"/>
                </a:lnTo>
                <a:lnTo>
                  <a:pt x="41" y="201"/>
                </a:lnTo>
                <a:lnTo>
                  <a:pt x="57" y="226"/>
                </a:lnTo>
                <a:lnTo>
                  <a:pt x="75" y="251"/>
                </a:lnTo>
                <a:lnTo>
                  <a:pt x="95" y="276"/>
                </a:lnTo>
                <a:lnTo>
                  <a:pt x="118" y="302"/>
                </a:lnTo>
                <a:lnTo>
                  <a:pt x="142" y="328"/>
                </a:lnTo>
                <a:lnTo>
                  <a:pt x="167" y="353"/>
                </a:lnTo>
                <a:lnTo>
                  <a:pt x="194" y="378"/>
                </a:lnTo>
                <a:lnTo>
                  <a:pt x="222" y="402"/>
                </a:lnTo>
                <a:lnTo>
                  <a:pt x="252" y="426"/>
                </a:lnTo>
                <a:lnTo>
                  <a:pt x="282" y="448"/>
                </a:lnTo>
                <a:lnTo>
                  <a:pt x="313" y="470"/>
                </a:lnTo>
                <a:lnTo>
                  <a:pt x="344" y="490"/>
                </a:lnTo>
                <a:lnTo>
                  <a:pt x="375" y="508"/>
                </a:lnTo>
                <a:lnTo>
                  <a:pt x="406" y="526"/>
                </a:lnTo>
                <a:lnTo>
                  <a:pt x="438" y="541"/>
                </a:lnTo>
                <a:lnTo>
                  <a:pt x="468" y="554"/>
                </a:lnTo>
                <a:lnTo>
                  <a:pt x="498" y="566"/>
                </a:lnTo>
                <a:lnTo>
                  <a:pt x="526" y="576"/>
                </a:lnTo>
                <a:lnTo>
                  <a:pt x="553" y="584"/>
                </a:lnTo>
                <a:lnTo>
                  <a:pt x="579" y="589"/>
                </a:lnTo>
                <a:lnTo>
                  <a:pt x="604" y="593"/>
                </a:lnTo>
                <a:lnTo>
                  <a:pt x="626" y="594"/>
                </a:lnTo>
                <a:lnTo>
                  <a:pt x="647" y="593"/>
                </a:lnTo>
                <a:lnTo>
                  <a:pt x="666" y="590"/>
                </a:lnTo>
                <a:lnTo>
                  <a:pt x="682" y="584"/>
                </a:lnTo>
                <a:lnTo>
                  <a:pt x="696" y="577"/>
                </a:lnTo>
                <a:lnTo>
                  <a:pt x="707" y="567"/>
                </a:lnTo>
                <a:lnTo>
                  <a:pt x="716" y="556"/>
                </a:lnTo>
                <a:lnTo>
                  <a:pt x="722" y="542"/>
                </a:lnTo>
              </a:path>
            </a:pathLst>
          </a:custGeom>
          <a:solidFill>
            <a:srgbClr val="DFA659"/>
          </a:solidFill>
          <a:ln w="0" cap="flat" cmpd="sng">
            <a:solidFill>
              <a:srgbClr val="DFA659"/>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7337" name="Freeform 9"/>
          <p:cNvSpPr>
            <a:spLocks/>
          </p:cNvSpPr>
          <p:nvPr/>
        </p:nvSpPr>
        <p:spPr bwMode="auto">
          <a:xfrm>
            <a:off x="3810000" y="2819400"/>
            <a:ext cx="557213" cy="531813"/>
          </a:xfrm>
          <a:custGeom>
            <a:avLst/>
            <a:gdLst>
              <a:gd name="T0" fmla="*/ 350 w 351"/>
              <a:gd name="T1" fmla="*/ 281 h 335"/>
              <a:gd name="T2" fmla="*/ 346 w 351"/>
              <a:gd name="T3" fmla="*/ 258 h 335"/>
              <a:gd name="T4" fmla="*/ 338 w 351"/>
              <a:gd name="T5" fmla="*/ 233 h 335"/>
              <a:gd name="T6" fmla="*/ 324 w 351"/>
              <a:gd name="T7" fmla="*/ 206 h 335"/>
              <a:gd name="T8" fmla="*/ 306 w 351"/>
              <a:gd name="T9" fmla="*/ 177 h 335"/>
              <a:gd name="T10" fmla="*/ 285 w 351"/>
              <a:gd name="T11" fmla="*/ 148 h 335"/>
              <a:gd name="T12" fmla="*/ 260 w 351"/>
              <a:gd name="T13" fmla="*/ 120 h 335"/>
              <a:gd name="T14" fmla="*/ 232 w 351"/>
              <a:gd name="T15" fmla="*/ 93 h 335"/>
              <a:gd name="T16" fmla="*/ 203 w 351"/>
              <a:gd name="T17" fmla="*/ 69 h 335"/>
              <a:gd name="T18" fmla="*/ 173 w 351"/>
              <a:gd name="T19" fmla="*/ 47 h 335"/>
              <a:gd name="T20" fmla="*/ 143 w 351"/>
              <a:gd name="T21" fmla="*/ 29 h 335"/>
              <a:gd name="T22" fmla="*/ 114 w 351"/>
              <a:gd name="T23" fmla="*/ 15 h 335"/>
              <a:gd name="T24" fmla="*/ 87 w 351"/>
              <a:gd name="T25" fmla="*/ 5 h 335"/>
              <a:gd name="T26" fmla="*/ 63 w 351"/>
              <a:gd name="T27" fmla="*/ 1 h 335"/>
              <a:gd name="T28" fmla="*/ 41 w 351"/>
              <a:gd name="T29" fmla="*/ 1 h 335"/>
              <a:gd name="T30" fmla="*/ 24 w 351"/>
              <a:gd name="T31" fmla="*/ 6 h 335"/>
              <a:gd name="T32" fmla="*/ 11 w 351"/>
              <a:gd name="T33" fmla="*/ 16 h 335"/>
              <a:gd name="T34" fmla="*/ 3 w 351"/>
              <a:gd name="T35" fmla="*/ 30 h 335"/>
              <a:gd name="T36" fmla="*/ 0 w 351"/>
              <a:gd name="T37" fmla="*/ 48 h 335"/>
              <a:gd name="T38" fmla="*/ 3 w 351"/>
              <a:gd name="T39" fmla="*/ 70 h 335"/>
              <a:gd name="T40" fmla="*/ 10 w 351"/>
              <a:gd name="T41" fmla="*/ 94 h 335"/>
              <a:gd name="T42" fmla="*/ 22 w 351"/>
              <a:gd name="T43" fmla="*/ 122 h 335"/>
              <a:gd name="T44" fmla="*/ 39 w 351"/>
              <a:gd name="T45" fmla="*/ 150 h 335"/>
              <a:gd name="T46" fmla="*/ 60 w 351"/>
              <a:gd name="T47" fmla="*/ 178 h 335"/>
              <a:gd name="T48" fmla="*/ 84 w 351"/>
              <a:gd name="T49" fmla="*/ 207 h 335"/>
              <a:gd name="T50" fmla="*/ 111 w 351"/>
              <a:gd name="T51" fmla="*/ 234 h 335"/>
              <a:gd name="T52" fmla="*/ 140 w 351"/>
              <a:gd name="T53" fmla="*/ 259 h 335"/>
              <a:gd name="T54" fmla="*/ 170 w 351"/>
              <a:gd name="T55" fmla="*/ 282 h 335"/>
              <a:gd name="T56" fmla="*/ 200 w 351"/>
              <a:gd name="T57" fmla="*/ 301 h 335"/>
              <a:gd name="T58" fmla="*/ 229 w 351"/>
              <a:gd name="T59" fmla="*/ 316 h 335"/>
              <a:gd name="T60" fmla="*/ 257 w 351"/>
              <a:gd name="T61" fmla="*/ 326 h 335"/>
              <a:gd name="T62" fmla="*/ 282 w 351"/>
              <a:gd name="T63" fmla="*/ 333 h 335"/>
              <a:gd name="T64" fmla="*/ 304 w 351"/>
              <a:gd name="T65" fmla="*/ 334 h 335"/>
              <a:gd name="T66" fmla="*/ 323 w 351"/>
              <a:gd name="T67" fmla="*/ 330 h 335"/>
              <a:gd name="T68" fmla="*/ 337 w 351"/>
              <a:gd name="T69" fmla="*/ 321 h 335"/>
              <a:gd name="T70" fmla="*/ 346 w 351"/>
              <a:gd name="T71" fmla="*/ 308 h 335"/>
              <a:gd name="T72" fmla="*/ 350 w 351"/>
              <a:gd name="T73" fmla="*/ 291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1" h="335">
                <a:moveTo>
                  <a:pt x="350" y="291"/>
                </a:moveTo>
                <a:lnTo>
                  <a:pt x="350" y="281"/>
                </a:lnTo>
                <a:lnTo>
                  <a:pt x="349" y="270"/>
                </a:lnTo>
                <a:lnTo>
                  <a:pt x="346" y="258"/>
                </a:lnTo>
                <a:lnTo>
                  <a:pt x="343" y="246"/>
                </a:lnTo>
                <a:lnTo>
                  <a:pt x="338" y="233"/>
                </a:lnTo>
                <a:lnTo>
                  <a:pt x="331" y="220"/>
                </a:lnTo>
                <a:lnTo>
                  <a:pt x="324" y="206"/>
                </a:lnTo>
                <a:lnTo>
                  <a:pt x="316" y="192"/>
                </a:lnTo>
                <a:lnTo>
                  <a:pt x="306" y="177"/>
                </a:lnTo>
                <a:lnTo>
                  <a:pt x="296" y="163"/>
                </a:lnTo>
                <a:lnTo>
                  <a:pt x="285" y="148"/>
                </a:lnTo>
                <a:lnTo>
                  <a:pt x="273" y="134"/>
                </a:lnTo>
                <a:lnTo>
                  <a:pt x="260" y="120"/>
                </a:lnTo>
                <a:lnTo>
                  <a:pt x="246" y="107"/>
                </a:lnTo>
                <a:lnTo>
                  <a:pt x="232" y="93"/>
                </a:lnTo>
                <a:lnTo>
                  <a:pt x="218" y="81"/>
                </a:lnTo>
                <a:lnTo>
                  <a:pt x="203" y="69"/>
                </a:lnTo>
                <a:lnTo>
                  <a:pt x="188" y="58"/>
                </a:lnTo>
                <a:lnTo>
                  <a:pt x="173" y="47"/>
                </a:lnTo>
                <a:lnTo>
                  <a:pt x="158" y="38"/>
                </a:lnTo>
                <a:lnTo>
                  <a:pt x="143" y="29"/>
                </a:lnTo>
                <a:lnTo>
                  <a:pt x="129" y="21"/>
                </a:lnTo>
                <a:lnTo>
                  <a:pt x="114" y="15"/>
                </a:lnTo>
                <a:lnTo>
                  <a:pt x="100" y="10"/>
                </a:lnTo>
                <a:lnTo>
                  <a:pt x="87" y="5"/>
                </a:lnTo>
                <a:lnTo>
                  <a:pt x="74" y="2"/>
                </a:lnTo>
                <a:lnTo>
                  <a:pt x="63" y="1"/>
                </a:lnTo>
                <a:lnTo>
                  <a:pt x="51" y="0"/>
                </a:lnTo>
                <a:lnTo>
                  <a:pt x="41" y="1"/>
                </a:lnTo>
                <a:lnTo>
                  <a:pt x="32" y="2"/>
                </a:lnTo>
                <a:lnTo>
                  <a:pt x="24" y="6"/>
                </a:lnTo>
                <a:lnTo>
                  <a:pt x="17" y="10"/>
                </a:lnTo>
                <a:lnTo>
                  <a:pt x="11" y="16"/>
                </a:lnTo>
                <a:lnTo>
                  <a:pt x="7" y="22"/>
                </a:lnTo>
                <a:lnTo>
                  <a:pt x="3" y="30"/>
                </a:lnTo>
                <a:lnTo>
                  <a:pt x="1" y="38"/>
                </a:lnTo>
                <a:lnTo>
                  <a:pt x="0" y="48"/>
                </a:lnTo>
                <a:lnTo>
                  <a:pt x="1" y="58"/>
                </a:lnTo>
                <a:lnTo>
                  <a:pt x="3" y="70"/>
                </a:lnTo>
                <a:lnTo>
                  <a:pt x="6" y="82"/>
                </a:lnTo>
                <a:lnTo>
                  <a:pt x="10" y="94"/>
                </a:lnTo>
                <a:lnTo>
                  <a:pt x="16" y="108"/>
                </a:lnTo>
                <a:lnTo>
                  <a:pt x="22" y="122"/>
                </a:lnTo>
                <a:lnTo>
                  <a:pt x="30" y="135"/>
                </a:lnTo>
                <a:lnTo>
                  <a:pt x="39" y="150"/>
                </a:lnTo>
                <a:lnTo>
                  <a:pt x="49" y="164"/>
                </a:lnTo>
                <a:lnTo>
                  <a:pt x="60" y="178"/>
                </a:lnTo>
                <a:lnTo>
                  <a:pt x="72" y="193"/>
                </a:lnTo>
                <a:lnTo>
                  <a:pt x="84" y="207"/>
                </a:lnTo>
                <a:lnTo>
                  <a:pt x="97" y="220"/>
                </a:lnTo>
                <a:lnTo>
                  <a:pt x="111" y="234"/>
                </a:lnTo>
                <a:lnTo>
                  <a:pt x="125" y="247"/>
                </a:lnTo>
                <a:lnTo>
                  <a:pt x="140" y="259"/>
                </a:lnTo>
                <a:lnTo>
                  <a:pt x="155" y="271"/>
                </a:lnTo>
                <a:lnTo>
                  <a:pt x="170" y="282"/>
                </a:lnTo>
                <a:lnTo>
                  <a:pt x="185" y="292"/>
                </a:lnTo>
                <a:lnTo>
                  <a:pt x="200" y="301"/>
                </a:lnTo>
                <a:lnTo>
                  <a:pt x="215" y="309"/>
                </a:lnTo>
                <a:lnTo>
                  <a:pt x="229" y="316"/>
                </a:lnTo>
                <a:lnTo>
                  <a:pt x="243" y="322"/>
                </a:lnTo>
                <a:lnTo>
                  <a:pt x="257" y="326"/>
                </a:lnTo>
                <a:lnTo>
                  <a:pt x="270" y="330"/>
                </a:lnTo>
                <a:lnTo>
                  <a:pt x="282" y="333"/>
                </a:lnTo>
                <a:lnTo>
                  <a:pt x="294" y="334"/>
                </a:lnTo>
                <a:lnTo>
                  <a:pt x="304" y="334"/>
                </a:lnTo>
                <a:lnTo>
                  <a:pt x="314" y="332"/>
                </a:lnTo>
                <a:lnTo>
                  <a:pt x="323" y="330"/>
                </a:lnTo>
                <a:lnTo>
                  <a:pt x="330" y="326"/>
                </a:lnTo>
                <a:lnTo>
                  <a:pt x="337" y="321"/>
                </a:lnTo>
                <a:lnTo>
                  <a:pt x="342" y="315"/>
                </a:lnTo>
                <a:lnTo>
                  <a:pt x="346" y="308"/>
                </a:lnTo>
                <a:lnTo>
                  <a:pt x="349" y="300"/>
                </a:lnTo>
                <a:lnTo>
                  <a:pt x="350" y="291"/>
                </a:lnTo>
              </a:path>
            </a:pathLst>
          </a:custGeom>
          <a:solidFill>
            <a:srgbClr val="DFA659"/>
          </a:solidFill>
          <a:ln w="47625" cap="flat" cmpd="sng">
            <a:solidFill>
              <a:srgbClr val="FFFF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7338" name="Freeform 10"/>
          <p:cNvSpPr>
            <a:spLocks/>
          </p:cNvSpPr>
          <p:nvPr/>
        </p:nvSpPr>
        <p:spPr bwMode="auto">
          <a:xfrm>
            <a:off x="3967163" y="2976563"/>
            <a:ext cx="196850" cy="193675"/>
          </a:xfrm>
          <a:custGeom>
            <a:avLst/>
            <a:gdLst>
              <a:gd name="T0" fmla="*/ 122 w 123"/>
              <a:gd name="T1" fmla="*/ 102 h 122"/>
              <a:gd name="T2" fmla="*/ 121 w 123"/>
              <a:gd name="T3" fmla="*/ 94 h 122"/>
              <a:gd name="T4" fmla="*/ 118 w 123"/>
              <a:gd name="T5" fmla="*/ 85 h 122"/>
              <a:gd name="T6" fmla="*/ 113 w 123"/>
              <a:gd name="T7" fmla="*/ 75 h 122"/>
              <a:gd name="T8" fmla="*/ 107 w 123"/>
              <a:gd name="T9" fmla="*/ 64 h 122"/>
              <a:gd name="T10" fmla="*/ 100 w 123"/>
              <a:gd name="T11" fmla="*/ 54 h 122"/>
              <a:gd name="T12" fmla="*/ 91 w 123"/>
              <a:gd name="T13" fmla="*/ 44 h 122"/>
              <a:gd name="T14" fmla="*/ 81 w 123"/>
              <a:gd name="T15" fmla="*/ 34 h 122"/>
              <a:gd name="T16" fmla="*/ 71 w 123"/>
              <a:gd name="T17" fmla="*/ 25 h 122"/>
              <a:gd name="T18" fmla="*/ 61 w 123"/>
              <a:gd name="T19" fmla="*/ 17 h 122"/>
              <a:gd name="T20" fmla="*/ 50 w 123"/>
              <a:gd name="T21" fmla="*/ 11 h 122"/>
              <a:gd name="T22" fmla="*/ 40 w 123"/>
              <a:gd name="T23" fmla="*/ 5 h 122"/>
              <a:gd name="T24" fmla="*/ 30 w 123"/>
              <a:gd name="T25" fmla="*/ 2 h 122"/>
              <a:gd name="T26" fmla="*/ 22 w 123"/>
              <a:gd name="T27" fmla="*/ 0 h 122"/>
              <a:gd name="T28" fmla="*/ 14 w 123"/>
              <a:gd name="T29" fmla="*/ 0 h 122"/>
              <a:gd name="T30" fmla="*/ 9 w 123"/>
              <a:gd name="T31" fmla="*/ 2 h 122"/>
              <a:gd name="T32" fmla="*/ 4 w 123"/>
              <a:gd name="T33" fmla="*/ 6 h 122"/>
              <a:gd name="T34" fmla="*/ 1 w 123"/>
              <a:gd name="T35" fmla="*/ 11 h 122"/>
              <a:gd name="T36" fmla="*/ 0 w 123"/>
              <a:gd name="T37" fmla="*/ 17 h 122"/>
              <a:gd name="T38" fmla="*/ 1 w 123"/>
              <a:gd name="T39" fmla="*/ 25 h 122"/>
              <a:gd name="T40" fmla="*/ 4 w 123"/>
              <a:gd name="T41" fmla="*/ 34 h 122"/>
              <a:gd name="T42" fmla="*/ 8 w 123"/>
              <a:gd name="T43" fmla="*/ 44 h 122"/>
              <a:gd name="T44" fmla="*/ 14 w 123"/>
              <a:gd name="T45" fmla="*/ 55 h 122"/>
              <a:gd name="T46" fmla="*/ 21 w 123"/>
              <a:gd name="T47" fmla="*/ 65 h 122"/>
              <a:gd name="T48" fmla="*/ 30 w 123"/>
              <a:gd name="T49" fmla="*/ 75 h 122"/>
              <a:gd name="T50" fmla="*/ 39 w 123"/>
              <a:gd name="T51" fmla="*/ 85 h 122"/>
              <a:gd name="T52" fmla="*/ 49 w 123"/>
              <a:gd name="T53" fmla="*/ 94 h 122"/>
              <a:gd name="T54" fmla="*/ 60 w 123"/>
              <a:gd name="T55" fmla="*/ 103 h 122"/>
              <a:gd name="T56" fmla="*/ 70 w 123"/>
              <a:gd name="T57" fmla="*/ 109 h 122"/>
              <a:gd name="T58" fmla="*/ 80 w 123"/>
              <a:gd name="T59" fmla="*/ 115 h 122"/>
              <a:gd name="T60" fmla="*/ 90 w 123"/>
              <a:gd name="T61" fmla="*/ 119 h 122"/>
              <a:gd name="T62" fmla="*/ 99 w 123"/>
              <a:gd name="T63" fmla="*/ 121 h 122"/>
              <a:gd name="T64" fmla="*/ 106 w 123"/>
              <a:gd name="T65" fmla="*/ 121 h 122"/>
              <a:gd name="T66" fmla="*/ 113 w 123"/>
              <a:gd name="T67" fmla="*/ 120 h 122"/>
              <a:gd name="T68" fmla="*/ 118 w 123"/>
              <a:gd name="T69" fmla="*/ 117 h 122"/>
              <a:gd name="T70" fmla="*/ 121 w 123"/>
              <a:gd name="T71" fmla="*/ 112 h 122"/>
              <a:gd name="T72" fmla="*/ 122 w 123"/>
              <a:gd name="T73" fmla="*/ 10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 h="122">
                <a:moveTo>
                  <a:pt x="122" y="106"/>
                </a:moveTo>
                <a:lnTo>
                  <a:pt x="122" y="102"/>
                </a:lnTo>
                <a:lnTo>
                  <a:pt x="122" y="98"/>
                </a:lnTo>
                <a:lnTo>
                  <a:pt x="121" y="94"/>
                </a:lnTo>
                <a:lnTo>
                  <a:pt x="120" y="89"/>
                </a:lnTo>
                <a:lnTo>
                  <a:pt x="118" y="85"/>
                </a:lnTo>
                <a:lnTo>
                  <a:pt x="116" y="80"/>
                </a:lnTo>
                <a:lnTo>
                  <a:pt x="113" y="75"/>
                </a:lnTo>
                <a:lnTo>
                  <a:pt x="110" y="70"/>
                </a:lnTo>
                <a:lnTo>
                  <a:pt x="107" y="64"/>
                </a:lnTo>
                <a:lnTo>
                  <a:pt x="104" y="59"/>
                </a:lnTo>
                <a:lnTo>
                  <a:pt x="100" y="54"/>
                </a:lnTo>
                <a:lnTo>
                  <a:pt x="95" y="49"/>
                </a:lnTo>
                <a:lnTo>
                  <a:pt x="91" y="44"/>
                </a:lnTo>
                <a:lnTo>
                  <a:pt x="86" y="39"/>
                </a:lnTo>
                <a:lnTo>
                  <a:pt x="81" y="34"/>
                </a:lnTo>
                <a:lnTo>
                  <a:pt x="76" y="29"/>
                </a:lnTo>
                <a:lnTo>
                  <a:pt x="71" y="25"/>
                </a:lnTo>
                <a:lnTo>
                  <a:pt x="66" y="21"/>
                </a:lnTo>
                <a:lnTo>
                  <a:pt x="61" y="17"/>
                </a:lnTo>
                <a:lnTo>
                  <a:pt x="55" y="14"/>
                </a:lnTo>
                <a:lnTo>
                  <a:pt x="50" y="11"/>
                </a:lnTo>
                <a:lnTo>
                  <a:pt x="45" y="8"/>
                </a:lnTo>
                <a:lnTo>
                  <a:pt x="40" y="5"/>
                </a:lnTo>
                <a:lnTo>
                  <a:pt x="35" y="3"/>
                </a:lnTo>
                <a:lnTo>
                  <a:pt x="30" y="2"/>
                </a:lnTo>
                <a:lnTo>
                  <a:pt x="26" y="1"/>
                </a:lnTo>
                <a:lnTo>
                  <a:pt x="22" y="0"/>
                </a:lnTo>
                <a:lnTo>
                  <a:pt x="18" y="0"/>
                </a:lnTo>
                <a:lnTo>
                  <a:pt x="14" y="0"/>
                </a:lnTo>
                <a:lnTo>
                  <a:pt x="12" y="1"/>
                </a:lnTo>
                <a:lnTo>
                  <a:pt x="9" y="2"/>
                </a:lnTo>
                <a:lnTo>
                  <a:pt x="6" y="4"/>
                </a:lnTo>
                <a:lnTo>
                  <a:pt x="4" y="6"/>
                </a:lnTo>
                <a:lnTo>
                  <a:pt x="2" y="8"/>
                </a:lnTo>
                <a:lnTo>
                  <a:pt x="1" y="11"/>
                </a:lnTo>
                <a:lnTo>
                  <a:pt x="0" y="14"/>
                </a:lnTo>
                <a:lnTo>
                  <a:pt x="0" y="17"/>
                </a:lnTo>
                <a:lnTo>
                  <a:pt x="0" y="21"/>
                </a:lnTo>
                <a:lnTo>
                  <a:pt x="1" y="25"/>
                </a:lnTo>
                <a:lnTo>
                  <a:pt x="2" y="30"/>
                </a:lnTo>
                <a:lnTo>
                  <a:pt x="4" y="34"/>
                </a:lnTo>
                <a:lnTo>
                  <a:pt x="6" y="39"/>
                </a:lnTo>
                <a:lnTo>
                  <a:pt x="8" y="44"/>
                </a:lnTo>
                <a:lnTo>
                  <a:pt x="11" y="49"/>
                </a:lnTo>
                <a:lnTo>
                  <a:pt x="14" y="55"/>
                </a:lnTo>
                <a:lnTo>
                  <a:pt x="17" y="60"/>
                </a:lnTo>
                <a:lnTo>
                  <a:pt x="21" y="65"/>
                </a:lnTo>
                <a:lnTo>
                  <a:pt x="25" y="70"/>
                </a:lnTo>
                <a:lnTo>
                  <a:pt x="30" y="75"/>
                </a:lnTo>
                <a:lnTo>
                  <a:pt x="34" y="80"/>
                </a:lnTo>
                <a:lnTo>
                  <a:pt x="39" y="85"/>
                </a:lnTo>
                <a:lnTo>
                  <a:pt x="44" y="90"/>
                </a:lnTo>
                <a:lnTo>
                  <a:pt x="49" y="94"/>
                </a:lnTo>
                <a:lnTo>
                  <a:pt x="54" y="99"/>
                </a:lnTo>
                <a:lnTo>
                  <a:pt x="60" y="103"/>
                </a:lnTo>
                <a:lnTo>
                  <a:pt x="65" y="106"/>
                </a:lnTo>
                <a:lnTo>
                  <a:pt x="70" y="109"/>
                </a:lnTo>
                <a:lnTo>
                  <a:pt x="75" y="113"/>
                </a:lnTo>
                <a:lnTo>
                  <a:pt x="80" y="115"/>
                </a:lnTo>
                <a:lnTo>
                  <a:pt x="85" y="117"/>
                </a:lnTo>
                <a:lnTo>
                  <a:pt x="90" y="119"/>
                </a:lnTo>
                <a:lnTo>
                  <a:pt x="94" y="120"/>
                </a:lnTo>
                <a:lnTo>
                  <a:pt x="99" y="121"/>
                </a:lnTo>
                <a:lnTo>
                  <a:pt x="102" y="121"/>
                </a:lnTo>
                <a:lnTo>
                  <a:pt x="106" y="121"/>
                </a:lnTo>
                <a:lnTo>
                  <a:pt x="110" y="121"/>
                </a:lnTo>
                <a:lnTo>
                  <a:pt x="113" y="120"/>
                </a:lnTo>
                <a:lnTo>
                  <a:pt x="116" y="119"/>
                </a:lnTo>
                <a:lnTo>
                  <a:pt x="118" y="117"/>
                </a:lnTo>
                <a:lnTo>
                  <a:pt x="119" y="115"/>
                </a:lnTo>
                <a:lnTo>
                  <a:pt x="121" y="112"/>
                </a:lnTo>
                <a:lnTo>
                  <a:pt x="122" y="109"/>
                </a:lnTo>
                <a:lnTo>
                  <a:pt x="122" y="106"/>
                </a:lnTo>
              </a:path>
            </a:pathLst>
          </a:custGeom>
          <a:noFill/>
          <a:ln w="47625"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7339" name="Freeform 11"/>
          <p:cNvSpPr>
            <a:spLocks/>
          </p:cNvSpPr>
          <p:nvPr/>
        </p:nvSpPr>
        <p:spPr bwMode="auto">
          <a:xfrm>
            <a:off x="4775200" y="5424488"/>
            <a:ext cx="558800" cy="490537"/>
          </a:xfrm>
          <a:custGeom>
            <a:avLst/>
            <a:gdLst>
              <a:gd name="T0" fmla="*/ 0 w 352"/>
              <a:gd name="T1" fmla="*/ 264 h 309"/>
              <a:gd name="T2" fmla="*/ 3 w 352"/>
              <a:gd name="T3" fmla="*/ 244 h 309"/>
              <a:gd name="T4" fmla="*/ 11 w 352"/>
              <a:gd name="T5" fmla="*/ 221 h 309"/>
              <a:gd name="T6" fmla="*/ 23 w 352"/>
              <a:gd name="T7" fmla="*/ 196 h 309"/>
              <a:gd name="T8" fmla="*/ 41 w 352"/>
              <a:gd name="T9" fmla="*/ 170 h 309"/>
              <a:gd name="T10" fmla="*/ 62 w 352"/>
              <a:gd name="T11" fmla="*/ 144 h 309"/>
              <a:gd name="T12" fmla="*/ 87 w 352"/>
              <a:gd name="T13" fmla="*/ 118 h 309"/>
              <a:gd name="T14" fmla="*/ 114 w 352"/>
              <a:gd name="T15" fmla="*/ 93 h 309"/>
              <a:gd name="T16" fmla="*/ 143 w 352"/>
              <a:gd name="T17" fmla="*/ 70 h 309"/>
              <a:gd name="T18" fmla="*/ 173 w 352"/>
              <a:gd name="T19" fmla="*/ 49 h 309"/>
              <a:gd name="T20" fmla="*/ 203 w 352"/>
              <a:gd name="T21" fmla="*/ 31 h 309"/>
              <a:gd name="T22" fmla="*/ 232 w 352"/>
              <a:gd name="T23" fmla="*/ 17 h 309"/>
              <a:gd name="T24" fmla="*/ 260 w 352"/>
              <a:gd name="T25" fmla="*/ 7 h 309"/>
              <a:gd name="T26" fmla="*/ 285 w 352"/>
              <a:gd name="T27" fmla="*/ 1 h 309"/>
              <a:gd name="T28" fmla="*/ 307 w 352"/>
              <a:gd name="T29" fmla="*/ 0 h 309"/>
              <a:gd name="T30" fmla="*/ 325 w 352"/>
              <a:gd name="T31" fmla="*/ 4 h 309"/>
              <a:gd name="T32" fmla="*/ 339 w 352"/>
              <a:gd name="T33" fmla="*/ 11 h 309"/>
              <a:gd name="T34" fmla="*/ 347 w 352"/>
              <a:gd name="T35" fmla="*/ 23 h 309"/>
              <a:gd name="T36" fmla="*/ 351 w 352"/>
              <a:gd name="T37" fmla="*/ 39 h 309"/>
              <a:gd name="T38" fmla="*/ 349 w 352"/>
              <a:gd name="T39" fmla="*/ 58 h 309"/>
              <a:gd name="T40" fmla="*/ 343 w 352"/>
              <a:gd name="T41" fmla="*/ 81 h 309"/>
              <a:gd name="T42" fmla="*/ 331 w 352"/>
              <a:gd name="T43" fmla="*/ 105 h 309"/>
              <a:gd name="T44" fmla="*/ 315 w 352"/>
              <a:gd name="T45" fmla="*/ 130 h 309"/>
              <a:gd name="T46" fmla="*/ 295 w 352"/>
              <a:gd name="T47" fmla="*/ 157 h 309"/>
              <a:gd name="T48" fmla="*/ 271 w 352"/>
              <a:gd name="T49" fmla="*/ 183 h 309"/>
              <a:gd name="T50" fmla="*/ 245 w 352"/>
              <a:gd name="T51" fmla="*/ 209 h 309"/>
              <a:gd name="T52" fmla="*/ 216 w 352"/>
              <a:gd name="T53" fmla="*/ 232 h 309"/>
              <a:gd name="T54" fmla="*/ 186 w 352"/>
              <a:gd name="T55" fmla="*/ 254 h 309"/>
              <a:gd name="T56" fmla="*/ 156 w 352"/>
              <a:gd name="T57" fmla="*/ 272 h 309"/>
              <a:gd name="T58" fmla="*/ 126 w 352"/>
              <a:gd name="T59" fmla="*/ 288 h 309"/>
              <a:gd name="T60" fmla="*/ 98 w 352"/>
              <a:gd name="T61" fmla="*/ 298 h 309"/>
              <a:gd name="T62" fmla="*/ 72 w 352"/>
              <a:gd name="T63" fmla="*/ 305 h 309"/>
              <a:gd name="T64" fmla="*/ 49 w 352"/>
              <a:gd name="T65" fmla="*/ 308 h 309"/>
              <a:gd name="T66" fmla="*/ 30 w 352"/>
              <a:gd name="T67" fmla="*/ 306 h 309"/>
              <a:gd name="T68" fmla="*/ 15 w 352"/>
              <a:gd name="T69" fmla="*/ 299 h 309"/>
              <a:gd name="T70" fmla="*/ 5 w 352"/>
              <a:gd name="T71" fmla="*/ 288 h 309"/>
              <a:gd name="T72" fmla="*/ 1 w 352"/>
              <a:gd name="T73" fmla="*/ 273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2" h="309">
                <a:moveTo>
                  <a:pt x="1" y="273"/>
                </a:moveTo>
                <a:lnTo>
                  <a:pt x="0" y="264"/>
                </a:lnTo>
                <a:lnTo>
                  <a:pt x="1" y="254"/>
                </a:lnTo>
                <a:lnTo>
                  <a:pt x="3" y="244"/>
                </a:lnTo>
                <a:lnTo>
                  <a:pt x="6" y="233"/>
                </a:lnTo>
                <a:lnTo>
                  <a:pt x="11" y="221"/>
                </a:lnTo>
                <a:lnTo>
                  <a:pt x="17" y="209"/>
                </a:lnTo>
                <a:lnTo>
                  <a:pt x="23" y="196"/>
                </a:lnTo>
                <a:lnTo>
                  <a:pt x="31" y="184"/>
                </a:lnTo>
                <a:lnTo>
                  <a:pt x="41" y="170"/>
                </a:lnTo>
                <a:lnTo>
                  <a:pt x="51" y="157"/>
                </a:lnTo>
                <a:lnTo>
                  <a:pt x="62" y="144"/>
                </a:lnTo>
                <a:lnTo>
                  <a:pt x="74" y="131"/>
                </a:lnTo>
                <a:lnTo>
                  <a:pt x="87" y="118"/>
                </a:lnTo>
                <a:lnTo>
                  <a:pt x="100" y="105"/>
                </a:lnTo>
                <a:lnTo>
                  <a:pt x="114" y="93"/>
                </a:lnTo>
                <a:lnTo>
                  <a:pt x="128" y="81"/>
                </a:lnTo>
                <a:lnTo>
                  <a:pt x="143" y="70"/>
                </a:lnTo>
                <a:lnTo>
                  <a:pt x="158" y="59"/>
                </a:lnTo>
                <a:lnTo>
                  <a:pt x="173" y="49"/>
                </a:lnTo>
                <a:lnTo>
                  <a:pt x="188" y="40"/>
                </a:lnTo>
                <a:lnTo>
                  <a:pt x="203" y="31"/>
                </a:lnTo>
                <a:lnTo>
                  <a:pt x="218" y="24"/>
                </a:lnTo>
                <a:lnTo>
                  <a:pt x="232" y="17"/>
                </a:lnTo>
                <a:lnTo>
                  <a:pt x="246" y="12"/>
                </a:lnTo>
                <a:lnTo>
                  <a:pt x="260" y="7"/>
                </a:lnTo>
                <a:lnTo>
                  <a:pt x="273" y="4"/>
                </a:lnTo>
                <a:lnTo>
                  <a:pt x="285" y="1"/>
                </a:lnTo>
                <a:lnTo>
                  <a:pt x="296" y="0"/>
                </a:lnTo>
                <a:lnTo>
                  <a:pt x="307" y="0"/>
                </a:lnTo>
                <a:lnTo>
                  <a:pt x="317" y="1"/>
                </a:lnTo>
                <a:lnTo>
                  <a:pt x="325" y="4"/>
                </a:lnTo>
                <a:lnTo>
                  <a:pt x="332" y="7"/>
                </a:lnTo>
                <a:lnTo>
                  <a:pt x="339" y="11"/>
                </a:lnTo>
                <a:lnTo>
                  <a:pt x="344" y="17"/>
                </a:lnTo>
                <a:lnTo>
                  <a:pt x="347" y="23"/>
                </a:lnTo>
                <a:lnTo>
                  <a:pt x="350" y="31"/>
                </a:lnTo>
                <a:lnTo>
                  <a:pt x="351" y="39"/>
                </a:lnTo>
                <a:lnTo>
                  <a:pt x="351" y="48"/>
                </a:lnTo>
                <a:lnTo>
                  <a:pt x="349" y="58"/>
                </a:lnTo>
                <a:lnTo>
                  <a:pt x="347" y="69"/>
                </a:lnTo>
                <a:lnTo>
                  <a:pt x="343" y="81"/>
                </a:lnTo>
                <a:lnTo>
                  <a:pt x="338" y="92"/>
                </a:lnTo>
                <a:lnTo>
                  <a:pt x="331" y="105"/>
                </a:lnTo>
                <a:lnTo>
                  <a:pt x="324" y="118"/>
                </a:lnTo>
                <a:lnTo>
                  <a:pt x="315" y="130"/>
                </a:lnTo>
                <a:lnTo>
                  <a:pt x="305" y="144"/>
                </a:lnTo>
                <a:lnTo>
                  <a:pt x="295" y="157"/>
                </a:lnTo>
                <a:lnTo>
                  <a:pt x="283" y="170"/>
                </a:lnTo>
                <a:lnTo>
                  <a:pt x="271" y="183"/>
                </a:lnTo>
                <a:lnTo>
                  <a:pt x="258" y="196"/>
                </a:lnTo>
                <a:lnTo>
                  <a:pt x="245" y="209"/>
                </a:lnTo>
                <a:lnTo>
                  <a:pt x="230" y="221"/>
                </a:lnTo>
                <a:lnTo>
                  <a:pt x="216" y="232"/>
                </a:lnTo>
                <a:lnTo>
                  <a:pt x="201" y="244"/>
                </a:lnTo>
                <a:lnTo>
                  <a:pt x="186" y="254"/>
                </a:lnTo>
                <a:lnTo>
                  <a:pt x="171" y="264"/>
                </a:lnTo>
                <a:lnTo>
                  <a:pt x="156" y="272"/>
                </a:lnTo>
                <a:lnTo>
                  <a:pt x="141" y="280"/>
                </a:lnTo>
                <a:lnTo>
                  <a:pt x="126" y="288"/>
                </a:lnTo>
                <a:lnTo>
                  <a:pt x="112" y="294"/>
                </a:lnTo>
                <a:lnTo>
                  <a:pt x="98" y="298"/>
                </a:lnTo>
                <a:lnTo>
                  <a:pt x="85" y="303"/>
                </a:lnTo>
                <a:lnTo>
                  <a:pt x="72" y="305"/>
                </a:lnTo>
                <a:lnTo>
                  <a:pt x="61" y="307"/>
                </a:lnTo>
                <a:lnTo>
                  <a:pt x="49" y="308"/>
                </a:lnTo>
                <a:lnTo>
                  <a:pt x="39" y="307"/>
                </a:lnTo>
                <a:lnTo>
                  <a:pt x="30" y="306"/>
                </a:lnTo>
                <a:lnTo>
                  <a:pt x="22" y="303"/>
                </a:lnTo>
                <a:lnTo>
                  <a:pt x="15" y="299"/>
                </a:lnTo>
                <a:lnTo>
                  <a:pt x="10" y="294"/>
                </a:lnTo>
                <a:lnTo>
                  <a:pt x="5" y="288"/>
                </a:lnTo>
                <a:lnTo>
                  <a:pt x="3" y="281"/>
                </a:lnTo>
                <a:lnTo>
                  <a:pt x="1" y="273"/>
                </a:lnTo>
              </a:path>
            </a:pathLst>
          </a:custGeom>
          <a:solidFill>
            <a:srgbClr val="FF6600"/>
          </a:solidFill>
          <a:ln w="47625" cap="flat" cmpd="sng">
            <a:solidFill>
              <a:srgbClr val="993366"/>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7340" name="Freeform 12"/>
          <p:cNvSpPr>
            <a:spLocks/>
          </p:cNvSpPr>
          <p:nvPr/>
        </p:nvSpPr>
        <p:spPr bwMode="auto">
          <a:xfrm>
            <a:off x="3927475" y="4286250"/>
            <a:ext cx="1135063" cy="860425"/>
          </a:xfrm>
          <a:custGeom>
            <a:avLst/>
            <a:gdLst>
              <a:gd name="T0" fmla="*/ 2 w 716"/>
              <a:gd name="T1" fmla="*/ 481 h 542"/>
              <a:gd name="T2" fmla="*/ 2 w 716"/>
              <a:gd name="T3" fmla="*/ 448 h 542"/>
              <a:gd name="T4" fmla="*/ 13 w 716"/>
              <a:gd name="T5" fmla="*/ 411 h 542"/>
              <a:gd name="T6" fmla="*/ 35 w 716"/>
              <a:gd name="T7" fmla="*/ 369 h 542"/>
              <a:gd name="T8" fmla="*/ 66 w 716"/>
              <a:gd name="T9" fmla="*/ 324 h 542"/>
              <a:gd name="T10" fmla="*/ 105 w 716"/>
              <a:gd name="T11" fmla="*/ 277 h 542"/>
              <a:gd name="T12" fmla="*/ 153 w 716"/>
              <a:gd name="T13" fmla="*/ 231 h 542"/>
              <a:gd name="T14" fmla="*/ 206 w 716"/>
              <a:gd name="T15" fmla="*/ 185 h 542"/>
              <a:gd name="T16" fmla="*/ 263 w 716"/>
              <a:gd name="T17" fmla="*/ 143 h 542"/>
              <a:gd name="T18" fmla="*/ 324 w 716"/>
              <a:gd name="T19" fmla="*/ 104 h 542"/>
              <a:gd name="T20" fmla="*/ 385 w 716"/>
              <a:gd name="T21" fmla="*/ 70 h 542"/>
              <a:gd name="T22" fmla="*/ 446 w 716"/>
              <a:gd name="T23" fmla="*/ 41 h 542"/>
              <a:gd name="T24" fmla="*/ 503 w 716"/>
              <a:gd name="T25" fmla="*/ 20 h 542"/>
              <a:gd name="T26" fmla="*/ 557 w 716"/>
              <a:gd name="T27" fmla="*/ 6 h 542"/>
              <a:gd name="T28" fmla="*/ 605 w 716"/>
              <a:gd name="T29" fmla="*/ 0 h 542"/>
              <a:gd name="T30" fmla="*/ 646 w 716"/>
              <a:gd name="T31" fmla="*/ 2 h 542"/>
              <a:gd name="T32" fmla="*/ 678 w 716"/>
              <a:gd name="T33" fmla="*/ 12 h 542"/>
              <a:gd name="T34" fmla="*/ 700 w 716"/>
              <a:gd name="T35" fmla="*/ 29 h 542"/>
              <a:gd name="T36" fmla="*/ 713 w 716"/>
              <a:gd name="T37" fmla="*/ 54 h 542"/>
              <a:gd name="T38" fmla="*/ 714 w 716"/>
              <a:gd name="T39" fmla="*/ 85 h 542"/>
              <a:gd name="T40" fmla="*/ 706 w 716"/>
              <a:gd name="T41" fmla="*/ 121 h 542"/>
              <a:gd name="T42" fmla="*/ 687 w 716"/>
              <a:gd name="T43" fmla="*/ 162 h 542"/>
              <a:gd name="T44" fmla="*/ 658 w 716"/>
              <a:gd name="T45" fmla="*/ 206 h 542"/>
              <a:gd name="T46" fmla="*/ 621 w 716"/>
              <a:gd name="T47" fmla="*/ 252 h 542"/>
              <a:gd name="T48" fmla="*/ 576 w 716"/>
              <a:gd name="T49" fmla="*/ 299 h 542"/>
              <a:gd name="T50" fmla="*/ 524 w 716"/>
              <a:gd name="T51" fmla="*/ 345 h 542"/>
              <a:gd name="T52" fmla="*/ 468 w 716"/>
              <a:gd name="T53" fmla="*/ 388 h 542"/>
              <a:gd name="T54" fmla="*/ 407 w 716"/>
              <a:gd name="T55" fmla="*/ 428 h 542"/>
              <a:gd name="T56" fmla="*/ 346 w 716"/>
              <a:gd name="T57" fmla="*/ 464 h 542"/>
              <a:gd name="T58" fmla="*/ 285 w 716"/>
              <a:gd name="T59" fmla="*/ 493 h 542"/>
              <a:gd name="T60" fmla="*/ 226 w 716"/>
              <a:gd name="T61" fmla="*/ 517 h 542"/>
              <a:gd name="T62" fmla="*/ 172 w 716"/>
              <a:gd name="T63" fmla="*/ 532 h 542"/>
              <a:gd name="T64" fmla="*/ 122 w 716"/>
              <a:gd name="T65" fmla="*/ 540 h 542"/>
              <a:gd name="T66" fmla="*/ 80 w 716"/>
              <a:gd name="T67" fmla="*/ 541 h 542"/>
              <a:gd name="T68" fmla="*/ 45 w 716"/>
              <a:gd name="T69" fmla="*/ 533 h 542"/>
              <a:gd name="T70" fmla="*/ 20 w 716"/>
              <a:gd name="T71" fmla="*/ 517 h 542"/>
              <a:gd name="T72" fmla="*/ 6 w 716"/>
              <a:gd name="T73" fmla="*/ 495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16" h="542">
                <a:moveTo>
                  <a:pt x="5" y="494"/>
                </a:moveTo>
                <a:lnTo>
                  <a:pt x="2" y="481"/>
                </a:lnTo>
                <a:lnTo>
                  <a:pt x="0" y="465"/>
                </a:lnTo>
                <a:lnTo>
                  <a:pt x="2" y="448"/>
                </a:lnTo>
                <a:lnTo>
                  <a:pt x="7" y="430"/>
                </a:lnTo>
                <a:lnTo>
                  <a:pt x="13" y="411"/>
                </a:lnTo>
                <a:lnTo>
                  <a:pt x="23" y="390"/>
                </a:lnTo>
                <a:lnTo>
                  <a:pt x="35" y="369"/>
                </a:lnTo>
                <a:lnTo>
                  <a:pt x="49" y="346"/>
                </a:lnTo>
                <a:lnTo>
                  <a:pt x="66" y="324"/>
                </a:lnTo>
                <a:lnTo>
                  <a:pt x="84" y="301"/>
                </a:lnTo>
                <a:lnTo>
                  <a:pt x="105" y="277"/>
                </a:lnTo>
                <a:lnTo>
                  <a:pt x="128" y="254"/>
                </a:lnTo>
                <a:lnTo>
                  <a:pt x="153" y="231"/>
                </a:lnTo>
                <a:lnTo>
                  <a:pt x="178" y="208"/>
                </a:lnTo>
                <a:lnTo>
                  <a:pt x="206" y="185"/>
                </a:lnTo>
                <a:lnTo>
                  <a:pt x="234" y="164"/>
                </a:lnTo>
                <a:lnTo>
                  <a:pt x="263" y="143"/>
                </a:lnTo>
                <a:lnTo>
                  <a:pt x="293" y="123"/>
                </a:lnTo>
                <a:lnTo>
                  <a:pt x="324" y="104"/>
                </a:lnTo>
                <a:lnTo>
                  <a:pt x="354" y="86"/>
                </a:lnTo>
                <a:lnTo>
                  <a:pt x="385" y="70"/>
                </a:lnTo>
                <a:lnTo>
                  <a:pt x="415" y="55"/>
                </a:lnTo>
                <a:lnTo>
                  <a:pt x="446" y="41"/>
                </a:lnTo>
                <a:lnTo>
                  <a:pt x="475" y="30"/>
                </a:lnTo>
                <a:lnTo>
                  <a:pt x="503" y="20"/>
                </a:lnTo>
                <a:lnTo>
                  <a:pt x="531" y="12"/>
                </a:lnTo>
                <a:lnTo>
                  <a:pt x="557" y="6"/>
                </a:lnTo>
                <a:lnTo>
                  <a:pt x="582" y="2"/>
                </a:lnTo>
                <a:lnTo>
                  <a:pt x="605" y="0"/>
                </a:lnTo>
                <a:lnTo>
                  <a:pt x="626" y="0"/>
                </a:lnTo>
                <a:lnTo>
                  <a:pt x="646" y="2"/>
                </a:lnTo>
                <a:lnTo>
                  <a:pt x="663" y="6"/>
                </a:lnTo>
                <a:lnTo>
                  <a:pt x="678" y="12"/>
                </a:lnTo>
                <a:lnTo>
                  <a:pt x="690" y="20"/>
                </a:lnTo>
                <a:lnTo>
                  <a:pt x="700" y="29"/>
                </a:lnTo>
                <a:lnTo>
                  <a:pt x="708" y="41"/>
                </a:lnTo>
                <a:lnTo>
                  <a:pt x="713" y="54"/>
                </a:lnTo>
                <a:lnTo>
                  <a:pt x="715" y="69"/>
                </a:lnTo>
                <a:lnTo>
                  <a:pt x="714" y="85"/>
                </a:lnTo>
                <a:lnTo>
                  <a:pt x="712" y="103"/>
                </a:lnTo>
                <a:lnTo>
                  <a:pt x="706" y="121"/>
                </a:lnTo>
                <a:lnTo>
                  <a:pt x="698" y="141"/>
                </a:lnTo>
                <a:lnTo>
                  <a:pt x="687" y="162"/>
                </a:lnTo>
                <a:lnTo>
                  <a:pt x="674" y="184"/>
                </a:lnTo>
                <a:lnTo>
                  <a:pt x="658" y="206"/>
                </a:lnTo>
                <a:lnTo>
                  <a:pt x="641" y="229"/>
                </a:lnTo>
                <a:lnTo>
                  <a:pt x="621" y="252"/>
                </a:lnTo>
                <a:lnTo>
                  <a:pt x="599" y="276"/>
                </a:lnTo>
                <a:lnTo>
                  <a:pt x="576" y="299"/>
                </a:lnTo>
                <a:lnTo>
                  <a:pt x="550" y="322"/>
                </a:lnTo>
                <a:lnTo>
                  <a:pt x="524" y="345"/>
                </a:lnTo>
                <a:lnTo>
                  <a:pt x="496" y="367"/>
                </a:lnTo>
                <a:lnTo>
                  <a:pt x="468" y="388"/>
                </a:lnTo>
                <a:lnTo>
                  <a:pt x="438" y="409"/>
                </a:lnTo>
                <a:lnTo>
                  <a:pt x="407" y="428"/>
                </a:lnTo>
                <a:lnTo>
                  <a:pt x="377" y="447"/>
                </a:lnTo>
                <a:lnTo>
                  <a:pt x="346" y="464"/>
                </a:lnTo>
                <a:lnTo>
                  <a:pt x="316" y="479"/>
                </a:lnTo>
                <a:lnTo>
                  <a:pt x="285" y="493"/>
                </a:lnTo>
                <a:lnTo>
                  <a:pt x="256" y="505"/>
                </a:lnTo>
                <a:lnTo>
                  <a:pt x="226" y="517"/>
                </a:lnTo>
                <a:lnTo>
                  <a:pt x="198" y="525"/>
                </a:lnTo>
                <a:lnTo>
                  <a:pt x="172" y="532"/>
                </a:lnTo>
                <a:lnTo>
                  <a:pt x="146" y="537"/>
                </a:lnTo>
                <a:lnTo>
                  <a:pt x="122" y="540"/>
                </a:lnTo>
                <a:lnTo>
                  <a:pt x="100" y="541"/>
                </a:lnTo>
                <a:lnTo>
                  <a:pt x="80" y="541"/>
                </a:lnTo>
                <a:lnTo>
                  <a:pt x="61" y="538"/>
                </a:lnTo>
                <a:lnTo>
                  <a:pt x="45" y="533"/>
                </a:lnTo>
                <a:lnTo>
                  <a:pt x="32" y="526"/>
                </a:lnTo>
                <a:lnTo>
                  <a:pt x="20" y="517"/>
                </a:lnTo>
                <a:lnTo>
                  <a:pt x="12" y="507"/>
                </a:lnTo>
                <a:lnTo>
                  <a:pt x="6" y="495"/>
                </a:lnTo>
              </a:path>
            </a:pathLst>
          </a:custGeom>
          <a:solidFill>
            <a:srgbClr val="FF6600"/>
          </a:solidFill>
          <a:ln w="0" cap="flat" cmpd="sng">
            <a:solidFill>
              <a:srgbClr val="993366"/>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7341" name="Line 13"/>
          <p:cNvSpPr>
            <a:spLocks noChangeShapeType="1"/>
          </p:cNvSpPr>
          <p:nvPr/>
        </p:nvSpPr>
        <p:spPr bwMode="auto">
          <a:xfrm flipV="1">
            <a:off x="3851275" y="1751013"/>
            <a:ext cx="187325" cy="1022350"/>
          </a:xfrm>
          <a:prstGeom prst="line">
            <a:avLst/>
          </a:prstGeom>
          <a:noFill/>
          <a:ln w="476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7342" name="Line 14"/>
          <p:cNvSpPr>
            <a:spLocks noChangeShapeType="1"/>
          </p:cNvSpPr>
          <p:nvPr/>
        </p:nvSpPr>
        <p:spPr bwMode="auto">
          <a:xfrm flipV="1">
            <a:off x="4354513" y="2498725"/>
            <a:ext cx="781050" cy="757238"/>
          </a:xfrm>
          <a:prstGeom prst="line">
            <a:avLst/>
          </a:prstGeom>
          <a:noFill/>
          <a:ln w="476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7343" name="Freeform 15"/>
          <p:cNvSpPr>
            <a:spLocks/>
          </p:cNvSpPr>
          <p:nvPr/>
        </p:nvSpPr>
        <p:spPr bwMode="auto">
          <a:xfrm>
            <a:off x="4054475" y="5167313"/>
            <a:ext cx="741363" cy="692150"/>
          </a:xfrm>
          <a:custGeom>
            <a:avLst/>
            <a:gdLst>
              <a:gd name="T0" fmla="*/ 436 w 437"/>
              <a:gd name="T1" fmla="*/ 436 h 437"/>
              <a:gd name="T2" fmla="*/ 14 w 437"/>
              <a:gd name="T3" fmla="*/ 0 h 437"/>
              <a:gd name="T4" fmla="*/ 0 w 437"/>
              <a:gd name="T5" fmla="*/ 13 h 437"/>
            </a:gdLst>
            <a:ahLst/>
            <a:cxnLst>
              <a:cxn ang="0">
                <a:pos x="T0" y="T1"/>
              </a:cxn>
              <a:cxn ang="0">
                <a:pos x="T2" y="T3"/>
              </a:cxn>
              <a:cxn ang="0">
                <a:pos x="T4" y="T5"/>
              </a:cxn>
            </a:cxnLst>
            <a:rect l="0" t="0" r="r" b="b"/>
            <a:pathLst>
              <a:path w="437" h="437">
                <a:moveTo>
                  <a:pt x="436" y="436"/>
                </a:moveTo>
                <a:lnTo>
                  <a:pt x="14" y="0"/>
                </a:lnTo>
                <a:lnTo>
                  <a:pt x="0" y="13"/>
                </a:lnTo>
              </a:path>
            </a:pathLst>
          </a:custGeom>
          <a:solidFill>
            <a:srgbClr val="FF6600"/>
          </a:solidFill>
          <a:ln w="47625" cap="flat" cmpd="sng">
            <a:solidFill>
              <a:srgbClr val="993366"/>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7344" name="Freeform 16"/>
          <p:cNvSpPr>
            <a:spLocks/>
          </p:cNvSpPr>
          <p:nvPr/>
        </p:nvSpPr>
        <p:spPr bwMode="auto">
          <a:xfrm>
            <a:off x="5060950" y="4459288"/>
            <a:ext cx="212725" cy="960437"/>
          </a:xfrm>
          <a:custGeom>
            <a:avLst/>
            <a:gdLst>
              <a:gd name="T0" fmla="*/ 132 w 133"/>
              <a:gd name="T1" fmla="*/ 604 h 605"/>
              <a:gd name="T2" fmla="*/ 131 w 133"/>
              <a:gd name="T3" fmla="*/ 598 h 605"/>
              <a:gd name="T4" fmla="*/ 129 w 133"/>
              <a:gd name="T5" fmla="*/ 589 h 605"/>
              <a:gd name="T6" fmla="*/ 126 w 133"/>
              <a:gd name="T7" fmla="*/ 578 h 605"/>
              <a:gd name="T8" fmla="*/ 123 w 133"/>
              <a:gd name="T9" fmla="*/ 564 h 605"/>
              <a:gd name="T10" fmla="*/ 120 w 133"/>
              <a:gd name="T11" fmla="*/ 548 h 605"/>
              <a:gd name="T12" fmla="*/ 116 w 133"/>
              <a:gd name="T13" fmla="*/ 530 h 605"/>
              <a:gd name="T14" fmla="*/ 111 w 133"/>
              <a:gd name="T15" fmla="*/ 510 h 605"/>
              <a:gd name="T16" fmla="*/ 107 w 133"/>
              <a:gd name="T17" fmla="*/ 488 h 605"/>
              <a:gd name="T18" fmla="*/ 101 w 133"/>
              <a:gd name="T19" fmla="*/ 464 h 605"/>
              <a:gd name="T20" fmla="*/ 96 w 133"/>
              <a:gd name="T21" fmla="*/ 439 h 605"/>
              <a:gd name="T22" fmla="*/ 90 w 133"/>
              <a:gd name="T23" fmla="*/ 413 h 605"/>
              <a:gd name="T24" fmla="*/ 84 w 133"/>
              <a:gd name="T25" fmla="*/ 386 h 605"/>
              <a:gd name="T26" fmla="*/ 78 w 133"/>
              <a:gd name="T27" fmla="*/ 358 h 605"/>
              <a:gd name="T28" fmla="*/ 72 w 133"/>
              <a:gd name="T29" fmla="*/ 330 h 605"/>
              <a:gd name="T30" fmla="*/ 66 w 133"/>
              <a:gd name="T31" fmla="*/ 302 h 605"/>
              <a:gd name="T32" fmla="*/ 59 w 133"/>
              <a:gd name="T33" fmla="*/ 274 h 605"/>
              <a:gd name="T34" fmla="*/ 53 w 133"/>
              <a:gd name="T35" fmla="*/ 246 h 605"/>
              <a:gd name="T36" fmla="*/ 47 w 133"/>
              <a:gd name="T37" fmla="*/ 218 h 605"/>
              <a:gd name="T38" fmla="*/ 41 w 133"/>
              <a:gd name="T39" fmla="*/ 191 h 605"/>
              <a:gd name="T40" fmla="*/ 36 w 133"/>
              <a:gd name="T41" fmla="*/ 165 h 605"/>
              <a:gd name="T42" fmla="*/ 30 w 133"/>
              <a:gd name="T43" fmla="*/ 140 h 605"/>
              <a:gd name="T44" fmla="*/ 25 w 133"/>
              <a:gd name="T45" fmla="*/ 116 h 605"/>
              <a:gd name="T46" fmla="*/ 20 w 133"/>
              <a:gd name="T47" fmla="*/ 94 h 605"/>
              <a:gd name="T48" fmla="*/ 16 w 133"/>
              <a:gd name="T49" fmla="*/ 74 h 605"/>
              <a:gd name="T50" fmla="*/ 12 w 133"/>
              <a:gd name="T51" fmla="*/ 56 h 605"/>
              <a:gd name="T52" fmla="*/ 8 w 133"/>
              <a:gd name="T53" fmla="*/ 40 h 605"/>
              <a:gd name="T54" fmla="*/ 5 w 133"/>
              <a:gd name="T55" fmla="*/ 26 h 605"/>
              <a:gd name="T56" fmla="*/ 3 w 133"/>
              <a:gd name="T57" fmla="*/ 15 h 605"/>
              <a:gd name="T58" fmla="*/ 1 w 133"/>
              <a:gd name="T59" fmla="*/ 6 h 605"/>
              <a:gd name="T60" fmla="*/ 0 w 133"/>
              <a:gd name="T61" fmla="*/ 2 h 605"/>
              <a:gd name="T62" fmla="*/ 0 w 133"/>
              <a:gd name="T63" fmla="*/ 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3" h="605">
                <a:moveTo>
                  <a:pt x="132" y="604"/>
                </a:moveTo>
                <a:lnTo>
                  <a:pt x="131" y="598"/>
                </a:lnTo>
                <a:lnTo>
                  <a:pt x="129" y="589"/>
                </a:lnTo>
                <a:lnTo>
                  <a:pt x="126" y="578"/>
                </a:lnTo>
                <a:lnTo>
                  <a:pt x="123" y="564"/>
                </a:lnTo>
                <a:lnTo>
                  <a:pt x="120" y="548"/>
                </a:lnTo>
                <a:lnTo>
                  <a:pt x="116" y="530"/>
                </a:lnTo>
                <a:lnTo>
                  <a:pt x="111" y="510"/>
                </a:lnTo>
                <a:lnTo>
                  <a:pt x="107" y="488"/>
                </a:lnTo>
                <a:lnTo>
                  <a:pt x="101" y="464"/>
                </a:lnTo>
                <a:lnTo>
                  <a:pt x="96" y="439"/>
                </a:lnTo>
                <a:lnTo>
                  <a:pt x="90" y="413"/>
                </a:lnTo>
                <a:lnTo>
                  <a:pt x="84" y="386"/>
                </a:lnTo>
                <a:lnTo>
                  <a:pt x="78" y="358"/>
                </a:lnTo>
                <a:lnTo>
                  <a:pt x="72" y="330"/>
                </a:lnTo>
                <a:lnTo>
                  <a:pt x="66" y="302"/>
                </a:lnTo>
                <a:lnTo>
                  <a:pt x="59" y="274"/>
                </a:lnTo>
                <a:lnTo>
                  <a:pt x="53" y="246"/>
                </a:lnTo>
                <a:lnTo>
                  <a:pt x="47" y="218"/>
                </a:lnTo>
                <a:lnTo>
                  <a:pt x="41" y="191"/>
                </a:lnTo>
                <a:lnTo>
                  <a:pt x="36" y="165"/>
                </a:lnTo>
                <a:lnTo>
                  <a:pt x="30" y="140"/>
                </a:lnTo>
                <a:lnTo>
                  <a:pt x="25" y="116"/>
                </a:lnTo>
                <a:lnTo>
                  <a:pt x="20" y="94"/>
                </a:lnTo>
                <a:lnTo>
                  <a:pt x="16" y="74"/>
                </a:lnTo>
                <a:lnTo>
                  <a:pt x="12" y="56"/>
                </a:lnTo>
                <a:lnTo>
                  <a:pt x="8" y="40"/>
                </a:lnTo>
                <a:lnTo>
                  <a:pt x="5" y="26"/>
                </a:lnTo>
                <a:lnTo>
                  <a:pt x="3" y="15"/>
                </a:lnTo>
                <a:lnTo>
                  <a:pt x="1" y="6"/>
                </a:lnTo>
                <a:lnTo>
                  <a:pt x="0" y="2"/>
                </a:lnTo>
                <a:lnTo>
                  <a:pt x="0" y="0"/>
                </a:lnTo>
              </a:path>
            </a:pathLst>
          </a:custGeom>
          <a:solidFill>
            <a:srgbClr val="FF6600"/>
          </a:solidFill>
          <a:ln w="47625" cap="flat" cmpd="sng">
            <a:solidFill>
              <a:srgbClr val="993366"/>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7345" name="Freeform 17"/>
          <p:cNvSpPr>
            <a:spLocks/>
          </p:cNvSpPr>
          <p:nvPr/>
        </p:nvSpPr>
        <p:spPr bwMode="auto">
          <a:xfrm>
            <a:off x="3910013" y="4267200"/>
            <a:ext cx="1193800" cy="939800"/>
          </a:xfrm>
          <a:custGeom>
            <a:avLst/>
            <a:gdLst>
              <a:gd name="T0" fmla="*/ 111 w 752"/>
              <a:gd name="T1" fmla="*/ 589 h 592"/>
              <a:gd name="T2" fmla="*/ 103 w 752"/>
              <a:gd name="T3" fmla="*/ 591 h 592"/>
              <a:gd name="T4" fmla="*/ 96 w 752"/>
              <a:gd name="T5" fmla="*/ 591 h 592"/>
              <a:gd name="T6" fmla="*/ 88 w 752"/>
              <a:gd name="T7" fmla="*/ 591 h 592"/>
              <a:gd name="T8" fmla="*/ 81 w 752"/>
              <a:gd name="T9" fmla="*/ 591 h 592"/>
              <a:gd name="T10" fmla="*/ 74 w 752"/>
              <a:gd name="T11" fmla="*/ 590 h 592"/>
              <a:gd name="T12" fmla="*/ 67 w 752"/>
              <a:gd name="T13" fmla="*/ 589 h 592"/>
              <a:gd name="T14" fmla="*/ 60 w 752"/>
              <a:gd name="T15" fmla="*/ 587 h 592"/>
              <a:gd name="T16" fmla="*/ 53 w 752"/>
              <a:gd name="T17" fmla="*/ 585 h 592"/>
              <a:gd name="T18" fmla="*/ 46 w 752"/>
              <a:gd name="T19" fmla="*/ 583 h 592"/>
              <a:gd name="T20" fmla="*/ 39 w 752"/>
              <a:gd name="T21" fmla="*/ 579 h 592"/>
              <a:gd name="T22" fmla="*/ 33 w 752"/>
              <a:gd name="T23" fmla="*/ 576 h 592"/>
              <a:gd name="T24" fmla="*/ 26 w 752"/>
              <a:gd name="T25" fmla="*/ 572 h 592"/>
              <a:gd name="T26" fmla="*/ 20 w 752"/>
              <a:gd name="T27" fmla="*/ 568 h 592"/>
              <a:gd name="T28" fmla="*/ 13 w 752"/>
              <a:gd name="T29" fmla="*/ 563 h 592"/>
              <a:gd name="T30" fmla="*/ 7 w 752"/>
              <a:gd name="T31" fmla="*/ 558 h 592"/>
              <a:gd name="T32" fmla="*/ 1 w 752"/>
              <a:gd name="T33" fmla="*/ 495 h 592"/>
              <a:gd name="T34" fmla="*/ 8 w 752"/>
              <a:gd name="T35" fmla="*/ 453 h 592"/>
              <a:gd name="T36" fmla="*/ 24 w 752"/>
              <a:gd name="T37" fmla="*/ 411 h 592"/>
              <a:gd name="T38" fmla="*/ 47 w 752"/>
              <a:gd name="T39" fmla="*/ 369 h 592"/>
              <a:gd name="T40" fmla="*/ 77 w 752"/>
              <a:gd name="T41" fmla="*/ 329 h 592"/>
              <a:gd name="T42" fmla="*/ 111 w 752"/>
              <a:gd name="T43" fmla="*/ 289 h 592"/>
              <a:gd name="T44" fmla="*/ 150 w 752"/>
              <a:gd name="T45" fmla="*/ 251 h 592"/>
              <a:gd name="T46" fmla="*/ 192 w 752"/>
              <a:gd name="T47" fmla="*/ 215 h 592"/>
              <a:gd name="T48" fmla="*/ 237 w 752"/>
              <a:gd name="T49" fmla="*/ 180 h 592"/>
              <a:gd name="T50" fmla="*/ 282 w 752"/>
              <a:gd name="T51" fmla="*/ 149 h 592"/>
              <a:gd name="T52" fmla="*/ 328 w 752"/>
              <a:gd name="T53" fmla="*/ 120 h 592"/>
              <a:gd name="T54" fmla="*/ 373 w 752"/>
              <a:gd name="T55" fmla="*/ 94 h 592"/>
              <a:gd name="T56" fmla="*/ 415 w 752"/>
              <a:gd name="T57" fmla="*/ 71 h 592"/>
              <a:gd name="T58" fmla="*/ 455 w 752"/>
              <a:gd name="T59" fmla="*/ 53 h 592"/>
              <a:gd name="T60" fmla="*/ 491 w 752"/>
              <a:gd name="T61" fmla="*/ 39 h 592"/>
              <a:gd name="T62" fmla="*/ 526 w 752"/>
              <a:gd name="T63" fmla="*/ 27 h 592"/>
              <a:gd name="T64" fmla="*/ 546 w 752"/>
              <a:gd name="T65" fmla="*/ 21 h 592"/>
              <a:gd name="T66" fmla="*/ 567 w 752"/>
              <a:gd name="T67" fmla="*/ 15 h 592"/>
              <a:gd name="T68" fmla="*/ 589 w 752"/>
              <a:gd name="T69" fmla="*/ 10 h 592"/>
              <a:gd name="T70" fmla="*/ 612 w 752"/>
              <a:gd name="T71" fmla="*/ 5 h 592"/>
              <a:gd name="T72" fmla="*/ 634 w 752"/>
              <a:gd name="T73" fmla="*/ 2 h 592"/>
              <a:gd name="T74" fmla="*/ 656 w 752"/>
              <a:gd name="T75" fmla="*/ 0 h 592"/>
              <a:gd name="T76" fmla="*/ 677 w 752"/>
              <a:gd name="T77" fmla="*/ 0 h 592"/>
              <a:gd name="T78" fmla="*/ 696 w 752"/>
              <a:gd name="T79" fmla="*/ 3 h 592"/>
              <a:gd name="T80" fmla="*/ 713 w 752"/>
              <a:gd name="T81" fmla="*/ 8 h 592"/>
              <a:gd name="T82" fmla="*/ 727 w 752"/>
              <a:gd name="T83" fmla="*/ 17 h 592"/>
              <a:gd name="T84" fmla="*/ 739 w 752"/>
              <a:gd name="T85" fmla="*/ 29 h 592"/>
              <a:gd name="T86" fmla="*/ 747 w 752"/>
              <a:gd name="T87" fmla="*/ 46 h 592"/>
              <a:gd name="T88" fmla="*/ 751 w 752"/>
              <a:gd name="T89" fmla="*/ 67 h 592"/>
              <a:gd name="T90" fmla="*/ 750 w 752"/>
              <a:gd name="T91" fmla="*/ 92 h 592"/>
              <a:gd name="T92" fmla="*/ 744 w 752"/>
              <a:gd name="T93" fmla="*/ 123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52" h="592">
                <a:moveTo>
                  <a:pt x="119" y="588"/>
                </a:moveTo>
                <a:lnTo>
                  <a:pt x="111" y="589"/>
                </a:lnTo>
                <a:lnTo>
                  <a:pt x="107" y="590"/>
                </a:lnTo>
                <a:lnTo>
                  <a:pt x="103" y="591"/>
                </a:lnTo>
                <a:lnTo>
                  <a:pt x="99" y="591"/>
                </a:lnTo>
                <a:lnTo>
                  <a:pt x="96" y="591"/>
                </a:lnTo>
                <a:lnTo>
                  <a:pt x="92" y="591"/>
                </a:lnTo>
                <a:lnTo>
                  <a:pt x="88" y="591"/>
                </a:lnTo>
                <a:lnTo>
                  <a:pt x="85" y="591"/>
                </a:lnTo>
                <a:lnTo>
                  <a:pt x="81" y="591"/>
                </a:lnTo>
                <a:lnTo>
                  <a:pt x="77" y="590"/>
                </a:lnTo>
                <a:lnTo>
                  <a:pt x="74" y="590"/>
                </a:lnTo>
                <a:lnTo>
                  <a:pt x="70" y="589"/>
                </a:lnTo>
                <a:lnTo>
                  <a:pt x="67" y="589"/>
                </a:lnTo>
                <a:lnTo>
                  <a:pt x="63" y="588"/>
                </a:lnTo>
                <a:lnTo>
                  <a:pt x="60" y="587"/>
                </a:lnTo>
                <a:lnTo>
                  <a:pt x="56" y="586"/>
                </a:lnTo>
                <a:lnTo>
                  <a:pt x="53" y="585"/>
                </a:lnTo>
                <a:lnTo>
                  <a:pt x="49" y="584"/>
                </a:lnTo>
                <a:lnTo>
                  <a:pt x="46" y="583"/>
                </a:lnTo>
                <a:lnTo>
                  <a:pt x="43" y="581"/>
                </a:lnTo>
                <a:lnTo>
                  <a:pt x="39" y="579"/>
                </a:lnTo>
                <a:lnTo>
                  <a:pt x="36" y="578"/>
                </a:lnTo>
                <a:lnTo>
                  <a:pt x="33" y="576"/>
                </a:lnTo>
                <a:lnTo>
                  <a:pt x="29" y="574"/>
                </a:lnTo>
                <a:lnTo>
                  <a:pt x="26" y="572"/>
                </a:lnTo>
                <a:lnTo>
                  <a:pt x="23" y="570"/>
                </a:lnTo>
                <a:lnTo>
                  <a:pt x="20" y="568"/>
                </a:lnTo>
                <a:lnTo>
                  <a:pt x="17" y="565"/>
                </a:lnTo>
                <a:lnTo>
                  <a:pt x="13" y="563"/>
                </a:lnTo>
                <a:lnTo>
                  <a:pt x="10" y="561"/>
                </a:lnTo>
                <a:lnTo>
                  <a:pt x="7" y="558"/>
                </a:lnTo>
                <a:lnTo>
                  <a:pt x="0" y="516"/>
                </a:lnTo>
                <a:lnTo>
                  <a:pt x="1" y="495"/>
                </a:lnTo>
                <a:lnTo>
                  <a:pt x="3" y="474"/>
                </a:lnTo>
                <a:lnTo>
                  <a:pt x="8" y="453"/>
                </a:lnTo>
                <a:lnTo>
                  <a:pt x="15" y="432"/>
                </a:lnTo>
                <a:lnTo>
                  <a:pt x="24" y="411"/>
                </a:lnTo>
                <a:lnTo>
                  <a:pt x="35" y="390"/>
                </a:lnTo>
                <a:lnTo>
                  <a:pt x="47" y="369"/>
                </a:lnTo>
                <a:lnTo>
                  <a:pt x="61" y="349"/>
                </a:lnTo>
                <a:lnTo>
                  <a:pt x="77" y="329"/>
                </a:lnTo>
                <a:lnTo>
                  <a:pt x="93" y="309"/>
                </a:lnTo>
                <a:lnTo>
                  <a:pt x="111" y="289"/>
                </a:lnTo>
                <a:lnTo>
                  <a:pt x="130" y="270"/>
                </a:lnTo>
                <a:lnTo>
                  <a:pt x="150" y="251"/>
                </a:lnTo>
                <a:lnTo>
                  <a:pt x="171" y="233"/>
                </a:lnTo>
                <a:lnTo>
                  <a:pt x="192" y="215"/>
                </a:lnTo>
                <a:lnTo>
                  <a:pt x="214" y="197"/>
                </a:lnTo>
                <a:lnTo>
                  <a:pt x="237" y="180"/>
                </a:lnTo>
                <a:lnTo>
                  <a:pt x="259" y="164"/>
                </a:lnTo>
                <a:lnTo>
                  <a:pt x="282" y="149"/>
                </a:lnTo>
                <a:lnTo>
                  <a:pt x="305" y="134"/>
                </a:lnTo>
                <a:lnTo>
                  <a:pt x="328" y="120"/>
                </a:lnTo>
                <a:lnTo>
                  <a:pt x="350" y="106"/>
                </a:lnTo>
                <a:lnTo>
                  <a:pt x="373" y="94"/>
                </a:lnTo>
                <a:lnTo>
                  <a:pt x="394" y="82"/>
                </a:lnTo>
                <a:lnTo>
                  <a:pt x="415" y="71"/>
                </a:lnTo>
                <a:lnTo>
                  <a:pt x="436" y="62"/>
                </a:lnTo>
                <a:lnTo>
                  <a:pt x="455" y="53"/>
                </a:lnTo>
                <a:lnTo>
                  <a:pt x="474" y="45"/>
                </a:lnTo>
                <a:lnTo>
                  <a:pt x="491" y="39"/>
                </a:lnTo>
                <a:lnTo>
                  <a:pt x="508" y="33"/>
                </a:lnTo>
                <a:lnTo>
                  <a:pt x="526" y="27"/>
                </a:lnTo>
                <a:lnTo>
                  <a:pt x="535" y="25"/>
                </a:lnTo>
                <a:lnTo>
                  <a:pt x="546" y="21"/>
                </a:lnTo>
                <a:lnTo>
                  <a:pt x="556" y="18"/>
                </a:lnTo>
                <a:lnTo>
                  <a:pt x="567" y="15"/>
                </a:lnTo>
                <a:lnTo>
                  <a:pt x="578" y="13"/>
                </a:lnTo>
                <a:lnTo>
                  <a:pt x="589" y="10"/>
                </a:lnTo>
                <a:lnTo>
                  <a:pt x="600" y="7"/>
                </a:lnTo>
                <a:lnTo>
                  <a:pt x="612" y="5"/>
                </a:lnTo>
                <a:lnTo>
                  <a:pt x="623" y="3"/>
                </a:lnTo>
                <a:lnTo>
                  <a:pt x="634" y="2"/>
                </a:lnTo>
                <a:lnTo>
                  <a:pt x="645" y="1"/>
                </a:lnTo>
                <a:lnTo>
                  <a:pt x="656" y="0"/>
                </a:lnTo>
                <a:lnTo>
                  <a:pt x="667" y="0"/>
                </a:lnTo>
                <a:lnTo>
                  <a:pt x="677" y="0"/>
                </a:lnTo>
                <a:lnTo>
                  <a:pt x="687" y="1"/>
                </a:lnTo>
                <a:lnTo>
                  <a:pt x="696" y="3"/>
                </a:lnTo>
                <a:lnTo>
                  <a:pt x="705" y="5"/>
                </a:lnTo>
                <a:lnTo>
                  <a:pt x="713" y="8"/>
                </a:lnTo>
                <a:lnTo>
                  <a:pt x="720" y="12"/>
                </a:lnTo>
                <a:lnTo>
                  <a:pt x="727" y="17"/>
                </a:lnTo>
                <a:lnTo>
                  <a:pt x="733" y="23"/>
                </a:lnTo>
                <a:lnTo>
                  <a:pt x="739" y="29"/>
                </a:lnTo>
                <a:lnTo>
                  <a:pt x="743" y="37"/>
                </a:lnTo>
                <a:lnTo>
                  <a:pt x="747" y="46"/>
                </a:lnTo>
                <a:lnTo>
                  <a:pt x="749" y="56"/>
                </a:lnTo>
                <a:lnTo>
                  <a:pt x="751" y="67"/>
                </a:lnTo>
                <a:lnTo>
                  <a:pt x="751" y="79"/>
                </a:lnTo>
                <a:lnTo>
                  <a:pt x="750" y="92"/>
                </a:lnTo>
                <a:lnTo>
                  <a:pt x="747" y="107"/>
                </a:lnTo>
                <a:lnTo>
                  <a:pt x="744" y="123"/>
                </a:lnTo>
              </a:path>
            </a:pathLst>
          </a:custGeom>
          <a:solidFill>
            <a:srgbClr val="FF6600"/>
          </a:solidFill>
          <a:ln w="47625" cap="flat" cmpd="sng">
            <a:solidFill>
              <a:srgbClr val="993366"/>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7346" name="Oval 18"/>
          <p:cNvSpPr>
            <a:spLocks noChangeArrowheads="1"/>
          </p:cNvSpPr>
          <p:nvPr/>
        </p:nvSpPr>
        <p:spPr bwMode="auto">
          <a:xfrm flipV="1">
            <a:off x="4894263" y="5732463"/>
            <a:ext cx="82550" cy="42862"/>
          </a:xfrm>
          <a:prstGeom prst="ellipse">
            <a:avLst/>
          </a:prstGeom>
          <a:solidFill>
            <a:srgbClr val="FF6600"/>
          </a:solidFill>
          <a:ln w="47625">
            <a:solidFill>
              <a:srgbClr val="993366"/>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7347" name="Oval 19"/>
          <p:cNvSpPr>
            <a:spLocks noChangeArrowheads="1"/>
          </p:cNvSpPr>
          <p:nvPr/>
        </p:nvSpPr>
        <p:spPr bwMode="auto">
          <a:xfrm flipV="1">
            <a:off x="4997450" y="5607050"/>
            <a:ext cx="125413" cy="84138"/>
          </a:xfrm>
          <a:prstGeom prst="ellipse">
            <a:avLst/>
          </a:prstGeom>
          <a:solidFill>
            <a:srgbClr val="FF6600"/>
          </a:solidFill>
          <a:ln w="47625">
            <a:solidFill>
              <a:srgbClr val="993366"/>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7348" name="Oval 20"/>
          <p:cNvSpPr>
            <a:spLocks noChangeArrowheads="1"/>
          </p:cNvSpPr>
          <p:nvPr/>
        </p:nvSpPr>
        <p:spPr bwMode="auto">
          <a:xfrm flipV="1">
            <a:off x="5146675" y="5522913"/>
            <a:ext cx="84138" cy="42862"/>
          </a:xfrm>
          <a:prstGeom prst="ellipse">
            <a:avLst/>
          </a:prstGeom>
          <a:solidFill>
            <a:srgbClr val="FF6600"/>
          </a:solidFill>
          <a:ln w="47625">
            <a:solidFill>
              <a:srgbClr val="993366"/>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7349" name="Freeform 21"/>
          <p:cNvSpPr>
            <a:spLocks/>
          </p:cNvSpPr>
          <p:nvPr/>
        </p:nvSpPr>
        <p:spPr bwMode="auto">
          <a:xfrm>
            <a:off x="4029075" y="1544638"/>
            <a:ext cx="1220788" cy="950912"/>
          </a:xfrm>
          <a:custGeom>
            <a:avLst/>
            <a:gdLst>
              <a:gd name="T0" fmla="*/ 1 w 769"/>
              <a:gd name="T1" fmla="*/ 117 h 599"/>
              <a:gd name="T2" fmla="*/ 3 w 769"/>
              <a:gd name="T3" fmla="*/ 107 h 599"/>
              <a:gd name="T4" fmla="*/ 5 w 769"/>
              <a:gd name="T5" fmla="*/ 97 h 599"/>
              <a:gd name="T6" fmla="*/ 8 w 769"/>
              <a:gd name="T7" fmla="*/ 87 h 599"/>
              <a:gd name="T8" fmla="*/ 12 w 769"/>
              <a:gd name="T9" fmla="*/ 78 h 599"/>
              <a:gd name="T10" fmla="*/ 17 w 769"/>
              <a:gd name="T11" fmla="*/ 69 h 599"/>
              <a:gd name="T12" fmla="*/ 22 w 769"/>
              <a:gd name="T13" fmla="*/ 61 h 599"/>
              <a:gd name="T14" fmla="*/ 28 w 769"/>
              <a:gd name="T15" fmla="*/ 53 h 599"/>
              <a:gd name="T16" fmla="*/ 35 w 769"/>
              <a:gd name="T17" fmla="*/ 46 h 599"/>
              <a:gd name="T18" fmla="*/ 42 w 769"/>
              <a:gd name="T19" fmla="*/ 39 h 599"/>
              <a:gd name="T20" fmla="*/ 50 w 769"/>
              <a:gd name="T21" fmla="*/ 33 h 599"/>
              <a:gd name="T22" fmla="*/ 58 w 769"/>
              <a:gd name="T23" fmla="*/ 27 h 599"/>
              <a:gd name="T24" fmla="*/ 66 w 769"/>
              <a:gd name="T25" fmla="*/ 22 h 599"/>
              <a:gd name="T26" fmla="*/ 75 w 769"/>
              <a:gd name="T27" fmla="*/ 18 h 599"/>
              <a:gd name="T28" fmla="*/ 84 w 769"/>
              <a:gd name="T29" fmla="*/ 14 h 599"/>
              <a:gd name="T30" fmla="*/ 94 w 769"/>
              <a:gd name="T31" fmla="*/ 11 h 599"/>
              <a:gd name="T32" fmla="*/ 154 w 769"/>
              <a:gd name="T33" fmla="*/ 0 h 599"/>
              <a:gd name="T34" fmla="*/ 198 w 769"/>
              <a:gd name="T35" fmla="*/ 1 h 599"/>
              <a:gd name="T36" fmla="*/ 244 w 769"/>
              <a:gd name="T37" fmla="*/ 8 h 599"/>
              <a:gd name="T38" fmla="*/ 291 w 769"/>
              <a:gd name="T39" fmla="*/ 21 h 599"/>
              <a:gd name="T40" fmla="*/ 339 w 769"/>
              <a:gd name="T41" fmla="*/ 38 h 599"/>
              <a:gd name="T42" fmla="*/ 387 w 769"/>
              <a:gd name="T43" fmla="*/ 59 h 599"/>
              <a:gd name="T44" fmla="*/ 435 w 769"/>
              <a:gd name="T45" fmla="*/ 85 h 599"/>
              <a:gd name="T46" fmla="*/ 482 w 769"/>
              <a:gd name="T47" fmla="*/ 114 h 599"/>
              <a:gd name="T48" fmla="*/ 527 w 769"/>
              <a:gd name="T49" fmla="*/ 146 h 599"/>
              <a:gd name="T50" fmla="*/ 570 w 769"/>
              <a:gd name="T51" fmla="*/ 181 h 599"/>
              <a:gd name="T52" fmla="*/ 610 w 769"/>
              <a:gd name="T53" fmla="*/ 217 h 599"/>
              <a:gd name="T54" fmla="*/ 646 w 769"/>
              <a:gd name="T55" fmla="*/ 254 h 599"/>
              <a:gd name="T56" fmla="*/ 679 w 769"/>
              <a:gd name="T57" fmla="*/ 293 h 599"/>
              <a:gd name="T58" fmla="*/ 707 w 769"/>
              <a:gd name="T59" fmla="*/ 331 h 599"/>
              <a:gd name="T60" fmla="*/ 729 w 769"/>
              <a:gd name="T61" fmla="*/ 370 h 599"/>
              <a:gd name="T62" fmla="*/ 745 w 769"/>
              <a:gd name="T63" fmla="*/ 405 h 599"/>
              <a:gd name="T64" fmla="*/ 751 w 769"/>
              <a:gd name="T65" fmla="*/ 422 h 599"/>
              <a:gd name="T66" fmla="*/ 757 w 769"/>
              <a:gd name="T67" fmla="*/ 440 h 599"/>
              <a:gd name="T68" fmla="*/ 761 w 769"/>
              <a:gd name="T69" fmla="*/ 457 h 599"/>
              <a:gd name="T70" fmla="*/ 765 w 769"/>
              <a:gd name="T71" fmla="*/ 475 h 599"/>
              <a:gd name="T72" fmla="*/ 767 w 769"/>
              <a:gd name="T73" fmla="*/ 491 h 599"/>
              <a:gd name="T74" fmla="*/ 768 w 769"/>
              <a:gd name="T75" fmla="*/ 508 h 599"/>
              <a:gd name="T76" fmla="*/ 767 w 769"/>
              <a:gd name="T77" fmla="*/ 524 h 599"/>
              <a:gd name="T78" fmla="*/ 764 w 769"/>
              <a:gd name="T79" fmla="*/ 539 h 599"/>
              <a:gd name="T80" fmla="*/ 759 w 769"/>
              <a:gd name="T81" fmla="*/ 552 h 599"/>
              <a:gd name="T82" fmla="*/ 752 w 769"/>
              <a:gd name="T83" fmla="*/ 565 h 599"/>
              <a:gd name="T84" fmla="*/ 742 w 769"/>
              <a:gd name="T85" fmla="*/ 575 h 599"/>
              <a:gd name="T86" fmla="*/ 730 w 769"/>
              <a:gd name="T87" fmla="*/ 584 h 599"/>
              <a:gd name="T88" fmla="*/ 716 w 769"/>
              <a:gd name="T89" fmla="*/ 591 h 599"/>
              <a:gd name="T90" fmla="*/ 698 w 769"/>
              <a:gd name="T91" fmla="*/ 596 h 599"/>
              <a:gd name="T92" fmla="*/ 678 w 769"/>
              <a:gd name="T93" fmla="*/ 598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69" h="599">
                <a:moveTo>
                  <a:pt x="0" y="129"/>
                </a:moveTo>
                <a:lnTo>
                  <a:pt x="1" y="117"/>
                </a:lnTo>
                <a:lnTo>
                  <a:pt x="2" y="112"/>
                </a:lnTo>
                <a:lnTo>
                  <a:pt x="3" y="107"/>
                </a:lnTo>
                <a:lnTo>
                  <a:pt x="4" y="101"/>
                </a:lnTo>
                <a:lnTo>
                  <a:pt x="5" y="97"/>
                </a:lnTo>
                <a:lnTo>
                  <a:pt x="7" y="91"/>
                </a:lnTo>
                <a:lnTo>
                  <a:pt x="8" y="87"/>
                </a:lnTo>
                <a:lnTo>
                  <a:pt x="10" y="82"/>
                </a:lnTo>
                <a:lnTo>
                  <a:pt x="12" y="78"/>
                </a:lnTo>
                <a:lnTo>
                  <a:pt x="15" y="73"/>
                </a:lnTo>
                <a:lnTo>
                  <a:pt x="17" y="69"/>
                </a:lnTo>
                <a:lnTo>
                  <a:pt x="20" y="65"/>
                </a:lnTo>
                <a:lnTo>
                  <a:pt x="22" y="61"/>
                </a:lnTo>
                <a:lnTo>
                  <a:pt x="25" y="57"/>
                </a:lnTo>
                <a:lnTo>
                  <a:pt x="28" y="53"/>
                </a:lnTo>
                <a:lnTo>
                  <a:pt x="32" y="49"/>
                </a:lnTo>
                <a:lnTo>
                  <a:pt x="35" y="46"/>
                </a:lnTo>
                <a:lnTo>
                  <a:pt x="38" y="43"/>
                </a:lnTo>
                <a:lnTo>
                  <a:pt x="42" y="39"/>
                </a:lnTo>
                <a:lnTo>
                  <a:pt x="46" y="36"/>
                </a:lnTo>
                <a:lnTo>
                  <a:pt x="50" y="33"/>
                </a:lnTo>
                <a:lnTo>
                  <a:pt x="54" y="30"/>
                </a:lnTo>
                <a:lnTo>
                  <a:pt x="58" y="27"/>
                </a:lnTo>
                <a:lnTo>
                  <a:pt x="62" y="25"/>
                </a:lnTo>
                <a:lnTo>
                  <a:pt x="66" y="22"/>
                </a:lnTo>
                <a:lnTo>
                  <a:pt x="70" y="20"/>
                </a:lnTo>
                <a:lnTo>
                  <a:pt x="75" y="18"/>
                </a:lnTo>
                <a:lnTo>
                  <a:pt x="80" y="16"/>
                </a:lnTo>
                <a:lnTo>
                  <a:pt x="84" y="14"/>
                </a:lnTo>
                <a:lnTo>
                  <a:pt x="89" y="12"/>
                </a:lnTo>
                <a:lnTo>
                  <a:pt x="94" y="11"/>
                </a:lnTo>
                <a:lnTo>
                  <a:pt x="134" y="2"/>
                </a:lnTo>
                <a:lnTo>
                  <a:pt x="154" y="0"/>
                </a:lnTo>
                <a:lnTo>
                  <a:pt x="176" y="0"/>
                </a:lnTo>
                <a:lnTo>
                  <a:pt x="198" y="1"/>
                </a:lnTo>
                <a:lnTo>
                  <a:pt x="221" y="4"/>
                </a:lnTo>
                <a:lnTo>
                  <a:pt x="244" y="8"/>
                </a:lnTo>
                <a:lnTo>
                  <a:pt x="267" y="14"/>
                </a:lnTo>
                <a:lnTo>
                  <a:pt x="291" y="21"/>
                </a:lnTo>
                <a:lnTo>
                  <a:pt x="315" y="29"/>
                </a:lnTo>
                <a:lnTo>
                  <a:pt x="339" y="38"/>
                </a:lnTo>
                <a:lnTo>
                  <a:pt x="363" y="48"/>
                </a:lnTo>
                <a:lnTo>
                  <a:pt x="387" y="59"/>
                </a:lnTo>
                <a:lnTo>
                  <a:pt x="411" y="72"/>
                </a:lnTo>
                <a:lnTo>
                  <a:pt x="435" y="85"/>
                </a:lnTo>
                <a:lnTo>
                  <a:pt x="459" y="99"/>
                </a:lnTo>
                <a:lnTo>
                  <a:pt x="482" y="114"/>
                </a:lnTo>
                <a:lnTo>
                  <a:pt x="505" y="130"/>
                </a:lnTo>
                <a:lnTo>
                  <a:pt x="527" y="146"/>
                </a:lnTo>
                <a:lnTo>
                  <a:pt x="549" y="163"/>
                </a:lnTo>
                <a:lnTo>
                  <a:pt x="570" y="181"/>
                </a:lnTo>
                <a:lnTo>
                  <a:pt x="590" y="198"/>
                </a:lnTo>
                <a:lnTo>
                  <a:pt x="610" y="217"/>
                </a:lnTo>
                <a:lnTo>
                  <a:pt x="629" y="235"/>
                </a:lnTo>
                <a:lnTo>
                  <a:pt x="646" y="254"/>
                </a:lnTo>
                <a:lnTo>
                  <a:pt x="663" y="273"/>
                </a:lnTo>
                <a:lnTo>
                  <a:pt x="679" y="293"/>
                </a:lnTo>
                <a:lnTo>
                  <a:pt x="694" y="312"/>
                </a:lnTo>
                <a:lnTo>
                  <a:pt x="707" y="331"/>
                </a:lnTo>
                <a:lnTo>
                  <a:pt x="719" y="351"/>
                </a:lnTo>
                <a:lnTo>
                  <a:pt x="729" y="370"/>
                </a:lnTo>
                <a:lnTo>
                  <a:pt x="738" y="389"/>
                </a:lnTo>
                <a:lnTo>
                  <a:pt x="745" y="405"/>
                </a:lnTo>
                <a:lnTo>
                  <a:pt x="748" y="414"/>
                </a:lnTo>
                <a:lnTo>
                  <a:pt x="751" y="422"/>
                </a:lnTo>
                <a:lnTo>
                  <a:pt x="754" y="431"/>
                </a:lnTo>
                <a:lnTo>
                  <a:pt x="757" y="440"/>
                </a:lnTo>
                <a:lnTo>
                  <a:pt x="759" y="449"/>
                </a:lnTo>
                <a:lnTo>
                  <a:pt x="761" y="457"/>
                </a:lnTo>
                <a:lnTo>
                  <a:pt x="763" y="466"/>
                </a:lnTo>
                <a:lnTo>
                  <a:pt x="765" y="475"/>
                </a:lnTo>
                <a:lnTo>
                  <a:pt x="766" y="483"/>
                </a:lnTo>
                <a:lnTo>
                  <a:pt x="767" y="491"/>
                </a:lnTo>
                <a:lnTo>
                  <a:pt x="768" y="500"/>
                </a:lnTo>
                <a:lnTo>
                  <a:pt x="768" y="508"/>
                </a:lnTo>
                <a:lnTo>
                  <a:pt x="767" y="516"/>
                </a:lnTo>
                <a:lnTo>
                  <a:pt x="767" y="524"/>
                </a:lnTo>
                <a:lnTo>
                  <a:pt x="766" y="531"/>
                </a:lnTo>
                <a:lnTo>
                  <a:pt x="764" y="539"/>
                </a:lnTo>
                <a:lnTo>
                  <a:pt x="762" y="546"/>
                </a:lnTo>
                <a:lnTo>
                  <a:pt x="759" y="552"/>
                </a:lnTo>
                <a:lnTo>
                  <a:pt x="756" y="559"/>
                </a:lnTo>
                <a:lnTo>
                  <a:pt x="752" y="565"/>
                </a:lnTo>
                <a:lnTo>
                  <a:pt x="748" y="570"/>
                </a:lnTo>
                <a:lnTo>
                  <a:pt x="742" y="575"/>
                </a:lnTo>
                <a:lnTo>
                  <a:pt x="737" y="580"/>
                </a:lnTo>
                <a:lnTo>
                  <a:pt x="730" y="584"/>
                </a:lnTo>
                <a:lnTo>
                  <a:pt x="724" y="588"/>
                </a:lnTo>
                <a:lnTo>
                  <a:pt x="716" y="591"/>
                </a:lnTo>
                <a:lnTo>
                  <a:pt x="707" y="594"/>
                </a:lnTo>
                <a:lnTo>
                  <a:pt x="698" y="596"/>
                </a:lnTo>
                <a:lnTo>
                  <a:pt x="688" y="597"/>
                </a:lnTo>
                <a:lnTo>
                  <a:pt x="678" y="598"/>
                </a:lnTo>
              </a:path>
            </a:pathLst>
          </a:custGeom>
          <a:noFill/>
          <a:ln w="47625"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7350" name="Text Box 22"/>
          <p:cNvSpPr txBox="1">
            <a:spLocks noChangeArrowheads="1"/>
          </p:cNvSpPr>
          <p:nvPr/>
        </p:nvSpPr>
        <p:spPr bwMode="auto">
          <a:xfrm>
            <a:off x="152400" y="1252538"/>
            <a:ext cx="297180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0" hangingPunct="0">
              <a:lnSpc>
                <a:spcPct val="85000"/>
              </a:lnSpc>
              <a:spcBef>
                <a:spcPct val="30000"/>
              </a:spcBef>
            </a:pPr>
            <a:r>
              <a:rPr lang="en-US" altLang="en-US" sz="3200" baseline="0">
                <a:solidFill>
                  <a:srgbClr val="663300"/>
                </a:solidFill>
                <a:effectLst>
                  <a:outerShdw blurRad="38100" dist="38100" dir="2700000" algn="tl">
                    <a:srgbClr val="000000"/>
                  </a:outerShdw>
                </a:effectLst>
              </a:rPr>
              <a:t>Advantages of clay pots:</a:t>
            </a:r>
          </a:p>
        </p:txBody>
      </p:sp>
      <p:sp>
        <p:nvSpPr>
          <p:cNvPr id="227351" name="Text Box 23"/>
          <p:cNvSpPr txBox="1">
            <a:spLocks noChangeArrowheads="1"/>
          </p:cNvSpPr>
          <p:nvPr/>
        </p:nvSpPr>
        <p:spPr bwMode="auto">
          <a:xfrm>
            <a:off x="5867400" y="1252538"/>
            <a:ext cx="289560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0" hangingPunct="0">
              <a:lnSpc>
                <a:spcPct val="85000"/>
              </a:lnSpc>
              <a:spcBef>
                <a:spcPct val="30000"/>
              </a:spcBef>
            </a:pPr>
            <a:r>
              <a:rPr lang="en-US" altLang="en-US" sz="3200" baseline="0">
                <a:solidFill>
                  <a:srgbClr val="663300"/>
                </a:solidFill>
                <a:effectLst>
                  <a:outerShdw blurRad="38100" dist="38100" dir="2700000" algn="tl">
                    <a:srgbClr val="000000"/>
                  </a:outerShdw>
                </a:effectLst>
              </a:rPr>
              <a:t>Advantages of plastic pots:</a:t>
            </a:r>
          </a:p>
        </p:txBody>
      </p:sp>
      <p:sp>
        <p:nvSpPr>
          <p:cNvPr id="227352" name="Text Box 24"/>
          <p:cNvSpPr txBox="1">
            <a:spLocks noChangeArrowheads="1"/>
          </p:cNvSpPr>
          <p:nvPr/>
        </p:nvSpPr>
        <p:spPr bwMode="auto">
          <a:xfrm>
            <a:off x="152400" y="2667000"/>
            <a:ext cx="3657600" cy="363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lvl1pPr marL="285750" indent="-285750">
              <a:defRPr sz="2400">
                <a:solidFill>
                  <a:schemeClr val="tx1"/>
                </a:solidFill>
                <a:latin typeface="Times New Roman" charset="0"/>
              </a:defRPr>
            </a:lvl1pPr>
            <a:lvl2pPr marL="511175">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eaLnBrk="0" hangingPunct="0">
              <a:spcBef>
                <a:spcPct val="30000"/>
              </a:spcBef>
              <a:buFontTx/>
              <a:buChar char="•"/>
            </a:pPr>
            <a:r>
              <a:rPr lang="en-US" altLang="en-US" sz="2800" baseline="0">
                <a:solidFill>
                  <a:srgbClr val="663300"/>
                </a:solidFill>
                <a:effectLst>
                  <a:outerShdw blurRad="38100" dist="38100" dir="2700000" algn="tl">
                    <a:srgbClr val="000000"/>
                  </a:outerShdw>
                </a:effectLst>
                <a:latin typeface="Tempus Sans ITC" charset="0"/>
              </a:rPr>
              <a:t>less liable to tip over because of their weight</a:t>
            </a:r>
          </a:p>
          <a:p>
            <a:pPr eaLnBrk="0" hangingPunct="0">
              <a:spcBef>
                <a:spcPct val="30000"/>
              </a:spcBef>
              <a:buFontTx/>
              <a:buChar char="•"/>
            </a:pPr>
            <a:r>
              <a:rPr lang="en-US" altLang="en-US" sz="2800" baseline="0">
                <a:solidFill>
                  <a:srgbClr val="663300"/>
                </a:solidFill>
                <a:effectLst>
                  <a:outerShdw blurRad="38100" dist="38100" dir="2700000" algn="tl">
                    <a:srgbClr val="000000"/>
                  </a:outerShdw>
                </a:effectLst>
                <a:latin typeface="Tempus Sans ITC" charset="0"/>
              </a:rPr>
              <a:t>after watering the soil drains more rapidly and waterlogging is less likely </a:t>
            </a:r>
          </a:p>
        </p:txBody>
      </p:sp>
      <p:sp>
        <p:nvSpPr>
          <p:cNvPr id="227353" name="Text Box 25"/>
          <p:cNvSpPr txBox="1">
            <a:spLocks noChangeArrowheads="1"/>
          </p:cNvSpPr>
          <p:nvPr/>
        </p:nvSpPr>
        <p:spPr bwMode="auto">
          <a:xfrm>
            <a:off x="5562600" y="2662238"/>
            <a:ext cx="3581400" cy="357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lvl1pPr marL="285750" indent="-285750">
              <a:defRPr sz="2400">
                <a:solidFill>
                  <a:schemeClr val="tx1"/>
                </a:solidFill>
                <a:latin typeface="Times New Roman" charset="0"/>
              </a:defRPr>
            </a:lvl1pPr>
            <a:lvl2pPr>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eaLnBrk="0" hangingPunct="0">
              <a:lnSpc>
                <a:spcPct val="85000"/>
              </a:lnSpc>
              <a:spcBef>
                <a:spcPct val="30000"/>
              </a:spcBef>
              <a:buFontTx/>
              <a:buChar char="•"/>
            </a:pPr>
            <a:r>
              <a:rPr lang="en-US" altLang="en-US" sz="2800" baseline="0">
                <a:solidFill>
                  <a:srgbClr val="663300"/>
                </a:solidFill>
                <a:effectLst>
                  <a:outerShdw blurRad="38100" dist="38100" dir="2700000" algn="tl">
                    <a:srgbClr val="000000"/>
                  </a:outerShdw>
                </a:effectLst>
                <a:latin typeface="Tempus Sans ITC" charset="0"/>
              </a:rPr>
              <a:t>lightweight              less liable to break</a:t>
            </a:r>
          </a:p>
          <a:p>
            <a:pPr eaLnBrk="0" hangingPunct="0">
              <a:lnSpc>
                <a:spcPct val="85000"/>
              </a:lnSpc>
              <a:spcBef>
                <a:spcPct val="30000"/>
              </a:spcBef>
              <a:buFontTx/>
              <a:buChar char="•"/>
            </a:pPr>
            <a:r>
              <a:rPr lang="en-US" altLang="en-US" sz="2800" baseline="0">
                <a:solidFill>
                  <a:srgbClr val="663300"/>
                </a:solidFill>
                <a:effectLst>
                  <a:outerShdw blurRad="38100" dist="38100" dir="2700000" algn="tl">
                    <a:srgbClr val="000000"/>
                  </a:outerShdw>
                </a:effectLst>
                <a:latin typeface="Tempus Sans ITC" charset="0"/>
              </a:rPr>
              <a:t>watering is needed less often</a:t>
            </a:r>
          </a:p>
          <a:p>
            <a:pPr eaLnBrk="0" hangingPunct="0">
              <a:spcBef>
                <a:spcPct val="30000"/>
              </a:spcBef>
              <a:buFontTx/>
              <a:buChar char="•"/>
            </a:pPr>
            <a:r>
              <a:rPr lang="en-US" altLang="en-US" sz="2800" baseline="0">
                <a:solidFill>
                  <a:srgbClr val="663300"/>
                </a:solidFill>
                <a:effectLst>
                  <a:outerShdw blurRad="38100" dist="38100" dir="2700000" algn="tl">
                    <a:srgbClr val="000000"/>
                  </a:outerShdw>
                </a:effectLst>
                <a:latin typeface="Tempus Sans ITC" charset="0"/>
              </a:rPr>
              <a:t>decorative and colorful forms </a:t>
            </a:r>
          </a:p>
          <a:p>
            <a:pPr eaLnBrk="0" hangingPunct="0">
              <a:spcBef>
                <a:spcPct val="30000"/>
              </a:spcBef>
              <a:buFontTx/>
              <a:buChar char="•"/>
            </a:pPr>
            <a:r>
              <a:rPr lang="en-US" altLang="en-US" sz="2800" baseline="0">
                <a:solidFill>
                  <a:srgbClr val="663300"/>
                </a:solidFill>
                <a:effectLst>
                  <a:outerShdw blurRad="38100" dist="38100" dir="2700000" algn="tl">
                    <a:srgbClr val="000000"/>
                  </a:outerShdw>
                </a:effectLst>
                <a:latin typeface="Tempus Sans ITC" charset="0"/>
              </a:rPr>
              <a:t>easy to clean</a:t>
            </a:r>
          </a:p>
        </p:txBody>
      </p:sp>
      <p:sp>
        <p:nvSpPr>
          <p:cNvPr id="227354" name="Line 26"/>
          <p:cNvSpPr>
            <a:spLocks noChangeShapeType="1"/>
          </p:cNvSpPr>
          <p:nvPr/>
        </p:nvSpPr>
        <p:spPr bwMode="auto">
          <a:xfrm>
            <a:off x="1905000" y="990600"/>
            <a:ext cx="5638800" cy="0"/>
          </a:xfrm>
          <a:prstGeom prst="line">
            <a:avLst/>
          </a:prstGeom>
          <a:noFill/>
          <a:ln w="76200" cmpd="tri">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transition>
    <p:random/>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Text Box 1026"/>
          <p:cNvSpPr txBox="1">
            <a:spLocks noChangeArrowheads="1"/>
          </p:cNvSpPr>
          <p:nvPr/>
        </p:nvSpPr>
        <p:spPr bwMode="auto">
          <a:xfrm>
            <a:off x="609600" y="152400"/>
            <a:ext cx="7848600" cy="113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0" hangingPunct="0">
              <a:lnSpc>
                <a:spcPct val="95000"/>
              </a:lnSpc>
              <a:spcBef>
                <a:spcPct val="30000"/>
              </a:spcBef>
            </a:pPr>
            <a:r>
              <a:rPr lang="en-US" altLang="en-US" sz="3600" baseline="0">
                <a:solidFill>
                  <a:srgbClr val="663300"/>
                </a:solidFill>
                <a:effectLst>
                  <a:outerShdw blurRad="38100" dist="38100" dir="2700000" algn="tl">
                    <a:srgbClr val="000000"/>
                  </a:outerShdw>
                </a:effectLst>
              </a:rPr>
              <a:t>Providing for Excess Water in Planters with Drainage</a:t>
            </a:r>
          </a:p>
        </p:txBody>
      </p:sp>
      <p:sp>
        <p:nvSpPr>
          <p:cNvPr id="228355" name="Rectangle 1027" descr="Granite"/>
          <p:cNvSpPr>
            <a:spLocks noChangeArrowheads="1"/>
          </p:cNvSpPr>
          <p:nvPr/>
        </p:nvSpPr>
        <p:spPr bwMode="auto">
          <a:xfrm flipV="1">
            <a:off x="381000" y="3094038"/>
            <a:ext cx="1752600" cy="334962"/>
          </a:xfrm>
          <a:prstGeom prst="rect">
            <a:avLst/>
          </a:prstGeom>
          <a:blipFill dpi="0" rotWithShape="0">
            <a:blip r:embed="rId3"/>
            <a:srcRect/>
            <a:tile tx="0" ty="0" sx="100000" sy="100000" flip="none" algn="tl"/>
          </a:blipFill>
          <a:ln w="47625">
            <a:solidFill>
              <a:srgbClr val="0B1208"/>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8356" name="Freeform 1028" descr="Granite"/>
          <p:cNvSpPr>
            <a:spLocks/>
          </p:cNvSpPr>
          <p:nvPr/>
        </p:nvSpPr>
        <p:spPr bwMode="auto">
          <a:xfrm>
            <a:off x="509588" y="3429000"/>
            <a:ext cx="1477962" cy="1260475"/>
          </a:xfrm>
          <a:custGeom>
            <a:avLst/>
            <a:gdLst>
              <a:gd name="T0" fmla="*/ 0 w 1046"/>
              <a:gd name="T1" fmla="*/ 0 h 794"/>
              <a:gd name="T2" fmla="*/ 1045 w 1046"/>
              <a:gd name="T3" fmla="*/ 0 h 794"/>
              <a:gd name="T4" fmla="*/ 926 w 1046"/>
              <a:gd name="T5" fmla="*/ 793 h 794"/>
              <a:gd name="T6" fmla="*/ 132 w 1046"/>
              <a:gd name="T7" fmla="*/ 793 h 794"/>
              <a:gd name="T8" fmla="*/ 0 w 1046"/>
              <a:gd name="T9" fmla="*/ 0 h 794"/>
            </a:gdLst>
            <a:ahLst/>
            <a:cxnLst>
              <a:cxn ang="0">
                <a:pos x="T0" y="T1"/>
              </a:cxn>
              <a:cxn ang="0">
                <a:pos x="T2" y="T3"/>
              </a:cxn>
              <a:cxn ang="0">
                <a:pos x="T4" y="T5"/>
              </a:cxn>
              <a:cxn ang="0">
                <a:pos x="T6" y="T7"/>
              </a:cxn>
              <a:cxn ang="0">
                <a:pos x="T8" y="T9"/>
              </a:cxn>
            </a:cxnLst>
            <a:rect l="0" t="0" r="r" b="b"/>
            <a:pathLst>
              <a:path w="1046" h="794">
                <a:moveTo>
                  <a:pt x="0" y="0"/>
                </a:moveTo>
                <a:lnTo>
                  <a:pt x="1045" y="0"/>
                </a:lnTo>
                <a:lnTo>
                  <a:pt x="926" y="793"/>
                </a:lnTo>
                <a:lnTo>
                  <a:pt x="132" y="793"/>
                </a:lnTo>
                <a:lnTo>
                  <a:pt x="0" y="0"/>
                </a:lnTo>
              </a:path>
            </a:pathLst>
          </a:custGeom>
          <a:blipFill dpi="0" rotWithShape="0">
            <a:blip r:embed="rId3"/>
            <a:srcRect/>
            <a:tile tx="0" ty="0" sx="100000" sy="100000" flip="none" algn="tl"/>
          </a:blipFill>
          <a:ln w="476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8357" name="AutoShape 1029" descr="Granite"/>
          <p:cNvSpPr>
            <a:spLocks noChangeArrowheads="1"/>
          </p:cNvSpPr>
          <p:nvPr/>
        </p:nvSpPr>
        <p:spPr bwMode="auto">
          <a:xfrm flipV="1">
            <a:off x="436563" y="4667250"/>
            <a:ext cx="1622425" cy="104775"/>
          </a:xfrm>
          <a:prstGeom prst="roundRect">
            <a:avLst>
              <a:gd name="adj" fmla="val 49810"/>
            </a:avLst>
          </a:prstGeom>
          <a:blipFill dpi="0" rotWithShape="0">
            <a:blip r:embed="rId3"/>
            <a:srcRect/>
            <a:tile tx="0" ty="0" sx="100000" sy="100000" flip="none" algn="tl"/>
          </a:blipFill>
          <a:ln w="476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8358" name="Freeform 1030" descr="Granite"/>
          <p:cNvSpPr>
            <a:spLocks/>
          </p:cNvSpPr>
          <p:nvPr/>
        </p:nvSpPr>
        <p:spPr bwMode="auto">
          <a:xfrm>
            <a:off x="584200" y="4772025"/>
            <a:ext cx="1327150" cy="85725"/>
          </a:xfrm>
          <a:custGeom>
            <a:avLst/>
            <a:gdLst>
              <a:gd name="T0" fmla="*/ 0 w 940"/>
              <a:gd name="T1" fmla="*/ 0 h 54"/>
              <a:gd name="T2" fmla="*/ 53 w 940"/>
              <a:gd name="T3" fmla="*/ 53 h 54"/>
              <a:gd name="T4" fmla="*/ 899 w 940"/>
              <a:gd name="T5" fmla="*/ 53 h 54"/>
              <a:gd name="T6" fmla="*/ 939 w 940"/>
              <a:gd name="T7" fmla="*/ 0 h 54"/>
              <a:gd name="T8" fmla="*/ 0 w 940"/>
              <a:gd name="T9" fmla="*/ 0 h 54"/>
            </a:gdLst>
            <a:ahLst/>
            <a:cxnLst>
              <a:cxn ang="0">
                <a:pos x="T0" y="T1"/>
              </a:cxn>
              <a:cxn ang="0">
                <a:pos x="T2" y="T3"/>
              </a:cxn>
              <a:cxn ang="0">
                <a:pos x="T4" y="T5"/>
              </a:cxn>
              <a:cxn ang="0">
                <a:pos x="T6" y="T7"/>
              </a:cxn>
              <a:cxn ang="0">
                <a:pos x="T8" y="T9"/>
              </a:cxn>
            </a:cxnLst>
            <a:rect l="0" t="0" r="r" b="b"/>
            <a:pathLst>
              <a:path w="940" h="54">
                <a:moveTo>
                  <a:pt x="0" y="0"/>
                </a:moveTo>
                <a:lnTo>
                  <a:pt x="53" y="53"/>
                </a:lnTo>
                <a:lnTo>
                  <a:pt x="899" y="53"/>
                </a:lnTo>
                <a:lnTo>
                  <a:pt x="939" y="0"/>
                </a:lnTo>
                <a:lnTo>
                  <a:pt x="0" y="0"/>
                </a:lnTo>
              </a:path>
            </a:pathLst>
          </a:custGeom>
          <a:blipFill dpi="0" rotWithShape="0">
            <a:blip r:embed="rId3"/>
            <a:srcRect/>
            <a:tile tx="0" ty="0" sx="100000" sy="100000" flip="none" algn="tl"/>
          </a:blipFill>
          <a:ln w="476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8359" name="Freeform 1031" descr="Large confetti"/>
          <p:cNvSpPr>
            <a:spLocks/>
          </p:cNvSpPr>
          <p:nvPr/>
        </p:nvSpPr>
        <p:spPr bwMode="auto">
          <a:xfrm>
            <a:off x="304800" y="2019300"/>
            <a:ext cx="1663700" cy="1155700"/>
          </a:xfrm>
          <a:custGeom>
            <a:avLst/>
            <a:gdLst>
              <a:gd name="T0" fmla="*/ 595 w 1178"/>
              <a:gd name="T1" fmla="*/ 648 h 728"/>
              <a:gd name="T2" fmla="*/ 608 w 1178"/>
              <a:gd name="T3" fmla="*/ 555 h 728"/>
              <a:gd name="T4" fmla="*/ 462 w 1178"/>
              <a:gd name="T5" fmla="*/ 264 h 728"/>
              <a:gd name="T6" fmla="*/ 224 w 1178"/>
              <a:gd name="T7" fmla="*/ 172 h 728"/>
              <a:gd name="T8" fmla="*/ 0 w 1178"/>
              <a:gd name="T9" fmla="*/ 450 h 728"/>
              <a:gd name="T10" fmla="*/ 145 w 1178"/>
              <a:gd name="T11" fmla="*/ 0 h 728"/>
              <a:gd name="T12" fmla="*/ 555 w 1178"/>
              <a:gd name="T13" fmla="*/ 132 h 728"/>
              <a:gd name="T14" fmla="*/ 648 w 1178"/>
              <a:gd name="T15" fmla="*/ 621 h 728"/>
              <a:gd name="T16" fmla="*/ 714 w 1178"/>
              <a:gd name="T17" fmla="*/ 251 h 728"/>
              <a:gd name="T18" fmla="*/ 1084 w 1178"/>
              <a:gd name="T19" fmla="*/ 317 h 728"/>
              <a:gd name="T20" fmla="*/ 1177 w 1178"/>
              <a:gd name="T21" fmla="*/ 727 h 728"/>
              <a:gd name="T22" fmla="*/ 1005 w 1178"/>
              <a:gd name="T23" fmla="*/ 423 h 728"/>
              <a:gd name="T24" fmla="*/ 780 w 1178"/>
              <a:gd name="T25" fmla="*/ 410 h 728"/>
              <a:gd name="T26" fmla="*/ 767 w 1178"/>
              <a:gd name="T27" fmla="*/ 661 h 728"/>
              <a:gd name="T28" fmla="*/ 754 w 1178"/>
              <a:gd name="T29" fmla="*/ 648 h 728"/>
              <a:gd name="T30" fmla="*/ 754 w 1178"/>
              <a:gd name="T31" fmla="*/ 648 h 728"/>
              <a:gd name="T32" fmla="*/ 595 w 1178"/>
              <a:gd name="T33" fmla="*/ 648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8" h="728">
                <a:moveTo>
                  <a:pt x="595" y="648"/>
                </a:moveTo>
                <a:lnTo>
                  <a:pt x="608" y="555"/>
                </a:lnTo>
                <a:lnTo>
                  <a:pt x="462" y="264"/>
                </a:lnTo>
                <a:lnTo>
                  <a:pt x="224" y="172"/>
                </a:lnTo>
                <a:lnTo>
                  <a:pt x="0" y="450"/>
                </a:lnTo>
                <a:lnTo>
                  <a:pt x="145" y="0"/>
                </a:lnTo>
                <a:lnTo>
                  <a:pt x="555" y="132"/>
                </a:lnTo>
                <a:lnTo>
                  <a:pt x="648" y="621"/>
                </a:lnTo>
                <a:lnTo>
                  <a:pt x="714" y="251"/>
                </a:lnTo>
                <a:lnTo>
                  <a:pt x="1084" y="317"/>
                </a:lnTo>
                <a:lnTo>
                  <a:pt x="1177" y="727"/>
                </a:lnTo>
                <a:lnTo>
                  <a:pt x="1005" y="423"/>
                </a:lnTo>
                <a:lnTo>
                  <a:pt x="780" y="410"/>
                </a:lnTo>
                <a:lnTo>
                  <a:pt x="767" y="661"/>
                </a:lnTo>
                <a:lnTo>
                  <a:pt x="754" y="648"/>
                </a:lnTo>
                <a:lnTo>
                  <a:pt x="754" y="648"/>
                </a:lnTo>
                <a:lnTo>
                  <a:pt x="595" y="648"/>
                </a:lnTo>
              </a:path>
            </a:pathLst>
          </a:custGeom>
          <a:pattFill prst="lgConfetti">
            <a:fgClr>
              <a:srgbClr val="83C068"/>
            </a:fgClr>
            <a:bgClr>
              <a:srgbClr val="305022"/>
            </a:bgClr>
          </a:pattFill>
          <a:ln w="47625" cap="flat" cmpd="sng">
            <a:solidFill>
              <a:srgbClr val="305022"/>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8360" name="Freeform 1032" descr="Large confetti"/>
          <p:cNvSpPr>
            <a:spLocks/>
          </p:cNvSpPr>
          <p:nvPr/>
        </p:nvSpPr>
        <p:spPr bwMode="auto">
          <a:xfrm>
            <a:off x="1089025" y="1809750"/>
            <a:ext cx="542925" cy="1239838"/>
          </a:xfrm>
          <a:custGeom>
            <a:avLst/>
            <a:gdLst>
              <a:gd name="T0" fmla="*/ 0 w 384"/>
              <a:gd name="T1" fmla="*/ 264 h 781"/>
              <a:gd name="T2" fmla="*/ 93 w 384"/>
              <a:gd name="T3" fmla="*/ 13 h 781"/>
              <a:gd name="T4" fmla="*/ 317 w 384"/>
              <a:gd name="T5" fmla="*/ 0 h 781"/>
              <a:gd name="T6" fmla="*/ 370 w 384"/>
              <a:gd name="T7" fmla="*/ 330 h 781"/>
              <a:gd name="T8" fmla="*/ 199 w 384"/>
              <a:gd name="T9" fmla="*/ 119 h 781"/>
              <a:gd name="T10" fmla="*/ 119 w 384"/>
              <a:gd name="T11" fmla="*/ 198 h 781"/>
              <a:gd name="T12" fmla="*/ 53 w 384"/>
              <a:gd name="T13" fmla="*/ 594 h 781"/>
              <a:gd name="T14" fmla="*/ 93 w 384"/>
              <a:gd name="T15" fmla="*/ 304 h 781"/>
              <a:gd name="T16" fmla="*/ 344 w 384"/>
              <a:gd name="T17" fmla="*/ 330 h 781"/>
              <a:gd name="T18" fmla="*/ 383 w 384"/>
              <a:gd name="T19" fmla="*/ 674 h 781"/>
              <a:gd name="T20" fmla="*/ 133 w 384"/>
              <a:gd name="T21" fmla="*/ 396 h 781"/>
              <a:gd name="T22" fmla="*/ 159 w 384"/>
              <a:gd name="T23" fmla="*/ 780 h 781"/>
              <a:gd name="T24" fmla="*/ 40 w 384"/>
              <a:gd name="T25" fmla="*/ 780 h 781"/>
              <a:gd name="T26" fmla="*/ 40 w 384"/>
              <a:gd name="T27" fmla="*/ 780 h 781"/>
              <a:gd name="T28" fmla="*/ 0 w 384"/>
              <a:gd name="T29" fmla="*/ 264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4" h="781">
                <a:moveTo>
                  <a:pt x="0" y="264"/>
                </a:moveTo>
                <a:lnTo>
                  <a:pt x="93" y="13"/>
                </a:lnTo>
                <a:lnTo>
                  <a:pt x="317" y="0"/>
                </a:lnTo>
                <a:lnTo>
                  <a:pt x="370" y="330"/>
                </a:lnTo>
                <a:lnTo>
                  <a:pt x="199" y="119"/>
                </a:lnTo>
                <a:lnTo>
                  <a:pt x="119" y="198"/>
                </a:lnTo>
                <a:lnTo>
                  <a:pt x="53" y="594"/>
                </a:lnTo>
                <a:lnTo>
                  <a:pt x="93" y="304"/>
                </a:lnTo>
                <a:lnTo>
                  <a:pt x="344" y="330"/>
                </a:lnTo>
                <a:lnTo>
                  <a:pt x="383" y="674"/>
                </a:lnTo>
                <a:lnTo>
                  <a:pt x="133" y="396"/>
                </a:lnTo>
                <a:lnTo>
                  <a:pt x="159" y="780"/>
                </a:lnTo>
                <a:lnTo>
                  <a:pt x="40" y="780"/>
                </a:lnTo>
                <a:lnTo>
                  <a:pt x="40" y="780"/>
                </a:lnTo>
                <a:lnTo>
                  <a:pt x="0" y="264"/>
                </a:lnTo>
              </a:path>
            </a:pathLst>
          </a:custGeom>
          <a:pattFill prst="lgConfetti">
            <a:fgClr>
              <a:srgbClr val="83C068"/>
            </a:fgClr>
            <a:bgClr>
              <a:srgbClr val="305022"/>
            </a:bgClr>
          </a:pattFill>
          <a:ln w="47625" cap="flat" cmpd="sng">
            <a:solidFill>
              <a:srgbClr val="305022"/>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8361" name="Freeform 1033" descr="Large confetti"/>
          <p:cNvSpPr>
            <a:spLocks/>
          </p:cNvSpPr>
          <p:nvPr/>
        </p:nvSpPr>
        <p:spPr bwMode="auto">
          <a:xfrm>
            <a:off x="754063" y="2565400"/>
            <a:ext cx="466725" cy="923925"/>
          </a:xfrm>
          <a:custGeom>
            <a:avLst/>
            <a:gdLst>
              <a:gd name="T0" fmla="*/ 331 w 332"/>
              <a:gd name="T1" fmla="*/ 304 h 582"/>
              <a:gd name="T2" fmla="*/ 278 w 332"/>
              <a:gd name="T3" fmla="*/ 66 h 582"/>
              <a:gd name="T4" fmla="*/ 225 w 332"/>
              <a:gd name="T5" fmla="*/ 0 h 582"/>
              <a:gd name="T6" fmla="*/ 185 w 332"/>
              <a:gd name="T7" fmla="*/ 0 h 582"/>
              <a:gd name="T8" fmla="*/ 40 w 332"/>
              <a:gd name="T9" fmla="*/ 118 h 582"/>
              <a:gd name="T10" fmla="*/ 0 w 332"/>
              <a:gd name="T11" fmla="*/ 145 h 582"/>
              <a:gd name="T12" fmla="*/ 13 w 332"/>
              <a:gd name="T13" fmla="*/ 581 h 582"/>
              <a:gd name="T14" fmla="*/ 66 w 332"/>
              <a:gd name="T15" fmla="*/ 251 h 582"/>
              <a:gd name="T16" fmla="*/ 198 w 332"/>
              <a:gd name="T17" fmla="*/ 118 h 582"/>
              <a:gd name="T18" fmla="*/ 278 w 332"/>
              <a:gd name="T19" fmla="*/ 304 h 582"/>
              <a:gd name="T20" fmla="*/ 331 w 332"/>
              <a:gd name="T21" fmla="*/ 304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2" h="582">
                <a:moveTo>
                  <a:pt x="331" y="304"/>
                </a:moveTo>
                <a:lnTo>
                  <a:pt x="278" y="66"/>
                </a:lnTo>
                <a:lnTo>
                  <a:pt x="225" y="0"/>
                </a:lnTo>
                <a:lnTo>
                  <a:pt x="185" y="0"/>
                </a:lnTo>
                <a:lnTo>
                  <a:pt x="40" y="118"/>
                </a:lnTo>
                <a:lnTo>
                  <a:pt x="0" y="145"/>
                </a:lnTo>
                <a:lnTo>
                  <a:pt x="13" y="581"/>
                </a:lnTo>
                <a:lnTo>
                  <a:pt x="66" y="251"/>
                </a:lnTo>
                <a:lnTo>
                  <a:pt x="198" y="118"/>
                </a:lnTo>
                <a:lnTo>
                  <a:pt x="278" y="304"/>
                </a:lnTo>
                <a:lnTo>
                  <a:pt x="331" y="304"/>
                </a:lnTo>
              </a:path>
            </a:pathLst>
          </a:custGeom>
          <a:pattFill prst="lgConfetti">
            <a:fgClr>
              <a:srgbClr val="83C068"/>
            </a:fgClr>
            <a:bgClr>
              <a:srgbClr val="305022"/>
            </a:bgClr>
          </a:pattFill>
          <a:ln w="47625" cap="flat" cmpd="sng">
            <a:solidFill>
              <a:srgbClr val="305022"/>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8362" name="Text Box 1034"/>
          <p:cNvSpPr txBox="1">
            <a:spLocks noChangeArrowheads="1"/>
          </p:cNvSpPr>
          <p:nvPr/>
        </p:nvSpPr>
        <p:spPr bwMode="auto">
          <a:xfrm>
            <a:off x="285750" y="5156200"/>
            <a:ext cx="2068513"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lnSpc>
                <a:spcPct val="85000"/>
              </a:lnSpc>
              <a:spcBef>
                <a:spcPct val="30000"/>
              </a:spcBef>
            </a:pPr>
            <a:r>
              <a:rPr lang="en-US" altLang="en-US" sz="2800" baseline="0">
                <a:solidFill>
                  <a:srgbClr val="663300"/>
                </a:solidFill>
                <a:effectLst>
                  <a:outerShdw blurRad="38100" dist="38100" dir="2700000" algn="tl">
                    <a:srgbClr val="000000"/>
                  </a:outerShdw>
                </a:effectLst>
              </a:rPr>
              <a:t>Planter with </a:t>
            </a:r>
            <a:br>
              <a:rPr lang="en-US" altLang="en-US" sz="2800" baseline="0">
                <a:solidFill>
                  <a:srgbClr val="663300"/>
                </a:solidFill>
                <a:effectLst>
                  <a:outerShdw blurRad="38100" dist="38100" dir="2700000" algn="tl">
                    <a:srgbClr val="000000"/>
                  </a:outerShdw>
                </a:effectLst>
              </a:rPr>
            </a:br>
            <a:r>
              <a:rPr lang="en-US" altLang="en-US" sz="2800" baseline="0">
                <a:solidFill>
                  <a:srgbClr val="663300"/>
                </a:solidFill>
                <a:effectLst>
                  <a:outerShdw blurRad="38100" dist="38100" dir="2700000" algn="tl">
                    <a:srgbClr val="000000"/>
                  </a:outerShdw>
                </a:effectLst>
              </a:rPr>
              <a:t>a saucer</a:t>
            </a:r>
          </a:p>
        </p:txBody>
      </p:sp>
      <p:sp>
        <p:nvSpPr>
          <p:cNvPr id="228364" name="Line 1036"/>
          <p:cNvSpPr>
            <a:spLocks noChangeShapeType="1"/>
          </p:cNvSpPr>
          <p:nvPr/>
        </p:nvSpPr>
        <p:spPr bwMode="auto">
          <a:xfrm>
            <a:off x="533400" y="1371600"/>
            <a:ext cx="8001000" cy="0"/>
          </a:xfrm>
          <a:prstGeom prst="line">
            <a:avLst/>
          </a:prstGeom>
          <a:noFill/>
          <a:ln w="76200" cmpd="tri">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8378" name="Rectangle 1050"/>
          <p:cNvSpPr>
            <a:spLocks noChangeArrowheads="1"/>
          </p:cNvSpPr>
          <p:nvPr/>
        </p:nvSpPr>
        <p:spPr bwMode="auto">
          <a:xfrm>
            <a:off x="2362200" y="1524000"/>
            <a:ext cx="6705600" cy="530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9250" indent="-349250">
              <a:defRPr sz="2400">
                <a:solidFill>
                  <a:schemeClr val="tx1"/>
                </a:solidFill>
                <a:latin typeface="Times New Roman" charset="0"/>
              </a:defRPr>
            </a:lvl1pPr>
            <a:lvl2pPr marL="463550">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eaLnBrk="0" hangingPunct="0">
              <a:lnSpc>
                <a:spcPct val="95000"/>
              </a:lnSpc>
              <a:spcBef>
                <a:spcPct val="20000"/>
              </a:spcBef>
              <a:spcAft>
                <a:spcPct val="20000"/>
              </a:spcAft>
              <a:buFontTx/>
              <a:buChar char="•"/>
            </a:pPr>
            <a:r>
              <a:rPr lang="en-US" altLang="en-US" sz="3200" baseline="0">
                <a:solidFill>
                  <a:srgbClr val="714A15"/>
                </a:solidFill>
                <a:effectLst>
                  <a:outerShdw blurRad="38100" dist="38100" dir="2700000" algn="tl">
                    <a:srgbClr val="000000"/>
                  </a:outerShdw>
                </a:effectLst>
                <a:latin typeface="Tempus Sans ITC" charset="0"/>
              </a:rPr>
              <a:t>How to leach ?</a:t>
            </a:r>
          </a:p>
          <a:p>
            <a:pPr eaLnBrk="0" hangingPunct="0">
              <a:lnSpc>
                <a:spcPct val="95000"/>
              </a:lnSpc>
              <a:spcBef>
                <a:spcPct val="20000"/>
              </a:spcBef>
              <a:spcAft>
                <a:spcPct val="20000"/>
              </a:spcAft>
              <a:buFontTx/>
              <a:buChar char="•"/>
            </a:pPr>
            <a:r>
              <a:rPr lang="en-US" altLang="en-US" sz="3200" baseline="0">
                <a:solidFill>
                  <a:srgbClr val="714A15"/>
                </a:solidFill>
                <a:effectLst>
                  <a:outerShdw blurRad="38100" dist="38100" dir="2700000" algn="tl">
                    <a:srgbClr val="000000"/>
                  </a:outerShdw>
                </a:effectLst>
                <a:latin typeface="Tempus Sans ITC" charset="0"/>
              </a:rPr>
              <a:t>Once a month apply a gallon of water to every cubic foot of potting medium.</a:t>
            </a:r>
          </a:p>
          <a:p>
            <a:pPr eaLnBrk="0" hangingPunct="0">
              <a:lnSpc>
                <a:spcPct val="95000"/>
              </a:lnSpc>
              <a:spcBef>
                <a:spcPct val="20000"/>
              </a:spcBef>
              <a:spcAft>
                <a:spcPct val="20000"/>
              </a:spcAft>
              <a:buFontTx/>
              <a:buChar char="•"/>
            </a:pPr>
            <a:r>
              <a:rPr lang="en-US" altLang="en-US" sz="3200" baseline="0">
                <a:solidFill>
                  <a:srgbClr val="714A15"/>
                </a:solidFill>
                <a:effectLst>
                  <a:outerShdw blurRad="38100" dist="38100" dir="2700000" algn="tl">
                    <a:srgbClr val="000000"/>
                  </a:outerShdw>
                </a:effectLst>
                <a:latin typeface="Tempus Sans ITC" charset="0"/>
              </a:rPr>
              <a:t>After a few hours follow with half a gallon of water.</a:t>
            </a:r>
          </a:p>
          <a:p>
            <a:pPr eaLnBrk="0" hangingPunct="0">
              <a:lnSpc>
                <a:spcPct val="95000"/>
              </a:lnSpc>
              <a:spcBef>
                <a:spcPct val="20000"/>
              </a:spcBef>
              <a:spcAft>
                <a:spcPct val="20000"/>
              </a:spcAft>
              <a:buFontTx/>
              <a:buChar char="•"/>
            </a:pPr>
            <a:r>
              <a:rPr lang="en-US" altLang="en-US" sz="3200" baseline="0">
                <a:solidFill>
                  <a:srgbClr val="714A15"/>
                </a:solidFill>
                <a:effectLst>
                  <a:outerShdw blurRad="38100" dist="38100" dir="2700000" algn="tl">
                    <a:srgbClr val="000000"/>
                  </a:outerShdw>
                </a:effectLst>
                <a:latin typeface="Tempus Sans ITC" charset="0"/>
              </a:rPr>
              <a:t>If the potting medium contains soil, apply only once 5 gallons of water per every cubic foot of growing medium.</a:t>
            </a:r>
          </a:p>
        </p:txBody>
      </p:sp>
    </p:spTree>
  </p:cSld>
  <p:clrMapOvr>
    <a:masterClrMapping/>
  </p:clrMapOvr>
  <p:transition spd="med">
    <p:cut/>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Text Box 2"/>
          <p:cNvSpPr txBox="1">
            <a:spLocks noChangeArrowheads="1"/>
          </p:cNvSpPr>
          <p:nvPr/>
        </p:nvSpPr>
        <p:spPr bwMode="auto">
          <a:xfrm>
            <a:off x="228600" y="158750"/>
            <a:ext cx="8763000" cy="113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0" hangingPunct="0">
              <a:lnSpc>
                <a:spcPct val="95000"/>
              </a:lnSpc>
              <a:spcBef>
                <a:spcPct val="30000"/>
              </a:spcBef>
            </a:pPr>
            <a:r>
              <a:rPr lang="en-US" altLang="en-US" sz="3600" baseline="0">
                <a:solidFill>
                  <a:srgbClr val="663300"/>
                </a:solidFill>
                <a:effectLst>
                  <a:outerShdw blurRad="38100" dist="38100" dir="2700000" algn="tl">
                    <a:srgbClr val="000000"/>
                  </a:outerShdw>
                </a:effectLst>
              </a:rPr>
              <a:t>Providing for Excess Water in Self-Watering (Watertight) Planters</a:t>
            </a:r>
          </a:p>
        </p:txBody>
      </p:sp>
      <p:sp>
        <p:nvSpPr>
          <p:cNvPr id="229379" name="Freeform 3" descr="Large confetti"/>
          <p:cNvSpPr>
            <a:spLocks/>
          </p:cNvSpPr>
          <p:nvPr/>
        </p:nvSpPr>
        <p:spPr bwMode="auto">
          <a:xfrm>
            <a:off x="1898650" y="2795588"/>
            <a:ext cx="1662113" cy="1154112"/>
          </a:xfrm>
          <a:custGeom>
            <a:avLst/>
            <a:gdLst>
              <a:gd name="T0" fmla="*/ 595 w 1178"/>
              <a:gd name="T1" fmla="*/ 647 h 727"/>
              <a:gd name="T2" fmla="*/ 608 w 1178"/>
              <a:gd name="T3" fmla="*/ 555 h 727"/>
              <a:gd name="T4" fmla="*/ 462 w 1178"/>
              <a:gd name="T5" fmla="*/ 264 h 727"/>
              <a:gd name="T6" fmla="*/ 224 w 1178"/>
              <a:gd name="T7" fmla="*/ 172 h 727"/>
              <a:gd name="T8" fmla="*/ 0 w 1178"/>
              <a:gd name="T9" fmla="*/ 449 h 727"/>
              <a:gd name="T10" fmla="*/ 145 w 1178"/>
              <a:gd name="T11" fmla="*/ 0 h 727"/>
              <a:gd name="T12" fmla="*/ 555 w 1178"/>
              <a:gd name="T13" fmla="*/ 132 h 727"/>
              <a:gd name="T14" fmla="*/ 648 w 1178"/>
              <a:gd name="T15" fmla="*/ 621 h 727"/>
              <a:gd name="T16" fmla="*/ 714 w 1178"/>
              <a:gd name="T17" fmla="*/ 251 h 727"/>
              <a:gd name="T18" fmla="*/ 1084 w 1178"/>
              <a:gd name="T19" fmla="*/ 317 h 727"/>
              <a:gd name="T20" fmla="*/ 1177 w 1178"/>
              <a:gd name="T21" fmla="*/ 726 h 727"/>
              <a:gd name="T22" fmla="*/ 1005 w 1178"/>
              <a:gd name="T23" fmla="*/ 423 h 727"/>
              <a:gd name="T24" fmla="*/ 780 w 1178"/>
              <a:gd name="T25" fmla="*/ 409 h 727"/>
              <a:gd name="T26" fmla="*/ 767 w 1178"/>
              <a:gd name="T27" fmla="*/ 660 h 727"/>
              <a:gd name="T28" fmla="*/ 754 w 1178"/>
              <a:gd name="T29" fmla="*/ 647 h 727"/>
              <a:gd name="T30" fmla="*/ 754 w 1178"/>
              <a:gd name="T31" fmla="*/ 647 h 727"/>
              <a:gd name="T32" fmla="*/ 595 w 1178"/>
              <a:gd name="T33" fmla="*/ 647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8" h="727">
                <a:moveTo>
                  <a:pt x="595" y="647"/>
                </a:moveTo>
                <a:lnTo>
                  <a:pt x="608" y="555"/>
                </a:lnTo>
                <a:lnTo>
                  <a:pt x="462" y="264"/>
                </a:lnTo>
                <a:lnTo>
                  <a:pt x="224" y="172"/>
                </a:lnTo>
                <a:lnTo>
                  <a:pt x="0" y="449"/>
                </a:lnTo>
                <a:lnTo>
                  <a:pt x="145" y="0"/>
                </a:lnTo>
                <a:lnTo>
                  <a:pt x="555" y="132"/>
                </a:lnTo>
                <a:lnTo>
                  <a:pt x="648" y="621"/>
                </a:lnTo>
                <a:lnTo>
                  <a:pt x="714" y="251"/>
                </a:lnTo>
                <a:lnTo>
                  <a:pt x="1084" y="317"/>
                </a:lnTo>
                <a:lnTo>
                  <a:pt x="1177" y="726"/>
                </a:lnTo>
                <a:lnTo>
                  <a:pt x="1005" y="423"/>
                </a:lnTo>
                <a:lnTo>
                  <a:pt x="780" y="409"/>
                </a:lnTo>
                <a:lnTo>
                  <a:pt x="767" y="660"/>
                </a:lnTo>
                <a:lnTo>
                  <a:pt x="754" y="647"/>
                </a:lnTo>
                <a:lnTo>
                  <a:pt x="754" y="647"/>
                </a:lnTo>
                <a:lnTo>
                  <a:pt x="595" y="647"/>
                </a:lnTo>
              </a:path>
            </a:pathLst>
          </a:custGeom>
          <a:pattFill prst="lgConfetti">
            <a:fgClr>
              <a:srgbClr val="83C068"/>
            </a:fgClr>
            <a:bgClr>
              <a:srgbClr val="305022"/>
            </a:bgClr>
          </a:pattFill>
          <a:ln w="47625" cap="flat" cmpd="sng">
            <a:solidFill>
              <a:srgbClr val="305022"/>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9382" name="Freeform 6" descr="Large confetti"/>
          <p:cNvSpPr>
            <a:spLocks/>
          </p:cNvSpPr>
          <p:nvPr/>
        </p:nvSpPr>
        <p:spPr bwMode="auto">
          <a:xfrm>
            <a:off x="2570163" y="2438400"/>
            <a:ext cx="541337" cy="1393825"/>
          </a:xfrm>
          <a:custGeom>
            <a:avLst/>
            <a:gdLst>
              <a:gd name="T0" fmla="*/ 0 w 384"/>
              <a:gd name="T1" fmla="*/ 297 h 878"/>
              <a:gd name="T2" fmla="*/ 92 w 384"/>
              <a:gd name="T3" fmla="*/ 15 h 878"/>
              <a:gd name="T4" fmla="*/ 317 w 384"/>
              <a:gd name="T5" fmla="*/ 0 h 878"/>
              <a:gd name="T6" fmla="*/ 370 w 384"/>
              <a:gd name="T7" fmla="*/ 371 h 878"/>
              <a:gd name="T8" fmla="*/ 198 w 384"/>
              <a:gd name="T9" fmla="*/ 134 h 878"/>
              <a:gd name="T10" fmla="*/ 119 w 384"/>
              <a:gd name="T11" fmla="*/ 223 h 878"/>
              <a:gd name="T12" fmla="*/ 52 w 384"/>
              <a:gd name="T13" fmla="*/ 668 h 878"/>
              <a:gd name="T14" fmla="*/ 92 w 384"/>
              <a:gd name="T15" fmla="*/ 342 h 878"/>
              <a:gd name="T16" fmla="*/ 344 w 384"/>
              <a:gd name="T17" fmla="*/ 371 h 878"/>
              <a:gd name="T18" fmla="*/ 383 w 384"/>
              <a:gd name="T19" fmla="*/ 757 h 878"/>
              <a:gd name="T20" fmla="*/ 132 w 384"/>
              <a:gd name="T21" fmla="*/ 446 h 878"/>
              <a:gd name="T22" fmla="*/ 158 w 384"/>
              <a:gd name="T23" fmla="*/ 877 h 878"/>
              <a:gd name="T24" fmla="*/ 39 w 384"/>
              <a:gd name="T25" fmla="*/ 877 h 878"/>
              <a:gd name="T26" fmla="*/ 39 w 384"/>
              <a:gd name="T27" fmla="*/ 877 h 878"/>
              <a:gd name="T28" fmla="*/ 0 w 384"/>
              <a:gd name="T29" fmla="*/ 297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4" h="878">
                <a:moveTo>
                  <a:pt x="0" y="297"/>
                </a:moveTo>
                <a:lnTo>
                  <a:pt x="92" y="15"/>
                </a:lnTo>
                <a:lnTo>
                  <a:pt x="317" y="0"/>
                </a:lnTo>
                <a:lnTo>
                  <a:pt x="370" y="371"/>
                </a:lnTo>
                <a:lnTo>
                  <a:pt x="198" y="134"/>
                </a:lnTo>
                <a:lnTo>
                  <a:pt x="119" y="223"/>
                </a:lnTo>
                <a:lnTo>
                  <a:pt x="52" y="668"/>
                </a:lnTo>
                <a:lnTo>
                  <a:pt x="92" y="342"/>
                </a:lnTo>
                <a:lnTo>
                  <a:pt x="344" y="371"/>
                </a:lnTo>
                <a:lnTo>
                  <a:pt x="383" y="757"/>
                </a:lnTo>
                <a:lnTo>
                  <a:pt x="132" y="446"/>
                </a:lnTo>
                <a:lnTo>
                  <a:pt x="158" y="877"/>
                </a:lnTo>
                <a:lnTo>
                  <a:pt x="39" y="877"/>
                </a:lnTo>
                <a:lnTo>
                  <a:pt x="39" y="877"/>
                </a:lnTo>
                <a:lnTo>
                  <a:pt x="0" y="297"/>
                </a:lnTo>
              </a:path>
            </a:pathLst>
          </a:custGeom>
          <a:pattFill prst="lgConfetti">
            <a:fgClr>
              <a:srgbClr val="83C068"/>
            </a:fgClr>
            <a:bgClr>
              <a:srgbClr val="305022"/>
            </a:bgClr>
          </a:pattFill>
          <a:ln w="47625" cap="flat" cmpd="sng">
            <a:solidFill>
              <a:srgbClr val="305022"/>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9385" name="Freeform 9" descr="Large confetti"/>
          <p:cNvSpPr>
            <a:spLocks/>
          </p:cNvSpPr>
          <p:nvPr/>
        </p:nvSpPr>
        <p:spPr bwMode="auto">
          <a:xfrm>
            <a:off x="2159000" y="2941638"/>
            <a:ext cx="468313" cy="923925"/>
          </a:xfrm>
          <a:custGeom>
            <a:avLst/>
            <a:gdLst>
              <a:gd name="T0" fmla="*/ 330 w 331"/>
              <a:gd name="T1" fmla="*/ 304 h 582"/>
              <a:gd name="T2" fmla="*/ 277 w 331"/>
              <a:gd name="T3" fmla="*/ 66 h 582"/>
              <a:gd name="T4" fmla="*/ 225 w 331"/>
              <a:gd name="T5" fmla="*/ 0 h 582"/>
              <a:gd name="T6" fmla="*/ 185 w 331"/>
              <a:gd name="T7" fmla="*/ 0 h 582"/>
              <a:gd name="T8" fmla="*/ 39 w 331"/>
              <a:gd name="T9" fmla="*/ 119 h 582"/>
              <a:gd name="T10" fmla="*/ 0 w 331"/>
              <a:gd name="T11" fmla="*/ 146 h 582"/>
              <a:gd name="T12" fmla="*/ 13 w 331"/>
              <a:gd name="T13" fmla="*/ 581 h 582"/>
              <a:gd name="T14" fmla="*/ 66 w 331"/>
              <a:gd name="T15" fmla="*/ 251 h 582"/>
              <a:gd name="T16" fmla="*/ 198 w 331"/>
              <a:gd name="T17" fmla="*/ 119 h 582"/>
              <a:gd name="T18" fmla="*/ 277 w 331"/>
              <a:gd name="T19" fmla="*/ 304 h 582"/>
              <a:gd name="T20" fmla="*/ 330 w 331"/>
              <a:gd name="T21" fmla="*/ 304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1" h="582">
                <a:moveTo>
                  <a:pt x="330" y="304"/>
                </a:moveTo>
                <a:lnTo>
                  <a:pt x="277" y="66"/>
                </a:lnTo>
                <a:lnTo>
                  <a:pt x="225" y="0"/>
                </a:lnTo>
                <a:lnTo>
                  <a:pt x="185" y="0"/>
                </a:lnTo>
                <a:lnTo>
                  <a:pt x="39" y="119"/>
                </a:lnTo>
                <a:lnTo>
                  <a:pt x="0" y="146"/>
                </a:lnTo>
                <a:lnTo>
                  <a:pt x="13" y="581"/>
                </a:lnTo>
                <a:lnTo>
                  <a:pt x="66" y="251"/>
                </a:lnTo>
                <a:lnTo>
                  <a:pt x="198" y="119"/>
                </a:lnTo>
                <a:lnTo>
                  <a:pt x="277" y="304"/>
                </a:lnTo>
                <a:lnTo>
                  <a:pt x="330" y="304"/>
                </a:lnTo>
              </a:path>
            </a:pathLst>
          </a:custGeom>
          <a:pattFill prst="lgConfetti">
            <a:fgClr>
              <a:srgbClr val="83C068"/>
            </a:fgClr>
            <a:bgClr>
              <a:srgbClr val="305022"/>
            </a:bgClr>
          </a:pattFill>
          <a:ln w="47625" cap="flat" cmpd="sng">
            <a:solidFill>
              <a:srgbClr val="305022"/>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useBgFill="1">
        <p:nvSpPr>
          <p:cNvPr id="229389" name="Freeform 13"/>
          <p:cNvSpPr>
            <a:spLocks/>
          </p:cNvSpPr>
          <p:nvPr/>
        </p:nvSpPr>
        <p:spPr bwMode="auto">
          <a:xfrm>
            <a:off x="2205038" y="4113213"/>
            <a:ext cx="1038225" cy="1220787"/>
          </a:xfrm>
          <a:custGeom>
            <a:avLst/>
            <a:gdLst>
              <a:gd name="T0" fmla="*/ 0 w 734"/>
              <a:gd name="T1" fmla="*/ 0 h 769"/>
              <a:gd name="T2" fmla="*/ 733 w 734"/>
              <a:gd name="T3" fmla="*/ 0 h 769"/>
              <a:gd name="T4" fmla="*/ 708 w 734"/>
              <a:gd name="T5" fmla="*/ 768 h 769"/>
              <a:gd name="T6" fmla="*/ 25 w 734"/>
              <a:gd name="T7" fmla="*/ 768 h 769"/>
              <a:gd name="T8" fmla="*/ 0 w 734"/>
              <a:gd name="T9" fmla="*/ 0 h 769"/>
            </a:gdLst>
            <a:ahLst/>
            <a:cxnLst>
              <a:cxn ang="0">
                <a:pos x="T0" y="T1"/>
              </a:cxn>
              <a:cxn ang="0">
                <a:pos x="T2" y="T3"/>
              </a:cxn>
              <a:cxn ang="0">
                <a:pos x="T4" y="T5"/>
              </a:cxn>
              <a:cxn ang="0">
                <a:pos x="T6" y="T7"/>
              </a:cxn>
              <a:cxn ang="0">
                <a:pos x="T8" y="T9"/>
              </a:cxn>
            </a:cxnLst>
            <a:rect l="0" t="0" r="r" b="b"/>
            <a:pathLst>
              <a:path w="734" h="769">
                <a:moveTo>
                  <a:pt x="0" y="0"/>
                </a:moveTo>
                <a:lnTo>
                  <a:pt x="733" y="0"/>
                </a:lnTo>
                <a:lnTo>
                  <a:pt x="708" y="768"/>
                </a:lnTo>
                <a:lnTo>
                  <a:pt x="25" y="768"/>
                </a:lnTo>
                <a:lnTo>
                  <a:pt x="0" y="0"/>
                </a:lnTo>
              </a:path>
            </a:pathLst>
          </a:custGeom>
          <a:ln w="476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9397" name="Freeform 21"/>
          <p:cNvSpPr>
            <a:spLocks/>
          </p:cNvSpPr>
          <p:nvPr/>
        </p:nvSpPr>
        <p:spPr bwMode="auto">
          <a:xfrm>
            <a:off x="1981200" y="3894138"/>
            <a:ext cx="1427163" cy="1652587"/>
          </a:xfrm>
          <a:custGeom>
            <a:avLst/>
            <a:gdLst>
              <a:gd name="T0" fmla="*/ 1028 w 1069"/>
              <a:gd name="T1" fmla="*/ 0 h 1055"/>
              <a:gd name="T2" fmla="*/ 1068 w 1069"/>
              <a:gd name="T3" fmla="*/ 0 h 1055"/>
              <a:gd name="T4" fmla="*/ 988 w 1069"/>
              <a:gd name="T5" fmla="*/ 946 h 1055"/>
              <a:gd name="T6" fmla="*/ 881 w 1069"/>
              <a:gd name="T7" fmla="*/ 1054 h 1055"/>
              <a:gd name="T8" fmla="*/ 187 w 1069"/>
              <a:gd name="T9" fmla="*/ 1054 h 1055"/>
              <a:gd name="T10" fmla="*/ 94 w 1069"/>
              <a:gd name="T11" fmla="*/ 974 h 1055"/>
              <a:gd name="T12" fmla="*/ 0 w 1069"/>
              <a:gd name="T13" fmla="*/ 0 h 1055"/>
            </a:gdLst>
            <a:ahLst/>
            <a:cxnLst>
              <a:cxn ang="0">
                <a:pos x="T0" y="T1"/>
              </a:cxn>
              <a:cxn ang="0">
                <a:pos x="T2" y="T3"/>
              </a:cxn>
              <a:cxn ang="0">
                <a:pos x="T4" y="T5"/>
              </a:cxn>
              <a:cxn ang="0">
                <a:pos x="T6" y="T7"/>
              </a:cxn>
              <a:cxn ang="0">
                <a:pos x="T8" y="T9"/>
              </a:cxn>
              <a:cxn ang="0">
                <a:pos x="T10" y="T11"/>
              </a:cxn>
              <a:cxn ang="0">
                <a:pos x="T12" y="T13"/>
              </a:cxn>
            </a:cxnLst>
            <a:rect l="0" t="0" r="r" b="b"/>
            <a:pathLst>
              <a:path w="1069" h="1055">
                <a:moveTo>
                  <a:pt x="1028" y="0"/>
                </a:moveTo>
                <a:lnTo>
                  <a:pt x="1068" y="0"/>
                </a:lnTo>
                <a:lnTo>
                  <a:pt x="988" y="946"/>
                </a:lnTo>
                <a:lnTo>
                  <a:pt x="881" y="1054"/>
                </a:lnTo>
                <a:lnTo>
                  <a:pt x="187" y="1054"/>
                </a:lnTo>
                <a:lnTo>
                  <a:pt x="94" y="974"/>
                </a:lnTo>
                <a:lnTo>
                  <a:pt x="0" y="0"/>
                </a:lnTo>
              </a:path>
            </a:pathLst>
          </a:custGeom>
          <a:noFill/>
          <a:ln w="47625" cap="flat" cmpd="sng">
            <a:solidFill>
              <a:srgbClr val="99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9398" name="Freeform 22" descr="Divot"/>
          <p:cNvSpPr>
            <a:spLocks/>
          </p:cNvSpPr>
          <p:nvPr/>
        </p:nvSpPr>
        <p:spPr bwMode="auto">
          <a:xfrm>
            <a:off x="2120900" y="5357813"/>
            <a:ext cx="1176338" cy="169862"/>
          </a:xfrm>
          <a:custGeom>
            <a:avLst/>
            <a:gdLst>
              <a:gd name="T0" fmla="*/ 0 w 834"/>
              <a:gd name="T1" fmla="*/ 0 h 107"/>
              <a:gd name="T2" fmla="*/ 833 w 834"/>
              <a:gd name="T3" fmla="*/ 0 h 107"/>
              <a:gd name="T4" fmla="*/ 741 w 834"/>
              <a:gd name="T5" fmla="*/ 106 h 107"/>
              <a:gd name="T6" fmla="*/ 66 w 834"/>
              <a:gd name="T7" fmla="*/ 106 h 107"/>
              <a:gd name="T8" fmla="*/ 66 w 834"/>
              <a:gd name="T9" fmla="*/ 106 h 107"/>
              <a:gd name="T10" fmla="*/ 0 w 834"/>
              <a:gd name="T11" fmla="*/ 0 h 107"/>
            </a:gdLst>
            <a:ahLst/>
            <a:cxnLst>
              <a:cxn ang="0">
                <a:pos x="T0" y="T1"/>
              </a:cxn>
              <a:cxn ang="0">
                <a:pos x="T2" y="T3"/>
              </a:cxn>
              <a:cxn ang="0">
                <a:pos x="T4" y="T5"/>
              </a:cxn>
              <a:cxn ang="0">
                <a:pos x="T6" y="T7"/>
              </a:cxn>
              <a:cxn ang="0">
                <a:pos x="T8" y="T9"/>
              </a:cxn>
              <a:cxn ang="0">
                <a:pos x="T10" y="T11"/>
              </a:cxn>
            </a:cxnLst>
            <a:rect l="0" t="0" r="r" b="b"/>
            <a:pathLst>
              <a:path w="834" h="107">
                <a:moveTo>
                  <a:pt x="0" y="0"/>
                </a:moveTo>
                <a:lnTo>
                  <a:pt x="833" y="0"/>
                </a:lnTo>
                <a:lnTo>
                  <a:pt x="741" y="106"/>
                </a:lnTo>
                <a:lnTo>
                  <a:pt x="66" y="106"/>
                </a:lnTo>
                <a:lnTo>
                  <a:pt x="66" y="106"/>
                </a:lnTo>
                <a:lnTo>
                  <a:pt x="0" y="0"/>
                </a:lnTo>
              </a:path>
            </a:pathLst>
          </a:custGeom>
          <a:pattFill prst="divot">
            <a:fgClr>
              <a:srgbClr val="AAAAAA"/>
            </a:fgClr>
            <a:bgClr>
              <a:srgbClr val="663300"/>
            </a:bgClr>
          </a:pattFill>
          <a:ln w="47625" cap="flat" cmpd="sng">
            <a:solidFill>
              <a:srgbClr val="6633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9399" name="Rectangle 23" descr="10%"/>
          <p:cNvSpPr>
            <a:spLocks noChangeArrowheads="1"/>
          </p:cNvSpPr>
          <p:nvPr/>
        </p:nvSpPr>
        <p:spPr bwMode="auto">
          <a:xfrm flipV="1">
            <a:off x="2578100" y="5178425"/>
            <a:ext cx="287338" cy="171450"/>
          </a:xfrm>
          <a:prstGeom prst="rect">
            <a:avLst/>
          </a:prstGeom>
          <a:pattFill prst="pct10">
            <a:fgClr>
              <a:srgbClr val="AAAAAA"/>
            </a:fgClr>
            <a:bgClr>
              <a:srgbClr val="A9A9A9"/>
            </a:bgClr>
          </a:pattFill>
          <a:ln w="9525">
            <a:solidFill>
              <a:srgbClr val="6633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9406" name="Text Box 30"/>
          <p:cNvSpPr txBox="1">
            <a:spLocks noChangeArrowheads="1"/>
          </p:cNvSpPr>
          <p:nvPr/>
        </p:nvSpPr>
        <p:spPr bwMode="auto">
          <a:xfrm>
            <a:off x="76200" y="4816475"/>
            <a:ext cx="1884363" cy="118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0" hangingPunct="0">
              <a:lnSpc>
                <a:spcPct val="85000"/>
              </a:lnSpc>
              <a:spcBef>
                <a:spcPct val="30000"/>
              </a:spcBef>
            </a:pPr>
            <a:r>
              <a:rPr lang="en-US" altLang="en-US" sz="2800" baseline="0">
                <a:solidFill>
                  <a:srgbClr val="663300"/>
                </a:solidFill>
                <a:effectLst>
                  <a:outerShdw blurRad="38100" dist="38100" dir="2700000" algn="tl">
                    <a:srgbClr val="000000"/>
                  </a:outerShdw>
                </a:effectLst>
              </a:rPr>
              <a:t>gravel or elevated bottom</a:t>
            </a:r>
          </a:p>
        </p:txBody>
      </p:sp>
      <p:sp>
        <p:nvSpPr>
          <p:cNvPr id="229410" name="Line 34"/>
          <p:cNvSpPr>
            <a:spLocks noChangeShapeType="1"/>
          </p:cNvSpPr>
          <p:nvPr/>
        </p:nvSpPr>
        <p:spPr bwMode="auto">
          <a:xfrm>
            <a:off x="1808163" y="5273675"/>
            <a:ext cx="622300" cy="127000"/>
          </a:xfrm>
          <a:prstGeom prst="line">
            <a:avLst/>
          </a:prstGeom>
          <a:noFill/>
          <a:ln w="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9412" name="Text Box 36"/>
          <p:cNvSpPr txBox="1">
            <a:spLocks noChangeArrowheads="1"/>
          </p:cNvSpPr>
          <p:nvPr/>
        </p:nvSpPr>
        <p:spPr bwMode="auto">
          <a:xfrm>
            <a:off x="817563" y="4054475"/>
            <a:ext cx="1143000"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0" hangingPunct="0">
              <a:lnSpc>
                <a:spcPct val="85000"/>
              </a:lnSpc>
              <a:spcBef>
                <a:spcPct val="30000"/>
              </a:spcBef>
            </a:pPr>
            <a:r>
              <a:rPr lang="en-US" altLang="en-US" sz="2800" baseline="0">
                <a:solidFill>
                  <a:srgbClr val="663300"/>
                </a:solidFill>
                <a:effectLst>
                  <a:outerShdw blurRad="38100" dist="38100" dir="2700000" algn="tl">
                    <a:srgbClr val="000000"/>
                  </a:outerShdw>
                </a:effectLst>
              </a:rPr>
              <a:t>drain hole</a:t>
            </a:r>
          </a:p>
        </p:txBody>
      </p:sp>
      <p:sp>
        <p:nvSpPr>
          <p:cNvPr id="229414" name="Line 38"/>
          <p:cNvSpPr>
            <a:spLocks noChangeShapeType="1"/>
          </p:cNvSpPr>
          <p:nvPr/>
        </p:nvSpPr>
        <p:spPr bwMode="auto">
          <a:xfrm>
            <a:off x="1808163" y="4511675"/>
            <a:ext cx="958850" cy="804863"/>
          </a:xfrm>
          <a:prstGeom prst="line">
            <a:avLst/>
          </a:prstGeom>
          <a:noFill/>
          <a:ln w="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9416" name="Line 40"/>
          <p:cNvSpPr>
            <a:spLocks noChangeShapeType="1"/>
          </p:cNvSpPr>
          <p:nvPr/>
        </p:nvSpPr>
        <p:spPr bwMode="auto">
          <a:xfrm>
            <a:off x="1981200" y="1371600"/>
            <a:ext cx="5638800" cy="0"/>
          </a:xfrm>
          <a:prstGeom prst="line">
            <a:avLst/>
          </a:prstGeom>
          <a:noFill/>
          <a:ln w="76200" cmpd="tri">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useBgFill="1">
        <p:nvSpPr>
          <p:cNvPr id="229422" name="Rectangle 46"/>
          <p:cNvSpPr>
            <a:spLocks noChangeArrowheads="1"/>
          </p:cNvSpPr>
          <p:nvPr/>
        </p:nvSpPr>
        <p:spPr bwMode="auto">
          <a:xfrm flipV="1">
            <a:off x="3106738" y="3749675"/>
            <a:ext cx="149225" cy="1636713"/>
          </a:xfrm>
          <a:prstGeom prst="rect">
            <a:avLst/>
          </a:prstGeom>
          <a:ln w="476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9426" name="Text Box 50"/>
          <p:cNvSpPr txBox="1">
            <a:spLocks noChangeArrowheads="1"/>
          </p:cNvSpPr>
          <p:nvPr/>
        </p:nvSpPr>
        <p:spPr bwMode="auto">
          <a:xfrm>
            <a:off x="1981200" y="5791200"/>
            <a:ext cx="1981200"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0" hangingPunct="0">
              <a:lnSpc>
                <a:spcPct val="85000"/>
              </a:lnSpc>
              <a:spcBef>
                <a:spcPct val="30000"/>
              </a:spcBef>
            </a:pPr>
            <a:r>
              <a:rPr lang="en-US" altLang="en-US" sz="2800" baseline="0">
                <a:solidFill>
                  <a:srgbClr val="663300"/>
                </a:solidFill>
                <a:effectLst>
                  <a:outerShdw blurRad="38100" dist="38100" dir="2700000" algn="tl">
                    <a:srgbClr val="000000"/>
                  </a:outerShdw>
                </a:effectLst>
              </a:rPr>
              <a:t>water indicator</a:t>
            </a:r>
          </a:p>
        </p:txBody>
      </p:sp>
      <p:sp>
        <p:nvSpPr>
          <p:cNvPr id="229428" name="Rectangle 52"/>
          <p:cNvSpPr>
            <a:spLocks noChangeArrowheads="1"/>
          </p:cNvSpPr>
          <p:nvPr/>
        </p:nvSpPr>
        <p:spPr bwMode="auto">
          <a:xfrm>
            <a:off x="4038600" y="2298700"/>
            <a:ext cx="4953000" cy="380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96875" indent="-396875">
              <a:defRPr sz="2400">
                <a:solidFill>
                  <a:schemeClr val="tx1"/>
                </a:solidFill>
                <a:latin typeface="Times New Roman" charset="0"/>
              </a:defRPr>
            </a:lvl1pPr>
            <a:lvl2pPr marL="511175">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eaLnBrk="0" hangingPunct="0">
              <a:lnSpc>
                <a:spcPct val="90000"/>
              </a:lnSpc>
              <a:spcBef>
                <a:spcPct val="50000"/>
              </a:spcBef>
              <a:buClr>
                <a:srgbClr val="A50021"/>
              </a:buClr>
              <a:buFontTx/>
              <a:buChar char="•"/>
            </a:pPr>
            <a:r>
              <a:rPr lang="en-US" altLang="en-US" sz="2800" baseline="0">
                <a:solidFill>
                  <a:srgbClr val="990033"/>
                </a:solidFill>
                <a:effectLst>
                  <a:outerShdw blurRad="38100" dist="38100" dir="2700000" algn="tl">
                    <a:srgbClr val="000000"/>
                  </a:outerShdw>
                </a:effectLst>
                <a:latin typeface="Tempus Sans ITC" charset="0"/>
              </a:rPr>
              <a:t>an outer part, which is decorative and watertight</a:t>
            </a:r>
          </a:p>
          <a:p>
            <a:pPr eaLnBrk="0" hangingPunct="0">
              <a:lnSpc>
                <a:spcPct val="90000"/>
              </a:lnSpc>
              <a:spcBef>
                <a:spcPct val="50000"/>
              </a:spcBef>
              <a:buClr>
                <a:schemeClr val="bg2"/>
              </a:buClr>
              <a:buFontTx/>
              <a:buChar char="•"/>
            </a:pPr>
            <a:r>
              <a:rPr lang="en-US" altLang="en-US" sz="2800" baseline="0">
                <a:solidFill>
                  <a:schemeClr val="bg2"/>
                </a:solidFill>
                <a:effectLst>
                  <a:outerShdw blurRad="38100" dist="38100" dir="2700000" algn="tl">
                    <a:srgbClr val="000000"/>
                  </a:outerShdw>
                </a:effectLst>
                <a:latin typeface="Tempus Sans ITC" charset="0"/>
              </a:rPr>
              <a:t>an inner part, which has a drain</a:t>
            </a:r>
          </a:p>
          <a:p>
            <a:pPr eaLnBrk="0" hangingPunct="0">
              <a:lnSpc>
                <a:spcPct val="90000"/>
              </a:lnSpc>
              <a:spcBef>
                <a:spcPct val="50000"/>
              </a:spcBef>
              <a:buClr>
                <a:schemeClr val="tx1"/>
              </a:buClr>
              <a:buFontTx/>
              <a:buChar char="•"/>
            </a:pPr>
            <a:r>
              <a:rPr lang="en-US" altLang="en-US" sz="2800" baseline="0">
                <a:effectLst>
                  <a:outerShdw blurRad="38100" dist="38100" dir="2700000" algn="tl">
                    <a:srgbClr val="FFFFFF"/>
                  </a:outerShdw>
                </a:effectLst>
                <a:latin typeface="Tempus Sans ITC" charset="0"/>
              </a:rPr>
              <a:t>a water indicator in between</a:t>
            </a:r>
          </a:p>
          <a:p>
            <a:pPr eaLnBrk="0" hangingPunct="0">
              <a:lnSpc>
                <a:spcPct val="90000"/>
              </a:lnSpc>
              <a:spcBef>
                <a:spcPct val="50000"/>
              </a:spcBef>
              <a:buClr>
                <a:srgbClr val="993300"/>
              </a:buClr>
              <a:buFontTx/>
              <a:buChar char="•"/>
            </a:pPr>
            <a:r>
              <a:rPr lang="en-US" altLang="en-US" sz="2800" baseline="0">
                <a:solidFill>
                  <a:srgbClr val="993300"/>
                </a:solidFill>
                <a:effectLst>
                  <a:outerShdw blurRad="38100" dist="38100" dir="2700000" algn="tl">
                    <a:srgbClr val="000000"/>
                  </a:outerShdw>
                </a:effectLst>
                <a:latin typeface="Tempus Sans ITC" charset="0"/>
              </a:rPr>
              <a:t>gravel or other means of elevating the bottom.</a:t>
            </a:r>
          </a:p>
        </p:txBody>
      </p:sp>
      <p:sp>
        <p:nvSpPr>
          <p:cNvPr id="229429" name="Line 53"/>
          <p:cNvSpPr>
            <a:spLocks noChangeShapeType="1"/>
          </p:cNvSpPr>
          <p:nvPr/>
        </p:nvSpPr>
        <p:spPr bwMode="auto">
          <a:xfrm flipH="1" flipV="1">
            <a:off x="3179763" y="5197475"/>
            <a:ext cx="96837" cy="5175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9430" name="Rectangle 54"/>
          <p:cNvSpPr>
            <a:spLocks noChangeArrowheads="1"/>
          </p:cNvSpPr>
          <p:nvPr/>
        </p:nvSpPr>
        <p:spPr bwMode="auto">
          <a:xfrm>
            <a:off x="914400" y="1554163"/>
            <a:ext cx="77724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 typeface="Wingdings" charset="2"/>
              <a:buChar char="þ"/>
            </a:pPr>
            <a:r>
              <a:rPr lang="en-US" altLang="en-US" sz="3200" baseline="0">
                <a:solidFill>
                  <a:srgbClr val="714A15"/>
                </a:solidFill>
                <a:effectLst>
                  <a:outerShdw blurRad="38100" dist="38100" dir="2700000" algn="tl">
                    <a:srgbClr val="000000"/>
                  </a:outerShdw>
                </a:effectLst>
              </a:rPr>
              <a:t> Watertight planters have several parts:</a:t>
            </a:r>
          </a:p>
        </p:txBody>
      </p:sp>
      <p:sp>
        <p:nvSpPr>
          <p:cNvPr id="229431" name="Line 55"/>
          <p:cNvSpPr>
            <a:spLocks noChangeShapeType="1"/>
          </p:cNvSpPr>
          <p:nvPr/>
        </p:nvSpPr>
        <p:spPr bwMode="auto">
          <a:xfrm>
            <a:off x="1981200" y="3886200"/>
            <a:ext cx="1066800" cy="0"/>
          </a:xfrm>
          <a:prstGeom prst="line">
            <a:avLst/>
          </a:prstGeom>
          <a:noFill/>
          <a:ln w="38100">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transition spd="med">
    <p:cut/>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402" name="Picture 2" descr="pumicep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800" y="762000"/>
            <a:ext cx="4425950" cy="5440363"/>
          </a:xfrm>
          <a:prstGeom prst="rect">
            <a:avLst/>
          </a:prstGeom>
          <a:noFill/>
          <a:extLst>
            <a:ext uri="{909E8E84-426E-40DD-AFC4-6F175D3DCCD1}">
              <a14:hiddenFill xmlns:a14="http://schemas.microsoft.com/office/drawing/2010/main">
                <a:solidFill>
                  <a:srgbClr val="FFFFFF"/>
                </a:solidFill>
              </a14:hiddenFill>
            </a:ext>
          </a:extLst>
        </p:spPr>
      </p:pic>
      <p:sp>
        <p:nvSpPr>
          <p:cNvPr id="230404" name="Text Box 4"/>
          <p:cNvSpPr txBox="1">
            <a:spLocks noChangeArrowheads="1"/>
          </p:cNvSpPr>
          <p:nvPr/>
        </p:nvSpPr>
        <p:spPr bwMode="auto">
          <a:xfrm>
            <a:off x="5562600" y="2695575"/>
            <a:ext cx="324485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0" hangingPunct="0">
              <a:spcBef>
                <a:spcPct val="30000"/>
              </a:spcBef>
            </a:pPr>
            <a:r>
              <a:rPr lang="en-US" altLang="en-US" sz="3600" baseline="0">
                <a:solidFill>
                  <a:srgbClr val="663300"/>
                </a:solidFill>
                <a:effectLst>
                  <a:outerShdw blurRad="38100" dist="38100" dir="2700000" algn="tl">
                    <a:srgbClr val="000000"/>
                  </a:outerShdw>
                </a:effectLst>
              </a:rPr>
              <a:t>Interior of a Watertight </a:t>
            </a:r>
            <a:br>
              <a:rPr lang="en-US" altLang="en-US" sz="3600" baseline="0">
                <a:solidFill>
                  <a:srgbClr val="663300"/>
                </a:solidFill>
                <a:effectLst>
                  <a:outerShdw blurRad="38100" dist="38100" dir="2700000" algn="tl">
                    <a:srgbClr val="000000"/>
                  </a:outerShdw>
                </a:effectLst>
              </a:rPr>
            </a:br>
            <a:r>
              <a:rPr lang="en-US" altLang="en-US" sz="3600" baseline="0">
                <a:solidFill>
                  <a:srgbClr val="663300"/>
                </a:solidFill>
                <a:effectLst>
                  <a:outerShdw blurRad="38100" dist="38100" dir="2700000" algn="tl">
                    <a:srgbClr val="000000"/>
                  </a:outerShdw>
                </a:effectLst>
              </a:rPr>
              <a:t>Planter</a:t>
            </a:r>
          </a:p>
        </p:txBody>
      </p:sp>
      <p:sp>
        <p:nvSpPr>
          <p:cNvPr id="230405" name="Rectangle 5"/>
          <p:cNvSpPr>
            <a:spLocks noChangeArrowheads="1"/>
          </p:cNvSpPr>
          <p:nvPr/>
        </p:nvSpPr>
        <p:spPr bwMode="auto">
          <a:xfrm>
            <a:off x="838200" y="762000"/>
            <a:ext cx="4419600" cy="5410200"/>
          </a:xfrm>
          <a:prstGeom prst="rect">
            <a:avLst/>
          </a:prstGeom>
          <a:noFill/>
          <a:ln w="57150">
            <a:solidFill>
              <a:srgbClr val="66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0406" name="AutoShape 6"/>
          <p:cNvSpPr>
            <a:spLocks noChangeArrowheads="1"/>
          </p:cNvSpPr>
          <p:nvPr/>
        </p:nvSpPr>
        <p:spPr bwMode="auto">
          <a:xfrm flipH="1">
            <a:off x="3124200" y="2209800"/>
            <a:ext cx="2819400" cy="381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0407" name="AutoShape 7"/>
          <p:cNvSpPr>
            <a:spLocks noChangeArrowheads="1"/>
          </p:cNvSpPr>
          <p:nvPr/>
        </p:nvSpPr>
        <p:spPr bwMode="auto">
          <a:xfrm flipH="1">
            <a:off x="4191000" y="4648200"/>
            <a:ext cx="2819400" cy="381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2" fill="hold" grpId="0" nodeType="clickEffect">
                                  <p:stCondLst>
                                    <p:cond delay="0"/>
                                  </p:stCondLst>
                                  <p:childTnLst>
                                    <p:set>
                                      <p:cBhvr>
                                        <p:cTn id="6" dur="1" fill="hold">
                                          <p:stCondLst>
                                            <p:cond delay="0"/>
                                          </p:stCondLst>
                                        </p:cTn>
                                        <p:tgtEl>
                                          <p:spTgt spid="230407"/>
                                        </p:tgtEl>
                                        <p:attrNameLst>
                                          <p:attrName>style.visibility</p:attrName>
                                        </p:attrNameLst>
                                      </p:cBhvr>
                                      <p:to>
                                        <p:strVal val="visible"/>
                                      </p:to>
                                    </p:set>
                                    <p:anim calcmode="lin" valueType="num">
                                      <p:cBhvr>
                                        <p:cTn id="7" dur="500" fill="hold"/>
                                        <p:tgtEl>
                                          <p:spTgt spid="230407"/>
                                        </p:tgtEl>
                                        <p:attrNameLst>
                                          <p:attrName>ppt_x</p:attrName>
                                        </p:attrNameLst>
                                      </p:cBhvr>
                                      <p:tavLst>
                                        <p:tav tm="0">
                                          <p:val>
                                            <p:strVal val="#ppt_x+#ppt_w/2"/>
                                          </p:val>
                                        </p:tav>
                                        <p:tav tm="100000">
                                          <p:val>
                                            <p:strVal val="#ppt_x"/>
                                          </p:val>
                                        </p:tav>
                                      </p:tavLst>
                                    </p:anim>
                                    <p:anim calcmode="lin" valueType="num">
                                      <p:cBhvr>
                                        <p:cTn id="8" dur="500" fill="hold"/>
                                        <p:tgtEl>
                                          <p:spTgt spid="230407"/>
                                        </p:tgtEl>
                                        <p:attrNameLst>
                                          <p:attrName>ppt_y</p:attrName>
                                        </p:attrNameLst>
                                      </p:cBhvr>
                                      <p:tavLst>
                                        <p:tav tm="0">
                                          <p:val>
                                            <p:strVal val="#ppt_y"/>
                                          </p:val>
                                        </p:tav>
                                        <p:tav tm="100000">
                                          <p:val>
                                            <p:strVal val="#ppt_y"/>
                                          </p:val>
                                        </p:tav>
                                      </p:tavLst>
                                    </p:anim>
                                    <p:anim calcmode="lin" valueType="num">
                                      <p:cBhvr>
                                        <p:cTn id="9" dur="500" fill="hold"/>
                                        <p:tgtEl>
                                          <p:spTgt spid="230407"/>
                                        </p:tgtEl>
                                        <p:attrNameLst>
                                          <p:attrName>ppt_w</p:attrName>
                                        </p:attrNameLst>
                                      </p:cBhvr>
                                      <p:tavLst>
                                        <p:tav tm="0">
                                          <p:val>
                                            <p:fltVal val="0"/>
                                          </p:val>
                                        </p:tav>
                                        <p:tav tm="100000">
                                          <p:val>
                                            <p:strVal val="#ppt_w"/>
                                          </p:val>
                                        </p:tav>
                                      </p:tavLst>
                                    </p:anim>
                                    <p:anim calcmode="lin" valueType="num">
                                      <p:cBhvr>
                                        <p:cTn id="10" dur="500" fill="hold"/>
                                        <p:tgtEl>
                                          <p:spTgt spid="230407"/>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2" fill="hold" grpId="0" nodeType="clickEffect">
                                  <p:stCondLst>
                                    <p:cond delay="0"/>
                                  </p:stCondLst>
                                  <p:childTnLst>
                                    <p:set>
                                      <p:cBhvr>
                                        <p:cTn id="14" dur="1" fill="hold">
                                          <p:stCondLst>
                                            <p:cond delay="0"/>
                                          </p:stCondLst>
                                        </p:cTn>
                                        <p:tgtEl>
                                          <p:spTgt spid="230406"/>
                                        </p:tgtEl>
                                        <p:attrNameLst>
                                          <p:attrName>style.visibility</p:attrName>
                                        </p:attrNameLst>
                                      </p:cBhvr>
                                      <p:to>
                                        <p:strVal val="visible"/>
                                      </p:to>
                                    </p:set>
                                    <p:anim calcmode="lin" valueType="num">
                                      <p:cBhvr>
                                        <p:cTn id="15" dur="500" fill="hold"/>
                                        <p:tgtEl>
                                          <p:spTgt spid="230406"/>
                                        </p:tgtEl>
                                        <p:attrNameLst>
                                          <p:attrName>ppt_x</p:attrName>
                                        </p:attrNameLst>
                                      </p:cBhvr>
                                      <p:tavLst>
                                        <p:tav tm="0">
                                          <p:val>
                                            <p:strVal val="#ppt_x+#ppt_w/2"/>
                                          </p:val>
                                        </p:tav>
                                        <p:tav tm="100000">
                                          <p:val>
                                            <p:strVal val="#ppt_x"/>
                                          </p:val>
                                        </p:tav>
                                      </p:tavLst>
                                    </p:anim>
                                    <p:anim calcmode="lin" valueType="num">
                                      <p:cBhvr>
                                        <p:cTn id="16" dur="500" fill="hold"/>
                                        <p:tgtEl>
                                          <p:spTgt spid="230406"/>
                                        </p:tgtEl>
                                        <p:attrNameLst>
                                          <p:attrName>ppt_y</p:attrName>
                                        </p:attrNameLst>
                                      </p:cBhvr>
                                      <p:tavLst>
                                        <p:tav tm="0">
                                          <p:val>
                                            <p:strVal val="#ppt_y"/>
                                          </p:val>
                                        </p:tav>
                                        <p:tav tm="100000">
                                          <p:val>
                                            <p:strVal val="#ppt_y"/>
                                          </p:val>
                                        </p:tav>
                                      </p:tavLst>
                                    </p:anim>
                                    <p:anim calcmode="lin" valueType="num">
                                      <p:cBhvr>
                                        <p:cTn id="17" dur="500" fill="hold"/>
                                        <p:tgtEl>
                                          <p:spTgt spid="230406"/>
                                        </p:tgtEl>
                                        <p:attrNameLst>
                                          <p:attrName>ppt_w</p:attrName>
                                        </p:attrNameLst>
                                      </p:cBhvr>
                                      <p:tavLst>
                                        <p:tav tm="0">
                                          <p:val>
                                            <p:fltVal val="0"/>
                                          </p:val>
                                        </p:tav>
                                        <p:tav tm="100000">
                                          <p:val>
                                            <p:strVal val="#ppt_w"/>
                                          </p:val>
                                        </p:tav>
                                      </p:tavLst>
                                    </p:anim>
                                    <p:anim calcmode="lin" valueType="num">
                                      <p:cBhvr>
                                        <p:cTn id="18" dur="500" fill="hold"/>
                                        <p:tgtEl>
                                          <p:spTgt spid="23040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6" grpId="0" animBg="1"/>
      <p:bldP spid="23040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Text Box 1026"/>
          <p:cNvSpPr txBox="1">
            <a:spLocks noChangeArrowheads="1"/>
          </p:cNvSpPr>
          <p:nvPr/>
        </p:nvSpPr>
        <p:spPr bwMode="auto">
          <a:xfrm>
            <a:off x="2265363" y="304800"/>
            <a:ext cx="497205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lnSpc>
                <a:spcPct val="85000"/>
              </a:lnSpc>
              <a:spcBef>
                <a:spcPct val="30000"/>
              </a:spcBef>
            </a:pPr>
            <a:r>
              <a:rPr lang="en-US" altLang="en-US" sz="4000" baseline="0">
                <a:solidFill>
                  <a:srgbClr val="663300"/>
                </a:solidFill>
                <a:effectLst>
                  <a:outerShdw blurRad="38100" dist="38100" dir="2700000" algn="tl">
                    <a:srgbClr val="000000"/>
                  </a:outerShdw>
                </a:effectLst>
              </a:rPr>
              <a:t>Self-Watering Planters</a:t>
            </a:r>
            <a:endParaRPr lang="en-US" altLang="en-US" sz="2000" baseline="0">
              <a:solidFill>
                <a:srgbClr val="663300"/>
              </a:solidFill>
              <a:effectLst>
                <a:outerShdw blurRad="38100" dist="38100" dir="2700000" algn="tl">
                  <a:srgbClr val="000000"/>
                </a:outerShdw>
              </a:effectLst>
            </a:endParaRPr>
          </a:p>
        </p:txBody>
      </p:sp>
      <p:sp>
        <p:nvSpPr>
          <p:cNvPr id="231427" name="Text Box 1027"/>
          <p:cNvSpPr txBox="1">
            <a:spLocks noChangeArrowheads="1"/>
          </p:cNvSpPr>
          <p:nvPr/>
        </p:nvSpPr>
        <p:spPr bwMode="auto">
          <a:xfrm>
            <a:off x="304800" y="1317625"/>
            <a:ext cx="8610600" cy="430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lvl1pPr marL="460375" indent="-460375">
              <a:defRPr sz="2400">
                <a:solidFill>
                  <a:schemeClr val="tx1"/>
                </a:solidFill>
                <a:latin typeface="Times New Roman" charset="0"/>
              </a:defRPr>
            </a:lvl1pPr>
            <a:lvl2pPr marL="574675">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eaLnBrk="0" hangingPunct="0">
              <a:spcBef>
                <a:spcPct val="20000"/>
              </a:spcBef>
              <a:spcAft>
                <a:spcPct val="20000"/>
              </a:spcAft>
              <a:buFont typeface="Wingdings" charset="2"/>
              <a:buChar char="þ"/>
            </a:pPr>
            <a:r>
              <a:rPr lang="en-US" altLang="en-US" sz="3000" baseline="0">
                <a:solidFill>
                  <a:srgbClr val="663300"/>
                </a:solidFill>
                <a:effectLst>
                  <a:outerShdw blurRad="38100" dist="38100" dir="2700000" algn="tl">
                    <a:srgbClr val="000000"/>
                  </a:outerShdw>
                </a:effectLst>
                <a:latin typeface="Tempus Sans ITC" charset="0"/>
              </a:rPr>
              <a:t>Minimize moisture stress in interiors.</a:t>
            </a:r>
          </a:p>
          <a:p>
            <a:pPr eaLnBrk="0" hangingPunct="0">
              <a:spcBef>
                <a:spcPct val="20000"/>
              </a:spcBef>
              <a:spcAft>
                <a:spcPct val="20000"/>
              </a:spcAft>
              <a:buFont typeface="Wingdings" charset="2"/>
              <a:buChar char="þ"/>
            </a:pPr>
            <a:r>
              <a:rPr lang="en-US" altLang="en-US" sz="3000" baseline="0">
                <a:solidFill>
                  <a:srgbClr val="663300"/>
                </a:solidFill>
                <a:effectLst>
                  <a:outerShdw blurRad="38100" dist="38100" dir="2700000" algn="tl">
                    <a:srgbClr val="000000"/>
                  </a:outerShdw>
                </a:effectLst>
                <a:latin typeface="Tempus Sans ITC" charset="0"/>
              </a:rPr>
              <a:t>Excellent where water source is inconvenient or plants are located in difficult to access areas; not suitable for cacti and succulents. </a:t>
            </a:r>
          </a:p>
          <a:p>
            <a:pPr eaLnBrk="0" hangingPunct="0">
              <a:spcBef>
                <a:spcPct val="20000"/>
              </a:spcBef>
              <a:spcAft>
                <a:spcPct val="20000"/>
              </a:spcAft>
              <a:buFont typeface="Wingdings" charset="2"/>
              <a:buChar char="þ"/>
            </a:pPr>
            <a:r>
              <a:rPr lang="en-US" altLang="en-US" sz="3000" baseline="0">
                <a:solidFill>
                  <a:srgbClr val="663300"/>
                </a:solidFill>
                <a:effectLst>
                  <a:outerShdw blurRad="38100" dist="38100" dir="2700000" algn="tl">
                    <a:srgbClr val="000000"/>
                  </a:outerShdw>
                </a:effectLst>
                <a:latin typeface="Tempus Sans ITC" charset="0"/>
              </a:rPr>
              <a:t>Growing medium has to be very porous.</a:t>
            </a:r>
          </a:p>
          <a:p>
            <a:pPr eaLnBrk="0" hangingPunct="0">
              <a:spcBef>
                <a:spcPct val="20000"/>
              </a:spcBef>
              <a:spcAft>
                <a:spcPct val="20000"/>
              </a:spcAft>
              <a:buFont typeface="Wingdings" charset="2"/>
              <a:buChar char="þ"/>
            </a:pPr>
            <a:r>
              <a:rPr lang="en-US" altLang="en-US" sz="3000" baseline="0">
                <a:solidFill>
                  <a:srgbClr val="663300"/>
                </a:solidFill>
                <a:effectLst>
                  <a:outerShdw blurRad="38100" dist="38100" dir="2700000" algn="tl">
                    <a:srgbClr val="000000"/>
                  </a:outerShdw>
                </a:effectLst>
                <a:latin typeface="Tempus Sans ITC" charset="0"/>
              </a:rPr>
              <a:t>Accumulation of fertilizer salts may occur – leaching is recommended.</a:t>
            </a:r>
          </a:p>
        </p:txBody>
      </p:sp>
      <p:sp>
        <p:nvSpPr>
          <p:cNvPr id="231429" name="Line 1029"/>
          <p:cNvSpPr>
            <a:spLocks noChangeShapeType="1"/>
          </p:cNvSpPr>
          <p:nvPr/>
        </p:nvSpPr>
        <p:spPr bwMode="auto">
          <a:xfrm>
            <a:off x="1905000" y="990600"/>
            <a:ext cx="5638800" cy="0"/>
          </a:xfrm>
          <a:prstGeom prst="line">
            <a:avLst/>
          </a:prstGeom>
          <a:noFill/>
          <a:ln w="76200" cmpd="tri">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transition spd="med">
    <p:cut/>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167" name="Picture 7" descr="Pothos less variegatio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19200"/>
            <a:ext cx="3786188" cy="5410200"/>
          </a:xfrm>
          <a:prstGeom prst="rect">
            <a:avLst/>
          </a:prstGeom>
          <a:noFill/>
          <a:extLst>
            <a:ext uri="{909E8E84-426E-40DD-AFC4-6F175D3DCCD1}">
              <a14:hiddenFill xmlns:a14="http://schemas.microsoft.com/office/drawing/2010/main">
                <a:solidFill>
                  <a:srgbClr val="FFFFFF"/>
                </a:solidFill>
              </a14:hiddenFill>
            </a:ext>
          </a:extLst>
        </p:spPr>
      </p:pic>
      <p:sp>
        <p:nvSpPr>
          <p:cNvPr id="220165" name="Rectangle 5"/>
          <p:cNvSpPr>
            <a:spLocks noChangeArrowheads="1"/>
          </p:cNvSpPr>
          <p:nvPr/>
        </p:nvSpPr>
        <p:spPr bwMode="auto">
          <a:xfrm>
            <a:off x="228600" y="1219200"/>
            <a:ext cx="3733800" cy="5410200"/>
          </a:xfrm>
          <a:prstGeom prst="rect">
            <a:avLst/>
          </a:prstGeom>
          <a:noFill/>
          <a:ln w="101600" cmpd="tri">
            <a:solidFill>
              <a:srgbClr val="66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0166" name="Text Box 6"/>
          <p:cNvSpPr txBox="1">
            <a:spLocks noChangeArrowheads="1"/>
          </p:cNvSpPr>
          <p:nvPr/>
        </p:nvSpPr>
        <p:spPr bwMode="auto">
          <a:xfrm>
            <a:off x="457200" y="304800"/>
            <a:ext cx="8296275" cy="66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hangingPunct="0">
              <a:lnSpc>
                <a:spcPct val="85000"/>
              </a:lnSpc>
              <a:spcBef>
                <a:spcPct val="30000"/>
              </a:spcBef>
            </a:pPr>
            <a:r>
              <a:rPr lang="en-US" altLang="en-US" sz="4000" baseline="0">
                <a:solidFill>
                  <a:srgbClr val="663300"/>
                </a:solidFill>
                <a:effectLst>
                  <a:outerShdw blurRad="38100" dist="38100" dir="2700000" algn="tl">
                    <a:srgbClr val="000000"/>
                  </a:outerShdw>
                </a:effectLst>
              </a:rPr>
              <a:t>Time to Prune, Groom and Repot</a:t>
            </a:r>
            <a:r>
              <a:rPr lang="en-US" altLang="en-US" sz="4400" baseline="0">
                <a:solidFill>
                  <a:srgbClr val="663300"/>
                </a:solidFill>
                <a:effectLst>
                  <a:outerShdw blurRad="38100" dist="38100" dir="2700000" algn="tl">
                    <a:srgbClr val="000000"/>
                  </a:outerShdw>
                </a:effectLst>
              </a:rPr>
              <a:t> </a:t>
            </a:r>
          </a:p>
        </p:txBody>
      </p:sp>
      <p:pic>
        <p:nvPicPr>
          <p:cNvPr id="220171" name="Picture 11" descr="overgrow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5600" y="1778000"/>
            <a:ext cx="4673600" cy="4851400"/>
          </a:xfrm>
          <a:prstGeom prst="rect">
            <a:avLst/>
          </a:prstGeom>
          <a:noFill/>
          <a:extLst>
            <a:ext uri="{909E8E84-426E-40DD-AFC4-6F175D3DCCD1}">
              <a14:hiddenFill xmlns:a14="http://schemas.microsoft.com/office/drawing/2010/main">
                <a:solidFill>
                  <a:srgbClr val="FFFFFF"/>
                </a:solidFill>
              </a14:hiddenFill>
            </a:ext>
          </a:extLst>
        </p:spPr>
      </p:pic>
      <p:sp>
        <p:nvSpPr>
          <p:cNvPr id="220170" name="Rectangle 10"/>
          <p:cNvSpPr>
            <a:spLocks noChangeArrowheads="1"/>
          </p:cNvSpPr>
          <p:nvPr/>
        </p:nvSpPr>
        <p:spPr bwMode="auto">
          <a:xfrm>
            <a:off x="4165600" y="1778000"/>
            <a:ext cx="4648200" cy="4800600"/>
          </a:xfrm>
          <a:prstGeom prst="rect">
            <a:avLst/>
          </a:prstGeom>
          <a:noFill/>
          <a:ln w="101600" cmpd="tri">
            <a:solidFill>
              <a:srgbClr val="66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ransition>
    <p:random/>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Text Box 2"/>
          <p:cNvSpPr txBox="1">
            <a:spLocks noChangeArrowheads="1"/>
          </p:cNvSpPr>
          <p:nvPr/>
        </p:nvSpPr>
        <p:spPr bwMode="auto">
          <a:xfrm>
            <a:off x="381000" y="1314450"/>
            <a:ext cx="8001000" cy="512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lvl1pPr marL="349250" indent="-349250">
              <a:defRPr sz="2400">
                <a:solidFill>
                  <a:schemeClr val="tx1"/>
                </a:solidFill>
                <a:latin typeface="Times New Roman" charset="0"/>
              </a:defRPr>
            </a:lvl1pPr>
            <a:lvl2pPr marL="463550">
              <a:defRPr sz="2400">
                <a:solidFill>
                  <a:schemeClr val="tx1"/>
                </a:solidFill>
                <a:latin typeface="Times New Roman" charset="0"/>
              </a:defRPr>
            </a:lvl2pPr>
            <a:lvl3pPr marL="1079500" indent="-28575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eaLnBrk="0" hangingPunct="0">
              <a:spcBef>
                <a:spcPct val="10000"/>
              </a:spcBef>
              <a:spcAft>
                <a:spcPct val="10000"/>
              </a:spcAft>
              <a:buFontTx/>
              <a:buChar char="•"/>
            </a:pPr>
            <a:r>
              <a:rPr lang="en-US" altLang="en-US" sz="3000" baseline="0">
                <a:solidFill>
                  <a:srgbClr val="663300"/>
                </a:solidFill>
                <a:effectLst>
                  <a:outerShdw blurRad="38100" dist="38100" dir="2700000" algn="tl">
                    <a:srgbClr val="000000"/>
                  </a:outerShdw>
                </a:effectLst>
                <a:latin typeface="Tempus Sans ITC" charset="0"/>
              </a:rPr>
              <a:t>“When the knife is sharp” </a:t>
            </a:r>
          </a:p>
          <a:p>
            <a:pPr lvl="2" eaLnBrk="0" hangingPunct="0">
              <a:spcBef>
                <a:spcPct val="10000"/>
              </a:spcBef>
              <a:spcAft>
                <a:spcPct val="10000"/>
              </a:spcAft>
              <a:buFontTx/>
              <a:buChar char="•"/>
            </a:pPr>
            <a:r>
              <a:rPr lang="en-US" altLang="en-US" sz="3000" baseline="0">
                <a:solidFill>
                  <a:srgbClr val="663300"/>
                </a:solidFill>
                <a:effectLst>
                  <a:outerShdw blurRad="38100" dist="38100" dir="2700000" algn="tl">
                    <a:srgbClr val="000000"/>
                  </a:outerShdw>
                </a:effectLst>
                <a:latin typeface="Tempus Sans ITC" charset="0"/>
              </a:rPr>
              <a:t>Natural plant growth cycles</a:t>
            </a:r>
          </a:p>
          <a:p>
            <a:pPr eaLnBrk="0" hangingPunct="0">
              <a:spcBef>
                <a:spcPct val="10000"/>
              </a:spcBef>
              <a:spcAft>
                <a:spcPct val="10000"/>
              </a:spcAft>
              <a:buFontTx/>
              <a:buChar char="•"/>
            </a:pPr>
            <a:r>
              <a:rPr lang="en-US" altLang="en-US" sz="3000" baseline="0">
                <a:solidFill>
                  <a:srgbClr val="663300"/>
                </a:solidFill>
                <a:effectLst>
                  <a:outerShdw blurRad="38100" dist="38100" dir="2700000" algn="tl">
                    <a:srgbClr val="000000"/>
                  </a:outerShdw>
                </a:effectLst>
                <a:latin typeface="Tempus Sans ITC" charset="0"/>
              </a:rPr>
              <a:t>Frequent light pruning -- removal of shoots or shoot tips when small and young.</a:t>
            </a:r>
          </a:p>
          <a:p>
            <a:pPr eaLnBrk="0" hangingPunct="0">
              <a:spcBef>
                <a:spcPct val="10000"/>
              </a:spcBef>
              <a:spcAft>
                <a:spcPct val="10000"/>
              </a:spcAft>
              <a:buFontTx/>
              <a:buChar char="•"/>
            </a:pPr>
            <a:r>
              <a:rPr lang="en-US" altLang="en-US" sz="3000" baseline="0">
                <a:solidFill>
                  <a:srgbClr val="663300"/>
                </a:solidFill>
                <a:effectLst>
                  <a:outerShdw blurRad="38100" dist="38100" dir="2700000" algn="tl">
                    <a:srgbClr val="000000"/>
                  </a:outerShdw>
                </a:effectLst>
                <a:latin typeface="Tempus Sans ITC" charset="0"/>
              </a:rPr>
              <a:t>The frequent light pruning is also called pinching. </a:t>
            </a:r>
          </a:p>
          <a:p>
            <a:pPr eaLnBrk="0" hangingPunct="0">
              <a:spcBef>
                <a:spcPct val="10000"/>
              </a:spcBef>
              <a:spcAft>
                <a:spcPct val="10000"/>
              </a:spcAft>
              <a:buFontTx/>
              <a:buChar char="•"/>
            </a:pPr>
            <a:r>
              <a:rPr lang="en-US" altLang="en-US" sz="3000" baseline="0">
                <a:solidFill>
                  <a:srgbClr val="663300"/>
                </a:solidFill>
                <a:effectLst>
                  <a:outerShdw blurRad="38100" dist="38100" dir="2700000" algn="tl">
                    <a:srgbClr val="000000"/>
                  </a:outerShdw>
                </a:effectLst>
                <a:latin typeface="Tempus Sans ITC" charset="0"/>
              </a:rPr>
              <a:t>When removing shoots, make the   cut close to the originating stem.</a:t>
            </a:r>
          </a:p>
          <a:p>
            <a:pPr eaLnBrk="0" hangingPunct="0">
              <a:spcBef>
                <a:spcPct val="10000"/>
              </a:spcBef>
              <a:spcAft>
                <a:spcPct val="10000"/>
              </a:spcAft>
              <a:buFontTx/>
              <a:buChar char="•"/>
            </a:pPr>
            <a:r>
              <a:rPr lang="en-US" altLang="en-US" sz="3000" baseline="0">
                <a:solidFill>
                  <a:srgbClr val="663300"/>
                </a:solidFill>
                <a:effectLst>
                  <a:outerShdw blurRad="38100" dist="38100" dir="2700000" algn="tl">
                    <a:srgbClr val="000000"/>
                  </a:outerShdw>
                </a:effectLst>
                <a:latin typeface="Tempus Sans ITC" charset="0"/>
              </a:rPr>
              <a:t>Pinching will increase branching on the stem and result in a stockier,  fuller plant.</a:t>
            </a:r>
          </a:p>
        </p:txBody>
      </p:sp>
      <p:sp>
        <p:nvSpPr>
          <p:cNvPr id="209923" name="Text Box 3"/>
          <p:cNvSpPr txBox="1">
            <a:spLocks noChangeArrowheads="1"/>
          </p:cNvSpPr>
          <p:nvPr/>
        </p:nvSpPr>
        <p:spPr bwMode="auto">
          <a:xfrm>
            <a:off x="1295400" y="228600"/>
            <a:ext cx="6927850" cy="67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hangingPunct="0">
              <a:lnSpc>
                <a:spcPct val="85000"/>
              </a:lnSpc>
              <a:spcBef>
                <a:spcPct val="30000"/>
              </a:spcBef>
              <a:buSzPct val="120000"/>
              <a:buFont typeface="Wingdings" charset="2"/>
              <a:buChar char="#"/>
            </a:pPr>
            <a:r>
              <a:rPr lang="en-US" altLang="en-US" sz="4500" baseline="0">
                <a:solidFill>
                  <a:srgbClr val="663300"/>
                </a:solidFill>
                <a:effectLst>
                  <a:outerShdw blurRad="38100" dist="38100" dir="2700000" algn="tl">
                    <a:srgbClr val="000000"/>
                  </a:outerShdw>
                </a:effectLst>
              </a:rPr>
              <a:t> The Best Time To Prune</a:t>
            </a:r>
            <a:endParaRPr lang="en-US" altLang="en-US" sz="1800" baseline="0">
              <a:solidFill>
                <a:srgbClr val="663300"/>
              </a:solidFill>
              <a:effectLst>
                <a:outerShdw blurRad="38100" dist="38100" dir="2700000" algn="tl">
                  <a:srgbClr val="000000"/>
                </a:outerShdw>
              </a:effectLst>
            </a:endParaRPr>
          </a:p>
        </p:txBody>
      </p:sp>
      <p:sp>
        <p:nvSpPr>
          <p:cNvPr id="209924" name="Line 4"/>
          <p:cNvSpPr>
            <a:spLocks noChangeShapeType="1"/>
          </p:cNvSpPr>
          <p:nvPr/>
        </p:nvSpPr>
        <p:spPr bwMode="auto">
          <a:xfrm>
            <a:off x="1371600" y="914400"/>
            <a:ext cx="7086600" cy="0"/>
          </a:xfrm>
          <a:prstGeom prst="line">
            <a:avLst/>
          </a:prstGeom>
          <a:noFill/>
          <a:ln w="76200" cmpd="tri">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9922">
                                            <p:txEl>
                                              <p:pRg st="0" end="0"/>
                                            </p:txEl>
                                          </p:spTgt>
                                        </p:tgtEl>
                                        <p:attrNameLst>
                                          <p:attrName>style.visibility</p:attrName>
                                        </p:attrNameLst>
                                      </p:cBhvr>
                                      <p:to>
                                        <p:strVal val="visible"/>
                                      </p:to>
                                    </p:set>
                                    <p:animEffect transition="in" filter="blinds(horizontal)">
                                      <p:cBhvr>
                                        <p:cTn id="7" dur="500"/>
                                        <p:tgtEl>
                                          <p:spTgt spid="209922">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9922">
                                            <p:txEl>
                                              <p:pRg st="1" end="1"/>
                                            </p:txEl>
                                          </p:spTgt>
                                        </p:tgtEl>
                                        <p:attrNameLst>
                                          <p:attrName>style.visibility</p:attrName>
                                        </p:attrNameLst>
                                      </p:cBhvr>
                                      <p:to>
                                        <p:strVal val="visible"/>
                                      </p:to>
                                    </p:set>
                                    <p:animEffect transition="in" filter="blinds(horizontal)">
                                      <p:cBhvr>
                                        <p:cTn id="10" dur="500"/>
                                        <p:tgtEl>
                                          <p:spTgt spid="209922">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09922">
                                            <p:txEl>
                                              <p:pRg st="2" end="2"/>
                                            </p:txEl>
                                          </p:spTgt>
                                        </p:tgtEl>
                                        <p:attrNameLst>
                                          <p:attrName>style.visibility</p:attrName>
                                        </p:attrNameLst>
                                      </p:cBhvr>
                                      <p:to>
                                        <p:strVal val="visible"/>
                                      </p:to>
                                    </p:set>
                                    <p:animEffect transition="in" filter="blinds(horizontal)">
                                      <p:cBhvr>
                                        <p:cTn id="15" dur="500"/>
                                        <p:tgtEl>
                                          <p:spTgt spid="209922">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09922">
                                            <p:txEl>
                                              <p:pRg st="3" end="3"/>
                                            </p:txEl>
                                          </p:spTgt>
                                        </p:tgtEl>
                                        <p:attrNameLst>
                                          <p:attrName>style.visibility</p:attrName>
                                        </p:attrNameLst>
                                      </p:cBhvr>
                                      <p:to>
                                        <p:strVal val="visible"/>
                                      </p:to>
                                    </p:set>
                                    <p:animEffect transition="in" filter="blinds(horizontal)">
                                      <p:cBhvr>
                                        <p:cTn id="20" dur="500"/>
                                        <p:tgtEl>
                                          <p:spTgt spid="209922">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09922">
                                            <p:txEl>
                                              <p:pRg st="4" end="4"/>
                                            </p:txEl>
                                          </p:spTgt>
                                        </p:tgtEl>
                                        <p:attrNameLst>
                                          <p:attrName>style.visibility</p:attrName>
                                        </p:attrNameLst>
                                      </p:cBhvr>
                                      <p:to>
                                        <p:strVal val="visible"/>
                                      </p:to>
                                    </p:set>
                                    <p:animEffect transition="in" filter="blinds(horizontal)">
                                      <p:cBhvr>
                                        <p:cTn id="25" dur="500"/>
                                        <p:tgtEl>
                                          <p:spTgt spid="209922">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209922">
                                            <p:txEl>
                                              <p:pRg st="5" end="5"/>
                                            </p:txEl>
                                          </p:spTgt>
                                        </p:tgtEl>
                                        <p:attrNameLst>
                                          <p:attrName>style.visibility</p:attrName>
                                        </p:attrNameLst>
                                      </p:cBhvr>
                                      <p:to>
                                        <p:strVal val="visible"/>
                                      </p:to>
                                    </p:set>
                                    <p:animEffect transition="in" filter="blinds(horizontal)">
                                      <p:cBhvr>
                                        <p:cTn id="30" dur="500"/>
                                        <p:tgtEl>
                                          <p:spTgt spid="20992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2" grpId="0" build="p"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Freeform 1026"/>
          <p:cNvSpPr>
            <a:spLocks/>
          </p:cNvSpPr>
          <p:nvPr/>
        </p:nvSpPr>
        <p:spPr bwMode="auto">
          <a:xfrm>
            <a:off x="993775" y="2254250"/>
            <a:ext cx="5178425" cy="4375150"/>
          </a:xfrm>
          <a:custGeom>
            <a:avLst/>
            <a:gdLst>
              <a:gd name="T0" fmla="*/ 1063 w 3669"/>
              <a:gd name="T1" fmla="*/ 2483 h 2756"/>
              <a:gd name="T2" fmla="*/ 1150 w 3669"/>
              <a:gd name="T3" fmla="*/ 2113 h 2756"/>
              <a:gd name="T4" fmla="*/ 1088 w 3669"/>
              <a:gd name="T5" fmla="*/ 2071 h 2756"/>
              <a:gd name="T6" fmla="*/ 693 w 3669"/>
              <a:gd name="T7" fmla="*/ 1964 h 2756"/>
              <a:gd name="T8" fmla="*/ 284 w 3669"/>
              <a:gd name="T9" fmla="*/ 1774 h 2756"/>
              <a:gd name="T10" fmla="*/ 94 w 3669"/>
              <a:gd name="T11" fmla="*/ 1412 h 2756"/>
              <a:gd name="T12" fmla="*/ 0 w 3669"/>
              <a:gd name="T13" fmla="*/ 757 h 2756"/>
              <a:gd name="T14" fmla="*/ 46 w 3669"/>
              <a:gd name="T15" fmla="*/ 825 h 2756"/>
              <a:gd name="T16" fmla="*/ 83 w 3669"/>
              <a:gd name="T17" fmla="*/ 1214 h 2756"/>
              <a:gd name="T18" fmla="*/ 138 w 3669"/>
              <a:gd name="T19" fmla="*/ 1483 h 2756"/>
              <a:gd name="T20" fmla="*/ 348 w 3669"/>
              <a:gd name="T21" fmla="*/ 1752 h 2756"/>
              <a:gd name="T22" fmla="*/ 770 w 3669"/>
              <a:gd name="T23" fmla="*/ 1913 h 2756"/>
              <a:gd name="T24" fmla="*/ 1185 w 3669"/>
              <a:gd name="T25" fmla="*/ 2074 h 2756"/>
              <a:gd name="T26" fmla="*/ 1225 w 3669"/>
              <a:gd name="T27" fmla="*/ 2001 h 2756"/>
              <a:gd name="T28" fmla="*/ 1066 w 3669"/>
              <a:gd name="T29" fmla="*/ 1625 h 2756"/>
              <a:gd name="T30" fmla="*/ 859 w 3669"/>
              <a:gd name="T31" fmla="*/ 1195 h 2756"/>
              <a:gd name="T32" fmla="*/ 889 w 3669"/>
              <a:gd name="T33" fmla="*/ 485 h 2756"/>
              <a:gd name="T34" fmla="*/ 983 w 3669"/>
              <a:gd name="T35" fmla="*/ 105 h 2756"/>
              <a:gd name="T36" fmla="*/ 936 w 3669"/>
              <a:gd name="T37" fmla="*/ 380 h 2756"/>
              <a:gd name="T38" fmla="*/ 912 w 3669"/>
              <a:gd name="T39" fmla="*/ 799 h 2756"/>
              <a:gd name="T40" fmla="*/ 909 w 3669"/>
              <a:gd name="T41" fmla="*/ 1157 h 2756"/>
              <a:gd name="T42" fmla="*/ 996 w 3669"/>
              <a:gd name="T43" fmla="*/ 1476 h 2756"/>
              <a:gd name="T44" fmla="*/ 1190 w 3669"/>
              <a:gd name="T45" fmla="*/ 1721 h 2756"/>
              <a:gd name="T46" fmla="*/ 1256 w 3669"/>
              <a:gd name="T47" fmla="*/ 1967 h 2756"/>
              <a:gd name="T48" fmla="*/ 1311 w 3669"/>
              <a:gd name="T49" fmla="*/ 1764 h 2756"/>
              <a:gd name="T50" fmla="*/ 1566 w 3669"/>
              <a:gd name="T51" fmla="*/ 1027 h 2756"/>
              <a:gd name="T52" fmla="*/ 1895 w 3669"/>
              <a:gd name="T53" fmla="*/ 8 h 2756"/>
              <a:gd name="T54" fmla="*/ 1735 w 3669"/>
              <a:gd name="T55" fmla="*/ 624 h 2756"/>
              <a:gd name="T56" fmla="*/ 1658 w 3669"/>
              <a:gd name="T57" fmla="*/ 1005 h 2756"/>
              <a:gd name="T58" fmla="*/ 1534 w 3669"/>
              <a:gd name="T59" fmla="*/ 1457 h 2756"/>
              <a:gd name="T60" fmla="*/ 1548 w 3669"/>
              <a:gd name="T61" fmla="*/ 1638 h 2756"/>
              <a:gd name="T62" fmla="*/ 1816 w 3669"/>
              <a:gd name="T63" fmla="*/ 1309 h 2756"/>
              <a:gd name="T64" fmla="*/ 2245 w 3669"/>
              <a:gd name="T65" fmla="*/ 1021 h 2756"/>
              <a:gd name="T66" fmla="*/ 2475 w 3669"/>
              <a:gd name="T67" fmla="*/ 474 h 2756"/>
              <a:gd name="T68" fmla="*/ 2479 w 3669"/>
              <a:gd name="T69" fmla="*/ 575 h 2756"/>
              <a:gd name="T70" fmla="*/ 2400 w 3669"/>
              <a:gd name="T71" fmla="*/ 913 h 2756"/>
              <a:gd name="T72" fmla="*/ 2147 w 3669"/>
              <a:gd name="T73" fmla="*/ 1242 h 2756"/>
              <a:gd name="T74" fmla="*/ 1830 w 3669"/>
              <a:gd name="T75" fmla="*/ 1436 h 2756"/>
              <a:gd name="T76" fmla="*/ 1742 w 3669"/>
              <a:gd name="T77" fmla="*/ 1580 h 2756"/>
              <a:gd name="T78" fmla="*/ 1779 w 3669"/>
              <a:gd name="T79" fmla="*/ 1652 h 2756"/>
              <a:gd name="T80" fmla="*/ 1880 w 3669"/>
              <a:gd name="T81" fmla="*/ 1556 h 2756"/>
              <a:gd name="T82" fmla="*/ 2398 w 3669"/>
              <a:gd name="T83" fmla="*/ 1315 h 2756"/>
              <a:gd name="T84" fmla="*/ 3190 w 3669"/>
              <a:gd name="T85" fmla="*/ 954 h 2756"/>
              <a:gd name="T86" fmla="*/ 3498 w 3669"/>
              <a:gd name="T87" fmla="*/ 1047 h 2756"/>
              <a:gd name="T88" fmla="*/ 2846 w 3669"/>
              <a:gd name="T89" fmla="*/ 1146 h 2756"/>
              <a:gd name="T90" fmla="*/ 2569 w 3669"/>
              <a:gd name="T91" fmla="*/ 1313 h 2756"/>
              <a:gd name="T92" fmla="*/ 2092 w 3669"/>
              <a:gd name="T93" fmla="*/ 1557 h 2756"/>
              <a:gd name="T94" fmla="*/ 1598 w 3669"/>
              <a:gd name="T95" fmla="*/ 1785 h 2756"/>
              <a:gd name="T96" fmla="*/ 1464 w 3669"/>
              <a:gd name="T97" fmla="*/ 1812 h 2756"/>
              <a:gd name="T98" fmla="*/ 1426 w 3669"/>
              <a:gd name="T99" fmla="*/ 2051 h 2756"/>
              <a:gd name="T100" fmla="*/ 1357 w 3669"/>
              <a:gd name="T101" fmla="*/ 2205 h 2756"/>
              <a:gd name="T102" fmla="*/ 1458 w 3669"/>
              <a:gd name="T103" fmla="*/ 2182 h 2756"/>
              <a:gd name="T104" fmla="*/ 1846 w 3669"/>
              <a:gd name="T105" fmla="*/ 2076 h 2756"/>
              <a:gd name="T106" fmla="*/ 2209 w 3669"/>
              <a:gd name="T107" fmla="*/ 1730 h 2756"/>
              <a:gd name="T108" fmla="*/ 3000 w 3669"/>
              <a:gd name="T109" fmla="*/ 1649 h 2756"/>
              <a:gd name="T110" fmla="*/ 2602 w 3669"/>
              <a:gd name="T111" fmla="*/ 1697 h 2756"/>
              <a:gd name="T112" fmla="*/ 2231 w 3669"/>
              <a:gd name="T113" fmla="*/ 1899 h 2756"/>
              <a:gd name="T114" fmla="*/ 2010 w 3669"/>
              <a:gd name="T115" fmla="*/ 2099 h 2756"/>
              <a:gd name="T116" fmla="*/ 1597 w 3669"/>
              <a:gd name="T117" fmla="*/ 2235 h 2756"/>
              <a:gd name="T118" fmla="*/ 1376 w 3669"/>
              <a:gd name="T119" fmla="*/ 2321 h 2756"/>
              <a:gd name="T120" fmla="*/ 1328 w 3669"/>
              <a:gd name="T121" fmla="*/ 2431 h 2756"/>
              <a:gd name="T122" fmla="*/ 998 w 3669"/>
              <a:gd name="T123" fmla="*/ 2721 h 2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69" h="2756">
                <a:moveTo>
                  <a:pt x="940" y="2665"/>
                </a:moveTo>
                <a:lnTo>
                  <a:pt x="940" y="2658"/>
                </a:lnTo>
                <a:lnTo>
                  <a:pt x="941" y="2655"/>
                </a:lnTo>
                <a:lnTo>
                  <a:pt x="943" y="2652"/>
                </a:lnTo>
                <a:lnTo>
                  <a:pt x="946" y="2649"/>
                </a:lnTo>
                <a:lnTo>
                  <a:pt x="950" y="2647"/>
                </a:lnTo>
                <a:lnTo>
                  <a:pt x="954" y="2644"/>
                </a:lnTo>
                <a:lnTo>
                  <a:pt x="958" y="2641"/>
                </a:lnTo>
                <a:lnTo>
                  <a:pt x="968" y="2635"/>
                </a:lnTo>
                <a:lnTo>
                  <a:pt x="973" y="2631"/>
                </a:lnTo>
                <a:lnTo>
                  <a:pt x="979" y="2628"/>
                </a:lnTo>
                <a:lnTo>
                  <a:pt x="984" y="2624"/>
                </a:lnTo>
                <a:lnTo>
                  <a:pt x="989" y="2619"/>
                </a:lnTo>
                <a:lnTo>
                  <a:pt x="994" y="2614"/>
                </a:lnTo>
                <a:lnTo>
                  <a:pt x="1000" y="2609"/>
                </a:lnTo>
                <a:lnTo>
                  <a:pt x="1012" y="2594"/>
                </a:lnTo>
                <a:lnTo>
                  <a:pt x="1017" y="2588"/>
                </a:lnTo>
                <a:lnTo>
                  <a:pt x="1022" y="2582"/>
                </a:lnTo>
                <a:lnTo>
                  <a:pt x="1026" y="2577"/>
                </a:lnTo>
                <a:lnTo>
                  <a:pt x="1030" y="2572"/>
                </a:lnTo>
                <a:lnTo>
                  <a:pt x="1034" y="2567"/>
                </a:lnTo>
                <a:lnTo>
                  <a:pt x="1037" y="2563"/>
                </a:lnTo>
                <a:lnTo>
                  <a:pt x="1043" y="2553"/>
                </a:lnTo>
                <a:lnTo>
                  <a:pt x="1046" y="2548"/>
                </a:lnTo>
                <a:lnTo>
                  <a:pt x="1048" y="2542"/>
                </a:lnTo>
                <a:lnTo>
                  <a:pt x="1051" y="2536"/>
                </a:lnTo>
                <a:lnTo>
                  <a:pt x="1054" y="2529"/>
                </a:lnTo>
                <a:lnTo>
                  <a:pt x="1056" y="2521"/>
                </a:lnTo>
                <a:lnTo>
                  <a:pt x="1059" y="2511"/>
                </a:lnTo>
                <a:lnTo>
                  <a:pt x="1062" y="2496"/>
                </a:lnTo>
                <a:lnTo>
                  <a:pt x="1063" y="2489"/>
                </a:lnTo>
                <a:lnTo>
                  <a:pt x="1063" y="2483"/>
                </a:lnTo>
                <a:lnTo>
                  <a:pt x="1063" y="2478"/>
                </a:lnTo>
                <a:lnTo>
                  <a:pt x="1063" y="2473"/>
                </a:lnTo>
                <a:lnTo>
                  <a:pt x="1062" y="2468"/>
                </a:lnTo>
                <a:lnTo>
                  <a:pt x="1061" y="2463"/>
                </a:lnTo>
                <a:lnTo>
                  <a:pt x="1059" y="2453"/>
                </a:lnTo>
                <a:lnTo>
                  <a:pt x="1058" y="2448"/>
                </a:lnTo>
                <a:lnTo>
                  <a:pt x="1058" y="2443"/>
                </a:lnTo>
                <a:lnTo>
                  <a:pt x="1058" y="2437"/>
                </a:lnTo>
                <a:lnTo>
                  <a:pt x="1058" y="2430"/>
                </a:lnTo>
                <a:lnTo>
                  <a:pt x="1058" y="2422"/>
                </a:lnTo>
                <a:lnTo>
                  <a:pt x="1059" y="2414"/>
                </a:lnTo>
                <a:lnTo>
                  <a:pt x="1068" y="2364"/>
                </a:lnTo>
                <a:lnTo>
                  <a:pt x="1074" y="2344"/>
                </a:lnTo>
                <a:lnTo>
                  <a:pt x="1079" y="2326"/>
                </a:lnTo>
                <a:lnTo>
                  <a:pt x="1085" y="2309"/>
                </a:lnTo>
                <a:lnTo>
                  <a:pt x="1091" y="2295"/>
                </a:lnTo>
                <a:lnTo>
                  <a:pt x="1097" y="2280"/>
                </a:lnTo>
                <a:lnTo>
                  <a:pt x="1104" y="2267"/>
                </a:lnTo>
                <a:lnTo>
                  <a:pt x="1116" y="2239"/>
                </a:lnTo>
                <a:lnTo>
                  <a:pt x="1122" y="2224"/>
                </a:lnTo>
                <a:lnTo>
                  <a:pt x="1128" y="2208"/>
                </a:lnTo>
                <a:lnTo>
                  <a:pt x="1134" y="2190"/>
                </a:lnTo>
                <a:lnTo>
                  <a:pt x="1139" y="2170"/>
                </a:lnTo>
                <a:lnTo>
                  <a:pt x="1144" y="2147"/>
                </a:lnTo>
                <a:lnTo>
                  <a:pt x="1148" y="2121"/>
                </a:lnTo>
                <a:lnTo>
                  <a:pt x="1149" y="2118"/>
                </a:lnTo>
                <a:lnTo>
                  <a:pt x="1149" y="2117"/>
                </a:lnTo>
                <a:lnTo>
                  <a:pt x="1149" y="2116"/>
                </a:lnTo>
                <a:lnTo>
                  <a:pt x="1149" y="2115"/>
                </a:lnTo>
                <a:lnTo>
                  <a:pt x="1150" y="2115"/>
                </a:lnTo>
                <a:lnTo>
                  <a:pt x="1150" y="2114"/>
                </a:lnTo>
                <a:lnTo>
                  <a:pt x="1150" y="2113"/>
                </a:lnTo>
                <a:lnTo>
                  <a:pt x="1150" y="2112"/>
                </a:lnTo>
                <a:lnTo>
                  <a:pt x="1150" y="2111"/>
                </a:lnTo>
                <a:lnTo>
                  <a:pt x="1150" y="2110"/>
                </a:lnTo>
                <a:lnTo>
                  <a:pt x="1149" y="2109"/>
                </a:lnTo>
                <a:lnTo>
                  <a:pt x="1149" y="2109"/>
                </a:lnTo>
                <a:lnTo>
                  <a:pt x="1149" y="2107"/>
                </a:lnTo>
                <a:lnTo>
                  <a:pt x="1148" y="2107"/>
                </a:lnTo>
                <a:lnTo>
                  <a:pt x="1147" y="2104"/>
                </a:lnTo>
                <a:lnTo>
                  <a:pt x="1146" y="2103"/>
                </a:lnTo>
                <a:lnTo>
                  <a:pt x="1146" y="2101"/>
                </a:lnTo>
                <a:lnTo>
                  <a:pt x="1145" y="2101"/>
                </a:lnTo>
                <a:lnTo>
                  <a:pt x="1144" y="2100"/>
                </a:lnTo>
                <a:lnTo>
                  <a:pt x="1143" y="2099"/>
                </a:lnTo>
                <a:lnTo>
                  <a:pt x="1143" y="2098"/>
                </a:lnTo>
                <a:lnTo>
                  <a:pt x="1141" y="2097"/>
                </a:lnTo>
                <a:lnTo>
                  <a:pt x="1140" y="2096"/>
                </a:lnTo>
                <a:lnTo>
                  <a:pt x="1139" y="2096"/>
                </a:lnTo>
                <a:lnTo>
                  <a:pt x="1138" y="2095"/>
                </a:lnTo>
                <a:lnTo>
                  <a:pt x="1136" y="2094"/>
                </a:lnTo>
                <a:lnTo>
                  <a:pt x="1135" y="2093"/>
                </a:lnTo>
                <a:lnTo>
                  <a:pt x="1134" y="2093"/>
                </a:lnTo>
                <a:lnTo>
                  <a:pt x="1124" y="2087"/>
                </a:lnTo>
                <a:lnTo>
                  <a:pt x="1120" y="2084"/>
                </a:lnTo>
                <a:lnTo>
                  <a:pt x="1117" y="2083"/>
                </a:lnTo>
                <a:lnTo>
                  <a:pt x="1114" y="2081"/>
                </a:lnTo>
                <a:lnTo>
                  <a:pt x="1111" y="2079"/>
                </a:lnTo>
                <a:lnTo>
                  <a:pt x="1108" y="2078"/>
                </a:lnTo>
                <a:lnTo>
                  <a:pt x="1105" y="2077"/>
                </a:lnTo>
                <a:lnTo>
                  <a:pt x="1099" y="2075"/>
                </a:lnTo>
                <a:lnTo>
                  <a:pt x="1096" y="2073"/>
                </a:lnTo>
                <a:lnTo>
                  <a:pt x="1092" y="2072"/>
                </a:lnTo>
                <a:lnTo>
                  <a:pt x="1088" y="2071"/>
                </a:lnTo>
                <a:lnTo>
                  <a:pt x="1084" y="2069"/>
                </a:lnTo>
                <a:lnTo>
                  <a:pt x="1079" y="2067"/>
                </a:lnTo>
                <a:lnTo>
                  <a:pt x="1074" y="2065"/>
                </a:lnTo>
                <a:lnTo>
                  <a:pt x="1044" y="2050"/>
                </a:lnTo>
                <a:lnTo>
                  <a:pt x="1032" y="2043"/>
                </a:lnTo>
                <a:lnTo>
                  <a:pt x="1021" y="2037"/>
                </a:lnTo>
                <a:lnTo>
                  <a:pt x="1012" y="2032"/>
                </a:lnTo>
                <a:lnTo>
                  <a:pt x="1003" y="2026"/>
                </a:lnTo>
                <a:lnTo>
                  <a:pt x="994" y="2021"/>
                </a:lnTo>
                <a:lnTo>
                  <a:pt x="986" y="2017"/>
                </a:lnTo>
                <a:lnTo>
                  <a:pt x="970" y="2007"/>
                </a:lnTo>
                <a:lnTo>
                  <a:pt x="960" y="2003"/>
                </a:lnTo>
                <a:lnTo>
                  <a:pt x="950" y="1999"/>
                </a:lnTo>
                <a:lnTo>
                  <a:pt x="939" y="1994"/>
                </a:lnTo>
                <a:lnTo>
                  <a:pt x="926" y="1990"/>
                </a:lnTo>
                <a:lnTo>
                  <a:pt x="912" y="1986"/>
                </a:lnTo>
                <a:lnTo>
                  <a:pt x="895" y="1981"/>
                </a:lnTo>
                <a:lnTo>
                  <a:pt x="866" y="1975"/>
                </a:lnTo>
                <a:lnTo>
                  <a:pt x="854" y="1973"/>
                </a:lnTo>
                <a:lnTo>
                  <a:pt x="844" y="1971"/>
                </a:lnTo>
                <a:lnTo>
                  <a:pt x="834" y="1971"/>
                </a:lnTo>
                <a:lnTo>
                  <a:pt x="824" y="1970"/>
                </a:lnTo>
                <a:lnTo>
                  <a:pt x="816" y="1970"/>
                </a:lnTo>
                <a:lnTo>
                  <a:pt x="807" y="1971"/>
                </a:lnTo>
                <a:lnTo>
                  <a:pt x="789" y="1971"/>
                </a:lnTo>
                <a:lnTo>
                  <a:pt x="780" y="1971"/>
                </a:lnTo>
                <a:lnTo>
                  <a:pt x="769" y="1971"/>
                </a:lnTo>
                <a:lnTo>
                  <a:pt x="758" y="1971"/>
                </a:lnTo>
                <a:lnTo>
                  <a:pt x="746" y="1970"/>
                </a:lnTo>
                <a:lnTo>
                  <a:pt x="732" y="1969"/>
                </a:lnTo>
                <a:lnTo>
                  <a:pt x="716" y="1967"/>
                </a:lnTo>
                <a:lnTo>
                  <a:pt x="693" y="1964"/>
                </a:lnTo>
                <a:lnTo>
                  <a:pt x="684" y="1963"/>
                </a:lnTo>
                <a:lnTo>
                  <a:pt x="675" y="1961"/>
                </a:lnTo>
                <a:lnTo>
                  <a:pt x="668" y="1960"/>
                </a:lnTo>
                <a:lnTo>
                  <a:pt x="660" y="1959"/>
                </a:lnTo>
                <a:lnTo>
                  <a:pt x="654" y="1959"/>
                </a:lnTo>
                <a:lnTo>
                  <a:pt x="647" y="1957"/>
                </a:lnTo>
                <a:lnTo>
                  <a:pt x="634" y="1955"/>
                </a:lnTo>
                <a:lnTo>
                  <a:pt x="627" y="1953"/>
                </a:lnTo>
                <a:lnTo>
                  <a:pt x="620" y="1951"/>
                </a:lnTo>
                <a:lnTo>
                  <a:pt x="612" y="1949"/>
                </a:lnTo>
                <a:lnTo>
                  <a:pt x="603" y="1946"/>
                </a:lnTo>
                <a:lnTo>
                  <a:pt x="593" y="1943"/>
                </a:lnTo>
                <a:lnTo>
                  <a:pt x="582" y="1939"/>
                </a:lnTo>
                <a:lnTo>
                  <a:pt x="550" y="1929"/>
                </a:lnTo>
                <a:lnTo>
                  <a:pt x="537" y="1925"/>
                </a:lnTo>
                <a:lnTo>
                  <a:pt x="526" y="1921"/>
                </a:lnTo>
                <a:lnTo>
                  <a:pt x="515" y="1917"/>
                </a:lnTo>
                <a:lnTo>
                  <a:pt x="505" y="1913"/>
                </a:lnTo>
                <a:lnTo>
                  <a:pt x="496" y="1909"/>
                </a:lnTo>
                <a:lnTo>
                  <a:pt x="487" y="1906"/>
                </a:lnTo>
                <a:lnTo>
                  <a:pt x="470" y="1897"/>
                </a:lnTo>
                <a:lnTo>
                  <a:pt x="461" y="1893"/>
                </a:lnTo>
                <a:lnTo>
                  <a:pt x="451" y="1887"/>
                </a:lnTo>
                <a:lnTo>
                  <a:pt x="441" y="1881"/>
                </a:lnTo>
                <a:lnTo>
                  <a:pt x="430" y="1873"/>
                </a:lnTo>
                <a:lnTo>
                  <a:pt x="417" y="1865"/>
                </a:lnTo>
                <a:lnTo>
                  <a:pt x="403" y="1856"/>
                </a:lnTo>
                <a:lnTo>
                  <a:pt x="354" y="1823"/>
                </a:lnTo>
                <a:lnTo>
                  <a:pt x="334" y="1809"/>
                </a:lnTo>
                <a:lnTo>
                  <a:pt x="316" y="1797"/>
                </a:lnTo>
                <a:lnTo>
                  <a:pt x="299" y="1785"/>
                </a:lnTo>
                <a:lnTo>
                  <a:pt x="284" y="1774"/>
                </a:lnTo>
                <a:lnTo>
                  <a:pt x="270" y="1763"/>
                </a:lnTo>
                <a:lnTo>
                  <a:pt x="257" y="1753"/>
                </a:lnTo>
                <a:lnTo>
                  <a:pt x="232" y="1729"/>
                </a:lnTo>
                <a:lnTo>
                  <a:pt x="220" y="1715"/>
                </a:lnTo>
                <a:lnTo>
                  <a:pt x="207" y="1700"/>
                </a:lnTo>
                <a:lnTo>
                  <a:pt x="194" y="1683"/>
                </a:lnTo>
                <a:lnTo>
                  <a:pt x="180" y="1664"/>
                </a:lnTo>
                <a:lnTo>
                  <a:pt x="166" y="1643"/>
                </a:lnTo>
                <a:lnTo>
                  <a:pt x="149" y="1618"/>
                </a:lnTo>
                <a:lnTo>
                  <a:pt x="137" y="1599"/>
                </a:lnTo>
                <a:lnTo>
                  <a:pt x="133" y="1591"/>
                </a:lnTo>
                <a:lnTo>
                  <a:pt x="129" y="1584"/>
                </a:lnTo>
                <a:lnTo>
                  <a:pt x="126" y="1577"/>
                </a:lnTo>
                <a:lnTo>
                  <a:pt x="123" y="1571"/>
                </a:lnTo>
                <a:lnTo>
                  <a:pt x="121" y="1565"/>
                </a:lnTo>
                <a:lnTo>
                  <a:pt x="119" y="1559"/>
                </a:lnTo>
                <a:lnTo>
                  <a:pt x="116" y="1546"/>
                </a:lnTo>
                <a:lnTo>
                  <a:pt x="114" y="1539"/>
                </a:lnTo>
                <a:lnTo>
                  <a:pt x="112" y="1532"/>
                </a:lnTo>
                <a:lnTo>
                  <a:pt x="111" y="1523"/>
                </a:lnTo>
                <a:lnTo>
                  <a:pt x="109" y="1514"/>
                </a:lnTo>
                <a:lnTo>
                  <a:pt x="107" y="1504"/>
                </a:lnTo>
                <a:lnTo>
                  <a:pt x="104" y="1493"/>
                </a:lnTo>
                <a:lnTo>
                  <a:pt x="100" y="1472"/>
                </a:lnTo>
                <a:lnTo>
                  <a:pt x="98" y="1464"/>
                </a:lnTo>
                <a:lnTo>
                  <a:pt x="97" y="1456"/>
                </a:lnTo>
                <a:lnTo>
                  <a:pt x="96" y="1449"/>
                </a:lnTo>
                <a:lnTo>
                  <a:pt x="96" y="1443"/>
                </a:lnTo>
                <a:lnTo>
                  <a:pt x="95" y="1437"/>
                </a:lnTo>
                <a:lnTo>
                  <a:pt x="95" y="1431"/>
                </a:lnTo>
                <a:lnTo>
                  <a:pt x="94" y="1418"/>
                </a:lnTo>
                <a:lnTo>
                  <a:pt x="94" y="1412"/>
                </a:lnTo>
                <a:lnTo>
                  <a:pt x="93" y="1405"/>
                </a:lnTo>
                <a:lnTo>
                  <a:pt x="93" y="1397"/>
                </a:lnTo>
                <a:lnTo>
                  <a:pt x="92" y="1388"/>
                </a:lnTo>
                <a:lnTo>
                  <a:pt x="91" y="1378"/>
                </a:lnTo>
                <a:lnTo>
                  <a:pt x="90" y="1367"/>
                </a:lnTo>
                <a:lnTo>
                  <a:pt x="79" y="1272"/>
                </a:lnTo>
                <a:lnTo>
                  <a:pt x="76" y="1232"/>
                </a:lnTo>
                <a:lnTo>
                  <a:pt x="72" y="1197"/>
                </a:lnTo>
                <a:lnTo>
                  <a:pt x="70" y="1164"/>
                </a:lnTo>
                <a:lnTo>
                  <a:pt x="68" y="1134"/>
                </a:lnTo>
                <a:lnTo>
                  <a:pt x="66" y="1106"/>
                </a:lnTo>
                <a:lnTo>
                  <a:pt x="64" y="1079"/>
                </a:lnTo>
                <a:lnTo>
                  <a:pt x="59" y="1024"/>
                </a:lnTo>
                <a:lnTo>
                  <a:pt x="55" y="994"/>
                </a:lnTo>
                <a:lnTo>
                  <a:pt x="50" y="962"/>
                </a:lnTo>
                <a:lnTo>
                  <a:pt x="44" y="927"/>
                </a:lnTo>
                <a:lnTo>
                  <a:pt x="36" y="888"/>
                </a:lnTo>
                <a:lnTo>
                  <a:pt x="26" y="845"/>
                </a:lnTo>
                <a:lnTo>
                  <a:pt x="15" y="795"/>
                </a:lnTo>
                <a:lnTo>
                  <a:pt x="13" y="788"/>
                </a:lnTo>
                <a:lnTo>
                  <a:pt x="11" y="785"/>
                </a:lnTo>
                <a:lnTo>
                  <a:pt x="10" y="783"/>
                </a:lnTo>
                <a:lnTo>
                  <a:pt x="8" y="780"/>
                </a:lnTo>
                <a:lnTo>
                  <a:pt x="7" y="778"/>
                </a:lnTo>
                <a:lnTo>
                  <a:pt x="6" y="776"/>
                </a:lnTo>
                <a:lnTo>
                  <a:pt x="4" y="774"/>
                </a:lnTo>
                <a:lnTo>
                  <a:pt x="2" y="769"/>
                </a:lnTo>
                <a:lnTo>
                  <a:pt x="1" y="767"/>
                </a:lnTo>
                <a:lnTo>
                  <a:pt x="0" y="765"/>
                </a:lnTo>
                <a:lnTo>
                  <a:pt x="0" y="763"/>
                </a:lnTo>
                <a:lnTo>
                  <a:pt x="0" y="760"/>
                </a:lnTo>
                <a:lnTo>
                  <a:pt x="0" y="757"/>
                </a:lnTo>
                <a:lnTo>
                  <a:pt x="0" y="753"/>
                </a:lnTo>
                <a:lnTo>
                  <a:pt x="3" y="742"/>
                </a:lnTo>
                <a:lnTo>
                  <a:pt x="4" y="736"/>
                </a:lnTo>
                <a:lnTo>
                  <a:pt x="6" y="731"/>
                </a:lnTo>
                <a:lnTo>
                  <a:pt x="8" y="725"/>
                </a:lnTo>
                <a:lnTo>
                  <a:pt x="10" y="720"/>
                </a:lnTo>
                <a:lnTo>
                  <a:pt x="13" y="716"/>
                </a:lnTo>
                <a:lnTo>
                  <a:pt x="16" y="711"/>
                </a:lnTo>
                <a:lnTo>
                  <a:pt x="22" y="704"/>
                </a:lnTo>
                <a:lnTo>
                  <a:pt x="25" y="701"/>
                </a:lnTo>
                <a:lnTo>
                  <a:pt x="29" y="699"/>
                </a:lnTo>
                <a:lnTo>
                  <a:pt x="32" y="697"/>
                </a:lnTo>
                <a:lnTo>
                  <a:pt x="36" y="697"/>
                </a:lnTo>
                <a:lnTo>
                  <a:pt x="40" y="697"/>
                </a:lnTo>
                <a:lnTo>
                  <a:pt x="45" y="698"/>
                </a:lnTo>
                <a:lnTo>
                  <a:pt x="47" y="699"/>
                </a:lnTo>
                <a:lnTo>
                  <a:pt x="48" y="700"/>
                </a:lnTo>
                <a:lnTo>
                  <a:pt x="49" y="701"/>
                </a:lnTo>
                <a:lnTo>
                  <a:pt x="49" y="703"/>
                </a:lnTo>
                <a:lnTo>
                  <a:pt x="49" y="704"/>
                </a:lnTo>
                <a:lnTo>
                  <a:pt x="48" y="706"/>
                </a:lnTo>
                <a:lnTo>
                  <a:pt x="48" y="707"/>
                </a:lnTo>
                <a:lnTo>
                  <a:pt x="47" y="711"/>
                </a:lnTo>
                <a:lnTo>
                  <a:pt x="46" y="713"/>
                </a:lnTo>
                <a:lnTo>
                  <a:pt x="46" y="716"/>
                </a:lnTo>
                <a:lnTo>
                  <a:pt x="46" y="718"/>
                </a:lnTo>
                <a:lnTo>
                  <a:pt x="45" y="721"/>
                </a:lnTo>
                <a:lnTo>
                  <a:pt x="45" y="723"/>
                </a:lnTo>
                <a:lnTo>
                  <a:pt x="45" y="726"/>
                </a:lnTo>
                <a:lnTo>
                  <a:pt x="46" y="781"/>
                </a:lnTo>
                <a:lnTo>
                  <a:pt x="46" y="804"/>
                </a:lnTo>
                <a:lnTo>
                  <a:pt x="46" y="825"/>
                </a:lnTo>
                <a:lnTo>
                  <a:pt x="47" y="844"/>
                </a:lnTo>
                <a:lnTo>
                  <a:pt x="47" y="861"/>
                </a:lnTo>
                <a:lnTo>
                  <a:pt x="48" y="877"/>
                </a:lnTo>
                <a:lnTo>
                  <a:pt x="48" y="893"/>
                </a:lnTo>
                <a:lnTo>
                  <a:pt x="50" y="925"/>
                </a:lnTo>
                <a:lnTo>
                  <a:pt x="50" y="942"/>
                </a:lnTo>
                <a:lnTo>
                  <a:pt x="52" y="961"/>
                </a:lnTo>
                <a:lnTo>
                  <a:pt x="53" y="982"/>
                </a:lnTo>
                <a:lnTo>
                  <a:pt x="55" y="1005"/>
                </a:lnTo>
                <a:lnTo>
                  <a:pt x="57" y="1031"/>
                </a:lnTo>
                <a:lnTo>
                  <a:pt x="60" y="1060"/>
                </a:lnTo>
                <a:lnTo>
                  <a:pt x="62" y="1079"/>
                </a:lnTo>
                <a:lnTo>
                  <a:pt x="62" y="1086"/>
                </a:lnTo>
                <a:lnTo>
                  <a:pt x="63" y="1093"/>
                </a:lnTo>
                <a:lnTo>
                  <a:pt x="64" y="1099"/>
                </a:lnTo>
                <a:lnTo>
                  <a:pt x="64" y="1105"/>
                </a:lnTo>
                <a:lnTo>
                  <a:pt x="65" y="1111"/>
                </a:lnTo>
                <a:lnTo>
                  <a:pt x="66" y="1116"/>
                </a:lnTo>
                <a:lnTo>
                  <a:pt x="68" y="1127"/>
                </a:lnTo>
                <a:lnTo>
                  <a:pt x="68" y="1132"/>
                </a:lnTo>
                <a:lnTo>
                  <a:pt x="70" y="1139"/>
                </a:lnTo>
                <a:lnTo>
                  <a:pt x="70" y="1145"/>
                </a:lnTo>
                <a:lnTo>
                  <a:pt x="72" y="1153"/>
                </a:lnTo>
                <a:lnTo>
                  <a:pt x="73" y="1162"/>
                </a:lnTo>
                <a:lnTo>
                  <a:pt x="75" y="1172"/>
                </a:lnTo>
                <a:lnTo>
                  <a:pt x="77" y="1186"/>
                </a:lnTo>
                <a:lnTo>
                  <a:pt x="78" y="1191"/>
                </a:lnTo>
                <a:lnTo>
                  <a:pt x="79" y="1197"/>
                </a:lnTo>
                <a:lnTo>
                  <a:pt x="80" y="1201"/>
                </a:lnTo>
                <a:lnTo>
                  <a:pt x="81" y="1206"/>
                </a:lnTo>
                <a:lnTo>
                  <a:pt x="82" y="1210"/>
                </a:lnTo>
                <a:lnTo>
                  <a:pt x="83" y="1214"/>
                </a:lnTo>
                <a:lnTo>
                  <a:pt x="84" y="1222"/>
                </a:lnTo>
                <a:lnTo>
                  <a:pt x="85" y="1226"/>
                </a:lnTo>
                <a:lnTo>
                  <a:pt x="86" y="1231"/>
                </a:lnTo>
                <a:lnTo>
                  <a:pt x="87" y="1236"/>
                </a:lnTo>
                <a:lnTo>
                  <a:pt x="88" y="1242"/>
                </a:lnTo>
                <a:lnTo>
                  <a:pt x="89" y="1248"/>
                </a:lnTo>
                <a:lnTo>
                  <a:pt x="90" y="1256"/>
                </a:lnTo>
                <a:lnTo>
                  <a:pt x="92" y="1281"/>
                </a:lnTo>
                <a:lnTo>
                  <a:pt x="93" y="1291"/>
                </a:lnTo>
                <a:lnTo>
                  <a:pt x="94" y="1301"/>
                </a:lnTo>
                <a:lnTo>
                  <a:pt x="94" y="1310"/>
                </a:lnTo>
                <a:lnTo>
                  <a:pt x="94" y="1318"/>
                </a:lnTo>
                <a:lnTo>
                  <a:pt x="94" y="1325"/>
                </a:lnTo>
                <a:lnTo>
                  <a:pt x="94" y="1333"/>
                </a:lnTo>
                <a:lnTo>
                  <a:pt x="94" y="1348"/>
                </a:lnTo>
                <a:lnTo>
                  <a:pt x="94" y="1356"/>
                </a:lnTo>
                <a:lnTo>
                  <a:pt x="95" y="1364"/>
                </a:lnTo>
                <a:lnTo>
                  <a:pt x="96" y="1374"/>
                </a:lnTo>
                <a:lnTo>
                  <a:pt x="98" y="1384"/>
                </a:lnTo>
                <a:lnTo>
                  <a:pt x="101" y="1396"/>
                </a:lnTo>
                <a:lnTo>
                  <a:pt x="104" y="1409"/>
                </a:lnTo>
                <a:lnTo>
                  <a:pt x="109" y="1425"/>
                </a:lnTo>
                <a:lnTo>
                  <a:pt x="112" y="1433"/>
                </a:lnTo>
                <a:lnTo>
                  <a:pt x="114" y="1439"/>
                </a:lnTo>
                <a:lnTo>
                  <a:pt x="116" y="1444"/>
                </a:lnTo>
                <a:lnTo>
                  <a:pt x="119" y="1449"/>
                </a:lnTo>
                <a:lnTo>
                  <a:pt x="121" y="1454"/>
                </a:lnTo>
                <a:lnTo>
                  <a:pt x="124" y="1458"/>
                </a:lnTo>
                <a:lnTo>
                  <a:pt x="129" y="1467"/>
                </a:lnTo>
                <a:lnTo>
                  <a:pt x="132" y="1472"/>
                </a:lnTo>
                <a:lnTo>
                  <a:pt x="135" y="1477"/>
                </a:lnTo>
                <a:lnTo>
                  <a:pt x="138" y="1483"/>
                </a:lnTo>
                <a:lnTo>
                  <a:pt x="142" y="1490"/>
                </a:lnTo>
                <a:lnTo>
                  <a:pt x="145" y="1498"/>
                </a:lnTo>
                <a:lnTo>
                  <a:pt x="149" y="1507"/>
                </a:lnTo>
                <a:lnTo>
                  <a:pt x="159" y="1530"/>
                </a:lnTo>
                <a:lnTo>
                  <a:pt x="162" y="1540"/>
                </a:lnTo>
                <a:lnTo>
                  <a:pt x="165" y="1549"/>
                </a:lnTo>
                <a:lnTo>
                  <a:pt x="168" y="1558"/>
                </a:lnTo>
                <a:lnTo>
                  <a:pt x="170" y="1565"/>
                </a:lnTo>
                <a:lnTo>
                  <a:pt x="172" y="1573"/>
                </a:lnTo>
                <a:lnTo>
                  <a:pt x="174" y="1580"/>
                </a:lnTo>
                <a:lnTo>
                  <a:pt x="178" y="1594"/>
                </a:lnTo>
                <a:lnTo>
                  <a:pt x="181" y="1601"/>
                </a:lnTo>
                <a:lnTo>
                  <a:pt x="185" y="1609"/>
                </a:lnTo>
                <a:lnTo>
                  <a:pt x="189" y="1617"/>
                </a:lnTo>
                <a:lnTo>
                  <a:pt x="195" y="1626"/>
                </a:lnTo>
                <a:lnTo>
                  <a:pt x="201" y="1636"/>
                </a:lnTo>
                <a:lnTo>
                  <a:pt x="209" y="1647"/>
                </a:lnTo>
                <a:lnTo>
                  <a:pt x="222" y="1663"/>
                </a:lnTo>
                <a:lnTo>
                  <a:pt x="228" y="1670"/>
                </a:lnTo>
                <a:lnTo>
                  <a:pt x="234" y="1676"/>
                </a:lnTo>
                <a:lnTo>
                  <a:pt x="239" y="1681"/>
                </a:lnTo>
                <a:lnTo>
                  <a:pt x="244" y="1685"/>
                </a:lnTo>
                <a:lnTo>
                  <a:pt x="249" y="1690"/>
                </a:lnTo>
                <a:lnTo>
                  <a:pt x="255" y="1694"/>
                </a:lnTo>
                <a:lnTo>
                  <a:pt x="266" y="1701"/>
                </a:lnTo>
                <a:lnTo>
                  <a:pt x="272" y="1705"/>
                </a:lnTo>
                <a:lnTo>
                  <a:pt x="279" y="1709"/>
                </a:lnTo>
                <a:lnTo>
                  <a:pt x="286" y="1713"/>
                </a:lnTo>
                <a:lnTo>
                  <a:pt x="294" y="1718"/>
                </a:lnTo>
                <a:lnTo>
                  <a:pt x="303" y="1724"/>
                </a:lnTo>
                <a:lnTo>
                  <a:pt x="314" y="1730"/>
                </a:lnTo>
                <a:lnTo>
                  <a:pt x="348" y="1752"/>
                </a:lnTo>
                <a:lnTo>
                  <a:pt x="363" y="1761"/>
                </a:lnTo>
                <a:lnTo>
                  <a:pt x="376" y="1769"/>
                </a:lnTo>
                <a:lnTo>
                  <a:pt x="388" y="1776"/>
                </a:lnTo>
                <a:lnTo>
                  <a:pt x="399" y="1783"/>
                </a:lnTo>
                <a:lnTo>
                  <a:pt x="410" y="1788"/>
                </a:lnTo>
                <a:lnTo>
                  <a:pt x="420" y="1794"/>
                </a:lnTo>
                <a:lnTo>
                  <a:pt x="442" y="1804"/>
                </a:lnTo>
                <a:lnTo>
                  <a:pt x="454" y="1809"/>
                </a:lnTo>
                <a:lnTo>
                  <a:pt x="468" y="1815"/>
                </a:lnTo>
                <a:lnTo>
                  <a:pt x="482" y="1820"/>
                </a:lnTo>
                <a:lnTo>
                  <a:pt x="498" y="1827"/>
                </a:lnTo>
                <a:lnTo>
                  <a:pt x="516" y="1834"/>
                </a:lnTo>
                <a:lnTo>
                  <a:pt x="537" y="1842"/>
                </a:lnTo>
                <a:lnTo>
                  <a:pt x="561" y="1850"/>
                </a:lnTo>
                <a:lnTo>
                  <a:pt x="571" y="1853"/>
                </a:lnTo>
                <a:lnTo>
                  <a:pt x="580" y="1856"/>
                </a:lnTo>
                <a:lnTo>
                  <a:pt x="588" y="1859"/>
                </a:lnTo>
                <a:lnTo>
                  <a:pt x="596" y="1861"/>
                </a:lnTo>
                <a:lnTo>
                  <a:pt x="604" y="1863"/>
                </a:lnTo>
                <a:lnTo>
                  <a:pt x="611" y="1864"/>
                </a:lnTo>
                <a:lnTo>
                  <a:pt x="625" y="1867"/>
                </a:lnTo>
                <a:lnTo>
                  <a:pt x="633" y="1869"/>
                </a:lnTo>
                <a:lnTo>
                  <a:pt x="642" y="1871"/>
                </a:lnTo>
                <a:lnTo>
                  <a:pt x="651" y="1873"/>
                </a:lnTo>
                <a:lnTo>
                  <a:pt x="661" y="1876"/>
                </a:lnTo>
                <a:lnTo>
                  <a:pt x="673" y="1879"/>
                </a:lnTo>
                <a:lnTo>
                  <a:pt x="686" y="1883"/>
                </a:lnTo>
                <a:lnTo>
                  <a:pt x="721" y="1894"/>
                </a:lnTo>
                <a:lnTo>
                  <a:pt x="735" y="1899"/>
                </a:lnTo>
                <a:lnTo>
                  <a:pt x="748" y="1904"/>
                </a:lnTo>
                <a:lnTo>
                  <a:pt x="760" y="1909"/>
                </a:lnTo>
                <a:lnTo>
                  <a:pt x="770" y="1913"/>
                </a:lnTo>
                <a:lnTo>
                  <a:pt x="780" y="1917"/>
                </a:lnTo>
                <a:lnTo>
                  <a:pt x="790" y="1921"/>
                </a:lnTo>
                <a:lnTo>
                  <a:pt x="809" y="1929"/>
                </a:lnTo>
                <a:lnTo>
                  <a:pt x="820" y="1933"/>
                </a:lnTo>
                <a:lnTo>
                  <a:pt x="832" y="1937"/>
                </a:lnTo>
                <a:lnTo>
                  <a:pt x="845" y="1940"/>
                </a:lnTo>
                <a:lnTo>
                  <a:pt x="860" y="1944"/>
                </a:lnTo>
                <a:lnTo>
                  <a:pt x="876" y="1949"/>
                </a:lnTo>
                <a:lnTo>
                  <a:pt x="895" y="1953"/>
                </a:lnTo>
                <a:lnTo>
                  <a:pt x="914" y="1957"/>
                </a:lnTo>
                <a:lnTo>
                  <a:pt x="923" y="1957"/>
                </a:lnTo>
                <a:lnTo>
                  <a:pt x="930" y="1958"/>
                </a:lnTo>
                <a:lnTo>
                  <a:pt x="937" y="1959"/>
                </a:lnTo>
                <a:lnTo>
                  <a:pt x="943" y="1959"/>
                </a:lnTo>
                <a:lnTo>
                  <a:pt x="949" y="1959"/>
                </a:lnTo>
                <a:lnTo>
                  <a:pt x="955" y="1959"/>
                </a:lnTo>
                <a:lnTo>
                  <a:pt x="967" y="1959"/>
                </a:lnTo>
                <a:lnTo>
                  <a:pt x="973" y="1959"/>
                </a:lnTo>
                <a:lnTo>
                  <a:pt x="980" y="1959"/>
                </a:lnTo>
                <a:lnTo>
                  <a:pt x="987" y="1960"/>
                </a:lnTo>
                <a:lnTo>
                  <a:pt x="995" y="1962"/>
                </a:lnTo>
                <a:lnTo>
                  <a:pt x="1004" y="1964"/>
                </a:lnTo>
                <a:lnTo>
                  <a:pt x="1014" y="1967"/>
                </a:lnTo>
                <a:lnTo>
                  <a:pt x="1056" y="1983"/>
                </a:lnTo>
                <a:lnTo>
                  <a:pt x="1074" y="1993"/>
                </a:lnTo>
                <a:lnTo>
                  <a:pt x="1091" y="2003"/>
                </a:lnTo>
                <a:lnTo>
                  <a:pt x="1107" y="2015"/>
                </a:lnTo>
                <a:lnTo>
                  <a:pt x="1122" y="2026"/>
                </a:lnTo>
                <a:lnTo>
                  <a:pt x="1136" y="2037"/>
                </a:lnTo>
                <a:lnTo>
                  <a:pt x="1150" y="2048"/>
                </a:lnTo>
                <a:lnTo>
                  <a:pt x="1174" y="2066"/>
                </a:lnTo>
                <a:lnTo>
                  <a:pt x="1185" y="2074"/>
                </a:lnTo>
                <a:lnTo>
                  <a:pt x="1196" y="2079"/>
                </a:lnTo>
                <a:lnTo>
                  <a:pt x="1206" y="2083"/>
                </a:lnTo>
                <a:lnTo>
                  <a:pt x="1217" y="2084"/>
                </a:lnTo>
                <a:lnTo>
                  <a:pt x="1227" y="2083"/>
                </a:lnTo>
                <a:lnTo>
                  <a:pt x="1238" y="2079"/>
                </a:lnTo>
                <a:lnTo>
                  <a:pt x="1239" y="2078"/>
                </a:lnTo>
                <a:lnTo>
                  <a:pt x="1239" y="2077"/>
                </a:lnTo>
                <a:lnTo>
                  <a:pt x="1240" y="2077"/>
                </a:lnTo>
                <a:lnTo>
                  <a:pt x="1240" y="2076"/>
                </a:lnTo>
                <a:lnTo>
                  <a:pt x="1240" y="2075"/>
                </a:lnTo>
                <a:lnTo>
                  <a:pt x="1240" y="2075"/>
                </a:lnTo>
                <a:lnTo>
                  <a:pt x="1240" y="2074"/>
                </a:lnTo>
                <a:lnTo>
                  <a:pt x="1239" y="2072"/>
                </a:lnTo>
                <a:lnTo>
                  <a:pt x="1239" y="2071"/>
                </a:lnTo>
                <a:lnTo>
                  <a:pt x="1239" y="2069"/>
                </a:lnTo>
                <a:lnTo>
                  <a:pt x="1238" y="2069"/>
                </a:lnTo>
                <a:lnTo>
                  <a:pt x="1238" y="2067"/>
                </a:lnTo>
                <a:lnTo>
                  <a:pt x="1238" y="2066"/>
                </a:lnTo>
                <a:lnTo>
                  <a:pt x="1238" y="2065"/>
                </a:lnTo>
                <a:lnTo>
                  <a:pt x="1236" y="2053"/>
                </a:lnTo>
                <a:lnTo>
                  <a:pt x="1236" y="2048"/>
                </a:lnTo>
                <a:lnTo>
                  <a:pt x="1236" y="2044"/>
                </a:lnTo>
                <a:lnTo>
                  <a:pt x="1235" y="2040"/>
                </a:lnTo>
                <a:lnTo>
                  <a:pt x="1234" y="2036"/>
                </a:lnTo>
                <a:lnTo>
                  <a:pt x="1234" y="2033"/>
                </a:lnTo>
                <a:lnTo>
                  <a:pt x="1233" y="2029"/>
                </a:lnTo>
                <a:lnTo>
                  <a:pt x="1232" y="2023"/>
                </a:lnTo>
                <a:lnTo>
                  <a:pt x="1230" y="2019"/>
                </a:lnTo>
                <a:lnTo>
                  <a:pt x="1229" y="2015"/>
                </a:lnTo>
                <a:lnTo>
                  <a:pt x="1228" y="2011"/>
                </a:lnTo>
                <a:lnTo>
                  <a:pt x="1226" y="2006"/>
                </a:lnTo>
                <a:lnTo>
                  <a:pt x="1225" y="2001"/>
                </a:lnTo>
                <a:lnTo>
                  <a:pt x="1223" y="1995"/>
                </a:lnTo>
                <a:lnTo>
                  <a:pt x="1215" y="1971"/>
                </a:lnTo>
                <a:lnTo>
                  <a:pt x="1211" y="1961"/>
                </a:lnTo>
                <a:lnTo>
                  <a:pt x="1208" y="1953"/>
                </a:lnTo>
                <a:lnTo>
                  <a:pt x="1204" y="1945"/>
                </a:lnTo>
                <a:lnTo>
                  <a:pt x="1201" y="1938"/>
                </a:lnTo>
                <a:lnTo>
                  <a:pt x="1198" y="1931"/>
                </a:lnTo>
                <a:lnTo>
                  <a:pt x="1195" y="1925"/>
                </a:lnTo>
                <a:lnTo>
                  <a:pt x="1188" y="1912"/>
                </a:lnTo>
                <a:lnTo>
                  <a:pt x="1184" y="1905"/>
                </a:lnTo>
                <a:lnTo>
                  <a:pt x="1181" y="1897"/>
                </a:lnTo>
                <a:lnTo>
                  <a:pt x="1177" y="1889"/>
                </a:lnTo>
                <a:lnTo>
                  <a:pt x="1172" y="1879"/>
                </a:lnTo>
                <a:lnTo>
                  <a:pt x="1168" y="1868"/>
                </a:lnTo>
                <a:lnTo>
                  <a:pt x="1163" y="1856"/>
                </a:lnTo>
                <a:lnTo>
                  <a:pt x="1153" y="1825"/>
                </a:lnTo>
                <a:lnTo>
                  <a:pt x="1149" y="1813"/>
                </a:lnTo>
                <a:lnTo>
                  <a:pt x="1146" y="1801"/>
                </a:lnTo>
                <a:lnTo>
                  <a:pt x="1144" y="1790"/>
                </a:lnTo>
                <a:lnTo>
                  <a:pt x="1142" y="1780"/>
                </a:lnTo>
                <a:lnTo>
                  <a:pt x="1141" y="1771"/>
                </a:lnTo>
                <a:lnTo>
                  <a:pt x="1139" y="1761"/>
                </a:lnTo>
                <a:lnTo>
                  <a:pt x="1135" y="1743"/>
                </a:lnTo>
                <a:lnTo>
                  <a:pt x="1132" y="1734"/>
                </a:lnTo>
                <a:lnTo>
                  <a:pt x="1129" y="1724"/>
                </a:lnTo>
                <a:lnTo>
                  <a:pt x="1124" y="1713"/>
                </a:lnTo>
                <a:lnTo>
                  <a:pt x="1119" y="1701"/>
                </a:lnTo>
                <a:lnTo>
                  <a:pt x="1112" y="1688"/>
                </a:lnTo>
                <a:lnTo>
                  <a:pt x="1104" y="1674"/>
                </a:lnTo>
                <a:lnTo>
                  <a:pt x="1084" y="1646"/>
                </a:lnTo>
                <a:lnTo>
                  <a:pt x="1075" y="1635"/>
                </a:lnTo>
                <a:lnTo>
                  <a:pt x="1066" y="1625"/>
                </a:lnTo>
                <a:lnTo>
                  <a:pt x="1057" y="1617"/>
                </a:lnTo>
                <a:lnTo>
                  <a:pt x="1048" y="1609"/>
                </a:lnTo>
                <a:lnTo>
                  <a:pt x="1040" y="1603"/>
                </a:lnTo>
                <a:lnTo>
                  <a:pt x="1031" y="1597"/>
                </a:lnTo>
                <a:lnTo>
                  <a:pt x="1013" y="1584"/>
                </a:lnTo>
                <a:lnTo>
                  <a:pt x="1004" y="1577"/>
                </a:lnTo>
                <a:lnTo>
                  <a:pt x="995" y="1569"/>
                </a:lnTo>
                <a:lnTo>
                  <a:pt x="986" y="1559"/>
                </a:lnTo>
                <a:lnTo>
                  <a:pt x="976" y="1549"/>
                </a:lnTo>
                <a:lnTo>
                  <a:pt x="965" y="1536"/>
                </a:lnTo>
                <a:lnTo>
                  <a:pt x="955" y="1521"/>
                </a:lnTo>
                <a:lnTo>
                  <a:pt x="938" y="1495"/>
                </a:lnTo>
                <a:lnTo>
                  <a:pt x="930" y="1485"/>
                </a:lnTo>
                <a:lnTo>
                  <a:pt x="924" y="1475"/>
                </a:lnTo>
                <a:lnTo>
                  <a:pt x="919" y="1466"/>
                </a:lnTo>
                <a:lnTo>
                  <a:pt x="914" y="1457"/>
                </a:lnTo>
                <a:lnTo>
                  <a:pt x="910" y="1449"/>
                </a:lnTo>
                <a:lnTo>
                  <a:pt x="906" y="1441"/>
                </a:lnTo>
                <a:lnTo>
                  <a:pt x="899" y="1425"/>
                </a:lnTo>
                <a:lnTo>
                  <a:pt x="896" y="1415"/>
                </a:lnTo>
                <a:lnTo>
                  <a:pt x="893" y="1405"/>
                </a:lnTo>
                <a:lnTo>
                  <a:pt x="890" y="1395"/>
                </a:lnTo>
                <a:lnTo>
                  <a:pt x="887" y="1382"/>
                </a:lnTo>
                <a:lnTo>
                  <a:pt x="884" y="1369"/>
                </a:lnTo>
                <a:lnTo>
                  <a:pt x="880" y="1353"/>
                </a:lnTo>
                <a:lnTo>
                  <a:pt x="869" y="1302"/>
                </a:lnTo>
                <a:lnTo>
                  <a:pt x="865" y="1280"/>
                </a:lnTo>
                <a:lnTo>
                  <a:pt x="862" y="1261"/>
                </a:lnTo>
                <a:lnTo>
                  <a:pt x="860" y="1243"/>
                </a:lnTo>
                <a:lnTo>
                  <a:pt x="859" y="1226"/>
                </a:lnTo>
                <a:lnTo>
                  <a:pt x="859" y="1210"/>
                </a:lnTo>
                <a:lnTo>
                  <a:pt x="859" y="1195"/>
                </a:lnTo>
                <a:lnTo>
                  <a:pt x="860" y="1163"/>
                </a:lnTo>
                <a:lnTo>
                  <a:pt x="862" y="1147"/>
                </a:lnTo>
                <a:lnTo>
                  <a:pt x="862" y="1128"/>
                </a:lnTo>
                <a:lnTo>
                  <a:pt x="864" y="1108"/>
                </a:lnTo>
                <a:lnTo>
                  <a:pt x="864" y="1086"/>
                </a:lnTo>
                <a:lnTo>
                  <a:pt x="865" y="1060"/>
                </a:lnTo>
                <a:lnTo>
                  <a:pt x="865" y="1032"/>
                </a:lnTo>
                <a:lnTo>
                  <a:pt x="865" y="963"/>
                </a:lnTo>
                <a:lnTo>
                  <a:pt x="865" y="934"/>
                </a:lnTo>
                <a:lnTo>
                  <a:pt x="865" y="908"/>
                </a:lnTo>
                <a:lnTo>
                  <a:pt x="865" y="885"/>
                </a:lnTo>
                <a:lnTo>
                  <a:pt x="866" y="863"/>
                </a:lnTo>
                <a:lnTo>
                  <a:pt x="866" y="843"/>
                </a:lnTo>
                <a:lnTo>
                  <a:pt x="867" y="823"/>
                </a:lnTo>
                <a:lnTo>
                  <a:pt x="869" y="783"/>
                </a:lnTo>
                <a:lnTo>
                  <a:pt x="870" y="761"/>
                </a:lnTo>
                <a:lnTo>
                  <a:pt x="872" y="738"/>
                </a:lnTo>
                <a:lnTo>
                  <a:pt x="874" y="712"/>
                </a:lnTo>
                <a:lnTo>
                  <a:pt x="876" y="683"/>
                </a:lnTo>
                <a:lnTo>
                  <a:pt x="878" y="651"/>
                </a:lnTo>
                <a:lnTo>
                  <a:pt x="880" y="614"/>
                </a:lnTo>
                <a:lnTo>
                  <a:pt x="882" y="586"/>
                </a:lnTo>
                <a:lnTo>
                  <a:pt x="882" y="574"/>
                </a:lnTo>
                <a:lnTo>
                  <a:pt x="882" y="564"/>
                </a:lnTo>
                <a:lnTo>
                  <a:pt x="883" y="555"/>
                </a:lnTo>
                <a:lnTo>
                  <a:pt x="883" y="546"/>
                </a:lnTo>
                <a:lnTo>
                  <a:pt x="884" y="538"/>
                </a:lnTo>
                <a:lnTo>
                  <a:pt x="884" y="530"/>
                </a:lnTo>
                <a:lnTo>
                  <a:pt x="886" y="514"/>
                </a:lnTo>
                <a:lnTo>
                  <a:pt x="886" y="505"/>
                </a:lnTo>
                <a:lnTo>
                  <a:pt x="888" y="496"/>
                </a:lnTo>
                <a:lnTo>
                  <a:pt x="889" y="485"/>
                </a:lnTo>
                <a:lnTo>
                  <a:pt x="890" y="474"/>
                </a:lnTo>
                <a:lnTo>
                  <a:pt x="892" y="461"/>
                </a:lnTo>
                <a:lnTo>
                  <a:pt x="895" y="447"/>
                </a:lnTo>
                <a:lnTo>
                  <a:pt x="907" y="384"/>
                </a:lnTo>
                <a:lnTo>
                  <a:pt x="913" y="356"/>
                </a:lnTo>
                <a:lnTo>
                  <a:pt x="919" y="330"/>
                </a:lnTo>
                <a:lnTo>
                  <a:pt x="925" y="305"/>
                </a:lnTo>
                <a:lnTo>
                  <a:pt x="931" y="281"/>
                </a:lnTo>
                <a:lnTo>
                  <a:pt x="937" y="259"/>
                </a:lnTo>
                <a:lnTo>
                  <a:pt x="943" y="239"/>
                </a:lnTo>
                <a:lnTo>
                  <a:pt x="954" y="200"/>
                </a:lnTo>
                <a:lnTo>
                  <a:pt x="960" y="181"/>
                </a:lnTo>
                <a:lnTo>
                  <a:pt x="965" y="164"/>
                </a:lnTo>
                <a:lnTo>
                  <a:pt x="970" y="147"/>
                </a:lnTo>
                <a:lnTo>
                  <a:pt x="975" y="130"/>
                </a:lnTo>
                <a:lnTo>
                  <a:pt x="980" y="114"/>
                </a:lnTo>
                <a:lnTo>
                  <a:pt x="984" y="98"/>
                </a:lnTo>
                <a:lnTo>
                  <a:pt x="984" y="98"/>
                </a:lnTo>
                <a:lnTo>
                  <a:pt x="984" y="98"/>
                </a:lnTo>
                <a:lnTo>
                  <a:pt x="984" y="98"/>
                </a:lnTo>
                <a:lnTo>
                  <a:pt x="984" y="98"/>
                </a:lnTo>
                <a:lnTo>
                  <a:pt x="984" y="98"/>
                </a:lnTo>
                <a:lnTo>
                  <a:pt x="984" y="98"/>
                </a:lnTo>
                <a:lnTo>
                  <a:pt x="984" y="98"/>
                </a:lnTo>
                <a:lnTo>
                  <a:pt x="984" y="98"/>
                </a:lnTo>
                <a:lnTo>
                  <a:pt x="984" y="98"/>
                </a:lnTo>
                <a:lnTo>
                  <a:pt x="984" y="98"/>
                </a:lnTo>
                <a:lnTo>
                  <a:pt x="984" y="98"/>
                </a:lnTo>
                <a:lnTo>
                  <a:pt x="984" y="98"/>
                </a:lnTo>
                <a:lnTo>
                  <a:pt x="984" y="98"/>
                </a:lnTo>
                <a:lnTo>
                  <a:pt x="984" y="98"/>
                </a:lnTo>
                <a:lnTo>
                  <a:pt x="983" y="105"/>
                </a:lnTo>
                <a:lnTo>
                  <a:pt x="982" y="110"/>
                </a:lnTo>
                <a:lnTo>
                  <a:pt x="982" y="114"/>
                </a:lnTo>
                <a:lnTo>
                  <a:pt x="981" y="118"/>
                </a:lnTo>
                <a:lnTo>
                  <a:pt x="980" y="123"/>
                </a:lnTo>
                <a:lnTo>
                  <a:pt x="980" y="127"/>
                </a:lnTo>
                <a:lnTo>
                  <a:pt x="979" y="132"/>
                </a:lnTo>
                <a:lnTo>
                  <a:pt x="977" y="142"/>
                </a:lnTo>
                <a:lnTo>
                  <a:pt x="976" y="148"/>
                </a:lnTo>
                <a:lnTo>
                  <a:pt x="975" y="154"/>
                </a:lnTo>
                <a:lnTo>
                  <a:pt x="974" y="160"/>
                </a:lnTo>
                <a:lnTo>
                  <a:pt x="972" y="167"/>
                </a:lnTo>
                <a:lnTo>
                  <a:pt x="971" y="174"/>
                </a:lnTo>
                <a:lnTo>
                  <a:pt x="970" y="181"/>
                </a:lnTo>
                <a:lnTo>
                  <a:pt x="965" y="202"/>
                </a:lnTo>
                <a:lnTo>
                  <a:pt x="962" y="211"/>
                </a:lnTo>
                <a:lnTo>
                  <a:pt x="960" y="219"/>
                </a:lnTo>
                <a:lnTo>
                  <a:pt x="958" y="226"/>
                </a:lnTo>
                <a:lnTo>
                  <a:pt x="956" y="232"/>
                </a:lnTo>
                <a:lnTo>
                  <a:pt x="954" y="238"/>
                </a:lnTo>
                <a:lnTo>
                  <a:pt x="952" y="244"/>
                </a:lnTo>
                <a:lnTo>
                  <a:pt x="949" y="256"/>
                </a:lnTo>
                <a:lnTo>
                  <a:pt x="947" y="263"/>
                </a:lnTo>
                <a:lnTo>
                  <a:pt x="946" y="269"/>
                </a:lnTo>
                <a:lnTo>
                  <a:pt x="944" y="277"/>
                </a:lnTo>
                <a:lnTo>
                  <a:pt x="942" y="286"/>
                </a:lnTo>
                <a:lnTo>
                  <a:pt x="941" y="296"/>
                </a:lnTo>
                <a:lnTo>
                  <a:pt x="940" y="307"/>
                </a:lnTo>
                <a:lnTo>
                  <a:pt x="937" y="337"/>
                </a:lnTo>
                <a:lnTo>
                  <a:pt x="936" y="349"/>
                </a:lnTo>
                <a:lnTo>
                  <a:pt x="936" y="360"/>
                </a:lnTo>
                <a:lnTo>
                  <a:pt x="936" y="370"/>
                </a:lnTo>
                <a:lnTo>
                  <a:pt x="936" y="380"/>
                </a:lnTo>
                <a:lnTo>
                  <a:pt x="937" y="389"/>
                </a:lnTo>
                <a:lnTo>
                  <a:pt x="938" y="397"/>
                </a:lnTo>
                <a:lnTo>
                  <a:pt x="939" y="415"/>
                </a:lnTo>
                <a:lnTo>
                  <a:pt x="940" y="424"/>
                </a:lnTo>
                <a:lnTo>
                  <a:pt x="940" y="435"/>
                </a:lnTo>
                <a:lnTo>
                  <a:pt x="941" y="446"/>
                </a:lnTo>
                <a:lnTo>
                  <a:pt x="941" y="458"/>
                </a:lnTo>
                <a:lnTo>
                  <a:pt x="940" y="473"/>
                </a:lnTo>
                <a:lnTo>
                  <a:pt x="940" y="489"/>
                </a:lnTo>
                <a:lnTo>
                  <a:pt x="938" y="507"/>
                </a:lnTo>
                <a:lnTo>
                  <a:pt x="937" y="515"/>
                </a:lnTo>
                <a:lnTo>
                  <a:pt x="936" y="521"/>
                </a:lnTo>
                <a:lnTo>
                  <a:pt x="936" y="528"/>
                </a:lnTo>
                <a:lnTo>
                  <a:pt x="934" y="533"/>
                </a:lnTo>
                <a:lnTo>
                  <a:pt x="934" y="539"/>
                </a:lnTo>
                <a:lnTo>
                  <a:pt x="933" y="544"/>
                </a:lnTo>
                <a:lnTo>
                  <a:pt x="931" y="555"/>
                </a:lnTo>
                <a:lnTo>
                  <a:pt x="930" y="561"/>
                </a:lnTo>
                <a:lnTo>
                  <a:pt x="929" y="567"/>
                </a:lnTo>
                <a:lnTo>
                  <a:pt x="928" y="574"/>
                </a:lnTo>
                <a:lnTo>
                  <a:pt x="926" y="581"/>
                </a:lnTo>
                <a:lnTo>
                  <a:pt x="926" y="590"/>
                </a:lnTo>
                <a:lnTo>
                  <a:pt x="925" y="600"/>
                </a:lnTo>
                <a:lnTo>
                  <a:pt x="920" y="651"/>
                </a:lnTo>
                <a:lnTo>
                  <a:pt x="918" y="672"/>
                </a:lnTo>
                <a:lnTo>
                  <a:pt x="917" y="691"/>
                </a:lnTo>
                <a:lnTo>
                  <a:pt x="916" y="708"/>
                </a:lnTo>
                <a:lnTo>
                  <a:pt x="915" y="724"/>
                </a:lnTo>
                <a:lnTo>
                  <a:pt x="914" y="739"/>
                </a:lnTo>
                <a:lnTo>
                  <a:pt x="913" y="753"/>
                </a:lnTo>
                <a:lnTo>
                  <a:pt x="912" y="783"/>
                </a:lnTo>
                <a:lnTo>
                  <a:pt x="912" y="799"/>
                </a:lnTo>
                <a:lnTo>
                  <a:pt x="912" y="816"/>
                </a:lnTo>
                <a:lnTo>
                  <a:pt x="911" y="835"/>
                </a:lnTo>
                <a:lnTo>
                  <a:pt x="911" y="856"/>
                </a:lnTo>
                <a:lnTo>
                  <a:pt x="910" y="880"/>
                </a:lnTo>
                <a:lnTo>
                  <a:pt x="910" y="907"/>
                </a:lnTo>
                <a:lnTo>
                  <a:pt x="909" y="923"/>
                </a:lnTo>
                <a:lnTo>
                  <a:pt x="909" y="930"/>
                </a:lnTo>
                <a:lnTo>
                  <a:pt x="909" y="936"/>
                </a:lnTo>
                <a:lnTo>
                  <a:pt x="909" y="941"/>
                </a:lnTo>
                <a:lnTo>
                  <a:pt x="909" y="946"/>
                </a:lnTo>
                <a:lnTo>
                  <a:pt x="909" y="951"/>
                </a:lnTo>
                <a:lnTo>
                  <a:pt x="909" y="956"/>
                </a:lnTo>
                <a:lnTo>
                  <a:pt x="909" y="965"/>
                </a:lnTo>
                <a:lnTo>
                  <a:pt x="909" y="970"/>
                </a:lnTo>
                <a:lnTo>
                  <a:pt x="909" y="975"/>
                </a:lnTo>
                <a:lnTo>
                  <a:pt x="909" y="981"/>
                </a:lnTo>
                <a:lnTo>
                  <a:pt x="909" y="988"/>
                </a:lnTo>
                <a:lnTo>
                  <a:pt x="909" y="996"/>
                </a:lnTo>
                <a:lnTo>
                  <a:pt x="910" y="1005"/>
                </a:lnTo>
                <a:lnTo>
                  <a:pt x="909" y="1032"/>
                </a:lnTo>
                <a:lnTo>
                  <a:pt x="909" y="1044"/>
                </a:lnTo>
                <a:lnTo>
                  <a:pt x="909" y="1054"/>
                </a:lnTo>
                <a:lnTo>
                  <a:pt x="909" y="1063"/>
                </a:lnTo>
                <a:lnTo>
                  <a:pt x="908" y="1072"/>
                </a:lnTo>
                <a:lnTo>
                  <a:pt x="908" y="1080"/>
                </a:lnTo>
                <a:lnTo>
                  <a:pt x="908" y="1088"/>
                </a:lnTo>
                <a:lnTo>
                  <a:pt x="908" y="1104"/>
                </a:lnTo>
                <a:lnTo>
                  <a:pt x="908" y="1113"/>
                </a:lnTo>
                <a:lnTo>
                  <a:pt x="908" y="1122"/>
                </a:lnTo>
                <a:lnTo>
                  <a:pt x="908" y="1133"/>
                </a:lnTo>
                <a:lnTo>
                  <a:pt x="908" y="1144"/>
                </a:lnTo>
                <a:lnTo>
                  <a:pt x="909" y="1157"/>
                </a:lnTo>
                <a:lnTo>
                  <a:pt x="910" y="1172"/>
                </a:lnTo>
                <a:lnTo>
                  <a:pt x="910" y="1197"/>
                </a:lnTo>
                <a:lnTo>
                  <a:pt x="910" y="1208"/>
                </a:lnTo>
                <a:lnTo>
                  <a:pt x="910" y="1218"/>
                </a:lnTo>
                <a:lnTo>
                  <a:pt x="910" y="1227"/>
                </a:lnTo>
                <a:lnTo>
                  <a:pt x="910" y="1235"/>
                </a:lnTo>
                <a:lnTo>
                  <a:pt x="911" y="1242"/>
                </a:lnTo>
                <a:lnTo>
                  <a:pt x="911" y="1250"/>
                </a:lnTo>
                <a:lnTo>
                  <a:pt x="912" y="1265"/>
                </a:lnTo>
                <a:lnTo>
                  <a:pt x="913" y="1273"/>
                </a:lnTo>
                <a:lnTo>
                  <a:pt x="914" y="1281"/>
                </a:lnTo>
                <a:lnTo>
                  <a:pt x="916" y="1290"/>
                </a:lnTo>
                <a:lnTo>
                  <a:pt x="918" y="1301"/>
                </a:lnTo>
                <a:lnTo>
                  <a:pt x="921" y="1312"/>
                </a:lnTo>
                <a:lnTo>
                  <a:pt x="925" y="1325"/>
                </a:lnTo>
                <a:lnTo>
                  <a:pt x="931" y="1347"/>
                </a:lnTo>
                <a:lnTo>
                  <a:pt x="934" y="1356"/>
                </a:lnTo>
                <a:lnTo>
                  <a:pt x="937" y="1364"/>
                </a:lnTo>
                <a:lnTo>
                  <a:pt x="940" y="1371"/>
                </a:lnTo>
                <a:lnTo>
                  <a:pt x="943" y="1377"/>
                </a:lnTo>
                <a:lnTo>
                  <a:pt x="946" y="1383"/>
                </a:lnTo>
                <a:lnTo>
                  <a:pt x="950" y="1389"/>
                </a:lnTo>
                <a:lnTo>
                  <a:pt x="956" y="1401"/>
                </a:lnTo>
                <a:lnTo>
                  <a:pt x="960" y="1407"/>
                </a:lnTo>
                <a:lnTo>
                  <a:pt x="964" y="1414"/>
                </a:lnTo>
                <a:lnTo>
                  <a:pt x="969" y="1422"/>
                </a:lnTo>
                <a:lnTo>
                  <a:pt x="974" y="1430"/>
                </a:lnTo>
                <a:lnTo>
                  <a:pt x="978" y="1440"/>
                </a:lnTo>
                <a:lnTo>
                  <a:pt x="984" y="1451"/>
                </a:lnTo>
                <a:lnTo>
                  <a:pt x="991" y="1465"/>
                </a:lnTo>
                <a:lnTo>
                  <a:pt x="994" y="1471"/>
                </a:lnTo>
                <a:lnTo>
                  <a:pt x="996" y="1476"/>
                </a:lnTo>
                <a:lnTo>
                  <a:pt x="999" y="1481"/>
                </a:lnTo>
                <a:lnTo>
                  <a:pt x="1001" y="1485"/>
                </a:lnTo>
                <a:lnTo>
                  <a:pt x="1003" y="1490"/>
                </a:lnTo>
                <a:lnTo>
                  <a:pt x="1005" y="1494"/>
                </a:lnTo>
                <a:lnTo>
                  <a:pt x="1009" y="1502"/>
                </a:lnTo>
                <a:lnTo>
                  <a:pt x="1011" y="1506"/>
                </a:lnTo>
                <a:lnTo>
                  <a:pt x="1014" y="1511"/>
                </a:lnTo>
                <a:lnTo>
                  <a:pt x="1017" y="1516"/>
                </a:lnTo>
                <a:lnTo>
                  <a:pt x="1020" y="1521"/>
                </a:lnTo>
                <a:lnTo>
                  <a:pt x="1024" y="1527"/>
                </a:lnTo>
                <a:lnTo>
                  <a:pt x="1029" y="1535"/>
                </a:lnTo>
                <a:lnTo>
                  <a:pt x="1046" y="1559"/>
                </a:lnTo>
                <a:lnTo>
                  <a:pt x="1054" y="1569"/>
                </a:lnTo>
                <a:lnTo>
                  <a:pt x="1061" y="1578"/>
                </a:lnTo>
                <a:lnTo>
                  <a:pt x="1068" y="1585"/>
                </a:lnTo>
                <a:lnTo>
                  <a:pt x="1074" y="1593"/>
                </a:lnTo>
                <a:lnTo>
                  <a:pt x="1080" y="1599"/>
                </a:lnTo>
                <a:lnTo>
                  <a:pt x="1086" y="1605"/>
                </a:lnTo>
                <a:lnTo>
                  <a:pt x="1099" y="1618"/>
                </a:lnTo>
                <a:lnTo>
                  <a:pt x="1105" y="1625"/>
                </a:lnTo>
                <a:lnTo>
                  <a:pt x="1112" y="1633"/>
                </a:lnTo>
                <a:lnTo>
                  <a:pt x="1120" y="1641"/>
                </a:lnTo>
                <a:lnTo>
                  <a:pt x="1129" y="1651"/>
                </a:lnTo>
                <a:lnTo>
                  <a:pt x="1138" y="1661"/>
                </a:lnTo>
                <a:lnTo>
                  <a:pt x="1148" y="1674"/>
                </a:lnTo>
                <a:lnTo>
                  <a:pt x="1162" y="1690"/>
                </a:lnTo>
                <a:lnTo>
                  <a:pt x="1167" y="1696"/>
                </a:lnTo>
                <a:lnTo>
                  <a:pt x="1172" y="1702"/>
                </a:lnTo>
                <a:lnTo>
                  <a:pt x="1177" y="1707"/>
                </a:lnTo>
                <a:lnTo>
                  <a:pt x="1182" y="1712"/>
                </a:lnTo>
                <a:lnTo>
                  <a:pt x="1186" y="1716"/>
                </a:lnTo>
                <a:lnTo>
                  <a:pt x="1190" y="1721"/>
                </a:lnTo>
                <a:lnTo>
                  <a:pt x="1198" y="1730"/>
                </a:lnTo>
                <a:lnTo>
                  <a:pt x="1202" y="1735"/>
                </a:lnTo>
                <a:lnTo>
                  <a:pt x="1206" y="1741"/>
                </a:lnTo>
                <a:lnTo>
                  <a:pt x="1210" y="1747"/>
                </a:lnTo>
                <a:lnTo>
                  <a:pt x="1214" y="1754"/>
                </a:lnTo>
                <a:lnTo>
                  <a:pt x="1218" y="1762"/>
                </a:lnTo>
                <a:lnTo>
                  <a:pt x="1223" y="1772"/>
                </a:lnTo>
                <a:lnTo>
                  <a:pt x="1231" y="1789"/>
                </a:lnTo>
                <a:lnTo>
                  <a:pt x="1234" y="1796"/>
                </a:lnTo>
                <a:lnTo>
                  <a:pt x="1237" y="1803"/>
                </a:lnTo>
                <a:lnTo>
                  <a:pt x="1239" y="1809"/>
                </a:lnTo>
                <a:lnTo>
                  <a:pt x="1240" y="1815"/>
                </a:lnTo>
                <a:lnTo>
                  <a:pt x="1242" y="1820"/>
                </a:lnTo>
                <a:lnTo>
                  <a:pt x="1243" y="1825"/>
                </a:lnTo>
                <a:lnTo>
                  <a:pt x="1245" y="1837"/>
                </a:lnTo>
                <a:lnTo>
                  <a:pt x="1246" y="1843"/>
                </a:lnTo>
                <a:lnTo>
                  <a:pt x="1247" y="1849"/>
                </a:lnTo>
                <a:lnTo>
                  <a:pt x="1248" y="1856"/>
                </a:lnTo>
                <a:lnTo>
                  <a:pt x="1249" y="1864"/>
                </a:lnTo>
                <a:lnTo>
                  <a:pt x="1251" y="1873"/>
                </a:lnTo>
                <a:lnTo>
                  <a:pt x="1253" y="1883"/>
                </a:lnTo>
                <a:lnTo>
                  <a:pt x="1255" y="1900"/>
                </a:lnTo>
                <a:lnTo>
                  <a:pt x="1255" y="1908"/>
                </a:lnTo>
                <a:lnTo>
                  <a:pt x="1255" y="1915"/>
                </a:lnTo>
                <a:lnTo>
                  <a:pt x="1255" y="1922"/>
                </a:lnTo>
                <a:lnTo>
                  <a:pt x="1254" y="1929"/>
                </a:lnTo>
                <a:lnTo>
                  <a:pt x="1253" y="1935"/>
                </a:lnTo>
                <a:lnTo>
                  <a:pt x="1253" y="1941"/>
                </a:lnTo>
                <a:lnTo>
                  <a:pt x="1252" y="1952"/>
                </a:lnTo>
                <a:lnTo>
                  <a:pt x="1253" y="1957"/>
                </a:lnTo>
                <a:lnTo>
                  <a:pt x="1254" y="1962"/>
                </a:lnTo>
                <a:lnTo>
                  <a:pt x="1256" y="1967"/>
                </a:lnTo>
                <a:lnTo>
                  <a:pt x="1259" y="1972"/>
                </a:lnTo>
                <a:lnTo>
                  <a:pt x="1262" y="1977"/>
                </a:lnTo>
                <a:lnTo>
                  <a:pt x="1268" y="1981"/>
                </a:lnTo>
                <a:lnTo>
                  <a:pt x="1271" y="1983"/>
                </a:lnTo>
                <a:lnTo>
                  <a:pt x="1273" y="1984"/>
                </a:lnTo>
                <a:lnTo>
                  <a:pt x="1275" y="1985"/>
                </a:lnTo>
                <a:lnTo>
                  <a:pt x="1277" y="1985"/>
                </a:lnTo>
                <a:lnTo>
                  <a:pt x="1279" y="1986"/>
                </a:lnTo>
                <a:lnTo>
                  <a:pt x="1281" y="1986"/>
                </a:lnTo>
                <a:lnTo>
                  <a:pt x="1283" y="1986"/>
                </a:lnTo>
                <a:lnTo>
                  <a:pt x="1287" y="1986"/>
                </a:lnTo>
                <a:lnTo>
                  <a:pt x="1289" y="1985"/>
                </a:lnTo>
                <a:lnTo>
                  <a:pt x="1291" y="1985"/>
                </a:lnTo>
                <a:lnTo>
                  <a:pt x="1293" y="1984"/>
                </a:lnTo>
                <a:lnTo>
                  <a:pt x="1294" y="1983"/>
                </a:lnTo>
                <a:lnTo>
                  <a:pt x="1296" y="1982"/>
                </a:lnTo>
                <a:lnTo>
                  <a:pt x="1298" y="1981"/>
                </a:lnTo>
                <a:lnTo>
                  <a:pt x="1307" y="1969"/>
                </a:lnTo>
                <a:lnTo>
                  <a:pt x="1309" y="1963"/>
                </a:lnTo>
                <a:lnTo>
                  <a:pt x="1310" y="1957"/>
                </a:lnTo>
                <a:lnTo>
                  <a:pt x="1310" y="1950"/>
                </a:lnTo>
                <a:lnTo>
                  <a:pt x="1310" y="1944"/>
                </a:lnTo>
                <a:lnTo>
                  <a:pt x="1309" y="1937"/>
                </a:lnTo>
                <a:lnTo>
                  <a:pt x="1307" y="1929"/>
                </a:lnTo>
                <a:lnTo>
                  <a:pt x="1302" y="1914"/>
                </a:lnTo>
                <a:lnTo>
                  <a:pt x="1300" y="1905"/>
                </a:lnTo>
                <a:lnTo>
                  <a:pt x="1298" y="1897"/>
                </a:lnTo>
                <a:lnTo>
                  <a:pt x="1297" y="1887"/>
                </a:lnTo>
                <a:lnTo>
                  <a:pt x="1296" y="1877"/>
                </a:lnTo>
                <a:lnTo>
                  <a:pt x="1296" y="1867"/>
                </a:lnTo>
                <a:lnTo>
                  <a:pt x="1298" y="1856"/>
                </a:lnTo>
                <a:lnTo>
                  <a:pt x="1311" y="1764"/>
                </a:lnTo>
                <a:lnTo>
                  <a:pt x="1317" y="1725"/>
                </a:lnTo>
                <a:lnTo>
                  <a:pt x="1323" y="1691"/>
                </a:lnTo>
                <a:lnTo>
                  <a:pt x="1330" y="1660"/>
                </a:lnTo>
                <a:lnTo>
                  <a:pt x="1336" y="1632"/>
                </a:lnTo>
                <a:lnTo>
                  <a:pt x="1343" y="1605"/>
                </a:lnTo>
                <a:lnTo>
                  <a:pt x="1350" y="1579"/>
                </a:lnTo>
                <a:lnTo>
                  <a:pt x="1368" y="1527"/>
                </a:lnTo>
                <a:lnTo>
                  <a:pt x="1378" y="1499"/>
                </a:lnTo>
                <a:lnTo>
                  <a:pt x="1388" y="1469"/>
                </a:lnTo>
                <a:lnTo>
                  <a:pt x="1401" y="1437"/>
                </a:lnTo>
                <a:lnTo>
                  <a:pt x="1414" y="1400"/>
                </a:lnTo>
                <a:lnTo>
                  <a:pt x="1430" y="1358"/>
                </a:lnTo>
                <a:lnTo>
                  <a:pt x="1447" y="1312"/>
                </a:lnTo>
                <a:lnTo>
                  <a:pt x="1457" y="1283"/>
                </a:lnTo>
                <a:lnTo>
                  <a:pt x="1462" y="1271"/>
                </a:lnTo>
                <a:lnTo>
                  <a:pt x="1466" y="1261"/>
                </a:lnTo>
                <a:lnTo>
                  <a:pt x="1471" y="1252"/>
                </a:lnTo>
                <a:lnTo>
                  <a:pt x="1475" y="1243"/>
                </a:lnTo>
                <a:lnTo>
                  <a:pt x="1479" y="1235"/>
                </a:lnTo>
                <a:lnTo>
                  <a:pt x="1483" y="1227"/>
                </a:lnTo>
                <a:lnTo>
                  <a:pt x="1491" y="1212"/>
                </a:lnTo>
                <a:lnTo>
                  <a:pt x="1495" y="1203"/>
                </a:lnTo>
                <a:lnTo>
                  <a:pt x="1500" y="1194"/>
                </a:lnTo>
                <a:lnTo>
                  <a:pt x="1504" y="1183"/>
                </a:lnTo>
                <a:lnTo>
                  <a:pt x="1510" y="1172"/>
                </a:lnTo>
                <a:lnTo>
                  <a:pt x="1515" y="1159"/>
                </a:lnTo>
                <a:lnTo>
                  <a:pt x="1521" y="1144"/>
                </a:lnTo>
                <a:lnTo>
                  <a:pt x="1540" y="1096"/>
                </a:lnTo>
                <a:lnTo>
                  <a:pt x="1548" y="1076"/>
                </a:lnTo>
                <a:lnTo>
                  <a:pt x="1555" y="1058"/>
                </a:lnTo>
                <a:lnTo>
                  <a:pt x="1561" y="1042"/>
                </a:lnTo>
                <a:lnTo>
                  <a:pt x="1566" y="1027"/>
                </a:lnTo>
                <a:lnTo>
                  <a:pt x="1572" y="1013"/>
                </a:lnTo>
                <a:lnTo>
                  <a:pt x="1576" y="999"/>
                </a:lnTo>
                <a:lnTo>
                  <a:pt x="1586" y="971"/>
                </a:lnTo>
                <a:lnTo>
                  <a:pt x="1591" y="955"/>
                </a:lnTo>
                <a:lnTo>
                  <a:pt x="1596" y="939"/>
                </a:lnTo>
                <a:lnTo>
                  <a:pt x="1602" y="921"/>
                </a:lnTo>
                <a:lnTo>
                  <a:pt x="1609" y="900"/>
                </a:lnTo>
                <a:lnTo>
                  <a:pt x="1617" y="877"/>
                </a:lnTo>
                <a:lnTo>
                  <a:pt x="1626" y="851"/>
                </a:lnTo>
                <a:lnTo>
                  <a:pt x="1673" y="692"/>
                </a:lnTo>
                <a:lnTo>
                  <a:pt x="1693" y="614"/>
                </a:lnTo>
                <a:lnTo>
                  <a:pt x="1711" y="537"/>
                </a:lnTo>
                <a:lnTo>
                  <a:pt x="1727" y="463"/>
                </a:lnTo>
                <a:lnTo>
                  <a:pt x="1742" y="391"/>
                </a:lnTo>
                <a:lnTo>
                  <a:pt x="1755" y="324"/>
                </a:lnTo>
                <a:lnTo>
                  <a:pt x="1768" y="261"/>
                </a:lnTo>
                <a:lnTo>
                  <a:pt x="1794" y="151"/>
                </a:lnTo>
                <a:lnTo>
                  <a:pt x="1808" y="105"/>
                </a:lnTo>
                <a:lnTo>
                  <a:pt x="1822" y="67"/>
                </a:lnTo>
                <a:lnTo>
                  <a:pt x="1837" y="36"/>
                </a:lnTo>
                <a:lnTo>
                  <a:pt x="1854" y="15"/>
                </a:lnTo>
                <a:lnTo>
                  <a:pt x="1873" y="2"/>
                </a:lnTo>
                <a:lnTo>
                  <a:pt x="1894" y="0"/>
                </a:lnTo>
                <a:lnTo>
                  <a:pt x="1895" y="1"/>
                </a:lnTo>
                <a:lnTo>
                  <a:pt x="1895" y="1"/>
                </a:lnTo>
                <a:lnTo>
                  <a:pt x="1895" y="1"/>
                </a:lnTo>
                <a:lnTo>
                  <a:pt x="1895" y="2"/>
                </a:lnTo>
                <a:lnTo>
                  <a:pt x="1896" y="3"/>
                </a:lnTo>
                <a:lnTo>
                  <a:pt x="1896" y="4"/>
                </a:lnTo>
                <a:lnTo>
                  <a:pt x="1896" y="5"/>
                </a:lnTo>
                <a:lnTo>
                  <a:pt x="1896" y="7"/>
                </a:lnTo>
                <a:lnTo>
                  <a:pt x="1895" y="8"/>
                </a:lnTo>
                <a:lnTo>
                  <a:pt x="1895" y="9"/>
                </a:lnTo>
                <a:lnTo>
                  <a:pt x="1895" y="10"/>
                </a:lnTo>
                <a:lnTo>
                  <a:pt x="1895" y="11"/>
                </a:lnTo>
                <a:lnTo>
                  <a:pt x="1894" y="13"/>
                </a:lnTo>
                <a:lnTo>
                  <a:pt x="1894" y="14"/>
                </a:lnTo>
                <a:lnTo>
                  <a:pt x="1882" y="62"/>
                </a:lnTo>
                <a:lnTo>
                  <a:pt x="1876" y="81"/>
                </a:lnTo>
                <a:lnTo>
                  <a:pt x="1868" y="98"/>
                </a:lnTo>
                <a:lnTo>
                  <a:pt x="1861" y="114"/>
                </a:lnTo>
                <a:lnTo>
                  <a:pt x="1854" y="128"/>
                </a:lnTo>
                <a:lnTo>
                  <a:pt x="1846" y="141"/>
                </a:lnTo>
                <a:lnTo>
                  <a:pt x="1838" y="153"/>
                </a:lnTo>
                <a:lnTo>
                  <a:pt x="1822" y="179"/>
                </a:lnTo>
                <a:lnTo>
                  <a:pt x="1814" y="193"/>
                </a:lnTo>
                <a:lnTo>
                  <a:pt x="1806" y="209"/>
                </a:lnTo>
                <a:lnTo>
                  <a:pt x="1798" y="226"/>
                </a:lnTo>
                <a:lnTo>
                  <a:pt x="1790" y="245"/>
                </a:lnTo>
                <a:lnTo>
                  <a:pt x="1782" y="267"/>
                </a:lnTo>
                <a:lnTo>
                  <a:pt x="1775" y="293"/>
                </a:lnTo>
                <a:lnTo>
                  <a:pt x="1760" y="351"/>
                </a:lnTo>
                <a:lnTo>
                  <a:pt x="1756" y="376"/>
                </a:lnTo>
                <a:lnTo>
                  <a:pt x="1752" y="398"/>
                </a:lnTo>
                <a:lnTo>
                  <a:pt x="1750" y="419"/>
                </a:lnTo>
                <a:lnTo>
                  <a:pt x="1748" y="437"/>
                </a:lnTo>
                <a:lnTo>
                  <a:pt x="1747" y="455"/>
                </a:lnTo>
                <a:lnTo>
                  <a:pt x="1747" y="473"/>
                </a:lnTo>
                <a:lnTo>
                  <a:pt x="1746" y="508"/>
                </a:lnTo>
                <a:lnTo>
                  <a:pt x="1745" y="527"/>
                </a:lnTo>
                <a:lnTo>
                  <a:pt x="1744" y="548"/>
                </a:lnTo>
                <a:lnTo>
                  <a:pt x="1742" y="571"/>
                </a:lnTo>
                <a:lnTo>
                  <a:pt x="1739" y="596"/>
                </a:lnTo>
                <a:lnTo>
                  <a:pt x="1735" y="624"/>
                </a:lnTo>
                <a:lnTo>
                  <a:pt x="1730" y="656"/>
                </a:lnTo>
                <a:lnTo>
                  <a:pt x="1726" y="677"/>
                </a:lnTo>
                <a:lnTo>
                  <a:pt x="1724" y="686"/>
                </a:lnTo>
                <a:lnTo>
                  <a:pt x="1722" y="693"/>
                </a:lnTo>
                <a:lnTo>
                  <a:pt x="1721" y="700"/>
                </a:lnTo>
                <a:lnTo>
                  <a:pt x="1719" y="707"/>
                </a:lnTo>
                <a:lnTo>
                  <a:pt x="1717" y="713"/>
                </a:lnTo>
                <a:lnTo>
                  <a:pt x="1716" y="719"/>
                </a:lnTo>
                <a:lnTo>
                  <a:pt x="1712" y="731"/>
                </a:lnTo>
                <a:lnTo>
                  <a:pt x="1711" y="737"/>
                </a:lnTo>
                <a:lnTo>
                  <a:pt x="1709" y="744"/>
                </a:lnTo>
                <a:lnTo>
                  <a:pt x="1707" y="752"/>
                </a:lnTo>
                <a:lnTo>
                  <a:pt x="1705" y="760"/>
                </a:lnTo>
                <a:lnTo>
                  <a:pt x="1702" y="770"/>
                </a:lnTo>
                <a:lnTo>
                  <a:pt x="1700" y="781"/>
                </a:lnTo>
                <a:lnTo>
                  <a:pt x="1695" y="807"/>
                </a:lnTo>
                <a:lnTo>
                  <a:pt x="1692" y="817"/>
                </a:lnTo>
                <a:lnTo>
                  <a:pt x="1691" y="827"/>
                </a:lnTo>
                <a:lnTo>
                  <a:pt x="1689" y="835"/>
                </a:lnTo>
                <a:lnTo>
                  <a:pt x="1688" y="843"/>
                </a:lnTo>
                <a:lnTo>
                  <a:pt x="1686" y="851"/>
                </a:lnTo>
                <a:lnTo>
                  <a:pt x="1685" y="858"/>
                </a:lnTo>
                <a:lnTo>
                  <a:pt x="1682" y="873"/>
                </a:lnTo>
                <a:lnTo>
                  <a:pt x="1680" y="881"/>
                </a:lnTo>
                <a:lnTo>
                  <a:pt x="1679" y="889"/>
                </a:lnTo>
                <a:lnTo>
                  <a:pt x="1677" y="899"/>
                </a:lnTo>
                <a:lnTo>
                  <a:pt x="1675" y="909"/>
                </a:lnTo>
                <a:lnTo>
                  <a:pt x="1673" y="921"/>
                </a:lnTo>
                <a:lnTo>
                  <a:pt x="1671" y="935"/>
                </a:lnTo>
                <a:lnTo>
                  <a:pt x="1663" y="974"/>
                </a:lnTo>
                <a:lnTo>
                  <a:pt x="1660" y="991"/>
                </a:lnTo>
                <a:lnTo>
                  <a:pt x="1658" y="1005"/>
                </a:lnTo>
                <a:lnTo>
                  <a:pt x="1656" y="1019"/>
                </a:lnTo>
                <a:lnTo>
                  <a:pt x="1654" y="1031"/>
                </a:lnTo>
                <a:lnTo>
                  <a:pt x="1652" y="1043"/>
                </a:lnTo>
                <a:lnTo>
                  <a:pt x="1651" y="1054"/>
                </a:lnTo>
                <a:lnTo>
                  <a:pt x="1647" y="1077"/>
                </a:lnTo>
                <a:lnTo>
                  <a:pt x="1644" y="1089"/>
                </a:lnTo>
                <a:lnTo>
                  <a:pt x="1642" y="1102"/>
                </a:lnTo>
                <a:lnTo>
                  <a:pt x="1639" y="1117"/>
                </a:lnTo>
                <a:lnTo>
                  <a:pt x="1635" y="1133"/>
                </a:lnTo>
                <a:lnTo>
                  <a:pt x="1630" y="1151"/>
                </a:lnTo>
                <a:lnTo>
                  <a:pt x="1626" y="1172"/>
                </a:lnTo>
                <a:lnTo>
                  <a:pt x="1617" y="1202"/>
                </a:lnTo>
                <a:lnTo>
                  <a:pt x="1614" y="1215"/>
                </a:lnTo>
                <a:lnTo>
                  <a:pt x="1610" y="1226"/>
                </a:lnTo>
                <a:lnTo>
                  <a:pt x="1607" y="1236"/>
                </a:lnTo>
                <a:lnTo>
                  <a:pt x="1604" y="1246"/>
                </a:lnTo>
                <a:lnTo>
                  <a:pt x="1600" y="1254"/>
                </a:lnTo>
                <a:lnTo>
                  <a:pt x="1598" y="1263"/>
                </a:lnTo>
                <a:lnTo>
                  <a:pt x="1591" y="1280"/>
                </a:lnTo>
                <a:lnTo>
                  <a:pt x="1588" y="1289"/>
                </a:lnTo>
                <a:lnTo>
                  <a:pt x="1584" y="1299"/>
                </a:lnTo>
                <a:lnTo>
                  <a:pt x="1580" y="1311"/>
                </a:lnTo>
                <a:lnTo>
                  <a:pt x="1576" y="1323"/>
                </a:lnTo>
                <a:lnTo>
                  <a:pt x="1571" y="1337"/>
                </a:lnTo>
                <a:lnTo>
                  <a:pt x="1566" y="1353"/>
                </a:lnTo>
                <a:lnTo>
                  <a:pt x="1555" y="1388"/>
                </a:lnTo>
                <a:lnTo>
                  <a:pt x="1551" y="1402"/>
                </a:lnTo>
                <a:lnTo>
                  <a:pt x="1547" y="1415"/>
                </a:lnTo>
                <a:lnTo>
                  <a:pt x="1543" y="1427"/>
                </a:lnTo>
                <a:lnTo>
                  <a:pt x="1540" y="1437"/>
                </a:lnTo>
                <a:lnTo>
                  <a:pt x="1536" y="1447"/>
                </a:lnTo>
                <a:lnTo>
                  <a:pt x="1534" y="1457"/>
                </a:lnTo>
                <a:lnTo>
                  <a:pt x="1528" y="1477"/>
                </a:lnTo>
                <a:lnTo>
                  <a:pt x="1525" y="1488"/>
                </a:lnTo>
                <a:lnTo>
                  <a:pt x="1522" y="1500"/>
                </a:lnTo>
                <a:lnTo>
                  <a:pt x="1518" y="1513"/>
                </a:lnTo>
                <a:lnTo>
                  <a:pt x="1515" y="1527"/>
                </a:lnTo>
                <a:lnTo>
                  <a:pt x="1511" y="1544"/>
                </a:lnTo>
                <a:lnTo>
                  <a:pt x="1506" y="1563"/>
                </a:lnTo>
                <a:lnTo>
                  <a:pt x="1498" y="1590"/>
                </a:lnTo>
                <a:lnTo>
                  <a:pt x="1494" y="1604"/>
                </a:lnTo>
                <a:lnTo>
                  <a:pt x="1489" y="1617"/>
                </a:lnTo>
                <a:lnTo>
                  <a:pt x="1485" y="1629"/>
                </a:lnTo>
                <a:lnTo>
                  <a:pt x="1480" y="1641"/>
                </a:lnTo>
                <a:lnTo>
                  <a:pt x="1476" y="1652"/>
                </a:lnTo>
                <a:lnTo>
                  <a:pt x="1472" y="1663"/>
                </a:lnTo>
                <a:lnTo>
                  <a:pt x="1466" y="1681"/>
                </a:lnTo>
                <a:lnTo>
                  <a:pt x="1465" y="1690"/>
                </a:lnTo>
                <a:lnTo>
                  <a:pt x="1464" y="1697"/>
                </a:lnTo>
                <a:lnTo>
                  <a:pt x="1465" y="1703"/>
                </a:lnTo>
                <a:lnTo>
                  <a:pt x="1467" y="1709"/>
                </a:lnTo>
                <a:lnTo>
                  <a:pt x="1471" y="1713"/>
                </a:lnTo>
                <a:lnTo>
                  <a:pt x="1476" y="1716"/>
                </a:lnTo>
                <a:lnTo>
                  <a:pt x="1487" y="1717"/>
                </a:lnTo>
                <a:lnTo>
                  <a:pt x="1493" y="1715"/>
                </a:lnTo>
                <a:lnTo>
                  <a:pt x="1498" y="1712"/>
                </a:lnTo>
                <a:lnTo>
                  <a:pt x="1504" y="1708"/>
                </a:lnTo>
                <a:lnTo>
                  <a:pt x="1509" y="1702"/>
                </a:lnTo>
                <a:lnTo>
                  <a:pt x="1514" y="1695"/>
                </a:lnTo>
                <a:lnTo>
                  <a:pt x="1520" y="1688"/>
                </a:lnTo>
                <a:lnTo>
                  <a:pt x="1531" y="1670"/>
                </a:lnTo>
                <a:lnTo>
                  <a:pt x="1536" y="1660"/>
                </a:lnTo>
                <a:lnTo>
                  <a:pt x="1542" y="1649"/>
                </a:lnTo>
                <a:lnTo>
                  <a:pt x="1548" y="1638"/>
                </a:lnTo>
                <a:lnTo>
                  <a:pt x="1554" y="1627"/>
                </a:lnTo>
                <a:lnTo>
                  <a:pt x="1560" y="1615"/>
                </a:lnTo>
                <a:lnTo>
                  <a:pt x="1566" y="1604"/>
                </a:lnTo>
                <a:lnTo>
                  <a:pt x="1576" y="1582"/>
                </a:lnTo>
                <a:lnTo>
                  <a:pt x="1579" y="1572"/>
                </a:lnTo>
                <a:lnTo>
                  <a:pt x="1582" y="1563"/>
                </a:lnTo>
                <a:lnTo>
                  <a:pt x="1583" y="1555"/>
                </a:lnTo>
                <a:lnTo>
                  <a:pt x="1584" y="1547"/>
                </a:lnTo>
                <a:lnTo>
                  <a:pt x="1585" y="1539"/>
                </a:lnTo>
                <a:lnTo>
                  <a:pt x="1586" y="1532"/>
                </a:lnTo>
                <a:lnTo>
                  <a:pt x="1588" y="1517"/>
                </a:lnTo>
                <a:lnTo>
                  <a:pt x="1589" y="1510"/>
                </a:lnTo>
                <a:lnTo>
                  <a:pt x="1591" y="1502"/>
                </a:lnTo>
                <a:lnTo>
                  <a:pt x="1594" y="1494"/>
                </a:lnTo>
                <a:lnTo>
                  <a:pt x="1598" y="1485"/>
                </a:lnTo>
                <a:lnTo>
                  <a:pt x="1604" y="1475"/>
                </a:lnTo>
                <a:lnTo>
                  <a:pt x="1611" y="1465"/>
                </a:lnTo>
                <a:lnTo>
                  <a:pt x="1632" y="1436"/>
                </a:lnTo>
                <a:lnTo>
                  <a:pt x="1642" y="1425"/>
                </a:lnTo>
                <a:lnTo>
                  <a:pt x="1651" y="1415"/>
                </a:lnTo>
                <a:lnTo>
                  <a:pt x="1660" y="1406"/>
                </a:lnTo>
                <a:lnTo>
                  <a:pt x="1669" y="1398"/>
                </a:lnTo>
                <a:lnTo>
                  <a:pt x="1678" y="1391"/>
                </a:lnTo>
                <a:lnTo>
                  <a:pt x="1687" y="1385"/>
                </a:lnTo>
                <a:lnTo>
                  <a:pt x="1707" y="1373"/>
                </a:lnTo>
                <a:lnTo>
                  <a:pt x="1718" y="1367"/>
                </a:lnTo>
                <a:lnTo>
                  <a:pt x="1730" y="1361"/>
                </a:lnTo>
                <a:lnTo>
                  <a:pt x="1743" y="1353"/>
                </a:lnTo>
                <a:lnTo>
                  <a:pt x="1757" y="1345"/>
                </a:lnTo>
                <a:lnTo>
                  <a:pt x="1773" y="1336"/>
                </a:lnTo>
                <a:lnTo>
                  <a:pt x="1790" y="1325"/>
                </a:lnTo>
                <a:lnTo>
                  <a:pt x="1816" y="1309"/>
                </a:lnTo>
                <a:lnTo>
                  <a:pt x="1827" y="1303"/>
                </a:lnTo>
                <a:lnTo>
                  <a:pt x="1837" y="1298"/>
                </a:lnTo>
                <a:lnTo>
                  <a:pt x="1846" y="1293"/>
                </a:lnTo>
                <a:lnTo>
                  <a:pt x="1855" y="1289"/>
                </a:lnTo>
                <a:lnTo>
                  <a:pt x="1863" y="1286"/>
                </a:lnTo>
                <a:lnTo>
                  <a:pt x="1871" y="1283"/>
                </a:lnTo>
                <a:lnTo>
                  <a:pt x="1888" y="1276"/>
                </a:lnTo>
                <a:lnTo>
                  <a:pt x="1897" y="1272"/>
                </a:lnTo>
                <a:lnTo>
                  <a:pt x="1906" y="1267"/>
                </a:lnTo>
                <a:lnTo>
                  <a:pt x="1916" y="1263"/>
                </a:lnTo>
                <a:lnTo>
                  <a:pt x="1928" y="1257"/>
                </a:lnTo>
                <a:lnTo>
                  <a:pt x="1940" y="1249"/>
                </a:lnTo>
                <a:lnTo>
                  <a:pt x="1954" y="1241"/>
                </a:lnTo>
                <a:lnTo>
                  <a:pt x="1988" y="1221"/>
                </a:lnTo>
                <a:lnTo>
                  <a:pt x="2002" y="1212"/>
                </a:lnTo>
                <a:lnTo>
                  <a:pt x="2015" y="1204"/>
                </a:lnTo>
                <a:lnTo>
                  <a:pt x="2026" y="1197"/>
                </a:lnTo>
                <a:lnTo>
                  <a:pt x="2036" y="1191"/>
                </a:lnTo>
                <a:lnTo>
                  <a:pt x="2046" y="1184"/>
                </a:lnTo>
                <a:lnTo>
                  <a:pt x="2056" y="1178"/>
                </a:lnTo>
                <a:lnTo>
                  <a:pt x="2074" y="1164"/>
                </a:lnTo>
                <a:lnTo>
                  <a:pt x="2084" y="1156"/>
                </a:lnTo>
                <a:lnTo>
                  <a:pt x="2094" y="1148"/>
                </a:lnTo>
                <a:lnTo>
                  <a:pt x="2106" y="1139"/>
                </a:lnTo>
                <a:lnTo>
                  <a:pt x="2118" y="1128"/>
                </a:lnTo>
                <a:lnTo>
                  <a:pt x="2132" y="1116"/>
                </a:lnTo>
                <a:lnTo>
                  <a:pt x="2148" y="1102"/>
                </a:lnTo>
                <a:lnTo>
                  <a:pt x="2187" y="1069"/>
                </a:lnTo>
                <a:lnTo>
                  <a:pt x="2203" y="1055"/>
                </a:lnTo>
                <a:lnTo>
                  <a:pt x="2218" y="1043"/>
                </a:lnTo>
                <a:lnTo>
                  <a:pt x="2232" y="1031"/>
                </a:lnTo>
                <a:lnTo>
                  <a:pt x="2245" y="1021"/>
                </a:lnTo>
                <a:lnTo>
                  <a:pt x="2257" y="1011"/>
                </a:lnTo>
                <a:lnTo>
                  <a:pt x="2268" y="1001"/>
                </a:lnTo>
                <a:lnTo>
                  <a:pt x="2288" y="979"/>
                </a:lnTo>
                <a:lnTo>
                  <a:pt x="2299" y="967"/>
                </a:lnTo>
                <a:lnTo>
                  <a:pt x="2309" y="953"/>
                </a:lnTo>
                <a:lnTo>
                  <a:pt x="2320" y="938"/>
                </a:lnTo>
                <a:lnTo>
                  <a:pt x="2331" y="921"/>
                </a:lnTo>
                <a:lnTo>
                  <a:pt x="2343" y="901"/>
                </a:lnTo>
                <a:lnTo>
                  <a:pt x="2356" y="879"/>
                </a:lnTo>
                <a:lnTo>
                  <a:pt x="2384" y="824"/>
                </a:lnTo>
                <a:lnTo>
                  <a:pt x="2394" y="801"/>
                </a:lnTo>
                <a:lnTo>
                  <a:pt x="2402" y="779"/>
                </a:lnTo>
                <a:lnTo>
                  <a:pt x="2407" y="759"/>
                </a:lnTo>
                <a:lnTo>
                  <a:pt x="2411" y="739"/>
                </a:lnTo>
                <a:lnTo>
                  <a:pt x="2414" y="721"/>
                </a:lnTo>
                <a:lnTo>
                  <a:pt x="2416" y="703"/>
                </a:lnTo>
                <a:lnTo>
                  <a:pt x="2421" y="665"/>
                </a:lnTo>
                <a:lnTo>
                  <a:pt x="2424" y="645"/>
                </a:lnTo>
                <a:lnTo>
                  <a:pt x="2427" y="624"/>
                </a:lnTo>
                <a:lnTo>
                  <a:pt x="2432" y="601"/>
                </a:lnTo>
                <a:lnTo>
                  <a:pt x="2440" y="575"/>
                </a:lnTo>
                <a:lnTo>
                  <a:pt x="2449" y="547"/>
                </a:lnTo>
                <a:lnTo>
                  <a:pt x="2461" y="516"/>
                </a:lnTo>
                <a:lnTo>
                  <a:pt x="2464" y="506"/>
                </a:lnTo>
                <a:lnTo>
                  <a:pt x="2466" y="501"/>
                </a:lnTo>
                <a:lnTo>
                  <a:pt x="2467" y="497"/>
                </a:lnTo>
                <a:lnTo>
                  <a:pt x="2468" y="493"/>
                </a:lnTo>
                <a:lnTo>
                  <a:pt x="2469" y="489"/>
                </a:lnTo>
                <a:lnTo>
                  <a:pt x="2470" y="486"/>
                </a:lnTo>
                <a:lnTo>
                  <a:pt x="2471" y="483"/>
                </a:lnTo>
                <a:lnTo>
                  <a:pt x="2474" y="477"/>
                </a:lnTo>
                <a:lnTo>
                  <a:pt x="2475" y="474"/>
                </a:lnTo>
                <a:lnTo>
                  <a:pt x="2477" y="471"/>
                </a:lnTo>
                <a:lnTo>
                  <a:pt x="2480" y="468"/>
                </a:lnTo>
                <a:lnTo>
                  <a:pt x="2483" y="466"/>
                </a:lnTo>
                <a:lnTo>
                  <a:pt x="2486" y="463"/>
                </a:lnTo>
                <a:lnTo>
                  <a:pt x="2491" y="461"/>
                </a:lnTo>
                <a:lnTo>
                  <a:pt x="2493" y="459"/>
                </a:lnTo>
                <a:lnTo>
                  <a:pt x="2494" y="459"/>
                </a:lnTo>
                <a:lnTo>
                  <a:pt x="2495" y="459"/>
                </a:lnTo>
                <a:lnTo>
                  <a:pt x="2496" y="459"/>
                </a:lnTo>
                <a:lnTo>
                  <a:pt x="2497" y="458"/>
                </a:lnTo>
                <a:lnTo>
                  <a:pt x="2498" y="458"/>
                </a:lnTo>
                <a:lnTo>
                  <a:pt x="2499" y="458"/>
                </a:lnTo>
                <a:lnTo>
                  <a:pt x="2501" y="458"/>
                </a:lnTo>
                <a:lnTo>
                  <a:pt x="2502" y="458"/>
                </a:lnTo>
                <a:lnTo>
                  <a:pt x="2503" y="459"/>
                </a:lnTo>
                <a:lnTo>
                  <a:pt x="2504" y="459"/>
                </a:lnTo>
                <a:lnTo>
                  <a:pt x="2504" y="459"/>
                </a:lnTo>
                <a:lnTo>
                  <a:pt x="2505" y="460"/>
                </a:lnTo>
                <a:lnTo>
                  <a:pt x="2506" y="461"/>
                </a:lnTo>
                <a:lnTo>
                  <a:pt x="2512" y="472"/>
                </a:lnTo>
                <a:lnTo>
                  <a:pt x="2514" y="478"/>
                </a:lnTo>
                <a:lnTo>
                  <a:pt x="2514" y="485"/>
                </a:lnTo>
                <a:lnTo>
                  <a:pt x="2514" y="491"/>
                </a:lnTo>
                <a:lnTo>
                  <a:pt x="2512" y="497"/>
                </a:lnTo>
                <a:lnTo>
                  <a:pt x="2510" y="505"/>
                </a:lnTo>
                <a:lnTo>
                  <a:pt x="2506" y="512"/>
                </a:lnTo>
                <a:lnTo>
                  <a:pt x="2499" y="527"/>
                </a:lnTo>
                <a:lnTo>
                  <a:pt x="2495" y="535"/>
                </a:lnTo>
                <a:lnTo>
                  <a:pt x="2491" y="545"/>
                </a:lnTo>
                <a:lnTo>
                  <a:pt x="2487" y="554"/>
                </a:lnTo>
                <a:lnTo>
                  <a:pt x="2483" y="564"/>
                </a:lnTo>
                <a:lnTo>
                  <a:pt x="2479" y="575"/>
                </a:lnTo>
                <a:lnTo>
                  <a:pt x="2476" y="586"/>
                </a:lnTo>
                <a:lnTo>
                  <a:pt x="2471" y="605"/>
                </a:lnTo>
                <a:lnTo>
                  <a:pt x="2469" y="612"/>
                </a:lnTo>
                <a:lnTo>
                  <a:pt x="2467" y="619"/>
                </a:lnTo>
                <a:lnTo>
                  <a:pt x="2465" y="625"/>
                </a:lnTo>
                <a:lnTo>
                  <a:pt x="2463" y="631"/>
                </a:lnTo>
                <a:lnTo>
                  <a:pt x="2462" y="636"/>
                </a:lnTo>
                <a:lnTo>
                  <a:pt x="2460" y="642"/>
                </a:lnTo>
                <a:lnTo>
                  <a:pt x="2457" y="652"/>
                </a:lnTo>
                <a:lnTo>
                  <a:pt x="2455" y="658"/>
                </a:lnTo>
                <a:lnTo>
                  <a:pt x="2454" y="664"/>
                </a:lnTo>
                <a:lnTo>
                  <a:pt x="2452" y="671"/>
                </a:lnTo>
                <a:lnTo>
                  <a:pt x="2450" y="679"/>
                </a:lnTo>
                <a:lnTo>
                  <a:pt x="2448" y="688"/>
                </a:lnTo>
                <a:lnTo>
                  <a:pt x="2446" y="698"/>
                </a:lnTo>
                <a:lnTo>
                  <a:pt x="2440" y="725"/>
                </a:lnTo>
                <a:lnTo>
                  <a:pt x="2438" y="737"/>
                </a:lnTo>
                <a:lnTo>
                  <a:pt x="2437" y="747"/>
                </a:lnTo>
                <a:lnTo>
                  <a:pt x="2436" y="757"/>
                </a:lnTo>
                <a:lnTo>
                  <a:pt x="2435" y="766"/>
                </a:lnTo>
                <a:lnTo>
                  <a:pt x="2434" y="774"/>
                </a:lnTo>
                <a:lnTo>
                  <a:pt x="2434" y="782"/>
                </a:lnTo>
                <a:lnTo>
                  <a:pt x="2432" y="799"/>
                </a:lnTo>
                <a:lnTo>
                  <a:pt x="2430" y="807"/>
                </a:lnTo>
                <a:lnTo>
                  <a:pt x="2429" y="817"/>
                </a:lnTo>
                <a:lnTo>
                  <a:pt x="2427" y="827"/>
                </a:lnTo>
                <a:lnTo>
                  <a:pt x="2424" y="838"/>
                </a:lnTo>
                <a:lnTo>
                  <a:pt x="2420" y="851"/>
                </a:lnTo>
                <a:lnTo>
                  <a:pt x="2416" y="865"/>
                </a:lnTo>
                <a:lnTo>
                  <a:pt x="2407" y="892"/>
                </a:lnTo>
                <a:lnTo>
                  <a:pt x="2403" y="903"/>
                </a:lnTo>
                <a:lnTo>
                  <a:pt x="2400" y="913"/>
                </a:lnTo>
                <a:lnTo>
                  <a:pt x="2396" y="921"/>
                </a:lnTo>
                <a:lnTo>
                  <a:pt x="2393" y="930"/>
                </a:lnTo>
                <a:lnTo>
                  <a:pt x="2389" y="937"/>
                </a:lnTo>
                <a:lnTo>
                  <a:pt x="2386" y="945"/>
                </a:lnTo>
                <a:lnTo>
                  <a:pt x="2378" y="959"/>
                </a:lnTo>
                <a:lnTo>
                  <a:pt x="2374" y="967"/>
                </a:lnTo>
                <a:lnTo>
                  <a:pt x="2368" y="975"/>
                </a:lnTo>
                <a:lnTo>
                  <a:pt x="2363" y="984"/>
                </a:lnTo>
                <a:lnTo>
                  <a:pt x="2356" y="995"/>
                </a:lnTo>
                <a:lnTo>
                  <a:pt x="2349" y="1006"/>
                </a:lnTo>
                <a:lnTo>
                  <a:pt x="2342" y="1019"/>
                </a:lnTo>
                <a:lnTo>
                  <a:pt x="2324" y="1046"/>
                </a:lnTo>
                <a:lnTo>
                  <a:pt x="2318" y="1057"/>
                </a:lnTo>
                <a:lnTo>
                  <a:pt x="2311" y="1067"/>
                </a:lnTo>
                <a:lnTo>
                  <a:pt x="2305" y="1076"/>
                </a:lnTo>
                <a:lnTo>
                  <a:pt x="2300" y="1085"/>
                </a:lnTo>
                <a:lnTo>
                  <a:pt x="2294" y="1093"/>
                </a:lnTo>
                <a:lnTo>
                  <a:pt x="2288" y="1100"/>
                </a:lnTo>
                <a:lnTo>
                  <a:pt x="2277" y="1115"/>
                </a:lnTo>
                <a:lnTo>
                  <a:pt x="2270" y="1122"/>
                </a:lnTo>
                <a:lnTo>
                  <a:pt x="2262" y="1130"/>
                </a:lnTo>
                <a:lnTo>
                  <a:pt x="2254" y="1139"/>
                </a:lnTo>
                <a:lnTo>
                  <a:pt x="2245" y="1149"/>
                </a:lnTo>
                <a:lnTo>
                  <a:pt x="2234" y="1159"/>
                </a:lnTo>
                <a:lnTo>
                  <a:pt x="2222" y="1172"/>
                </a:lnTo>
                <a:lnTo>
                  <a:pt x="2198" y="1195"/>
                </a:lnTo>
                <a:lnTo>
                  <a:pt x="2188" y="1205"/>
                </a:lnTo>
                <a:lnTo>
                  <a:pt x="2178" y="1214"/>
                </a:lnTo>
                <a:lnTo>
                  <a:pt x="2170" y="1222"/>
                </a:lnTo>
                <a:lnTo>
                  <a:pt x="2162" y="1229"/>
                </a:lnTo>
                <a:lnTo>
                  <a:pt x="2154" y="1236"/>
                </a:lnTo>
                <a:lnTo>
                  <a:pt x="2147" y="1242"/>
                </a:lnTo>
                <a:lnTo>
                  <a:pt x="2130" y="1254"/>
                </a:lnTo>
                <a:lnTo>
                  <a:pt x="2121" y="1260"/>
                </a:lnTo>
                <a:lnTo>
                  <a:pt x="2112" y="1266"/>
                </a:lnTo>
                <a:lnTo>
                  <a:pt x="2100" y="1273"/>
                </a:lnTo>
                <a:lnTo>
                  <a:pt x="2088" y="1280"/>
                </a:lnTo>
                <a:lnTo>
                  <a:pt x="2074" y="1288"/>
                </a:lnTo>
                <a:lnTo>
                  <a:pt x="2058" y="1297"/>
                </a:lnTo>
                <a:lnTo>
                  <a:pt x="2037" y="1308"/>
                </a:lnTo>
                <a:lnTo>
                  <a:pt x="2028" y="1312"/>
                </a:lnTo>
                <a:lnTo>
                  <a:pt x="2020" y="1315"/>
                </a:lnTo>
                <a:lnTo>
                  <a:pt x="2012" y="1318"/>
                </a:lnTo>
                <a:lnTo>
                  <a:pt x="2004" y="1321"/>
                </a:lnTo>
                <a:lnTo>
                  <a:pt x="1997" y="1322"/>
                </a:lnTo>
                <a:lnTo>
                  <a:pt x="1990" y="1324"/>
                </a:lnTo>
                <a:lnTo>
                  <a:pt x="1976" y="1328"/>
                </a:lnTo>
                <a:lnTo>
                  <a:pt x="1969" y="1330"/>
                </a:lnTo>
                <a:lnTo>
                  <a:pt x="1961" y="1333"/>
                </a:lnTo>
                <a:lnTo>
                  <a:pt x="1953" y="1337"/>
                </a:lnTo>
                <a:lnTo>
                  <a:pt x="1944" y="1341"/>
                </a:lnTo>
                <a:lnTo>
                  <a:pt x="1934" y="1347"/>
                </a:lnTo>
                <a:lnTo>
                  <a:pt x="1924" y="1353"/>
                </a:lnTo>
                <a:lnTo>
                  <a:pt x="1901" y="1368"/>
                </a:lnTo>
                <a:lnTo>
                  <a:pt x="1892" y="1375"/>
                </a:lnTo>
                <a:lnTo>
                  <a:pt x="1884" y="1381"/>
                </a:lnTo>
                <a:lnTo>
                  <a:pt x="1877" y="1386"/>
                </a:lnTo>
                <a:lnTo>
                  <a:pt x="1870" y="1392"/>
                </a:lnTo>
                <a:lnTo>
                  <a:pt x="1864" y="1397"/>
                </a:lnTo>
                <a:lnTo>
                  <a:pt x="1859" y="1403"/>
                </a:lnTo>
                <a:lnTo>
                  <a:pt x="1848" y="1414"/>
                </a:lnTo>
                <a:lnTo>
                  <a:pt x="1842" y="1421"/>
                </a:lnTo>
                <a:lnTo>
                  <a:pt x="1836" y="1428"/>
                </a:lnTo>
                <a:lnTo>
                  <a:pt x="1830" y="1436"/>
                </a:lnTo>
                <a:lnTo>
                  <a:pt x="1822" y="1444"/>
                </a:lnTo>
                <a:lnTo>
                  <a:pt x="1814" y="1454"/>
                </a:lnTo>
                <a:lnTo>
                  <a:pt x="1805" y="1465"/>
                </a:lnTo>
                <a:lnTo>
                  <a:pt x="1793" y="1477"/>
                </a:lnTo>
                <a:lnTo>
                  <a:pt x="1788" y="1483"/>
                </a:lnTo>
                <a:lnTo>
                  <a:pt x="1783" y="1487"/>
                </a:lnTo>
                <a:lnTo>
                  <a:pt x="1779" y="1492"/>
                </a:lnTo>
                <a:lnTo>
                  <a:pt x="1775" y="1496"/>
                </a:lnTo>
                <a:lnTo>
                  <a:pt x="1771" y="1500"/>
                </a:lnTo>
                <a:lnTo>
                  <a:pt x="1768" y="1504"/>
                </a:lnTo>
                <a:lnTo>
                  <a:pt x="1761" y="1512"/>
                </a:lnTo>
                <a:lnTo>
                  <a:pt x="1758" y="1516"/>
                </a:lnTo>
                <a:lnTo>
                  <a:pt x="1756" y="1521"/>
                </a:lnTo>
                <a:lnTo>
                  <a:pt x="1753" y="1527"/>
                </a:lnTo>
                <a:lnTo>
                  <a:pt x="1750" y="1533"/>
                </a:lnTo>
                <a:lnTo>
                  <a:pt x="1747" y="1540"/>
                </a:lnTo>
                <a:lnTo>
                  <a:pt x="1745" y="1549"/>
                </a:lnTo>
                <a:lnTo>
                  <a:pt x="1744" y="1551"/>
                </a:lnTo>
                <a:lnTo>
                  <a:pt x="1744" y="1551"/>
                </a:lnTo>
                <a:lnTo>
                  <a:pt x="1744" y="1552"/>
                </a:lnTo>
                <a:lnTo>
                  <a:pt x="1744" y="1553"/>
                </a:lnTo>
                <a:lnTo>
                  <a:pt x="1744" y="1554"/>
                </a:lnTo>
                <a:lnTo>
                  <a:pt x="1744" y="1555"/>
                </a:lnTo>
                <a:lnTo>
                  <a:pt x="1744" y="1555"/>
                </a:lnTo>
                <a:lnTo>
                  <a:pt x="1744" y="1557"/>
                </a:lnTo>
                <a:lnTo>
                  <a:pt x="1744" y="1557"/>
                </a:lnTo>
                <a:lnTo>
                  <a:pt x="1745" y="1558"/>
                </a:lnTo>
                <a:lnTo>
                  <a:pt x="1745" y="1559"/>
                </a:lnTo>
                <a:lnTo>
                  <a:pt x="1745" y="1560"/>
                </a:lnTo>
                <a:lnTo>
                  <a:pt x="1745" y="1561"/>
                </a:lnTo>
                <a:lnTo>
                  <a:pt x="1745" y="1563"/>
                </a:lnTo>
                <a:lnTo>
                  <a:pt x="1742" y="1580"/>
                </a:lnTo>
                <a:lnTo>
                  <a:pt x="1740" y="1587"/>
                </a:lnTo>
                <a:lnTo>
                  <a:pt x="1738" y="1595"/>
                </a:lnTo>
                <a:lnTo>
                  <a:pt x="1735" y="1602"/>
                </a:lnTo>
                <a:lnTo>
                  <a:pt x="1733" y="1609"/>
                </a:lnTo>
                <a:lnTo>
                  <a:pt x="1730" y="1615"/>
                </a:lnTo>
                <a:lnTo>
                  <a:pt x="1728" y="1621"/>
                </a:lnTo>
                <a:lnTo>
                  <a:pt x="1724" y="1631"/>
                </a:lnTo>
                <a:lnTo>
                  <a:pt x="1723" y="1637"/>
                </a:lnTo>
                <a:lnTo>
                  <a:pt x="1722" y="1641"/>
                </a:lnTo>
                <a:lnTo>
                  <a:pt x="1722" y="1646"/>
                </a:lnTo>
                <a:lnTo>
                  <a:pt x="1724" y="1651"/>
                </a:lnTo>
                <a:lnTo>
                  <a:pt x="1726" y="1656"/>
                </a:lnTo>
                <a:lnTo>
                  <a:pt x="1730" y="1661"/>
                </a:lnTo>
                <a:lnTo>
                  <a:pt x="1732" y="1662"/>
                </a:lnTo>
                <a:lnTo>
                  <a:pt x="1734" y="1663"/>
                </a:lnTo>
                <a:lnTo>
                  <a:pt x="1735" y="1664"/>
                </a:lnTo>
                <a:lnTo>
                  <a:pt x="1737" y="1664"/>
                </a:lnTo>
                <a:lnTo>
                  <a:pt x="1738" y="1664"/>
                </a:lnTo>
                <a:lnTo>
                  <a:pt x="1740" y="1664"/>
                </a:lnTo>
                <a:lnTo>
                  <a:pt x="1742" y="1664"/>
                </a:lnTo>
                <a:lnTo>
                  <a:pt x="1746" y="1664"/>
                </a:lnTo>
                <a:lnTo>
                  <a:pt x="1748" y="1663"/>
                </a:lnTo>
                <a:lnTo>
                  <a:pt x="1750" y="1663"/>
                </a:lnTo>
                <a:lnTo>
                  <a:pt x="1752" y="1662"/>
                </a:lnTo>
                <a:lnTo>
                  <a:pt x="1755" y="1662"/>
                </a:lnTo>
                <a:lnTo>
                  <a:pt x="1757" y="1661"/>
                </a:lnTo>
                <a:lnTo>
                  <a:pt x="1760" y="1661"/>
                </a:lnTo>
                <a:lnTo>
                  <a:pt x="1768" y="1658"/>
                </a:lnTo>
                <a:lnTo>
                  <a:pt x="1771" y="1656"/>
                </a:lnTo>
                <a:lnTo>
                  <a:pt x="1774" y="1655"/>
                </a:lnTo>
                <a:lnTo>
                  <a:pt x="1776" y="1653"/>
                </a:lnTo>
                <a:lnTo>
                  <a:pt x="1779" y="1652"/>
                </a:lnTo>
                <a:lnTo>
                  <a:pt x="1781" y="1650"/>
                </a:lnTo>
                <a:lnTo>
                  <a:pt x="1783" y="1648"/>
                </a:lnTo>
                <a:lnTo>
                  <a:pt x="1787" y="1645"/>
                </a:lnTo>
                <a:lnTo>
                  <a:pt x="1789" y="1643"/>
                </a:lnTo>
                <a:lnTo>
                  <a:pt x="1791" y="1641"/>
                </a:lnTo>
                <a:lnTo>
                  <a:pt x="1794" y="1639"/>
                </a:lnTo>
                <a:lnTo>
                  <a:pt x="1797" y="1637"/>
                </a:lnTo>
                <a:lnTo>
                  <a:pt x="1800" y="1634"/>
                </a:lnTo>
                <a:lnTo>
                  <a:pt x="1805" y="1632"/>
                </a:lnTo>
                <a:lnTo>
                  <a:pt x="1814" y="1627"/>
                </a:lnTo>
                <a:lnTo>
                  <a:pt x="1819" y="1625"/>
                </a:lnTo>
                <a:lnTo>
                  <a:pt x="1823" y="1624"/>
                </a:lnTo>
                <a:lnTo>
                  <a:pt x="1827" y="1623"/>
                </a:lnTo>
                <a:lnTo>
                  <a:pt x="1831" y="1622"/>
                </a:lnTo>
                <a:lnTo>
                  <a:pt x="1834" y="1621"/>
                </a:lnTo>
                <a:lnTo>
                  <a:pt x="1838" y="1620"/>
                </a:lnTo>
                <a:lnTo>
                  <a:pt x="1844" y="1618"/>
                </a:lnTo>
                <a:lnTo>
                  <a:pt x="1847" y="1617"/>
                </a:lnTo>
                <a:lnTo>
                  <a:pt x="1850" y="1615"/>
                </a:lnTo>
                <a:lnTo>
                  <a:pt x="1854" y="1613"/>
                </a:lnTo>
                <a:lnTo>
                  <a:pt x="1857" y="1611"/>
                </a:lnTo>
                <a:lnTo>
                  <a:pt x="1860" y="1608"/>
                </a:lnTo>
                <a:lnTo>
                  <a:pt x="1864" y="1604"/>
                </a:lnTo>
                <a:lnTo>
                  <a:pt x="1872" y="1595"/>
                </a:lnTo>
                <a:lnTo>
                  <a:pt x="1874" y="1590"/>
                </a:lnTo>
                <a:lnTo>
                  <a:pt x="1876" y="1586"/>
                </a:lnTo>
                <a:lnTo>
                  <a:pt x="1877" y="1581"/>
                </a:lnTo>
                <a:lnTo>
                  <a:pt x="1878" y="1577"/>
                </a:lnTo>
                <a:lnTo>
                  <a:pt x="1878" y="1573"/>
                </a:lnTo>
                <a:lnTo>
                  <a:pt x="1879" y="1569"/>
                </a:lnTo>
                <a:lnTo>
                  <a:pt x="1880" y="1560"/>
                </a:lnTo>
                <a:lnTo>
                  <a:pt x="1880" y="1556"/>
                </a:lnTo>
                <a:lnTo>
                  <a:pt x="1882" y="1552"/>
                </a:lnTo>
                <a:lnTo>
                  <a:pt x="1884" y="1548"/>
                </a:lnTo>
                <a:lnTo>
                  <a:pt x="1886" y="1543"/>
                </a:lnTo>
                <a:lnTo>
                  <a:pt x="1890" y="1539"/>
                </a:lnTo>
                <a:lnTo>
                  <a:pt x="1894" y="1535"/>
                </a:lnTo>
                <a:lnTo>
                  <a:pt x="1912" y="1519"/>
                </a:lnTo>
                <a:lnTo>
                  <a:pt x="1921" y="1514"/>
                </a:lnTo>
                <a:lnTo>
                  <a:pt x="1929" y="1509"/>
                </a:lnTo>
                <a:lnTo>
                  <a:pt x="1937" y="1506"/>
                </a:lnTo>
                <a:lnTo>
                  <a:pt x="1945" y="1503"/>
                </a:lnTo>
                <a:lnTo>
                  <a:pt x="1953" y="1501"/>
                </a:lnTo>
                <a:lnTo>
                  <a:pt x="1961" y="1500"/>
                </a:lnTo>
                <a:lnTo>
                  <a:pt x="1978" y="1497"/>
                </a:lnTo>
                <a:lnTo>
                  <a:pt x="1987" y="1495"/>
                </a:lnTo>
                <a:lnTo>
                  <a:pt x="1996" y="1493"/>
                </a:lnTo>
                <a:lnTo>
                  <a:pt x="2007" y="1491"/>
                </a:lnTo>
                <a:lnTo>
                  <a:pt x="2018" y="1488"/>
                </a:lnTo>
                <a:lnTo>
                  <a:pt x="2030" y="1484"/>
                </a:lnTo>
                <a:lnTo>
                  <a:pt x="2043" y="1479"/>
                </a:lnTo>
                <a:lnTo>
                  <a:pt x="2109" y="1451"/>
                </a:lnTo>
                <a:lnTo>
                  <a:pt x="2136" y="1440"/>
                </a:lnTo>
                <a:lnTo>
                  <a:pt x="2161" y="1430"/>
                </a:lnTo>
                <a:lnTo>
                  <a:pt x="2183" y="1421"/>
                </a:lnTo>
                <a:lnTo>
                  <a:pt x="2204" y="1412"/>
                </a:lnTo>
                <a:lnTo>
                  <a:pt x="2223" y="1404"/>
                </a:lnTo>
                <a:lnTo>
                  <a:pt x="2242" y="1396"/>
                </a:lnTo>
                <a:lnTo>
                  <a:pt x="2279" y="1379"/>
                </a:lnTo>
                <a:lnTo>
                  <a:pt x="2298" y="1369"/>
                </a:lnTo>
                <a:lnTo>
                  <a:pt x="2320" y="1358"/>
                </a:lnTo>
                <a:lnTo>
                  <a:pt x="2343" y="1345"/>
                </a:lnTo>
                <a:lnTo>
                  <a:pt x="2369" y="1331"/>
                </a:lnTo>
                <a:lnTo>
                  <a:pt x="2398" y="1315"/>
                </a:lnTo>
                <a:lnTo>
                  <a:pt x="2431" y="1297"/>
                </a:lnTo>
                <a:lnTo>
                  <a:pt x="2474" y="1272"/>
                </a:lnTo>
                <a:lnTo>
                  <a:pt x="2492" y="1261"/>
                </a:lnTo>
                <a:lnTo>
                  <a:pt x="2508" y="1251"/>
                </a:lnTo>
                <a:lnTo>
                  <a:pt x="2522" y="1241"/>
                </a:lnTo>
                <a:lnTo>
                  <a:pt x="2534" y="1232"/>
                </a:lnTo>
                <a:lnTo>
                  <a:pt x="2546" y="1223"/>
                </a:lnTo>
                <a:lnTo>
                  <a:pt x="2558" y="1214"/>
                </a:lnTo>
                <a:lnTo>
                  <a:pt x="2581" y="1197"/>
                </a:lnTo>
                <a:lnTo>
                  <a:pt x="2594" y="1187"/>
                </a:lnTo>
                <a:lnTo>
                  <a:pt x="2608" y="1178"/>
                </a:lnTo>
                <a:lnTo>
                  <a:pt x="2623" y="1167"/>
                </a:lnTo>
                <a:lnTo>
                  <a:pt x="2641" y="1156"/>
                </a:lnTo>
                <a:lnTo>
                  <a:pt x="2661" y="1143"/>
                </a:lnTo>
                <a:lnTo>
                  <a:pt x="2684" y="1130"/>
                </a:lnTo>
                <a:lnTo>
                  <a:pt x="2724" y="1106"/>
                </a:lnTo>
                <a:lnTo>
                  <a:pt x="2741" y="1095"/>
                </a:lnTo>
                <a:lnTo>
                  <a:pt x="2756" y="1085"/>
                </a:lnTo>
                <a:lnTo>
                  <a:pt x="2770" y="1076"/>
                </a:lnTo>
                <a:lnTo>
                  <a:pt x="2782" y="1068"/>
                </a:lnTo>
                <a:lnTo>
                  <a:pt x="2794" y="1060"/>
                </a:lnTo>
                <a:lnTo>
                  <a:pt x="2806" y="1053"/>
                </a:lnTo>
                <a:lnTo>
                  <a:pt x="2830" y="1039"/>
                </a:lnTo>
                <a:lnTo>
                  <a:pt x="2844" y="1033"/>
                </a:lnTo>
                <a:lnTo>
                  <a:pt x="2858" y="1027"/>
                </a:lnTo>
                <a:lnTo>
                  <a:pt x="2874" y="1022"/>
                </a:lnTo>
                <a:lnTo>
                  <a:pt x="2893" y="1016"/>
                </a:lnTo>
                <a:lnTo>
                  <a:pt x="2914" y="1010"/>
                </a:lnTo>
                <a:lnTo>
                  <a:pt x="2938" y="1005"/>
                </a:lnTo>
                <a:lnTo>
                  <a:pt x="3066" y="977"/>
                </a:lnTo>
                <a:lnTo>
                  <a:pt x="3128" y="965"/>
                </a:lnTo>
                <a:lnTo>
                  <a:pt x="3190" y="954"/>
                </a:lnTo>
                <a:lnTo>
                  <a:pt x="3249" y="945"/>
                </a:lnTo>
                <a:lnTo>
                  <a:pt x="3306" y="937"/>
                </a:lnTo>
                <a:lnTo>
                  <a:pt x="3360" y="932"/>
                </a:lnTo>
                <a:lnTo>
                  <a:pt x="3412" y="929"/>
                </a:lnTo>
                <a:lnTo>
                  <a:pt x="3504" y="930"/>
                </a:lnTo>
                <a:lnTo>
                  <a:pt x="3544" y="935"/>
                </a:lnTo>
                <a:lnTo>
                  <a:pt x="3580" y="942"/>
                </a:lnTo>
                <a:lnTo>
                  <a:pt x="3610" y="953"/>
                </a:lnTo>
                <a:lnTo>
                  <a:pt x="3636" y="967"/>
                </a:lnTo>
                <a:lnTo>
                  <a:pt x="3655" y="984"/>
                </a:lnTo>
                <a:lnTo>
                  <a:pt x="3668" y="1005"/>
                </a:lnTo>
                <a:lnTo>
                  <a:pt x="3668" y="1006"/>
                </a:lnTo>
                <a:lnTo>
                  <a:pt x="3668" y="1007"/>
                </a:lnTo>
                <a:lnTo>
                  <a:pt x="3668" y="1007"/>
                </a:lnTo>
                <a:lnTo>
                  <a:pt x="3667" y="1009"/>
                </a:lnTo>
                <a:lnTo>
                  <a:pt x="3666" y="1009"/>
                </a:lnTo>
                <a:lnTo>
                  <a:pt x="3666" y="1010"/>
                </a:lnTo>
                <a:lnTo>
                  <a:pt x="3665" y="1011"/>
                </a:lnTo>
                <a:lnTo>
                  <a:pt x="3662" y="1013"/>
                </a:lnTo>
                <a:lnTo>
                  <a:pt x="3661" y="1014"/>
                </a:lnTo>
                <a:lnTo>
                  <a:pt x="3660" y="1015"/>
                </a:lnTo>
                <a:lnTo>
                  <a:pt x="3658" y="1016"/>
                </a:lnTo>
                <a:lnTo>
                  <a:pt x="3657" y="1017"/>
                </a:lnTo>
                <a:lnTo>
                  <a:pt x="3655" y="1018"/>
                </a:lnTo>
                <a:lnTo>
                  <a:pt x="3654" y="1019"/>
                </a:lnTo>
                <a:lnTo>
                  <a:pt x="3606" y="1037"/>
                </a:lnTo>
                <a:lnTo>
                  <a:pt x="3585" y="1042"/>
                </a:lnTo>
                <a:lnTo>
                  <a:pt x="3566" y="1046"/>
                </a:lnTo>
                <a:lnTo>
                  <a:pt x="3548" y="1048"/>
                </a:lnTo>
                <a:lnTo>
                  <a:pt x="3531" y="1049"/>
                </a:lnTo>
                <a:lnTo>
                  <a:pt x="3514" y="1048"/>
                </a:lnTo>
                <a:lnTo>
                  <a:pt x="3498" y="1047"/>
                </a:lnTo>
                <a:lnTo>
                  <a:pt x="3464" y="1044"/>
                </a:lnTo>
                <a:lnTo>
                  <a:pt x="3445" y="1043"/>
                </a:lnTo>
                <a:lnTo>
                  <a:pt x="3426" y="1041"/>
                </a:lnTo>
                <a:lnTo>
                  <a:pt x="3404" y="1041"/>
                </a:lnTo>
                <a:lnTo>
                  <a:pt x="3380" y="1041"/>
                </a:lnTo>
                <a:lnTo>
                  <a:pt x="3354" y="1043"/>
                </a:lnTo>
                <a:lnTo>
                  <a:pt x="3326" y="1046"/>
                </a:lnTo>
                <a:lnTo>
                  <a:pt x="3260" y="1055"/>
                </a:lnTo>
                <a:lnTo>
                  <a:pt x="3233" y="1058"/>
                </a:lnTo>
                <a:lnTo>
                  <a:pt x="3209" y="1061"/>
                </a:lnTo>
                <a:lnTo>
                  <a:pt x="3187" y="1064"/>
                </a:lnTo>
                <a:lnTo>
                  <a:pt x="3167" y="1066"/>
                </a:lnTo>
                <a:lnTo>
                  <a:pt x="3148" y="1069"/>
                </a:lnTo>
                <a:lnTo>
                  <a:pt x="3129" y="1072"/>
                </a:lnTo>
                <a:lnTo>
                  <a:pt x="3092" y="1079"/>
                </a:lnTo>
                <a:lnTo>
                  <a:pt x="3072" y="1083"/>
                </a:lnTo>
                <a:lnTo>
                  <a:pt x="3051" y="1088"/>
                </a:lnTo>
                <a:lnTo>
                  <a:pt x="3027" y="1093"/>
                </a:lnTo>
                <a:lnTo>
                  <a:pt x="3001" y="1100"/>
                </a:lnTo>
                <a:lnTo>
                  <a:pt x="2971" y="1107"/>
                </a:lnTo>
                <a:lnTo>
                  <a:pt x="2938" y="1116"/>
                </a:lnTo>
                <a:lnTo>
                  <a:pt x="2917" y="1121"/>
                </a:lnTo>
                <a:lnTo>
                  <a:pt x="2909" y="1124"/>
                </a:lnTo>
                <a:lnTo>
                  <a:pt x="2901" y="1126"/>
                </a:lnTo>
                <a:lnTo>
                  <a:pt x="2894" y="1128"/>
                </a:lnTo>
                <a:lnTo>
                  <a:pt x="2888" y="1130"/>
                </a:lnTo>
                <a:lnTo>
                  <a:pt x="2882" y="1132"/>
                </a:lnTo>
                <a:lnTo>
                  <a:pt x="2876" y="1134"/>
                </a:lnTo>
                <a:lnTo>
                  <a:pt x="2865" y="1138"/>
                </a:lnTo>
                <a:lnTo>
                  <a:pt x="2859" y="1141"/>
                </a:lnTo>
                <a:lnTo>
                  <a:pt x="2853" y="1143"/>
                </a:lnTo>
                <a:lnTo>
                  <a:pt x="2846" y="1146"/>
                </a:lnTo>
                <a:lnTo>
                  <a:pt x="2838" y="1150"/>
                </a:lnTo>
                <a:lnTo>
                  <a:pt x="2829" y="1154"/>
                </a:lnTo>
                <a:lnTo>
                  <a:pt x="2819" y="1158"/>
                </a:lnTo>
                <a:lnTo>
                  <a:pt x="2796" y="1168"/>
                </a:lnTo>
                <a:lnTo>
                  <a:pt x="2786" y="1172"/>
                </a:lnTo>
                <a:lnTo>
                  <a:pt x="2777" y="1176"/>
                </a:lnTo>
                <a:lnTo>
                  <a:pt x="2769" y="1179"/>
                </a:lnTo>
                <a:lnTo>
                  <a:pt x="2762" y="1183"/>
                </a:lnTo>
                <a:lnTo>
                  <a:pt x="2755" y="1186"/>
                </a:lnTo>
                <a:lnTo>
                  <a:pt x="2749" y="1189"/>
                </a:lnTo>
                <a:lnTo>
                  <a:pt x="2736" y="1196"/>
                </a:lnTo>
                <a:lnTo>
                  <a:pt x="2729" y="1200"/>
                </a:lnTo>
                <a:lnTo>
                  <a:pt x="2722" y="1204"/>
                </a:lnTo>
                <a:lnTo>
                  <a:pt x="2714" y="1209"/>
                </a:lnTo>
                <a:lnTo>
                  <a:pt x="2705" y="1214"/>
                </a:lnTo>
                <a:lnTo>
                  <a:pt x="2695" y="1221"/>
                </a:lnTo>
                <a:lnTo>
                  <a:pt x="2684" y="1228"/>
                </a:lnTo>
                <a:lnTo>
                  <a:pt x="2669" y="1238"/>
                </a:lnTo>
                <a:lnTo>
                  <a:pt x="2662" y="1243"/>
                </a:lnTo>
                <a:lnTo>
                  <a:pt x="2657" y="1247"/>
                </a:lnTo>
                <a:lnTo>
                  <a:pt x="2652" y="1251"/>
                </a:lnTo>
                <a:lnTo>
                  <a:pt x="2648" y="1255"/>
                </a:lnTo>
                <a:lnTo>
                  <a:pt x="2644" y="1259"/>
                </a:lnTo>
                <a:lnTo>
                  <a:pt x="2640" y="1263"/>
                </a:lnTo>
                <a:lnTo>
                  <a:pt x="2632" y="1270"/>
                </a:lnTo>
                <a:lnTo>
                  <a:pt x="2627" y="1274"/>
                </a:lnTo>
                <a:lnTo>
                  <a:pt x="2622" y="1278"/>
                </a:lnTo>
                <a:lnTo>
                  <a:pt x="2617" y="1282"/>
                </a:lnTo>
                <a:lnTo>
                  <a:pt x="2610" y="1287"/>
                </a:lnTo>
                <a:lnTo>
                  <a:pt x="2603" y="1292"/>
                </a:lnTo>
                <a:lnTo>
                  <a:pt x="2595" y="1297"/>
                </a:lnTo>
                <a:lnTo>
                  <a:pt x="2569" y="1313"/>
                </a:lnTo>
                <a:lnTo>
                  <a:pt x="2558" y="1319"/>
                </a:lnTo>
                <a:lnTo>
                  <a:pt x="2548" y="1325"/>
                </a:lnTo>
                <a:lnTo>
                  <a:pt x="2539" y="1330"/>
                </a:lnTo>
                <a:lnTo>
                  <a:pt x="2530" y="1334"/>
                </a:lnTo>
                <a:lnTo>
                  <a:pt x="2522" y="1338"/>
                </a:lnTo>
                <a:lnTo>
                  <a:pt x="2514" y="1341"/>
                </a:lnTo>
                <a:lnTo>
                  <a:pt x="2498" y="1349"/>
                </a:lnTo>
                <a:lnTo>
                  <a:pt x="2490" y="1353"/>
                </a:lnTo>
                <a:lnTo>
                  <a:pt x="2480" y="1357"/>
                </a:lnTo>
                <a:lnTo>
                  <a:pt x="2470" y="1361"/>
                </a:lnTo>
                <a:lnTo>
                  <a:pt x="2458" y="1367"/>
                </a:lnTo>
                <a:lnTo>
                  <a:pt x="2445" y="1374"/>
                </a:lnTo>
                <a:lnTo>
                  <a:pt x="2431" y="1381"/>
                </a:lnTo>
                <a:lnTo>
                  <a:pt x="2401" y="1397"/>
                </a:lnTo>
                <a:lnTo>
                  <a:pt x="2389" y="1404"/>
                </a:lnTo>
                <a:lnTo>
                  <a:pt x="2378" y="1410"/>
                </a:lnTo>
                <a:lnTo>
                  <a:pt x="2368" y="1415"/>
                </a:lnTo>
                <a:lnTo>
                  <a:pt x="2359" y="1421"/>
                </a:lnTo>
                <a:lnTo>
                  <a:pt x="2350" y="1426"/>
                </a:lnTo>
                <a:lnTo>
                  <a:pt x="2342" y="1431"/>
                </a:lnTo>
                <a:lnTo>
                  <a:pt x="2325" y="1440"/>
                </a:lnTo>
                <a:lnTo>
                  <a:pt x="2316" y="1445"/>
                </a:lnTo>
                <a:lnTo>
                  <a:pt x="2306" y="1451"/>
                </a:lnTo>
                <a:lnTo>
                  <a:pt x="2295" y="1457"/>
                </a:lnTo>
                <a:lnTo>
                  <a:pt x="2282" y="1463"/>
                </a:lnTo>
                <a:lnTo>
                  <a:pt x="2268" y="1471"/>
                </a:lnTo>
                <a:lnTo>
                  <a:pt x="2252" y="1479"/>
                </a:lnTo>
                <a:lnTo>
                  <a:pt x="2187" y="1511"/>
                </a:lnTo>
                <a:lnTo>
                  <a:pt x="2159" y="1525"/>
                </a:lnTo>
                <a:lnTo>
                  <a:pt x="2135" y="1537"/>
                </a:lnTo>
                <a:lnTo>
                  <a:pt x="2113" y="1548"/>
                </a:lnTo>
                <a:lnTo>
                  <a:pt x="2092" y="1557"/>
                </a:lnTo>
                <a:lnTo>
                  <a:pt x="2073" y="1567"/>
                </a:lnTo>
                <a:lnTo>
                  <a:pt x="2054" y="1575"/>
                </a:lnTo>
                <a:lnTo>
                  <a:pt x="2015" y="1593"/>
                </a:lnTo>
                <a:lnTo>
                  <a:pt x="1994" y="1601"/>
                </a:lnTo>
                <a:lnTo>
                  <a:pt x="1971" y="1611"/>
                </a:lnTo>
                <a:lnTo>
                  <a:pt x="1946" y="1621"/>
                </a:lnTo>
                <a:lnTo>
                  <a:pt x="1917" y="1633"/>
                </a:lnTo>
                <a:lnTo>
                  <a:pt x="1885" y="1646"/>
                </a:lnTo>
                <a:lnTo>
                  <a:pt x="1849" y="1661"/>
                </a:lnTo>
                <a:lnTo>
                  <a:pt x="1830" y="1668"/>
                </a:lnTo>
                <a:lnTo>
                  <a:pt x="1821" y="1671"/>
                </a:lnTo>
                <a:lnTo>
                  <a:pt x="1814" y="1673"/>
                </a:lnTo>
                <a:lnTo>
                  <a:pt x="1807" y="1675"/>
                </a:lnTo>
                <a:lnTo>
                  <a:pt x="1801" y="1677"/>
                </a:lnTo>
                <a:lnTo>
                  <a:pt x="1795" y="1679"/>
                </a:lnTo>
                <a:lnTo>
                  <a:pt x="1789" y="1680"/>
                </a:lnTo>
                <a:lnTo>
                  <a:pt x="1778" y="1684"/>
                </a:lnTo>
                <a:lnTo>
                  <a:pt x="1771" y="1686"/>
                </a:lnTo>
                <a:lnTo>
                  <a:pt x="1764" y="1688"/>
                </a:lnTo>
                <a:lnTo>
                  <a:pt x="1757" y="1691"/>
                </a:lnTo>
                <a:lnTo>
                  <a:pt x="1749" y="1694"/>
                </a:lnTo>
                <a:lnTo>
                  <a:pt x="1740" y="1698"/>
                </a:lnTo>
                <a:lnTo>
                  <a:pt x="1730" y="1702"/>
                </a:lnTo>
                <a:lnTo>
                  <a:pt x="1694" y="1719"/>
                </a:lnTo>
                <a:lnTo>
                  <a:pt x="1680" y="1727"/>
                </a:lnTo>
                <a:lnTo>
                  <a:pt x="1667" y="1735"/>
                </a:lnTo>
                <a:lnTo>
                  <a:pt x="1656" y="1743"/>
                </a:lnTo>
                <a:lnTo>
                  <a:pt x="1646" y="1751"/>
                </a:lnTo>
                <a:lnTo>
                  <a:pt x="1636" y="1758"/>
                </a:lnTo>
                <a:lnTo>
                  <a:pt x="1627" y="1765"/>
                </a:lnTo>
                <a:lnTo>
                  <a:pt x="1608" y="1779"/>
                </a:lnTo>
                <a:lnTo>
                  <a:pt x="1598" y="1785"/>
                </a:lnTo>
                <a:lnTo>
                  <a:pt x="1586" y="1791"/>
                </a:lnTo>
                <a:lnTo>
                  <a:pt x="1573" y="1797"/>
                </a:lnTo>
                <a:lnTo>
                  <a:pt x="1558" y="1803"/>
                </a:lnTo>
                <a:lnTo>
                  <a:pt x="1541" y="1808"/>
                </a:lnTo>
                <a:lnTo>
                  <a:pt x="1521" y="1814"/>
                </a:lnTo>
                <a:lnTo>
                  <a:pt x="1519" y="1814"/>
                </a:lnTo>
                <a:lnTo>
                  <a:pt x="1518" y="1814"/>
                </a:lnTo>
                <a:lnTo>
                  <a:pt x="1517" y="1814"/>
                </a:lnTo>
                <a:lnTo>
                  <a:pt x="1516" y="1814"/>
                </a:lnTo>
                <a:lnTo>
                  <a:pt x="1515" y="1814"/>
                </a:lnTo>
                <a:lnTo>
                  <a:pt x="1514" y="1814"/>
                </a:lnTo>
                <a:lnTo>
                  <a:pt x="1514" y="1814"/>
                </a:lnTo>
                <a:lnTo>
                  <a:pt x="1512" y="1814"/>
                </a:lnTo>
                <a:lnTo>
                  <a:pt x="1512" y="1814"/>
                </a:lnTo>
                <a:lnTo>
                  <a:pt x="1511" y="1814"/>
                </a:lnTo>
                <a:lnTo>
                  <a:pt x="1510" y="1814"/>
                </a:lnTo>
                <a:lnTo>
                  <a:pt x="1509" y="1814"/>
                </a:lnTo>
                <a:lnTo>
                  <a:pt x="1508" y="1814"/>
                </a:lnTo>
                <a:lnTo>
                  <a:pt x="1506" y="1814"/>
                </a:lnTo>
                <a:lnTo>
                  <a:pt x="1498" y="1813"/>
                </a:lnTo>
                <a:lnTo>
                  <a:pt x="1495" y="1813"/>
                </a:lnTo>
                <a:lnTo>
                  <a:pt x="1492" y="1812"/>
                </a:lnTo>
                <a:lnTo>
                  <a:pt x="1488" y="1811"/>
                </a:lnTo>
                <a:lnTo>
                  <a:pt x="1486" y="1811"/>
                </a:lnTo>
                <a:lnTo>
                  <a:pt x="1483" y="1810"/>
                </a:lnTo>
                <a:lnTo>
                  <a:pt x="1480" y="1810"/>
                </a:lnTo>
                <a:lnTo>
                  <a:pt x="1475" y="1809"/>
                </a:lnTo>
                <a:lnTo>
                  <a:pt x="1473" y="1809"/>
                </a:lnTo>
                <a:lnTo>
                  <a:pt x="1471" y="1809"/>
                </a:lnTo>
                <a:lnTo>
                  <a:pt x="1468" y="1810"/>
                </a:lnTo>
                <a:lnTo>
                  <a:pt x="1466" y="1811"/>
                </a:lnTo>
                <a:lnTo>
                  <a:pt x="1464" y="1812"/>
                </a:lnTo>
                <a:lnTo>
                  <a:pt x="1462" y="1814"/>
                </a:lnTo>
                <a:lnTo>
                  <a:pt x="1452" y="1824"/>
                </a:lnTo>
                <a:lnTo>
                  <a:pt x="1448" y="1829"/>
                </a:lnTo>
                <a:lnTo>
                  <a:pt x="1446" y="1835"/>
                </a:lnTo>
                <a:lnTo>
                  <a:pt x="1445" y="1841"/>
                </a:lnTo>
                <a:lnTo>
                  <a:pt x="1444" y="1846"/>
                </a:lnTo>
                <a:lnTo>
                  <a:pt x="1444" y="1853"/>
                </a:lnTo>
                <a:lnTo>
                  <a:pt x="1445" y="1859"/>
                </a:lnTo>
                <a:lnTo>
                  <a:pt x="1446" y="1873"/>
                </a:lnTo>
                <a:lnTo>
                  <a:pt x="1447" y="1880"/>
                </a:lnTo>
                <a:lnTo>
                  <a:pt x="1448" y="1888"/>
                </a:lnTo>
                <a:lnTo>
                  <a:pt x="1448" y="1897"/>
                </a:lnTo>
                <a:lnTo>
                  <a:pt x="1448" y="1905"/>
                </a:lnTo>
                <a:lnTo>
                  <a:pt x="1448" y="1915"/>
                </a:lnTo>
                <a:lnTo>
                  <a:pt x="1447" y="1925"/>
                </a:lnTo>
                <a:lnTo>
                  <a:pt x="1444" y="1939"/>
                </a:lnTo>
                <a:lnTo>
                  <a:pt x="1444" y="1945"/>
                </a:lnTo>
                <a:lnTo>
                  <a:pt x="1443" y="1950"/>
                </a:lnTo>
                <a:lnTo>
                  <a:pt x="1442" y="1955"/>
                </a:lnTo>
                <a:lnTo>
                  <a:pt x="1441" y="1959"/>
                </a:lnTo>
                <a:lnTo>
                  <a:pt x="1441" y="1963"/>
                </a:lnTo>
                <a:lnTo>
                  <a:pt x="1440" y="1967"/>
                </a:lnTo>
                <a:lnTo>
                  <a:pt x="1438" y="1975"/>
                </a:lnTo>
                <a:lnTo>
                  <a:pt x="1438" y="1979"/>
                </a:lnTo>
                <a:lnTo>
                  <a:pt x="1437" y="1984"/>
                </a:lnTo>
                <a:lnTo>
                  <a:pt x="1436" y="1989"/>
                </a:lnTo>
                <a:lnTo>
                  <a:pt x="1434" y="1995"/>
                </a:lnTo>
                <a:lnTo>
                  <a:pt x="1433" y="2001"/>
                </a:lnTo>
                <a:lnTo>
                  <a:pt x="1432" y="2009"/>
                </a:lnTo>
                <a:lnTo>
                  <a:pt x="1428" y="2032"/>
                </a:lnTo>
                <a:lnTo>
                  <a:pt x="1426" y="2042"/>
                </a:lnTo>
                <a:lnTo>
                  <a:pt x="1426" y="2051"/>
                </a:lnTo>
                <a:lnTo>
                  <a:pt x="1425" y="2059"/>
                </a:lnTo>
                <a:lnTo>
                  <a:pt x="1424" y="2067"/>
                </a:lnTo>
                <a:lnTo>
                  <a:pt x="1424" y="2074"/>
                </a:lnTo>
                <a:lnTo>
                  <a:pt x="1423" y="2081"/>
                </a:lnTo>
                <a:lnTo>
                  <a:pt x="1421" y="2095"/>
                </a:lnTo>
                <a:lnTo>
                  <a:pt x="1420" y="2102"/>
                </a:lnTo>
                <a:lnTo>
                  <a:pt x="1418" y="2110"/>
                </a:lnTo>
                <a:lnTo>
                  <a:pt x="1415" y="2118"/>
                </a:lnTo>
                <a:lnTo>
                  <a:pt x="1411" y="2127"/>
                </a:lnTo>
                <a:lnTo>
                  <a:pt x="1407" y="2137"/>
                </a:lnTo>
                <a:lnTo>
                  <a:pt x="1402" y="2149"/>
                </a:lnTo>
                <a:lnTo>
                  <a:pt x="1396" y="2159"/>
                </a:lnTo>
                <a:lnTo>
                  <a:pt x="1393" y="2164"/>
                </a:lnTo>
                <a:lnTo>
                  <a:pt x="1390" y="2168"/>
                </a:lnTo>
                <a:lnTo>
                  <a:pt x="1387" y="2172"/>
                </a:lnTo>
                <a:lnTo>
                  <a:pt x="1384" y="2176"/>
                </a:lnTo>
                <a:lnTo>
                  <a:pt x="1381" y="2179"/>
                </a:lnTo>
                <a:lnTo>
                  <a:pt x="1378" y="2183"/>
                </a:lnTo>
                <a:lnTo>
                  <a:pt x="1372" y="2189"/>
                </a:lnTo>
                <a:lnTo>
                  <a:pt x="1370" y="2191"/>
                </a:lnTo>
                <a:lnTo>
                  <a:pt x="1367" y="2194"/>
                </a:lnTo>
                <a:lnTo>
                  <a:pt x="1364" y="2197"/>
                </a:lnTo>
                <a:lnTo>
                  <a:pt x="1362" y="2199"/>
                </a:lnTo>
                <a:lnTo>
                  <a:pt x="1359" y="2202"/>
                </a:lnTo>
                <a:lnTo>
                  <a:pt x="1357" y="2205"/>
                </a:lnTo>
                <a:lnTo>
                  <a:pt x="1357" y="2205"/>
                </a:lnTo>
                <a:lnTo>
                  <a:pt x="1357" y="2205"/>
                </a:lnTo>
                <a:lnTo>
                  <a:pt x="1357" y="2205"/>
                </a:lnTo>
                <a:lnTo>
                  <a:pt x="1357" y="2205"/>
                </a:lnTo>
                <a:lnTo>
                  <a:pt x="1357" y="2205"/>
                </a:lnTo>
                <a:lnTo>
                  <a:pt x="1357" y="2205"/>
                </a:lnTo>
                <a:lnTo>
                  <a:pt x="1357" y="2205"/>
                </a:lnTo>
                <a:lnTo>
                  <a:pt x="1357" y="2205"/>
                </a:lnTo>
                <a:lnTo>
                  <a:pt x="1357" y="2205"/>
                </a:lnTo>
                <a:lnTo>
                  <a:pt x="1357" y="2205"/>
                </a:lnTo>
                <a:lnTo>
                  <a:pt x="1357" y="2205"/>
                </a:lnTo>
                <a:lnTo>
                  <a:pt x="1357" y="2205"/>
                </a:lnTo>
                <a:lnTo>
                  <a:pt x="1357" y="2205"/>
                </a:lnTo>
                <a:lnTo>
                  <a:pt x="1357" y="2205"/>
                </a:lnTo>
                <a:lnTo>
                  <a:pt x="1361" y="2205"/>
                </a:lnTo>
                <a:lnTo>
                  <a:pt x="1364" y="2205"/>
                </a:lnTo>
                <a:lnTo>
                  <a:pt x="1366" y="2205"/>
                </a:lnTo>
                <a:lnTo>
                  <a:pt x="1368" y="2205"/>
                </a:lnTo>
                <a:lnTo>
                  <a:pt x="1371" y="2205"/>
                </a:lnTo>
                <a:lnTo>
                  <a:pt x="1373" y="2205"/>
                </a:lnTo>
                <a:lnTo>
                  <a:pt x="1376" y="2206"/>
                </a:lnTo>
                <a:lnTo>
                  <a:pt x="1381" y="2206"/>
                </a:lnTo>
                <a:lnTo>
                  <a:pt x="1384" y="2206"/>
                </a:lnTo>
                <a:lnTo>
                  <a:pt x="1388" y="2206"/>
                </a:lnTo>
                <a:lnTo>
                  <a:pt x="1391" y="2206"/>
                </a:lnTo>
                <a:lnTo>
                  <a:pt x="1394" y="2205"/>
                </a:lnTo>
                <a:lnTo>
                  <a:pt x="1398" y="2205"/>
                </a:lnTo>
                <a:lnTo>
                  <a:pt x="1402" y="2205"/>
                </a:lnTo>
                <a:lnTo>
                  <a:pt x="1414" y="2201"/>
                </a:lnTo>
                <a:lnTo>
                  <a:pt x="1420" y="2200"/>
                </a:lnTo>
                <a:lnTo>
                  <a:pt x="1424" y="2198"/>
                </a:lnTo>
                <a:lnTo>
                  <a:pt x="1428" y="2197"/>
                </a:lnTo>
                <a:lnTo>
                  <a:pt x="1432" y="2195"/>
                </a:lnTo>
                <a:lnTo>
                  <a:pt x="1436" y="2193"/>
                </a:lnTo>
                <a:lnTo>
                  <a:pt x="1439" y="2191"/>
                </a:lnTo>
                <a:lnTo>
                  <a:pt x="1446" y="2187"/>
                </a:lnTo>
                <a:lnTo>
                  <a:pt x="1450" y="2185"/>
                </a:lnTo>
                <a:lnTo>
                  <a:pt x="1454" y="2184"/>
                </a:lnTo>
                <a:lnTo>
                  <a:pt x="1458" y="2182"/>
                </a:lnTo>
                <a:lnTo>
                  <a:pt x="1464" y="2180"/>
                </a:lnTo>
                <a:lnTo>
                  <a:pt x="1470" y="2178"/>
                </a:lnTo>
                <a:lnTo>
                  <a:pt x="1476" y="2177"/>
                </a:lnTo>
                <a:lnTo>
                  <a:pt x="1512" y="2169"/>
                </a:lnTo>
                <a:lnTo>
                  <a:pt x="1528" y="2167"/>
                </a:lnTo>
                <a:lnTo>
                  <a:pt x="1542" y="2165"/>
                </a:lnTo>
                <a:lnTo>
                  <a:pt x="1555" y="2164"/>
                </a:lnTo>
                <a:lnTo>
                  <a:pt x="1567" y="2164"/>
                </a:lnTo>
                <a:lnTo>
                  <a:pt x="1578" y="2164"/>
                </a:lnTo>
                <a:lnTo>
                  <a:pt x="1589" y="2164"/>
                </a:lnTo>
                <a:lnTo>
                  <a:pt x="1611" y="2164"/>
                </a:lnTo>
                <a:lnTo>
                  <a:pt x="1623" y="2163"/>
                </a:lnTo>
                <a:lnTo>
                  <a:pt x="1636" y="2162"/>
                </a:lnTo>
                <a:lnTo>
                  <a:pt x="1649" y="2160"/>
                </a:lnTo>
                <a:lnTo>
                  <a:pt x="1664" y="2157"/>
                </a:lnTo>
                <a:lnTo>
                  <a:pt x="1681" y="2153"/>
                </a:lnTo>
                <a:lnTo>
                  <a:pt x="1700" y="2149"/>
                </a:lnTo>
                <a:lnTo>
                  <a:pt x="1721" y="2142"/>
                </a:lnTo>
                <a:lnTo>
                  <a:pt x="1730" y="2139"/>
                </a:lnTo>
                <a:lnTo>
                  <a:pt x="1738" y="2137"/>
                </a:lnTo>
                <a:lnTo>
                  <a:pt x="1744" y="2134"/>
                </a:lnTo>
                <a:lnTo>
                  <a:pt x="1751" y="2132"/>
                </a:lnTo>
                <a:lnTo>
                  <a:pt x="1757" y="2129"/>
                </a:lnTo>
                <a:lnTo>
                  <a:pt x="1762" y="2126"/>
                </a:lnTo>
                <a:lnTo>
                  <a:pt x="1774" y="2120"/>
                </a:lnTo>
                <a:lnTo>
                  <a:pt x="1780" y="2117"/>
                </a:lnTo>
                <a:lnTo>
                  <a:pt x="1786" y="2113"/>
                </a:lnTo>
                <a:lnTo>
                  <a:pt x="1793" y="2109"/>
                </a:lnTo>
                <a:lnTo>
                  <a:pt x="1801" y="2104"/>
                </a:lnTo>
                <a:lnTo>
                  <a:pt x="1810" y="2098"/>
                </a:lnTo>
                <a:lnTo>
                  <a:pt x="1820" y="2093"/>
                </a:lnTo>
                <a:lnTo>
                  <a:pt x="1846" y="2076"/>
                </a:lnTo>
                <a:lnTo>
                  <a:pt x="1857" y="2069"/>
                </a:lnTo>
                <a:lnTo>
                  <a:pt x="1867" y="2063"/>
                </a:lnTo>
                <a:lnTo>
                  <a:pt x="1876" y="2058"/>
                </a:lnTo>
                <a:lnTo>
                  <a:pt x="1884" y="2052"/>
                </a:lnTo>
                <a:lnTo>
                  <a:pt x="1891" y="2047"/>
                </a:lnTo>
                <a:lnTo>
                  <a:pt x="1898" y="2042"/>
                </a:lnTo>
                <a:lnTo>
                  <a:pt x="1912" y="2031"/>
                </a:lnTo>
                <a:lnTo>
                  <a:pt x="1920" y="2025"/>
                </a:lnTo>
                <a:lnTo>
                  <a:pt x="1928" y="2018"/>
                </a:lnTo>
                <a:lnTo>
                  <a:pt x="1936" y="2010"/>
                </a:lnTo>
                <a:lnTo>
                  <a:pt x="1946" y="2002"/>
                </a:lnTo>
                <a:lnTo>
                  <a:pt x="1956" y="1992"/>
                </a:lnTo>
                <a:lnTo>
                  <a:pt x="1969" y="1981"/>
                </a:lnTo>
                <a:lnTo>
                  <a:pt x="1998" y="1953"/>
                </a:lnTo>
                <a:lnTo>
                  <a:pt x="2010" y="1941"/>
                </a:lnTo>
                <a:lnTo>
                  <a:pt x="2020" y="1929"/>
                </a:lnTo>
                <a:lnTo>
                  <a:pt x="2028" y="1919"/>
                </a:lnTo>
                <a:lnTo>
                  <a:pt x="2036" y="1908"/>
                </a:lnTo>
                <a:lnTo>
                  <a:pt x="2043" y="1899"/>
                </a:lnTo>
                <a:lnTo>
                  <a:pt x="2050" y="1889"/>
                </a:lnTo>
                <a:lnTo>
                  <a:pt x="2064" y="1870"/>
                </a:lnTo>
                <a:lnTo>
                  <a:pt x="2072" y="1860"/>
                </a:lnTo>
                <a:lnTo>
                  <a:pt x="2081" y="1850"/>
                </a:lnTo>
                <a:lnTo>
                  <a:pt x="2091" y="1839"/>
                </a:lnTo>
                <a:lnTo>
                  <a:pt x="2103" y="1827"/>
                </a:lnTo>
                <a:lnTo>
                  <a:pt x="2116" y="1814"/>
                </a:lnTo>
                <a:lnTo>
                  <a:pt x="2133" y="1800"/>
                </a:lnTo>
                <a:lnTo>
                  <a:pt x="2164" y="1772"/>
                </a:lnTo>
                <a:lnTo>
                  <a:pt x="2177" y="1760"/>
                </a:lnTo>
                <a:lnTo>
                  <a:pt x="2188" y="1749"/>
                </a:lnTo>
                <a:lnTo>
                  <a:pt x="2199" y="1739"/>
                </a:lnTo>
                <a:lnTo>
                  <a:pt x="2209" y="1730"/>
                </a:lnTo>
                <a:lnTo>
                  <a:pt x="2219" y="1722"/>
                </a:lnTo>
                <a:lnTo>
                  <a:pt x="2228" y="1714"/>
                </a:lnTo>
                <a:lnTo>
                  <a:pt x="2249" y="1700"/>
                </a:lnTo>
                <a:lnTo>
                  <a:pt x="2260" y="1693"/>
                </a:lnTo>
                <a:lnTo>
                  <a:pt x="2273" y="1687"/>
                </a:lnTo>
                <a:lnTo>
                  <a:pt x="2287" y="1681"/>
                </a:lnTo>
                <a:lnTo>
                  <a:pt x="2303" y="1674"/>
                </a:lnTo>
                <a:lnTo>
                  <a:pt x="2321" y="1667"/>
                </a:lnTo>
                <a:lnTo>
                  <a:pt x="2342" y="1661"/>
                </a:lnTo>
                <a:lnTo>
                  <a:pt x="2385" y="1648"/>
                </a:lnTo>
                <a:lnTo>
                  <a:pt x="2403" y="1643"/>
                </a:lnTo>
                <a:lnTo>
                  <a:pt x="2420" y="1641"/>
                </a:lnTo>
                <a:lnTo>
                  <a:pt x="2436" y="1639"/>
                </a:lnTo>
                <a:lnTo>
                  <a:pt x="2450" y="1637"/>
                </a:lnTo>
                <a:lnTo>
                  <a:pt x="2464" y="1637"/>
                </a:lnTo>
                <a:lnTo>
                  <a:pt x="2478" y="1638"/>
                </a:lnTo>
                <a:lnTo>
                  <a:pt x="2507" y="1640"/>
                </a:lnTo>
                <a:lnTo>
                  <a:pt x="2522" y="1641"/>
                </a:lnTo>
                <a:lnTo>
                  <a:pt x="2539" y="1643"/>
                </a:lnTo>
                <a:lnTo>
                  <a:pt x="2557" y="1644"/>
                </a:lnTo>
                <a:lnTo>
                  <a:pt x="2577" y="1645"/>
                </a:lnTo>
                <a:lnTo>
                  <a:pt x="2600" y="1646"/>
                </a:lnTo>
                <a:lnTo>
                  <a:pt x="2625" y="1647"/>
                </a:lnTo>
                <a:lnTo>
                  <a:pt x="2705" y="1646"/>
                </a:lnTo>
                <a:lnTo>
                  <a:pt x="2745" y="1645"/>
                </a:lnTo>
                <a:lnTo>
                  <a:pt x="2783" y="1645"/>
                </a:lnTo>
                <a:lnTo>
                  <a:pt x="2820" y="1645"/>
                </a:lnTo>
                <a:lnTo>
                  <a:pt x="2856" y="1645"/>
                </a:lnTo>
                <a:lnTo>
                  <a:pt x="2890" y="1645"/>
                </a:lnTo>
                <a:lnTo>
                  <a:pt x="2922" y="1646"/>
                </a:lnTo>
                <a:lnTo>
                  <a:pt x="2977" y="1648"/>
                </a:lnTo>
                <a:lnTo>
                  <a:pt x="3000" y="1649"/>
                </a:lnTo>
                <a:lnTo>
                  <a:pt x="3020" y="1651"/>
                </a:lnTo>
                <a:lnTo>
                  <a:pt x="3036" y="1652"/>
                </a:lnTo>
                <a:lnTo>
                  <a:pt x="3047" y="1655"/>
                </a:lnTo>
                <a:lnTo>
                  <a:pt x="3054" y="1657"/>
                </a:lnTo>
                <a:lnTo>
                  <a:pt x="3057" y="1661"/>
                </a:lnTo>
                <a:lnTo>
                  <a:pt x="3052" y="1663"/>
                </a:lnTo>
                <a:lnTo>
                  <a:pt x="3046" y="1664"/>
                </a:lnTo>
                <a:lnTo>
                  <a:pt x="3038" y="1665"/>
                </a:lnTo>
                <a:lnTo>
                  <a:pt x="3028" y="1665"/>
                </a:lnTo>
                <a:lnTo>
                  <a:pt x="3016" y="1666"/>
                </a:lnTo>
                <a:lnTo>
                  <a:pt x="3002" y="1667"/>
                </a:lnTo>
                <a:lnTo>
                  <a:pt x="2987" y="1667"/>
                </a:lnTo>
                <a:lnTo>
                  <a:pt x="2953" y="1668"/>
                </a:lnTo>
                <a:lnTo>
                  <a:pt x="2935" y="1668"/>
                </a:lnTo>
                <a:lnTo>
                  <a:pt x="2916" y="1669"/>
                </a:lnTo>
                <a:lnTo>
                  <a:pt x="2896" y="1670"/>
                </a:lnTo>
                <a:lnTo>
                  <a:pt x="2875" y="1671"/>
                </a:lnTo>
                <a:lnTo>
                  <a:pt x="2854" y="1672"/>
                </a:lnTo>
                <a:lnTo>
                  <a:pt x="2834" y="1674"/>
                </a:lnTo>
                <a:lnTo>
                  <a:pt x="2791" y="1677"/>
                </a:lnTo>
                <a:lnTo>
                  <a:pt x="2773" y="1678"/>
                </a:lnTo>
                <a:lnTo>
                  <a:pt x="2758" y="1679"/>
                </a:lnTo>
                <a:lnTo>
                  <a:pt x="2743" y="1680"/>
                </a:lnTo>
                <a:lnTo>
                  <a:pt x="2730" y="1681"/>
                </a:lnTo>
                <a:lnTo>
                  <a:pt x="2717" y="1681"/>
                </a:lnTo>
                <a:lnTo>
                  <a:pt x="2705" y="1682"/>
                </a:lnTo>
                <a:lnTo>
                  <a:pt x="2681" y="1685"/>
                </a:lnTo>
                <a:lnTo>
                  <a:pt x="2668" y="1686"/>
                </a:lnTo>
                <a:lnTo>
                  <a:pt x="2654" y="1688"/>
                </a:lnTo>
                <a:lnTo>
                  <a:pt x="2638" y="1691"/>
                </a:lnTo>
                <a:lnTo>
                  <a:pt x="2621" y="1694"/>
                </a:lnTo>
                <a:lnTo>
                  <a:pt x="2602" y="1697"/>
                </a:lnTo>
                <a:lnTo>
                  <a:pt x="2580" y="1702"/>
                </a:lnTo>
                <a:lnTo>
                  <a:pt x="2533" y="1711"/>
                </a:lnTo>
                <a:lnTo>
                  <a:pt x="2513" y="1714"/>
                </a:lnTo>
                <a:lnTo>
                  <a:pt x="2495" y="1716"/>
                </a:lnTo>
                <a:lnTo>
                  <a:pt x="2478" y="1719"/>
                </a:lnTo>
                <a:lnTo>
                  <a:pt x="2462" y="1721"/>
                </a:lnTo>
                <a:lnTo>
                  <a:pt x="2448" y="1723"/>
                </a:lnTo>
                <a:lnTo>
                  <a:pt x="2434" y="1726"/>
                </a:lnTo>
                <a:lnTo>
                  <a:pt x="2407" y="1733"/>
                </a:lnTo>
                <a:lnTo>
                  <a:pt x="2393" y="1738"/>
                </a:lnTo>
                <a:lnTo>
                  <a:pt x="2379" y="1745"/>
                </a:lnTo>
                <a:lnTo>
                  <a:pt x="2364" y="1752"/>
                </a:lnTo>
                <a:lnTo>
                  <a:pt x="2348" y="1761"/>
                </a:lnTo>
                <a:lnTo>
                  <a:pt x="2330" y="1773"/>
                </a:lnTo>
                <a:lnTo>
                  <a:pt x="2312" y="1786"/>
                </a:lnTo>
                <a:lnTo>
                  <a:pt x="2298" y="1796"/>
                </a:lnTo>
                <a:lnTo>
                  <a:pt x="2294" y="1801"/>
                </a:lnTo>
                <a:lnTo>
                  <a:pt x="2289" y="1805"/>
                </a:lnTo>
                <a:lnTo>
                  <a:pt x="2286" y="1809"/>
                </a:lnTo>
                <a:lnTo>
                  <a:pt x="2283" y="1814"/>
                </a:lnTo>
                <a:lnTo>
                  <a:pt x="2280" y="1818"/>
                </a:lnTo>
                <a:lnTo>
                  <a:pt x="2278" y="1823"/>
                </a:lnTo>
                <a:lnTo>
                  <a:pt x="2274" y="1832"/>
                </a:lnTo>
                <a:lnTo>
                  <a:pt x="2271" y="1837"/>
                </a:lnTo>
                <a:lnTo>
                  <a:pt x="2268" y="1843"/>
                </a:lnTo>
                <a:lnTo>
                  <a:pt x="2265" y="1849"/>
                </a:lnTo>
                <a:lnTo>
                  <a:pt x="2262" y="1855"/>
                </a:lnTo>
                <a:lnTo>
                  <a:pt x="2257" y="1862"/>
                </a:lnTo>
                <a:lnTo>
                  <a:pt x="2252" y="1870"/>
                </a:lnTo>
                <a:lnTo>
                  <a:pt x="2240" y="1886"/>
                </a:lnTo>
                <a:lnTo>
                  <a:pt x="2235" y="1893"/>
                </a:lnTo>
                <a:lnTo>
                  <a:pt x="2231" y="1899"/>
                </a:lnTo>
                <a:lnTo>
                  <a:pt x="2227" y="1905"/>
                </a:lnTo>
                <a:lnTo>
                  <a:pt x="2224" y="1910"/>
                </a:lnTo>
                <a:lnTo>
                  <a:pt x="2220" y="1915"/>
                </a:lnTo>
                <a:lnTo>
                  <a:pt x="2217" y="1919"/>
                </a:lnTo>
                <a:lnTo>
                  <a:pt x="2210" y="1929"/>
                </a:lnTo>
                <a:lnTo>
                  <a:pt x="2206" y="1934"/>
                </a:lnTo>
                <a:lnTo>
                  <a:pt x="2202" y="1939"/>
                </a:lnTo>
                <a:lnTo>
                  <a:pt x="2197" y="1945"/>
                </a:lnTo>
                <a:lnTo>
                  <a:pt x="2191" y="1951"/>
                </a:lnTo>
                <a:lnTo>
                  <a:pt x="2185" y="1959"/>
                </a:lnTo>
                <a:lnTo>
                  <a:pt x="2178" y="1967"/>
                </a:lnTo>
                <a:lnTo>
                  <a:pt x="2164" y="1982"/>
                </a:lnTo>
                <a:lnTo>
                  <a:pt x="2158" y="1988"/>
                </a:lnTo>
                <a:lnTo>
                  <a:pt x="2153" y="1994"/>
                </a:lnTo>
                <a:lnTo>
                  <a:pt x="2148" y="1999"/>
                </a:lnTo>
                <a:lnTo>
                  <a:pt x="2144" y="2004"/>
                </a:lnTo>
                <a:lnTo>
                  <a:pt x="2140" y="2008"/>
                </a:lnTo>
                <a:lnTo>
                  <a:pt x="2136" y="2013"/>
                </a:lnTo>
                <a:lnTo>
                  <a:pt x="2127" y="2021"/>
                </a:lnTo>
                <a:lnTo>
                  <a:pt x="2122" y="2025"/>
                </a:lnTo>
                <a:lnTo>
                  <a:pt x="2117" y="2029"/>
                </a:lnTo>
                <a:lnTo>
                  <a:pt x="2111" y="2034"/>
                </a:lnTo>
                <a:lnTo>
                  <a:pt x="2104" y="2039"/>
                </a:lnTo>
                <a:lnTo>
                  <a:pt x="2096" y="2045"/>
                </a:lnTo>
                <a:lnTo>
                  <a:pt x="2088" y="2051"/>
                </a:lnTo>
                <a:lnTo>
                  <a:pt x="2063" y="2068"/>
                </a:lnTo>
                <a:lnTo>
                  <a:pt x="2052" y="2075"/>
                </a:lnTo>
                <a:lnTo>
                  <a:pt x="2043" y="2081"/>
                </a:lnTo>
                <a:lnTo>
                  <a:pt x="2034" y="2086"/>
                </a:lnTo>
                <a:lnTo>
                  <a:pt x="2026" y="2091"/>
                </a:lnTo>
                <a:lnTo>
                  <a:pt x="2018" y="2095"/>
                </a:lnTo>
                <a:lnTo>
                  <a:pt x="2010" y="2099"/>
                </a:lnTo>
                <a:lnTo>
                  <a:pt x="1994" y="2106"/>
                </a:lnTo>
                <a:lnTo>
                  <a:pt x="1985" y="2110"/>
                </a:lnTo>
                <a:lnTo>
                  <a:pt x="1975" y="2114"/>
                </a:lnTo>
                <a:lnTo>
                  <a:pt x="1964" y="2118"/>
                </a:lnTo>
                <a:lnTo>
                  <a:pt x="1952" y="2123"/>
                </a:lnTo>
                <a:lnTo>
                  <a:pt x="1939" y="2128"/>
                </a:lnTo>
                <a:lnTo>
                  <a:pt x="1924" y="2135"/>
                </a:lnTo>
                <a:lnTo>
                  <a:pt x="1888" y="2149"/>
                </a:lnTo>
                <a:lnTo>
                  <a:pt x="1873" y="2154"/>
                </a:lnTo>
                <a:lnTo>
                  <a:pt x="1859" y="2159"/>
                </a:lnTo>
                <a:lnTo>
                  <a:pt x="1847" y="2163"/>
                </a:lnTo>
                <a:lnTo>
                  <a:pt x="1835" y="2167"/>
                </a:lnTo>
                <a:lnTo>
                  <a:pt x="1824" y="2170"/>
                </a:lnTo>
                <a:lnTo>
                  <a:pt x="1814" y="2173"/>
                </a:lnTo>
                <a:lnTo>
                  <a:pt x="1792" y="2178"/>
                </a:lnTo>
                <a:lnTo>
                  <a:pt x="1780" y="2181"/>
                </a:lnTo>
                <a:lnTo>
                  <a:pt x="1767" y="2185"/>
                </a:lnTo>
                <a:lnTo>
                  <a:pt x="1753" y="2189"/>
                </a:lnTo>
                <a:lnTo>
                  <a:pt x="1738" y="2193"/>
                </a:lnTo>
                <a:lnTo>
                  <a:pt x="1720" y="2198"/>
                </a:lnTo>
                <a:lnTo>
                  <a:pt x="1700" y="2205"/>
                </a:lnTo>
                <a:lnTo>
                  <a:pt x="1678" y="2211"/>
                </a:lnTo>
                <a:lnTo>
                  <a:pt x="1668" y="2214"/>
                </a:lnTo>
                <a:lnTo>
                  <a:pt x="1660" y="2216"/>
                </a:lnTo>
                <a:lnTo>
                  <a:pt x="1652" y="2218"/>
                </a:lnTo>
                <a:lnTo>
                  <a:pt x="1645" y="2220"/>
                </a:lnTo>
                <a:lnTo>
                  <a:pt x="1639" y="2222"/>
                </a:lnTo>
                <a:lnTo>
                  <a:pt x="1632" y="2223"/>
                </a:lnTo>
                <a:lnTo>
                  <a:pt x="1619" y="2227"/>
                </a:lnTo>
                <a:lnTo>
                  <a:pt x="1612" y="2229"/>
                </a:lnTo>
                <a:lnTo>
                  <a:pt x="1605" y="2232"/>
                </a:lnTo>
                <a:lnTo>
                  <a:pt x="1597" y="2235"/>
                </a:lnTo>
                <a:lnTo>
                  <a:pt x="1588" y="2238"/>
                </a:lnTo>
                <a:lnTo>
                  <a:pt x="1577" y="2241"/>
                </a:lnTo>
                <a:lnTo>
                  <a:pt x="1566" y="2246"/>
                </a:lnTo>
                <a:lnTo>
                  <a:pt x="1551" y="2252"/>
                </a:lnTo>
                <a:lnTo>
                  <a:pt x="1544" y="2255"/>
                </a:lnTo>
                <a:lnTo>
                  <a:pt x="1539" y="2258"/>
                </a:lnTo>
                <a:lnTo>
                  <a:pt x="1534" y="2260"/>
                </a:lnTo>
                <a:lnTo>
                  <a:pt x="1530" y="2263"/>
                </a:lnTo>
                <a:lnTo>
                  <a:pt x="1525" y="2265"/>
                </a:lnTo>
                <a:lnTo>
                  <a:pt x="1521" y="2267"/>
                </a:lnTo>
                <a:lnTo>
                  <a:pt x="1513" y="2271"/>
                </a:lnTo>
                <a:lnTo>
                  <a:pt x="1508" y="2274"/>
                </a:lnTo>
                <a:lnTo>
                  <a:pt x="1503" y="2276"/>
                </a:lnTo>
                <a:lnTo>
                  <a:pt x="1498" y="2279"/>
                </a:lnTo>
                <a:lnTo>
                  <a:pt x="1492" y="2282"/>
                </a:lnTo>
                <a:lnTo>
                  <a:pt x="1484" y="2285"/>
                </a:lnTo>
                <a:lnTo>
                  <a:pt x="1476" y="2288"/>
                </a:lnTo>
                <a:lnTo>
                  <a:pt x="1462" y="2293"/>
                </a:lnTo>
                <a:lnTo>
                  <a:pt x="1456" y="2295"/>
                </a:lnTo>
                <a:lnTo>
                  <a:pt x="1450" y="2297"/>
                </a:lnTo>
                <a:lnTo>
                  <a:pt x="1445" y="2298"/>
                </a:lnTo>
                <a:lnTo>
                  <a:pt x="1440" y="2299"/>
                </a:lnTo>
                <a:lnTo>
                  <a:pt x="1435" y="2300"/>
                </a:lnTo>
                <a:lnTo>
                  <a:pt x="1431" y="2301"/>
                </a:lnTo>
                <a:lnTo>
                  <a:pt x="1422" y="2303"/>
                </a:lnTo>
                <a:lnTo>
                  <a:pt x="1417" y="2304"/>
                </a:lnTo>
                <a:lnTo>
                  <a:pt x="1412" y="2305"/>
                </a:lnTo>
                <a:lnTo>
                  <a:pt x="1407" y="2307"/>
                </a:lnTo>
                <a:lnTo>
                  <a:pt x="1401" y="2310"/>
                </a:lnTo>
                <a:lnTo>
                  <a:pt x="1394" y="2313"/>
                </a:lnTo>
                <a:lnTo>
                  <a:pt x="1387" y="2316"/>
                </a:lnTo>
                <a:lnTo>
                  <a:pt x="1376" y="2321"/>
                </a:lnTo>
                <a:lnTo>
                  <a:pt x="1370" y="2323"/>
                </a:lnTo>
                <a:lnTo>
                  <a:pt x="1366" y="2325"/>
                </a:lnTo>
                <a:lnTo>
                  <a:pt x="1362" y="2327"/>
                </a:lnTo>
                <a:lnTo>
                  <a:pt x="1358" y="2329"/>
                </a:lnTo>
                <a:lnTo>
                  <a:pt x="1354" y="2330"/>
                </a:lnTo>
                <a:lnTo>
                  <a:pt x="1350" y="2332"/>
                </a:lnTo>
                <a:lnTo>
                  <a:pt x="1344" y="2336"/>
                </a:lnTo>
                <a:lnTo>
                  <a:pt x="1341" y="2339"/>
                </a:lnTo>
                <a:lnTo>
                  <a:pt x="1338" y="2341"/>
                </a:lnTo>
                <a:lnTo>
                  <a:pt x="1336" y="2345"/>
                </a:lnTo>
                <a:lnTo>
                  <a:pt x="1333" y="2349"/>
                </a:lnTo>
                <a:lnTo>
                  <a:pt x="1330" y="2353"/>
                </a:lnTo>
                <a:lnTo>
                  <a:pt x="1328" y="2358"/>
                </a:lnTo>
                <a:lnTo>
                  <a:pt x="1324" y="2365"/>
                </a:lnTo>
                <a:lnTo>
                  <a:pt x="1323" y="2369"/>
                </a:lnTo>
                <a:lnTo>
                  <a:pt x="1322" y="2372"/>
                </a:lnTo>
                <a:lnTo>
                  <a:pt x="1322" y="2375"/>
                </a:lnTo>
                <a:lnTo>
                  <a:pt x="1322" y="2378"/>
                </a:lnTo>
                <a:lnTo>
                  <a:pt x="1322" y="2381"/>
                </a:lnTo>
                <a:lnTo>
                  <a:pt x="1323" y="2383"/>
                </a:lnTo>
                <a:lnTo>
                  <a:pt x="1324" y="2389"/>
                </a:lnTo>
                <a:lnTo>
                  <a:pt x="1325" y="2393"/>
                </a:lnTo>
                <a:lnTo>
                  <a:pt x="1326" y="2396"/>
                </a:lnTo>
                <a:lnTo>
                  <a:pt x="1326" y="2400"/>
                </a:lnTo>
                <a:lnTo>
                  <a:pt x="1327" y="2404"/>
                </a:lnTo>
                <a:lnTo>
                  <a:pt x="1327" y="2409"/>
                </a:lnTo>
                <a:lnTo>
                  <a:pt x="1328" y="2414"/>
                </a:lnTo>
                <a:lnTo>
                  <a:pt x="1328" y="2421"/>
                </a:lnTo>
                <a:lnTo>
                  <a:pt x="1328" y="2423"/>
                </a:lnTo>
                <a:lnTo>
                  <a:pt x="1328" y="2426"/>
                </a:lnTo>
                <a:lnTo>
                  <a:pt x="1328" y="2428"/>
                </a:lnTo>
                <a:lnTo>
                  <a:pt x="1328" y="2431"/>
                </a:lnTo>
                <a:lnTo>
                  <a:pt x="1328" y="2433"/>
                </a:lnTo>
                <a:lnTo>
                  <a:pt x="1329" y="2435"/>
                </a:lnTo>
                <a:lnTo>
                  <a:pt x="1329" y="2439"/>
                </a:lnTo>
                <a:lnTo>
                  <a:pt x="1329" y="2441"/>
                </a:lnTo>
                <a:lnTo>
                  <a:pt x="1329" y="2443"/>
                </a:lnTo>
                <a:lnTo>
                  <a:pt x="1328" y="2445"/>
                </a:lnTo>
                <a:lnTo>
                  <a:pt x="1328" y="2449"/>
                </a:lnTo>
                <a:lnTo>
                  <a:pt x="1328" y="2451"/>
                </a:lnTo>
                <a:lnTo>
                  <a:pt x="1328" y="2455"/>
                </a:lnTo>
                <a:lnTo>
                  <a:pt x="1321" y="2506"/>
                </a:lnTo>
                <a:lnTo>
                  <a:pt x="1319" y="2529"/>
                </a:lnTo>
                <a:lnTo>
                  <a:pt x="1318" y="2551"/>
                </a:lnTo>
                <a:lnTo>
                  <a:pt x="1316" y="2573"/>
                </a:lnTo>
                <a:lnTo>
                  <a:pt x="1315" y="2592"/>
                </a:lnTo>
                <a:lnTo>
                  <a:pt x="1313" y="2611"/>
                </a:lnTo>
                <a:lnTo>
                  <a:pt x="1311" y="2629"/>
                </a:lnTo>
                <a:lnTo>
                  <a:pt x="1303" y="2661"/>
                </a:lnTo>
                <a:lnTo>
                  <a:pt x="1298" y="2675"/>
                </a:lnTo>
                <a:lnTo>
                  <a:pt x="1290" y="2689"/>
                </a:lnTo>
                <a:lnTo>
                  <a:pt x="1280" y="2701"/>
                </a:lnTo>
                <a:lnTo>
                  <a:pt x="1269" y="2713"/>
                </a:lnTo>
                <a:lnTo>
                  <a:pt x="1255" y="2724"/>
                </a:lnTo>
                <a:lnTo>
                  <a:pt x="1238" y="2735"/>
                </a:lnTo>
                <a:lnTo>
                  <a:pt x="1198" y="2749"/>
                </a:lnTo>
                <a:lnTo>
                  <a:pt x="1176" y="2753"/>
                </a:lnTo>
                <a:lnTo>
                  <a:pt x="1153" y="2755"/>
                </a:lnTo>
                <a:lnTo>
                  <a:pt x="1130" y="2755"/>
                </a:lnTo>
                <a:lnTo>
                  <a:pt x="1106" y="2753"/>
                </a:lnTo>
                <a:lnTo>
                  <a:pt x="1083" y="2749"/>
                </a:lnTo>
                <a:lnTo>
                  <a:pt x="1060" y="2744"/>
                </a:lnTo>
                <a:lnTo>
                  <a:pt x="1017" y="2730"/>
                </a:lnTo>
                <a:lnTo>
                  <a:pt x="998" y="2721"/>
                </a:lnTo>
                <a:lnTo>
                  <a:pt x="981" y="2711"/>
                </a:lnTo>
                <a:lnTo>
                  <a:pt x="966" y="2701"/>
                </a:lnTo>
                <a:lnTo>
                  <a:pt x="954" y="2689"/>
                </a:lnTo>
                <a:lnTo>
                  <a:pt x="945" y="2677"/>
                </a:lnTo>
                <a:lnTo>
                  <a:pt x="940" y="2665"/>
                </a:lnTo>
              </a:path>
            </a:pathLst>
          </a:custGeom>
          <a:solidFill>
            <a:srgbClr val="996633"/>
          </a:solidFill>
          <a:ln w="2032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1971" name="Freeform 1027"/>
          <p:cNvSpPr>
            <a:spLocks/>
          </p:cNvSpPr>
          <p:nvPr/>
        </p:nvSpPr>
        <p:spPr bwMode="auto">
          <a:xfrm>
            <a:off x="523875" y="1541463"/>
            <a:ext cx="1270000" cy="1436687"/>
          </a:xfrm>
          <a:custGeom>
            <a:avLst/>
            <a:gdLst>
              <a:gd name="T0" fmla="*/ 367 w 900"/>
              <a:gd name="T1" fmla="*/ 818 h 905"/>
              <a:gd name="T2" fmla="*/ 367 w 900"/>
              <a:gd name="T3" fmla="*/ 734 h 905"/>
              <a:gd name="T4" fmla="*/ 318 w 900"/>
              <a:gd name="T5" fmla="*/ 676 h 905"/>
              <a:gd name="T6" fmla="*/ 172 w 900"/>
              <a:gd name="T7" fmla="*/ 634 h 905"/>
              <a:gd name="T8" fmla="*/ 53 w 900"/>
              <a:gd name="T9" fmla="*/ 561 h 905"/>
              <a:gd name="T10" fmla="*/ 1 w 900"/>
              <a:gd name="T11" fmla="*/ 449 h 905"/>
              <a:gd name="T12" fmla="*/ 15 w 900"/>
              <a:gd name="T13" fmla="*/ 321 h 905"/>
              <a:gd name="T14" fmla="*/ 16 w 900"/>
              <a:gd name="T15" fmla="*/ 254 h 905"/>
              <a:gd name="T16" fmla="*/ 15 w 900"/>
              <a:gd name="T17" fmla="*/ 218 h 905"/>
              <a:gd name="T18" fmla="*/ 21 w 900"/>
              <a:gd name="T19" fmla="*/ 211 h 905"/>
              <a:gd name="T20" fmla="*/ 46 w 900"/>
              <a:gd name="T21" fmla="*/ 264 h 905"/>
              <a:gd name="T22" fmla="*/ 69 w 900"/>
              <a:gd name="T23" fmla="*/ 356 h 905"/>
              <a:gd name="T24" fmla="*/ 131 w 900"/>
              <a:gd name="T25" fmla="*/ 438 h 905"/>
              <a:gd name="T26" fmla="*/ 248 w 900"/>
              <a:gd name="T27" fmla="*/ 474 h 905"/>
              <a:gd name="T28" fmla="*/ 283 w 900"/>
              <a:gd name="T29" fmla="*/ 512 h 905"/>
              <a:gd name="T30" fmla="*/ 313 w 900"/>
              <a:gd name="T31" fmla="*/ 548 h 905"/>
              <a:gd name="T32" fmla="*/ 349 w 900"/>
              <a:gd name="T33" fmla="*/ 585 h 905"/>
              <a:gd name="T34" fmla="*/ 367 w 900"/>
              <a:gd name="T35" fmla="*/ 617 h 905"/>
              <a:gd name="T36" fmla="*/ 399 w 900"/>
              <a:gd name="T37" fmla="*/ 693 h 905"/>
              <a:gd name="T38" fmla="*/ 397 w 900"/>
              <a:gd name="T39" fmla="*/ 741 h 905"/>
              <a:gd name="T40" fmla="*/ 387 w 900"/>
              <a:gd name="T41" fmla="*/ 740 h 905"/>
              <a:gd name="T42" fmla="*/ 368 w 900"/>
              <a:gd name="T43" fmla="*/ 714 h 905"/>
              <a:gd name="T44" fmla="*/ 349 w 900"/>
              <a:gd name="T45" fmla="*/ 664 h 905"/>
              <a:gd name="T46" fmla="*/ 333 w 900"/>
              <a:gd name="T47" fmla="*/ 621 h 905"/>
              <a:gd name="T48" fmla="*/ 321 w 900"/>
              <a:gd name="T49" fmla="*/ 568 h 905"/>
              <a:gd name="T50" fmla="*/ 318 w 900"/>
              <a:gd name="T51" fmla="*/ 481 h 905"/>
              <a:gd name="T52" fmla="*/ 338 w 900"/>
              <a:gd name="T53" fmla="*/ 392 h 905"/>
              <a:gd name="T54" fmla="*/ 364 w 900"/>
              <a:gd name="T55" fmla="*/ 346 h 905"/>
              <a:gd name="T56" fmla="*/ 425 w 900"/>
              <a:gd name="T57" fmla="*/ 245 h 905"/>
              <a:gd name="T58" fmla="*/ 457 w 900"/>
              <a:gd name="T59" fmla="*/ 110 h 905"/>
              <a:gd name="T60" fmla="*/ 439 w 900"/>
              <a:gd name="T61" fmla="*/ 4 h 905"/>
              <a:gd name="T62" fmla="*/ 439 w 900"/>
              <a:gd name="T63" fmla="*/ 0 h 905"/>
              <a:gd name="T64" fmla="*/ 481 w 900"/>
              <a:gd name="T65" fmla="*/ 30 h 905"/>
              <a:gd name="T66" fmla="*/ 551 w 900"/>
              <a:gd name="T67" fmla="*/ 124 h 905"/>
              <a:gd name="T68" fmla="*/ 549 w 900"/>
              <a:gd name="T69" fmla="*/ 206 h 905"/>
              <a:gd name="T70" fmla="*/ 535 w 900"/>
              <a:gd name="T71" fmla="*/ 307 h 905"/>
              <a:gd name="T72" fmla="*/ 506 w 900"/>
              <a:gd name="T73" fmla="*/ 418 h 905"/>
              <a:gd name="T74" fmla="*/ 471 w 900"/>
              <a:gd name="T75" fmla="*/ 515 h 905"/>
              <a:gd name="T76" fmla="*/ 420 w 900"/>
              <a:gd name="T77" fmla="*/ 592 h 905"/>
              <a:gd name="T78" fmla="*/ 389 w 900"/>
              <a:gd name="T79" fmla="*/ 670 h 905"/>
              <a:gd name="T80" fmla="*/ 385 w 900"/>
              <a:gd name="T81" fmla="*/ 732 h 905"/>
              <a:gd name="T82" fmla="*/ 385 w 900"/>
              <a:gd name="T83" fmla="*/ 763 h 905"/>
              <a:gd name="T84" fmla="*/ 383 w 900"/>
              <a:gd name="T85" fmla="*/ 744 h 905"/>
              <a:gd name="T86" fmla="*/ 393 w 900"/>
              <a:gd name="T87" fmla="*/ 673 h 905"/>
              <a:gd name="T88" fmla="*/ 430 w 900"/>
              <a:gd name="T89" fmla="*/ 617 h 905"/>
              <a:gd name="T90" fmla="*/ 490 w 900"/>
              <a:gd name="T91" fmla="*/ 562 h 905"/>
              <a:gd name="T92" fmla="*/ 580 w 900"/>
              <a:gd name="T93" fmla="*/ 524 h 905"/>
              <a:gd name="T94" fmla="*/ 679 w 900"/>
              <a:gd name="T95" fmla="*/ 494 h 905"/>
              <a:gd name="T96" fmla="*/ 788 w 900"/>
              <a:gd name="T97" fmla="*/ 433 h 905"/>
              <a:gd name="T98" fmla="*/ 863 w 900"/>
              <a:gd name="T99" fmla="*/ 359 h 905"/>
              <a:gd name="T100" fmla="*/ 898 w 900"/>
              <a:gd name="T101" fmla="*/ 353 h 905"/>
              <a:gd name="T102" fmla="*/ 880 w 900"/>
              <a:gd name="T103" fmla="*/ 419 h 905"/>
              <a:gd name="T104" fmla="*/ 854 w 900"/>
              <a:gd name="T105" fmla="*/ 517 h 905"/>
              <a:gd name="T106" fmla="*/ 785 w 900"/>
              <a:gd name="T107" fmla="*/ 609 h 905"/>
              <a:gd name="T108" fmla="*/ 690 w 900"/>
              <a:gd name="T109" fmla="*/ 660 h 905"/>
              <a:gd name="T110" fmla="*/ 609 w 900"/>
              <a:gd name="T111" fmla="*/ 685 h 905"/>
              <a:gd name="T112" fmla="*/ 517 w 900"/>
              <a:gd name="T113" fmla="*/ 723 h 905"/>
              <a:gd name="T114" fmla="*/ 448 w 900"/>
              <a:gd name="T115" fmla="*/ 790 h 905"/>
              <a:gd name="T116" fmla="*/ 417 w 900"/>
              <a:gd name="T117" fmla="*/ 881 h 905"/>
              <a:gd name="T118" fmla="*/ 412 w 900"/>
              <a:gd name="T119" fmla="*/ 898 h 905"/>
              <a:gd name="T120" fmla="*/ 398 w 900"/>
              <a:gd name="T121" fmla="*/ 900 h 905"/>
              <a:gd name="T122" fmla="*/ 360 w 900"/>
              <a:gd name="T123" fmla="*/ 899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0" h="905">
                <a:moveTo>
                  <a:pt x="359" y="898"/>
                </a:moveTo>
                <a:lnTo>
                  <a:pt x="355" y="892"/>
                </a:lnTo>
                <a:lnTo>
                  <a:pt x="353" y="888"/>
                </a:lnTo>
                <a:lnTo>
                  <a:pt x="351" y="885"/>
                </a:lnTo>
                <a:lnTo>
                  <a:pt x="351" y="882"/>
                </a:lnTo>
                <a:lnTo>
                  <a:pt x="350" y="879"/>
                </a:lnTo>
                <a:lnTo>
                  <a:pt x="350" y="876"/>
                </a:lnTo>
                <a:lnTo>
                  <a:pt x="350" y="872"/>
                </a:lnTo>
                <a:lnTo>
                  <a:pt x="350" y="869"/>
                </a:lnTo>
                <a:lnTo>
                  <a:pt x="351" y="866"/>
                </a:lnTo>
                <a:lnTo>
                  <a:pt x="352" y="862"/>
                </a:lnTo>
                <a:lnTo>
                  <a:pt x="353" y="858"/>
                </a:lnTo>
                <a:lnTo>
                  <a:pt x="354" y="855"/>
                </a:lnTo>
                <a:lnTo>
                  <a:pt x="355" y="851"/>
                </a:lnTo>
                <a:lnTo>
                  <a:pt x="357" y="847"/>
                </a:lnTo>
                <a:lnTo>
                  <a:pt x="358" y="844"/>
                </a:lnTo>
                <a:lnTo>
                  <a:pt x="359" y="840"/>
                </a:lnTo>
                <a:lnTo>
                  <a:pt x="361" y="836"/>
                </a:lnTo>
                <a:lnTo>
                  <a:pt x="363" y="831"/>
                </a:lnTo>
                <a:lnTo>
                  <a:pt x="364" y="827"/>
                </a:lnTo>
                <a:lnTo>
                  <a:pt x="366" y="823"/>
                </a:lnTo>
                <a:lnTo>
                  <a:pt x="367" y="818"/>
                </a:lnTo>
                <a:lnTo>
                  <a:pt x="369" y="814"/>
                </a:lnTo>
                <a:lnTo>
                  <a:pt x="370" y="809"/>
                </a:lnTo>
                <a:lnTo>
                  <a:pt x="371" y="804"/>
                </a:lnTo>
                <a:lnTo>
                  <a:pt x="372" y="799"/>
                </a:lnTo>
                <a:lnTo>
                  <a:pt x="373" y="794"/>
                </a:lnTo>
                <a:lnTo>
                  <a:pt x="373" y="788"/>
                </a:lnTo>
                <a:lnTo>
                  <a:pt x="373" y="783"/>
                </a:lnTo>
                <a:lnTo>
                  <a:pt x="373" y="778"/>
                </a:lnTo>
                <a:lnTo>
                  <a:pt x="373" y="772"/>
                </a:lnTo>
                <a:lnTo>
                  <a:pt x="373" y="766"/>
                </a:lnTo>
                <a:lnTo>
                  <a:pt x="371" y="760"/>
                </a:lnTo>
                <a:lnTo>
                  <a:pt x="371" y="757"/>
                </a:lnTo>
                <a:lnTo>
                  <a:pt x="371" y="754"/>
                </a:lnTo>
                <a:lnTo>
                  <a:pt x="371" y="752"/>
                </a:lnTo>
                <a:lnTo>
                  <a:pt x="370" y="749"/>
                </a:lnTo>
                <a:lnTo>
                  <a:pt x="370" y="747"/>
                </a:lnTo>
                <a:lnTo>
                  <a:pt x="369" y="744"/>
                </a:lnTo>
                <a:lnTo>
                  <a:pt x="369" y="742"/>
                </a:lnTo>
                <a:lnTo>
                  <a:pt x="369" y="740"/>
                </a:lnTo>
                <a:lnTo>
                  <a:pt x="369" y="738"/>
                </a:lnTo>
                <a:lnTo>
                  <a:pt x="368" y="736"/>
                </a:lnTo>
                <a:lnTo>
                  <a:pt x="367" y="734"/>
                </a:lnTo>
                <a:lnTo>
                  <a:pt x="367" y="732"/>
                </a:lnTo>
                <a:lnTo>
                  <a:pt x="367" y="730"/>
                </a:lnTo>
                <a:lnTo>
                  <a:pt x="366" y="729"/>
                </a:lnTo>
                <a:lnTo>
                  <a:pt x="365" y="727"/>
                </a:lnTo>
                <a:lnTo>
                  <a:pt x="365" y="725"/>
                </a:lnTo>
                <a:lnTo>
                  <a:pt x="364" y="724"/>
                </a:lnTo>
                <a:lnTo>
                  <a:pt x="363" y="722"/>
                </a:lnTo>
                <a:lnTo>
                  <a:pt x="362" y="720"/>
                </a:lnTo>
                <a:lnTo>
                  <a:pt x="361" y="718"/>
                </a:lnTo>
                <a:lnTo>
                  <a:pt x="360" y="717"/>
                </a:lnTo>
                <a:lnTo>
                  <a:pt x="359" y="715"/>
                </a:lnTo>
                <a:lnTo>
                  <a:pt x="358" y="713"/>
                </a:lnTo>
                <a:lnTo>
                  <a:pt x="357" y="712"/>
                </a:lnTo>
                <a:lnTo>
                  <a:pt x="355" y="710"/>
                </a:lnTo>
                <a:lnTo>
                  <a:pt x="353" y="708"/>
                </a:lnTo>
                <a:lnTo>
                  <a:pt x="352" y="706"/>
                </a:lnTo>
                <a:lnTo>
                  <a:pt x="350" y="704"/>
                </a:lnTo>
                <a:lnTo>
                  <a:pt x="348" y="702"/>
                </a:lnTo>
                <a:lnTo>
                  <a:pt x="346" y="700"/>
                </a:lnTo>
                <a:lnTo>
                  <a:pt x="331" y="686"/>
                </a:lnTo>
                <a:lnTo>
                  <a:pt x="325" y="681"/>
                </a:lnTo>
                <a:lnTo>
                  <a:pt x="318" y="676"/>
                </a:lnTo>
                <a:lnTo>
                  <a:pt x="311" y="671"/>
                </a:lnTo>
                <a:lnTo>
                  <a:pt x="305" y="668"/>
                </a:lnTo>
                <a:lnTo>
                  <a:pt x="298" y="664"/>
                </a:lnTo>
                <a:lnTo>
                  <a:pt x="291" y="661"/>
                </a:lnTo>
                <a:lnTo>
                  <a:pt x="285" y="659"/>
                </a:lnTo>
                <a:lnTo>
                  <a:pt x="279" y="656"/>
                </a:lnTo>
                <a:lnTo>
                  <a:pt x="273" y="655"/>
                </a:lnTo>
                <a:lnTo>
                  <a:pt x="266" y="653"/>
                </a:lnTo>
                <a:lnTo>
                  <a:pt x="260" y="652"/>
                </a:lnTo>
                <a:lnTo>
                  <a:pt x="254" y="651"/>
                </a:lnTo>
                <a:lnTo>
                  <a:pt x="247" y="650"/>
                </a:lnTo>
                <a:lnTo>
                  <a:pt x="241" y="649"/>
                </a:lnTo>
                <a:lnTo>
                  <a:pt x="235" y="648"/>
                </a:lnTo>
                <a:lnTo>
                  <a:pt x="228" y="647"/>
                </a:lnTo>
                <a:lnTo>
                  <a:pt x="222" y="646"/>
                </a:lnTo>
                <a:lnTo>
                  <a:pt x="215" y="645"/>
                </a:lnTo>
                <a:lnTo>
                  <a:pt x="208" y="644"/>
                </a:lnTo>
                <a:lnTo>
                  <a:pt x="201" y="642"/>
                </a:lnTo>
                <a:lnTo>
                  <a:pt x="194" y="640"/>
                </a:lnTo>
                <a:lnTo>
                  <a:pt x="187" y="638"/>
                </a:lnTo>
                <a:lnTo>
                  <a:pt x="180" y="636"/>
                </a:lnTo>
                <a:lnTo>
                  <a:pt x="172" y="634"/>
                </a:lnTo>
                <a:lnTo>
                  <a:pt x="164" y="630"/>
                </a:lnTo>
                <a:lnTo>
                  <a:pt x="156" y="627"/>
                </a:lnTo>
                <a:lnTo>
                  <a:pt x="148" y="623"/>
                </a:lnTo>
                <a:lnTo>
                  <a:pt x="139" y="618"/>
                </a:lnTo>
                <a:lnTo>
                  <a:pt x="130" y="613"/>
                </a:lnTo>
                <a:lnTo>
                  <a:pt x="121" y="608"/>
                </a:lnTo>
                <a:lnTo>
                  <a:pt x="110" y="600"/>
                </a:lnTo>
                <a:lnTo>
                  <a:pt x="105" y="597"/>
                </a:lnTo>
                <a:lnTo>
                  <a:pt x="100" y="594"/>
                </a:lnTo>
                <a:lnTo>
                  <a:pt x="95" y="591"/>
                </a:lnTo>
                <a:lnTo>
                  <a:pt x="91" y="588"/>
                </a:lnTo>
                <a:lnTo>
                  <a:pt x="87" y="585"/>
                </a:lnTo>
                <a:lnTo>
                  <a:pt x="83" y="583"/>
                </a:lnTo>
                <a:lnTo>
                  <a:pt x="79" y="580"/>
                </a:lnTo>
                <a:lnTo>
                  <a:pt x="75" y="578"/>
                </a:lnTo>
                <a:lnTo>
                  <a:pt x="71" y="575"/>
                </a:lnTo>
                <a:lnTo>
                  <a:pt x="68" y="573"/>
                </a:lnTo>
                <a:lnTo>
                  <a:pt x="65" y="570"/>
                </a:lnTo>
                <a:lnTo>
                  <a:pt x="61" y="568"/>
                </a:lnTo>
                <a:lnTo>
                  <a:pt x="59" y="566"/>
                </a:lnTo>
                <a:lnTo>
                  <a:pt x="55" y="563"/>
                </a:lnTo>
                <a:lnTo>
                  <a:pt x="53" y="561"/>
                </a:lnTo>
                <a:lnTo>
                  <a:pt x="50" y="558"/>
                </a:lnTo>
                <a:lnTo>
                  <a:pt x="47" y="555"/>
                </a:lnTo>
                <a:lnTo>
                  <a:pt x="45" y="552"/>
                </a:lnTo>
                <a:lnTo>
                  <a:pt x="42" y="550"/>
                </a:lnTo>
                <a:lnTo>
                  <a:pt x="39" y="546"/>
                </a:lnTo>
                <a:lnTo>
                  <a:pt x="37" y="543"/>
                </a:lnTo>
                <a:lnTo>
                  <a:pt x="35" y="540"/>
                </a:lnTo>
                <a:lnTo>
                  <a:pt x="32" y="536"/>
                </a:lnTo>
                <a:lnTo>
                  <a:pt x="30" y="532"/>
                </a:lnTo>
                <a:lnTo>
                  <a:pt x="27" y="528"/>
                </a:lnTo>
                <a:lnTo>
                  <a:pt x="25" y="523"/>
                </a:lnTo>
                <a:lnTo>
                  <a:pt x="23" y="518"/>
                </a:lnTo>
                <a:lnTo>
                  <a:pt x="21" y="513"/>
                </a:lnTo>
                <a:lnTo>
                  <a:pt x="18" y="508"/>
                </a:lnTo>
                <a:lnTo>
                  <a:pt x="16" y="502"/>
                </a:lnTo>
                <a:lnTo>
                  <a:pt x="10" y="487"/>
                </a:lnTo>
                <a:lnTo>
                  <a:pt x="7" y="480"/>
                </a:lnTo>
                <a:lnTo>
                  <a:pt x="5" y="473"/>
                </a:lnTo>
                <a:lnTo>
                  <a:pt x="4" y="466"/>
                </a:lnTo>
                <a:lnTo>
                  <a:pt x="3" y="460"/>
                </a:lnTo>
                <a:lnTo>
                  <a:pt x="1" y="455"/>
                </a:lnTo>
                <a:lnTo>
                  <a:pt x="1" y="449"/>
                </a:lnTo>
                <a:lnTo>
                  <a:pt x="0" y="444"/>
                </a:lnTo>
                <a:lnTo>
                  <a:pt x="0" y="438"/>
                </a:lnTo>
                <a:lnTo>
                  <a:pt x="0" y="433"/>
                </a:lnTo>
                <a:lnTo>
                  <a:pt x="0" y="428"/>
                </a:lnTo>
                <a:lnTo>
                  <a:pt x="1" y="423"/>
                </a:lnTo>
                <a:lnTo>
                  <a:pt x="1" y="418"/>
                </a:lnTo>
                <a:lnTo>
                  <a:pt x="2" y="413"/>
                </a:lnTo>
                <a:lnTo>
                  <a:pt x="3" y="408"/>
                </a:lnTo>
                <a:lnTo>
                  <a:pt x="3" y="403"/>
                </a:lnTo>
                <a:lnTo>
                  <a:pt x="4" y="398"/>
                </a:lnTo>
                <a:lnTo>
                  <a:pt x="5" y="393"/>
                </a:lnTo>
                <a:lnTo>
                  <a:pt x="6" y="388"/>
                </a:lnTo>
                <a:lnTo>
                  <a:pt x="7" y="382"/>
                </a:lnTo>
                <a:lnTo>
                  <a:pt x="9" y="376"/>
                </a:lnTo>
                <a:lnTo>
                  <a:pt x="9" y="370"/>
                </a:lnTo>
                <a:lnTo>
                  <a:pt x="11" y="364"/>
                </a:lnTo>
                <a:lnTo>
                  <a:pt x="12" y="358"/>
                </a:lnTo>
                <a:lnTo>
                  <a:pt x="13" y="351"/>
                </a:lnTo>
                <a:lnTo>
                  <a:pt x="13" y="344"/>
                </a:lnTo>
                <a:lnTo>
                  <a:pt x="14" y="337"/>
                </a:lnTo>
                <a:lnTo>
                  <a:pt x="15" y="329"/>
                </a:lnTo>
                <a:lnTo>
                  <a:pt x="15" y="321"/>
                </a:lnTo>
                <a:lnTo>
                  <a:pt x="15" y="312"/>
                </a:lnTo>
                <a:lnTo>
                  <a:pt x="16" y="304"/>
                </a:lnTo>
                <a:lnTo>
                  <a:pt x="16" y="296"/>
                </a:lnTo>
                <a:lnTo>
                  <a:pt x="16" y="293"/>
                </a:lnTo>
                <a:lnTo>
                  <a:pt x="16" y="290"/>
                </a:lnTo>
                <a:lnTo>
                  <a:pt x="16" y="287"/>
                </a:lnTo>
                <a:lnTo>
                  <a:pt x="16" y="285"/>
                </a:lnTo>
                <a:lnTo>
                  <a:pt x="16" y="282"/>
                </a:lnTo>
                <a:lnTo>
                  <a:pt x="16" y="280"/>
                </a:lnTo>
                <a:lnTo>
                  <a:pt x="16" y="278"/>
                </a:lnTo>
                <a:lnTo>
                  <a:pt x="16" y="276"/>
                </a:lnTo>
                <a:lnTo>
                  <a:pt x="16" y="273"/>
                </a:lnTo>
                <a:lnTo>
                  <a:pt x="16" y="271"/>
                </a:lnTo>
                <a:lnTo>
                  <a:pt x="16" y="270"/>
                </a:lnTo>
                <a:lnTo>
                  <a:pt x="16" y="268"/>
                </a:lnTo>
                <a:lnTo>
                  <a:pt x="16" y="266"/>
                </a:lnTo>
                <a:lnTo>
                  <a:pt x="16" y="264"/>
                </a:lnTo>
                <a:lnTo>
                  <a:pt x="16" y="262"/>
                </a:lnTo>
                <a:lnTo>
                  <a:pt x="16" y="260"/>
                </a:lnTo>
                <a:lnTo>
                  <a:pt x="16" y="258"/>
                </a:lnTo>
                <a:lnTo>
                  <a:pt x="16" y="256"/>
                </a:lnTo>
                <a:lnTo>
                  <a:pt x="16" y="254"/>
                </a:lnTo>
                <a:lnTo>
                  <a:pt x="16" y="252"/>
                </a:lnTo>
                <a:lnTo>
                  <a:pt x="16" y="250"/>
                </a:lnTo>
                <a:lnTo>
                  <a:pt x="16" y="248"/>
                </a:lnTo>
                <a:lnTo>
                  <a:pt x="16" y="245"/>
                </a:lnTo>
                <a:lnTo>
                  <a:pt x="16" y="243"/>
                </a:lnTo>
                <a:lnTo>
                  <a:pt x="16" y="240"/>
                </a:lnTo>
                <a:lnTo>
                  <a:pt x="16" y="237"/>
                </a:lnTo>
                <a:lnTo>
                  <a:pt x="16" y="234"/>
                </a:lnTo>
                <a:lnTo>
                  <a:pt x="16" y="231"/>
                </a:lnTo>
                <a:lnTo>
                  <a:pt x="16" y="228"/>
                </a:lnTo>
                <a:lnTo>
                  <a:pt x="16" y="224"/>
                </a:lnTo>
                <a:lnTo>
                  <a:pt x="15" y="223"/>
                </a:lnTo>
                <a:lnTo>
                  <a:pt x="15" y="222"/>
                </a:lnTo>
                <a:lnTo>
                  <a:pt x="15" y="222"/>
                </a:lnTo>
                <a:lnTo>
                  <a:pt x="15" y="221"/>
                </a:lnTo>
                <a:lnTo>
                  <a:pt x="15" y="221"/>
                </a:lnTo>
                <a:lnTo>
                  <a:pt x="15" y="220"/>
                </a:lnTo>
                <a:lnTo>
                  <a:pt x="15" y="220"/>
                </a:lnTo>
                <a:lnTo>
                  <a:pt x="15" y="219"/>
                </a:lnTo>
                <a:lnTo>
                  <a:pt x="15" y="218"/>
                </a:lnTo>
                <a:lnTo>
                  <a:pt x="15" y="218"/>
                </a:lnTo>
                <a:lnTo>
                  <a:pt x="15" y="218"/>
                </a:lnTo>
                <a:lnTo>
                  <a:pt x="15" y="217"/>
                </a:lnTo>
                <a:lnTo>
                  <a:pt x="15" y="216"/>
                </a:lnTo>
                <a:lnTo>
                  <a:pt x="15" y="216"/>
                </a:lnTo>
                <a:lnTo>
                  <a:pt x="15" y="216"/>
                </a:lnTo>
                <a:lnTo>
                  <a:pt x="15" y="215"/>
                </a:lnTo>
                <a:lnTo>
                  <a:pt x="15" y="215"/>
                </a:lnTo>
                <a:lnTo>
                  <a:pt x="14" y="214"/>
                </a:lnTo>
                <a:lnTo>
                  <a:pt x="14" y="214"/>
                </a:lnTo>
                <a:lnTo>
                  <a:pt x="14" y="214"/>
                </a:lnTo>
                <a:lnTo>
                  <a:pt x="14" y="213"/>
                </a:lnTo>
                <a:lnTo>
                  <a:pt x="14" y="213"/>
                </a:lnTo>
                <a:lnTo>
                  <a:pt x="15" y="212"/>
                </a:lnTo>
                <a:lnTo>
                  <a:pt x="15" y="212"/>
                </a:lnTo>
                <a:lnTo>
                  <a:pt x="15" y="212"/>
                </a:lnTo>
                <a:lnTo>
                  <a:pt x="15" y="212"/>
                </a:lnTo>
                <a:lnTo>
                  <a:pt x="15" y="212"/>
                </a:lnTo>
                <a:lnTo>
                  <a:pt x="15" y="211"/>
                </a:lnTo>
                <a:lnTo>
                  <a:pt x="15" y="211"/>
                </a:lnTo>
                <a:lnTo>
                  <a:pt x="15" y="211"/>
                </a:lnTo>
                <a:lnTo>
                  <a:pt x="16" y="211"/>
                </a:lnTo>
                <a:lnTo>
                  <a:pt x="19" y="211"/>
                </a:lnTo>
                <a:lnTo>
                  <a:pt x="21" y="211"/>
                </a:lnTo>
                <a:lnTo>
                  <a:pt x="22" y="212"/>
                </a:lnTo>
                <a:lnTo>
                  <a:pt x="23" y="212"/>
                </a:lnTo>
                <a:lnTo>
                  <a:pt x="25" y="213"/>
                </a:lnTo>
                <a:lnTo>
                  <a:pt x="26" y="214"/>
                </a:lnTo>
                <a:lnTo>
                  <a:pt x="27" y="216"/>
                </a:lnTo>
                <a:lnTo>
                  <a:pt x="29" y="218"/>
                </a:lnTo>
                <a:lnTo>
                  <a:pt x="30" y="219"/>
                </a:lnTo>
                <a:lnTo>
                  <a:pt x="31" y="221"/>
                </a:lnTo>
                <a:lnTo>
                  <a:pt x="32" y="224"/>
                </a:lnTo>
                <a:lnTo>
                  <a:pt x="33" y="226"/>
                </a:lnTo>
                <a:lnTo>
                  <a:pt x="34" y="228"/>
                </a:lnTo>
                <a:lnTo>
                  <a:pt x="35" y="231"/>
                </a:lnTo>
                <a:lnTo>
                  <a:pt x="36" y="234"/>
                </a:lnTo>
                <a:lnTo>
                  <a:pt x="37" y="237"/>
                </a:lnTo>
                <a:lnTo>
                  <a:pt x="38" y="240"/>
                </a:lnTo>
                <a:lnTo>
                  <a:pt x="39" y="243"/>
                </a:lnTo>
                <a:lnTo>
                  <a:pt x="40" y="246"/>
                </a:lnTo>
                <a:lnTo>
                  <a:pt x="41" y="250"/>
                </a:lnTo>
                <a:lnTo>
                  <a:pt x="42" y="253"/>
                </a:lnTo>
                <a:lnTo>
                  <a:pt x="43" y="257"/>
                </a:lnTo>
                <a:lnTo>
                  <a:pt x="45" y="260"/>
                </a:lnTo>
                <a:lnTo>
                  <a:pt x="46" y="264"/>
                </a:lnTo>
                <a:lnTo>
                  <a:pt x="47" y="268"/>
                </a:lnTo>
                <a:lnTo>
                  <a:pt x="48" y="272"/>
                </a:lnTo>
                <a:lnTo>
                  <a:pt x="49" y="275"/>
                </a:lnTo>
                <a:lnTo>
                  <a:pt x="51" y="279"/>
                </a:lnTo>
                <a:lnTo>
                  <a:pt x="52" y="283"/>
                </a:lnTo>
                <a:lnTo>
                  <a:pt x="54" y="287"/>
                </a:lnTo>
                <a:lnTo>
                  <a:pt x="55" y="291"/>
                </a:lnTo>
                <a:lnTo>
                  <a:pt x="59" y="301"/>
                </a:lnTo>
                <a:lnTo>
                  <a:pt x="61" y="306"/>
                </a:lnTo>
                <a:lnTo>
                  <a:pt x="62" y="310"/>
                </a:lnTo>
                <a:lnTo>
                  <a:pt x="63" y="315"/>
                </a:lnTo>
                <a:lnTo>
                  <a:pt x="64" y="319"/>
                </a:lnTo>
                <a:lnTo>
                  <a:pt x="65" y="323"/>
                </a:lnTo>
                <a:lnTo>
                  <a:pt x="66" y="328"/>
                </a:lnTo>
                <a:lnTo>
                  <a:pt x="67" y="331"/>
                </a:lnTo>
                <a:lnTo>
                  <a:pt x="67" y="335"/>
                </a:lnTo>
                <a:lnTo>
                  <a:pt x="67" y="339"/>
                </a:lnTo>
                <a:lnTo>
                  <a:pt x="68" y="342"/>
                </a:lnTo>
                <a:lnTo>
                  <a:pt x="68" y="346"/>
                </a:lnTo>
                <a:lnTo>
                  <a:pt x="69" y="349"/>
                </a:lnTo>
                <a:lnTo>
                  <a:pt x="69" y="352"/>
                </a:lnTo>
                <a:lnTo>
                  <a:pt x="69" y="356"/>
                </a:lnTo>
                <a:lnTo>
                  <a:pt x="70" y="359"/>
                </a:lnTo>
                <a:lnTo>
                  <a:pt x="70" y="362"/>
                </a:lnTo>
                <a:lnTo>
                  <a:pt x="71" y="365"/>
                </a:lnTo>
                <a:lnTo>
                  <a:pt x="72" y="368"/>
                </a:lnTo>
                <a:lnTo>
                  <a:pt x="72" y="371"/>
                </a:lnTo>
                <a:lnTo>
                  <a:pt x="73" y="374"/>
                </a:lnTo>
                <a:lnTo>
                  <a:pt x="75" y="378"/>
                </a:lnTo>
                <a:lnTo>
                  <a:pt x="76" y="381"/>
                </a:lnTo>
                <a:lnTo>
                  <a:pt x="77" y="384"/>
                </a:lnTo>
                <a:lnTo>
                  <a:pt x="79" y="388"/>
                </a:lnTo>
                <a:lnTo>
                  <a:pt x="81" y="391"/>
                </a:lnTo>
                <a:lnTo>
                  <a:pt x="83" y="394"/>
                </a:lnTo>
                <a:lnTo>
                  <a:pt x="85" y="398"/>
                </a:lnTo>
                <a:lnTo>
                  <a:pt x="88" y="402"/>
                </a:lnTo>
                <a:lnTo>
                  <a:pt x="91" y="406"/>
                </a:lnTo>
                <a:lnTo>
                  <a:pt x="95" y="410"/>
                </a:lnTo>
                <a:lnTo>
                  <a:pt x="105" y="420"/>
                </a:lnTo>
                <a:lnTo>
                  <a:pt x="111" y="425"/>
                </a:lnTo>
                <a:lnTo>
                  <a:pt x="116" y="429"/>
                </a:lnTo>
                <a:lnTo>
                  <a:pt x="121" y="432"/>
                </a:lnTo>
                <a:lnTo>
                  <a:pt x="126" y="436"/>
                </a:lnTo>
                <a:lnTo>
                  <a:pt x="131" y="438"/>
                </a:lnTo>
                <a:lnTo>
                  <a:pt x="137" y="441"/>
                </a:lnTo>
                <a:lnTo>
                  <a:pt x="141" y="443"/>
                </a:lnTo>
                <a:lnTo>
                  <a:pt x="147" y="444"/>
                </a:lnTo>
                <a:lnTo>
                  <a:pt x="151" y="446"/>
                </a:lnTo>
                <a:lnTo>
                  <a:pt x="157" y="447"/>
                </a:lnTo>
                <a:lnTo>
                  <a:pt x="161" y="448"/>
                </a:lnTo>
                <a:lnTo>
                  <a:pt x="167" y="449"/>
                </a:lnTo>
                <a:lnTo>
                  <a:pt x="171" y="450"/>
                </a:lnTo>
                <a:lnTo>
                  <a:pt x="177" y="451"/>
                </a:lnTo>
                <a:lnTo>
                  <a:pt x="182" y="452"/>
                </a:lnTo>
                <a:lnTo>
                  <a:pt x="187" y="453"/>
                </a:lnTo>
                <a:lnTo>
                  <a:pt x="192" y="454"/>
                </a:lnTo>
                <a:lnTo>
                  <a:pt x="197" y="455"/>
                </a:lnTo>
                <a:lnTo>
                  <a:pt x="203" y="456"/>
                </a:lnTo>
                <a:lnTo>
                  <a:pt x="208" y="457"/>
                </a:lnTo>
                <a:lnTo>
                  <a:pt x="213" y="458"/>
                </a:lnTo>
                <a:lnTo>
                  <a:pt x="219" y="460"/>
                </a:lnTo>
                <a:lnTo>
                  <a:pt x="225" y="462"/>
                </a:lnTo>
                <a:lnTo>
                  <a:pt x="230" y="465"/>
                </a:lnTo>
                <a:lnTo>
                  <a:pt x="236" y="468"/>
                </a:lnTo>
                <a:lnTo>
                  <a:pt x="242" y="471"/>
                </a:lnTo>
                <a:lnTo>
                  <a:pt x="248" y="474"/>
                </a:lnTo>
                <a:lnTo>
                  <a:pt x="254" y="479"/>
                </a:lnTo>
                <a:lnTo>
                  <a:pt x="260" y="483"/>
                </a:lnTo>
                <a:lnTo>
                  <a:pt x="267" y="489"/>
                </a:lnTo>
                <a:lnTo>
                  <a:pt x="270" y="491"/>
                </a:lnTo>
                <a:lnTo>
                  <a:pt x="271" y="492"/>
                </a:lnTo>
                <a:lnTo>
                  <a:pt x="272" y="494"/>
                </a:lnTo>
                <a:lnTo>
                  <a:pt x="273" y="495"/>
                </a:lnTo>
                <a:lnTo>
                  <a:pt x="275" y="496"/>
                </a:lnTo>
                <a:lnTo>
                  <a:pt x="275" y="497"/>
                </a:lnTo>
                <a:lnTo>
                  <a:pt x="276" y="498"/>
                </a:lnTo>
                <a:lnTo>
                  <a:pt x="277" y="500"/>
                </a:lnTo>
                <a:lnTo>
                  <a:pt x="278" y="500"/>
                </a:lnTo>
                <a:lnTo>
                  <a:pt x="278" y="502"/>
                </a:lnTo>
                <a:lnTo>
                  <a:pt x="279" y="503"/>
                </a:lnTo>
                <a:lnTo>
                  <a:pt x="279" y="504"/>
                </a:lnTo>
                <a:lnTo>
                  <a:pt x="280" y="505"/>
                </a:lnTo>
                <a:lnTo>
                  <a:pt x="280" y="506"/>
                </a:lnTo>
                <a:lnTo>
                  <a:pt x="281" y="507"/>
                </a:lnTo>
                <a:lnTo>
                  <a:pt x="281" y="508"/>
                </a:lnTo>
                <a:lnTo>
                  <a:pt x="282" y="509"/>
                </a:lnTo>
                <a:lnTo>
                  <a:pt x="282" y="510"/>
                </a:lnTo>
                <a:lnTo>
                  <a:pt x="283" y="512"/>
                </a:lnTo>
                <a:lnTo>
                  <a:pt x="283" y="513"/>
                </a:lnTo>
                <a:lnTo>
                  <a:pt x="284" y="514"/>
                </a:lnTo>
                <a:lnTo>
                  <a:pt x="285" y="515"/>
                </a:lnTo>
                <a:lnTo>
                  <a:pt x="285" y="516"/>
                </a:lnTo>
                <a:lnTo>
                  <a:pt x="286" y="518"/>
                </a:lnTo>
                <a:lnTo>
                  <a:pt x="287" y="519"/>
                </a:lnTo>
                <a:lnTo>
                  <a:pt x="287" y="520"/>
                </a:lnTo>
                <a:lnTo>
                  <a:pt x="289" y="522"/>
                </a:lnTo>
                <a:lnTo>
                  <a:pt x="289" y="523"/>
                </a:lnTo>
                <a:lnTo>
                  <a:pt x="291" y="525"/>
                </a:lnTo>
                <a:lnTo>
                  <a:pt x="292" y="526"/>
                </a:lnTo>
                <a:lnTo>
                  <a:pt x="293" y="528"/>
                </a:lnTo>
                <a:lnTo>
                  <a:pt x="297" y="533"/>
                </a:lnTo>
                <a:lnTo>
                  <a:pt x="299" y="536"/>
                </a:lnTo>
                <a:lnTo>
                  <a:pt x="301" y="538"/>
                </a:lnTo>
                <a:lnTo>
                  <a:pt x="303" y="539"/>
                </a:lnTo>
                <a:lnTo>
                  <a:pt x="305" y="541"/>
                </a:lnTo>
                <a:lnTo>
                  <a:pt x="307" y="543"/>
                </a:lnTo>
                <a:lnTo>
                  <a:pt x="308" y="544"/>
                </a:lnTo>
                <a:lnTo>
                  <a:pt x="310" y="546"/>
                </a:lnTo>
                <a:lnTo>
                  <a:pt x="311" y="547"/>
                </a:lnTo>
                <a:lnTo>
                  <a:pt x="313" y="548"/>
                </a:lnTo>
                <a:lnTo>
                  <a:pt x="315" y="550"/>
                </a:lnTo>
                <a:lnTo>
                  <a:pt x="316" y="551"/>
                </a:lnTo>
                <a:lnTo>
                  <a:pt x="317" y="552"/>
                </a:lnTo>
                <a:lnTo>
                  <a:pt x="319" y="553"/>
                </a:lnTo>
                <a:lnTo>
                  <a:pt x="320" y="554"/>
                </a:lnTo>
                <a:lnTo>
                  <a:pt x="322" y="555"/>
                </a:lnTo>
                <a:lnTo>
                  <a:pt x="323" y="556"/>
                </a:lnTo>
                <a:lnTo>
                  <a:pt x="325" y="558"/>
                </a:lnTo>
                <a:lnTo>
                  <a:pt x="326" y="559"/>
                </a:lnTo>
                <a:lnTo>
                  <a:pt x="327" y="560"/>
                </a:lnTo>
                <a:lnTo>
                  <a:pt x="329" y="561"/>
                </a:lnTo>
                <a:lnTo>
                  <a:pt x="331" y="563"/>
                </a:lnTo>
                <a:lnTo>
                  <a:pt x="332" y="564"/>
                </a:lnTo>
                <a:lnTo>
                  <a:pt x="333" y="566"/>
                </a:lnTo>
                <a:lnTo>
                  <a:pt x="335" y="568"/>
                </a:lnTo>
                <a:lnTo>
                  <a:pt x="337" y="569"/>
                </a:lnTo>
                <a:lnTo>
                  <a:pt x="339" y="571"/>
                </a:lnTo>
                <a:lnTo>
                  <a:pt x="340" y="574"/>
                </a:lnTo>
                <a:lnTo>
                  <a:pt x="342" y="576"/>
                </a:lnTo>
                <a:lnTo>
                  <a:pt x="344" y="578"/>
                </a:lnTo>
                <a:lnTo>
                  <a:pt x="346" y="581"/>
                </a:lnTo>
                <a:lnTo>
                  <a:pt x="349" y="585"/>
                </a:lnTo>
                <a:lnTo>
                  <a:pt x="350" y="587"/>
                </a:lnTo>
                <a:lnTo>
                  <a:pt x="352" y="589"/>
                </a:lnTo>
                <a:lnTo>
                  <a:pt x="353" y="591"/>
                </a:lnTo>
                <a:lnTo>
                  <a:pt x="354" y="592"/>
                </a:lnTo>
                <a:lnTo>
                  <a:pt x="355" y="594"/>
                </a:lnTo>
                <a:lnTo>
                  <a:pt x="356" y="595"/>
                </a:lnTo>
                <a:lnTo>
                  <a:pt x="357" y="597"/>
                </a:lnTo>
                <a:lnTo>
                  <a:pt x="358" y="598"/>
                </a:lnTo>
                <a:lnTo>
                  <a:pt x="359" y="600"/>
                </a:lnTo>
                <a:lnTo>
                  <a:pt x="359" y="601"/>
                </a:lnTo>
                <a:lnTo>
                  <a:pt x="360" y="602"/>
                </a:lnTo>
                <a:lnTo>
                  <a:pt x="361" y="603"/>
                </a:lnTo>
                <a:lnTo>
                  <a:pt x="361" y="605"/>
                </a:lnTo>
                <a:lnTo>
                  <a:pt x="362" y="606"/>
                </a:lnTo>
                <a:lnTo>
                  <a:pt x="363" y="607"/>
                </a:lnTo>
                <a:lnTo>
                  <a:pt x="363" y="608"/>
                </a:lnTo>
                <a:lnTo>
                  <a:pt x="363" y="610"/>
                </a:lnTo>
                <a:lnTo>
                  <a:pt x="364" y="611"/>
                </a:lnTo>
                <a:lnTo>
                  <a:pt x="365" y="612"/>
                </a:lnTo>
                <a:lnTo>
                  <a:pt x="365" y="614"/>
                </a:lnTo>
                <a:lnTo>
                  <a:pt x="366" y="616"/>
                </a:lnTo>
                <a:lnTo>
                  <a:pt x="367" y="617"/>
                </a:lnTo>
                <a:lnTo>
                  <a:pt x="367" y="619"/>
                </a:lnTo>
                <a:lnTo>
                  <a:pt x="368" y="621"/>
                </a:lnTo>
                <a:lnTo>
                  <a:pt x="368" y="622"/>
                </a:lnTo>
                <a:lnTo>
                  <a:pt x="369" y="624"/>
                </a:lnTo>
                <a:lnTo>
                  <a:pt x="370" y="627"/>
                </a:lnTo>
                <a:lnTo>
                  <a:pt x="371" y="629"/>
                </a:lnTo>
                <a:lnTo>
                  <a:pt x="371" y="631"/>
                </a:lnTo>
                <a:lnTo>
                  <a:pt x="373" y="634"/>
                </a:lnTo>
                <a:lnTo>
                  <a:pt x="376" y="643"/>
                </a:lnTo>
                <a:lnTo>
                  <a:pt x="378" y="648"/>
                </a:lnTo>
                <a:lnTo>
                  <a:pt x="380" y="652"/>
                </a:lnTo>
                <a:lnTo>
                  <a:pt x="382" y="656"/>
                </a:lnTo>
                <a:lnTo>
                  <a:pt x="384" y="660"/>
                </a:lnTo>
                <a:lnTo>
                  <a:pt x="386" y="664"/>
                </a:lnTo>
                <a:lnTo>
                  <a:pt x="387" y="668"/>
                </a:lnTo>
                <a:lnTo>
                  <a:pt x="389" y="672"/>
                </a:lnTo>
                <a:lnTo>
                  <a:pt x="391" y="676"/>
                </a:lnTo>
                <a:lnTo>
                  <a:pt x="393" y="679"/>
                </a:lnTo>
                <a:lnTo>
                  <a:pt x="395" y="683"/>
                </a:lnTo>
                <a:lnTo>
                  <a:pt x="396" y="686"/>
                </a:lnTo>
                <a:lnTo>
                  <a:pt x="398" y="690"/>
                </a:lnTo>
                <a:lnTo>
                  <a:pt x="399" y="693"/>
                </a:lnTo>
                <a:lnTo>
                  <a:pt x="401" y="696"/>
                </a:lnTo>
                <a:lnTo>
                  <a:pt x="402" y="699"/>
                </a:lnTo>
                <a:lnTo>
                  <a:pt x="403" y="702"/>
                </a:lnTo>
                <a:lnTo>
                  <a:pt x="404" y="705"/>
                </a:lnTo>
                <a:lnTo>
                  <a:pt x="405" y="708"/>
                </a:lnTo>
                <a:lnTo>
                  <a:pt x="405" y="711"/>
                </a:lnTo>
                <a:lnTo>
                  <a:pt x="406" y="714"/>
                </a:lnTo>
                <a:lnTo>
                  <a:pt x="406" y="716"/>
                </a:lnTo>
                <a:lnTo>
                  <a:pt x="406" y="719"/>
                </a:lnTo>
                <a:lnTo>
                  <a:pt x="406" y="722"/>
                </a:lnTo>
                <a:lnTo>
                  <a:pt x="406" y="724"/>
                </a:lnTo>
                <a:lnTo>
                  <a:pt x="405" y="727"/>
                </a:lnTo>
                <a:lnTo>
                  <a:pt x="405" y="730"/>
                </a:lnTo>
                <a:lnTo>
                  <a:pt x="403" y="732"/>
                </a:lnTo>
                <a:lnTo>
                  <a:pt x="402" y="734"/>
                </a:lnTo>
                <a:lnTo>
                  <a:pt x="401" y="737"/>
                </a:lnTo>
                <a:lnTo>
                  <a:pt x="399" y="740"/>
                </a:lnTo>
                <a:lnTo>
                  <a:pt x="398" y="740"/>
                </a:lnTo>
                <a:lnTo>
                  <a:pt x="398" y="740"/>
                </a:lnTo>
                <a:lnTo>
                  <a:pt x="398" y="740"/>
                </a:lnTo>
                <a:lnTo>
                  <a:pt x="397" y="741"/>
                </a:lnTo>
                <a:lnTo>
                  <a:pt x="397" y="741"/>
                </a:lnTo>
                <a:lnTo>
                  <a:pt x="397" y="741"/>
                </a:lnTo>
                <a:lnTo>
                  <a:pt x="397" y="741"/>
                </a:lnTo>
                <a:lnTo>
                  <a:pt x="396" y="742"/>
                </a:lnTo>
                <a:lnTo>
                  <a:pt x="396" y="742"/>
                </a:lnTo>
                <a:lnTo>
                  <a:pt x="395" y="742"/>
                </a:lnTo>
                <a:lnTo>
                  <a:pt x="395" y="742"/>
                </a:lnTo>
                <a:lnTo>
                  <a:pt x="395" y="742"/>
                </a:lnTo>
                <a:lnTo>
                  <a:pt x="394" y="742"/>
                </a:lnTo>
                <a:lnTo>
                  <a:pt x="394" y="742"/>
                </a:lnTo>
                <a:lnTo>
                  <a:pt x="393" y="742"/>
                </a:lnTo>
                <a:lnTo>
                  <a:pt x="393" y="742"/>
                </a:lnTo>
                <a:lnTo>
                  <a:pt x="392" y="742"/>
                </a:lnTo>
                <a:lnTo>
                  <a:pt x="392" y="742"/>
                </a:lnTo>
                <a:lnTo>
                  <a:pt x="391" y="742"/>
                </a:lnTo>
                <a:lnTo>
                  <a:pt x="391" y="742"/>
                </a:lnTo>
                <a:lnTo>
                  <a:pt x="391" y="742"/>
                </a:lnTo>
                <a:lnTo>
                  <a:pt x="390" y="741"/>
                </a:lnTo>
                <a:lnTo>
                  <a:pt x="389" y="741"/>
                </a:lnTo>
                <a:lnTo>
                  <a:pt x="389" y="741"/>
                </a:lnTo>
                <a:lnTo>
                  <a:pt x="389" y="741"/>
                </a:lnTo>
                <a:lnTo>
                  <a:pt x="388" y="741"/>
                </a:lnTo>
                <a:lnTo>
                  <a:pt x="387" y="740"/>
                </a:lnTo>
                <a:lnTo>
                  <a:pt x="387" y="740"/>
                </a:lnTo>
                <a:lnTo>
                  <a:pt x="387" y="740"/>
                </a:lnTo>
                <a:lnTo>
                  <a:pt x="386" y="740"/>
                </a:lnTo>
                <a:lnTo>
                  <a:pt x="386" y="740"/>
                </a:lnTo>
                <a:lnTo>
                  <a:pt x="382" y="737"/>
                </a:lnTo>
                <a:lnTo>
                  <a:pt x="380" y="736"/>
                </a:lnTo>
                <a:lnTo>
                  <a:pt x="379" y="734"/>
                </a:lnTo>
                <a:lnTo>
                  <a:pt x="377" y="733"/>
                </a:lnTo>
                <a:lnTo>
                  <a:pt x="376" y="732"/>
                </a:lnTo>
                <a:lnTo>
                  <a:pt x="375" y="731"/>
                </a:lnTo>
                <a:lnTo>
                  <a:pt x="374" y="730"/>
                </a:lnTo>
                <a:lnTo>
                  <a:pt x="373" y="728"/>
                </a:lnTo>
                <a:lnTo>
                  <a:pt x="373" y="727"/>
                </a:lnTo>
                <a:lnTo>
                  <a:pt x="372" y="726"/>
                </a:lnTo>
                <a:lnTo>
                  <a:pt x="371" y="724"/>
                </a:lnTo>
                <a:lnTo>
                  <a:pt x="371" y="723"/>
                </a:lnTo>
                <a:lnTo>
                  <a:pt x="370" y="721"/>
                </a:lnTo>
                <a:lnTo>
                  <a:pt x="369" y="720"/>
                </a:lnTo>
                <a:lnTo>
                  <a:pt x="369" y="718"/>
                </a:lnTo>
                <a:lnTo>
                  <a:pt x="369" y="717"/>
                </a:lnTo>
                <a:lnTo>
                  <a:pt x="368" y="715"/>
                </a:lnTo>
                <a:lnTo>
                  <a:pt x="368" y="714"/>
                </a:lnTo>
                <a:lnTo>
                  <a:pt x="367" y="712"/>
                </a:lnTo>
                <a:lnTo>
                  <a:pt x="367" y="710"/>
                </a:lnTo>
                <a:lnTo>
                  <a:pt x="367" y="708"/>
                </a:lnTo>
                <a:lnTo>
                  <a:pt x="366" y="706"/>
                </a:lnTo>
                <a:lnTo>
                  <a:pt x="365" y="704"/>
                </a:lnTo>
                <a:lnTo>
                  <a:pt x="365" y="702"/>
                </a:lnTo>
                <a:lnTo>
                  <a:pt x="365" y="700"/>
                </a:lnTo>
                <a:lnTo>
                  <a:pt x="364" y="698"/>
                </a:lnTo>
                <a:lnTo>
                  <a:pt x="363" y="696"/>
                </a:lnTo>
                <a:lnTo>
                  <a:pt x="362" y="694"/>
                </a:lnTo>
                <a:lnTo>
                  <a:pt x="361" y="692"/>
                </a:lnTo>
                <a:lnTo>
                  <a:pt x="360" y="689"/>
                </a:lnTo>
                <a:lnTo>
                  <a:pt x="359" y="687"/>
                </a:lnTo>
                <a:lnTo>
                  <a:pt x="357" y="681"/>
                </a:lnTo>
                <a:lnTo>
                  <a:pt x="355" y="678"/>
                </a:lnTo>
                <a:lnTo>
                  <a:pt x="354" y="676"/>
                </a:lnTo>
                <a:lnTo>
                  <a:pt x="353" y="674"/>
                </a:lnTo>
                <a:lnTo>
                  <a:pt x="352" y="672"/>
                </a:lnTo>
                <a:lnTo>
                  <a:pt x="351" y="670"/>
                </a:lnTo>
                <a:lnTo>
                  <a:pt x="350" y="668"/>
                </a:lnTo>
                <a:lnTo>
                  <a:pt x="349" y="666"/>
                </a:lnTo>
                <a:lnTo>
                  <a:pt x="349" y="664"/>
                </a:lnTo>
                <a:lnTo>
                  <a:pt x="348" y="662"/>
                </a:lnTo>
                <a:lnTo>
                  <a:pt x="347" y="661"/>
                </a:lnTo>
                <a:lnTo>
                  <a:pt x="346" y="659"/>
                </a:lnTo>
                <a:lnTo>
                  <a:pt x="345" y="658"/>
                </a:lnTo>
                <a:lnTo>
                  <a:pt x="345" y="656"/>
                </a:lnTo>
                <a:lnTo>
                  <a:pt x="344" y="654"/>
                </a:lnTo>
                <a:lnTo>
                  <a:pt x="343" y="653"/>
                </a:lnTo>
                <a:lnTo>
                  <a:pt x="343" y="651"/>
                </a:lnTo>
                <a:lnTo>
                  <a:pt x="342" y="650"/>
                </a:lnTo>
                <a:lnTo>
                  <a:pt x="341" y="648"/>
                </a:lnTo>
                <a:lnTo>
                  <a:pt x="341" y="646"/>
                </a:lnTo>
                <a:lnTo>
                  <a:pt x="340" y="645"/>
                </a:lnTo>
                <a:lnTo>
                  <a:pt x="339" y="643"/>
                </a:lnTo>
                <a:lnTo>
                  <a:pt x="339" y="641"/>
                </a:lnTo>
                <a:lnTo>
                  <a:pt x="338" y="639"/>
                </a:lnTo>
                <a:lnTo>
                  <a:pt x="337" y="637"/>
                </a:lnTo>
                <a:lnTo>
                  <a:pt x="337" y="634"/>
                </a:lnTo>
                <a:lnTo>
                  <a:pt x="336" y="632"/>
                </a:lnTo>
                <a:lnTo>
                  <a:pt x="335" y="629"/>
                </a:lnTo>
                <a:lnTo>
                  <a:pt x="335" y="627"/>
                </a:lnTo>
                <a:lnTo>
                  <a:pt x="334" y="624"/>
                </a:lnTo>
                <a:lnTo>
                  <a:pt x="333" y="621"/>
                </a:lnTo>
                <a:lnTo>
                  <a:pt x="331" y="614"/>
                </a:lnTo>
                <a:lnTo>
                  <a:pt x="330" y="611"/>
                </a:lnTo>
                <a:lnTo>
                  <a:pt x="329" y="608"/>
                </a:lnTo>
                <a:lnTo>
                  <a:pt x="329" y="605"/>
                </a:lnTo>
                <a:lnTo>
                  <a:pt x="328" y="602"/>
                </a:lnTo>
                <a:lnTo>
                  <a:pt x="327" y="600"/>
                </a:lnTo>
                <a:lnTo>
                  <a:pt x="327" y="598"/>
                </a:lnTo>
                <a:lnTo>
                  <a:pt x="326" y="595"/>
                </a:lnTo>
                <a:lnTo>
                  <a:pt x="325" y="593"/>
                </a:lnTo>
                <a:lnTo>
                  <a:pt x="325" y="591"/>
                </a:lnTo>
                <a:lnTo>
                  <a:pt x="324" y="589"/>
                </a:lnTo>
                <a:lnTo>
                  <a:pt x="324" y="587"/>
                </a:lnTo>
                <a:lnTo>
                  <a:pt x="323" y="585"/>
                </a:lnTo>
                <a:lnTo>
                  <a:pt x="323" y="584"/>
                </a:lnTo>
                <a:lnTo>
                  <a:pt x="323" y="582"/>
                </a:lnTo>
                <a:lnTo>
                  <a:pt x="323" y="580"/>
                </a:lnTo>
                <a:lnTo>
                  <a:pt x="322" y="578"/>
                </a:lnTo>
                <a:lnTo>
                  <a:pt x="322" y="576"/>
                </a:lnTo>
                <a:lnTo>
                  <a:pt x="322" y="574"/>
                </a:lnTo>
                <a:lnTo>
                  <a:pt x="321" y="572"/>
                </a:lnTo>
                <a:lnTo>
                  <a:pt x="321" y="570"/>
                </a:lnTo>
                <a:lnTo>
                  <a:pt x="321" y="568"/>
                </a:lnTo>
                <a:lnTo>
                  <a:pt x="321" y="565"/>
                </a:lnTo>
                <a:lnTo>
                  <a:pt x="321" y="563"/>
                </a:lnTo>
                <a:lnTo>
                  <a:pt x="321" y="560"/>
                </a:lnTo>
                <a:lnTo>
                  <a:pt x="320" y="558"/>
                </a:lnTo>
                <a:lnTo>
                  <a:pt x="320" y="555"/>
                </a:lnTo>
                <a:lnTo>
                  <a:pt x="320" y="552"/>
                </a:lnTo>
                <a:lnTo>
                  <a:pt x="320" y="548"/>
                </a:lnTo>
                <a:lnTo>
                  <a:pt x="320" y="545"/>
                </a:lnTo>
                <a:lnTo>
                  <a:pt x="320" y="542"/>
                </a:lnTo>
                <a:lnTo>
                  <a:pt x="319" y="530"/>
                </a:lnTo>
                <a:lnTo>
                  <a:pt x="319" y="524"/>
                </a:lnTo>
                <a:lnTo>
                  <a:pt x="319" y="520"/>
                </a:lnTo>
                <a:lnTo>
                  <a:pt x="319" y="515"/>
                </a:lnTo>
                <a:lnTo>
                  <a:pt x="319" y="510"/>
                </a:lnTo>
                <a:lnTo>
                  <a:pt x="318" y="506"/>
                </a:lnTo>
                <a:lnTo>
                  <a:pt x="318" y="502"/>
                </a:lnTo>
                <a:lnTo>
                  <a:pt x="318" y="498"/>
                </a:lnTo>
                <a:lnTo>
                  <a:pt x="318" y="494"/>
                </a:lnTo>
                <a:lnTo>
                  <a:pt x="318" y="491"/>
                </a:lnTo>
                <a:lnTo>
                  <a:pt x="318" y="487"/>
                </a:lnTo>
                <a:lnTo>
                  <a:pt x="318" y="484"/>
                </a:lnTo>
                <a:lnTo>
                  <a:pt x="318" y="481"/>
                </a:lnTo>
                <a:lnTo>
                  <a:pt x="319" y="478"/>
                </a:lnTo>
                <a:lnTo>
                  <a:pt x="319" y="474"/>
                </a:lnTo>
                <a:lnTo>
                  <a:pt x="319" y="471"/>
                </a:lnTo>
                <a:lnTo>
                  <a:pt x="319" y="468"/>
                </a:lnTo>
                <a:lnTo>
                  <a:pt x="320" y="465"/>
                </a:lnTo>
                <a:lnTo>
                  <a:pt x="320" y="462"/>
                </a:lnTo>
                <a:lnTo>
                  <a:pt x="321" y="458"/>
                </a:lnTo>
                <a:lnTo>
                  <a:pt x="321" y="455"/>
                </a:lnTo>
                <a:lnTo>
                  <a:pt x="322" y="451"/>
                </a:lnTo>
                <a:lnTo>
                  <a:pt x="323" y="447"/>
                </a:lnTo>
                <a:lnTo>
                  <a:pt x="324" y="443"/>
                </a:lnTo>
                <a:lnTo>
                  <a:pt x="325" y="439"/>
                </a:lnTo>
                <a:lnTo>
                  <a:pt x="326" y="435"/>
                </a:lnTo>
                <a:lnTo>
                  <a:pt x="327" y="430"/>
                </a:lnTo>
                <a:lnTo>
                  <a:pt x="328" y="426"/>
                </a:lnTo>
                <a:lnTo>
                  <a:pt x="330" y="420"/>
                </a:lnTo>
                <a:lnTo>
                  <a:pt x="331" y="415"/>
                </a:lnTo>
                <a:lnTo>
                  <a:pt x="333" y="410"/>
                </a:lnTo>
                <a:lnTo>
                  <a:pt x="335" y="402"/>
                </a:lnTo>
                <a:lnTo>
                  <a:pt x="336" y="399"/>
                </a:lnTo>
                <a:lnTo>
                  <a:pt x="337" y="396"/>
                </a:lnTo>
                <a:lnTo>
                  <a:pt x="338" y="392"/>
                </a:lnTo>
                <a:lnTo>
                  <a:pt x="339" y="390"/>
                </a:lnTo>
                <a:lnTo>
                  <a:pt x="341" y="387"/>
                </a:lnTo>
                <a:lnTo>
                  <a:pt x="341" y="385"/>
                </a:lnTo>
                <a:lnTo>
                  <a:pt x="343" y="382"/>
                </a:lnTo>
                <a:lnTo>
                  <a:pt x="343" y="380"/>
                </a:lnTo>
                <a:lnTo>
                  <a:pt x="345" y="378"/>
                </a:lnTo>
                <a:lnTo>
                  <a:pt x="346" y="376"/>
                </a:lnTo>
                <a:lnTo>
                  <a:pt x="347" y="374"/>
                </a:lnTo>
                <a:lnTo>
                  <a:pt x="348" y="372"/>
                </a:lnTo>
                <a:lnTo>
                  <a:pt x="349" y="371"/>
                </a:lnTo>
                <a:lnTo>
                  <a:pt x="350" y="369"/>
                </a:lnTo>
                <a:lnTo>
                  <a:pt x="351" y="367"/>
                </a:lnTo>
                <a:lnTo>
                  <a:pt x="352" y="365"/>
                </a:lnTo>
                <a:lnTo>
                  <a:pt x="353" y="363"/>
                </a:lnTo>
                <a:lnTo>
                  <a:pt x="355" y="362"/>
                </a:lnTo>
                <a:lnTo>
                  <a:pt x="356" y="360"/>
                </a:lnTo>
                <a:lnTo>
                  <a:pt x="357" y="358"/>
                </a:lnTo>
                <a:lnTo>
                  <a:pt x="358" y="355"/>
                </a:lnTo>
                <a:lnTo>
                  <a:pt x="360" y="353"/>
                </a:lnTo>
                <a:lnTo>
                  <a:pt x="361" y="351"/>
                </a:lnTo>
                <a:lnTo>
                  <a:pt x="363" y="348"/>
                </a:lnTo>
                <a:lnTo>
                  <a:pt x="364" y="346"/>
                </a:lnTo>
                <a:lnTo>
                  <a:pt x="365" y="343"/>
                </a:lnTo>
                <a:lnTo>
                  <a:pt x="367" y="340"/>
                </a:lnTo>
                <a:lnTo>
                  <a:pt x="369" y="337"/>
                </a:lnTo>
                <a:lnTo>
                  <a:pt x="371" y="334"/>
                </a:lnTo>
                <a:lnTo>
                  <a:pt x="373" y="330"/>
                </a:lnTo>
                <a:lnTo>
                  <a:pt x="380" y="316"/>
                </a:lnTo>
                <a:lnTo>
                  <a:pt x="383" y="310"/>
                </a:lnTo>
                <a:lnTo>
                  <a:pt x="387" y="304"/>
                </a:lnTo>
                <a:lnTo>
                  <a:pt x="390" y="298"/>
                </a:lnTo>
                <a:lnTo>
                  <a:pt x="393" y="293"/>
                </a:lnTo>
                <a:lnTo>
                  <a:pt x="396" y="288"/>
                </a:lnTo>
                <a:lnTo>
                  <a:pt x="399" y="284"/>
                </a:lnTo>
                <a:lnTo>
                  <a:pt x="402" y="279"/>
                </a:lnTo>
                <a:lnTo>
                  <a:pt x="405" y="275"/>
                </a:lnTo>
                <a:lnTo>
                  <a:pt x="408" y="271"/>
                </a:lnTo>
                <a:lnTo>
                  <a:pt x="411" y="267"/>
                </a:lnTo>
                <a:lnTo>
                  <a:pt x="413" y="263"/>
                </a:lnTo>
                <a:lnTo>
                  <a:pt x="416" y="260"/>
                </a:lnTo>
                <a:lnTo>
                  <a:pt x="418" y="256"/>
                </a:lnTo>
                <a:lnTo>
                  <a:pt x="421" y="252"/>
                </a:lnTo>
                <a:lnTo>
                  <a:pt x="423" y="249"/>
                </a:lnTo>
                <a:lnTo>
                  <a:pt x="425" y="245"/>
                </a:lnTo>
                <a:lnTo>
                  <a:pt x="427" y="241"/>
                </a:lnTo>
                <a:lnTo>
                  <a:pt x="430" y="238"/>
                </a:lnTo>
                <a:lnTo>
                  <a:pt x="432" y="234"/>
                </a:lnTo>
                <a:lnTo>
                  <a:pt x="434" y="229"/>
                </a:lnTo>
                <a:lnTo>
                  <a:pt x="436" y="225"/>
                </a:lnTo>
                <a:lnTo>
                  <a:pt x="438" y="220"/>
                </a:lnTo>
                <a:lnTo>
                  <a:pt x="440" y="216"/>
                </a:lnTo>
                <a:lnTo>
                  <a:pt x="441" y="210"/>
                </a:lnTo>
                <a:lnTo>
                  <a:pt x="443" y="205"/>
                </a:lnTo>
                <a:lnTo>
                  <a:pt x="445" y="199"/>
                </a:lnTo>
                <a:lnTo>
                  <a:pt x="447" y="193"/>
                </a:lnTo>
                <a:lnTo>
                  <a:pt x="449" y="186"/>
                </a:lnTo>
                <a:lnTo>
                  <a:pt x="450" y="179"/>
                </a:lnTo>
                <a:lnTo>
                  <a:pt x="452" y="172"/>
                </a:lnTo>
                <a:lnTo>
                  <a:pt x="454" y="156"/>
                </a:lnTo>
                <a:lnTo>
                  <a:pt x="455" y="150"/>
                </a:lnTo>
                <a:lnTo>
                  <a:pt x="456" y="142"/>
                </a:lnTo>
                <a:lnTo>
                  <a:pt x="456" y="136"/>
                </a:lnTo>
                <a:lnTo>
                  <a:pt x="457" y="129"/>
                </a:lnTo>
                <a:lnTo>
                  <a:pt x="457" y="123"/>
                </a:lnTo>
                <a:lnTo>
                  <a:pt x="457" y="116"/>
                </a:lnTo>
                <a:lnTo>
                  <a:pt x="457" y="110"/>
                </a:lnTo>
                <a:lnTo>
                  <a:pt x="456" y="104"/>
                </a:lnTo>
                <a:lnTo>
                  <a:pt x="456" y="98"/>
                </a:lnTo>
                <a:lnTo>
                  <a:pt x="455" y="93"/>
                </a:lnTo>
                <a:lnTo>
                  <a:pt x="455" y="87"/>
                </a:lnTo>
                <a:lnTo>
                  <a:pt x="454" y="82"/>
                </a:lnTo>
                <a:lnTo>
                  <a:pt x="453" y="76"/>
                </a:lnTo>
                <a:lnTo>
                  <a:pt x="453" y="71"/>
                </a:lnTo>
                <a:lnTo>
                  <a:pt x="451" y="66"/>
                </a:lnTo>
                <a:lnTo>
                  <a:pt x="451" y="61"/>
                </a:lnTo>
                <a:lnTo>
                  <a:pt x="449" y="56"/>
                </a:lnTo>
                <a:lnTo>
                  <a:pt x="449" y="52"/>
                </a:lnTo>
                <a:lnTo>
                  <a:pt x="447" y="47"/>
                </a:lnTo>
                <a:lnTo>
                  <a:pt x="447" y="42"/>
                </a:lnTo>
                <a:lnTo>
                  <a:pt x="445" y="38"/>
                </a:lnTo>
                <a:lnTo>
                  <a:pt x="445" y="33"/>
                </a:lnTo>
                <a:lnTo>
                  <a:pt x="443" y="29"/>
                </a:lnTo>
                <a:lnTo>
                  <a:pt x="443" y="24"/>
                </a:lnTo>
                <a:lnTo>
                  <a:pt x="442" y="20"/>
                </a:lnTo>
                <a:lnTo>
                  <a:pt x="441" y="16"/>
                </a:lnTo>
                <a:lnTo>
                  <a:pt x="440" y="12"/>
                </a:lnTo>
                <a:lnTo>
                  <a:pt x="440" y="8"/>
                </a:lnTo>
                <a:lnTo>
                  <a:pt x="439" y="4"/>
                </a:lnTo>
                <a:lnTo>
                  <a:pt x="439" y="0"/>
                </a:lnTo>
                <a:lnTo>
                  <a:pt x="439" y="0"/>
                </a:lnTo>
                <a:lnTo>
                  <a:pt x="439" y="0"/>
                </a:lnTo>
                <a:lnTo>
                  <a:pt x="439" y="0"/>
                </a:lnTo>
                <a:lnTo>
                  <a:pt x="439" y="0"/>
                </a:lnTo>
                <a:lnTo>
                  <a:pt x="439" y="0"/>
                </a:lnTo>
                <a:lnTo>
                  <a:pt x="439" y="0"/>
                </a:lnTo>
                <a:lnTo>
                  <a:pt x="439" y="0"/>
                </a:lnTo>
                <a:lnTo>
                  <a:pt x="439" y="0"/>
                </a:lnTo>
                <a:lnTo>
                  <a:pt x="439" y="0"/>
                </a:lnTo>
                <a:lnTo>
                  <a:pt x="439" y="0"/>
                </a:lnTo>
                <a:lnTo>
                  <a:pt x="439" y="0"/>
                </a:lnTo>
                <a:lnTo>
                  <a:pt x="439" y="0"/>
                </a:lnTo>
                <a:lnTo>
                  <a:pt x="439" y="0"/>
                </a:lnTo>
                <a:lnTo>
                  <a:pt x="439" y="0"/>
                </a:lnTo>
                <a:lnTo>
                  <a:pt x="439" y="0"/>
                </a:lnTo>
                <a:lnTo>
                  <a:pt x="439" y="0"/>
                </a:lnTo>
                <a:lnTo>
                  <a:pt x="439" y="0"/>
                </a:lnTo>
                <a:lnTo>
                  <a:pt x="439" y="0"/>
                </a:lnTo>
                <a:lnTo>
                  <a:pt x="439" y="0"/>
                </a:lnTo>
                <a:lnTo>
                  <a:pt x="439" y="0"/>
                </a:lnTo>
                <a:lnTo>
                  <a:pt x="439" y="0"/>
                </a:lnTo>
                <a:lnTo>
                  <a:pt x="439" y="0"/>
                </a:lnTo>
                <a:lnTo>
                  <a:pt x="439" y="0"/>
                </a:lnTo>
                <a:lnTo>
                  <a:pt x="439" y="0"/>
                </a:lnTo>
                <a:lnTo>
                  <a:pt x="439" y="0"/>
                </a:lnTo>
                <a:lnTo>
                  <a:pt x="439" y="0"/>
                </a:lnTo>
                <a:lnTo>
                  <a:pt x="439" y="0"/>
                </a:lnTo>
                <a:lnTo>
                  <a:pt x="439" y="0"/>
                </a:lnTo>
                <a:lnTo>
                  <a:pt x="439" y="0"/>
                </a:lnTo>
                <a:lnTo>
                  <a:pt x="439" y="0"/>
                </a:lnTo>
                <a:lnTo>
                  <a:pt x="439" y="0"/>
                </a:lnTo>
                <a:lnTo>
                  <a:pt x="444" y="5"/>
                </a:lnTo>
                <a:lnTo>
                  <a:pt x="447" y="7"/>
                </a:lnTo>
                <a:lnTo>
                  <a:pt x="450" y="9"/>
                </a:lnTo>
                <a:lnTo>
                  <a:pt x="453" y="12"/>
                </a:lnTo>
                <a:lnTo>
                  <a:pt x="456" y="14"/>
                </a:lnTo>
                <a:lnTo>
                  <a:pt x="459" y="16"/>
                </a:lnTo>
                <a:lnTo>
                  <a:pt x="463" y="18"/>
                </a:lnTo>
                <a:lnTo>
                  <a:pt x="466" y="21"/>
                </a:lnTo>
                <a:lnTo>
                  <a:pt x="470" y="23"/>
                </a:lnTo>
                <a:lnTo>
                  <a:pt x="473" y="26"/>
                </a:lnTo>
                <a:lnTo>
                  <a:pt x="477" y="28"/>
                </a:lnTo>
                <a:lnTo>
                  <a:pt x="481" y="30"/>
                </a:lnTo>
                <a:lnTo>
                  <a:pt x="484" y="33"/>
                </a:lnTo>
                <a:lnTo>
                  <a:pt x="488" y="36"/>
                </a:lnTo>
                <a:lnTo>
                  <a:pt x="492" y="39"/>
                </a:lnTo>
                <a:lnTo>
                  <a:pt x="495" y="42"/>
                </a:lnTo>
                <a:lnTo>
                  <a:pt x="499" y="44"/>
                </a:lnTo>
                <a:lnTo>
                  <a:pt x="503" y="48"/>
                </a:lnTo>
                <a:lnTo>
                  <a:pt x="506" y="51"/>
                </a:lnTo>
                <a:lnTo>
                  <a:pt x="510" y="54"/>
                </a:lnTo>
                <a:lnTo>
                  <a:pt x="513" y="58"/>
                </a:lnTo>
                <a:lnTo>
                  <a:pt x="517" y="62"/>
                </a:lnTo>
                <a:lnTo>
                  <a:pt x="521" y="66"/>
                </a:lnTo>
                <a:lnTo>
                  <a:pt x="524" y="70"/>
                </a:lnTo>
                <a:lnTo>
                  <a:pt x="527" y="74"/>
                </a:lnTo>
                <a:lnTo>
                  <a:pt x="530" y="79"/>
                </a:lnTo>
                <a:lnTo>
                  <a:pt x="533" y="84"/>
                </a:lnTo>
                <a:lnTo>
                  <a:pt x="536" y="89"/>
                </a:lnTo>
                <a:lnTo>
                  <a:pt x="539" y="94"/>
                </a:lnTo>
                <a:lnTo>
                  <a:pt x="542" y="100"/>
                </a:lnTo>
                <a:lnTo>
                  <a:pt x="545" y="106"/>
                </a:lnTo>
                <a:lnTo>
                  <a:pt x="548" y="116"/>
                </a:lnTo>
                <a:lnTo>
                  <a:pt x="550" y="120"/>
                </a:lnTo>
                <a:lnTo>
                  <a:pt x="551" y="124"/>
                </a:lnTo>
                <a:lnTo>
                  <a:pt x="553" y="129"/>
                </a:lnTo>
                <a:lnTo>
                  <a:pt x="554" y="133"/>
                </a:lnTo>
                <a:lnTo>
                  <a:pt x="555" y="137"/>
                </a:lnTo>
                <a:lnTo>
                  <a:pt x="555" y="141"/>
                </a:lnTo>
                <a:lnTo>
                  <a:pt x="556" y="144"/>
                </a:lnTo>
                <a:lnTo>
                  <a:pt x="556" y="148"/>
                </a:lnTo>
                <a:lnTo>
                  <a:pt x="557" y="151"/>
                </a:lnTo>
                <a:lnTo>
                  <a:pt x="557" y="155"/>
                </a:lnTo>
                <a:lnTo>
                  <a:pt x="557" y="158"/>
                </a:lnTo>
                <a:lnTo>
                  <a:pt x="556" y="162"/>
                </a:lnTo>
                <a:lnTo>
                  <a:pt x="556" y="165"/>
                </a:lnTo>
                <a:lnTo>
                  <a:pt x="556" y="168"/>
                </a:lnTo>
                <a:lnTo>
                  <a:pt x="555" y="172"/>
                </a:lnTo>
                <a:lnTo>
                  <a:pt x="555" y="175"/>
                </a:lnTo>
                <a:lnTo>
                  <a:pt x="554" y="178"/>
                </a:lnTo>
                <a:lnTo>
                  <a:pt x="554" y="182"/>
                </a:lnTo>
                <a:lnTo>
                  <a:pt x="553" y="186"/>
                </a:lnTo>
                <a:lnTo>
                  <a:pt x="552" y="189"/>
                </a:lnTo>
                <a:lnTo>
                  <a:pt x="551" y="193"/>
                </a:lnTo>
                <a:lnTo>
                  <a:pt x="551" y="197"/>
                </a:lnTo>
                <a:lnTo>
                  <a:pt x="550" y="202"/>
                </a:lnTo>
                <a:lnTo>
                  <a:pt x="549" y="206"/>
                </a:lnTo>
                <a:lnTo>
                  <a:pt x="548" y="210"/>
                </a:lnTo>
                <a:lnTo>
                  <a:pt x="547" y="215"/>
                </a:lnTo>
                <a:lnTo>
                  <a:pt x="547" y="220"/>
                </a:lnTo>
                <a:lnTo>
                  <a:pt x="546" y="226"/>
                </a:lnTo>
                <a:lnTo>
                  <a:pt x="545" y="232"/>
                </a:lnTo>
                <a:lnTo>
                  <a:pt x="545" y="238"/>
                </a:lnTo>
                <a:lnTo>
                  <a:pt x="543" y="249"/>
                </a:lnTo>
                <a:lnTo>
                  <a:pt x="543" y="254"/>
                </a:lnTo>
                <a:lnTo>
                  <a:pt x="542" y="260"/>
                </a:lnTo>
                <a:lnTo>
                  <a:pt x="541" y="264"/>
                </a:lnTo>
                <a:lnTo>
                  <a:pt x="541" y="269"/>
                </a:lnTo>
                <a:lnTo>
                  <a:pt x="541" y="273"/>
                </a:lnTo>
                <a:lnTo>
                  <a:pt x="540" y="277"/>
                </a:lnTo>
                <a:lnTo>
                  <a:pt x="539" y="281"/>
                </a:lnTo>
                <a:lnTo>
                  <a:pt x="539" y="284"/>
                </a:lnTo>
                <a:lnTo>
                  <a:pt x="538" y="288"/>
                </a:lnTo>
                <a:lnTo>
                  <a:pt x="538" y="292"/>
                </a:lnTo>
                <a:lnTo>
                  <a:pt x="537" y="295"/>
                </a:lnTo>
                <a:lnTo>
                  <a:pt x="537" y="298"/>
                </a:lnTo>
                <a:lnTo>
                  <a:pt x="536" y="301"/>
                </a:lnTo>
                <a:lnTo>
                  <a:pt x="535" y="304"/>
                </a:lnTo>
                <a:lnTo>
                  <a:pt x="535" y="307"/>
                </a:lnTo>
                <a:lnTo>
                  <a:pt x="534" y="310"/>
                </a:lnTo>
                <a:lnTo>
                  <a:pt x="533" y="314"/>
                </a:lnTo>
                <a:lnTo>
                  <a:pt x="532" y="317"/>
                </a:lnTo>
                <a:lnTo>
                  <a:pt x="531" y="320"/>
                </a:lnTo>
                <a:lnTo>
                  <a:pt x="531" y="324"/>
                </a:lnTo>
                <a:lnTo>
                  <a:pt x="529" y="327"/>
                </a:lnTo>
                <a:lnTo>
                  <a:pt x="529" y="331"/>
                </a:lnTo>
                <a:lnTo>
                  <a:pt x="527" y="335"/>
                </a:lnTo>
                <a:lnTo>
                  <a:pt x="526" y="339"/>
                </a:lnTo>
                <a:lnTo>
                  <a:pt x="525" y="343"/>
                </a:lnTo>
                <a:lnTo>
                  <a:pt x="524" y="348"/>
                </a:lnTo>
                <a:lnTo>
                  <a:pt x="523" y="353"/>
                </a:lnTo>
                <a:lnTo>
                  <a:pt x="521" y="358"/>
                </a:lnTo>
                <a:lnTo>
                  <a:pt x="519" y="364"/>
                </a:lnTo>
                <a:lnTo>
                  <a:pt x="518" y="370"/>
                </a:lnTo>
                <a:lnTo>
                  <a:pt x="514" y="384"/>
                </a:lnTo>
                <a:lnTo>
                  <a:pt x="513" y="390"/>
                </a:lnTo>
                <a:lnTo>
                  <a:pt x="511" y="396"/>
                </a:lnTo>
                <a:lnTo>
                  <a:pt x="510" y="402"/>
                </a:lnTo>
                <a:lnTo>
                  <a:pt x="508" y="408"/>
                </a:lnTo>
                <a:lnTo>
                  <a:pt x="507" y="413"/>
                </a:lnTo>
                <a:lnTo>
                  <a:pt x="506" y="418"/>
                </a:lnTo>
                <a:lnTo>
                  <a:pt x="505" y="422"/>
                </a:lnTo>
                <a:lnTo>
                  <a:pt x="503" y="427"/>
                </a:lnTo>
                <a:lnTo>
                  <a:pt x="502" y="431"/>
                </a:lnTo>
                <a:lnTo>
                  <a:pt x="501" y="435"/>
                </a:lnTo>
                <a:lnTo>
                  <a:pt x="500" y="439"/>
                </a:lnTo>
                <a:lnTo>
                  <a:pt x="499" y="443"/>
                </a:lnTo>
                <a:lnTo>
                  <a:pt x="498" y="447"/>
                </a:lnTo>
                <a:lnTo>
                  <a:pt x="497" y="451"/>
                </a:lnTo>
                <a:lnTo>
                  <a:pt x="495" y="455"/>
                </a:lnTo>
                <a:lnTo>
                  <a:pt x="494" y="458"/>
                </a:lnTo>
                <a:lnTo>
                  <a:pt x="493" y="462"/>
                </a:lnTo>
                <a:lnTo>
                  <a:pt x="492" y="466"/>
                </a:lnTo>
                <a:lnTo>
                  <a:pt x="490" y="470"/>
                </a:lnTo>
                <a:lnTo>
                  <a:pt x="489" y="474"/>
                </a:lnTo>
                <a:lnTo>
                  <a:pt x="487" y="478"/>
                </a:lnTo>
                <a:lnTo>
                  <a:pt x="485" y="483"/>
                </a:lnTo>
                <a:lnTo>
                  <a:pt x="483" y="488"/>
                </a:lnTo>
                <a:lnTo>
                  <a:pt x="481" y="492"/>
                </a:lnTo>
                <a:lnTo>
                  <a:pt x="479" y="498"/>
                </a:lnTo>
                <a:lnTo>
                  <a:pt x="477" y="503"/>
                </a:lnTo>
                <a:lnTo>
                  <a:pt x="474" y="509"/>
                </a:lnTo>
                <a:lnTo>
                  <a:pt x="471" y="515"/>
                </a:lnTo>
                <a:lnTo>
                  <a:pt x="468" y="521"/>
                </a:lnTo>
                <a:lnTo>
                  <a:pt x="465" y="528"/>
                </a:lnTo>
                <a:lnTo>
                  <a:pt x="460" y="538"/>
                </a:lnTo>
                <a:lnTo>
                  <a:pt x="458" y="542"/>
                </a:lnTo>
                <a:lnTo>
                  <a:pt x="455" y="546"/>
                </a:lnTo>
                <a:lnTo>
                  <a:pt x="453" y="550"/>
                </a:lnTo>
                <a:lnTo>
                  <a:pt x="451" y="554"/>
                </a:lnTo>
                <a:lnTo>
                  <a:pt x="449" y="557"/>
                </a:lnTo>
                <a:lnTo>
                  <a:pt x="447" y="560"/>
                </a:lnTo>
                <a:lnTo>
                  <a:pt x="444" y="563"/>
                </a:lnTo>
                <a:lnTo>
                  <a:pt x="442" y="566"/>
                </a:lnTo>
                <a:lnTo>
                  <a:pt x="440" y="568"/>
                </a:lnTo>
                <a:lnTo>
                  <a:pt x="438" y="571"/>
                </a:lnTo>
                <a:lnTo>
                  <a:pt x="436" y="574"/>
                </a:lnTo>
                <a:lnTo>
                  <a:pt x="434" y="576"/>
                </a:lnTo>
                <a:lnTo>
                  <a:pt x="432" y="578"/>
                </a:lnTo>
                <a:lnTo>
                  <a:pt x="430" y="580"/>
                </a:lnTo>
                <a:lnTo>
                  <a:pt x="428" y="583"/>
                </a:lnTo>
                <a:lnTo>
                  <a:pt x="426" y="585"/>
                </a:lnTo>
                <a:lnTo>
                  <a:pt x="424" y="588"/>
                </a:lnTo>
                <a:lnTo>
                  <a:pt x="422" y="590"/>
                </a:lnTo>
                <a:lnTo>
                  <a:pt x="420" y="592"/>
                </a:lnTo>
                <a:lnTo>
                  <a:pt x="418" y="595"/>
                </a:lnTo>
                <a:lnTo>
                  <a:pt x="416" y="598"/>
                </a:lnTo>
                <a:lnTo>
                  <a:pt x="415" y="601"/>
                </a:lnTo>
                <a:lnTo>
                  <a:pt x="413" y="604"/>
                </a:lnTo>
                <a:lnTo>
                  <a:pt x="411" y="608"/>
                </a:lnTo>
                <a:lnTo>
                  <a:pt x="409" y="611"/>
                </a:lnTo>
                <a:lnTo>
                  <a:pt x="407" y="615"/>
                </a:lnTo>
                <a:lnTo>
                  <a:pt x="405" y="619"/>
                </a:lnTo>
                <a:lnTo>
                  <a:pt x="403" y="624"/>
                </a:lnTo>
                <a:lnTo>
                  <a:pt x="401" y="629"/>
                </a:lnTo>
                <a:lnTo>
                  <a:pt x="399" y="634"/>
                </a:lnTo>
                <a:lnTo>
                  <a:pt x="396" y="642"/>
                </a:lnTo>
                <a:lnTo>
                  <a:pt x="395" y="645"/>
                </a:lnTo>
                <a:lnTo>
                  <a:pt x="394" y="648"/>
                </a:lnTo>
                <a:lnTo>
                  <a:pt x="393" y="651"/>
                </a:lnTo>
                <a:lnTo>
                  <a:pt x="392" y="654"/>
                </a:lnTo>
                <a:lnTo>
                  <a:pt x="391" y="657"/>
                </a:lnTo>
                <a:lnTo>
                  <a:pt x="391" y="660"/>
                </a:lnTo>
                <a:lnTo>
                  <a:pt x="390" y="662"/>
                </a:lnTo>
                <a:lnTo>
                  <a:pt x="389" y="665"/>
                </a:lnTo>
                <a:lnTo>
                  <a:pt x="389" y="668"/>
                </a:lnTo>
                <a:lnTo>
                  <a:pt x="389" y="670"/>
                </a:lnTo>
                <a:lnTo>
                  <a:pt x="388" y="672"/>
                </a:lnTo>
                <a:lnTo>
                  <a:pt x="388" y="674"/>
                </a:lnTo>
                <a:lnTo>
                  <a:pt x="388" y="676"/>
                </a:lnTo>
                <a:lnTo>
                  <a:pt x="388" y="679"/>
                </a:lnTo>
                <a:lnTo>
                  <a:pt x="387" y="681"/>
                </a:lnTo>
                <a:lnTo>
                  <a:pt x="387" y="683"/>
                </a:lnTo>
                <a:lnTo>
                  <a:pt x="387" y="686"/>
                </a:lnTo>
                <a:lnTo>
                  <a:pt x="387" y="688"/>
                </a:lnTo>
                <a:lnTo>
                  <a:pt x="387" y="690"/>
                </a:lnTo>
                <a:lnTo>
                  <a:pt x="387" y="693"/>
                </a:lnTo>
                <a:lnTo>
                  <a:pt x="387" y="696"/>
                </a:lnTo>
                <a:lnTo>
                  <a:pt x="387" y="698"/>
                </a:lnTo>
                <a:lnTo>
                  <a:pt x="387" y="701"/>
                </a:lnTo>
                <a:lnTo>
                  <a:pt x="387" y="704"/>
                </a:lnTo>
                <a:lnTo>
                  <a:pt x="387" y="707"/>
                </a:lnTo>
                <a:lnTo>
                  <a:pt x="387" y="711"/>
                </a:lnTo>
                <a:lnTo>
                  <a:pt x="386" y="714"/>
                </a:lnTo>
                <a:lnTo>
                  <a:pt x="386" y="718"/>
                </a:lnTo>
                <a:lnTo>
                  <a:pt x="386" y="722"/>
                </a:lnTo>
                <a:lnTo>
                  <a:pt x="386" y="726"/>
                </a:lnTo>
                <a:lnTo>
                  <a:pt x="385" y="730"/>
                </a:lnTo>
                <a:lnTo>
                  <a:pt x="385" y="732"/>
                </a:lnTo>
                <a:lnTo>
                  <a:pt x="385" y="734"/>
                </a:lnTo>
                <a:lnTo>
                  <a:pt x="385" y="736"/>
                </a:lnTo>
                <a:lnTo>
                  <a:pt x="385" y="737"/>
                </a:lnTo>
                <a:lnTo>
                  <a:pt x="385" y="739"/>
                </a:lnTo>
                <a:lnTo>
                  <a:pt x="385" y="741"/>
                </a:lnTo>
                <a:lnTo>
                  <a:pt x="385" y="742"/>
                </a:lnTo>
                <a:lnTo>
                  <a:pt x="385" y="744"/>
                </a:lnTo>
                <a:lnTo>
                  <a:pt x="385" y="746"/>
                </a:lnTo>
                <a:lnTo>
                  <a:pt x="385" y="748"/>
                </a:lnTo>
                <a:lnTo>
                  <a:pt x="385" y="749"/>
                </a:lnTo>
                <a:lnTo>
                  <a:pt x="385" y="750"/>
                </a:lnTo>
                <a:lnTo>
                  <a:pt x="385" y="752"/>
                </a:lnTo>
                <a:lnTo>
                  <a:pt x="385" y="754"/>
                </a:lnTo>
                <a:lnTo>
                  <a:pt x="385" y="755"/>
                </a:lnTo>
                <a:lnTo>
                  <a:pt x="385" y="756"/>
                </a:lnTo>
                <a:lnTo>
                  <a:pt x="385" y="757"/>
                </a:lnTo>
                <a:lnTo>
                  <a:pt x="385" y="758"/>
                </a:lnTo>
                <a:lnTo>
                  <a:pt x="385" y="760"/>
                </a:lnTo>
                <a:lnTo>
                  <a:pt x="385" y="761"/>
                </a:lnTo>
                <a:lnTo>
                  <a:pt x="385" y="762"/>
                </a:lnTo>
                <a:lnTo>
                  <a:pt x="385" y="762"/>
                </a:lnTo>
                <a:lnTo>
                  <a:pt x="385" y="763"/>
                </a:lnTo>
                <a:lnTo>
                  <a:pt x="385" y="764"/>
                </a:lnTo>
                <a:lnTo>
                  <a:pt x="385" y="764"/>
                </a:lnTo>
                <a:lnTo>
                  <a:pt x="385" y="765"/>
                </a:lnTo>
                <a:lnTo>
                  <a:pt x="385" y="765"/>
                </a:lnTo>
                <a:lnTo>
                  <a:pt x="385" y="766"/>
                </a:lnTo>
                <a:lnTo>
                  <a:pt x="385" y="766"/>
                </a:lnTo>
                <a:lnTo>
                  <a:pt x="386" y="766"/>
                </a:lnTo>
                <a:lnTo>
                  <a:pt x="385" y="765"/>
                </a:lnTo>
                <a:lnTo>
                  <a:pt x="385" y="765"/>
                </a:lnTo>
                <a:lnTo>
                  <a:pt x="385" y="764"/>
                </a:lnTo>
                <a:lnTo>
                  <a:pt x="385" y="763"/>
                </a:lnTo>
                <a:lnTo>
                  <a:pt x="385" y="762"/>
                </a:lnTo>
                <a:lnTo>
                  <a:pt x="385" y="761"/>
                </a:lnTo>
                <a:lnTo>
                  <a:pt x="385" y="760"/>
                </a:lnTo>
                <a:lnTo>
                  <a:pt x="384" y="758"/>
                </a:lnTo>
                <a:lnTo>
                  <a:pt x="384" y="757"/>
                </a:lnTo>
                <a:lnTo>
                  <a:pt x="384" y="755"/>
                </a:lnTo>
                <a:lnTo>
                  <a:pt x="383" y="753"/>
                </a:lnTo>
                <a:lnTo>
                  <a:pt x="383" y="751"/>
                </a:lnTo>
                <a:lnTo>
                  <a:pt x="383" y="749"/>
                </a:lnTo>
                <a:lnTo>
                  <a:pt x="383" y="747"/>
                </a:lnTo>
                <a:lnTo>
                  <a:pt x="383" y="744"/>
                </a:lnTo>
                <a:lnTo>
                  <a:pt x="383" y="742"/>
                </a:lnTo>
                <a:lnTo>
                  <a:pt x="382" y="740"/>
                </a:lnTo>
                <a:lnTo>
                  <a:pt x="382" y="737"/>
                </a:lnTo>
                <a:lnTo>
                  <a:pt x="382" y="734"/>
                </a:lnTo>
                <a:lnTo>
                  <a:pt x="382" y="732"/>
                </a:lnTo>
                <a:lnTo>
                  <a:pt x="382" y="729"/>
                </a:lnTo>
                <a:lnTo>
                  <a:pt x="382" y="726"/>
                </a:lnTo>
                <a:lnTo>
                  <a:pt x="382" y="723"/>
                </a:lnTo>
                <a:lnTo>
                  <a:pt x="382" y="720"/>
                </a:lnTo>
                <a:lnTo>
                  <a:pt x="383" y="717"/>
                </a:lnTo>
                <a:lnTo>
                  <a:pt x="383" y="714"/>
                </a:lnTo>
                <a:lnTo>
                  <a:pt x="383" y="712"/>
                </a:lnTo>
                <a:lnTo>
                  <a:pt x="384" y="708"/>
                </a:lnTo>
                <a:lnTo>
                  <a:pt x="384" y="706"/>
                </a:lnTo>
                <a:lnTo>
                  <a:pt x="385" y="703"/>
                </a:lnTo>
                <a:lnTo>
                  <a:pt x="386" y="700"/>
                </a:lnTo>
                <a:lnTo>
                  <a:pt x="388" y="691"/>
                </a:lnTo>
                <a:lnTo>
                  <a:pt x="389" y="687"/>
                </a:lnTo>
                <a:lnTo>
                  <a:pt x="390" y="683"/>
                </a:lnTo>
                <a:lnTo>
                  <a:pt x="391" y="680"/>
                </a:lnTo>
                <a:lnTo>
                  <a:pt x="393" y="676"/>
                </a:lnTo>
                <a:lnTo>
                  <a:pt x="393" y="673"/>
                </a:lnTo>
                <a:lnTo>
                  <a:pt x="395" y="670"/>
                </a:lnTo>
                <a:lnTo>
                  <a:pt x="396" y="667"/>
                </a:lnTo>
                <a:lnTo>
                  <a:pt x="397" y="664"/>
                </a:lnTo>
                <a:lnTo>
                  <a:pt x="398" y="662"/>
                </a:lnTo>
                <a:lnTo>
                  <a:pt x="399" y="659"/>
                </a:lnTo>
                <a:lnTo>
                  <a:pt x="400" y="656"/>
                </a:lnTo>
                <a:lnTo>
                  <a:pt x="401" y="654"/>
                </a:lnTo>
                <a:lnTo>
                  <a:pt x="403" y="652"/>
                </a:lnTo>
                <a:lnTo>
                  <a:pt x="404" y="650"/>
                </a:lnTo>
                <a:lnTo>
                  <a:pt x="405" y="647"/>
                </a:lnTo>
                <a:lnTo>
                  <a:pt x="407" y="645"/>
                </a:lnTo>
                <a:lnTo>
                  <a:pt x="409" y="643"/>
                </a:lnTo>
                <a:lnTo>
                  <a:pt x="410" y="640"/>
                </a:lnTo>
                <a:lnTo>
                  <a:pt x="412" y="638"/>
                </a:lnTo>
                <a:lnTo>
                  <a:pt x="414" y="636"/>
                </a:lnTo>
                <a:lnTo>
                  <a:pt x="415" y="634"/>
                </a:lnTo>
                <a:lnTo>
                  <a:pt x="418" y="631"/>
                </a:lnTo>
                <a:lnTo>
                  <a:pt x="420" y="628"/>
                </a:lnTo>
                <a:lnTo>
                  <a:pt x="422" y="626"/>
                </a:lnTo>
                <a:lnTo>
                  <a:pt x="425" y="623"/>
                </a:lnTo>
                <a:lnTo>
                  <a:pt x="427" y="620"/>
                </a:lnTo>
                <a:lnTo>
                  <a:pt x="430" y="617"/>
                </a:lnTo>
                <a:lnTo>
                  <a:pt x="433" y="614"/>
                </a:lnTo>
                <a:lnTo>
                  <a:pt x="436" y="611"/>
                </a:lnTo>
                <a:lnTo>
                  <a:pt x="439" y="608"/>
                </a:lnTo>
                <a:lnTo>
                  <a:pt x="445" y="600"/>
                </a:lnTo>
                <a:lnTo>
                  <a:pt x="449" y="597"/>
                </a:lnTo>
                <a:lnTo>
                  <a:pt x="451" y="594"/>
                </a:lnTo>
                <a:lnTo>
                  <a:pt x="454" y="591"/>
                </a:lnTo>
                <a:lnTo>
                  <a:pt x="457" y="588"/>
                </a:lnTo>
                <a:lnTo>
                  <a:pt x="459" y="586"/>
                </a:lnTo>
                <a:lnTo>
                  <a:pt x="462" y="583"/>
                </a:lnTo>
                <a:lnTo>
                  <a:pt x="464" y="581"/>
                </a:lnTo>
                <a:lnTo>
                  <a:pt x="467" y="579"/>
                </a:lnTo>
                <a:lnTo>
                  <a:pt x="469" y="577"/>
                </a:lnTo>
                <a:lnTo>
                  <a:pt x="471" y="575"/>
                </a:lnTo>
                <a:lnTo>
                  <a:pt x="473" y="573"/>
                </a:lnTo>
                <a:lnTo>
                  <a:pt x="476" y="572"/>
                </a:lnTo>
                <a:lnTo>
                  <a:pt x="478" y="570"/>
                </a:lnTo>
                <a:lnTo>
                  <a:pt x="480" y="568"/>
                </a:lnTo>
                <a:lnTo>
                  <a:pt x="483" y="567"/>
                </a:lnTo>
                <a:lnTo>
                  <a:pt x="485" y="565"/>
                </a:lnTo>
                <a:lnTo>
                  <a:pt x="487" y="564"/>
                </a:lnTo>
                <a:lnTo>
                  <a:pt x="490" y="562"/>
                </a:lnTo>
                <a:lnTo>
                  <a:pt x="492" y="561"/>
                </a:lnTo>
                <a:lnTo>
                  <a:pt x="495" y="559"/>
                </a:lnTo>
                <a:lnTo>
                  <a:pt x="498" y="558"/>
                </a:lnTo>
                <a:lnTo>
                  <a:pt x="501" y="556"/>
                </a:lnTo>
                <a:lnTo>
                  <a:pt x="504" y="555"/>
                </a:lnTo>
                <a:lnTo>
                  <a:pt x="507" y="553"/>
                </a:lnTo>
                <a:lnTo>
                  <a:pt x="511" y="552"/>
                </a:lnTo>
                <a:lnTo>
                  <a:pt x="515" y="550"/>
                </a:lnTo>
                <a:lnTo>
                  <a:pt x="518" y="548"/>
                </a:lnTo>
                <a:lnTo>
                  <a:pt x="522" y="546"/>
                </a:lnTo>
                <a:lnTo>
                  <a:pt x="527" y="544"/>
                </a:lnTo>
                <a:lnTo>
                  <a:pt x="531" y="542"/>
                </a:lnTo>
                <a:lnTo>
                  <a:pt x="542" y="536"/>
                </a:lnTo>
                <a:lnTo>
                  <a:pt x="547" y="534"/>
                </a:lnTo>
                <a:lnTo>
                  <a:pt x="552" y="532"/>
                </a:lnTo>
                <a:lnTo>
                  <a:pt x="557" y="530"/>
                </a:lnTo>
                <a:lnTo>
                  <a:pt x="561" y="529"/>
                </a:lnTo>
                <a:lnTo>
                  <a:pt x="565" y="528"/>
                </a:lnTo>
                <a:lnTo>
                  <a:pt x="569" y="526"/>
                </a:lnTo>
                <a:lnTo>
                  <a:pt x="573" y="526"/>
                </a:lnTo>
                <a:lnTo>
                  <a:pt x="577" y="524"/>
                </a:lnTo>
                <a:lnTo>
                  <a:pt x="580" y="524"/>
                </a:lnTo>
                <a:lnTo>
                  <a:pt x="583" y="523"/>
                </a:lnTo>
                <a:lnTo>
                  <a:pt x="587" y="522"/>
                </a:lnTo>
                <a:lnTo>
                  <a:pt x="590" y="522"/>
                </a:lnTo>
                <a:lnTo>
                  <a:pt x="593" y="521"/>
                </a:lnTo>
                <a:lnTo>
                  <a:pt x="597" y="521"/>
                </a:lnTo>
                <a:lnTo>
                  <a:pt x="600" y="520"/>
                </a:lnTo>
                <a:lnTo>
                  <a:pt x="603" y="520"/>
                </a:lnTo>
                <a:lnTo>
                  <a:pt x="607" y="519"/>
                </a:lnTo>
                <a:lnTo>
                  <a:pt x="610" y="519"/>
                </a:lnTo>
                <a:lnTo>
                  <a:pt x="614" y="518"/>
                </a:lnTo>
                <a:lnTo>
                  <a:pt x="617" y="517"/>
                </a:lnTo>
                <a:lnTo>
                  <a:pt x="621" y="516"/>
                </a:lnTo>
                <a:lnTo>
                  <a:pt x="625" y="516"/>
                </a:lnTo>
                <a:lnTo>
                  <a:pt x="629" y="514"/>
                </a:lnTo>
                <a:lnTo>
                  <a:pt x="633" y="513"/>
                </a:lnTo>
                <a:lnTo>
                  <a:pt x="638" y="512"/>
                </a:lnTo>
                <a:lnTo>
                  <a:pt x="642" y="510"/>
                </a:lnTo>
                <a:lnTo>
                  <a:pt x="647" y="508"/>
                </a:lnTo>
                <a:lnTo>
                  <a:pt x="652" y="506"/>
                </a:lnTo>
                <a:lnTo>
                  <a:pt x="657" y="504"/>
                </a:lnTo>
                <a:lnTo>
                  <a:pt x="663" y="502"/>
                </a:lnTo>
                <a:lnTo>
                  <a:pt x="679" y="494"/>
                </a:lnTo>
                <a:lnTo>
                  <a:pt x="687" y="491"/>
                </a:lnTo>
                <a:lnTo>
                  <a:pt x="694" y="488"/>
                </a:lnTo>
                <a:lnTo>
                  <a:pt x="700" y="485"/>
                </a:lnTo>
                <a:lnTo>
                  <a:pt x="706" y="482"/>
                </a:lnTo>
                <a:lnTo>
                  <a:pt x="712" y="479"/>
                </a:lnTo>
                <a:lnTo>
                  <a:pt x="718" y="477"/>
                </a:lnTo>
                <a:lnTo>
                  <a:pt x="723" y="474"/>
                </a:lnTo>
                <a:lnTo>
                  <a:pt x="728" y="472"/>
                </a:lnTo>
                <a:lnTo>
                  <a:pt x="733" y="469"/>
                </a:lnTo>
                <a:lnTo>
                  <a:pt x="737" y="467"/>
                </a:lnTo>
                <a:lnTo>
                  <a:pt x="741" y="464"/>
                </a:lnTo>
                <a:lnTo>
                  <a:pt x="746" y="462"/>
                </a:lnTo>
                <a:lnTo>
                  <a:pt x="750" y="459"/>
                </a:lnTo>
                <a:lnTo>
                  <a:pt x="754" y="457"/>
                </a:lnTo>
                <a:lnTo>
                  <a:pt x="758" y="454"/>
                </a:lnTo>
                <a:lnTo>
                  <a:pt x="762" y="452"/>
                </a:lnTo>
                <a:lnTo>
                  <a:pt x="766" y="449"/>
                </a:lnTo>
                <a:lnTo>
                  <a:pt x="771" y="446"/>
                </a:lnTo>
                <a:lnTo>
                  <a:pt x="775" y="443"/>
                </a:lnTo>
                <a:lnTo>
                  <a:pt x="779" y="440"/>
                </a:lnTo>
                <a:lnTo>
                  <a:pt x="783" y="436"/>
                </a:lnTo>
                <a:lnTo>
                  <a:pt x="788" y="433"/>
                </a:lnTo>
                <a:lnTo>
                  <a:pt x="793" y="429"/>
                </a:lnTo>
                <a:lnTo>
                  <a:pt x="798" y="426"/>
                </a:lnTo>
                <a:lnTo>
                  <a:pt x="803" y="421"/>
                </a:lnTo>
                <a:lnTo>
                  <a:pt x="809" y="417"/>
                </a:lnTo>
                <a:lnTo>
                  <a:pt x="815" y="412"/>
                </a:lnTo>
                <a:lnTo>
                  <a:pt x="821" y="407"/>
                </a:lnTo>
                <a:lnTo>
                  <a:pt x="828" y="402"/>
                </a:lnTo>
                <a:lnTo>
                  <a:pt x="835" y="396"/>
                </a:lnTo>
                <a:lnTo>
                  <a:pt x="841" y="392"/>
                </a:lnTo>
                <a:lnTo>
                  <a:pt x="843" y="389"/>
                </a:lnTo>
                <a:lnTo>
                  <a:pt x="845" y="387"/>
                </a:lnTo>
                <a:lnTo>
                  <a:pt x="847" y="384"/>
                </a:lnTo>
                <a:lnTo>
                  <a:pt x="849" y="382"/>
                </a:lnTo>
                <a:lnTo>
                  <a:pt x="851" y="379"/>
                </a:lnTo>
                <a:lnTo>
                  <a:pt x="853" y="377"/>
                </a:lnTo>
                <a:lnTo>
                  <a:pt x="855" y="374"/>
                </a:lnTo>
                <a:lnTo>
                  <a:pt x="856" y="372"/>
                </a:lnTo>
                <a:lnTo>
                  <a:pt x="858" y="369"/>
                </a:lnTo>
                <a:lnTo>
                  <a:pt x="859" y="366"/>
                </a:lnTo>
                <a:lnTo>
                  <a:pt x="861" y="364"/>
                </a:lnTo>
                <a:lnTo>
                  <a:pt x="862" y="362"/>
                </a:lnTo>
                <a:lnTo>
                  <a:pt x="863" y="359"/>
                </a:lnTo>
                <a:lnTo>
                  <a:pt x="865" y="357"/>
                </a:lnTo>
                <a:lnTo>
                  <a:pt x="866" y="355"/>
                </a:lnTo>
                <a:lnTo>
                  <a:pt x="867" y="353"/>
                </a:lnTo>
                <a:lnTo>
                  <a:pt x="869" y="351"/>
                </a:lnTo>
                <a:lnTo>
                  <a:pt x="870" y="349"/>
                </a:lnTo>
                <a:lnTo>
                  <a:pt x="871" y="348"/>
                </a:lnTo>
                <a:lnTo>
                  <a:pt x="873" y="346"/>
                </a:lnTo>
                <a:lnTo>
                  <a:pt x="874" y="345"/>
                </a:lnTo>
                <a:lnTo>
                  <a:pt x="875" y="344"/>
                </a:lnTo>
                <a:lnTo>
                  <a:pt x="877" y="343"/>
                </a:lnTo>
                <a:lnTo>
                  <a:pt x="878" y="342"/>
                </a:lnTo>
                <a:lnTo>
                  <a:pt x="879" y="342"/>
                </a:lnTo>
                <a:lnTo>
                  <a:pt x="881" y="342"/>
                </a:lnTo>
                <a:lnTo>
                  <a:pt x="883" y="342"/>
                </a:lnTo>
                <a:lnTo>
                  <a:pt x="885" y="342"/>
                </a:lnTo>
                <a:lnTo>
                  <a:pt x="887" y="342"/>
                </a:lnTo>
                <a:lnTo>
                  <a:pt x="889" y="344"/>
                </a:lnTo>
                <a:lnTo>
                  <a:pt x="893" y="346"/>
                </a:lnTo>
                <a:lnTo>
                  <a:pt x="895" y="348"/>
                </a:lnTo>
                <a:lnTo>
                  <a:pt x="896" y="350"/>
                </a:lnTo>
                <a:lnTo>
                  <a:pt x="897" y="351"/>
                </a:lnTo>
                <a:lnTo>
                  <a:pt x="898" y="353"/>
                </a:lnTo>
                <a:lnTo>
                  <a:pt x="899" y="355"/>
                </a:lnTo>
                <a:lnTo>
                  <a:pt x="899" y="357"/>
                </a:lnTo>
                <a:lnTo>
                  <a:pt x="899" y="360"/>
                </a:lnTo>
                <a:lnTo>
                  <a:pt x="899" y="362"/>
                </a:lnTo>
                <a:lnTo>
                  <a:pt x="899" y="364"/>
                </a:lnTo>
                <a:lnTo>
                  <a:pt x="899" y="367"/>
                </a:lnTo>
                <a:lnTo>
                  <a:pt x="899" y="369"/>
                </a:lnTo>
                <a:lnTo>
                  <a:pt x="898" y="372"/>
                </a:lnTo>
                <a:lnTo>
                  <a:pt x="897" y="375"/>
                </a:lnTo>
                <a:lnTo>
                  <a:pt x="896" y="378"/>
                </a:lnTo>
                <a:lnTo>
                  <a:pt x="895" y="381"/>
                </a:lnTo>
                <a:lnTo>
                  <a:pt x="894" y="384"/>
                </a:lnTo>
                <a:lnTo>
                  <a:pt x="893" y="387"/>
                </a:lnTo>
                <a:lnTo>
                  <a:pt x="892" y="390"/>
                </a:lnTo>
                <a:lnTo>
                  <a:pt x="890" y="394"/>
                </a:lnTo>
                <a:lnTo>
                  <a:pt x="889" y="397"/>
                </a:lnTo>
                <a:lnTo>
                  <a:pt x="887" y="400"/>
                </a:lnTo>
                <a:lnTo>
                  <a:pt x="886" y="404"/>
                </a:lnTo>
                <a:lnTo>
                  <a:pt x="885" y="408"/>
                </a:lnTo>
                <a:lnTo>
                  <a:pt x="883" y="412"/>
                </a:lnTo>
                <a:lnTo>
                  <a:pt x="881" y="415"/>
                </a:lnTo>
                <a:lnTo>
                  <a:pt x="880" y="419"/>
                </a:lnTo>
                <a:lnTo>
                  <a:pt x="879" y="423"/>
                </a:lnTo>
                <a:lnTo>
                  <a:pt x="877" y="427"/>
                </a:lnTo>
                <a:lnTo>
                  <a:pt x="876" y="431"/>
                </a:lnTo>
                <a:lnTo>
                  <a:pt x="875" y="436"/>
                </a:lnTo>
                <a:lnTo>
                  <a:pt x="872" y="448"/>
                </a:lnTo>
                <a:lnTo>
                  <a:pt x="870" y="453"/>
                </a:lnTo>
                <a:lnTo>
                  <a:pt x="869" y="458"/>
                </a:lnTo>
                <a:lnTo>
                  <a:pt x="868" y="464"/>
                </a:lnTo>
                <a:lnTo>
                  <a:pt x="867" y="468"/>
                </a:lnTo>
                <a:lnTo>
                  <a:pt x="866" y="473"/>
                </a:lnTo>
                <a:lnTo>
                  <a:pt x="865" y="478"/>
                </a:lnTo>
                <a:lnTo>
                  <a:pt x="864" y="482"/>
                </a:lnTo>
                <a:lnTo>
                  <a:pt x="863" y="486"/>
                </a:lnTo>
                <a:lnTo>
                  <a:pt x="862" y="490"/>
                </a:lnTo>
                <a:lnTo>
                  <a:pt x="861" y="493"/>
                </a:lnTo>
                <a:lnTo>
                  <a:pt x="861" y="497"/>
                </a:lnTo>
                <a:lnTo>
                  <a:pt x="860" y="500"/>
                </a:lnTo>
                <a:lnTo>
                  <a:pt x="859" y="504"/>
                </a:lnTo>
                <a:lnTo>
                  <a:pt x="858" y="507"/>
                </a:lnTo>
                <a:lnTo>
                  <a:pt x="857" y="510"/>
                </a:lnTo>
                <a:lnTo>
                  <a:pt x="855" y="514"/>
                </a:lnTo>
                <a:lnTo>
                  <a:pt x="854" y="517"/>
                </a:lnTo>
                <a:lnTo>
                  <a:pt x="853" y="520"/>
                </a:lnTo>
                <a:lnTo>
                  <a:pt x="851" y="524"/>
                </a:lnTo>
                <a:lnTo>
                  <a:pt x="849" y="527"/>
                </a:lnTo>
                <a:lnTo>
                  <a:pt x="848" y="530"/>
                </a:lnTo>
                <a:lnTo>
                  <a:pt x="846" y="534"/>
                </a:lnTo>
                <a:lnTo>
                  <a:pt x="843" y="538"/>
                </a:lnTo>
                <a:lnTo>
                  <a:pt x="841" y="542"/>
                </a:lnTo>
                <a:lnTo>
                  <a:pt x="839" y="546"/>
                </a:lnTo>
                <a:lnTo>
                  <a:pt x="836" y="550"/>
                </a:lnTo>
                <a:lnTo>
                  <a:pt x="833" y="554"/>
                </a:lnTo>
                <a:lnTo>
                  <a:pt x="829" y="558"/>
                </a:lnTo>
                <a:lnTo>
                  <a:pt x="826" y="563"/>
                </a:lnTo>
                <a:lnTo>
                  <a:pt x="822" y="568"/>
                </a:lnTo>
                <a:lnTo>
                  <a:pt x="813" y="578"/>
                </a:lnTo>
                <a:lnTo>
                  <a:pt x="809" y="583"/>
                </a:lnTo>
                <a:lnTo>
                  <a:pt x="805" y="588"/>
                </a:lnTo>
                <a:lnTo>
                  <a:pt x="802" y="592"/>
                </a:lnTo>
                <a:lnTo>
                  <a:pt x="798" y="596"/>
                </a:lnTo>
                <a:lnTo>
                  <a:pt x="795" y="599"/>
                </a:lnTo>
                <a:lnTo>
                  <a:pt x="791" y="603"/>
                </a:lnTo>
                <a:lnTo>
                  <a:pt x="788" y="606"/>
                </a:lnTo>
                <a:lnTo>
                  <a:pt x="785" y="609"/>
                </a:lnTo>
                <a:lnTo>
                  <a:pt x="781" y="612"/>
                </a:lnTo>
                <a:lnTo>
                  <a:pt x="778" y="614"/>
                </a:lnTo>
                <a:lnTo>
                  <a:pt x="775" y="617"/>
                </a:lnTo>
                <a:lnTo>
                  <a:pt x="771" y="619"/>
                </a:lnTo>
                <a:lnTo>
                  <a:pt x="768" y="621"/>
                </a:lnTo>
                <a:lnTo>
                  <a:pt x="765" y="623"/>
                </a:lnTo>
                <a:lnTo>
                  <a:pt x="761" y="625"/>
                </a:lnTo>
                <a:lnTo>
                  <a:pt x="758" y="627"/>
                </a:lnTo>
                <a:lnTo>
                  <a:pt x="754" y="629"/>
                </a:lnTo>
                <a:lnTo>
                  <a:pt x="750" y="631"/>
                </a:lnTo>
                <a:lnTo>
                  <a:pt x="747" y="633"/>
                </a:lnTo>
                <a:lnTo>
                  <a:pt x="743" y="635"/>
                </a:lnTo>
                <a:lnTo>
                  <a:pt x="738" y="637"/>
                </a:lnTo>
                <a:lnTo>
                  <a:pt x="734" y="639"/>
                </a:lnTo>
                <a:lnTo>
                  <a:pt x="729" y="641"/>
                </a:lnTo>
                <a:lnTo>
                  <a:pt x="725" y="644"/>
                </a:lnTo>
                <a:lnTo>
                  <a:pt x="719" y="646"/>
                </a:lnTo>
                <a:lnTo>
                  <a:pt x="714" y="648"/>
                </a:lnTo>
                <a:lnTo>
                  <a:pt x="709" y="651"/>
                </a:lnTo>
                <a:lnTo>
                  <a:pt x="703" y="654"/>
                </a:lnTo>
                <a:lnTo>
                  <a:pt x="697" y="657"/>
                </a:lnTo>
                <a:lnTo>
                  <a:pt x="690" y="660"/>
                </a:lnTo>
                <a:lnTo>
                  <a:pt x="680" y="665"/>
                </a:lnTo>
                <a:lnTo>
                  <a:pt x="675" y="667"/>
                </a:lnTo>
                <a:lnTo>
                  <a:pt x="671" y="669"/>
                </a:lnTo>
                <a:lnTo>
                  <a:pt x="667" y="670"/>
                </a:lnTo>
                <a:lnTo>
                  <a:pt x="663" y="672"/>
                </a:lnTo>
                <a:lnTo>
                  <a:pt x="659" y="673"/>
                </a:lnTo>
                <a:lnTo>
                  <a:pt x="656" y="674"/>
                </a:lnTo>
                <a:lnTo>
                  <a:pt x="652" y="676"/>
                </a:lnTo>
                <a:lnTo>
                  <a:pt x="649" y="676"/>
                </a:lnTo>
                <a:lnTo>
                  <a:pt x="646" y="677"/>
                </a:lnTo>
                <a:lnTo>
                  <a:pt x="643" y="678"/>
                </a:lnTo>
                <a:lnTo>
                  <a:pt x="640" y="679"/>
                </a:lnTo>
                <a:lnTo>
                  <a:pt x="637" y="679"/>
                </a:lnTo>
                <a:lnTo>
                  <a:pt x="634" y="680"/>
                </a:lnTo>
                <a:lnTo>
                  <a:pt x="631" y="681"/>
                </a:lnTo>
                <a:lnTo>
                  <a:pt x="628" y="681"/>
                </a:lnTo>
                <a:lnTo>
                  <a:pt x="625" y="682"/>
                </a:lnTo>
                <a:lnTo>
                  <a:pt x="622" y="682"/>
                </a:lnTo>
                <a:lnTo>
                  <a:pt x="619" y="683"/>
                </a:lnTo>
                <a:lnTo>
                  <a:pt x="615" y="684"/>
                </a:lnTo>
                <a:lnTo>
                  <a:pt x="612" y="684"/>
                </a:lnTo>
                <a:lnTo>
                  <a:pt x="609" y="685"/>
                </a:lnTo>
                <a:lnTo>
                  <a:pt x="605" y="686"/>
                </a:lnTo>
                <a:lnTo>
                  <a:pt x="602" y="688"/>
                </a:lnTo>
                <a:lnTo>
                  <a:pt x="598" y="689"/>
                </a:lnTo>
                <a:lnTo>
                  <a:pt x="594" y="690"/>
                </a:lnTo>
                <a:lnTo>
                  <a:pt x="590" y="692"/>
                </a:lnTo>
                <a:lnTo>
                  <a:pt x="585" y="693"/>
                </a:lnTo>
                <a:lnTo>
                  <a:pt x="581" y="695"/>
                </a:lnTo>
                <a:lnTo>
                  <a:pt x="576" y="698"/>
                </a:lnTo>
                <a:lnTo>
                  <a:pt x="571" y="700"/>
                </a:lnTo>
                <a:lnTo>
                  <a:pt x="561" y="704"/>
                </a:lnTo>
                <a:lnTo>
                  <a:pt x="556" y="706"/>
                </a:lnTo>
                <a:lnTo>
                  <a:pt x="552" y="708"/>
                </a:lnTo>
                <a:lnTo>
                  <a:pt x="547" y="710"/>
                </a:lnTo>
                <a:lnTo>
                  <a:pt x="543" y="712"/>
                </a:lnTo>
                <a:lnTo>
                  <a:pt x="540" y="713"/>
                </a:lnTo>
                <a:lnTo>
                  <a:pt x="536" y="715"/>
                </a:lnTo>
                <a:lnTo>
                  <a:pt x="533" y="716"/>
                </a:lnTo>
                <a:lnTo>
                  <a:pt x="529" y="718"/>
                </a:lnTo>
                <a:lnTo>
                  <a:pt x="526" y="719"/>
                </a:lnTo>
                <a:lnTo>
                  <a:pt x="523" y="720"/>
                </a:lnTo>
                <a:lnTo>
                  <a:pt x="520" y="722"/>
                </a:lnTo>
                <a:lnTo>
                  <a:pt x="517" y="723"/>
                </a:lnTo>
                <a:lnTo>
                  <a:pt x="514" y="724"/>
                </a:lnTo>
                <a:lnTo>
                  <a:pt x="511" y="726"/>
                </a:lnTo>
                <a:lnTo>
                  <a:pt x="509" y="727"/>
                </a:lnTo>
                <a:lnTo>
                  <a:pt x="506" y="729"/>
                </a:lnTo>
                <a:lnTo>
                  <a:pt x="503" y="730"/>
                </a:lnTo>
                <a:lnTo>
                  <a:pt x="501" y="732"/>
                </a:lnTo>
                <a:lnTo>
                  <a:pt x="498" y="734"/>
                </a:lnTo>
                <a:lnTo>
                  <a:pt x="495" y="736"/>
                </a:lnTo>
                <a:lnTo>
                  <a:pt x="492" y="738"/>
                </a:lnTo>
                <a:lnTo>
                  <a:pt x="490" y="740"/>
                </a:lnTo>
                <a:lnTo>
                  <a:pt x="487" y="742"/>
                </a:lnTo>
                <a:lnTo>
                  <a:pt x="484" y="745"/>
                </a:lnTo>
                <a:lnTo>
                  <a:pt x="481" y="748"/>
                </a:lnTo>
                <a:lnTo>
                  <a:pt x="478" y="751"/>
                </a:lnTo>
                <a:lnTo>
                  <a:pt x="475" y="754"/>
                </a:lnTo>
                <a:lnTo>
                  <a:pt x="472" y="758"/>
                </a:lnTo>
                <a:lnTo>
                  <a:pt x="468" y="762"/>
                </a:lnTo>
                <a:lnTo>
                  <a:pt x="465" y="766"/>
                </a:lnTo>
                <a:lnTo>
                  <a:pt x="457" y="776"/>
                </a:lnTo>
                <a:lnTo>
                  <a:pt x="454" y="780"/>
                </a:lnTo>
                <a:lnTo>
                  <a:pt x="451" y="785"/>
                </a:lnTo>
                <a:lnTo>
                  <a:pt x="448" y="790"/>
                </a:lnTo>
                <a:lnTo>
                  <a:pt x="445" y="794"/>
                </a:lnTo>
                <a:lnTo>
                  <a:pt x="443" y="799"/>
                </a:lnTo>
                <a:lnTo>
                  <a:pt x="440" y="804"/>
                </a:lnTo>
                <a:lnTo>
                  <a:pt x="438" y="808"/>
                </a:lnTo>
                <a:lnTo>
                  <a:pt x="436" y="813"/>
                </a:lnTo>
                <a:lnTo>
                  <a:pt x="434" y="817"/>
                </a:lnTo>
                <a:lnTo>
                  <a:pt x="433" y="822"/>
                </a:lnTo>
                <a:lnTo>
                  <a:pt x="431" y="826"/>
                </a:lnTo>
                <a:lnTo>
                  <a:pt x="430" y="830"/>
                </a:lnTo>
                <a:lnTo>
                  <a:pt x="429" y="835"/>
                </a:lnTo>
                <a:lnTo>
                  <a:pt x="427" y="839"/>
                </a:lnTo>
                <a:lnTo>
                  <a:pt x="426" y="843"/>
                </a:lnTo>
                <a:lnTo>
                  <a:pt x="425" y="847"/>
                </a:lnTo>
                <a:lnTo>
                  <a:pt x="424" y="851"/>
                </a:lnTo>
                <a:lnTo>
                  <a:pt x="423" y="855"/>
                </a:lnTo>
                <a:lnTo>
                  <a:pt x="422" y="859"/>
                </a:lnTo>
                <a:lnTo>
                  <a:pt x="421" y="863"/>
                </a:lnTo>
                <a:lnTo>
                  <a:pt x="421" y="867"/>
                </a:lnTo>
                <a:lnTo>
                  <a:pt x="420" y="871"/>
                </a:lnTo>
                <a:lnTo>
                  <a:pt x="419" y="874"/>
                </a:lnTo>
                <a:lnTo>
                  <a:pt x="418" y="878"/>
                </a:lnTo>
                <a:lnTo>
                  <a:pt x="417" y="881"/>
                </a:lnTo>
                <a:lnTo>
                  <a:pt x="417" y="885"/>
                </a:lnTo>
                <a:lnTo>
                  <a:pt x="415" y="888"/>
                </a:lnTo>
                <a:lnTo>
                  <a:pt x="414" y="892"/>
                </a:lnTo>
                <a:lnTo>
                  <a:pt x="413" y="895"/>
                </a:lnTo>
                <a:lnTo>
                  <a:pt x="412" y="898"/>
                </a:lnTo>
                <a:lnTo>
                  <a:pt x="412" y="898"/>
                </a:lnTo>
                <a:lnTo>
                  <a:pt x="412" y="898"/>
                </a:lnTo>
                <a:lnTo>
                  <a:pt x="412" y="898"/>
                </a:lnTo>
                <a:lnTo>
                  <a:pt x="412" y="898"/>
                </a:lnTo>
                <a:lnTo>
                  <a:pt x="412" y="898"/>
                </a:lnTo>
                <a:lnTo>
                  <a:pt x="412" y="898"/>
                </a:lnTo>
                <a:lnTo>
                  <a:pt x="412" y="898"/>
                </a:lnTo>
                <a:lnTo>
                  <a:pt x="412" y="898"/>
                </a:lnTo>
                <a:lnTo>
                  <a:pt x="412" y="898"/>
                </a:lnTo>
                <a:lnTo>
                  <a:pt x="412" y="898"/>
                </a:lnTo>
                <a:lnTo>
                  <a:pt x="412" y="898"/>
                </a:lnTo>
                <a:lnTo>
                  <a:pt x="412" y="898"/>
                </a:lnTo>
                <a:lnTo>
                  <a:pt x="412" y="898"/>
                </a:lnTo>
                <a:lnTo>
                  <a:pt x="412" y="898"/>
                </a:lnTo>
                <a:lnTo>
                  <a:pt x="412" y="898"/>
                </a:lnTo>
                <a:lnTo>
                  <a:pt x="412" y="898"/>
                </a:lnTo>
                <a:lnTo>
                  <a:pt x="412" y="898"/>
                </a:lnTo>
                <a:lnTo>
                  <a:pt x="412" y="898"/>
                </a:lnTo>
                <a:lnTo>
                  <a:pt x="412" y="898"/>
                </a:lnTo>
                <a:lnTo>
                  <a:pt x="412" y="898"/>
                </a:lnTo>
                <a:lnTo>
                  <a:pt x="412" y="898"/>
                </a:lnTo>
                <a:lnTo>
                  <a:pt x="412" y="898"/>
                </a:lnTo>
                <a:lnTo>
                  <a:pt x="412" y="898"/>
                </a:lnTo>
                <a:lnTo>
                  <a:pt x="412" y="898"/>
                </a:lnTo>
                <a:lnTo>
                  <a:pt x="412" y="898"/>
                </a:lnTo>
                <a:lnTo>
                  <a:pt x="412" y="898"/>
                </a:lnTo>
                <a:lnTo>
                  <a:pt x="412" y="898"/>
                </a:lnTo>
                <a:lnTo>
                  <a:pt x="412" y="898"/>
                </a:lnTo>
                <a:lnTo>
                  <a:pt x="412" y="898"/>
                </a:lnTo>
                <a:lnTo>
                  <a:pt x="412" y="898"/>
                </a:lnTo>
                <a:lnTo>
                  <a:pt x="412" y="898"/>
                </a:lnTo>
                <a:lnTo>
                  <a:pt x="409" y="898"/>
                </a:lnTo>
                <a:lnTo>
                  <a:pt x="408" y="898"/>
                </a:lnTo>
                <a:lnTo>
                  <a:pt x="407" y="898"/>
                </a:lnTo>
                <a:lnTo>
                  <a:pt x="405" y="898"/>
                </a:lnTo>
                <a:lnTo>
                  <a:pt x="403" y="899"/>
                </a:lnTo>
                <a:lnTo>
                  <a:pt x="401" y="899"/>
                </a:lnTo>
                <a:lnTo>
                  <a:pt x="400" y="900"/>
                </a:lnTo>
                <a:lnTo>
                  <a:pt x="398" y="900"/>
                </a:lnTo>
                <a:lnTo>
                  <a:pt x="396" y="900"/>
                </a:lnTo>
                <a:lnTo>
                  <a:pt x="395" y="901"/>
                </a:lnTo>
                <a:lnTo>
                  <a:pt x="393" y="901"/>
                </a:lnTo>
                <a:lnTo>
                  <a:pt x="391" y="902"/>
                </a:lnTo>
                <a:lnTo>
                  <a:pt x="389" y="902"/>
                </a:lnTo>
                <a:lnTo>
                  <a:pt x="387" y="902"/>
                </a:lnTo>
                <a:lnTo>
                  <a:pt x="385" y="903"/>
                </a:lnTo>
                <a:lnTo>
                  <a:pt x="383" y="903"/>
                </a:lnTo>
                <a:lnTo>
                  <a:pt x="381" y="903"/>
                </a:lnTo>
                <a:lnTo>
                  <a:pt x="379" y="904"/>
                </a:lnTo>
                <a:lnTo>
                  <a:pt x="378" y="904"/>
                </a:lnTo>
                <a:lnTo>
                  <a:pt x="376" y="904"/>
                </a:lnTo>
                <a:lnTo>
                  <a:pt x="374" y="904"/>
                </a:lnTo>
                <a:lnTo>
                  <a:pt x="372" y="904"/>
                </a:lnTo>
                <a:lnTo>
                  <a:pt x="371" y="903"/>
                </a:lnTo>
                <a:lnTo>
                  <a:pt x="369" y="903"/>
                </a:lnTo>
                <a:lnTo>
                  <a:pt x="367" y="903"/>
                </a:lnTo>
                <a:lnTo>
                  <a:pt x="366" y="902"/>
                </a:lnTo>
                <a:lnTo>
                  <a:pt x="364" y="902"/>
                </a:lnTo>
                <a:lnTo>
                  <a:pt x="363" y="901"/>
                </a:lnTo>
                <a:lnTo>
                  <a:pt x="362" y="900"/>
                </a:lnTo>
                <a:lnTo>
                  <a:pt x="360" y="899"/>
                </a:lnTo>
                <a:lnTo>
                  <a:pt x="359" y="898"/>
                </a:lnTo>
              </a:path>
            </a:pathLst>
          </a:custGeom>
          <a:solidFill>
            <a:srgbClr val="008000"/>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1972" name="Freeform 1028"/>
          <p:cNvSpPr>
            <a:spLocks/>
          </p:cNvSpPr>
          <p:nvPr/>
        </p:nvSpPr>
        <p:spPr bwMode="auto">
          <a:xfrm>
            <a:off x="1982788" y="1243013"/>
            <a:ext cx="974725" cy="889000"/>
          </a:xfrm>
          <a:custGeom>
            <a:avLst/>
            <a:gdLst>
              <a:gd name="T0" fmla="*/ 315 w 689"/>
              <a:gd name="T1" fmla="*/ 478 h 560"/>
              <a:gd name="T2" fmla="*/ 317 w 689"/>
              <a:gd name="T3" fmla="*/ 413 h 560"/>
              <a:gd name="T4" fmla="*/ 313 w 689"/>
              <a:gd name="T5" fmla="*/ 361 h 560"/>
              <a:gd name="T6" fmla="*/ 255 w 689"/>
              <a:gd name="T7" fmla="*/ 310 h 560"/>
              <a:gd name="T8" fmla="*/ 152 w 689"/>
              <a:gd name="T9" fmla="*/ 296 h 560"/>
              <a:gd name="T10" fmla="*/ 67 w 689"/>
              <a:gd name="T11" fmla="*/ 338 h 560"/>
              <a:gd name="T12" fmla="*/ 46 w 689"/>
              <a:gd name="T13" fmla="*/ 387 h 560"/>
              <a:gd name="T14" fmla="*/ 39 w 689"/>
              <a:gd name="T15" fmla="*/ 445 h 560"/>
              <a:gd name="T16" fmla="*/ 43 w 689"/>
              <a:gd name="T17" fmla="*/ 482 h 560"/>
              <a:gd name="T18" fmla="*/ 16 w 689"/>
              <a:gd name="T19" fmla="*/ 517 h 560"/>
              <a:gd name="T20" fmla="*/ 0 w 689"/>
              <a:gd name="T21" fmla="*/ 532 h 560"/>
              <a:gd name="T22" fmla="*/ 11 w 689"/>
              <a:gd name="T23" fmla="*/ 528 h 560"/>
              <a:gd name="T24" fmla="*/ 43 w 689"/>
              <a:gd name="T25" fmla="*/ 504 h 560"/>
              <a:gd name="T26" fmla="*/ 82 w 689"/>
              <a:gd name="T27" fmla="*/ 457 h 560"/>
              <a:gd name="T28" fmla="*/ 129 w 689"/>
              <a:gd name="T29" fmla="*/ 419 h 560"/>
              <a:gd name="T30" fmla="*/ 147 w 689"/>
              <a:gd name="T31" fmla="*/ 412 h 560"/>
              <a:gd name="T32" fmla="*/ 200 w 689"/>
              <a:gd name="T33" fmla="*/ 425 h 560"/>
              <a:gd name="T34" fmla="*/ 246 w 689"/>
              <a:gd name="T35" fmla="*/ 471 h 560"/>
              <a:gd name="T36" fmla="*/ 279 w 689"/>
              <a:gd name="T37" fmla="*/ 507 h 560"/>
              <a:gd name="T38" fmla="*/ 290 w 689"/>
              <a:gd name="T39" fmla="*/ 528 h 560"/>
              <a:gd name="T40" fmla="*/ 291 w 689"/>
              <a:gd name="T41" fmla="*/ 540 h 560"/>
              <a:gd name="T42" fmla="*/ 291 w 689"/>
              <a:gd name="T43" fmla="*/ 544 h 560"/>
              <a:gd name="T44" fmla="*/ 291 w 689"/>
              <a:gd name="T45" fmla="*/ 511 h 560"/>
              <a:gd name="T46" fmla="*/ 291 w 689"/>
              <a:gd name="T47" fmla="*/ 454 h 560"/>
              <a:gd name="T48" fmla="*/ 290 w 689"/>
              <a:gd name="T49" fmla="*/ 431 h 560"/>
              <a:gd name="T50" fmla="*/ 293 w 689"/>
              <a:gd name="T51" fmla="*/ 389 h 560"/>
              <a:gd name="T52" fmla="*/ 300 w 689"/>
              <a:gd name="T53" fmla="*/ 354 h 560"/>
              <a:gd name="T54" fmla="*/ 326 w 689"/>
              <a:gd name="T55" fmla="*/ 233 h 560"/>
              <a:gd name="T56" fmla="*/ 352 w 689"/>
              <a:gd name="T57" fmla="*/ 113 h 560"/>
              <a:gd name="T58" fmla="*/ 354 w 689"/>
              <a:gd name="T59" fmla="*/ 32 h 560"/>
              <a:gd name="T60" fmla="*/ 355 w 689"/>
              <a:gd name="T61" fmla="*/ 4 h 560"/>
              <a:gd name="T62" fmla="*/ 385 w 689"/>
              <a:gd name="T63" fmla="*/ 6 h 560"/>
              <a:gd name="T64" fmla="*/ 411 w 689"/>
              <a:gd name="T65" fmla="*/ 30 h 560"/>
              <a:gd name="T66" fmla="*/ 411 w 689"/>
              <a:gd name="T67" fmla="*/ 36 h 560"/>
              <a:gd name="T68" fmla="*/ 410 w 689"/>
              <a:gd name="T69" fmla="*/ 67 h 560"/>
              <a:gd name="T70" fmla="*/ 409 w 689"/>
              <a:gd name="T71" fmla="*/ 114 h 560"/>
              <a:gd name="T72" fmla="*/ 415 w 689"/>
              <a:gd name="T73" fmla="*/ 178 h 560"/>
              <a:gd name="T74" fmla="*/ 423 w 689"/>
              <a:gd name="T75" fmla="*/ 219 h 560"/>
              <a:gd name="T76" fmla="*/ 413 w 689"/>
              <a:gd name="T77" fmla="*/ 307 h 560"/>
              <a:gd name="T78" fmla="*/ 380 w 689"/>
              <a:gd name="T79" fmla="*/ 380 h 560"/>
              <a:gd name="T80" fmla="*/ 321 w 689"/>
              <a:gd name="T81" fmla="*/ 469 h 560"/>
              <a:gd name="T82" fmla="*/ 291 w 689"/>
              <a:gd name="T83" fmla="*/ 505 h 560"/>
              <a:gd name="T84" fmla="*/ 318 w 689"/>
              <a:gd name="T85" fmla="*/ 463 h 560"/>
              <a:gd name="T86" fmla="*/ 379 w 689"/>
              <a:gd name="T87" fmla="*/ 407 h 560"/>
              <a:gd name="T88" fmla="*/ 411 w 689"/>
              <a:gd name="T89" fmla="*/ 396 h 560"/>
              <a:gd name="T90" fmla="*/ 464 w 689"/>
              <a:gd name="T91" fmla="*/ 410 h 560"/>
              <a:gd name="T92" fmla="*/ 501 w 689"/>
              <a:gd name="T93" fmla="*/ 452 h 560"/>
              <a:gd name="T94" fmla="*/ 560 w 689"/>
              <a:gd name="T95" fmla="*/ 505 h 560"/>
              <a:gd name="T96" fmla="*/ 601 w 689"/>
              <a:gd name="T97" fmla="*/ 535 h 560"/>
              <a:gd name="T98" fmla="*/ 658 w 689"/>
              <a:gd name="T99" fmla="*/ 554 h 560"/>
              <a:gd name="T100" fmla="*/ 687 w 689"/>
              <a:gd name="T101" fmla="*/ 557 h 560"/>
              <a:gd name="T102" fmla="*/ 637 w 689"/>
              <a:gd name="T103" fmla="*/ 553 h 560"/>
              <a:gd name="T104" fmla="*/ 521 w 689"/>
              <a:gd name="T105" fmla="*/ 545 h 560"/>
              <a:gd name="T106" fmla="*/ 476 w 689"/>
              <a:gd name="T107" fmla="*/ 553 h 560"/>
              <a:gd name="T108" fmla="*/ 407 w 689"/>
              <a:gd name="T109" fmla="*/ 557 h 560"/>
              <a:gd name="T110" fmla="*/ 343 w 689"/>
              <a:gd name="T111" fmla="*/ 549 h 560"/>
              <a:gd name="T112" fmla="*/ 287 w 689"/>
              <a:gd name="T113" fmla="*/ 544 h 560"/>
              <a:gd name="T114" fmla="*/ 280 w 689"/>
              <a:gd name="T115" fmla="*/ 544 h 560"/>
              <a:gd name="T116" fmla="*/ 278 w 689"/>
              <a:gd name="T117" fmla="*/ 545 h 560"/>
              <a:gd name="T118" fmla="*/ 278 w 689"/>
              <a:gd name="T119" fmla="*/ 545 h 560"/>
              <a:gd name="T120" fmla="*/ 283 w 689"/>
              <a:gd name="T121" fmla="*/ 540 h 560"/>
              <a:gd name="T122" fmla="*/ 290 w 689"/>
              <a:gd name="T123" fmla="*/ 532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560">
                <a:moveTo>
                  <a:pt x="291" y="532"/>
                </a:moveTo>
                <a:lnTo>
                  <a:pt x="295" y="523"/>
                </a:lnTo>
                <a:lnTo>
                  <a:pt x="297" y="519"/>
                </a:lnTo>
                <a:lnTo>
                  <a:pt x="299" y="516"/>
                </a:lnTo>
                <a:lnTo>
                  <a:pt x="301" y="512"/>
                </a:lnTo>
                <a:lnTo>
                  <a:pt x="303" y="509"/>
                </a:lnTo>
                <a:lnTo>
                  <a:pt x="305" y="506"/>
                </a:lnTo>
                <a:lnTo>
                  <a:pt x="306" y="503"/>
                </a:lnTo>
                <a:lnTo>
                  <a:pt x="307" y="500"/>
                </a:lnTo>
                <a:lnTo>
                  <a:pt x="309" y="497"/>
                </a:lnTo>
                <a:lnTo>
                  <a:pt x="310" y="494"/>
                </a:lnTo>
                <a:lnTo>
                  <a:pt x="311" y="492"/>
                </a:lnTo>
                <a:lnTo>
                  <a:pt x="312" y="489"/>
                </a:lnTo>
                <a:lnTo>
                  <a:pt x="313" y="486"/>
                </a:lnTo>
                <a:lnTo>
                  <a:pt x="313" y="484"/>
                </a:lnTo>
                <a:lnTo>
                  <a:pt x="314" y="481"/>
                </a:lnTo>
                <a:lnTo>
                  <a:pt x="315" y="478"/>
                </a:lnTo>
                <a:lnTo>
                  <a:pt x="315" y="476"/>
                </a:lnTo>
                <a:lnTo>
                  <a:pt x="316" y="473"/>
                </a:lnTo>
                <a:lnTo>
                  <a:pt x="316" y="470"/>
                </a:lnTo>
                <a:lnTo>
                  <a:pt x="316" y="467"/>
                </a:lnTo>
                <a:lnTo>
                  <a:pt x="317" y="464"/>
                </a:lnTo>
                <a:lnTo>
                  <a:pt x="317" y="461"/>
                </a:lnTo>
                <a:lnTo>
                  <a:pt x="317" y="458"/>
                </a:lnTo>
                <a:lnTo>
                  <a:pt x="317" y="454"/>
                </a:lnTo>
                <a:lnTo>
                  <a:pt x="317" y="451"/>
                </a:lnTo>
                <a:lnTo>
                  <a:pt x="317" y="447"/>
                </a:lnTo>
                <a:lnTo>
                  <a:pt x="317" y="443"/>
                </a:lnTo>
                <a:lnTo>
                  <a:pt x="317" y="439"/>
                </a:lnTo>
                <a:lnTo>
                  <a:pt x="317" y="435"/>
                </a:lnTo>
                <a:lnTo>
                  <a:pt x="317" y="430"/>
                </a:lnTo>
                <a:lnTo>
                  <a:pt x="317" y="426"/>
                </a:lnTo>
                <a:lnTo>
                  <a:pt x="317" y="417"/>
                </a:lnTo>
                <a:lnTo>
                  <a:pt x="317" y="413"/>
                </a:lnTo>
                <a:lnTo>
                  <a:pt x="317" y="409"/>
                </a:lnTo>
                <a:lnTo>
                  <a:pt x="317" y="405"/>
                </a:lnTo>
                <a:lnTo>
                  <a:pt x="317" y="402"/>
                </a:lnTo>
                <a:lnTo>
                  <a:pt x="317" y="398"/>
                </a:lnTo>
                <a:lnTo>
                  <a:pt x="317" y="395"/>
                </a:lnTo>
                <a:lnTo>
                  <a:pt x="317" y="392"/>
                </a:lnTo>
                <a:lnTo>
                  <a:pt x="317" y="388"/>
                </a:lnTo>
                <a:lnTo>
                  <a:pt x="317" y="385"/>
                </a:lnTo>
                <a:lnTo>
                  <a:pt x="317" y="382"/>
                </a:lnTo>
                <a:lnTo>
                  <a:pt x="316" y="379"/>
                </a:lnTo>
                <a:lnTo>
                  <a:pt x="316" y="376"/>
                </a:lnTo>
                <a:lnTo>
                  <a:pt x="316" y="374"/>
                </a:lnTo>
                <a:lnTo>
                  <a:pt x="315" y="371"/>
                </a:lnTo>
                <a:lnTo>
                  <a:pt x="315" y="368"/>
                </a:lnTo>
                <a:lnTo>
                  <a:pt x="314" y="366"/>
                </a:lnTo>
                <a:lnTo>
                  <a:pt x="313" y="363"/>
                </a:lnTo>
                <a:lnTo>
                  <a:pt x="313" y="361"/>
                </a:lnTo>
                <a:lnTo>
                  <a:pt x="311" y="358"/>
                </a:lnTo>
                <a:lnTo>
                  <a:pt x="310" y="356"/>
                </a:lnTo>
                <a:lnTo>
                  <a:pt x="309" y="354"/>
                </a:lnTo>
                <a:lnTo>
                  <a:pt x="308" y="351"/>
                </a:lnTo>
                <a:lnTo>
                  <a:pt x="306" y="349"/>
                </a:lnTo>
                <a:lnTo>
                  <a:pt x="305" y="347"/>
                </a:lnTo>
                <a:lnTo>
                  <a:pt x="303" y="344"/>
                </a:lnTo>
                <a:lnTo>
                  <a:pt x="301" y="342"/>
                </a:lnTo>
                <a:lnTo>
                  <a:pt x="299" y="340"/>
                </a:lnTo>
                <a:lnTo>
                  <a:pt x="296" y="338"/>
                </a:lnTo>
                <a:lnTo>
                  <a:pt x="293" y="335"/>
                </a:lnTo>
                <a:lnTo>
                  <a:pt x="291" y="333"/>
                </a:lnTo>
                <a:lnTo>
                  <a:pt x="279" y="324"/>
                </a:lnTo>
                <a:lnTo>
                  <a:pt x="273" y="320"/>
                </a:lnTo>
                <a:lnTo>
                  <a:pt x="267" y="316"/>
                </a:lnTo>
                <a:lnTo>
                  <a:pt x="261" y="313"/>
                </a:lnTo>
                <a:lnTo>
                  <a:pt x="255" y="310"/>
                </a:lnTo>
                <a:lnTo>
                  <a:pt x="249" y="306"/>
                </a:lnTo>
                <a:lnTo>
                  <a:pt x="244" y="304"/>
                </a:lnTo>
                <a:lnTo>
                  <a:pt x="238" y="302"/>
                </a:lnTo>
                <a:lnTo>
                  <a:pt x="232" y="300"/>
                </a:lnTo>
                <a:lnTo>
                  <a:pt x="226" y="298"/>
                </a:lnTo>
                <a:lnTo>
                  <a:pt x="220" y="296"/>
                </a:lnTo>
                <a:lnTo>
                  <a:pt x="214" y="295"/>
                </a:lnTo>
                <a:lnTo>
                  <a:pt x="208" y="294"/>
                </a:lnTo>
                <a:lnTo>
                  <a:pt x="202" y="293"/>
                </a:lnTo>
                <a:lnTo>
                  <a:pt x="196" y="292"/>
                </a:lnTo>
                <a:lnTo>
                  <a:pt x="190" y="292"/>
                </a:lnTo>
                <a:lnTo>
                  <a:pt x="183" y="292"/>
                </a:lnTo>
                <a:lnTo>
                  <a:pt x="177" y="292"/>
                </a:lnTo>
                <a:lnTo>
                  <a:pt x="171" y="293"/>
                </a:lnTo>
                <a:lnTo>
                  <a:pt x="165" y="294"/>
                </a:lnTo>
                <a:lnTo>
                  <a:pt x="159" y="295"/>
                </a:lnTo>
                <a:lnTo>
                  <a:pt x="152" y="296"/>
                </a:lnTo>
                <a:lnTo>
                  <a:pt x="146" y="298"/>
                </a:lnTo>
                <a:lnTo>
                  <a:pt x="139" y="300"/>
                </a:lnTo>
                <a:lnTo>
                  <a:pt x="133" y="302"/>
                </a:lnTo>
                <a:lnTo>
                  <a:pt x="126" y="304"/>
                </a:lnTo>
                <a:lnTo>
                  <a:pt x="120" y="307"/>
                </a:lnTo>
                <a:lnTo>
                  <a:pt x="113" y="310"/>
                </a:lnTo>
                <a:lnTo>
                  <a:pt x="106" y="313"/>
                </a:lnTo>
                <a:lnTo>
                  <a:pt x="99" y="316"/>
                </a:lnTo>
                <a:lnTo>
                  <a:pt x="93" y="320"/>
                </a:lnTo>
                <a:lnTo>
                  <a:pt x="85" y="324"/>
                </a:lnTo>
                <a:lnTo>
                  <a:pt x="82" y="326"/>
                </a:lnTo>
                <a:lnTo>
                  <a:pt x="79" y="328"/>
                </a:lnTo>
                <a:lnTo>
                  <a:pt x="77" y="330"/>
                </a:lnTo>
                <a:lnTo>
                  <a:pt x="74" y="332"/>
                </a:lnTo>
                <a:lnTo>
                  <a:pt x="71" y="334"/>
                </a:lnTo>
                <a:lnTo>
                  <a:pt x="69" y="336"/>
                </a:lnTo>
                <a:lnTo>
                  <a:pt x="67" y="338"/>
                </a:lnTo>
                <a:lnTo>
                  <a:pt x="65" y="341"/>
                </a:lnTo>
                <a:lnTo>
                  <a:pt x="63" y="343"/>
                </a:lnTo>
                <a:lnTo>
                  <a:pt x="62" y="346"/>
                </a:lnTo>
                <a:lnTo>
                  <a:pt x="60" y="348"/>
                </a:lnTo>
                <a:lnTo>
                  <a:pt x="59" y="350"/>
                </a:lnTo>
                <a:lnTo>
                  <a:pt x="57" y="353"/>
                </a:lnTo>
                <a:lnTo>
                  <a:pt x="56" y="356"/>
                </a:lnTo>
                <a:lnTo>
                  <a:pt x="55" y="358"/>
                </a:lnTo>
                <a:lnTo>
                  <a:pt x="54" y="361"/>
                </a:lnTo>
                <a:lnTo>
                  <a:pt x="53" y="364"/>
                </a:lnTo>
                <a:lnTo>
                  <a:pt x="52" y="367"/>
                </a:lnTo>
                <a:lnTo>
                  <a:pt x="51" y="370"/>
                </a:lnTo>
                <a:lnTo>
                  <a:pt x="50" y="373"/>
                </a:lnTo>
                <a:lnTo>
                  <a:pt x="49" y="376"/>
                </a:lnTo>
                <a:lnTo>
                  <a:pt x="48" y="380"/>
                </a:lnTo>
                <a:lnTo>
                  <a:pt x="47" y="384"/>
                </a:lnTo>
                <a:lnTo>
                  <a:pt x="46" y="387"/>
                </a:lnTo>
                <a:lnTo>
                  <a:pt x="45" y="391"/>
                </a:lnTo>
                <a:lnTo>
                  <a:pt x="44" y="395"/>
                </a:lnTo>
                <a:lnTo>
                  <a:pt x="43" y="399"/>
                </a:lnTo>
                <a:lnTo>
                  <a:pt x="42" y="403"/>
                </a:lnTo>
                <a:lnTo>
                  <a:pt x="41" y="408"/>
                </a:lnTo>
                <a:lnTo>
                  <a:pt x="40" y="412"/>
                </a:lnTo>
                <a:lnTo>
                  <a:pt x="38" y="419"/>
                </a:lnTo>
                <a:lnTo>
                  <a:pt x="38" y="422"/>
                </a:lnTo>
                <a:lnTo>
                  <a:pt x="37" y="425"/>
                </a:lnTo>
                <a:lnTo>
                  <a:pt x="37" y="428"/>
                </a:lnTo>
                <a:lnTo>
                  <a:pt x="37" y="430"/>
                </a:lnTo>
                <a:lnTo>
                  <a:pt x="37" y="433"/>
                </a:lnTo>
                <a:lnTo>
                  <a:pt x="37" y="436"/>
                </a:lnTo>
                <a:lnTo>
                  <a:pt x="38" y="438"/>
                </a:lnTo>
                <a:lnTo>
                  <a:pt x="38" y="440"/>
                </a:lnTo>
                <a:lnTo>
                  <a:pt x="39" y="442"/>
                </a:lnTo>
                <a:lnTo>
                  <a:pt x="39" y="445"/>
                </a:lnTo>
                <a:lnTo>
                  <a:pt x="39" y="447"/>
                </a:lnTo>
                <a:lnTo>
                  <a:pt x="40" y="449"/>
                </a:lnTo>
                <a:lnTo>
                  <a:pt x="41" y="451"/>
                </a:lnTo>
                <a:lnTo>
                  <a:pt x="41" y="453"/>
                </a:lnTo>
                <a:lnTo>
                  <a:pt x="42" y="455"/>
                </a:lnTo>
                <a:lnTo>
                  <a:pt x="42" y="457"/>
                </a:lnTo>
                <a:lnTo>
                  <a:pt x="43" y="459"/>
                </a:lnTo>
                <a:lnTo>
                  <a:pt x="43" y="461"/>
                </a:lnTo>
                <a:lnTo>
                  <a:pt x="43" y="464"/>
                </a:lnTo>
                <a:lnTo>
                  <a:pt x="44" y="466"/>
                </a:lnTo>
                <a:lnTo>
                  <a:pt x="44" y="468"/>
                </a:lnTo>
                <a:lnTo>
                  <a:pt x="44" y="470"/>
                </a:lnTo>
                <a:lnTo>
                  <a:pt x="44" y="472"/>
                </a:lnTo>
                <a:lnTo>
                  <a:pt x="44" y="475"/>
                </a:lnTo>
                <a:lnTo>
                  <a:pt x="44" y="477"/>
                </a:lnTo>
                <a:lnTo>
                  <a:pt x="43" y="480"/>
                </a:lnTo>
                <a:lnTo>
                  <a:pt x="43" y="482"/>
                </a:lnTo>
                <a:lnTo>
                  <a:pt x="42" y="485"/>
                </a:lnTo>
                <a:lnTo>
                  <a:pt x="41" y="488"/>
                </a:lnTo>
                <a:lnTo>
                  <a:pt x="40" y="492"/>
                </a:lnTo>
                <a:lnTo>
                  <a:pt x="37" y="496"/>
                </a:lnTo>
                <a:lnTo>
                  <a:pt x="36" y="498"/>
                </a:lnTo>
                <a:lnTo>
                  <a:pt x="35" y="500"/>
                </a:lnTo>
                <a:lnTo>
                  <a:pt x="33" y="502"/>
                </a:lnTo>
                <a:lnTo>
                  <a:pt x="32" y="504"/>
                </a:lnTo>
                <a:lnTo>
                  <a:pt x="30" y="505"/>
                </a:lnTo>
                <a:lnTo>
                  <a:pt x="29" y="507"/>
                </a:lnTo>
                <a:lnTo>
                  <a:pt x="27" y="508"/>
                </a:lnTo>
                <a:lnTo>
                  <a:pt x="25" y="510"/>
                </a:lnTo>
                <a:lnTo>
                  <a:pt x="23" y="512"/>
                </a:lnTo>
                <a:lnTo>
                  <a:pt x="21" y="513"/>
                </a:lnTo>
                <a:lnTo>
                  <a:pt x="20" y="514"/>
                </a:lnTo>
                <a:lnTo>
                  <a:pt x="18" y="516"/>
                </a:lnTo>
                <a:lnTo>
                  <a:pt x="16" y="517"/>
                </a:lnTo>
                <a:lnTo>
                  <a:pt x="15" y="518"/>
                </a:lnTo>
                <a:lnTo>
                  <a:pt x="13" y="519"/>
                </a:lnTo>
                <a:lnTo>
                  <a:pt x="11" y="520"/>
                </a:lnTo>
                <a:lnTo>
                  <a:pt x="9" y="521"/>
                </a:lnTo>
                <a:lnTo>
                  <a:pt x="8" y="522"/>
                </a:lnTo>
                <a:lnTo>
                  <a:pt x="7" y="523"/>
                </a:lnTo>
                <a:lnTo>
                  <a:pt x="5" y="524"/>
                </a:lnTo>
                <a:lnTo>
                  <a:pt x="4" y="525"/>
                </a:lnTo>
                <a:lnTo>
                  <a:pt x="3" y="526"/>
                </a:lnTo>
                <a:lnTo>
                  <a:pt x="2" y="526"/>
                </a:lnTo>
                <a:lnTo>
                  <a:pt x="1" y="527"/>
                </a:lnTo>
                <a:lnTo>
                  <a:pt x="1" y="528"/>
                </a:lnTo>
                <a:lnTo>
                  <a:pt x="0" y="529"/>
                </a:lnTo>
                <a:lnTo>
                  <a:pt x="0" y="530"/>
                </a:lnTo>
                <a:lnTo>
                  <a:pt x="0" y="530"/>
                </a:lnTo>
                <a:lnTo>
                  <a:pt x="0" y="531"/>
                </a:lnTo>
                <a:lnTo>
                  <a:pt x="0" y="532"/>
                </a:lnTo>
                <a:lnTo>
                  <a:pt x="1" y="532"/>
                </a:lnTo>
                <a:lnTo>
                  <a:pt x="1" y="532"/>
                </a:lnTo>
                <a:lnTo>
                  <a:pt x="1" y="532"/>
                </a:lnTo>
                <a:lnTo>
                  <a:pt x="2" y="532"/>
                </a:lnTo>
                <a:lnTo>
                  <a:pt x="2" y="532"/>
                </a:lnTo>
                <a:lnTo>
                  <a:pt x="3" y="532"/>
                </a:lnTo>
                <a:lnTo>
                  <a:pt x="3" y="532"/>
                </a:lnTo>
                <a:lnTo>
                  <a:pt x="4" y="532"/>
                </a:lnTo>
                <a:lnTo>
                  <a:pt x="5" y="532"/>
                </a:lnTo>
                <a:lnTo>
                  <a:pt x="5" y="531"/>
                </a:lnTo>
                <a:lnTo>
                  <a:pt x="6" y="531"/>
                </a:lnTo>
                <a:lnTo>
                  <a:pt x="7" y="530"/>
                </a:lnTo>
                <a:lnTo>
                  <a:pt x="8" y="530"/>
                </a:lnTo>
                <a:lnTo>
                  <a:pt x="9" y="530"/>
                </a:lnTo>
                <a:lnTo>
                  <a:pt x="10" y="529"/>
                </a:lnTo>
                <a:lnTo>
                  <a:pt x="11" y="528"/>
                </a:lnTo>
                <a:lnTo>
                  <a:pt x="11" y="528"/>
                </a:lnTo>
                <a:lnTo>
                  <a:pt x="13" y="528"/>
                </a:lnTo>
                <a:lnTo>
                  <a:pt x="13" y="527"/>
                </a:lnTo>
                <a:lnTo>
                  <a:pt x="14" y="526"/>
                </a:lnTo>
                <a:lnTo>
                  <a:pt x="15" y="526"/>
                </a:lnTo>
                <a:lnTo>
                  <a:pt x="17" y="525"/>
                </a:lnTo>
                <a:lnTo>
                  <a:pt x="17" y="524"/>
                </a:lnTo>
                <a:lnTo>
                  <a:pt x="19" y="523"/>
                </a:lnTo>
                <a:lnTo>
                  <a:pt x="20" y="522"/>
                </a:lnTo>
                <a:lnTo>
                  <a:pt x="21" y="522"/>
                </a:lnTo>
                <a:lnTo>
                  <a:pt x="22" y="521"/>
                </a:lnTo>
                <a:lnTo>
                  <a:pt x="23" y="520"/>
                </a:lnTo>
                <a:lnTo>
                  <a:pt x="24" y="520"/>
                </a:lnTo>
                <a:lnTo>
                  <a:pt x="25" y="518"/>
                </a:lnTo>
                <a:lnTo>
                  <a:pt x="27" y="518"/>
                </a:lnTo>
                <a:lnTo>
                  <a:pt x="35" y="511"/>
                </a:lnTo>
                <a:lnTo>
                  <a:pt x="39" y="508"/>
                </a:lnTo>
                <a:lnTo>
                  <a:pt x="43" y="504"/>
                </a:lnTo>
                <a:lnTo>
                  <a:pt x="47" y="501"/>
                </a:lnTo>
                <a:lnTo>
                  <a:pt x="50" y="498"/>
                </a:lnTo>
                <a:lnTo>
                  <a:pt x="53" y="495"/>
                </a:lnTo>
                <a:lnTo>
                  <a:pt x="55" y="492"/>
                </a:lnTo>
                <a:lnTo>
                  <a:pt x="58" y="489"/>
                </a:lnTo>
                <a:lnTo>
                  <a:pt x="60" y="486"/>
                </a:lnTo>
                <a:lnTo>
                  <a:pt x="62" y="484"/>
                </a:lnTo>
                <a:lnTo>
                  <a:pt x="65" y="481"/>
                </a:lnTo>
                <a:lnTo>
                  <a:pt x="66" y="478"/>
                </a:lnTo>
                <a:lnTo>
                  <a:pt x="68" y="476"/>
                </a:lnTo>
                <a:lnTo>
                  <a:pt x="70" y="473"/>
                </a:lnTo>
                <a:lnTo>
                  <a:pt x="72" y="470"/>
                </a:lnTo>
                <a:lnTo>
                  <a:pt x="74" y="468"/>
                </a:lnTo>
                <a:lnTo>
                  <a:pt x="76" y="465"/>
                </a:lnTo>
                <a:lnTo>
                  <a:pt x="78" y="462"/>
                </a:lnTo>
                <a:lnTo>
                  <a:pt x="80" y="460"/>
                </a:lnTo>
                <a:lnTo>
                  <a:pt x="82" y="457"/>
                </a:lnTo>
                <a:lnTo>
                  <a:pt x="84" y="454"/>
                </a:lnTo>
                <a:lnTo>
                  <a:pt x="86" y="452"/>
                </a:lnTo>
                <a:lnTo>
                  <a:pt x="89" y="449"/>
                </a:lnTo>
                <a:lnTo>
                  <a:pt x="92" y="446"/>
                </a:lnTo>
                <a:lnTo>
                  <a:pt x="95" y="443"/>
                </a:lnTo>
                <a:lnTo>
                  <a:pt x="98" y="440"/>
                </a:lnTo>
                <a:lnTo>
                  <a:pt x="101" y="438"/>
                </a:lnTo>
                <a:lnTo>
                  <a:pt x="105" y="434"/>
                </a:lnTo>
                <a:lnTo>
                  <a:pt x="109" y="432"/>
                </a:lnTo>
                <a:lnTo>
                  <a:pt x="114" y="428"/>
                </a:lnTo>
                <a:lnTo>
                  <a:pt x="119" y="426"/>
                </a:lnTo>
                <a:lnTo>
                  <a:pt x="122" y="424"/>
                </a:lnTo>
                <a:lnTo>
                  <a:pt x="123" y="422"/>
                </a:lnTo>
                <a:lnTo>
                  <a:pt x="125" y="422"/>
                </a:lnTo>
                <a:lnTo>
                  <a:pt x="126" y="421"/>
                </a:lnTo>
                <a:lnTo>
                  <a:pt x="127" y="420"/>
                </a:lnTo>
                <a:lnTo>
                  <a:pt x="129" y="419"/>
                </a:lnTo>
                <a:lnTo>
                  <a:pt x="130" y="418"/>
                </a:lnTo>
                <a:lnTo>
                  <a:pt x="131" y="418"/>
                </a:lnTo>
                <a:lnTo>
                  <a:pt x="132" y="417"/>
                </a:lnTo>
                <a:lnTo>
                  <a:pt x="133" y="416"/>
                </a:lnTo>
                <a:lnTo>
                  <a:pt x="134" y="416"/>
                </a:lnTo>
                <a:lnTo>
                  <a:pt x="135" y="415"/>
                </a:lnTo>
                <a:lnTo>
                  <a:pt x="136" y="415"/>
                </a:lnTo>
                <a:lnTo>
                  <a:pt x="137" y="414"/>
                </a:lnTo>
                <a:lnTo>
                  <a:pt x="139" y="414"/>
                </a:lnTo>
                <a:lnTo>
                  <a:pt x="139" y="414"/>
                </a:lnTo>
                <a:lnTo>
                  <a:pt x="141" y="413"/>
                </a:lnTo>
                <a:lnTo>
                  <a:pt x="141" y="413"/>
                </a:lnTo>
                <a:lnTo>
                  <a:pt x="143" y="412"/>
                </a:lnTo>
                <a:lnTo>
                  <a:pt x="144" y="412"/>
                </a:lnTo>
                <a:lnTo>
                  <a:pt x="145" y="412"/>
                </a:lnTo>
                <a:lnTo>
                  <a:pt x="146" y="412"/>
                </a:lnTo>
                <a:lnTo>
                  <a:pt x="147" y="412"/>
                </a:lnTo>
                <a:lnTo>
                  <a:pt x="148" y="412"/>
                </a:lnTo>
                <a:lnTo>
                  <a:pt x="149" y="412"/>
                </a:lnTo>
                <a:lnTo>
                  <a:pt x="151" y="412"/>
                </a:lnTo>
                <a:lnTo>
                  <a:pt x="152" y="412"/>
                </a:lnTo>
                <a:lnTo>
                  <a:pt x="154" y="412"/>
                </a:lnTo>
                <a:lnTo>
                  <a:pt x="155" y="412"/>
                </a:lnTo>
                <a:lnTo>
                  <a:pt x="157" y="412"/>
                </a:lnTo>
                <a:lnTo>
                  <a:pt x="159" y="412"/>
                </a:lnTo>
                <a:lnTo>
                  <a:pt x="169" y="414"/>
                </a:lnTo>
                <a:lnTo>
                  <a:pt x="173" y="415"/>
                </a:lnTo>
                <a:lnTo>
                  <a:pt x="178" y="416"/>
                </a:lnTo>
                <a:lnTo>
                  <a:pt x="182" y="418"/>
                </a:lnTo>
                <a:lnTo>
                  <a:pt x="186" y="419"/>
                </a:lnTo>
                <a:lnTo>
                  <a:pt x="189" y="420"/>
                </a:lnTo>
                <a:lnTo>
                  <a:pt x="193" y="422"/>
                </a:lnTo>
                <a:lnTo>
                  <a:pt x="197" y="424"/>
                </a:lnTo>
                <a:lnTo>
                  <a:pt x="200" y="425"/>
                </a:lnTo>
                <a:lnTo>
                  <a:pt x="203" y="427"/>
                </a:lnTo>
                <a:lnTo>
                  <a:pt x="206" y="429"/>
                </a:lnTo>
                <a:lnTo>
                  <a:pt x="208" y="431"/>
                </a:lnTo>
                <a:lnTo>
                  <a:pt x="211" y="433"/>
                </a:lnTo>
                <a:lnTo>
                  <a:pt x="214" y="435"/>
                </a:lnTo>
                <a:lnTo>
                  <a:pt x="216" y="438"/>
                </a:lnTo>
                <a:lnTo>
                  <a:pt x="219" y="440"/>
                </a:lnTo>
                <a:lnTo>
                  <a:pt x="221" y="443"/>
                </a:lnTo>
                <a:lnTo>
                  <a:pt x="224" y="445"/>
                </a:lnTo>
                <a:lnTo>
                  <a:pt x="227" y="448"/>
                </a:lnTo>
                <a:lnTo>
                  <a:pt x="229" y="451"/>
                </a:lnTo>
                <a:lnTo>
                  <a:pt x="232" y="454"/>
                </a:lnTo>
                <a:lnTo>
                  <a:pt x="234" y="457"/>
                </a:lnTo>
                <a:lnTo>
                  <a:pt x="237" y="460"/>
                </a:lnTo>
                <a:lnTo>
                  <a:pt x="240" y="464"/>
                </a:lnTo>
                <a:lnTo>
                  <a:pt x="243" y="467"/>
                </a:lnTo>
                <a:lnTo>
                  <a:pt x="246" y="471"/>
                </a:lnTo>
                <a:lnTo>
                  <a:pt x="249" y="475"/>
                </a:lnTo>
                <a:lnTo>
                  <a:pt x="253" y="479"/>
                </a:lnTo>
                <a:lnTo>
                  <a:pt x="257" y="483"/>
                </a:lnTo>
                <a:lnTo>
                  <a:pt x="260" y="487"/>
                </a:lnTo>
                <a:lnTo>
                  <a:pt x="265" y="492"/>
                </a:lnTo>
                <a:lnTo>
                  <a:pt x="267" y="494"/>
                </a:lnTo>
                <a:lnTo>
                  <a:pt x="269" y="496"/>
                </a:lnTo>
                <a:lnTo>
                  <a:pt x="270" y="497"/>
                </a:lnTo>
                <a:lnTo>
                  <a:pt x="271" y="498"/>
                </a:lnTo>
                <a:lnTo>
                  <a:pt x="272" y="500"/>
                </a:lnTo>
                <a:lnTo>
                  <a:pt x="273" y="501"/>
                </a:lnTo>
                <a:lnTo>
                  <a:pt x="274" y="502"/>
                </a:lnTo>
                <a:lnTo>
                  <a:pt x="275" y="503"/>
                </a:lnTo>
                <a:lnTo>
                  <a:pt x="276" y="504"/>
                </a:lnTo>
                <a:lnTo>
                  <a:pt x="277" y="505"/>
                </a:lnTo>
                <a:lnTo>
                  <a:pt x="278" y="506"/>
                </a:lnTo>
                <a:lnTo>
                  <a:pt x="279" y="507"/>
                </a:lnTo>
                <a:lnTo>
                  <a:pt x="280" y="508"/>
                </a:lnTo>
                <a:lnTo>
                  <a:pt x="281" y="509"/>
                </a:lnTo>
                <a:lnTo>
                  <a:pt x="281" y="510"/>
                </a:lnTo>
                <a:lnTo>
                  <a:pt x="282" y="510"/>
                </a:lnTo>
                <a:lnTo>
                  <a:pt x="283" y="512"/>
                </a:lnTo>
                <a:lnTo>
                  <a:pt x="283" y="512"/>
                </a:lnTo>
                <a:lnTo>
                  <a:pt x="284" y="514"/>
                </a:lnTo>
                <a:lnTo>
                  <a:pt x="285" y="515"/>
                </a:lnTo>
                <a:lnTo>
                  <a:pt x="285" y="516"/>
                </a:lnTo>
                <a:lnTo>
                  <a:pt x="286" y="517"/>
                </a:lnTo>
                <a:lnTo>
                  <a:pt x="286" y="518"/>
                </a:lnTo>
                <a:lnTo>
                  <a:pt x="287" y="520"/>
                </a:lnTo>
                <a:lnTo>
                  <a:pt x="287" y="521"/>
                </a:lnTo>
                <a:lnTo>
                  <a:pt x="288" y="522"/>
                </a:lnTo>
                <a:lnTo>
                  <a:pt x="289" y="524"/>
                </a:lnTo>
                <a:lnTo>
                  <a:pt x="289" y="526"/>
                </a:lnTo>
                <a:lnTo>
                  <a:pt x="290" y="528"/>
                </a:lnTo>
                <a:lnTo>
                  <a:pt x="290" y="529"/>
                </a:lnTo>
                <a:lnTo>
                  <a:pt x="291" y="532"/>
                </a:lnTo>
                <a:lnTo>
                  <a:pt x="291" y="532"/>
                </a:lnTo>
                <a:lnTo>
                  <a:pt x="291" y="533"/>
                </a:lnTo>
                <a:lnTo>
                  <a:pt x="291" y="534"/>
                </a:lnTo>
                <a:lnTo>
                  <a:pt x="291" y="534"/>
                </a:lnTo>
                <a:lnTo>
                  <a:pt x="291" y="535"/>
                </a:lnTo>
                <a:lnTo>
                  <a:pt x="291" y="535"/>
                </a:lnTo>
                <a:lnTo>
                  <a:pt x="292" y="536"/>
                </a:lnTo>
                <a:lnTo>
                  <a:pt x="292" y="536"/>
                </a:lnTo>
                <a:lnTo>
                  <a:pt x="292" y="537"/>
                </a:lnTo>
                <a:lnTo>
                  <a:pt x="292" y="538"/>
                </a:lnTo>
                <a:lnTo>
                  <a:pt x="292" y="538"/>
                </a:lnTo>
                <a:lnTo>
                  <a:pt x="292" y="539"/>
                </a:lnTo>
                <a:lnTo>
                  <a:pt x="292" y="539"/>
                </a:lnTo>
                <a:lnTo>
                  <a:pt x="291" y="540"/>
                </a:lnTo>
                <a:lnTo>
                  <a:pt x="291" y="540"/>
                </a:lnTo>
                <a:lnTo>
                  <a:pt x="291" y="541"/>
                </a:lnTo>
                <a:lnTo>
                  <a:pt x="291" y="541"/>
                </a:lnTo>
                <a:lnTo>
                  <a:pt x="291" y="542"/>
                </a:lnTo>
                <a:lnTo>
                  <a:pt x="291" y="542"/>
                </a:lnTo>
                <a:lnTo>
                  <a:pt x="291" y="542"/>
                </a:lnTo>
                <a:lnTo>
                  <a:pt x="291" y="543"/>
                </a:lnTo>
                <a:lnTo>
                  <a:pt x="291" y="543"/>
                </a:lnTo>
                <a:lnTo>
                  <a:pt x="291" y="543"/>
                </a:lnTo>
                <a:lnTo>
                  <a:pt x="291" y="544"/>
                </a:lnTo>
                <a:lnTo>
                  <a:pt x="291" y="544"/>
                </a:lnTo>
                <a:lnTo>
                  <a:pt x="291" y="544"/>
                </a:lnTo>
                <a:lnTo>
                  <a:pt x="291" y="544"/>
                </a:lnTo>
                <a:lnTo>
                  <a:pt x="291" y="544"/>
                </a:lnTo>
                <a:lnTo>
                  <a:pt x="291" y="544"/>
                </a:lnTo>
                <a:lnTo>
                  <a:pt x="291" y="544"/>
                </a:lnTo>
                <a:lnTo>
                  <a:pt x="291" y="545"/>
                </a:lnTo>
                <a:lnTo>
                  <a:pt x="291" y="544"/>
                </a:lnTo>
                <a:lnTo>
                  <a:pt x="291" y="544"/>
                </a:lnTo>
                <a:lnTo>
                  <a:pt x="291" y="543"/>
                </a:lnTo>
                <a:lnTo>
                  <a:pt x="291" y="542"/>
                </a:lnTo>
                <a:lnTo>
                  <a:pt x="291" y="541"/>
                </a:lnTo>
                <a:lnTo>
                  <a:pt x="291" y="539"/>
                </a:lnTo>
                <a:lnTo>
                  <a:pt x="291" y="538"/>
                </a:lnTo>
                <a:lnTo>
                  <a:pt x="291" y="536"/>
                </a:lnTo>
                <a:lnTo>
                  <a:pt x="291" y="534"/>
                </a:lnTo>
                <a:lnTo>
                  <a:pt x="291" y="532"/>
                </a:lnTo>
                <a:lnTo>
                  <a:pt x="291" y="530"/>
                </a:lnTo>
                <a:lnTo>
                  <a:pt x="291" y="528"/>
                </a:lnTo>
                <a:lnTo>
                  <a:pt x="291" y="525"/>
                </a:lnTo>
                <a:lnTo>
                  <a:pt x="291" y="522"/>
                </a:lnTo>
                <a:lnTo>
                  <a:pt x="291" y="520"/>
                </a:lnTo>
                <a:lnTo>
                  <a:pt x="291" y="517"/>
                </a:lnTo>
                <a:lnTo>
                  <a:pt x="291" y="514"/>
                </a:lnTo>
                <a:lnTo>
                  <a:pt x="291" y="511"/>
                </a:lnTo>
                <a:lnTo>
                  <a:pt x="291" y="508"/>
                </a:lnTo>
                <a:lnTo>
                  <a:pt x="291" y="504"/>
                </a:lnTo>
                <a:lnTo>
                  <a:pt x="291" y="501"/>
                </a:lnTo>
                <a:lnTo>
                  <a:pt x="291" y="498"/>
                </a:lnTo>
                <a:lnTo>
                  <a:pt x="291" y="494"/>
                </a:lnTo>
                <a:lnTo>
                  <a:pt x="291" y="491"/>
                </a:lnTo>
                <a:lnTo>
                  <a:pt x="291" y="487"/>
                </a:lnTo>
                <a:lnTo>
                  <a:pt x="291" y="484"/>
                </a:lnTo>
                <a:lnTo>
                  <a:pt x="291" y="480"/>
                </a:lnTo>
                <a:lnTo>
                  <a:pt x="291" y="476"/>
                </a:lnTo>
                <a:lnTo>
                  <a:pt x="291" y="472"/>
                </a:lnTo>
                <a:lnTo>
                  <a:pt x="291" y="469"/>
                </a:lnTo>
                <a:lnTo>
                  <a:pt x="291" y="465"/>
                </a:lnTo>
                <a:lnTo>
                  <a:pt x="291" y="460"/>
                </a:lnTo>
                <a:lnTo>
                  <a:pt x="291" y="458"/>
                </a:lnTo>
                <a:lnTo>
                  <a:pt x="291" y="456"/>
                </a:lnTo>
                <a:lnTo>
                  <a:pt x="291" y="454"/>
                </a:lnTo>
                <a:lnTo>
                  <a:pt x="291" y="453"/>
                </a:lnTo>
                <a:lnTo>
                  <a:pt x="291" y="451"/>
                </a:lnTo>
                <a:lnTo>
                  <a:pt x="291" y="450"/>
                </a:lnTo>
                <a:lnTo>
                  <a:pt x="291" y="448"/>
                </a:lnTo>
                <a:lnTo>
                  <a:pt x="290" y="446"/>
                </a:lnTo>
                <a:lnTo>
                  <a:pt x="290" y="445"/>
                </a:lnTo>
                <a:lnTo>
                  <a:pt x="290" y="444"/>
                </a:lnTo>
                <a:lnTo>
                  <a:pt x="290" y="442"/>
                </a:lnTo>
                <a:lnTo>
                  <a:pt x="290" y="441"/>
                </a:lnTo>
                <a:lnTo>
                  <a:pt x="290" y="440"/>
                </a:lnTo>
                <a:lnTo>
                  <a:pt x="290" y="439"/>
                </a:lnTo>
                <a:lnTo>
                  <a:pt x="290" y="438"/>
                </a:lnTo>
                <a:lnTo>
                  <a:pt x="290" y="436"/>
                </a:lnTo>
                <a:lnTo>
                  <a:pt x="290" y="435"/>
                </a:lnTo>
                <a:lnTo>
                  <a:pt x="290" y="434"/>
                </a:lnTo>
                <a:lnTo>
                  <a:pt x="290" y="432"/>
                </a:lnTo>
                <a:lnTo>
                  <a:pt x="290" y="431"/>
                </a:lnTo>
                <a:lnTo>
                  <a:pt x="290" y="430"/>
                </a:lnTo>
                <a:lnTo>
                  <a:pt x="290" y="428"/>
                </a:lnTo>
                <a:lnTo>
                  <a:pt x="290" y="426"/>
                </a:lnTo>
                <a:lnTo>
                  <a:pt x="290" y="425"/>
                </a:lnTo>
                <a:lnTo>
                  <a:pt x="290" y="423"/>
                </a:lnTo>
                <a:lnTo>
                  <a:pt x="290" y="421"/>
                </a:lnTo>
                <a:lnTo>
                  <a:pt x="290" y="419"/>
                </a:lnTo>
                <a:lnTo>
                  <a:pt x="291" y="417"/>
                </a:lnTo>
                <a:lnTo>
                  <a:pt x="291" y="414"/>
                </a:lnTo>
                <a:lnTo>
                  <a:pt x="291" y="412"/>
                </a:lnTo>
                <a:lnTo>
                  <a:pt x="291" y="405"/>
                </a:lnTo>
                <a:lnTo>
                  <a:pt x="292" y="402"/>
                </a:lnTo>
                <a:lnTo>
                  <a:pt x="292" y="399"/>
                </a:lnTo>
                <a:lnTo>
                  <a:pt x="292" y="396"/>
                </a:lnTo>
                <a:lnTo>
                  <a:pt x="293" y="394"/>
                </a:lnTo>
                <a:lnTo>
                  <a:pt x="293" y="391"/>
                </a:lnTo>
                <a:lnTo>
                  <a:pt x="293" y="389"/>
                </a:lnTo>
                <a:lnTo>
                  <a:pt x="294" y="386"/>
                </a:lnTo>
                <a:lnTo>
                  <a:pt x="294" y="384"/>
                </a:lnTo>
                <a:lnTo>
                  <a:pt x="294" y="382"/>
                </a:lnTo>
                <a:lnTo>
                  <a:pt x="295" y="380"/>
                </a:lnTo>
                <a:lnTo>
                  <a:pt x="295" y="378"/>
                </a:lnTo>
                <a:lnTo>
                  <a:pt x="295" y="376"/>
                </a:lnTo>
                <a:lnTo>
                  <a:pt x="296" y="374"/>
                </a:lnTo>
                <a:lnTo>
                  <a:pt x="296" y="373"/>
                </a:lnTo>
                <a:lnTo>
                  <a:pt x="297" y="371"/>
                </a:lnTo>
                <a:lnTo>
                  <a:pt x="297" y="369"/>
                </a:lnTo>
                <a:lnTo>
                  <a:pt x="297" y="367"/>
                </a:lnTo>
                <a:lnTo>
                  <a:pt x="297" y="365"/>
                </a:lnTo>
                <a:lnTo>
                  <a:pt x="298" y="363"/>
                </a:lnTo>
                <a:lnTo>
                  <a:pt x="299" y="361"/>
                </a:lnTo>
                <a:lnTo>
                  <a:pt x="299" y="359"/>
                </a:lnTo>
                <a:lnTo>
                  <a:pt x="299" y="356"/>
                </a:lnTo>
                <a:lnTo>
                  <a:pt x="300" y="354"/>
                </a:lnTo>
                <a:lnTo>
                  <a:pt x="301" y="352"/>
                </a:lnTo>
                <a:lnTo>
                  <a:pt x="301" y="349"/>
                </a:lnTo>
                <a:lnTo>
                  <a:pt x="301" y="346"/>
                </a:lnTo>
                <a:lnTo>
                  <a:pt x="302" y="343"/>
                </a:lnTo>
                <a:lnTo>
                  <a:pt x="303" y="340"/>
                </a:lnTo>
                <a:lnTo>
                  <a:pt x="303" y="336"/>
                </a:lnTo>
                <a:lnTo>
                  <a:pt x="304" y="333"/>
                </a:lnTo>
                <a:lnTo>
                  <a:pt x="309" y="310"/>
                </a:lnTo>
                <a:lnTo>
                  <a:pt x="311" y="299"/>
                </a:lnTo>
                <a:lnTo>
                  <a:pt x="313" y="289"/>
                </a:lnTo>
                <a:lnTo>
                  <a:pt x="315" y="280"/>
                </a:lnTo>
                <a:lnTo>
                  <a:pt x="317" y="271"/>
                </a:lnTo>
                <a:lnTo>
                  <a:pt x="319" y="262"/>
                </a:lnTo>
                <a:lnTo>
                  <a:pt x="321" y="255"/>
                </a:lnTo>
                <a:lnTo>
                  <a:pt x="323" y="247"/>
                </a:lnTo>
                <a:lnTo>
                  <a:pt x="325" y="240"/>
                </a:lnTo>
                <a:lnTo>
                  <a:pt x="326" y="233"/>
                </a:lnTo>
                <a:lnTo>
                  <a:pt x="328" y="226"/>
                </a:lnTo>
                <a:lnTo>
                  <a:pt x="330" y="220"/>
                </a:lnTo>
                <a:lnTo>
                  <a:pt x="331" y="214"/>
                </a:lnTo>
                <a:lnTo>
                  <a:pt x="333" y="208"/>
                </a:lnTo>
                <a:lnTo>
                  <a:pt x="335" y="201"/>
                </a:lnTo>
                <a:lnTo>
                  <a:pt x="336" y="195"/>
                </a:lnTo>
                <a:lnTo>
                  <a:pt x="338" y="189"/>
                </a:lnTo>
                <a:lnTo>
                  <a:pt x="339" y="182"/>
                </a:lnTo>
                <a:lnTo>
                  <a:pt x="341" y="176"/>
                </a:lnTo>
                <a:lnTo>
                  <a:pt x="342" y="170"/>
                </a:lnTo>
                <a:lnTo>
                  <a:pt x="344" y="162"/>
                </a:lnTo>
                <a:lnTo>
                  <a:pt x="345" y="155"/>
                </a:lnTo>
                <a:lnTo>
                  <a:pt x="347" y="148"/>
                </a:lnTo>
                <a:lnTo>
                  <a:pt x="348" y="140"/>
                </a:lnTo>
                <a:lnTo>
                  <a:pt x="349" y="132"/>
                </a:lnTo>
                <a:lnTo>
                  <a:pt x="351" y="122"/>
                </a:lnTo>
                <a:lnTo>
                  <a:pt x="352" y="113"/>
                </a:lnTo>
                <a:lnTo>
                  <a:pt x="353" y="103"/>
                </a:lnTo>
                <a:lnTo>
                  <a:pt x="354" y="92"/>
                </a:lnTo>
                <a:lnTo>
                  <a:pt x="355" y="81"/>
                </a:lnTo>
                <a:lnTo>
                  <a:pt x="357" y="69"/>
                </a:lnTo>
                <a:lnTo>
                  <a:pt x="357" y="63"/>
                </a:lnTo>
                <a:lnTo>
                  <a:pt x="357" y="60"/>
                </a:lnTo>
                <a:lnTo>
                  <a:pt x="357" y="57"/>
                </a:lnTo>
                <a:lnTo>
                  <a:pt x="357" y="54"/>
                </a:lnTo>
                <a:lnTo>
                  <a:pt x="357" y="52"/>
                </a:lnTo>
                <a:lnTo>
                  <a:pt x="357" y="49"/>
                </a:lnTo>
                <a:lnTo>
                  <a:pt x="356" y="46"/>
                </a:lnTo>
                <a:lnTo>
                  <a:pt x="356" y="44"/>
                </a:lnTo>
                <a:lnTo>
                  <a:pt x="355" y="41"/>
                </a:lnTo>
                <a:lnTo>
                  <a:pt x="355" y="38"/>
                </a:lnTo>
                <a:lnTo>
                  <a:pt x="355" y="36"/>
                </a:lnTo>
                <a:lnTo>
                  <a:pt x="354" y="34"/>
                </a:lnTo>
                <a:lnTo>
                  <a:pt x="354" y="32"/>
                </a:lnTo>
                <a:lnTo>
                  <a:pt x="353" y="29"/>
                </a:lnTo>
                <a:lnTo>
                  <a:pt x="353" y="27"/>
                </a:lnTo>
                <a:lnTo>
                  <a:pt x="352" y="25"/>
                </a:lnTo>
                <a:lnTo>
                  <a:pt x="352" y="23"/>
                </a:lnTo>
                <a:lnTo>
                  <a:pt x="352" y="21"/>
                </a:lnTo>
                <a:lnTo>
                  <a:pt x="351" y="19"/>
                </a:lnTo>
                <a:lnTo>
                  <a:pt x="351" y="17"/>
                </a:lnTo>
                <a:lnTo>
                  <a:pt x="351" y="16"/>
                </a:lnTo>
                <a:lnTo>
                  <a:pt x="351" y="14"/>
                </a:lnTo>
                <a:lnTo>
                  <a:pt x="351" y="12"/>
                </a:lnTo>
                <a:lnTo>
                  <a:pt x="351" y="11"/>
                </a:lnTo>
                <a:lnTo>
                  <a:pt x="352" y="10"/>
                </a:lnTo>
                <a:lnTo>
                  <a:pt x="352" y="8"/>
                </a:lnTo>
                <a:lnTo>
                  <a:pt x="353" y="7"/>
                </a:lnTo>
                <a:lnTo>
                  <a:pt x="353" y="6"/>
                </a:lnTo>
                <a:lnTo>
                  <a:pt x="355" y="4"/>
                </a:lnTo>
                <a:lnTo>
                  <a:pt x="355" y="4"/>
                </a:lnTo>
                <a:lnTo>
                  <a:pt x="357" y="3"/>
                </a:lnTo>
                <a:lnTo>
                  <a:pt x="359" y="1"/>
                </a:lnTo>
                <a:lnTo>
                  <a:pt x="361" y="1"/>
                </a:lnTo>
                <a:lnTo>
                  <a:pt x="362" y="0"/>
                </a:lnTo>
                <a:lnTo>
                  <a:pt x="364" y="0"/>
                </a:lnTo>
                <a:lnTo>
                  <a:pt x="365" y="0"/>
                </a:lnTo>
                <a:lnTo>
                  <a:pt x="367" y="0"/>
                </a:lnTo>
                <a:lnTo>
                  <a:pt x="369" y="0"/>
                </a:lnTo>
                <a:lnTo>
                  <a:pt x="371" y="0"/>
                </a:lnTo>
                <a:lnTo>
                  <a:pt x="372" y="1"/>
                </a:lnTo>
                <a:lnTo>
                  <a:pt x="374" y="1"/>
                </a:lnTo>
                <a:lnTo>
                  <a:pt x="376" y="2"/>
                </a:lnTo>
                <a:lnTo>
                  <a:pt x="378" y="2"/>
                </a:lnTo>
                <a:lnTo>
                  <a:pt x="380" y="3"/>
                </a:lnTo>
                <a:lnTo>
                  <a:pt x="381" y="4"/>
                </a:lnTo>
                <a:lnTo>
                  <a:pt x="383" y="5"/>
                </a:lnTo>
                <a:lnTo>
                  <a:pt x="385" y="6"/>
                </a:lnTo>
                <a:lnTo>
                  <a:pt x="387" y="7"/>
                </a:lnTo>
                <a:lnTo>
                  <a:pt x="389" y="8"/>
                </a:lnTo>
                <a:lnTo>
                  <a:pt x="391" y="9"/>
                </a:lnTo>
                <a:lnTo>
                  <a:pt x="393" y="10"/>
                </a:lnTo>
                <a:lnTo>
                  <a:pt x="395" y="12"/>
                </a:lnTo>
                <a:lnTo>
                  <a:pt x="396" y="13"/>
                </a:lnTo>
                <a:lnTo>
                  <a:pt x="398" y="15"/>
                </a:lnTo>
                <a:lnTo>
                  <a:pt x="400" y="16"/>
                </a:lnTo>
                <a:lnTo>
                  <a:pt x="401" y="18"/>
                </a:lnTo>
                <a:lnTo>
                  <a:pt x="403" y="20"/>
                </a:lnTo>
                <a:lnTo>
                  <a:pt x="405" y="22"/>
                </a:lnTo>
                <a:lnTo>
                  <a:pt x="406" y="23"/>
                </a:lnTo>
                <a:lnTo>
                  <a:pt x="407" y="25"/>
                </a:lnTo>
                <a:lnTo>
                  <a:pt x="409" y="27"/>
                </a:lnTo>
                <a:lnTo>
                  <a:pt x="410" y="29"/>
                </a:lnTo>
                <a:lnTo>
                  <a:pt x="411" y="30"/>
                </a:lnTo>
                <a:lnTo>
                  <a:pt x="411" y="30"/>
                </a:lnTo>
                <a:lnTo>
                  <a:pt x="411" y="31"/>
                </a:lnTo>
                <a:lnTo>
                  <a:pt x="411" y="31"/>
                </a:lnTo>
                <a:lnTo>
                  <a:pt x="411" y="32"/>
                </a:lnTo>
                <a:lnTo>
                  <a:pt x="411" y="32"/>
                </a:lnTo>
                <a:lnTo>
                  <a:pt x="411" y="32"/>
                </a:lnTo>
                <a:lnTo>
                  <a:pt x="411" y="33"/>
                </a:lnTo>
                <a:lnTo>
                  <a:pt x="411" y="33"/>
                </a:lnTo>
                <a:lnTo>
                  <a:pt x="411" y="33"/>
                </a:lnTo>
                <a:lnTo>
                  <a:pt x="411" y="34"/>
                </a:lnTo>
                <a:lnTo>
                  <a:pt x="411" y="34"/>
                </a:lnTo>
                <a:lnTo>
                  <a:pt x="411" y="34"/>
                </a:lnTo>
                <a:lnTo>
                  <a:pt x="411" y="35"/>
                </a:lnTo>
                <a:lnTo>
                  <a:pt x="411" y="35"/>
                </a:lnTo>
                <a:lnTo>
                  <a:pt x="411" y="36"/>
                </a:lnTo>
                <a:lnTo>
                  <a:pt x="411" y="36"/>
                </a:lnTo>
                <a:lnTo>
                  <a:pt x="411" y="36"/>
                </a:lnTo>
                <a:lnTo>
                  <a:pt x="411" y="36"/>
                </a:lnTo>
                <a:lnTo>
                  <a:pt x="411" y="37"/>
                </a:lnTo>
                <a:lnTo>
                  <a:pt x="411" y="37"/>
                </a:lnTo>
                <a:lnTo>
                  <a:pt x="411" y="38"/>
                </a:lnTo>
                <a:lnTo>
                  <a:pt x="411" y="38"/>
                </a:lnTo>
                <a:lnTo>
                  <a:pt x="410" y="38"/>
                </a:lnTo>
                <a:lnTo>
                  <a:pt x="410" y="39"/>
                </a:lnTo>
                <a:lnTo>
                  <a:pt x="410" y="40"/>
                </a:lnTo>
                <a:lnTo>
                  <a:pt x="410" y="40"/>
                </a:lnTo>
                <a:lnTo>
                  <a:pt x="410" y="40"/>
                </a:lnTo>
                <a:lnTo>
                  <a:pt x="410" y="41"/>
                </a:lnTo>
                <a:lnTo>
                  <a:pt x="410" y="42"/>
                </a:lnTo>
                <a:lnTo>
                  <a:pt x="410" y="42"/>
                </a:lnTo>
                <a:lnTo>
                  <a:pt x="410" y="52"/>
                </a:lnTo>
                <a:lnTo>
                  <a:pt x="410" y="56"/>
                </a:lnTo>
                <a:lnTo>
                  <a:pt x="410" y="60"/>
                </a:lnTo>
                <a:lnTo>
                  <a:pt x="410" y="64"/>
                </a:lnTo>
                <a:lnTo>
                  <a:pt x="410" y="67"/>
                </a:lnTo>
                <a:lnTo>
                  <a:pt x="409" y="70"/>
                </a:lnTo>
                <a:lnTo>
                  <a:pt x="409" y="74"/>
                </a:lnTo>
                <a:lnTo>
                  <a:pt x="409" y="77"/>
                </a:lnTo>
                <a:lnTo>
                  <a:pt x="409" y="80"/>
                </a:lnTo>
                <a:lnTo>
                  <a:pt x="409" y="82"/>
                </a:lnTo>
                <a:lnTo>
                  <a:pt x="409" y="85"/>
                </a:lnTo>
                <a:lnTo>
                  <a:pt x="409" y="88"/>
                </a:lnTo>
                <a:lnTo>
                  <a:pt x="409" y="90"/>
                </a:lnTo>
                <a:lnTo>
                  <a:pt x="409" y="93"/>
                </a:lnTo>
                <a:lnTo>
                  <a:pt x="409" y="95"/>
                </a:lnTo>
                <a:lnTo>
                  <a:pt x="409" y="98"/>
                </a:lnTo>
                <a:lnTo>
                  <a:pt x="409" y="100"/>
                </a:lnTo>
                <a:lnTo>
                  <a:pt x="409" y="103"/>
                </a:lnTo>
                <a:lnTo>
                  <a:pt x="408" y="106"/>
                </a:lnTo>
                <a:lnTo>
                  <a:pt x="408" y="108"/>
                </a:lnTo>
                <a:lnTo>
                  <a:pt x="408" y="111"/>
                </a:lnTo>
                <a:lnTo>
                  <a:pt x="409" y="114"/>
                </a:lnTo>
                <a:lnTo>
                  <a:pt x="409" y="117"/>
                </a:lnTo>
                <a:lnTo>
                  <a:pt x="409" y="120"/>
                </a:lnTo>
                <a:lnTo>
                  <a:pt x="409" y="123"/>
                </a:lnTo>
                <a:lnTo>
                  <a:pt x="409" y="127"/>
                </a:lnTo>
                <a:lnTo>
                  <a:pt x="409" y="131"/>
                </a:lnTo>
                <a:lnTo>
                  <a:pt x="409" y="135"/>
                </a:lnTo>
                <a:lnTo>
                  <a:pt x="409" y="139"/>
                </a:lnTo>
                <a:lnTo>
                  <a:pt x="410" y="143"/>
                </a:lnTo>
                <a:lnTo>
                  <a:pt x="410" y="148"/>
                </a:lnTo>
                <a:lnTo>
                  <a:pt x="411" y="156"/>
                </a:lnTo>
                <a:lnTo>
                  <a:pt x="411" y="160"/>
                </a:lnTo>
                <a:lnTo>
                  <a:pt x="412" y="164"/>
                </a:lnTo>
                <a:lnTo>
                  <a:pt x="412" y="167"/>
                </a:lnTo>
                <a:lnTo>
                  <a:pt x="413" y="170"/>
                </a:lnTo>
                <a:lnTo>
                  <a:pt x="413" y="173"/>
                </a:lnTo>
                <a:lnTo>
                  <a:pt x="414" y="176"/>
                </a:lnTo>
                <a:lnTo>
                  <a:pt x="415" y="178"/>
                </a:lnTo>
                <a:lnTo>
                  <a:pt x="415" y="181"/>
                </a:lnTo>
                <a:lnTo>
                  <a:pt x="416" y="184"/>
                </a:lnTo>
                <a:lnTo>
                  <a:pt x="417" y="186"/>
                </a:lnTo>
                <a:lnTo>
                  <a:pt x="417" y="188"/>
                </a:lnTo>
                <a:lnTo>
                  <a:pt x="418" y="190"/>
                </a:lnTo>
                <a:lnTo>
                  <a:pt x="419" y="193"/>
                </a:lnTo>
                <a:lnTo>
                  <a:pt x="419" y="195"/>
                </a:lnTo>
                <a:lnTo>
                  <a:pt x="420" y="197"/>
                </a:lnTo>
                <a:lnTo>
                  <a:pt x="421" y="199"/>
                </a:lnTo>
                <a:lnTo>
                  <a:pt x="421" y="202"/>
                </a:lnTo>
                <a:lnTo>
                  <a:pt x="421" y="204"/>
                </a:lnTo>
                <a:lnTo>
                  <a:pt x="422" y="206"/>
                </a:lnTo>
                <a:lnTo>
                  <a:pt x="423" y="208"/>
                </a:lnTo>
                <a:lnTo>
                  <a:pt x="423" y="211"/>
                </a:lnTo>
                <a:lnTo>
                  <a:pt x="423" y="214"/>
                </a:lnTo>
                <a:lnTo>
                  <a:pt x="423" y="216"/>
                </a:lnTo>
                <a:lnTo>
                  <a:pt x="423" y="219"/>
                </a:lnTo>
                <a:lnTo>
                  <a:pt x="424" y="222"/>
                </a:lnTo>
                <a:lnTo>
                  <a:pt x="424" y="226"/>
                </a:lnTo>
                <a:lnTo>
                  <a:pt x="423" y="229"/>
                </a:lnTo>
                <a:lnTo>
                  <a:pt x="423" y="233"/>
                </a:lnTo>
                <a:lnTo>
                  <a:pt x="423" y="236"/>
                </a:lnTo>
                <a:lnTo>
                  <a:pt x="423" y="241"/>
                </a:lnTo>
                <a:lnTo>
                  <a:pt x="421" y="255"/>
                </a:lnTo>
                <a:lnTo>
                  <a:pt x="421" y="262"/>
                </a:lnTo>
                <a:lnTo>
                  <a:pt x="420" y="268"/>
                </a:lnTo>
                <a:lnTo>
                  <a:pt x="419" y="274"/>
                </a:lnTo>
                <a:lnTo>
                  <a:pt x="419" y="279"/>
                </a:lnTo>
                <a:lnTo>
                  <a:pt x="418" y="284"/>
                </a:lnTo>
                <a:lnTo>
                  <a:pt x="417" y="289"/>
                </a:lnTo>
                <a:lnTo>
                  <a:pt x="416" y="294"/>
                </a:lnTo>
                <a:lnTo>
                  <a:pt x="415" y="298"/>
                </a:lnTo>
                <a:lnTo>
                  <a:pt x="414" y="303"/>
                </a:lnTo>
                <a:lnTo>
                  <a:pt x="413" y="307"/>
                </a:lnTo>
                <a:lnTo>
                  <a:pt x="412" y="311"/>
                </a:lnTo>
                <a:lnTo>
                  <a:pt x="411" y="315"/>
                </a:lnTo>
                <a:lnTo>
                  <a:pt x="409" y="319"/>
                </a:lnTo>
                <a:lnTo>
                  <a:pt x="408" y="323"/>
                </a:lnTo>
                <a:lnTo>
                  <a:pt x="407" y="327"/>
                </a:lnTo>
                <a:lnTo>
                  <a:pt x="405" y="330"/>
                </a:lnTo>
                <a:lnTo>
                  <a:pt x="403" y="334"/>
                </a:lnTo>
                <a:lnTo>
                  <a:pt x="402" y="338"/>
                </a:lnTo>
                <a:lnTo>
                  <a:pt x="400" y="342"/>
                </a:lnTo>
                <a:lnTo>
                  <a:pt x="398" y="346"/>
                </a:lnTo>
                <a:lnTo>
                  <a:pt x="396" y="350"/>
                </a:lnTo>
                <a:lnTo>
                  <a:pt x="393" y="355"/>
                </a:lnTo>
                <a:lnTo>
                  <a:pt x="391" y="360"/>
                </a:lnTo>
                <a:lnTo>
                  <a:pt x="389" y="364"/>
                </a:lnTo>
                <a:lnTo>
                  <a:pt x="386" y="369"/>
                </a:lnTo>
                <a:lnTo>
                  <a:pt x="383" y="375"/>
                </a:lnTo>
                <a:lnTo>
                  <a:pt x="380" y="380"/>
                </a:lnTo>
                <a:lnTo>
                  <a:pt x="377" y="386"/>
                </a:lnTo>
                <a:lnTo>
                  <a:pt x="373" y="392"/>
                </a:lnTo>
                <a:lnTo>
                  <a:pt x="370" y="399"/>
                </a:lnTo>
                <a:lnTo>
                  <a:pt x="364" y="410"/>
                </a:lnTo>
                <a:lnTo>
                  <a:pt x="361" y="415"/>
                </a:lnTo>
                <a:lnTo>
                  <a:pt x="358" y="420"/>
                </a:lnTo>
                <a:lnTo>
                  <a:pt x="355" y="425"/>
                </a:lnTo>
                <a:lnTo>
                  <a:pt x="351" y="430"/>
                </a:lnTo>
                <a:lnTo>
                  <a:pt x="348" y="435"/>
                </a:lnTo>
                <a:lnTo>
                  <a:pt x="345" y="440"/>
                </a:lnTo>
                <a:lnTo>
                  <a:pt x="341" y="444"/>
                </a:lnTo>
                <a:lnTo>
                  <a:pt x="338" y="449"/>
                </a:lnTo>
                <a:lnTo>
                  <a:pt x="334" y="453"/>
                </a:lnTo>
                <a:lnTo>
                  <a:pt x="331" y="457"/>
                </a:lnTo>
                <a:lnTo>
                  <a:pt x="328" y="462"/>
                </a:lnTo>
                <a:lnTo>
                  <a:pt x="325" y="465"/>
                </a:lnTo>
                <a:lnTo>
                  <a:pt x="321" y="469"/>
                </a:lnTo>
                <a:lnTo>
                  <a:pt x="318" y="473"/>
                </a:lnTo>
                <a:lnTo>
                  <a:pt x="315" y="476"/>
                </a:lnTo>
                <a:lnTo>
                  <a:pt x="312" y="480"/>
                </a:lnTo>
                <a:lnTo>
                  <a:pt x="309" y="483"/>
                </a:lnTo>
                <a:lnTo>
                  <a:pt x="307" y="486"/>
                </a:lnTo>
                <a:lnTo>
                  <a:pt x="304" y="488"/>
                </a:lnTo>
                <a:lnTo>
                  <a:pt x="302" y="491"/>
                </a:lnTo>
                <a:lnTo>
                  <a:pt x="300" y="493"/>
                </a:lnTo>
                <a:lnTo>
                  <a:pt x="298" y="496"/>
                </a:lnTo>
                <a:lnTo>
                  <a:pt x="296" y="497"/>
                </a:lnTo>
                <a:lnTo>
                  <a:pt x="295" y="499"/>
                </a:lnTo>
                <a:lnTo>
                  <a:pt x="293" y="500"/>
                </a:lnTo>
                <a:lnTo>
                  <a:pt x="292" y="502"/>
                </a:lnTo>
                <a:lnTo>
                  <a:pt x="291" y="503"/>
                </a:lnTo>
                <a:lnTo>
                  <a:pt x="291" y="504"/>
                </a:lnTo>
                <a:lnTo>
                  <a:pt x="291" y="504"/>
                </a:lnTo>
                <a:lnTo>
                  <a:pt x="291" y="505"/>
                </a:lnTo>
                <a:lnTo>
                  <a:pt x="291" y="504"/>
                </a:lnTo>
                <a:lnTo>
                  <a:pt x="292" y="504"/>
                </a:lnTo>
                <a:lnTo>
                  <a:pt x="293" y="502"/>
                </a:lnTo>
                <a:lnTo>
                  <a:pt x="294" y="501"/>
                </a:lnTo>
                <a:lnTo>
                  <a:pt x="295" y="500"/>
                </a:lnTo>
                <a:lnTo>
                  <a:pt x="296" y="498"/>
                </a:lnTo>
                <a:lnTo>
                  <a:pt x="297" y="495"/>
                </a:lnTo>
                <a:lnTo>
                  <a:pt x="299" y="493"/>
                </a:lnTo>
                <a:lnTo>
                  <a:pt x="300" y="490"/>
                </a:lnTo>
                <a:lnTo>
                  <a:pt x="302" y="487"/>
                </a:lnTo>
                <a:lnTo>
                  <a:pt x="304" y="484"/>
                </a:lnTo>
                <a:lnTo>
                  <a:pt x="306" y="481"/>
                </a:lnTo>
                <a:lnTo>
                  <a:pt x="308" y="478"/>
                </a:lnTo>
                <a:lnTo>
                  <a:pt x="310" y="474"/>
                </a:lnTo>
                <a:lnTo>
                  <a:pt x="313" y="470"/>
                </a:lnTo>
                <a:lnTo>
                  <a:pt x="315" y="467"/>
                </a:lnTo>
                <a:lnTo>
                  <a:pt x="318" y="463"/>
                </a:lnTo>
                <a:lnTo>
                  <a:pt x="321" y="459"/>
                </a:lnTo>
                <a:lnTo>
                  <a:pt x="324" y="455"/>
                </a:lnTo>
                <a:lnTo>
                  <a:pt x="327" y="451"/>
                </a:lnTo>
                <a:lnTo>
                  <a:pt x="330" y="447"/>
                </a:lnTo>
                <a:lnTo>
                  <a:pt x="333" y="443"/>
                </a:lnTo>
                <a:lnTo>
                  <a:pt x="337" y="440"/>
                </a:lnTo>
                <a:lnTo>
                  <a:pt x="341" y="436"/>
                </a:lnTo>
                <a:lnTo>
                  <a:pt x="345" y="432"/>
                </a:lnTo>
                <a:lnTo>
                  <a:pt x="348" y="428"/>
                </a:lnTo>
                <a:lnTo>
                  <a:pt x="353" y="425"/>
                </a:lnTo>
                <a:lnTo>
                  <a:pt x="357" y="421"/>
                </a:lnTo>
                <a:lnTo>
                  <a:pt x="361" y="418"/>
                </a:lnTo>
                <a:lnTo>
                  <a:pt x="365" y="415"/>
                </a:lnTo>
                <a:lnTo>
                  <a:pt x="370" y="412"/>
                </a:lnTo>
                <a:lnTo>
                  <a:pt x="375" y="409"/>
                </a:lnTo>
                <a:lnTo>
                  <a:pt x="377" y="408"/>
                </a:lnTo>
                <a:lnTo>
                  <a:pt x="379" y="407"/>
                </a:lnTo>
                <a:lnTo>
                  <a:pt x="382" y="406"/>
                </a:lnTo>
                <a:lnTo>
                  <a:pt x="384" y="404"/>
                </a:lnTo>
                <a:lnTo>
                  <a:pt x="386" y="403"/>
                </a:lnTo>
                <a:lnTo>
                  <a:pt x="388" y="402"/>
                </a:lnTo>
                <a:lnTo>
                  <a:pt x="390" y="401"/>
                </a:lnTo>
                <a:lnTo>
                  <a:pt x="392" y="400"/>
                </a:lnTo>
                <a:lnTo>
                  <a:pt x="393" y="400"/>
                </a:lnTo>
                <a:lnTo>
                  <a:pt x="395" y="399"/>
                </a:lnTo>
                <a:lnTo>
                  <a:pt x="397" y="398"/>
                </a:lnTo>
                <a:lnTo>
                  <a:pt x="399" y="398"/>
                </a:lnTo>
                <a:lnTo>
                  <a:pt x="401" y="397"/>
                </a:lnTo>
                <a:lnTo>
                  <a:pt x="403" y="397"/>
                </a:lnTo>
                <a:lnTo>
                  <a:pt x="404" y="396"/>
                </a:lnTo>
                <a:lnTo>
                  <a:pt x="406" y="396"/>
                </a:lnTo>
                <a:lnTo>
                  <a:pt x="408" y="396"/>
                </a:lnTo>
                <a:lnTo>
                  <a:pt x="410" y="396"/>
                </a:lnTo>
                <a:lnTo>
                  <a:pt x="411" y="396"/>
                </a:lnTo>
                <a:lnTo>
                  <a:pt x="413" y="396"/>
                </a:lnTo>
                <a:lnTo>
                  <a:pt x="415" y="396"/>
                </a:lnTo>
                <a:lnTo>
                  <a:pt x="417" y="396"/>
                </a:lnTo>
                <a:lnTo>
                  <a:pt x="419" y="396"/>
                </a:lnTo>
                <a:lnTo>
                  <a:pt x="422" y="396"/>
                </a:lnTo>
                <a:lnTo>
                  <a:pt x="424" y="396"/>
                </a:lnTo>
                <a:lnTo>
                  <a:pt x="426" y="397"/>
                </a:lnTo>
                <a:lnTo>
                  <a:pt x="429" y="397"/>
                </a:lnTo>
                <a:lnTo>
                  <a:pt x="431" y="398"/>
                </a:lnTo>
                <a:lnTo>
                  <a:pt x="434" y="398"/>
                </a:lnTo>
                <a:lnTo>
                  <a:pt x="437" y="399"/>
                </a:lnTo>
                <a:lnTo>
                  <a:pt x="446" y="402"/>
                </a:lnTo>
                <a:lnTo>
                  <a:pt x="450" y="403"/>
                </a:lnTo>
                <a:lnTo>
                  <a:pt x="454" y="405"/>
                </a:lnTo>
                <a:lnTo>
                  <a:pt x="457" y="406"/>
                </a:lnTo>
                <a:lnTo>
                  <a:pt x="461" y="408"/>
                </a:lnTo>
                <a:lnTo>
                  <a:pt x="464" y="410"/>
                </a:lnTo>
                <a:lnTo>
                  <a:pt x="467" y="412"/>
                </a:lnTo>
                <a:lnTo>
                  <a:pt x="469" y="414"/>
                </a:lnTo>
                <a:lnTo>
                  <a:pt x="472" y="416"/>
                </a:lnTo>
                <a:lnTo>
                  <a:pt x="474" y="418"/>
                </a:lnTo>
                <a:lnTo>
                  <a:pt x="476" y="420"/>
                </a:lnTo>
                <a:lnTo>
                  <a:pt x="479" y="423"/>
                </a:lnTo>
                <a:lnTo>
                  <a:pt x="481" y="425"/>
                </a:lnTo>
                <a:lnTo>
                  <a:pt x="483" y="428"/>
                </a:lnTo>
                <a:lnTo>
                  <a:pt x="485" y="430"/>
                </a:lnTo>
                <a:lnTo>
                  <a:pt x="487" y="432"/>
                </a:lnTo>
                <a:lnTo>
                  <a:pt x="489" y="435"/>
                </a:lnTo>
                <a:lnTo>
                  <a:pt x="491" y="438"/>
                </a:lnTo>
                <a:lnTo>
                  <a:pt x="493" y="440"/>
                </a:lnTo>
                <a:lnTo>
                  <a:pt x="495" y="443"/>
                </a:lnTo>
                <a:lnTo>
                  <a:pt x="497" y="446"/>
                </a:lnTo>
                <a:lnTo>
                  <a:pt x="499" y="449"/>
                </a:lnTo>
                <a:lnTo>
                  <a:pt x="501" y="452"/>
                </a:lnTo>
                <a:lnTo>
                  <a:pt x="504" y="455"/>
                </a:lnTo>
                <a:lnTo>
                  <a:pt x="507" y="458"/>
                </a:lnTo>
                <a:lnTo>
                  <a:pt x="510" y="462"/>
                </a:lnTo>
                <a:lnTo>
                  <a:pt x="513" y="465"/>
                </a:lnTo>
                <a:lnTo>
                  <a:pt x="517" y="468"/>
                </a:lnTo>
                <a:lnTo>
                  <a:pt x="521" y="472"/>
                </a:lnTo>
                <a:lnTo>
                  <a:pt x="525" y="475"/>
                </a:lnTo>
                <a:lnTo>
                  <a:pt x="529" y="479"/>
                </a:lnTo>
                <a:lnTo>
                  <a:pt x="537" y="485"/>
                </a:lnTo>
                <a:lnTo>
                  <a:pt x="540" y="488"/>
                </a:lnTo>
                <a:lnTo>
                  <a:pt x="543" y="491"/>
                </a:lnTo>
                <a:lnTo>
                  <a:pt x="547" y="493"/>
                </a:lnTo>
                <a:lnTo>
                  <a:pt x="549" y="496"/>
                </a:lnTo>
                <a:lnTo>
                  <a:pt x="552" y="498"/>
                </a:lnTo>
                <a:lnTo>
                  <a:pt x="555" y="501"/>
                </a:lnTo>
                <a:lnTo>
                  <a:pt x="557" y="503"/>
                </a:lnTo>
                <a:lnTo>
                  <a:pt x="560" y="505"/>
                </a:lnTo>
                <a:lnTo>
                  <a:pt x="562" y="507"/>
                </a:lnTo>
                <a:lnTo>
                  <a:pt x="564" y="509"/>
                </a:lnTo>
                <a:lnTo>
                  <a:pt x="567" y="511"/>
                </a:lnTo>
                <a:lnTo>
                  <a:pt x="569" y="513"/>
                </a:lnTo>
                <a:lnTo>
                  <a:pt x="571" y="515"/>
                </a:lnTo>
                <a:lnTo>
                  <a:pt x="573" y="516"/>
                </a:lnTo>
                <a:lnTo>
                  <a:pt x="575" y="518"/>
                </a:lnTo>
                <a:lnTo>
                  <a:pt x="577" y="520"/>
                </a:lnTo>
                <a:lnTo>
                  <a:pt x="579" y="522"/>
                </a:lnTo>
                <a:lnTo>
                  <a:pt x="581" y="523"/>
                </a:lnTo>
                <a:lnTo>
                  <a:pt x="584" y="525"/>
                </a:lnTo>
                <a:lnTo>
                  <a:pt x="586" y="527"/>
                </a:lnTo>
                <a:lnTo>
                  <a:pt x="589" y="528"/>
                </a:lnTo>
                <a:lnTo>
                  <a:pt x="592" y="530"/>
                </a:lnTo>
                <a:lnTo>
                  <a:pt x="595" y="532"/>
                </a:lnTo>
                <a:lnTo>
                  <a:pt x="598" y="533"/>
                </a:lnTo>
                <a:lnTo>
                  <a:pt x="601" y="535"/>
                </a:lnTo>
                <a:lnTo>
                  <a:pt x="605" y="537"/>
                </a:lnTo>
                <a:lnTo>
                  <a:pt x="608" y="539"/>
                </a:lnTo>
                <a:lnTo>
                  <a:pt x="612" y="541"/>
                </a:lnTo>
                <a:lnTo>
                  <a:pt x="617" y="542"/>
                </a:lnTo>
                <a:lnTo>
                  <a:pt x="621" y="545"/>
                </a:lnTo>
                <a:lnTo>
                  <a:pt x="627" y="547"/>
                </a:lnTo>
                <a:lnTo>
                  <a:pt x="630" y="548"/>
                </a:lnTo>
                <a:lnTo>
                  <a:pt x="633" y="549"/>
                </a:lnTo>
                <a:lnTo>
                  <a:pt x="636" y="550"/>
                </a:lnTo>
                <a:lnTo>
                  <a:pt x="639" y="550"/>
                </a:lnTo>
                <a:lnTo>
                  <a:pt x="641" y="551"/>
                </a:lnTo>
                <a:lnTo>
                  <a:pt x="645" y="552"/>
                </a:lnTo>
                <a:lnTo>
                  <a:pt x="647" y="552"/>
                </a:lnTo>
                <a:lnTo>
                  <a:pt x="650" y="553"/>
                </a:lnTo>
                <a:lnTo>
                  <a:pt x="653" y="553"/>
                </a:lnTo>
                <a:lnTo>
                  <a:pt x="656" y="554"/>
                </a:lnTo>
                <a:lnTo>
                  <a:pt x="658" y="554"/>
                </a:lnTo>
                <a:lnTo>
                  <a:pt x="661" y="554"/>
                </a:lnTo>
                <a:lnTo>
                  <a:pt x="663" y="554"/>
                </a:lnTo>
                <a:lnTo>
                  <a:pt x="666" y="555"/>
                </a:lnTo>
                <a:lnTo>
                  <a:pt x="668" y="555"/>
                </a:lnTo>
                <a:lnTo>
                  <a:pt x="671" y="555"/>
                </a:lnTo>
                <a:lnTo>
                  <a:pt x="673" y="555"/>
                </a:lnTo>
                <a:lnTo>
                  <a:pt x="675" y="556"/>
                </a:lnTo>
                <a:lnTo>
                  <a:pt x="677" y="556"/>
                </a:lnTo>
                <a:lnTo>
                  <a:pt x="679" y="556"/>
                </a:lnTo>
                <a:lnTo>
                  <a:pt x="680" y="556"/>
                </a:lnTo>
                <a:lnTo>
                  <a:pt x="682" y="556"/>
                </a:lnTo>
                <a:lnTo>
                  <a:pt x="683" y="556"/>
                </a:lnTo>
                <a:lnTo>
                  <a:pt x="684" y="556"/>
                </a:lnTo>
                <a:lnTo>
                  <a:pt x="685" y="556"/>
                </a:lnTo>
                <a:lnTo>
                  <a:pt x="686" y="556"/>
                </a:lnTo>
                <a:lnTo>
                  <a:pt x="687" y="557"/>
                </a:lnTo>
                <a:lnTo>
                  <a:pt x="687" y="557"/>
                </a:lnTo>
                <a:lnTo>
                  <a:pt x="687" y="557"/>
                </a:lnTo>
                <a:lnTo>
                  <a:pt x="688" y="558"/>
                </a:lnTo>
                <a:lnTo>
                  <a:pt x="687" y="558"/>
                </a:lnTo>
                <a:lnTo>
                  <a:pt x="685" y="559"/>
                </a:lnTo>
                <a:lnTo>
                  <a:pt x="684" y="559"/>
                </a:lnTo>
                <a:lnTo>
                  <a:pt x="682" y="559"/>
                </a:lnTo>
                <a:lnTo>
                  <a:pt x="679" y="559"/>
                </a:lnTo>
                <a:lnTo>
                  <a:pt x="677" y="559"/>
                </a:lnTo>
                <a:lnTo>
                  <a:pt x="673" y="558"/>
                </a:lnTo>
                <a:lnTo>
                  <a:pt x="670" y="558"/>
                </a:lnTo>
                <a:lnTo>
                  <a:pt x="666" y="558"/>
                </a:lnTo>
                <a:lnTo>
                  <a:pt x="662" y="557"/>
                </a:lnTo>
                <a:lnTo>
                  <a:pt x="658" y="556"/>
                </a:lnTo>
                <a:lnTo>
                  <a:pt x="653" y="556"/>
                </a:lnTo>
                <a:lnTo>
                  <a:pt x="648" y="555"/>
                </a:lnTo>
                <a:lnTo>
                  <a:pt x="643" y="554"/>
                </a:lnTo>
                <a:lnTo>
                  <a:pt x="637" y="553"/>
                </a:lnTo>
                <a:lnTo>
                  <a:pt x="632" y="552"/>
                </a:lnTo>
                <a:lnTo>
                  <a:pt x="626" y="551"/>
                </a:lnTo>
                <a:lnTo>
                  <a:pt x="620" y="550"/>
                </a:lnTo>
                <a:lnTo>
                  <a:pt x="613" y="550"/>
                </a:lnTo>
                <a:lnTo>
                  <a:pt x="607" y="549"/>
                </a:lnTo>
                <a:lnTo>
                  <a:pt x="601" y="548"/>
                </a:lnTo>
                <a:lnTo>
                  <a:pt x="594" y="547"/>
                </a:lnTo>
                <a:lnTo>
                  <a:pt x="587" y="547"/>
                </a:lnTo>
                <a:lnTo>
                  <a:pt x="580" y="546"/>
                </a:lnTo>
                <a:lnTo>
                  <a:pt x="573" y="546"/>
                </a:lnTo>
                <a:lnTo>
                  <a:pt x="565" y="545"/>
                </a:lnTo>
                <a:lnTo>
                  <a:pt x="558" y="545"/>
                </a:lnTo>
                <a:lnTo>
                  <a:pt x="551" y="544"/>
                </a:lnTo>
                <a:lnTo>
                  <a:pt x="544" y="544"/>
                </a:lnTo>
                <a:lnTo>
                  <a:pt x="536" y="544"/>
                </a:lnTo>
                <a:lnTo>
                  <a:pt x="529" y="545"/>
                </a:lnTo>
                <a:lnTo>
                  <a:pt x="521" y="545"/>
                </a:lnTo>
                <a:lnTo>
                  <a:pt x="517" y="545"/>
                </a:lnTo>
                <a:lnTo>
                  <a:pt x="513" y="546"/>
                </a:lnTo>
                <a:lnTo>
                  <a:pt x="510" y="546"/>
                </a:lnTo>
                <a:lnTo>
                  <a:pt x="507" y="546"/>
                </a:lnTo>
                <a:lnTo>
                  <a:pt x="504" y="546"/>
                </a:lnTo>
                <a:lnTo>
                  <a:pt x="501" y="547"/>
                </a:lnTo>
                <a:lnTo>
                  <a:pt x="499" y="548"/>
                </a:lnTo>
                <a:lnTo>
                  <a:pt x="496" y="548"/>
                </a:lnTo>
                <a:lnTo>
                  <a:pt x="494" y="548"/>
                </a:lnTo>
                <a:lnTo>
                  <a:pt x="491" y="549"/>
                </a:lnTo>
                <a:lnTo>
                  <a:pt x="489" y="550"/>
                </a:lnTo>
                <a:lnTo>
                  <a:pt x="487" y="550"/>
                </a:lnTo>
                <a:lnTo>
                  <a:pt x="485" y="550"/>
                </a:lnTo>
                <a:lnTo>
                  <a:pt x="483" y="551"/>
                </a:lnTo>
                <a:lnTo>
                  <a:pt x="481" y="552"/>
                </a:lnTo>
                <a:lnTo>
                  <a:pt x="478" y="552"/>
                </a:lnTo>
                <a:lnTo>
                  <a:pt x="476" y="553"/>
                </a:lnTo>
                <a:lnTo>
                  <a:pt x="474" y="553"/>
                </a:lnTo>
                <a:lnTo>
                  <a:pt x="471" y="554"/>
                </a:lnTo>
                <a:lnTo>
                  <a:pt x="469" y="554"/>
                </a:lnTo>
                <a:lnTo>
                  <a:pt x="467" y="555"/>
                </a:lnTo>
                <a:lnTo>
                  <a:pt x="464" y="555"/>
                </a:lnTo>
                <a:lnTo>
                  <a:pt x="461" y="556"/>
                </a:lnTo>
                <a:lnTo>
                  <a:pt x="458" y="556"/>
                </a:lnTo>
                <a:lnTo>
                  <a:pt x="455" y="556"/>
                </a:lnTo>
                <a:lnTo>
                  <a:pt x="452" y="557"/>
                </a:lnTo>
                <a:lnTo>
                  <a:pt x="448" y="557"/>
                </a:lnTo>
                <a:lnTo>
                  <a:pt x="445" y="557"/>
                </a:lnTo>
                <a:lnTo>
                  <a:pt x="441" y="557"/>
                </a:lnTo>
                <a:lnTo>
                  <a:pt x="437" y="558"/>
                </a:lnTo>
                <a:lnTo>
                  <a:pt x="424" y="558"/>
                </a:lnTo>
                <a:lnTo>
                  <a:pt x="418" y="558"/>
                </a:lnTo>
                <a:lnTo>
                  <a:pt x="412" y="558"/>
                </a:lnTo>
                <a:lnTo>
                  <a:pt x="407" y="557"/>
                </a:lnTo>
                <a:lnTo>
                  <a:pt x="402" y="557"/>
                </a:lnTo>
                <a:lnTo>
                  <a:pt x="398" y="557"/>
                </a:lnTo>
                <a:lnTo>
                  <a:pt x="393" y="557"/>
                </a:lnTo>
                <a:lnTo>
                  <a:pt x="389" y="556"/>
                </a:lnTo>
                <a:lnTo>
                  <a:pt x="385" y="556"/>
                </a:lnTo>
                <a:lnTo>
                  <a:pt x="381" y="556"/>
                </a:lnTo>
                <a:lnTo>
                  <a:pt x="378" y="555"/>
                </a:lnTo>
                <a:lnTo>
                  <a:pt x="374" y="554"/>
                </a:lnTo>
                <a:lnTo>
                  <a:pt x="371" y="554"/>
                </a:lnTo>
                <a:lnTo>
                  <a:pt x="367" y="554"/>
                </a:lnTo>
                <a:lnTo>
                  <a:pt x="364" y="553"/>
                </a:lnTo>
                <a:lnTo>
                  <a:pt x="361" y="552"/>
                </a:lnTo>
                <a:lnTo>
                  <a:pt x="357" y="552"/>
                </a:lnTo>
                <a:lnTo>
                  <a:pt x="353" y="551"/>
                </a:lnTo>
                <a:lnTo>
                  <a:pt x="350" y="550"/>
                </a:lnTo>
                <a:lnTo>
                  <a:pt x="346" y="550"/>
                </a:lnTo>
                <a:lnTo>
                  <a:pt x="343" y="549"/>
                </a:lnTo>
                <a:lnTo>
                  <a:pt x="339" y="549"/>
                </a:lnTo>
                <a:lnTo>
                  <a:pt x="334" y="548"/>
                </a:lnTo>
                <a:lnTo>
                  <a:pt x="330" y="548"/>
                </a:lnTo>
                <a:lnTo>
                  <a:pt x="325" y="547"/>
                </a:lnTo>
                <a:lnTo>
                  <a:pt x="320" y="546"/>
                </a:lnTo>
                <a:lnTo>
                  <a:pt x="315" y="546"/>
                </a:lnTo>
                <a:lnTo>
                  <a:pt x="309" y="546"/>
                </a:lnTo>
                <a:lnTo>
                  <a:pt x="304" y="545"/>
                </a:lnTo>
                <a:lnTo>
                  <a:pt x="297" y="545"/>
                </a:lnTo>
                <a:lnTo>
                  <a:pt x="291" y="545"/>
                </a:lnTo>
                <a:lnTo>
                  <a:pt x="290" y="544"/>
                </a:lnTo>
                <a:lnTo>
                  <a:pt x="289" y="544"/>
                </a:lnTo>
                <a:lnTo>
                  <a:pt x="289" y="544"/>
                </a:lnTo>
                <a:lnTo>
                  <a:pt x="288" y="544"/>
                </a:lnTo>
                <a:lnTo>
                  <a:pt x="287" y="544"/>
                </a:lnTo>
                <a:lnTo>
                  <a:pt x="287" y="544"/>
                </a:lnTo>
                <a:lnTo>
                  <a:pt x="287" y="544"/>
                </a:lnTo>
                <a:lnTo>
                  <a:pt x="286" y="544"/>
                </a:lnTo>
                <a:lnTo>
                  <a:pt x="285" y="544"/>
                </a:lnTo>
                <a:lnTo>
                  <a:pt x="285" y="544"/>
                </a:lnTo>
                <a:lnTo>
                  <a:pt x="285" y="544"/>
                </a:lnTo>
                <a:lnTo>
                  <a:pt x="284" y="544"/>
                </a:lnTo>
                <a:lnTo>
                  <a:pt x="284" y="544"/>
                </a:lnTo>
                <a:lnTo>
                  <a:pt x="283" y="544"/>
                </a:lnTo>
                <a:lnTo>
                  <a:pt x="283" y="544"/>
                </a:lnTo>
                <a:lnTo>
                  <a:pt x="283" y="544"/>
                </a:lnTo>
                <a:lnTo>
                  <a:pt x="282" y="544"/>
                </a:lnTo>
                <a:lnTo>
                  <a:pt x="282" y="544"/>
                </a:lnTo>
                <a:lnTo>
                  <a:pt x="281" y="544"/>
                </a:lnTo>
                <a:lnTo>
                  <a:pt x="281" y="544"/>
                </a:lnTo>
                <a:lnTo>
                  <a:pt x="281" y="544"/>
                </a:lnTo>
                <a:lnTo>
                  <a:pt x="281" y="544"/>
                </a:lnTo>
                <a:lnTo>
                  <a:pt x="280" y="544"/>
                </a:lnTo>
                <a:lnTo>
                  <a:pt x="280" y="544"/>
                </a:lnTo>
                <a:lnTo>
                  <a:pt x="279" y="544"/>
                </a:lnTo>
                <a:lnTo>
                  <a:pt x="279" y="544"/>
                </a:lnTo>
                <a:lnTo>
                  <a:pt x="279" y="544"/>
                </a:lnTo>
                <a:lnTo>
                  <a:pt x="279" y="544"/>
                </a:lnTo>
                <a:lnTo>
                  <a:pt x="278" y="544"/>
                </a:lnTo>
                <a:lnTo>
                  <a:pt x="278" y="544"/>
                </a:lnTo>
                <a:lnTo>
                  <a:pt x="278" y="545"/>
                </a:lnTo>
                <a:lnTo>
                  <a:pt x="278" y="545"/>
                </a:lnTo>
                <a:lnTo>
                  <a:pt x="278" y="545"/>
                </a:lnTo>
                <a:lnTo>
                  <a:pt x="278" y="545"/>
                </a:lnTo>
                <a:lnTo>
                  <a:pt x="278" y="545"/>
                </a:lnTo>
                <a:lnTo>
                  <a:pt x="278" y="545"/>
                </a:lnTo>
                <a:lnTo>
                  <a:pt x="278" y="545"/>
                </a:lnTo>
                <a:lnTo>
                  <a:pt x="278" y="545"/>
                </a:lnTo>
                <a:lnTo>
                  <a:pt x="278" y="545"/>
                </a:lnTo>
                <a:lnTo>
                  <a:pt x="278" y="545"/>
                </a:lnTo>
                <a:lnTo>
                  <a:pt x="278" y="545"/>
                </a:lnTo>
                <a:lnTo>
                  <a:pt x="278" y="545"/>
                </a:lnTo>
                <a:lnTo>
                  <a:pt x="278" y="545"/>
                </a:lnTo>
                <a:lnTo>
                  <a:pt x="278" y="545"/>
                </a:lnTo>
                <a:lnTo>
                  <a:pt x="278" y="545"/>
                </a:lnTo>
                <a:lnTo>
                  <a:pt x="278" y="545"/>
                </a:lnTo>
                <a:lnTo>
                  <a:pt x="278" y="545"/>
                </a:lnTo>
                <a:lnTo>
                  <a:pt x="278" y="545"/>
                </a:lnTo>
                <a:lnTo>
                  <a:pt x="278" y="545"/>
                </a:lnTo>
                <a:lnTo>
                  <a:pt x="278" y="545"/>
                </a:lnTo>
                <a:lnTo>
                  <a:pt x="278" y="545"/>
                </a:lnTo>
                <a:lnTo>
                  <a:pt x="278" y="545"/>
                </a:lnTo>
                <a:lnTo>
                  <a:pt x="278" y="545"/>
                </a:lnTo>
                <a:lnTo>
                  <a:pt x="278" y="545"/>
                </a:lnTo>
                <a:lnTo>
                  <a:pt x="278" y="545"/>
                </a:lnTo>
                <a:lnTo>
                  <a:pt x="278" y="545"/>
                </a:lnTo>
                <a:lnTo>
                  <a:pt x="278" y="545"/>
                </a:lnTo>
                <a:lnTo>
                  <a:pt x="278" y="545"/>
                </a:lnTo>
                <a:lnTo>
                  <a:pt x="278" y="545"/>
                </a:lnTo>
                <a:lnTo>
                  <a:pt x="278" y="545"/>
                </a:lnTo>
                <a:lnTo>
                  <a:pt x="278" y="545"/>
                </a:lnTo>
                <a:lnTo>
                  <a:pt x="278" y="545"/>
                </a:lnTo>
                <a:lnTo>
                  <a:pt x="278" y="544"/>
                </a:lnTo>
                <a:lnTo>
                  <a:pt x="279" y="544"/>
                </a:lnTo>
                <a:lnTo>
                  <a:pt x="279" y="544"/>
                </a:lnTo>
                <a:lnTo>
                  <a:pt x="279" y="543"/>
                </a:lnTo>
                <a:lnTo>
                  <a:pt x="280" y="543"/>
                </a:lnTo>
                <a:lnTo>
                  <a:pt x="280" y="542"/>
                </a:lnTo>
                <a:lnTo>
                  <a:pt x="280" y="542"/>
                </a:lnTo>
                <a:lnTo>
                  <a:pt x="281" y="542"/>
                </a:lnTo>
                <a:lnTo>
                  <a:pt x="281" y="542"/>
                </a:lnTo>
                <a:lnTo>
                  <a:pt x="281" y="541"/>
                </a:lnTo>
                <a:lnTo>
                  <a:pt x="282" y="541"/>
                </a:lnTo>
                <a:lnTo>
                  <a:pt x="283" y="541"/>
                </a:lnTo>
                <a:lnTo>
                  <a:pt x="283" y="540"/>
                </a:lnTo>
                <a:lnTo>
                  <a:pt x="283" y="540"/>
                </a:lnTo>
                <a:lnTo>
                  <a:pt x="284" y="540"/>
                </a:lnTo>
                <a:lnTo>
                  <a:pt x="284" y="539"/>
                </a:lnTo>
                <a:lnTo>
                  <a:pt x="285" y="539"/>
                </a:lnTo>
                <a:lnTo>
                  <a:pt x="285" y="538"/>
                </a:lnTo>
                <a:lnTo>
                  <a:pt x="285" y="538"/>
                </a:lnTo>
                <a:lnTo>
                  <a:pt x="286" y="538"/>
                </a:lnTo>
                <a:lnTo>
                  <a:pt x="287" y="537"/>
                </a:lnTo>
                <a:lnTo>
                  <a:pt x="287" y="537"/>
                </a:lnTo>
                <a:lnTo>
                  <a:pt x="287" y="536"/>
                </a:lnTo>
                <a:lnTo>
                  <a:pt x="288" y="536"/>
                </a:lnTo>
                <a:lnTo>
                  <a:pt x="288" y="535"/>
                </a:lnTo>
                <a:lnTo>
                  <a:pt x="289" y="534"/>
                </a:lnTo>
                <a:lnTo>
                  <a:pt x="289" y="534"/>
                </a:lnTo>
                <a:lnTo>
                  <a:pt x="289" y="533"/>
                </a:lnTo>
                <a:lnTo>
                  <a:pt x="290" y="533"/>
                </a:lnTo>
                <a:lnTo>
                  <a:pt x="290" y="532"/>
                </a:lnTo>
                <a:lnTo>
                  <a:pt x="291" y="532"/>
                </a:lnTo>
              </a:path>
            </a:pathLst>
          </a:custGeom>
          <a:solidFill>
            <a:srgbClr val="008000"/>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1973" name="Freeform 1029"/>
          <p:cNvSpPr>
            <a:spLocks/>
          </p:cNvSpPr>
          <p:nvPr/>
        </p:nvSpPr>
        <p:spPr bwMode="auto">
          <a:xfrm>
            <a:off x="3208338" y="1204913"/>
            <a:ext cx="1352550" cy="1071562"/>
          </a:xfrm>
          <a:custGeom>
            <a:avLst/>
            <a:gdLst>
              <a:gd name="T0" fmla="*/ 319 w 958"/>
              <a:gd name="T1" fmla="*/ 624 h 675"/>
              <a:gd name="T2" fmla="*/ 364 w 958"/>
              <a:gd name="T3" fmla="*/ 588 h 675"/>
              <a:gd name="T4" fmla="*/ 401 w 958"/>
              <a:gd name="T5" fmla="*/ 552 h 675"/>
              <a:gd name="T6" fmla="*/ 415 w 958"/>
              <a:gd name="T7" fmla="*/ 512 h 675"/>
              <a:gd name="T8" fmla="*/ 415 w 958"/>
              <a:gd name="T9" fmla="*/ 494 h 675"/>
              <a:gd name="T10" fmla="*/ 415 w 958"/>
              <a:gd name="T11" fmla="*/ 481 h 675"/>
              <a:gd name="T12" fmla="*/ 404 w 958"/>
              <a:gd name="T13" fmla="*/ 445 h 675"/>
              <a:gd name="T14" fmla="*/ 357 w 958"/>
              <a:gd name="T15" fmla="*/ 391 h 675"/>
              <a:gd name="T16" fmla="*/ 291 w 958"/>
              <a:gd name="T17" fmla="*/ 348 h 675"/>
              <a:gd name="T18" fmla="*/ 256 w 958"/>
              <a:gd name="T19" fmla="*/ 332 h 675"/>
              <a:gd name="T20" fmla="*/ 202 w 958"/>
              <a:gd name="T21" fmla="*/ 339 h 675"/>
              <a:gd name="T22" fmla="*/ 129 w 958"/>
              <a:gd name="T23" fmla="*/ 333 h 675"/>
              <a:gd name="T24" fmla="*/ 64 w 958"/>
              <a:gd name="T25" fmla="*/ 269 h 675"/>
              <a:gd name="T26" fmla="*/ 27 w 958"/>
              <a:gd name="T27" fmla="*/ 189 h 675"/>
              <a:gd name="T28" fmla="*/ 1 w 958"/>
              <a:gd name="T29" fmla="*/ 114 h 675"/>
              <a:gd name="T30" fmla="*/ 9 w 958"/>
              <a:gd name="T31" fmla="*/ 91 h 675"/>
              <a:gd name="T32" fmla="*/ 41 w 958"/>
              <a:gd name="T33" fmla="*/ 102 h 675"/>
              <a:gd name="T34" fmla="*/ 109 w 958"/>
              <a:gd name="T35" fmla="*/ 153 h 675"/>
              <a:gd name="T36" fmla="*/ 195 w 958"/>
              <a:gd name="T37" fmla="*/ 163 h 675"/>
              <a:gd name="T38" fmla="*/ 260 w 958"/>
              <a:gd name="T39" fmla="*/ 191 h 675"/>
              <a:gd name="T40" fmla="*/ 289 w 958"/>
              <a:gd name="T41" fmla="*/ 240 h 675"/>
              <a:gd name="T42" fmla="*/ 296 w 958"/>
              <a:gd name="T43" fmla="*/ 278 h 675"/>
              <a:gd name="T44" fmla="*/ 314 w 958"/>
              <a:gd name="T45" fmla="*/ 308 h 675"/>
              <a:gd name="T46" fmla="*/ 331 w 958"/>
              <a:gd name="T47" fmla="*/ 326 h 675"/>
              <a:gd name="T48" fmla="*/ 335 w 958"/>
              <a:gd name="T49" fmla="*/ 331 h 675"/>
              <a:gd name="T50" fmla="*/ 338 w 958"/>
              <a:gd name="T51" fmla="*/ 332 h 675"/>
              <a:gd name="T52" fmla="*/ 357 w 958"/>
              <a:gd name="T53" fmla="*/ 342 h 675"/>
              <a:gd name="T54" fmla="*/ 378 w 958"/>
              <a:gd name="T55" fmla="*/ 354 h 675"/>
              <a:gd name="T56" fmla="*/ 395 w 958"/>
              <a:gd name="T57" fmla="*/ 359 h 675"/>
              <a:gd name="T58" fmla="*/ 410 w 958"/>
              <a:gd name="T59" fmla="*/ 346 h 675"/>
              <a:gd name="T60" fmla="*/ 414 w 958"/>
              <a:gd name="T61" fmla="*/ 294 h 675"/>
              <a:gd name="T62" fmla="*/ 421 w 958"/>
              <a:gd name="T63" fmla="*/ 261 h 675"/>
              <a:gd name="T64" fmla="*/ 474 w 958"/>
              <a:gd name="T65" fmla="*/ 230 h 675"/>
              <a:gd name="T66" fmla="*/ 549 w 958"/>
              <a:gd name="T67" fmla="*/ 189 h 675"/>
              <a:gd name="T68" fmla="*/ 594 w 958"/>
              <a:gd name="T69" fmla="*/ 118 h 675"/>
              <a:gd name="T70" fmla="*/ 622 w 958"/>
              <a:gd name="T71" fmla="*/ 38 h 675"/>
              <a:gd name="T72" fmla="*/ 625 w 958"/>
              <a:gd name="T73" fmla="*/ 3 h 675"/>
              <a:gd name="T74" fmla="*/ 655 w 958"/>
              <a:gd name="T75" fmla="*/ 17 h 675"/>
              <a:gd name="T76" fmla="*/ 680 w 958"/>
              <a:gd name="T77" fmla="*/ 125 h 675"/>
              <a:gd name="T78" fmla="*/ 635 w 958"/>
              <a:gd name="T79" fmla="*/ 216 h 675"/>
              <a:gd name="T80" fmla="*/ 496 w 958"/>
              <a:gd name="T81" fmla="*/ 271 h 675"/>
              <a:gd name="T82" fmla="*/ 450 w 958"/>
              <a:gd name="T83" fmla="*/ 328 h 675"/>
              <a:gd name="T84" fmla="*/ 454 w 958"/>
              <a:gd name="T85" fmla="*/ 362 h 675"/>
              <a:gd name="T86" fmla="*/ 456 w 958"/>
              <a:gd name="T87" fmla="*/ 371 h 675"/>
              <a:gd name="T88" fmla="*/ 474 w 958"/>
              <a:gd name="T89" fmla="*/ 371 h 675"/>
              <a:gd name="T90" fmla="*/ 526 w 958"/>
              <a:gd name="T91" fmla="*/ 373 h 675"/>
              <a:gd name="T92" fmla="*/ 610 w 958"/>
              <a:gd name="T93" fmla="*/ 360 h 675"/>
              <a:gd name="T94" fmla="*/ 701 w 958"/>
              <a:gd name="T95" fmla="*/ 318 h 675"/>
              <a:gd name="T96" fmla="*/ 770 w 958"/>
              <a:gd name="T97" fmla="*/ 269 h 675"/>
              <a:gd name="T98" fmla="*/ 929 w 958"/>
              <a:gd name="T99" fmla="*/ 244 h 675"/>
              <a:gd name="T100" fmla="*/ 907 w 958"/>
              <a:gd name="T101" fmla="*/ 294 h 675"/>
              <a:gd name="T102" fmla="*/ 793 w 958"/>
              <a:gd name="T103" fmla="*/ 354 h 675"/>
              <a:gd name="T104" fmla="*/ 785 w 958"/>
              <a:gd name="T105" fmla="*/ 384 h 675"/>
              <a:gd name="T106" fmla="*/ 653 w 958"/>
              <a:gd name="T107" fmla="*/ 436 h 675"/>
              <a:gd name="T108" fmla="*/ 541 w 958"/>
              <a:gd name="T109" fmla="*/ 429 h 675"/>
              <a:gd name="T110" fmla="*/ 482 w 958"/>
              <a:gd name="T111" fmla="*/ 403 h 675"/>
              <a:gd name="T112" fmla="*/ 458 w 958"/>
              <a:gd name="T113" fmla="*/ 407 h 675"/>
              <a:gd name="T114" fmla="*/ 471 w 958"/>
              <a:gd name="T115" fmla="*/ 528 h 675"/>
              <a:gd name="T116" fmla="*/ 455 w 958"/>
              <a:gd name="T117" fmla="*/ 591 h 675"/>
              <a:gd name="T118" fmla="*/ 390 w 958"/>
              <a:gd name="T119" fmla="*/ 648 h 675"/>
              <a:gd name="T120" fmla="*/ 335 w 958"/>
              <a:gd name="T121" fmla="*/ 674 h 675"/>
              <a:gd name="T122" fmla="*/ 335 w 958"/>
              <a:gd name="T123" fmla="*/ 674 h 675"/>
              <a:gd name="T124" fmla="*/ 302 w 958"/>
              <a:gd name="T125" fmla="*/ 668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58" h="675">
                <a:moveTo>
                  <a:pt x="296" y="661"/>
                </a:moveTo>
                <a:lnTo>
                  <a:pt x="295" y="658"/>
                </a:lnTo>
                <a:lnTo>
                  <a:pt x="295" y="656"/>
                </a:lnTo>
                <a:lnTo>
                  <a:pt x="295" y="654"/>
                </a:lnTo>
                <a:lnTo>
                  <a:pt x="295" y="653"/>
                </a:lnTo>
                <a:lnTo>
                  <a:pt x="295" y="651"/>
                </a:lnTo>
                <a:lnTo>
                  <a:pt x="296" y="650"/>
                </a:lnTo>
                <a:lnTo>
                  <a:pt x="296" y="648"/>
                </a:lnTo>
                <a:lnTo>
                  <a:pt x="297" y="647"/>
                </a:lnTo>
                <a:lnTo>
                  <a:pt x="298" y="645"/>
                </a:lnTo>
                <a:lnTo>
                  <a:pt x="299" y="644"/>
                </a:lnTo>
                <a:lnTo>
                  <a:pt x="300" y="642"/>
                </a:lnTo>
                <a:lnTo>
                  <a:pt x="301" y="641"/>
                </a:lnTo>
                <a:lnTo>
                  <a:pt x="302" y="639"/>
                </a:lnTo>
                <a:lnTo>
                  <a:pt x="303" y="638"/>
                </a:lnTo>
                <a:lnTo>
                  <a:pt x="305" y="636"/>
                </a:lnTo>
                <a:lnTo>
                  <a:pt x="306" y="635"/>
                </a:lnTo>
                <a:lnTo>
                  <a:pt x="308" y="633"/>
                </a:lnTo>
                <a:lnTo>
                  <a:pt x="309" y="632"/>
                </a:lnTo>
                <a:lnTo>
                  <a:pt x="311" y="630"/>
                </a:lnTo>
                <a:lnTo>
                  <a:pt x="313" y="628"/>
                </a:lnTo>
                <a:lnTo>
                  <a:pt x="315" y="627"/>
                </a:lnTo>
                <a:lnTo>
                  <a:pt x="317" y="625"/>
                </a:lnTo>
                <a:lnTo>
                  <a:pt x="319" y="624"/>
                </a:lnTo>
                <a:lnTo>
                  <a:pt x="321" y="622"/>
                </a:lnTo>
                <a:lnTo>
                  <a:pt x="323" y="620"/>
                </a:lnTo>
                <a:lnTo>
                  <a:pt x="325" y="618"/>
                </a:lnTo>
                <a:lnTo>
                  <a:pt x="327" y="616"/>
                </a:lnTo>
                <a:lnTo>
                  <a:pt x="329" y="614"/>
                </a:lnTo>
                <a:lnTo>
                  <a:pt x="331" y="612"/>
                </a:lnTo>
                <a:lnTo>
                  <a:pt x="333" y="610"/>
                </a:lnTo>
                <a:lnTo>
                  <a:pt x="335" y="608"/>
                </a:lnTo>
                <a:lnTo>
                  <a:pt x="339" y="604"/>
                </a:lnTo>
                <a:lnTo>
                  <a:pt x="341" y="602"/>
                </a:lnTo>
                <a:lnTo>
                  <a:pt x="343" y="601"/>
                </a:lnTo>
                <a:lnTo>
                  <a:pt x="345" y="599"/>
                </a:lnTo>
                <a:lnTo>
                  <a:pt x="347" y="598"/>
                </a:lnTo>
                <a:lnTo>
                  <a:pt x="349" y="597"/>
                </a:lnTo>
                <a:lnTo>
                  <a:pt x="350" y="596"/>
                </a:lnTo>
                <a:lnTo>
                  <a:pt x="352" y="594"/>
                </a:lnTo>
                <a:lnTo>
                  <a:pt x="353" y="594"/>
                </a:lnTo>
                <a:lnTo>
                  <a:pt x="355" y="593"/>
                </a:lnTo>
                <a:lnTo>
                  <a:pt x="357" y="592"/>
                </a:lnTo>
                <a:lnTo>
                  <a:pt x="358" y="591"/>
                </a:lnTo>
                <a:lnTo>
                  <a:pt x="360" y="590"/>
                </a:lnTo>
                <a:lnTo>
                  <a:pt x="361" y="590"/>
                </a:lnTo>
                <a:lnTo>
                  <a:pt x="363" y="589"/>
                </a:lnTo>
                <a:lnTo>
                  <a:pt x="364" y="588"/>
                </a:lnTo>
                <a:lnTo>
                  <a:pt x="365" y="587"/>
                </a:lnTo>
                <a:lnTo>
                  <a:pt x="367" y="586"/>
                </a:lnTo>
                <a:lnTo>
                  <a:pt x="369" y="586"/>
                </a:lnTo>
                <a:lnTo>
                  <a:pt x="370" y="585"/>
                </a:lnTo>
                <a:lnTo>
                  <a:pt x="371" y="584"/>
                </a:lnTo>
                <a:lnTo>
                  <a:pt x="373" y="583"/>
                </a:lnTo>
                <a:lnTo>
                  <a:pt x="375" y="582"/>
                </a:lnTo>
                <a:lnTo>
                  <a:pt x="376" y="580"/>
                </a:lnTo>
                <a:lnTo>
                  <a:pt x="377" y="579"/>
                </a:lnTo>
                <a:lnTo>
                  <a:pt x="379" y="578"/>
                </a:lnTo>
                <a:lnTo>
                  <a:pt x="381" y="576"/>
                </a:lnTo>
                <a:lnTo>
                  <a:pt x="383" y="575"/>
                </a:lnTo>
                <a:lnTo>
                  <a:pt x="384" y="573"/>
                </a:lnTo>
                <a:lnTo>
                  <a:pt x="386" y="571"/>
                </a:lnTo>
                <a:lnTo>
                  <a:pt x="388" y="569"/>
                </a:lnTo>
                <a:lnTo>
                  <a:pt x="391" y="565"/>
                </a:lnTo>
                <a:lnTo>
                  <a:pt x="393" y="563"/>
                </a:lnTo>
                <a:lnTo>
                  <a:pt x="394" y="561"/>
                </a:lnTo>
                <a:lnTo>
                  <a:pt x="395" y="560"/>
                </a:lnTo>
                <a:lnTo>
                  <a:pt x="397" y="558"/>
                </a:lnTo>
                <a:lnTo>
                  <a:pt x="398" y="556"/>
                </a:lnTo>
                <a:lnTo>
                  <a:pt x="399" y="555"/>
                </a:lnTo>
                <a:lnTo>
                  <a:pt x="400" y="554"/>
                </a:lnTo>
                <a:lnTo>
                  <a:pt x="401" y="552"/>
                </a:lnTo>
                <a:lnTo>
                  <a:pt x="402" y="551"/>
                </a:lnTo>
                <a:lnTo>
                  <a:pt x="403" y="550"/>
                </a:lnTo>
                <a:lnTo>
                  <a:pt x="404" y="548"/>
                </a:lnTo>
                <a:lnTo>
                  <a:pt x="405" y="547"/>
                </a:lnTo>
                <a:lnTo>
                  <a:pt x="405" y="546"/>
                </a:lnTo>
                <a:lnTo>
                  <a:pt x="406" y="544"/>
                </a:lnTo>
                <a:lnTo>
                  <a:pt x="407" y="543"/>
                </a:lnTo>
                <a:lnTo>
                  <a:pt x="407" y="542"/>
                </a:lnTo>
                <a:lnTo>
                  <a:pt x="408" y="540"/>
                </a:lnTo>
                <a:lnTo>
                  <a:pt x="408" y="539"/>
                </a:lnTo>
                <a:lnTo>
                  <a:pt x="409" y="537"/>
                </a:lnTo>
                <a:lnTo>
                  <a:pt x="409" y="536"/>
                </a:lnTo>
                <a:lnTo>
                  <a:pt x="410" y="534"/>
                </a:lnTo>
                <a:lnTo>
                  <a:pt x="410" y="532"/>
                </a:lnTo>
                <a:lnTo>
                  <a:pt x="411" y="531"/>
                </a:lnTo>
                <a:lnTo>
                  <a:pt x="411" y="529"/>
                </a:lnTo>
                <a:lnTo>
                  <a:pt x="412" y="527"/>
                </a:lnTo>
                <a:lnTo>
                  <a:pt x="413" y="525"/>
                </a:lnTo>
                <a:lnTo>
                  <a:pt x="413" y="523"/>
                </a:lnTo>
                <a:lnTo>
                  <a:pt x="413" y="520"/>
                </a:lnTo>
                <a:lnTo>
                  <a:pt x="414" y="518"/>
                </a:lnTo>
                <a:lnTo>
                  <a:pt x="415" y="516"/>
                </a:lnTo>
                <a:lnTo>
                  <a:pt x="415" y="513"/>
                </a:lnTo>
                <a:lnTo>
                  <a:pt x="415" y="512"/>
                </a:lnTo>
                <a:lnTo>
                  <a:pt x="415" y="511"/>
                </a:lnTo>
                <a:lnTo>
                  <a:pt x="416" y="510"/>
                </a:lnTo>
                <a:lnTo>
                  <a:pt x="416" y="510"/>
                </a:lnTo>
                <a:lnTo>
                  <a:pt x="416" y="509"/>
                </a:lnTo>
                <a:lnTo>
                  <a:pt x="416" y="508"/>
                </a:lnTo>
                <a:lnTo>
                  <a:pt x="416" y="507"/>
                </a:lnTo>
                <a:lnTo>
                  <a:pt x="416" y="506"/>
                </a:lnTo>
                <a:lnTo>
                  <a:pt x="416" y="506"/>
                </a:lnTo>
                <a:lnTo>
                  <a:pt x="416" y="505"/>
                </a:lnTo>
                <a:lnTo>
                  <a:pt x="416" y="504"/>
                </a:lnTo>
                <a:lnTo>
                  <a:pt x="416" y="504"/>
                </a:lnTo>
                <a:lnTo>
                  <a:pt x="416" y="503"/>
                </a:lnTo>
                <a:lnTo>
                  <a:pt x="416" y="503"/>
                </a:lnTo>
                <a:lnTo>
                  <a:pt x="416" y="502"/>
                </a:lnTo>
                <a:lnTo>
                  <a:pt x="416" y="501"/>
                </a:lnTo>
                <a:lnTo>
                  <a:pt x="415" y="501"/>
                </a:lnTo>
                <a:lnTo>
                  <a:pt x="415" y="500"/>
                </a:lnTo>
                <a:lnTo>
                  <a:pt x="415" y="499"/>
                </a:lnTo>
                <a:lnTo>
                  <a:pt x="415" y="499"/>
                </a:lnTo>
                <a:lnTo>
                  <a:pt x="415" y="498"/>
                </a:lnTo>
                <a:lnTo>
                  <a:pt x="415" y="497"/>
                </a:lnTo>
                <a:lnTo>
                  <a:pt x="415" y="496"/>
                </a:lnTo>
                <a:lnTo>
                  <a:pt x="415" y="495"/>
                </a:lnTo>
                <a:lnTo>
                  <a:pt x="415" y="494"/>
                </a:lnTo>
                <a:lnTo>
                  <a:pt x="415" y="494"/>
                </a:lnTo>
                <a:lnTo>
                  <a:pt x="415" y="492"/>
                </a:lnTo>
                <a:lnTo>
                  <a:pt x="415" y="491"/>
                </a:lnTo>
                <a:lnTo>
                  <a:pt x="415" y="490"/>
                </a:lnTo>
                <a:lnTo>
                  <a:pt x="415" y="489"/>
                </a:lnTo>
                <a:lnTo>
                  <a:pt x="415" y="488"/>
                </a:lnTo>
                <a:lnTo>
                  <a:pt x="415" y="487"/>
                </a:lnTo>
                <a:lnTo>
                  <a:pt x="415" y="487"/>
                </a:lnTo>
                <a:lnTo>
                  <a:pt x="415" y="486"/>
                </a:lnTo>
                <a:lnTo>
                  <a:pt x="415" y="486"/>
                </a:lnTo>
                <a:lnTo>
                  <a:pt x="415" y="486"/>
                </a:lnTo>
                <a:lnTo>
                  <a:pt x="415" y="485"/>
                </a:lnTo>
                <a:lnTo>
                  <a:pt x="415" y="485"/>
                </a:lnTo>
                <a:lnTo>
                  <a:pt x="415" y="484"/>
                </a:lnTo>
                <a:lnTo>
                  <a:pt x="415" y="484"/>
                </a:lnTo>
                <a:lnTo>
                  <a:pt x="415" y="484"/>
                </a:lnTo>
                <a:lnTo>
                  <a:pt x="415" y="483"/>
                </a:lnTo>
                <a:lnTo>
                  <a:pt x="415" y="483"/>
                </a:lnTo>
                <a:lnTo>
                  <a:pt x="415" y="483"/>
                </a:lnTo>
                <a:lnTo>
                  <a:pt x="415" y="482"/>
                </a:lnTo>
                <a:lnTo>
                  <a:pt x="415" y="482"/>
                </a:lnTo>
                <a:lnTo>
                  <a:pt x="415" y="482"/>
                </a:lnTo>
                <a:lnTo>
                  <a:pt x="415" y="482"/>
                </a:lnTo>
                <a:lnTo>
                  <a:pt x="415" y="481"/>
                </a:lnTo>
                <a:lnTo>
                  <a:pt x="415" y="481"/>
                </a:lnTo>
                <a:lnTo>
                  <a:pt x="415" y="480"/>
                </a:lnTo>
                <a:lnTo>
                  <a:pt x="415" y="480"/>
                </a:lnTo>
                <a:lnTo>
                  <a:pt x="415" y="480"/>
                </a:lnTo>
                <a:lnTo>
                  <a:pt x="415" y="479"/>
                </a:lnTo>
                <a:lnTo>
                  <a:pt x="415" y="479"/>
                </a:lnTo>
                <a:lnTo>
                  <a:pt x="415" y="478"/>
                </a:lnTo>
                <a:lnTo>
                  <a:pt x="415" y="478"/>
                </a:lnTo>
                <a:lnTo>
                  <a:pt x="415" y="478"/>
                </a:lnTo>
                <a:lnTo>
                  <a:pt x="415" y="477"/>
                </a:lnTo>
                <a:lnTo>
                  <a:pt x="415" y="476"/>
                </a:lnTo>
                <a:lnTo>
                  <a:pt x="415" y="476"/>
                </a:lnTo>
                <a:lnTo>
                  <a:pt x="413" y="470"/>
                </a:lnTo>
                <a:lnTo>
                  <a:pt x="412" y="466"/>
                </a:lnTo>
                <a:lnTo>
                  <a:pt x="411" y="464"/>
                </a:lnTo>
                <a:lnTo>
                  <a:pt x="411" y="461"/>
                </a:lnTo>
                <a:lnTo>
                  <a:pt x="410" y="459"/>
                </a:lnTo>
                <a:lnTo>
                  <a:pt x="409" y="456"/>
                </a:lnTo>
                <a:lnTo>
                  <a:pt x="408" y="454"/>
                </a:lnTo>
                <a:lnTo>
                  <a:pt x="407" y="452"/>
                </a:lnTo>
                <a:lnTo>
                  <a:pt x="406" y="450"/>
                </a:lnTo>
                <a:lnTo>
                  <a:pt x="405" y="448"/>
                </a:lnTo>
                <a:lnTo>
                  <a:pt x="405" y="447"/>
                </a:lnTo>
                <a:lnTo>
                  <a:pt x="404" y="445"/>
                </a:lnTo>
                <a:lnTo>
                  <a:pt x="403" y="443"/>
                </a:lnTo>
                <a:lnTo>
                  <a:pt x="402" y="442"/>
                </a:lnTo>
                <a:lnTo>
                  <a:pt x="401" y="440"/>
                </a:lnTo>
                <a:lnTo>
                  <a:pt x="400" y="438"/>
                </a:lnTo>
                <a:lnTo>
                  <a:pt x="399" y="437"/>
                </a:lnTo>
                <a:lnTo>
                  <a:pt x="397" y="435"/>
                </a:lnTo>
                <a:lnTo>
                  <a:pt x="396" y="434"/>
                </a:lnTo>
                <a:lnTo>
                  <a:pt x="395" y="432"/>
                </a:lnTo>
                <a:lnTo>
                  <a:pt x="393" y="430"/>
                </a:lnTo>
                <a:lnTo>
                  <a:pt x="392" y="429"/>
                </a:lnTo>
                <a:lnTo>
                  <a:pt x="391" y="427"/>
                </a:lnTo>
                <a:lnTo>
                  <a:pt x="389" y="425"/>
                </a:lnTo>
                <a:lnTo>
                  <a:pt x="387" y="423"/>
                </a:lnTo>
                <a:lnTo>
                  <a:pt x="385" y="421"/>
                </a:lnTo>
                <a:lnTo>
                  <a:pt x="383" y="419"/>
                </a:lnTo>
                <a:lnTo>
                  <a:pt x="381" y="417"/>
                </a:lnTo>
                <a:lnTo>
                  <a:pt x="379" y="415"/>
                </a:lnTo>
                <a:lnTo>
                  <a:pt x="377" y="412"/>
                </a:lnTo>
                <a:lnTo>
                  <a:pt x="375" y="410"/>
                </a:lnTo>
                <a:lnTo>
                  <a:pt x="368" y="403"/>
                </a:lnTo>
                <a:lnTo>
                  <a:pt x="365" y="399"/>
                </a:lnTo>
                <a:lnTo>
                  <a:pt x="362" y="396"/>
                </a:lnTo>
                <a:lnTo>
                  <a:pt x="359" y="394"/>
                </a:lnTo>
                <a:lnTo>
                  <a:pt x="357" y="391"/>
                </a:lnTo>
                <a:lnTo>
                  <a:pt x="354" y="388"/>
                </a:lnTo>
                <a:lnTo>
                  <a:pt x="351" y="386"/>
                </a:lnTo>
                <a:lnTo>
                  <a:pt x="349" y="384"/>
                </a:lnTo>
                <a:lnTo>
                  <a:pt x="347" y="382"/>
                </a:lnTo>
                <a:lnTo>
                  <a:pt x="345" y="380"/>
                </a:lnTo>
                <a:lnTo>
                  <a:pt x="342" y="378"/>
                </a:lnTo>
                <a:lnTo>
                  <a:pt x="340" y="376"/>
                </a:lnTo>
                <a:lnTo>
                  <a:pt x="338" y="374"/>
                </a:lnTo>
                <a:lnTo>
                  <a:pt x="335" y="373"/>
                </a:lnTo>
                <a:lnTo>
                  <a:pt x="333" y="371"/>
                </a:lnTo>
                <a:lnTo>
                  <a:pt x="331" y="370"/>
                </a:lnTo>
                <a:lnTo>
                  <a:pt x="329" y="368"/>
                </a:lnTo>
                <a:lnTo>
                  <a:pt x="326" y="366"/>
                </a:lnTo>
                <a:lnTo>
                  <a:pt x="324" y="365"/>
                </a:lnTo>
                <a:lnTo>
                  <a:pt x="321" y="364"/>
                </a:lnTo>
                <a:lnTo>
                  <a:pt x="318" y="362"/>
                </a:lnTo>
                <a:lnTo>
                  <a:pt x="315" y="361"/>
                </a:lnTo>
                <a:lnTo>
                  <a:pt x="313" y="359"/>
                </a:lnTo>
                <a:lnTo>
                  <a:pt x="309" y="358"/>
                </a:lnTo>
                <a:lnTo>
                  <a:pt x="306" y="356"/>
                </a:lnTo>
                <a:lnTo>
                  <a:pt x="303" y="354"/>
                </a:lnTo>
                <a:lnTo>
                  <a:pt x="299" y="352"/>
                </a:lnTo>
                <a:lnTo>
                  <a:pt x="295" y="350"/>
                </a:lnTo>
                <a:lnTo>
                  <a:pt x="291" y="348"/>
                </a:lnTo>
                <a:lnTo>
                  <a:pt x="287" y="346"/>
                </a:lnTo>
                <a:lnTo>
                  <a:pt x="283" y="344"/>
                </a:lnTo>
                <a:lnTo>
                  <a:pt x="279" y="342"/>
                </a:lnTo>
                <a:lnTo>
                  <a:pt x="278" y="341"/>
                </a:lnTo>
                <a:lnTo>
                  <a:pt x="276" y="341"/>
                </a:lnTo>
                <a:lnTo>
                  <a:pt x="275" y="340"/>
                </a:lnTo>
                <a:lnTo>
                  <a:pt x="273" y="339"/>
                </a:lnTo>
                <a:lnTo>
                  <a:pt x="272" y="339"/>
                </a:lnTo>
                <a:lnTo>
                  <a:pt x="271" y="338"/>
                </a:lnTo>
                <a:lnTo>
                  <a:pt x="270" y="338"/>
                </a:lnTo>
                <a:lnTo>
                  <a:pt x="269" y="337"/>
                </a:lnTo>
                <a:lnTo>
                  <a:pt x="268" y="336"/>
                </a:lnTo>
                <a:lnTo>
                  <a:pt x="267" y="336"/>
                </a:lnTo>
                <a:lnTo>
                  <a:pt x="266" y="336"/>
                </a:lnTo>
                <a:lnTo>
                  <a:pt x="265" y="335"/>
                </a:lnTo>
                <a:lnTo>
                  <a:pt x="264" y="335"/>
                </a:lnTo>
                <a:lnTo>
                  <a:pt x="263" y="334"/>
                </a:lnTo>
                <a:lnTo>
                  <a:pt x="262" y="334"/>
                </a:lnTo>
                <a:lnTo>
                  <a:pt x="261" y="334"/>
                </a:lnTo>
                <a:lnTo>
                  <a:pt x="260" y="333"/>
                </a:lnTo>
                <a:lnTo>
                  <a:pt x="259" y="333"/>
                </a:lnTo>
                <a:lnTo>
                  <a:pt x="258" y="333"/>
                </a:lnTo>
                <a:lnTo>
                  <a:pt x="257" y="332"/>
                </a:lnTo>
                <a:lnTo>
                  <a:pt x="256" y="332"/>
                </a:lnTo>
                <a:lnTo>
                  <a:pt x="255" y="332"/>
                </a:lnTo>
                <a:lnTo>
                  <a:pt x="253" y="332"/>
                </a:lnTo>
                <a:lnTo>
                  <a:pt x="252" y="332"/>
                </a:lnTo>
                <a:lnTo>
                  <a:pt x="251" y="331"/>
                </a:lnTo>
                <a:lnTo>
                  <a:pt x="249" y="331"/>
                </a:lnTo>
                <a:lnTo>
                  <a:pt x="248" y="331"/>
                </a:lnTo>
                <a:lnTo>
                  <a:pt x="246" y="331"/>
                </a:lnTo>
                <a:lnTo>
                  <a:pt x="245" y="331"/>
                </a:lnTo>
                <a:lnTo>
                  <a:pt x="243" y="331"/>
                </a:lnTo>
                <a:lnTo>
                  <a:pt x="236" y="330"/>
                </a:lnTo>
                <a:lnTo>
                  <a:pt x="233" y="330"/>
                </a:lnTo>
                <a:lnTo>
                  <a:pt x="230" y="330"/>
                </a:lnTo>
                <a:lnTo>
                  <a:pt x="227" y="331"/>
                </a:lnTo>
                <a:lnTo>
                  <a:pt x="224" y="331"/>
                </a:lnTo>
                <a:lnTo>
                  <a:pt x="221" y="332"/>
                </a:lnTo>
                <a:lnTo>
                  <a:pt x="219" y="332"/>
                </a:lnTo>
                <a:lnTo>
                  <a:pt x="217" y="333"/>
                </a:lnTo>
                <a:lnTo>
                  <a:pt x="215" y="334"/>
                </a:lnTo>
                <a:lnTo>
                  <a:pt x="212" y="335"/>
                </a:lnTo>
                <a:lnTo>
                  <a:pt x="210" y="336"/>
                </a:lnTo>
                <a:lnTo>
                  <a:pt x="208" y="336"/>
                </a:lnTo>
                <a:lnTo>
                  <a:pt x="206" y="337"/>
                </a:lnTo>
                <a:lnTo>
                  <a:pt x="204" y="338"/>
                </a:lnTo>
                <a:lnTo>
                  <a:pt x="202" y="339"/>
                </a:lnTo>
                <a:lnTo>
                  <a:pt x="200" y="340"/>
                </a:lnTo>
                <a:lnTo>
                  <a:pt x="198" y="341"/>
                </a:lnTo>
                <a:lnTo>
                  <a:pt x="196" y="342"/>
                </a:lnTo>
                <a:lnTo>
                  <a:pt x="194" y="342"/>
                </a:lnTo>
                <a:lnTo>
                  <a:pt x="192" y="343"/>
                </a:lnTo>
                <a:lnTo>
                  <a:pt x="190" y="344"/>
                </a:lnTo>
                <a:lnTo>
                  <a:pt x="188" y="344"/>
                </a:lnTo>
                <a:lnTo>
                  <a:pt x="185" y="345"/>
                </a:lnTo>
                <a:lnTo>
                  <a:pt x="183" y="345"/>
                </a:lnTo>
                <a:lnTo>
                  <a:pt x="181" y="346"/>
                </a:lnTo>
                <a:lnTo>
                  <a:pt x="178" y="346"/>
                </a:lnTo>
                <a:lnTo>
                  <a:pt x="175" y="346"/>
                </a:lnTo>
                <a:lnTo>
                  <a:pt x="173" y="345"/>
                </a:lnTo>
                <a:lnTo>
                  <a:pt x="170" y="345"/>
                </a:lnTo>
                <a:lnTo>
                  <a:pt x="167" y="344"/>
                </a:lnTo>
                <a:lnTo>
                  <a:pt x="163" y="344"/>
                </a:lnTo>
                <a:lnTo>
                  <a:pt x="154" y="342"/>
                </a:lnTo>
                <a:lnTo>
                  <a:pt x="150" y="340"/>
                </a:lnTo>
                <a:lnTo>
                  <a:pt x="146" y="339"/>
                </a:lnTo>
                <a:lnTo>
                  <a:pt x="142" y="338"/>
                </a:lnTo>
                <a:lnTo>
                  <a:pt x="139" y="337"/>
                </a:lnTo>
                <a:lnTo>
                  <a:pt x="135" y="336"/>
                </a:lnTo>
                <a:lnTo>
                  <a:pt x="132" y="334"/>
                </a:lnTo>
                <a:lnTo>
                  <a:pt x="129" y="333"/>
                </a:lnTo>
                <a:lnTo>
                  <a:pt x="126" y="332"/>
                </a:lnTo>
                <a:lnTo>
                  <a:pt x="123" y="330"/>
                </a:lnTo>
                <a:lnTo>
                  <a:pt x="121" y="329"/>
                </a:lnTo>
                <a:lnTo>
                  <a:pt x="118" y="328"/>
                </a:lnTo>
                <a:lnTo>
                  <a:pt x="116" y="326"/>
                </a:lnTo>
                <a:lnTo>
                  <a:pt x="113" y="324"/>
                </a:lnTo>
                <a:lnTo>
                  <a:pt x="111" y="322"/>
                </a:lnTo>
                <a:lnTo>
                  <a:pt x="109" y="320"/>
                </a:lnTo>
                <a:lnTo>
                  <a:pt x="107" y="318"/>
                </a:lnTo>
                <a:lnTo>
                  <a:pt x="104" y="316"/>
                </a:lnTo>
                <a:lnTo>
                  <a:pt x="102" y="314"/>
                </a:lnTo>
                <a:lnTo>
                  <a:pt x="100" y="312"/>
                </a:lnTo>
                <a:lnTo>
                  <a:pt x="97" y="310"/>
                </a:lnTo>
                <a:lnTo>
                  <a:pt x="95" y="307"/>
                </a:lnTo>
                <a:lnTo>
                  <a:pt x="93" y="304"/>
                </a:lnTo>
                <a:lnTo>
                  <a:pt x="90" y="302"/>
                </a:lnTo>
                <a:lnTo>
                  <a:pt x="88" y="299"/>
                </a:lnTo>
                <a:lnTo>
                  <a:pt x="85" y="296"/>
                </a:lnTo>
                <a:lnTo>
                  <a:pt x="83" y="292"/>
                </a:lnTo>
                <a:lnTo>
                  <a:pt x="80" y="289"/>
                </a:lnTo>
                <a:lnTo>
                  <a:pt x="77" y="285"/>
                </a:lnTo>
                <a:lnTo>
                  <a:pt x="74" y="282"/>
                </a:lnTo>
                <a:lnTo>
                  <a:pt x="71" y="278"/>
                </a:lnTo>
                <a:lnTo>
                  <a:pt x="64" y="269"/>
                </a:lnTo>
                <a:lnTo>
                  <a:pt x="61" y="265"/>
                </a:lnTo>
                <a:lnTo>
                  <a:pt x="58" y="261"/>
                </a:lnTo>
                <a:lnTo>
                  <a:pt x="55" y="258"/>
                </a:lnTo>
                <a:lnTo>
                  <a:pt x="53" y="254"/>
                </a:lnTo>
                <a:lnTo>
                  <a:pt x="51" y="251"/>
                </a:lnTo>
                <a:lnTo>
                  <a:pt x="49" y="248"/>
                </a:lnTo>
                <a:lnTo>
                  <a:pt x="47" y="244"/>
                </a:lnTo>
                <a:lnTo>
                  <a:pt x="45" y="241"/>
                </a:lnTo>
                <a:lnTo>
                  <a:pt x="43" y="238"/>
                </a:lnTo>
                <a:lnTo>
                  <a:pt x="42" y="235"/>
                </a:lnTo>
                <a:lnTo>
                  <a:pt x="41" y="232"/>
                </a:lnTo>
                <a:lnTo>
                  <a:pt x="39" y="229"/>
                </a:lnTo>
                <a:lnTo>
                  <a:pt x="38" y="226"/>
                </a:lnTo>
                <a:lnTo>
                  <a:pt x="37" y="223"/>
                </a:lnTo>
                <a:lnTo>
                  <a:pt x="36" y="220"/>
                </a:lnTo>
                <a:lnTo>
                  <a:pt x="35" y="217"/>
                </a:lnTo>
                <a:lnTo>
                  <a:pt x="34" y="214"/>
                </a:lnTo>
                <a:lnTo>
                  <a:pt x="33" y="211"/>
                </a:lnTo>
                <a:lnTo>
                  <a:pt x="32" y="208"/>
                </a:lnTo>
                <a:lnTo>
                  <a:pt x="31" y="204"/>
                </a:lnTo>
                <a:lnTo>
                  <a:pt x="30" y="200"/>
                </a:lnTo>
                <a:lnTo>
                  <a:pt x="29" y="197"/>
                </a:lnTo>
                <a:lnTo>
                  <a:pt x="28" y="193"/>
                </a:lnTo>
                <a:lnTo>
                  <a:pt x="27" y="189"/>
                </a:lnTo>
                <a:lnTo>
                  <a:pt x="25" y="184"/>
                </a:lnTo>
                <a:lnTo>
                  <a:pt x="24" y="180"/>
                </a:lnTo>
                <a:lnTo>
                  <a:pt x="23" y="175"/>
                </a:lnTo>
                <a:lnTo>
                  <a:pt x="21" y="170"/>
                </a:lnTo>
                <a:lnTo>
                  <a:pt x="20" y="165"/>
                </a:lnTo>
                <a:lnTo>
                  <a:pt x="18" y="159"/>
                </a:lnTo>
                <a:lnTo>
                  <a:pt x="16" y="153"/>
                </a:lnTo>
                <a:lnTo>
                  <a:pt x="15" y="150"/>
                </a:lnTo>
                <a:lnTo>
                  <a:pt x="14" y="148"/>
                </a:lnTo>
                <a:lnTo>
                  <a:pt x="13" y="145"/>
                </a:lnTo>
                <a:lnTo>
                  <a:pt x="12" y="142"/>
                </a:lnTo>
                <a:lnTo>
                  <a:pt x="11" y="140"/>
                </a:lnTo>
                <a:lnTo>
                  <a:pt x="10" y="138"/>
                </a:lnTo>
                <a:lnTo>
                  <a:pt x="9" y="135"/>
                </a:lnTo>
                <a:lnTo>
                  <a:pt x="8" y="133"/>
                </a:lnTo>
                <a:lnTo>
                  <a:pt x="7" y="130"/>
                </a:lnTo>
                <a:lnTo>
                  <a:pt x="6" y="128"/>
                </a:lnTo>
                <a:lnTo>
                  <a:pt x="5" y="126"/>
                </a:lnTo>
                <a:lnTo>
                  <a:pt x="4" y="124"/>
                </a:lnTo>
                <a:lnTo>
                  <a:pt x="3" y="122"/>
                </a:lnTo>
                <a:lnTo>
                  <a:pt x="3" y="120"/>
                </a:lnTo>
                <a:lnTo>
                  <a:pt x="2" y="118"/>
                </a:lnTo>
                <a:lnTo>
                  <a:pt x="1" y="116"/>
                </a:lnTo>
                <a:lnTo>
                  <a:pt x="1" y="114"/>
                </a:lnTo>
                <a:lnTo>
                  <a:pt x="0" y="113"/>
                </a:lnTo>
                <a:lnTo>
                  <a:pt x="0" y="111"/>
                </a:lnTo>
                <a:lnTo>
                  <a:pt x="0" y="109"/>
                </a:lnTo>
                <a:lnTo>
                  <a:pt x="0" y="107"/>
                </a:lnTo>
                <a:lnTo>
                  <a:pt x="0" y="106"/>
                </a:lnTo>
                <a:lnTo>
                  <a:pt x="0" y="104"/>
                </a:lnTo>
                <a:lnTo>
                  <a:pt x="0" y="102"/>
                </a:lnTo>
                <a:lnTo>
                  <a:pt x="1" y="101"/>
                </a:lnTo>
                <a:lnTo>
                  <a:pt x="1" y="99"/>
                </a:lnTo>
                <a:lnTo>
                  <a:pt x="2" y="98"/>
                </a:lnTo>
                <a:lnTo>
                  <a:pt x="3" y="96"/>
                </a:lnTo>
                <a:lnTo>
                  <a:pt x="4" y="94"/>
                </a:lnTo>
                <a:lnTo>
                  <a:pt x="5" y="93"/>
                </a:lnTo>
                <a:lnTo>
                  <a:pt x="5" y="92"/>
                </a:lnTo>
                <a:lnTo>
                  <a:pt x="6" y="92"/>
                </a:lnTo>
                <a:lnTo>
                  <a:pt x="6" y="92"/>
                </a:lnTo>
                <a:lnTo>
                  <a:pt x="6" y="92"/>
                </a:lnTo>
                <a:lnTo>
                  <a:pt x="7" y="92"/>
                </a:lnTo>
                <a:lnTo>
                  <a:pt x="7" y="92"/>
                </a:lnTo>
                <a:lnTo>
                  <a:pt x="7" y="92"/>
                </a:lnTo>
                <a:lnTo>
                  <a:pt x="7" y="91"/>
                </a:lnTo>
                <a:lnTo>
                  <a:pt x="8" y="91"/>
                </a:lnTo>
                <a:lnTo>
                  <a:pt x="8" y="91"/>
                </a:lnTo>
                <a:lnTo>
                  <a:pt x="9" y="91"/>
                </a:lnTo>
                <a:lnTo>
                  <a:pt x="9" y="91"/>
                </a:lnTo>
                <a:lnTo>
                  <a:pt x="9" y="91"/>
                </a:lnTo>
                <a:lnTo>
                  <a:pt x="10" y="91"/>
                </a:lnTo>
                <a:lnTo>
                  <a:pt x="10" y="91"/>
                </a:lnTo>
                <a:lnTo>
                  <a:pt x="11" y="91"/>
                </a:lnTo>
                <a:lnTo>
                  <a:pt x="11" y="91"/>
                </a:lnTo>
                <a:lnTo>
                  <a:pt x="11" y="91"/>
                </a:lnTo>
                <a:lnTo>
                  <a:pt x="12" y="92"/>
                </a:lnTo>
                <a:lnTo>
                  <a:pt x="12" y="92"/>
                </a:lnTo>
                <a:lnTo>
                  <a:pt x="13" y="92"/>
                </a:lnTo>
                <a:lnTo>
                  <a:pt x="13" y="92"/>
                </a:lnTo>
                <a:lnTo>
                  <a:pt x="14" y="92"/>
                </a:lnTo>
                <a:lnTo>
                  <a:pt x="14" y="92"/>
                </a:lnTo>
                <a:lnTo>
                  <a:pt x="15" y="92"/>
                </a:lnTo>
                <a:lnTo>
                  <a:pt x="15" y="92"/>
                </a:lnTo>
                <a:lnTo>
                  <a:pt x="16" y="92"/>
                </a:lnTo>
                <a:lnTo>
                  <a:pt x="16" y="92"/>
                </a:lnTo>
                <a:lnTo>
                  <a:pt x="17" y="93"/>
                </a:lnTo>
                <a:lnTo>
                  <a:pt x="17" y="93"/>
                </a:lnTo>
                <a:lnTo>
                  <a:pt x="18" y="93"/>
                </a:lnTo>
                <a:lnTo>
                  <a:pt x="28" y="96"/>
                </a:lnTo>
                <a:lnTo>
                  <a:pt x="33" y="98"/>
                </a:lnTo>
                <a:lnTo>
                  <a:pt x="37" y="100"/>
                </a:lnTo>
                <a:lnTo>
                  <a:pt x="41" y="102"/>
                </a:lnTo>
                <a:lnTo>
                  <a:pt x="44" y="104"/>
                </a:lnTo>
                <a:lnTo>
                  <a:pt x="47" y="105"/>
                </a:lnTo>
                <a:lnTo>
                  <a:pt x="51" y="107"/>
                </a:lnTo>
                <a:lnTo>
                  <a:pt x="54" y="109"/>
                </a:lnTo>
                <a:lnTo>
                  <a:pt x="57" y="112"/>
                </a:lnTo>
                <a:lnTo>
                  <a:pt x="59" y="114"/>
                </a:lnTo>
                <a:lnTo>
                  <a:pt x="62" y="116"/>
                </a:lnTo>
                <a:lnTo>
                  <a:pt x="64" y="118"/>
                </a:lnTo>
                <a:lnTo>
                  <a:pt x="66" y="120"/>
                </a:lnTo>
                <a:lnTo>
                  <a:pt x="69" y="122"/>
                </a:lnTo>
                <a:lnTo>
                  <a:pt x="71" y="124"/>
                </a:lnTo>
                <a:lnTo>
                  <a:pt x="73" y="127"/>
                </a:lnTo>
                <a:lnTo>
                  <a:pt x="75" y="129"/>
                </a:lnTo>
                <a:lnTo>
                  <a:pt x="78" y="131"/>
                </a:lnTo>
                <a:lnTo>
                  <a:pt x="80" y="134"/>
                </a:lnTo>
                <a:lnTo>
                  <a:pt x="83" y="136"/>
                </a:lnTo>
                <a:lnTo>
                  <a:pt x="85" y="138"/>
                </a:lnTo>
                <a:lnTo>
                  <a:pt x="88" y="140"/>
                </a:lnTo>
                <a:lnTo>
                  <a:pt x="91" y="142"/>
                </a:lnTo>
                <a:lnTo>
                  <a:pt x="94" y="144"/>
                </a:lnTo>
                <a:lnTo>
                  <a:pt x="97" y="147"/>
                </a:lnTo>
                <a:lnTo>
                  <a:pt x="101" y="149"/>
                </a:lnTo>
                <a:lnTo>
                  <a:pt x="105" y="151"/>
                </a:lnTo>
                <a:lnTo>
                  <a:pt x="109" y="153"/>
                </a:lnTo>
                <a:lnTo>
                  <a:pt x="114" y="155"/>
                </a:lnTo>
                <a:lnTo>
                  <a:pt x="119" y="157"/>
                </a:lnTo>
                <a:lnTo>
                  <a:pt x="124" y="159"/>
                </a:lnTo>
                <a:lnTo>
                  <a:pt x="132" y="162"/>
                </a:lnTo>
                <a:lnTo>
                  <a:pt x="137" y="163"/>
                </a:lnTo>
                <a:lnTo>
                  <a:pt x="141" y="164"/>
                </a:lnTo>
                <a:lnTo>
                  <a:pt x="144" y="164"/>
                </a:lnTo>
                <a:lnTo>
                  <a:pt x="148" y="165"/>
                </a:lnTo>
                <a:lnTo>
                  <a:pt x="151" y="165"/>
                </a:lnTo>
                <a:lnTo>
                  <a:pt x="155" y="165"/>
                </a:lnTo>
                <a:lnTo>
                  <a:pt x="158" y="165"/>
                </a:lnTo>
                <a:lnTo>
                  <a:pt x="161" y="165"/>
                </a:lnTo>
                <a:lnTo>
                  <a:pt x="164" y="165"/>
                </a:lnTo>
                <a:lnTo>
                  <a:pt x="167" y="165"/>
                </a:lnTo>
                <a:lnTo>
                  <a:pt x="170" y="165"/>
                </a:lnTo>
                <a:lnTo>
                  <a:pt x="173" y="164"/>
                </a:lnTo>
                <a:lnTo>
                  <a:pt x="175" y="164"/>
                </a:lnTo>
                <a:lnTo>
                  <a:pt x="178" y="164"/>
                </a:lnTo>
                <a:lnTo>
                  <a:pt x="181" y="164"/>
                </a:lnTo>
                <a:lnTo>
                  <a:pt x="183" y="163"/>
                </a:lnTo>
                <a:lnTo>
                  <a:pt x="186" y="163"/>
                </a:lnTo>
                <a:lnTo>
                  <a:pt x="189" y="163"/>
                </a:lnTo>
                <a:lnTo>
                  <a:pt x="192" y="163"/>
                </a:lnTo>
                <a:lnTo>
                  <a:pt x="195" y="163"/>
                </a:lnTo>
                <a:lnTo>
                  <a:pt x="198" y="163"/>
                </a:lnTo>
                <a:lnTo>
                  <a:pt x="201" y="163"/>
                </a:lnTo>
                <a:lnTo>
                  <a:pt x="204" y="164"/>
                </a:lnTo>
                <a:lnTo>
                  <a:pt x="207" y="164"/>
                </a:lnTo>
                <a:lnTo>
                  <a:pt x="211" y="165"/>
                </a:lnTo>
                <a:lnTo>
                  <a:pt x="214" y="166"/>
                </a:lnTo>
                <a:lnTo>
                  <a:pt x="218" y="167"/>
                </a:lnTo>
                <a:lnTo>
                  <a:pt x="221" y="168"/>
                </a:lnTo>
                <a:lnTo>
                  <a:pt x="225" y="170"/>
                </a:lnTo>
                <a:lnTo>
                  <a:pt x="230" y="172"/>
                </a:lnTo>
                <a:lnTo>
                  <a:pt x="235" y="175"/>
                </a:lnTo>
                <a:lnTo>
                  <a:pt x="238" y="176"/>
                </a:lnTo>
                <a:lnTo>
                  <a:pt x="240" y="178"/>
                </a:lnTo>
                <a:lnTo>
                  <a:pt x="243" y="179"/>
                </a:lnTo>
                <a:lnTo>
                  <a:pt x="245" y="180"/>
                </a:lnTo>
                <a:lnTo>
                  <a:pt x="247" y="181"/>
                </a:lnTo>
                <a:lnTo>
                  <a:pt x="249" y="183"/>
                </a:lnTo>
                <a:lnTo>
                  <a:pt x="251" y="184"/>
                </a:lnTo>
                <a:lnTo>
                  <a:pt x="252" y="185"/>
                </a:lnTo>
                <a:lnTo>
                  <a:pt x="254" y="186"/>
                </a:lnTo>
                <a:lnTo>
                  <a:pt x="255" y="188"/>
                </a:lnTo>
                <a:lnTo>
                  <a:pt x="257" y="189"/>
                </a:lnTo>
                <a:lnTo>
                  <a:pt x="259" y="190"/>
                </a:lnTo>
                <a:lnTo>
                  <a:pt x="260" y="191"/>
                </a:lnTo>
                <a:lnTo>
                  <a:pt x="261" y="193"/>
                </a:lnTo>
                <a:lnTo>
                  <a:pt x="263" y="194"/>
                </a:lnTo>
                <a:lnTo>
                  <a:pt x="264" y="196"/>
                </a:lnTo>
                <a:lnTo>
                  <a:pt x="265" y="197"/>
                </a:lnTo>
                <a:lnTo>
                  <a:pt x="266" y="199"/>
                </a:lnTo>
                <a:lnTo>
                  <a:pt x="267" y="200"/>
                </a:lnTo>
                <a:lnTo>
                  <a:pt x="269" y="202"/>
                </a:lnTo>
                <a:lnTo>
                  <a:pt x="270" y="204"/>
                </a:lnTo>
                <a:lnTo>
                  <a:pt x="271" y="206"/>
                </a:lnTo>
                <a:lnTo>
                  <a:pt x="272" y="208"/>
                </a:lnTo>
                <a:lnTo>
                  <a:pt x="274" y="210"/>
                </a:lnTo>
                <a:lnTo>
                  <a:pt x="275" y="212"/>
                </a:lnTo>
                <a:lnTo>
                  <a:pt x="276" y="214"/>
                </a:lnTo>
                <a:lnTo>
                  <a:pt x="278" y="217"/>
                </a:lnTo>
                <a:lnTo>
                  <a:pt x="279" y="220"/>
                </a:lnTo>
                <a:lnTo>
                  <a:pt x="281" y="222"/>
                </a:lnTo>
                <a:lnTo>
                  <a:pt x="283" y="225"/>
                </a:lnTo>
                <a:lnTo>
                  <a:pt x="285" y="229"/>
                </a:lnTo>
                <a:lnTo>
                  <a:pt x="285" y="231"/>
                </a:lnTo>
                <a:lnTo>
                  <a:pt x="286" y="233"/>
                </a:lnTo>
                <a:lnTo>
                  <a:pt x="287" y="234"/>
                </a:lnTo>
                <a:lnTo>
                  <a:pt x="287" y="236"/>
                </a:lnTo>
                <a:lnTo>
                  <a:pt x="288" y="238"/>
                </a:lnTo>
                <a:lnTo>
                  <a:pt x="289" y="240"/>
                </a:lnTo>
                <a:lnTo>
                  <a:pt x="289" y="241"/>
                </a:lnTo>
                <a:lnTo>
                  <a:pt x="289" y="242"/>
                </a:lnTo>
                <a:lnTo>
                  <a:pt x="289" y="244"/>
                </a:lnTo>
                <a:lnTo>
                  <a:pt x="289" y="245"/>
                </a:lnTo>
                <a:lnTo>
                  <a:pt x="290" y="247"/>
                </a:lnTo>
                <a:lnTo>
                  <a:pt x="290" y="248"/>
                </a:lnTo>
                <a:lnTo>
                  <a:pt x="290" y="249"/>
                </a:lnTo>
                <a:lnTo>
                  <a:pt x="290" y="251"/>
                </a:lnTo>
                <a:lnTo>
                  <a:pt x="290" y="252"/>
                </a:lnTo>
                <a:lnTo>
                  <a:pt x="290" y="254"/>
                </a:lnTo>
                <a:lnTo>
                  <a:pt x="290" y="255"/>
                </a:lnTo>
                <a:lnTo>
                  <a:pt x="290" y="256"/>
                </a:lnTo>
                <a:lnTo>
                  <a:pt x="290" y="258"/>
                </a:lnTo>
                <a:lnTo>
                  <a:pt x="290" y="259"/>
                </a:lnTo>
                <a:lnTo>
                  <a:pt x="291" y="261"/>
                </a:lnTo>
                <a:lnTo>
                  <a:pt x="291" y="262"/>
                </a:lnTo>
                <a:lnTo>
                  <a:pt x="291" y="264"/>
                </a:lnTo>
                <a:lnTo>
                  <a:pt x="291" y="266"/>
                </a:lnTo>
                <a:lnTo>
                  <a:pt x="292" y="268"/>
                </a:lnTo>
                <a:lnTo>
                  <a:pt x="293" y="270"/>
                </a:lnTo>
                <a:lnTo>
                  <a:pt x="293" y="271"/>
                </a:lnTo>
                <a:lnTo>
                  <a:pt x="294" y="274"/>
                </a:lnTo>
                <a:lnTo>
                  <a:pt x="295" y="276"/>
                </a:lnTo>
                <a:lnTo>
                  <a:pt x="296" y="278"/>
                </a:lnTo>
                <a:lnTo>
                  <a:pt x="297" y="282"/>
                </a:lnTo>
                <a:lnTo>
                  <a:pt x="298" y="283"/>
                </a:lnTo>
                <a:lnTo>
                  <a:pt x="299" y="285"/>
                </a:lnTo>
                <a:lnTo>
                  <a:pt x="299" y="286"/>
                </a:lnTo>
                <a:lnTo>
                  <a:pt x="300" y="288"/>
                </a:lnTo>
                <a:lnTo>
                  <a:pt x="301" y="289"/>
                </a:lnTo>
                <a:lnTo>
                  <a:pt x="302" y="290"/>
                </a:lnTo>
                <a:lnTo>
                  <a:pt x="302" y="292"/>
                </a:lnTo>
                <a:lnTo>
                  <a:pt x="303" y="293"/>
                </a:lnTo>
                <a:lnTo>
                  <a:pt x="303" y="294"/>
                </a:lnTo>
                <a:lnTo>
                  <a:pt x="304" y="295"/>
                </a:lnTo>
                <a:lnTo>
                  <a:pt x="305" y="296"/>
                </a:lnTo>
                <a:lnTo>
                  <a:pt x="305" y="297"/>
                </a:lnTo>
                <a:lnTo>
                  <a:pt x="306" y="298"/>
                </a:lnTo>
                <a:lnTo>
                  <a:pt x="307" y="299"/>
                </a:lnTo>
                <a:lnTo>
                  <a:pt x="307" y="300"/>
                </a:lnTo>
                <a:lnTo>
                  <a:pt x="308" y="301"/>
                </a:lnTo>
                <a:lnTo>
                  <a:pt x="309" y="302"/>
                </a:lnTo>
                <a:lnTo>
                  <a:pt x="310" y="302"/>
                </a:lnTo>
                <a:lnTo>
                  <a:pt x="311" y="304"/>
                </a:lnTo>
                <a:lnTo>
                  <a:pt x="311" y="304"/>
                </a:lnTo>
                <a:lnTo>
                  <a:pt x="312" y="306"/>
                </a:lnTo>
                <a:lnTo>
                  <a:pt x="313" y="306"/>
                </a:lnTo>
                <a:lnTo>
                  <a:pt x="314" y="308"/>
                </a:lnTo>
                <a:lnTo>
                  <a:pt x="315" y="309"/>
                </a:lnTo>
                <a:lnTo>
                  <a:pt x="316" y="310"/>
                </a:lnTo>
                <a:lnTo>
                  <a:pt x="317" y="311"/>
                </a:lnTo>
                <a:lnTo>
                  <a:pt x="318" y="313"/>
                </a:lnTo>
                <a:lnTo>
                  <a:pt x="319" y="314"/>
                </a:lnTo>
                <a:lnTo>
                  <a:pt x="321" y="316"/>
                </a:lnTo>
                <a:lnTo>
                  <a:pt x="322" y="318"/>
                </a:lnTo>
                <a:lnTo>
                  <a:pt x="323" y="319"/>
                </a:lnTo>
                <a:lnTo>
                  <a:pt x="324" y="319"/>
                </a:lnTo>
                <a:lnTo>
                  <a:pt x="324" y="320"/>
                </a:lnTo>
                <a:lnTo>
                  <a:pt x="325" y="320"/>
                </a:lnTo>
                <a:lnTo>
                  <a:pt x="325" y="321"/>
                </a:lnTo>
                <a:lnTo>
                  <a:pt x="326" y="322"/>
                </a:lnTo>
                <a:lnTo>
                  <a:pt x="326" y="322"/>
                </a:lnTo>
                <a:lnTo>
                  <a:pt x="327" y="322"/>
                </a:lnTo>
                <a:lnTo>
                  <a:pt x="327" y="323"/>
                </a:lnTo>
                <a:lnTo>
                  <a:pt x="327" y="324"/>
                </a:lnTo>
                <a:lnTo>
                  <a:pt x="328" y="324"/>
                </a:lnTo>
                <a:lnTo>
                  <a:pt x="328" y="324"/>
                </a:lnTo>
                <a:lnTo>
                  <a:pt x="329" y="325"/>
                </a:lnTo>
                <a:lnTo>
                  <a:pt x="329" y="325"/>
                </a:lnTo>
                <a:lnTo>
                  <a:pt x="330" y="326"/>
                </a:lnTo>
                <a:lnTo>
                  <a:pt x="330" y="326"/>
                </a:lnTo>
                <a:lnTo>
                  <a:pt x="331" y="326"/>
                </a:lnTo>
                <a:lnTo>
                  <a:pt x="331" y="326"/>
                </a:lnTo>
                <a:lnTo>
                  <a:pt x="331" y="327"/>
                </a:lnTo>
                <a:lnTo>
                  <a:pt x="331" y="327"/>
                </a:lnTo>
                <a:lnTo>
                  <a:pt x="332" y="328"/>
                </a:lnTo>
                <a:lnTo>
                  <a:pt x="332" y="328"/>
                </a:lnTo>
                <a:lnTo>
                  <a:pt x="333" y="328"/>
                </a:lnTo>
                <a:lnTo>
                  <a:pt x="333" y="328"/>
                </a:lnTo>
                <a:lnTo>
                  <a:pt x="333" y="329"/>
                </a:lnTo>
                <a:lnTo>
                  <a:pt x="333" y="329"/>
                </a:lnTo>
                <a:lnTo>
                  <a:pt x="334" y="330"/>
                </a:lnTo>
                <a:lnTo>
                  <a:pt x="334" y="330"/>
                </a:lnTo>
                <a:lnTo>
                  <a:pt x="335" y="330"/>
                </a:lnTo>
                <a:lnTo>
                  <a:pt x="335" y="330"/>
                </a:lnTo>
                <a:lnTo>
                  <a:pt x="335" y="331"/>
                </a:lnTo>
                <a:lnTo>
                  <a:pt x="335" y="331"/>
                </a:lnTo>
                <a:lnTo>
                  <a:pt x="335" y="331"/>
                </a:lnTo>
                <a:lnTo>
                  <a:pt x="335" y="331"/>
                </a:lnTo>
                <a:lnTo>
                  <a:pt x="335" y="331"/>
                </a:lnTo>
                <a:lnTo>
                  <a:pt x="335" y="331"/>
                </a:lnTo>
                <a:lnTo>
                  <a:pt x="335" y="331"/>
                </a:lnTo>
                <a:lnTo>
                  <a:pt x="335" y="331"/>
                </a:lnTo>
                <a:lnTo>
                  <a:pt x="335" y="331"/>
                </a:lnTo>
                <a:lnTo>
                  <a:pt x="335" y="331"/>
                </a:lnTo>
                <a:lnTo>
                  <a:pt x="335" y="331"/>
                </a:lnTo>
                <a:lnTo>
                  <a:pt x="335" y="331"/>
                </a:lnTo>
                <a:lnTo>
                  <a:pt x="335" y="331"/>
                </a:lnTo>
                <a:lnTo>
                  <a:pt x="335" y="331"/>
                </a:lnTo>
                <a:lnTo>
                  <a:pt x="335" y="331"/>
                </a:lnTo>
                <a:lnTo>
                  <a:pt x="335" y="331"/>
                </a:lnTo>
                <a:lnTo>
                  <a:pt x="335" y="331"/>
                </a:lnTo>
                <a:lnTo>
                  <a:pt x="335" y="331"/>
                </a:lnTo>
                <a:lnTo>
                  <a:pt x="335" y="331"/>
                </a:lnTo>
                <a:lnTo>
                  <a:pt x="335" y="331"/>
                </a:lnTo>
                <a:lnTo>
                  <a:pt x="335" y="331"/>
                </a:lnTo>
                <a:lnTo>
                  <a:pt x="335" y="331"/>
                </a:lnTo>
                <a:lnTo>
                  <a:pt x="335" y="331"/>
                </a:lnTo>
                <a:lnTo>
                  <a:pt x="335" y="331"/>
                </a:lnTo>
                <a:lnTo>
                  <a:pt x="335" y="331"/>
                </a:lnTo>
                <a:lnTo>
                  <a:pt x="335" y="331"/>
                </a:lnTo>
                <a:lnTo>
                  <a:pt x="335" y="331"/>
                </a:lnTo>
                <a:lnTo>
                  <a:pt x="335" y="331"/>
                </a:lnTo>
                <a:lnTo>
                  <a:pt x="335" y="331"/>
                </a:lnTo>
                <a:lnTo>
                  <a:pt x="335" y="331"/>
                </a:lnTo>
                <a:lnTo>
                  <a:pt x="335" y="331"/>
                </a:lnTo>
                <a:lnTo>
                  <a:pt x="335" y="331"/>
                </a:lnTo>
                <a:lnTo>
                  <a:pt x="337" y="331"/>
                </a:lnTo>
                <a:lnTo>
                  <a:pt x="337" y="332"/>
                </a:lnTo>
                <a:lnTo>
                  <a:pt x="338" y="332"/>
                </a:lnTo>
                <a:lnTo>
                  <a:pt x="338" y="332"/>
                </a:lnTo>
                <a:lnTo>
                  <a:pt x="339" y="332"/>
                </a:lnTo>
                <a:lnTo>
                  <a:pt x="340" y="333"/>
                </a:lnTo>
                <a:lnTo>
                  <a:pt x="340" y="333"/>
                </a:lnTo>
                <a:lnTo>
                  <a:pt x="341" y="334"/>
                </a:lnTo>
                <a:lnTo>
                  <a:pt x="342" y="334"/>
                </a:lnTo>
                <a:lnTo>
                  <a:pt x="343" y="334"/>
                </a:lnTo>
                <a:lnTo>
                  <a:pt x="343" y="334"/>
                </a:lnTo>
                <a:lnTo>
                  <a:pt x="344" y="335"/>
                </a:lnTo>
                <a:lnTo>
                  <a:pt x="345" y="335"/>
                </a:lnTo>
                <a:lnTo>
                  <a:pt x="345" y="336"/>
                </a:lnTo>
                <a:lnTo>
                  <a:pt x="346" y="336"/>
                </a:lnTo>
                <a:lnTo>
                  <a:pt x="347" y="336"/>
                </a:lnTo>
                <a:lnTo>
                  <a:pt x="348" y="337"/>
                </a:lnTo>
                <a:lnTo>
                  <a:pt x="349" y="337"/>
                </a:lnTo>
                <a:lnTo>
                  <a:pt x="349" y="338"/>
                </a:lnTo>
                <a:lnTo>
                  <a:pt x="350" y="338"/>
                </a:lnTo>
                <a:lnTo>
                  <a:pt x="351" y="338"/>
                </a:lnTo>
                <a:lnTo>
                  <a:pt x="352" y="339"/>
                </a:lnTo>
                <a:lnTo>
                  <a:pt x="353" y="340"/>
                </a:lnTo>
                <a:lnTo>
                  <a:pt x="354" y="340"/>
                </a:lnTo>
                <a:lnTo>
                  <a:pt x="355" y="340"/>
                </a:lnTo>
                <a:lnTo>
                  <a:pt x="356" y="341"/>
                </a:lnTo>
                <a:lnTo>
                  <a:pt x="357" y="342"/>
                </a:lnTo>
                <a:lnTo>
                  <a:pt x="358" y="342"/>
                </a:lnTo>
                <a:lnTo>
                  <a:pt x="359" y="343"/>
                </a:lnTo>
                <a:lnTo>
                  <a:pt x="361" y="343"/>
                </a:lnTo>
                <a:lnTo>
                  <a:pt x="362" y="344"/>
                </a:lnTo>
                <a:lnTo>
                  <a:pt x="364" y="345"/>
                </a:lnTo>
                <a:lnTo>
                  <a:pt x="365" y="346"/>
                </a:lnTo>
                <a:lnTo>
                  <a:pt x="366" y="346"/>
                </a:lnTo>
                <a:lnTo>
                  <a:pt x="367" y="347"/>
                </a:lnTo>
                <a:lnTo>
                  <a:pt x="368" y="347"/>
                </a:lnTo>
                <a:lnTo>
                  <a:pt x="369" y="348"/>
                </a:lnTo>
                <a:lnTo>
                  <a:pt x="369" y="348"/>
                </a:lnTo>
                <a:lnTo>
                  <a:pt x="370" y="349"/>
                </a:lnTo>
                <a:lnTo>
                  <a:pt x="371" y="349"/>
                </a:lnTo>
                <a:lnTo>
                  <a:pt x="371" y="350"/>
                </a:lnTo>
                <a:lnTo>
                  <a:pt x="372" y="350"/>
                </a:lnTo>
                <a:lnTo>
                  <a:pt x="373" y="350"/>
                </a:lnTo>
                <a:lnTo>
                  <a:pt x="373" y="351"/>
                </a:lnTo>
                <a:lnTo>
                  <a:pt x="374" y="351"/>
                </a:lnTo>
                <a:lnTo>
                  <a:pt x="375" y="352"/>
                </a:lnTo>
                <a:lnTo>
                  <a:pt x="375" y="352"/>
                </a:lnTo>
                <a:lnTo>
                  <a:pt x="376" y="352"/>
                </a:lnTo>
                <a:lnTo>
                  <a:pt x="377" y="353"/>
                </a:lnTo>
                <a:lnTo>
                  <a:pt x="377" y="353"/>
                </a:lnTo>
                <a:lnTo>
                  <a:pt x="378" y="354"/>
                </a:lnTo>
                <a:lnTo>
                  <a:pt x="379" y="354"/>
                </a:lnTo>
                <a:lnTo>
                  <a:pt x="379" y="354"/>
                </a:lnTo>
                <a:lnTo>
                  <a:pt x="380" y="354"/>
                </a:lnTo>
                <a:lnTo>
                  <a:pt x="381" y="355"/>
                </a:lnTo>
                <a:lnTo>
                  <a:pt x="382" y="355"/>
                </a:lnTo>
                <a:lnTo>
                  <a:pt x="383" y="356"/>
                </a:lnTo>
                <a:lnTo>
                  <a:pt x="383" y="356"/>
                </a:lnTo>
                <a:lnTo>
                  <a:pt x="385" y="356"/>
                </a:lnTo>
                <a:lnTo>
                  <a:pt x="385" y="356"/>
                </a:lnTo>
                <a:lnTo>
                  <a:pt x="387" y="357"/>
                </a:lnTo>
                <a:lnTo>
                  <a:pt x="388" y="357"/>
                </a:lnTo>
                <a:lnTo>
                  <a:pt x="389" y="357"/>
                </a:lnTo>
                <a:lnTo>
                  <a:pt x="390" y="358"/>
                </a:lnTo>
                <a:lnTo>
                  <a:pt x="390" y="358"/>
                </a:lnTo>
                <a:lnTo>
                  <a:pt x="391" y="358"/>
                </a:lnTo>
                <a:lnTo>
                  <a:pt x="391" y="358"/>
                </a:lnTo>
                <a:lnTo>
                  <a:pt x="392" y="358"/>
                </a:lnTo>
                <a:lnTo>
                  <a:pt x="392" y="358"/>
                </a:lnTo>
                <a:lnTo>
                  <a:pt x="393" y="358"/>
                </a:lnTo>
                <a:lnTo>
                  <a:pt x="393" y="358"/>
                </a:lnTo>
                <a:lnTo>
                  <a:pt x="394" y="358"/>
                </a:lnTo>
                <a:lnTo>
                  <a:pt x="394" y="359"/>
                </a:lnTo>
                <a:lnTo>
                  <a:pt x="395" y="359"/>
                </a:lnTo>
                <a:lnTo>
                  <a:pt x="395" y="359"/>
                </a:lnTo>
                <a:lnTo>
                  <a:pt x="395" y="359"/>
                </a:lnTo>
                <a:lnTo>
                  <a:pt x="396" y="359"/>
                </a:lnTo>
                <a:lnTo>
                  <a:pt x="396" y="359"/>
                </a:lnTo>
                <a:lnTo>
                  <a:pt x="397" y="359"/>
                </a:lnTo>
                <a:lnTo>
                  <a:pt x="397" y="359"/>
                </a:lnTo>
                <a:lnTo>
                  <a:pt x="397" y="359"/>
                </a:lnTo>
                <a:lnTo>
                  <a:pt x="397" y="359"/>
                </a:lnTo>
                <a:lnTo>
                  <a:pt x="398" y="359"/>
                </a:lnTo>
                <a:lnTo>
                  <a:pt x="398" y="359"/>
                </a:lnTo>
                <a:lnTo>
                  <a:pt x="399" y="359"/>
                </a:lnTo>
                <a:lnTo>
                  <a:pt x="399" y="358"/>
                </a:lnTo>
                <a:lnTo>
                  <a:pt x="399" y="358"/>
                </a:lnTo>
                <a:lnTo>
                  <a:pt x="400" y="358"/>
                </a:lnTo>
                <a:lnTo>
                  <a:pt x="400" y="358"/>
                </a:lnTo>
                <a:lnTo>
                  <a:pt x="401" y="358"/>
                </a:lnTo>
                <a:lnTo>
                  <a:pt x="401" y="358"/>
                </a:lnTo>
                <a:lnTo>
                  <a:pt x="401" y="357"/>
                </a:lnTo>
                <a:lnTo>
                  <a:pt x="402" y="357"/>
                </a:lnTo>
                <a:lnTo>
                  <a:pt x="405" y="354"/>
                </a:lnTo>
                <a:lnTo>
                  <a:pt x="406" y="352"/>
                </a:lnTo>
                <a:lnTo>
                  <a:pt x="407" y="351"/>
                </a:lnTo>
                <a:lnTo>
                  <a:pt x="409" y="349"/>
                </a:lnTo>
                <a:lnTo>
                  <a:pt x="409" y="348"/>
                </a:lnTo>
                <a:lnTo>
                  <a:pt x="410" y="346"/>
                </a:lnTo>
                <a:lnTo>
                  <a:pt x="411" y="344"/>
                </a:lnTo>
                <a:lnTo>
                  <a:pt x="411" y="343"/>
                </a:lnTo>
                <a:lnTo>
                  <a:pt x="412" y="341"/>
                </a:lnTo>
                <a:lnTo>
                  <a:pt x="412" y="339"/>
                </a:lnTo>
                <a:lnTo>
                  <a:pt x="412" y="338"/>
                </a:lnTo>
                <a:lnTo>
                  <a:pt x="412" y="336"/>
                </a:lnTo>
                <a:lnTo>
                  <a:pt x="413" y="334"/>
                </a:lnTo>
                <a:lnTo>
                  <a:pt x="413" y="332"/>
                </a:lnTo>
                <a:lnTo>
                  <a:pt x="413" y="330"/>
                </a:lnTo>
                <a:lnTo>
                  <a:pt x="412" y="328"/>
                </a:lnTo>
                <a:lnTo>
                  <a:pt x="412" y="326"/>
                </a:lnTo>
                <a:lnTo>
                  <a:pt x="412" y="324"/>
                </a:lnTo>
                <a:lnTo>
                  <a:pt x="412" y="322"/>
                </a:lnTo>
                <a:lnTo>
                  <a:pt x="412" y="320"/>
                </a:lnTo>
                <a:lnTo>
                  <a:pt x="412" y="318"/>
                </a:lnTo>
                <a:lnTo>
                  <a:pt x="412" y="315"/>
                </a:lnTo>
                <a:lnTo>
                  <a:pt x="412" y="313"/>
                </a:lnTo>
                <a:lnTo>
                  <a:pt x="412" y="310"/>
                </a:lnTo>
                <a:lnTo>
                  <a:pt x="412" y="308"/>
                </a:lnTo>
                <a:lnTo>
                  <a:pt x="412" y="305"/>
                </a:lnTo>
                <a:lnTo>
                  <a:pt x="413" y="302"/>
                </a:lnTo>
                <a:lnTo>
                  <a:pt x="413" y="300"/>
                </a:lnTo>
                <a:lnTo>
                  <a:pt x="413" y="297"/>
                </a:lnTo>
                <a:lnTo>
                  <a:pt x="414" y="294"/>
                </a:lnTo>
                <a:lnTo>
                  <a:pt x="415" y="291"/>
                </a:lnTo>
                <a:lnTo>
                  <a:pt x="416" y="288"/>
                </a:lnTo>
                <a:lnTo>
                  <a:pt x="416" y="286"/>
                </a:lnTo>
                <a:lnTo>
                  <a:pt x="417" y="284"/>
                </a:lnTo>
                <a:lnTo>
                  <a:pt x="417" y="282"/>
                </a:lnTo>
                <a:lnTo>
                  <a:pt x="417" y="281"/>
                </a:lnTo>
                <a:lnTo>
                  <a:pt x="417" y="280"/>
                </a:lnTo>
                <a:lnTo>
                  <a:pt x="417" y="278"/>
                </a:lnTo>
                <a:lnTo>
                  <a:pt x="417" y="277"/>
                </a:lnTo>
                <a:lnTo>
                  <a:pt x="418" y="276"/>
                </a:lnTo>
                <a:lnTo>
                  <a:pt x="418" y="274"/>
                </a:lnTo>
                <a:lnTo>
                  <a:pt x="418" y="273"/>
                </a:lnTo>
                <a:lnTo>
                  <a:pt x="418" y="272"/>
                </a:lnTo>
                <a:lnTo>
                  <a:pt x="418" y="271"/>
                </a:lnTo>
                <a:lnTo>
                  <a:pt x="419" y="270"/>
                </a:lnTo>
                <a:lnTo>
                  <a:pt x="419" y="269"/>
                </a:lnTo>
                <a:lnTo>
                  <a:pt x="419" y="268"/>
                </a:lnTo>
                <a:lnTo>
                  <a:pt x="419" y="267"/>
                </a:lnTo>
                <a:lnTo>
                  <a:pt x="419" y="266"/>
                </a:lnTo>
                <a:lnTo>
                  <a:pt x="420" y="265"/>
                </a:lnTo>
                <a:lnTo>
                  <a:pt x="420" y="264"/>
                </a:lnTo>
                <a:lnTo>
                  <a:pt x="420" y="263"/>
                </a:lnTo>
                <a:lnTo>
                  <a:pt x="421" y="262"/>
                </a:lnTo>
                <a:lnTo>
                  <a:pt x="421" y="261"/>
                </a:lnTo>
                <a:lnTo>
                  <a:pt x="422" y="260"/>
                </a:lnTo>
                <a:lnTo>
                  <a:pt x="423" y="258"/>
                </a:lnTo>
                <a:lnTo>
                  <a:pt x="423" y="258"/>
                </a:lnTo>
                <a:lnTo>
                  <a:pt x="424" y="256"/>
                </a:lnTo>
                <a:lnTo>
                  <a:pt x="425" y="255"/>
                </a:lnTo>
                <a:lnTo>
                  <a:pt x="426" y="254"/>
                </a:lnTo>
                <a:lnTo>
                  <a:pt x="427" y="253"/>
                </a:lnTo>
                <a:lnTo>
                  <a:pt x="428" y="252"/>
                </a:lnTo>
                <a:lnTo>
                  <a:pt x="434" y="246"/>
                </a:lnTo>
                <a:lnTo>
                  <a:pt x="437" y="243"/>
                </a:lnTo>
                <a:lnTo>
                  <a:pt x="439" y="241"/>
                </a:lnTo>
                <a:lnTo>
                  <a:pt x="442" y="239"/>
                </a:lnTo>
                <a:lnTo>
                  <a:pt x="445" y="238"/>
                </a:lnTo>
                <a:lnTo>
                  <a:pt x="447" y="236"/>
                </a:lnTo>
                <a:lnTo>
                  <a:pt x="450" y="235"/>
                </a:lnTo>
                <a:lnTo>
                  <a:pt x="453" y="234"/>
                </a:lnTo>
                <a:lnTo>
                  <a:pt x="455" y="233"/>
                </a:lnTo>
                <a:lnTo>
                  <a:pt x="458" y="232"/>
                </a:lnTo>
                <a:lnTo>
                  <a:pt x="461" y="232"/>
                </a:lnTo>
                <a:lnTo>
                  <a:pt x="463" y="231"/>
                </a:lnTo>
                <a:lnTo>
                  <a:pt x="466" y="231"/>
                </a:lnTo>
                <a:lnTo>
                  <a:pt x="468" y="230"/>
                </a:lnTo>
                <a:lnTo>
                  <a:pt x="471" y="230"/>
                </a:lnTo>
                <a:lnTo>
                  <a:pt x="474" y="230"/>
                </a:lnTo>
                <a:lnTo>
                  <a:pt x="477" y="229"/>
                </a:lnTo>
                <a:lnTo>
                  <a:pt x="479" y="229"/>
                </a:lnTo>
                <a:lnTo>
                  <a:pt x="482" y="228"/>
                </a:lnTo>
                <a:lnTo>
                  <a:pt x="485" y="228"/>
                </a:lnTo>
                <a:lnTo>
                  <a:pt x="488" y="227"/>
                </a:lnTo>
                <a:lnTo>
                  <a:pt x="491" y="226"/>
                </a:lnTo>
                <a:lnTo>
                  <a:pt x="494" y="226"/>
                </a:lnTo>
                <a:lnTo>
                  <a:pt x="497" y="224"/>
                </a:lnTo>
                <a:lnTo>
                  <a:pt x="500" y="223"/>
                </a:lnTo>
                <a:lnTo>
                  <a:pt x="503" y="222"/>
                </a:lnTo>
                <a:lnTo>
                  <a:pt x="507" y="220"/>
                </a:lnTo>
                <a:lnTo>
                  <a:pt x="510" y="219"/>
                </a:lnTo>
                <a:lnTo>
                  <a:pt x="513" y="217"/>
                </a:lnTo>
                <a:lnTo>
                  <a:pt x="517" y="214"/>
                </a:lnTo>
                <a:lnTo>
                  <a:pt x="521" y="212"/>
                </a:lnTo>
                <a:lnTo>
                  <a:pt x="527" y="206"/>
                </a:lnTo>
                <a:lnTo>
                  <a:pt x="531" y="204"/>
                </a:lnTo>
                <a:lnTo>
                  <a:pt x="534" y="202"/>
                </a:lnTo>
                <a:lnTo>
                  <a:pt x="537" y="199"/>
                </a:lnTo>
                <a:lnTo>
                  <a:pt x="539" y="197"/>
                </a:lnTo>
                <a:lnTo>
                  <a:pt x="542" y="195"/>
                </a:lnTo>
                <a:lnTo>
                  <a:pt x="544" y="193"/>
                </a:lnTo>
                <a:lnTo>
                  <a:pt x="547" y="191"/>
                </a:lnTo>
                <a:lnTo>
                  <a:pt x="549" y="189"/>
                </a:lnTo>
                <a:lnTo>
                  <a:pt x="551" y="187"/>
                </a:lnTo>
                <a:lnTo>
                  <a:pt x="553" y="185"/>
                </a:lnTo>
                <a:lnTo>
                  <a:pt x="554" y="183"/>
                </a:lnTo>
                <a:lnTo>
                  <a:pt x="556" y="181"/>
                </a:lnTo>
                <a:lnTo>
                  <a:pt x="558" y="179"/>
                </a:lnTo>
                <a:lnTo>
                  <a:pt x="559" y="178"/>
                </a:lnTo>
                <a:lnTo>
                  <a:pt x="561" y="175"/>
                </a:lnTo>
                <a:lnTo>
                  <a:pt x="563" y="173"/>
                </a:lnTo>
                <a:lnTo>
                  <a:pt x="564" y="171"/>
                </a:lnTo>
                <a:lnTo>
                  <a:pt x="565" y="169"/>
                </a:lnTo>
                <a:lnTo>
                  <a:pt x="567" y="167"/>
                </a:lnTo>
                <a:lnTo>
                  <a:pt x="568" y="164"/>
                </a:lnTo>
                <a:lnTo>
                  <a:pt x="570" y="162"/>
                </a:lnTo>
                <a:lnTo>
                  <a:pt x="571" y="159"/>
                </a:lnTo>
                <a:lnTo>
                  <a:pt x="573" y="156"/>
                </a:lnTo>
                <a:lnTo>
                  <a:pt x="575" y="154"/>
                </a:lnTo>
                <a:lnTo>
                  <a:pt x="576" y="150"/>
                </a:lnTo>
                <a:lnTo>
                  <a:pt x="578" y="147"/>
                </a:lnTo>
                <a:lnTo>
                  <a:pt x="580" y="144"/>
                </a:lnTo>
                <a:lnTo>
                  <a:pt x="582" y="140"/>
                </a:lnTo>
                <a:lnTo>
                  <a:pt x="584" y="136"/>
                </a:lnTo>
                <a:lnTo>
                  <a:pt x="587" y="132"/>
                </a:lnTo>
                <a:lnTo>
                  <a:pt x="592" y="123"/>
                </a:lnTo>
                <a:lnTo>
                  <a:pt x="594" y="118"/>
                </a:lnTo>
                <a:lnTo>
                  <a:pt x="596" y="114"/>
                </a:lnTo>
                <a:lnTo>
                  <a:pt x="598" y="110"/>
                </a:lnTo>
                <a:lnTo>
                  <a:pt x="600" y="106"/>
                </a:lnTo>
                <a:lnTo>
                  <a:pt x="602" y="103"/>
                </a:lnTo>
                <a:lnTo>
                  <a:pt x="604" y="100"/>
                </a:lnTo>
                <a:lnTo>
                  <a:pt x="605" y="96"/>
                </a:lnTo>
                <a:lnTo>
                  <a:pt x="607" y="93"/>
                </a:lnTo>
                <a:lnTo>
                  <a:pt x="608" y="90"/>
                </a:lnTo>
                <a:lnTo>
                  <a:pt x="609" y="87"/>
                </a:lnTo>
                <a:lnTo>
                  <a:pt x="611" y="84"/>
                </a:lnTo>
                <a:lnTo>
                  <a:pt x="612" y="81"/>
                </a:lnTo>
                <a:lnTo>
                  <a:pt x="613" y="78"/>
                </a:lnTo>
                <a:lnTo>
                  <a:pt x="614" y="76"/>
                </a:lnTo>
                <a:lnTo>
                  <a:pt x="615" y="73"/>
                </a:lnTo>
                <a:lnTo>
                  <a:pt x="615" y="70"/>
                </a:lnTo>
                <a:lnTo>
                  <a:pt x="616" y="67"/>
                </a:lnTo>
                <a:lnTo>
                  <a:pt x="617" y="64"/>
                </a:lnTo>
                <a:lnTo>
                  <a:pt x="618" y="60"/>
                </a:lnTo>
                <a:lnTo>
                  <a:pt x="619" y="57"/>
                </a:lnTo>
                <a:lnTo>
                  <a:pt x="619" y="54"/>
                </a:lnTo>
                <a:lnTo>
                  <a:pt x="620" y="50"/>
                </a:lnTo>
                <a:lnTo>
                  <a:pt x="621" y="46"/>
                </a:lnTo>
                <a:lnTo>
                  <a:pt x="621" y="42"/>
                </a:lnTo>
                <a:lnTo>
                  <a:pt x="622" y="38"/>
                </a:lnTo>
                <a:lnTo>
                  <a:pt x="623" y="34"/>
                </a:lnTo>
                <a:lnTo>
                  <a:pt x="624" y="29"/>
                </a:lnTo>
                <a:lnTo>
                  <a:pt x="625" y="24"/>
                </a:lnTo>
                <a:lnTo>
                  <a:pt x="625" y="19"/>
                </a:lnTo>
                <a:lnTo>
                  <a:pt x="627" y="14"/>
                </a:lnTo>
                <a:lnTo>
                  <a:pt x="627" y="12"/>
                </a:lnTo>
                <a:lnTo>
                  <a:pt x="627" y="12"/>
                </a:lnTo>
                <a:lnTo>
                  <a:pt x="627" y="11"/>
                </a:lnTo>
                <a:lnTo>
                  <a:pt x="626" y="10"/>
                </a:lnTo>
                <a:lnTo>
                  <a:pt x="626" y="10"/>
                </a:lnTo>
                <a:lnTo>
                  <a:pt x="626" y="10"/>
                </a:lnTo>
                <a:lnTo>
                  <a:pt x="626" y="9"/>
                </a:lnTo>
                <a:lnTo>
                  <a:pt x="626" y="8"/>
                </a:lnTo>
                <a:lnTo>
                  <a:pt x="626" y="8"/>
                </a:lnTo>
                <a:lnTo>
                  <a:pt x="626" y="7"/>
                </a:lnTo>
                <a:lnTo>
                  <a:pt x="626" y="7"/>
                </a:lnTo>
                <a:lnTo>
                  <a:pt x="626" y="6"/>
                </a:lnTo>
                <a:lnTo>
                  <a:pt x="625" y="6"/>
                </a:lnTo>
                <a:lnTo>
                  <a:pt x="625" y="6"/>
                </a:lnTo>
                <a:lnTo>
                  <a:pt x="625" y="5"/>
                </a:lnTo>
                <a:lnTo>
                  <a:pt x="625" y="4"/>
                </a:lnTo>
                <a:lnTo>
                  <a:pt x="625" y="4"/>
                </a:lnTo>
                <a:lnTo>
                  <a:pt x="625" y="4"/>
                </a:lnTo>
                <a:lnTo>
                  <a:pt x="625" y="3"/>
                </a:lnTo>
                <a:lnTo>
                  <a:pt x="625" y="3"/>
                </a:lnTo>
                <a:lnTo>
                  <a:pt x="625" y="2"/>
                </a:lnTo>
                <a:lnTo>
                  <a:pt x="625" y="2"/>
                </a:lnTo>
                <a:lnTo>
                  <a:pt x="625" y="2"/>
                </a:lnTo>
                <a:lnTo>
                  <a:pt x="625" y="2"/>
                </a:lnTo>
                <a:lnTo>
                  <a:pt x="625" y="1"/>
                </a:lnTo>
                <a:lnTo>
                  <a:pt x="625" y="1"/>
                </a:lnTo>
                <a:lnTo>
                  <a:pt x="625" y="1"/>
                </a:lnTo>
                <a:lnTo>
                  <a:pt x="625" y="1"/>
                </a:lnTo>
                <a:lnTo>
                  <a:pt x="626" y="0"/>
                </a:lnTo>
                <a:lnTo>
                  <a:pt x="626" y="0"/>
                </a:lnTo>
                <a:lnTo>
                  <a:pt x="627" y="0"/>
                </a:lnTo>
                <a:lnTo>
                  <a:pt x="631" y="0"/>
                </a:lnTo>
                <a:lnTo>
                  <a:pt x="633" y="0"/>
                </a:lnTo>
                <a:lnTo>
                  <a:pt x="636" y="0"/>
                </a:lnTo>
                <a:lnTo>
                  <a:pt x="638" y="1"/>
                </a:lnTo>
                <a:lnTo>
                  <a:pt x="640" y="2"/>
                </a:lnTo>
                <a:lnTo>
                  <a:pt x="643" y="4"/>
                </a:lnTo>
                <a:lnTo>
                  <a:pt x="645" y="5"/>
                </a:lnTo>
                <a:lnTo>
                  <a:pt x="647" y="7"/>
                </a:lnTo>
                <a:lnTo>
                  <a:pt x="649" y="9"/>
                </a:lnTo>
                <a:lnTo>
                  <a:pt x="651" y="11"/>
                </a:lnTo>
                <a:lnTo>
                  <a:pt x="653" y="14"/>
                </a:lnTo>
                <a:lnTo>
                  <a:pt x="655" y="17"/>
                </a:lnTo>
                <a:lnTo>
                  <a:pt x="657" y="20"/>
                </a:lnTo>
                <a:lnTo>
                  <a:pt x="659" y="23"/>
                </a:lnTo>
                <a:lnTo>
                  <a:pt x="661" y="26"/>
                </a:lnTo>
                <a:lnTo>
                  <a:pt x="663" y="30"/>
                </a:lnTo>
                <a:lnTo>
                  <a:pt x="664" y="33"/>
                </a:lnTo>
                <a:lnTo>
                  <a:pt x="666" y="37"/>
                </a:lnTo>
                <a:lnTo>
                  <a:pt x="667" y="41"/>
                </a:lnTo>
                <a:lnTo>
                  <a:pt x="669" y="45"/>
                </a:lnTo>
                <a:lnTo>
                  <a:pt x="671" y="49"/>
                </a:lnTo>
                <a:lnTo>
                  <a:pt x="672" y="53"/>
                </a:lnTo>
                <a:lnTo>
                  <a:pt x="673" y="57"/>
                </a:lnTo>
                <a:lnTo>
                  <a:pt x="674" y="62"/>
                </a:lnTo>
                <a:lnTo>
                  <a:pt x="675" y="66"/>
                </a:lnTo>
                <a:lnTo>
                  <a:pt x="676" y="70"/>
                </a:lnTo>
                <a:lnTo>
                  <a:pt x="677" y="75"/>
                </a:lnTo>
                <a:lnTo>
                  <a:pt x="678" y="80"/>
                </a:lnTo>
                <a:lnTo>
                  <a:pt x="678" y="84"/>
                </a:lnTo>
                <a:lnTo>
                  <a:pt x="679" y="88"/>
                </a:lnTo>
                <a:lnTo>
                  <a:pt x="679" y="93"/>
                </a:lnTo>
                <a:lnTo>
                  <a:pt x="680" y="104"/>
                </a:lnTo>
                <a:lnTo>
                  <a:pt x="680" y="110"/>
                </a:lnTo>
                <a:lnTo>
                  <a:pt x="680" y="115"/>
                </a:lnTo>
                <a:lnTo>
                  <a:pt x="680" y="120"/>
                </a:lnTo>
                <a:lnTo>
                  <a:pt x="680" y="125"/>
                </a:lnTo>
                <a:lnTo>
                  <a:pt x="679" y="129"/>
                </a:lnTo>
                <a:lnTo>
                  <a:pt x="679" y="134"/>
                </a:lnTo>
                <a:lnTo>
                  <a:pt x="679" y="138"/>
                </a:lnTo>
                <a:lnTo>
                  <a:pt x="678" y="142"/>
                </a:lnTo>
                <a:lnTo>
                  <a:pt x="677" y="146"/>
                </a:lnTo>
                <a:lnTo>
                  <a:pt x="676" y="150"/>
                </a:lnTo>
                <a:lnTo>
                  <a:pt x="675" y="154"/>
                </a:lnTo>
                <a:lnTo>
                  <a:pt x="674" y="158"/>
                </a:lnTo>
                <a:lnTo>
                  <a:pt x="673" y="161"/>
                </a:lnTo>
                <a:lnTo>
                  <a:pt x="671" y="165"/>
                </a:lnTo>
                <a:lnTo>
                  <a:pt x="670" y="168"/>
                </a:lnTo>
                <a:lnTo>
                  <a:pt x="668" y="172"/>
                </a:lnTo>
                <a:lnTo>
                  <a:pt x="666" y="176"/>
                </a:lnTo>
                <a:lnTo>
                  <a:pt x="664" y="179"/>
                </a:lnTo>
                <a:lnTo>
                  <a:pt x="662" y="182"/>
                </a:lnTo>
                <a:lnTo>
                  <a:pt x="659" y="186"/>
                </a:lnTo>
                <a:lnTo>
                  <a:pt x="657" y="190"/>
                </a:lnTo>
                <a:lnTo>
                  <a:pt x="654" y="193"/>
                </a:lnTo>
                <a:lnTo>
                  <a:pt x="651" y="197"/>
                </a:lnTo>
                <a:lnTo>
                  <a:pt x="649" y="200"/>
                </a:lnTo>
                <a:lnTo>
                  <a:pt x="645" y="204"/>
                </a:lnTo>
                <a:lnTo>
                  <a:pt x="642" y="208"/>
                </a:lnTo>
                <a:lnTo>
                  <a:pt x="638" y="212"/>
                </a:lnTo>
                <a:lnTo>
                  <a:pt x="635" y="216"/>
                </a:lnTo>
                <a:lnTo>
                  <a:pt x="631" y="220"/>
                </a:lnTo>
                <a:lnTo>
                  <a:pt x="627" y="225"/>
                </a:lnTo>
                <a:lnTo>
                  <a:pt x="615" y="236"/>
                </a:lnTo>
                <a:lnTo>
                  <a:pt x="609" y="240"/>
                </a:lnTo>
                <a:lnTo>
                  <a:pt x="603" y="244"/>
                </a:lnTo>
                <a:lnTo>
                  <a:pt x="597" y="248"/>
                </a:lnTo>
                <a:lnTo>
                  <a:pt x="591" y="250"/>
                </a:lnTo>
                <a:lnTo>
                  <a:pt x="586" y="253"/>
                </a:lnTo>
                <a:lnTo>
                  <a:pt x="580" y="255"/>
                </a:lnTo>
                <a:lnTo>
                  <a:pt x="574" y="257"/>
                </a:lnTo>
                <a:lnTo>
                  <a:pt x="568" y="258"/>
                </a:lnTo>
                <a:lnTo>
                  <a:pt x="562" y="260"/>
                </a:lnTo>
                <a:lnTo>
                  <a:pt x="557" y="260"/>
                </a:lnTo>
                <a:lnTo>
                  <a:pt x="551" y="262"/>
                </a:lnTo>
                <a:lnTo>
                  <a:pt x="545" y="262"/>
                </a:lnTo>
                <a:lnTo>
                  <a:pt x="539" y="263"/>
                </a:lnTo>
                <a:lnTo>
                  <a:pt x="534" y="264"/>
                </a:lnTo>
                <a:lnTo>
                  <a:pt x="528" y="264"/>
                </a:lnTo>
                <a:lnTo>
                  <a:pt x="523" y="265"/>
                </a:lnTo>
                <a:lnTo>
                  <a:pt x="517" y="266"/>
                </a:lnTo>
                <a:lnTo>
                  <a:pt x="511" y="267"/>
                </a:lnTo>
                <a:lnTo>
                  <a:pt x="506" y="268"/>
                </a:lnTo>
                <a:lnTo>
                  <a:pt x="501" y="269"/>
                </a:lnTo>
                <a:lnTo>
                  <a:pt x="496" y="271"/>
                </a:lnTo>
                <a:lnTo>
                  <a:pt x="491" y="273"/>
                </a:lnTo>
                <a:lnTo>
                  <a:pt x="486" y="275"/>
                </a:lnTo>
                <a:lnTo>
                  <a:pt x="481" y="278"/>
                </a:lnTo>
                <a:lnTo>
                  <a:pt x="476" y="281"/>
                </a:lnTo>
                <a:lnTo>
                  <a:pt x="471" y="284"/>
                </a:lnTo>
                <a:lnTo>
                  <a:pt x="467" y="288"/>
                </a:lnTo>
                <a:lnTo>
                  <a:pt x="463" y="293"/>
                </a:lnTo>
                <a:lnTo>
                  <a:pt x="459" y="298"/>
                </a:lnTo>
                <a:lnTo>
                  <a:pt x="455" y="304"/>
                </a:lnTo>
                <a:lnTo>
                  <a:pt x="452" y="308"/>
                </a:lnTo>
                <a:lnTo>
                  <a:pt x="451" y="309"/>
                </a:lnTo>
                <a:lnTo>
                  <a:pt x="451" y="311"/>
                </a:lnTo>
                <a:lnTo>
                  <a:pt x="450" y="312"/>
                </a:lnTo>
                <a:lnTo>
                  <a:pt x="450" y="314"/>
                </a:lnTo>
                <a:lnTo>
                  <a:pt x="449" y="315"/>
                </a:lnTo>
                <a:lnTo>
                  <a:pt x="449" y="317"/>
                </a:lnTo>
                <a:lnTo>
                  <a:pt x="449" y="318"/>
                </a:lnTo>
                <a:lnTo>
                  <a:pt x="449" y="320"/>
                </a:lnTo>
                <a:lnTo>
                  <a:pt x="449" y="321"/>
                </a:lnTo>
                <a:lnTo>
                  <a:pt x="449" y="322"/>
                </a:lnTo>
                <a:lnTo>
                  <a:pt x="449" y="324"/>
                </a:lnTo>
                <a:lnTo>
                  <a:pt x="449" y="325"/>
                </a:lnTo>
                <a:lnTo>
                  <a:pt x="449" y="326"/>
                </a:lnTo>
                <a:lnTo>
                  <a:pt x="450" y="328"/>
                </a:lnTo>
                <a:lnTo>
                  <a:pt x="450" y="329"/>
                </a:lnTo>
                <a:lnTo>
                  <a:pt x="450" y="331"/>
                </a:lnTo>
                <a:lnTo>
                  <a:pt x="451" y="332"/>
                </a:lnTo>
                <a:lnTo>
                  <a:pt x="451" y="334"/>
                </a:lnTo>
                <a:lnTo>
                  <a:pt x="451" y="335"/>
                </a:lnTo>
                <a:lnTo>
                  <a:pt x="452" y="337"/>
                </a:lnTo>
                <a:lnTo>
                  <a:pt x="452" y="338"/>
                </a:lnTo>
                <a:lnTo>
                  <a:pt x="453" y="340"/>
                </a:lnTo>
                <a:lnTo>
                  <a:pt x="453" y="342"/>
                </a:lnTo>
                <a:lnTo>
                  <a:pt x="453" y="344"/>
                </a:lnTo>
                <a:lnTo>
                  <a:pt x="453" y="346"/>
                </a:lnTo>
                <a:lnTo>
                  <a:pt x="454" y="348"/>
                </a:lnTo>
                <a:lnTo>
                  <a:pt x="454" y="350"/>
                </a:lnTo>
                <a:lnTo>
                  <a:pt x="454" y="352"/>
                </a:lnTo>
                <a:lnTo>
                  <a:pt x="454" y="354"/>
                </a:lnTo>
                <a:lnTo>
                  <a:pt x="455" y="357"/>
                </a:lnTo>
                <a:lnTo>
                  <a:pt x="454" y="358"/>
                </a:lnTo>
                <a:lnTo>
                  <a:pt x="454" y="359"/>
                </a:lnTo>
                <a:lnTo>
                  <a:pt x="454" y="359"/>
                </a:lnTo>
                <a:lnTo>
                  <a:pt x="454" y="360"/>
                </a:lnTo>
                <a:lnTo>
                  <a:pt x="454" y="360"/>
                </a:lnTo>
                <a:lnTo>
                  <a:pt x="454" y="361"/>
                </a:lnTo>
                <a:lnTo>
                  <a:pt x="454" y="362"/>
                </a:lnTo>
                <a:lnTo>
                  <a:pt x="454" y="362"/>
                </a:lnTo>
                <a:lnTo>
                  <a:pt x="454" y="362"/>
                </a:lnTo>
                <a:lnTo>
                  <a:pt x="453" y="363"/>
                </a:lnTo>
                <a:lnTo>
                  <a:pt x="453" y="363"/>
                </a:lnTo>
                <a:lnTo>
                  <a:pt x="453" y="364"/>
                </a:lnTo>
                <a:lnTo>
                  <a:pt x="453" y="364"/>
                </a:lnTo>
                <a:lnTo>
                  <a:pt x="453" y="364"/>
                </a:lnTo>
                <a:lnTo>
                  <a:pt x="453" y="365"/>
                </a:lnTo>
                <a:lnTo>
                  <a:pt x="453" y="365"/>
                </a:lnTo>
                <a:lnTo>
                  <a:pt x="453" y="366"/>
                </a:lnTo>
                <a:lnTo>
                  <a:pt x="453" y="366"/>
                </a:lnTo>
                <a:lnTo>
                  <a:pt x="453" y="366"/>
                </a:lnTo>
                <a:lnTo>
                  <a:pt x="453" y="367"/>
                </a:lnTo>
                <a:lnTo>
                  <a:pt x="453" y="367"/>
                </a:lnTo>
                <a:lnTo>
                  <a:pt x="453" y="367"/>
                </a:lnTo>
                <a:lnTo>
                  <a:pt x="453" y="368"/>
                </a:lnTo>
                <a:lnTo>
                  <a:pt x="453" y="368"/>
                </a:lnTo>
                <a:lnTo>
                  <a:pt x="453" y="368"/>
                </a:lnTo>
                <a:lnTo>
                  <a:pt x="453" y="369"/>
                </a:lnTo>
                <a:lnTo>
                  <a:pt x="453" y="369"/>
                </a:lnTo>
                <a:lnTo>
                  <a:pt x="453" y="369"/>
                </a:lnTo>
                <a:lnTo>
                  <a:pt x="454" y="370"/>
                </a:lnTo>
                <a:lnTo>
                  <a:pt x="454" y="370"/>
                </a:lnTo>
                <a:lnTo>
                  <a:pt x="455" y="370"/>
                </a:lnTo>
                <a:lnTo>
                  <a:pt x="456" y="371"/>
                </a:lnTo>
                <a:lnTo>
                  <a:pt x="456" y="372"/>
                </a:lnTo>
                <a:lnTo>
                  <a:pt x="457" y="372"/>
                </a:lnTo>
                <a:lnTo>
                  <a:pt x="457" y="372"/>
                </a:lnTo>
                <a:lnTo>
                  <a:pt x="458" y="373"/>
                </a:lnTo>
                <a:lnTo>
                  <a:pt x="459" y="373"/>
                </a:lnTo>
                <a:lnTo>
                  <a:pt x="459" y="373"/>
                </a:lnTo>
                <a:lnTo>
                  <a:pt x="460" y="373"/>
                </a:lnTo>
                <a:lnTo>
                  <a:pt x="461" y="373"/>
                </a:lnTo>
                <a:lnTo>
                  <a:pt x="461" y="373"/>
                </a:lnTo>
                <a:lnTo>
                  <a:pt x="462" y="373"/>
                </a:lnTo>
                <a:lnTo>
                  <a:pt x="463" y="373"/>
                </a:lnTo>
                <a:lnTo>
                  <a:pt x="463" y="373"/>
                </a:lnTo>
                <a:lnTo>
                  <a:pt x="464" y="373"/>
                </a:lnTo>
                <a:lnTo>
                  <a:pt x="465" y="373"/>
                </a:lnTo>
                <a:lnTo>
                  <a:pt x="466" y="372"/>
                </a:lnTo>
                <a:lnTo>
                  <a:pt x="467" y="372"/>
                </a:lnTo>
                <a:lnTo>
                  <a:pt x="467" y="372"/>
                </a:lnTo>
                <a:lnTo>
                  <a:pt x="468" y="372"/>
                </a:lnTo>
                <a:lnTo>
                  <a:pt x="469" y="372"/>
                </a:lnTo>
                <a:lnTo>
                  <a:pt x="470" y="372"/>
                </a:lnTo>
                <a:lnTo>
                  <a:pt x="471" y="371"/>
                </a:lnTo>
                <a:lnTo>
                  <a:pt x="472" y="371"/>
                </a:lnTo>
                <a:lnTo>
                  <a:pt x="473" y="371"/>
                </a:lnTo>
                <a:lnTo>
                  <a:pt x="474" y="371"/>
                </a:lnTo>
                <a:lnTo>
                  <a:pt x="475" y="370"/>
                </a:lnTo>
                <a:lnTo>
                  <a:pt x="476" y="370"/>
                </a:lnTo>
                <a:lnTo>
                  <a:pt x="477" y="370"/>
                </a:lnTo>
                <a:lnTo>
                  <a:pt x="478" y="370"/>
                </a:lnTo>
                <a:lnTo>
                  <a:pt x="479" y="370"/>
                </a:lnTo>
                <a:lnTo>
                  <a:pt x="481" y="370"/>
                </a:lnTo>
                <a:lnTo>
                  <a:pt x="488" y="370"/>
                </a:lnTo>
                <a:lnTo>
                  <a:pt x="491" y="370"/>
                </a:lnTo>
                <a:lnTo>
                  <a:pt x="494" y="370"/>
                </a:lnTo>
                <a:lnTo>
                  <a:pt x="497" y="370"/>
                </a:lnTo>
                <a:lnTo>
                  <a:pt x="499" y="371"/>
                </a:lnTo>
                <a:lnTo>
                  <a:pt x="502" y="371"/>
                </a:lnTo>
                <a:lnTo>
                  <a:pt x="505" y="371"/>
                </a:lnTo>
                <a:lnTo>
                  <a:pt x="507" y="371"/>
                </a:lnTo>
                <a:lnTo>
                  <a:pt x="509" y="372"/>
                </a:lnTo>
                <a:lnTo>
                  <a:pt x="511" y="372"/>
                </a:lnTo>
                <a:lnTo>
                  <a:pt x="513" y="372"/>
                </a:lnTo>
                <a:lnTo>
                  <a:pt x="515" y="372"/>
                </a:lnTo>
                <a:lnTo>
                  <a:pt x="517" y="372"/>
                </a:lnTo>
                <a:lnTo>
                  <a:pt x="519" y="372"/>
                </a:lnTo>
                <a:lnTo>
                  <a:pt x="521" y="373"/>
                </a:lnTo>
                <a:lnTo>
                  <a:pt x="523" y="373"/>
                </a:lnTo>
                <a:lnTo>
                  <a:pt x="525" y="373"/>
                </a:lnTo>
                <a:lnTo>
                  <a:pt x="526" y="373"/>
                </a:lnTo>
                <a:lnTo>
                  <a:pt x="528" y="373"/>
                </a:lnTo>
                <a:lnTo>
                  <a:pt x="530" y="373"/>
                </a:lnTo>
                <a:lnTo>
                  <a:pt x="532" y="373"/>
                </a:lnTo>
                <a:lnTo>
                  <a:pt x="535" y="373"/>
                </a:lnTo>
                <a:lnTo>
                  <a:pt x="537" y="373"/>
                </a:lnTo>
                <a:lnTo>
                  <a:pt x="539" y="373"/>
                </a:lnTo>
                <a:lnTo>
                  <a:pt x="542" y="372"/>
                </a:lnTo>
                <a:lnTo>
                  <a:pt x="544" y="372"/>
                </a:lnTo>
                <a:lnTo>
                  <a:pt x="547" y="372"/>
                </a:lnTo>
                <a:lnTo>
                  <a:pt x="550" y="372"/>
                </a:lnTo>
                <a:lnTo>
                  <a:pt x="553" y="371"/>
                </a:lnTo>
                <a:lnTo>
                  <a:pt x="557" y="371"/>
                </a:lnTo>
                <a:lnTo>
                  <a:pt x="560" y="370"/>
                </a:lnTo>
                <a:lnTo>
                  <a:pt x="571" y="368"/>
                </a:lnTo>
                <a:lnTo>
                  <a:pt x="576" y="368"/>
                </a:lnTo>
                <a:lnTo>
                  <a:pt x="580" y="367"/>
                </a:lnTo>
                <a:lnTo>
                  <a:pt x="585" y="366"/>
                </a:lnTo>
                <a:lnTo>
                  <a:pt x="589" y="365"/>
                </a:lnTo>
                <a:lnTo>
                  <a:pt x="593" y="364"/>
                </a:lnTo>
                <a:lnTo>
                  <a:pt x="597" y="364"/>
                </a:lnTo>
                <a:lnTo>
                  <a:pt x="600" y="363"/>
                </a:lnTo>
                <a:lnTo>
                  <a:pt x="603" y="362"/>
                </a:lnTo>
                <a:lnTo>
                  <a:pt x="607" y="361"/>
                </a:lnTo>
                <a:lnTo>
                  <a:pt x="610" y="360"/>
                </a:lnTo>
                <a:lnTo>
                  <a:pt x="613" y="360"/>
                </a:lnTo>
                <a:lnTo>
                  <a:pt x="615" y="359"/>
                </a:lnTo>
                <a:lnTo>
                  <a:pt x="618" y="358"/>
                </a:lnTo>
                <a:lnTo>
                  <a:pt x="621" y="357"/>
                </a:lnTo>
                <a:lnTo>
                  <a:pt x="624" y="356"/>
                </a:lnTo>
                <a:lnTo>
                  <a:pt x="627" y="355"/>
                </a:lnTo>
                <a:lnTo>
                  <a:pt x="630" y="354"/>
                </a:lnTo>
                <a:lnTo>
                  <a:pt x="633" y="352"/>
                </a:lnTo>
                <a:lnTo>
                  <a:pt x="635" y="351"/>
                </a:lnTo>
                <a:lnTo>
                  <a:pt x="639" y="350"/>
                </a:lnTo>
                <a:lnTo>
                  <a:pt x="642" y="348"/>
                </a:lnTo>
                <a:lnTo>
                  <a:pt x="645" y="347"/>
                </a:lnTo>
                <a:lnTo>
                  <a:pt x="649" y="345"/>
                </a:lnTo>
                <a:lnTo>
                  <a:pt x="652" y="343"/>
                </a:lnTo>
                <a:lnTo>
                  <a:pt x="656" y="342"/>
                </a:lnTo>
                <a:lnTo>
                  <a:pt x="660" y="340"/>
                </a:lnTo>
                <a:lnTo>
                  <a:pt x="665" y="338"/>
                </a:lnTo>
                <a:lnTo>
                  <a:pt x="669" y="335"/>
                </a:lnTo>
                <a:lnTo>
                  <a:pt x="674" y="333"/>
                </a:lnTo>
                <a:lnTo>
                  <a:pt x="679" y="331"/>
                </a:lnTo>
                <a:lnTo>
                  <a:pt x="689" y="326"/>
                </a:lnTo>
                <a:lnTo>
                  <a:pt x="693" y="323"/>
                </a:lnTo>
                <a:lnTo>
                  <a:pt x="697" y="321"/>
                </a:lnTo>
                <a:lnTo>
                  <a:pt x="701" y="318"/>
                </a:lnTo>
                <a:lnTo>
                  <a:pt x="705" y="316"/>
                </a:lnTo>
                <a:lnTo>
                  <a:pt x="708" y="314"/>
                </a:lnTo>
                <a:lnTo>
                  <a:pt x="711" y="312"/>
                </a:lnTo>
                <a:lnTo>
                  <a:pt x="714" y="309"/>
                </a:lnTo>
                <a:lnTo>
                  <a:pt x="717" y="307"/>
                </a:lnTo>
                <a:lnTo>
                  <a:pt x="719" y="305"/>
                </a:lnTo>
                <a:lnTo>
                  <a:pt x="722" y="302"/>
                </a:lnTo>
                <a:lnTo>
                  <a:pt x="725" y="300"/>
                </a:lnTo>
                <a:lnTo>
                  <a:pt x="727" y="298"/>
                </a:lnTo>
                <a:lnTo>
                  <a:pt x="729" y="296"/>
                </a:lnTo>
                <a:lnTo>
                  <a:pt x="731" y="294"/>
                </a:lnTo>
                <a:lnTo>
                  <a:pt x="734" y="292"/>
                </a:lnTo>
                <a:lnTo>
                  <a:pt x="736" y="290"/>
                </a:lnTo>
                <a:lnTo>
                  <a:pt x="738" y="288"/>
                </a:lnTo>
                <a:lnTo>
                  <a:pt x="741" y="286"/>
                </a:lnTo>
                <a:lnTo>
                  <a:pt x="743" y="284"/>
                </a:lnTo>
                <a:lnTo>
                  <a:pt x="746" y="282"/>
                </a:lnTo>
                <a:lnTo>
                  <a:pt x="749" y="280"/>
                </a:lnTo>
                <a:lnTo>
                  <a:pt x="752" y="278"/>
                </a:lnTo>
                <a:lnTo>
                  <a:pt x="755" y="276"/>
                </a:lnTo>
                <a:lnTo>
                  <a:pt x="759" y="274"/>
                </a:lnTo>
                <a:lnTo>
                  <a:pt x="762" y="273"/>
                </a:lnTo>
                <a:lnTo>
                  <a:pt x="766" y="271"/>
                </a:lnTo>
                <a:lnTo>
                  <a:pt x="770" y="269"/>
                </a:lnTo>
                <a:lnTo>
                  <a:pt x="775" y="268"/>
                </a:lnTo>
                <a:lnTo>
                  <a:pt x="779" y="266"/>
                </a:lnTo>
                <a:lnTo>
                  <a:pt x="785" y="265"/>
                </a:lnTo>
                <a:lnTo>
                  <a:pt x="800" y="260"/>
                </a:lnTo>
                <a:lnTo>
                  <a:pt x="807" y="258"/>
                </a:lnTo>
                <a:lnTo>
                  <a:pt x="815" y="256"/>
                </a:lnTo>
                <a:lnTo>
                  <a:pt x="822" y="255"/>
                </a:lnTo>
                <a:lnTo>
                  <a:pt x="829" y="253"/>
                </a:lnTo>
                <a:lnTo>
                  <a:pt x="837" y="251"/>
                </a:lnTo>
                <a:lnTo>
                  <a:pt x="844" y="250"/>
                </a:lnTo>
                <a:lnTo>
                  <a:pt x="851" y="248"/>
                </a:lnTo>
                <a:lnTo>
                  <a:pt x="858" y="247"/>
                </a:lnTo>
                <a:lnTo>
                  <a:pt x="865" y="246"/>
                </a:lnTo>
                <a:lnTo>
                  <a:pt x="872" y="245"/>
                </a:lnTo>
                <a:lnTo>
                  <a:pt x="878" y="244"/>
                </a:lnTo>
                <a:lnTo>
                  <a:pt x="885" y="243"/>
                </a:lnTo>
                <a:lnTo>
                  <a:pt x="891" y="243"/>
                </a:lnTo>
                <a:lnTo>
                  <a:pt x="897" y="242"/>
                </a:lnTo>
                <a:lnTo>
                  <a:pt x="903" y="242"/>
                </a:lnTo>
                <a:lnTo>
                  <a:pt x="909" y="242"/>
                </a:lnTo>
                <a:lnTo>
                  <a:pt x="914" y="242"/>
                </a:lnTo>
                <a:lnTo>
                  <a:pt x="919" y="242"/>
                </a:lnTo>
                <a:lnTo>
                  <a:pt x="924" y="243"/>
                </a:lnTo>
                <a:lnTo>
                  <a:pt x="929" y="244"/>
                </a:lnTo>
                <a:lnTo>
                  <a:pt x="933" y="245"/>
                </a:lnTo>
                <a:lnTo>
                  <a:pt x="937" y="246"/>
                </a:lnTo>
                <a:lnTo>
                  <a:pt x="941" y="248"/>
                </a:lnTo>
                <a:lnTo>
                  <a:pt x="945" y="249"/>
                </a:lnTo>
                <a:lnTo>
                  <a:pt x="947" y="251"/>
                </a:lnTo>
                <a:lnTo>
                  <a:pt x="950" y="253"/>
                </a:lnTo>
                <a:lnTo>
                  <a:pt x="952" y="256"/>
                </a:lnTo>
                <a:lnTo>
                  <a:pt x="954" y="258"/>
                </a:lnTo>
                <a:lnTo>
                  <a:pt x="956" y="261"/>
                </a:lnTo>
                <a:lnTo>
                  <a:pt x="957" y="265"/>
                </a:lnTo>
                <a:lnTo>
                  <a:pt x="957" y="271"/>
                </a:lnTo>
                <a:lnTo>
                  <a:pt x="956" y="274"/>
                </a:lnTo>
                <a:lnTo>
                  <a:pt x="955" y="276"/>
                </a:lnTo>
                <a:lnTo>
                  <a:pt x="953" y="278"/>
                </a:lnTo>
                <a:lnTo>
                  <a:pt x="950" y="280"/>
                </a:lnTo>
                <a:lnTo>
                  <a:pt x="947" y="282"/>
                </a:lnTo>
                <a:lnTo>
                  <a:pt x="943" y="284"/>
                </a:lnTo>
                <a:lnTo>
                  <a:pt x="939" y="286"/>
                </a:lnTo>
                <a:lnTo>
                  <a:pt x="935" y="287"/>
                </a:lnTo>
                <a:lnTo>
                  <a:pt x="930" y="288"/>
                </a:lnTo>
                <a:lnTo>
                  <a:pt x="925" y="290"/>
                </a:lnTo>
                <a:lnTo>
                  <a:pt x="919" y="291"/>
                </a:lnTo>
                <a:lnTo>
                  <a:pt x="913" y="292"/>
                </a:lnTo>
                <a:lnTo>
                  <a:pt x="907" y="294"/>
                </a:lnTo>
                <a:lnTo>
                  <a:pt x="901" y="295"/>
                </a:lnTo>
                <a:lnTo>
                  <a:pt x="894" y="297"/>
                </a:lnTo>
                <a:lnTo>
                  <a:pt x="888" y="298"/>
                </a:lnTo>
                <a:lnTo>
                  <a:pt x="881" y="300"/>
                </a:lnTo>
                <a:lnTo>
                  <a:pt x="874" y="302"/>
                </a:lnTo>
                <a:lnTo>
                  <a:pt x="867" y="304"/>
                </a:lnTo>
                <a:lnTo>
                  <a:pt x="860" y="306"/>
                </a:lnTo>
                <a:lnTo>
                  <a:pt x="853" y="308"/>
                </a:lnTo>
                <a:lnTo>
                  <a:pt x="847" y="311"/>
                </a:lnTo>
                <a:lnTo>
                  <a:pt x="840" y="314"/>
                </a:lnTo>
                <a:lnTo>
                  <a:pt x="833" y="317"/>
                </a:lnTo>
                <a:lnTo>
                  <a:pt x="827" y="320"/>
                </a:lnTo>
                <a:lnTo>
                  <a:pt x="821" y="324"/>
                </a:lnTo>
                <a:lnTo>
                  <a:pt x="815" y="328"/>
                </a:lnTo>
                <a:lnTo>
                  <a:pt x="809" y="333"/>
                </a:lnTo>
                <a:lnTo>
                  <a:pt x="803" y="338"/>
                </a:lnTo>
                <a:lnTo>
                  <a:pt x="798" y="344"/>
                </a:lnTo>
                <a:lnTo>
                  <a:pt x="796" y="346"/>
                </a:lnTo>
                <a:lnTo>
                  <a:pt x="795" y="348"/>
                </a:lnTo>
                <a:lnTo>
                  <a:pt x="795" y="349"/>
                </a:lnTo>
                <a:lnTo>
                  <a:pt x="794" y="350"/>
                </a:lnTo>
                <a:lnTo>
                  <a:pt x="793" y="352"/>
                </a:lnTo>
                <a:lnTo>
                  <a:pt x="793" y="353"/>
                </a:lnTo>
                <a:lnTo>
                  <a:pt x="793" y="354"/>
                </a:lnTo>
                <a:lnTo>
                  <a:pt x="792" y="356"/>
                </a:lnTo>
                <a:lnTo>
                  <a:pt x="792" y="357"/>
                </a:lnTo>
                <a:lnTo>
                  <a:pt x="792" y="358"/>
                </a:lnTo>
                <a:lnTo>
                  <a:pt x="792" y="360"/>
                </a:lnTo>
                <a:lnTo>
                  <a:pt x="792" y="361"/>
                </a:lnTo>
                <a:lnTo>
                  <a:pt x="792" y="362"/>
                </a:lnTo>
                <a:lnTo>
                  <a:pt x="792" y="363"/>
                </a:lnTo>
                <a:lnTo>
                  <a:pt x="792" y="364"/>
                </a:lnTo>
                <a:lnTo>
                  <a:pt x="792" y="366"/>
                </a:lnTo>
                <a:lnTo>
                  <a:pt x="792" y="367"/>
                </a:lnTo>
                <a:lnTo>
                  <a:pt x="791" y="368"/>
                </a:lnTo>
                <a:lnTo>
                  <a:pt x="791" y="369"/>
                </a:lnTo>
                <a:lnTo>
                  <a:pt x="791" y="370"/>
                </a:lnTo>
                <a:lnTo>
                  <a:pt x="791" y="372"/>
                </a:lnTo>
                <a:lnTo>
                  <a:pt x="791" y="373"/>
                </a:lnTo>
                <a:lnTo>
                  <a:pt x="791" y="374"/>
                </a:lnTo>
                <a:lnTo>
                  <a:pt x="790" y="375"/>
                </a:lnTo>
                <a:lnTo>
                  <a:pt x="790" y="376"/>
                </a:lnTo>
                <a:lnTo>
                  <a:pt x="789" y="378"/>
                </a:lnTo>
                <a:lnTo>
                  <a:pt x="789" y="379"/>
                </a:lnTo>
                <a:lnTo>
                  <a:pt x="788" y="380"/>
                </a:lnTo>
                <a:lnTo>
                  <a:pt x="787" y="381"/>
                </a:lnTo>
                <a:lnTo>
                  <a:pt x="786" y="382"/>
                </a:lnTo>
                <a:lnTo>
                  <a:pt x="785" y="384"/>
                </a:lnTo>
                <a:lnTo>
                  <a:pt x="773" y="394"/>
                </a:lnTo>
                <a:lnTo>
                  <a:pt x="768" y="398"/>
                </a:lnTo>
                <a:lnTo>
                  <a:pt x="763" y="402"/>
                </a:lnTo>
                <a:lnTo>
                  <a:pt x="758" y="406"/>
                </a:lnTo>
                <a:lnTo>
                  <a:pt x="753" y="410"/>
                </a:lnTo>
                <a:lnTo>
                  <a:pt x="748" y="413"/>
                </a:lnTo>
                <a:lnTo>
                  <a:pt x="743" y="416"/>
                </a:lnTo>
                <a:lnTo>
                  <a:pt x="738" y="419"/>
                </a:lnTo>
                <a:lnTo>
                  <a:pt x="733" y="422"/>
                </a:lnTo>
                <a:lnTo>
                  <a:pt x="729" y="424"/>
                </a:lnTo>
                <a:lnTo>
                  <a:pt x="724" y="426"/>
                </a:lnTo>
                <a:lnTo>
                  <a:pt x="719" y="427"/>
                </a:lnTo>
                <a:lnTo>
                  <a:pt x="714" y="429"/>
                </a:lnTo>
                <a:lnTo>
                  <a:pt x="709" y="430"/>
                </a:lnTo>
                <a:lnTo>
                  <a:pt x="704" y="432"/>
                </a:lnTo>
                <a:lnTo>
                  <a:pt x="699" y="432"/>
                </a:lnTo>
                <a:lnTo>
                  <a:pt x="694" y="433"/>
                </a:lnTo>
                <a:lnTo>
                  <a:pt x="688" y="434"/>
                </a:lnTo>
                <a:lnTo>
                  <a:pt x="683" y="434"/>
                </a:lnTo>
                <a:lnTo>
                  <a:pt x="677" y="435"/>
                </a:lnTo>
                <a:lnTo>
                  <a:pt x="671" y="435"/>
                </a:lnTo>
                <a:lnTo>
                  <a:pt x="665" y="436"/>
                </a:lnTo>
                <a:lnTo>
                  <a:pt x="659" y="436"/>
                </a:lnTo>
                <a:lnTo>
                  <a:pt x="653" y="436"/>
                </a:lnTo>
                <a:lnTo>
                  <a:pt x="646" y="436"/>
                </a:lnTo>
                <a:lnTo>
                  <a:pt x="639" y="436"/>
                </a:lnTo>
                <a:lnTo>
                  <a:pt x="632" y="436"/>
                </a:lnTo>
                <a:lnTo>
                  <a:pt x="624" y="436"/>
                </a:lnTo>
                <a:lnTo>
                  <a:pt x="616" y="436"/>
                </a:lnTo>
                <a:lnTo>
                  <a:pt x="608" y="436"/>
                </a:lnTo>
                <a:lnTo>
                  <a:pt x="600" y="436"/>
                </a:lnTo>
                <a:lnTo>
                  <a:pt x="590" y="436"/>
                </a:lnTo>
                <a:lnTo>
                  <a:pt x="586" y="436"/>
                </a:lnTo>
                <a:lnTo>
                  <a:pt x="582" y="436"/>
                </a:lnTo>
                <a:lnTo>
                  <a:pt x="578" y="436"/>
                </a:lnTo>
                <a:lnTo>
                  <a:pt x="575" y="436"/>
                </a:lnTo>
                <a:lnTo>
                  <a:pt x="571" y="436"/>
                </a:lnTo>
                <a:lnTo>
                  <a:pt x="568" y="435"/>
                </a:lnTo>
                <a:lnTo>
                  <a:pt x="565" y="435"/>
                </a:lnTo>
                <a:lnTo>
                  <a:pt x="562" y="434"/>
                </a:lnTo>
                <a:lnTo>
                  <a:pt x="559" y="434"/>
                </a:lnTo>
                <a:lnTo>
                  <a:pt x="556" y="434"/>
                </a:lnTo>
                <a:lnTo>
                  <a:pt x="554" y="433"/>
                </a:lnTo>
                <a:lnTo>
                  <a:pt x="551" y="432"/>
                </a:lnTo>
                <a:lnTo>
                  <a:pt x="549" y="432"/>
                </a:lnTo>
                <a:lnTo>
                  <a:pt x="546" y="431"/>
                </a:lnTo>
                <a:lnTo>
                  <a:pt x="543" y="430"/>
                </a:lnTo>
                <a:lnTo>
                  <a:pt x="541" y="429"/>
                </a:lnTo>
                <a:lnTo>
                  <a:pt x="538" y="428"/>
                </a:lnTo>
                <a:lnTo>
                  <a:pt x="536" y="427"/>
                </a:lnTo>
                <a:lnTo>
                  <a:pt x="533" y="426"/>
                </a:lnTo>
                <a:lnTo>
                  <a:pt x="530" y="425"/>
                </a:lnTo>
                <a:lnTo>
                  <a:pt x="527" y="424"/>
                </a:lnTo>
                <a:lnTo>
                  <a:pt x="525" y="422"/>
                </a:lnTo>
                <a:lnTo>
                  <a:pt x="521" y="421"/>
                </a:lnTo>
                <a:lnTo>
                  <a:pt x="518" y="420"/>
                </a:lnTo>
                <a:lnTo>
                  <a:pt x="515" y="418"/>
                </a:lnTo>
                <a:lnTo>
                  <a:pt x="511" y="416"/>
                </a:lnTo>
                <a:lnTo>
                  <a:pt x="507" y="415"/>
                </a:lnTo>
                <a:lnTo>
                  <a:pt x="503" y="413"/>
                </a:lnTo>
                <a:lnTo>
                  <a:pt x="499" y="412"/>
                </a:lnTo>
                <a:lnTo>
                  <a:pt x="494" y="410"/>
                </a:lnTo>
                <a:lnTo>
                  <a:pt x="491" y="409"/>
                </a:lnTo>
                <a:lnTo>
                  <a:pt x="490" y="408"/>
                </a:lnTo>
                <a:lnTo>
                  <a:pt x="489" y="408"/>
                </a:lnTo>
                <a:lnTo>
                  <a:pt x="488" y="407"/>
                </a:lnTo>
                <a:lnTo>
                  <a:pt x="487" y="406"/>
                </a:lnTo>
                <a:lnTo>
                  <a:pt x="486" y="406"/>
                </a:lnTo>
                <a:lnTo>
                  <a:pt x="485" y="405"/>
                </a:lnTo>
                <a:lnTo>
                  <a:pt x="484" y="404"/>
                </a:lnTo>
                <a:lnTo>
                  <a:pt x="483" y="404"/>
                </a:lnTo>
                <a:lnTo>
                  <a:pt x="482" y="403"/>
                </a:lnTo>
                <a:lnTo>
                  <a:pt x="481" y="402"/>
                </a:lnTo>
                <a:lnTo>
                  <a:pt x="480" y="402"/>
                </a:lnTo>
                <a:lnTo>
                  <a:pt x="479" y="401"/>
                </a:lnTo>
                <a:lnTo>
                  <a:pt x="479" y="400"/>
                </a:lnTo>
                <a:lnTo>
                  <a:pt x="478" y="400"/>
                </a:lnTo>
                <a:lnTo>
                  <a:pt x="477" y="399"/>
                </a:lnTo>
                <a:lnTo>
                  <a:pt x="477" y="399"/>
                </a:lnTo>
                <a:lnTo>
                  <a:pt x="476" y="398"/>
                </a:lnTo>
                <a:lnTo>
                  <a:pt x="475" y="398"/>
                </a:lnTo>
                <a:lnTo>
                  <a:pt x="474" y="397"/>
                </a:lnTo>
                <a:lnTo>
                  <a:pt x="474" y="397"/>
                </a:lnTo>
                <a:lnTo>
                  <a:pt x="473" y="396"/>
                </a:lnTo>
                <a:lnTo>
                  <a:pt x="473" y="396"/>
                </a:lnTo>
                <a:lnTo>
                  <a:pt x="472" y="396"/>
                </a:lnTo>
                <a:lnTo>
                  <a:pt x="471" y="396"/>
                </a:lnTo>
                <a:lnTo>
                  <a:pt x="471" y="396"/>
                </a:lnTo>
                <a:lnTo>
                  <a:pt x="470" y="396"/>
                </a:lnTo>
                <a:lnTo>
                  <a:pt x="469" y="396"/>
                </a:lnTo>
                <a:lnTo>
                  <a:pt x="469" y="396"/>
                </a:lnTo>
                <a:lnTo>
                  <a:pt x="468" y="396"/>
                </a:lnTo>
                <a:lnTo>
                  <a:pt x="468" y="397"/>
                </a:lnTo>
                <a:lnTo>
                  <a:pt x="462" y="401"/>
                </a:lnTo>
                <a:lnTo>
                  <a:pt x="460" y="404"/>
                </a:lnTo>
                <a:lnTo>
                  <a:pt x="458" y="407"/>
                </a:lnTo>
                <a:lnTo>
                  <a:pt x="457" y="410"/>
                </a:lnTo>
                <a:lnTo>
                  <a:pt x="456" y="413"/>
                </a:lnTo>
                <a:lnTo>
                  <a:pt x="455" y="416"/>
                </a:lnTo>
                <a:lnTo>
                  <a:pt x="455" y="420"/>
                </a:lnTo>
                <a:lnTo>
                  <a:pt x="455" y="424"/>
                </a:lnTo>
                <a:lnTo>
                  <a:pt x="455" y="428"/>
                </a:lnTo>
                <a:lnTo>
                  <a:pt x="456" y="432"/>
                </a:lnTo>
                <a:lnTo>
                  <a:pt x="457" y="437"/>
                </a:lnTo>
                <a:lnTo>
                  <a:pt x="457" y="441"/>
                </a:lnTo>
                <a:lnTo>
                  <a:pt x="459" y="446"/>
                </a:lnTo>
                <a:lnTo>
                  <a:pt x="460" y="451"/>
                </a:lnTo>
                <a:lnTo>
                  <a:pt x="461" y="456"/>
                </a:lnTo>
                <a:lnTo>
                  <a:pt x="462" y="461"/>
                </a:lnTo>
                <a:lnTo>
                  <a:pt x="463" y="467"/>
                </a:lnTo>
                <a:lnTo>
                  <a:pt x="465" y="472"/>
                </a:lnTo>
                <a:lnTo>
                  <a:pt x="466" y="478"/>
                </a:lnTo>
                <a:lnTo>
                  <a:pt x="467" y="484"/>
                </a:lnTo>
                <a:lnTo>
                  <a:pt x="468" y="490"/>
                </a:lnTo>
                <a:lnTo>
                  <a:pt x="469" y="496"/>
                </a:lnTo>
                <a:lnTo>
                  <a:pt x="470" y="502"/>
                </a:lnTo>
                <a:lnTo>
                  <a:pt x="471" y="508"/>
                </a:lnTo>
                <a:lnTo>
                  <a:pt x="471" y="515"/>
                </a:lnTo>
                <a:lnTo>
                  <a:pt x="471" y="521"/>
                </a:lnTo>
                <a:lnTo>
                  <a:pt x="471" y="528"/>
                </a:lnTo>
                <a:lnTo>
                  <a:pt x="471" y="534"/>
                </a:lnTo>
                <a:lnTo>
                  <a:pt x="470" y="542"/>
                </a:lnTo>
                <a:lnTo>
                  <a:pt x="469" y="548"/>
                </a:lnTo>
                <a:lnTo>
                  <a:pt x="468" y="556"/>
                </a:lnTo>
                <a:lnTo>
                  <a:pt x="466" y="560"/>
                </a:lnTo>
                <a:lnTo>
                  <a:pt x="466" y="563"/>
                </a:lnTo>
                <a:lnTo>
                  <a:pt x="465" y="565"/>
                </a:lnTo>
                <a:lnTo>
                  <a:pt x="465" y="567"/>
                </a:lnTo>
                <a:lnTo>
                  <a:pt x="464" y="569"/>
                </a:lnTo>
                <a:lnTo>
                  <a:pt x="464" y="571"/>
                </a:lnTo>
                <a:lnTo>
                  <a:pt x="463" y="572"/>
                </a:lnTo>
                <a:lnTo>
                  <a:pt x="463" y="574"/>
                </a:lnTo>
                <a:lnTo>
                  <a:pt x="462" y="576"/>
                </a:lnTo>
                <a:lnTo>
                  <a:pt x="462" y="577"/>
                </a:lnTo>
                <a:lnTo>
                  <a:pt x="461" y="579"/>
                </a:lnTo>
                <a:lnTo>
                  <a:pt x="461" y="580"/>
                </a:lnTo>
                <a:lnTo>
                  <a:pt x="460" y="582"/>
                </a:lnTo>
                <a:lnTo>
                  <a:pt x="459" y="583"/>
                </a:lnTo>
                <a:lnTo>
                  <a:pt x="459" y="584"/>
                </a:lnTo>
                <a:lnTo>
                  <a:pt x="458" y="586"/>
                </a:lnTo>
                <a:lnTo>
                  <a:pt x="457" y="587"/>
                </a:lnTo>
                <a:lnTo>
                  <a:pt x="457" y="588"/>
                </a:lnTo>
                <a:lnTo>
                  <a:pt x="456" y="590"/>
                </a:lnTo>
                <a:lnTo>
                  <a:pt x="455" y="591"/>
                </a:lnTo>
                <a:lnTo>
                  <a:pt x="454" y="592"/>
                </a:lnTo>
                <a:lnTo>
                  <a:pt x="453" y="594"/>
                </a:lnTo>
                <a:lnTo>
                  <a:pt x="452" y="595"/>
                </a:lnTo>
                <a:lnTo>
                  <a:pt x="451" y="596"/>
                </a:lnTo>
                <a:lnTo>
                  <a:pt x="450" y="598"/>
                </a:lnTo>
                <a:lnTo>
                  <a:pt x="449" y="599"/>
                </a:lnTo>
                <a:lnTo>
                  <a:pt x="447" y="601"/>
                </a:lnTo>
                <a:lnTo>
                  <a:pt x="446" y="603"/>
                </a:lnTo>
                <a:lnTo>
                  <a:pt x="445" y="604"/>
                </a:lnTo>
                <a:lnTo>
                  <a:pt x="443" y="606"/>
                </a:lnTo>
                <a:lnTo>
                  <a:pt x="441" y="608"/>
                </a:lnTo>
                <a:lnTo>
                  <a:pt x="434" y="616"/>
                </a:lnTo>
                <a:lnTo>
                  <a:pt x="430" y="620"/>
                </a:lnTo>
                <a:lnTo>
                  <a:pt x="426" y="623"/>
                </a:lnTo>
                <a:lnTo>
                  <a:pt x="422" y="626"/>
                </a:lnTo>
                <a:lnTo>
                  <a:pt x="419" y="629"/>
                </a:lnTo>
                <a:lnTo>
                  <a:pt x="415" y="632"/>
                </a:lnTo>
                <a:lnTo>
                  <a:pt x="411" y="635"/>
                </a:lnTo>
                <a:lnTo>
                  <a:pt x="408" y="638"/>
                </a:lnTo>
                <a:lnTo>
                  <a:pt x="404" y="640"/>
                </a:lnTo>
                <a:lnTo>
                  <a:pt x="401" y="642"/>
                </a:lnTo>
                <a:lnTo>
                  <a:pt x="397" y="644"/>
                </a:lnTo>
                <a:lnTo>
                  <a:pt x="393" y="646"/>
                </a:lnTo>
                <a:lnTo>
                  <a:pt x="390" y="648"/>
                </a:lnTo>
                <a:lnTo>
                  <a:pt x="387" y="650"/>
                </a:lnTo>
                <a:lnTo>
                  <a:pt x="383" y="652"/>
                </a:lnTo>
                <a:lnTo>
                  <a:pt x="380" y="653"/>
                </a:lnTo>
                <a:lnTo>
                  <a:pt x="376" y="655"/>
                </a:lnTo>
                <a:lnTo>
                  <a:pt x="373" y="656"/>
                </a:lnTo>
                <a:lnTo>
                  <a:pt x="370" y="658"/>
                </a:lnTo>
                <a:lnTo>
                  <a:pt x="367" y="659"/>
                </a:lnTo>
                <a:lnTo>
                  <a:pt x="363" y="660"/>
                </a:lnTo>
                <a:lnTo>
                  <a:pt x="361" y="662"/>
                </a:lnTo>
                <a:lnTo>
                  <a:pt x="357" y="663"/>
                </a:lnTo>
                <a:lnTo>
                  <a:pt x="354" y="664"/>
                </a:lnTo>
                <a:lnTo>
                  <a:pt x="351" y="666"/>
                </a:lnTo>
                <a:lnTo>
                  <a:pt x="349" y="667"/>
                </a:lnTo>
                <a:lnTo>
                  <a:pt x="346" y="668"/>
                </a:lnTo>
                <a:lnTo>
                  <a:pt x="343" y="670"/>
                </a:lnTo>
                <a:lnTo>
                  <a:pt x="340" y="671"/>
                </a:lnTo>
                <a:lnTo>
                  <a:pt x="338" y="673"/>
                </a:lnTo>
                <a:lnTo>
                  <a:pt x="335" y="674"/>
                </a:lnTo>
                <a:lnTo>
                  <a:pt x="335" y="674"/>
                </a:lnTo>
                <a:lnTo>
                  <a:pt x="335" y="674"/>
                </a:lnTo>
                <a:lnTo>
                  <a:pt x="335" y="674"/>
                </a:lnTo>
                <a:lnTo>
                  <a:pt x="335" y="674"/>
                </a:lnTo>
                <a:lnTo>
                  <a:pt x="335" y="674"/>
                </a:lnTo>
                <a:lnTo>
                  <a:pt x="335" y="674"/>
                </a:lnTo>
                <a:lnTo>
                  <a:pt x="335" y="674"/>
                </a:lnTo>
                <a:lnTo>
                  <a:pt x="335" y="674"/>
                </a:lnTo>
                <a:lnTo>
                  <a:pt x="335" y="674"/>
                </a:lnTo>
                <a:lnTo>
                  <a:pt x="335" y="674"/>
                </a:lnTo>
                <a:lnTo>
                  <a:pt x="335" y="674"/>
                </a:lnTo>
                <a:lnTo>
                  <a:pt x="335" y="674"/>
                </a:lnTo>
                <a:lnTo>
                  <a:pt x="335" y="674"/>
                </a:lnTo>
                <a:lnTo>
                  <a:pt x="335" y="674"/>
                </a:lnTo>
                <a:lnTo>
                  <a:pt x="335" y="674"/>
                </a:lnTo>
                <a:lnTo>
                  <a:pt x="335" y="674"/>
                </a:lnTo>
                <a:lnTo>
                  <a:pt x="335" y="674"/>
                </a:lnTo>
                <a:lnTo>
                  <a:pt x="335" y="674"/>
                </a:lnTo>
                <a:lnTo>
                  <a:pt x="335" y="674"/>
                </a:lnTo>
                <a:lnTo>
                  <a:pt x="335" y="674"/>
                </a:lnTo>
                <a:lnTo>
                  <a:pt x="335" y="674"/>
                </a:lnTo>
                <a:lnTo>
                  <a:pt x="335" y="674"/>
                </a:lnTo>
                <a:lnTo>
                  <a:pt x="335" y="674"/>
                </a:lnTo>
                <a:lnTo>
                  <a:pt x="335" y="674"/>
                </a:lnTo>
                <a:lnTo>
                  <a:pt x="335" y="674"/>
                </a:lnTo>
                <a:lnTo>
                  <a:pt x="335" y="674"/>
                </a:lnTo>
                <a:lnTo>
                  <a:pt x="335" y="674"/>
                </a:lnTo>
                <a:lnTo>
                  <a:pt x="335" y="674"/>
                </a:lnTo>
                <a:lnTo>
                  <a:pt x="335" y="674"/>
                </a:lnTo>
                <a:lnTo>
                  <a:pt x="335" y="674"/>
                </a:lnTo>
                <a:lnTo>
                  <a:pt x="335" y="674"/>
                </a:lnTo>
                <a:lnTo>
                  <a:pt x="333" y="674"/>
                </a:lnTo>
                <a:lnTo>
                  <a:pt x="332" y="674"/>
                </a:lnTo>
                <a:lnTo>
                  <a:pt x="331" y="673"/>
                </a:lnTo>
                <a:lnTo>
                  <a:pt x="329" y="673"/>
                </a:lnTo>
                <a:lnTo>
                  <a:pt x="328" y="673"/>
                </a:lnTo>
                <a:lnTo>
                  <a:pt x="327" y="672"/>
                </a:lnTo>
                <a:lnTo>
                  <a:pt x="325" y="672"/>
                </a:lnTo>
                <a:lnTo>
                  <a:pt x="324" y="672"/>
                </a:lnTo>
                <a:lnTo>
                  <a:pt x="323" y="672"/>
                </a:lnTo>
                <a:lnTo>
                  <a:pt x="321" y="672"/>
                </a:lnTo>
                <a:lnTo>
                  <a:pt x="319" y="672"/>
                </a:lnTo>
                <a:lnTo>
                  <a:pt x="318" y="672"/>
                </a:lnTo>
                <a:lnTo>
                  <a:pt x="316" y="671"/>
                </a:lnTo>
                <a:lnTo>
                  <a:pt x="315" y="671"/>
                </a:lnTo>
                <a:lnTo>
                  <a:pt x="313" y="671"/>
                </a:lnTo>
                <a:lnTo>
                  <a:pt x="311" y="670"/>
                </a:lnTo>
                <a:lnTo>
                  <a:pt x="310" y="670"/>
                </a:lnTo>
                <a:lnTo>
                  <a:pt x="309" y="670"/>
                </a:lnTo>
                <a:lnTo>
                  <a:pt x="307" y="670"/>
                </a:lnTo>
                <a:lnTo>
                  <a:pt x="306" y="669"/>
                </a:lnTo>
                <a:lnTo>
                  <a:pt x="305" y="668"/>
                </a:lnTo>
                <a:lnTo>
                  <a:pt x="303" y="668"/>
                </a:lnTo>
                <a:lnTo>
                  <a:pt x="302" y="668"/>
                </a:lnTo>
                <a:lnTo>
                  <a:pt x="301" y="667"/>
                </a:lnTo>
                <a:lnTo>
                  <a:pt x="300" y="666"/>
                </a:lnTo>
                <a:lnTo>
                  <a:pt x="299" y="666"/>
                </a:lnTo>
                <a:lnTo>
                  <a:pt x="298" y="665"/>
                </a:lnTo>
                <a:lnTo>
                  <a:pt x="297" y="664"/>
                </a:lnTo>
                <a:lnTo>
                  <a:pt x="297" y="663"/>
                </a:lnTo>
                <a:lnTo>
                  <a:pt x="296" y="662"/>
                </a:lnTo>
                <a:lnTo>
                  <a:pt x="296" y="661"/>
                </a:lnTo>
              </a:path>
            </a:pathLst>
          </a:custGeom>
          <a:solidFill>
            <a:srgbClr val="008000"/>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1974" name="Freeform 1030"/>
          <p:cNvSpPr>
            <a:spLocks/>
          </p:cNvSpPr>
          <p:nvPr/>
        </p:nvSpPr>
        <p:spPr bwMode="auto">
          <a:xfrm>
            <a:off x="3943350" y="1792288"/>
            <a:ext cx="1290638" cy="1239837"/>
          </a:xfrm>
          <a:custGeom>
            <a:avLst/>
            <a:gdLst>
              <a:gd name="T0" fmla="*/ 395 w 916"/>
              <a:gd name="T1" fmla="*/ 723 h 781"/>
              <a:gd name="T2" fmla="*/ 405 w 916"/>
              <a:gd name="T3" fmla="*/ 668 h 781"/>
              <a:gd name="T4" fmla="*/ 429 w 916"/>
              <a:gd name="T5" fmla="*/ 590 h 781"/>
              <a:gd name="T6" fmla="*/ 450 w 916"/>
              <a:gd name="T7" fmla="*/ 527 h 781"/>
              <a:gd name="T8" fmla="*/ 444 w 916"/>
              <a:gd name="T9" fmla="*/ 460 h 781"/>
              <a:gd name="T10" fmla="*/ 401 w 916"/>
              <a:gd name="T11" fmla="*/ 428 h 781"/>
              <a:gd name="T12" fmla="*/ 338 w 916"/>
              <a:gd name="T13" fmla="*/ 446 h 781"/>
              <a:gd name="T14" fmla="*/ 290 w 916"/>
              <a:gd name="T15" fmla="*/ 482 h 781"/>
              <a:gd name="T16" fmla="*/ 204 w 916"/>
              <a:gd name="T17" fmla="*/ 545 h 781"/>
              <a:gd name="T18" fmla="*/ 94 w 916"/>
              <a:gd name="T19" fmla="*/ 584 h 781"/>
              <a:gd name="T20" fmla="*/ 29 w 916"/>
              <a:gd name="T21" fmla="*/ 581 h 781"/>
              <a:gd name="T22" fmla="*/ 12 w 916"/>
              <a:gd name="T23" fmla="*/ 557 h 781"/>
              <a:gd name="T24" fmla="*/ 10 w 916"/>
              <a:gd name="T25" fmla="*/ 534 h 781"/>
              <a:gd name="T26" fmla="*/ 0 w 916"/>
              <a:gd name="T27" fmla="*/ 518 h 781"/>
              <a:gd name="T28" fmla="*/ 13 w 916"/>
              <a:gd name="T29" fmla="*/ 507 h 781"/>
              <a:gd name="T30" fmla="*/ 71 w 916"/>
              <a:gd name="T31" fmla="*/ 486 h 781"/>
              <a:gd name="T32" fmla="*/ 140 w 916"/>
              <a:gd name="T33" fmla="*/ 440 h 781"/>
              <a:gd name="T34" fmla="*/ 163 w 916"/>
              <a:gd name="T35" fmla="*/ 348 h 781"/>
              <a:gd name="T36" fmla="*/ 237 w 916"/>
              <a:gd name="T37" fmla="*/ 287 h 781"/>
              <a:gd name="T38" fmla="*/ 330 w 916"/>
              <a:gd name="T39" fmla="*/ 299 h 781"/>
              <a:gd name="T40" fmla="*/ 387 w 916"/>
              <a:gd name="T41" fmla="*/ 353 h 781"/>
              <a:gd name="T42" fmla="*/ 408 w 916"/>
              <a:gd name="T43" fmla="*/ 405 h 781"/>
              <a:gd name="T44" fmla="*/ 411 w 916"/>
              <a:gd name="T45" fmla="*/ 423 h 781"/>
              <a:gd name="T46" fmla="*/ 411 w 916"/>
              <a:gd name="T47" fmla="*/ 423 h 781"/>
              <a:gd name="T48" fmla="*/ 418 w 916"/>
              <a:gd name="T49" fmla="*/ 432 h 781"/>
              <a:gd name="T50" fmla="*/ 437 w 916"/>
              <a:gd name="T51" fmla="*/ 446 h 781"/>
              <a:gd name="T52" fmla="*/ 451 w 916"/>
              <a:gd name="T53" fmla="*/ 448 h 781"/>
              <a:gd name="T54" fmla="*/ 451 w 916"/>
              <a:gd name="T55" fmla="*/ 439 h 781"/>
              <a:gd name="T56" fmla="*/ 421 w 916"/>
              <a:gd name="T57" fmla="*/ 379 h 781"/>
              <a:gd name="T58" fmla="*/ 385 w 916"/>
              <a:gd name="T59" fmla="*/ 296 h 781"/>
              <a:gd name="T60" fmla="*/ 383 w 916"/>
              <a:gd name="T61" fmla="*/ 229 h 781"/>
              <a:gd name="T62" fmla="*/ 508 w 916"/>
              <a:gd name="T63" fmla="*/ 127 h 781"/>
              <a:gd name="T64" fmla="*/ 576 w 916"/>
              <a:gd name="T65" fmla="*/ 32 h 781"/>
              <a:gd name="T66" fmla="*/ 589 w 916"/>
              <a:gd name="T67" fmla="*/ 0 h 781"/>
              <a:gd name="T68" fmla="*/ 627 w 916"/>
              <a:gd name="T69" fmla="*/ 36 h 781"/>
              <a:gd name="T70" fmla="*/ 644 w 916"/>
              <a:gd name="T71" fmla="*/ 128 h 781"/>
              <a:gd name="T72" fmla="*/ 607 w 916"/>
              <a:gd name="T73" fmla="*/ 236 h 781"/>
              <a:gd name="T74" fmla="*/ 561 w 916"/>
              <a:gd name="T75" fmla="*/ 307 h 781"/>
              <a:gd name="T76" fmla="*/ 475 w 916"/>
              <a:gd name="T77" fmla="*/ 464 h 781"/>
              <a:gd name="T78" fmla="*/ 496 w 916"/>
              <a:gd name="T79" fmla="*/ 489 h 781"/>
              <a:gd name="T80" fmla="*/ 571 w 916"/>
              <a:gd name="T81" fmla="*/ 414 h 781"/>
              <a:gd name="T82" fmla="*/ 651 w 916"/>
              <a:gd name="T83" fmla="*/ 388 h 781"/>
              <a:gd name="T84" fmla="*/ 722 w 916"/>
              <a:gd name="T85" fmla="*/ 378 h 781"/>
              <a:gd name="T86" fmla="*/ 779 w 916"/>
              <a:gd name="T87" fmla="*/ 391 h 781"/>
              <a:gd name="T88" fmla="*/ 827 w 916"/>
              <a:gd name="T89" fmla="*/ 427 h 781"/>
              <a:gd name="T90" fmla="*/ 840 w 916"/>
              <a:gd name="T91" fmla="*/ 492 h 781"/>
              <a:gd name="T92" fmla="*/ 877 w 916"/>
              <a:gd name="T93" fmla="*/ 559 h 781"/>
              <a:gd name="T94" fmla="*/ 909 w 916"/>
              <a:gd name="T95" fmla="*/ 599 h 781"/>
              <a:gd name="T96" fmla="*/ 834 w 916"/>
              <a:gd name="T97" fmla="*/ 585 h 781"/>
              <a:gd name="T98" fmla="*/ 743 w 916"/>
              <a:gd name="T99" fmla="*/ 543 h 781"/>
              <a:gd name="T100" fmla="*/ 670 w 916"/>
              <a:gd name="T101" fmla="*/ 509 h 781"/>
              <a:gd name="T102" fmla="*/ 621 w 916"/>
              <a:gd name="T103" fmla="*/ 501 h 781"/>
              <a:gd name="T104" fmla="*/ 536 w 916"/>
              <a:gd name="T105" fmla="*/ 520 h 781"/>
              <a:gd name="T106" fmla="*/ 502 w 916"/>
              <a:gd name="T107" fmla="*/ 559 h 781"/>
              <a:gd name="T108" fmla="*/ 503 w 916"/>
              <a:gd name="T109" fmla="*/ 568 h 781"/>
              <a:gd name="T110" fmla="*/ 485 w 916"/>
              <a:gd name="T111" fmla="*/ 586 h 781"/>
              <a:gd name="T112" fmla="*/ 459 w 916"/>
              <a:gd name="T113" fmla="*/ 628 h 781"/>
              <a:gd name="T114" fmla="*/ 449 w 916"/>
              <a:gd name="T115" fmla="*/ 682 h 781"/>
              <a:gd name="T116" fmla="*/ 450 w 916"/>
              <a:gd name="T117" fmla="*/ 706 h 781"/>
              <a:gd name="T118" fmla="*/ 443 w 916"/>
              <a:gd name="T119" fmla="*/ 757 h 781"/>
              <a:gd name="T120" fmla="*/ 437 w 916"/>
              <a:gd name="T121" fmla="*/ 780 h 781"/>
              <a:gd name="T122" fmla="*/ 437 w 916"/>
              <a:gd name="T123" fmla="*/ 780 h 781"/>
              <a:gd name="T124" fmla="*/ 409 w 916"/>
              <a:gd name="T125" fmla="*/ 758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81">
                <a:moveTo>
                  <a:pt x="397" y="740"/>
                </a:moveTo>
                <a:lnTo>
                  <a:pt x="396" y="738"/>
                </a:lnTo>
                <a:lnTo>
                  <a:pt x="396" y="737"/>
                </a:lnTo>
                <a:lnTo>
                  <a:pt x="396" y="736"/>
                </a:lnTo>
                <a:lnTo>
                  <a:pt x="395" y="735"/>
                </a:lnTo>
                <a:lnTo>
                  <a:pt x="395" y="734"/>
                </a:lnTo>
                <a:lnTo>
                  <a:pt x="395" y="734"/>
                </a:lnTo>
                <a:lnTo>
                  <a:pt x="395" y="733"/>
                </a:lnTo>
                <a:lnTo>
                  <a:pt x="395" y="732"/>
                </a:lnTo>
                <a:lnTo>
                  <a:pt x="395" y="732"/>
                </a:lnTo>
                <a:lnTo>
                  <a:pt x="395" y="731"/>
                </a:lnTo>
                <a:lnTo>
                  <a:pt x="395" y="730"/>
                </a:lnTo>
                <a:lnTo>
                  <a:pt x="395" y="730"/>
                </a:lnTo>
                <a:lnTo>
                  <a:pt x="395" y="729"/>
                </a:lnTo>
                <a:lnTo>
                  <a:pt x="395" y="728"/>
                </a:lnTo>
                <a:lnTo>
                  <a:pt x="395" y="728"/>
                </a:lnTo>
                <a:lnTo>
                  <a:pt x="395" y="727"/>
                </a:lnTo>
                <a:lnTo>
                  <a:pt x="395" y="726"/>
                </a:lnTo>
                <a:lnTo>
                  <a:pt x="395" y="726"/>
                </a:lnTo>
                <a:lnTo>
                  <a:pt x="395" y="725"/>
                </a:lnTo>
                <a:lnTo>
                  <a:pt x="395" y="724"/>
                </a:lnTo>
                <a:lnTo>
                  <a:pt x="395" y="723"/>
                </a:lnTo>
                <a:lnTo>
                  <a:pt x="396" y="722"/>
                </a:lnTo>
                <a:lnTo>
                  <a:pt x="396" y="722"/>
                </a:lnTo>
                <a:lnTo>
                  <a:pt x="396" y="721"/>
                </a:lnTo>
                <a:lnTo>
                  <a:pt x="396" y="720"/>
                </a:lnTo>
                <a:lnTo>
                  <a:pt x="396" y="719"/>
                </a:lnTo>
                <a:lnTo>
                  <a:pt x="397" y="718"/>
                </a:lnTo>
                <a:lnTo>
                  <a:pt x="397" y="717"/>
                </a:lnTo>
                <a:lnTo>
                  <a:pt x="397" y="716"/>
                </a:lnTo>
                <a:lnTo>
                  <a:pt x="397" y="715"/>
                </a:lnTo>
                <a:lnTo>
                  <a:pt x="397" y="714"/>
                </a:lnTo>
                <a:lnTo>
                  <a:pt x="399" y="704"/>
                </a:lnTo>
                <a:lnTo>
                  <a:pt x="399" y="700"/>
                </a:lnTo>
                <a:lnTo>
                  <a:pt x="400" y="696"/>
                </a:lnTo>
                <a:lnTo>
                  <a:pt x="400" y="692"/>
                </a:lnTo>
                <a:lnTo>
                  <a:pt x="401" y="689"/>
                </a:lnTo>
                <a:lnTo>
                  <a:pt x="401" y="685"/>
                </a:lnTo>
                <a:lnTo>
                  <a:pt x="402" y="682"/>
                </a:lnTo>
                <a:lnTo>
                  <a:pt x="403" y="679"/>
                </a:lnTo>
                <a:lnTo>
                  <a:pt x="403" y="676"/>
                </a:lnTo>
                <a:lnTo>
                  <a:pt x="404" y="673"/>
                </a:lnTo>
                <a:lnTo>
                  <a:pt x="405" y="671"/>
                </a:lnTo>
                <a:lnTo>
                  <a:pt x="405" y="668"/>
                </a:lnTo>
                <a:lnTo>
                  <a:pt x="406" y="666"/>
                </a:lnTo>
                <a:lnTo>
                  <a:pt x="407" y="663"/>
                </a:lnTo>
                <a:lnTo>
                  <a:pt x="408" y="661"/>
                </a:lnTo>
                <a:lnTo>
                  <a:pt x="409" y="658"/>
                </a:lnTo>
                <a:lnTo>
                  <a:pt x="409" y="656"/>
                </a:lnTo>
                <a:lnTo>
                  <a:pt x="410" y="653"/>
                </a:lnTo>
                <a:lnTo>
                  <a:pt x="411" y="650"/>
                </a:lnTo>
                <a:lnTo>
                  <a:pt x="412" y="648"/>
                </a:lnTo>
                <a:lnTo>
                  <a:pt x="413" y="645"/>
                </a:lnTo>
                <a:lnTo>
                  <a:pt x="414" y="642"/>
                </a:lnTo>
                <a:lnTo>
                  <a:pt x="415" y="639"/>
                </a:lnTo>
                <a:lnTo>
                  <a:pt x="416" y="636"/>
                </a:lnTo>
                <a:lnTo>
                  <a:pt x="417" y="633"/>
                </a:lnTo>
                <a:lnTo>
                  <a:pt x="418" y="629"/>
                </a:lnTo>
                <a:lnTo>
                  <a:pt x="419" y="626"/>
                </a:lnTo>
                <a:lnTo>
                  <a:pt x="420" y="622"/>
                </a:lnTo>
                <a:lnTo>
                  <a:pt x="421" y="617"/>
                </a:lnTo>
                <a:lnTo>
                  <a:pt x="422" y="613"/>
                </a:lnTo>
                <a:lnTo>
                  <a:pt x="424" y="608"/>
                </a:lnTo>
                <a:lnTo>
                  <a:pt x="426" y="598"/>
                </a:lnTo>
                <a:lnTo>
                  <a:pt x="427" y="594"/>
                </a:lnTo>
                <a:lnTo>
                  <a:pt x="429" y="590"/>
                </a:lnTo>
                <a:lnTo>
                  <a:pt x="430" y="586"/>
                </a:lnTo>
                <a:lnTo>
                  <a:pt x="431" y="583"/>
                </a:lnTo>
                <a:lnTo>
                  <a:pt x="433" y="580"/>
                </a:lnTo>
                <a:lnTo>
                  <a:pt x="434" y="576"/>
                </a:lnTo>
                <a:lnTo>
                  <a:pt x="435" y="574"/>
                </a:lnTo>
                <a:lnTo>
                  <a:pt x="436" y="570"/>
                </a:lnTo>
                <a:lnTo>
                  <a:pt x="437" y="568"/>
                </a:lnTo>
                <a:lnTo>
                  <a:pt x="439" y="565"/>
                </a:lnTo>
                <a:lnTo>
                  <a:pt x="440" y="562"/>
                </a:lnTo>
                <a:lnTo>
                  <a:pt x="441" y="560"/>
                </a:lnTo>
                <a:lnTo>
                  <a:pt x="442" y="557"/>
                </a:lnTo>
                <a:lnTo>
                  <a:pt x="443" y="555"/>
                </a:lnTo>
                <a:lnTo>
                  <a:pt x="444" y="552"/>
                </a:lnTo>
                <a:lnTo>
                  <a:pt x="445" y="550"/>
                </a:lnTo>
                <a:lnTo>
                  <a:pt x="446" y="547"/>
                </a:lnTo>
                <a:lnTo>
                  <a:pt x="447" y="545"/>
                </a:lnTo>
                <a:lnTo>
                  <a:pt x="447" y="542"/>
                </a:lnTo>
                <a:lnTo>
                  <a:pt x="448" y="539"/>
                </a:lnTo>
                <a:lnTo>
                  <a:pt x="449" y="536"/>
                </a:lnTo>
                <a:lnTo>
                  <a:pt x="449" y="533"/>
                </a:lnTo>
                <a:lnTo>
                  <a:pt x="449" y="530"/>
                </a:lnTo>
                <a:lnTo>
                  <a:pt x="450" y="527"/>
                </a:lnTo>
                <a:lnTo>
                  <a:pt x="450" y="523"/>
                </a:lnTo>
                <a:lnTo>
                  <a:pt x="450" y="520"/>
                </a:lnTo>
                <a:lnTo>
                  <a:pt x="450" y="516"/>
                </a:lnTo>
                <a:lnTo>
                  <a:pt x="450" y="511"/>
                </a:lnTo>
                <a:lnTo>
                  <a:pt x="450" y="507"/>
                </a:lnTo>
                <a:lnTo>
                  <a:pt x="450" y="502"/>
                </a:lnTo>
                <a:lnTo>
                  <a:pt x="449" y="496"/>
                </a:lnTo>
                <a:lnTo>
                  <a:pt x="449" y="493"/>
                </a:lnTo>
                <a:lnTo>
                  <a:pt x="449" y="490"/>
                </a:lnTo>
                <a:lnTo>
                  <a:pt x="449" y="488"/>
                </a:lnTo>
                <a:lnTo>
                  <a:pt x="449" y="485"/>
                </a:lnTo>
                <a:lnTo>
                  <a:pt x="449" y="482"/>
                </a:lnTo>
                <a:lnTo>
                  <a:pt x="448" y="480"/>
                </a:lnTo>
                <a:lnTo>
                  <a:pt x="448" y="477"/>
                </a:lnTo>
                <a:lnTo>
                  <a:pt x="448" y="475"/>
                </a:lnTo>
                <a:lnTo>
                  <a:pt x="447" y="472"/>
                </a:lnTo>
                <a:lnTo>
                  <a:pt x="447" y="470"/>
                </a:lnTo>
                <a:lnTo>
                  <a:pt x="447" y="468"/>
                </a:lnTo>
                <a:lnTo>
                  <a:pt x="446" y="466"/>
                </a:lnTo>
                <a:lnTo>
                  <a:pt x="446" y="464"/>
                </a:lnTo>
                <a:lnTo>
                  <a:pt x="445" y="462"/>
                </a:lnTo>
                <a:lnTo>
                  <a:pt x="444" y="460"/>
                </a:lnTo>
                <a:lnTo>
                  <a:pt x="444" y="458"/>
                </a:lnTo>
                <a:lnTo>
                  <a:pt x="443" y="456"/>
                </a:lnTo>
                <a:lnTo>
                  <a:pt x="442" y="454"/>
                </a:lnTo>
                <a:lnTo>
                  <a:pt x="441" y="453"/>
                </a:lnTo>
                <a:lnTo>
                  <a:pt x="440" y="451"/>
                </a:lnTo>
                <a:lnTo>
                  <a:pt x="439" y="449"/>
                </a:lnTo>
                <a:lnTo>
                  <a:pt x="438" y="448"/>
                </a:lnTo>
                <a:lnTo>
                  <a:pt x="436" y="446"/>
                </a:lnTo>
                <a:lnTo>
                  <a:pt x="435" y="444"/>
                </a:lnTo>
                <a:lnTo>
                  <a:pt x="433" y="443"/>
                </a:lnTo>
                <a:lnTo>
                  <a:pt x="432" y="442"/>
                </a:lnTo>
                <a:lnTo>
                  <a:pt x="430" y="440"/>
                </a:lnTo>
                <a:lnTo>
                  <a:pt x="428" y="439"/>
                </a:lnTo>
                <a:lnTo>
                  <a:pt x="426" y="438"/>
                </a:lnTo>
                <a:lnTo>
                  <a:pt x="424" y="436"/>
                </a:lnTo>
                <a:lnTo>
                  <a:pt x="418" y="433"/>
                </a:lnTo>
                <a:lnTo>
                  <a:pt x="415" y="432"/>
                </a:lnTo>
                <a:lnTo>
                  <a:pt x="412" y="431"/>
                </a:lnTo>
                <a:lnTo>
                  <a:pt x="409" y="430"/>
                </a:lnTo>
                <a:lnTo>
                  <a:pt x="407" y="429"/>
                </a:lnTo>
                <a:lnTo>
                  <a:pt x="404" y="428"/>
                </a:lnTo>
                <a:lnTo>
                  <a:pt x="401" y="428"/>
                </a:lnTo>
                <a:lnTo>
                  <a:pt x="399" y="428"/>
                </a:lnTo>
                <a:lnTo>
                  <a:pt x="396" y="428"/>
                </a:lnTo>
                <a:lnTo>
                  <a:pt x="394" y="428"/>
                </a:lnTo>
                <a:lnTo>
                  <a:pt x="391" y="428"/>
                </a:lnTo>
                <a:lnTo>
                  <a:pt x="389" y="428"/>
                </a:lnTo>
                <a:lnTo>
                  <a:pt x="386" y="428"/>
                </a:lnTo>
                <a:lnTo>
                  <a:pt x="383" y="429"/>
                </a:lnTo>
                <a:lnTo>
                  <a:pt x="381" y="429"/>
                </a:lnTo>
                <a:lnTo>
                  <a:pt x="378" y="430"/>
                </a:lnTo>
                <a:lnTo>
                  <a:pt x="375" y="431"/>
                </a:lnTo>
                <a:lnTo>
                  <a:pt x="373" y="432"/>
                </a:lnTo>
                <a:lnTo>
                  <a:pt x="370" y="433"/>
                </a:lnTo>
                <a:lnTo>
                  <a:pt x="367" y="434"/>
                </a:lnTo>
                <a:lnTo>
                  <a:pt x="364" y="435"/>
                </a:lnTo>
                <a:lnTo>
                  <a:pt x="361" y="436"/>
                </a:lnTo>
                <a:lnTo>
                  <a:pt x="358" y="437"/>
                </a:lnTo>
                <a:lnTo>
                  <a:pt x="355" y="439"/>
                </a:lnTo>
                <a:lnTo>
                  <a:pt x="352" y="440"/>
                </a:lnTo>
                <a:lnTo>
                  <a:pt x="349" y="442"/>
                </a:lnTo>
                <a:lnTo>
                  <a:pt x="345" y="443"/>
                </a:lnTo>
                <a:lnTo>
                  <a:pt x="342" y="444"/>
                </a:lnTo>
                <a:lnTo>
                  <a:pt x="338" y="446"/>
                </a:lnTo>
                <a:lnTo>
                  <a:pt x="335" y="448"/>
                </a:lnTo>
                <a:lnTo>
                  <a:pt x="331" y="450"/>
                </a:lnTo>
                <a:lnTo>
                  <a:pt x="324" y="452"/>
                </a:lnTo>
                <a:lnTo>
                  <a:pt x="321" y="454"/>
                </a:lnTo>
                <a:lnTo>
                  <a:pt x="319" y="456"/>
                </a:lnTo>
                <a:lnTo>
                  <a:pt x="316" y="457"/>
                </a:lnTo>
                <a:lnTo>
                  <a:pt x="314" y="458"/>
                </a:lnTo>
                <a:lnTo>
                  <a:pt x="312" y="460"/>
                </a:lnTo>
                <a:lnTo>
                  <a:pt x="310" y="462"/>
                </a:lnTo>
                <a:lnTo>
                  <a:pt x="308" y="463"/>
                </a:lnTo>
                <a:lnTo>
                  <a:pt x="306" y="464"/>
                </a:lnTo>
                <a:lnTo>
                  <a:pt x="304" y="466"/>
                </a:lnTo>
                <a:lnTo>
                  <a:pt x="303" y="467"/>
                </a:lnTo>
                <a:lnTo>
                  <a:pt x="301" y="469"/>
                </a:lnTo>
                <a:lnTo>
                  <a:pt x="300" y="470"/>
                </a:lnTo>
                <a:lnTo>
                  <a:pt x="299" y="472"/>
                </a:lnTo>
                <a:lnTo>
                  <a:pt x="297" y="474"/>
                </a:lnTo>
                <a:lnTo>
                  <a:pt x="296" y="475"/>
                </a:lnTo>
                <a:lnTo>
                  <a:pt x="294" y="477"/>
                </a:lnTo>
                <a:lnTo>
                  <a:pt x="293" y="478"/>
                </a:lnTo>
                <a:lnTo>
                  <a:pt x="291" y="480"/>
                </a:lnTo>
                <a:lnTo>
                  <a:pt x="290" y="482"/>
                </a:lnTo>
                <a:lnTo>
                  <a:pt x="288" y="483"/>
                </a:lnTo>
                <a:lnTo>
                  <a:pt x="287" y="485"/>
                </a:lnTo>
                <a:lnTo>
                  <a:pt x="285" y="487"/>
                </a:lnTo>
                <a:lnTo>
                  <a:pt x="283" y="488"/>
                </a:lnTo>
                <a:lnTo>
                  <a:pt x="281" y="490"/>
                </a:lnTo>
                <a:lnTo>
                  <a:pt x="279" y="492"/>
                </a:lnTo>
                <a:lnTo>
                  <a:pt x="276" y="494"/>
                </a:lnTo>
                <a:lnTo>
                  <a:pt x="274" y="496"/>
                </a:lnTo>
                <a:lnTo>
                  <a:pt x="271" y="498"/>
                </a:lnTo>
                <a:lnTo>
                  <a:pt x="268" y="500"/>
                </a:lnTo>
                <a:lnTo>
                  <a:pt x="265" y="502"/>
                </a:lnTo>
                <a:lnTo>
                  <a:pt x="252" y="511"/>
                </a:lnTo>
                <a:lnTo>
                  <a:pt x="246" y="515"/>
                </a:lnTo>
                <a:lnTo>
                  <a:pt x="240" y="519"/>
                </a:lnTo>
                <a:lnTo>
                  <a:pt x="235" y="522"/>
                </a:lnTo>
                <a:lnTo>
                  <a:pt x="230" y="526"/>
                </a:lnTo>
                <a:lnTo>
                  <a:pt x="225" y="530"/>
                </a:lnTo>
                <a:lnTo>
                  <a:pt x="220" y="533"/>
                </a:lnTo>
                <a:lnTo>
                  <a:pt x="216" y="536"/>
                </a:lnTo>
                <a:lnTo>
                  <a:pt x="212" y="539"/>
                </a:lnTo>
                <a:lnTo>
                  <a:pt x="208" y="542"/>
                </a:lnTo>
                <a:lnTo>
                  <a:pt x="204" y="545"/>
                </a:lnTo>
                <a:lnTo>
                  <a:pt x="200" y="547"/>
                </a:lnTo>
                <a:lnTo>
                  <a:pt x="196" y="550"/>
                </a:lnTo>
                <a:lnTo>
                  <a:pt x="193" y="552"/>
                </a:lnTo>
                <a:lnTo>
                  <a:pt x="189" y="555"/>
                </a:lnTo>
                <a:lnTo>
                  <a:pt x="185" y="557"/>
                </a:lnTo>
                <a:lnTo>
                  <a:pt x="181" y="559"/>
                </a:lnTo>
                <a:lnTo>
                  <a:pt x="177" y="561"/>
                </a:lnTo>
                <a:lnTo>
                  <a:pt x="173" y="563"/>
                </a:lnTo>
                <a:lnTo>
                  <a:pt x="169" y="565"/>
                </a:lnTo>
                <a:lnTo>
                  <a:pt x="165" y="567"/>
                </a:lnTo>
                <a:lnTo>
                  <a:pt x="161" y="568"/>
                </a:lnTo>
                <a:lnTo>
                  <a:pt x="156" y="570"/>
                </a:lnTo>
                <a:lnTo>
                  <a:pt x="151" y="572"/>
                </a:lnTo>
                <a:lnTo>
                  <a:pt x="145" y="573"/>
                </a:lnTo>
                <a:lnTo>
                  <a:pt x="140" y="575"/>
                </a:lnTo>
                <a:lnTo>
                  <a:pt x="134" y="576"/>
                </a:lnTo>
                <a:lnTo>
                  <a:pt x="128" y="578"/>
                </a:lnTo>
                <a:lnTo>
                  <a:pt x="121" y="579"/>
                </a:lnTo>
                <a:lnTo>
                  <a:pt x="114" y="580"/>
                </a:lnTo>
                <a:lnTo>
                  <a:pt x="107" y="582"/>
                </a:lnTo>
                <a:lnTo>
                  <a:pt x="98" y="583"/>
                </a:lnTo>
                <a:lnTo>
                  <a:pt x="94" y="584"/>
                </a:lnTo>
                <a:lnTo>
                  <a:pt x="91" y="584"/>
                </a:lnTo>
                <a:lnTo>
                  <a:pt x="87" y="585"/>
                </a:lnTo>
                <a:lnTo>
                  <a:pt x="83" y="585"/>
                </a:lnTo>
                <a:lnTo>
                  <a:pt x="80" y="586"/>
                </a:lnTo>
                <a:lnTo>
                  <a:pt x="77" y="586"/>
                </a:lnTo>
                <a:lnTo>
                  <a:pt x="73" y="587"/>
                </a:lnTo>
                <a:lnTo>
                  <a:pt x="70" y="587"/>
                </a:lnTo>
                <a:lnTo>
                  <a:pt x="67" y="587"/>
                </a:lnTo>
                <a:lnTo>
                  <a:pt x="64" y="588"/>
                </a:lnTo>
                <a:lnTo>
                  <a:pt x="61" y="588"/>
                </a:lnTo>
                <a:lnTo>
                  <a:pt x="58" y="588"/>
                </a:lnTo>
                <a:lnTo>
                  <a:pt x="55" y="588"/>
                </a:lnTo>
                <a:lnTo>
                  <a:pt x="52" y="588"/>
                </a:lnTo>
                <a:lnTo>
                  <a:pt x="49" y="588"/>
                </a:lnTo>
                <a:lnTo>
                  <a:pt x="47" y="587"/>
                </a:lnTo>
                <a:lnTo>
                  <a:pt x="44" y="587"/>
                </a:lnTo>
                <a:lnTo>
                  <a:pt x="41" y="586"/>
                </a:lnTo>
                <a:lnTo>
                  <a:pt x="39" y="586"/>
                </a:lnTo>
                <a:lnTo>
                  <a:pt x="37" y="585"/>
                </a:lnTo>
                <a:lnTo>
                  <a:pt x="34" y="584"/>
                </a:lnTo>
                <a:lnTo>
                  <a:pt x="32" y="583"/>
                </a:lnTo>
                <a:lnTo>
                  <a:pt x="29" y="581"/>
                </a:lnTo>
                <a:lnTo>
                  <a:pt x="27" y="580"/>
                </a:lnTo>
                <a:lnTo>
                  <a:pt x="25" y="578"/>
                </a:lnTo>
                <a:lnTo>
                  <a:pt x="23" y="577"/>
                </a:lnTo>
                <a:lnTo>
                  <a:pt x="20" y="575"/>
                </a:lnTo>
                <a:lnTo>
                  <a:pt x="18" y="573"/>
                </a:lnTo>
                <a:lnTo>
                  <a:pt x="16" y="570"/>
                </a:lnTo>
                <a:lnTo>
                  <a:pt x="14" y="568"/>
                </a:lnTo>
                <a:lnTo>
                  <a:pt x="13" y="567"/>
                </a:lnTo>
                <a:lnTo>
                  <a:pt x="12" y="566"/>
                </a:lnTo>
                <a:lnTo>
                  <a:pt x="12" y="566"/>
                </a:lnTo>
                <a:lnTo>
                  <a:pt x="11" y="565"/>
                </a:lnTo>
                <a:lnTo>
                  <a:pt x="11" y="564"/>
                </a:lnTo>
                <a:lnTo>
                  <a:pt x="11" y="563"/>
                </a:lnTo>
                <a:lnTo>
                  <a:pt x="11" y="563"/>
                </a:lnTo>
                <a:lnTo>
                  <a:pt x="11" y="562"/>
                </a:lnTo>
                <a:lnTo>
                  <a:pt x="11" y="561"/>
                </a:lnTo>
                <a:lnTo>
                  <a:pt x="11" y="560"/>
                </a:lnTo>
                <a:lnTo>
                  <a:pt x="11" y="560"/>
                </a:lnTo>
                <a:lnTo>
                  <a:pt x="11" y="559"/>
                </a:lnTo>
                <a:lnTo>
                  <a:pt x="12" y="558"/>
                </a:lnTo>
                <a:lnTo>
                  <a:pt x="12" y="558"/>
                </a:lnTo>
                <a:lnTo>
                  <a:pt x="12" y="557"/>
                </a:lnTo>
                <a:lnTo>
                  <a:pt x="13" y="556"/>
                </a:lnTo>
                <a:lnTo>
                  <a:pt x="13" y="555"/>
                </a:lnTo>
                <a:lnTo>
                  <a:pt x="13" y="554"/>
                </a:lnTo>
                <a:lnTo>
                  <a:pt x="13" y="554"/>
                </a:lnTo>
                <a:lnTo>
                  <a:pt x="13" y="553"/>
                </a:lnTo>
                <a:lnTo>
                  <a:pt x="14" y="552"/>
                </a:lnTo>
                <a:lnTo>
                  <a:pt x="14" y="551"/>
                </a:lnTo>
                <a:lnTo>
                  <a:pt x="14" y="550"/>
                </a:lnTo>
                <a:lnTo>
                  <a:pt x="14" y="549"/>
                </a:lnTo>
                <a:lnTo>
                  <a:pt x="14" y="548"/>
                </a:lnTo>
                <a:lnTo>
                  <a:pt x="14" y="547"/>
                </a:lnTo>
                <a:lnTo>
                  <a:pt x="14" y="546"/>
                </a:lnTo>
                <a:lnTo>
                  <a:pt x="14" y="545"/>
                </a:lnTo>
                <a:lnTo>
                  <a:pt x="14" y="544"/>
                </a:lnTo>
                <a:lnTo>
                  <a:pt x="14" y="543"/>
                </a:lnTo>
                <a:lnTo>
                  <a:pt x="14" y="542"/>
                </a:lnTo>
                <a:lnTo>
                  <a:pt x="13" y="539"/>
                </a:lnTo>
                <a:lnTo>
                  <a:pt x="13" y="538"/>
                </a:lnTo>
                <a:lnTo>
                  <a:pt x="12" y="537"/>
                </a:lnTo>
                <a:lnTo>
                  <a:pt x="11" y="536"/>
                </a:lnTo>
                <a:lnTo>
                  <a:pt x="11" y="535"/>
                </a:lnTo>
                <a:lnTo>
                  <a:pt x="10" y="534"/>
                </a:lnTo>
                <a:lnTo>
                  <a:pt x="10" y="533"/>
                </a:lnTo>
                <a:lnTo>
                  <a:pt x="9" y="532"/>
                </a:lnTo>
                <a:lnTo>
                  <a:pt x="9" y="532"/>
                </a:lnTo>
                <a:lnTo>
                  <a:pt x="8" y="531"/>
                </a:lnTo>
                <a:lnTo>
                  <a:pt x="7" y="530"/>
                </a:lnTo>
                <a:lnTo>
                  <a:pt x="7" y="529"/>
                </a:lnTo>
                <a:lnTo>
                  <a:pt x="6" y="528"/>
                </a:lnTo>
                <a:lnTo>
                  <a:pt x="5" y="528"/>
                </a:lnTo>
                <a:lnTo>
                  <a:pt x="5" y="527"/>
                </a:lnTo>
                <a:lnTo>
                  <a:pt x="4" y="526"/>
                </a:lnTo>
                <a:lnTo>
                  <a:pt x="3" y="526"/>
                </a:lnTo>
                <a:lnTo>
                  <a:pt x="3" y="525"/>
                </a:lnTo>
                <a:lnTo>
                  <a:pt x="2" y="524"/>
                </a:lnTo>
                <a:lnTo>
                  <a:pt x="2" y="524"/>
                </a:lnTo>
                <a:lnTo>
                  <a:pt x="1" y="523"/>
                </a:lnTo>
                <a:lnTo>
                  <a:pt x="1" y="522"/>
                </a:lnTo>
                <a:lnTo>
                  <a:pt x="1" y="522"/>
                </a:lnTo>
                <a:lnTo>
                  <a:pt x="0" y="521"/>
                </a:lnTo>
                <a:lnTo>
                  <a:pt x="0" y="520"/>
                </a:lnTo>
                <a:lnTo>
                  <a:pt x="0" y="520"/>
                </a:lnTo>
                <a:lnTo>
                  <a:pt x="0" y="519"/>
                </a:lnTo>
                <a:lnTo>
                  <a:pt x="0" y="518"/>
                </a:lnTo>
                <a:lnTo>
                  <a:pt x="0" y="517"/>
                </a:lnTo>
                <a:lnTo>
                  <a:pt x="0" y="516"/>
                </a:lnTo>
                <a:lnTo>
                  <a:pt x="1" y="516"/>
                </a:lnTo>
                <a:lnTo>
                  <a:pt x="1" y="514"/>
                </a:lnTo>
                <a:lnTo>
                  <a:pt x="1" y="513"/>
                </a:lnTo>
                <a:lnTo>
                  <a:pt x="2" y="512"/>
                </a:lnTo>
                <a:lnTo>
                  <a:pt x="2" y="512"/>
                </a:lnTo>
                <a:lnTo>
                  <a:pt x="3" y="511"/>
                </a:lnTo>
                <a:lnTo>
                  <a:pt x="3" y="510"/>
                </a:lnTo>
                <a:lnTo>
                  <a:pt x="4" y="510"/>
                </a:lnTo>
                <a:lnTo>
                  <a:pt x="5" y="510"/>
                </a:lnTo>
                <a:lnTo>
                  <a:pt x="5" y="509"/>
                </a:lnTo>
                <a:lnTo>
                  <a:pt x="6" y="509"/>
                </a:lnTo>
                <a:lnTo>
                  <a:pt x="7" y="509"/>
                </a:lnTo>
                <a:lnTo>
                  <a:pt x="7" y="508"/>
                </a:lnTo>
                <a:lnTo>
                  <a:pt x="8" y="508"/>
                </a:lnTo>
                <a:lnTo>
                  <a:pt x="9" y="508"/>
                </a:lnTo>
                <a:lnTo>
                  <a:pt x="10" y="508"/>
                </a:lnTo>
                <a:lnTo>
                  <a:pt x="11" y="507"/>
                </a:lnTo>
                <a:lnTo>
                  <a:pt x="11" y="507"/>
                </a:lnTo>
                <a:lnTo>
                  <a:pt x="13" y="507"/>
                </a:lnTo>
                <a:lnTo>
                  <a:pt x="13" y="507"/>
                </a:lnTo>
                <a:lnTo>
                  <a:pt x="15" y="506"/>
                </a:lnTo>
                <a:lnTo>
                  <a:pt x="15" y="506"/>
                </a:lnTo>
                <a:lnTo>
                  <a:pt x="17" y="506"/>
                </a:lnTo>
                <a:lnTo>
                  <a:pt x="17" y="506"/>
                </a:lnTo>
                <a:lnTo>
                  <a:pt x="19" y="505"/>
                </a:lnTo>
                <a:lnTo>
                  <a:pt x="20" y="505"/>
                </a:lnTo>
                <a:lnTo>
                  <a:pt x="21" y="505"/>
                </a:lnTo>
                <a:lnTo>
                  <a:pt x="22" y="504"/>
                </a:lnTo>
                <a:lnTo>
                  <a:pt x="23" y="504"/>
                </a:lnTo>
                <a:lnTo>
                  <a:pt x="24" y="503"/>
                </a:lnTo>
                <a:lnTo>
                  <a:pt x="25" y="503"/>
                </a:lnTo>
                <a:lnTo>
                  <a:pt x="27" y="502"/>
                </a:lnTo>
                <a:lnTo>
                  <a:pt x="36" y="498"/>
                </a:lnTo>
                <a:lnTo>
                  <a:pt x="41" y="496"/>
                </a:lnTo>
                <a:lnTo>
                  <a:pt x="45" y="494"/>
                </a:lnTo>
                <a:lnTo>
                  <a:pt x="49" y="492"/>
                </a:lnTo>
                <a:lnTo>
                  <a:pt x="53" y="491"/>
                </a:lnTo>
                <a:lnTo>
                  <a:pt x="57" y="490"/>
                </a:lnTo>
                <a:lnTo>
                  <a:pt x="60" y="488"/>
                </a:lnTo>
                <a:lnTo>
                  <a:pt x="64" y="488"/>
                </a:lnTo>
                <a:lnTo>
                  <a:pt x="67" y="486"/>
                </a:lnTo>
                <a:lnTo>
                  <a:pt x="71" y="486"/>
                </a:lnTo>
                <a:lnTo>
                  <a:pt x="73" y="485"/>
                </a:lnTo>
                <a:lnTo>
                  <a:pt x="77" y="484"/>
                </a:lnTo>
                <a:lnTo>
                  <a:pt x="80" y="483"/>
                </a:lnTo>
                <a:lnTo>
                  <a:pt x="83" y="482"/>
                </a:lnTo>
                <a:lnTo>
                  <a:pt x="85" y="481"/>
                </a:lnTo>
                <a:lnTo>
                  <a:pt x="88" y="480"/>
                </a:lnTo>
                <a:lnTo>
                  <a:pt x="91" y="479"/>
                </a:lnTo>
                <a:lnTo>
                  <a:pt x="94" y="478"/>
                </a:lnTo>
                <a:lnTo>
                  <a:pt x="97" y="477"/>
                </a:lnTo>
                <a:lnTo>
                  <a:pt x="99" y="476"/>
                </a:lnTo>
                <a:lnTo>
                  <a:pt x="102" y="474"/>
                </a:lnTo>
                <a:lnTo>
                  <a:pt x="105" y="473"/>
                </a:lnTo>
                <a:lnTo>
                  <a:pt x="108" y="471"/>
                </a:lnTo>
                <a:lnTo>
                  <a:pt x="111" y="469"/>
                </a:lnTo>
                <a:lnTo>
                  <a:pt x="113" y="467"/>
                </a:lnTo>
                <a:lnTo>
                  <a:pt x="116" y="465"/>
                </a:lnTo>
                <a:lnTo>
                  <a:pt x="119" y="462"/>
                </a:lnTo>
                <a:lnTo>
                  <a:pt x="123" y="460"/>
                </a:lnTo>
                <a:lnTo>
                  <a:pt x="126" y="456"/>
                </a:lnTo>
                <a:lnTo>
                  <a:pt x="129" y="453"/>
                </a:lnTo>
                <a:lnTo>
                  <a:pt x="133" y="450"/>
                </a:lnTo>
                <a:lnTo>
                  <a:pt x="140" y="440"/>
                </a:lnTo>
                <a:lnTo>
                  <a:pt x="143" y="436"/>
                </a:lnTo>
                <a:lnTo>
                  <a:pt x="146" y="431"/>
                </a:lnTo>
                <a:lnTo>
                  <a:pt x="148" y="427"/>
                </a:lnTo>
                <a:lnTo>
                  <a:pt x="150" y="422"/>
                </a:lnTo>
                <a:lnTo>
                  <a:pt x="152" y="418"/>
                </a:lnTo>
                <a:lnTo>
                  <a:pt x="153" y="414"/>
                </a:lnTo>
                <a:lnTo>
                  <a:pt x="154" y="410"/>
                </a:lnTo>
                <a:lnTo>
                  <a:pt x="155" y="405"/>
                </a:lnTo>
                <a:lnTo>
                  <a:pt x="156" y="401"/>
                </a:lnTo>
                <a:lnTo>
                  <a:pt x="157" y="397"/>
                </a:lnTo>
                <a:lnTo>
                  <a:pt x="157" y="393"/>
                </a:lnTo>
                <a:lnTo>
                  <a:pt x="157" y="389"/>
                </a:lnTo>
                <a:lnTo>
                  <a:pt x="158" y="384"/>
                </a:lnTo>
                <a:lnTo>
                  <a:pt x="158" y="380"/>
                </a:lnTo>
                <a:lnTo>
                  <a:pt x="158" y="376"/>
                </a:lnTo>
                <a:lnTo>
                  <a:pt x="159" y="372"/>
                </a:lnTo>
                <a:lnTo>
                  <a:pt x="159" y="368"/>
                </a:lnTo>
                <a:lnTo>
                  <a:pt x="159" y="364"/>
                </a:lnTo>
                <a:lnTo>
                  <a:pt x="160" y="360"/>
                </a:lnTo>
                <a:lnTo>
                  <a:pt x="161" y="356"/>
                </a:lnTo>
                <a:lnTo>
                  <a:pt x="162" y="352"/>
                </a:lnTo>
                <a:lnTo>
                  <a:pt x="163" y="348"/>
                </a:lnTo>
                <a:lnTo>
                  <a:pt x="165" y="344"/>
                </a:lnTo>
                <a:lnTo>
                  <a:pt x="167" y="340"/>
                </a:lnTo>
                <a:lnTo>
                  <a:pt x="169" y="337"/>
                </a:lnTo>
                <a:lnTo>
                  <a:pt x="171" y="333"/>
                </a:lnTo>
                <a:lnTo>
                  <a:pt x="174" y="329"/>
                </a:lnTo>
                <a:lnTo>
                  <a:pt x="177" y="325"/>
                </a:lnTo>
                <a:lnTo>
                  <a:pt x="181" y="321"/>
                </a:lnTo>
                <a:lnTo>
                  <a:pt x="186" y="318"/>
                </a:lnTo>
                <a:lnTo>
                  <a:pt x="193" y="311"/>
                </a:lnTo>
                <a:lnTo>
                  <a:pt x="197" y="308"/>
                </a:lnTo>
                <a:lnTo>
                  <a:pt x="200" y="306"/>
                </a:lnTo>
                <a:lnTo>
                  <a:pt x="204" y="303"/>
                </a:lnTo>
                <a:lnTo>
                  <a:pt x="207" y="301"/>
                </a:lnTo>
                <a:lnTo>
                  <a:pt x="211" y="299"/>
                </a:lnTo>
                <a:lnTo>
                  <a:pt x="214" y="297"/>
                </a:lnTo>
                <a:lnTo>
                  <a:pt x="217" y="295"/>
                </a:lnTo>
                <a:lnTo>
                  <a:pt x="221" y="293"/>
                </a:lnTo>
                <a:lnTo>
                  <a:pt x="224" y="292"/>
                </a:lnTo>
                <a:lnTo>
                  <a:pt x="227" y="290"/>
                </a:lnTo>
                <a:lnTo>
                  <a:pt x="231" y="289"/>
                </a:lnTo>
                <a:lnTo>
                  <a:pt x="234" y="288"/>
                </a:lnTo>
                <a:lnTo>
                  <a:pt x="237" y="287"/>
                </a:lnTo>
                <a:lnTo>
                  <a:pt x="241" y="286"/>
                </a:lnTo>
                <a:lnTo>
                  <a:pt x="244" y="286"/>
                </a:lnTo>
                <a:lnTo>
                  <a:pt x="247" y="285"/>
                </a:lnTo>
                <a:lnTo>
                  <a:pt x="251" y="285"/>
                </a:lnTo>
                <a:lnTo>
                  <a:pt x="255" y="284"/>
                </a:lnTo>
                <a:lnTo>
                  <a:pt x="258" y="284"/>
                </a:lnTo>
                <a:lnTo>
                  <a:pt x="262" y="284"/>
                </a:lnTo>
                <a:lnTo>
                  <a:pt x="265" y="284"/>
                </a:lnTo>
                <a:lnTo>
                  <a:pt x="269" y="285"/>
                </a:lnTo>
                <a:lnTo>
                  <a:pt x="273" y="285"/>
                </a:lnTo>
                <a:lnTo>
                  <a:pt x="277" y="286"/>
                </a:lnTo>
                <a:lnTo>
                  <a:pt x="282" y="286"/>
                </a:lnTo>
                <a:lnTo>
                  <a:pt x="286" y="287"/>
                </a:lnTo>
                <a:lnTo>
                  <a:pt x="291" y="288"/>
                </a:lnTo>
                <a:lnTo>
                  <a:pt x="295" y="289"/>
                </a:lnTo>
                <a:lnTo>
                  <a:pt x="300" y="290"/>
                </a:lnTo>
                <a:lnTo>
                  <a:pt x="305" y="291"/>
                </a:lnTo>
                <a:lnTo>
                  <a:pt x="314" y="294"/>
                </a:lnTo>
                <a:lnTo>
                  <a:pt x="319" y="295"/>
                </a:lnTo>
                <a:lnTo>
                  <a:pt x="323" y="296"/>
                </a:lnTo>
                <a:lnTo>
                  <a:pt x="327" y="298"/>
                </a:lnTo>
                <a:lnTo>
                  <a:pt x="330" y="299"/>
                </a:lnTo>
                <a:lnTo>
                  <a:pt x="334" y="300"/>
                </a:lnTo>
                <a:lnTo>
                  <a:pt x="337" y="302"/>
                </a:lnTo>
                <a:lnTo>
                  <a:pt x="340" y="304"/>
                </a:lnTo>
                <a:lnTo>
                  <a:pt x="343" y="305"/>
                </a:lnTo>
                <a:lnTo>
                  <a:pt x="346" y="307"/>
                </a:lnTo>
                <a:lnTo>
                  <a:pt x="349" y="309"/>
                </a:lnTo>
                <a:lnTo>
                  <a:pt x="352" y="311"/>
                </a:lnTo>
                <a:lnTo>
                  <a:pt x="354" y="313"/>
                </a:lnTo>
                <a:lnTo>
                  <a:pt x="357" y="315"/>
                </a:lnTo>
                <a:lnTo>
                  <a:pt x="359" y="317"/>
                </a:lnTo>
                <a:lnTo>
                  <a:pt x="361" y="319"/>
                </a:lnTo>
                <a:lnTo>
                  <a:pt x="364" y="322"/>
                </a:lnTo>
                <a:lnTo>
                  <a:pt x="366" y="324"/>
                </a:lnTo>
                <a:lnTo>
                  <a:pt x="368" y="327"/>
                </a:lnTo>
                <a:lnTo>
                  <a:pt x="371" y="330"/>
                </a:lnTo>
                <a:lnTo>
                  <a:pt x="373" y="333"/>
                </a:lnTo>
                <a:lnTo>
                  <a:pt x="375" y="336"/>
                </a:lnTo>
                <a:lnTo>
                  <a:pt x="377" y="339"/>
                </a:lnTo>
                <a:lnTo>
                  <a:pt x="379" y="342"/>
                </a:lnTo>
                <a:lnTo>
                  <a:pt x="382" y="346"/>
                </a:lnTo>
                <a:lnTo>
                  <a:pt x="384" y="349"/>
                </a:lnTo>
                <a:lnTo>
                  <a:pt x="387" y="353"/>
                </a:lnTo>
                <a:lnTo>
                  <a:pt x="389" y="357"/>
                </a:lnTo>
                <a:lnTo>
                  <a:pt x="392" y="361"/>
                </a:lnTo>
                <a:lnTo>
                  <a:pt x="394" y="366"/>
                </a:lnTo>
                <a:lnTo>
                  <a:pt x="397" y="370"/>
                </a:lnTo>
                <a:lnTo>
                  <a:pt x="399" y="374"/>
                </a:lnTo>
                <a:lnTo>
                  <a:pt x="401" y="376"/>
                </a:lnTo>
                <a:lnTo>
                  <a:pt x="401" y="378"/>
                </a:lnTo>
                <a:lnTo>
                  <a:pt x="402" y="380"/>
                </a:lnTo>
                <a:lnTo>
                  <a:pt x="403" y="382"/>
                </a:lnTo>
                <a:lnTo>
                  <a:pt x="404" y="384"/>
                </a:lnTo>
                <a:lnTo>
                  <a:pt x="405" y="386"/>
                </a:lnTo>
                <a:lnTo>
                  <a:pt x="405" y="388"/>
                </a:lnTo>
                <a:lnTo>
                  <a:pt x="406" y="390"/>
                </a:lnTo>
                <a:lnTo>
                  <a:pt x="406" y="391"/>
                </a:lnTo>
                <a:lnTo>
                  <a:pt x="407" y="393"/>
                </a:lnTo>
                <a:lnTo>
                  <a:pt x="407" y="395"/>
                </a:lnTo>
                <a:lnTo>
                  <a:pt x="407" y="396"/>
                </a:lnTo>
                <a:lnTo>
                  <a:pt x="407" y="398"/>
                </a:lnTo>
                <a:lnTo>
                  <a:pt x="408" y="400"/>
                </a:lnTo>
                <a:lnTo>
                  <a:pt x="408" y="402"/>
                </a:lnTo>
                <a:lnTo>
                  <a:pt x="408" y="403"/>
                </a:lnTo>
                <a:lnTo>
                  <a:pt x="408" y="405"/>
                </a:lnTo>
                <a:lnTo>
                  <a:pt x="408" y="406"/>
                </a:lnTo>
                <a:lnTo>
                  <a:pt x="409" y="408"/>
                </a:lnTo>
                <a:lnTo>
                  <a:pt x="409" y="409"/>
                </a:lnTo>
                <a:lnTo>
                  <a:pt x="409" y="411"/>
                </a:lnTo>
                <a:lnTo>
                  <a:pt x="409" y="412"/>
                </a:lnTo>
                <a:lnTo>
                  <a:pt x="409" y="414"/>
                </a:lnTo>
                <a:lnTo>
                  <a:pt x="409" y="415"/>
                </a:lnTo>
                <a:lnTo>
                  <a:pt x="409" y="416"/>
                </a:lnTo>
                <a:lnTo>
                  <a:pt x="409" y="418"/>
                </a:lnTo>
                <a:lnTo>
                  <a:pt x="410" y="419"/>
                </a:lnTo>
                <a:lnTo>
                  <a:pt x="410" y="420"/>
                </a:lnTo>
                <a:lnTo>
                  <a:pt x="410" y="422"/>
                </a:lnTo>
                <a:lnTo>
                  <a:pt x="411" y="423"/>
                </a:lnTo>
                <a:lnTo>
                  <a:pt x="411" y="423"/>
                </a:lnTo>
                <a:lnTo>
                  <a:pt x="411" y="423"/>
                </a:lnTo>
                <a:lnTo>
                  <a:pt x="411" y="423"/>
                </a:lnTo>
                <a:lnTo>
                  <a:pt x="411" y="423"/>
                </a:lnTo>
                <a:lnTo>
                  <a:pt x="411" y="423"/>
                </a:lnTo>
                <a:lnTo>
                  <a:pt x="411" y="423"/>
                </a:lnTo>
                <a:lnTo>
                  <a:pt x="411" y="423"/>
                </a:lnTo>
                <a:lnTo>
                  <a:pt x="411" y="423"/>
                </a:lnTo>
                <a:lnTo>
                  <a:pt x="411" y="423"/>
                </a:lnTo>
                <a:lnTo>
                  <a:pt x="411" y="423"/>
                </a:lnTo>
                <a:lnTo>
                  <a:pt x="411" y="423"/>
                </a:lnTo>
                <a:lnTo>
                  <a:pt x="411" y="423"/>
                </a:lnTo>
                <a:lnTo>
                  <a:pt x="411" y="423"/>
                </a:lnTo>
                <a:lnTo>
                  <a:pt x="411" y="423"/>
                </a:lnTo>
                <a:lnTo>
                  <a:pt x="411" y="423"/>
                </a:lnTo>
                <a:lnTo>
                  <a:pt x="411" y="423"/>
                </a:lnTo>
                <a:lnTo>
                  <a:pt x="411" y="423"/>
                </a:lnTo>
                <a:lnTo>
                  <a:pt x="411" y="423"/>
                </a:lnTo>
                <a:lnTo>
                  <a:pt x="411" y="423"/>
                </a:lnTo>
                <a:lnTo>
                  <a:pt x="411" y="423"/>
                </a:lnTo>
                <a:lnTo>
                  <a:pt x="411" y="423"/>
                </a:lnTo>
                <a:lnTo>
                  <a:pt x="411" y="423"/>
                </a:lnTo>
                <a:lnTo>
                  <a:pt x="411" y="423"/>
                </a:lnTo>
                <a:lnTo>
                  <a:pt x="411" y="423"/>
                </a:lnTo>
                <a:lnTo>
                  <a:pt x="411" y="423"/>
                </a:lnTo>
                <a:lnTo>
                  <a:pt x="411" y="423"/>
                </a:lnTo>
                <a:lnTo>
                  <a:pt x="411" y="423"/>
                </a:lnTo>
                <a:lnTo>
                  <a:pt x="411" y="423"/>
                </a:lnTo>
                <a:lnTo>
                  <a:pt x="411" y="423"/>
                </a:lnTo>
                <a:lnTo>
                  <a:pt x="411" y="423"/>
                </a:lnTo>
                <a:lnTo>
                  <a:pt x="411" y="423"/>
                </a:lnTo>
                <a:lnTo>
                  <a:pt x="411" y="424"/>
                </a:lnTo>
                <a:lnTo>
                  <a:pt x="411" y="424"/>
                </a:lnTo>
                <a:lnTo>
                  <a:pt x="411" y="424"/>
                </a:lnTo>
                <a:lnTo>
                  <a:pt x="412" y="424"/>
                </a:lnTo>
                <a:lnTo>
                  <a:pt x="412" y="425"/>
                </a:lnTo>
                <a:lnTo>
                  <a:pt x="413" y="425"/>
                </a:lnTo>
                <a:lnTo>
                  <a:pt x="413" y="426"/>
                </a:lnTo>
                <a:lnTo>
                  <a:pt x="413" y="426"/>
                </a:lnTo>
                <a:lnTo>
                  <a:pt x="413" y="426"/>
                </a:lnTo>
                <a:lnTo>
                  <a:pt x="414" y="427"/>
                </a:lnTo>
                <a:lnTo>
                  <a:pt x="414" y="427"/>
                </a:lnTo>
                <a:lnTo>
                  <a:pt x="414" y="428"/>
                </a:lnTo>
                <a:lnTo>
                  <a:pt x="415" y="428"/>
                </a:lnTo>
                <a:lnTo>
                  <a:pt x="415" y="428"/>
                </a:lnTo>
                <a:lnTo>
                  <a:pt x="415" y="429"/>
                </a:lnTo>
                <a:lnTo>
                  <a:pt x="416" y="429"/>
                </a:lnTo>
                <a:lnTo>
                  <a:pt x="416" y="430"/>
                </a:lnTo>
                <a:lnTo>
                  <a:pt x="417" y="430"/>
                </a:lnTo>
                <a:lnTo>
                  <a:pt x="417" y="430"/>
                </a:lnTo>
                <a:lnTo>
                  <a:pt x="417" y="431"/>
                </a:lnTo>
                <a:lnTo>
                  <a:pt x="418" y="432"/>
                </a:lnTo>
                <a:lnTo>
                  <a:pt x="418" y="432"/>
                </a:lnTo>
                <a:lnTo>
                  <a:pt x="419" y="432"/>
                </a:lnTo>
                <a:lnTo>
                  <a:pt x="419" y="433"/>
                </a:lnTo>
                <a:lnTo>
                  <a:pt x="420" y="433"/>
                </a:lnTo>
                <a:lnTo>
                  <a:pt x="420" y="434"/>
                </a:lnTo>
                <a:lnTo>
                  <a:pt x="421" y="434"/>
                </a:lnTo>
                <a:lnTo>
                  <a:pt x="421" y="435"/>
                </a:lnTo>
                <a:lnTo>
                  <a:pt x="422" y="435"/>
                </a:lnTo>
                <a:lnTo>
                  <a:pt x="423" y="436"/>
                </a:lnTo>
                <a:lnTo>
                  <a:pt x="424" y="436"/>
                </a:lnTo>
                <a:lnTo>
                  <a:pt x="426" y="438"/>
                </a:lnTo>
                <a:lnTo>
                  <a:pt x="427" y="439"/>
                </a:lnTo>
                <a:lnTo>
                  <a:pt x="428" y="440"/>
                </a:lnTo>
                <a:lnTo>
                  <a:pt x="429" y="440"/>
                </a:lnTo>
                <a:lnTo>
                  <a:pt x="430" y="441"/>
                </a:lnTo>
                <a:lnTo>
                  <a:pt x="431" y="442"/>
                </a:lnTo>
                <a:lnTo>
                  <a:pt x="432" y="442"/>
                </a:lnTo>
                <a:lnTo>
                  <a:pt x="433" y="443"/>
                </a:lnTo>
                <a:lnTo>
                  <a:pt x="433" y="444"/>
                </a:lnTo>
                <a:lnTo>
                  <a:pt x="434" y="445"/>
                </a:lnTo>
                <a:lnTo>
                  <a:pt x="435" y="445"/>
                </a:lnTo>
                <a:lnTo>
                  <a:pt x="436" y="446"/>
                </a:lnTo>
                <a:lnTo>
                  <a:pt x="437" y="446"/>
                </a:lnTo>
                <a:lnTo>
                  <a:pt x="438" y="447"/>
                </a:lnTo>
                <a:lnTo>
                  <a:pt x="439" y="448"/>
                </a:lnTo>
                <a:lnTo>
                  <a:pt x="439" y="448"/>
                </a:lnTo>
                <a:lnTo>
                  <a:pt x="440" y="448"/>
                </a:lnTo>
                <a:lnTo>
                  <a:pt x="441" y="449"/>
                </a:lnTo>
                <a:lnTo>
                  <a:pt x="442" y="449"/>
                </a:lnTo>
                <a:lnTo>
                  <a:pt x="443" y="450"/>
                </a:lnTo>
                <a:lnTo>
                  <a:pt x="443" y="450"/>
                </a:lnTo>
                <a:lnTo>
                  <a:pt x="444" y="450"/>
                </a:lnTo>
                <a:lnTo>
                  <a:pt x="445" y="450"/>
                </a:lnTo>
                <a:lnTo>
                  <a:pt x="445" y="450"/>
                </a:lnTo>
                <a:lnTo>
                  <a:pt x="446" y="450"/>
                </a:lnTo>
                <a:lnTo>
                  <a:pt x="447" y="450"/>
                </a:lnTo>
                <a:lnTo>
                  <a:pt x="447" y="450"/>
                </a:lnTo>
                <a:lnTo>
                  <a:pt x="448" y="450"/>
                </a:lnTo>
                <a:lnTo>
                  <a:pt x="449" y="450"/>
                </a:lnTo>
                <a:lnTo>
                  <a:pt x="449" y="450"/>
                </a:lnTo>
                <a:lnTo>
                  <a:pt x="450" y="450"/>
                </a:lnTo>
                <a:lnTo>
                  <a:pt x="451" y="449"/>
                </a:lnTo>
                <a:lnTo>
                  <a:pt x="451" y="449"/>
                </a:lnTo>
                <a:lnTo>
                  <a:pt x="451" y="449"/>
                </a:lnTo>
                <a:lnTo>
                  <a:pt x="451" y="448"/>
                </a:lnTo>
                <a:lnTo>
                  <a:pt x="451" y="448"/>
                </a:lnTo>
                <a:lnTo>
                  <a:pt x="451" y="448"/>
                </a:lnTo>
                <a:lnTo>
                  <a:pt x="451" y="448"/>
                </a:lnTo>
                <a:lnTo>
                  <a:pt x="451" y="447"/>
                </a:lnTo>
                <a:lnTo>
                  <a:pt x="451" y="447"/>
                </a:lnTo>
                <a:lnTo>
                  <a:pt x="451" y="446"/>
                </a:lnTo>
                <a:lnTo>
                  <a:pt x="451" y="446"/>
                </a:lnTo>
                <a:lnTo>
                  <a:pt x="451" y="446"/>
                </a:lnTo>
                <a:lnTo>
                  <a:pt x="451" y="446"/>
                </a:lnTo>
                <a:lnTo>
                  <a:pt x="451" y="445"/>
                </a:lnTo>
                <a:lnTo>
                  <a:pt x="451" y="445"/>
                </a:lnTo>
                <a:lnTo>
                  <a:pt x="451" y="444"/>
                </a:lnTo>
                <a:lnTo>
                  <a:pt x="451" y="444"/>
                </a:lnTo>
                <a:lnTo>
                  <a:pt x="451" y="443"/>
                </a:lnTo>
                <a:lnTo>
                  <a:pt x="451" y="443"/>
                </a:lnTo>
                <a:lnTo>
                  <a:pt x="451" y="442"/>
                </a:lnTo>
                <a:lnTo>
                  <a:pt x="451" y="442"/>
                </a:lnTo>
                <a:lnTo>
                  <a:pt x="451" y="441"/>
                </a:lnTo>
                <a:lnTo>
                  <a:pt x="451" y="441"/>
                </a:lnTo>
                <a:lnTo>
                  <a:pt x="451" y="440"/>
                </a:lnTo>
                <a:lnTo>
                  <a:pt x="451" y="440"/>
                </a:lnTo>
                <a:lnTo>
                  <a:pt x="451" y="439"/>
                </a:lnTo>
                <a:lnTo>
                  <a:pt x="451" y="438"/>
                </a:lnTo>
                <a:lnTo>
                  <a:pt x="450" y="438"/>
                </a:lnTo>
                <a:lnTo>
                  <a:pt x="450" y="437"/>
                </a:lnTo>
                <a:lnTo>
                  <a:pt x="450" y="437"/>
                </a:lnTo>
                <a:lnTo>
                  <a:pt x="450" y="436"/>
                </a:lnTo>
                <a:lnTo>
                  <a:pt x="447" y="426"/>
                </a:lnTo>
                <a:lnTo>
                  <a:pt x="446" y="422"/>
                </a:lnTo>
                <a:lnTo>
                  <a:pt x="445" y="418"/>
                </a:lnTo>
                <a:lnTo>
                  <a:pt x="443" y="414"/>
                </a:lnTo>
                <a:lnTo>
                  <a:pt x="442" y="410"/>
                </a:lnTo>
                <a:lnTo>
                  <a:pt x="440" y="407"/>
                </a:lnTo>
                <a:lnTo>
                  <a:pt x="439" y="404"/>
                </a:lnTo>
                <a:lnTo>
                  <a:pt x="437" y="401"/>
                </a:lnTo>
                <a:lnTo>
                  <a:pt x="435" y="398"/>
                </a:lnTo>
                <a:lnTo>
                  <a:pt x="433" y="396"/>
                </a:lnTo>
                <a:lnTo>
                  <a:pt x="432" y="393"/>
                </a:lnTo>
                <a:lnTo>
                  <a:pt x="430" y="390"/>
                </a:lnTo>
                <a:lnTo>
                  <a:pt x="429" y="388"/>
                </a:lnTo>
                <a:lnTo>
                  <a:pt x="427" y="386"/>
                </a:lnTo>
                <a:lnTo>
                  <a:pt x="425" y="384"/>
                </a:lnTo>
                <a:lnTo>
                  <a:pt x="423" y="381"/>
                </a:lnTo>
                <a:lnTo>
                  <a:pt x="421" y="379"/>
                </a:lnTo>
                <a:lnTo>
                  <a:pt x="419" y="376"/>
                </a:lnTo>
                <a:lnTo>
                  <a:pt x="418" y="374"/>
                </a:lnTo>
                <a:lnTo>
                  <a:pt x="416" y="371"/>
                </a:lnTo>
                <a:lnTo>
                  <a:pt x="414" y="368"/>
                </a:lnTo>
                <a:lnTo>
                  <a:pt x="413" y="366"/>
                </a:lnTo>
                <a:lnTo>
                  <a:pt x="411" y="363"/>
                </a:lnTo>
                <a:lnTo>
                  <a:pt x="409" y="360"/>
                </a:lnTo>
                <a:lnTo>
                  <a:pt x="407" y="356"/>
                </a:lnTo>
                <a:lnTo>
                  <a:pt x="405" y="353"/>
                </a:lnTo>
                <a:lnTo>
                  <a:pt x="404" y="349"/>
                </a:lnTo>
                <a:lnTo>
                  <a:pt x="402" y="345"/>
                </a:lnTo>
                <a:lnTo>
                  <a:pt x="400" y="340"/>
                </a:lnTo>
                <a:lnTo>
                  <a:pt x="399" y="336"/>
                </a:lnTo>
                <a:lnTo>
                  <a:pt x="397" y="331"/>
                </a:lnTo>
                <a:lnTo>
                  <a:pt x="394" y="322"/>
                </a:lnTo>
                <a:lnTo>
                  <a:pt x="393" y="317"/>
                </a:lnTo>
                <a:lnTo>
                  <a:pt x="391" y="313"/>
                </a:lnTo>
                <a:lnTo>
                  <a:pt x="390" y="310"/>
                </a:lnTo>
                <a:lnTo>
                  <a:pt x="389" y="306"/>
                </a:lnTo>
                <a:lnTo>
                  <a:pt x="387" y="302"/>
                </a:lnTo>
                <a:lnTo>
                  <a:pt x="386" y="299"/>
                </a:lnTo>
                <a:lnTo>
                  <a:pt x="385" y="296"/>
                </a:lnTo>
                <a:lnTo>
                  <a:pt x="384" y="292"/>
                </a:lnTo>
                <a:lnTo>
                  <a:pt x="383" y="290"/>
                </a:lnTo>
                <a:lnTo>
                  <a:pt x="382" y="286"/>
                </a:lnTo>
                <a:lnTo>
                  <a:pt x="381" y="284"/>
                </a:lnTo>
                <a:lnTo>
                  <a:pt x="380" y="281"/>
                </a:lnTo>
                <a:lnTo>
                  <a:pt x="379" y="278"/>
                </a:lnTo>
                <a:lnTo>
                  <a:pt x="378" y="275"/>
                </a:lnTo>
                <a:lnTo>
                  <a:pt x="378" y="272"/>
                </a:lnTo>
                <a:lnTo>
                  <a:pt x="377" y="270"/>
                </a:lnTo>
                <a:lnTo>
                  <a:pt x="377" y="267"/>
                </a:lnTo>
                <a:lnTo>
                  <a:pt x="377" y="264"/>
                </a:lnTo>
                <a:lnTo>
                  <a:pt x="376" y="261"/>
                </a:lnTo>
                <a:lnTo>
                  <a:pt x="376" y="258"/>
                </a:lnTo>
                <a:lnTo>
                  <a:pt x="376" y="256"/>
                </a:lnTo>
                <a:lnTo>
                  <a:pt x="377" y="253"/>
                </a:lnTo>
                <a:lnTo>
                  <a:pt x="377" y="250"/>
                </a:lnTo>
                <a:lnTo>
                  <a:pt x="377" y="246"/>
                </a:lnTo>
                <a:lnTo>
                  <a:pt x="378" y="243"/>
                </a:lnTo>
                <a:lnTo>
                  <a:pt x="379" y="240"/>
                </a:lnTo>
                <a:lnTo>
                  <a:pt x="380" y="236"/>
                </a:lnTo>
                <a:lnTo>
                  <a:pt x="381" y="232"/>
                </a:lnTo>
                <a:lnTo>
                  <a:pt x="383" y="229"/>
                </a:lnTo>
                <a:lnTo>
                  <a:pt x="384" y="225"/>
                </a:lnTo>
                <a:lnTo>
                  <a:pt x="392" y="208"/>
                </a:lnTo>
                <a:lnTo>
                  <a:pt x="396" y="200"/>
                </a:lnTo>
                <a:lnTo>
                  <a:pt x="401" y="193"/>
                </a:lnTo>
                <a:lnTo>
                  <a:pt x="405" y="187"/>
                </a:lnTo>
                <a:lnTo>
                  <a:pt x="410" y="182"/>
                </a:lnTo>
                <a:lnTo>
                  <a:pt x="415" y="176"/>
                </a:lnTo>
                <a:lnTo>
                  <a:pt x="421" y="172"/>
                </a:lnTo>
                <a:lnTo>
                  <a:pt x="427" y="168"/>
                </a:lnTo>
                <a:lnTo>
                  <a:pt x="432" y="164"/>
                </a:lnTo>
                <a:lnTo>
                  <a:pt x="438" y="160"/>
                </a:lnTo>
                <a:lnTo>
                  <a:pt x="444" y="157"/>
                </a:lnTo>
                <a:lnTo>
                  <a:pt x="450" y="154"/>
                </a:lnTo>
                <a:lnTo>
                  <a:pt x="457" y="151"/>
                </a:lnTo>
                <a:lnTo>
                  <a:pt x="463" y="148"/>
                </a:lnTo>
                <a:lnTo>
                  <a:pt x="469" y="146"/>
                </a:lnTo>
                <a:lnTo>
                  <a:pt x="475" y="143"/>
                </a:lnTo>
                <a:lnTo>
                  <a:pt x="482" y="140"/>
                </a:lnTo>
                <a:lnTo>
                  <a:pt x="489" y="137"/>
                </a:lnTo>
                <a:lnTo>
                  <a:pt x="495" y="134"/>
                </a:lnTo>
                <a:lnTo>
                  <a:pt x="501" y="130"/>
                </a:lnTo>
                <a:lnTo>
                  <a:pt x="508" y="127"/>
                </a:lnTo>
                <a:lnTo>
                  <a:pt x="515" y="123"/>
                </a:lnTo>
                <a:lnTo>
                  <a:pt x="521" y="119"/>
                </a:lnTo>
                <a:lnTo>
                  <a:pt x="527" y="114"/>
                </a:lnTo>
                <a:lnTo>
                  <a:pt x="534" y="109"/>
                </a:lnTo>
                <a:lnTo>
                  <a:pt x="540" y="104"/>
                </a:lnTo>
                <a:lnTo>
                  <a:pt x="546" y="98"/>
                </a:lnTo>
                <a:lnTo>
                  <a:pt x="552" y="91"/>
                </a:lnTo>
                <a:lnTo>
                  <a:pt x="558" y="83"/>
                </a:lnTo>
                <a:lnTo>
                  <a:pt x="564" y="75"/>
                </a:lnTo>
                <a:lnTo>
                  <a:pt x="569" y="66"/>
                </a:lnTo>
                <a:lnTo>
                  <a:pt x="572" y="61"/>
                </a:lnTo>
                <a:lnTo>
                  <a:pt x="573" y="58"/>
                </a:lnTo>
                <a:lnTo>
                  <a:pt x="574" y="56"/>
                </a:lnTo>
                <a:lnTo>
                  <a:pt x="575" y="53"/>
                </a:lnTo>
                <a:lnTo>
                  <a:pt x="575" y="50"/>
                </a:lnTo>
                <a:lnTo>
                  <a:pt x="575" y="48"/>
                </a:lnTo>
                <a:lnTo>
                  <a:pt x="576" y="45"/>
                </a:lnTo>
                <a:lnTo>
                  <a:pt x="576" y="42"/>
                </a:lnTo>
                <a:lnTo>
                  <a:pt x="576" y="40"/>
                </a:lnTo>
                <a:lnTo>
                  <a:pt x="576" y="37"/>
                </a:lnTo>
                <a:lnTo>
                  <a:pt x="576" y="35"/>
                </a:lnTo>
                <a:lnTo>
                  <a:pt x="576" y="32"/>
                </a:lnTo>
                <a:lnTo>
                  <a:pt x="576" y="30"/>
                </a:lnTo>
                <a:lnTo>
                  <a:pt x="576" y="27"/>
                </a:lnTo>
                <a:lnTo>
                  <a:pt x="576" y="25"/>
                </a:lnTo>
                <a:lnTo>
                  <a:pt x="576" y="22"/>
                </a:lnTo>
                <a:lnTo>
                  <a:pt x="576" y="20"/>
                </a:lnTo>
                <a:lnTo>
                  <a:pt x="576" y="18"/>
                </a:lnTo>
                <a:lnTo>
                  <a:pt x="576" y="16"/>
                </a:lnTo>
                <a:lnTo>
                  <a:pt x="576" y="14"/>
                </a:lnTo>
                <a:lnTo>
                  <a:pt x="576" y="12"/>
                </a:lnTo>
                <a:lnTo>
                  <a:pt x="576" y="10"/>
                </a:lnTo>
                <a:lnTo>
                  <a:pt x="576" y="9"/>
                </a:lnTo>
                <a:lnTo>
                  <a:pt x="577" y="7"/>
                </a:lnTo>
                <a:lnTo>
                  <a:pt x="577" y="6"/>
                </a:lnTo>
                <a:lnTo>
                  <a:pt x="577" y="4"/>
                </a:lnTo>
                <a:lnTo>
                  <a:pt x="578" y="3"/>
                </a:lnTo>
                <a:lnTo>
                  <a:pt x="579" y="2"/>
                </a:lnTo>
                <a:lnTo>
                  <a:pt x="580" y="2"/>
                </a:lnTo>
                <a:lnTo>
                  <a:pt x="581" y="1"/>
                </a:lnTo>
                <a:lnTo>
                  <a:pt x="583" y="0"/>
                </a:lnTo>
                <a:lnTo>
                  <a:pt x="586" y="0"/>
                </a:lnTo>
                <a:lnTo>
                  <a:pt x="587" y="0"/>
                </a:lnTo>
                <a:lnTo>
                  <a:pt x="589" y="0"/>
                </a:lnTo>
                <a:lnTo>
                  <a:pt x="591" y="0"/>
                </a:lnTo>
                <a:lnTo>
                  <a:pt x="593" y="0"/>
                </a:lnTo>
                <a:lnTo>
                  <a:pt x="594" y="1"/>
                </a:lnTo>
                <a:lnTo>
                  <a:pt x="596" y="2"/>
                </a:lnTo>
                <a:lnTo>
                  <a:pt x="598" y="3"/>
                </a:lnTo>
                <a:lnTo>
                  <a:pt x="600" y="4"/>
                </a:lnTo>
                <a:lnTo>
                  <a:pt x="601" y="5"/>
                </a:lnTo>
                <a:lnTo>
                  <a:pt x="603" y="6"/>
                </a:lnTo>
                <a:lnTo>
                  <a:pt x="605" y="8"/>
                </a:lnTo>
                <a:lnTo>
                  <a:pt x="607" y="10"/>
                </a:lnTo>
                <a:lnTo>
                  <a:pt x="609" y="11"/>
                </a:lnTo>
                <a:lnTo>
                  <a:pt x="611" y="13"/>
                </a:lnTo>
                <a:lnTo>
                  <a:pt x="613" y="15"/>
                </a:lnTo>
                <a:lnTo>
                  <a:pt x="614" y="17"/>
                </a:lnTo>
                <a:lnTo>
                  <a:pt x="616" y="19"/>
                </a:lnTo>
                <a:lnTo>
                  <a:pt x="618" y="21"/>
                </a:lnTo>
                <a:lnTo>
                  <a:pt x="619" y="23"/>
                </a:lnTo>
                <a:lnTo>
                  <a:pt x="621" y="26"/>
                </a:lnTo>
                <a:lnTo>
                  <a:pt x="623" y="28"/>
                </a:lnTo>
                <a:lnTo>
                  <a:pt x="625" y="31"/>
                </a:lnTo>
                <a:lnTo>
                  <a:pt x="626" y="33"/>
                </a:lnTo>
                <a:lnTo>
                  <a:pt x="627" y="36"/>
                </a:lnTo>
                <a:lnTo>
                  <a:pt x="629" y="39"/>
                </a:lnTo>
                <a:lnTo>
                  <a:pt x="630" y="42"/>
                </a:lnTo>
                <a:lnTo>
                  <a:pt x="631" y="44"/>
                </a:lnTo>
                <a:lnTo>
                  <a:pt x="633" y="47"/>
                </a:lnTo>
                <a:lnTo>
                  <a:pt x="634" y="50"/>
                </a:lnTo>
                <a:lnTo>
                  <a:pt x="635" y="53"/>
                </a:lnTo>
                <a:lnTo>
                  <a:pt x="639" y="64"/>
                </a:lnTo>
                <a:lnTo>
                  <a:pt x="641" y="69"/>
                </a:lnTo>
                <a:lnTo>
                  <a:pt x="642" y="74"/>
                </a:lnTo>
                <a:lnTo>
                  <a:pt x="643" y="79"/>
                </a:lnTo>
                <a:lnTo>
                  <a:pt x="644" y="84"/>
                </a:lnTo>
                <a:lnTo>
                  <a:pt x="645" y="88"/>
                </a:lnTo>
                <a:lnTo>
                  <a:pt x="645" y="92"/>
                </a:lnTo>
                <a:lnTo>
                  <a:pt x="646" y="97"/>
                </a:lnTo>
                <a:lnTo>
                  <a:pt x="646" y="101"/>
                </a:lnTo>
                <a:lnTo>
                  <a:pt x="647" y="105"/>
                </a:lnTo>
                <a:lnTo>
                  <a:pt x="647" y="108"/>
                </a:lnTo>
                <a:lnTo>
                  <a:pt x="646" y="112"/>
                </a:lnTo>
                <a:lnTo>
                  <a:pt x="646" y="116"/>
                </a:lnTo>
                <a:lnTo>
                  <a:pt x="645" y="120"/>
                </a:lnTo>
                <a:lnTo>
                  <a:pt x="645" y="124"/>
                </a:lnTo>
                <a:lnTo>
                  <a:pt x="644" y="128"/>
                </a:lnTo>
                <a:lnTo>
                  <a:pt x="643" y="131"/>
                </a:lnTo>
                <a:lnTo>
                  <a:pt x="643" y="135"/>
                </a:lnTo>
                <a:lnTo>
                  <a:pt x="641" y="139"/>
                </a:lnTo>
                <a:lnTo>
                  <a:pt x="640" y="143"/>
                </a:lnTo>
                <a:lnTo>
                  <a:pt x="639" y="147"/>
                </a:lnTo>
                <a:lnTo>
                  <a:pt x="637" y="152"/>
                </a:lnTo>
                <a:lnTo>
                  <a:pt x="636" y="156"/>
                </a:lnTo>
                <a:lnTo>
                  <a:pt x="635" y="160"/>
                </a:lnTo>
                <a:lnTo>
                  <a:pt x="633" y="165"/>
                </a:lnTo>
                <a:lnTo>
                  <a:pt x="631" y="170"/>
                </a:lnTo>
                <a:lnTo>
                  <a:pt x="629" y="175"/>
                </a:lnTo>
                <a:lnTo>
                  <a:pt x="628" y="181"/>
                </a:lnTo>
                <a:lnTo>
                  <a:pt x="626" y="186"/>
                </a:lnTo>
                <a:lnTo>
                  <a:pt x="624" y="192"/>
                </a:lnTo>
                <a:lnTo>
                  <a:pt x="622" y="199"/>
                </a:lnTo>
                <a:lnTo>
                  <a:pt x="618" y="210"/>
                </a:lnTo>
                <a:lnTo>
                  <a:pt x="617" y="215"/>
                </a:lnTo>
                <a:lnTo>
                  <a:pt x="615" y="220"/>
                </a:lnTo>
                <a:lnTo>
                  <a:pt x="613" y="224"/>
                </a:lnTo>
                <a:lnTo>
                  <a:pt x="611" y="228"/>
                </a:lnTo>
                <a:lnTo>
                  <a:pt x="609" y="232"/>
                </a:lnTo>
                <a:lnTo>
                  <a:pt x="607" y="236"/>
                </a:lnTo>
                <a:lnTo>
                  <a:pt x="606" y="239"/>
                </a:lnTo>
                <a:lnTo>
                  <a:pt x="604" y="242"/>
                </a:lnTo>
                <a:lnTo>
                  <a:pt x="602" y="245"/>
                </a:lnTo>
                <a:lnTo>
                  <a:pt x="600" y="248"/>
                </a:lnTo>
                <a:lnTo>
                  <a:pt x="599" y="251"/>
                </a:lnTo>
                <a:lnTo>
                  <a:pt x="597" y="254"/>
                </a:lnTo>
                <a:lnTo>
                  <a:pt x="595" y="256"/>
                </a:lnTo>
                <a:lnTo>
                  <a:pt x="593" y="259"/>
                </a:lnTo>
                <a:lnTo>
                  <a:pt x="591" y="262"/>
                </a:lnTo>
                <a:lnTo>
                  <a:pt x="589" y="264"/>
                </a:lnTo>
                <a:lnTo>
                  <a:pt x="587" y="267"/>
                </a:lnTo>
                <a:lnTo>
                  <a:pt x="585" y="270"/>
                </a:lnTo>
                <a:lnTo>
                  <a:pt x="583" y="273"/>
                </a:lnTo>
                <a:lnTo>
                  <a:pt x="580" y="276"/>
                </a:lnTo>
                <a:lnTo>
                  <a:pt x="578" y="279"/>
                </a:lnTo>
                <a:lnTo>
                  <a:pt x="576" y="282"/>
                </a:lnTo>
                <a:lnTo>
                  <a:pt x="573" y="286"/>
                </a:lnTo>
                <a:lnTo>
                  <a:pt x="571" y="289"/>
                </a:lnTo>
                <a:lnTo>
                  <a:pt x="569" y="293"/>
                </a:lnTo>
                <a:lnTo>
                  <a:pt x="566" y="298"/>
                </a:lnTo>
                <a:lnTo>
                  <a:pt x="564" y="302"/>
                </a:lnTo>
                <a:lnTo>
                  <a:pt x="561" y="307"/>
                </a:lnTo>
                <a:lnTo>
                  <a:pt x="558" y="312"/>
                </a:lnTo>
                <a:lnTo>
                  <a:pt x="556" y="318"/>
                </a:lnTo>
                <a:lnTo>
                  <a:pt x="547" y="334"/>
                </a:lnTo>
                <a:lnTo>
                  <a:pt x="543" y="342"/>
                </a:lnTo>
                <a:lnTo>
                  <a:pt x="538" y="350"/>
                </a:lnTo>
                <a:lnTo>
                  <a:pt x="534" y="358"/>
                </a:lnTo>
                <a:lnTo>
                  <a:pt x="529" y="366"/>
                </a:lnTo>
                <a:lnTo>
                  <a:pt x="525" y="374"/>
                </a:lnTo>
                <a:lnTo>
                  <a:pt x="521" y="382"/>
                </a:lnTo>
                <a:lnTo>
                  <a:pt x="516" y="389"/>
                </a:lnTo>
                <a:lnTo>
                  <a:pt x="512" y="396"/>
                </a:lnTo>
                <a:lnTo>
                  <a:pt x="507" y="403"/>
                </a:lnTo>
                <a:lnTo>
                  <a:pt x="503" y="410"/>
                </a:lnTo>
                <a:lnTo>
                  <a:pt x="499" y="417"/>
                </a:lnTo>
                <a:lnTo>
                  <a:pt x="496" y="424"/>
                </a:lnTo>
                <a:lnTo>
                  <a:pt x="492" y="430"/>
                </a:lnTo>
                <a:lnTo>
                  <a:pt x="489" y="436"/>
                </a:lnTo>
                <a:lnTo>
                  <a:pt x="485" y="442"/>
                </a:lnTo>
                <a:lnTo>
                  <a:pt x="482" y="448"/>
                </a:lnTo>
                <a:lnTo>
                  <a:pt x="479" y="454"/>
                </a:lnTo>
                <a:lnTo>
                  <a:pt x="477" y="459"/>
                </a:lnTo>
                <a:lnTo>
                  <a:pt x="475" y="464"/>
                </a:lnTo>
                <a:lnTo>
                  <a:pt x="473" y="469"/>
                </a:lnTo>
                <a:lnTo>
                  <a:pt x="471" y="474"/>
                </a:lnTo>
                <a:lnTo>
                  <a:pt x="470" y="478"/>
                </a:lnTo>
                <a:lnTo>
                  <a:pt x="469" y="482"/>
                </a:lnTo>
                <a:lnTo>
                  <a:pt x="469" y="486"/>
                </a:lnTo>
                <a:lnTo>
                  <a:pt x="469" y="489"/>
                </a:lnTo>
                <a:lnTo>
                  <a:pt x="470" y="492"/>
                </a:lnTo>
                <a:lnTo>
                  <a:pt x="471" y="495"/>
                </a:lnTo>
                <a:lnTo>
                  <a:pt x="472" y="498"/>
                </a:lnTo>
                <a:lnTo>
                  <a:pt x="474" y="500"/>
                </a:lnTo>
                <a:lnTo>
                  <a:pt x="477" y="502"/>
                </a:lnTo>
                <a:lnTo>
                  <a:pt x="479" y="503"/>
                </a:lnTo>
                <a:lnTo>
                  <a:pt x="481" y="503"/>
                </a:lnTo>
                <a:lnTo>
                  <a:pt x="483" y="503"/>
                </a:lnTo>
                <a:lnTo>
                  <a:pt x="484" y="502"/>
                </a:lnTo>
                <a:lnTo>
                  <a:pt x="486" y="501"/>
                </a:lnTo>
                <a:lnTo>
                  <a:pt x="487" y="500"/>
                </a:lnTo>
                <a:lnTo>
                  <a:pt x="489" y="498"/>
                </a:lnTo>
                <a:lnTo>
                  <a:pt x="491" y="496"/>
                </a:lnTo>
                <a:lnTo>
                  <a:pt x="492" y="494"/>
                </a:lnTo>
                <a:lnTo>
                  <a:pt x="494" y="492"/>
                </a:lnTo>
                <a:lnTo>
                  <a:pt x="496" y="489"/>
                </a:lnTo>
                <a:lnTo>
                  <a:pt x="498" y="486"/>
                </a:lnTo>
                <a:lnTo>
                  <a:pt x="500" y="484"/>
                </a:lnTo>
                <a:lnTo>
                  <a:pt x="502" y="480"/>
                </a:lnTo>
                <a:lnTo>
                  <a:pt x="505" y="477"/>
                </a:lnTo>
                <a:lnTo>
                  <a:pt x="507" y="474"/>
                </a:lnTo>
                <a:lnTo>
                  <a:pt x="509" y="470"/>
                </a:lnTo>
                <a:lnTo>
                  <a:pt x="511" y="467"/>
                </a:lnTo>
                <a:lnTo>
                  <a:pt x="514" y="463"/>
                </a:lnTo>
                <a:lnTo>
                  <a:pt x="517" y="460"/>
                </a:lnTo>
                <a:lnTo>
                  <a:pt x="520" y="456"/>
                </a:lnTo>
                <a:lnTo>
                  <a:pt x="523" y="452"/>
                </a:lnTo>
                <a:lnTo>
                  <a:pt x="526" y="449"/>
                </a:lnTo>
                <a:lnTo>
                  <a:pt x="529" y="445"/>
                </a:lnTo>
                <a:lnTo>
                  <a:pt x="532" y="442"/>
                </a:lnTo>
                <a:lnTo>
                  <a:pt x="536" y="438"/>
                </a:lnTo>
                <a:lnTo>
                  <a:pt x="539" y="435"/>
                </a:lnTo>
                <a:lnTo>
                  <a:pt x="543" y="432"/>
                </a:lnTo>
                <a:lnTo>
                  <a:pt x="547" y="429"/>
                </a:lnTo>
                <a:lnTo>
                  <a:pt x="551" y="426"/>
                </a:lnTo>
                <a:lnTo>
                  <a:pt x="556" y="423"/>
                </a:lnTo>
                <a:lnTo>
                  <a:pt x="566" y="417"/>
                </a:lnTo>
                <a:lnTo>
                  <a:pt x="571" y="414"/>
                </a:lnTo>
                <a:lnTo>
                  <a:pt x="575" y="412"/>
                </a:lnTo>
                <a:lnTo>
                  <a:pt x="579" y="410"/>
                </a:lnTo>
                <a:lnTo>
                  <a:pt x="583" y="408"/>
                </a:lnTo>
                <a:lnTo>
                  <a:pt x="587" y="406"/>
                </a:lnTo>
                <a:lnTo>
                  <a:pt x="591" y="404"/>
                </a:lnTo>
                <a:lnTo>
                  <a:pt x="595" y="402"/>
                </a:lnTo>
                <a:lnTo>
                  <a:pt x="598" y="400"/>
                </a:lnTo>
                <a:lnTo>
                  <a:pt x="601" y="399"/>
                </a:lnTo>
                <a:lnTo>
                  <a:pt x="605" y="398"/>
                </a:lnTo>
                <a:lnTo>
                  <a:pt x="608" y="397"/>
                </a:lnTo>
                <a:lnTo>
                  <a:pt x="611" y="396"/>
                </a:lnTo>
                <a:lnTo>
                  <a:pt x="615" y="395"/>
                </a:lnTo>
                <a:lnTo>
                  <a:pt x="618" y="394"/>
                </a:lnTo>
                <a:lnTo>
                  <a:pt x="621" y="393"/>
                </a:lnTo>
                <a:lnTo>
                  <a:pt x="625" y="392"/>
                </a:lnTo>
                <a:lnTo>
                  <a:pt x="628" y="392"/>
                </a:lnTo>
                <a:lnTo>
                  <a:pt x="631" y="391"/>
                </a:lnTo>
                <a:lnTo>
                  <a:pt x="635" y="391"/>
                </a:lnTo>
                <a:lnTo>
                  <a:pt x="639" y="390"/>
                </a:lnTo>
                <a:lnTo>
                  <a:pt x="643" y="390"/>
                </a:lnTo>
                <a:lnTo>
                  <a:pt x="647" y="389"/>
                </a:lnTo>
                <a:lnTo>
                  <a:pt x="651" y="388"/>
                </a:lnTo>
                <a:lnTo>
                  <a:pt x="656" y="388"/>
                </a:lnTo>
                <a:lnTo>
                  <a:pt x="660" y="387"/>
                </a:lnTo>
                <a:lnTo>
                  <a:pt x="665" y="386"/>
                </a:lnTo>
                <a:lnTo>
                  <a:pt x="671" y="386"/>
                </a:lnTo>
                <a:lnTo>
                  <a:pt x="676" y="385"/>
                </a:lnTo>
                <a:lnTo>
                  <a:pt x="682" y="384"/>
                </a:lnTo>
                <a:lnTo>
                  <a:pt x="688" y="384"/>
                </a:lnTo>
                <a:lnTo>
                  <a:pt x="694" y="382"/>
                </a:lnTo>
                <a:lnTo>
                  <a:pt x="696" y="382"/>
                </a:lnTo>
                <a:lnTo>
                  <a:pt x="699" y="382"/>
                </a:lnTo>
                <a:lnTo>
                  <a:pt x="701" y="381"/>
                </a:lnTo>
                <a:lnTo>
                  <a:pt x="703" y="381"/>
                </a:lnTo>
                <a:lnTo>
                  <a:pt x="706" y="380"/>
                </a:lnTo>
                <a:lnTo>
                  <a:pt x="708" y="380"/>
                </a:lnTo>
                <a:lnTo>
                  <a:pt x="710" y="380"/>
                </a:lnTo>
                <a:lnTo>
                  <a:pt x="711" y="380"/>
                </a:lnTo>
                <a:lnTo>
                  <a:pt x="713" y="379"/>
                </a:lnTo>
                <a:lnTo>
                  <a:pt x="715" y="379"/>
                </a:lnTo>
                <a:lnTo>
                  <a:pt x="717" y="379"/>
                </a:lnTo>
                <a:lnTo>
                  <a:pt x="719" y="378"/>
                </a:lnTo>
                <a:lnTo>
                  <a:pt x="720" y="378"/>
                </a:lnTo>
                <a:lnTo>
                  <a:pt x="722" y="378"/>
                </a:lnTo>
                <a:lnTo>
                  <a:pt x="723" y="378"/>
                </a:lnTo>
                <a:lnTo>
                  <a:pt x="725" y="378"/>
                </a:lnTo>
                <a:lnTo>
                  <a:pt x="727" y="378"/>
                </a:lnTo>
                <a:lnTo>
                  <a:pt x="728" y="378"/>
                </a:lnTo>
                <a:lnTo>
                  <a:pt x="730" y="378"/>
                </a:lnTo>
                <a:lnTo>
                  <a:pt x="732" y="378"/>
                </a:lnTo>
                <a:lnTo>
                  <a:pt x="733" y="379"/>
                </a:lnTo>
                <a:lnTo>
                  <a:pt x="735" y="379"/>
                </a:lnTo>
                <a:lnTo>
                  <a:pt x="737" y="379"/>
                </a:lnTo>
                <a:lnTo>
                  <a:pt x="739" y="380"/>
                </a:lnTo>
                <a:lnTo>
                  <a:pt x="741" y="380"/>
                </a:lnTo>
                <a:lnTo>
                  <a:pt x="744" y="380"/>
                </a:lnTo>
                <a:lnTo>
                  <a:pt x="746" y="381"/>
                </a:lnTo>
                <a:lnTo>
                  <a:pt x="749" y="382"/>
                </a:lnTo>
                <a:lnTo>
                  <a:pt x="751" y="382"/>
                </a:lnTo>
                <a:lnTo>
                  <a:pt x="754" y="384"/>
                </a:lnTo>
                <a:lnTo>
                  <a:pt x="762" y="386"/>
                </a:lnTo>
                <a:lnTo>
                  <a:pt x="765" y="387"/>
                </a:lnTo>
                <a:lnTo>
                  <a:pt x="769" y="388"/>
                </a:lnTo>
                <a:lnTo>
                  <a:pt x="772" y="389"/>
                </a:lnTo>
                <a:lnTo>
                  <a:pt x="775" y="390"/>
                </a:lnTo>
                <a:lnTo>
                  <a:pt x="779" y="391"/>
                </a:lnTo>
                <a:lnTo>
                  <a:pt x="781" y="392"/>
                </a:lnTo>
                <a:lnTo>
                  <a:pt x="784" y="393"/>
                </a:lnTo>
                <a:lnTo>
                  <a:pt x="787" y="394"/>
                </a:lnTo>
                <a:lnTo>
                  <a:pt x="789" y="395"/>
                </a:lnTo>
                <a:lnTo>
                  <a:pt x="792" y="396"/>
                </a:lnTo>
                <a:lnTo>
                  <a:pt x="795" y="397"/>
                </a:lnTo>
                <a:lnTo>
                  <a:pt x="797" y="398"/>
                </a:lnTo>
                <a:lnTo>
                  <a:pt x="799" y="400"/>
                </a:lnTo>
                <a:lnTo>
                  <a:pt x="801" y="401"/>
                </a:lnTo>
                <a:lnTo>
                  <a:pt x="803" y="402"/>
                </a:lnTo>
                <a:lnTo>
                  <a:pt x="805" y="404"/>
                </a:lnTo>
                <a:lnTo>
                  <a:pt x="807" y="405"/>
                </a:lnTo>
                <a:lnTo>
                  <a:pt x="809" y="407"/>
                </a:lnTo>
                <a:lnTo>
                  <a:pt x="811" y="408"/>
                </a:lnTo>
                <a:lnTo>
                  <a:pt x="813" y="410"/>
                </a:lnTo>
                <a:lnTo>
                  <a:pt x="815" y="412"/>
                </a:lnTo>
                <a:lnTo>
                  <a:pt x="817" y="414"/>
                </a:lnTo>
                <a:lnTo>
                  <a:pt x="819" y="416"/>
                </a:lnTo>
                <a:lnTo>
                  <a:pt x="821" y="419"/>
                </a:lnTo>
                <a:lnTo>
                  <a:pt x="823" y="421"/>
                </a:lnTo>
                <a:lnTo>
                  <a:pt x="825" y="424"/>
                </a:lnTo>
                <a:lnTo>
                  <a:pt x="827" y="427"/>
                </a:lnTo>
                <a:lnTo>
                  <a:pt x="829" y="430"/>
                </a:lnTo>
                <a:lnTo>
                  <a:pt x="831" y="433"/>
                </a:lnTo>
                <a:lnTo>
                  <a:pt x="834" y="436"/>
                </a:lnTo>
                <a:lnTo>
                  <a:pt x="837" y="443"/>
                </a:lnTo>
                <a:lnTo>
                  <a:pt x="839" y="446"/>
                </a:lnTo>
                <a:lnTo>
                  <a:pt x="840" y="449"/>
                </a:lnTo>
                <a:lnTo>
                  <a:pt x="841" y="452"/>
                </a:lnTo>
                <a:lnTo>
                  <a:pt x="841" y="455"/>
                </a:lnTo>
                <a:lnTo>
                  <a:pt x="842" y="458"/>
                </a:lnTo>
                <a:lnTo>
                  <a:pt x="843" y="460"/>
                </a:lnTo>
                <a:lnTo>
                  <a:pt x="843" y="463"/>
                </a:lnTo>
                <a:lnTo>
                  <a:pt x="843" y="466"/>
                </a:lnTo>
                <a:lnTo>
                  <a:pt x="843" y="468"/>
                </a:lnTo>
                <a:lnTo>
                  <a:pt x="843" y="471"/>
                </a:lnTo>
                <a:lnTo>
                  <a:pt x="842" y="473"/>
                </a:lnTo>
                <a:lnTo>
                  <a:pt x="842" y="476"/>
                </a:lnTo>
                <a:lnTo>
                  <a:pt x="841" y="478"/>
                </a:lnTo>
                <a:lnTo>
                  <a:pt x="841" y="481"/>
                </a:lnTo>
                <a:lnTo>
                  <a:pt x="841" y="484"/>
                </a:lnTo>
                <a:lnTo>
                  <a:pt x="841" y="486"/>
                </a:lnTo>
                <a:lnTo>
                  <a:pt x="840" y="489"/>
                </a:lnTo>
                <a:lnTo>
                  <a:pt x="840" y="492"/>
                </a:lnTo>
                <a:lnTo>
                  <a:pt x="839" y="494"/>
                </a:lnTo>
                <a:lnTo>
                  <a:pt x="839" y="497"/>
                </a:lnTo>
                <a:lnTo>
                  <a:pt x="839" y="500"/>
                </a:lnTo>
                <a:lnTo>
                  <a:pt x="839" y="502"/>
                </a:lnTo>
                <a:lnTo>
                  <a:pt x="840" y="506"/>
                </a:lnTo>
                <a:lnTo>
                  <a:pt x="840" y="508"/>
                </a:lnTo>
                <a:lnTo>
                  <a:pt x="841" y="512"/>
                </a:lnTo>
                <a:lnTo>
                  <a:pt x="841" y="515"/>
                </a:lnTo>
                <a:lnTo>
                  <a:pt x="842" y="518"/>
                </a:lnTo>
                <a:lnTo>
                  <a:pt x="843" y="522"/>
                </a:lnTo>
                <a:lnTo>
                  <a:pt x="845" y="525"/>
                </a:lnTo>
                <a:lnTo>
                  <a:pt x="847" y="529"/>
                </a:lnTo>
                <a:lnTo>
                  <a:pt x="851" y="536"/>
                </a:lnTo>
                <a:lnTo>
                  <a:pt x="853" y="539"/>
                </a:lnTo>
                <a:lnTo>
                  <a:pt x="856" y="542"/>
                </a:lnTo>
                <a:lnTo>
                  <a:pt x="858" y="545"/>
                </a:lnTo>
                <a:lnTo>
                  <a:pt x="861" y="548"/>
                </a:lnTo>
                <a:lnTo>
                  <a:pt x="864" y="550"/>
                </a:lnTo>
                <a:lnTo>
                  <a:pt x="867" y="553"/>
                </a:lnTo>
                <a:lnTo>
                  <a:pt x="870" y="555"/>
                </a:lnTo>
                <a:lnTo>
                  <a:pt x="873" y="557"/>
                </a:lnTo>
                <a:lnTo>
                  <a:pt x="877" y="559"/>
                </a:lnTo>
                <a:lnTo>
                  <a:pt x="879" y="561"/>
                </a:lnTo>
                <a:lnTo>
                  <a:pt x="883" y="563"/>
                </a:lnTo>
                <a:lnTo>
                  <a:pt x="886" y="565"/>
                </a:lnTo>
                <a:lnTo>
                  <a:pt x="889" y="566"/>
                </a:lnTo>
                <a:lnTo>
                  <a:pt x="892" y="568"/>
                </a:lnTo>
                <a:lnTo>
                  <a:pt x="895" y="570"/>
                </a:lnTo>
                <a:lnTo>
                  <a:pt x="897" y="571"/>
                </a:lnTo>
                <a:lnTo>
                  <a:pt x="900" y="573"/>
                </a:lnTo>
                <a:lnTo>
                  <a:pt x="903" y="574"/>
                </a:lnTo>
                <a:lnTo>
                  <a:pt x="905" y="576"/>
                </a:lnTo>
                <a:lnTo>
                  <a:pt x="907" y="578"/>
                </a:lnTo>
                <a:lnTo>
                  <a:pt x="909" y="579"/>
                </a:lnTo>
                <a:lnTo>
                  <a:pt x="911" y="580"/>
                </a:lnTo>
                <a:lnTo>
                  <a:pt x="912" y="582"/>
                </a:lnTo>
                <a:lnTo>
                  <a:pt x="913" y="584"/>
                </a:lnTo>
                <a:lnTo>
                  <a:pt x="914" y="585"/>
                </a:lnTo>
                <a:lnTo>
                  <a:pt x="914" y="587"/>
                </a:lnTo>
                <a:lnTo>
                  <a:pt x="915" y="589"/>
                </a:lnTo>
                <a:lnTo>
                  <a:pt x="914" y="590"/>
                </a:lnTo>
                <a:lnTo>
                  <a:pt x="914" y="592"/>
                </a:lnTo>
                <a:lnTo>
                  <a:pt x="913" y="595"/>
                </a:lnTo>
                <a:lnTo>
                  <a:pt x="909" y="599"/>
                </a:lnTo>
                <a:lnTo>
                  <a:pt x="907" y="601"/>
                </a:lnTo>
                <a:lnTo>
                  <a:pt x="905" y="603"/>
                </a:lnTo>
                <a:lnTo>
                  <a:pt x="903" y="604"/>
                </a:lnTo>
                <a:lnTo>
                  <a:pt x="901" y="605"/>
                </a:lnTo>
                <a:lnTo>
                  <a:pt x="898" y="606"/>
                </a:lnTo>
                <a:lnTo>
                  <a:pt x="895" y="606"/>
                </a:lnTo>
                <a:lnTo>
                  <a:pt x="893" y="606"/>
                </a:lnTo>
                <a:lnTo>
                  <a:pt x="889" y="606"/>
                </a:lnTo>
                <a:lnTo>
                  <a:pt x="887" y="605"/>
                </a:lnTo>
                <a:lnTo>
                  <a:pt x="883" y="605"/>
                </a:lnTo>
                <a:lnTo>
                  <a:pt x="880" y="604"/>
                </a:lnTo>
                <a:lnTo>
                  <a:pt x="876" y="603"/>
                </a:lnTo>
                <a:lnTo>
                  <a:pt x="873" y="602"/>
                </a:lnTo>
                <a:lnTo>
                  <a:pt x="869" y="600"/>
                </a:lnTo>
                <a:lnTo>
                  <a:pt x="865" y="599"/>
                </a:lnTo>
                <a:lnTo>
                  <a:pt x="861" y="597"/>
                </a:lnTo>
                <a:lnTo>
                  <a:pt x="857" y="595"/>
                </a:lnTo>
                <a:lnTo>
                  <a:pt x="852" y="593"/>
                </a:lnTo>
                <a:lnTo>
                  <a:pt x="848" y="591"/>
                </a:lnTo>
                <a:lnTo>
                  <a:pt x="843" y="589"/>
                </a:lnTo>
                <a:lnTo>
                  <a:pt x="839" y="587"/>
                </a:lnTo>
                <a:lnTo>
                  <a:pt x="834" y="585"/>
                </a:lnTo>
                <a:lnTo>
                  <a:pt x="829" y="583"/>
                </a:lnTo>
                <a:lnTo>
                  <a:pt x="825" y="581"/>
                </a:lnTo>
                <a:lnTo>
                  <a:pt x="820" y="578"/>
                </a:lnTo>
                <a:lnTo>
                  <a:pt x="815" y="576"/>
                </a:lnTo>
                <a:lnTo>
                  <a:pt x="810" y="574"/>
                </a:lnTo>
                <a:lnTo>
                  <a:pt x="805" y="572"/>
                </a:lnTo>
                <a:lnTo>
                  <a:pt x="799" y="570"/>
                </a:lnTo>
                <a:lnTo>
                  <a:pt x="794" y="568"/>
                </a:lnTo>
                <a:lnTo>
                  <a:pt x="784" y="564"/>
                </a:lnTo>
                <a:lnTo>
                  <a:pt x="780" y="563"/>
                </a:lnTo>
                <a:lnTo>
                  <a:pt x="776" y="561"/>
                </a:lnTo>
                <a:lnTo>
                  <a:pt x="772" y="559"/>
                </a:lnTo>
                <a:lnTo>
                  <a:pt x="768" y="558"/>
                </a:lnTo>
                <a:lnTo>
                  <a:pt x="765" y="556"/>
                </a:lnTo>
                <a:lnTo>
                  <a:pt x="762" y="554"/>
                </a:lnTo>
                <a:lnTo>
                  <a:pt x="759" y="552"/>
                </a:lnTo>
                <a:lnTo>
                  <a:pt x="756" y="551"/>
                </a:lnTo>
                <a:lnTo>
                  <a:pt x="753" y="549"/>
                </a:lnTo>
                <a:lnTo>
                  <a:pt x="751" y="548"/>
                </a:lnTo>
                <a:lnTo>
                  <a:pt x="748" y="546"/>
                </a:lnTo>
                <a:lnTo>
                  <a:pt x="746" y="544"/>
                </a:lnTo>
                <a:lnTo>
                  <a:pt x="743" y="543"/>
                </a:lnTo>
                <a:lnTo>
                  <a:pt x="741" y="541"/>
                </a:lnTo>
                <a:lnTo>
                  <a:pt x="739" y="540"/>
                </a:lnTo>
                <a:lnTo>
                  <a:pt x="736" y="538"/>
                </a:lnTo>
                <a:lnTo>
                  <a:pt x="734" y="536"/>
                </a:lnTo>
                <a:lnTo>
                  <a:pt x="731" y="535"/>
                </a:lnTo>
                <a:lnTo>
                  <a:pt x="729" y="533"/>
                </a:lnTo>
                <a:lnTo>
                  <a:pt x="726" y="532"/>
                </a:lnTo>
                <a:lnTo>
                  <a:pt x="723" y="530"/>
                </a:lnTo>
                <a:lnTo>
                  <a:pt x="720" y="529"/>
                </a:lnTo>
                <a:lnTo>
                  <a:pt x="717" y="527"/>
                </a:lnTo>
                <a:lnTo>
                  <a:pt x="714" y="525"/>
                </a:lnTo>
                <a:lnTo>
                  <a:pt x="710" y="524"/>
                </a:lnTo>
                <a:lnTo>
                  <a:pt x="706" y="522"/>
                </a:lnTo>
                <a:lnTo>
                  <a:pt x="702" y="520"/>
                </a:lnTo>
                <a:lnTo>
                  <a:pt x="698" y="519"/>
                </a:lnTo>
                <a:lnTo>
                  <a:pt x="693" y="517"/>
                </a:lnTo>
                <a:lnTo>
                  <a:pt x="688" y="516"/>
                </a:lnTo>
                <a:lnTo>
                  <a:pt x="681" y="513"/>
                </a:lnTo>
                <a:lnTo>
                  <a:pt x="678" y="512"/>
                </a:lnTo>
                <a:lnTo>
                  <a:pt x="675" y="511"/>
                </a:lnTo>
                <a:lnTo>
                  <a:pt x="673" y="510"/>
                </a:lnTo>
                <a:lnTo>
                  <a:pt x="670" y="509"/>
                </a:lnTo>
                <a:lnTo>
                  <a:pt x="667" y="508"/>
                </a:lnTo>
                <a:lnTo>
                  <a:pt x="665" y="508"/>
                </a:lnTo>
                <a:lnTo>
                  <a:pt x="663" y="507"/>
                </a:lnTo>
                <a:lnTo>
                  <a:pt x="660" y="506"/>
                </a:lnTo>
                <a:lnTo>
                  <a:pt x="658" y="505"/>
                </a:lnTo>
                <a:lnTo>
                  <a:pt x="656" y="504"/>
                </a:lnTo>
                <a:lnTo>
                  <a:pt x="654" y="504"/>
                </a:lnTo>
                <a:lnTo>
                  <a:pt x="652" y="503"/>
                </a:lnTo>
                <a:lnTo>
                  <a:pt x="650" y="503"/>
                </a:lnTo>
                <a:lnTo>
                  <a:pt x="648" y="502"/>
                </a:lnTo>
                <a:lnTo>
                  <a:pt x="646" y="502"/>
                </a:lnTo>
                <a:lnTo>
                  <a:pt x="644" y="501"/>
                </a:lnTo>
                <a:lnTo>
                  <a:pt x="642" y="501"/>
                </a:lnTo>
                <a:lnTo>
                  <a:pt x="640" y="501"/>
                </a:lnTo>
                <a:lnTo>
                  <a:pt x="638" y="500"/>
                </a:lnTo>
                <a:lnTo>
                  <a:pt x="636" y="500"/>
                </a:lnTo>
                <a:lnTo>
                  <a:pt x="634" y="500"/>
                </a:lnTo>
                <a:lnTo>
                  <a:pt x="632" y="500"/>
                </a:lnTo>
                <a:lnTo>
                  <a:pt x="629" y="500"/>
                </a:lnTo>
                <a:lnTo>
                  <a:pt x="627" y="500"/>
                </a:lnTo>
                <a:lnTo>
                  <a:pt x="624" y="500"/>
                </a:lnTo>
                <a:lnTo>
                  <a:pt x="621" y="501"/>
                </a:lnTo>
                <a:lnTo>
                  <a:pt x="619" y="501"/>
                </a:lnTo>
                <a:lnTo>
                  <a:pt x="615" y="501"/>
                </a:lnTo>
                <a:lnTo>
                  <a:pt x="612" y="502"/>
                </a:lnTo>
                <a:lnTo>
                  <a:pt x="609" y="502"/>
                </a:lnTo>
                <a:lnTo>
                  <a:pt x="599" y="504"/>
                </a:lnTo>
                <a:lnTo>
                  <a:pt x="594" y="504"/>
                </a:lnTo>
                <a:lnTo>
                  <a:pt x="589" y="505"/>
                </a:lnTo>
                <a:lnTo>
                  <a:pt x="585" y="506"/>
                </a:lnTo>
                <a:lnTo>
                  <a:pt x="581" y="506"/>
                </a:lnTo>
                <a:lnTo>
                  <a:pt x="577" y="507"/>
                </a:lnTo>
                <a:lnTo>
                  <a:pt x="573" y="508"/>
                </a:lnTo>
                <a:lnTo>
                  <a:pt x="569" y="509"/>
                </a:lnTo>
                <a:lnTo>
                  <a:pt x="565" y="510"/>
                </a:lnTo>
                <a:lnTo>
                  <a:pt x="561" y="510"/>
                </a:lnTo>
                <a:lnTo>
                  <a:pt x="558" y="511"/>
                </a:lnTo>
                <a:lnTo>
                  <a:pt x="554" y="512"/>
                </a:lnTo>
                <a:lnTo>
                  <a:pt x="551" y="513"/>
                </a:lnTo>
                <a:lnTo>
                  <a:pt x="548" y="514"/>
                </a:lnTo>
                <a:lnTo>
                  <a:pt x="545" y="516"/>
                </a:lnTo>
                <a:lnTo>
                  <a:pt x="542" y="517"/>
                </a:lnTo>
                <a:lnTo>
                  <a:pt x="539" y="518"/>
                </a:lnTo>
                <a:lnTo>
                  <a:pt x="536" y="520"/>
                </a:lnTo>
                <a:lnTo>
                  <a:pt x="533" y="522"/>
                </a:lnTo>
                <a:lnTo>
                  <a:pt x="531" y="524"/>
                </a:lnTo>
                <a:lnTo>
                  <a:pt x="528" y="526"/>
                </a:lnTo>
                <a:lnTo>
                  <a:pt x="525" y="528"/>
                </a:lnTo>
                <a:lnTo>
                  <a:pt x="523" y="530"/>
                </a:lnTo>
                <a:lnTo>
                  <a:pt x="520" y="532"/>
                </a:lnTo>
                <a:lnTo>
                  <a:pt x="517" y="535"/>
                </a:lnTo>
                <a:lnTo>
                  <a:pt x="515" y="538"/>
                </a:lnTo>
                <a:lnTo>
                  <a:pt x="513" y="541"/>
                </a:lnTo>
                <a:lnTo>
                  <a:pt x="510" y="544"/>
                </a:lnTo>
                <a:lnTo>
                  <a:pt x="508" y="548"/>
                </a:lnTo>
                <a:lnTo>
                  <a:pt x="505" y="551"/>
                </a:lnTo>
                <a:lnTo>
                  <a:pt x="503" y="555"/>
                </a:lnTo>
                <a:lnTo>
                  <a:pt x="502" y="556"/>
                </a:lnTo>
                <a:lnTo>
                  <a:pt x="502" y="556"/>
                </a:lnTo>
                <a:lnTo>
                  <a:pt x="502" y="557"/>
                </a:lnTo>
                <a:lnTo>
                  <a:pt x="502" y="557"/>
                </a:lnTo>
                <a:lnTo>
                  <a:pt x="502" y="558"/>
                </a:lnTo>
                <a:lnTo>
                  <a:pt x="502" y="558"/>
                </a:lnTo>
                <a:lnTo>
                  <a:pt x="502" y="558"/>
                </a:lnTo>
                <a:lnTo>
                  <a:pt x="502" y="559"/>
                </a:lnTo>
                <a:lnTo>
                  <a:pt x="502" y="559"/>
                </a:lnTo>
                <a:lnTo>
                  <a:pt x="502" y="560"/>
                </a:lnTo>
                <a:lnTo>
                  <a:pt x="502" y="560"/>
                </a:lnTo>
                <a:lnTo>
                  <a:pt x="502" y="560"/>
                </a:lnTo>
                <a:lnTo>
                  <a:pt x="502" y="560"/>
                </a:lnTo>
                <a:lnTo>
                  <a:pt x="503" y="561"/>
                </a:lnTo>
                <a:lnTo>
                  <a:pt x="503" y="561"/>
                </a:lnTo>
                <a:lnTo>
                  <a:pt x="503" y="562"/>
                </a:lnTo>
                <a:lnTo>
                  <a:pt x="503" y="562"/>
                </a:lnTo>
                <a:lnTo>
                  <a:pt x="503" y="562"/>
                </a:lnTo>
                <a:lnTo>
                  <a:pt x="503" y="563"/>
                </a:lnTo>
                <a:lnTo>
                  <a:pt x="503" y="563"/>
                </a:lnTo>
                <a:lnTo>
                  <a:pt x="503" y="564"/>
                </a:lnTo>
                <a:lnTo>
                  <a:pt x="503" y="564"/>
                </a:lnTo>
                <a:lnTo>
                  <a:pt x="503" y="564"/>
                </a:lnTo>
                <a:lnTo>
                  <a:pt x="503" y="565"/>
                </a:lnTo>
                <a:lnTo>
                  <a:pt x="503" y="565"/>
                </a:lnTo>
                <a:lnTo>
                  <a:pt x="503" y="566"/>
                </a:lnTo>
                <a:lnTo>
                  <a:pt x="503" y="566"/>
                </a:lnTo>
                <a:lnTo>
                  <a:pt x="503" y="567"/>
                </a:lnTo>
                <a:lnTo>
                  <a:pt x="503" y="567"/>
                </a:lnTo>
                <a:lnTo>
                  <a:pt x="503" y="568"/>
                </a:lnTo>
                <a:lnTo>
                  <a:pt x="503" y="568"/>
                </a:lnTo>
                <a:lnTo>
                  <a:pt x="501" y="571"/>
                </a:lnTo>
                <a:lnTo>
                  <a:pt x="501" y="572"/>
                </a:lnTo>
                <a:lnTo>
                  <a:pt x="500" y="573"/>
                </a:lnTo>
                <a:lnTo>
                  <a:pt x="499" y="574"/>
                </a:lnTo>
                <a:lnTo>
                  <a:pt x="499" y="575"/>
                </a:lnTo>
                <a:lnTo>
                  <a:pt x="498" y="576"/>
                </a:lnTo>
                <a:lnTo>
                  <a:pt x="497" y="577"/>
                </a:lnTo>
                <a:lnTo>
                  <a:pt x="497" y="578"/>
                </a:lnTo>
                <a:lnTo>
                  <a:pt x="496" y="578"/>
                </a:lnTo>
                <a:lnTo>
                  <a:pt x="495" y="579"/>
                </a:lnTo>
                <a:lnTo>
                  <a:pt x="494" y="580"/>
                </a:lnTo>
                <a:lnTo>
                  <a:pt x="493" y="580"/>
                </a:lnTo>
                <a:lnTo>
                  <a:pt x="493" y="581"/>
                </a:lnTo>
                <a:lnTo>
                  <a:pt x="492" y="581"/>
                </a:lnTo>
                <a:lnTo>
                  <a:pt x="491" y="582"/>
                </a:lnTo>
                <a:lnTo>
                  <a:pt x="490" y="582"/>
                </a:lnTo>
                <a:lnTo>
                  <a:pt x="489" y="583"/>
                </a:lnTo>
                <a:lnTo>
                  <a:pt x="488" y="583"/>
                </a:lnTo>
                <a:lnTo>
                  <a:pt x="487" y="584"/>
                </a:lnTo>
                <a:lnTo>
                  <a:pt x="486" y="584"/>
                </a:lnTo>
                <a:lnTo>
                  <a:pt x="485" y="585"/>
                </a:lnTo>
                <a:lnTo>
                  <a:pt x="485" y="586"/>
                </a:lnTo>
                <a:lnTo>
                  <a:pt x="484" y="586"/>
                </a:lnTo>
                <a:lnTo>
                  <a:pt x="483" y="587"/>
                </a:lnTo>
                <a:lnTo>
                  <a:pt x="482" y="588"/>
                </a:lnTo>
                <a:lnTo>
                  <a:pt x="481" y="589"/>
                </a:lnTo>
                <a:lnTo>
                  <a:pt x="480" y="590"/>
                </a:lnTo>
                <a:lnTo>
                  <a:pt x="479" y="591"/>
                </a:lnTo>
                <a:lnTo>
                  <a:pt x="478" y="592"/>
                </a:lnTo>
                <a:lnTo>
                  <a:pt x="477" y="593"/>
                </a:lnTo>
                <a:lnTo>
                  <a:pt x="477" y="595"/>
                </a:lnTo>
                <a:lnTo>
                  <a:pt x="473" y="601"/>
                </a:lnTo>
                <a:lnTo>
                  <a:pt x="471" y="604"/>
                </a:lnTo>
                <a:lnTo>
                  <a:pt x="469" y="606"/>
                </a:lnTo>
                <a:lnTo>
                  <a:pt x="468" y="609"/>
                </a:lnTo>
                <a:lnTo>
                  <a:pt x="467" y="611"/>
                </a:lnTo>
                <a:lnTo>
                  <a:pt x="465" y="614"/>
                </a:lnTo>
                <a:lnTo>
                  <a:pt x="464" y="616"/>
                </a:lnTo>
                <a:lnTo>
                  <a:pt x="463" y="618"/>
                </a:lnTo>
                <a:lnTo>
                  <a:pt x="462" y="620"/>
                </a:lnTo>
                <a:lnTo>
                  <a:pt x="461" y="622"/>
                </a:lnTo>
                <a:lnTo>
                  <a:pt x="460" y="624"/>
                </a:lnTo>
                <a:lnTo>
                  <a:pt x="459" y="626"/>
                </a:lnTo>
                <a:lnTo>
                  <a:pt x="459" y="628"/>
                </a:lnTo>
                <a:lnTo>
                  <a:pt x="458" y="630"/>
                </a:lnTo>
                <a:lnTo>
                  <a:pt x="457" y="632"/>
                </a:lnTo>
                <a:lnTo>
                  <a:pt x="457" y="634"/>
                </a:lnTo>
                <a:lnTo>
                  <a:pt x="456" y="636"/>
                </a:lnTo>
                <a:lnTo>
                  <a:pt x="456" y="638"/>
                </a:lnTo>
                <a:lnTo>
                  <a:pt x="455" y="640"/>
                </a:lnTo>
                <a:lnTo>
                  <a:pt x="455" y="642"/>
                </a:lnTo>
                <a:lnTo>
                  <a:pt x="455" y="644"/>
                </a:lnTo>
                <a:lnTo>
                  <a:pt x="454" y="647"/>
                </a:lnTo>
                <a:lnTo>
                  <a:pt x="454" y="649"/>
                </a:lnTo>
                <a:lnTo>
                  <a:pt x="453" y="652"/>
                </a:lnTo>
                <a:lnTo>
                  <a:pt x="453" y="654"/>
                </a:lnTo>
                <a:lnTo>
                  <a:pt x="453" y="657"/>
                </a:lnTo>
                <a:lnTo>
                  <a:pt x="452" y="660"/>
                </a:lnTo>
                <a:lnTo>
                  <a:pt x="451" y="663"/>
                </a:lnTo>
                <a:lnTo>
                  <a:pt x="451" y="667"/>
                </a:lnTo>
                <a:lnTo>
                  <a:pt x="451" y="670"/>
                </a:lnTo>
                <a:lnTo>
                  <a:pt x="450" y="674"/>
                </a:lnTo>
                <a:lnTo>
                  <a:pt x="449" y="677"/>
                </a:lnTo>
                <a:lnTo>
                  <a:pt x="449" y="679"/>
                </a:lnTo>
                <a:lnTo>
                  <a:pt x="449" y="680"/>
                </a:lnTo>
                <a:lnTo>
                  <a:pt x="449" y="682"/>
                </a:lnTo>
                <a:lnTo>
                  <a:pt x="449" y="683"/>
                </a:lnTo>
                <a:lnTo>
                  <a:pt x="449" y="684"/>
                </a:lnTo>
                <a:lnTo>
                  <a:pt x="449" y="686"/>
                </a:lnTo>
                <a:lnTo>
                  <a:pt x="449" y="687"/>
                </a:lnTo>
                <a:lnTo>
                  <a:pt x="449" y="688"/>
                </a:lnTo>
                <a:lnTo>
                  <a:pt x="449" y="689"/>
                </a:lnTo>
                <a:lnTo>
                  <a:pt x="449" y="690"/>
                </a:lnTo>
                <a:lnTo>
                  <a:pt x="449" y="691"/>
                </a:lnTo>
                <a:lnTo>
                  <a:pt x="449" y="692"/>
                </a:lnTo>
                <a:lnTo>
                  <a:pt x="449" y="693"/>
                </a:lnTo>
                <a:lnTo>
                  <a:pt x="449" y="694"/>
                </a:lnTo>
                <a:lnTo>
                  <a:pt x="449" y="695"/>
                </a:lnTo>
                <a:lnTo>
                  <a:pt x="450" y="696"/>
                </a:lnTo>
                <a:lnTo>
                  <a:pt x="450" y="697"/>
                </a:lnTo>
                <a:lnTo>
                  <a:pt x="450" y="698"/>
                </a:lnTo>
                <a:lnTo>
                  <a:pt x="450" y="699"/>
                </a:lnTo>
                <a:lnTo>
                  <a:pt x="450" y="700"/>
                </a:lnTo>
                <a:lnTo>
                  <a:pt x="450" y="701"/>
                </a:lnTo>
                <a:lnTo>
                  <a:pt x="450" y="702"/>
                </a:lnTo>
                <a:lnTo>
                  <a:pt x="450" y="703"/>
                </a:lnTo>
                <a:lnTo>
                  <a:pt x="450" y="704"/>
                </a:lnTo>
                <a:lnTo>
                  <a:pt x="450" y="706"/>
                </a:lnTo>
                <a:lnTo>
                  <a:pt x="450" y="707"/>
                </a:lnTo>
                <a:lnTo>
                  <a:pt x="450" y="709"/>
                </a:lnTo>
                <a:lnTo>
                  <a:pt x="450" y="710"/>
                </a:lnTo>
                <a:lnTo>
                  <a:pt x="450" y="712"/>
                </a:lnTo>
                <a:lnTo>
                  <a:pt x="450" y="714"/>
                </a:lnTo>
                <a:lnTo>
                  <a:pt x="449" y="720"/>
                </a:lnTo>
                <a:lnTo>
                  <a:pt x="449" y="723"/>
                </a:lnTo>
                <a:lnTo>
                  <a:pt x="449" y="726"/>
                </a:lnTo>
                <a:lnTo>
                  <a:pt x="448" y="728"/>
                </a:lnTo>
                <a:lnTo>
                  <a:pt x="448" y="731"/>
                </a:lnTo>
                <a:lnTo>
                  <a:pt x="447" y="733"/>
                </a:lnTo>
                <a:lnTo>
                  <a:pt x="447" y="736"/>
                </a:lnTo>
                <a:lnTo>
                  <a:pt x="447" y="738"/>
                </a:lnTo>
                <a:lnTo>
                  <a:pt x="446" y="740"/>
                </a:lnTo>
                <a:lnTo>
                  <a:pt x="446" y="743"/>
                </a:lnTo>
                <a:lnTo>
                  <a:pt x="445" y="745"/>
                </a:lnTo>
                <a:lnTo>
                  <a:pt x="445" y="747"/>
                </a:lnTo>
                <a:lnTo>
                  <a:pt x="444" y="749"/>
                </a:lnTo>
                <a:lnTo>
                  <a:pt x="444" y="751"/>
                </a:lnTo>
                <a:lnTo>
                  <a:pt x="443" y="753"/>
                </a:lnTo>
                <a:lnTo>
                  <a:pt x="443" y="755"/>
                </a:lnTo>
                <a:lnTo>
                  <a:pt x="443" y="757"/>
                </a:lnTo>
                <a:lnTo>
                  <a:pt x="442" y="759"/>
                </a:lnTo>
                <a:lnTo>
                  <a:pt x="441" y="760"/>
                </a:lnTo>
                <a:lnTo>
                  <a:pt x="441" y="762"/>
                </a:lnTo>
                <a:lnTo>
                  <a:pt x="441" y="764"/>
                </a:lnTo>
                <a:lnTo>
                  <a:pt x="440" y="766"/>
                </a:lnTo>
                <a:lnTo>
                  <a:pt x="440" y="767"/>
                </a:lnTo>
                <a:lnTo>
                  <a:pt x="439" y="769"/>
                </a:lnTo>
                <a:lnTo>
                  <a:pt x="439" y="770"/>
                </a:lnTo>
                <a:lnTo>
                  <a:pt x="439" y="772"/>
                </a:lnTo>
                <a:lnTo>
                  <a:pt x="438" y="774"/>
                </a:lnTo>
                <a:lnTo>
                  <a:pt x="438" y="775"/>
                </a:lnTo>
                <a:lnTo>
                  <a:pt x="437" y="777"/>
                </a:lnTo>
                <a:lnTo>
                  <a:pt x="437" y="778"/>
                </a:lnTo>
                <a:lnTo>
                  <a:pt x="437" y="780"/>
                </a:lnTo>
                <a:lnTo>
                  <a:pt x="437" y="780"/>
                </a:lnTo>
                <a:lnTo>
                  <a:pt x="437" y="780"/>
                </a:lnTo>
                <a:lnTo>
                  <a:pt x="437" y="780"/>
                </a:lnTo>
                <a:lnTo>
                  <a:pt x="437" y="780"/>
                </a:lnTo>
                <a:lnTo>
                  <a:pt x="437" y="780"/>
                </a:lnTo>
                <a:lnTo>
                  <a:pt x="437" y="780"/>
                </a:lnTo>
                <a:lnTo>
                  <a:pt x="437" y="780"/>
                </a:lnTo>
                <a:lnTo>
                  <a:pt x="437" y="780"/>
                </a:lnTo>
                <a:lnTo>
                  <a:pt x="437" y="780"/>
                </a:lnTo>
                <a:lnTo>
                  <a:pt x="437" y="780"/>
                </a:lnTo>
                <a:lnTo>
                  <a:pt x="437" y="780"/>
                </a:lnTo>
                <a:lnTo>
                  <a:pt x="437" y="780"/>
                </a:lnTo>
                <a:lnTo>
                  <a:pt x="437" y="780"/>
                </a:lnTo>
                <a:lnTo>
                  <a:pt x="437" y="780"/>
                </a:lnTo>
                <a:lnTo>
                  <a:pt x="437" y="780"/>
                </a:lnTo>
                <a:lnTo>
                  <a:pt x="437" y="780"/>
                </a:lnTo>
                <a:lnTo>
                  <a:pt x="437" y="780"/>
                </a:lnTo>
                <a:lnTo>
                  <a:pt x="437" y="780"/>
                </a:lnTo>
                <a:lnTo>
                  <a:pt x="437" y="780"/>
                </a:lnTo>
                <a:lnTo>
                  <a:pt x="437" y="780"/>
                </a:lnTo>
                <a:lnTo>
                  <a:pt x="437" y="780"/>
                </a:lnTo>
                <a:lnTo>
                  <a:pt x="437" y="780"/>
                </a:lnTo>
                <a:lnTo>
                  <a:pt x="437" y="780"/>
                </a:lnTo>
                <a:lnTo>
                  <a:pt x="437" y="780"/>
                </a:lnTo>
                <a:lnTo>
                  <a:pt x="437" y="780"/>
                </a:lnTo>
                <a:lnTo>
                  <a:pt x="437" y="780"/>
                </a:lnTo>
                <a:lnTo>
                  <a:pt x="437" y="780"/>
                </a:lnTo>
                <a:lnTo>
                  <a:pt x="437" y="780"/>
                </a:lnTo>
                <a:lnTo>
                  <a:pt x="437" y="780"/>
                </a:lnTo>
                <a:lnTo>
                  <a:pt x="437" y="780"/>
                </a:lnTo>
                <a:lnTo>
                  <a:pt x="437" y="780"/>
                </a:lnTo>
                <a:lnTo>
                  <a:pt x="435" y="778"/>
                </a:lnTo>
                <a:lnTo>
                  <a:pt x="434" y="777"/>
                </a:lnTo>
                <a:lnTo>
                  <a:pt x="433" y="776"/>
                </a:lnTo>
                <a:lnTo>
                  <a:pt x="431" y="775"/>
                </a:lnTo>
                <a:lnTo>
                  <a:pt x="430" y="774"/>
                </a:lnTo>
                <a:lnTo>
                  <a:pt x="429" y="774"/>
                </a:lnTo>
                <a:lnTo>
                  <a:pt x="428" y="773"/>
                </a:lnTo>
                <a:lnTo>
                  <a:pt x="427" y="772"/>
                </a:lnTo>
                <a:lnTo>
                  <a:pt x="425" y="771"/>
                </a:lnTo>
                <a:lnTo>
                  <a:pt x="424" y="770"/>
                </a:lnTo>
                <a:lnTo>
                  <a:pt x="423" y="769"/>
                </a:lnTo>
                <a:lnTo>
                  <a:pt x="421" y="768"/>
                </a:lnTo>
                <a:lnTo>
                  <a:pt x="420" y="767"/>
                </a:lnTo>
                <a:lnTo>
                  <a:pt x="418" y="766"/>
                </a:lnTo>
                <a:lnTo>
                  <a:pt x="417" y="765"/>
                </a:lnTo>
                <a:lnTo>
                  <a:pt x="415" y="764"/>
                </a:lnTo>
                <a:lnTo>
                  <a:pt x="414" y="763"/>
                </a:lnTo>
                <a:lnTo>
                  <a:pt x="413" y="762"/>
                </a:lnTo>
                <a:lnTo>
                  <a:pt x="411" y="760"/>
                </a:lnTo>
                <a:lnTo>
                  <a:pt x="410" y="759"/>
                </a:lnTo>
                <a:lnTo>
                  <a:pt x="409" y="758"/>
                </a:lnTo>
                <a:lnTo>
                  <a:pt x="407" y="756"/>
                </a:lnTo>
                <a:lnTo>
                  <a:pt x="406" y="755"/>
                </a:lnTo>
                <a:lnTo>
                  <a:pt x="405" y="753"/>
                </a:lnTo>
                <a:lnTo>
                  <a:pt x="404" y="752"/>
                </a:lnTo>
                <a:lnTo>
                  <a:pt x="403" y="750"/>
                </a:lnTo>
                <a:lnTo>
                  <a:pt x="401" y="748"/>
                </a:lnTo>
                <a:lnTo>
                  <a:pt x="400" y="746"/>
                </a:lnTo>
                <a:lnTo>
                  <a:pt x="399" y="744"/>
                </a:lnTo>
                <a:lnTo>
                  <a:pt x="398" y="742"/>
                </a:lnTo>
                <a:lnTo>
                  <a:pt x="397" y="740"/>
                </a:lnTo>
              </a:path>
            </a:pathLst>
          </a:custGeom>
          <a:solidFill>
            <a:srgbClr val="008000"/>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1975" name="Freeform 1031"/>
          <p:cNvSpPr>
            <a:spLocks/>
          </p:cNvSpPr>
          <p:nvPr/>
        </p:nvSpPr>
        <p:spPr bwMode="auto">
          <a:xfrm>
            <a:off x="6051550" y="3324225"/>
            <a:ext cx="1644650" cy="1028700"/>
          </a:xfrm>
          <a:custGeom>
            <a:avLst/>
            <a:gdLst>
              <a:gd name="T0" fmla="*/ 0 w 1165"/>
              <a:gd name="T1" fmla="*/ 251 h 648"/>
              <a:gd name="T2" fmla="*/ 119 w 1165"/>
              <a:gd name="T3" fmla="*/ 251 h 648"/>
              <a:gd name="T4" fmla="*/ 212 w 1165"/>
              <a:gd name="T5" fmla="*/ 251 h 648"/>
              <a:gd name="T6" fmla="*/ 291 w 1165"/>
              <a:gd name="T7" fmla="*/ 251 h 648"/>
              <a:gd name="T8" fmla="*/ 331 w 1165"/>
              <a:gd name="T9" fmla="*/ 251 h 648"/>
              <a:gd name="T10" fmla="*/ 397 w 1165"/>
              <a:gd name="T11" fmla="*/ 225 h 648"/>
              <a:gd name="T12" fmla="*/ 384 w 1165"/>
              <a:gd name="T13" fmla="*/ 171 h 648"/>
              <a:gd name="T14" fmla="*/ 278 w 1165"/>
              <a:gd name="T15" fmla="*/ 119 h 648"/>
              <a:gd name="T16" fmla="*/ 304 w 1165"/>
              <a:gd name="T17" fmla="*/ 66 h 648"/>
              <a:gd name="T18" fmla="*/ 794 w 1165"/>
              <a:gd name="T19" fmla="*/ 0 h 648"/>
              <a:gd name="T20" fmla="*/ 622 w 1165"/>
              <a:gd name="T21" fmla="*/ 13 h 648"/>
              <a:gd name="T22" fmla="*/ 542 w 1165"/>
              <a:gd name="T23" fmla="*/ 159 h 648"/>
              <a:gd name="T24" fmla="*/ 476 w 1165"/>
              <a:gd name="T25" fmla="*/ 198 h 648"/>
              <a:gd name="T26" fmla="*/ 410 w 1165"/>
              <a:gd name="T27" fmla="*/ 211 h 648"/>
              <a:gd name="T28" fmla="*/ 489 w 1165"/>
              <a:gd name="T29" fmla="*/ 211 h 648"/>
              <a:gd name="T30" fmla="*/ 635 w 1165"/>
              <a:gd name="T31" fmla="*/ 225 h 648"/>
              <a:gd name="T32" fmla="*/ 701 w 1165"/>
              <a:gd name="T33" fmla="*/ 237 h 648"/>
              <a:gd name="T34" fmla="*/ 860 w 1165"/>
              <a:gd name="T35" fmla="*/ 264 h 648"/>
              <a:gd name="T36" fmla="*/ 1164 w 1165"/>
              <a:gd name="T37" fmla="*/ 489 h 648"/>
              <a:gd name="T38" fmla="*/ 1045 w 1165"/>
              <a:gd name="T39" fmla="*/ 489 h 648"/>
              <a:gd name="T40" fmla="*/ 899 w 1165"/>
              <a:gd name="T41" fmla="*/ 475 h 648"/>
              <a:gd name="T42" fmla="*/ 714 w 1165"/>
              <a:gd name="T43" fmla="*/ 396 h 648"/>
              <a:gd name="T44" fmla="*/ 688 w 1165"/>
              <a:gd name="T45" fmla="*/ 330 h 648"/>
              <a:gd name="T46" fmla="*/ 582 w 1165"/>
              <a:gd name="T47" fmla="*/ 277 h 648"/>
              <a:gd name="T48" fmla="*/ 502 w 1165"/>
              <a:gd name="T49" fmla="*/ 277 h 648"/>
              <a:gd name="T50" fmla="*/ 555 w 1165"/>
              <a:gd name="T51" fmla="*/ 303 h 648"/>
              <a:gd name="T52" fmla="*/ 542 w 1165"/>
              <a:gd name="T53" fmla="*/ 409 h 648"/>
              <a:gd name="T54" fmla="*/ 661 w 1165"/>
              <a:gd name="T55" fmla="*/ 607 h 648"/>
              <a:gd name="T56" fmla="*/ 582 w 1165"/>
              <a:gd name="T57" fmla="*/ 647 h 648"/>
              <a:gd name="T58" fmla="*/ 516 w 1165"/>
              <a:gd name="T59" fmla="*/ 621 h 648"/>
              <a:gd name="T60" fmla="*/ 384 w 1165"/>
              <a:gd name="T61" fmla="*/ 555 h 648"/>
              <a:gd name="T62" fmla="*/ 450 w 1165"/>
              <a:gd name="T63" fmla="*/ 291 h 648"/>
              <a:gd name="T64" fmla="*/ 450 w 1165"/>
              <a:gd name="T65" fmla="*/ 264 h 648"/>
              <a:gd name="T66" fmla="*/ 370 w 1165"/>
              <a:gd name="T67" fmla="*/ 277 h 648"/>
              <a:gd name="T68" fmla="*/ 264 w 1165"/>
              <a:gd name="T69" fmla="*/ 330 h 648"/>
              <a:gd name="T70" fmla="*/ 119 w 1165"/>
              <a:gd name="T71" fmla="*/ 343 h 648"/>
              <a:gd name="T72" fmla="*/ 79 w 1165"/>
              <a:gd name="T73" fmla="*/ 330 h 648"/>
              <a:gd name="T74" fmla="*/ 79 w 1165"/>
              <a:gd name="T75" fmla="*/ 330 h 648"/>
              <a:gd name="T76" fmla="*/ 0 w 1165"/>
              <a:gd name="T77" fmla="*/ 251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65" h="648">
                <a:moveTo>
                  <a:pt x="0" y="251"/>
                </a:moveTo>
                <a:lnTo>
                  <a:pt x="119" y="251"/>
                </a:lnTo>
                <a:lnTo>
                  <a:pt x="212" y="251"/>
                </a:lnTo>
                <a:lnTo>
                  <a:pt x="291" y="251"/>
                </a:lnTo>
                <a:lnTo>
                  <a:pt x="331" y="251"/>
                </a:lnTo>
                <a:lnTo>
                  <a:pt x="397" y="225"/>
                </a:lnTo>
                <a:lnTo>
                  <a:pt x="384" y="171"/>
                </a:lnTo>
                <a:lnTo>
                  <a:pt x="278" y="119"/>
                </a:lnTo>
                <a:lnTo>
                  <a:pt x="304" y="66"/>
                </a:lnTo>
                <a:lnTo>
                  <a:pt x="794" y="0"/>
                </a:lnTo>
                <a:lnTo>
                  <a:pt x="622" y="13"/>
                </a:lnTo>
                <a:lnTo>
                  <a:pt x="542" y="159"/>
                </a:lnTo>
                <a:lnTo>
                  <a:pt x="476" y="198"/>
                </a:lnTo>
                <a:lnTo>
                  <a:pt x="410" y="211"/>
                </a:lnTo>
                <a:lnTo>
                  <a:pt x="489" y="211"/>
                </a:lnTo>
                <a:lnTo>
                  <a:pt x="635" y="225"/>
                </a:lnTo>
                <a:lnTo>
                  <a:pt x="701" y="237"/>
                </a:lnTo>
                <a:lnTo>
                  <a:pt x="860" y="264"/>
                </a:lnTo>
                <a:lnTo>
                  <a:pt x="1164" y="489"/>
                </a:lnTo>
                <a:lnTo>
                  <a:pt x="1045" y="489"/>
                </a:lnTo>
                <a:lnTo>
                  <a:pt x="899" y="475"/>
                </a:lnTo>
                <a:lnTo>
                  <a:pt x="714" y="396"/>
                </a:lnTo>
                <a:lnTo>
                  <a:pt x="688" y="330"/>
                </a:lnTo>
                <a:lnTo>
                  <a:pt x="582" y="277"/>
                </a:lnTo>
                <a:lnTo>
                  <a:pt x="502" y="277"/>
                </a:lnTo>
                <a:lnTo>
                  <a:pt x="555" y="303"/>
                </a:lnTo>
                <a:lnTo>
                  <a:pt x="542" y="409"/>
                </a:lnTo>
                <a:lnTo>
                  <a:pt x="661" y="607"/>
                </a:lnTo>
                <a:lnTo>
                  <a:pt x="582" y="647"/>
                </a:lnTo>
                <a:lnTo>
                  <a:pt x="516" y="621"/>
                </a:lnTo>
                <a:lnTo>
                  <a:pt x="384" y="555"/>
                </a:lnTo>
                <a:lnTo>
                  <a:pt x="450" y="291"/>
                </a:lnTo>
                <a:lnTo>
                  <a:pt x="450" y="264"/>
                </a:lnTo>
                <a:lnTo>
                  <a:pt x="370" y="277"/>
                </a:lnTo>
                <a:lnTo>
                  <a:pt x="264" y="330"/>
                </a:lnTo>
                <a:lnTo>
                  <a:pt x="119" y="343"/>
                </a:lnTo>
                <a:lnTo>
                  <a:pt x="79" y="330"/>
                </a:lnTo>
                <a:lnTo>
                  <a:pt x="79" y="330"/>
                </a:lnTo>
                <a:lnTo>
                  <a:pt x="0" y="251"/>
                </a:lnTo>
              </a:path>
            </a:pathLst>
          </a:custGeom>
          <a:solidFill>
            <a:srgbClr val="008000"/>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1976" name="Freeform 1032"/>
          <p:cNvSpPr>
            <a:spLocks/>
          </p:cNvSpPr>
          <p:nvPr/>
        </p:nvSpPr>
        <p:spPr bwMode="auto">
          <a:xfrm>
            <a:off x="5213350" y="4456113"/>
            <a:ext cx="1270000" cy="903287"/>
          </a:xfrm>
          <a:custGeom>
            <a:avLst/>
            <a:gdLst>
              <a:gd name="T0" fmla="*/ 0 w 900"/>
              <a:gd name="T1" fmla="*/ 251 h 569"/>
              <a:gd name="T2" fmla="*/ 13 w 900"/>
              <a:gd name="T3" fmla="*/ 238 h 569"/>
              <a:gd name="T4" fmla="*/ 39 w 900"/>
              <a:gd name="T5" fmla="*/ 225 h 569"/>
              <a:gd name="T6" fmla="*/ 66 w 900"/>
              <a:gd name="T7" fmla="*/ 212 h 569"/>
              <a:gd name="T8" fmla="*/ 93 w 900"/>
              <a:gd name="T9" fmla="*/ 198 h 569"/>
              <a:gd name="T10" fmla="*/ 93 w 900"/>
              <a:gd name="T11" fmla="*/ 198 h 569"/>
              <a:gd name="T12" fmla="*/ 93 w 900"/>
              <a:gd name="T13" fmla="*/ 172 h 569"/>
              <a:gd name="T14" fmla="*/ 106 w 900"/>
              <a:gd name="T15" fmla="*/ 93 h 569"/>
              <a:gd name="T16" fmla="*/ 198 w 900"/>
              <a:gd name="T17" fmla="*/ 40 h 569"/>
              <a:gd name="T18" fmla="*/ 277 w 900"/>
              <a:gd name="T19" fmla="*/ 27 h 569"/>
              <a:gd name="T20" fmla="*/ 370 w 900"/>
              <a:gd name="T21" fmla="*/ 13 h 569"/>
              <a:gd name="T22" fmla="*/ 423 w 900"/>
              <a:gd name="T23" fmla="*/ 0 h 569"/>
              <a:gd name="T24" fmla="*/ 357 w 900"/>
              <a:gd name="T25" fmla="*/ 0 h 569"/>
              <a:gd name="T26" fmla="*/ 291 w 900"/>
              <a:gd name="T27" fmla="*/ 80 h 569"/>
              <a:gd name="T28" fmla="*/ 291 w 900"/>
              <a:gd name="T29" fmla="*/ 119 h 569"/>
              <a:gd name="T30" fmla="*/ 185 w 900"/>
              <a:gd name="T31" fmla="*/ 159 h 569"/>
              <a:gd name="T32" fmla="*/ 159 w 900"/>
              <a:gd name="T33" fmla="*/ 159 h 569"/>
              <a:gd name="T34" fmla="*/ 172 w 900"/>
              <a:gd name="T35" fmla="*/ 159 h 569"/>
              <a:gd name="T36" fmla="*/ 264 w 900"/>
              <a:gd name="T37" fmla="*/ 159 h 569"/>
              <a:gd name="T38" fmla="*/ 331 w 900"/>
              <a:gd name="T39" fmla="*/ 159 h 569"/>
              <a:gd name="T40" fmla="*/ 423 w 900"/>
              <a:gd name="T41" fmla="*/ 185 h 569"/>
              <a:gd name="T42" fmla="*/ 648 w 900"/>
              <a:gd name="T43" fmla="*/ 119 h 569"/>
              <a:gd name="T44" fmla="*/ 753 w 900"/>
              <a:gd name="T45" fmla="*/ 172 h 569"/>
              <a:gd name="T46" fmla="*/ 886 w 900"/>
              <a:gd name="T47" fmla="*/ 185 h 569"/>
              <a:gd name="T48" fmla="*/ 741 w 900"/>
              <a:gd name="T49" fmla="*/ 185 h 569"/>
              <a:gd name="T50" fmla="*/ 516 w 900"/>
              <a:gd name="T51" fmla="*/ 225 h 569"/>
              <a:gd name="T52" fmla="*/ 489 w 900"/>
              <a:gd name="T53" fmla="*/ 225 h 569"/>
              <a:gd name="T54" fmla="*/ 595 w 900"/>
              <a:gd name="T55" fmla="*/ 225 h 569"/>
              <a:gd name="T56" fmla="*/ 661 w 900"/>
              <a:gd name="T57" fmla="*/ 251 h 569"/>
              <a:gd name="T58" fmla="*/ 714 w 900"/>
              <a:gd name="T59" fmla="*/ 344 h 569"/>
              <a:gd name="T60" fmla="*/ 807 w 900"/>
              <a:gd name="T61" fmla="*/ 410 h 569"/>
              <a:gd name="T62" fmla="*/ 899 w 900"/>
              <a:gd name="T63" fmla="*/ 436 h 569"/>
              <a:gd name="T64" fmla="*/ 621 w 900"/>
              <a:gd name="T65" fmla="*/ 410 h 569"/>
              <a:gd name="T66" fmla="*/ 595 w 900"/>
              <a:gd name="T67" fmla="*/ 344 h 569"/>
              <a:gd name="T68" fmla="*/ 555 w 900"/>
              <a:gd name="T69" fmla="*/ 264 h 569"/>
              <a:gd name="T70" fmla="*/ 582 w 900"/>
              <a:gd name="T71" fmla="*/ 330 h 569"/>
              <a:gd name="T72" fmla="*/ 555 w 900"/>
              <a:gd name="T73" fmla="*/ 410 h 569"/>
              <a:gd name="T74" fmla="*/ 582 w 900"/>
              <a:gd name="T75" fmla="*/ 450 h 569"/>
              <a:gd name="T76" fmla="*/ 621 w 900"/>
              <a:gd name="T77" fmla="*/ 568 h 569"/>
              <a:gd name="T78" fmla="*/ 529 w 900"/>
              <a:gd name="T79" fmla="*/ 555 h 569"/>
              <a:gd name="T80" fmla="*/ 436 w 900"/>
              <a:gd name="T81" fmla="*/ 502 h 569"/>
              <a:gd name="T82" fmla="*/ 529 w 900"/>
              <a:gd name="T83" fmla="*/ 344 h 569"/>
              <a:gd name="T84" fmla="*/ 489 w 900"/>
              <a:gd name="T85" fmla="*/ 238 h 569"/>
              <a:gd name="T86" fmla="*/ 436 w 900"/>
              <a:gd name="T87" fmla="*/ 238 h 569"/>
              <a:gd name="T88" fmla="*/ 370 w 900"/>
              <a:gd name="T89" fmla="*/ 225 h 569"/>
              <a:gd name="T90" fmla="*/ 304 w 900"/>
              <a:gd name="T91" fmla="*/ 225 h 569"/>
              <a:gd name="T92" fmla="*/ 225 w 900"/>
              <a:gd name="T93" fmla="*/ 212 h 569"/>
              <a:gd name="T94" fmla="*/ 132 w 900"/>
              <a:gd name="T95" fmla="*/ 212 h 569"/>
              <a:gd name="T96" fmla="*/ 66 w 900"/>
              <a:gd name="T97" fmla="*/ 264 h 569"/>
              <a:gd name="T98" fmla="*/ 27 w 900"/>
              <a:gd name="T99" fmla="*/ 264 h 569"/>
              <a:gd name="T100" fmla="*/ 27 w 900"/>
              <a:gd name="T101" fmla="*/ 264 h 569"/>
              <a:gd name="T102" fmla="*/ 0 w 900"/>
              <a:gd name="T103" fmla="*/ 251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00" h="569">
                <a:moveTo>
                  <a:pt x="0" y="251"/>
                </a:moveTo>
                <a:lnTo>
                  <a:pt x="13" y="238"/>
                </a:lnTo>
                <a:lnTo>
                  <a:pt x="39" y="225"/>
                </a:lnTo>
                <a:lnTo>
                  <a:pt x="66" y="212"/>
                </a:lnTo>
                <a:lnTo>
                  <a:pt x="93" y="198"/>
                </a:lnTo>
                <a:lnTo>
                  <a:pt x="93" y="198"/>
                </a:lnTo>
                <a:lnTo>
                  <a:pt x="93" y="172"/>
                </a:lnTo>
                <a:lnTo>
                  <a:pt x="106" y="93"/>
                </a:lnTo>
                <a:lnTo>
                  <a:pt x="198" y="40"/>
                </a:lnTo>
                <a:lnTo>
                  <a:pt x="277" y="27"/>
                </a:lnTo>
                <a:lnTo>
                  <a:pt x="370" y="13"/>
                </a:lnTo>
                <a:lnTo>
                  <a:pt x="423" y="0"/>
                </a:lnTo>
                <a:lnTo>
                  <a:pt x="357" y="0"/>
                </a:lnTo>
                <a:lnTo>
                  <a:pt x="291" y="80"/>
                </a:lnTo>
                <a:lnTo>
                  <a:pt x="291" y="119"/>
                </a:lnTo>
                <a:lnTo>
                  <a:pt x="185" y="159"/>
                </a:lnTo>
                <a:lnTo>
                  <a:pt x="159" y="159"/>
                </a:lnTo>
                <a:lnTo>
                  <a:pt x="172" y="159"/>
                </a:lnTo>
                <a:lnTo>
                  <a:pt x="264" y="159"/>
                </a:lnTo>
                <a:lnTo>
                  <a:pt x="331" y="159"/>
                </a:lnTo>
                <a:lnTo>
                  <a:pt x="423" y="185"/>
                </a:lnTo>
                <a:lnTo>
                  <a:pt x="648" y="119"/>
                </a:lnTo>
                <a:lnTo>
                  <a:pt x="753" y="172"/>
                </a:lnTo>
                <a:lnTo>
                  <a:pt x="886" y="185"/>
                </a:lnTo>
                <a:lnTo>
                  <a:pt x="741" y="185"/>
                </a:lnTo>
                <a:lnTo>
                  <a:pt x="516" y="225"/>
                </a:lnTo>
                <a:lnTo>
                  <a:pt x="489" y="225"/>
                </a:lnTo>
                <a:lnTo>
                  <a:pt x="595" y="225"/>
                </a:lnTo>
                <a:lnTo>
                  <a:pt x="661" y="251"/>
                </a:lnTo>
                <a:lnTo>
                  <a:pt x="714" y="344"/>
                </a:lnTo>
                <a:lnTo>
                  <a:pt x="807" y="410"/>
                </a:lnTo>
                <a:lnTo>
                  <a:pt x="899" y="436"/>
                </a:lnTo>
                <a:lnTo>
                  <a:pt x="621" y="410"/>
                </a:lnTo>
                <a:lnTo>
                  <a:pt x="595" y="344"/>
                </a:lnTo>
                <a:lnTo>
                  <a:pt x="555" y="264"/>
                </a:lnTo>
                <a:lnTo>
                  <a:pt x="582" y="330"/>
                </a:lnTo>
                <a:lnTo>
                  <a:pt x="555" y="410"/>
                </a:lnTo>
                <a:lnTo>
                  <a:pt x="582" y="450"/>
                </a:lnTo>
                <a:lnTo>
                  <a:pt x="621" y="568"/>
                </a:lnTo>
                <a:lnTo>
                  <a:pt x="529" y="555"/>
                </a:lnTo>
                <a:lnTo>
                  <a:pt x="436" y="502"/>
                </a:lnTo>
                <a:lnTo>
                  <a:pt x="529" y="344"/>
                </a:lnTo>
                <a:lnTo>
                  <a:pt x="489" y="238"/>
                </a:lnTo>
                <a:lnTo>
                  <a:pt x="436" y="238"/>
                </a:lnTo>
                <a:lnTo>
                  <a:pt x="370" y="225"/>
                </a:lnTo>
                <a:lnTo>
                  <a:pt x="304" y="225"/>
                </a:lnTo>
                <a:lnTo>
                  <a:pt x="225" y="212"/>
                </a:lnTo>
                <a:lnTo>
                  <a:pt x="132" y="212"/>
                </a:lnTo>
                <a:lnTo>
                  <a:pt x="66" y="264"/>
                </a:lnTo>
                <a:lnTo>
                  <a:pt x="27" y="264"/>
                </a:lnTo>
                <a:lnTo>
                  <a:pt x="27" y="264"/>
                </a:lnTo>
                <a:lnTo>
                  <a:pt x="0" y="251"/>
                </a:lnTo>
              </a:path>
            </a:pathLst>
          </a:custGeom>
          <a:solidFill>
            <a:srgbClr val="008000"/>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1977" name="Freeform 1033"/>
          <p:cNvSpPr>
            <a:spLocks/>
          </p:cNvSpPr>
          <p:nvPr/>
        </p:nvSpPr>
        <p:spPr bwMode="auto">
          <a:xfrm>
            <a:off x="933450" y="2922588"/>
            <a:ext cx="225425" cy="488950"/>
          </a:xfrm>
          <a:custGeom>
            <a:avLst/>
            <a:gdLst>
              <a:gd name="T0" fmla="*/ 63 w 160"/>
              <a:gd name="T1" fmla="*/ 7 h 308"/>
              <a:gd name="T2" fmla="*/ 59 w 160"/>
              <a:gd name="T3" fmla="*/ 16 h 308"/>
              <a:gd name="T4" fmla="*/ 58 w 160"/>
              <a:gd name="T5" fmla="*/ 27 h 308"/>
              <a:gd name="T6" fmla="*/ 56 w 160"/>
              <a:gd name="T7" fmla="*/ 41 h 308"/>
              <a:gd name="T8" fmla="*/ 55 w 160"/>
              <a:gd name="T9" fmla="*/ 62 h 308"/>
              <a:gd name="T10" fmla="*/ 56 w 160"/>
              <a:gd name="T11" fmla="*/ 76 h 308"/>
              <a:gd name="T12" fmla="*/ 57 w 160"/>
              <a:gd name="T13" fmla="*/ 90 h 308"/>
              <a:gd name="T14" fmla="*/ 55 w 160"/>
              <a:gd name="T15" fmla="*/ 112 h 308"/>
              <a:gd name="T16" fmla="*/ 53 w 160"/>
              <a:gd name="T17" fmla="*/ 126 h 308"/>
              <a:gd name="T18" fmla="*/ 51 w 160"/>
              <a:gd name="T19" fmla="*/ 137 h 308"/>
              <a:gd name="T20" fmla="*/ 47 w 160"/>
              <a:gd name="T21" fmla="*/ 148 h 308"/>
              <a:gd name="T22" fmla="*/ 38 w 160"/>
              <a:gd name="T23" fmla="*/ 171 h 308"/>
              <a:gd name="T24" fmla="*/ 27 w 160"/>
              <a:gd name="T25" fmla="*/ 190 h 308"/>
              <a:gd name="T26" fmla="*/ 15 w 160"/>
              <a:gd name="T27" fmla="*/ 205 h 308"/>
              <a:gd name="T28" fmla="*/ 7 w 160"/>
              <a:gd name="T29" fmla="*/ 223 h 308"/>
              <a:gd name="T30" fmla="*/ 2 w 160"/>
              <a:gd name="T31" fmla="*/ 251 h 308"/>
              <a:gd name="T32" fmla="*/ 0 w 160"/>
              <a:gd name="T33" fmla="*/ 270 h 308"/>
              <a:gd name="T34" fmla="*/ 2 w 160"/>
              <a:gd name="T35" fmla="*/ 286 h 308"/>
              <a:gd name="T36" fmla="*/ 10 w 160"/>
              <a:gd name="T37" fmla="*/ 299 h 308"/>
              <a:gd name="T38" fmla="*/ 18 w 160"/>
              <a:gd name="T39" fmla="*/ 306 h 308"/>
              <a:gd name="T40" fmla="*/ 21 w 160"/>
              <a:gd name="T41" fmla="*/ 307 h 308"/>
              <a:gd name="T42" fmla="*/ 24 w 160"/>
              <a:gd name="T43" fmla="*/ 307 h 308"/>
              <a:gd name="T44" fmla="*/ 28 w 160"/>
              <a:gd name="T45" fmla="*/ 306 h 308"/>
              <a:gd name="T46" fmla="*/ 39 w 160"/>
              <a:gd name="T47" fmla="*/ 304 h 308"/>
              <a:gd name="T48" fmla="*/ 49 w 160"/>
              <a:gd name="T49" fmla="*/ 302 h 308"/>
              <a:gd name="T50" fmla="*/ 57 w 160"/>
              <a:gd name="T51" fmla="*/ 299 h 308"/>
              <a:gd name="T52" fmla="*/ 66 w 160"/>
              <a:gd name="T53" fmla="*/ 294 h 308"/>
              <a:gd name="T54" fmla="*/ 74 w 160"/>
              <a:gd name="T55" fmla="*/ 290 h 308"/>
              <a:gd name="T56" fmla="*/ 77 w 160"/>
              <a:gd name="T57" fmla="*/ 287 h 308"/>
              <a:gd name="T58" fmla="*/ 80 w 160"/>
              <a:gd name="T59" fmla="*/ 284 h 308"/>
              <a:gd name="T60" fmla="*/ 83 w 160"/>
              <a:gd name="T61" fmla="*/ 280 h 308"/>
              <a:gd name="T62" fmla="*/ 85 w 160"/>
              <a:gd name="T63" fmla="*/ 272 h 308"/>
              <a:gd name="T64" fmla="*/ 84 w 160"/>
              <a:gd name="T65" fmla="*/ 266 h 308"/>
              <a:gd name="T66" fmla="*/ 83 w 160"/>
              <a:gd name="T67" fmla="*/ 261 h 308"/>
              <a:gd name="T68" fmla="*/ 83 w 160"/>
              <a:gd name="T69" fmla="*/ 253 h 308"/>
              <a:gd name="T70" fmla="*/ 83 w 160"/>
              <a:gd name="T71" fmla="*/ 221 h 308"/>
              <a:gd name="T72" fmla="*/ 83 w 160"/>
              <a:gd name="T73" fmla="*/ 202 h 308"/>
              <a:gd name="T74" fmla="*/ 87 w 160"/>
              <a:gd name="T75" fmla="*/ 182 h 308"/>
              <a:gd name="T76" fmla="*/ 97 w 160"/>
              <a:gd name="T77" fmla="*/ 158 h 308"/>
              <a:gd name="T78" fmla="*/ 103 w 160"/>
              <a:gd name="T79" fmla="*/ 150 h 308"/>
              <a:gd name="T80" fmla="*/ 109 w 160"/>
              <a:gd name="T81" fmla="*/ 145 h 308"/>
              <a:gd name="T82" fmla="*/ 116 w 160"/>
              <a:gd name="T83" fmla="*/ 140 h 308"/>
              <a:gd name="T84" fmla="*/ 126 w 160"/>
              <a:gd name="T85" fmla="*/ 130 h 308"/>
              <a:gd name="T86" fmla="*/ 134 w 160"/>
              <a:gd name="T87" fmla="*/ 124 h 308"/>
              <a:gd name="T88" fmla="*/ 140 w 160"/>
              <a:gd name="T89" fmla="*/ 120 h 308"/>
              <a:gd name="T90" fmla="*/ 145 w 160"/>
              <a:gd name="T91" fmla="*/ 114 h 308"/>
              <a:gd name="T92" fmla="*/ 153 w 160"/>
              <a:gd name="T93" fmla="*/ 97 h 308"/>
              <a:gd name="T94" fmla="*/ 158 w 160"/>
              <a:gd name="T95" fmla="*/ 80 h 308"/>
              <a:gd name="T96" fmla="*/ 158 w 160"/>
              <a:gd name="T97" fmla="*/ 65 h 308"/>
              <a:gd name="T98" fmla="*/ 153 w 160"/>
              <a:gd name="T99" fmla="*/ 50 h 308"/>
              <a:gd name="T100" fmla="*/ 145 w 160"/>
              <a:gd name="T101" fmla="*/ 37 h 308"/>
              <a:gd name="T102" fmla="*/ 138 w 160"/>
              <a:gd name="T103" fmla="*/ 33 h 308"/>
              <a:gd name="T104" fmla="*/ 131 w 160"/>
              <a:gd name="T105" fmla="*/ 30 h 308"/>
              <a:gd name="T106" fmla="*/ 125 w 160"/>
              <a:gd name="T107" fmla="*/ 29 h 308"/>
              <a:gd name="T108" fmla="*/ 123 w 160"/>
              <a:gd name="T109" fmla="*/ 28 h 308"/>
              <a:gd name="T110" fmla="*/ 123 w 160"/>
              <a:gd name="T111" fmla="*/ 28 h 308"/>
              <a:gd name="T112" fmla="*/ 123 w 160"/>
              <a:gd name="T113" fmla="*/ 28 h 308"/>
              <a:gd name="T114" fmla="*/ 123 w 160"/>
              <a:gd name="T115" fmla="*/ 28 h 308"/>
              <a:gd name="T116" fmla="*/ 113 w 160"/>
              <a:gd name="T117" fmla="*/ 21 h 308"/>
              <a:gd name="T118" fmla="*/ 99 w 160"/>
              <a:gd name="T119" fmla="*/ 11 h 308"/>
              <a:gd name="T120" fmla="*/ 85 w 160"/>
              <a:gd name="T121" fmla="*/ 2 h 308"/>
              <a:gd name="T122" fmla="*/ 71 w 160"/>
              <a:gd name="T123" fmla="*/ 1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0" h="308">
                <a:moveTo>
                  <a:pt x="69" y="2"/>
                </a:moveTo>
                <a:lnTo>
                  <a:pt x="67" y="3"/>
                </a:lnTo>
                <a:lnTo>
                  <a:pt x="66" y="4"/>
                </a:lnTo>
                <a:lnTo>
                  <a:pt x="65" y="4"/>
                </a:lnTo>
                <a:lnTo>
                  <a:pt x="64" y="5"/>
                </a:lnTo>
                <a:lnTo>
                  <a:pt x="64" y="6"/>
                </a:lnTo>
                <a:lnTo>
                  <a:pt x="63" y="6"/>
                </a:lnTo>
                <a:lnTo>
                  <a:pt x="63" y="7"/>
                </a:lnTo>
                <a:lnTo>
                  <a:pt x="62" y="8"/>
                </a:lnTo>
                <a:lnTo>
                  <a:pt x="61" y="9"/>
                </a:lnTo>
                <a:lnTo>
                  <a:pt x="61" y="10"/>
                </a:lnTo>
                <a:lnTo>
                  <a:pt x="61" y="11"/>
                </a:lnTo>
                <a:lnTo>
                  <a:pt x="60" y="12"/>
                </a:lnTo>
                <a:lnTo>
                  <a:pt x="60" y="14"/>
                </a:lnTo>
                <a:lnTo>
                  <a:pt x="59" y="15"/>
                </a:lnTo>
                <a:lnTo>
                  <a:pt x="59" y="16"/>
                </a:lnTo>
                <a:lnTo>
                  <a:pt x="59" y="17"/>
                </a:lnTo>
                <a:lnTo>
                  <a:pt x="59" y="18"/>
                </a:lnTo>
                <a:lnTo>
                  <a:pt x="59" y="20"/>
                </a:lnTo>
                <a:lnTo>
                  <a:pt x="59" y="21"/>
                </a:lnTo>
                <a:lnTo>
                  <a:pt x="58" y="22"/>
                </a:lnTo>
                <a:lnTo>
                  <a:pt x="58" y="24"/>
                </a:lnTo>
                <a:lnTo>
                  <a:pt x="58" y="26"/>
                </a:lnTo>
                <a:lnTo>
                  <a:pt x="58" y="27"/>
                </a:lnTo>
                <a:lnTo>
                  <a:pt x="58" y="29"/>
                </a:lnTo>
                <a:lnTo>
                  <a:pt x="57" y="30"/>
                </a:lnTo>
                <a:lnTo>
                  <a:pt x="57" y="32"/>
                </a:lnTo>
                <a:lnTo>
                  <a:pt x="57" y="34"/>
                </a:lnTo>
                <a:lnTo>
                  <a:pt x="57" y="36"/>
                </a:lnTo>
                <a:lnTo>
                  <a:pt x="57" y="37"/>
                </a:lnTo>
                <a:lnTo>
                  <a:pt x="56" y="39"/>
                </a:lnTo>
                <a:lnTo>
                  <a:pt x="56" y="41"/>
                </a:lnTo>
                <a:lnTo>
                  <a:pt x="55" y="47"/>
                </a:lnTo>
                <a:lnTo>
                  <a:pt x="55" y="49"/>
                </a:lnTo>
                <a:lnTo>
                  <a:pt x="55" y="52"/>
                </a:lnTo>
                <a:lnTo>
                  <a:pt x="55" y="54"/>
                </a:lnTo>
                <a:lnTo>
                  <a:pt x="55" y="56"/>
                </a:lnTo>
                <a:lnTo>
                  <a:pt x="55" y="58"/>
                </a:lnTo>
                <a:lnTo>
                  <a:pt x="55" y="60"/>
                </a:lnTo>
                <a:lnTo>
                  <a:pt x="55" y="62"/>
                </a:lnTo>
                <a:lnTo>
                  <a:pt x="55" y="64"/>
                </a:lnTo>
                <a:lnTo>
                  <a:pt x="55" y="66"/>
                </a:lnTo>
                <a:lnTo>
                  <a:pt x="55" y="68"/>
                </a:lnTo>
                <a:lnTo>
                  <a:pt x="55" y="69"/>
                </a:lnTo>
                <a:lnTo>
                  <a:pt x="55" y="71"/>
                </a:lnTo>
                <a:lnTo>
                  <a:pt x="55" y="72"/>
                </a:lnTo>
                <a:lnTo>
                  <a:pt x="56" y="74"/>
                </a:lnTo>
                <a:lnTo>
                  <a:pt x="56" y="76"/>
                </a:lnTo>
                <a:lnTo>
                  <a:pt x="56" y="77"/>
                </a:lnTo>
                <a:lnTo>
                  <a:pt x="56" y="79"/>
                </a:lnTo>
                <a:lnTo>
                  <a:pt x="57" y="81"/>
                </a:lnTo>
                <a:lnTo>
                  <a:pt x="57" y="82"/>
                </a:lnTo>
                <a:lnTo>
                  <a:pt x="57" y="84"/>
                </a:lnTo>
                <a:lnTo>
                  <a:pt x="57" y="86"/>
                </a:lnTo>
                <a:lnTo>
                  <a:pt x="57" y="88"/>
                </a:lnTo>
                <a:lnTo>
                  <a:pt x="57" y="90"/>
                </a:lnTo>
                <a:lnTo>
                  <a:pt x="57" y="92"/>
                </a:lnTo>
                <a:lnTo>
                  <a:pt x="57" y="94"/>
                </a:lnTo>
                <a:lnTo>
                  <a:pt x="57" y="96"/>
                </a:lnTo>
                <a:lnTo>
                  <a:pt x="57" y="99"/>
                </a:lnTo>
                <a:lnTo>
                  <a:pt x="57" y="102"/>
                </a:lnTo>
                <a:lnTo>
                  <a:pt x="56" y="104"/>
                </a:lnTo>
                <a:lnTo>
                  <a:pt x="56" y="108"/>
                </a:lnTo>
                <a:lnTo>
                  <a:pt x="55" y="112"/>
                </a:lnTo>
                <a:lnTo>
                  <a:pt x="55" y="114"/>
                </a:lnTo>
                <a:lnTo>
                  <a:pt x="55" y="116"/>
                </a:lnTo>
                <a:lnTo>
                  <a:pt x="55" y="118"/>
                </a:lnTo>
                <a:lnTo>
                  <a:pt x="54" y="120"/>
                </a:lnTo>
                <a:lnTo>
                  <a:pt x="54" y="122"/>
                </a:lnTo>
                <a:lnTo>
                  <a:pt x="54" y="123"/>
                </a:lnTo>
                <a:lnTo>
                  <a:pt x="54" y="125"/>
                </a:lnTo>
                <a:lnTo>
                  <a:pt x="53" y="126"/>
                </a:lnTo>
                <a:lnTo>
                  <a:pt x="53" y="128"/>
                </a:lnTo>
                <a:lnTo>
                  <a:pt x="53" y="129"/>
                </a:lnTo>
                <a:lnTo>
                  <a:pt x="53" y="130"/>
                </a:lnTo>
                <a:lnTo>
                  <a:pt x="52" y="132"/>
                </a:lnTo>
                <a:lnTo>
                  <a:pt x="52" y="133"/>
                </a:lnTo>
                <a:lnTo>
                  <a:pt x="52" y="134"/>
                </a:lnTo>
                <a:lnTo>
                  <a:pt x="51" y="136"/>
                </a:lnTo>
                <a:lnTo>
                  <a:pt x="51" y="137"/>
                </a:lnTo>
                <a:lnTo>
                  <a:pt x="51" y="138"/>
                </a:lnTo>
                <a:lnTo>
                  <a:pt x="50" y="139"/>
                </a:lnTo>
                <a:lnTo>
                  <a:pt x="50" y="141"/>
                </a:lnTo>
                <a:lnTo>
                  <a:pt x="49" y="142"/>
                </a:lnTo>
                <a:lnTo>
                  <a:pt x="49" y="143"/>
                </a:lnTo>
                <a:lnTo>
                  <a:pt x="49" y="145"/>
                </a:lnTo>
                <a:lnTo>
                  <a:pt x="48" y="146"/>
                </a:lnTo>
                <a:lnTo>
                  <a:pt x="47" y="148"/>
                </a:lnTo>
                <a:lnTo>
                  <a:pt x="47" y="150"/>
                </a:lnTo>
                <a:lnTo>
                  <a:pt x="46" y="152"/>
                </a:lnTo>
                <a:lnTo>
                  <a:pt x="45" y="154"/>
                </a:lnTo>
                <a:lnTo>
                  <a:pt x="45" y="156"/>
                </a:lnTo>
                <a:lnTo>
                  <a:pt x="44" y="158"/>
                </a:lnTo>
                <a:lnTo>
                  <a:pt x="43" y="160"/>
                </a:lnTo>
                <a:lnTo>
                  <a:pt x="40" y="168"/>
                </a:lnTo>
                <a:lnTo>
                  <a:pt x="38" y="171"/>
                </a:lnTo>
                <a:lnTo>
                  <a:pt x="37" y="174"/>
                </a:lnTo>
                <a:lnTo>
                  <a:pt x="35" y="176"/>
                </a:lnTo>
                <a:lnTo>
                  <a:pt x="34" y="179"/>
                </a:lnTo>
                <a:lnTo>
                  <a:pt x="33" y="182"/>
                </a:lnTo>
                <a:lnTo>
                  <a:pt x="31" y="184"/>
                </a:lnTo>
                <a:lnTo>
                  <a:pt x="29" y="186"/>
                </a:lnTo>
                <a:lnTo>
                  <a:pt x="28" y="188"/>
                </a:lnTo>
                <a:lnTo>
                  <a:pt x="27" y="190"/>
                </a:lnTo>
                <a:lnTo>
                  <a:pt x="25" y="192"/>
                </a:lnTo>
                <a:lnTo>
                  <a:pt x="24" y="194"/>
                </a:lnTo>
                <a:lnTo>
                  <a:pt x="22" y="196"/>
                </a:lnTo>
                <a:lnTo>
                  <a:pt x="21" y="198"/>
                </a:lnTo>
                <a:lnTo>
                  <a:pt x="19" y="200"/>
                </a:lnTo>
                <a:lnTo>
                  <a:pt x="18" y="202"/>
                </a:lnTo>
                <a:lnTo>
                  <a:pt x="17" y="203"/>
                </a:lnTo>
                <a:lnTo>
                  <a:pt x="15" y="205"/>
                </a:lnTo>
                <a:lnTo>
                  <a:pt x="14" y="207"/>
                </a:lnTo>
                <a:lnTo>
                  <a:pt x="13" y="209"/>
                </a:lnTo>
                <a:lnTo>
                  <a:pt x="12" y="211"/>
                </a:lnTo>
                <a:lnTo>
                  <a:pt x="11" y="213"/>
                </a:lnTo>
                <a:lnTo>
                  <a:pt x="10" y="215"/>
                </a:lnTo>
                <a:lnTo>
                  <a:pt x="9" y="218"/>
                </a:lnTo>
                <a:lnTo>
                  <a:pt x="8" y="220"/>
                </a:lnTo>
                <a:lnTo>
                  <a:pt x="7" y="223"/>
                </a:lnTo>
                <a:lnTo>
                  <a:pt x="6" y="226"/>
                </a:lnTo>
                <a:lnTo>
                  <a:pt x="5" y="229"/>
                </a:lnTo>
                <a:lnTo>
                  <a:pt x="4" y="232"/>
                </a:lnTo>
                <a:lnTo>
                  <a:pt x="4" y="236"/>
                </a:lnTo>
                <a:lnTo>
                  <a:pt x="3" y="240"/>
                </a:lnTo>
                <a:lnTo>
                  <a:pt x="3" y="245"/>
                </a:lnTo>
                <a:lnTo>
                  <a:pt x="2" y="248"/>
                </a:lnTo>
                <a:lnTo>
                  <a:pt x="2" y="251"/>
                </a:lnTo>
                <a:lnTo>
                  <a:pt x="1" y="253"/>
                </a:lnTo>
                <a:lnTo>
                  <a:pt x="1" y="256"/>
                </a:lnTo>
                <a:lnTo>
                  <a:pt x="1" y="258"/>
                </a:lnTo>
                <a:lnTo>
                  <a:pt x="1" y="261"/>
                </a:lnTo>
                <a:lnTo>
                  <a:pt x="1" y="263"/>
                </a:lnTo>
                <a:lnTo>
                  <a:pt x="1" y="265"/>
                </a:lnTo>
                <a:lnTo>
                  <a:pt x="0" y="268"/>
                </a:lnTo>
                <a:lnTo>
                  <a:pt x="0" y="270"/>
                </a:lnTo>
                <a:lnTo>
                  <a:pt x="0" y="272"/>
                </a:lnTo>
                <a:lnTo>
                  <a:pt x="1" y="274"/>
                </a:lnTo>
                <a:lnTo>
                  <a:pt x="1" y="276"/>
                </a:lnTo>
                <a:lnTo>
                  <a:pt x="1" y="278"/>
                </a:lnTo>
                <a:lnTo>
                  <a:pt x="1" y="280"/>
                </a:lnTo>
                <a:lnTo>
                  <a:pt x="1" y="282"/>
                </a:lnTo>
                <a:lnTo>
                  <a:pt x="2" y="284"/>
                </a:lnTo>
                <a:lnTo>
                  <a:pt x="2" y="286"/>
                </a:lnTo>
                <a:lnTo>
                  <a:pt x="3" y="287"/>
                </a:lnTo>
                <a:lnTo>
                  <a:pt x="4" y="289"/>
                </a:lnTo>
                <a:lnTo>
                  <a:pt x="5" y="291"/>
                </a:lnTo>
                <a:lnTo>
                  <a:pt x="5" y="293"/>
                </a:lnTo>
                <a:lnTo>
                  <a:pt x="6" y="294"/>
                </a:lnTo>
                <a:lnTo>
                  <a:pt x="7" y="296"/>
                </a:lnTo>
                <a:lnTo>
                  <a:pt x="9" y="298"/>
                </a:lnTo>
                <a:lnTo>
                  <a:pt x="10" y="299"/>
                </a:lnTo>
                <a:lnTo>
                  <a:pt x="11" y="301"/>
                </a:lnTo>
                <a:lnTo>
                  <a:pt x="13" y="302"/>
                </a:lnTo>
                <a:lnTo>
                  <a:pt x="15" y="304"/>
                </a:lnTo>
                <a:lnTo>
                  <a:pt x="17" y="306"/>
                </a:lnTo>
                <a:lnTo>
                  <a:pt x="17" y="306"/>
                </a:lnTo>
                <a:lnTo>
                  <a:pt x="17" y="306"/>
                </a:lnTo>
                <a:lnTo>
                  <a:pt x="18" y="306"/>
                </a:lnTo>
                <a:lnTo>
                  <a:pt x="18" y="306"/>
                </a:lnTo>
                <a:lnTo>
                  <a:pt x="19" y="307"/>
                </a:lnTo>
                <a:lnTo>
                  <a:pt x="19" y="307"/>
                </a:lnTo>
                <a:lnTo>
                  <a:pt x="19" y="307"/>
                </a:lnTo>
                <a:lnTo>
                  <a:pt x="19" y="307"/>
                </a:lnTo>
                <a:lnTo>
                  <a:pt x="20" y="307"/>
                </a:lnTo>
                <a:lnTo>
                  <a:pt x="20" y="307"/>
                </a:lnTo>
                <a:lnTo>
                  <a:pt x="21" y="307"/>
                </a:lnTo>
                <a:lnTo>
                  <a:pt x="21" y="307"/>
                </a:lnTo>
                <a:lnTo>
                  <a:pt x="21" y="307"/>
                </a:lnTo>
                <a:lnTo>
                  <a:pt x="22" y="307"/>
                </a:lnTo>
                <a:lnTo>
                  <a:pt x="22" y="307"/>
                </a:lnTo>
                <a:lnTo>
                  <a:pt x="23" y="307"/>
                </a:lnTo>
                <a:lnTo>
                  <a:pt x="23" y="307"/>
                </a:lnTo>
                <a:lnTo>
                  <a:pt x="23" y="307"/>
                </a:lnTo>
                <a:lnTo>
                  <a:pt x="24" y="307"/>
                </a:lnTo>
                <a:lnTo>
                  <a:pt x="24" y="307"/>
                </a:lnTo>
                <a:lnTo>
                  <a:pt x="25" y="306"/>
                </a:lnTo>
                <a:lnTo>
                  <a:pt x="25" y="306"/>
                </a:lnTo>
                <a:lnTo>
                  <a:pt x="25" y="306"/>
                </a:lnTo>
                <a:lnTo>
                  <a:pt x="26" y="306"/>
                </a:lnTo>
                <a:lnTo>
                  <a:pt x="26" y="306"/>
                </a:lnTo>
                <a:lnTo>
                  <a:pt x="27" y="306"/>
                </a:lnTo>
                <a:lnTo>
                  <a:pt x="27" y="306"/>
                </a:lnTo>
                <a:lnTo>
                  <a:pt x="28" y="306"/>
                </a:lnTo>
                <a:lnTo>
                  <a:pt x="29" y="306"/>
                </a:lnTo>
                <a:lnTo>
                  <a:pt x="29" y="306"/>
                </a:lnTo>
                <a:lnTo>
                  <a:pt x="30" y="306"/>
                </a:lnTo>
                <a:lnTo>
                  <a:pt x="33" y="305"/>
                </a:lnTo>
                <a:lnTo>
                  <a:pt x="35" y="304"/>
                </a:lnTo>
                <a:lnTo>
                  <a:pt x="37" y="304"/>
                </a:lnTo>
                <a:lnTo>
                  <a:pt x="38" y="304"/>
                </a:lnTo>
                <a:lnTo>
                  <a:pt x="39" y="304"/>
                </a:lnTo>
                <a:lnTo>
                  <a:pt x="41" y="304"/>
                </a:lnTo>
                <a:lnTo>
                  <a:pt x="42" y="304"/>
                </a:lnTo>
                <a:lnTo>
                  <a:pt x="43" y="303"/>
                </a:lnTo>
                <a:lnTo>
                  <a:pt x="44" y="303"/>
                </a:lnTo>
                <a:lnTo>
                  <a:pt x="45" y="303"/>
                </a:lnTo>
                <a:lnTo>
                  <a:pt x="47" y="303"/>
                </a:lnTo>
                <a:lnTo>
                  <a:pt x="47" y="302"/>
                </a:lnTo>
                <a:lnTo>
                  <a:pt x="49" y="302"/>
                </a:lnTo>
                <a:lnTo>
                  <a:pt x="49" y="302"/>
                </a:lnTo>
                <a:lnTo>
                  <a:pt x="51" y="302"/>
                </a:lnTo>
                <a:lnTo>
                  <a:pt x="51" y="301"/>
                </a:lnTo>
                <a:lnTo>
                  <a:pt x="53" y="301"/>
                </a:lnTo>
                <a:lnTo>
                  <a:pt x="53" y="301"/>
                </a:lnTo>
                <a:lnTo>
                  <a:pt x="55" y="300"/>
                </a:lnTo>
                <a:lnTo>
                  <a:pt x="55" y="300"/>
                </a:lnTo>
                <a:lnTo>
                  <a:pt x="57" y="299"/>
                </a:lnTo>
                <a:lnTo>
                  <a:pt x="57" y="299"/>
                </a:lnTo>
                <a:lnTo>
                  <a:pt x="59" y="298"/>
                </a:lnTo>
                <a:lnTo>
                  <a:pt x="60" y="298"/>
                </a:lnTo>
                <a:lnTo>
                  <a:pt x="61" y="297"/>
                </a:lnTo>
                <a:lnTo>
                  <a:pt x="62" y="296"/>
                </a:lnTo>
                <a:lnTo>
                  <a:pt x="63" y="296"/>
                </a:lnTo>
                <a:lnTo>
                  <a:pt x="65" y="295"/>
                </a:lnTo>
                <a:lnTo>
                  <a:pt x="66" y="294"/>
                </a:lnTo>
                <a:lnTo>
                  <a:pt x="68" y="293"/>
                </a:lnTo>
                <a:lnTo>
                  <a:pt x="69" y="292"/>
                </a:lnTo>
                <a:lnTo>
                  <a:pt x="71" y="292"/>
                </a:lnTo>
                <a:lnTo>
                  <a:pt x="71" y="291"/>
                </a:lnTo>
                <a:lnTo>
                  <a:pt x="72" y="291"/>
                </a:lnTo>
                <a:lnTo>
                  <a:pt x="73" y="290"/>
                </a:lnTo>
                <a:lnTo>
                  <a:pt x="73" y="290"/>
                </a:lnTo>
                <a:lnTo>
                  <a:pt x="74" y="290"/>
                </a:lnTo>
                <a:lnTo>
                  <a:pt x="74" y="290"/>
                </a:lnTo>
                <a:lnTo>
                  <a:pt x="75" y="289"/>
                </a:lnTo>
                <a:lnTo>
                  <a:pt x="75" y="289"/>
                </a:lnTo>
                <a:lnTo>
                  <a:pt x="76" y="288"/>
                </a:lnTo>
                <a:lnTo>
                  <a:pt x="76" y="288"/>
                </a:lnTo>
                <a:lnTo>
                  <a:pt x="77" y="288"/>
                </a:lnTo>
                <a:lnTo>
                  <a:pt x="77" y="288"/>
                </a:lnTo>
                <a:lnTo>
                  <a:pt x="77" y="287"/>
                </a:lnTo>
                <a:lnTo>
                  <a:pt x="78" y="287"/>
                </a:lnTo>
                <a:lnTo>
                  <a:pt x="78" y="287"/>
                </a:lnTo>
                <a:lnTo>
                  <a:pt x="79" y="286"/>
                </a:lnTo>
                <a:lnTo>
                  <a:pt x="79" y="286"/>
                </a:lnTo>
                <a:lnTo>
                  <a:pt x="79" y="286"/>
                </a:lnTo>
                <a:lnTo>
                  <a:pt x="79" y="285"/>
                </a:lnTo>
                <a:lnTo>
                  <a:pt x="80" y="285"/>
                </a:lnTo>
                <a:lnTo>
                  <a:pt x="80" y="284"/>
                </a:lnTo>
                <a:lnTo>
                  <a:pt x="81" y="284"/>
                </a:lnTo>
                <a:lnTo>
                  <a:pt x="81" y="284"/>
                </a:lnTo>
                <a:lnTo>
                  <a:pt x="81" y="283"/>
                </a:lnTo>
                <a:lnTo>
                  <a:pt x="81" y="282"/>
                </a:lnTo>
                <a:lnTo>
                  <a:pt x="82" y="282"/>
                </a:lnTo>
                <a:lnTo>
                  <a:pt x="82" y="281"/>
                </a:lnTo>
                <a:lnTo>
                  <a:pt x="82" y="280"/>
                </a:lnTo>
                <a:lnTo>
                  <a:pt x="83" y="280"/>
                </a:lnTo>
                <a:lnTo>
                  <a:pt x="83" y="279"/>
                </a:lnTo>
                <a:lnTo>
                  <a:pt x="83" y="277"/>
                </a:lnTo>
                <a:lnTo>
                  <a:pt x="84" y="276"/>
                </a:lnTo>
                <a:lnTo>
                  <a:pt x="84" y="275"/>
                </a:lnTo>
                <a:lnTo>
                  <a:pt x="84" y="274"/>
                </a:lnTo>
                <a:lnTo>
                  <a:pt x="84" y="274"/>
                </a:lnTo>
                <a:lnTo>
                  <a:pt x="85" y="273"/>
                </a:lnTo>
                <a:lnTo>
                  <a:pt x="85" y="272"/>
                </a:lnTo>
                <a:lnTo>
                  <a:pt x="85" y="271"/>
                </a:lnTo>
                <a:lnTo>
                  <a:pt x="85" y="270"/>
                </a:lnTo>
                <a:lnTo>
                  <a:pt x="85" y="270"/>
                </a:lnTo>
                <a:lnTo>
                  <a:pt x="85" y="269"/>
                </a:lnTo>
                <a:lnTo>
                  <a:pt x="85" y="268"/>
                </a:lnTo>
                <a:lnTo>
                  <a:pt x="84" y="268"/>
                </a:lnTo>
                <a:lnTo>
                  <a:pt x="84" y="267"/>
                </a:lnTo>
                <a:lnTo>
                  <a:pt x="84" y="266"/>
                </a:lnTo>
                <a:lnTo>
                  <a:pt x="84" y="266"/>
                </a:lnTo>
                <a:lnTo>
                  <a:pt x="84" y="265"/>
                </a:lnTo>
                <a:lnTo>
                  <a:pt x="84" y="264"/>
                </a:lnTo>
                <a:lnTo>
                  <a:pt x="83" y="264"/>
                </a:lnTo>
                <a:lnTo>
                  <a:pt x="83" y="263"/>
                </a:lnTo>
                <a:lnTo>
                  <a:pt x="83" y="262"/>
                </a:lnTo>
                <a:lnTo>
                  <a:pt x="83" y="262"/>
                </a:lnTo>
                <a:lnTo>
                  <a:pt x="83" y="261"/>
                </a:lnTo>
                <a:lnTo>
                  <a:pt x="83" y="260"/>
                </a:lnTo>
                <a:lnTo>
                  <a:pt x="83" y="259"/>
                </a:lnTo>
                <a:lnTo>
                  <a:pt x="83" y="258"/>
                </a:lnTo>
                <a:lnTo>
                  <a:pt x="83" y="257"/>
                </a:lnTo>
                <a:lnTo>
                  <a:pt x="83" y="256"/>
                </a:lnTo>
                <a:lnTo>
                  <a:pt x="83" y="255"/>
                </a:lnTo>
                <a:lnTo>
                  <a:pt x="83" y="254"/>
                </a:lnTo>
                <a:lnTo>
                  <a:pt x="83" y="253"/>
                </a:lnTo>
                <a:lnTo>
                  <a:pt x="83" y="244"/>
                </a:lnTo>
                <a:lnTo>
                  <a:pt x="83" y="240"/>
                </a:lnTo>
                <a:lnTo>
                  <a:pt x="83" y="237"/>
                </a:lnTo>
                <a:lnTo>
                  <a:pt x="83" y="234"/>
                </a:lnTo>
                <a:lnTo>
                  <a:pt x="83" y="230"/>
                </a:lnTo>
                <a:lnTo>
                  <a:pt x="83" y="227"/>
                </a:lnTo>
                <a:lnTo>
                  <a:pt x="83" y="224"/>
                </a:lnTo>
                <a:lnTo>
                  <a:pt x="83" y="221"/>
                </a:lnTo>
                <a:lnTo>
                  <a:pt x="83" y="218"/>
                </a:lnTo>
                <a:lnTo>
                  <a:pt x="83" y="216"/>
                </a:lnTo>
                <a:lnTo>
                  <a:pt x="83" y="213"/>
                </a:lnTo>
                <a:lnTo>
                  <a:pt x="83" y="211"/>
                </a:lnTo>
                <a:lnTo>
                  <a:pt x="83" y="208"/>
                </a:lnTo>
                <a:lnTo>
                  <a:pt x="83" y="206"/>
                </a:lnTo>
                <a:lnTo>
                  <a:pt x="83" y="204"/>
                </a:lnTo>
                <a:lnTo>
                  <a:pt x="83" y="202"/>
                </a:lnTo>
                <a:lnTo>
                  <a:pt x="83" y="199"/>
                </a:lnTo>
                <a:lnTo>
                  <a:pt x="83" y="197"/>
                </a:lnTo>
                <a:lnTo>
                  <a:pt x="84" y="194"/>
                </a:lnTo>
                <a:lnTo>
                  <a:pt x="84" y="192"/>
                </a:lnTo>
                <a:lnTo>
                  <a:pt x="85" y="190"/>
                </a:lnTo>
                <a:lnTo>
                  <a:pt x="85" y="187"/>
                </a:lnTo>
                <a:lnTo>
                  <a:pt x="86" y="185"/>
                </a:lnTo>
                <a:lnTo>
                  <a:pt x="87" y="182"/>
                </a:lnTo>
                <a:lnTo>
                  <a:pt x="88" y="180"/>
                </a:lnTo>
                <a:lnTo>
                  <a:pt x="89" y="176"/>
                </a:lnTo>
                <a:lnTo>
                  <a:pt x="90" y="174"/>
                </a:lnTo>
                <a:lnTo>
                  <a:pt x="91" y="170"/>
                </a:lnTo>
                <a:lnTo>
                  <a:pt x="93" y="167"/>
                </a:lnTo>
                <a:lnTo>
                  <a:pt x="94" y="164"/>
                </a:lnTo>
                <a:lnTo>
                  <a:pt x="96" y="160"/>
                </a:lnTo>
                <a:lnTo>
                  <a:pt x="97" y="158"/>
                </a:lnTo>
                <a:lnTo>
                  <a:pt x="98" y="156"/>
                </a:lnTo>
                <a:lnTo>
                  <a:pt x="99" y="155"/>
                </a:lnTo>
                <a:lnTo>
                  <a:pt x="99" y="154"/>
                </a:lnTo>
                <a:lnTo>
                  <a:pt x="100" y="153"/>
                </a:lnTo>
                <a:lnTo>
                  <a:pt x="101" y="152"/>
                </a:lnTo>
                <a:lnTo>
                  <a:pt x="102" y="151"/>
                </a:lnTo>
                <a:lnTo>
                  <a:pt x="102" y="150"/>
                </a:lnTo>
                <a:lnTo>
                  <a:pt x="103" y="150"/>
                </a:lnTo>
                <a:lnTo>
                  <a:pt x="104" y="149"/>
                </a:lnTo>
                <a:lnTo>
                  <a:pt x="104" y="148"/>
                </a:lnTo>
                <a:lnTo>
                  <a:pt x="105" y="148"/>
                </a:lnTo>
                <a:lnTo>
                  <a:pt x="106" y="147"/>
                </a:lnTo>
                <a:lnTo>
                  <a:pt x="107" y="147"/>
                </a:lnTo>
                <a:lnTo>
                  <a:pt x="107" y="146"/>
                </a:lnTo>
                <a:lnTo>
                  <a:pt x="108" y="146"/>
                </a:lnTo>
                <a:lnTo>
                  <a:pt x="109" y="145"/>
                </a:lnTo>
                <a:lnTo>
                  <a:pt x="109" y="144"/>
                </a:lnTo>
                <a:lnTo>
                  <a:pt x="110" y="144"/>
                </a:lnTo>
                <a:lnTo>
                  <a:pt x="111" y="143"/>
                </a:lnTo>
                <a:lnTo>
                  <a:pt x="112" y="143"/>
                </a:lnTo>
                <a:lnTo>
                  <a:pt x="113" y="142"/>
                </a:lnTo>
                <a:lnTo>
                  <a:pt x="114" y="141"/>
                </a:lnTo>
                <a:lnTo>
                  <a:pt x="115" y="140"/>
                </a:lnTo>
                <a:lnTo>
                  <a:pt x="116" y="140"/>
                </a:lnTo>
                <a:lnTo>
                  <a:pt x="117" y="139"/>
                </a:lnTo>
                <a:lnTo>
                  <a:pt x="118" y="138"/>
                </a:lnTo>
                <a:lnTo>
                  <a:pt x="119" y="137"/>
                </a:lnTo>
                <a:lnTo>
                  <a:pt x="120" y="136"/>
                </a:lnTo>
                <a:lnTo>
                  <a:pt x="121" y="135"/>
                </a:lnTo>
                <a:lnTo>
                  <a:pt x="123" y="134"/>
                </a:lnTo>
                <a:lnTo>
                  <a:pt x="125" y="132"/>
                </a:lnTo>
                <a:lnTo>
                  <a:pt x="126" y="130"/>
                </a:lnTo>
                <a:lnTo>
                  <a:pt x="127" y="130"/>
                </a:lnTo>
                <a:lnTo>
                  <a:pt x="128" y="129"/>
                </a:lnTo>
                <a:lnTo>
                  <a:pt x="129" y="128"/>
                </a:lnTo>
                <a:lnTo>
                  <a:pt x="130" y="127"/>
                </a:lnTo>
                <a:lnTo>
                  <a:pt x="131" y="126"/>
                </a:lnTo>
                <a:lnTo>
                  <a:pt x="132" y="126"/>
                </a:lnTo>
                <a:lnTo>
                  <a:pt x="133" y="125"/>
                </a:lnTo>
                <a:lnTo>
                  <a:pt x="134" y="124"/>
                </a:lnTo>
                <a:lnTo>
                  <a:pt x="135" y="124"/>
                </a:lnTo>
                <a:lnTo>
                  <a:pt x="135" y="123"/>
                </a:lnTo>
                <a:lnTo>
                  <a:pt x="137" y="123"/>
                </a:lnTo>
                <a:lnTo>
                  <a:pt x="137" y="122"/>
                </a:lnTo>
                <a:lnTo>
                  <a:pt x="138" y="122"/>
                </a:lnTo>
                <a:lnTo>
                  <a:pt x="139" y="121"/>
                </a:lnTo>
                <a:lnTo>
                  <a:pt x="139" y="120"/>
                </a:lnTo>
                <a:lnTo>
                  <a:pt x="140" y="120"/>
                </a:lnTo>
                <a:lnTo>
                  <a:pt x="141" y="119"/>
                </a:lnTo>
                <a:lnTo>
                  <a:pt x="142" y="119"/>
                </a:lnTo>
                <a:lnTo>
                  <a:pt x="142" y="118"/>
                </a:lnTo>
                <a:lnTo>
                  <a:pt x="143" y="117"/>
                </a:lnTo>
                <a:lnTo>
                  <a:pt x="144" y="116"/>
                </a:lnTo>
                <a:lnTo>
                  <a:pt x="144" y="116"/>
                </a:lnTo>
                <a:lnTo>
                  <a:pt x="145" y="115"/>
                </a:lnTo>
                <a:lnTo>
                  <a:pt x="145" y="114"/>
                </a:lnTo>
                <a:lnTo>
                  <a:pt x="146" y="112"/>
                </a:lnTo>
                <a:lnTo>
                  <a:pt x="147" y="112"/>
                </a:lnTo>
                <a:lnTo>
                  <a:pt x="147" y="110"/>
                </a:lnTo>
                <a:lnTo>
                  <a:pt x="148" y="109"/>
                </a:lnTo>
                <a:lnTo>
                  <a:pt x="149" y="108"/>
                </a:lnTo>
                <a:lnTo>
                  <a:pt x="151" y="102"/>
                </a:lnTo>
                <a:lnTo>
                  <a:pt x="152" y="100"/>
                </a:lnTo>
                <a:lnTo>
                  <a:pt x="153" y="97"/>
                </a:lnTo>
                <a:lnTo>
                  <a:pt x="153" y="95"/>
                </a:lnTo>
                <a:lnTo>
                  <a:pt x="154" y="93"/>
                </a:lnTo>
                <a:lnTo>
                  <a:pt x="155" y="91"/>
                </a:lnTo>
                <a:lnTo>
                  <a:pt x="156" y="88"/>
                </a:lnTo>
                <a:lnTo>
                  <a:pt x="156" y="86"/>
                </a:lnTo>
                <a:lnTo>
                  <a:pt x="157" y="84"/>
                </a:lnTo>
                <a:lnTo>
                  <a:pt x="157" y="82"/>
                </a:lnTo>
                <a:lnTo>
                  <a:pt x="158" y="80"/>
                </a:lnTo>
                <a:lnTo>
                  <a:pt x="158" y="78"/>
                </a:lnTo>
                <a:lnTo>
                  <a:pt x="158" y="76"/>
                </a:lnTo>
                <a:lnTo>
                  <a:pt x="159" y="74"/>
                </a:lnTo>
                <a:lnTo>
                  <a:pt x="159" y="73"/>
                </a:lnTo>
                <a:lnTo>
                  <a:pt x="159" y="71"/>
                </a:lnTo>
                <a:lnTo>
                  <a:pt x="159" y="69"/>
                </a:lnTo>
                <a:lnTo>
                  <a:pt x="159" y="67"/>
                </a:lnTo>
                <a:lnTo>
                  <a:pt x="158" y="65"/>
                </a:lnTo>
                <a:lnTo>
                  <a:pt x="158" y="63"/>
                </a:lnTo>
                <a:lnTo>
                  <a:pt x="158" y="62"/>
                </a:lnTo>
                <a:lnTo>
                  <a:pt x="157" y="60"/>
                </a:lnTo>
                <a:lnTo>
                  <a:pt x="157" y="58"/>
                </a:lnTo>
                <a:lnTo>
                  <a:pt x="156" y="56"/>
                </a:lnTo>
                <a:lnTo>
                  <a:pt x="155" y="54"/>
                </a:lnTo>
                <a:lnTo>
                  <a:pt x="155" y="52"/>
                </a:lnTo>
                <a:lnTo>
                  <a:pt x="153" y="50"/>
                </a:lnTo>
                <a:lnTo>
                  <a:pt x="153" y="48"/>
                </a:lnTo>
                <a:lnTo>
                  <a:pt x="151" y="46"/>
                </a:lnTo>
                <a:lnTo>
                  <a:pt x="150" y="43"/>
                </a:lnTo>
                <a:lnTo>
                  <a:pt x="149" y="41"/>
                </a:lnTo>
                <a:lnTo>
                  <a:pt x="147" y="39"/>
                </a:lnTo>
                <a:lnTo>
                  <a:pt x="147" y="38"/>
                </a:lnTo>
                <a:lnTo>
                  <a:pt x="146" y="38"/>
                </a:lnTo>
                <a:lnTo>
                  <a:pt x="145" y="37"/>
                </a:lnTo>
                <a:lnTo>
                  <a:pt x="144" y="36"/>
                </a:lnTo>
                <a:lnTo>
                  <a:pt x="143" y="36"/>
                </a:lnTo>
                <a:lnTo>
                  <a:pt x="143" y="35"/>
                </a:lnTo>
                <a:lnTo>
                  <a:pt x="142" y="34"/>
                </a:lnTo>
                <a:lnTo>
                  <a:pt x="141" y="34"/>
                </a:lnTo>
                <a:lnTo>
                  <a:pt x="140" y="34"/>
                </a:lnTo>
                <a:lnTo>
                  <a:pt x="139" y="33"/>
                </a:lnTo>
                <a:lnTo>
                  <a:pt x="138" y="33"/>
                </a:lnTo>
                <a:lnTo>
                  <a:pt x="137" y="32"/>
                </a:lnTo>
                <a:lnTo>
                  <a:pt x="137" y="32"/>
                </a:lnTo>
                <a:lnTo>
                  <a:pt x="136" y="32"/>
                </a:lnTo>
                <a:lnTo>
                  <a:pt x="135" y="32"/>
                </a:lnTo>
                <a:lnTo>
                  <a:pt x="134" y="31"/>
                </a:lnTo>
                <a:lnTo>
                  <a:pt x="133" y="31"/>
                </a:lnTo>
                <a:lnTo>
                  <a:pt x="132" y="31"/>
                </a:lnTo>
                <a:lnTo>
                  <a:pt x="131" y="30"/>
                </a:lnTo>
                <a:lnTo>
                  <a:pt x="130" y="30"/>
                </a:lnTo>
                <a:lnTo>
                  <a:pt x="129" y="30"/>
                </a:lnTo>
                <a:lnTo>
                  <a:pt x="129" y="30"/>
                </a:lnTo>
                <a:lnTo>
                  <a:pt x="127" y="30"/>
                </a:lnTo>
                <a:lnTo>
                  <a:pt x="127" y="30"/>
                </a:lnTo>
                <a:lnTo>
                  <a:pt x="126" y="29"/>
                </a:lnTo>
                <a:lnTo>
                  <a:pt x="125" y="29"/>
                </a:lnTo>
                <a:lnTo>
                  <a:pt x="125" y="29"/>
                </a:lnTo>
                <a:lnTo>
                  <a:pt x="124" y="28"/>
                </a:lnTo>
                <a:lnTo>
                  <a:pt x="123" y="28"/>
                </a:lnTo>
                <a:lnTo>
                  <a:pt x="123" y="28"/>
                </a:lnTo>
                <a:lnTo>
                  <a:pt x="123" y="28"/>
                </a:lnTo>
                <a:lnTo>
                  <a:pt x="123" y="28"/>
                </a:lnTo>
                <a:lnTo>
                  <a:pt x="123" y="28"/>
                </a:lnTo>
                <a:lnTo>
                  <a:pt x="123" y="28"/>
                </a:lnTo>
                <a:lnTo>
                  <a:pt x="123" y="28"/>
                </a:lnTo>
                <a:lnTo>
                  <a:pt x="123" y="28"/>
                </a:lnTo>
                <a:lnTo>
                  <a:pt x="123" y="28"/>
                </a:lnTo>
                <a:lnTo>
                  <a:pt x="123" y="28"/>
                </a:lnTo>
                <a:lnTo>
                  <a:pt x="123" y="28"/>
                </a:lnTo>
                <a:lnTo>
                  <a:pt x="123" y="28"/>
                </a:lnTo>
                <a:lnTo>
                  <a:pt x="123" y="28"/>
                </a:lnTo>
                <a:lnTo>
                  <a:pt x="123" y="28"/>
                </a:lnTo>
                <a:lnTo>
                  <a:pt x="123" y="28"/>
                </a:lnTo>
                <a:lnTo>
                  <a:pt x="123" y="28"/>
                </a:lnTo>
                <a:lnTo>
                  <a:pt x="123" y="28"/>
                </a:lnTo>
                <a:lnTo>
                  <a:pt x="123" y="28"/>
                </a:lnTo>
                <a:lnTo>
                  <a:pt x="123" y="28"/>
                </a:lnTo>
                <a:lnTo>
                  <a:pt x="123" y="28"/>
                </a:lnTo>
                <a:lnTo>
                  <a:pt x="123" y="28"/>
                </a:lnTo>
                <a:lnTo>
                  <a:pt x="123" y="28"/>
                </a:lnTo>
                <a:lnTo>
                  <a:pt x="123" y="28"/>
                </a:lnTo>
                <a:lnTo>
                  <a:pt x="123" y="28"/>
                </a:lnTo>
                <a:lnTo>
                  <a:pt x="123" y="28"/>
                </a:lnTo>
                <a:lnTo>
                  <a:pt x="123" y="28"/>
                </a:lnTo>
                <a:lnTo>
                  <a:pt x="123" y="28"/>
                </a:lnTo>
                <a:lnTo>
                  <a:pt x="123" y="28"/>
                </a:lnTo>
                <a:lnTo>
                  <a:pt x="123" y="28"/>
                </a:lnTo>
                <a:lnTo>
                  <a:pt x="123" y="28"/>
                </a:lnTo>
                <a:lnTo>
                  <a:pt x="123" y="28"/>
                </a:lnTo>
                <a:lnTo>
                  <a:pt x="123" y="28"/>
                </a:lnTo>
                <a:lnTo>
                  <a:pt x="123" y="28"/>
                </a:lnTo>
                <a:lnTo>
                  <a:pt x="120" y="26"/>
                </a:lnTo>
                <a:lnTo>
                  <a:pt x="119" y="26"/>
                </a:lnTo>
                <a:lnTo>
                  <a:pt x="117" y="24"/>
                </a:lnTo>
                <a:lnTo>
                  <a:pt x="115" y="24"/>
                </a:lnTo>
                <a:lnTo>
                  <a:pt x="114" y="22"/>
                </a:lnTo>
                <a:lnTo>
                  <a:pt x="113" y="21"/>
                </a:lnTo>
                <a:lnTo>
                  <a:pt x="111" y="20"/>
                </a:lnTo>
                <a:lnTo>
                  <a:pt x="109" y="19"/>
                </a:lnTo>
                <a:lnTo>
                  <a:pt x="108" y="17"/>
                </a:lnTo>
                <a:lnTo>
                  <a:pt x="106" y="16"/>
                </a:lnTo>
                <a:lnTo>
                  <a:pt x="105" y="15"/>
                </a:lnTo>
                <a:lnTo>
                  <a:pt x="103" y="13"/>
                </a:lnTo>
                <a:lnTo>
                  <a:pt x="101" y="12"/>
                </a:lnTo>
                <a:lnTo>
                  <a:pt x="99" y="11"/>
                </a:lnTo>
                <a:lnTo>
                  <a:pt x="98" y="10"/>
                </a:lnTo>
                <a:lnTo>
                  <a:pt x="96" y="8"/>
                </a:lnTo>
                <a:lnTo>
                  <a:pt x="94" y="7"/>
                </a:lnTo>
                <a:lnTo>
                  <a:pt x="92" y="6"/>
                </a:lnTo>
                <a:lnTo>
                  <a:pt x="91" y="5"/>
                </a:lnTo>
                <a:lnTo>
                  <a:pt x="89" y="4"/>
                </a:lnTo>
                <a:lnTo>
                  <a:pt x="87" y="3"/>
                </a:lnTo>
                <a:lnTo>
                  <a:pt x="85" y="2"/>
                </a:lnTo>
                <a:lnTo>
                  <a:pt x="83" y="2"/>
                </a:lnTo>
                <a:lnTo>
                  <a:pt x="81" y="1"/>
                </a:lnTo>
                <a:lnTo>
                  <a:pt x="80" y="1"/>
                </a:lnTo>
                <a:lnTo>
                  <a:pt x="78" y="0"/>
                </a:lnTo>
                <a:lnTo>
                  <a:pt x="76" y="0"/>
                </a:lnTo>
                <a:lnTo>
                  <a:pt x="74" y="0"/>
                </a:lnTo>
                <a:lnTo>
                  <a:pt x="73" y="1"/>
                </a:lnTo>
                <a:lnTo>
                  <a:pt x="71" y="1"/>
                </a:lnTo>
                <a:lnTo>
                  <a:pt x="69" y="2"/>
                </a:lnTo>
              </a:path>
            </a:pathLst>
          </a:custGeom>
          <a:solidFill>
            <a:srgbClr val="008000"/>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1978" name="Freeform 1034"/>
          <p:cNvSpPr>
            <a:spLocks/>
          </p:cNvSpPr>
          <p:nvPr/>
        </p:nvSpPr>
        <p:spPr bwMode="auto">
          <a:xfrm>
            <a:off x="2360613" y="2103438"/>
            <a:ext cx="92075" cy="322262"/>
          </a:xfrm>
          <a:custGeom>
            <a:avLst/>
            <a:gdLst>
              <a:gd name="T0" fmla="*/ 6 w 66"/>
              <a:gd name="T1" fmla="*/ 8 h 203"/>
              <a:gd name="T2" fmla="*/ 4 w 66"/>
              <a:gd name="T3" fmla="*/ 15 h 203"/>
              <a:gd name="T4" fmla="*/ 3 w 66"/>
              <a:gd name="T5" fmla="*/ 23 h 203"/>
              <a:gd name="T6" fmla="*/ 5 w 66"/>
              <a:gd name="T7" fmla="*/ 32 h 203"/>
              <a:gd name="T8" fmla="*/ 7 w 66"/>
              <a:gd name="T9" fmla="*/ 43 h 203"/>
              <a:gd name="T10" fmla="*/ 9 w 66"/>
              <a:gd name="T11" fmla="*/ 54 h 203"/>
              <a:gd name="T12" fmla="*/ 11 w 66"/>
              <a:gd name="T13" fmla="*/ 67 h 203"/>
              <a:gd name="T14" fmla="*/ 12 w 66"/>
              <a:gd name="T15" fmla="*/ 82 h 203"/>
              <a:gd name="T16" fmla="*/ 10 w 66"/>
              <a:gd name="T17" fmla="*/ 108 h 203"/>
              <a:gd name="T18" fmla="*/ 7 w 66"/>
              <a:gd name="T19" fmla="*/ 128 h 203"/>
              <a:gd name="T20" fmla="*/ 4 w 66"/>
              <a:gd name="T21" fmla="*/ 145 h 203"/>
              <a:gd name="T22" fmla="*/ 1 w 66"/>
              <a:gd name="T23" fmla="*/ 161 h 203"/>
              <a:gd name="T24" fmla="*/ 0 w 66"/>
              <a:gd name="T25" fmla="*/ 175 h 203"/>
              <a:gd name="T26" fmla="*/ 1 w 66"/>
              <a:gd name="T27" fmla="*/ 186 h 203"/>
              <a:gd name="T28" fmla="*/ 5 w 66"/>
              <a:gd name="T29" fmla="*/ 195 h 203"/>
              <a:gd name="T30" fmla="*/ 13 w 66"/>
              <a:gd name="T31" fmla="*/ 201 h 203"/>
              <a:gd name="T32" fmla="*/ 16 w 66"/>
              <a:gd name="T33" fmla="*/ 202 h 203"/>
              <a:gd name="T34" fmla="*/ 19 w 66"/>
              <a:gd name="T35" fmla="*/ 202 h 203"/>
              <a:gd name="T36" fmla="*/ 23 w 66"/>
              <a:gd name="T37" fmla="*/ 200 h 203"/>
              <a:gd name="T38" fmla="*/ 27 w 66"/>
              <a:gd name="T39" fmla="*/ 198 h 203"/>
              <a:gd name="T40" fmla="*/ 30 w 66"/>
              <a:gd name="T41" fmla="*/ 196 h 203"/>
              <a:gd name="T42" fmla="*/ 33 w 66"/>
              <a:gd name="T43" fmla="*/ 193 h 203"/>
              <a:gd name="T44" fmla="*/ 37 w 66"/>
              <a:gd name="T45" fmla="*/ 189 h 203"/>
              <a:gd name="T46" fmla="*/ 44 w 66"/>
              <a:gd name="T47" fmla="*/ 174 h 203"/>
              <a:gd name="T48" fmla="*/ 47 w 66"/>
              <a:gd name="T49" fmla="*/ 158 h 203"/>
              <a:gd name="T50" fmla="*/ 46 w 66"/>
              <a:gd name="T51" fmla="*/ 143 h 203"/>
              <a:gd name="T52" fmla="*/ 41 w 66"/>
              <a:gd name="T53" fmla="*/ 128 h 203"/>
              <a:gd name="T54" fmla="*/ 37 w 66"/>
              <a:gd name="T55" fmla="*/ 113 h 203"/>
              <a:gd name="T56" fmla="*/ 33 w 66"/>
              <a:gd name="T57" fmla="*/ 97 h 203"/>
              <a:gd name="T58" fmla="*/ 32 w 66"/>
              <a:gd name="T59" fmla="*/ 80 h 203"/>
              <a:gd name="T60" fmla="*/ 36 w 66"/>
              <a:gd name="T61" fmla="*/ 60 h 203"/>
              <a:gd name="T62" fmla="*/ 41 w 66"/>
              <a:gd name="T63" fmla="*/ 50 h 203"/>
              <a:gd name="T64" fmla="*/ 45 w 66"/>
              <a:gd name="T65" fmla="*/ 46 h 203"/>
              <a:gd name="T66" fmla="*/ 49 w 66"/>
              <a:gd name="T67" fmla="*/ 44 h 203"/>
              <a:gd name="T68" fmla="*/ 54 w 66"/>
              <a:gd name="T69" fmla="*/ 41 h 203"/>
              <a:gd name="T70" fmla="*/ 58 w 66"/>
              <a:gd name="T71" fmla="*/ 39 h 203"/>
              <a:gd name="T72" fmla="*/ 61 w 66"/>
              <a:gd name="T73" fmla="*/ 36 h 203"/>
              <a:gd name="T74" fmla="*/ 63 w 66"/>
              <a:gd name="T75" fmla="*/ 33 h 203"/>
              <a:gd name="T76" fmla="*/ 65 w 66"/>
              <a:gd name="T77" fmla="*/ 29 h 203"/>
              <a:gd name="T78" fmla="*/ 64 w 66"/>
              <a:gd name="T79" fmla="*/ 26 h 203"/>
              <a:gd name="T80" fmla="*/ 63 w 66"/>
              <a:gd name="T81" fmla="*/ 24 h 203"/>
              <a:gd name="T82" fmla="*/ 62 w 66"/>
              <a:gd name="T83" fmla="*/ 22 h 203"/>
              <a:gd name="T84" fmla="*/ 60 w 66"/>
              <a:gd name="T85" fmla="*/ 21 h 203"/>
              <a:gd name="T86" fmla="*/ 58 w 66"/>
              <a:gd name="T87" fmla="*/ 20 h 203"/>
              <a:gd name="T88" fmla="*/ 56 w 66"/>
              <a:gd name="T89" fmla="*/ 18 h 203"/>
              <a:gd name="T90" fmla="*/ 53 w 66"/>
              <a:gd name="T91" fmla="*/ 17 h 203"/>
              <a:gd name="T92" fmla="*/ 48 w 66"/>
              <a:gd name="T93" fmla="*/ 14 h 203"/>
              <a:gd name="T94" fmla="*/ 42 w 66"/>
              <a:gd name="T95" fmla="*/ 10 h 203"/>
              <a:gd name="T96" fmla="*/ 36 w 66"/>
              <a:gd name="T97" fmla="*/ 6 h 203"/>
              <a:gd name="T98" fmla="*/ 31 w 66"/>
              <a:gd name="T99" fmla="*/ 4 h 203"/>
              <a:gd name="T100" fmla="*/ 26 w 66"/>
              <a:gd name="T101" fmla="*/ 2 h 203"/>
              <a:gd name="T102" fmla="*/ 22 w 66"/>
              <a:gd name="T103" fmla="*/ 0 h 203"/>
              <a:gd name="T104" fmla="*/ 17 w 66"/>
              <a:gd name="T105" fmla="*/ 0 h 203"/>
              <a:gd name="T106" fmla="*/ 13 w 66"/>
              <a:gd name="T107" fmla="*/ 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6" h="203">
                <a:moveTo>
                  <a:pt x="12" y="3"/>
                </a:moveTo>
                <a:lnTo>
                  <a:pt x="9" y="5"/>
                </a:lnTo>
                <a:lnTo>
                  <a:pt x="7" y="7"/>
                </a:lnTo>
                <a:lnTo>
                  <a:pt x="6" y="8"/>
                </a:lnTo>
                <a:lnTo>
                  <a:pt x="5" y="10"/>
                </a:lnTo>
                <a:lnTo>
                  <a:pt x="5" y="12"/>
                </a:lnTo>
                <a:lnTo>
                  <a:pt x="4" y="13"/>
                </a:lnTo>
                <a:lnTo>
                  <a:pt x="4" y="15"/>
                </a:lnTo>
                <a:lnTo>
                  <a:pt x="3" y="17"/>
                </a:lnTo>
                <a:lnTo>
                  <a:pt x="3" y="19"/>
                </a:lnTo>
                <a:lnTo>
                  <a:pt x="3" y="21"/>
                </a:lnTo>
                <a:lnTo>
                  <a:pt x="3" y="23"/>
                </a:lnTo>
                <a:lnTo>
                  <a:pt x="4" y="25"/>
                </a:lnTo>
                <a:lnTo>
                  <a:pt x="4" y="28"/>
                </a:lnTo>
                <a:lnTo>
                  <a:pt x="4" y="30"/>
                </a:lnTo>
                <a:lnTo>
                  <a:pt x="5" y="32"/>
                </a:lnTo>
                <a:lnTo>
                  <a:pt x="5" y="35"/>
                </a:lnTo>
                <a:lnTo>
                  <a:pt x="6" y="38"/>
                </a:lnTo>
                <a:lnTo>
                  <a:pt x="6" y="40"/>
                </a:lnTo>
                <a:lnTo>
                  <a:pt x="7" y="43"/>
                </a:lnTo>
                <a:lnTo>
                  <a:pt x="7" y="46"/>
                </a:lnTo>
                <a:lnTo>
                  <a:pt x="8" y="48"/>
                </a:lnTo>
                <a:lnTo>
                  <a:pt x="9" y="52"/>
                </a:lnTo>
                <a:lnTo>
                  <a:pt x="9" y="54"/>
                </a:lnTo>
                <a:lnTo>
                  <a:pt x="9" y="58"/>
                </a:lnTo>
                <a:lnTo>
                  <a:pt x="10" y="61"/>
                </a:lnTo>
                <a:lnTo>
                  <a:pt x="11" y="64"/>
                </a:lnTo>
                <a:lnTo>
                  <a:pt x="11" y="67"/>
                </a:lnTo>
                <a:lnTo>
                  <a:pt x="11" y="71"/>
                </a:lnTo>
                <a:lnTo>
                  <a:pt x="11" y="74"/>
                </a:lnTo>
                <a:lnTo>
                  <a:pt x="11" y="78"/>
                </a:lnTo>
                <a:lnTo>
                  <a:pt x="12" y="82"/>
                </a:lnTo>
                <a:lnTo>
                  <a:pt x="11" y="92"/>
                </a:lnTo>
                <a:lnTo>
                  <a:pt x="11" y="98"/>
                </a:lnTo>
                <a:lnTo>
                  <a:pt x="11" y="103"/>
                </a:lnTo>
                <a:lnTo>
                  <a:pt x="10" y="108"/>
                </a:lnTo>
                <a:lnTo>
                  <a:pt x="9" y="113"/>
                </a:lnTo>
                <a:lnTo>
                  <a:pt x="9" y="118"/>
                </a:lnTo>
                <a:lnTo>
                  <a:pt x="8" y="123"/>
                </a:lnTo>
                <a:lnTo>
                  <a:pt x="7" y="128"/>
                </a:lnTo>
                <a:lnTo>
                  <a:pt x="6" y="132"/>
                </a:lnTo>
                <a:lnTo>
                  <a:pt x="5" y="137"/>
                </a:lnTo>
                <a:lnTo>
                  <a:pt x="5" y="141"/>
                </a:lnTo>
                <a:lnTo>
                  <a:pt x="4" y="145"/>
                </a:lnTo>
                <a:lnTo>
                  <a:pt x="3" y="150"/>
                </a:lnTo>
                <a:lnTo>
                  <a:pt x="2" y="154"/>
                </a:lnTo>
                <a:lnTo>
                  <a:pt x="2" y="157"/>
                </a:lnTo>
                <a:lnTo>
                  <a:pt x="1" y="161"/>
                </a:lnTo>
                <a:lnTo>
                  <a:pt x="1" y="165"/>
                </a:lnTo>
                <a:lnTo>
                  <a:pt x="0" y="168"/>
                </a:lnTo>
                <a:lnTo>
                  <a:pt x="0" y="172"/>
                </a:lnTo>
                <a:lnTo>
                  <a:pt x="0" y="175"/>
                </a:lnTo>
                <a:lnTo>
                  <a:pt x="0" y="178"/>
                </a:lnTo>
                <a:lnTo>
                  <a:pt x="0" y="181"/>
                </a:lnTo>
                <a:lnTo>
                  <a:pt x="1" y="184"/>
                </a:lnTo>
                <a:lnTo>
                  <a:pt x="1" y="186"/>
                </a:lnTo>
                <a:lnTo>
                  <a:pt x="2" y="189"/>
                </a:lnTo>
                <a:lnTo>
                  <a:pt x="3" y="191"/>
                </a:lnTo>
                <a:lnTo>
                  <a:pt x="4" y="193"/>
                </a:lnTo>
                <a:lnTo>
                  <a:pt x="5" y="195"/>
                </a:lnTo>
                <a:lnTo>
                  <a:pt x="7" y="197"/>
                </a:lnTo>
                <a:lnTo>
                  <a:pt x="9" y="199"/>
                </a:lnTo>
                <a:lnTo>
                  <a:pt x="12" y="201"/>
                </a:lnTo>
                <a:lnTo>
                  <a:pt x="13" y="201"/>
                </a:lnTo>
                <a:lnTo>
                  <a:pt x="14" y="202"/>
                </a:lnTo>
                <a:lnTo>
                  <a:pt x="14" y="202"/>
                </a:lnTo>
                <a:lnTo>
                  <a:pt x="15" y="202"/>
                </a:lnTo>
                <a:lnTo>
                  <a:pt x="16" y="202"/>
                </a:lnTo>
                <a:lnTo>
                  <a:pt x="17" y="202"/>
                </a:lnTo>
                <a:lnTo>
                  <a:pt x="18" y="202"/>
                </a:lnTo>
                <a:lnTo>
                  <a:pt x="19" y="202"/>
                </a:lnTo>
                <a:lnTo>
                  <a:pt x="19" y="202"/>
                </a:lnTo>
                <a:lnTo>
                  <a:pt x="20" y="201"/>
                </a:lnTo>
                <a:lnTo>
                  <a:pt x="21" y="201"/>
                </a:lnTo>
                <a:lnTo>
                  <a:pt x="22" y="201"/>
                </a:lnTo>
                <a:lnTo>
                  <a:pt x="23" y="200"/>
                </a:lnTo>
                <a:lnTo>
                  <a:pt x="24" y="200"/>
                </a:lnTo>
                <a:lnTo>
                  <a:pt x="25" y="200"/>
                </a:lnTo>
                <a:lnTo>
                  <a:pt x="26" y="199"/>
                </a:lnTo>
                <a:lnTo>
                  <a:pt x="27" y="198"/>
                </a:lnTo>
                <a:lnTo>
                  <a:pt x="27" y="198"/>
                </a:lnTo>
                <a:lnTo>
                  <a:pt x="29" y="197"/>
                </a:lnTo>
                <a:lnTo>
                  <a:pt x="29" y="197"/>
                </a:lnTo>
                <a:lnTo>
                  <a:pt x="30" y="196"/>
                </a:lnTo>
                <a:lnTo>
                  <a:pt x="31" y="195"/>
                </a:lnTo>
                <a:lnTo>
                  <a:pt x="32" y="194"/>
                </a:lnTo>
                <a:lnTo>
                  <a:pt x="33" y="194"/>
                </a:lnTo>
                <a:lnTo>
                  <a:pt x="33" y="193"/>
                </a:lnTo>
                <a:lnTo>
                  <a:pt x="34" y="192"/>
                </a:lnTo>
                <a:lnTo>
                  <a:pt x="35" y="191"/>
                </a:lnTo>
                <a:lnTo>
                  <a:pt x="36" y="190"/>
                </a:lnTo>
                <a:lnTo>
                  <a:pt x="37" y="189"/>
                </a:lnTo>
                <a:lnTo>
                  <a:pt x="37" y="188"/>
                </a:lnTo>
                <a:lnTo>
                  <a:pt x="38" y="188"/>
                </a:lnTo>
                <a:lnTo>
                  <a:pt x="43" y="179"/>
                </a:lnTo>
                <a:lnTo>
                  <a:pt x="44" y="174"/>
                </a:lnTo>
                <a:lnTo>
                  <a:pt x="45" y="170"/>
                </a:lnTo>
                <a:lnTo>
                  <a:pt x="46" y="166"/>
                </a:lnTo>
                <a:lnTo>
                  <a:pt x="47" y="162"/>
                </a:lnTo>
                <a:lnTo>
                  <a:pt x="47" y="158"/>
                </a:lnTo>
                <a:lnTo>
                  <a:pt x="47" y="154"/>
                </a:lnTo>
                <a:lnTo>
                  <a:pt x="47" y="151"/>
                </a:lnTo>
                <a:lnTo>
                  <a:pt x="46" y="147"/>
                </a:lnTo>
                <a:lnTo>
                  <a:pt x="46" y="143"/>
                </a:lnTo>
                <a:lnTo>
                  <a:pt x="45" y="140"/>
                </a:lnTo>
                <a:lnTo>
                  <a:pt x="44" y="136"/>
                </a:lnTo>
                <a:lnTo>
                  <a:pt x="43" y="132"/>
                </a:lnTo>
                <a:lnTo>
                  <a:pt x="41" y="128"/>
                </a:lnTo>
                <a:lnTo>
                  <a:pt x="40" y="124"/>
                </a:lnTo>
                <a:lnTo>
                  <a:pt x="39" y="121"/>
                </a:lnTo>
                <a:lnTo>
                  <a:pt x="38" y="117"/>
                </a:lnTo>
                <a:lnTo>
                  <a:pt x="37" y="113"/>
                </a:lnTo>
                <a:lnTo>
                  <a:pt x="35" y="109"/>
                </a:lnTo>
                <a:lnTo>
                  <a:pt x="34" y="105"/>
                </a:lnTo>
                <a:lnTo>
                  <a:pt x="33" y="101"/>
                </a:lnTo>
                <a:lnTo>
                  <a:pt x="33" y="97"/>
                </a:lnTo>
                <a:lnTo>
                  <a:pt x="32" y="93"/>
                </a:lnTo>
                <a:lnTo>
                  <a:pt x="32" y="89"/>
                </a:lnTo>
                <a:lnTo>
                  <a:pt x="32" y="84"/>
                </a:lnTo>
                <a:lnTo>
                  <a:pt x="32" y="80"/>
                </a:lnTo>
                <a:lnTo>
                  <a:pt x="33" y="75"/>
                </a:lnTo>
                <a:lnTo>
                  <a:pt x="33" y="70"/>
                </a:lnTo>
                <a:lnTo>
                  <a:pt x="35" y="66"/>
                </a:lnTo>
                <a:lnTo>
                  <a:pt x="36" y="60"/>
                </a:lnTo>
                <a:lnTo>
                  <a:pt x="38" y="56"/>
                </a:lnTo>
                <a:lnTo>
                  <a:pt x="39" y="52"/>
                </a:lnTo>
                <a:lnTo>
                  <a:pt x="40" y="51"/>
                </a:lnTo>
                <a:lnTo>
                  <a:pt x="41" y="50"/>
                </a:lnTo>
                <a:lnTo>
                  <a:pt x="42" y="49"/>
                </a:lnTo>
                <a:lnTo>
                  <a:pt x="43" y="48"/>
                </a:lnTo>
                <a:lnTo>
                  <a:pt x="44" y="47"/>
                </a:lnTo>
                <a:lnTo>
                  <a:pt x="45" y="46"/>
                </a:lnTo>
                <a:lnTo>
                  <a:pt x="46" y="46"/>
                </a:lnTo>
                <a:lnTo>
                  <a:pt x="47" y="45"/>
                </a:lnTo>
                <a:lnTo>
                  <a:pt x="48" y="44"/>
                </a:lnTo>
                <a:lnTo>
                  <a:pt x="49" y="44"/>
                </a:lnTo>
                <a:lnTo>
                  <a:pt x="51" y="43"/>
                </a:lnTo>
                <a:lnTo>
                  <a:pt x="51" y="42"/>
                </a:lnTo>
                <a:lnTo>
                  <a:pt x="53" y="42"/>
                </a:lnTo>
                <a:lnTo>
                  <a:pt x="54" y="41"/>
                </a:lnTo>
                <a:lnTo>
                  <a:pt x="55" y="40"/>
                </a:lnTo>
                <a:lnTo>
                  <a:pt x="56" y="40"/>
                </a:lnTo>
                <a:lnTo>
                  <a:pt x="57" y="39"/>
                </a:lnTo>
                <a:lnTo>
                  <a:pt x="58" y="39"/>
                </a:lnTo>
                <a:lnTo>
                  <a:pt x="59" y="38"/>
                </a:lnTo>
                <a:lnTo>
                  <a:pt x="60" y="38"/>
                </a:lnTo>
                <a:lnTo>
                  <a:pt x="61" y="37"/>
                </a:lnTo>
                <a:lnTo>
                  <a:pt x="61" y="36"/>
                </a:lnTo>
                <a:lnTo>
                  <a:pt x="62" y="36"/>
                </a:lnTo>
                <a:lnTo>
                  <a:pt x="63" y="35"/>
                </a:lnTo>
                <a:lnTo>
                  <a:pt x="63" y="34"/>
                </a:lnTo>
                <a:lnTo>
                  <a:pt x="63" y="33"/>
                </a:lnTo>
                <a:lnTo>
                  <a:pt x="64" y="32"/>
                </a:lnTo>
                <a:lnTo>
                  <a:pt x="64" y="31"/>
                </a:lnTo>
                <a:lnTo>
                  <a:pt x="64" y="30"/>
                </a:lnTo>
                <a:lnTo>
                  <a:pt x="65" y="29"/>
                </a:lnTo>
                <a:lnTo>
                  <a:pt x="64" y="28"/>
                </a:lnTo>
                <a:lnTo>
                  <a:pt x="64" y="27"/>
                </a:lnTo>
                <a:lnTo>
                  <a:pt x="64" y="26"/>
                </a:lnTo>
                <a:lnTo>
                  <a:pt x="64" y="26"/>
                </a:lnTo>
                <a:lnTo>
                  <a:pt x="64" y="26"/>
                </a:lnTo>
                <a:lnTo>
                  <a:pt x="64" y="25"/>
                </a:lnTo>
                <a:lnTo>
                  <a:pt x="63" y="24"/>
                </a:lnTo>
                <a:lnTo>
                  <a:pt x="63" y="24"/>
                </a:lnTo>
                <a:lnTo>
                  <a:pt x="63" y="24"/>
                </a:lnTo>
                <a:lnTo>
                  <a:pt x="63" y="23"/>
                </a:lnTo>
                <a:lnTo>
                  <a:pt x="62" y="23"/>
                </a:lnTo>
                <a:lnTo>
                  <a:pt x="62" y="22"/>
                </a:lnTo>
                <a:lnTo>
                  <a:pt x="62" y="22"/>
                </a:lnTo>
                <a:lnTo>
                  <a:pt x="61" y="22"/>
                </a:lnTo>
                <a:lnTo>
                  <a:pt x="61" y="22"/>
                </a:lnTo>
                <a:lnTo>
                  <a:pt x="60" y="21"/>
                </a:lnTo>
                <a:lnTo>
                  <a:pt x="60" y="21"/>
                </a:lnTo>
                <a:lnTo>
                  <a:pt x="59" y="20"/>
                </a:lnTo>
                <a:lnTo>
                  <a:pt x="59" y="20"/>
                </a:lnTo>
                <a:lnTo>
                  <a:pt x="58" y="20"/>
                </a:lnTo>
                <a:lnTo>
                  <a:pt x="58" y="20"/>
                </a:lnTo>
                <a:lnTo>
                  <a:pt x="57" y="19"/>
                </a:lnTo>
                <a:lnTo>
                  <a:pt x="57" y="19"/>
                </a:lnTo>
                <a:lnTo>
                  <a:pt x="56" y="18"/>
                </a:lnTo>
                <a:lnTo>
                  <a:pt x="55" y="18"/>
                </a:lnTo>
                <a:lnTo>
                  <a:pt x="55" y="18"/>
                </a:lnTo>
                <a:lnTo>
                  <a:pt x="54" y="17"/>
                </a:lnTo>
                <a:lnTo>
                  <a:pt x="53" y="17"/>
                </a:lnTo>
                <a:lnTo>
                  <a:pt x="53" y="16"/>
                </a:lnTo>
                <a:lnTo>
                  <a:pt x="52" y="16"/>
                </a:lnTo>
                <a:lnTo>
                  <a:pt x="51" y="16"/>
                </a:lnTo>
                <a:lnTo>
                  <a:pt x="48" y="14"/>
                </a:lnTo>
                <a:lnTo>
                  <a:pt x="47" y="12"/>
                </a:lnTo>
                <a:lnTo>
                  <a:pt x="45" y="12"/>
                </a:lnTo>
                <a:lnTo>
                  <a:pt x="43" y="11"/>
                </a:lnTo>
                <a:lnTo>
                  <a:pt x="42" y="10"/>
                </a:lnTo>
                <a:lnTo>
                  <a:pt x="41" y="9"/>
                </a:lnTo>
                <a:lnTo>
                  <a:pt x="39" y="8"/>
                </a:lnTo>
                <a:lnTo>
                  <a:pt x="38" y="7"/>
                </a:lnTo>
                <a:lnTo>
                  <a:pt x="36" y="6"/>
                </a:lnTo>
                <a:lnTo>
                  <a:pt x="35" y="6"/>
                </a:lnTo>
                <a:lnTo>
                  <a:pt x="34" y="5"/>
                </a:lnTo>
                <a:lnTo>
                  <a:pt x="33" y="4"/>
                </a:lnTo>
                <a:lnTo>
                  <a:pt x="31" y="4"/>
                </a:lnTo>
                <a:lnTo>
                  <a:pt x="30" y="3"/>
                </a:lnTo>
                <a:lnTo>
                  <a:pt x="29" y="2"/>
                </a:lnTo>
                <a:lnTo>
                  <a:pt x="27" y="2"/>
                </a:lnTo>
                <a:lnTo>
                  <a:pt x="26" y="2"/>
                </a:lnTo>
                <a:lnTo>
                  <a:pt x="25" y="1"/>
                </a:lnTo>
                <a:lnTo>
                  <a:pt x="24" y="1"/>
                </a:lnTo>
                <a:lnTo>
                  <a:pt x="23" y="0"/>
                </a:lnTo>
                <a:lnTo>
                  <a:pt x="22" y="0"/>
                </a:lnTo>
                <a:lnTo>
                  <a:pt x="21" y="0"/>
                </a:lnTo>
                <a:lnTo>
                  <a:pt x="19" y="0"/>
                </a:lnTo>
                <a:lnTo>
                  <a:pt x="19" y="0"/>
                </a:lnTo>
                <a:lnTo>
                  <a:pt x="17" y="0"/>
                </a:lnTo>
                <a:lnTo>
                  <a:pt x="17" y="0"/>
                </a:lnTo>
                <a:lnTo>
                  <a:pt x="15" y="1"/>
                </a:lnTo>
                <a:lnTo>
                  <a:pt x="15" y="1"/>
                </a:lnTo>
                <a:lnTo>
                  <a:pt x="13" y="2"/>
                </a:lnTo>
                <a:lnTo>
                  <a:pt x="13" y="2"/>
                </a:lnTo>
                <a:lnTo>
                  <a:pt x="12" y="3"/>
                </a:lnTo>
              </a:path>
            </a:pathLst>
          </a:custGeom>
          <a:solidFill>
            <a:srgbClr val="008000"/>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1979" name="Freeform 1035"/>
          <p:cNvSpPr>
            <a:spLocks/>
          </p:cNvSpPr>
          <p:nvPr/>
        </p:nvSpPr>
        <p:spPr bwMode="auto">
          <a:xfrm>
            <a:off x="304800" y="3592513"/>
            <a:ext cx="750888" cy="717550"/>
          </a:xfrm>
          <a:custGeom>
            <a:avLst/>
            <a:gdLst>
              <a:gd name="T0" fmla="*/ 533 w 534"/>
              <a:gd name="T1" fmla="*/ 234 h 452"/>
              <a:gd name="T2" fmla="*/ 530 w 534"/>
              <a:gd name="T3" fmla="*/ 225 h 452"/>
              <a:gd name="T4" fmla="*/ 524 w 534"/>
              <a:gd name="T5" fmla="*/ 214 h 452"/>
              <a:gd name="T6" fmla="*/ 516 w 534"/>
              <a:gd name="T7" fmla="*/ 201 h 452"/>
              <a:gd name="T8" fmla="*/ 510 w 534"/>
              <a:gd name="T9" fmla="*/ 187 h 452"/>
              <a:gd name="T10" fmla="*/ 504 w 534"/>
              <a:gd name="T11" fmla="*/ 178 h 452"/>
              <a:gd name="T12" fmla="*/ 498 w 534"/>
              <a:gd name="T13" fmla="*/ 170 h 452"/>
              <a:gd name="T14" fmla="*/ 476 w 534"/>
              <a:gd name="T15" fmla="*/ 146 h 452"/>
              <a:gd name="T16" fmla="*/ 433 w 534"/>
              <a:gd name="T17" fmla="*/ 97 h 452"/>
              <a:gd name="T18" fmla="*/ 398 w 534"/>
              <a:gd name="T19" fmla="*/ 62 h 452"/>
              <a:gd name="T20" fmla="*/ 354 w 534"/>
              <a:gd name="T21" fmla="*/ 35 h 452"/>
              <a:gd name="T22" fmla="*/ 290 w 534"/>
              <a:gd name="T23" fmla="*/ 11 h 452"/>
              <a:gd name="T24" fmla="*/ 260 w 534"/>
              <a:gd name="T25" fmla="*/ 2 h 452"/>
              <a:gd name="T26" fmla="*/ 234 w 534"/>
              <a:gd name="T27" fmla="*/ 0 h 452"/>
              <a:gd name="T28" fmla="*/ 206 w 534"/>
              <a:gd name="T29" fmla="*/ 6 h 452"/>
              <a:gd name="T30" fmla="*/ 174 w 534"/>
              <a:gd name="T31" fmla="*/ 22 h 452"/>
              <a:gd name="T32" fmla="*/ 158 w 534"/>
              <a:gd name="T33" fmla="*/ 34 h 452"/>
              <a:gd name="T34" fmla="*/ 147 w 534"/>
              <a:gd name="T35" fmla="*/ 48 h 452"/>
              <a:gd name="T36" fmla="*/ 138 w 534"/>
              <a:gd name="T37" fmla="*/ 68 h 452"/>
              <a:gd name="T38" fmla="*/ 125 w 534"/>
              <a:gd name="T39" fmla="*/ 108 h 452"/>
              <a:gd name="T40" fmla="*/ 124 w 534"/>
              <a:gd name="T41" fmla="*/ 142 h 452"/>
              <a:gd name="T42" fmla="*/ 127 w 534"/>
              <a:gd name="T43" fmla="*/ 172 h 452"/>
              <a:gd name="T44" fmla="*/ 124 w 534"/>
              <a:gd name="T45" fmla="*/ 209 h 452"/>
              <a:gd name="T46" fmla="*/ 95 w 534"/>
              <a:gd name="T47" fmla="*/ 277 h 452"/>
              <a:gd name="T48" fmla="*/ 53 w 534"/>
              <a:gd name="T49" fmla="*/ 323 h 452"/>
              <a:gd name="T50" fmla="*/ 16 w 534"/>
              <a:gd name="T51" fmla="*/ 360 h 452"/>
              <a:gd name="T52" fmla="*/ 0 w 534"/>
              <a:gd name="T53" fmla="*/ 409 h 452"/>
              <a:gd name="T54" fmla="*/ 2 w 534"/>
              <a:gd name="T55" fmla="*/ 429 h 452"/>
              <a:gd name="T56" fmla="*/ 4 w 534"/>
              <a:gd name="T57" fmla="*/ 433 h 452"/>
              <a:gd name="T58" fmla="*/ 8 w 534"/>
              <a:gd name="T59" fmla="*/ 436 h 452"/>
              <a:gd name="T60" fmla="*/ 13 w 534"/>
              <a:gd name="T61" fmla="*/ 438 h 452"/>
              <a:gd name="T62" fmla="*/ 43 w 534"/>
              <a:gd name="T63" fmla="*/ 448 h 452"/>
              <a:gd name="T64" fmla="*/ 66 w 534"/>
              <a:gd name="T65" fmla="*/ 451 h 452"/>
              <a:gd name="T66" fmla="*/ 89 w 534"/>
              <a:gd name="T67" fmla="*/ 447 h 452"/>
              <a:gd name="T68" fmla="*/ 120 w 534"/>
              <a:gd name="T69" fmla="*/ 438 h 452"/>
              <a:gd name="T70" fmla="*/ 153 w 534"/>
              <a:gd name="T71" fmla="*/ 425 h 452"/>
              <a:gd name="T72" fmla="*/ 173 w 534"/>
              <a:gd name="T73" fmla="*/ 412 h 452"/>
              <a:gd name="T74" fmla="*/ 191 w 534"/>
              <a:gd name="T75" fmla="*/ 394 h 452"/>
              <a:gd name="T76" fmla="*/ 219 w 534"/>
              <a:gd name="T77" fmla="*/ 365 h 452"/>
              <a:gd name="T78" fmla="*/ 242 w 534"/>
              <a:gd name="T79" fmla="*/ 344 h 452"/>
              <a:gd name="T80" fmla="*/ 257 w 534"/>
              <a:gd name="T81" fmla="*/ 326 h 452"/>
              <a:gd name="T82" fmla="*/ 269 w 534"/>
              <a:gd name="T83" fmla="*/ 304 h 452"/>
              <a:gd name="T84" fmla="*/ 284 w 534"/>
              <a:gd name="T85" fmla="*/ 254 h 452"/>
              <a:gd name="T86" fmla="*/ 280 w 534"/>
              <a:gd name="T87" fmla="*/ 192 h 452"/>
              <a:gd name="T88" fmla="*/ 264 w 534"/>
              <a:gd name="T89" fmla="*/ 139 h 452"/>
              <a:gd name="T90" fmla="*/ 262 w 534"/>
              <a:gd name="T91" fmla="*/ 94 h 452"/>
              <a:gd name="T92" fmla="*/ 281 w 534"/>
              <a:gd name="T93" fmla="*/ 66 h 452"/>
              <a:gd name="T94" fmla="*/ 286 w 534"/>
              <a:gd name="T95" fmla="*/ 65 h 452"/>
              <a:gd name="T96" fmla="*/ 292 w 534"/>
              <a:gd name="T97" fmla="*/ 66 h 452"/>
              <a:gd name="T98" fmla="*/ 300 w 534"/>
              <a:gd name="T99" fmla="*/ 68 h 452"/>
              <a:gd name="T100" fmla="*/ 307 w 534"/>
              <a:gd name="T101" fmla="*/ 68 h 452"/>
              <a:gd name="T102" fmla="*/ 311 w 534"/>
              <a:gd name="T103" fmla="*/ 68 h 452"/>
              <a:gd name="T104" fmla="*/ 313 w 534"/>
              <a:gd name="T105" fmla="*/ 67 h 452"/>
              <a:gd name="T106" fmla="*/ 317 w 534"/>
              <a:gd name="T107" fmla="*/ 68 h 452"/>
              <a:gd name="T108" fmla="*/ 378 w 534"/>
              <a:gd name="T109" fmla="*/ 104 h 452"/>
              <a:gd name="T110" fmla="*/ 434 w 534"/>
              <a:gd name="T111" fmla="*/ 170 h 452"/>
              <a:gd name="T112" fmla="*/ 478 w 534"/>
              <a:gd name="T113" fmla="*/ 228 h 452"/>
              <a:gd name="T114" fmla="*/ 518 w 534"/>
              <a:gd name="T115" fmla="*/ 246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34" h="452">
                <a:moveTo>
                  <a:pt x="530" y="240"/>
                </a:moveTo>
                <a:lnTo>
                  <a:pt x="531" y="239"/>
                </a:lnTo>
                <a:lnTo>
                  <a:pt x="532" y="238"/>
                </a:lnTo>
                <a:lnTo>
                  <a:pt x="532" y="238"/>
                </a:lnTo>
                <a:lnTo>
                  <a:pt x="533" y="237"/>
                </a:lnTo>
                <a:lnTo>
                  <a:pt x="533" y="236"/>
                </a:lnTo>
                <a:lnTo>
                  <a:pt x="533" y="235"/>
                </a:lnTo>
                <a:lnTo>
                  <a:pt x="533" y="234"/>
                </a:lnTo>
                <a:lnTo>
                  <a:pt x="533" y="233"/>
                </a:lnTo>
                <a:lnTo>
                  <a:pt x="533" y="232"/>
                </a:lnTo>
                <a:lnTo>
                  <a:pt x="532" y="231"/>
                </a:lnTo>
                <a:lnTo>
                  <a:pt x="532" y="230"/>
                </a:lnTo>
                <a:lnTo>
                  <a:pt x="532" y="229"/>
                </a:lnTo>
                <a:lnTo>
                  <a:pt x="531" y="228"/>
                </a:lnTo>
                <a:lnTo>
                  <a:pt x="531" y="226"/>
                </a:lnTo>
                <a:lnTo>
                  <a:pt x="530" y="225"/>
                </a:lnTo>
                <a:lnTo>
                  <a:pt x="530" y="224"/>
                </a:lnTo>
                <a:lnTo>
                  <a:pt x="529" y="222"/>
                </a:lnTo>
                <a:lnTo>
                  <a:pt x="528" y="221"/>
                </a:lnTo>
                <a:lnTo>
                  <a:pt x="527" y="220"/>
                </a:lnTo>
                <a:lnTo>
                  <a:pt x="526" y="218"/>
                </a:lnTo>
                <a:lnTo>
                  <a:pt x="526" y="217"/>
                </a:lnTo>
                <a:lnTo>
                  <a:pt x="525" y="215"/>
                </a:lnTo>
                <a:lnTo>
                  <a:pt x="524" y="214"/>
                </a:lnTo>
                <a:lnTo>
                  <a:pt x="523" y="212"/>
                </a:lnTo>
                <a:lnTo>
                  <a:pt x="522" y="211"/>
                </a:lnTo>
                <a:lnTo>
                  <a:pt x="521" y="209"/>
                </a:lnTo>
                <a:lnTo>
                  <a:pt x="520" y="208"/>
                </a:lnTo>
                <a:lnTo>
                  <a:pt x="519" y="206"/>
                </a:lnTo>
                <a:lnTo>
                  <a:pt x="518" y="204"/>
                </a:lnTo>
                <a:lnTo>
                  <a:pt x="517" y="202"/>
                </a:lnTo>
                <a:lnTo>
                  <a:pt x="516" y="201"/>
                </a:lnTo>
                <a:lnTo>
                  <a:pt x="514" y="197"/>
                </a:lnTo>
                <a:lnTo>
                  <a:pt x="514" y="195"/>
                </a:lnTo>
                <a:lnTo>
                  <a:pt x="513" y="194"/>
                </a:lnTo>
                <a:lnTo>
                  <a:pt x="512" y="192"/>
                </a:lnTo>
                <a:lnTo>
                  <a:pt x="512" y="190"/>
                </a:lnTo>
                <a:lnTo>
                  <a:pt x="511" y="189"/>
                </a:lnTo>
                <a:lnTo>
                  <a:pt x="510" y="188"/>
                </a:lnTo>
                <a:lnTo>
                  <a:pt x="510" y="187"/>
                </a:lnTo>
                <a:lnTo>
                  <a:pt x="509" y="186"/>
                </a:lnTo>
                <a:lnTo>
                  <a:pt x="508" y="184"/>
                </a:lnTo>
                <a:lnTo>
                  <a:pt x="508" y="183"/>
                </a:lnTo>
                <a:lnTo>
                  <a:pt x="507" y="182"/>
                </a:lnTo>
                <a:lnTo>
                  <a:pt x="506" y="181"/>
                </a:lnTo>
                <a:lnTo>
                  <a:pt x="506" y="180"/>
                </a:lnTo>
                <a:lnTo>
                  <a:pt x="505" y="179"/>
                </a:lnTo>
                <a:lnTo>
                  <a:pt x="504" y="178"/>
                </a:lnTo>
                <a:lnTo>
                  <a:pt x="504" y="177"/>
                </a:lnTo>
                <a:lnTo>
                  <a:pt x="503" y="176"/>
                </a:lnTo>
                <a:lnTo>
                  <a:pt x="502" y="176"/>
                </a:lnTo>
                <a:lnTo>
                  <a:pt x="502" y="174"/>
                </a:lnTo>
                <a:lnTo>
                  <a:pt x="501" y="174"/>
                </a:lnTo>
                <a:lnTo>
                  <a:pt x="500" y="172"/>
                </a:lnTo>
                <a:lnTo>
                  <a:pt x="499" y="172"/>
                </a:lnTo>
                <a:lnTo>
                  <a:pt x="498" y="170"/>
                </a:lnTo>
                <a:lnTo>
                  <a:pt x="497" y="169"/>
                </a:lnTo>
                <a:lnTo>
                  <a:pt x="496" y="168"/>
                </a:lnTo>
                <a:lnTo>
                  <a:pt x="495" y="167"/>
                </a:lnTo>
                <a:lnTo>
                  <a:pt x="494" y="166"/>
                </a:lnTo>
                <a:lnTo>
                  <a:pt x="493" y="164"/>
                </a:lnTo>
                <a:lnTo>
                  <a:pt x="491" y="162"/>
                </a:lnTo>
                <a:lnTo>
                  <a:pt x="490" y="161"/>
                </a:lnTo>
                <a:lnTo>
                  <a:pt x="476" y="146"/>
                </a:lnTo>
                <a:lnTo>
                  <a:pt x="470" y="138"/>
                </a:lnTo>
                <a:lnTo>
                  <a:pt x="464" y="132"/>
                </a:lnTo>
                <a:lnTo>
                  <a:pt x="458" y="125"/>
                </a:lnTo>
                <a:lnTo>
                  <a:pt x="452" y="119"/>
                </a:lnTo>
                <a:lnTo>
                  <a:pt x="447" y="113"/>
                </a:lnTo>
                <a:lnTo>
                  <a:pt x="442" y="108"/>
                </a:lnTo>
                <a:lnTo>
                  <a:pt x="438" y="102"/>
                </a:lnTo>
                <a:lnTo>
                  <a:pt x="433" y="97"/>
                </a:lnTo>
                <a:lnTo>
                  <a:pt x="429" y="92"/>
                </a:lnTo>
                <a:lnTo>
                  <a:pt x="424" y="87"/>
                </a:lnTo>
                <a:lnTo>
                  <a:pt x="420" y="82"/>
                </a:lnTo>
                <a:lnTo>
                  <a:pt x="416" y="78"/>
                </a:lnTo>
                <a:lnTo>
                  <a:pt x="412" y="74"/>
                </a:lnTo>
                <a:lnTo>
                  <a:pt x="407" y="70"/>
                </a:lnTo>
                <a:lnTo>
                  <a:pt x="403" y="66"/>
                </a:lnTo>
                <a:lnTo>
                  <a:pt x="398" y="62"/>
                </a:lnTo>
                <a:lnTo>
                  <a:pt x="394" y="58"/>
                </a:lnTo>
                <a:lnTo>
                  <a:pt x="389" y="55"/>
                </a:lnTo>
                <a:lnTo>
                  <a:pt x="384" y="52"/>
                </a:lnTo>
                <a:lnTo>
                  <a:pt x="378" y="48"/>
                </a:lnTo>
                <a:lnTo>
                  <a:pt x="373" y="45"/>
                </a:lnTo>
                <a:lnTo>
                  <a:pt x="367" y="42"/>
                </a:lnTo>
                <a:lnTo>
                  <a:pt x="360" y="38"/>
                </a:lnTo>
                <a:lnTo>
                  <a:pt x="354" y="35"/>
                </a:lnTo>
                <a:lnTo>
                  <a:pt x="347" y="32"/>
                </a:lnTo>
                <a:lnTo>
                  <a:pt x="340" y="29"/>
                </a:lnTo>
                <a:lnTo>
                  <a:pt x="332" y="25"/>
                </a:lnTo>
                <a:lnTo>
                  <a:pt x="323" y="22"/>
                </a:lnTo>
                <a:lnTo>
                  <a:pt x="314" y="19"/>
                </a:lnTo>
                <a:lnTo>
                  <a:pt x="305" y="16"/>
                </a:lnTo>
                <a:lnTo>
                  <a:pt x="295" y="12"/>
                </a:lnTo>
                <a:lnTo>
                  <a:pt x="290" y="11"/>
                </a:lnTo>
                <a:lnTo>
                  <a:pt x="286" y="9"/>
                </a:lnTo>
                <a:lnTo>
                  <a:pt x="282" y="8"/>
                </a:lnTo>
                <a:lnTo>
                  <a:pt x="278" y="7"/>
                </a:lnTo>
                <a:lnTo>
                  <a:pt x="274" y="6"/>
                </a:lnTo>
                <a:lnTo>
                  <a:pt x="270" y="4"/>
                </a:lnTo>
                <a:lnTo>
                  <a:pt x="267" y="4"/>
                </a:lnTo>
                <a:lnTo>
                  <a:pt x="263" y="3"/>
                </a:lnTo>
                <a:lnTo>
                  <a:pt x="260" y="2"/>
                </a:lnTo>
                <a:lnTo>
                  <a:pt x="256" y="1"/>
                </a:lnTo>
                <a:lnTo>
                  <a:pt x="253" y="1"/>
                </a:lnTo>
                <a:lnTo>
                  <a:pt x="250" y="0"/>
                </a:lnTo>
                <a:lnTo>
                  <a:pt x="247" y="0"/>
                </a:lnTo>
                <a:lnTo>
                  <a:pt x="244" y="0"/>
                </a:lnTo>
                <a:lnTo>
                  <a:pt x="240" y="0"/>
                </a:lnTo>
                <a:lnTo>
                  <a:pt x="237" y="0"/>
                </a:lnTo>
                <a:lnTo>
                  <a:pt x="234" y="0"/>
                </a:lnTo>
                <a:lnTo>
                  <a:pt x="231" y="0"/>
                </a:lnTo>
                <a:lnTo>
                  <a:pt x="228" y="1"/>
                </a:lnTo>
                <a:lnTo>
                  <a:pt x="224" y="2"/>
                </a:lnTo>
                <a:lnTo>
                  <a:pt x="221" y="2"/>
                </a:lnTo>
                <a:lnTo>
                  <a:pt x="217" y="3"/>
                </a:lnTo>
                <a:lnTo>
                  <a:pt x="214" y="4"/>
                </a:lnTo>
                <a:lnTo>
                  <a:pt x="210" y="5"/>
                </a:lnTo>
                <a:lnTo>
                  <a:pt x="206" y="6"/>
                </a:lnTo>
                <a:lnTo>
                  <a:pt x="203" y="8"/>
                </a:lnTo>
                <a:lnTo>
                  <a:pt x="199" y="10"/>
                </a:lnTo>
                <a:lnTo>
                  <a:pt x="194" y="11"/>
                </a:lnTo>
                <a:lnTo>
                  <a:pt x="190" y="13"/>
                </a:lnTo>
                <a:lnTo>
                  <a:pt x="186" y="16"/>
                </a:lnTo>
                <a:lnTo>
                  <a:pt x="180" y="18"/>
                </a:lnTo>
                <a:lnTo>
                  <a:pt x="177" y="20"/>
                </a:lnTo>
                <a:lnTo>
                  <a:pt x="174" y="22"/>
                </a:lnTo>
                <a:lnTo>
                  <a:pt x="172" y="23"/>
                </a:lnTo>
                <a:lnTo>
                  <a:pt x="170" y="24"/>
                </a:lnTo>
                <a:lnTo>
                  <a:pt x="167" y="26"/>
                </a:lnTo>
                <a:lnTo>
                  <a:pt x="165" y="28"/>
                </a:lnTo>
                <a:lnTo>
                  <a:pt x="163" y="29"/>
                </a:lnTo>
                <a:lnTo>
                  <a:pt x="161" y="31"/>
                </a:lnTo>
                <a:lnTo>
                  <a:pt x="160" y="32"/>
                </a:lnTo>
                <a:lnTo>
                  <a:pt x="158" y="34"/>
                </a:lnTo>
                <a:lnTo>
                  <a:pt x="156" y="36"/>
                </a:lnTo>
                <a:lnTo>
                  <a:pt x="155" y="37"/>
                </a:lnTo>
                <a:lnTo>
                  <a:pt x="154" y="39"/>
                </a:lnTo>
                <a:lnTo>
                  <a:pt x="152" y="41"/>
                </a:lnTo>
                <a:lnTo>
                  <a:pt x="151" y="42"/>
                </a:lnTo>
                <a:lnTo>
                  <a:pt x="150" y="44"/>
                </a:lnTo>
                <a:lnTo>
                  <a:pt x="148" y="46"/>
                </a:lnTo>
                <a:lnTo>
                  <a:pt x="147" y="48"/>
                </a:lnTo>
                <a:lnTo>
                  <a:pt x="146" y="51"/>
                </a:lnTo>
                <a:lnTo>
                  <a:pt x="145" y="53"/>
                </a:lnTo>
                <a:lnTo>
                  <a:pt x="144" y="55"/>
                </a:lnTo>
                <a:lnTo>
                  <a:pt x="143" y="58"/>
                </a:lnTo>
                <a:lnTo>
                  <a:pt x="142" y="60"/>
                </a:lnTo>
                <a:lnTo>
                  <a:pt x="140" y="63"/>
                </a:lnTo>
                <a:lnTo>
                  <a:pt x="139" y="66"/>
                </a:lnTo>
                <a:lnTo>
                  <a:pt x="138" y="68"/>
                </a:lnTo>
                <a:lnTo>
                  <a:pt x="137" y="72"/>
                </a:lnTo>
                <a:lnTo>
                  <a:pt x="136" y="75"/>
                </a:lnTo>
                <a:lnTo>
                  <a:pt x="134" y="78"/>
                </a:lnTo>
                <a:lnTo>
                  <a:pt x="133" y="82"/>
                </a:lnTo>
                <a:lnTo>
                  <a:pt x="129" y="93"/>
                </a:lnTo>
                <a:lnTo>
                  <a:pt x="127" y="98"/>
                </a:lnTo>
                <a:lnTo>
                  <a:pt x="126" y="104"/>
                </a:lnTo>
                <a:lnTo>
                  <a:pt x="125" y="108"/>
                </a:lnTo>
                <a:lnTo>
                  <a:pt x="124" y="113"/>
                </a:lnTo>
                <a:lnTo>
                  <a:pt x="124" y="118"/>
                </a:lnTo>
                <a:lnTo>
                  <a:pt x="123" y="122"/>
                </a:lnTo>
                <a:lnTo>
                  <a:pt x="123" y="126"/>
                </a:lnTo>
                <a:lnTo>
                  <a:pt x="123" y="130"/>
                </a:lnTo>
                <a:lnTo>
                  <a:pt x="123" y="134"/>
                </a:lnTo>
                <a:lnTo>
                  <a:pt x="123" y="138"/>
                </a:lnTo>
                <a:lnTo>
                  <a:pt x="124" y="142"/>
                </a:lnTo>
                <a:lnTo>
                  <a:pt x="124" y="146"/>
                </a:lnTo>
                <a:lnTo>
                  <a:pt x="124" y="150"/>
                </a:lnTo>
                <a:lnTo>
                  <a:pt x="125" y="153"/>
                </a:lnTo>
                <a:lnTo>
                  <a:pt x="125" y="157"/>
                </a:lnTo>
                <a:lnTo>
                  <a:pt x="126" y="161"/>
                </a:lnTo>
                <a:lnTo>
                  <a:pt x="126" y="164"/>
                </a:lnTo>
                <a:lnTo>
                  <a:pt x="127" y="168"/>
                </a:lnTo>
                <a:lnTo>
                  <a:pt x="127" y="172"/>
                </a:lnTo>
                <a:lnTo>
                  <a:pt x="127" y="176"/>
                </a:lnTo>
                <a:lnTo>
                  <a:pt x="128" y="180"/>
                </a:lnTo>
                <a:lnTo>
                  <a:pt x="128" y="185"/>
                </a:lnTo>
                <a:lnTo>
                  <a:pt x="127" y="189"/>
                </a:lnTo>
                <a:lnTo>
                  <a:pt x="127" y="194"/>
                </a:lnTo>
                <a:lnTo>
                  <a:pt x="126" y="199"/>
                </a:lnTo>
                <a:lnTo>
                  <a:pt x="126" y="204"/>
                </a:lnTo>
                <a:lnTo>
                  <a:pt x="124" y="209"/>
                </a:lnTo>
                <a:lnTo>
                  <a:pt x="123" y="215"/>
                </a:lnTo>
                <a:lnTo>
                  <a:pt x="122" y="221"/>
                </a:lnTo>
                <a:lnTo>
                  <a:pt x="120" y="227"/>
                </a:lnTo>
                <a:lnTo>
                  <a:pt x="112" y="246"/>
                </a:lnTo>
                <a:lnTo>
                  <a:pt x="108" y="254"/>
                </a:lnTo>
                <a:lnTo>
                  <a:pt x="104" y="262"/>
                </a:lnTo>
                <a:lnTo>
                  <a:pt x="100" y="270"/>
                </a:lnTo>
                <a:lnTo>
                  <a:pt x="95" y="277"/>
                </a:lnTo>
                <a:lnTo>
                  <a:pt x="90" y="284"/>
                </a:lnTo>
                <a:lnTo>
                  <a:pt x="85" y="290"/>
                </a:lnTo>
                <a:lnTo>
                  <a:pt x="80" y="296"/>
                </a:lnTo>
                <a:lnTo>
                  <a:pt x="74" y="302"/>
                </a:lnTo>
                <a:lnTo>
                  <a:pt x="69" y="308"/>
                </a:lnTo>
                <a:lnTo>
                  <a:pt x="64" y="313"/>
                </a:lnTo>
                <a:lnTo>
                  <a:pt x="58" y="318"/>
                </a:lnTo>
                <a:lnTo>
                  <a:pt x="53" y="323"/>
                </a:lnTo>
                <a:lnTo>
                  <a:pt x="48" y="328"/>
                </a:lnTo>
                <a:lnTo>
                  <a:pt x="43" y="332"/>
                </a:lnTo>
                <a:lnTo>
                  <a:pt x="38" y="337"/>
                </a:lnTo>
                <a:lnTo>
                  <a:pt x="33" y="342"/>
                </a:lnTo>
                <a:lnTo>
                  <a:pt x="28" y="346"/>
                </a:lnTo>
                <a:lnTo>
                  <a:pt x="24" y="351"/>
                </a:lnTo>
                <a:lnTo>
                  <a:pt x="20" y="356"/>
                </a:lnTo>
                <a:lnTo>
                  <a:pt x="16" y="360"/>
                </a:lnTo>
                <a:lnTo>
                  <a:pt x="13" y="366"/>
                </a:lnTo>
                <a:lnTo>
                  <a:pt x="10" y="371"/>
                </a:lnTo>
                <a:lnTo>
                  <a:pt x="7" y="376"/>
                </a:lnTo>
                <a:lnTo>
                  <a:pt x="4" y="382"/>
                </a:lnTo>
                <a:lnTo>
                  <a:pt x="2" y="388"/>
                </a:lnTo>
                <a:lnTo>
                  <a:pt x="1" y="395"/>
                </a:lnTo>
                <a:lnTo>
                  <a:pt x="0" y="402"/>
                </a:lnTo>
                <a:lnTo>
                  <a:pt x="0" y="409"/>
                </a:lnTo>
                <a:lnTo>
                  <a:pt x="0" y="417"/>
                </a:lnTo>
                <a:lnTo>
                  <a:pt x="1" y="425"/>
                </a:lnTo>
                <a:lnTo>
                  <a:pt x="1" y="426"/>
                </a:lnTo>
                <a:lnTo>
                  <a:pt x="1" y="427"/>
                </a:lnTo>
                <a:lnTo>
                  <a:pt x="1" y="428"/>
                </a:lnTo>
                <a:lnTo>
                  <a:pt x="1" y="428"/>
                </a:lnTo>
                <a:lnTo>
                  <a:pt x="2" y="429"/>
                </a:lnTo>
                <a:lnTo>
                  <a:pt x="2" y="429"/>
                </a:lnTo>
                <a:lnTo>
                  <a:pt x="2" y="430"/>
                </a:lnTo>
                <a:lnTo>
                  <a:pt x="2" y="430"/>
                </a:lnTo>
                <a:lnTo>
                  <a:pt x="2" y="431"/>
                </a:lnTo>
                <a:lnTo>
                  <a:pt x="3" y="431"/>
                </a:lnTo>
                <a:lnTo>
                  <a:pt x="3" y="432"/>
                </a:lnTo>
                <a:lnTo>
                  <a:pt x="3" y="432"/>
                </a:lnTo>
                <a:lnTo>
                  <a:pt x="4" y="432"/>
                </a:lnTo>
                <a:lnTo>
                  <a:pt x="4" y="433"/>
                </a:lnTo>
                <a:lnTo>
                  <a:pt x="4" y="433"/>
                </a:lnTo>
                <a:lnTo>
                  <a:pt x="5" y="434"/>
                </a:lnTo>
                <a:lnTo>
                  <a:pt x="5" y="434"/>
                </a:lnTo>
                <a:lnTo>
                  <a:pt x="6" y="434"/>
                </a:lnTo>
                <a:lnTo>
                  <a:pt x="6" y="435"/>
                </a:lnTo>
                <a:lnTo>
                  <a:pt x="7" y="435"/>
                </a:lnTo>
                <a:lnTo>
                  <a:pt x="7" y="435"/>
                </a:lnTo>
                <a:lnTo>
                  <a:pt x="8" y="436"/>
                </a:lnTo>
                <a:lnTo>
                  <a:pt x="8" y="436"/>
                </a:lnTo>
                <a:lnTo>
                  <a:pt x="9" y="436"/>
                </a:lnTo>
                <a:lnTo>
                  <a:pt x="10" y="436"/>
                </a:lnTo>
                <a:lnTo>
                  <a:pt x="10" y="437"/>
                </a:lnTo>
                <a:lnTo>
                  <a:pt x="11" y="437"/>
                </a:lnTo>
                <a:lnTo>
                  <a:pt x="12" y="437"/>
                </a:lnTo>
                <a:lnTo>
                  <a:pt x="12" y="438"/>
                </a:lnTo>
                <a:lnTo>
                  <a:pt x="13" y="438"/>
                </a:lnTo>
                <a:lnTo>
                  <a:pt x="14" y="438"/>
                </a:lnTo>
                <a:lnTo>
                  <a:pt x="22" y="442"/>
                </a:lnTo>
                <a:lnTo>
                  <a:pt x="26" y="443"/>
                </a:lnTo>
                <a:lnTo>
                  <a:pt x="29" y="444"/>
                </a:lnTo>
                <a:lnTo>
                  <a:pt x="33" y="445"/>
                </a:lnTo>
                <a:lnTo>
                  <a:pt x="36" y="446"/>
                </a:lnTo>
                <a:lnTo>
                  <a:pt x="40" y="448"/>
                </a:lnTo>
                <a:lnTo>
                  <a:pt x="43" y="448"/>
                </a:lnTo>
                <a:lnTo>
                  <a:pt x="46" y="449"/>
                </a:lnTo>
                <a:lnTo>
                  <a:pt x="49" y="450"/>
                </a:lnTo>
                <a:lnTo>
                  <a:pt x="52" y="450"/>
                </a:lnTo>
                <a:lnTo>
                  <a:pt x="54" y="450"/>
                </a:lnTo>
                <a:lnTo>
                  <a:pt x="57" y="451"/>
                </a:lnTo>
                <a:lnTo>
                  <a:pt x="60" y="451"/>
                </a:lnTo>
                <a:lnTo>
                  <a:pt x="63" y="451"/>
                </a:lnTo>
                <a:lnTo>
                  <a:pt x="66" y="451"/>
                </a:lnTo>
                <a:lnTo>
                  <a:pt x="68" y="451"/>
                </a:lnTo>
                <a:lnTo>
                  <a:pt x="71" y="450"/>
                </a:lnTo>
                <a:lnTo>
                  <a:pt x="74" y="450"/>
                </a:lnTo>
                <a:lnTo>
                  <a:pt x="77" y="450"/>
                </a:lnTo>
                <a:lnTo>
                  <a:pt x="80" y="449"/>
                </a:lnTo>
                <a:lnTo>
                  <a:pt x="83" y="449"/>
                </a:lnTo>
                <a:lnTo>
                  <a:pt x="86" y="448"/>
                </a:lnTo>
                <a:lnTo>
                  <a:pt x="89" y="447"/>
                </a:lnTo>
                <a:lnTo>
                  <a:pt x="92" y="446"/>
                </a:lnTo>
                <a:lnTo>
                  <a:pt x="96" y="446"/>
                </a:lnTo>
                <a:lnTo>
                  <a:pt x="100" y="444"/>
                </a:lnTo>
                <a:lnTo>
                  <a:pt x="103" y="443"/>
                </a:lnTo>
                <a:lnTo>
                  <a:pt x="107" y="442"/>
                </a:lnTo>
                <a:lnTo>
                  <a:pt x="111" y="441"/>
                </a:lnTo>
                <a:lnTo>
                  <a:pt x="115" y="440"/>
                </a:lnTo>
                <a:lnTo>
                  <a:pt x="120" y="438"/>
                </a:lnTo>
                <a:lnTo>
                  <a:pt x="129" y="435"/>
                </a:lnTo>
                <a:lnTo>
                  <a:pt x="133" y="434"/>
                </a:lnTo>
                <a:lnTo>
                  <a:pt x="137" y="432"/>
                </a:lnTo>
                <a:lnTo>
                  <a:pt x="141" y="431"/>
                </a:lnTo>
                <a:lnTo>
                  <a:pt x="144" y="429"/>
                </a:lnTo>
                <a:lnTo>
                  <a:pt x="147" y="428"/>
                </a:lnTo>
                <a:lnTo>
                  <a:pt x="150" y="426"/>
                </a:lnTo>
                <a:lnTo>
                  <a:pt x="153" y="425"/>
                </a:lnTo>
                <a:lnTo>
                  <a:pt x="156" y="424"/>
                </a:lnTo>
                <a:lnTo>
                  <a:pt x="159" y="422"/>
                </a:lnTo>
                <a:lnTo>
                  <a:pt x="161" y="420"/>
                </a:lnTo>
                <a:lnTo>
                  <a:pt x="164" y="419"/>
                </a:lnTo>
                <a:lnTo>
                  <a:pt x="166" y="417"/>
                </a:lnTo>
                <a:lnTo>
                  <a:pt x="168" y="416"/>
                </a:lnTo>
                <a:lnTo>
                  <a:pt x="170" y="414"/>
                </a:lnTo>
                <a:lnTo>
                  <a:pt x="173" y="412"/>
                </a:lnTo>
                <a:lnTo>
                  <a:pt x="175" y="410"/>
                </a:lnTo>
                <a:lnTo>
                  <a:pt x="177" y="408"/>
                </a:lnTo>
                <a:lnTo>
                  <a:pt x="179" y="406"/>
                </a:lnTo>
                <a:lnTo>
                  <a:pt x="181" y="404"/>
                </a:lnTo>
                <a:lnTo>
                  <a:pt x="184" y="402"/>
                </a:lnTo>
                <a:lnTo>
                  <a:pt x="186" y="399"/>
                </a:lnTo>
                <a:lnTo>
                  <a:pt x="188" y="397"/>
                </a:lnTo>
                <a:lnTo>
                  <a:pt x="191" y="394"/>
                </a:lnTo>
                <a:lnTo>
                  <a:pt x="193" y="392"/>
                </a:lnTo>
                <a:lnTo>
                  <a:pt x="196" y="389"/>
                </a:lnTo>
                <a:lnTo>
                  <a:pt x="199" y="386"/>
                </a:lnTo>
                <a:lnTo>
                  <a:pt x="202" y="382"/>
                </a:lnTo>
                <a:lnTo>
                  <a:pt x="205" y="379"/>
                </a:lnTo>
                <a:lnTo>
                  <a:pt x="208" y="376"/>
                </a:lnTo>
                <a:lnTo>
                  <a:pt x="212" y="372"/>
                </a:lnTo>
                <a:lnTo>
                  <a:pt x="219" y="365"/>
                </a:lnTo>
                <a:lnTo>
                  <a:pt x="222" y="362"/>
                </a:lnTo>
                <a:lnTo>
                  <a:pt x="226" y="359"/>
                </a:lnTo>
                <a:lnTo>
                  <a:pt x="229" y="356"/>
                </a:lnTo>
                <a:lnTo>
                  <a:pt x="232" y="353"/>
                </a:lnTo>
                <a:lnTo>
                  <a:pt x="234" y="351"/>
                </a:lnTo>
                <a:lnTo>
                  <a:pt x="237" y="348"/>
                </a:lnTo>
                <a:lnTo>
                  <a:pt x="239" y="346"/>
                </a:lnTo>
                <a:lnTo>
                  <a:pt x="242" y="344"/>
                </a:lnTo>
                <a:lnTo>
                  <a:pt x="244" y="341"/>
                </a:lnTo>
                <a:lnTo>
                  <a:pt x="246" y="339"/>
                </a:lnTo>
                <a:lnTo>
                  <a:pt x="248" y="337"/>
                </a:lnTo>
                <a:lnTo>
                  <a:pt x="250" y="335"/>
                </a:lnTo>
                <a:lnTo>
                  <a:pt x="252" y="333"/>
                </a:lnTo>
                <a:lnTo>
                  <a:pt x="254" y="330"/>
                </a:lnTo>
                <a:lnTo>
                  <a:pt x="256" y="328"/>
                </a:lnTo>
                <a:lnTo>
                  <a:pt x="257" y="326"/>
                </a:lnTo>
                <a:lnTo>
                  <a:pt x="259" y="324"/>
                </a:lnTo>
                <a:lnTo>
                  <a:pt x="260" y="321"/>
                </a:lnTo>
                <a:lnTo>
                  <a:pt x="262" y="319"/>
                </a:lnTo>
                <a:lnTo>
                  <a:pt x="264" y="316"/>
                </a:lnTo>
                <a:lnTo>
                  <a:pt x="265" y="313"/>
                </a:lnTo>
                <a:lnTo>
                  <a:pt x="266" y="310"/>
                </a:lnTo>
                <a:lnTo>
                  <a:pt x="268" y="307"/>
                </a:lnTo>
                <a:lnTo>
                  <a:pt x="269" y="304"/>
                </a:lnTo>
                <a:lnTo>
                  <a:pt x="271" y="301"/>
                </a:lnTo>
                <a:lnTo>
                  <a:pt x="272" y="297"/>
                </a:lnTo>
                <a:lnTo>
                  <a:pt x="274" y="293"/>
                </a:lnTo>
                <a:lnTo>
                  <a:pt x="275" y="289"/>
                </a:lnTo>
                <a:lnTo>
                  <a:pt x="277" y="284"/>
                </a:lnTo>
                <a:lnTo>
                  <a:pt x="278" y="280"/>
                </a:lnTo>
                <a:lnTo>
                  <a:pt x="283" y="262"/>
                </a:lnTo>
                <a:lnTo>
                  <a:pt x="284" y="254"/>
                </a:lnTo>
                <a:lnTo>
                  <a:pt x="285" y="246"/>
                </a:lnTo>
                <a:lnTo>
                  <a:pt x="285" y="237"/>
                </a:lnTo>
                <a:lnTo>
                  <a:pt x="285" y="229"/>
                </a:lnTo>
                <a:lnTo>
                  <a:pt x="284" y="222"/>
                </a:lnTo>
                <a:lnTo>
                  <a:pt x="284" y="214"/>
                </a:lnTo>
                <a:lnTo>
                  <a:pt x="282" y="206"/>
                </a:lnTo>
                <a:lnTo>
                  <a:pt x="281" y="199"/>
                </a:lnTo>
                <a:lnTo>
                  <a:pt x="280" y="192"/>
                </a:lnTo>
                <a:lnTo>
                  <a:pt x="278" y="185"/>
                </a:lnTo>
                <a:lnTo>
                  <a:pt x="276" y="178"/>
                </a:lnTo>
                <a:lnTo>
                  <a:pt x="274" y="171"/>
                </a:lnTo>
                <a:lnTo>
                  <a:pt x="272" y="164"/>
                </a:lnTo>
                <a:lnTo>
                  <a:pt x="270" y="158"/>
                </a:lnTo>
                <a:lnTo>
                  <a:pt x="268" y="152"/>
                </a:lnTo>
                <a:lnTo>
                  <a:pt x="266" y="146"/>
                </a:lnTo>
                <a:lnTo>
                  <a:pt x="264" y="139"/>
                </a:lnTo>
                <a:lnTo>
                  <a:pt x="263" y="133"/>
                </a:lnTo>
                <a:lnTo>
                  <a:pt x="262" y="127"/>
                </a:lnTo>
                <a:lnTo>
                  <a:pt x="261" y="122"/>
                </a:lnTo>
                <a:lnTo>
                  <a:pt x="260" y="116"/>
                </a:lnTo>
                <a:lnTo>
                  <a:pt x="260" y="110"/>
                </a:lnTo>
                <a:lnTo>
                  <a:pt x="260" y="105"/>
                </a:lnTo>
                <a:lnTo>
                  <a:pt x="261" y="99"/>
                </a:lnTo>
                <a:lnTo>
                  <a:pt x="262" y="94"/>
                </a:lnTo>
                <a:lnTo>
                  <a:pt x="264" y="89"/>
                </a:lnTo>
                <a:lnTo>
                  <a:pt x="267" y="84"/>
                </a:lnTo>
                <a:lnTo>
                  <a:pt x="270" y="78"/>
                </a:lnTo>
                <a:lnTo>
                  <a:pt x="274" y="73"/>
                </a:lnTo>
                <a:lnTo>
                  <a:pt x="278" y="68"/>
                </a:lnTo>
                <a:lnTo>
                  <a:pt x="280" y="67"/>
                </a:lnTo>
                <a:lnTo>
                  <a:pt x="280" y="67"/>
                </a:lnTo>
                <a:lnTo>
                  <a:pt x="281" y="66"/>
                </a:lnTo>
                <a:lnTo>
                  <a:pt x="281" y="66"/>
                </a:lnTo>
                <a:lnTo>
                  <a:pt x="282" y="66"/>
                </a:lnTo>
                <a:lnTo>
                  <a:pt x="283" y="66"/>
                </a:lnTo>
                <a:lnTo>
                  <a:pt x="283" y="66"/>
                </a:lnTo>
                <a:lnTo>
                  <a:pt x="284" y="66"/>
                </a:lnTo>
                <a:lnTo>
                  <a:pt x="285" y="65"/>
                </a:lnTo>
                <a:lnTo>
                  <a:pt x="285" y="65"/>
                </a:lnTo>
                <a:lnTo>
                  <a:pt x="286" y="65"/>
                </a:lnTo>
                <a:lnTo>
                  <a:pt x="287" y="66"/>
                </a:lnTo>
                <a:lnTo>
                  <a:pt x="288" y="66"/>
                </a:lnTo>
                <a:lnTo>
                  <a:pt x="288" y="66"/>
                </a:lnTo>
                <a:lnTo>
                  <a:pt x="289" y="66"/>
                </a:lnTo>
                <a:lnTo>
                  <a:pt x="290" y="66"/>
                </a:lnTo>
                <a:lnTo>
                  <a:pt x="290" y="66"/>
                </a:lnTo>
                <a:lnTo>
                  <a:pt x="291" y="66"/>
                </a:lnTo>
                <a:lnTo>
                  <a:pt x="292" y="66"/>
                </a:lnTo>
                <a:lnTo>
                  <a:pt x="293" y="67"/>
                </a:lnTo>
                <a:lnTo>
                  <a:pt x="294" y="67"/>
                </a:lnTo>
                <a:lnTo>
                  <a:pt x="295" y="67"/>
                </a:lnTo>
                <a:lnTo>
                  <a:pt x="296" y="67"/>
                </a:lnTo>
                <a:lnTo>
                  <a:pt x="297" y="68"/>
                </a:lnTo>
                <a:lnTo>
                  <a:pt x="298" y="68"/>
                </a:lnTo>
                <a:lnTo>
                  <a:pt x="299" y="68"/>
                </a:lnTo>
                <a:lnTo>
                  <a:pt x="300" y="68"/>
                </a:lnTo>
                <a:lnTo>
                  <a:pt x="301" y="68"/>
                </a:lnTo>
                <a:lnTo>
                  <a:pt x="302" y="68"/>
                </a:lnTo>
                <a:lnTo>
                  <a:pt x="303" y="68"/>
                </a:lnTo>
                <a:lnTo>
                  <a:pt x="305" y="68"/>
                </a:lnTo>
                <a:lnTo>
                  <a:pt x="306" y="68"/>
                </a:lnTo>
                <a:lnTo>
                  <a:pt x="306" y="68"/>
                </a:lnTo>
                <a:lnTo>
                  <a:pt x="307" y="68"/>
                </a:lnTo>
                <a:lnTo>
                  <a:pt x="307" y="68"/>
                </a:lnTo>
                <a:lnTo>
                  <a:pt x="308" y="68"/>
                </a:lnTo>
                <a:lnTo>
                  <a:pt x="308" y="68"/>
                </a:lnTo>
                <a:lnTo>
                  <a:pt x="309" y="68"/>
                </a:lnTo>
                <a:lnTo>
                  <a:pt x="309" y="68"/>
                </a:lnTo>
                <a:lnTo>
                  <a:pt x="310" y="68"/>
                </a:lnTo>
                <a:lnTo>
                  <a:pt x="310" y="68"/>
                </a:lnTo>
                <a:lnTo>
                  <a:pt x="310" y="68"/>
                </a:lnTo>
                <a:lnTo>
                  <a:pt x="311" y="68"/>
                </a:lnTo>
                <a:lnTo>
                  <a:pt x="311" y="68"/>
                </a:lnTo>
                <a:lnTo>
                  <a:pt x="311" y="68"/>
                </a:lnTo>
                <a:lnTo>
                  <a:pt x="312" y="68"/>
                </a:lnTo>
                <a:lnTo>
                  <a:pt x="312" y="67"/>
                </a:lnTo>
                <a:lnTo>
                  <a:pt x="312" y="67"/>
                </a:lnTo>
                <a:lnTo>
                  <a:pt x="313" y="67"/>
                </a:lnTo>
                <a:lnTo>
                  <a:pt x="313" y="67"/>
                </a:lnTo>
                <a:lnTo>
                  <a:pt x="313" y="67"/>
                </a:lnTo>
                <a:lnTo>
                  <a:pt x="314" y="67"/>
                </a:lnTo>
                <a:lnTo>
                  <a:pt x="314" y="67"/>
                </a:lnTo>
                <a:lnTo>
                  <a:pt x="314" y="67"/>
                </a:lnTo>
                <a:lnTo>
                  <a:pt x="315" y="67"/>
                </a:lnTo>
                <a:lnTo>
                  <a:pt x="315" y="68"/>
                </a:lnTo>
                <a:lnTo>
                  <a:pt x="316" y="68"/>
                </a:lnTo>
                <a:lnTo>
                  <a:pt x="316" y="68"/>
                </a:lnTo>
                <a:lnTo>
                  <a:pt x="317" y="68"/>
                </a:lnTo>
                <a:lnTo>
                  <a:pt x="317" y="68"/>
                </a:lnTo>
                <a:lnTo>
                  <a:pt x="318" y="68"/>
                </a:lnTo>
                <a:lnTo>
                  <a:pt x="318" y="68"/>
                </a:lnTo>
                <a:lnTo>
                  <a:pt x="340" y="78"/>
                </a:lnTo>
                <a:lnTo>
                  <a:pt x="350" y="84"/>
                </a:lnTo>
                <a:lnTo>
                  <a:pt x="360" y="90"/>
                </a:lnTo>
                <a:lnTo>
                  <a:pt x="369" y="96"/>
                </a:lnTo>
                <a:lnTo>
                  <a:pt x="378" y="104"/>
                </a:lnTo>
                <a:lnTo>
                  <a:pt x="386" y="111"/>
                </a:lnTo>
                <a:lnTo>
                  <a:pt x="394" y="119"/>
                </a:lnTo>
                <a:lnTo>
                  <a:pt x="401" y="128"/>
                </a:lnTo>
                <a:lnTo>
                  <a:pt x="408" y="136"/>
                </a:lnTo>
                <a:lnTo>
                  <a:pt x="415" y="144"/>
                </a:lnTo>
                <a:lnTo>
                  <a:pt x="422" y="153"/>
                </a:lnTo>
                <a:lnTo>
                  <a:pt x="428" y="161"/>
                </a:lnTo>
                <a:lnTo>
                  <a:pt x="434" y="170"/>
                </a:lnTo>
                <a:lnTo>
                  <a:pt x="440" y="178"/>
                </a:lnTo>
                <a:lnTo>
                  <a:pt x="446" y="186"/>
                </a:lnTo>
                <a:lnTo>
                  <a:pt x="452" y="194"/>
                </a:lnTo>
                <a:lnTo>
                  <a:pt x="457" y="202"/>
                </a:lnTo>
                <a:lnTo>
                  <a:pt x="462" y="209"/>
                </a:lnTo>
                <a:lnTo>
                  <a:pt x="468" y="216"/>
                </a:lnTo>
                <a:lnTo>
                  <a:pt x="473" y="222"/>
                </a:lnTo>
                <a:lnTo>
                  <a:pt x="478" y="228"/>
                </a:lnTo>
                <a:lnTo>
                  <a:pt x="483" y="233"/>
                </a:lnTo>
                <a:lnTo>
                  <a:pt x="488" y="238"/>
                </a:lnTo>
                <a:lnTo>
                  <a:pt x="492" y="241"/>
                </a:lnTo>
                <a:lnTo>
                  <a:pt x="498" y="244"/>
                </a:lnTo>
                <a:lnTo>
                  <a:pt x="503" y="246"/>
                </a:lnTo>
                <a:lnTo>
                  <a:pt x="508" y="247"/>
                </a:lnTo>
                <a:lnTo>
                  <a:pt x="513" y="247"/>
                </a:lnTo>
                <a:lnTo>
                  <a:pt x="518" y="246"/>
                </a:lnTo>
                <a:lnTo>
                  <a:pt x="524" y="244"/>
                </a:lnTo>
                <a:lnTo>
                  <a:pt x="530" y="240"/>
                </a:lnTo>
              </a:path>
            </a:pathLst>
          </a:custGeom>
          <a:solidFill>
            <a:srgbClr val="008000"/>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1980" name="Freeform 1036"/>
          <p:cNvSpPr>
            <a:spLocks/>
          </p:cNvSpPr>
          <p:nvPr/>
        </p:nvSpPr>
        <p:spPr bwMode="auto">
          <a:xfrm>
            <a:off x="1103313" y="3630613"/>
            <a:ext cx="563562" cy="642937"/>
          </a:xfrm>
          <a:custGeom>
            <a:avLst/>
            <a:gdLst>
              <a:gd name="T0" fmla="*/ 0 w 401"/>
              <a:gd name="T1" fmla="*/ 228 h 405"/>
              <a:gd name="T2" fmla="*/ 8 w 401"/>
              <a:gd name="T3" fmla="*/ 205 h 405"/>
              <a:gd name="T4" fmla="*/ 18 w 401"/>
              <a:gd name="T5" fmla="*/ 168 h 405"/>
              <a:gd name="T6" fmla="*/ 23 w 401"/>
              <a:gd name="T7" fmla="*/ 134 h 405"/>
              <a:gd name="T8" fmla="*/ 30 w 401"/>
              <a:gd name="T9" fmla="*/ 108 h 405"/>
              <a:gd name="T10" fmla="*/ 54 w 401"/>
              <a:gd name="T11" fmla="*/ 68 h 405"/>
              <a:gd name="T12" fmla="*/ 79 w 401"/>
              <a:gd name="T13" fmla="*/ 36 h 405"/>
              <a:gd name="T14" fmla="*/ 110 w 401"/>
              <a:gd name="T15" fmla="*/ 15 h 405"/>
              <a:gd name="T16" fmla="*/ 147 w 401"/>
              <a:gd name="T17" fmla="*/ 1 h 405"/>
              <a:gd name="T18" fmla="*/ 162 w 401"/>
              <a:gd name="T19" fmla="*/ 1 h 405"/>
              <a:gd name="T20" fmla="*/ 180 w 401"/>
              <a:gd name="T21" fmla="*/ 4 h 405"/>
              <a:gd name="T22" fmla="*/ 218 w 401"/>
              <a:gd name="T23" fmla="*/ 5 h 405"/>
              <a:gd name="T24" fmla="*/ 248 w 401"/>
              <a:gd name="T25" fmla="*/ 3 h 405"/>
              <a:gd name="T26" fmla="*/ 276 w 401"/>
              <a:gd name="T27" fmla="*/ 14 h 405"/>
              <a:gd name="T28" fmla="*/ 298 w 401"/>
              <a:gd name="T29" fmla="*/ 38 h 405"/>
              <a:gd name="T30" fmla="*/ 304 w 401"/>
              <a:gd name="T31" fmla="*/ 63 h 405"/>
              <a:gd name="T32" fmla="*/ 308 w 401"/>
              <a:gd name="T33" fmla="*/ 98 h 405"/>
              <a:gd name="T34" fmla="*/ 310 w 401"/>
              <a:gd name="T35" fmla="*/ 129 h 405"/>
              <a:gd name="T36" fmla="*/ 308 w 401"/>
              <a:gd name="T37" fmla="*/ 150 h 405"/>
              <a:gd name="T38" fmla="*/ 308 w 401"/>
              <a:gd name="T39" fmla="*/ 190 h 405"/>
              <a:gd name="T40" fmla="*/ 308 w 401"/>
              <a:gd name="T41" fmla="*/ 226 h 405"/>
              <a:gd name="T42" fmla="*/ 312 w 401"/>
              <a:gd name="T43" fmla="*/ 256 h 405"/>
              <a:gd name="T44" fmla="*/ 329 w 401"/>
              <a:gd name="T45" fmla="*/ 303 h 405"/>
              <a:gd name="T46" fmla="*/ 348 w 401"/>
              <a:gd name="T47" fmla="*/ 332 h 405"/>
              <a:gd name="T48" fmla="*/ 372 w 401"/>
              <a:gd name="T49" fmla="*/ 358 h 405"/>
              <a:gd name="T50" fmla="*/ 391 w 401"/>
              <a:gd name="T51" fmla="*/ 379 h 405"/>
              <a:gd name="T52" fmla="*/ 397 w 401"/>
              <a:gd name="T53" fmla="*/ 383 h 405"/>
              <a:gd name="T54" fmla="*/ 400 w 401"/>
              <a:gd name="T55" fmla="*/ 387 h 405"/>
              <a:gd name="T56" fmla="*/ 389 w 401"/>
              <a:gd name="T57" fmla="*/ 399 h 405"/>
              <a:gd name="T58" fmla="*/ 361 w 401"/>
              <a:gd name="T59" fmla="*/ 404 h 405"/>
              <a:gd name="T60" fmla="*/ 324 w 401"/>
              <a:gd name="T61" fmla="*/ 402 h 405"/>
              <a:gd name="T62" fmla="*/ 299 w 401"/>
              <a:gd name="T63" fmla="*/ 396 h 405"/>
              <a:gd name="T64" fmla="*/ 284 w 401"/>
              <a:gd name="T65" fmla="*/ 388 h 405"/>
              <a:gd name="T66" fmla="*/ 258 w 401"/>
              <a:gd name="T67" fmla="*/ 365 h 405"/>
              <a:gd name="T68" fmla="*/ 219 w 401"/>
              <a:gd name="T69" fmla="*/ 322 h 405"/>
              <a:gd name="T70" fmla="*/ 199 w 401"/>
              <a:gd name="T71" fmla="*/ 277 h 405"/>
              <a:gd name="T72" fmla="*/ 187 w 401"/>
              <a:gd name="T73" fmla="*/ 215 h 405"/>
              <a:gd name="T74" fmla="*/ 195 w 401"/>
              <a:gd name="T75" fmla="*/ 185 h 405"/>
              <a:gd name="T76" fmla="*/ 204 w 401"/>
              <a:gd name="T77" fmla="*/ 157 h 405"/>
              <a:gd name="T78" fmla="*/ 197 w 401"/>
              <a:gd name="T79" fmla="*/ 123 h 405"/>
              <a:gd name="T80" fmla="*/ 187 w 401"/>
              <a:gd name="T81" fmla="*/ 106 h 405"/>
              <a:gd name="T82" fmla="*/ 170 w 401"/>
              <a:gd name="T83" fmla="*/ 91 h 405"/>
              <a:gd name="T84" fmla="*/ 155 w 401"/>
              <a:gd name="T85" fmla="*/ 78 h 405"/>
              <a:gd name="T86" fmla="*/ 147 w 401"/>
              <a:gd name="T87" fmla="*/ 73 h 405"/>
              <a:gd name="T88" fmla="*/ 138 w 401"/>
              <a:gd name="T89" fmla="*/ 71 h 405"/>
              <a:gd name="T90" fmla="*/ 126 w 401"/>
              <a:gd name="T91" fmla="*/ 72 h 405"/>
              <a:gd name="T92" fmla="*/ 118 w 401"/>
              <a:gd name="T93" fmla="*/ 76 h 405"/>
              <a:gd name="T94" fmla="*/ 109 w 401"/>
              <a:gd name="T95" fmla="*/ 84 h 405"/>
              <a:gd name="T96" fmla="*/ 96 w 401"/>
              <a:gd name="T97" fmla="*/ 103 h 405"/>
              <a:gd name="T98" fmla="*/ 90 w 401"/>
              <a:gd name="T99" fmla="*/ 119 h 405"/>
              <a:gd name="T100" fmla="*/ 78 w 401"/>
              <a:gd name="T101" fmla="*/ 146 h 405"/>
              <a:gd name="T102" fmla="*/ 64 w 401"/>
              <a:gd name="T103" fmla="*/ 166 h 405"/>
              <a:gd name="T104" fmla="*/ 52 w 401"/>
              <a:gd name="T105" fmla="*/ 185 h 405"/>
              <a:gd name="T106" fmla="*/ 40 w 401"/>
              <a:gd name="T107" fmla="*/ 211 h 405"/>
              <a:gd name="T108" fmla="*/ 36 w 401"/>
              <a:gd name="T109" fmla="*/ 223 h 405"/>
              <a:gd name="T110" fmla="*/ 33 w 401"/>
              <a:gd name="T111" fmla="*/ 235 h 405"/>
              <a:gd name="T112" fmla="*/ 27 w 401"/>
              <a:gd name="T113" fmla="*/ 251 h 405"/>
              <a:gd name="T114" fmla="*/ 24 w 401"/>
              <a:gd name="T115" fmla="*/ 262 h 405"/>
              <a:gd name="T116" fmla="*/ 19 w 401"/>
              <a:gd name="T117" fmla="*/ 268 h 405"/>
              <a:gd name="T118" fmla="*/ 12 w 401"/>
              <a:gd name="T119" fmla="*/ 268 h 405"/>
              <a:gd name="T120" fmla="*/ 7 w 401"/>
              <a:gd name="T121" fmla="*/ 264 h 405"/>
              <a:gd name="T122" fmla="*/ 4 w 401"/>
              <a:gd name="T123" fmla="*/ 256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1" h="405">
                <a:moveTo>
                  <a:pt x="4" y="256"/>
                </a:moveTo>
                <a:lnTo>
                  <a:pt x="2" y="250"/>
                </a:lnTo>
                <a:lnTo>
                  <a:pt x="1" y="247"/>
                </a:lnTo>
                <a:lnTo>
                  <a:pt x="0" y="244"/>
                </a:lnTo>
                <a:lnTo>
                  <a:pt x="0" y="242"/>
                </a:lnTo>
                <a:lnTo>
                  <a:pt x="0" y="239"/>
                </a:lnTo>
                <a:lnTo>
                  <a:pt x="0" y="237"/>
                </a:lnTo>
                <a:lnTo>
                  <a:pt x="0" y="234"/>
                </a:lnTo>
                <a:lnTo>
                  <a:pt x="0" y="232"/>
                </a:lnTo>
                <a:lnTo>
                  <a:pt x="0" y="230"/>
                </a:lnTo>
                <a:lnTo>
                  <a:pt x="0" y="228"/>
                </a:lnTo>
                <a:lnTo>
                  <a:pt x="0" y="226"/>
                </a:lnTo>
                <a:lnTo>
                  <a:pt x="1" y="224"/>
                </a:lnTo>
                <a:lnTo>
                  <a:pt x="2" y="222"/>
                </a:lnTo>
                <a:lnTo>
                  <a:pt x="2" y="220"/>
                </a:lnTo>
                <a:lnTo>
                  <a:pt x="3" y="218"/>
                </a:lnTo>
                <a:lnTo>
                  <a:pt x="3" y="216"/>
                </a:lnTo>
                <a:lnTo>
                  <a:pt x="4" y="214"/>
                </a:lnTo>
                <a:lnTo>
                  <a:pt x="5" y="212"/>
                </a:lnTo>
                <a:lnTo>
                  <a:pt x="6" y="210"/>
                </a:lnTo>
                <a:lnTo>
                  <a:pt x="6" y="208"/>
                </a:lnTo>
                <a:lnTo>
                  <a:pt x="8" y="205"/>
                </a:lnTo>
                <a:lnTo>
                  <a:pt x="8" y="203"/>
                </a:lnTo>
                <a:lnTo>
                  <a:pt x="9" y="200"/>
                </a:lnTo>
                <a:lnTo>
                  <a:pt x="10" y="198"/>
                </a:lnTo>
                <a:lnTo>
                  <a:pt x="11" y="195"/>
                </a:lnTo>
                <a:lnTo>
                  <a:pt x="12" y="193"/>
                </a:lnTo>
                <a:lnTo>
                  <a:pt x="13" y="190"/>
                </a:lnTo>
                <a:lnTo>
                  <a:pt x="14" y="187"/>
                </a:lnTo>
                <a:lnTo>
                  <a:pt x="15" y="184"/>
                </a:lnTo>
                <a:lnTo>
                  <a:pt x="16" y="180"/>
                </a:lnTo>
                <a:lnTo>
                  <a:pt x="17" y="177"/>
                </a:lnTo>
                <a:lnTo>
                  <a:pt x="18" y="168"/>
                </a:lnTo>
                <a:lnTo>
                  <a:pt x="19" y="164"/>
                </a:lnTo>
                <a:lnTo>
                  <a:pt x="20" y="161"/>
                </a:lnTo>
                <a:lnTo>
                  <a:pt x="20" y="157"/>
                </a:lnTo>
                <a:lnTo>
                  <a:pt x="21" y="154"/>
                </a:lnTo>
                <a:lnTo>
                  <a:pt x="21" y="151"/>
                </a:lnTo>
                <a:lnTo>
                  <a:pt x="22" y="148"/>
                </a:lnTo>
                <a:lnTo>
                  <a:pt x="22" y="145"/>
                </a:lnTo>
                <a:lnTo>
                  <a:pt x="22" y="142"/>
                </a:lnTo>
                <a:lnTo>
                  <a:pt x="23" y="140"/>
                </a:lnTo>
                <a:lnTo>
                  <a:pt x="23" y="137"/>
                </a:lnTo>
                <a:lnTo>
                  <a:pt x="23" y="134"/>
                </a:lnTo>
                <a:lnTo>
                  <a:pt x="24" y="132"/>
                </a:lnTo>
                <a:lnTo>
                  <a:pt x="24" y="130"/>
                </a:lnTo>
                <a:lnTo>
                  <a:pt x="24" y="128"/>
                </a:lnTo>
                <a:lnTo>
                  <a:pt x="25" y="125"/>
                </a:lnTo>
                <a:lnTo>
                  <a:pt x="25" y="123"/>
                </a:lnTo>
                <a:lnTo>
                  <a:pt x="26" y="120"/>
                </a:lnTo>
                <a:lnTo>
                  <a:pt x="26" y="118"/>
                </a:lnTo>
                <a:lnTo>
                  <a:pt x="27" y="116"/>
                </a:lnTo>
                <a:lnTo>
                  <a:pt x="28" y="113"/>
                </a:lnTo>
                <a:lnTo>
                  <a:pt x="29" y="111"/>
                </a:lnTo>
                <a:lnTo>
                  <a:pt x="30" y="108"/>
                </a:lnTo>
                <a:lnTo>
                  <a:pt x="31" y="106"/>
                </a:lnTo>
                <a:lnTo>
                  <a:pt x="32" y="103"/>
                </a:lnTo>
                <a:lnTo>
                  <a:pt x="34" y="100"/>
                </a:lnTo>
                <a:lnTo>
                  <a:pt x="35" y="97"/>
                </a:lnTo>
                <a:lnTo>
                  <a:pt x="37" y="94"/>
                </a:lnTo>
                <a:lnTo>
                  <a:pt x="39" y="91"/>
                </a:lnTo>
                <a:lnTo>
                  <a:pt x="41" y="88"/>
                </a:lnTo>
                <a:lnTo>
                  <a:pt x="43" y="84"/>
                </a:lnTo>
                <a:lnTo>
                  <a:pt x="49" y="76"/>
                </a:lnTo>
                <a:lnTo>
                  <a:pt x="51" y="71"/>
                </a:lnTo>
                <a:lnTo>
                  <a:pt x="54" y="68"/>
                </a:lnTo>
                <a:lnTo>
                  <a:pt x="56" y="64"/>
                </a:lnTo>
                <a:lnTo>
                  <a:pt x="59" y="60"/>
                </a:lnTo>
                <a:lnTo>
                  <a:pt x="61" y="57"/>
                </a:lnTo>
                <a:lnTo>
                  <a:pt x="63" y="54"/>
                </a:lnTo>
                <a:lnTo>
                  <a:pt x="66" y="51"/>
                </a:lnTo>
                <a:lnTo>
                  <a:pt x="68" y="48"/>
                </a:lnTo>
                <a:lnTo>
                  <a:pt x="70" y="45"/>
                </a:lnTo>
                <a:lnTo>
                  <a:pt x="72" y="43"/>
                </a:lnTo>
                <a:lnTo>
                  <a:pt x="74" y="40"/>
                </a:lnTo>
                <a:lnTo>
                  <a:pt x="76" y="38"/>
                </a:lnTo>
                <a:lnTo>
                  <a:pt x="79" y="36"/>
                </a:lnTo>
                <a:lnTo>
                  <a:pt x="81" y="34"/>
                </a:lnTo>
                <a:lnTo>
                  <a:pt x="83" y="31"/>
                </a:lnTo>
                <a:lnTo>
                  <a:pt x="86" y="29"/>
                </a:lnTo>
                <a:lnTo>
                  <a:pt x="88" y="28"/>
                </a:lnTo>
                <a:lnTo>
                  <a:pt x="91" y="26"/>
                </a:lnTo>
                <a:lnTo>
                  <a:pt x="94" y="24"/>
                </a:lnTo>
                <a:lnTo>
                  <a:pt x="96" y="22"/>
                </a:lnTo>
                <a:lnTo>
                  <a:pt x="100" y="20"/>
                </a:lnTo>
                <a:lnTo>
                  <a:pt x="103" y="18"/>
                </a:lnTo>
                <a:lnTo>
                  <a:pt x="106" y="17"/>
                </a:lnTo>
                <a:lnTo>
                  <a:pt x="110" y="15"/>
                </a:lnTo>
                <a:lnTo>
                  <a:pt x="113" y="14"/>
                </a:lnTo>
                <a:lnTo>
                  <a:pt x="117" y="12"/>
                </a:lnTo>
                <a:lnTo>
                  <a:pt x="122" y="10"/>
                </a:lnTo>
                <a:lnTo>
                  <a:pt x="126" y="8"/>
                </a:lnTo>
                <a:lnTo>
                  <a:pt x="130" y="6"/>
                </a:lnTo>
                <a:lnTo>
                  <a:pt x="136" y="5"/>
                </a:lnTo>
                <a:lnTo>
                  <a:pt x="140" y="3"/>
                </a:lnTo>
                <a:lnTo>
                  <a:pt x="142" y="2"/>
                </a:lnTo>
                <a:lnTo>
                  <a:pt x="143" y="2"/>
                </a:lnTo>
                <a:lnTo>
                  <a:pt x="145" y="2"/>
                </a:lnTo>
                <a:lnTo>
                  <a:pt x="147" y="1"/>
                </a:lnTo>
                <a:lnTo>
                  <a:pt x="148" y="1"/>
                </a:lnTo>
                <a:lnTo>
                  <a:pt x="150" y="1"/>
                </a:lnTo>
                <a:lnTo>
                  <a:pt x="152" y="1"/>
                </a:lnTo>
                <a:lnTo>
                  <a:pt x="153" y="0"/>
                </a:lnTo>
                <a:lnTo>
                  <a:pt x="154" y="0"/>
                </a:lnTo>
                <a:lnTo>
                  <a:pt x="156" y="0"/>
                </a:lnTo>
                <a:lnTo>
                  <a:pt x="157" y="0"/>
                </a:lnTo>
                <a:lnTo>
                  <a:pt x="158" y="0"/>
                </a:lnTo>
                <a:lnTo>
                  <a:pt x="160" y="1"/>
                </a:lnTo>
                <a:lnTo>
                  <a:pt x="161" y="1"/>
                </a:lnTo>
                <a:lnTo>
                  <a:pt x="162" y="1"/>
                </a:lnTo>
                <a:lnTo>
                  <a:pt x="164" y="1"/>
                </a:lnTo>
                <a:lnTo>
                  <a:pt x="165" y="2"/>
                </a:lnTo>
                <a:lnTo>
                  <a:pt x="166" y="2"/>
                </a:lnTo>
                <a:lnTo>
                  <a:pt x="168" y="2"/>
                </a:lnTo>
                <a:lnTo>
                  <a:pt x="169" y="2"/>
                </a:lnTo>
                <a:lnTo>
                  <a:pt x="171" y="2"/>
                </a:lnTo>
                <a:lnTo>
                  <a:pt x="172" y="3"/>
                </a:lnTo>
                <a:lnTo>
                  <a:pt x="174" y="3"/>
                </a:lnTo>
                <a:lnTo>
                  <a:pt x="176" y="3"/>
                </a:lnTo>
                <a:lnTo>
                  <a:pt x="178" y="4"/>
                </a:lnTo>
                <a:lnTo>
                  <a:pt x="180" y="4"/>
                </a:lnTo>
                <a:lnTo>
                  <a:pt x="182" y="4"/>
                </a:lnTo>
                <a:lnTo>
                  <a:pt x="184" y="4"/>
                </a:lnTo>
                <a:lnTo>
                  <a:pt x="186" y="4"/>
                </a:lnTo>
                <a:lnTo>
                  <a:pt x="189" y="5"/>
                </a:lnTo>
                <a:lnTo>
                  <a:pt x="197" y="5"/>
                </a:lnTo>
                <a:lnTo>
                  <a:pt x="201" y="5"/>
                </a:lnTo>
                <a:lnTo>
                  <a:pt x="205" y="5"/>
                </a:lnTo>
                <a:lnTo>
                  <a:pt x="208" y="5"/>
                </a:lnTo>
                <a:lnTo>
                  <a:pt x="212" y="5"/>
                </a:lnTo>
                <a:lnTo>
                  <a:pt x="215" y="5"/>
                </a:lnTo>
                <a:lnTo>
                  <a:pt x="218" y="5"/>
                </a:lnTo>
                <a:lnTo>
                  <a:pt x="222" y="4"/>
                </a:lnTo>
                <a:lnTo>
                  <a:pt x="224" y="4"/>
                </a:lnTo>
                <a:lnTo>
                  <a:pt x="227" y="4"/>
                </a:lnTo>
                <a:lnTo>
                  <a:pt x="230" y="4"/>
                </a:lnTo>
                <a:lnTo>
                  <a:pt x="233" y="4"/>
                </a:lnTo>
                <a:lnTo>
                  <a:pt x="236" y="3"/>
                </a:lnTo>
                <a:lnTo>
                  <a:pt x="238" y="3"/>
                </a:lnTo>
                <a:lnTo>
                  <a:pt x="241" y="3"/>
                </a:lnTo>
                <a:lnTo>
                  <a:pt x="243" y="3"/>
                </a:lnTo>
                <a:lnTo>
                  <a:pt x="246" y="3"/>
                </a:lnTo>
                <a:lnTo>
                  <a:pt x="248" y="3"/>
                </a:lnTo>
                <a:lnTo>
                  <a:pt x="251" y="4"/>
                </a:lnTo>
                <a:lnTo>
                  <a:pt x="253" y="4"/>
                </a:lnTo>
                <a:lnTo>
                  <a:pt x="256" y="4"/>
                </a:lnTo>
                <a:lnTo>
                  <a:pt x="258" y="5"/>
                </a:lnTo>
                <a:lnTo>
                  <a:pt x="260" y="6"/>
                </a:lnTo>
                <a:lnTo>
                  <a:pt x="263" y="7"/>
                </a:lnTo>
                <a:lnTo>
                  <a:pt x="265" y="8"/>
                </a:lnTo>
                <a:lnTo>
                  <a:pt x="268" y="9"/>
                </a:lnTo>
                <a:lnTo>
                  <a:pt x="270" y="10"/>
                </a:lnTo>
                <a:lnTo>
                  <a:pt x="273" y="12"/>
                </a:lnTo>
                <a:lnTo>
                  <a:pt x="276" y="14"/>
                </a:lnTo>
                <a:lnTo>
                  <a:pt x="278" y="16"/>
                </a:lnTo>
                <a:lnTo>
                  <a:pt x="281" y="18"/>
                </a:lnTo>
                <a:lnTo>
                  <a:pt x="286" y="22"/>
                </a:lnTo>
                <a:lnTo>
                  <a:pt x="288" y="24"/>
                </a:lnTo>
                <a:lnTo>
                  <a:pt x="290" y="26"/>
                </a:lnTo>
                <a:lnTo>
                  <a:pt x="292" y="28"/>
                </a:lnTo>
                <a:lnTo>
                  <a:pt x="293" y="30"/>
                </a:lnTo>
                <a:lnTo>
                  <a:pt x="294" y="32"/>
                </a:lnTo>
                <a:lnTo>
                  <a:pt x="296" y="34"/>
                </a:lnTo>
                <a:lnTo>
                  <a:pt x="297" y="36"/>
                </a:lnTo>
                <a:lnTo>
                  <a:pt x="298" y="38"/>
                </a:lnTo>
                <a:lnTo>
                  <a:pt x="299" y="40"/>
                </a:lnTo>
                <a:lnTo>
                  <a:pt x="300" y="42"/>
                </a:lnTo>
                <a:lnTo>
                  <a:pt x="300" y="44"/>
                </a:lnTo>
                <a:lnTo>
                  <a:pt x="301" y="47"/>
                </a:lnTo>
                <a:lnTo>
                  <a:pt x="302" y="49"/>
                </a:lnTo>
                <a:lnTo>
                  <a:pt x="302" y="51"/>
                </a:lnTo>
                <a:lnTo>
                  <a:pt x="302" y="53"/>
                </a:lnTo>
                <a:lnTo>
                  <a:pt x="303" y="56"/>
                </a:lnTo>
                <a:lnTo>
                  <a:pt x="303" y="58"/>
                </a:lnTo>
                <a:lnTo>
                  <a:pt x="304" y="60"/>
                </a:lnTo>
                <a:lnTo>
                  <a:pt x="304" y="63"/>
                </a:lnTo>
                <a:lnTo>
                  <a:pt x="304" y="66"/>
                </a:lnTo>
                <a:lnTo>
                  <a:pt x="304" y="68"/>
                </a:lnTo>
                <a:lnTo>
                  <a:pt x="304" y="71"/>
                </a:lnTo>
                <a:lnTo>
                  <a:pt x="305" y="74"/>
                </a:lnTo>
                <a:lnTo>
                  <a:pt x="305" y="77"/>
                </a:lnTo>
                <a:lnTo>
                  <a:pt x="305" y="80"/>
                </a:lnTo>
                <a:lnTo>
                  <a:pt x="306" y="83"/>
                </a:lnTo>
                <a:lnTo>
                  <a:pt x="306" y="86"/>
                </a:lnTo>
                <a:lnTo>
                  <a:pt x="306" y="90"/>
                </a:lnTo>
                <a:lnTo>
                  <a:pt x="307" y="94"/>
                </a:lnTo>
                <a:lnTo>
                  <a:pt x="308" y="98"/>
                </a:lnTo>
                <a:lnTo>
                  <a:pt x="308" y="104"/>
                </a:lnTo>
                <a:lnTo>
                  <a:pt x="309" y="107"/>
                </a:lnTo>
                <a:lnTo>
                  <a:pt x="309" y="110"/>
                </a:lnTo>
                <a:lnTo>
                  <a:pt x="309" y="113"/>
                </a:lnTo>
                <a:lnTo>
                  <a:pt x="310" y="116"/>
                </a:lnTo>
                <a:lnTo>
                  <a:pt x="310" y="118"/>
                </a:lnTo>
                <a:lnTo>
                  <a:pt x="310" y="120"/>
                </a:lnTo>
                <a:lnTo>
                  <a:pt x="310" y="123"/>
                </a:lnTo>
                <a:lnTo>
                  <a:pt x="310" y="125"/>
                </a:lnTo>
                <a:lnTo>
                  <a:pt x="310" y="127"/>
                </a:lnTo>
                <a:lnTo>
                  <a:pt x="310" y="129"/>
                </a:lnTo>
                <a:lnTo>
                  <a:pt x="310" y="131"/>
                </a:lnTo>
                <a:lnTo>
                  <a:pt x="309" y="133"/>
                </a:lnTo>
                <a:lnTo>
                  <a:pt x="309" y="135"/>
                </a:lnTo>
                <a:lnTo>
                  <a:pt x="309" y="136"/>
                </a:lnTo>
                <a:lnTo>
                  <a:pt x="309" y="138"/>
                </a:lnTo>
                <a:lnTo>
                  <a:pt x="308" y="140"/>
                </a:lnTo>
                <a:lnTo>
                  <a:pt x="308" y="142"/>
                </a:lnTo>
                <a:lnTo>
                  <a:pt x="308" y="144"/>
                </a:lnTo>
                <a:lnTo>
                  <a:pt x="308" y="146"/>
                </a:lnTo>
                <a:lnTo>
                  <a:pt x="308" y="148"/>
                </a:lnTo>
                <a:lnTo>
                  <a:pt x="308" y="150"/>
                </a:lnTo>
                <a:lnTo>
                  <a:pt x="307" y="153"/>
                </a:lnTo>
                <a:lnTo>
                  <a:pt x="307" y="155"/>
                </a:lnTo>
                <a:lnTo>
                  <a:pt x="307" y="158"/>
                </a:lnTo>
                <a:lnTo>
                  <a:pt x="307" y="160"/>
                </a:lnTo>
                <a:lnTo>
                  <a:pt x="307" y="164"/>
                </a:lnTo>
                <a:lnTo>
                  <a:pt x="307" y="166"/>
                </a:lnTo>
                <a:lnTo>
                  <a:pt x="307" y="170"/>
                </a:lnTo>
                <a:lnTo>
                  <a:pt x="307" y="173"/>
                </a:lnTo>
                <a:lnTo>
                  <a:pt x="308" y="177"/>
                </a:lnTo>
                <a:lnTo>
                  <a:pt x="308" y="186"/>
                </a:lnTo>
                <a:lnTo>
                  <a:pt x="308" y="190"/>
                </a:lnTo>
                <a:lnTo>
                  <a:pt x="308" y="194"/>
                </a:lnTo>
                <a:lnTo>
                  <a:pt x="308" y="198"/>
                </a:lnTo>
                <a:lnTo>
                  <a:pt x="308" y="202"/>
                </a:lnTo>
                <a:lnTo>
                  <a:pt x="308" y="206"/>
                </a:lnTo>
                <a:lnTo>
                  <a:pt x="308" y="209"/>
                </a:lnTo>
                <a:lnTo>
                  <a:pt x="308" y="212"/>
                </a:lnTo>
                <a:lnTo>
                  <a:pt x="308" y="215"/>
                </a:lnTo>
                <a:lnTo>
                  <a:pt x="308" y="218"/>
                </a:lnTo>
                <a:lnTo>
                  <a:pt x="308" y="221"/>
                </a:lnTo>
                <a:lnTo>
                  <a:pt x="308" y="224"/>
                </a:lnTo>
                <a:lnTo>
                  <a:pt x="308" y="226"/>
                </a:lnTo>
                <a:lnTo>
                  <a:pt x="308" y="229"/>
                </a:lnTo>
                <a:lnTo>
                  <a:pt x="308" y="231"/>
                </a:lnTo>
                <a:lnTo>
                  <a:pt x="308" y="234"/>
                </a:lnTo>
                <a:lnTo>
                  <a:pt x="309" y="236"/>
                </a:lnTo>
                <a:lnTo>
                  <a:pt x="309" y="239"/>
                </a:lnTo>
                <a:lnTo>
                  <a:pt x="309" y="242"/>
                </a:lnTo>
                <a:lnTo>
                  <a:pt x="310" y="244"/>
                </a:lnTo>
                <a:lnTo>
                  <a:pt x="310" y="247"/>
                </a:lnTo>
                <a:lnTo>
                  <a:pt x="311" y="250"/>
                </a:lnTo>
                <a:lnTo>
                  <a:pt x="311" y="253"/>
                </a:lnTo>
                <a:lnTo>
                  <a:pt x="312" y="256"/>
                </a:lnTo>
                <a:lnTo>
                  <a:pt x="313" y="259"/>
                </a:lnTo>
                <a:lnTo>
                  <a:pt x="314" y="262"/>
                </a:lnTo>
                <a:lnTo>
                  <a:pt x="315" y="266"/>
                </a:lnTo>
                <a:lnTo>
                  <a:pt x="316" y="270"/>
                </a:lnTo>
                <a:lnTo>
                  <a:pt x="318" y="274"/>
                </a:lnTo>
                <a:lnTo>
                  <a:pt x="319" y="278"/>
                </a:lnTo>
                <a:lnTo>
                  <a:pt x="321" y="282"/>
                </a:lnTo>
                <a:lnTo>
                  <a:pt x="324" y="291"/>
                </a:lnTo>
                <a:lnTo>
                  <a:pt x="326" y="295"/>
                </a:lnTo>
                <a:lnTo>
                  <a:pt x="328" y="299"/>
                </a:lnTo>
                <a:lnTo>
                  <a:pt x="329" y="303"/>
                </a:lnTo>
                <a:lnTo>
                  <a:pt x="331" y="306"/>
                </a:lnTo>
                <a:lnTo>
                  <a:pt x="332" y="309"/>
                </a:lnTo>
                <a:lnTo>
                  <a:pt x="334" y="312"/>
                </a:lnTo>
                <a:lnTo>
                  <a:pt x="336" y="315"/>
                </a:lnTo>
                <a:lnTo>
                  <a:pt x="338" y="318"/>
                </a:lnTo>
                <a:lnTo>
                  <a:pt x="339" y="320"/>
                </a:lnTo>
                <a:lnTo>
                  <a:pt x="341" y="323"/>
                </a:lnTo>
                <a:lnTo>
                  <a:pt x="342" y="325"/>
                </a:lnTo>
                <a:lnTo>
                  <a:pt x="344" y="327"/>
                </a:lnTo>
                <a:lnTo>
                  <a:pt x="346" y="330"/>
                </a:lnTo>
                <a:lnTo>
                  <a:pt x="348" y="332"/>
                </a:lnTo>
                <a:lnTo>
                  <a:pt x="349" y="334"/>
                </a:lnTo>
                <a:lnTo>
                  <a:pt x="351" y="336"/>
                </a:lnTo>
                <a:lnTo>
                  <a:pt x="353" y="338"/>
                </a:lnTo>
                <a:lnTo>
                  <a:pt x="355" y="340"/>
                </a:lnTo>
                <a:lnTo>
                  <a:pt x="357" y="342"/>
                </a:lnTo>
                <a:lnTo>
                  <a:pt x="359" y="344"/>
                </a:lnTo>
                <a:lnTo>
                  <a:pt x="362" y="347"/>
                </a:lnTo>
                <a:lnTo>
                  <a:pt x="364" y="349"/>
                </a:lnTo>
                <a:lnTo>
                  <a:pt x="366" y="352"/>
                </a:lnTo>
                <a:lnTo>
                  <a:pt x="369" y="354"/>
                </a:lnTo>
                <a:lnTo>
                  <a:pt x="372" y="358"/>
                </a:lnTo>
                <a:lnTo>
                  <a:pt x="374" y="360"/>
                </a:lnTo>
                <a:lnTo>
                  <a:pt x="377" y="364"/>
                </a:lnTo>
                <a:lnTo>
                  <a:pt x="380" y="367"/>
                </a:lnTo>
                <a:lnTo>
                  <a:pt x="384" y="371"/>
                </a:lnTo>
                <a:lnTo>
                  <a:pt x="387" y="375"/>
                </a:lnTo>
                <a:lnTo>
                  <a:pt x="388" y="376"/>
                </a:lnTo>
                <a:lnTo>
                  <a:pt x="389" y="376"/>
                </a:lnTo>
                <a:lnTo>
                  <a:pt x="389" y="377"/>
                </a:lnTo>
                <a:lnTo>
                  <a:pt x="390" y="378"/>
                </a:lnTo>
                <a:lnTo>
                  <a:pt x="390" y="378"/>
                </a:lnTo>
                <a:lnTo>
                  <a:pt x="391" y="379"/>
                </a:lnTo>
                <a:lnTo>
                  <a:pt x="392" y="379"/>
                </a:lnTo>
                <a:lnTo>
                  <a:pt x="392" y="380"/>
                </a:lnTo>
                <a:lnTo>
                  <a:pt x="393" y="380"/>
                </a:lnTo>
                <a:lnTo>
                  <a:pt x="394" y="380"/>
                </a:lnTo>
                <a:lnTo>
                  <a:pt x="394" y="381"/>
                </a:lnTo>
                <a:lnTo>
                  <a:pt x="395" y="381"/>
                </a:lnTo>
                <a:lnTo>
                  <a:pt x="395" y="382"/>
                </a:lnTo>
                <a:lnTo>
                  <a:pt x="396" y="382"/>
                </a:lnTo>
                <a:lnTo>
                  <a:pt x="396" y="382"/>
                </a:lnTo>
                <a:lnTo>
                  <a:pt x="397" y="383"/>
                </a:lnTo>
                <a:lnTo>
                  <a:pt x="397" y="383"/>
                </a:lnTo>
                <a:lnTo>
                  <a:pt x="398" y="383"/>
                </a:lnTo>
                <a:lnTo>
                  <a:pt x="398" y="384"/>
                </a:lnTo>
                <a:lnTo>
                  <a:pt x="398" y="384"/>
                </a:lnTo>
                <a:lnTo>
                  <a:pt x="399" y="384"/>
                </a:lnTo>
                <a:lnTo>
                  <a:pt x="399" y="385"/>
                </a:lnTo>
                <a:lnTo>
                  <a:pt x="400" y="385"/>
                </a:lnTo>
                <a:lnTo>
                  <a:pt x="400" y="385"/>
                </a:lnTo>
                <a:lnTo>
                  <a:pt x="400" y="386"/>
                </a:lnTo>
                <a:lnTo>
                  <a:pt x="400" y="386"/>
                </a:lnTo>
                <a:lnTo>
                  <a:pt x="400" y="386"/>
                </a:lnTo>
                <a:lnTo>
                  <a:pt x="400" y="387"/>
                </a:lnTo>
                <a:lnTo>
                  <a:pt x="400" y="387"/>
                </a:lnTo>
                <a:lnTo>
                  <a:pt x="400" y="388"/>
                </a:lnTo>
                <a:lnTo>
                  <a:pt x="400" y="388"/>
                </a:lnTo>
                <a:lnTo>
                  <a:pt x="399" y="391"/>
                </a:lnTo>
                <a:lnTo>
                  <a:pt x="398" y="392"/>
                </a:lnTo>
                <a:lnTo>
                  <a:pt x="397" y="394"/>
                </a:lnTo>
                <a:lnTo>
                  <a:pt x="396" y="395"/>
                </a:lnTo>
                <a:lnTo>
                  <a:pt x="394" y="396"/>
                </a:lnTo>
                <a:lnTo>
                  <a:pt x="392" y="397"/>
                </a:lnTo>
                <a:lnTo>
                  <a:pt x="391" y="398"/>
                </a:lnTo>
                <a:lnTo>
                  <a:pt x="389" y="399"/>
                </a:lnTo>
                <a:lnTo>
                  <a:pt x="387" y="400"/>
                </a:lnTo>
                <a:lnTo>
                  <a:pt x="385" y="400"/>
                </a:lnTo>
                <a:lnTo>
                  <a:pt x="382" y="401"/>
                </a:lnTo>
                <a:lnTo>
                  <a:pt x="380" y="402"/>
                </a:lnTo>
                <a:lnTo>
                  <a:pt x="378" y="402"/>
                </a:lnTo>
                <a:lnTo>
                  <a:pt x="375" y="403"/>
                </a:lnTo>
                <a:lnTo>
                  <a:pt x="372" y="403"/>
                </a:lnTo>
                <a:lnTo>
                  <a:pt x="370" y="403"/>
                </a:lnTo>
                <a:lnTo>
                  <a:pt x="367" y="404"/>
                </a:lnTo>
                <a:lnTo>
                  <a:pt x="364" y="404"/>
                </a:lnTo>
                <a:lnTo>
                  <a:pt x="361" y="404"/>
                </a:lnTo>
                <a:lnTo>
                  <a:pt x="358" y="404"/>
                </a:lnTo>
                <a:lnTo>
                  <a:pt x="355" y="404"/>
                </a:lnTo>
                <a:lnTo>
                  <a:pt x="352" y="404"/>
                </a:lnTo>
                <a:lnTo>
                  <a:pt x="348" y="404"/>
                </a:lnTo>
                <a:lnTo>
                  <a:pt x="345" y="404"/>
                </a:lnTo>
                <a:lnTo>
                  <a:pt x="342" y="403"/>
                </a:lnTo>
                <a:lnTo>
                  <a:pt x="338" y="403"/>
                </a:lnTo>
                <a:lnTo>
                  <a:pt x="335" y="403"/>
                </a:lnTo>
                <a:lnTo>
                  <a:pt x="331" y="402"/>
                </a:lnTo>
                <a:lnTo>
                  <a:pt x="328" y="402"/>
                </a:lnTo>
                <a:lnTo>
                  <a:pt x="324" y="402"/>
                </a:lnTo>
                <a:lnTo>
                  <a:pt x="321" y="401"/>
                </a:lnTo>
                <a:lnTo>
                  <a:pt x="316" y="400"/>
                </a:lnTo>
                <a:lnTo>
                  <a:pt x="313" y="400"/>
                </a:lnTo>
                <a:lnTo>
                  <a:pt x="311" y="400"/>
                </a:lnTo>
                <a:lnTo>
                  <a:pt x="309" y="399"/>
                </a:lnTo>
                <a:lnTo>
                  <a:pt x="307" y="399"/>
                </a:lnTo>
                <a:lnTo>
                  <a:pt x="305" y="398"/>
                </a:lnTo>
                <a:lnTo>
                  <a:pt x="304" y="398"/>
                </a:lnTo>
                <a:lnTo>
                  <a:pt x="302" y="398"/>
                </a:lnTo>
                <a:lnTo>
                  <a:pt x="300" y="397"/>
                </a:lnTo>
                <a:lnTo>
                  <a:pt x="299" y="396"/>
                </a:lnTo>
                <a:lnTo>
                  <a:pt x="297" y="396"/>
                </a:lnTo>
                <a:lnTo>
                  <a:pt x="296" y="396"/>
                </a:lnTo>
                <a:lnTo>
                  <a:pt x="294" y="395"/>
                </a:lnTo>
                <a:lnTo>
                  <a:pt x="293" y="394"/>
                </a:lnTo>
                <a:lnTo>
                  <a:pt x="292" y="394"/>
                </a:lnTo>
                <a:lnTo>
                  <a:pt x="290" y="393"/>
                </a:lnTo>
                <a:lnTo>
                  <a:pt x="289" y="392"/>
                </a:lnTo>
                <a:lnTo>
                  <a:pt x="288" y="391"/>
                </a:lnTo>
                <a:lnTo>
                  <a:pt x="286" y="390"/>
                </a:lnTo>
                <a:lnTo>
                  <a:pt x="285" y="390"/>
                </a:lnTo>
                <a:lnTo>
                  <a:pt x="284" y="388"/>
                </a:lnTo>
                <a:lnTo>
                  <a:pt x="282" y="388"/>
                </a:lnTo>
                <a:lnTo>
                  <a:pt x="281" y="386"/>
                </a:lnTo>
                <a:lnTo>
                  <a:pt x="279" y="385"/>
                </a:lnTo>
                <a:lnTo>
                  <a:pt x="278" y="384"/>
                </a:lnTo>
                <a:lnTo>
                  <a:pt x="276" y="382"/>
                </a:lnTo>
                <a:lnTo>
                  <a:pt x="275" y="381"/>
                </a:lnTo>
                <a:lnTo>
                  <a:pt x="273" y="380"/>
                </a:lnTo>
                <a:lnTo>
                  <a:pt x="272" y="378"/>
                </a:lnTo>
                <a:lnTo>
                  <a:pt x="270" y="376"/>
                </a:lnTo>
                <a:lnTo>
                  <a:pt x="268" y="375"/>
                </a:lnTo>
                <a:lnTo>
                  <a:pt x="258" y="365"/>
                </a:lnTo>
                <a:lnTo>
                  <a:pt x="253" y="360"/>
                </a:lnTo>
                <a:lnTo>
                  <a:pt x="249" y="356"/>
                </a:lnTo>
                <a:lnTo>
                  <a:pt x="244" y="352"/>
                </a:lnTo>
                <a:lnTo>
                  <a:pt x="240" y="348"/>
                </a:lnTo>
                <a:lnTo>
                  <a:pt x="237" y="344"/>
                </a:lnTo>
                <a:lnTo>
                  <a:pt x="234" y="340"/>
                </a:lnTo>
                <a:lnTo>
                  <a:pt x="230" y="336"/>
                </a:lnTo>
                <a:lnTo>
                  <a:pt x="227" y="332"/>
                </a:lnTo>
                <a:lnTo>
                  <a:pt x="224" y="329"/>
                </a:lnTo>
                <a:lnTo>
                  <a:pt x="222" y="325"/>
                </a:lnTo>
                <a:lnTo>
                  <a:pt x="219" y="322"/>
                </a:lnTo>
                <a:lnTo>
                  <a:pt x="216" y="318"/>
                </a:lnTo>
                <a:lnTo>
                  <a:pt x="214" y="314"/>
                </a:lnTo>
                <a:lnTo>
                  <a:pt x="212" y="310"/>
                </a:lnTo>
                <a:lnTo>
                  <a:pt x="210" y="307"/>
                </a:lnTo>
                <a:lnTo>
                  <a:pt x="208" y="303"/>
                </a:lnTo>
                <a:lnTo>
                  <a:pt x="206" y="299"/>
                </a:lnTo>
                <a:lnTo>
                  <a:pt x="205" y="295"/>
                </a:lnTo>
                <a:lnTo>
                  <a:pt x="203" y="291"/>
                </a:lnTo>
                <a:lnTo>
                  <a:pt x="202" y="286"/>
                </a:lnTo>
                <a:lnTo>
                  <a:pt x="200" y="282"/>
                </a:lnTo>
                <a:lnTo>
                  <a:pt x="199" y="277"/>
                </a:lnTo>
                <a:lnTo>
                  <a:pt x="198" y="272"/>
                </a:lnTo>
                <a:lnTo>
                  <a:pt x="196" y="267"/>
                </a:lnTo>
                <a:lnTo>
                  <a:pt x="195" y="261"/>
                </a:lnTo>
                <a:lnTo>
                  <a:pt x="194" y="256"/>
                </a:lnTo>
                <a:lnTo>
                  <a:pt x="192" y="250"/>
                </a:lnTo>
                <a:lnTo>
                  <a:pt x="191" y="243"/>
                </a:lnTo>
                <a:lnTo>
                  <a:pt x="190" y="236"/>
                </a:lnTo>
                <a:lnTo>
                  <a:pt x="189" y="230"/>
                </a:lnTo>
                <a:lnTo>
                  <a:pt x="188" y="222"/>
                </a:lnTo>
                <a:lnTo>
                  <a:pt x="187" y="218"/>
                </a:lnTo>
                <a:lnTo>
                  <a:pt x="187" y="215"/>
                </a:lnTo>
                <a:lnTo>
                  <a:pt x="188" y="211"/>
                </a:lnTo>
                <a:lnTo>
                  <a:pt x="188" y="208"/>
                </a:lnTo>
                <a:lnTo>
                  <a:pt x="188" y="205"/>
                </a:lnTo>
                <a:lnTo>
                  <a:pt x="189" y="202"/>
                </a:lnTo>
                <a:lnTo>
                  <a:pt x="190" y="200"/>
                </a:lnTo>
                <a:lnTo>
                  <a:pt x="190" y="197"/>
                </a:lnTo>
                <a:lnTo>
                  <a:pt x="191" y="194"/>
                </a:lnTo>
                <a:lnTo>
                  <a:pt x="192" y="192"/>
                </a:lnTo>
                <a:lnTo>
                  <a:pt x="193" y="190"/>
                </a:lnTo>
                <a:lnTo>
                  <a:pt x="194" y="187"/>
                </a:lnTo>
                <a:lnTo>
                  <a:pt x="195" y="185"/>
                </a:lnTo>
                <a:lnTo>
                  <a:pt x="196" y="183"/>
                </a:lnTo>
                <a:lnTo>
                  <a:pt x="197" y="180"/>
                </a:lnTo>
                <a:lnTo>
                  <a:pt x="198" y="178"/>
                </a:lnTo>
                <a:lnTo>
                  <a:pt x="199" y="176"/>
                </a:lnTo>
                <a:lnTo>
                  <a:pt x="200" y="173"/>
                </a:lnTo>
                <a:lnTo>
                  <a:pt x="201" y="171"/>
                </a:lnTo>
                <a:lnTo>
                  <a:pt x="202" y="168"/>
                </a:lnTo>
                <a:lnTo>
                  <a:pt x="202" y="166"/>
                </a:lnTo>
                <a:lnTo>
                  <a:pt x="203" y="163"/>
                </a:lnTo>
                <a:lnTo>
                  <a:pt x="204" y="160"/>
                </a:lnTo>
                <a:lnTo>
                  <a:pt x="204" y="157"/>
                </a:lnTo>
                <a:lnTo>
                  <a:pt x="204" y="154"/>
                </a:lnTo>
                <a:lnTo>
                  <a:pt x="204" y="151"/>
                </a:lnTo>
                <a:lnTo>
                  <a:pt x="204" y="148"/>
                </a:lnTo>
                <a:lnTo>
                  <a:pt x="203" y="144"/>
                </a:lnTo>
                <a:lnTo>
                  <a:pt x="203" y="141"/>
                </a:lnTo>
                <a:lnTo>
                  <a:pt x="202" y="137"/>
                </a:lnTo>
                <a:lnTo>
                  <a:pt x="200" y="132"/>
                </a:lnTo>
                <a:lnTo>
                  <a:pt x="200" y="129"/>
                </a:lnTo>
                <a:lnTo>
                  <a:pt x="199" y="127"/>
                </a:lnTo>
                <a:lnTo>
                  <a:pt x="198" y="125"/>
                </a:lnTo>
                <a:lnTo>
                  <a:pt x="197" y="123"/>
                </a:lnTo>
                <a:lnTo>
                  <a:pt x="196" y="121"/>
                </a:lnTo>
                <a:lnTo>
                  <a:pt x="196" y="119"/>
                </a:lnTo>
                <a:lnTo>
                  <a:pt x="195" y="118"/>
                </a:lnTo>
                <a:lnTo>
                  <a:pt x="194" y="116"/>
                </a:lnTo>
                <a:lnTo>
                  <a:pt x="193" y="114"/>
                </a:lnTo>
                <a:lnTo>
                  <a:pt x="192" y="113"/>
                </a:lnTo>
                <a:lnTo>
                  <a:pt x="191" y="111"/>
                </a:lnTo>
                <a:lnTo>
                  <a:pt x="190" y="110"/>
                </a:lnTo>
                <a:lnTo>
                  <a:pt x="189" y="108"/>
                </a:lnTo>
                <a:lnTo>
                  <a:pt x="188" y="107"/>
                </a:lnTo>
                <a:lnTo>
                  <a:pt x="187" y="106"/>
                </a:lnTo>
                <a:lnTo>
                  <a:pt x="186" y="105"/>
                </a:lnTo>
                <a:lnTo>
                  <a:pt x="185" y="104"/>
                </a:lnTo>
                <a:lnTo>
                  <a:pt x="183" y="102"/>
                </a:lnTo>
                <a:lnTo>
                  <a:pt x="182" y="101"/>
                </a:lnTo>
                <a:lnTo>
                  <a:pt x="180" y="100"/>
                </a:lnTo>
                <a:lnTo>
                  <a:pt x="179" y="98"/>
                </a:lnTo>
                <a:lnTo>
                  <a:pt x="178" y="97"/>
                </a:lnTo>
                <a:lnTo>
                  <a:pt x="176" y="96"/>
                </a:lnTo>
                <a:lnTo>
                  <a:pt x="174" y="94"/>
                </a:lnTo>
                <a:lnTo>
                  <a:pt x="172" y="93"/>
                </a:lnTo>
                <a:lnTo>
                  <a:pt x="170" y="91"/>
                </a:lnTo>
                <a:lnTo>
                  <a:pt x="168" y="90"/>
                </a:lnTo>
                <a:lnTo>
                  <a:pt x="166" y="88"/>
                </a:lnTo>
                <a:lnTo>
                  <a:pt x="164" y="86"/>
                </a:lnTo>
                <a:lnTo>
                  <a:pt x="162" y="84"/>
                </a:lnTo>
                <a:lnTo>
                  <a:pt x="160" y="82"/>
                </a:lnTo>
                <a:lnTo>
                  <a:pt x="159" y="82"/>
                </a:lnTo>
                <a:lnTo>
                  <a:pt x="158" y="81"/>
                </a:lnTo>
                <a:lnTo>
                  <a:pt x="157" y="80"/>
                </a:lnTo>
                <a:lnTo>
                  <a:pt x="156" y="80"/>
                </a:lnTo>
                <a:lnTo>
                  <a:pt x="156" y="79"/>
                </a:lnTo>
                <a:lnTo>
                  <a:pt x="155" y="78"/>
                </a:lnTo>
                <a:lnTo>
                  <a:pt x="154" y="78"/>
                </a:lnTo>
                <a:lnTo>
                  <a:pt x="154" y="77"/>
                </a:lnTo>
                <a:lnTo>
                  <a:pt x="153" y="76"/>
                </a:lnTo>
                <a:lnTo>
                  <a:pt x="152" y="76"/>
                </a:lnTo>
                <a:lnTo>
                  <a:pt x="152" y="76"/>
                </a:lnTo>
                <a:lnTo>
                  <a:pt x="151" y="75"/>
                </a:lnTo>
                <a:lnTo>
                  <a:pt x="150" y="74"/>
                </a:lnTo>
                <a:lnTo>
                  <a:pt x="150" y="74"/>
                </a:lnTo>
                <a:lnTo>
                  <a:pt x="149" y="74"/>
                </a:lnTo>
                <a:lnTo>
                  <a:pt x="148" y="73"/>
                </a:lnTo>
                <a:lnTo>
                  <a:pt x="147" y="73"/>
                </a:lnTo>
                <a:lnTo>
                  <a:pt x="147" y="73"/>
                </a:lnTo>
                <a:lnTo>
                  <a:pt x="146" y="72"/>
                </a:lnTo>
                <a:lnTo>
                  <a:pt x="145" y="72"/>
                </a:lnTo>
                <a:lnTo>
                  <a:pt x="144" y="72"/>
                </a:lnTo>
                <a:lnTo>
                  <a:pt x="144" y="72"/>
                </a:lnTo>
                <a:lnTo>
                  <a:pt x="143" y="72"/>
                </a:lnTo>
                <a:lnTo>
                  <a:pt x="142" y="72"/>
                </a:lnTo>
                <a:lnTo>
                  <a:pt x="141" y="71"/>
                </a:lnTo>
                <a:lnTo>
                  <a:pt x="140" y="71"/>
                </a:lnTo>
                <a:lnTo>
                  <a:pt x="139" y="71"/>
                </a:lnTo>
                <a:lnTo>
                  <a:pt x="138" y="71"/>
                </a:lnTo>
                <a:lnTo>
                  <a:pt x="136" y="71"/>
                </a:lnTo>
                <a:lnTo>
                  <a:pt x="136" y="71"/>
                </a:lnTo>
                <a:lnTo>
                  <a:pt x="133" y="71"/>
                </a:lnTo>
                <a:lnTo>
                  <a:pt x="132" y="71"/>
                </a:lnTo>
                <a:lnTo>
                  <a:pt x="131" y="71"/>
                </a:lnTo>
                <a:lnTo>
                  <a:pt x="130" y="71"/>
                </a:lnTo>
                <a:lnTo>
                  <a:pt x="129" y="71"/>
                </a:lnTo>
                <a:lnTo>
                  <a:pt x="128" y="72"/>
                </a:lnTo>
                <a:lnTo>
                  <a:pt x="127" y="72"/>
                </a:lnTo>
                <a:lnTo>
                  <a:pt x="126" y="72"/>
                </a:lnTo>
                <a:lnTo>
                  <a:pt x="126" y="72"/>
                </a:lnTo>
                <a:lnTo>
                  <a:pt x="125" y="72"/>
                </a:lnTo>
                <a:lnTo>
                  <a:pt x="124" y="72"/>
                </a:lnTo>
                <a:lnTo>
                  <a:pt x="123" y="73"/>
                </a:lnTo>
                <a:lnTo>
                  <a:pt x="122" y="73"/>
                </a:lnTo>
                <a:lnTo>
                  <a:pt x="122" y="74"/>
                </a:lnTo>
                <a:lnTo>
                  <a:pt x="121" y="74"/>
                </a:lnTo>
                <a:lnTo>
                  <a:pt x="120" y="74"/>
                </a:lnTo>
                <a:lnTo>
                  <a:pt x="120" y="75"/>
                </a:lnTo>
                <a:lnTo>
                  <a:pt x="119" y="75"/>
                </a:lnTo>
                <a:lnTo>
                  <a:pt x="118" y="76"/>
                </a:lnTo>
                <a:lnTo>
                  <a:pt x="118" y="76"/>
                </a:lnTo>
                <a:lnTo>
                  <a:pt x="117" y="77"/>
                </a:lnTo>
                <a:lnTo>
                  <a:pt x="116" y="77"/>
                </a:lnTo>
                <a:lnTo>
                  <a:pt x="116" y="78"/>
                </a:lnTo>
                <a:lnTo>
                  <a:pt x="115" y="78"/>
                </a:lnTo>
                <a:lnTo>
                  <a:pt x="114" y="79"/>
                </a:lnTo>
                <a:lnTo>
                  <a:pt x="113" y="80"/>
                </a:lnTo>
                <a:lnTo>
                  <a:pt x="112" y="81"/>
                </a:lnTo>
                <a:lnTo>
                  <a:pt x="112" y="82"/>
                </a:lnTo>
                <a:lnTo>
                  <a:pt x="111" y="82"/>
                </a:lnTo>
                <a:lnTo>
                  <a:pt x="110" y="83"/>
                </a:lnTo>
                <a:lnTo>
                  <a:pt x="109" y="84"/>
                </a:lnTo>
                <a:lnTo>
                  <a:pt x="106" y="88"/>
                </a:lnTo>
                <a:lnTo>
                  <a:pt x="104" y="90"/>
                </a:lnTo>
                <a:lnTo>
                  <a:pt x="103" y="91"/>
                </a:lnTo>
                <a:lnTo>
                  <a:pt x="102" y="93"/>
                </a:lnTo>
                <a:lnTo>
                  <a:pt x="100" y="94"/>
                </a:lnTo>
                <a:lnTo>
                  <a:pt x="100" y="96"/>
                </a:lnTo>
                <a:lnTo>
                  <a:pt x="99" y="97"/>
                </a:lnTo>
                <a:lnTo>
                  <a:pt x="98" y="99"/>
                </a:lnTo>
                <a:lnTo>
                  <a:pt x="97" y="100"/>
                </a:lnTo>
                <a:lnTo>
                  <a:pt x="96" y="102"/>
                </a:lnTo>
                <a:lnTo>
                  <a:pt x="96" y="103"/>
                </a:lnTo>
                <a:lnTo>
                  <a:pt x="95" y="104"/>
                </a:lnTo>
                <a:lnTo>
                  <a:pt x="95" y="106"/>
                </a:lnTo>
                <a:lnTo>
                  <a:pt x="94" y="107"/>
                </a:lnTo>
                <a:lnTo>
                  <a:pt x="94" y="108"/>
                </a:lnTo>
                <a:lnTo>
                  <a:pt x="94" y="110"/>
                </a:lnTo>
                <a:lnTo>
                  <a:pt x="93" y="111"/>
                </a:lnTo>
                <a:lnTo>
                  <a:pt x="92" y="113"/>
                </a:lnTo>
                <a:lnTo>
                  <a:pt x="92" y="114"/>
                </a:lnTo>
                <a:lnTo>
                  <a:pt x="92" y="116"/>
                </a:lnTo>
                <a:lnTo>
                  <a:pt x="91" y="117"/>
                </a:lnTo>
                <a:lnTo>
                  <a:pt x="90" y="119"/>
                </a:lnTo>
                <a:lnTo>
                  <a:pt x="90" y="120"/>
                </a:lnTo>
                <a:lnTo>
                  <a:pt x="89" y="122"/>
                </a:lnTo>
                <a:lnTo>
                  <a:pt x="89" y="124"/>
                </a:lnTo>
                <a:lnTo>
                  <a:pt x="88" y="126"/>
                </a:lnTo>
                <a:lnTo>
                  <a:pt x="87" y="128"/>
                </a:lnTo>
                <a:lnTo>
                  <a:pt x="86" y="130"/>
                </a:lnTo>
                <a:lnTo>
                  <a:pt x="85" y="132"/>
                </a:lnTo>
                <a:lnTo>
                  <a:pt x="84" y="135"/>
                </a:lnTo>
                <a:lnTo>
                  <a:pt x="83" y="137"/>
                </a:lnTo>
                <a:lnTo>
                  <a:pt x="79" y="143"/>
                </a:lnTo>
                <a:lnTo>
                  <a:pt x="78" y="146"/>
                </a:lnTo>
                <a:lnTo>
                  <a:pt x="76" y="148"/>
                </a:lnTo>
                <a:lnTo>
                  <a:pt x="75" y="150"/>
                </a:lnTo>
                <a:lnTo>
                  <a:pt x="74" y="152"/>
                </a:lnTo>
                <a:lnTo>
                  <a:pt x="72" y="155"/>
                </a:lnTo>
                <a:lnTo>
                  <a:pt x="71" y="156"/>
                </a:lnTo>
                <a:lnTo>
                  <a:pt x="70" y="158"/>
                </a:lnTo>
                <a:lnTo>
                  <a:pt x="68" y="160"/>
                </a:lnTo>
                <a:lnTo>
                  <a:pt x="67" y="162"/>
                </a:lnTo>
                <a:lnTo>
                  <a:pt x="66" y="164"/>
                </a:lnTo>
                <a:lnTo>
                  <a:pt x="65" y="165"/>
                </a:lnTo>
                <a:lnTo>
                  <a:pt x="64" y="166"/>
                </a:lnTo>
                <a:lnTo>
                  <a:pt x="63" y="168"/>
                </a:lnTo>
                <a:lnTo>
                  <a:pt x="62" y="170"/>
                </a:lnTo>
                <a:lnTo>
                  <a:pt x="61" y="171"/>
                </a:lnTo>
                <a:lnTo>
                  <a:pt x="60" y="172"/>
                </a:lnTo>
                <a:lnTo>
                  <a:pt x="59" y="174"/>
                </a:lnTo>
                <a:lnTo>
                  <a:pt x="58" y="176"/>
                </a:lnTo>
                <a:lnTo>
                  <a:pt x="56" y="177"/>
                </a:lnTo>
                <a:lnTo>
                  <a:pt x="56" y="179"/>
                </a:lnTo>
                <a:lnTo>
                  <a:pt x="54" y="181"/>
                </a:lnTo>
                <a:lnTo>
                  <a:pt x="53" y="183"/>
                </a:lnTo>
                <a:lnTo>
                  <a:pt x="52" y="185"/>
                </a:lnTo>
                <a:lnTo>
                  <a:pt x="51" y="187"/>
                </a:lnTo>
                <a:lnTo>
                  <a:pt x="50" y="189"/>
                </a:lnTo>
                <a:lnTo>
                  <a:pt x="48" y="192"/>
                </a:lnTo>
                <a:lnTo>
                  <a:pt x="47" y="194"/>
                </a:lnTo>
                <a:lnTo>
                  <a:pt x="46" y="197"/>
                </a:lnTo>
                <a:lnTo>
                  <a:pt x="44" y="200"/>
                </a:lnTo>
                <a:lnTo>
                  <a:pt x="43" y="203"/>
                </a:lnTo>
                <a:lnTo>
                  <a:pt x="42" y="206"/>
                </a:lnTo>
                <a:lnTo>
                  <a:pt x="41" y="208"/>
                </a:lnTo>
                <a:lnTo>
                  <a:pt x="40" y="209"/>
                </a:lnTo>
                <a:lnTo>
                  <a:pt x="40" y="211"/>
                </a:lnTo>
                <a:lnTo>
                  <a:pt x="39" y="212"/>
                </a:lnTo>
                <a:lnTo>
                  <a:pt x="39" y="213"/>
                </a:lnTo>
                <a:lnTo>
                  <a:pt x="38" y="214"/>
                </a:lnTo>
                <a:lnTo>
                  <a:pt x="38" y="216"/>
                </a:lnTo>
                <a:lnTo>
                  <a:pt x="38" y="217"/>
                </a:lnTo>
                <a:lnTo>
                  <a:pt x="38" y="218"/>
                </a:lnTo>
                <a:lnTo>
                  <a:pt x="37" y="219"/>
                </a:lnTo>
                <a:lnTo>
                  <a:pt x="37" y="220"/>
                </a:lnTo>
                <a:lnTo>
                  <a:pt x="37" y="221"/>
                </a:lnTo>
                <a:lnTo>
                  <a:pt x="36" y="222"/>
                </a:lnTo>
                <a:lnTo>
                  <a:pt x="36" y="223"/>
                </a:lnTo>
                <a:lnTo>
                  <a:pt x="36" y="224"/>
                </a:lnTo>
                <a:lnTo>
                  <a:pt x="36" y="224"/>
                </a:lnTo>
                <a:lnTo>
                  <a:pt x="36" y="226"/>
                </a:lnTo>
                <a:lnTo>
                  <a:pt x="35" y="226"/>
                </a:lnTo>
                <a:lnTo>
                  <a:pt x="35" y="228"/>
                </a:lnTo>
                <a:lnTo>
                  <a:pt x="35" y="229"/>
                </a:lnTo>
                <a:lnTo>
                  <a:pt x="34" y="230"/>
                </a:lnTo>
                <a:lnTo>
                  <a:pt x="34" y="231"/>
                </a:lnTo>
                <a:lnTo>
                  <a:pt x="34" y="232"/>
                </a:lnTo>
                <a:lnTo>
                  <a:pt x="33" y="234"/>
                </a:lnTo>
                <a:lnTo>
                  <a:pt x="33" y="235"/>
                </a:lnTo>
                <a:lnTo>
                  <a:pt x="32" y="236"/>
                </a:lnTo>
                <a:lnTo>
                  <a:pt x="32" y="238"/>
                </a:lnTo>
                <a:lnTo>
                  <a:pt x="31" y="239"/>
                </a:lnTo>
                <a:lnTo>
                  <a:pt x="30" y="241"/>
                </a:lnTo>
                <a:lnTo>
                  <a:pt x="30" y="243"/>
                </a:lnTo>
                <a:lnTo>
                  <a:pt x="29" y="245"/>
                </a:lnTo>
                <a:lnTo>
                  <a:pt x="28" y="246"/>
                </a:lnTo>
                <a:lnTo>
                  <a:pt x="28" y="248"/>
                </a:lnTo>
                <a:lnTo>
                  <a:pt x="28" y="249"/>
                </a:lnTo>
                <a:lnTo>
                  <a:pt x="27" y="250"/>
                </a:lnTo>
                <a:lnTo>
                  <a:pt x="27" y="251"/>
                </a:lnTo>
                <a:lnTo>
                  <a:pt x="26" y="252"/>
                </a:lnTo>
                <a:lnTo>
                  <a:pt x="26" y="253"/>
                </a:lnTo>
                <a:lnTo>
                  <a:pt x="26" y="254"/>
                </a:lnTo>
                <a:lnTo>
                  <a:pt x="26" y="256"/>
                </a:lnTo>
                <a:lnTo>
                  <a:pt x="25" y="256"/>
                </a:lnTo>
                <a:lnTo>
                  <a:pt x="25" y="258"/>
                </a:lnTo>
                <a:lnTo>
                  <a:pt x="25" y="258"/>
                </a:lnTo>
                <a:lnTo>
                  <a:pt x="24" y="260"/>
                </a:lnTo>
                <a:lnTo>
                  <a:pt x="24" y="260"/>
                </a:lnTo>
                <a:lnTo>
                  <a:pt x="24" y="261"/>
                </a:lnTo>
                <a:lnTo>
                  <a:pt x="24" y="262"/>
                </a:lnTo>
                <a:lnTo>
                  <a:pt x="23" y="263"/>
                </a:lnTo>
                <a:lnTo>
                  <a:pt x="23" y="264"/>
                </a:lnTo>
                <a:lnTo>
                  <a:pt x="22" y="264"/>
                </a:lnTo>
                <a:lnTo>
                  <a:pt x="22" y="265"/>
                </a:lnTo>
                <a:lnTo>
                  <a:pt x="22" y="266"/>
                </a:lnTo>
                <a:lnTo>
                  <a:pt x="22" y="266"/>
                </a:lnTo>
                <a:lnTo>
                  <a:pt x="21" y="267"/>
                </a:lnTo>
                <a:lnTo>
                  <a:pt x="20" y="267"/>
                </a:lnTo>
                <a:lnTo>
                  <a:pt x="20" y="268"/>
                </a:lnTo>
                <a:lnTo>
                  <a:pt x="19" y="268"/>
                </a:lnTo>
                <a:lnTo>
                  <a:pt x="19" y="268"/>
                </a:lnTo>
                <a:lnTo>
                  <a:pt x="18" y="269"/>
                </a:lnTo>
                <a:lnTo>
                  <a:pt x="17" y="269"/>
                </a:lnTo>
                <a:lnTo>
                  <a:pt x="17" y="269"/>
                </a:lnTo>
                <a:lnTo>
                  <a:pt x="16" y="269"/>
                </a:lnTo>
                <a:lnTo>
                  <a:pt x="15" y="269"/>
                </a:lnTo>
                <a:lnTo>
                  <a:pt x="14" y="269"/>
                </a:lnTo>
                <a:lnTo>
                  <a:pt x="14" y="269"/>
                </a:lnTo>
                <a:lnTo>
                  <a:pt x="14" y="269"/>
                </a:lnTo>
                <a:lnTo>
                  <a:pt x="13" y="268"/>
                </a:lnTo>
                <a:lnTo>
                  <a:pt x="12" y="268"/>
                </a:lnTo>
                <a:lnTo>
                  <a:pt x="12" y="268"/>
                </a:lnTo>
                <a:lnTo>
                  <a:pt x="12" y="268"/>
                </a:lnTo>
                <a:lnTo>
                  <a:pt x="11" y="268"/>
                </a:lnTo>
                <a:lnTo>
                  <a:pt x="10" y="267"/>
                </a:lnTo>
                <a:lnTo>
                  <a:pt x="10" y="267"/>
                </a:lnTo>
                <a:lnTo>
                  <a:pt x="10" y="266"/>
                </a:lnTo>
                <a:lnTo>
                  <a:pt x="9" y="266"/>
                </a:lnTo>
                <a:lnTo>
                  <a:pt x="9" y="266"/>
                </a:lnTo>
                <a:lnTo>
                  <a:pt x="8" y="265"/>
                </a:lnTo>
                <a:lnTo>
                  <a:pt x="8" y="265"/>
                </a:lnTo>
                <a:lnTo>
                  <a:pt x="8" y="264"/>
                </a:lnTo>
                <a:lnTo>
                  <a:pt x="7" y="264"/>
                </a:lnTo>
                <a:lnTo>
                  <a:pt x="7" y="263"/>
                </a:lnTo>
                <a:lnTo>
                  <a:pt x="6" y="262"/>
                </a:lnTo>
                <a:lnTo>
                  <a:pt x="6" y="262"/>
                </a:lnTo>
                <a:lnTo>
                  <a:pt x="6" y="261"/>
                </a:lnTo>
                <a:lnTo>
                  <a:pt x="5" y="261"/>
                </a:lnTo>
                <a:lnTo>
                  <a:pt x="5" y="260"/>
                </a:lnTo>
                <a:lnTo>
                  <a:pt x="5" y="259"/>
                </a:lnTo>
                <a:lnTo>
                  <a:pt x="4" y="259"/>
                </a:lnTo>
                <a:lnTo>
                  <a:pt x="4" y="258"/>
                </a:lnTo>
                <a:lnTo>
                  <a:pt x="4" y="257"/>
                </a:lnTo>
                <a:lnTo>
                  <a:pt x="4" y="256"/>
                </a:lnTo>
                <a:lnTo>
                  <a:pt x="4" y="256"/>
                </a:lnTo>
              </a:path>
            </a:pathLst>
          </a:custGeom>
          <a:solidFill>
            <a:srgbClr val="008000"/>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1981" name="Freeform 1037"/>
          <p:cNvSpPr>
            <a:spLocks/>
          </p:cNvSpPr>
          <p:nvPr/>
        </p:nvSpPr>
        <p:spPr bwMode="auto">
          <a:xfrm>
            <a:off x="338138" y="4383088"/>
            <a:ext cx="762000" cy="403225"/>
          </a:xfrm>
          <a:custGeom>
            <a:avLst/>
            <a:gdLst>
              <a:gd name="T0" fmla="*/ 514 w 540"/>
              <a:gd name="T1" fmla="*/ 39 h 254"/>
              <a:gd name="T2" fmla="*/ 493 w 540"/>
              <a:gd name="T3" fmla="*/ 30 h 254"/>
              <a:gd name="T4" fmla="*/ 461 w 540"/>
              <a:gd name="T5" fmla="*/ 18 h 254"/>
              <a:gd name="T6" fmla="*/ 449 w 540"/>
              <a:gd name="T7" fmla="*/ 12 h 254"/>
              <a:gd name="T8" fmla="*/ 437 w 540"/>
              <a:gd name="T9" fmla="*/ 8 h 254"/>
              <a:gd name="T10" fmla="*/ 419 w 540"/>
              <a:gd name="T11" fmla="*/ 5 h 254"/>
              <a:gd name="T12" fmla="*/ 407 w 540"/>
              <a:gd name="T13" fmla="*/ 4 h 254"/>
              <a:gd name="T14" fmla="*/ 395 w 540"/>
              <a:gd name="T15" fmla="*/ 5 h 254"/>
              <a:gd name="T16" fmla="*/ 363 w 540"/>
              <a:gd name="T17" fmla="*/ 11 h 254"/>
              <a:gd name="T18" fmla="*/ 337 w 540"/>
              <a:gd name="T19" fmla="*/ 20 h 254"/>
              <a:gd name="T20" fmla="*/ 309 w 540"/>
              <a:gd name="T21" fmla="*/ 30 h 254"/>
              <a:gd name="T22" fmla="*/ 266 w 540"/>
              <a:gd name="T23" fmla="*/ 37 h 254"/>
              <a:gd name="T24" fmla="*/ 240 w 540"/>
              <a:gd name="T25" fmla="*/ 38 h 254"/>
              <a:gd name="T26" fmla="*/ 208 w 540"/>
              <a:gd name="T27" fmla="*/ 34 h 254"/>
              <a:gd name="T28" fmla="*/ 172 w 540"/>
              <a:gd name="T29" fmla="*/ 25 h 254"/>
              <a:gd name="T30" fmla="*/ 151 w 540"/>
              <a:gd name="T31" fmla="*/ 15 h 254"/>
              <a:gd name="T32" fmla="*/ 121 w 540"/>
              <a:gd name="T33" fmla="*/ 6 h 254"/>
              <a:gd name="T34" fmla="*/ 89 w 540"/>
              <a:gd name="T35" fmla="*/ 4 h 254"/>
              <a:gd name="T36" fmla="*/ 68 w 540"/>
              <a:gd name="T37" fmla="*/ 5 h 254"/>
              <a:gd name="T38" fmla="*/ 37 w 540"/>
              <a:gd name="T39" fmla="*/ 6 h 254"/>
              <a:gd name="T40" fmla="*/ 19 w 540"/>
              <a:gd name="T41" fmla="*/ 2 h 254"/>
              <a:gd name="T42" fmla="*/ 7 w 540"/>
              <a:gd name="T43" fmla="*/ 1 h 254"/>
              <a:gd name="T44" fmla="*/ 0 w 540"/>
              <a:gd name="T45" fmla="*/ 23 h 254"/>
              <a:gd name="T46" fmla="*/ 27 w 540"/>
              <a:gd name="T47" fmla="*/ 45 h 254"/>
              <a:gd name="T48" fmla="*/ 73 w 540"/>
              <a:gd name="T49" fmla="*/ 68 h 254"/>
              <a:gd name="T50" fmla="*/ 125 w 540"/>
              <a:gd name="T51" fmla="*/ 119 h 254"/>
              <a:gd name="T52" fmla="*/ 153 w 540"/>
              <a:gd name="T53" fmla="*/ 158 h 254"/>
              <a:gd name="T54" fmla="*/ 186 w 540"/>
              <a:gd name="T55" fmla="*/ 202 h 254"/>
              <a:gd name="T56" fmla="*/ 208 w 540"/>
              <a:gd name="T57" fmla="*/ 228 h 254"/>
              <a:gd name="T58" fmla="*/ 215 w 540"/>
              <a:gd name="T59" fmla="*/ 236 h 254"/>
              <a:gd name="T60" fmla="*/ 225 w 540"/>
              <a:gd name="T61" fmla="*/ 244 h 254"/>
              <a:gd name="T62" fmla="*/ 251 w 540"/>
              <a:gd name="T63" fmla="*/ 252 h 254"/>
              <a:gd name="T64" fmla="*/ 271 w 540"/>
              <a:gd name="T65" fmla="*/ 252 h 254"/>
              <a:gd name="T66" fmla="*/ 299 w 540"/>
              <a:gd name="T67" fmla="*/ 242 h 254"/>
              <a:gd name="T68" fmla="*/ 322 w 540"/>
              <a:gd name="T69" fmla="*/ 229 h 254"/>
              <a:gd name="T70" fmla="*/ 337 w 540"/>
              <a:gd name="T71" fmla="*/ 211 h 254"/>
              <a:gd name="T72" fmla="*/ 351 w 540"/>
              <a:gd name="T73" fmla="*/ 178 h 254"/>
              <a:gd name="T74" fmla="*/ 353 w 540"/>
              <a:gd name="T75" fmla="*/ 150 h 254"/>
              <a:gd name="T76" fmla="*/ 347 w 540"/>
              <a:gd name="T77" fmla="*/ 121 h 254"/>
              <a:gd name="T78" fmla="*/ 345 w 540"/>
              <a:gd name="T79" fmla="*/ 92 h 254"/>
              <a:gd name="T80" fmla="*/ 344 w 540"/>
              <a:gd name="T81" fmla="*/ 84 h 254"/>
              <a:gd name="T82" fmla="*/ 344 w 540"/>
              <a:gd name="T83" fmla="*/ 76 h 254"/>
              <a:gd name="T84" fmla="*/ 351 w 540"/>
              <a:gd name="T85" fmla="*/ 66 h 254"/>
              <a:gd name="T86" fmla="*/ 359 w 540"/>
              <a:gd name="T87" fmla="*/ 63 h 254"/>
              <a:gd name="T88" fmla="*/ 370 w 540"/>
              <a:gd name="T89" fmla="*/ 60 h 254"/>
              <a:gd name="T90" fmla="*/ 396 w 540"/>
              <a:gd name="T91" fmla="*/ 50 h 254"/>
              <a:gd name="T92" fmla="*/ 415 w 540"/>
              <a:gd name="T93" fmla="*/ 44 h 254"/>
              <a:gd name="T94" fmla="*/ 439 w 540"/>
              <a:gd name="T95" fmla="*/ 46 h 254"/>
              <a:gd name="T96" fmla="*/ 469 w 540"/>
              <a:gd name="T97" fmla="*/ 58 h 254"/>
              <a:gd name="T98" fmla="*/ 486 w 540"/>
              <a:gd name="T99" fmla="*/ 77 h 254"/>
              <a:gd name="T100" fmla="*/ 509 w 540"/>
              <a:gd name="T101" fmla="*/ 104 h 254"/>
              <a:gd name="T102" fmla="*/ 520 w 540"/>
              <a:gd name="T103" fmla="*/ 119 h 254"/>
              <a:gd name="T104" fmla="*/ 527 w 540"/>
              <a:gd name="T105" fmla="*/ 132 h 254"/>
              <a:gd name="T106" fmla="*/ 531 w 540"/>
              <a:gd name="T107" fmla="*/ 139 h 254"/>
              <a:gd name="T108" fmla="*/ 531 w 540"/>
              <a:gd name="T109" fmla="*/ 139 h 254"/>
              <a:gd name="T110" fmla="*/ 531 w 540"/>
              <a:gd name="T111" fmla="*/ 139 h 254"/>
              <a:gd name="T112" fmla="*/ 533 w 540"/>
              <a:gd name="T113" fmla="*/ 124 h 254"/>
              <a:gd name="T114" fmla="*/ 538 w 540"/>
              <a:gd name="T115" fmla="*/ 97 h 254"/>
              <a:gd name="T116" fmla="*/ 535 w 540"/>
              <a:gd name="T117" fmla="*/ 6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0" h="254">
                <a:moveTo>
                  <a:pt x="531" y="59"/>
                </a:moveTo>
                <a:lnTo>
                  <a:pt x="528" y="54"/>
                </a:lnTo>
                <a:lnTo>
                  <a:pt x="527" y="52"/>
                </a:lnTo>
                <a:lnTo>
                  <a:pt x="525" y="50"/>
                </a:lnTo>
                <a:lnTo>
                  <a:pt x="523" y="48"/>
                </a:lnTo>
                <a:lnTo>
                  <a:pt x="522" y="46"/>
                </a:lnTo>
                <a:lnTo>
                  <a:pt x="521" y="44"/>
                </a:lnTo>
                <a:lnTo>
                  <a:pt x="519" y="43"/>
                </a:lnTo>
                <a:lnTo>
                  <a:pt x="517" y="41"/>
                </a:lnTo>
                <a:lnTo>
                  <a:pt x="516" y="40"/>
                </a:lnTo>
                <a:lnTo>
                  <a:pt x="514" y="39"/>
                </a:lnTo>
                <a:lnTo>
                  <a:pt x="512" y="38"/>
                </a:lnTo>
                <a:lnTo>
                  <a:pt x="511" y="37"/>
                </a:lnTo>
                <a:lnTo>
                  <a:pt x="509" y="36"/>
                </a:lnTo>
                <a:lnTo>
                  <a:pt x="507" y="35"/>
                </a:lnTo>
                <a:lnTo>
                  <a:pt x="505" y="34"/>
                </a:lnTo>
                <a:lnTo>
                  <a:pt x="503" y="34"/>
                </a:lnTo>
                <a:lnTo>
                  <a:pt x="501" y="33"/>
                </a:lnTo>
                <a:lnTo>
                  <a:pt x="499" y="32"/>
                </a:lnTo>
                <a:lnTo>
                  <a:pt x="497" y="31"/>
                </a:lnTo>
                <a:lnTo>
                  <a:pt x="495" y="31"/>
                </a:lnTo>
                <a:lnTo>
                  <a:pt x="493" y="30"/>
                </a:lnTo>
                <a:lnTo>
                  <a:pt x="490" y="29"/>
                </a:lnTo>
                <a:lnTo>
                  <a:pt x="488" y="28"/>
                </a:lnTo>
                <a:lnTo>
                  <a:pt x="485" y="28"/>
                </a:lnTo>
                <a:lnTo>
                  <a:pt x="483" y="27"/>
                </a:lnTo>
                <a:lnTo>
                  <a:pt x="480" y="26"/>
                </a:lnTo>
                <a:lnTo>
                  <a:pt x="477" y="25"/>
                </a:lnTo>
                <a:lnTo>
                  <a:pt x="474" y="24"/>
                </a:lnTo>
                <a:lnTo>
                  <a:pt x="471" y="22"/>
                </a:lnTo>
                <a:lnTo>
                  <a:pt x="468" y="21"/>
                </a:lnTo>
                <a:lnTo>
                  <a:pt x="465" y="20"/>
                </a:lnTo>
                <a:lnTo>
                  <a:pt x="461" y="18"/>
                </a:lnTo>
                <a:lnTo>
                  <a:pt x="460" y="18"/>
                </a:lnTo>
                <a:lnTo>
                  <a:pt x="459" y="17"/>
                </a:lnTo>
                <a:lnTo>
                  <a:pt x="457" y="16"/>
                </a:lnTo>
                <a:lnTo>
                  <a:pt x="456" y="16"/>
                </a:lnTo>
                <a:lnTo>
                  <a:pt x="455" y="15"/>
                </a:lnTo>
                <a:lnTo>
                  <a:pt x="453" y="14"/>
                </a:lnTo>
                <a:lnTo>
                  <a:pt x="453" y="14"/>
                </a:lnTo>
                <a:lnTo>
                  <a:pt x="451" y="13"/>
                </a:lnTo>
                <a:lnTo>
                  <a:pt x="450" y="13"/>
                </a:lnTo>
                <a:lnTo>
                  <a:pt x="449" y="12"/>
                </a:lnTo>
                <a:lnTo>
                  <a:pt x="449" y="12"/>
                </a:lnTo>
                <a:lnTo>
                  <a:pt x="447" y="12"/>
                </a:lnTo>
                <a:lnTo>
                  <a:pt x="447" y="11"/>
                </a:lnTo>
                <a:lnTo>
                  <a:pt x="446" y="11"/>
                </a:lnTo>
                <a:lnTo>
                  <a:pt x="445" y="10"/>
                </a:lnTo>
                <a:lnTo>
                  <a:pt x="444" y="10"/>
                </a:lnTo>
                <a:lnTo>
                  <a:pt x="443" y="10"/>
                </a:lnTo>
                <a:lnTo>
                  <a:pt x="442" y="10"/>
                </a:lnTo>
                <a:lnTo>
                  <a:pt x="441" y="9"/>
                </a:lnTo>
                <a:lnTo>
                  <a:pt x="440" y="9"/>
                </a:lnTo>
                <a:lnTo>
                  <a:pt x="439" y="9"/>
                </a:lnTo>
                <a:lnTo>
                  <a:pt x="437" y="8"/>
                </a:lnTo>
                <a:lnTo>
                  <a:pt x="436" y="8"/>
                </a:lnTo>
                <a:lnTo>
                  <a:pt x="435" y="8"/>
                </a:lnTo>
                <a:lnTo>
                  <a:pt x="433" y="8"/>
                </a:lnTo>
                <a:lnTo>
                  <a:pt x="432" y="7"/>
                </a:lnTo>
                <a:lnTo>
                  <a:pt x="431" y="7"/>
                </a:lnTo>
                <a:lnTo>
                  <a:pt x="429" y="7"/>
                </a:lnTo>
                <a:lnTo>
                  <a:pt x="427" y="6"/>
                </a:lnTo>
                <a:lnTo>
                  <a:pt x="425" y="6"/>
                </a:lnTo>
                <a:lnTo>
                  <a:pt x="422" y="6"/>
                </a:lnTo>
                <a:lnTo>
                  <a:pt x="420" y="6"/>
                </a:lnTo>
                <a:lnTo>
                  <a:pt x="419" y="5"/>
                </a:lnTo>
                <a:lnTo>
                  <a:pt x="417" y="5"/>
                </a:lnTo>
                <a:lnTo>
                  <a:pt x="416" y="5"/>
                </a:lnTo>
                <a:lnTo>
                  <a:pt x="415" y="5"/>
                </a:lnTo>
                <a:lnTo>
                  <a:pt x="414" y="5"/>
                </a:lnTo>
                <a:lnTo>
                  <a:pt x="413" y="4"/>
                </a:lnTo>
                <a:lnTo>
                  <a:pt x="411" y="4"/>
                </a:lnTo>
                <a:lnTo>
                  <a:pt x="410" y="4"/>
                </a:lnTo>
                <a:lnTo>
                  <a:pt x="409" y="4"/>
                </a:lnTo>
                <a:lnTo>
                  <a:pt x="408" y="4"/>
                </a:lnTo>
                <a:lnTo>
                  <a:pt x="407" y="4"/>
                </a:lnTo>
                <a:lnTo>
                  <a:pt x="407" y="4"/>
                </a:lnTo>
                <a:lnTo>
                  <a:pt x="405" y="4"/>
                </a:lnTo>
                <a:lnTo>
                  <a:pt x="405" y="4"/>
                </a:lnTo>
                <a:lnTo>
                  <a:pt x="404" y="4"/>
                </a:lnTo>
                <a:lnTo>
                  <a:pt x="403" y="4"/>
                </a:lnTo>
                <a:lnTo>
                  <a:pt x="402" y="4"/>
                </a:lnTo>
                <a:lnTo>
                  <a:pt x="401" y="4"/>
                </a:lnTo>
                <a:lnTo>
                  <a:pt x="399" y="4"/>
                </a:lnTo>
                <a:lnTo>
                  <a:pt x="399" y="5"/>
                </a:lnTo>
                <a:lnTo>
                  <a:pt x="397" y="5"/>
                </a:lnTo>
                <a:lnTo>
                  <a:pt x="396" y="5"/>
                </a:lnTo>
                <a:lnTo>
                  <a:pt x="395" y="5"/>
                </a:lnTo>
                <a:lnTo>
                  <a:pt x="393" y="5"/>
                </a:lnTo>
                <a:lnTo>
                  <a:pt x="392" y="5"/>
                </a:lnTo>
                <a:lnTo>
                  <a:pt x="391" y="6"/>
                </a:lnTo>
                <a:lnTo>
                  <a:pt x="389" y="6"/>
                </a:lnTo>
                <a:lnTo>
                  <a:pt x="387" y="6"/>
                </a:lnTo>
                <a:lnTo>
                  <a:pt x="386" y="6"/>
                </a:lnTo>
                <a:lnTo>
                  <a:pt x="377" y="8"/>
                </a:lnTo>
                <a:lnTo>
                  <a:pt x="373" y="8"/>
                </a:lnTo>
                <a:lnTo>
                  <a:pt x="370" y="9"/>
                </a:lnTo>
                <a:lnTo>
                  <a:pt x="367" y="10"/>
                </a:lnTo>
                <a:lnTo>
                  <a:pt x="363" y="11"/>
                </a:lnTo>
                <a:lnTo>
                  <a:pt x="361" y="12"/>
                </a:lnTo>
                <a:lnTo>
                  <a:pt x="358" y="12"/>
                </a:lnTo>
                <a:lnTo>
                  <a:pt x="355" y="13"/>
                </a:lnTo>
                <a:lnTo>
                  <a:pt x="353" y="14"/>
                </a:lnTo>
                <a:lnTo>
                  <a:pt x="350" y="15"/>
                </a:lnTo>
                <a:lnTo>
                  <a:pt x="348" y="16"/>
                </a:lnTo>
                <a:lnTo>
                  <a:pt x="346" y="17"/>
                </a:lnTo>
                <a:lnTo>
                  <a:pt x="344" y="18"/>
                </a:lnTo>
                <a:lnTo>
                  <a:pt x="341" y="19"/>
                </a:lnTo>
                <a:lnTo>
                  <a:pt x="339" y="20"/>
                </a:lnTo>
                <a:lnTo>
                  <a:pt x="337" y="20"/>
                </a:lnTo>
                <a:lnTo>
                  <a:pt x="335" y="22"/>
                </a:lnTo>
                <a:lnTo>
                  <a:pt x="333" y="22"/>
                </a:lnTo>
                <a:lnTo>
                  <a:pt x="331" y="23"/>
                </a:lnTo>
                <a:lnTo>
                  <a:pt x="329" y="24"/>
                </a:lnTo>
                <a:lnTo>
                  <a:pt x="326" y="25"/>
                </a:lnTo>
                <a:lnTo>
                  <a:pt x="323" y="26"/>
                </a:lnTo>
                <a:lnTo>
                  <a:pt x="321" y="27"/>
                </a:lnTo>
                <a:lnTo>
                  <a:pt x="318" y="28"/>
                </a:lnTo>
                <a:lnTo>
                  <a:pt x="315" y="28"/>
                </a:lnTo>
                <a:lnTo>
                  <a:pt x="312" y="29"/>
                </a:lnTo>
                <a:lnTo>
                  <a:pt x="309" y="30"/>
                </a:lnTo>
                <a:lnTo>
                  <a:pt x="305" y="31"/>
                </a:lnTo>
                <a:lnTo>
                  <a:pt x="301" y="32"/>
                </a:lnTo>
                <a:lnTo>
                  <a:pt x="297" y="32"/>
                </a:lnTo>
                <a:lnTo>
                  <a:pt x="293" y="33"/>
                </a:lnTo>
                <a:lnTo>
                  <a:pt x="285" y="34"/>
                </a:lnTo>
                <a:lnTo>
                  <a:pt x="281" y="35"/>
                </a:lnTo>
                <a:lnTo>
                  <a:pt x="278" y="35"/>
                </a:lnTo>
                <a:lnTo>
                  <a:pt x="275" y="36"/>
                </a:lnTo>
                <a:lnTo>
                  <a:pt x="271" y="36"/>
                </a:lnTo>
                <a:lnTo>
                  <a:pt x="269" y="36"/>
                </a:lnTo>
                <a:lnTo>
                  <a:pt x="266" y="37"/>
                </a:lnTo>
                <a:lnTo>
                  <a:pt x="263" y="37"/>
                </a:lnTo>
                <a:lnTo>
                  <a:pt x="261" y="37"/>
                </a:lnTo>
                <a:lnTo>
                  <a:pt x="258" y="38"/>
                </a:lnTo>
                <a:lnTo>
                  <a:pt x="256" y="38"/>
                </a:lnTo>
                <a:lnTo>
                  <a:pt x="253" y="38"/>
                </a:lnTo>
                <a:lnTo>
                  <a:pt x="251" y="38"/>
                </a:lnTo>
                <a:lnTo>
                  <a:pt x="249" y="38"/>
                </a:lnTo>
                <a:lnTo>
                  <a:pt x="247" y="38"/>
                </a:lnTo>
                <a:lnTo>
                  <a:pt x="245" y="38"/>
                </a:lnTo>
                <a:lnTo>
                  <a:pt x="242" y="38"/>
                </a:lnTo>
                <a:lnTo>
                  <a:pt x="240" y="38"/>
                </a:lnTo>
                <a:lnTo>
                  <a:pt x="237" y="38"/>
                </a:lnTo>
                <a:lnTo>
                  <a:pt x="235" y="38"/>
                </a:lnTo>
                <a:lnTo>
                  <a:pt x="233" y="38"/>
                </a:lnTo>
                <a:lnTo>
                  <a:pt x="230" y="37"/>
                </a:lnTo>
                <a:lnTo>
                  <a:pt x="227" y="37"/>
                </a:lnTo>
                <a:lnTo>
                  <a:pt x="225" y="36"/>
                </a:lnTo>
                <a:lnTo>
                  <a:pt x="222" y="36"/>
                </a:lnTo>
                <a:lnTo>
                  <a:pt x="219" y="36"/>
                </a:lnTo>
                <a:lnTo>
                  <a:pt x="215" y="35"/>
                </a:lnTo>
                <a:lnTo>
                  <a:pt x="212" y="35"/>
                </a:lnTo>
                <a:lnTo>
                  <a:pt x="208" y="34"/>
                </a:lnTo>
                <a:lnTo>
                  <a:pt x="205" y="34"/>
                </a:lnTo>
                <a:lnTo>
                  <a:pt x="201" y="33"/>
                </a:lnTo>
                <a:lnTo>
                  <a:pt x="193" y="32"/>
                </a:lnTo>
                <a:lnTo>
                  <a:pt x="190" y="31"/>
                </a:lnTo>
                <a:lnTo>
                  <a:pt x="187" y="30"/>
                </a:lnTo>
                <a:lnTo>
                  <a:pt x="184" y="29"/>
                </a:lnTo>
                <a:lnTo>
                  <a:pt x="181" y="28"/>
                </a:lnTo>
                <a:lnTo>
                  <a:pt x="179" y="28"/>
                </a:lnTo>
                <a:lnTo>
                  <a:pt x="177" y="27"/>
                </a:lnTo>
                <a:lnTo>
                  <a:pt x="175" y="26"/>
                </a:lnTo>
                <a:lnTo>
                  <a:pt x="172" y="25"/>
                </a:lnTo>
                <a:lnTo>
                  <a:pt x="170" y="24"/>
                </a:lnTo>
                <a:lnTo>
                  <a:pt x="168" y="23"/>
                </a:lnTo>
                <a:lnTo>
                  <a:pt x="167" y="22"/>
                </a:lnTo>
                <a:lnTo>
                  <a:pt x="165" y="22"/>
                </a:lnTo>
                <a:lnTo>
                  <a:pt x="163" y="20"/>
                </a:lnTo>
                <a:lnTo>
                  <a:pt x="161" y="20"/>
                </a:lnTo>
                <a:lnTo>
                  <a:pt x="159" y="19"/>
                </a:lnTo>
                <a:lnTo>
                  <a:pt x="157" y="18"/>
                </a:lnTo>
                <a:lnTo>
                  <a:pt x="155" y="17"/>
                </a:lnTo>
                <a:lnTo>
                  <a:pt x="153" y="16"/>
                </a:lnTo>
                <a:lnTo>
                  <a:pt x="151" y="15"/>
                </a:lnTo>
                <a:lnTo>
                  <a:pt x="149" y="14"/>
                </a:lnTo>
                <a:lnTo>
                  <a:pt x="147" y="13"/>
                </a:lnTo>
                <a:lnTo>
                  <a:pt x="145" y="12"/>
                </a:lnTo>
                <a:lnTo>
                  <a:pt x="143" y="12"/>
                </a:lnTo>
                <a:lnTo>
                  <a:pt x="140" y="11"/>
                </a:lnTo>
                <a:lnTo>
                  <a:pt x="137" y="10"/>
                </a:lnTo>
                <a:lnTo>
                  <a:pt x="135" y="9"/>
                </a:lnTo>
                <a:lnTo>
                  <a:pt x="131" y="8"/>
                </a:lnTo>
                <a:lnTo>
                  <a:pt x="128" y="8"/>
                </a:lnTo>
                <a:lnTo>
                  <a:pt x="125" y="7"/>
                </a:lnTo>
                <a:lnTo>
                  <a:pt x="121" y="6"/>
                </a:lnTo>
                <a:lnTo>
                  <a:pt x="114" y="5"/>
                </a:lnTo>
                <a:lnTo>
                  <a:pt x="111" y="5"/>
                </a:lnTo>
                <a:lnTo>
                  <a:pt x="108" y="4"/>
                </a:lnTo>
                <a:lnTo>
                  <a:pt x="105" y="4"/>
                </a:lnTo>
                <a:lnTo>
                  <a:pt x="103" y="4"/>
                </a:lnTo>
                <a:lnTo>
                  <a:pt x="100" y="4"/>
                </a:lnTo>
                <a:lnTo>
                  <a:pt x="98" y="4"/>
                </a:lnTo>
                <a:lnTo>
                  <a:pt x="96" y="4"/>
                </a:lnTo>
                <a:lnTo>
                  <a:pt x="93" y="4"/>
                </a:lnTo>
                <a:lnTo>
                  <a:pt x="91" y="4"/>
                </a:lnTo>
                <a:lnTo>
                  <a:pt x="89" y="4"/>
                </a:lnTo>
                <a:lnTo>
                  <a:pt x="87" y="4"/>
                </a:lnTo>
                <a:lnTo>
                  <a:pt x="86" y="4"/>
                </a:lnTo>
                <a:lnTo>
                  <a:pt x="84" y="4"/>
                </a:lnTo>
                <a:lnTo>
                  <a:pt x="82" y="4"/>
                </a:lnTo>
                <a:lnTo>
                  <a:pt x="80" y="4"/>
                </a:lnTo>
                <a:lnTo>
                  <a:pt x="78" y="4"/>
                </a:lnTo>
                <a:lnTo>
                  <a:pt x="76" y="4"/>
                </a:lnTo>
                <a:lnTo>
                  <a:pt x="74" y="5"/>
                </a:lnTo>
                <a:lnTo>
                  <a:pt x="72" y="5"/>
                </a:lnTo>
                <a:lnTo>
                  <a:pt x="70" y="5"/>
                </a:lnTo>
                <a:lnTo>
                  <a:pt x="68" y="5"/>
                </a:lnTo>
                <a:lnTo>
                  <a:pt x="66" y="5"/>
                </a:lnTo>
                <a:lnTo>
                  <a:pt x="63" y="6"/>
                </a:lnTo>
                <a:lnTo>
                  <a:pt x="61" y="6"/>
                </a:lnTo>
                <a:lnTo>
                  <a:pt x="58" y="6"/>
                </a:lnTo>
                <a:lnTo>
                  <a:pt x="55" y="6"/>
                </a:lnTo>
                <a:lnTo>
                  <a:pt x="52" y="6"/>
                </a:lnTo>
                <a:lnTo>
                  <a:pt x="49" y="6"/>
                </a:lnTo>
                <a:lnTo>
                  <a:pt x="45" y="6"/>
                </a:lnTo>
                <a:lnTo>
                  <a:pt x="42" y="6"/>
                </a:lnTo>
                <a:lnTo>
                  <a:pt x="38" y="6"/>
                </a:lnTo>
                <a:lnTo>
                  <a:pt x="37" y="6"/>
                </a:lnTo>
                <a:lnTo>
                  <a:pt x="35" y="6"/>
                </a:lnTo>
                <a:lnTo>
                  <a:pt x="33" y="5"/>
                </a:lnTo>
                <a:lnTo>
                  <a:pt x="31" y="5"/>
                </a:lnTo>
                <a:lnTo>
                  <a:pt x="30" y="5"/>
                </a:lnTo>
                <a:lnTo>
                  <a:pt x="28" y="4"/>
                </a:lnTo>
                <a:lnTo>
                  <a:pt x="27" y="4"/>
                </a:lnTo>
                <a:lnTo>
                  <a:pt x="25" y="4"/>
                </a:lnTo>
                <a:lnTo>
                  <a:pt x="23" y="3"/>
                </a:lnTo>
                <a:lnTo>
                  <a:pt x="22" y="3"/>
                </a:lnTo>
                <a:lnTo>
                  <a:pt x="21" y="2"/>
                </a:lnTo>
                <a:lnTo>
                  <a:pt x="19" y="2"/>
                </a:lnTo>
                <a:lnTo>
                  <a:pt x="18" y="2"/>
                </a:lnTo>
                <a:lnTo>
                  <a:pt x="17" y="1"/>
                </a:lnTo>
                <a:lnTo>
                  <a:pt x="15" y="1"/>
                </a:lnTo>
                <a:lnTo>
                  <a:pt x="14" y="0"/>
                </a:lnTo>
                <a:lnTo>
                  <a:pt x="13" y="0"/>
                </a:lnTo>
                <a:lnTo>
                  <a:pt x="12" y="0"/>
                </a:lnTo>
                <a:lnTo>
                  <a:pt x="11" y="0"/>
                </a:lnTo>
                <a:lnTo>
                  <a:pt x="9" y="0"/>
                </a:lnTo>
                <a:lnTo>
                  <a:pt x="9" y="0"/>
                </a:lnTo>
                <a:lnTo>
                  <a:pt x="8" y="0"/>
                </a:lnTo>
                <a:lnTo>
                  <a:pt x="7" y="1"/>
                </a:lnTo>
                <a:lnTo>
                  <a:pt x="6" y="1"/>
                </a:lnTo>
                <a:lnTo>
                  <a:pt x="5" y="2"/>
                </a:lnTo>
                <a:lnTo>
                  <a:pt x="4" y="2"/>
                </a:lnTo>
                <a:lnTo>
                  <a:pt x="4" y="3"/>
                </a:lnTo>
                <a:lnTo>
                  <a:pt x="3" y="4"/>
                </a:lnTo>
                <a:lnTo>
                  <a:pt x="3" y="5"/>
                </a:lnTo>
                <a:lnTo>
                  <a:pt x="2" y="6"/>
                </a:lnTo>
                <a:lnTo>
                  <a:pt x="0" y="14"/>
                </a:lnTo>
                <a:lnTo>
                  <a:pt x="0" y="17"/>
                </a:lnTo>
                <a:lnTo>
                  <a:pt x="0" y="20"/>
                </a:lnTo>
                <a:lnTo>
                  <a:pt x="0" y="23"/>
                </a:lnTo>
                <a:lnTo>
                  <a:pt x="1" y="25"/>
                </a:lnTo>
                <a:lnTo>
                  <a:pt x="3" y="28"/>
                </a:lnTo>
                <a:lnTo>
                  <a:pt x="4" y="30"/>
                </a:lnTo>
                <a:lnTo>
                  <a:pt x="6" y="32"/>
                </a:lnTo>
                <a:lnTo>
                  <a:pt x="8" y="34"/>
                </a:lnTo>
                <a:lnTo>
                  <a:pt x="11" y="36"/>
                </a:lnTo>
                <a:lnTo>
                  <a:pt x="13" y="38"/>
                </a:lnTo>
                <a:lnTo>
                  <a:pt x="17" y="40"/>
                </a:lnTo>
                <a:lnTo>
                  <a:pt x="20" y="42"/>
                </a:lnTo>
                <a:lnTo>
                  <a:pt x="23" y="44"/>
                </a:lnTo>
                <a:lnTo>
                  <a:pt x="27" y="45"/>
                </a:lnTo>
                <a:lnTo>
                  <a:pt x="31" y="47"/>
                </a:lnTo>
                <a:lnTo>
                  <a:pt x="35" y="49"/>
                </a:lnTo>
                <a:lnTo>
                  <a:pt x="39" y="50"/>
                </a:lnTo>
                <a:lnTo>
                  <a:pt x="43" y="52"/>
                </a:lnTo>
                <a:lnTo>
                  <a:pt x="47" y="54"/>
                </a:lnTo>
                <a:lnTo>
                  <a:pt x="51" y="56"/>
                </a:lnTo>
                <a:lnTo>
                  <a:pt x="56" y="58"/>
                </a:lnTo>
                <a:lnTo>
                  <a:pt x="60" y="61"/>
                </a:lnTo>
                <a:lnTo>
                  <a:pt x="65" y="63"/>
                </a:lnTo>
                <a:lnTo>
                  <a:pt x="69" y="66"/>
                </a:lnTo>
                <a:lnTo>
                  <a:pt x="73" y="68"/>
                </a:lnTo>
                <a:lnTo>
                  <a:pt x="78" y="72"/>
                </a:lnTo>
                <a:lnTo>
                  <a:pt x="82" y="75"/>
                </a:lnTo>
                <a:lnTo>
                  <a:pt x="87" y="78"/>
                </a:lnTo>
                <a:lnTo>
                  <a:pt x="91" y="82"/>
                </a:lnTo>
                <a:lnTo>
                  <a:pt x="95" y="86"/>
                </a:lnTo>
                <a:lnTo>
                  <a:pt x="105" y="96"/>
                </a:lnTo>
                <a:lnTo>
                  <a:pt x="109" y="102"/>
                </a:lnTo>
                <a:lnTo>
                  <a:pt x="114" y="106"/>
                </a:lnTo>
                <a:lnTo>
                  <a:pt x="118" y="111"/>
                </a:lnTo>
                <a:lnTo>
                  <a:pt x="121" y="115"/>
                </a:lnTo>
                <a:lnTo>
                  <a:pt x="125" y="119"/>
                </a:lnTo>
                <a:lnTo>
                  <a:pt x="128" y="123"/>
                </a:lnTo>
                <a:lnTo>
                  <a:pt x="131" y="127"/>
                </a:lnTo>
                <a:lnTo>
                  <a:pt x="134" y="130"/>
                </a:lnTo>
                <a:lnTo>
                  <a:pt x="137" y="134"/>
                </a:lnTo>
                <a:lnTo>
                  <a:pt x="139" y="138"/>
                </a:lnTo>
                <a:lnTo>
                  <a:pt x="141" y="141"/>
                </a:lnTo>
                <a:lnTo>
                  <a:pt x="144" y="144"/>
                </a:lnTo>
                <a:lnTo>
                  <a:pt x="146" y="148"/>
                </a:lnTo>
                <a:lnTo>
                  <a:pt x="148" y="151"/>
                </a:lnTo>
                <a:lnTo>
                  <a:pt x="151" y="154"/>
                </a:lnTo>
                <a:lnTo>
                  <a:pt x="153" y="158"/>
                </a:lnTo>
                <a:lnTo>
                  <a:pt x="155" y="161"/>
                </a:lnTo>
                <a:lnTo>
                  <a:pt x="157" y="164"/>
                </a:lnTo>
                <a:lnTo>
                  <a:pt x="160" y="168"/>
                </a:lnTo>
                <a:lnTo>
                  <a:pt x="163" y="172"/>
                </a:lnTo>
                <a:lnTo>
                  <a:pt x="165" y="175"/>
                </a:lnTo>
                <a:lnTo>
                  <a:pt x="168" y="179"/>
                </a:lnTo>
                <a:lnTo>
                  <a:pt x="171" y="183"/>
                </a:lnTo>
                <a:lnTo>
                  <a:pt x="175" y="188"/>
                </a:lnTo>
                <a:lnTo>
                  <a:pt x="178" y="192"/>
                </a:lnTo>
                <a:lnTo>
                  <a:pt x="182" y="196"/>
                </a:lnTo>
                <a:lnTo>
                  <a:pt x="186" y="202"/>
                </a:lnTo>
                <a:lnTo>
                  <a:pt x="191" y="207"/>
                </a:lnTo>
                <a:lnTo>
                  <a:pt x="195" y="212"/>
                </a:lnTo>
                <a:lnTo>
                  <a:pt x="201" y="218"/>
                </a:lnTo>
                <a:lnTo>
                  <a:pt x="203" y="220"/>
                </a:lnTo>
                <a:lnTo>
                  <a:pt x="204" y="222"/>
                </a:lnTo>
                <a:lnTo>
                  <a:pt x="205" y="223"/>
                </a:lnTo>
                <a:lnTo>
                  <a:pt x="205" y="224"/>
                </a:lnTo>
                <a:lnTo>
                  <a:pt x="206" y="225"/>
                </a:lnTo>
                <a:lnTo>
                  <a:pt x="207" y="226"/>
                </a:lnTo>
                <a:lnTo>
                  <a:pt x="208" y="227"/>
                </a:lnTo>
                <a:lnTo>
                  <a:pt x="208" y="228"/>
                </a:lnTo>
                <a:lnTo>
                  <a:pt x="209" y="229"/>
                </a:lnTo>
                <a:lnTo>
                  <a:pt x="210" y="230"/>
                </a:lnTo>
                <a:lnTo>
                  <a:pt x="210" y="230"/>
                </a:lnTo>
                <a:lnTo>
                  <a:pt x="211" y="231"/>
                </a:lnTo>
                <a:lnTo>
                  <a:pt x="211" y="232"/>
                </a:lnTo>
                <a:lnTo>
                  <a:pt x="212" y="233"/>
                </a:lnTo>
                <a:lnTo>
                  <a:pt x="213" y="234"/>
                </a:lnTo>
                <a:lnTo>
                  <a:pt x="213" y="234"/>
                </a:lnTo>
                <a:lnTo>
                  <a:pt x="214" y="235"/>
                </a:lnTo>
                <a:lnTo>
                  <a:pt x="214" y="236"/>
                </a:lnTo>
                <a:lnTo>
                  <a:pt x="215" y="236"/>
                </a:lnTo>
                <a:lnTo>
                  <a:pt x="216" y="237"/>
                </a:lnTo>
                <a:lnTo>
                  <a:pt x="216" y="238"/>
                </a:lnTo>
                <a:lnTo>
                  <a:pt x="217" y="238"/>
                </a:lnTo>
                <a:lnTo>
                  <a:pt x="218" y="239"/>
                </a:lnTo>
                <a:lnTo>
                  <a:pt x="219" y="240"/>
                </a:lnTo>
                <a:lnTo>
                  <a:pt x="220" y="240"/>
                </a:lnTo>
                <a:lnTo>
                  <a:pt x="221" y="241"/>
                </a:lnTo>
                <a:lnTo>
                  <a:pt x="222" y="242"/>
                </a:lnTo>
                <a:lnTo>
                  <a:pt x="223" y="242"/>
                </a:lnTo>
                <a:lnTo>
                  <a:pt x="224" y="243"/>
                </a:lnTo>
                <a:lnTo>
                  <a:pt x="225" y="244"/>
                </a:lnTo>
                <a:lnTo>
                  <a:pt x="227" y="244"/>
                </a:lnTo>
                <a:lnTo>
                  <a:pt x="232" y="246"/>
                </a:lnTo>
                <a:lnTo>
                  <a:pt x="234" y="247"/>
                </a:lnTo>
                <a:lnTo>
                  <a:pt x="237" y="248"/>
                </a:lnTo>
                <a:lnTo>
                  <a:pt x="239" y="249"/>
                </a:lnTo>
                <a:lnTo>
                  <a:pt x="241" y="249"/>
                </a:lnTo>
                <a:lnTo>
                  <a:pt x="243" y="250"/>
                </a:lnTo>
                <a:lnTo>
                  <a:pt x="245" y="250"/>
                </a:lnTo>
                <a:lnTo>
                  <a:pt x="247" y="251"/>
                </a:lnTo>
                <a:lnTo>
                  <a:pt x="249" y="252"/>
                </a:lnTo>
                <a:lnTo>
                  <a:pt x="251" y="252"/>
                </a:lnTo>
                <a:lnTo>
                  <a:pt x="253" y="252"/>
                </a:lnTo>
                <a:lnTo>
                  <a:pt x="255" y="252"/>
                </a:lnTo>
                <a:lnTo>
                  <a:pt x="257" y="252"/>
                </a:lnTo>
                <a:lnTo>
                  <a:pt x="258" y="252"/>
                </a:lnTo>
                <a:lnTo>
                  <a:pt x="260" y="253"/>
                </a:lnTo>
                <a:lnTo>
                  <a:pt x="262" y="252"/>
                </a:lnTo>
                <a:lnTo>
                  <a:pt x="263" y="252"/>
                </a:lnTo>
                <a:lnTo>
                  <a:pt x="265" y="252"/>
                </a:lnTo>
                <a:lnTo>
                  <a:pt x="267" y="252"/>
                </a:lnTo>
                <a:lnTo>
                  <a:pt x="269" y="252"/>
                </a:lnTo>
                <a:lnTo>
                  <a:pt x="271" y="252"/>
                </a:lnTo>
                <a:lnTo>
                  <a:pt x="273" y="251"/>
                </a:lnTo>
                <a:lnTo>
                  <a:pt x="275" y="250"/>
                </a:lnTo>
                <a:lnTo>
                  <a:pt x="277" y="250"/>
                </a:lnTo>
                <a:lnTo>
                  <a:pt x="279" y="249"/>
                </a:lnTo>
                <a:lnTo>
                  <a:pt x="281" y="249"/>
                </a:lnTo>
                <a:lnTo>
                  <a:pt x="283" y="248"/>
                </a:lnTo>
                <a:lnTo>
                  <a:pt x="286" y="247"/>
                </a:lnTo>
                <a:lnTo>
                  <a:pt x="288" y="246"/>
                </a:lnTo>
                <a:lnTo>
                  <a:pt x="291" y="245"/>
                </a:lnTo>
                <a:lnTo>
                  <a:pt x="293" y="244"/>
                </a:lnTo>
                <a:lnTo>
                  <a:pt x="299" y="242"/>
                </a:lnTo>
                <a:lnTo>
                  <a:pt x="301" y="240"/>
                </a:lnTo>
                <a:lnTo>
                  <a:pt x="304" y="240"/>
                </a:lnTo>
                <a:lnTo>
                  <a:pt x="307" y="238"/>
                </a:lnTo>
                <a:lnTo>
                  <a:pt x="309" y="237"/>
                </a:lnTo>
                <a:lnTo>
                  <a:pt x="311" y="236"/>
                </a:lnTo>
                <a:lnTo>
                  <a:pt x="313" y="235"/>
                </a:lnTo>
                <a:lnTo>
                  <a:pt x="315" y="234"/>
                </a:lnTo>
                <a:lnTo>
                  <a:pt x="317" y="232"/>
                </a:lnTo>
                <a:lnTo>
                  <a:pt x="319" y="231"/>
                </a:lnTo>
                <a:lnTo>
                  <a:pt x="321" y="230"/>
                </a:lnTo>
                <a:lnTo>
                  <a:pt x="322" y="229"/>
                </a:lnTo>
                <a:lnTo>
                  <a:pt x="324" y="228"/>
                </a:lnTo>
                <a:lnTo>
                  <a:pt x="325" y="226"/>
                </a:lnTo>
                <a:lnTo>
                  <a:pt x="327" y="225"/>
                </a:lnTo>
                <a:lnTo>
                  <a:pt x="328" y="223"/>
                </a:lnTo>
                <a:lnTo>
                  <a:pt x="329" y="222"/>
                </a:lnTo>
                <a:lnTo>
                  <a:pt x="331" y="220"/>
                </a:lnTo>
                <a:lnTo>
                  <a:pt x="332" y="218"/>
                </a:lnTo>
                <a:lnTo>
                  <a:pt x="333" y="217"/>
                </a:lnTo>
                <a:lnTo>
                  <a:pt x="334" y="215"/>
                </a:lnTo>
                <a:lnTo>
                  <a:pt x="335" y="213"/>
                </a:lnTo>
                <a:lnTo>
                  <a:pt x="337" y="211"/>
                </a:lnTo>
                <a:lnTo>
                  <a:pt x="338" y="209"/>
                </a:lnTo>
                <a:lnTo>
                  <a:pt x="339" y="207"/>
                </a:lnTo>
                <a:lnTo>
                  <a:pt x="340" y="204"/>
                </a:lnTo>
                <a:lnTo>
                  <a:pt x="341" y="202"/>
                </a:lnTo>
                <a:lnTo>
                  <a:pt x="342" y="200"/>
                </a:lnTo>
                <a:lnTo>
                  <a:pt x="343" y="197"/>
                </a:lnTo>
                <a:lnTo>
                  <a:pt x="345" y="194"/>
                </a:lnTo>
                <a:lnTo>
                  <a:pt x="346" y="192"/>
                </a:lnTo>
                <a:lnTo>
                  <a:pt x="349" y="184"/>
                </a:lnTo>
                <a:lnTo>
                  <a:pt x="350" y="181"/>
                </a:lnTo>
                <a:lnTo>
                  <a:pt x="351" y="178"/>
                </a:lnTo>
                <a:lnTo>
                  <a:pt x="351" y="175"/>
                </a:lnTo>
                <a:lnTo>
                  <a:pt x="352" y="172"/>
                </a:lnTo>
                <a:lnTo>
                  <a:pt x="353" y="169"/>
                </a:lnTo>
                <a:lnTo>
                  <a:pt x="353" y="167"/>
                </a:lnTo>
                <a:lnTo>
                  <a:pt x="353" y="164"/>
                </a:lnTo>
                <a:lnTo>
                  <a:pt x="353" y="162"/>
                </a:lnTo>
                <a:lnTo>
                  <a:pt x="353" y="159"/>
                </a:lnTo>
                <a:lnTo>
                  <a:pt x="353" y="157"/>
                </a:lnTo>
                <a:lnTo>
                  <a:pt x="353" y="154"/>
                </a:lnTo>
                <a:lnTo>
                  <a:pt x="353" y="152"/>
                </a:lnTo>
                <a:lnTo>
                  <a:pt x="353" y="150"/>
                </a:lnTo>
                <a:lnTo>
                  <a:pt x="352" y="148"/>
                </a:lnTo>
                <a:lnTo>
                  <a:pt x="352" y="145"/>
                </a:lnTo>
                <a:lnTo>
                  <a:pt x="351" y="143"/>
                </a:lnTo>
                <a:lnTo>
                  <a:pt x="351" y="140"/>
                </a:lnTo>
                <a:lnTo>
                  <a:pt x="350" y="138"/>
                </a:lnTo>
                <a:lnTo>
                  <a:pt x="350" y="136"/>
                </a:lnTo>
                <a:lnTo>
                  <a:pt x="349" y="133"/>
                </a:lnTo>
                <a:lnTo>
                  <a:pt x="349" y="130"/>
                </a:lnTo>
                <a:lnTo>
                  <a:pt x="348" y="127"/>
                </a:lnTo>
                <a:lnTo>
                  <a:pt x="348" y="124"/>
                </a:lnTo>
                <a:lnTo>
                  <a:pt x="347" y="121"/>
                </a:lnTo>
                <a:lnTo>
                  <a:pt x="347" y="118"/>
                </a:lnTo>
                <a:lnTo>
                  <a:pt x="347" y="114"/>
                </a:lnTo>
                <a:lnTo>
                  <a:pt x="346" y="111"/>
                </a:lnTo>
                <a:lnTo>
                  <a:pt x="346" y="107"/>
                </a:lnTo>
                <a:lnTo>
                  <a:pt x="346" y="103"/>
                </a:lnTo>
                <a:lnTo>
                  <a:pt x="346" y="99"/>
                </a:lnTo>
                <a:lnTo>
                  <a:pt x="346" y="97"/>
                </a:lnTo>
                <a:lnTo>
                  <a:pt x="346" y="96"/>
                </a:lnTo>
                <a:lnTo>
                  <a:pt x="346" y="94"/>
                </a:lnTo>
                <a:lnTo>
                  <a:pt x="346" y="93"/>
                </a:lnTo>
                <a:lnTo>
                  <a:pt x="345" y="92"/>
                </a:lnTo>
                <a:lnTo>
                  <a:pt x="345" y="92"/>
                </a:lnTo>
                <a:lnTo>
                  <a:pt x="345" y="91"/>
                </a:lnTo>
                <a:lnTo>
                  <a:pt x="345" y="90"/>
                </a:lnTo>
                <a:lnTo>
                  <a:pt x="345" y="89"/>
                </a:lnTo>
                <a:lnTo>
                  <a:pt x="345" y="88"/>
                </a:lnTo>
                <a:lnTo>
                  <a:pt x="345" y="87"/>
                </a:lnTo>
                <a:lnTo>
                  <a:pt x="344" y="86"/>
                </a:lnTo>
                <a:lnTo>
                  <a:pt x="344" y="86"/>
                </a:lnTo>
                <a:lnTo>
                  <a:pt x="344" y="85"/>
                </a:lnTo>
                <a:lnTo>
                  <a:pt x="344" y="84"/>
                </a:lnTo>
                <a:lnTo>
                  <a:pt x="344" y="84"/>
                </a:lnTo>
                <a:lnTo>
                  <a:pt x="344" y="83"/>
                </a:lnTo>
                <a:lnTo>
                  <a:pt x="343" y="82"/>
                </a:lnTo>
                <a:lnTo>
                  <a:pt x="343" y="82"/>
                </a:lnTo>
                <a:lnTo>
                  <a:pt x="343" y="81"/>
                </a:lnTo>
                <a:lnTo>
                  <a:pt x="343" y="80"/>
                </a:lnTo>
                <a:lnTo>
                  <a:pt x="343" y="80"/>
                </a:lnTo>
                <a:lnTo>
                  <a:pt x="344" y="79"/>
                </a:lnTo>
                <a:lnTo>
                  <a:pt x="344" y="78"/>
                </a:lnTo>
                <a:lnTo>
                  <a:pt x="344" y="77"/>
                </a:lnTo>
                <a:lnTo>
                  <a:pt x="344" y="76"/>
                </a:lnTo>
                <a:lnTo>
                  <a:pt x="344" y="76"/>
                </a:lnTo>
                <a:lnTo>
                  <a:pt x="345" y="75"/>
                </a:lnTo>
                <a:lnTo>
                  <a:pt x="345" y="74"/>
                </a:lnTo>
                <a:lnTo>
                  <a:pt x="345" y="74"/>
                </a:lnTo>
                <a:lnTo>
                  <a:pt x="346" y="73"/>
                </a:lnTo>
                <a:lnTo>
                  <a:pt x="347" y="71"/>
                </a:lnTo>
                <a:lnTo>
                  <a:pt x="348" y="70"/>
                </a:lnTo>
                <a:lnTo>
                  <a:pt x="349" y="69"/>
                </a:lnTo>
                <a:lnTo>
                  <a:pt x="349" y="68"/>
                </a:lnTo>
                <a:lnTo>
                  <a:pt x="350" y="68"/>
                </a:lnTo>
                <a:lnTo>
                  <a:pt x="351" y="67"/>
                </a:lnTo>
                <a:lnTo>
                  <a:pt x="351" y="66"/>
                </a:lnTo>
                <a:lnTo>
                  <a:pt x="352" y="66"/>
                </a:lnTo>
                <a:lnTo>
                  <a:pt x="352" y="66"/>
                </a:lnTo>
                <a:lnTo>
                  <a:pt x="353" y="65"/>
                </a:lnTo>
                <a:lnTo>
                  <a:pt x="354" y="65"/>
                </a:lnTo>
                <a:lnTo>
                  <a:pt x="355" y="64"/>
                </a:lnTo>
                <a:lnTo>
                  <a:pt x="355" y="64"/>
                </a:lnTo>
                <a:lnTo>
                  <a:pt x="356" y="64"/>
                </a:lnTo>
                <a:lnTo>
                  <a:pt x="357" y="64"/>
                </a:lnTo>
                <a:lnTo>
                  <a:pt x="357" y="63"/>
                </a:lnTo>
                <a:lnTo>
                  <a:pt x="358" y="63"/>
                </a:lnTo>
                <a:lnTo>
                  <a:pt x="359" y="63"/>
                </a:lnTo>
                <a:lnTo>
                  <a:pt x="360" y="62"/>
                </a:lnTo>
                <a:lnTo>
                  <a:pt x="361" y="62"/>
                </a:lnTo>
                <a:lnTo>
                  <a:pt x="361" y="62"/>
                </a:lnTo>
                <a:lnTo>
                  <a:pt x="363" y="62"/>
                </a:lnTo>
                <a:lnTo>
                  <a:pt x="363" y="62"/>
                </a:lnTo>
                <a:lnTo>
                  <a:pt x="365" y="61"/>
                </a:lnTo>
                <a:lnTo>
                  <a:pt x="365" y="61"/>
                </a:lnTo>
                <a:lnTo>
                  <a:pt x="367" y="61"/>
                </a:lnTo>
                <a:lnTo>
                  <a:pt x="368" y="60"/>
                </a:lnTo>
                <a:lnTo>
                  <a:pt x="369" y="60"/>
                </a:lnTo>
                <a:lnTo>
                  <a:pt x="370" y="60"/>
                </a:lnTo>
                <a:lnTo>
                  <a:pt x="371" y="60"/>
                </a:lnTo>
                <a:lnTo>
                  <a:pt x="373" y="59"/>
                </a:lnTo>
                <a:lnTo>
                  <a:pt x="378" y="57"/>
                </a:lnTo>
                <a:lnTo>
                  <a:pt x="381" y="56"/>
                </a:lnTo>
                <a:lnTo>
                  <a:pt x="383" y="55"/>
                </a:lnTo>
                <a:lnTo>
                  <a:pt x="385" y="54"/>
                </a:lnTo>
                <a:lnTo>
                  <a:pt x="388" y="53"/>
                </a:lnTo>
                <a:lnTo>
                  <a:pt x="390" y="52"/>
                </a:lnTo>
                <a:lnTo>
                  <a:pt x="392" y="51"/>
                </a:lnTo>
                <a:lnTo>
                  <a:pt x="394" y="50"/>
                </a:lnTo>
                <a:lnTo>
                  <a:pt x="396" y="50"/>
                </a:lnTo>
                <a:lnTo>
                  <a:pt x="397" y="49"/>
                </a:lnTo>
                <a:lnTo>
                  <a:pt x="399" y="48"/>
                </a:lnTo>
                <a:lnTo>
                  <a:pt x="401" y="48"/>
                </a:lnTo>
                <a:lnTo>
                  <a:pt x="403" y="47"/>
                </a:lnTo>
                <a:lnTo>
                  <a:pt x="405" y="46"/>
                </a:lnTo>
                <a:lnTo>
                  <a:pt x="406" y="46"/>
                </a:lnTo>
                <a:lnTo>
                  <a:pt x="408" y="45"/>
                </a:lnTo>
                <a:lnTo>
                  <a:pt x="409" y="45"/>
                </a:lnTo>
                <a:lnTo>
                  <a:pt x="411" y="44"/>
                </a:lnTo>
                <a:lnTo>
                  <a:pt x="413" y="44"/>
                </a:lnTo>
                <a:lnTo>
                  <a:pt x="415" y="44"/>
                </a:lnTo>
                <a:lnTo>
                  <a:pt x="416" y="44"/>
                </a:lnTo>
                <a:lnTo>
                  <a:pt x="418" y="43"/>
                </a:lnTo>
                <a:lnTo>
                  <a:pt x="420" y="43"/>
                </a:lnTo>
                <a:lnTo>
                  <a:pt x="422" y="43"/>
                </a:lnTo>
                <a:lnTo>
                  <a:pt x="424" y="44"/>
                </a:lnTo>
                <a:lnTo>
                  <a:pt x="426" y="44"/>
                </a:lnTo>
                <a:lnTo>
                  <a:pt x="428" y="44"/>
                </a:lnTo>
                <a:lnTo>
                  <a:pt x="431" y="44"/>
                </a:lnTo>
                <a:lnTo>
                  <a:pt x="433" y="45"/>
                </a:lnTo>
                <a:lnTo>
                  <a:pt x="436" y="45"/>
                </a:lnTo>
                <a:lnTo>
                  <a:pt x="439" y="46"/>
                </a:lnTo>
                <a:lnTo>
                  <a:pt x="445" y="48"/>
                </a:lnTo>
                <a:lnTo>
                  <a:pt x="448" y="48"/>
                </a:lnTo>
                <a:lnTo>
                  <a:pt x="451" y="50"/>
                </a:lnTo>
                <a:lnTo>
                  <a:pt x="453" y="50"/>
                </a:lnTo>
                <a:lnTo>
                  <a:pt x="456" y="52"/>
                </a:lnTo>
                <a:lnTo>
                  <a:pt x="458" y="52"/>
                </a:lnTo>
                <a:lnTo>
                  <a:pt x="461" y="54"/>
                </a:lnTo>
                <a:lnTo>
                  <a:pt x="463" y="55"/>
                </a:lnTo>
                <a:lnTo>
                  <a:pt x="465" y="56"/>
                </a:lnTo>
                <a:lnTo>
                  <a:pt x="467" y="57"/>
                </a:lnTo>
                <a:lnTo>
                  <a:pt x="469" y="58"/>
                </a:lnTo>
                <a:lnTo>
                  <a:pt x="470" y="60"/>
                </a:lnTo>
                <a:lnTo>
                  <a:pt x="472" y="61"/>
                </a:lnTo>
                <a:lnTo>
                  <a:pt x="473" y="63"/>
                </a:lnTo>
                <a:lnTo>
                  <a:pt x="475" y="64"/>
                </a:lnTo>
                <a:lnTo>
                  <a:pt x="477" y="66"/>
                </a:lnTo>
                <a:lnTo>
                  <a:pt x="478" y="68"/>
                </a:lnTo>
                <a:lnTo>
                  <a:pt x="480" y="69"/>
                </a:lnTo>
                <a:lnTo>
                  <a:pt x="481" y="71"/>
                </a:lnTo>
                <a:lnTo>
                  <a:pt x="483" y="73"/>
                </a:lnTo>
                <a:lnTo>
                  <a:pt x="484" y="75"/>
                </a:lnTo>
                <a:lnTo>
                  <a:pt x="486" y="77"/>
                </a:lnTo>
                <a:lnTo>
                  <a:pt x="488" y="79"/>
                </a:lnTo>
                <a:lnTo>
                  <a:pt x="489" y="81"/>
                </a:lnTo>
                <a:lnTo>
                  <a:pt x="491" y="84"/>
                </a:lnTo>
                <a:lnTo>
                  <a:pt x="493" y="86"/>
                </a:lnTo>
                <a:lnTo>
                  <a:pt x="495" y="88"/>
                </a:lnTo>
                <a:lnTo>
                  <a:pt x="497" y="91"/>
                </a:lnTo>
                <a:lnTo>
                  <a:pt x="500" y="94"/>
                </a:lnTo>
                <a:lnTo>
                  <a:pt x="502" y="96"/>
                </a:lnTo>
                <a:lnTo>
                  <a:pt x="505" y="99"/>
                </a:lnTo>
                <a:lnTo>
                  <a:pt x="508" y="102"/>
                </a:lnTo>
                <a:lnTo>
                  <a:pt x="509" y="104"/>
                </a:lnTo>
                <a:lnTo>
                  <a:pt x="510" y="105"/>
                </a:lnTo>
                <a:lnTo>
                  <a:pt x="511" y="107"/>
                </a:lnTo>
                <a:lnTo>
                  <a:pt x="513" y="108"/>
                </a:lnTo>
                <a:lnTo>
                  <a:pt x="514" y="110"/>
                </a:lnTo>
                <a:lnTo>
                  <a:pt x="515" y="111"/>
                </a:lnTo>
                <a:lnTo>
                  <a:pt x="516" y="112"/>
                </a:lnTo>
                <a:lnTo>
                  <a:pt x="517" y="114"/>
                </a:lnTo>
                <a:lnTo>
                  <a:pt x="517" y="115"/>
                </a:lnTo>
                <a:lnTo>
                  <a:pt x="518" y="116"/>
                </a:lnTo>
                <a:lnTo>
                  <a:pt x="519" y="118"/>
                </a:lnTo>
                <a:lnTo>
                  <a:pt x="520" y="119"/>
                </a:lnTo>
                <a:lnTo>
                  <a:pt x="521" y="120"/>
                </a:lnTo>
                <a:lnTo>
                  <a:pt x="521" y="122"/>
                </a:lnTo>
                <a:lnTo>
                  <a:pt x="522" y="123"/>
                </a:lnTo>
                <a:lnTo>
                  <a:pt x="523" y="124"/>
                </a:lnTo>
                <a:lnTo>
                  <a:pt x="523" y="125"/>
                </a:lnTo>
                <a:lnTo>
                  <a:pt x="524" y="126"/>
                </a:lnTo>
                <a:lnTo>
                  <a:pt x="525" y="127"/>
                </a:lnTo>
                <a:lnTo>
                  <a:pt x="525" y="128"/>
                </a:lnTo>
                <a:lnTo>
                  <a:pt x="526" y="130"/>
                </a:lnTo>
                <a:lnTo>
                  <a:pt x="527" y="131"/>
                </a:lnTo>
                <a:lnTo>
                  <a:pt x="527" y="132"/>
                </a:lnTo>
                <a:lnTo>
                  <a:pt x="527" y="133"/>
                </a:lnTo>
                <a:lnTo>
                  <a:pt x="528" y="134"/>
                </a:lnTo>
                <a:lnTo>
                  <a:pt x="529" y="135"/>
                </a:lnTo>
                <a:lnTo>
                  <a:pt x="529" y="136"/>
                </a:lnTo>
                <a:lnTo>
                  <a:pt x="530" y="137"/>
                </a:lnTo>
                <a:lnTo>
                  <a:pt x="531" y="138"/>
                </a:lnTo>
                <a:lnTo>
                  <a:pt x="531" y="139"/>
                </a:lnTo>
                <a:lnTo>
                  <a:pt x="531" y="139"/>
                </a:lnTo>
                <a:lnTo>
                  <a:pt x="531" y="139"/>
                </a:lnTo>
                <a:lnTo>
                  <a:pt x="531" y="139"/>
                </a:lnTo>
                <a:lnTo>
                  <a:pt x="531" y="139"/>
                </a:lnTo>
                <a:lnTo>
                  <a:pt x="531" y="139"/>
                </a:lnTo>
                <a:lnTo>
                  <a:pt x="531" y="139"/>
                </a:lnTo>
                <a:lnTo>
                  <a:pt x="531" y="139"/>
                </a:lnTo>
                <a:lnTo>
                  <a:pt x="531" y="139"/>
                </a:lnTo>
                <a:lnTo>
                  <a:pt x="531" y="139"/>
                </a:lnTo>
                <a:lnTo>
                  <a:pt x="531" y="139"/>
                </a:lnTo>
                <a:lnTo>
                  <a:pt x="531" y="139"/>
                </a:lnTo>
                <a:lnTo>
                  <a:pt x="531" y="139"/>
                </a:lnTo>
                <a:lnTo>
                  <a:pt x="531" y="139"/>
                </a:lnTo>
                <a:lnTo>
                  <a:pt x="531" y="139"/>
                </a:lnTo>
                <a:lnTo>
                  <a:pt x="531" y="139"/>
                </a:lnTo>
                <a:lnTo>
                  <a:pt x="531" y="139"/>
                </a:lnTo>
                <a:lnTo>
                  <a:pt x="531" y="139"/>
                </a:lnTo>
                <a:lnTo>
                  <a:pt x="531" y="139"/>
                </a:lnTo>
                <a:lnTo>
                  <a:pt x="531" y="139"/>
                </a:lnTo>
                <a:lnTo>
                  <a:pt x="531" y="139"/>
                </a:lnTo>
                <a:lnTo>
                  <a:pt x="531" y="139"/>
                </a:lnTo>
                <a:lnTo>
                  <a:pt x="531" y="139"/>
                </a:lnTo>
                <a:lnTo>
                  <a:pt x="531" y="139"/>
                </a:lnTo>
                <a:lnTo>
                  <a:pt x="531" y="139"/>
                </a:lnTo>
                <a:lnTo>
                  <a:pt x="531" y="139"/>
                </a:lnTo>
                <a:lnTo>
                  <a:pt x="531" y="139"/>
                </a:lnTo>
                <a:lnTo>
                  <a:pt x="531" y="139"/>
                </a:lnTo>
                <a:lnTo>
                  <a:pt x="531" y="139"/>
                </a:lnTo>
                <a:lnTo>
                  <a:pt x="531" y="139"/>
                </a:lnTo>
                <a:lnTo>
                  <a:pt x="531" y="139"/>
                </a:lnTo>
                <a:lnTo>
                  <a:pt x="531" y="139"/>
                </a:lnTo>
                <a:lnTo>
                  <a:pt x="531" y="135"/>
                </a:lnTo>
                <a:lnTo>
                  <a:pt x="531" y="133"/>
                </a:lnTo>
                <a:lnTo>
                  <a:pt x="532" y="131"/>
                </a:lnTo>
                <a:lnTo>
                  <a:pt x="532" y="128"/>
                </a:lnTo>
                <a:lnTo>
                  <a:pt x="533" y="126"/>
                </a:lnTo>
                <a:lnTo>
                  <a:pt x="533" y="124"/>
                </a:lnTo>
                <a:lnTo>
                  <a:pt x="534" y="122"/>
                </a:lnTo>
                <a:lnTo>
                  <a:pt x="534" y="120"/>
                </a:lnTo>
                <a:lnTo>
                  <a:pt x="535" y="117"/>
                </a:lnTo>
                <a:lnTo>
                  <a:pt x="535" y="115"/>
                </a:lnTo>
                <a:lnTo>
                  <a:pt x="536" y="112"/>
                </a:lnTo>
                <a:lnTo>
                  <a:pt x="536" y="110"/>
                </a:lnTo>
                <a:lnTo>
                  <a:pt x="537" y="108"/>
                </a:lnTo>
                <a:lnTo>
                  <a:pt x="537" y="105"/>
                </a:lnTo>
                <a:lnTo>
                  <a:pt x="538" y="102"/>
                </a:lnTo>
                <a:lnTo>
                  <a:pt x="538" y="100"/>
                </a:lnTo>
                <a:lnTo>
                  <a:pt x="538" y="97"/>
                </a:lnTo>
                <a:lnTo>
                  <a:pt x="539" y="95"/>
                </a:lnTo>
                <a:lnTo>
                  <a:pt x="539" y="92"/>
                </a:lnTo>
                <a:lnTo>
                  <a:pt x="539" y="89"/>
                </a:lnTo>
                <a:lnTo>
                  <a:pt x="539" y="87"/>
                </a:lnTo>
                <a:lnTo>
                  <a:pt x="539" y="84"/>
                </a:lnTo>
                <a:lnTo>
                  <a:pt x="539" y="81"/>
                </a:lnTo>
                <a:lnTo>
                  <a:pt x="538" y="78"/>
                </a:lnTo>
                <a:lnTo>
                  <a:pt x="537" y="76"/>
                </a:lnTo>
                <a:lnTo>
                  <a:pt x="537" y="73"/>
                </a:lnTo>
                <a:lnTo>
                  <a:pt x="536" y="70"/>
                </a:lnTo>
                <a:lnTo>
                  <a:pt x="535" y="67"/>
                </a:lnTo>
                <a:lnTo>
                  <a:pt x="534" y="64"/>
                </a:lnTo>
                <a:lnTo>
                  <a:pt x="533" y="62"/>
                </a:lnTo>
                <a:lnTo>
                  <a:pt x="531" y="59"/>
                </a:lnTo>
              </a:path>
            </a:pathLst>
          </a:custGeom>
          <a:solidFill>
            <a:srgbClr val="008000"/>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1982" name="Freeform 1038"/>
          <p:cNvSpPr>
            <a:spLocks/>
          </p:cNvSpPr>
          <p:nvPr/>
        </p:nvSpPr>
        <p:spPr bwMode="auto">
          <a:xfrm>
            <a:off x="1193800" y="4370388"/>
            <a:ext cx="549275" cy="315912"/>
          </a:xfrm>
          <a:custGeom>
            <a:avLst/>
            <a:gdLst>
              <a:gd name="T0" fmla="*/ 1 w 391"/>
              <a:gd name="T1" fmla="*/ 142 h 199"/>
              <a:gd name="T2" fmla="*/ 0 w 391"/>
              <a:gd name="T3" fmla="*/ 129 h 199"/>
              <a:gd name="T4" fmla="*/ 0 w 391"/>
              <a:gd name="T5" fmla="*/ 112 h 199"/>
              <a:gd name="T6" fmla="*/ 3 w 391"/>
              <a:gd name="T7" fmla="*/ 92 h 199"/>
              <a:gd name="T8" fmla="*/ 8 w 391"/>
              <a:gd name="T9" fmla="*/ 69 h 199"/>
              <a:gd name="T10" fmla="*/ 10 w 391"/>
              <a:gd name="T11" fmla="*/ 52 h 199"/>
              <a:gd name="T12" fmla="*/ 14 w 391"/>
              <a:gd name="T13" fmla="*/ 39 h 199"/>
              <a:gd name="T14" fmla="*/ 20 w 391"/>
              <a:gd name="T15" fmla="*/ 27 h 199"/>
              <a:gd name="T16" fmla="*/ 32 w 391"/>
              <a:gd name="T17" fmla="*/ 14 h 199"/>
              <a:gd name="T18" fmla="*/ 44 w 391"/>
              <a:gd name="T19" fmla="*/ 5 h 199"/>
              <a:gd name="T20" fmla="*/ 54 w 391"/>
              <a:gd name="T21" fmla="*/ 1 h 199"/>
              <a:gd name="T22" fmla="*/ 65 w 391"/>
              <a:gd name="T23" fmla="*/ 0 h 199"/>
              <a:gd name="T24" fmla="*/ 78 w 391"/>
              <a:gd name="T25" fmla="*/ 0 h 199"/>
              <a:gd name="T26" fmla="*/ 98 w 391"/>
              <a:gd name="T27" fmla="*/ 2 h 199"/>
              <a:gd name="T28" fmla="*/ 112 w 391"/>
              <a:gd name="T29" fmla="*/ 6 h 199"/>
              <a:gd name="T30" fmla="*/ 123 w 391"/>
              <a:gd name="T31" fmla="*/ 12 h 199"/>
              <a:gd name="T32" fmla="*/ 136 w 391"/>
              <a:gd name="T33" fmla="*/ 19 h 199"/>
              <a:gd name="T34" fmla="*/ 158 w 391"/>
              <a:gd name="T35" fmla="*/ 32 h 199"/>
              <a:gd name="T36" fmla="*/ 177 w 391"/>
              <a:gd name="T37" fmla="*/ 44 h 199"/>
              <a:gd name="T38" fmla="*/ 190 w 391"/>
              <a:gd name="T39" fmla="*/ 54 h 199"/>
              <a:gd name="T40" fmla="*/ 204 w 391"/>
              <a:gd name="T41" fmla="*/ 65 h 199"/>
              <a:gd name="T42" fmla="*/ 223 w 391"/>
              <a:gd name="T43" fmla="*/ 77 h 199"/>
              <a:gd name="T44" fmla="*/ 248 w 391"/>
              <a:gd name="T45" fmla="*/ 89 h 199"/>
              <a:gd name="T46" fmla="*/ 263 w 391"/>
              <a:gd name="T47" fmla="*/ 96 h 199"/>
              <a:gd name="T48" fmla="*/ 276 w 391"/>
              <a:gd name="T49" fmla="*/ 100 h 199"/>
              <a:gd name="T50" fmla="*/ 293 w 391"/>
              <a:gd name="T51" fmla="*/ 104 h 199"/>
              <a:gd name="T52" fmla="*/ 320 w 391"/>
              <a:gd name="T53" fmla="*/ 108 h 199"/>
              <a:gd name="T54" fmla="*/ 344 w 391"/>
              <a:gd name="T55" fmla="*/ 106 h 199"/>
              <a:gd name="T56" fmla="*/ 364 w 391"/>
              <a:gd name="T57" fmla="*/ 101 h 199"/>
              <a:gd name="T58" fmla="*/ 380 w 391"/>
              <a:gd name="T59" fmla="*/ 100 h 199"/>
              <a:gd name="T60" fmla="*/ 388 w 391"/>
              <a:gd name="T61" fmla="*/ 105 h 199"/>
              <a:gd name="T62" fmla="*/ 385 w 391"/>
              <a:gd name="T63" fmla="*/ 130 h 199"/>
              <a:gd name="T64" fmla="*/ 362 w 391"/>
              <a:gd name="T65" fmla="*/ 149 h 199"/>
              <a:gd name="T66" fmla="*/ 327 w 391"/>
              <a:gd name="T67" fmla="*/ 164 h 199"/>
              <a:gd name="T68" fmla="*/ 283 w 391"/>
              <a:gd name="T69" fmla="*/ 179 h 199"/>
              <a:gd name="T70" fmla="*/ 242 w 391"/>
              <a:gd name="T71" fmla="*/ 190 h 199"/>
              <a:gd name="T72" fmla="*/ 221 w 391"/>
              <a:gd name="T73" fmla="*/ 196 h 199"/>
              <a:gd name="T74" fmla="*/ 203 w 391"/>
              <a:gd name="T75" fmla="*/ 198 h 199"/>
              <a:gd name="T76" fmla="*/ 186 w 391"/>
              <a:gd name="T77" fmla="*/ 195 h 199"/>
              <a:gd name="T78" fmla="*/ 164 w 391"/>
              <a:gd name="T79" fmla="*/ 186 h 199"/>
              <a:gd name="T80" fmla="*/ 150 w 391"/>
              <a:gd name="T81" fmla="*/ 176 h 199"/>
              <a:gd name="T82" fmla="*/ 143 w 391"/>
              <a:gd name="T83" fmla="*/ 166 h 199"/>
              <a:gd name="T84" fmla="*/ 138 w 391"/>
              <a:gd name="T85" fmla="*/ 154 h 199"/>
              <a:gd name="T86" fmla="*/ 130 w 391"/>
              <a:gd name="T87" fmla="*/ 140 h 199"/>
              <a:gd name="T88" fmla="*/ 117 w 391"/>
              <a:gd name="T89" fmla="*/ 124 h 199"/>
              <a:gd name="T90" fmla="*/ 110 w 391"/>
              <a:gd name="T91" fmla="*/ 114 h 199"/>
              <a:gd name="T92" fmla="*/ 104 w 391"/>
              <a:gd name="T93" fmla="*/ 105 h 199"/>
              <a:gd name="T94" fmla="*/ 96 w 391"/>
              <a:gd name="T95" fmla="*/ 98 h 199"/>
              <a:gd name="T96" fmla="*/ 80 w 391"/>
              <a:gd name="T97" fmla="*/ 92 h 199"/>
              <a:gd name="T98" fmla="*/ 62 w 391"/>
              <a:gd name="T99" fmla="*/ 92 h 199"/>
              <a:gd name="T100" fmla="*/ 48 w 391"/>
              <a:gd name="T101" fmla="*/ 96 h 199"/>
              <a:gd name="T102" fmla="*/ 34 w 391"/>
              <a:gd name="T103" fmla="*/ 101 h 199"/>
              <a:gd name="T104" fmla="*/ 22 w 391"/>
              <a:gd name="T105" fmla="*/ 106 h 199"/>
              <a:gd name="T106" fmla="*/ 19 w 391"/>
              <a:gd name="T107" fmla="*/ 107 h 199"/>
              <a:gd name="T108" fmla="*/ 19 w 391"/>
              <a:gd name="T109" fmla="*/ 107 h 199"/>
              <a:gd name="T110" fmla="*/ 19 w 391"/>
              <a:gd name="T111" fmla="*/ 107 h 199"/>
              <a:gd name="T112" fmla="*/ 19 w 391"/>
              <a:gd name="T113" fmla="*/ 107 h 199"/>
              <a:gd name="T114" fmla="*/ 18 w 391"/>
              <a:gd name="T115" fmla="*/ 110 h 199"/>
              <a:gd name="T116" fmla="*/ 15 w 391"/>
              <a:gd name="T117" fmla="*/ 121 h 199"/>
              <a:gd name="T118" fmla="*/ 13 w 391"/>
              <a:gd name="T119" fmla="*/ 132 h 199"/>
              <a:gd name="T120" fmla="*/ 10 w 391"/>
              <a:gd name="T121" fmla="*/ 142 h 199"/>
              <a:gd name="T122" fmla="*/ 6 w 391"/>
              <a:gd name="T123" fmla="*/ 14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1" h="199">
                <a:moveTo>
                  <a:pt x="6" y="147"/>
                </a:moveTo>
                <a:lnTo>
                  <a:pt x="4" y="146"/>
                </a:lnTo>
                <a:lnTo>
                  <a:pt x="3" y="145"/>
                </a:lnTo>
                <a:lnTo>
                  <a:pt x="2" y="144"/>
                </a:lnTo>
                <a:lnTo>
                  <a:pt x="2" y="144"/>
                </a:lnTo>
                <a:lnTo>
                  <a:pt x="2" y="143"/>
                </a:lnTo>
                <a:lnTo>
                  <a:pt x="1" y="142"/>
                </a:lnTo>
                <a:lnTo>
                  <a:pt x="1" y="140"/>
                </a:lnTo>
                <a:lnTo>
                  <a:pt x="0" y="138"/>
                </a:lnTo>
                <a:lnTo>
                  <a:pt x="0" y="137"/>
                </a:lnTo>
                <a:lnTo>
                  <a:pt x="0" y="135"/>
                </a:lnTo>
                <a:lnTo>
                  <a:pt x="0" y="133"/>
                </a:lnTo>
                <a:lnTo>
                  <a:pt x="0" y="131"/>
                </a:lnTo>
                <a:lnTo>
                  <a:pt x="0" y="129"/>
                </a:lnTo>
                <a:lnTo>
                  <a:pt x="0" y="127"/>
                </a:lnTo>
                <a:lnTo>
                  <a:pt x="0" y="125"/>
                </a:lnTo>
                <a:lnTo>
                  <a:pt x="0" y="122"/>
                </a:lnTo>
                <a:lnTo>
                  <a:pt x="0" y="120"/>
                </a:lnTo>
                <a:lnTo>
                  <a:pt x="0" y="118"/>
                </a:lnTo>
                <a:lnTo>
                  <a:pt x="0" y="115"/>
                </a:lnTo>
                <a:lnTo>
                  <a:pt x="0" y="112"/>
                </a:lnTo>
                <a:lnTo>
                  <a:pt x="1" y="110"/>
                </a:lnTo>
                <a:lnTo>
                  <a:pt x="1" y="107"/>
                </a:lnTo>
                <a:lnTo>
                  <a:pt x="2" y="104"/>
                </a:lnTo>
                <a:lnTo>
                  <a:pt x="2" y="101"/>
                </a:lnTo>
                <a:lnTo>
                  <a:pt x="2" y="98"/>
                </a:lnTo>
                <a:lnTo>
                  <a:pt x="3" y="95"/>
                </a:lnTo>
                <a:lnTo>
                  <a:pt x="3" y="92"/>
                </a:lnTo>
                <a:lnTo>
                  <a:pt x="4" y="90"/>
                </a:lnTo>
                <a:lnTo>
                  <a:pt x="4" y="86"/>
                </a:lnTo>
                <a:lnTo>
                  <a:pt x="5" y="84"/>
                </a:lnTo>
                <a:lnTo>
                  <a:pt x="6" y="81"/>
                </a:lnTo>
                <a:lnTo>
                  <a:pt x="6" y="74"/>
                </a:lnTo>
                <a:lnTo>
                  <a:pt x="7" y="72"/>
                </a:lnTo>
                <a:lnTo>
                  <a:pt x="8" y="69"/>
                </a:lnTo>
                <a:lnTo>
                  <a:pt x="8" y="66"/>
                </a:lnTo>
                <a:lnTo>
                  <a:pt x="8" y="64"/>
                </a:lnTo>
                <a:lnTo>
                  <a:pt x="9" y="61"/>
                </a:lnTo>
                <a:lnTo>
                  <a:pt x="9" y="59"/>
                </a:lnTo>
                <a:lnTo>
                  <a:pt x="9" y="56"/>
                </a:lnTo>
                <a:lnTo>
                  <a:pt x="10" y="54"/>
                </a:lnTo>
                <a:lnTo>
                  <a:pt x="10" y="52"/>
                </a:lnTo>
                <a:lnTo>
                  <a:pt x="10" y="50"/>
                </a:lnTo>
                <a:lnTo>
                  <a:pt x="11" y="48"/>
                </a:lnTo>
                <a:lnTo>
                  <a:pt x="11" y="46"/>
                </a:lnTo>
                <a:lnTo>
                  <a:pt x="12" y="44"/>
                </a:lnTo>
                <a:lnTo>
                  <a:pt x="12" y="42"/>
                </a:lnTo>
                <a:lnTo>
                  <a:pt x="13" y="40"/>
                </a:lnTo>
                <a:lnTo>
                  <a:pt x="14" y="39"/>
                </a:lnTo>
                <a:lnTo>
                  <a:pt x="14" y="37"/>
                </a:lnTo>
                <a:lnTo>
                  <a:pt x="15" y="35"/>
                </a:lnTo>
                <a:lnTo>
                  <a:pt x="16" y="34"/>
                </a:lnTo>
                <a:lnTo>
                  <a:pt x="16" y="32"/>
                </a:lnTo>
                <a:lnTo>
                  <a:pt x="18" y="30"/>
                </a:lnTo>
                <a:lnTo>
                  <a:pt x="19" y="28"/>
                </a:lnTo>
                <a:lnTo>
                  <a:pt x="20" y="27"/>
                </a:lnTo>
                <a:lnTo>
                  <a:pt x="21" y="25"/>
                </a:lnTo>
                <a:lnTo>
                  <a:pt x="22" y="23"/>
                </a:lnTo>
                <a:lnTo>
                  <a:pt x="24" y="22"/>
                </a:lnTo>
                <a:lnTo>
                  <a:pt x="26" y="20"/>
                </a:lnTo>
                <a:lnTo>
                  <a:pt x="28" y="18"/>
                </a:lnTo>
                <a:lnTo>
                  <a:pt x="30" y="16"/>
                </a:lnTo>
                <a:lnTo>
                  <a:pt x="32" y="14"/>
                </a:lnTo>
                <a:lnTo>
                  <a:pt x="35" y="11"/>
                </a:lnTo>
                <a:lnTo>
                  <a:pt x="37" y="10"/>
                </a:lnTo>
                <a:lnTo>
                  <a:pt x="38" y="9"/>
                </a:lnTo>
                <a:lnTo>
                  <a:pt x="40" y="8"/>
                </a:lnTo>
                <a:lnTo>
                  <a:pt x="41" y="7"/>
                </a:lnTo>
                <a:lnTo>
                  <a:pt x="43" y="6"/>
                </a:lnTo>
                <a:lnTo>
                  <a:pt x="44" y="5"/>
                </a:lnTo>
                <a:lnTo>
                  <a:pt x="46" y="4"/>
                </a:lnTo>
                <a:lnTo>
                  <a:pt x="47" y="4"/>
                </a:lnTo>
                <a:lnTo>
                  <a:pt x="48" y="3"/>
                </a:lnTo>
                <a:lnTo>
                  <a:pt x="50" y="2"/>
                </a:lnTo>
                <a:lnTo>
                  <a:pt x="51" y="2"/>
                </a:lnTo>
                <a:lnTo>
                  <a:pt x="53" y="2"/>
                </a:lnTo>
                <a:lnTo>
                  <a:pt x="54" y="1"/>
                </a:lnTo>
                <a:lnTo>
                  <a:pt x="56" y="1"/>
                </a:lnTo>
                <a:lnTo>
                  <a:pt x="57" y="1"/>
                </a:lnTo>
                <a:lnTo>
                  <a:pt x="58" y="0"/>
                </a:lnTo>
                <a:lnTo>
                  <a:pt x="60" y="0"/>
                </a:lnTo>
                <a:lnTo>
                  <a:pt x="62" y="0"/>
                </a:lnTo>
                <a:lnTo>
                  <a:pt x="63" y="0"/>
                </a:lnTo>
                <a:lnTo>
                  <a:pt x="65" y="0"/>
                </a:lnTo>
                <a:lnTo>
                  <a:pt x="66" y="0"/>
                </a:lnTo>
                <a:lnTo>
                  <a:pt x="68" y="0"/>
                </a:lnTo>
                <a:lnTo>
                  <a:pt x="70" y="0"/>
                </a:lnTo>
                <a:lnTo>
                  <a:pt x="72" y="0"/>
                </a:lnTo>
                <a:lnTo>
                  <a:pt x="74" y="0"/>
                </a:lnTo>
                <a:lnTo>
                  <a:pt x="76" y="0"/>
                </a:lnTo>
                <a:lnTo>
                  <a:pt x="78" y="0"/>
                </a:lnTo>
                <a:lnTo>
                  <a:pt x="80" y="1"/>
                </a:lnTo>
                <a:lnTo>
                  <a:pt x="82" y="1"/>
                </a:lnTo>
                <a:lnTo>
                  <a:pt x="85" y="1"/>
                </a:lnTo>
                <a:lnTo>
                  <a:pt x="90" y="2"/>
                </a:lnTo>
                <a:lnTo>
                  <a:pt x="93" y="2"/>
                </a:lnTo>
                <a:lnTo>
                  <a:pt x="96" y="2"/>
                </a:lnTo>
                <a:lnTo>
                  <a:pt x="98" y="2"/>
                </a:lnTo>
                <a:lnTo>
                  <a:pt x="101" y="3"/>
                </a:lnTo>
                <a:lnTo>
                  <a:pt x="103" y="3"/>
                </a:lnTo>
                <a:lnTo>
                  <a:pt x="105" y="4"/>
                </a:lnTo>
                <a:lnTo>
                  <a:pt x="107" y="4"/>
                </a:lnTo>
                <a:lnTo>
                  <a:pt x="109" y="5"/>
                </a:lnTo>
                <a:lnTo>
                  <a:pt x="110" y="6"/>
                </a:lnTo>
                <a:lnTo>
                  <a:pt x="112" y="6"/>
                </a:lnTo>
                <a:lnTo>
                  <a:pt x="114" y="7"/>
                </a:lnTo>
                <a:lnTo>
                  <a:pt x="116" y="8"/>
                </a:lnTo>
                <a:lnTo>
                  <a:pt x="117" y="8"/>
                </a:lnTo>
                <a:lnTo>
                  <a:pt x="119" y="9"/>
                </a:lnTo>
                <a:lnTo>
                  <a:pt x="120" y="10"/>
                </a:lnTo>
                <a:lnTo>
                  <a:pt x="122" y="11"/>
                </a:lnTo>
                <a:lnTo>
                  <a:pt x="123" y="12"/>
                </a:lnTo>
                <a:lnTo>
                  <a:pt x="125" y="12"/>
                </a:lnTo>
                <a:lnTo>
                  <a:pt x="126" y="14"/>
                </a:lnTo>
                <a:lnTo>
                  <a:pt x="128" y="15"/>
                </a:lnTo>
                <a:lnTo>
                  <a:pt x="130" y="16"/>
                </a:lnTo>
                <a:lnTo>
                  <a:pt x="132" y="17"/>
                </a:lnTo>
                <a:lnTo>
                  <a:pt x="134" y="18"/>
                </a:lnTo>
                <a:lnTo>
                  <a:pt x="136" y="19"/>
                </a:lnTo>
                <a:lnTo>
                  <a:pt x="138" y="20"/>
                </a:lnTo>
                <a:lnTo>
                  <a:pt x="140" y="22"/>
                </a:lnTo>
                <a:lnTo>
                  <a:pt x="142" y="23"/>
                </a:lnTo>
                <a:lnTo>
                  <a:pt x="145" y="25"/>
                </a:lnTo>
                <a:lnTo>
                  <a:pt x="148" y="26"/>
                </a:lnTo>
                <a:lnTo>
                  <a:pt x="151" y="28"/>
                </a:lnTo>
                <a:lnTo>
                  <a:pt x="158" y="32"/>
                </a:lnTo>
                <a:lnTo>
                  <a:pt x="161" y="34"/>
                </a:lnTo>
                <a:lnTo>
                  <a:pt x="164" y="36"/>
                </a:lnTo>
                <a:lnTo>
                  <a:pt x="167" y="37"/>
                </a:lnTo>
                <a:lnTo>
                  <a:pt x="170" y="39"/>
                </a:lnTo>
                <a:lnTo>
                  <a:pt x="172" y="40"/>
                </a:lnTo>
                <a:lnTo>
                  <a:pt x="175" y="42"/>
                </a:lnTo>
                <a:lnTo>
                  <a:pt x="177" y="44"/>
                </a:lnTo>
                <a:lnTo>
                  <a:pt x="179" y="46"/>
                </a:lnTo>
                <a:lnTo>
                  <a:pt x="181" y="47"/>
                </a:lnTo>
                <a:lnTo>
                  <a:pt x="183" y="48"/>
                </a:lnTo>
                <a:lnTo>
                  <a:pt x="185" y="50"/>
                </a:lnTo>
                <a:lnTo>
                  <a:pt x="187" y="52"/>
                </a:lnTo>
                <a:lnTo>
                  <a:pt x="189" y="53"/>
                </a:lnTo>
                <a:lnTo>
                  <a:pt x="190" y="54"/>
                </a:lnTo>
                <a:lnTo>
                  <a:pt x="192" y="56"/>
                </a:lnTo>
                <a:lnTo>
                  <a:pt x="194" y="58"/>
                </a:lnTo>
                <a:lnTo>
                  <a:pt x="196" y="59"/>
                </a:lnTo>
                <a:lnTo>
                  <a:pt x="198" y="60"/>
                </a:lnTo>
                <a:lnTo>
                  <a:pt x="200" y="62"/>
                </a:lnTo>
                <a:lnTo>
                  <a:pt x="202" y="64"/>
                </a:lnTo>
                <a:lnTo>
                  <a:pt x="204" y="65"/>
                </a:lnTo>
                <a:lnTo>
                  <a:pt x="206" y="67"/>
                </a:lnTo>
                <a:lnTo>
                  <a:pt x="208" y="68"/>
                </a:lnTo>
                <a:lnTo>
                  <a:pt x="211" y="70"/>
                </a:lnTo>
                <a:lnTo>
                  <a:pt x="214" y="72"/>
                </a:lnTo>
                <a:lnTo>
                  <a:pt x="216" y="73"/>
                </a:lnTo>
                <a:lnTo>
                  <a:pt x="220" y="75"/>
                </a:lnTo>
                <a:lnTo>
                  <a:pt x="223" y="77"/>
                </a:lnTo>
                <a:lnTo>
                  <a:pt x="226" y="79"/>
                </a:lnTo>
                <a:lnTo>
                  <a:pt x="230" y="81"/>
                </a:lnTo>
                <a:lnTo>
                  <a:pt x="237" y="84"/>
                </a:lnTo>
                <a:lnTo>
                  <a:pt x="240" y="85"/>
                </a:lnTo>
                <a:lnTo>
                  <a:pt x="243" y="87"/>
                </a:lnTo>
                <a:lnTo>
                  <a:pt x="246" y="88"/>
                </a:lnTo>
                <a:lnTo>
                  <a:pt x="248" y="89"/>
                </a:lnTo>
                <a:lnTo>
                  <a:pt x="250" y="90"/>
                </a:lnTo>
                <a:lnTo>
                  <a:pt x="253" y="91"/>
                </a:lnTo>
                <a:lnTo>
                  <a:pt x="255" y="92"/>
                </a:lnTo>
                <a:lnTo>
                  <a:pt x="257" y="93"/>
                </a:lnTo>
                <a:lnTo>
                  <a:pt x="259" y="94"/>
                </a:lnTo>
                <a:lnTo>
                  <a:pt x="261" y="95"/>
                </a:lnTo>
                <a:lnTo>
                  <a:pt x="263" y="96"/>
                </a:lnTo>
                <a:lnTo>
                  <a:pt x="265" y="96"/>
                </a:lnTo>
                <a:lnTo>
                  <a:pt x="267" y="97"/>
                </a:lnTo>
                <a:lnTo>
                  <a:pt x="269" y="98"/>
                </a:lnTo>
                <a:lnTo>
                  <a:pt x="271" y="99"/>
                </a:lnTo>
                <a:lnTo>
                  <a:pt x="272" y="99"/>
                </a:lnTo>
                <a:lnTo>
                  <a:pt x="274" y="100"/>
                </a:lnTo>
                <a:lnTo>
                  <a:pt x="276" y="100"/>
                </a:lnTo>
                <a:lnTo>
                  <a:pt x="278" y="101"/>
                </a:lnTo>
                <a:lnTo>
                  <a:pt x="281" y="102"/>
                </a:lnTo>
                <a:lnTo>
                  <a:pt x="283" y="102"/>
                </a:lnTo>
                <a:lnTo>
                  <a:pt x="285" y="102"/>
                </a:lnTo>
                <a:lnTo>
                  <a:pt x="288" y="103"/>
                </a:lnTo>
                <a:lnTo>
                  <a:pt x="290" y="104"/>
                </a:lnTo>
                <a:lnTo>
                  <a:pt x="293" y="104"/>
                </a:lnTo>
                <a:lnTo>
                  <a:pt x="296" y="105"/>
                </a:lnTo>
                <a:lnTo>
                  <a:pt x="299" y="105"/>
                </a:lnTo>
                <a:lnTo>
                  <a:pt x="302" y="106"/>
                </a:lnTo>
                <a:lnTo>
                  <a:pt x="306" y="106"/>
                </a:lnTo>
                <a:lnTo>
                  <a:pt x="310" y="107"/>
                </a:lnTo>
                <a:lnTo>
                  <a:pt x="317" y="108"/>
                </a:lnTo>
                <a:lnTo>
                  <a:pt x="320" y="108"/>
                </a:lnTo>
                <a:lnTo>
                  <a:pt x="324" y="108"/>
                </a:lnTo>
                <a:lnTo>
                  <a:pt x="327" y="108"/>
                </a:lnTo>
                <a:lnTo>
                  <a:pt x="331" y="108"/>
                </a:lnTo>
                <a:lnTo>
                  <a:pt x="334" y="107"/>
                </a:lnTo>
                <a:lnTo>
                  <a:pt x="338" y="107"/>
                </a:lnTo>
                <a:lnTo>
                  <a:pt x="341" y="106"/>
                </a:lnTo>
                <a:lnTo>
                  <a:pt x="344" y="106"/>
                </a:lnTo>
                <a:lnTo>
                  <a:pt x="347" y="105"/>
                </a:lnTo>
                <a:lnTo>
                  <a:pt x="350" y="104"/>
                </a:lnTo>
                <a:lnTo>
                  <a:pt x="353" y="104"/>
                </a:lnTo>
                <a:lnTo>
                  <a:pt x="356" y="103"/>
                </a:lnTo>
                <a:lnTo>
                  <a:pt x="359" y="102"/>
                </a:lnTo>
                <a:lnTo>
                  <a:pt x="362" y="102"/>
                </a:lnTo>
                <a:lnTo>
                  <a:pt x="364" y="101"/>
                </a:lnTo>
                <a:lnTo>
                  <a:pt x="367" y="101"/>
                </a:lnTo>
                <a:lnTo>
                  <a:pt x="369" y="100"/>
                </a:lnTo>
                <a:lnTo>
                  <a:pt x="372" y="100"/>
                </a:lnTo>
                <a:lnTo>
                  <a:pt x="374" y="100"/>
                </a:lnTo>
                <a:lnTo>
                  <a:pt x="376" y="99"/>
                </a:lnTo>
                <a:lnTo>
                  <a:pt x="378" y="99"/>
                </a:lnTo>
                <a:lnTo>
                  <a:pt x="380" y="100"/>
                </a:lnTo>
                <a:lnTo>
                  <a:pt x="381" y="100"/>
                </a:lnTo>
                <a:lnTo>
                  <a:pt x="383" y="100"/>
                </a:lnTo>
                <a:lnTo>
                  <a:pt x="384" y="101"/>
                </a:lnTo>
                <a:lnTo>
                  <a:pt x="386" y="102"/>
                </a:lnTo>
                <a:lnTo>
                  <a:pt x="387" y="102"/>
                </a:lnTo>
                <a:lnTo>
                  <a:pt x="388" y="104"/>
                </a:lnTo>
                <a:lnTo>
                  <a:pt x="388" y="105"/>
                </a:lnTo>
                <a:lnTo>
                  <a:pt x="389" y="107"/>
                </a:lnTo>
                <a:lnTo>
                  <a:pt x="390" y="114"/>
                </a:lnTo>
                <a:lnTo>
                  <a:pt x="390" y="117"/>
                </a:lnTo>
                <a:lnTo>
                  <a:pt x="389" y="121"/>
                </a:lnTo>
                <a:lnTo>
                  <a:pt x="388" y="124"/>
                </a:lnTo>
                <a:lnTo>
                  <a:pt x="387" y="127"/>
                </a:lnTo>
                <a:lnTo>
                  <a:pt x="385" y="130"/>
                </a:lnTo>
                <a:lnTo>
                  <a:pt x="383" y="133"/>
                </a:lnTo>
                <a:lnTo>
                  <a:pt x="380" y="136"/>
                </a:lnTo>
                <a:lnTo>
                  <a:pt x="377" y="138"/>
                </a:lnTo>
                <a:lnTo>
                  <a:pt x="374" y="141"/>
                </a:lnTo>
                <a:lnTo>
                  <a:pt x="370" y="144"/>
                </a:lnTo>
                <a:lnTo>
                  <a:pt x="367" y="146"/>
                </a:lnTo>
                <a:lnTo>
                  <a:pt x="362" y="149"/>
                </a:lnTo>
                <a:lnTo>
                  <a:pt x="358" y="151"/>
                </a:lnTo>
                <a:lnTo>
                  <a:pt x="354" y="154"/>
                </a:lnTo>
                <a:lnTo>
                  <a:pt x="349" y="156"/>
                </a:lnTo>
                <a:lnTo>
                  <a:pt x="344" y="158"/>
                </a:lnTo>
                <a:lnTo>
                  <a:pt x="338" y="160"/>
                </a:lnTo>
                <a:lnTo>
                  <a:pt x="333" y="162"/>
                </a:lnTo>
                <a:lnTo>
                  <a:pt x="327" y="164"/>
                </a:lnTo>
                <a:lnTo>
                  <a:pt x="321" y="167"/>
                </a:lnTo>
                <a:lnTo>
                  <a:pt x="315" y="169"/>
                </a:lnTo>
                <a:lnTo>
                  <a:pt x="309" y="171"/>
                </a:lnTo>
                <a:lnTo>
                  <a:pt x="303" y="173"/>
                </a:lnTo>
                <a:lnTo>
                  <a:pt x="296" y="175"/>
                </a:lnTo>
                <a:lnTo>
                  <a:pt x="290" y="177"/>
                </a:lnTo>
                <a:lnTo>
                  <a:pt x="283" y="179"/>
                </a:lnTo>
                <a:lnTo>
                  <a:pt x="277" y="180"/>
                </a:lnTo>
                <a:lnTo>
                  <a:pt x="270" y="182"/>
                </a:lnTo>
                <a:lnTo>
                  <a:pt x="263" y="184"/>
                </a:lnTo>
                <a:lnTo>
                  <a:pt x="257" y="186"/>
                </a:lnTo>
                <a:lnTo>
                  <a:pt x="249" y="188"/>
                </a:lnTo>
                <a:lnTo>
                  <a:pt x="245" y="189"/>
                </a:lnTo>
                <a:lnTo>
                  <a:pt x="242" y="190"/>
                </a:lnTo>
                <a:lnTo>
                  <a:pt x="238" y="191"/>
                </a:lnTo>
                <a:lnTo>
                  <a:pt x="235" y="192"/>
                </a:lnTo>
                <a:lnTo>
                  <a:pt x="232" y="193"/>
                </a:lnTo>
                <a:lnTo>
                  <a:pt x="229" y="194"/>
                </a:lnTo>
                <a:lnTo>
                  <a:pt x="226" y="194"/>
                </a:lnTo>
                <a:lnTo>
                  <a:pt x="224" y="195"/>
                </a:lnTo>
                <a:lnTo>
                  <a:pt x="221" y="196"/>
                </a:lnTo>
                <a:lnTo>
                  <a:pt x="218" y="196"/>
                </a:lnTo>
                <a:lnTo>
                  <a:pt x="216" y="196"/>
                </a:lnTo>
                <a:lnTo>
                  <a:pt x="213" y="197"/>
                </a:lnTo>
                <a:lnTo>
                  <a:pt x="211" y="197"/>
                </a:lnTo>
                <a:lnTo>
                  <a:pt x="208" y="198"/>
                </a:lnTo>
                <a:lnTo>
                  <a:pt x="206" y="198"/>
                </a:lnTo>
                <a:lnTo>
                  <a:pt x="203" y="198"/>
                </a:lnTo>
                <a:lnTo>
                  <a:pt x="201" y="198"/>
                </a:lnTo>
                <a:lnTo>
                  <a:pt x="198" y="197"/>
                </a:lnTo>
                <a:lnTo>
                  <a:pt x="196" y="197"/>
                </a:lnTo>
                <a:lnTo>
                  <a:pt x="194" y="197"/>
                </a:lnTo>
                <a:lnTo>
                  <a:pt x="191" y="196"/>
                </a:lnTo>
                <a:lnTo>
                  <a:pt x="188" y="196"/>
                </a:lnTo>
                <a:lnTo>
                  <a:pt x="186" y="195"/>
                </a:lnTo>
                <a:lnTo>
                  <a:pt x="183" y="194"/>
                </a:lnTo>
                <a:lnTo>
                  <a:pt x="180" y="193"/>
                </a:lnTo>
                <a:lnTo>
                  <a:pt x="177" y="192"/>
                </a:lnTo>
                <a:lnTo>
                  <a:pt x="174" y="191"/>
                </a:lnTo>
                <a:lnTo>
                  <a:pt x="171" y="189"/>
                </a:lnTo>
                <a:lnTo>
                  <a:pt x="168" y="188"/>
                </a:lnTo>
                <a:lnTo>
                  <a:pt x="164" y="186"/>
                </a:lnTo>
                <a:lnTo>
                  <a:pt x="160" y="184"/>
                </a:lnTo>
                <a:lnTo>
                  <a:pt x="158" y="182"/>
                </a:lnTo>
                <a:lnTo>
                  <a:pt x="156" y="181"/>
                </a:lnTo>
                <a:lnTo>
                  <a:pt x="154" y="180"/>
                </a:lnTo>
                <a:lnTo>
                  <a:pt x="152" y="178"/>
                </a:lnTo>
                <a:lnTo>
                  <a:pt x="151" y="177"/>
                </a:lnTo>
                <a:lnTo>
                  <a:pt x="150" y="176"/>
                </a:lnTo>
                <a:lnTo>
                  <a:pt x="149" y="174"/>
                </a:lnTo>
                <a:lnTo>
                  <a:pt x="148" y="173"/>
                </a:lnTo>
                <a:lnTo>
                  <a:pt x="147" y="172"/>
                </a:lnTo>
                <a:lnTo>
                  <a:pt x="146" y="170"/>
                </a:lnTo>
                <a:lnTo>
                  <a:pt x="145" y="169"/>
                </a:lnTo>
                <a:lnTo>
                  <a:pt x="144" y="167"/>
                </a:lnTo>
                <a:lnTo>
                  <a:pt x="143" y="166"/>
                </a:lnTo>
                <a:lnTo>
                  <a:pt x="143" y="164"/>
                </a:lnTo>
                <a:lnTo>
                  <a:pt x="142" y="162"/>
                </a:lnTo>
                <a:lnTo>
                  <a:pt x="141" y="161"/>
                </a:lnTo>
                <a:lnTo>
                  <a:pt x="140" y="159"/>
                </a:lnTo>
                <a:lnTo>
                  <a:pt x="140" y="157"/>
                </a:lnTo>
                <a:lnTo>
                  <a:pt x="139" y="156"/>
                </a:lnTo>
                <a:lnTo>
                  <a:pt x="138" y="154"/>
                </a:lnTo>
                <a:lnTo>
                  <a:pt x="137" y="152"/>
                </a:lnTo>
                <a:lnTo>
                  <a:pt x="136" y="150"/>
                </a:lnTo>
                <a:lnTo>
                  <a:pt x="135" y="148"/>
                </a:lnTo>
                <a:lnTo>
                  <a:pt x="134" y="146"/>
                </a:lnTo>
                <a:lnTo>
                  <a:pt x="133" y="144"/>
                </a:lnTo>
                <a:lnTo>
                  <a:pt x="132" y="142"/>
                </a:lnTo>
                <a:lnTo>
                  <a:pt x="130" y="140"/>
                </a:lnTo>
                <a:lnTo>
                  <a:pt x="128" y="138"/>
                </a:lnTo>
                <a:lnTo>
                  <a:pt x="126" y="136"/>
                </a:lnTo>
                <a:lnTo>
                  <a:pt x="125" y="134"/>
                </a:lnTo>
                <a:lnTo>
                  <a:pt x="121" y="130"/>
                </a:lnTo>
                <a:lnTo>
                  <a:pt x="120" y="128"/>
                </a:lnTo>
                <a:lnTo>
                  <a:pt x="118" y="126"/>
                </a:lnTo>
                <a:lnTo>
                  <a:pt x="117" y="124"/>
                </a:lnTo>
                <a:lnTo>
                  <a:pt x="116" y="122"/>
                </a:lnTo>
                <a:lnTo>
                  <a:pt x="115" y="121"/>
                </a:lnTo>
                <a:lnTo>
                  <a:pt x="114" y="119"/>
                </a:lnTo>
                <a:lnTo>
                  <a:pt x="113" y="118"/>
                </a:lnTo>
                <a:lnTo>
                  <a:pt x="112" y="116"/>
                </a:lnTo>
                <a:lnTo>
                  <a:pt x="111" y="115"/>
                </a:lnTo>
                <a:lnTo>
                  <a:pt x="110" y="114"/>
                </a:lnTo>
                <a:lnTo>
                  <a:pt x="109" y="112"/>
                </a:lnTo>
                <a:lnTo>
                  <a:pt x="108" y="111"/>
                </a:lnTo>
                <a:lnTo>
                  <a:pt x="108" y="110"/>
                </a:lnTo>
                <a:lnTo>
                  <a:pt x="107" y="108"/>
                </a:lnTo>
                <a:lnTo>
                  <a:pt x="106" y="107"/>
                </a:lnTo>
                <a:lnTo>
                  <a:pt x="105" y="106"/>
                </a:lnTo>
                <a:lnTo>
                  <a:pt x="104" y="105"/>
                </a:lnTo>
                <a:lnTo>
                  <a:pt x="103" y="104"/>
                </a:lnTo>
                <a:lnTo>
                  <a:pt x="102" y="103"/>
                </a:lnTo>
                <a:lnTo>
                  <a:pt x="101" y="102"/>
                </a:lnTo>
                <a:lnTo>
                  <a:pt x="100" y="101"/>
                </a:lnTo>
                <a:lnTo>
                  <a:pt x="98" y="100"/>
                </a:lnTo>
                <a:lnTo>
                  <a:pt x="97" y="99"/>
                </a:lnTo>
                <a:lnTo>
                  <a:pt x="96" y="98"/>
                </a:lnTo>
                <a:lnTo>
                  <a:pt x="94" y="98"/>
                </a:lnTo>
                <a:lnTo>
                  <a:pt x="92" y="97"/>
                </a:lnTo>
                <a:lnTo>
                  <a:pt x="91" y="96"/>
                </a:lnTo>
                <a:lnTo>
                  <a:pt x="89" y="95"/>
                </a:lnTo>
                <a:lnTo>
                  <a:pt x="87" y="94"/>
                </a:lnTo>
                <a:lnTo>
                  <a:pt x="85" y="94"/>
                </a:lnTo>
                <a:lnTo>
                  <a:pt x="80" y="92"/>
                </a:lnTo>
                <a:lnTo>
                  <a:pt x="77" y="92"/>
                </a:lnTo>
                <a:lnTo>
                  <a:pt x="74" y="92"/>
                </a:lnTo>
                <a:lnTo>
                  <a:pt x="72" y="92"/>
                </a:lnTo>
                <a:lnTo>
                  <a:pt x="70" y="92"/>
                </a:lnTo>
                <a:lnTo>
                  <a:pt x="67" y="92"/>
                </a:lnTo>
                <a:lnTo>
                  <a:pt x="65" y="92"/>
                </a:lnTo>
                <a:lnTo>
                  <a:pt x="62" y="92"/>
                </a:lnTo>
                <a:lnTo>
                  <a:pt x="60" y="92"/>
                </a:lnTo>
                <a:lnTo>
                  <a:pt x="58" y="93"/>
                </a:lnTo>
                <a:lnTo>
                  <a:pt x="56" y="93"/>
                </a:lnTo>
                <a:lnTo>
                  <a:pt x="54" y="94"/>
                </a:lnTo>
                <a:lnTo>
                  <a:pt x="52" y="94"/>
                </a:lnTo>
                <a:lnTo>
                  <a:pt x="50" y="95"/>
                </a:lnTo>
                <a:lnTo>
                  <a:pt x="48" y="96"/>
                </a:lnTo>
                <a:lnTo>
                  <a:pt x="45" y="96"/>
                </a:lnTo>
                <a:lnTo>
                  <a:pt x="43" y="97"/>
                </a:lnTo>
                <a:lnTo>
                  <a:pt x="42" y="98"/>
                </a:lnTo>
                <a:lnTo>
                  <a:pt x="40" y="99"/>
                </a:lnTo>
                <a:lnTo>
                  <a:pt x="38" y="100"/>
                </a:lnTo>
                <a:lnTo>
                  <a:pt x="36" y="100"/>
                </a:lnTo>
                <a:lnTo>
                  <a:pt x="34" y="101"/>
                </a:lnTo>
                <a:lnTo>
                  <a:pt x="32" y="102"/>
                </a:lnTo>
                <a:lnTo>
                  <a:pt x="30" y="103"/>
                </a:lnTo>
                <a:lnTo>
                  <a:pt x="28" y="104"/>
                </a:lnTo>
                <a:lnTo>
                  <a:pt x="27" y="104"/>
                </a:lnTo>
                <a:lnTo>
                  <a:pt x="25" y="105"/>
                </a:lnTo>
                <a:lnTo>
                  <a:pt x="24" y="106"/>
                </a:lnTo>
                <a:lnTo>
                  <a:pt x="22" y="106"/>
                </a:lnTo>
                <a:lnTo>
                  <a:pt x="20" y="107"/>
                </a:lnTo>
                <a:lnTo>
                  <a:pt x="19" y="107"/>
                </a:lnTo>
                <a:lnTo>
                  <a:pt x="19" y="107"/>
                </a:lnTo>
                <a:lnTo>
                  <a:pt x="19" y="107"/>
                </a:lnTo>
                <a:lnTo>
                  <a:pt x="19" y="107"/>
                </a:lnTo>
                <a:lnTo>
                  <a:pt x="19" y="107"/>
                </a:lnTo>
                <a:lnTo>
                  <a:pt x="19" y="107"/>
                </a:lnTo>
                <a:lnTo>
                  <a:pt x="19" y="107"/>
                </a:lnTo>
                <a:lnTo>
                  <a:pt x="19" y="107"/>
                </a:lnTo>
                <a:lnTo>
                  <a:pt x="19" y="107"/>
                </a:lnTo>
                <a:lnTo>
                  <a:pt x="19" y="107"/>
                </a:lnTo>
                <a:lnTo>
                  <a:pt x="19" y="107"/>
                </a:lnTo>
                <a:lnTo>
                  <a:pt x="19" y="107"/>
                </a:lnTo>
                <a:lnTo>
                  <a:pt x="19" y="107"/>
                </a:lnTo>
                <a:lnTo>
                  <a:pt x="19" y="107"/>
                </a:lnTo>
                <a:lnTo>
                  <a:pt x="19" y="107"/>
                </a:lnTo>
                <a:lnTo>
                  <a:pt x="19" y="107"/>
                </a:lnTo>
                <a:lnTo>
                  <a:pt x="19" y="107"/>
                </a:lnTo>
                <a:lnTo>
                  <a:pt x="19" y="107"/>
                </a:lnTo>
                <a:lnTo>
                  <a:pt x="19" y="107"/>
                </a:lnTo>
                <a:lnTo>
                  <a:pt x="19" y="107"/>
                </a:lnTo>
                <a:lnTo>
                  <a:pt x="19" y="107"/>
                </a:lnTo>
                <a:lnTo>
                  <a:pt x="19" y="107"/>
                </a:lnTo>
                <a:lnTo>
                  <a:pt x="19" y="107"/>
                </a:lnTo>
                <a:lnTo>
                  <a:pt x="19" y="107"/>
                </a:lnTo>
                <a:lnTo>
                  <a:pt x="19" y="107"/>
                </a:lnTo>
                <a:lnTo>
                  <a:pt x="19" y="107"/>
                </a:lnTo>
                <a:lnTo>
                  <a:pt x="19" y="107"/>
                </a:lnTo>
                <a:lnTo>
                  <a:pt x="19" y="107"/>
                </a:lnTo>
                <a:lnTo>
                  <a:pt x="19" y="107"/>
                </a:lnTo>
                <a:lnTo>
                  <a:pt x="19" y="107"/>
                </a:lnTo>
                <a:lnTo>
                  <a:pt x="19" y="107"/>
                </a:lnTo>
                <a:lnTo>
                  <a:pt x="19" y="107"/>
                </a:lnTo>
                <a:lnTo>
                  <a:pt x="18" y="109"/>
                </a:lnTo>
                <a:lnTo>
                  <a:pt x="18" y="110"/>
                </a:lnTo>
                <a:lnTo>
                  <a:pt x="17" y="112"/>
                </a:lnTo>
                <a:lnTo>
                  <a:pt x="17" y="113"/>
                </a:lnTo>
                <a:lnTo>
                  <a:pt x="17" y="114"/>
                </a:lnTo>
                <a:lnTo>
                  <a:pt x="16" y="116"/>
                </a:lnTo>
                <a:lnTo>
                  <a:pt x="16" y="118"/>
                </a:lnTo>
                <a:lnTo>
                  <a:pt x="16" y="119"/>
                </a:lnTo>
                <a:lnTo>
                  <a:pt x="15" y="121"/>
                </a:lnTo>
                <a:lnTo>
                  <a:pt x="15" y="122"/>
                </a:lnTo>
                <a:lnTo>
                  <a:pt x="14" y="124"/>
                </a:lnTo>
                <a:lnTo>
                  <a:pt x="14" y="126"/>
                </a:lnTo>
                <a:lnTo>
                  <a:pt x="14" y="128"/>
                </a:lnTo>
                <a:lnTo>
                  <a:pt x="14" y="129"/>
                </a:lnTo>
                <a:lnTo>
                  <a:pt x="13" y="131"/>
                </a:lnTo>
                <a:lnTo>
                  <a:pt x="13" y="132"/>
                </a:lnTo>
                <a:lnTo>
                  <a:pt x="12" y="134"/>
                </a:lnTo>
                <a:lnTo>
                  <a:pt x="12" y="136"/>
                </a:lnTo>
                <a:lnTo>
                  <a:pt x="11" y="137"/>
                </a:lnTo>
                <a:lnTo>
                  <a:pt x="11" y="138"/>
                </a:lnTo>
                <a:lnTo>
                  <a:pt x="10" y="140"/>
                </a:lnTo>
                <a:lnTo>
                  <a:pt x="10" y="141"/>
                </a:lnTo>
                <a:lnTo>
                  <a:pt x="10" y="142"/>
                </a:lnTo>
                <a:lnTo>
                  <a:pt x="9" y="143"/>
                </a:lnTo>
                <a:lnTo>
                  <a:pt x="8" y="144"/>
                </a:lnTo>
                <a:lnTo>
                  <a:pt x="8" y="145"/>
                </a:lnTo>
                <a:lnTo>
                  <a:pt x="8" y="146"/>
                </a:lnTo>
                <a:lnTo>
                  <a:pt x="7" y="146"/>
                </a:lnTo>
                <a:lnTo>
                  <a:pt x="6" y="146"/>
                </a:lnTo>
                <a:lnTo>
                  <a:pt x="6" y="146"/>
                </a:lnTo>
                <a:lnTo>
                  <a:pt x="6" y="147"/>
                </a:lnTo>
              </a:path>
            </a:pathLst>
          </a:custGeom>
          <a:solidFill>
            <a:srgbClr val="008000"/>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1983" name="Freeform 1039"/>
          <p:cNvSpPr>
            <a:spLocks/>
          </p:cNvSpPr>
          <p:nvPr/>
        </p:nvSpPr>
        <p:spPr bwMode="auto">
          <a:xfrm>
            <a:off x="1019175" y="3113088"/>
            <a:ext cx="593725" cy="296862"/>
          </a:xfrm>
          <a:custGeom>
            <a:avLst/>
            <a:gdLst>
              <a:gd name="T0" fmla="*/ 7 w 419"/>
              <a:gd name="T1" fmla="*/ 155 h 187"/>
              <a:gd name="T2" fmla="*/ 4 w 419"/>
              <a:gd name="T3" fmla="*/ 141 h 187"/>
              <a:gd name="T4" fmla="*/ 2 w 419"/>
              <a:gd name="T5" fmla="*/ 129 h 187"/>
              <a:gd name="T6" fmla="*/ 0 w 419"/>
              <a:gd name="T7" fmla="*/ 119 h 187"/>
              <a:gd name="T8" fmla="*/ 1 w 419"/>
              <a:gd name="T9" fmla="*/ 108 h 187"/>
              <a:gd name="T10" fmla="*/ 5 w 419"/>
              <a:gd name="T11" fmla="*/ 98 h 187"/>
              <a:gd name="T12" fmla="*/ 17 w 419"/>
              <a:gd name="T13" fmla="*/ 84 h 187"/>
              <a:gd name="T14" fmla="*/ 28 w 419"/>
              <a:gd name="T15" fmla="*/ 76 h 187"/>
              <a:gd name="T16" fmla="*/ 40 w 419"/>
              <a:gd name="T17" fmla="*/ 73 h 187"/>
              <a:gd name="T18" fmla="*/ 54 w 419"/>
              <a:gd name="T19" fmla="*/ 72 h 187"/>
              <a:gd name="T20" fmla="*/ 70 w 419"/>
              <a:gd name="T21" fmla="*/ 71 h 187"/>
              <a:gd name="T22" fmla="*/ 88 w 419"/>
              <a:gd name="T23" fmla="*/ 69 h 187"/>
              <a:gd name="T24" fmla="*/ 136 w 419"/>
              <a:gd name="T25" fmla="*/ 58 h 187"/>
              <a:gd name="T26" fmla="*/ 183 w 419"/>
              <a:gd name="T27" fmla="*/ 50 h 187"/>
              <a:gd name="T28" fmla="*/ 220 w 419"/>
              <a:gd name="T29" fmla="*/ 44 h 187"/>
              <a:gd name="T30" fmla="*/ 253 w 419"/>
              <a:gd name="T31" fmla="*/ 40 h 187"/>
              <a:gd name="T32" fmla="*/ 289 w 419"/>
              <a:gd name="T33" fmla="*/ 34 h 187"/>
              <a:gd name="T34" fmla="*/ 333 w 419"/>
              <a:gd name="T35" fmla="*/ 25 h 187"/>
              <a:gd name="T36" fmla="*/ 382 w 419"/>
              <a:gd name="T37" fmla="*/ 13 h 187"/>
              <a:gd name="T38" fmla="*/ 392 w 419"/>
              <a:gd name="T39" fmla="*/ 10 h 187"/>
              <a:gd name="T40" fmla="*/ 400 w 419"/>
              <a:gd name="T41" fmla="*/ 7 h 187"/>
              <a:gd name="T42" fmla="*/ 407 w 419"/>
              <a:gd name="T43" fmla="*/ 4 h 187"/>
              <a:gd name="T44" fmla="*/ 413 w 419"/>
              <a:gd name="T45" fmla="*/ 2 h 187"/>
              <a:gd name="T46" fmla="*/ 417 w 419"/>
              <a:gd name="T47" fmla="*/ 0 h 187"/>
              <a:gd name="T48" fmla="*/ 418 w 419"/>
              <a:gd name="T49" fmla="*/ 1 h 187"/>
              <a:gd name="T50" fmla="*/ 408 w 419"/>
              <a:gd name="T51" fmla="*/ 7 h 187"/>
              <a:gd name="T52" fmla="*/ 384 w 419"/>
              <a:gd name="T53" fmla="*/ 14 h 187"/>
              <a:gd name="T54" fmla="*/ 350 w 419"/>
              <a:gd name="T55" fmla="*/ 24 h 187"/>
              <a:gd name="T56" fmla="*/ 310 w 419"/>
              <a:gd name="T57" fmla="*/ 39 h 187"/>
              <a:gd name="T58" fmla="*/ 268 w 419"/>
              <a:gd name="T59" fmla="*/ 59 h 187"/>
              <a:gd name="T60" fmla="*/ 227 w 419"/>
              <a:gd name="T61" fmla="*/ 87 h 187"/>
              <a:gd name="T62" fmla="*/ 210 w 419"/>
              <a:gd name="T63" fmla="*/ 104 h 187"/>
              <a:gd name="T64" fmla="*/ 204 w 419"/>
              <a:gd name="T65" fmla="*/ 116 h 187"/>
              <a:gd name="T66" fmla="*/ 201 w 419"/>
              <a:gd name="T67" fmla="*/ 126 h 187"/>
              <a:gd name="T68" fmla="*/ 198 w 419"/>
              <a:gd name="T69" fmla="*/ 136 h 187"/>
              <a:gd name="T70" fmla="*/ 194 w 419"/>
              <a:gd name="T71" fmla="*/ 146 h 187"/>
              <a:gd name="T72" fmla="*/ 185 w 419"/>
              <a:gd name="T73" fmla="*/ 155 h 187"/>
              <a:gd name="T74" fmla="*/ 156 w 419"/>
              <a:gd name="T75" fmla="*/ 172 h 187"/>
              <a:gd name="T76" fmla="*/ 126 w 419"/>
              <a:gd name="T77" fmla="*/ 182 h 187"/>
              <a:gd name="T78" fmla="*/ 97 w 419"/>
              <a:gd name="T79" fmla="*/ 186 h 187"/>
              <a:gd name="T80" fmla="*/ 70 w 419"/>
              <a:gd name="T81" fmla="*/ 186 h 187"/>
              <a:gd name="T82" fmla="*/ 44 w 419"/>
              <a:gd name="T83" fmla="*/ 185 h 187"/>
              <a:gd name="T84" fmla="*/ 21 w 419"/>
              <a:gd name="T85" fmla="*/ 184 h 187"/>
              <a:gd name="T86" fmla="*/ 8 w 419"/>
              <a:gd name="T87" fmla="*/ 186 h 187"/>
              <a:gd name="T88" fmla="*/ 8 w 419"/>
              <a:gd name="T89" fmla="*/ 186 h 187"/>
              <a:gd name="T90" fmla="*/ 8 w 419"/>
              <a:gd name="T91" fmla="*/ 186 h 187"/>
              <a:gd name="T92" fmla="*/ 8 w 419"/>
              <a:gd name="T93" fmla="*/ 186 h 187"/>
              <a:gd name="T94" fmla="*/ 8 w 419"/>
              <a:gd name="T95" fmla="*/ 186 h 187"/>
              <a:gd name="T96" fmla="*/ 8 w 419"/>
              <a:gd name="T97" fmla="*/ 186 h 187"/>
              <a:gd name="T98" fmla="*/ 8 w 419"/>
              <a:gd name="T99" fmla="*/ 185 h 187"/>
              <a:gd name="T100" fmla="*/ 8 w 419"/>
              <a:gd name="T101" fmla="*/ 183 h 187"/>
              <a:gd name="T102" fmla="*/ 8 w 419"/>
              <a:gd name="T103" fmla="*/ 182 h 187"/>
              <a:gd name="T104" fmla="*/ 8 w 419"/>
              <a:gd name="T105" fmla="*/ 180 h 187"/>
              <a:gd name="T106" fmla="*/ 8 w 419"/>
              <a:gd name="T107" fmla="*/ 178 h 187"/>
              <a:gd name="T108" fmla="*/ 8 w 419"/>
              <a:gd name="T109" fmla="*/ 175 h 187"/>
              <a:gd name="T110" fmla="*/ 8 w 419"/>
              <a:gd name="T111" fmla="*/ 172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19" h="187">
                <a:moveTo>
                  <a:pt x="8" y="172"/>
                </a:moveTo>
                <a:lnTo>
                  <a:pt x="8" y="165"/>
                </a:lnTo>
                <a:lnTo>
                  <a:pt x="8" y="162"/>
                </a:lnTo>
                <a:lnTo>
                  <a:pt x="8" y="158"/>
                </a:lnTo>
                <a:lnTo>
                  <a:pt x="7" y="155"/>
                </a:lnTo>
                <a:lnTo>
                  <a:pt x="6" y="152"/>
                </a:lnTo>
                <a:lnTo>
                  <a:pt x="6" y="150"/>
                </a:lnTo>
                <a:lnTo>
                  <a:pt x="6" y="147"/>
                </a:lnTo>
                <a:lnTo>
                  <a:pt x="5" y="144"/>
                </a:lnTo>
                <a:lnTo>
                  <a:pt x="4" y="141"/>
                </a:lnTo>
                <a:lnTo>
                  <a:pt x="4" y="139"/>
                </a:lnTo>
                <a:lnTo>
                  <a:pt x="3" y="136"/>
                </a:lnTo>
                <a:lnTo>
                  <a:pt x="3" y="134"/>
                </a:lnTo>
                <a:lnTo>
                  <a:pt x="2" y="132"/>
                </a:lnTo>
                <a:lnTo>
                  <a:pt x="2" y="129"/>
                </a:lnTo>
                <a:lnTo>
                  <a:pt x="1" y="127"/>
                </a:lnTo>
                <a:lnTo>
                  <a:pt x="1" y="125"/>
                </a:lnTo>
                <a:lnTo>
                  <a:pt x="0" y="123"/>
                </a:lnTo>
                <a:lnTo>
                  <a:pt x="0" y="121"/>
                </a:lnTo>
                <a:lnTo>
                  <a:pt x="0" y="119"/>
                </a:lnTo>
                <a:lnTo>
                  <a:pt x="0" y="116"/>
                </a:lnTo>
                <a:lnTo>
                  <a:pt x="0" y="114"/>
                </a:lnTo>
                <a:lnTo>
                  <a:pt x="0" y="112"/>
                </a:lnTo>
                <a:lnTo>
                  <a:pt x="0" y="110"/>
                </a:lnTo>
                <a:lnTo>
                  <a:pt x="1" y="108"/>
                </a:lnTo>
                <a:lnTo>
                  <a:pt x="1" y="106"/>
                </a:lnTo>
                <a:lnTo>
                  <a:pt x="2" y="104"/>
                </a:lnTo>
                <a:lnTo>
                  <a:pt x="3" y="102"/>
                </a:lnTo>
                <a:lnTo>
                  <a:pt x="4" y="100"/>
                </a:lnTo>
                <a:lnTo>
                  <a:pt x="5" y="98"/>
                </a:lnTo>
                <a:lnTo>
                  <a:pt x="6" y="95"/>
                </a:lnTo>
                <a:lnTo>
                  <a:pt x="8" y="93"/>
                </a:lnTo>
                <a:lnTo>
                  <a:pt x="12" y="88"/>
                </a:lnTo>
                <a:lnTo>
                  <a:pt x="15" y="86"/>
                </a:lnTo>
                <a:lnTo>
                  <a:pt x="17" y="84"/>
                </a:lnTo>
                <a:lnTo>
                  <a:pt x="19" y="82"/>
                </a:lnTo>
                <a:lnTo>
                  <a:pt x="21" y="80"/>
                </a:lnTo>
                <a:lnTo>
                  <a:pt x="24" y="79"/>
                </a:lnTo>
                <a:lnTo>
                  <a:pt x="26" y="78"/>
                </a:lnTo>
                <a:lnTo>
                  <a:pt x="28" y="76"/>
                </a:lnTo>
                <a:lnTo>
                  <a:pt x="30" y="76"/>
                </a:lnTo>
                <a:lnTo>
                  <a:pt x="33" y="75"/>
                </a:lnTo>
                <a:lnTo>
                  <a:pt x="36" y="74"/>
                </a:lnTo>
                <a:lnTo>
                  <a:pt x="38" y="74"/>
                </a:lnTo>
                <a:lnTo>
                  <a:pt x="40" y="73"/>
                </a:lnTo>
                <a:lnTo>
                  <a:pt x="43" y="73"/>
                </a:lnTo>
                <a:lnTo>
                  <a:pt x="46" y="72"/>
                </a:lnTo>
                <a:lnTo>
                  <a:pt x="48" y="72"/>
                </a:lnTo>
                <a:lnTo>
                  <a:pt x="51" y="72"/>
                </a:lnTo>
                <a:lnTo>
                  <a:pt x="54" y="72"/>
                </a:lnTo>
                <a:lnTo>
                  <a:pt x="57" y="72"/>
                </a:lnTo>
                <a:lnTo>
                  <a:pt x="60" y="72"/>
                </a:lnTo>
                <a:lnTo>
                  <a:pt x="63" y="72"/>
                </a:lnTo>
                <a:lnTo>
                  <a:pt x="67" y="71"/>
                </a:lnTo>
                <a:lnTo>
                  <a:pt x="70" y="71"/>
                </a:lnTo>
                <a:lnTo>
                  <a:pt x="74" y="71"/>
                </a:lnTo>
                <a:lnTo>
                  <a:pt x="77" y="70"/>
                </a:lnTo>
                <a:lnTo>
                  <a:pt x="81" y="70"/>
                </a:lnTo>
                <a:lnTo>
                  <a:pt x="84" y="70"/>
                </a:lnTo>
                <a:lnTo>
                  <a:pt x="88" y="69"/>
                </a:lnTo>
                <a:lnTo>
                  <a:pt x="92" y="68"/>
                </a:lnTo>
                <a:lnTo>
                  <a:pt x="97" y="68"/>
                </a:lnTo>
                <a:lnTo>
                  <a:pt x="101" y="67"/>
                </a:lnTo>
                <a:lnTo>
                  <a:pt x="125" y="61"/>
                </a:lnTo>
                <a:lnTo>
                  <a:pt x="136" y="58"/>
                </a:lnTo>
                <a:lnTo>
                  <a:pt x="147" y="56"/>
                </a:lnTo>
                <a:lnTo>
                  <a:pt x="156" y="54"/>
                </a:lnTo>
                <a:lnTo>
                  <a:pt x="166" y="52"/>
                </a:lnTo>
                <a:lnTo>
                  <a:pt x="175" y="51"/>
                </a:lnTo>
                <a:lnTo>
                  <a:pt x="183" y="50"/>
                </a:lnTo>
                <a:lnTo>
                  <a:pt x="191" y="48"/>
                </a:lnTo>
                <a:lnTo>
                  <a:pt x="199" y="47"/>
                </a:lnTo>
                <a:lnTo>
                  <a:pt x="206" y="46"/>
                </a:lnTo>
                <a:lnTo>
                  <a:pt x="213" y="45"/>
                </a:lnTo>
                <a:lnTo>
                  <a:pt x="220" y="44"/>
                </a:lnTo>
                <a:lnTo>
                  <a:pt x="227" y="43"/>
                </a:lnTo>
                <a:lnTo>
                  <a:pt x="234" y="42"/>
                </a:lnTo>
                <a:lnTo>
                  <a:pt x="240" y="41"/>
                </a:lnTo>
                <a:lnTo>
                  <a:pt x="247" y="40"/>
                </a:lnTo>
                <a:lnTo>
                  <a:pt x="253" y="40"/>
                </a:lnTo>
                <a:lnTo>
                  <a:pt x="260" y="38"/>
                </a:lnTo>
                <a:lnTo>
                  <a:pt x="267" y="38"/>
                </a:lnTo>
                <a:lnTo>
                  <a:pt x="274" y="36"/>
                </a:lnTo>
                <a:lnTo>
                  <a:pt x="281" y="35"/>
                </a:lnTo>
                <a:lnTo>
                  <a:pt x="289" y="34"/>
                </a:lnTo>
                <a:lnTo>
                  <a:pt x="297" y="32"/>
                </a:lnTo>
                <a:lnTo>
                  <a:pt x="305" y="31"/>
                </a:lnTo>
                <a:lnTo>
                  <a:pt x="314" y="29"/>
                </a:lnTo>
                <a:lnTo>
                  <a:pt x="323" y="27"/>
                </a:lnTo>
                <a:lnTo>
                  <a:pt x="333" y="25"/>
                </a:lnTo>
                <a:lnTo>
                  <a:pt x="344" y="22"/>
                </a:lnTo>
                <a:lnTo>
                  <a:pt x="354" y="20"/>
                </a:lnTo>
                <a:lnTo>
                  <a:pt x="366" y="17"/>
                </a:lnTo>
                <a:lnTo>
                  <a:pt x="379" y="14"/>
                </a:lnTo>
                <a:lnTo>
                  <a:pt x="382" y="13"/>
                </a:lnTo>
                <a:lnTo>
                  <a:pt x="384" y="12"/>
                </a:lnTo>
                <a:lnTo>
                  <a:pt x="386" y="12"/>
                </a:lnTo>
                <a:lnTo>
                  <a:pt x="388" y="11"/>
                </a:lnTo>
                <a:lnTo>
                  <a:pt x="390" y="10"/>
                </a:lnTo>
                <a:lnTo>
                  <a:pt x="392" y="10"/>
                </a:lnTo>
                <a:lnTo>
                  <a:pt x="393" y="9"/>
                </a:lnTo>
                <a:lnTo>
                  <a:pt x="395" y="9"/>
                </a:lnTo>
                <a:lnTo>
                  <a:pt x="397" y="8"/>
                </a:lnTo>
                <a:lnTo>
                  <a:pt x="398" y="8"/>
                </a:lnTo>
                <a:lnTo>
                  <a:pt x="400" y="7"/>
                </a:lnTo>
                <a:lnTo>
                  <a:pt x="402" y="6"/>
                </a:lnTo>
                <a:lnTo>
                  <a:pt x="403" y="6"/>
                </a:lnTo>
                <a:lnTo>
                  <a:pt x="404" y="5"/>
                </a:lnTo>
                <a:lnTo>
                  <a:pt x="406" y="4"/>
                </a:lnTo>
                <a:lnTo>
                  <a:pt x="407" y="4"/>
                </a:lnTo>
                <a:lnTo>
                  <a:pt x="408" y="4"/>
                </a:lnTo>
                <a:lnTo>
                  <a:pt x="410" y="3"/>
                </a:lnTo>
                <a:lnTo>
                  <a:pt x="411" y="2"/>
                </a:lnTo>
                <a:lnTo>
                  <a:pt x="412" y="2"/>
                </a:lnTo>
                <a:lnTo>
                  <a:pt x="413" y="2"/>
                </a:lnTo>
                <a:lnTo>
                  <a:pt x="414" y="1"/>
                </a:lnTo>
                <a:lnTo>
                  <a:pt x="415" y="1"/>
                </a:lnTo>
                <a:lnTo>
                  <a:pt x="416" y="1"/>
                </a:lnTo>
                <a:lnTo>
                  <a:pt x="416" y="1"/>
                </a:lnTo>
                <a:lnTo>
                  <a:pt x="417" y="0"/>
                </a:lnTo>
                <a:lnTo>
                  <a:pt x="417" y="0"/>
                </a:lnTo>
                <a:lnTo>
                  <a:pt x="418" y="0"/>
                </a:lnTo>
                <a:lnTo>
                  <a:pt x="418" y="0"/>
                </a:lnTo>
                <a:lnTo>
                  <a:pt x="418" y="0"/>
                </a:lnTo>
                <a:lnTo>
                  <a:pt x="418" y="1"/>
                </a:lnTo>
                <a:lnTo>
                  <a:pt x="418" y="2"/>
                </a:lnTo>
                <a:lnTo>
                  <a:pt x="416" y="4"/>
                </a:lnTo>
                <a:lnTo>
                  <a:pt x="414" y="4"/>
                </a:lnTo>
                <a:lnTo>
                  <a:pt x="412" y="6"/>
                </a:lnTo>
                <a:lnTo>
                  <a:pt x="408" y="7"/>
                </a:lnTo>
                <a:lnTo>
                  <a:pt x="404" y="8"/>
                </a:lnTo>
                <a:lnTo>
                  <a:pt x="400" y="10"/>
                </a:lnTo>
                <a:lnTo>
                  <a:pt x="395" y="11"/>
                </a:lnTo>
                <a:lnTo>
                  <a:pt x="390" y="12"/>
                </a:lnTo>
                <a:lnTo>
                  <a:pt x="384" y="14"/>
                </a:lnTo>
                <a:lnTo>
                  <a:pt x="378" y="16"/>
                </a:lnTo>
                <a:lnTo>
                  <a:pt x="371" y="18"/>
                </a:lnTo>
                <a:lnTo>
                  <a:pt x="364" y="20"/>
                </a:lnTo>
                <a:lnTo>
                  <a:pt x="357" y="22"/>
                </a:lnTo>
                <a:lnTo>
                  <a:pt x="350" y="24"/>
                </a:lnTo>
                <a:lnTo>
                  <a:pt x="342" y="27"/>
                </a:lnTo>
                <a:lnTo>
                  <a:pt x="334" y="30"/>
                </a:lnTo>
                <a:lnTo>
                  <a:pt x="326" y="32"/>
                </a:lnTo>
                <a:lnTo>
                  <a:pt x="318" y="36"/>
                </a:lnTo>
                <a:lnTo>
                  <a:pt x="310" y="39"/>
                </a:lnTo>
                <a:lnTo>
                  <a:pt x="301" y="42"/>
                </a:lnTo>
                <a:lnTo>
                  <a:pt x="293" y="46"/>
                </a:lnTo>
                <a:lnTo>
                  <a:pt x="284" y="50"/>
                </a:lnTo>
                <a:lnTo>
                  <a:pt x="276" y="55"/>
                </a:lnTo>
                <a:lnTo>
                  <a:pt x="268" y="59"/>
                </a:lnTo>
                <a:lnTo>
                  <a:pt x="259" y="64"/>
                </a:lnTo>
                <a:lnTo>
                  <a:pt x="251" y="69"/>
                </a:lnTo>
                <a:lnTo>
                  <a:pt x="243" y="75"/>
                </a:lnTo>
                <a:lnTo>
                  <a:pt x="235" y="80"/>
                </a:lnTo>
                <a:lnTo>
                  <a:pt x="227" y="87"/>
                </a:lnTo>
                <a:lnTo>
                  <a:pt x="220" y="93"/>
                </a:lnTo>
                <a:lnTo>
                  <a:pt x="215" y="98"/>
                </a:lnTo>
                <a:lnTo>
                  <a:pt x="213" y="100"/>
                </a:lnTo>
                <a:lnTo>
                  <a:pt x="212" y="102"/>
                </a:lnTo>
                <a:lnTo>
                  <a:pt x="210" y="104"/>
                </a:lnTo>
                <a:lnTo>
                  <a:pt x="208" y="107"/>
                </a:lnTo>
                <a:lnTo>
                  <a:pt x="207" y="109"/>
                </a:lnTo>
                <a:lnTo>
                  <a:pt x="206" y="111"/>
                </a:lnTo>
                <a:lnTo>
                  <a:pt x="205" y="113"/>
                </a:lnTo>
                <a:lnTo>
                  <a:pt x="204" y="116"/>
                </a:lnTo>
                <a:lnTo>
                  <a:pt x="204" y="118"/>
                </a:lnTo>
                <a:lnTo>
                  <a:pt x="203" y="120"/>
                </a:lnTo>
                <a:lnTo>
                  <a:pt x="202" y="122"/>
                </a:lnTo>
                <a:lnTo>
                  <a:pt x="202" y="124"/>
                </a:lnTo>
                <a:lnTo>
                  <a:pt x="201" y="126"/>
                </a:lnTo>
                <a:lnTo>
                  <a:pt x="201" y="128"/>
                </a:lnTo>
                <a:lnTo>
                  <a:pt x="200" y="130"/>
                </a:lnTo>
                <a:lnTo>
                  <a:pt x="200" y="132"/>
                </a:lnTo>
                <a:lnTo>
                  <a:pt x="199" y="134"/>
                </a:lnTo>
                <a:lnTo>
                  <a:pt x="198" y="136"/>
                </a:lnTo>
                <a:lnTo>
                  <a:pt x="198" y="138"/>
                </a:lnTo>
                <a:lnTo>
                  <a:pt x="197" y="140"/>
                </a:lnTo>
                <a:lnTo>
                  <a:pt x="196" y="142"/>
                </a:lnTo>
                <a:lnTo>
                  <a:pt x="195" y="144"/>
                </a:lnTo>
                <a:lnTo>
                  <a:pt x="194" y="146"/>
                </a:lnTo>
                <a:lnTo>
                  <a:pt x="192" y="148"/>
                </a:lnTo>
                <a:lnTo>
                  <a:pt x="191" y="150"/>
                </a:lnTo>
                <a:lnTo>
                  <a:pt x="189" y="152"/>
                </a:lnTo>
                <a:lnTo>
                  <a:pt x="187" y="154"/>
                </a:lnTo>
                <a:lnTo>
                  <a:pt x="185" y="155"/>
                </a:lnTo>
                <a:lnTo>
                  <a:pt x="183" y="157"/>
                </a:lnTo>
                <a:lnTo>
                  <a:pt x="180" y="159"/>
                </a:lnTo>
                <a:lnTo>
                  <a:pt x="168" y="166"/>
                </a:lnTo>
                <a:lnTo>
                  <a:pt x="162" y="170"/>
                </a:lnTo>
                <a:lnTo>
                  <a:pt x="156" y="172"/>
                </a:lnTo>
                <a:lnTo>
                  <a:pt x="150" y="175"/>
                </a:lnTo>
                <a:lnTo>
                  <a:pt x="144" y="177"/>
                </a:lnTo>
                <a:lnTo>
                  <a:pt x="138" y="179"/>
                </a:lnTo>
                <a:lnTo>
                  <a:pt x="132" y="181"/>
                </a:lnTo>
                <a:lnTo>
                  <a:pt x="126" y="182"/>
                </a:lnTo>
                <a:lnTo>
                  <a:pt x="120" y="183"/>
                </a:lnTo>
                <a:lnTo>
                  <a:pt x="114" y="184"/>
                </a:lnTo>
                <a:lnTo>
                  <a:pt x="108" y="185"/>
                </a:lnTo>
                <a:lnTo>
                  <a:pt x="103" y="186"/>
                </a:lnTo>
                <a:lnTo>
                  <a:pt x="97" y="186"/>
                </a:lnTo>
                <a:lnTo>
                  <a:pt x="92" y="186"/>
                </a:lnTo>
                <a:lnTo>
                  <a:pt x="86" y="186"/>
                </a:lnTo>
                <a:lnTo>
                  <a:pt x="80" y="186"/>
                </a:lnTo>
                <a:lnTo>
                  <a:pt x="75" y="186"/>
                </a:lnTo>
                <a:lnTo>
                  <a:pt x="70" y="186"/>
                </a:lnTo>
                <a:lnTo>
                  <a:pt x="64" y="186"/>
                </a:lnTo>
                <a:lnTo>
                  <a:pt x="59" y="186"/>
                </a:lnTo>
                <a:lnTo>
                  <a:pt x="54" y="185"/>
                </a:lnTo>
                <a:lnTo>
                  <a:pt x="49" y="185"/>
                </a:lnTo>
                <a:lnTo>
                  <a:pt x="44" y="185"/>
                </a:lnTo>
                <a:lnTo>
                  <a:pt x="39" y="184"/>
                </a:lnTo>
                <a:lnTo>
                  <a:pt x="34" y="184"/>
                </a:lnTo>
                <a:lnTo>
                  <a:pt x="30" y="184"/>
                </a:lnTo>
                <a:lnTo>
                  <a:pt x="25" y="184"/>
                </a:lnTo>
                <a:lnTo>
                  <a:pt x="21" y="184"/>
                </a:lnTo>
                <a:lnTo>
                  <a:pt x="16" y="184"/>
                </a:lnTo>
                <a:lnTo>
                  <a:pt x="12" y="185"/>
                </a:lnTo>
                <a:lnTo>
                  <a:pt x="8" y="186"/>
                </a:lnTo>
                <a:lnTo>
                  <a:pt x="8" y="186"/>
                </a:lnTo>
                <a:lnTo>
                  <a:pt x="8" y="186"/>
                </a:lnTo>
                <a:lnTo>
                  <a:pt x="8" y="186"/>
                </a:lnTo>
                <a:lnTo>
                  <a:pt x="8" y="186"/>
                </a:lnTo>
                <a:lnTo>
                  <a:pt x="8" y="186"/>
                </a:lnTo>
                <a:lnTo>
                  <a:pt x="8" y="186"/>
                </a:lnTo>
                <a:lnTo>
                  <a:pt x="8" y="186"/>
                </a:lnTo>
                <a:lnTo>
                  <a:pt x="8" y="186"/>
                </a:lnTo>
                <a:lnTo>
                  <a:pt x="8" y="186"/>
                </a:lnTo>
                <a:lnTo>
                  <a:pt x="8" y="186"/>
                </a:lnTo>
                <a:lnTo>
                  <a:pt x="8" y="186"/>
                </a:lnTo>
                <a:lnTo>
                  <a:pt x="8" y="186"/>
                </a:lnTo>
                <a:lnTo>
                  <a:pt x="8" y="186"/>
                </a:lnTo>
                <a:lnTo>
                  <a:pt x="8" y="186"/>
                </a:lnTo>
                <a:lnTo>
                  <a:pt x="8" y="186"/>
                </a:lnTo>
                <a:lnTo>
                  <a:pt x="8" y="186"/>
                </a:lnTo>
                <a:lnTo>
                  <a:pt x="8" y="186"/>
                </a:lnTo>
                <a:lnTo>
                  <a:pt x="8" y="186"/>
                </a:lnTo>
                <a:lnTo>
                  <a:pt x="8" y="186"/>
                </a:lnTo>
                <a:lnTo>
                  <a:pt x="8" y="186"/>
                </a:lnTo>
                <a:lnTo>
                  <a:pt x="8" y="186"/>
                </a:lnTo>
                <a:lnTo>
                  <a:pt x="8" y="186"/>
                </a:lnTo>
                <a:lnTo>
                  <a:pt x="8" y="186"/>
                </a:lnTo>
                <a:lnTo>
                  <a:pt x="8" y="186"/>
                </a:lnTo>
                <a:lnTo>
                  <a:pt x="8" y="186"/>
                </a:lnTo>
                <a:lnTo>
                  <a:pt x="8" y="186"/>
                </a:lnTo>
                <a:lnTo>
                  <a:pt x="8" y="186"/>
                </a:lnTo>
                <a:lnTo>
                  <a:pt x="8" y="186"/>
                </a:lnTo>
                <a:lnTo>
                  <a:pt x="8" y="186"/>
                </a:lnTo>
                <a:lnTo>
                  <a:pt x="8" y="186"/>
                </a:lnTo>
                <a:lnTo>
                  <a:pt x="8" y="186"/>
                </a:lnTo>
                <a:lnTo>
                  <a:pt x="8" y="185"/>
                </a:lnTo>
                <a:lnTo>
                  <a:pt x="8" y="184"/>
                </a:lnTo>
                <a:lnTo>
                  <a:pt x="8" y="184"/>
                </a:lnTo>
                <a:lnTo>
                  <a:pt x="8" y="184"/>
                </a:lnTo>
                <a:lnTo>
                  <a:pt x="8" y="184"/>
                </a:lnTo>
                <a:lnTo>
                  <a:pt x="8" y="183"/>
                </a:lnTo>
                <a:lnTo>
                  <a:pt x="8" y="183"/>
                </a:lnTo>
                <a:lnTo>
                  <a:pt x="8" y="182"/>
                </a:lnTo>
                <a:lnTo>
                  <a:pt x="8" y="182"/>
                </a:lnTo>
                <a:lnTo>
                  <a:pt x="8" y="182"/>
                </a:lnTo>
                <a:lnTo>
                  <a:pt x="8" y="182"/>
                </a:lnTo>
                <a:lnTo>
                  <a:pt x="8" y="181"/>
                </a:lnTo>
                <a:lnTo>
                  <a:pt x="8" y="181"/>
                </a:lnTo>
                <a:lnTo>
                  <a:pt x="8" y="180"/>
                </a:lnTo>
                <a:lnTo>
                  <a:pt x="8" y="180"/>
                </a:lnTo>
                <a:lnTo>
                  <a:pt x="8" y="180"/>
                </a:lnTo>
                <a:lnTo>
                  <a:pt x="8" y="179"/>
                </a:lnTo>
                <a:lnTo>
                  <a:pt x="8" y="179"/>
                </a:lnTo>
                <a:lnTo>
                  <a:pt x="8" y="178"/>
                </a:lnTo>
                <a:lnTo>
                  <a:pt x="8" y="178"/>
                </a:lnTo>
                <a:lnTo>
                  <a:pt x="8" y="178"/>
                </a:lnTo>
                <a:lnTo>
                  <a:pt x="8" y="177"/>
                </a:lnTo>
                <a:lnTo>
                  <a:pt x="8" y="177"/>
                </a:lnTo>
                <a:lnTo>
                  <a:pt x="8" y="176"/>
                </a:lnTo>
                <a:lnTo>
                  <a:pt x="8" y="176"/>
                </a:lnTo>
                <a:lnTo>
                  <a:pt x="8" y="175"/>
                </a:lnTo>
                <a:lnTo>
                  <a:pt x="8" y="174"/>
                </a:lnTo>
                <a:lnTo>
                  <a:pt x="8" y="174"/>
                </a:lnTo>
                <a:lnTo>
                  <a:pt x="8" y="174"/>
                </a:lnTo>
                <a:lnTo>
                  <a:pt x="8" y="173"/>
                </a:lnTo>
                <a:lnTo>
                  <a:pt x="8" y="172"/>
                </a:lnTo>
              </a:path>
            </a:pathLst>
          </a:custGeom>
          <a:solidFill>
            <a:srgbClr val="008000"/>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1984" name="Freeform 1040"/>
          <p:cNvSpPr>
            <a:spLocks/>
          </p:cNvSpPr>
          <p:nvPr/>
        </p:nvSpPr>
        <p:spPr bwMode="auto">
          <a:xfrm>
            <a:off x="596900" y="2944813"/>
            <a:ext cx="419100" cy="571500"/>
          </a:xfrm>
          <a:custGeom>
            <a:avLst/>
            <a:gdLst>
              <a:gd name="T0" fmla="*/ 288 w 296"/>
              <a:gd name="T1" fmla="*/ 282 h 360"/>
              <a:gd name="T2" fmla="*/ 265 w 296"/>
              <a:gd name="T3" fmla="*/ 264 h 360"/>
              <a:gd name="T4" fmla="*/ 230 w 296"/>
              <a:gd name="T5" fmla="*/ 247 h 360"/>
              <a:gd name="T6" fmla="*/ 188 w 296"/>
              <a:gd name="T7" fmla="*/ 227 h 360"/>
              <a:gd name="T8" fmla="*/ 147 w 296"/>
              <a:gd name="T9" fmla="*/ 204 h 360"/>
              <a:gd name="T10" fmla="*/ 124 w 296"/>
              <a:gd name="T11" fmla="*/ 194 h 360"/>
              <a:gd name="T12" fmla="*/ 104 w 296"/>
              <a:gd name="T13" fmla="*/ 188 h 360"/>
              <a:gd name="T14" fmla="*/ 87 w 296"/>
              <a:gd name="T15" fmla="*/ 179 h 360"/>
              <a:gd name="T16" fmla="*/ 70 w 296"/>
              <a:gd name="T17" fmla="*/ 160 h 360"/>
              <a:gd name="T18" fmla="*/ 59 w 296"/>
              <a:gd name="T19" fmla="*/ 125 h 360"/>
              <a:gd name="T20" fmla="*/ 62 w 296"/>
              <a:gd name="T21" fmla="*/ 98 h 360"/>
              <a:gd name="T22" fmla="*/ 68 w 296"/>
              <a:gd name="T23" fmla="*/ 70 h 360"/>
              <a:gd name="T24" fmla="*/ 64 w 296"/>
              <a:gd name="T25" fmla="*/ 41 h 360"/>
              <a:gd name="T26" fmla="*/ 52 w 296"/>
              <a:gd name="T27" fmla="*/ 19 h 360"/>
              <a:gd name="T28" fmla="*/ 43 w 296"/>
              <a:gd name="T29" fmla="*/ 10 h 360"/>
              <a:gd name="T30" fmla="*/ 34 w 296"/>
              <a:gd name="T31" fmla="*/ 3 h 360"/>
              <a:gd name="T32" fmla="*/ 24 w 296"/>
              <a:gd name="T33" fmla="*/ 0 h 360"/>
              <a:gd name="T34" fmla="*/ 14 w 296"/>
              <a:gd name="T35" fmla="*/ 3 h 360"/>
              <a:gd name="T36" fmla="*/ 7 w 296"/>
              <a:gd name="T37" fmla="*/ 13 h 360"/>
              <a:gd name="T38" fmla="*/ 4 w 296"/>
              <a:gd name="T39" fmla="*/ 29 h 360"/>
              <a:gd name="T40" fmla="*/ 5 w 296"/>
              <a:gd name="T41" fmla="*/ 49 h 360"/>
              <a:gd name="T42" fmla="*/ 5 w 296"/>
              <a:gd name="T43" fmla="*/ 72 h 360"/>
              <a:gd name="T44" fmla="*/ 3 w 296"/>
              <a:gd name="T45" fmla="*/ 98 h 360"/>
              <a:gd name="T46" fmla="*/ 3 w 296"/>
              <a:gd name="T47" fmla="*/ 114 h 360"/>
              <a:gd name="T48" fmla="*/ 3 w 296"/>
              <a:gd name="T49" fmla="*/ 127 h 360"/>
              <a:gd name="T50" fmla="*/ 4 w 296"/>
              <a:gd name="T51" fmla="*/ 143 h 360"/>
              <a:gd name="T52" fmla="*/ 4 w 296"/>
              <a:gd name="T53" fmla="*/ 168 h 360"/>
              <a:gd name="T54" fmla="*/ 2 w 296"/>
              <a:gd name="T55" fmla="*/ 183 h 360"/>
              <a:gd name="T56" fmla="*/ 1 w 296"/>
              <a:gd name="T57" fmla="*/ 195 h 360"/>
              <a:gd name="T58" fmla="*/ 0 w 296"/>
              <a:gd name="T59" fmla="*/ 207 h 360"/>
              <a:gd name="T60" fmla="*/ 4 w 296"/>
              <a:gd name="T61" fmla="*/ 223 h 360"/>
              <a:gd name="T62" fmla="*/ 14 w 296"/>
              <a:gd name="T63" fmla="*/ 258 h 360"/>
              <a:gd name="T64" fmla="*/ 23 w 296"/>
              <a:gd name="T65" fmla="*/ 282 h 360"/>
              <a:gd name="T66" fmla="*/ 35 w 296"/>
              <a:gd name="T67" fmla="*/ 302 h 360"/>
              <a:gd name="T68" fmla="*/ 54 w 296"/>
              <a:gd name="T69" fmla="*/ 320 h 360"/>
              <a:gd name="T70" fmla="*/ 81 w 296"/>
              <a:gd name="T71" fmla="*/ 337 h 360"/>
              <a:gd name="T72" fmla="*/ 96 w 296"/>
              <a:gd name="T73" fmla="*/ 343 h 360"/>
              <a:gd name="T74" fmla="*/ 111 w 296"/>
              <a:gd name="T75" fmla="*/ 344 h 360"/>
              <a:gd name="T76" fmla="*/ 128 w 296"/>
              <a:gd name="T77" fmla="*/ 344 h 360"/>
              <a:gd name="T78" fmla="*/ 150 w 296"/>
              <a:gd name="T79" fmla="*/ 344 h 360"/>
              <a:gd name="T80" fmla="*/ 189 w 296"/>
              <a:gd name="T81" fmla="*/ 350 h 360"/>
              <a:gd name="T82" fmla="*/ 217 w 296"/>
              <a:gd name="T83" fmla="*/ 356 h 360"/>
              <a:gd name="T84" fmla="*/ 240 w 296"/>
              <a:gd name="T85" fmla="*/ 358 h 360"/>
              <a:gd name="T86" fmla="*/ 260 w 296"/>
              <a:gd name="T87" fmla="*/ 351 h 360"/>
              <a:gd name="T88" fmla="*/ 271 w 296"/>
              <a:gd name="T89" fmla="*/ 341 h 360"/>
              <a:gd name="T90" fmla="*/ 272 w 296"/>
              <a:gd name="T91" fmla="*/ 335 h 360"/>
              <a:gd name="T92" fmla="*/ 270 w 296"/>
              <a:gd name="T93" fmla="*/ 328 h 360"/>
              <a:gd name="T94" fmla="*/ 269 w 296"/>
              <a:gd name="T95" fmla="*/ 322 h 360"/>
              <a:gd name="T96" fmla="*/ 269 w 296"/>
              <a:gd name="T97" fmla="*/ 318 h 360"/>
              <a:gd name="T98" fmla="*/ 269 w 296"/>
              <a:gd name="T99" fmla="*/ 318 h 360"/>
              <a:gd name="T100" fmla="*/ 269 w 296"/>
              <a:gd name="T101" fmla="*/ 318 h 360"/>
              <a:gd name="T102" fmla="*/ 269 w 296"/>
              <a:gd name="T103" fmla="*/ 318 h 360"/>
              <a:gd name="T104" fmla="*/ 269 w 296"/>
              <a:gd name="T105" fmla="*/ 318 h 360"/>
              <a:gd name="T106" fmla="*/ 274 w 296"/>
              <a:gd name="T107" fmla="*/ 316 h 360"/>
              <a:gd name="T108" fmla="*/ 281 w 296"/>
              <a:gd name="T109" fmla="*/ 314 h 360"/>
              <a:gd name="T110" fmla="*/ 288 w 296"/>
              <a:gd name="T111" fmla="*/ 311 h 360"/>
              <a:gd name="T112" fmla="*/ 294 w 296"/>
              <a:gd name="T113" fmla="*/ 308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6" h="360">
                <a:moveTo>
                  <a:pt x="295" y="305"/>
                </a:moveTo>
                <a:lnTo>
                  <a:pt x="295" y="297"/>
                </a:lnTo>
                <a:lnTo>
                  <a:pt x="294" y="294"/>
                </a:lnTo>
                <a:lnTo>
                  <a:pt x="293" y="290"/>
                </a:lnTo>
                <a:lnTo>
                  <a:pt x="292" y="288"/>
                </a:lnTo>
                <a:lnTo>
                  <a:pt x="290" y="284"/>
                </a:lnTo>
                <a:lnTo>
                  <a:pt x="288" y="282"/>
                </a:lnTo>
                <a:lnTo>
                  <a:pt x="285" y="279"/>
                </a:lnTo>
                <a:lnTo>
                  <a:pt x="282" y="276"/>
                </a:lnTo>
                <a:lnTo>
                  <a:pt x="280" y="274"/>
                </a:lnTo>
                <a:lnTo>
                  <a:pt x="276" y="271"/>
                </a:lnTo>
                <a:lnTo>
                  <a:pt x="273" y="269"/>
                </a:lnTo>
                <a:lnTo>
                  <a:pt x="269" y="266"/>
                </a:lnTo>
                <a:lnTo>
                  <a:pt x="265" y="264"/>
                </a:lnTo>
                <a:lnTo>
                  <a:pt x="260" y="262"/>
                </a:lnTo>
                <a:lnTo>
                  <a:pt x="256" y="259"/>
                </a:lnTo>
                <a:lnTo>
                  <a:pt x="251" y="257"/>
                </a:lnTo>
                <a:lnTo>
                  <a:pt x="246" y="254"/>
                </a:lnTo>
                <a:lnTo>
                  <a:pt x="241" y="252"/>
                </a:lnTo>
                <a:lnTo>
                  <a:pt x="236" y="250"/>
                </a:lnTo>
                <a:lnTo>
                  <a:pt x="230" y="247"/>
                </a:lnTo>
                <a:lnTo>
                  <a:pt x="224" y="244"/>
                </a:lnTo>
                <a:lnTo>
                  <a:pt x="219" y="242"/>
                </a:lnTo>
                <a:lnTo>
                  <a:pt x="213" y="239"/>
                </a:lnTo>
                <a:lnTo>
                  <a:pt x="207" y="236"/>
                </a:lnTo>
                <a:lnTo>
                  <a:pt x="201" y="233"/>
                </a:lnTo>
                <a:lnTo>
                  <a:pt x="195" y="230"/>
                </a:lnTo>
                <a:lnTo>
                  <a:pt x="188" y="227"/>
                </a:lnTo>
                <a:lnTo>
                  <a:pt x="182" y="224"/>
                </a:lnTo>
                <a:lnTo>
                  <a:pt x="176" y="220"/>
                </a:lnTo>
                <a:lnTo>
                  <a:pt x="169" y="216"/>
                </a:lnTo>
                <a:lnTo>
                  <a:pt x="163" y="212"/>
                </a:lnTo>
                <a:lnTo>
                  <a:pt x="155" y="207"/>
                </a:lnTo>
                <a:lnTo>
                  <a:pt x="151" y="205"/>
                </a:lnTo>
                <a:lnTo>
                  <a:pt x="147" y="204"/>
                </a:lnTo>
                <a:lnTo>
                  <a:pt x="144" y="202"/>
                </a:lnTo>
                <a:lnTo>
                  <a:pt x="140" y="200"/>
                </a:lnTo>
                <a:lnTo>
                  <a:pt x="136" y="199"/>
                </a:lnTo>
                <a:lnTo>
                  <a:pt x="133" y="198"/>
                </a:lnTo>
                <a:lnTo>
                  <a:pt x="130" y="196"/>
                </a:lnTo>
                <a:lnTo>
                  <a:pt x="127" y="195"/>
                </a:lnTo>
                <a:lnTo>
                  <a:pt x="124" y="194"/>
                </a:lnTo>
                <a:lnTo>
                  <a:pt x="121" y="194"/>
                </a:lnTo>
                <a:lnTo>
                  <a:pt x="118" y="193"/>
                </a:lnTo>
                <a:lnTo>
                  <a:pt x="115" y="192"/>
                </a:lnTo>
                <a:lnTo>
                  <a:pt x="112" y="191"/>
                </a:lnTo>
                <a:lnTo>
                  <a:pt x="110" y="190"/>
                </a:lnTo>
                <a:lnTo>
                  <a:pt x="107" y="189"/>
                </a:lnTo>
                <a:lnTo>
                  <a:pt x="104" y="188"/>
                </a:lnTo>
                <a:lnTo>
                  <a:pt x="102" y="187"/>
                </a:lnTo>
                <a:lnTo>
                  <a:pt x="99" y="186"/>
                </a:lnTo>
                <a:lnTo>
                  <a:pt x="97" y="185"/>
                </a:lnTo>
                <a:lnTo>
                  <a:pt x="94" y="184"/>
                </a:lnTo>
                <a:lnTo>
                  <a:pt x="92" y="182"/>
                </a:lnTo>
                <a:lnTo>
                  <a:pt x="89" y="180"/>
                </a:lnTo>
                <a:lnTo>
                  <a:pt x="87" y="179"/>
                </a:lnTo>
                <a:lnTo>
                  <a:pt x="84" y="177"/>
                </a:lnTo>
                <a:lnTo>
                  <a:pt x="82" y="174"/>
                </a:lnTo>
                <a:lnTo>
                  <a:pt x="80" y="172"/>
                </a:lnTo>
                <a:lnTo>
                  <a:pt x="78" y="169"/>
                </a:lnTo>
                <a:lnTo>
                  <a:pt x="75" y="166"/>
                </a:lnTo>
                <a:lnTo>
                  <a:pt x="73" y="163"/>
                </a:lnTo>
                <a:lnTo>
                  <a:pt x="70" y="160"/>
                </a:lnTo>
                <a:lnTo>
                  <a:pt x="65" y="150"/>
                </a:lnTo>
                <a:lnTo>
                  <a:pt x="63" y="146"/>
                </a:lnTo>
                <a:lnTo>
                  <a:pt x="62" y="142"/>
                </a:lnTo>
                <a:lnTo>
                  <a:pt x="60" y="137"/>
                </a:lnTo>
                <a:lnTo>
                  <a:pt x="60" y="133"/>
                </a:lnTo>
                <a:lnTo>
                  <a:pt x="59" y="129"/>
                </a:lnTo>
                <a:lnTo>
                  <a:pt x="59" y="125"/>
                </a:lnTo>
                <a:lnTo>
                  <a:pt x="59" y="121"/>
                </a:lnTo>
                <a:lnTo>
                  <a:pt x="59" y="117"/>
                </a:lnTo>
                <a:lnTo>
                  <a:pt x="60" y="113"/>
                </a:lnTo>
                <a:lnTo>
                  <a:pt x="60" y="109"/>
                </a:lnTo>
                <a:lnTo>
                  <a:pt x="61" y="106"/>
                </a:lnTo>
                <a:lnTo>
                  <a:pt x="62" y="102"/>
                </a:lnTo>
                <a:lnTo>
                  <a:pt x="62" y="98"/>
                </a:lnTo>
                <a:lnTo>
                  <a:pt x="63" y="94"/>
                </a:lnTo>
                <a:lnTo>
                  <a:pt x="64" y="90"/>
                </a:lnTo>
                <a:lnTo>
                  <a:pt x="65" y="86"/>
                </a:lnTo>
                <a:lnTo>
                  <a:pt x="66" y="82"/>
                </a:lnTo>
                <a:lnTo>
                  <a:pt x="66" y="78"/>
                </a:lnTo>
                <a:lnTo>
                  <a:pt x="67" y="74"/>
                </a:lnTo>
                <a:lnTo>
                  <a:pt x="68" y="70"/>
                </a:lnTo>
                <a:lnTo>
                  <a:pt x="68" y="66"/>
                </a:lnTo>
                <a:lnTo>
                  <a:pt x="68" y="62"/>
                </a:lnTo>
                <a:lnTo>
                  <a:pt x="68" y="58"/>
                </a:lnTo>
                <a:lnTo>
                  <a:pt x="67" y="54"/>
                </a:lnTo>
                <a:lnTo>
                  <a:pt x="66" y="50"/>
                </a:lnTo>
                <a:lnTo>
                  <a:pt x="66" y="46"/>
                </a:lnTo>
                <a:lnTo>
                  <a:pt x="64" y="41"/>
                </a:lnTo>
                <a:lnTo>
                  <a:pt x="62" y="36"/>
                </a:lnTo>
                <a:lnTo>
                  <a:pt x="60" y="32"/>
                </a:lnTo>
                <a:lnTo>
                  <a:pt x="58" y="27"/>
                </a:lnTo>
                <a:lnTo>
                  <a:pt x="55" y="24"/>
                </a:lnTo>
                <a:lnTo>
                  <a:pt x="54" y="22"/>
                </a:lnTo>
                <a:lnTo>
                  <a:pt x="53" y="20"/>
                </a:lnTo>
                <a:lnTo>
                  <a:pt x="52" y="19"/>
                </a:lnTo>
                <a:lnTo>
                  <a:pt x="50" y="18"/>
                </a:lnTo>
                <a:lnTo>
                  <a:pt x="49" y="16"/>
                </a:lnTo>
                <a:lnTo>
                  <a:pt x="48" y="15"/>
                </a:lnTo>
                <a:lnTo>
                  <a:pt x="47" y="13"/>
                </a:lnTo>
                <a:lnTo>
                  <a:pt x="46" y="12"/>
                </a:lnTo>
                <a:lnTo>
                  <a:pt x="44" y="11"/>
                </a:lnTo>
                <a:lnTo>
                  <a:pt x="43" y="10"/>
                </a:lnTo>
                <a:lnTo>
                  <a:pt x="42" y="8"/>
                </a:lnTo>
                <a:lnTo>
                  <a:pt x="40" y="7"/>
                </a:lnTo>
                <a:lnTo>
                  <a:pt x="39" y="6"/>
                </a:lnTo>
                <a:lnTo>
                  <a:pt x="38" y="5"/>
                </a:lnTo>
                <a:lnTo>
                  <a:pt x="36" y="4"/>
                </a:lnTo>
                <a:lnTo>
                  <a:pt x="35" y="4"/>
                </a:lnTo>
                <a:lnTo>
                  <a:pt x="34" y="3"/>
                </a:lnTo>
                <a:lnTo>
                  <a:pt x="32" y="2"/>
                </a:lnTo>
                <a:lnTo>
                  <a:pt x="31" y="2"/>
                </a:lnTo>
                <a:lnTo>
                  <a:pt x="30" y="1"/>
                </a:lnTo>
                <a:lnTo>
                  <a:pt x="28" y="1"/>
                </a:lnTo>
                <a:lnTo>
                  <a:pt x="27" y="0"/>
                </a:lnTo>
                <a:lnTo>
                  <a:pt x="26" y="0"/>
                </a:lnTo>
                <a:lnTo>
                  <a:pt x="24" y="0"/>
                </a:lnTo>
                <a:lnTo>
                  <a:pt x="23" y="0"/>
                </a:lnTo>
                <a:lnTo>
                  <a:pt x="22" y="0"/>
                </a:lnTo>
                <a:lnTo>
                  <a:pt x="21" y="0"/>
                </a:lnTo>
                <a:lnTo>
                  <a:pt x="20" y="0"/>
                </a:lnTo>
                <a:lnTo>
                  <a:pt x="18" y="0"/>
                </a:lnTo>
                <a:lnTo>
                  <a:pt x="18" y="1"/>
                </a:lnTo>
                <a:lnTo>
                  <a:pt x="14" y="3"/>
                </a:lnTo>
                <a:lnTo>
                  <a:pt x="12" y="4"/>
                </a:lnTo>
                <a:lnTo>
                  <a:pt x="11" y="5"/>
                </a:lnTo>
                <a:lnTo>
                  <a:pt x="10" y="7"/>
                </a:lnTo>
                <a:lnTo>
                  <a:pt x="9" y="8"/>
                </a:lnTo>
                <a:lnTo>
                  <a:pt x="8" y="10"/>
                </a:lnTo>
                <a:lnTo>
                  <a:pt x="7" y="12"/>
                </a:lnTo>
                <a:lnTo>
                  <a:pt x="7" y="13"/>
                </a:lnTo>
                <a:lnTo>
                  <a:pt x="6" y="15"/>
                </a:lnTo>
                <a:lnTo>
                  <a:pt x="6" y="17"/>
                </a:lnTo>
                <a:lnTo>
                  <a:pt x="5" y="19"/>
                </a:lnTo>
                <a:lnTo>
                  <a:pt x="5" y="22"/>
                </a:lnTo>
                <a:lnTo>
                  <a:pt x="5" y="24"/>
                </a:lnTo>
                <a:lnTo>
                  <a:pt x="4" y="26"/>
                </a:lnTo>
                <a:lnTo>
                  <a:pt x="4" y="29"/>
                </a:lnTo>
                <a:lnTo>
                  <a:pt x="4" y="32"/>
                </a:lnTo>
                <a:lnTo>
                  <a:pt x="4" y="34"/>
                </a:lnTo>
                <a:lnTo>
                  <a:pt x="4" y="37"/>
                </a:lnTo>
                <a:lnTo>
                  <a:pt x="4" y="40"/>
                </a:lnTo>
                <a:lnTo>
                  <a:pt x="4" y="43"/>
                </a:lnTo>
                <a:lnTo>
                  <a:pt x="5" y="46"/>
                </a:lnTo>
                <a:lnTo>
                  <a:pt x="5" y="49"/>
                </a:lnTo>
                <a:lnTo>
                  <a:pt x="5" y="52"/>
                </a:lnTo>
                <a:lnTo>
                  <a:pt x="5" y="55"/>
                </a:lnTo>
                <a:lnTo>
                  <a:pt x="5" y="58"/>
                </a:lnTo>
                <a:lnTo>
                  <a:pt x="5" y="62"/>
                </a:lnTo>
                <a:lnTo>
                  <a:pt x="5" y="65"/>
                </a:lnTo>
                <a:lnTo>
                  <a:pt x="5" y="69"/>
                </a:lnTo>
                <a:lnTo>
                  <a:pt x="5" y="72"/>
                </a:lnTo>
                <a:lnTo>
                  <a:pt x="4" y="76"/>
                </a:lnTo>
                <a:lnTo>
                  <a:pt x="4" y="80"/>
                </a:lnTo>
                <a:lnTo>
                  <a:pt x="4" y="87"/>
                </a:lnTo>
                <a:lnTo>
                  <a:pt x="4" y="90"/>
                </a:lnTo>
                <a:lnTo>
                  <a:pt x="3" y="93"/>
                </a:lnTo>
                <a:lnTo>
                  <a:pt x="3" y="96"/>
                </a:lnTo>
                <a:lnTo>
                  <a:pt x="3" y="98"/>
                </a:lnTo>
                <a:lnTo>
                  <a:pt x="3" y="101"/>
                </a:lnTo>
                <a:lnTo>
                  <a:pt x="3" y="103"/>
                </a:lnTo>
                <a:lnTo>
                  <a:pt x="3" y="106"/>
                </a:lnTo>
                <a:lnTo>
                  <a:pt x="3" y="108"/>
                </a:lnTo>
                <a:lnTo>
                  <a:pt x="3" y="110"/>
                </a:lnTo>
                <a:lnTo>
                  <a:pt x="3" y="112"/>
                </a:lnTo>
                <a:lnTo>
                  <a:pt x="3" y="114"/>
                </a:lnTo>
                <a:lnTo>
                  <a:pt x="3" y="116"/>
                </a:lnTo>
                <a:lnTo>
                  <a:pt x="3" y="118"/>
                </a:lnTo>
                <a:lnTo>
                  <a:pt x="3" y="120"/>
                </a:lnTo>
                <a:lnTo>
                  <a:pt x="3" y="122"/>
                </a:lnTo>
                <a:lnTo>
                  <a:pt x="3" y="123"/>
                </a:lnTo>
                <a:lnTo>
                  <a:pt x="3" y="125"/>
                </a:lnTo>
                <a:lnTo>
                  <a:pt x="3" y="127"/>
                </a:lnTo>
                <a:lnTo>
                  <a:pt x="4" y="129"/>
                </a:lnTo>
                <a:lnTo>
                  <a:pt x="4" y="131"/>
                </a:lnTo>
                <a:lnTo>
                  <a:pt x="4" y="134"/>
                </a:lnTo>
                <a:lnTo>
                  <a:pt x="4" y="136"/>
                </a:lnTo>
                <a:lnTo>
                  <a:pt x="4" y="138"/>
                </a:lnTo>
                <a:lnTo>
                  <a:pt x="4" y="141"/>
                </a:lnTo>
                <a:lnTo>
                  <a:pt x="4" y="143"/>
                </a:lnTo>
                <a:lnTo>
                  <a:pt x="4" y="146"/>
                </a:lnTo>
                <a:lnTo>
                  <a:pt x="4" y="149"/>
                </a:lnTo>
                <a:lnTo>
                  <a:pt x="4" y="152"/>
                </a:lnTo>
                <a:lnTo>
                  <a:pt x="4" y="156"/>
                </a:lnTo>
                <a:lnTo>
                  <a:pt x="4" y="160"/>
                </a:lnTo>
                <a:lnTo>
                  <a:pt x="4" y="165"/>
                </a:lnTo>
                <a:lnTo>
                  <a:pt x="4" y="168"/>
                </a:lnTo>
                <a:lnTo>
                  <a:pt x="4" y="170"/>
                </a:lnTo>
                <a:lnTo>
                  <a:pt x="4" y="173"/>
                </a:lnTo>
                <a:lnTo>
                  <a:pt x="4" y="175"/>
                </a:lnTo>
                <a:lnTo>
                  <a:pt x="3" y="177"/>
                </a:lnTo>
                <a:lnTo>
                  <a:pt x="3" y="179"/>
                </a:lnTo>
                <a:lnTo>
                  <a:pt x="3" y="181"/>
                </a:lnTo>
                <a:lnTo>
                  <a:pt x="2" y="183"/>
                </a:lnTo>
                <a:lnTo>
                  <a:pt x="2" y="185"/>
                </a:lnTo>
                <a:lnTo>
                  <a:pt x="2" y="187"/>
                </a:lnTo>
                <a:lnTo>
                  <a:pt x="2" y="188"/>
                </a:lnTo>
                <a:lnTo>
                  <a:pt x="1" y="190"/>
                </a:lnTo>
                <a:lnTo>
                  <a:pt x="1" y="192"/>
                </a:lnTo>
                <a:lnTo>
                  <a:pt x="1" y="193"/>
                </a:lnTo>
                <a:lnTo>
                  <a:pt x="1" y="195"/>
                </a:lnTo>
                <a:lnTo>
                  <a:pt x="0" y="196"/>
                </a:lnTo>
                <a:lnTo>
                  <a:pt x="0" y="198"/>
                </a:lnTo>
                <a:lnTo>
                  <a:pt x="0" y="200"/>
                </a:lnTo>
                <a:lnTo>
                  <a:pt x="0" y="202"/>
                </a:lnTo>
                <a:lnTo>
                  <a:pt x="0" y="203"/>
                </a:lnTo>
                <a:lnTo>
                  <a:pt x="0" y="205"/>
                </a:lnTo>
                <a:lnTo>
                  <a:pt x="0" y="207"/>
                </a:lnTo>
                <a:lnTo>
                  <a:pt x="1" y="209"/>
                </a:lnTo>
                <a:lnTo>
                  <a:pt x="1" y="211"/>
                </a:lnTo>
                <a:lnTo>
                  <a:pt x="1" y="213"/>
                </a:lnTo>
                <a:lnTo>
                  <a:pt x="2" y="215"/>
                </a:lnTo>
                <a:lnTo>
                  <a:pt x="2" y="218"/>
                </a:lnTo>
                <a:lnTo>
                  <a:pt x="3" y="220"/>
                </a:lnTo>
                <a:lnTo>
                  <a:pt x="4" y="223"/>
                </a:lnTo>
                <a:lnTo>
                  <a:pt x="4" y="226"/>
                </a:lnTo>
                <a:lnTo>
                  <a:pt x="7" y="236"/>
                </a:lnTo>
                <a:lnTo>
                  <a:pt x="8" y="240"/>
                </a:lnTo>
                <a:lnTo>
                  <a:pt x="10" y="245"/>
                </a:lnTo>
                <a:lnTo>
                  <a:pt x="11" y="250"/>
                </a:lnTo>
                <a:lnTo>
                  <a:pt x="12" y="254"/>
                </a:lnTo>
                <a:lnTo>
                  <a:pt x="14" y="258"/>
                </a:lnTo>
                <a:lnTo>
                  <a:pt x="15" y="262"/>
                </a:lnTo>
                <a:lnTo>
                  <a:pt x="16" y="266"/>
                </a:lnTo>
                <a:lnTo>
                  <a:pt x="18" y="269"/>
                </a:lnTo>
                <a:lnTo>
                  <a:pt x="19" y="272"/>
                </a:lnTo>
                <a:lnTo>
                  <a:pt x="20" y="276"/>
                </a:lnTo>
                <a:lnTo>
                  <a:pt x="21" y="279"/>
                </a:lnTo>
                <a:lnTo>
                  <a:pt x="23" y="282"/>
                </a:lnTo>
                <a:lnTo>
                  <a:pt x="24" y="285"/>
                </a:lnTo>
                <a:lnTo>
                  <a:pt x="26" y="288"/>
                </a:lnTo>
                <a:lnTo>
                  <a:pt x="28" y="291"/>
                </a:lnTo>
                <a:lnTo>
                  <a:pt x="29" y="294"/>
                </a:lnTo>
                <a:lnTo>
                  <a:pt x="31" y="296"/>
                </a:lnTo>
                <a:lnTo>
                  <a:pt x="33" y="299"/>
                </a:lnTo>
                <a:lnTo>
                  <a:pt x="35" y="302"/>
                </a:lnTo>
                <a:lnTo>
                  <a:pt x="37" y="304"/>
                </a:lnTo>
                <a:lnTo>
                  <a:pt x="40" y="307"/>
                </a:lnTo>
                <a:lnTo>
                  <a:pt x="42" y="310"/>
                </a:lnTo>
                <a:lnTo>
                  <a:pt x="45" y="312"/>
                </a:lnTo>
                <a:lnTo>
                  <a:pt x="48" y="314"/>
                </a:lnTo>
                <a:lnTo>
                  <a:pt x="51" y="317"/>
                </a:lnTo>
                <a:lnTo>
                  <a:pt x="54" y="320"/>
                </a:lnTo>
                <a:lnTo>
                  <a:pt x="58" y="322"/>
                </a:lnTo>
                <a:lnTo>
                  <a:pt x="62" y="325"/>
                </a:lnTo>
                <a:lnTo>
                  <a:pt x="66" y="328"/>
                </a:lnTo>
                <a:lnTo>
                  <a:pt x="70" y="331"/>
                </a:lnTo>
                <a:lnTo>
                  <a:pt x="76" y="334"/>
                </a:lnTo>
                <a:lnTo>
                  <a:pt x="78" y="336"/>
                </a:lnTo>
                <a:lnTo>
                  <a:pt x="81" y="337"/>
                </a:lnTo>
                <a:lnTo>
                  <a:pt x="83" y="338"/>
                </a:lnTo>
                <a:lnTo>
                  <a:pt x="86" y="340"/>
                </a:lnTo>
                <a:lnTo>
                  <a:pt x="88" y="340"/>
                </a:lnTo>
                <a:lnTo>
                  <a:pt x="90" y="341"/>
                </a:lnTo>
                <a:lnTo>
                  <a:pt x="92" y="342"/>
                </a:lnTo>
                <a:lnTo>
                  <a:pt x="94" y="342"/>
                </a:lnTo>
                <a:lnTo>
                  <a:pt x="96" y="343"/>
                </a:lnTo>
                <a:lnTo>
                  <a:pt x="98" y="343"/>
                </a:lnTo>
                <a:lnTo>
                  <a:pt x="100" y="344"/>
                </a:lnTo>
                <a:lnTo>
                  <a:pt x="102" y="344"/>
                </a:lnTo>
                <a:lnTo>
                  <a:pt x="104" y="344"/>
                </a:lnTo>
                <a:lnTo>
                  <a:pt x="106" y="344"/>
                </a:lnTo>
                <a:lnTo>
                  <a:pt x="109" y="344"/>
                </a:lnTo>
                <a:lnTo>
                  <a:pt x="111" y="344"/>
                </a:lnTo>
                <a:lnTo>
                  <a:pt x="113" y="344"/>
                </a:lnTo>
                <a:lnTo>
                  <a:pt x="115" y="344"/>
                </a:lnTo>
                <a:lnTo>
                  <a:pt x="118" y="344"/>
                </a:lnTo>
                <a:lnTo>
                  <a:pt x="120" y="344"/>
                </a:lnTo>
                <a:lnTo>
                  <a:pt x="122" y="344"/>
                </a:lnTo>
                <a:lnTo>
                  <a:pt x="125" y="344"/>
                </a:lnTo>
                <a:lnTo>
                  <a:pt x="128" y="344"/>
                </a:lnTo>
                <a:lnTo>
                  <a:pt x="130" y="344"/>
                </a:lnTo>
                <a:lnTo>
                  <a:pt x="133" y="344"/>
                </a:lnTo>
                <a:lnTo>
                  <a:pt x="136" y="344"/>
                </a:lnTo>
                <a:lnTo>
                  <a:pt x="139" y="344"/>
                </a:lnTo>
                <a:lnTo>
                  <a:pt x="143" y="344"/>
                </a:lnTo>
                <a:lnTo>
                  <a:pt x="146" y="344"/>
                </a:lnTo>
                <a:lnTo>
                  <a:pt x="150" y="344"/>
                </a:lnTo>
                <a:lnTo>
                  <a:pt x="160" y="345"/>
                </a:lnTo>
                <a:lnTo>
                  <a:pt x="166" y="346"/>
                </a:lnTo>
                <a:lnTo>
                  <a:pt x="171" y="347"/>
                </a:lnTo>
                <a:lnTo>
                  <a:pt x="176" y="348"/>
                </a:lnTo>
                <a:lnTo>
                  <a:pt x="180" y="348"/>
                </a:lnTo>
                <a:lnTo>
                  <a:pt x="185" y="350"/>
                </a:lnTo>
                <a:lnTo>
                  <a:pt x="189" y="350"/>
                </a:lnTo>
                <a:lnTo>
                  <a:pt x="194" y="351"/>
                </a:lnTo>
                <a:lnTo>
                  <a:pt x="198" y="352"/>
                </a:lnTo>
                <a:lnTo>
                  <a:pt x="202" y="353"/>
                </a:lnTo>
                <a:lnTo>
                  <a:pt x="206" y="354"/>
                </a:lnTo>
                <a:lnTo>
                  <a:pt x="209" y="355"/>
                </a:lnTo>
                <a:lnTo>
                  <a:pt x="213" y="356"/>
                </a:lnTo>
                <a:lnTo>
                  <a:pt x="217" y="356"/>
                </a:lnTo>
                <a:lnTo>
                  <a:pt x="220" y="357"/>
                </a:lnTo>
                <a:lnTo>
                  <a:pt x="224" y="358"/>
                </a:lnTo>
                <a:lnTo>
                  <a:pt x="227" y="358"/>
                </a:lnTo>
                <a:lnTo>
                  <a:pt x="230" y="358"/>
                </a:lnTo>
                <a:lnTo>
                  <a:pt x="234" y="359"/>
                </a:lnTo>
                <a:lnTo>
                  <a:pt x="237" y="358"/>
                </a:lnTo>
                <a:lnTo>
                  <a:pt x="240" y="358"/>
                </a:lnTo>
                <a:lnTo>
                  <a:pt x="243" y="358"/>
                </a:lnTo>
                <a:lnTo>
                  <a:pt x="246" y="358"/>
                </a:lnTo>
                <a:lnTo>
                  <a:pt x="249" y="357"/>
                </a:lnTo>
                <a:lnTo>
                  <a:pt x="252" y="356"/>
                </a:lnTo>
                <a:lnTo>
                  <a:pt x="254" y="354"/>
                </a:lnTo>
                <a:lnTo>
                  <a:pt x="258" y="353"/>
                </a:lnTo>
                <a:lnTo>
                  <a:pt x="260" y="351"/>
                </a:lnTo>
                <a:lnTo>
                  <a:pt x="263" y="349"/>
                </a:lnTo>
                <a:lnTo>
                  <a:pt x="266" y="347"/>
                </a:lnTo>
                <a:lnTo>
                  <a:pt x="269" y="344"/>
                </a:lnTo>
                <a:lnTo>
                  <a:pt x="270" y="343"/>
                </a:lnTo>
                <a:lnTo>
                  <a:pt x="270" y="342"/>
                </a:lnTo>
                <a:lnTo>
                  <a:pt x="270" y="342"/>
                </a:lnTo>
                <a:lnTo>
                  <a:pt x="271" y="341"/>
                </a:lnTo>
                <a:lnTo>
                  <a:pt x="271" y="340"/>
                </a:lnTo>
                <a:lnTo>
                  <a:pt x="271" y="339"/>
                </a:lnTo>
                <a:lnTo>
                  <a:pt x="272" y="338"/>
                </a:lnTo>
                <a:lnTo>
                  <a:pt x="272" y="338"/>
                </a:lnTo>
                <a:lnTo>
                  <a:pt x="272" y="336"/>
                </a:lnTo>
                <a:lnTo>
                  <a:pt x="272" y="336"/>
                </a:lnTo>
                <a:lnTo>
                  <a:pt x="272" y="335"/>
                </a:lnTo>
                <a:lnTo>
                  <a:pt x="272" y="334"/>
                </a:lnTo>
                <a:lnTo>
                  <a:pt x="272" y="333"/>
                </a:lnTo>
                <a:lnTo>
                  <a:pt x="271" y="332"/>
                </a:lnTo>
                <a:lnTo>
                  <a:pt x="271" y="331"/>
                </a:lnTo>
                <a:lnTo>
                  <a:pt x="271" y="330"/>
                </a:lnTo>
                <a:lnTo>
                  <a:pt x="271" y="329"/>
                </a:lnTo>
                <a:lnTo>
                  <a:pt x="270" y="328"/>
                </a:lnTo>
                <a:lnTo>
                  <a:pt x="270" y="328"/>
                </a:lnTo>
                <a:lnTo>
                  <a:pt x="270" y="326"/>
                </a:lnTo>
                <a:lnTo>
                  <a:pt x="270" y="326"/>
                </a:lnTo>
                <a:lnTo>
                  <a:pt x="270" y="325"/>
                </a:lnTo>
                <a:lnTo>
                  <a:pt x="270" y="324"/>
                </a:lnTo>
                <a:lnTo>
                  <a:pt x="269" y="323"/>
                </a:lnTo>
                <a:lnTo>
                  <a:pt x="269" y="322"/>
                </a:lnTo>
                <a:lnTo>
                  <a:pt x="269" y="321"/>
                </a:lnTo>
                <a:lnTo>
                  <a:pt x="269" y="321"/>
                </a:lnTo>
                <a:lnTo>
                  <a:pt x="269" y="320"/>
                </a:lnTo>
                <a:lnTo>
                  <a:pt x="269" y="319"/>
                </a:lnTo>
                <a:lnTo>
                  <a:pt x="269" y="318"/>
                </a:lnTo>
                <a:lnTo>
                  <a:pt x="269" y="318"/>
                </a:lnTo>
                <a:lnTo>
                  <a:pt x="269" y="318"/>
                </a:lnTo>
                <a:lnTo>
                  <a:pt x="269" y="318"/>
                </a:lnTo>
                <a:lnTo>
                  <a:pt x="269" y="318"/>
                </a:lnTo>
                <a:lnTo>
                  <a:pt x="269" y="318"/>
                </a:lnTo>
                <a:lnTo>
                  <a:pt x="269" y="318"/>
                </a:lnTo>
                <a:lnTo>
                  <a:pt x="269" y="318"/>
                </a:lnTo>
                <a:lnTo>
                  <a:pt x="269" y="318"/>
                </a:lnTo>
                <a:lnTo>
                  <a:pt x="269" y="318"/>
                </a:lnTo>
                <a:lnTo>
                  <a:pt x="269" y="318"/>
                </a:lnTo>
                <a:lnTo>
                  <a:pt x="269" y="318"/>
                </a:lnTo>
                <a:lnTo>
                  <a:pt x="269" y="318"/>
                </a:lnTo>
                <a:lnTo>
                  <a:pt x="269" y="318"/>
                </a:lnTo>
                <a:lnTo>
                  <a:pt x="269" y="318"/>
                </a:lnTo>
                <a:lnTo>
                  <a:pt x="269" y="318"/>
                </a:lnTo>
                <a:lnTo>
                  <a:pt x="269" y="318"/>
                </a:lnTo>
                <a:lnTo>
                  <a:pt x="269" y="318"/>
                </a:lnTo>
                <a:lnTo>
                  <a:pt x="269" y="318"/>
                </a:lnTo>
                <a:lnTo>
                  <a:pt x="269" y="318"/>
                </a:lnTo>
                <a:lnTo>
                  <a:pt x="269" y="318"/>
                </a:lnTo>
                <a:lnTo>
                  <a:pt x="269" y="318"/>
                </a:lnTo>
                <a:lnTo>
                  <a:pt x="269" y="318"/>
                </a:lnTo>
                <a:lnTo>
                  <a:pt x="269" y="318"/>
                </a:lnTo>
                <a:lnTo>
                  <a:pt x="269" y="318"/>
                </a:lnTo>
                <a:lnTo>
                  <a:pt x="269" y="318"/>
                </a:lnTo>
                <a:lnTo>
                  <a:pt x="269" y="318"/>
                </a:lnTo>
                <a:lnTo>
                  <a:pt x="269" y="318"/>
                </a:lnTo>
                <a:lnTo>
                  <a:pt x="269" y="318"/>
                </a:lnTo>
                <a:lnTo>
                  <a:pt x="269" y="318"/>
                </a:lnTo>
                <a:lnTo>
                  <a:pt x="269" y="318"/>
                </a:lnTo>
                <a:lnTo>
                  <a:pt x="269" y="318"/>
                </a:lnTo>
                <a:lnTo>
                  <a:pt x="269" y="318"/>
                </a:lnTo>
                <a:lnTo>
                  <a:pt x="270" y="317"/>
                </a:lnTo>
                <a:lnTo>
                  <a:pt x="271" y="317"/>
                </a:lnTo>
                <a:lnTo>
                  <a:pt x="272" y="317"/>
                </a:lnTo>
                <a:lnTo>
                  <a:pt x="272" y="316"/>
                </a:lnTo>
                <a:lnTo>
                  <a:pt x="274" y="316"/>
                </a:lnTo>
                <a:lnTo>
                  <a:pt x="274" y="316"/>
                </a:lnTo>
                <a:lnTo>
                  <a:pt x="276" y="316"/>
                </a:lnTo>
                <a:lnTo>
                  <a:pt x="276" y="315"/>
                </a:lnTo>
                <a:lnTo>
                  <a:pt x="278" y="315"/>
                </a:lnTo>
                <a:lnTo>
                  <a:pt x="279" y="314"/>
                </a:lnTo>
                <a:lnTo>
                  <a:pt x="280" y="314"/>
                </a:lnTo>
                <a:lnTo>
                  <a:pt x="281" y="314"/>
                </a:lnTo>
                <a:lnTo>
                  <a:pt x="282" y="314"/>
                </a:lnTo>
                <a:lnTo>
                  <a:pt x="283" y="313"/>
                </a:lnTo>
                <a:lnTo>
                  <a:pt x="284" y="313"/>
                </a:lnTo>
                <a:lnTo>
                  <a:pt x="285" y="312"/>
                </a:lnTo>
                <a:lnTo>
                  <a:pt x="286" y="312"/>
                </a:lnTo>
                <a:lnTo>
                  <a:pt x="287" y="312"/>
                </a:lnTo>
                <a:lnTo>
                  <a:pt x="288" y="311"/>
                </a:lnTo>
                <a:lnTo>
                  <a:pt x="289" y="311"/>
                </a:lnTo>
                <a:lnTo>
                  <a:pt x="290" y="310"/>
                </a:lnTo>
                <a:lnTo>
                  <a:pt x="291" y="310"/>
                </a:lnTo>
                <a:lnTo>
                  <a:pt x="292" y="310"/>
                </a:lnTo>
                <a:lnTo>
                  <a:pt x="292" y="309"/>
                </a:lnTo>
                <a:lnTo>
                  <a:pt x="293" y="308"/>
                </a:lnTo>
                <a:lnTo>
                  <a:pt x="294" y="308"/>
                </a:lnTo>
                <a:lnTo>
                  <a:pt x="294" y="307"/>
                </a:lnTo>
                <a:lnTo>
                  <a:pt x="294" y="306"/>
                </a:lnTo>
                <a:lnTo>
                  <a:pt x="295" y="306"/>
                </a:lnTo>
                <a:lnTo>
                  <a:pt x="295" y="305"/>
                </a:lnTo>
                <a:lnTo>
                  <a:pt x="295" y="305"/>
                </a:lnTo>
              </a:path>
            </a:pathLst>
          </a:custGeom>
          <a:solidFill>
            <a:srgbClr val="008000"/>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1985" name="Freeform 1041"/>
          <p:cNvSpPr>
            <a:spLocks/>
          </p:cNvSpPr>
          <p:nvPr/>
        </p:nvSpPr>
        <p:spPr bwMode="auto">
          <a:xfrm>
            <a:off x="2300288" y="2540000"/>
            <a:ext cx="822325" cy="449263"/>
          </a:xfrm>
          <a:custGeom>
            <a:avLst/>
            <a:gdLst>
              <a:gd name="T0" fmla="*/ 15 w 582"/>
              <a:gd name="T1" fmla="*/ 276 h 283"/>
              <a:gd name="T2" fmla="*/ 17 w 582"/>
              <a:gd name="T3" fmla="*/ 261 h 283"/>
              <a:gd name="T4" fmla="*/ 17 w 582"/>
              <a:gd name="T5" fmla="*/ 240 h 283"/>
              <a:gd name="T6" fmla="*/ 14 w 582"/>
              <a:gd name="T7" fmla="*/ 216 h 283"/>
              <a:gd name="T8" fmla="*/ 9 w 582"/>
              <a:gd name="T9" fmla="*/ 207 h 283"/>
              <a:gd name="T10" fmla="*/ 4 w 582"/>
              <a:gd name="T11" fmla="*/ 200 h 283"/>
              <a:gd name="T12" fmla="*/ 1 w 582"/>
              <a:gd name="T13" fmla="*/ 195 h 283"/>
              <a:gd name="T14" fmla="*/ 3 w 582"/>
              <a:gd name="T15" fmla="*/ 185 h 283"/>
              <a:gd name="T16" fmla="*/ 18 w 582"/>
              <a:gd name="T17" fmla="*/ 173 h 283"/>
              <a:gd name="T18" fmla="*/ 40 w 582"/>
              <a:gd name="T19" fmla="*/ 169 h 283"/>
              <a:gd name="T20" fmla="*/ 68 w 582"/>
              <a:gd name="T21" fmla="*/ 167 h 283"/>
              <a:gd name="T22" fmla="*/ 112 w 582"/>
              <a:gd name="T23" fmla="*/ 159 h 283"/>
              <a:gd name="T24" fmla="*/ 149 w 582"/>
              <a:gd name="T25" fmla="*/ 155 h 283"/>
              <a:gd name="T26" fmla="*/ 178 w 582"/>
              <a:gd name="T27" fmla="*/ 152 h 283"/>
              <a:gd name="T28" fmla="*/ 211 w 582"/>
              <a:gd name="T29" fmla="*/ 146 h 283"/>
              <a:gd name="T30" fmla="*/ 259 w 582"/>
              <a:gd name="T31" fmla="*/ 129 h 283"/>
              <a:gd name="T32" fmla="*/ 288 w 582"/>
              <a:gd name="T33" fmla="*/ 114 h 283"/>
              <a:gd name="T34" fmla="*/ 310 w 582"/>
              <a:gd name="T35" fmla="*/ 99 h 283"/>
              <a:gd name="T36" fmla="*/ 338 w 582"/>
              <a:gd name="T37" fmla="*/ 81 h 283"/>
              <a:gd name="T38" fmla="*/ 388 w 582"/>
              <a:gd name="T39" fmla="*/ 53 h 283"/>
              <a:gd name="T40" fmla="*/ 426 w 582"/>
              <a:gd name="T41" fmla="*/ 25 h 283"/>
              <a:gd name="T42" fmla="*/ 458 w 582"/>
              <a:gd name="T43" fmla="*/ 5 h 283"/>
              <a:gd name="T44" fmla="*/ 490 w 582"/>
              <a:gd name="T45" fmla="*/ 1 h 283"/>
              <a:gd name="T46" fmla="*/ 535 w 582"/>
              <a:gd name="T47" fmla="*/ 29 h 283"/>
              <a:gd name="T48" fmla="*/ 566 w 582"/>
              <a:gd name="T49" fmla="*/ 80 h 283"/>
              <a:gd name="T50" fmla="*/ 580 w 582"/>
              <a:gd name="T51" fmla="*/ 138 h 283"/>
              <a:gd name="T52" fmla="*/ 574 w 582"/>
              <a:gd name="T53" fmla="*/ 183 h 283"/>
              <a:gd name="T54" fmla="*/ 556 w 582"/>
              <a:gd name="T55" fmla="*/ 196 h 283"/>
              <a:gd name="T56" fmla="*/ 535 w 582"/>
              <a:gd name="T57" fmla="*/ 193 h 283"/>
              <a:gd name="T58" fmla="*/ 509 w 582"/>
              <a:gd name="T59" fmla="*/ 182 h 283"/>
              <a:gd name="T60" fmla="*/ 480 w 582"/>
              <a:gd name="T61" fmla="*/ 165 h 283"/>
              <a:gd name="T62" fmla="*/ 463 w 582"/>
              <a:gd name="T63" fmla="*/ 148 h 283"/>
              <a:gd name="T64" fmla="*/ 457 w 582"/>
              <a:gd name="T65" fmla="*/ 133 h 283"/>
              <a:gd name="T66" fmla="*/ 450 w 582"/>
              <a:gd name="T67" fmla="*/ 119 h 283"/>
              <a:gd name="T68" fmla="*/ 437 w 582"/>
              <a:gd name="T69" fmla="*/ 111 h 283"/>
              <a:gd name="T70" fmla="*/ 390 w 582"/>
              <a:gd name="T71" fmla="*/ 121 h 283"/>
              <a:gd name="T72" fmla="*/ 355 w 582"/>
              <a:gd name="T73" fmla="*/ 153 h 283"/>
              <a:gd name="T74" fmla="*/ 319 w 582"/>
              <a:gd name="T75" fmla="*/ 183 h 283"/>
              <a:gd name="T76" fmla="*/ 277 w 582"/>
              <a:gd name="T77" fmla="*/ 190 h 283"/>
              <a:gd name="T78" fmla="*/ 273 w 582"/>
              <a:gd name="T79" fmla="*/ 187 h 283"/>
              <a:gd name="T80" fmla="*/ 271 w 582"/>
              <a:gd name="T81" fmla="*/ 184 h 283"/>
              <a:gd name="T82" fmla="*/ 269 w 582"/>
              <a:gd name="T83" fmla="*/ 179 h 283"/>
              <a:gd name="T84" fmla="*/ 261 w 582"/>
              <a:gd name="T85" fmla="*/ 174 h 283"/>
              <a:gd name="T86" fmla="*/ 251 w 582"/>
              <a:gd name="T87" fmla="*/ 169 h 283"/>
              <a:gd name="T88" fmla="*/ 243 w 582"/>
              <a:gd name="T89" fmla="*/ 167 h 283"/>
              <a:gd name="T90" fmla="*/ 234 w 582"/>
              <a:gd name="T91" fmla="*/ 165 h 283"/>
              <a:gd name="T92" fmla="*/ 215 w 582"/>
              <a:gd name="T93" fmla="*/ 161 h 283"/>
              <a:gd name="T94" fmla="*/ 199 w 582"/>
              <a:gd name="T95" fmla="*/ 160 h 283"/>
              <a:gd name="T96" fmla="*/ 187 w 582"/>
              <a:gd name="T97" fmla="*/ 161 h 283"/>
              <a:gd name="T98" fmla="*/ 171 w 582"/>
              <a:gd name="T99" fmla="*/ 162 h 283"/>
              <a:gd name="T100" fmla="*/ 146 w 582"/>
              <a:gd name="T101" fmla="*/ 165 h 283"/>
              <a:gd name="T102" fmla="*/ 131 w 582"/>
              <a:gd name="T103" fmla="*/ 168 h 283"/>
              <a:gd name="T104" fmla="*/ 118 w 582"/>
              <a:gd name="T105" fmla="*/ 171 h 283"/>
              <a:gd name="T106" fmla="*/ 102 w 582"/>
              <a:gd name="T107" fmla="*/ 175 h 283"/>
              <a:gd name="T108" fmla="*/ 73 w 582"/>
              <a:gd name="T109" fmla="*/ 179 h 283"/>
              <a:gd name="T110" fmla="*/ 51 w 582"/>
              <a:gd name="T111" fmla="*/ 177 h 283"/>
              <a:gd name="T112" fmla="*/ 33 w 582"/>
              <a:gd name="T113" fmla="*/ 178 h 283"/>
              <a:gd name="T114" fmla="*/ 18 w 582"/>
              <a:gd name="T115" fmla="*/ 186 h 283"/>
              <a:gd name="T116" fmla="*/ 5 w 582"/>
              <a:gd name="T117" fmla="*/ 212 h 283"/>
              <a:gd name="T118" fmla="*/ 5 w 582"/>
              <a:gd name="T119" fmla="*/ 242 h 283"/>
              <a:gd name="T120" fmla="*/ 10 w 582"/>
              <a:gd name="T121" fmla="*/ 269 h 283"/>
              <a:gd name="T122" fmla="*/ 14 w 582"/>
              <a:gd name="T123" fmla="*/ 282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2" h="283">
                <a:moveTo>
                  <a:pt x="14" y="282"/>
                </a:moveTo>
                <a:lnTo>
                  <a:pt x="14" y="281"/>
                </a:lnTo>
                <a:lnTo>
                  <a:pt x="14" y="281"/>
                </a:lnTo>
                <a:lnTo>
                  <a:pt x="14" y="281"/>
                </a:lnTo>
                <a:lnTo>
                  <a:pt x="15" y="279"/>
                </a:lnTo>
                <a:lnTo>
                  <a:pt x="15" y="279"/>
                </a:lnTo>
                <a:lnTo>
                  <a:pt x="15" y="277"/>
                </a:lnTo>
                <a:lnTo>
                  <a:pt x="15" y="276"/>
                </a:lnTo>
                <a:lnTo>
                  <a:pt x="15" y="275"/>
                </a:lnTo>
                <a:lnTo>
                  <a:pt x="15" y="273"/>
                </a:lnTo>
                <a:lnTo>
                  <a:pt x="16" y="271"/>
                </a:lnTo>
                <a:lnTo>
                  <a:pt x="16" y="269"/>
                </a:lnTo>
                <a:lnTo>
                  <a:pt x="16" y="267"/>
                </a:lnTo>
                <a:lnTo>
                  <a:pt x="16" y="265"/>
                </a:lnTo>
                <a:lnTo>
                  <a:pt x="17" y="263"/>
                </a:lnTo>
                <a:lnTo>
                  <a:pt x="17" y="261"/>
                </a:lnTo>
                <a:lnTo>
                  <a:pt x="17" y="259"/>
                </a:lnTo>
                <a:lnTo>
                  <a:pt x="17" y="256"/>
                </a:lnTo>
                <a:lnTo>
                  <a:pt x="17" y="253"/>
                </a:lnTo>
                <a:lnTo>
                  <a:pt x="17" y="251"/>
                </a:lnTo>
                <a:lnTo>
                  <a:pt x="17" y="248"/>
                </a:lnTo>
                <a:lnTo>
                  <a:pt x="17" y="245"/>
                </a:lnTo>
                <a:lnTo>
                  <a:pt x="17" y="243"/>
                </a:lnTo>
                <a:lnTo>
                  <a:pt x="17" y="240"/>
                </a:lnTo>
                <a:lnTo>
                  <a:pt x="17" y="237"/>
                </a:lnTo>
                <a:lnTo>
                  <a:pt x="17" y="234"/>
                </a:lnTo>
                <a:lnTo>
                  <a:pt x="16" y="231"/>
                </a:lnTo>
                <a:lnTo>
                  <a:pt x="16" y="228"/>
                </a:lnTo>
                <a:lnTo>
                  <a:pt x="16" y="225"/>
                </a:lnTo>
                <a:lnTo>
                  <a:pt x="15" y="222"/>
                </a:lnTo>
                <a:lnTo>
                  <a:pt x="15" y="219"/>
                </a:lnTo>
                <a:lnTo>
                  <a:pt x="14" y="216"/>
                </a:lnTo>
                <a:lnTo>
                  <a:pt x="13" y="213"/>
                </a:lnTo>
                <a:lnTo>
                  <a:pt x="13" y="213"/>
                </a:lnTo>
                <a:lnTo>
                  <a:pt x="12" y="211"/>
                </a:lnTo>
                <a:lnTo>
                  <a:pt x="12" y="210"/>
                </a:lnTo>
                <a:lnTo>
                  <a:pt x="11" y="209"/>
                </a:lnTo>
                <a:lnTo>
                  <a:pt x="11" y="208"/>
                </a:lnTo>
                <a:lnTo>
                  <a:pt x="10" y="207"/>
                </a:lnTo>
                <a:lnTo>
                  <a:pt x="9" y="207"/>
                </a:lnTo>
                <a:lnTo>
                  <a:pt x="9" y="205"/>
                </a:lnTo>
                <a:lnTo>
                  <a:pt x="8" y="205"/>
                </a:lnTo>
                <a:lnTo>
                  <a:pt x="7" y="204"/>
                </a:lnTo>
                <a:lnTo>
                  <a:pt x="7" y="203"/>
                </a:lnTo>
                <a:lnTo>
                  <a:pt x="6" y="203"/>
                </a:lnTo>
                <a:lnTo>
                  <a:pt x="5" y="202"/>
                </a:lnTo>
                <a:lnTo>
                  <a:pt x="5" y="201"/>
                </a:lnTo>
                <a:lnTo>
                  <a:pt x="4" y="200"/>
                </a:lnTo>
                <a:lnTo>
                  <a:pt x="3" y="200"/>
                </a:lnTo>
                <a:lnTo>
                  <a:pt x="3" y="199"/>
                </a:lnTo>
                <a:lnTo>
                  <a:pt x="2" y="198"/>
                </a:lnTo>
                <a:lnTo>
                  <a:pt x="2" y="198"/>
                </a:lnTo>
                <a:lnTo>
                  <a:pt x="1" y="197"/>
                </a:lnTo>
                <a:lnTo>
                  <a:pt x="1" y="196"/>
                </a:lnTo>
                <a:lnTo>
                  <a:pt x="1" y="196"/>
                </a:lnTo>
                <a:lnTo>
                  <a:pt x="1" y="195"/>
                </a:lnTo>
                <a:lnTo>
                  <a:pt x="0" y="194"/>
                </a:lnTo>
                <a:lnTo>
                  <a:pt x="0" y="194"/>
                </a:lnTo>
                <a:lnTo>
                  <a:pt x="0" y="193"/>
                </a:lnTo>
                <a:lnTo>
                  <a:pt x="0" y="192"/>
                </a:lnTo>
                <a:lnTo>
                  <a:pt x="0" y="191"/>
                </a:lnTo>
                <a:lnTo>
                  <a:pt x="1" y="191"/>
                </a:lnTo>
                <a:lnTo>
                  <a:pt x="1" y="190"/>
                </a:lnTo>
                <a:lnTo>
                  <a:pt x="3" y="185"/>
                </a:lnTo>
                <a:lnTo>
                  <a:pt x="5" y="183"/>
                </a:lnTo>
                <a:lnTo>
                  <a:pt x="7" y="181"/>
                </a:lnTo>
                <a:lnTo>
                  <a:pt x="8" y="179"/>
                </a:lnTo>
                <a:lnTo>
                  <a:pt x="10" y="178"/>
                </a:lnTo>
                <a:lnTo>
                  <a:pt x="12" y="177"/>
                </a:lnTo>
                <a:lnTo>
                  <a:pt x="14" y="175"/>
                </a:lnTo>
                <a:lnTo>
                  <a:pt x="16" y="174"/>
                </a:lnTo>
                <a:lnTo>
                  <a:pt x="18" y="173"/>
                </a:lnTo>
                <a:lnTo>
                  <a:pt x="21" y="173"/>
                </a:lnTo>
                <a:lnTo>
                  <a:pt x="23" y="172"/>
                </a:lnTo>
                <a:lnTo>
                  <a:pt x="26" y="171"/>
                </a:lnTo>
                <a:lnTo>
                  <a:pt x="28" y="171"/>
                </a:lnTo>
                <a:lnTo>
                  <a:pt x="31" y="171"/>
                </a:lnTo>
                <a:lnTo>
                  <a:pt x="34" y="170"/>
                </a:lnTo>
                <a:lnTo>
                  <a:pt x="37" y="170"/>
                </a:lnTo>
                <a:lnTo>
                  <a:pt x="40" y="169"/>
                </a:lnTo>
                <a:lnTo>
                  <a:pt x="43" y="169"/>
                </a:lnTo>
                <a:lnTo>
                  <a:pt x="47" y="169"/>
                </a:lnTo>
                <a:lnTo>
                  <a:pt x="50" y="169"/>
                </a:lnTo>
                <a:lnTo>
                  <a:pt x="53" y="169"/>
                </a:lnTo>
                <a:lnTo>
                  <a:pt x="57" y="168"/>
                </a:lnTo>
                <a:lnTo>
                  <a:pt x="61" y="168"/>
                </a:lnTo>
                <a:lnTo>
                  <a:pt x="65" y="168"/>
                </a:lnTo>
                <a:lnTo>
                  <a:pt x="68" y="167"/>
                </a:lnTo>
                <a:lnTo>
                  <a:pt x="72" y="167"/>
                </a:lnTo>
                <a:lnTo>
                  <a:pt x="76" y="167"/>
                </a:lnTo>
                <a:lnTo>
                  <a:pt x="80" y="166"/>
                </a:lnTo>
                <a:lnTo>
                  <a:pt x="85" y="165"/>
                </a:lnTo>
                <a:lnTo>
                  <a:pt x="89" y="164"/>
                </a:lnTo>
                <a:lnTo>
                  <a:pt x="93" y="163"/>
                </a:lnTo>
                <a:lnTo>
                  <a:pt x="106" y="161"/>
                </a:lnTo>
                <a:lnTo>
                  <a:pt x="112" y="159"/>
                </a:lnTo>
                <a:lnTo>
                  <a:pt x="117" y="158"/>
                </a:lnTo>
                <a:lnTo>
                  <a:pt x="123" y="157"/>
                </a:lnTo>
                <a:lnTo>
                  <a:pt x="127" y="157"/>
                </a:lnTo>
                <a:lnTo>
                  <a:pt x="132" y="156"/>
                </a:lnTo>
                <a:lnTo>
                  <a:pt x="137" y="156"/>
                </a:lnTo>
                <a:lnTo>
                  <a:pt x="141" y="155"/>
                </a:lnTo>
                <a:lnTo>
                  <a:pt x="145" y="155"/>
                </a:lnTo>
                <a:lnTo>
                  <a:pt x="149" y="155"/>
                </a:lnTo>
                <a:lnTo>
                  <a:pt x="153" y="154"/>
                </a:lnTo>
                <a:lnTo>
                  <a:pt x="157" y="154"/>
                </a:lnTo>
                <a:lnTo>
                  <a:pt x="160" y="154"/>
                </a:lnTo>
                <a:lnTo>
                  <a:pt x="164" y="153"/>
                </a:lnTo>
                <a:lnTo>
                  <a:pt x="167" y="153"/>
                </a:lnTo>
                <a:lnTo>
                  <a:pt x="171" y="153"/>
                </a:lnTo>
                <a:lnTo>
                  <a:pt x="174" y="153"/>
                </a:lnTo>
                <a:lnTo>
                  <a:pt x="178" y="152"/>
                </a:lnTo>
                <a:lnTo>
                  <a:pt x="181" y="152"/>
                </a:lnTo>
                <a:lnTo>
                  <a:pt x="185" y="151"/>
                </a:lnTo>
                <a:lnTo>
                  <a:pt x="189" y="151"/>
                </a:lnTo>
                <a:lnTo>
                  <a:pt x="193" y="150"/>
                </a:lnTo>
                <a:lnTo>
                  <a:pt x="197" y="149"/>
                </a:lnTo>
                <a:lnTo>
                  <a:pt x="201" y="148"/>
                </a:lnTo>
                <a:lnTo>
                  <a:pt x="206" y="147"/>
                </a:lnTo>
                <a:lnTo>
                  <a:pt x="211" y="146"/>
                </a:lnTo>
                <a:lnTo>
                  <a:pt x="216" y="144"/>
                </a:lnTo>
                <a:lnTo>
                  <a:pt x="221" y="143"/>
                </a:lnTo>
                <a:lnTo>
                  <a:pt x="227" y="141"/>
                </a:lnTo>
                <a:lnTo>
                  <a:pt x="233" y="139"/>
                </a:lnTo>
                <a:lnTo>
                  <a:pt x="239" y="137"/>
                </a:lnTo>
                <a:lnTo>
                  <a:pt x="250" y="133"/>
                </a:lnTo>
                <a:lnTo>
                  <a:pt x="255" y="131"/>
                </a:lnTo>
                <a:lnTo>
                  <a:pt x="259" y="129"/>
                </a:lnTo>
                <a:lnTo>
                  <a:pt x="264" y="127"/>
                </a:lnTo>
                <a:lnTo>
                  <a:pt x="268" y="125"/>
                </a:lnTo>
                <a:lnTo>
                  <a:pt x="272" y="123"/>
                </a:lnTo>
                <a:lnTo>
                  <a:pt x="275" y="121"/>
                </a:lnTo>
                <a:lnTo>
                  <a:pt x="279" y="119"/>
                </a:lnTo>
                <a:lnTo>
                  <a:pt x="282" y="118"/>
                </a:lnTo>
                <a:lnTo>
                  <a:pt x="285" y="116"/>
                </a:lnTo>
                <a:lnTo>
                  <a:pt x="288" y="114"/>
                </a:lnTo>
                <a:lnTo>
                  <a:pt x="291" y="112"/>
                </a:lnTo>
                <a:lnTo>
                  <a:pt x="294" y="111"/>
                </a:lnTo>
                <a:lnTo>
                  <a:pt x="297" y="109"/>
                </a:lnTo>
                <a:lnTo>
                  <a:pt x="299" y="107"/>
                </a:lnTo>
                <a:lnTo>
                  <a:pt x="302" y="105"/>
                </a:lnTo>
                <a:lnTo>
                  <a:pt x="305" y="103"/>
                </a:lnTo>
                <a:lnTo>
                  <a:pt x="307" y="101"/>
                </a:lnTo>
                <a:lnTo>
                  <a:pt x="310" y="99"/>
                </a:lnTo>
                <a:lnTo>
                  <a:pt x="313" y="97"/>
                </a:lnTo>
                <a:lnTo>
                  <a:pt x="316" y="95"/>
                </a:lnTo>
                <a:lnTo>
                  <a:pt x="319" y="93"/>
                </a:lnTo>
                <a:lnTo>
                  <a:pt x="323" y="91"/>
                </a:lnTo>
                <a:lnTo>
                  <a:pt x="326" y="89"/>
                </a:lnTo>
                <a:lnTo>
                  <a:pt x="329" y="86"/>
                </a:lnTo>
                <a:lnTo>
                  <a:pt x="333" y="84"/>
                </a:lnTo>
                <a:lnTo>
                  <a:pt x="338" y="81"/>
                </a:lnTo>
                <a:lnTo>
                  <a:pt x="342" y="79"/>
                </a:lnTo>
                <a:lnTo>
                  <a:pt x="347" y="76"/>
                </a:lnTo>
                <a:lnTo>
                  <a:pt x="352" y="74"/>
                </a:lnTo>
                <a:lnTo>
                  <a:pt x="358" y="71"/>
                </a:lnTo>
                <a:lnTo>
                  <a:pt x="371" y="64"/>
                </a:lnTo>
                <a:lnTo>
                  <a:pt x="377" y="60"/>
                </a:lnTo>
                <a:lnTo>
                  <a:pt x="382" y="57"/>
                </a:lnTo>
                <a:lnTo>
                  <a:pt x="388" y="53"/>
                </a:lnTo>
                <a:lnTo>
                  <a:pt x="393" y="49"/>
                </a:lnTo>
                <a:lnTo>
                  <a:pt x="399" y="46"/>
                </a:lnTo>
                <a:lnTo>
                  <a:pt x="403" y="42"/>
                </a:lnTo>
                <a:lnTo>
                  <a:pt x="408" y="39"/>
                </a:lnTo>
                <a:lnTo>
                  <a:pt x="413" y="35"/>
                </a:lnTo>
                <a:lnTo>
                  <a:pt x="418" y="32"/>
                </a:lnTo>
                <a:lnTo>
                  <a:pt x="422" y="29"/>
                </a:lnTo>
                <a:lnTo>
                  <a:pt x="426" y="25"/>
                </a:lnTo>
                <a:lnTo>
                  <a:pt x="431" y="22"/>
                </a:lnTo>
                <a:lnTo>
                  <a:pt x="435" y="19"/>
                </a:lnTo>
                <a:lnTo>
                  <a:pt x="439" y="16"/>
                </a:lnTo>
                <a:lnTo>
                  <a:pt x="443" y="14"/>
                </a:lnTo>
                <a:lnTo>
                  <a:pt x="447" y="11"/>
                </a:lnTo>
                <a:lnTo>
                  <a:pt x="450" y="9"/>
                </a:lnTo>
                <a:lnTo>
                  <a:pt x="454" y="7"/>
                </a:lnTo>
                <a:lnTo>
                  <a:pt x="458" y="5"/>
                </a:lnTo>
                <a:lnTo>
                  <a:pt x="462" y="3"/>
                </a:lnTo>
                <a:lnTo>
                  <a:pt x="466" y="2"/>
                </a:lnTo>
                <a:lnTo>
                  <a:pt x="469" y="1"/>
                </a:lnTo>
                <a:lnTo>
                  <a:pt x="473" y="0"/>
                </a:lnTo>
                <a:lnTo>
                  <a:pt x="477" y="0"/>
                </a:lnTo>
                <a:lnTo>
                  <a:pt x="481" y="0"/>
                </a:lnTo>
                <a:lnTo>
                  <a:pt x="486" y="0"/>
                </a:lnTo>
                <a:lnTo>
                  <a:pt x="490" y="1"/>
                </a:lnTo>
                <a:lnTo>
                  <a:pt x="494" y="2"/>
                </a:lnTo>
                <a:lnTo>
                  <a:pt x="499" y="3"/>
                </a:lnTo>
                <a:lnTo>
                  <a:pt x="503" y="5"/>
                </a:lnTo>
                <a:lnTo>
                  <a:pt x="515" y="11"/>
                </a:lnTo>
                <a:lnTo>
                  <a:pt x="520" y="15"/>
                </a:lnTo>
                <a:lnTo>
                  <a:pt x="525" y="19"/>
                </a:lnTo>
                <a:lnTo>
                  <a:pt x="530" y="23"/>
                </a:lnTo>
                <a:lnTo>
                  <a:pt x="535" y="29"/>
                </a:lnTo>
                <a:lnTo>
                  <a:pt x="539" y="34"/>
                </a:lnTo>
                <a:lnTo>
                  <a:pt x="544" y="40"/>
                </a:lnTo>
                <a:lnTo>
                  <a:pt x="548" y="46"/>
                </a:lnTo>
                <a:lnTo>
                  <a:pt x="552" y="53"/>
                </a:lnTo>
                <a:lnTo>
                  <a:pt x="556" y="59"/>
                </a:lnTo>
                <a:lnTo>
                  <a:pt x="559" y="66"/>
                </a:lnTo>
                <a:lnTo>
                  <a:pt x="563" y="73"/>
                </a:lnTo>
                <a:lnTo>
                  <a:pt x="566" y="80"/>
                </a:lnTo>
                <a:lnTo>
                  <a:pt x="569" y="87"/>
                </a:lnTo>
                <a:lnTo>
                  <a:pt x="571" y="95"/>
                </a:lnTo>
                <a:lnTo>
                  <a:pt x="573" y="102"/>
                </a:lnTo>
                <a:lnTo>
                  <a:pt x="575" y="109"/>
                </a:lnTo>
                <a:lnTo>
                  <a:pt x="577" y="117"/>
                </a:lnTo>
                <a:lnTo>
                  <a:pt x="578" y="124"/>
                </a:lnTo>
                <a:lnTo>
                  <a:pt x="579" y="131"/>
                </a:lnTo>
                <a:lnTo>
                  <a:pt x="580" y="138"/>
                </a:lnTo>
                <a:lnTo>
                  <a:pt x="581" y="145"/>
                </a:lnTo>
                <a:lnTo>
                  <a:pt x="581" y="151"/>
                </a:lnTo>
                <a:lnTo>
                  <a:pt x="581" y="157"/>
                </a:lnTo>
                <a:lnTo>
                  <a:pt x="580" y="163"/>
                </a:lnTo>
                <a:lnTo>
                  <a:pt x="579" y="169"/>
                </a:lnTo>
                <a:lnTo>
                  <a:pt x="578" y="174"/>
                </a:lnTo>
                <a:lnTo>
                  <a:pt x="576" y="179"/>
                </a:lnTo>
                <a:lnTo>
                  <a:pt x="574" y="183"/>
                </a:lnTo>
                <a:lnTo>
                  <a:pt x="572" y="187"/>
                </a:lnTo>
                <a:lnTo>
                  <a:pt x="569" y="190"/>
                </a:lnTo>
                <a:lnTo>
                  <a:pt x="566" y="193"/>
                </a:lnTo>
                <a:lnTo>
                  <a:pt x="564" y="194"/>
                </a:lnTo>
                <a:lnTo>
                  <a:pt x="563" y="195"/>
                </a:lnTo>
                <a:lnTo>
                  <a:pt x="561" y="195"/>
                </a:lnTo>
                <a:lnTo>
                  <a:pt x="559" y="196"/>
                </a:lnTo>
                <a:lnTo>
                  <a:pt x="556" y="196"/>
                </a:lnTo>
                <a:lnTo>
                  <a:pt x="554" y="196"/>
                </a:lnTo>
                <a:lnTo>
                  <a:pt x="551" y="196"/>
                </a:lnTo>
                <a:lnTo>
                  <a:pt x="549" y="196"/>
                </a:lnTo>
                <a:lnTo>
                  <a:pt x="546" y="196"/>
                </a:lnTo>
                <a:lnTo>
                  <a:pt x="543" y="195"/>
                </a:lnTo>
                <a:lnTo>
                  <a:pt x="541" y="195"/>
                </a:lnTo>
                <a:lnTo>
                  <a:pt x="538" y="194"/>
                </a:lnTo>
                <a:lnTo>
                  <a:pt x="535" y="193"/>
                </a:lnTo>
                <a:lnTo>
                  <a:pt x="532" y="192"/>
                </a:lnTo>
                <a:lnTo>
                  <a:pt x="529" y="191"/>
                </a:lnTo>
                <a:lnTo>
                  <a:pt x="525" y="190"/>
                </a:lnTo>
                <a:lnTo>
                  <a:pt x="522" y="189"/>
                </a:lnTo>
                <a:lnTo>
                  <a:pt x="519" y="187"/>
                </a:lnTo>
                <a:lnTo>
                  <a:pt x="515" y="186"/>
                </a:lnTo>
                <a:lnTo>
                  <a:pt x="512" y="184"/>
                </a:lnTo>
                <a:lnTo>
                  <a:pt x="509" y="182"/>
                </a:lnTo>
                <a:lnTo>
                  <a:pt x="505" y="181"/>
                </a:lnTo>
                <a:lnTo>
                  <a:pt x="502" y="179"/>
                </a:lnTo>
                <a:lnTo>
                  <a:pt x="498" y="177"/>
                </a:lnTo>
                <a:lnTo>
                  <a:pt x="495" y="175"/>
                </a:lnTo>
                <a:lnTo>
                  <a:pt x="491" y="173"/>
                </a:lnTo>
                <a:lnTo>
                  <a:pt x="487" y="170"/>
                </a:lnTo>
                <a:lnTo>
                  <a:pt x="484" y="168"/>
                </a:lnTo>
                <a:lnTo>
                  <a:pt x="480" y="165"/>
                </a:lnTo>
                <a:lnTo>
                  <a:pt x="477" y="163"/>
                </a:lnTo>
                <a:lnTo>
                  <a:pt x="472" y="160"/>
                </a:lnTo>
                <a:lnTo>
                  <a:pt x="471" y="158"/>
                </a:lnTo>
                <a:lnTo>
                  <a:pt x="469" y="156"/>
                </a:lnTo>
                <a:lnTo>
                  <a:pt x="467" y="154"/>
                </a:lnTo>
                <a:lnTo>
                  <a:pt x="466" y="152"/>
                </a:lnTo>
                <a:lnTo>
                  <a:pt x="465" y="150"/>
                </a:lnTo>
                <a:lnTo>
                  <a:pt x="463" y="148"/>
                </a:lnTo>
                <a:lnTo>
                  <a:pt x="462" y="146"/>
                </a:lnTo>
                <a:lnTo>
                  <a:pt x="461" y="144"/>
                </a:lnTo>
                <a:lnTo>
                  <a:pt x="460" y="142"/>
                </a:lnTo>
                <a:lnTo>
                  <a:pt x="459" y="140"/>
                </a:lnTo>
                <a:lnTo>
                  <a:pt x="459" y="138"/>
                </a:lnTo>
                <a:lnTo>
                  <a:pt x="458" y="136"/>
                </a:lnTo>
                <a:lnTo>
                  <a:pt x="457" y="134"/>
                </a:lnTo>
                <a:lnTo>
                  <a:pt x="457" y="133"/>
                </a:lnTo>
                <a:lnTo>
                  <a:pt x="456" y="131"/>
                </a:lnTo>
                <a:lnTo>
                  <a:pt x="455" y="129"/>
                </a:lnTo>
                <a:lnTo>
                  <a:pt x="455" y="127"/>
                </a:lnTo>
                <a:lnTo>
                  <a:pt x="454" y="125"/>
                </a:lnTo>
                <a:lnTo>
                  <a:pt x="453" y="123"/>
                </a:lnTo>
                <a:lnTo>
                  <a:pt x="452" y="122"/>
                </a:lnTo>
                <a:lnTo>
                  <a:pt x="451" y="120"/>
                </a:lnTo>
                <a:lnTo>
                  <a:pt x="450" y="119"/>
                </a:lnTo>
                <a:lnTo>
                  <a:pt x="449" y="117"/>
                </a:lnTo>
                <a:lnTo>
                  <a:pt x="448" y="116"/>
                </a:lnTo>
                <a:lnTo>
                  <a:pt x="447" y="115"/>
                </a:lnTo>
                <a:lnTo>
                  <a:pt x="445" y="114"/>
                </a:lnTo>
                <a:lnTo>
                  <a:pt x="443" y="113"/>
                </a:lnTo>
                <a:lnTo>
                  <a:pt x="441" y="112"/>
                </a:lnTo>
                <a:lnTo>
                  <a:pt x="439" y="111"/>
                </a:lnTo>
                <a:lnTo>
                  <a:pt x="437" y="111"/>
                </a:lnTo>
                <a:lnTo>
                  <a:pt x="425" y="109"/>
                </a:lnTo>
                <a:lnTo>
                  <a:pt x="420" y="109"/>
                </a:lnTo>
                <a:lnTo>
                  <a:pt x="414" y="110"/>
                </a:lnTo>
                <a:lnTo>
                  <a:pt x="409" y="111"/>
                </a:lnTo>
                <a:lnTo>
                  <a:pt x="404" y="113"/>
                </a:lnTo>
                <a:lnTo>
                  <a:pt x="399" y="115"/>
                </a:lnTo>
                <a:lnTo>
                  <a:pt x="394" y="118"/>
                </a:lnTo>
                <a:lnTo>
                  <a:pt x="390" y="121"/>
                </a:lnTo>
                <a:lnTo>
                  <a:pt x="385" y="124"/>
                </a:lnTo>
                <a:lnTo>
                  <a:pt x="381" y="128"/>
                </a:lnTo>
                <a:lnTo>
                  <a:pt x="377" y="132"/>
                </a:lnTo>
                <a:lnTo>
                  <a:pt x="372" y="136"/>
                </a:lnTo>
                <a:lnTo>
                  <a:pt x="368" y="140"/>
                </a:lnTo>
                <a:lnTo>
                  <a:pt x="364" y="144"/>
                </a:lnTo>
                <a:lnTo>
                  <a:pt x="359" y="149"/>
                </a:lnTo>
                <a:lnTo>
                  <a:pt x="355" y="153"/>
                </a:lnTo>
                <a:lnTo>
                  <a:pt x="351" y="157"/>
                </a:lnTo>
                <a:lnTo>
                  <a:pt x="347" y="162"/>
                </a:lnTo>
                <a:lnTo>
                  <a:pt x="342" y="166"/>
                </a:lnTo>
                <a:lnTo>
                  <a:pt x="338" y="170"/>
                </a:lnTo>
                <a:lnTo>
                  <a:pt x="333" y="173"/>
                </a:lnTo>
                <a:lnTo>
                  <a:pt x="329" y="177"/>
                </a:lnTo>
                <a:lnTo>
                  <a:pt x="324" y="180"/>
                </a:lnTo>
                <a:lnTo>
                  <a:pt x="319" y="183"/>
                </a:lnTo>
                <a:lnTo>
                  <a:pt x="314" y="186"/>
                </a:lnTo>
                <a:lnTo>
                  <a:pt x="308" y="188"/>
                </a:lnTo>
                <a:lnTo>
                  <a:pt x="303" y="189"/>
                </a:lnTo>
                <a:lnTo>
                  <a:pt x="297" y="190"/>
                </a:lnTo>
                <a:lnTo>
                  <a:pt x="291" y="191"/>
                </a:lnTo>
                <a:lnTo>
                  <a:pt x="285" y="191"/>
                </a:lnTo>
                <a:lnTo>
                  <a:pt x="279" y="190"/>
                </a:lnTo>
                <a:lnTo>
                  <a:pt x="277" y="190"/>
                </a:lnTo>
                <a:lnTo>
                  <a:pt x="277" y="189"/>
                </a:lnTo>
                <a:lnTo>
                  <a:pt x="276" y="189"/>
                </a:lnTo>
                <a:lnTo>
                  <a:pt x="275" y="189"/>
                </a:lnTo>
                <a:lnTo>
                  <a:pt x="275" y="189"/>
                </a:lnTo>
                <a:lnTo>
                  <a:pt x="275" y="189"/>
                </a:lnTo>
                <a:lnTo>
                  <a:pt x="274" y="188"/>
                </a:lnTo>
                <a:lnTo>
                  <a:pt x="274" y="188"/>
                </a:lnTo>
                <a:lnTo>
                  <a:pt x="273" y="187"/>
                </a:lnTo>
                <a:lnTo>
                  <a:pt x="273" y="187"/>
                </a:lnTo>
                <a:lnTo>
                  <a:pt x="273" y="187"/>
                </a:lnTo>
                <a:lnTo>
                  <a:pt x="273" y="186"/>
                </a:lnTo>
                <a:lnTo>
                  <a:pt x="272" y="186"/>
                </a:lnTo>
                <a:lnTo>
                  <a:pt x="272" y="185"/>
                </a:lnTo>
                <a:lnTo>
                  <a:pt x="272" y="185"/>
                </a:lnTo>
                <a:lnTo>
                  <a:pt x="271" y="184"/>
                </a:lnTo>
                <a:lnTo>
                  <a:pt x="271" y="184"/>
                </a:lnTo>
                <a:lnTo>
                  <a:pt x="271" y="183"/>
                </a:lnTo>
                <a:lnTo>
                  <a:pt x="271" y="183"/>
                </a:lnTo>
                <a:lnTo>
                  <a:pt x="270" y="182"/>
                </a:lnTo>
                <a:lnTo>
                  <a:pt x="270" y="182"/>
                </a:lnTo>
                <a:lnTo>
                  <a:pt x="270" y="181"/>
                </a:lnTo>
                <a:lnTo>
                  <a:pt x="269" y="181"/>
                </a:lnTo>
                <a:lnTo>
                  <a:pt x="269" y="180"/>
                </a:lnTo>
                <a:lnTo>
                  <a:pt x="269" y="179"/>
                </a:lnTo>
                <a:lnTo>
                  <a:pt x="268" y="179"/>
                </a:lnTo>
                <a:lnTo>
                  <a:pt x="268" y="179"/>
                </a:lnTo>
                <a:lnTo>
                  <a:pt x="267" y="178"/>
                </a:lnTo>
                <a:lnTo>
                  <a:pt x="267" y="177"/>
                </a:lnTo>
                <a:lnTo>
                  <a:pt x="266" y="177"/>
                </a:lnTo>
                <a:lnTo>
                  <a:pt x="265" y="177"/>
                </a:lnTo>
                <a:lnTo>
                  <a:pt x="262" y="175"/>
                </a:lnTo>
                <a:lnTo>
                  <a:pt x="261" y="174"/>
                </a:lnTo>
                <a:lnTo>
                  <a:pt x="259" y="173"/>
                </a:lnTo>
                <a:lnTo>
                  <a:pt x="258" y="172"/>
                </a:lnTo>
                <a:lnTo>
                  <a:pt x="257" y="172"/>
                </a:lnTo>
                <a:lnTo>
                  <a:pt x="256" y="171"/>
                </a:lnTo>
                <a:lnTo>
                  <a:pt x="255" y="171"/>
                </a:lnTo>
                <a:lnTo>
                  <a:pt x="253" y="170"/>
                </a:lnTo>
                <a:lnTo>
                  <a:pt x="253" y="169"/>
                </a:lnTo>
                <a:lnTo>
                  <a:pt x="251" y="169"/>
                </a:lnTo>
                <a:lnTo>
                  <a:pt x="251" y="169"/>
                </a:lnTo>
                <a:lnTo>
                  <a:pt x="249" y="168"/>
                </a:lnTo>
                <a:lnTo>
                  <a:pt x="249" y="168"/>
                </a:lnTo>
                <a:lnTo>
                  <a:pt x="247" y="167"/>
                </a:lnTo>
                <a:lnTo>
                  <a:pt x="247" y="167"/>
                </a:lnTo>
                <a:lnTo>
                  <a:pt x="245" y="167"/>
                </a:lnTo>
                <a:lnTo>
                  <a:pt x="245" y="167"/>
                </a:lnTo>
                <a:lnTo>
                  <a:pt x="243" y="167"/>
                </a:lnTo>
                <a:lnTo>
                  <a:pt x="243" y="166"/>
                </a:lnTo>
                <a:lnTo>
                  <a:pt x="241" y="166"/>
                </a:lnTo>
                <a:lnTo>
                  <a:pt x="240" y="166"/>
                </a:lnTo>
                <a:lnTo>
                  <a:pt x="239" y="165"/>
                </a:lnTo>
                <a:lnTo>
                  <a:pt x="238" y="165"/>
                </a:lnTo>
                <a:lnTo>
                  <a:pt x="237" y="165"/>
                </a:lnTo>
                <a:lnTo>
                  <a:pt x="235" y="165"/>
                </a:lnTo>
                <a:lnTo>
                  <a:pt x="234" y="165"/>
                </a:lnTo>
                <a:lnTo>
                  <a:pt x="233" y="164"/>
                </a:lnTo>
                <a:lnTo>
                  <a:pt x="231" y="164"/>
                </a:lnTo>
                <a:lnTo>
                  <a:pt x="229" y="164"/>
                </a:lnTo>
                <a:lnTo>
                  <a:pt x="227" y="163"/>
                </a:lnTo>
                <a:lnTo>
                  <a:pt x="226" y="163"/>
                </a:lnTo>
                <a:lnTo>
                  <a:pt x="220" y="162"/>
                </a:lnTo>
                <a:lnTo>
                  <a:pt x="217" y="162"/>
                </a:lnTo>
                <a:lnTo>
                  <a:pt x="215" y="161"/>
                </a:lnTo>
                <a:lnTo>
                  <a:pt x="213" y="161"/>
                </a:lnTo>
                <a:lnTo>
                  <a:pt x="211" y="161"/>
                </a:lnTo>
                <a:lnTo>
                  <a:pt x="208" y="161"/>
                </a:lnTo>
                <a:lnTo>
                  <a:pt x="207" y="161"/>
                </a:lnTo>
                <a:lnTo>
                  <a:pt x="205" y="160"/>
                </a:lnTo>
                <a:lnTo>
                  <a:pt x="203" y="160"/>
                </a:lnTo>
                <a:lnTo>
                  <a:pt x="201" y="160"/>
                </a:lnTo>
                <a:lnTo>
                  <a:pt x="199" y="160"/>
                </a:lnTo>
                <a:lnTo>
                  <a:pt x="198" y="160"/>
                </a:lnTo>
                <a:lnTo>
                  <a:pt x="196" y="160"/>
                </a:lnTo>
                <a:lnTo>
                  <a:pt x="195" y="160"/>
                </a:lnTo>
                <a:lnTo>
                  <a:pt x="193" y="160"/>
                </a:lnTo>
                <a:lnTo>
                  <a:pt x="191" y="160"/>
                </a:lnTo>
                <a:lnTo>
                  <a:pt x="190" y="160"/>
                </a:lnTo>
                <a:lnTo>
                  <a:pt x="188" y="160"/>
                </a:lnTo>
                <a:lnTo>
                  <a:pt x="187" y="161"/>
                </a:lnTo>
                <a:lnTo>
                  <a:pt x="185" y="161"/>
                </a:lnTo>
                <a:lnTo>
                  <a:pt x="183" y="161"/>
                </a:lnTo>
                <a:lnTo>
                  <a:pt x="181" y="161"/>
                </a:lnTo>
                <a:lnTo>
                  <a:pt x="179" y="161"/>
                </a:lnTo>
                <a:lnTo>
                  <a:pt x="177" y="161"/>
                </a:lnTo>
                <a:lnTo>
                  <a:pt x="175" y="161"/>
                </a:lnTo>
                <a:lnTo>
                  <a:pt x="173" y="162"/>
                </a:lnTo>
                <a:lnTo>
                  <a:pt x="171" y="162"/>
                </a:lnTo>
                <a:lnTo>
                  <a:pt x="168" y="162"/>
                </a:lnTo>
                <a:lnTo>
                  <a:pt x="165" y="163"/>
                </a:lnTo>
                <a:lnTo>
                  <a:pt x="163" y="163"/>
                </a:lnTo>
                <a:lnTo>
                  <a:pt x="160" y="163"/>
                </a:lnTo>
                <a:lnTo>
                  <a:pt x="154" y="164"/>
                </a:lnTo>
                <a:lnTo>
                  <a:pt x="151" y="164"/>
                </a:lnTo>
                <a:lnTo>
                  <a:pt x="149" y="165"/>
                </a:lnTo>
                <a:lnTo>
                  <a:pt x="146" y="165"/>
                </a:lnTo>
                <a:lnTo>
                  <a:pt x="144" y="165"/>
                </a:lnTo>
                <a:lnTo>
                  <a:pt x="142" y="166"/>
                </a:lnTo>
                <a:lnTo>
                  <a:pt x="140" y="166"/>
                </a:lnTo>
                <a:lnTo>
                  <a:pt x="138" y="166"/>
                </a:lnTo>
                <a:lnTo>
                  <a:pt x="136" y="167"/>
                </a:lnTo>
                <a:lnTo>
                  <a:pt x="134" y="167"/>
                </a:lnTo>
                <a:lnTo>
                  <a:pt x="133" y="167"/>
                </a:lnTo>
                <a:lnTo>
                  <a:pt x="131" y="168"/>
                </a:lnTo>
                <a:lnTo>
                  <a:pt x="129" y="168"/>
                </a:lnTo>
                <a:lnTo>
                  <a:pt x="128" y="169"/>
                </a:lnTo>
                <a:lnTo>
                  <a:pt x="126" y="169"/>
                </a:lnTo>
                <a:lnTo>
                  <a:pt x="125" y="169"/>
                </a:lnTo>
                <a:lnTo>
                  <a:pt x="123" y="170"/>
                </a:lnTo>
                <a:lnTo>
                  <a:pt x="121" y="170"/>
                </a:lnTo>
                <a:lnTo>
                  <a:pt x="120" y="171"/>
                </a:lnTo>
                <a:lnTo>
                  <a:pt x="118" y="171"/>
                </a:lnTo>
                <a:lnTo>
                  <a:pt x="117" y="171"/>
                </a:lnTo>
                <a:lnTo>
                  <a:pt x="115" y="172"/>
                </a:lnTo>
                <a:lnTo>
                  <a:pt x="113" y="173"/>
                </a:lnTo>
                <a:lnTo>
                  <a:pt x="111" y="173"/>
                </a:lnTo>
                <a:lnTo>
                  <a:pt x="109" y="173"/>
                </a:lnTo>
                <a:lnTo>
                  <a:pt x="107" y="174"/>
                </a:lnTo>
                <a:lnTo>
                  <a:pt x="104" y="174"/>
                </a:lnTo>
                <a:lnTo>
                  <a:pt x="102" y="175"/>
                </a:lnTo>
                <a:lnTo>
                  <a:pt x="99" y="175"/>
                </a:lnTo>
                <a:lnTo>
                  <a:pt x="96" y="176"/>
                </a:lnTo>
                <a:lnTo>
                  <a:pt x="93" y="177"/>
                </a:lnTo>
                <a:lnTo>
                  <a:pt x="86" y="177"/>
                </a:lnTo>
                <a:lnTo>
                  <a:pt x="83" y="178"/>
                </a:lnTo>
                <a:lnTo>
                  <a:pt x="79" y="178"/>
                </a:lnTo>
                <a:lnTo>
                  <a:pt x="76" y="178"/>
                </a:lnTo>
                <a:lnTo>
                  <a:pt x="73" y="179"/>
                </a:lnTo>
                <a:lnTo>
                  <a:pt x="70" y="179"/>
                </a:lnTo>
                <a:lnTo>
                  <a:pt x="67" y="179"/>
                </a:lnTo>
                <a:lnTo>
                  <a:pt x="64" y="178"/>
                </a:lnTo>
                <a:lnTo>
                  <a:pt x="61" y="178"/>
                </a:lnTo>
                <a:lnTo>
                  <a:pt x="59" y="178"/>
                </a:lnTo>
                <a:lnTo>
                  <a:pt x="56" y="178"/>
                </a:lnTo>
                <a:lnTo>
                  <a:pt x="54" y="178"/>
                </a:lnTo>
                <a:lnTo>
                  <a:pt x="51" y="177"/>
                </a:lnTo>
                <a:lnTo>
                  <a:pt x="49" y="177"/>
                </a:lnTo>
                <a:lnTo>
                  <a:pt x="47" y="177"/>
                </a:lnTo>
                <a:lnTo>
                  <a:pt x="44" y="177"/>
                </a:lnTo>
                <a:lnTo>
                  <a:pt x="42" y="177"/>
                </a:lnTo>
                <a:lnTo>
                  <a:pt x="40" y="177"/>
                </a:lnTo>
                <a:lnTo>
                  <a:pt x="37" y="177"/>
                </a:lnTo>
                <a:lnTo>
                  <a:pt x="35" y="177"/>
                </a:lnTo>
                <a:lnTo>
                  <a:pt x="33" y="178"/>
                </a:lnTo>
                <a:lnTo>
                  <a:pt x="31" y="178"/>
                </a:lnTo>
                <a:lnTo>
                  <a:pt x="29" y="179"/>
                </a:lnTo>
                <a:lnTo>
                  <a:pt x="27" y="180"/>
                </a:lnTo>
                <a:lnTo>
                  <a:pt x="25" y="181"/>
                </a:lnTo>
                <a:lnTo>
                  <a:pt x="23" y="182"/>
                </a:lnTo>
                <a:lnTo>
                  <a:pt x="21" y="183"/>
                </a:lnTo>
                <a:lnTo>
                  <a:pt x="20" y="184"/>
                </a:lnTo>
                <a:lnTo>
                  <a:pt x="18" y="186"/>
                </a:lnTo>
                <a:lnTo>
                  <a:pt x="16" y="188"/>
                </a:lnTo>
                <a:lnTo>
                  <a:pt x="14" y="190"/>
                </a:lnTo>
                <a:lnTo>
                  <a:pt x="10" y="195"/>
                </a:lnTo>
                <a:lnTo>
                  <a:pt x="9" y="199"/>
                </a:lnTo>
                <a:lnTo>
                  <a:pt x="7" y="202"/>
                </a:lnTo>
                <a:lnTo>
                  <a:pt x="6" y="205"/>
                </a:lnTo>
                <a:lnTo>
                  <a:pt x="5" y="209"/>
                </a:lnTo>
                <a:lnTo>
                  <a:pt x="5" y="212"/>
                </a:lnTo>
                <a:lnTo>
                  <a:pt x="4" y="216"/>
                </a:lnTo>
                <a:lnTo>
                  <a:pt x="4" y="219"/>
                </a:lnTo>
                <a:lnTo>
                  <a:pt x="4" y="223"/>
                </a:lnTo>
                <a:lnTo>
                  <a:pt x="4" y="227"/>
                </a:lnTo>
                <a:lnTo>
                  <a:pt x="4" y="231"/>
                </a:lnTo>
                <a:lnTo>
                  <a:pt x="4" y="235"/>
                </a:lnTo>
                <a:lnTo>
                  <a:pt x="5" y="239"/>
                </a:lnTo>
                <a:lnTo>
                  <a:pt x="5" y="242"/>
                </a:lnTo>
                <a:lnTo>
                  <a:pt x="5" y="246"/>
                </a:lnTo>
                <a:lnTo>
                  <a:pt x="6" y="250"/>
                </a:lnTo>
                <a:lnTo>
                  <a:pt x="7" y="253"/>
                </a:lnTo>
                <a:lnTo>
                  <a:pt x="7" y="257"/>
                </a:lnTo>
                <a:lnTo>
                  <a:pt x="8" y="260"/>
                </a:lnTo>
                <a:lnTo>
                  <a:pt x="9" y="263"/>
                </a:lnTo>
                <a:lnTo>
                  <a:pt x="9" y="266"/>
                </a:lnTo>
                <a:lnTo>
                  <a:pt x="10" y="269"/>
                </a:lnTo>
                <a:lnTo>
                  <a:pt x="11" y="271"/>
                </a:lnTo>
                <a:lnTo>
                  <a:pt x="11" y="274"/>
                </a:lnTo>
                <a:lnTo>
                  <a:pt x="12" y="276"/>
                </a:lnTo>
                <a:lnTo>
                  <a:pt x="13" y="277"/>
                </a:lnTo>
                <a:lnTo>
                  <a:pt x="13" y="279"/>
                </a:lnTo>
                <a:lnTo>
                  <a:pt x="13" y="280"/>
                </a:lnTo>
                <a:lnTo>
                  <a:pt x="14" y="281"/>
                </a:lnTo>
                <a:lnTo>
                  <a:pt x="14" y="282"/>
                </a:lnTo>
                <a:lnTo>
                  <a:pt x="14" y="282"/>
                </a:lnTo>
              </a:path>
            </a:pathLst>
          </a:custGeom>
          <a:solidFill>
            <a:srgbClr val="008000"/>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1986" name="Freeform 1042"/>
          <p:cNvSpPr>
            <a:spLocks/>
          </p:cNvSpPr>
          <p:nvPr/>
        </p:nvSpPr>
        <p:spPr bwMode="auto">
          <a:xfrm>
            <a:off x="1735138" y="2487613"/>
            <a:ext cx="546100" cy="458787"/>
          </a:xfrm>
          <a:custGeom>
            <a:avLst/>
            <a:gdLst>
              <a:gd name="T0" fmla="*/ 374 w 388"/>
              <a:gd name="T1" fmla="*/ 283 h 289"/>
              <a:gd name="T2" fmla="*/ 362 w 388"/>
              <a:gd name="T3" fmla="*/ 265 h 289"/>
              <a:gd name="T4" fmla="*/ 350 w 388"/>
              <a:gd name="T5" fmla="*/ 239 h 289"/>
              <a:gd name="T6" fmla="*/ 340 w 388"/>
              <a:gd name="T7" fmla="*/ 202 h 289"/>
              <a:gd name="T8" fmla="*/ 342 w 388"/>
              <a:gd name="T9" fmla="*/ 175 h 289"/>
              <a:gd name="T10" fmla="*/ 347 w 388"/>
              <a:gd name="T11" fmla="*/ 150 h 289"/>
              <a:gd name="T12" fmla="*/ 344 w 388"/>
              <a:gd name="T13" fmla="*/ 117 h 289"/>
              <a:gd name="T14" fmla="*/ 335 w 388"/>
              <a:gd name="T15" fmla="*/ 72 h 289"/>
              <a:gd name="T16" fmla="*/ 325 w 388"/>
              <a:gd name="T17" fmla="*/ 44 h 289"/>
              <a:gd name="T18" fmla="*/ 306 w 388"/>
              <a:gd name="T19" fmla="*/ 21 h 289"/>
              <a:gd name="T20" fmla="*/ 278 w 388"/>
              <a:gd name="T21" fmla="*/ 4 h 289"/>
              <a:gd name="T22" fmla="*/ 260 w 388"/>
              <a:gd name="T23" fmla="*/ 0 h 289"/>
              <a:gd name="T24" fmla="*/ 242 w 388"/>
              <a:gd name="T25" fmla="*/ 3 h 289"/>
              <a:gd name="T26" fmla="*/ 222 w 388"/>
              <a:gd name="T27" fmla="*/ 14 h 289"/>
              <a:gd name="T28" fmla="*/ 213 w 388"/>
              <a:gd name="T29" fmla="*/ 26 h 289"/>
              <a:gd name="T30" fmla="*/ 210 w 388"/>
              <a:gd name="T31" fmla="*/ 41 h 289"/>
              <a:gd name="T32" fmla="*/ 203 w 388"/>
              <a:gd name="T33" fmla="*/ 58 h 289"/>
              <a:gd name="T34" fmla="*/ 162 w 388"/>
              <a:gd name="T35" fmla="*/ 109 h 289"/>
              <a:gd name="T36" fmla="*/ 124 w 388"/>
              <a:gd name="T37" fmla="*/ 148 h 289"/>
              <a:gd name="T38" fmla="*/ 79 w 388"/>
              <a:gd name="T39" fmla="*/ 175 h 289"/>
              <a:gd name="T40" fmla="*/ 24 w 388"/>
              <a:gd name="T41" fmla="*/ 197 h 289"/>
              <a:gd name="T42" fmla="*/ 13 w 388"/>
              <a:gd name="T43" fmla="*/ 197 h 289"/>
              <a:gd name="T44" fmla="*/ 5 w 388"/>
              <a:gd name="T45" fmla="*/ 196 h 289"/>
              <a:gd name="T46" fmla="*/ 0 w 388"/>
              <a:gd name="T47" fmla="*/ 196 h 289"/>
              <a:gd name="T48" fmla="*/ 6 w 388"/>
              <a:gd name="T49" fmla="*/ 199 h 289"/>
              <a:gd name="T50" fmla="*/ 24 w 388"/>
              <a:gd name="T51" fmla="*/ 202 h 289"/>
              <a:gd name="T52" fmla="*/ 48 w 388"/>
              <a:gd name="T53" fmla="*/ 205 h 289"/>
              <a:gd name="T54" fmla="*/ 73 w 388"/>
              <a:gd name="T55" fmla="*/ 211 h 289"/>
              <a:gd name="T56" fmla="*/ 84 w 388"/>
              <a:gd name="T57" fmla="*/ 215 h 289"/>
              <a:gd name="T58" fmla="*/ 92 w 388"/>
              <a:gd name="T59" fmla="*/ 219 h 289"/>
              <a:gd name="T60" fmla="*/ 104 w 388"/>
              <a:gd name="T61" fmla="*/ 222 h 289"/>
              <a:gd name="T62" fmla="*/ 134 w 388"/>
              <a:gd name="T63" fmla="*/ 228 h 289"/>
              <a:gd name="T64" fmla="*/ 156 w 388"/>
              <a:gd name="T65" fmla="*/ 232 h 289"/>
              <a:gd name="T66" fmla="*/ 175 w 388"/>
              <a:gd name="T67" fmla="*/ 229 h 289"/>
              <a:gd name="T68" fmla="*/ 197 w 388"/>
              <a:gd name="T69" fmla="*/ 209 h 289"/>
              <a:gd name="T70" fmla="*/ 200 w 388"/>
              <a:gd name="T71" fmla="*/ 181 h 289"/>
              <a:gd name="T72" fmla="*/ 199 w 388"/>
              <a:gd name="T73" fmla="*/ 149 h 289"/>
              <a:gd name="T74" fmla="*/ 212 w 388"/>
              <a:gd name="T75" fmla="*/ 117 h 289"/>
              <a:gd name="T76" fmla="*/ 226 w 388"/>
              <a:gd name="T77" fmla="*/ 103 h 289"/>
              <a:gd name="T78" fmla="*/ 239 w 388"/>
              <a:gd name="T79" fmla="*/ 96 h 289"/>
              <a:gd name="T80" fmla="*/ 255 w 388"/>
              <a:gd name="T81" fmla="*/ 92 h 289"/>
              <a:gd name="T82" fmla="*/ 271 w 388"/>
              <a:gd name="T83" fmla="*/ 89 h 289"/>
              <a:gd name="T84" fmla="*/ 278 w 388"/>
              <a:gd name="T85" fmla="*/ 88 h 289"/>
              <a:gd name="T86" fmla="*/ 284 w 388"/>
              <a:gd name="T87" fmla="*/ 88 h 289"/>
              <a:gd name="T88" fmla="*/ 298 w 388"/>
              <a:gd name="T89" fmla="*/ 93 h 289"/>
              <a:gd name="T90" fmla="*/ 323 w 388"/>
              <a:gd name="T91" fmla="*/ 106 h 289"/>
              <a:gd name="T92" fmla="*/ 340 w 388"/>
              <a:gd name="T93" fmla="*/ 122 h 289"/>
              <a:gd name="T94" fmla="*/ 353 w 388"/>
              <a:gd name="T95" fmla="*/ 146 h 289"/>
              <a:gd name="T96" fmla="*/ 361 w 388"/>
              <a:gd name="T97" fmla="*/ 172 h 289"/>
              <a:gd name="T98" fmla="*/ 358 w 388"/>
              <a:gd name="T99" fmla="*/ 189 h 289"/>
              <a:gd name="T100" fmla="*/ 354 w 388"/>
              <a:gd name="T101" fmla="*/ 206 h 289"/>
              <a:gd name="T102" fmla="*/ 358 w 388"/>
              <a:gd name="T103" fmla="*/ 224 h 289"/>
              <a:gd name="T104" fmla="*/ 362 w 388"/>
              <a:gd name="T105" fmla="*/ 228 h 289"/>
              <a:gd name="T106" fmla="*/ 366 w 388"/>
              <a:gd name="T107" fmla="*/ 230 h 289"/>
              <a:gd name="T108" fmla="*/ 370 w 388"/>
              <a:gd name="T109" fmla="*/ 234 h 289"/>
              <a:gd name="T110" fmla="*/ 379 w 388"/>
              <a:gd name="T111" fmla="*/ 253 h 289"/>
              <a:gd name="T112" fmla="*/ 385 w 388"/>
              <a:gd name="T113" fmla="*/ 272 h 289"/>
              <a:gd name="T114" fmla="*/ 386 w 388"/>
              <a:gd name="T115" fmla="*/ 284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8" h="289">
                <a:moveTo>
                  <a:pt x="384" y="288"/>
                </a:moveTo>
                <a:lnTo>
                  <a:pt x="382" y="288"/>
                </a:lnTo>
                <a:lnTo>
                  <a:pt x="381" y="288"/>
                </a:lnTo>
                <a:lnTo>
                  <a:pt x="380" y="288"/>
                </a:lnTo>
                <a:lnTo>
                  <a:pt x="379" y="287"/>
                </a:lnTo>
                <a:lnTo>
                  <a:pt x="378" y="287"/>
                </a:lnTo>
                <a:lnTo>
                  <a:pt x="376" y="286"/>
                </a:lnTo>
                <a:lnTo>
                  <a:pt x="375" y="285"/>
                </a:lnTo>
                <a:lnTo>
                  <a:pt x="374" y="283"/>
                </a:lnTo>
                <a:lnTo>
                  <a:pt x="373" y="282"/>
                </a:lnTo>
                <a:lnTo>
                  <a:pt x="371" y="280"/>
                </a:lnTo>
                <a:lnTo>
                  <a:pt x="370" y="278"/>
                </a:lnTo>
                <a:lnTo>
                  <a:pt x="368" y="277"/>
                </a:lnTo>
                <a:lnTo>
                  <a:pt x="367" y="275"/>
                </a:lnTo>
                <a:lnTo>
                  <a:pt x="366" y="272"/>
                </a:lnTo>
                <a:lnTo>
                  <a:pt x="364" y="270"/>
                </a:lnTo>
                <a:lnTo>
                  <a:pt x="363" y="268"/>
                </a:lnTo>
                <a:lnTo>
                  <a:pt x="362" y="265"/>
                </a:lnTo>
                <a:lnTo>
                  <a:pt x="360" y="263"/>
                </a:lnTo>
                <a:lnTo>
                  <a:pt x="359" y="260"/>
                </a:lnTo>
                <a:lnTo>
                  <a:pt x="357" y="257"/>
                </a:lnTo>
                <a:lnTo>
                  <a:pt x="356" y="254"/>
                </a:lnTo>
                <a:lnTo>
                  <a:pt x="354" y="251"/>
                </a:lnTo>
                <a:lnTo>
                  <a:pt x="353" y="248"/>
                </a:lnTo>
                <a:lnTo>
                  <a:pt x="352" y="245"/>
                </a:lnTo>
                <a:lnTo>
                  <a:pt x="351" y="242"/>
                </a:lnTo>
                <a:lnTo>
                  <a:pt x="350" y="239"/>
                </a:lnTo>
                <a:lnTo>
                  <a:pt x="348" y="236"/>
                </a:lnTo>
                <a:lnTo>
                  <a:pt x="347" y="232"/>
                </a:lnTo>
                <a:lnTo>
                  <a:pt x="346" y="229"/>
                </a:lnTo>
                <a:lnTo>
                  <a:pt x="345" y="226"/>
                </a:lnTo>
                <a:lnTo>
                  <a:pt x="344" y="222"/>
                </a:lnTo>
                <a:lnTo>
                  <a:pt x="342" y="214"/>
                </a:lnTo>
                <a:lnTo>
                  <a:pt x="342" y="210"/>
                </a:lnTo>
                <a:lnTo>
                  <a:pt x="341" y="206"/>
                </a:lnTo>
                <a:lnTo>
                  <a:pt x="340" y="202"/>
                </a:lnTo>
                <a:lnTo>
                  <a:pt x="340" y="199"/>
                </a:lnTo>
                <a:lnTo>
                  <a:pt x="340" y="195"/>
                </a:lnTo>
                <a:lnTo>
                  <a:pt x="340" y="192"/>
                </a:lnTo>
                <a:lnTo>
                  <a:pt x="340" y="189"/>
                </a:lnTo>
                <a:lnTo>
                  <a:pt x="341" y="186"/>
                </a:lnTo>
                <a:lnTo>
                  <a:pt x="341" y="183"/>
                </a:lnTo>
                <a:lnTo>
                  <a:pt x="342" y="180"/>
                </a:lnTo>
                <a:lnTo>
                  <a:pt x="342" y="178"/>
                </a:lnTo>
                <a:lnTo>
                  <a:pt x="342" y="175"/>
                </a:lnTo>
                <a:lnTo>
                  <a:pt x="343" y="172"/>
                </a:lnTo>
                <a:lnTo>
                  <a:pt x="344" y="170"/>
                </a:lnTo>
                <a:lnTo>
                  <a:pt x="344" y="167"/>
                </a:lnTo>
                <a:lnTo>
                  <a:pt x="345" y="164"/>
                </a:lnTo>
                <a:lnTo>
                  <a:pt x="346" y="162"/>
                </a:lnTo>
                <a:lnTo>
                  <a:pt x="346" y="159"/>
                </a:lnTo>
                <a:lnTo>
                  <a:pt x="346" y="156"/>
                </a:lnTo>
                <a:lnTo>
                  <a:pt x="347" y="153"/>
                </a:lnTo>
                <a:lnTo>
                  <a:pt x="347" y="150"/>
                </a:lnTo>
                <a:lnTo>
                  <a:pt x="348" y="147"/>
                </a:lnTo>
                <a:lnTo>
                  <a:pt x="348" y="144"/>
                </a:lnTo>
                <a:lnTo>
                  <a:pt x="348" y="141"/>
                </a:lnTo>
                <a:lnTo>
                  <a:pt x="347" y="137"/>
                </a:lnTo>
                <a:lnTo>
                  <a:pt x="347" y="134"/>
                </a:lnTo>
                <a:lnTo>
                  <a:pt x="347" y="130"/>
                </a:lnTo>
                <a:lnTo>
                  <a:pt x="346" y="126"/>
                </a:lnTo>
                <a:lnTo>
                  <a:pt x="345" y="121"/>
                </a:lnTo>
                <a:lnTo>
                  <a:pt x="344" y="117"/>
                </a:lnTo>
                <a:lnTo>
                  <a:pt x="342" y="106"/>
                </a:lnTo>
                <a:lnTo>
                  <a:pt x="341" y="102"/>
                </a:lnTo>
                <a:lnTo>
                  <a:pt x="340" y="97"/>
                </a:lnTo>
                <a:lnTo>
                  <a:pt x="339" y="92"/>
                </a:lnTo>
                <a:lnTo>
                  <a:pt x="338" y="88"/>
                </a:lnTo>
                <a:lnTo>
                  <a:pt x="338" y="84"/>
                </a:lnTo>
                <a:lnTo>
                  <a:pt x="337" y="80"/>
                </a:lnTo>
                <a:lnTo>
                  <a:pt x="336" y="76"/>
                </a:lnTo>
                <a:lnTo>
                  <a:pt x="335" y="72"/>
                </a:lnTo>
                <a:lnTo>
                  <a:pt x="334" y="69"/>
                </a:lnTo>
                <a:lnTo>
                  <a:pt x="333" y="66"/>
                </a:lnTo>
                <a:lnTo>
                  <a:pt x="332" y="62"/>
                </a:lnTo>
                <a:lnTo>
                  <a:pt x="331" y="59"/>
                </a:lnTo>
                <a:lnTo>
                  <a:pt x="330" y="56"/>
                </a:lnTo>
                <a:lnTo>
                  <a:pt x="329" y="53"/>
                </a:lnTo>
                <a:lnTo>
                  <a:pt x="328" y="50"/>
                </a:lnTo>
                <a:lnTo>
                  <a:pt x="327" y="47"/>
                </a:lnTo>
                <a:lnTo>
                  <a:pt x="325" y="44"/>
                </a:lnTo>
                <a:lnTo>
                  <a:pt x="324" y="41"/>
                </a:lnTo>
                <a:lnTo>
                  <a:pt x="322" y="38"/>
                </a:lnTo>
                <a:lnTo>
                  <a:pt x="320" y="36"/>
                </a:lnTo>
                <a:lnTo>
                  <a:pt x="318" y="33"/>
                </a:lnTo>
                <a:lnTo>
                  <a:pt x="316" y="31"/>
                </a:lnTo>
                <a:lnTo>
                  <a:pt x="314" y="28"/>
                </a:lnTo>
                <a:lnTo>
                  <a:pt x="311" y="26"/>
                </a:lnTo>
                <a:lnTo>
                  <a:pt x="308" y="23"/>
                </a:lnTo>
                <a:lnTo>
                  <a:pt x="306" y="21"/>
                </a:lnTo>
                <a:lnTo>
                  <a:pt x="302" y="18"/>
                </a:lnTo>
                <a:lnTo>
                  <a:pt x="299" y="16"/>
                </a:lnTo>
                <a:lnTo>
                  <a:pt x="295" y="14"/>
                </a:lnTo>
                <a:lnTo>
                  <a:pt x="292" y="11"/>
                </a:lnTo>
                <a:lnTo>
                  <a:pt x="287" y="8"/>
                </a:lnTo>
                <a:lnTo>
                  <a:pt x="285" y="7"/>
                </a:lnTo>
                <a:lnTo>
                  <a:pt x="283" y="6"/>
                </a:lnTo>
                <a:lnTo>
                  <a:pt x="280" y="5"/>
                </a:lnTo>
                <a:lnTo>
                  <a:pt x="278" y="4"/>
                </a:lnTo>
                <a:lnTo>
                  <a:pt x="276" y="3"/>
                </a:lnTo>
                <a:lnTo>
                  <a:pt x="274" y="3"/>
                </a:lnTo>
                <a:lnTo>
                  <a:pt x="272" y="2"/>
                </a:lnTo>
                <a:lnTo>
                  <a:pt x="270" y="2"/>
                </a:lnTo>
                <a:lnTo>
                  <a:pt x="268" y="1"/>
                </a:lnTo>
                <a:lnTo>
                  <a:pt x="266" y="0"/>
                </a:lnTo>
                <a:lnTo>
                  <a:pt x="264" y="0"/>
                </a:lnTo>
                <a:lnTo>
                  <a:pt x="262" y="0"/>
                </a:lnTo>
                <a:lnTo>
                  <a:pt x="260" y="0"/>
                </a:lnTo>
                <a:lnTo>
                  <a:pt x="258" y="0"/>
                </a:lnTo>
                <a:lnTo>
                  <a:pt x="256" y="0"/>
                </a:lnTo>
                <a:lnTo>
                  <a:pt x="254" y="0"/>
                </a:lnTo>
                <a:lnTo>
                  <a:pt x="252" y="0"/>
                </a:lnTo>
                <a:lnTo>
                  <a:pt x="250" y="0"/>
                </a:lnTo>
                <a:lnTo>
                  <a:pt x="248" y="1"/>
                </a:lnTo>
                <a:lnTo>
                  <a:pt x="246" y="2"/>
                </a:lnTo>
                <a:lnTo>
                  <a:pt x="244" y="2"/>
                </a:lnTo>
                <a:lnTo>
                  <a:pt x="242" y="3"/>
                </a:lnTo>
                <a:lnTo>
                  <a:pt x="240" y="3"/>
                </a:lnTo>
                <a:lnTo>
                  <a:pt x="238" y="4"/>
                </a:lnTo>
                <a:lnTo>
                  <a:pt x="236" y="5"/>
                </a:lnTo>
                <a:lnTo>
                  <a:pt x="234" y="6"/>
                </a:lnTo>
                <a:lnTo>
                  <a:pt x="232" y="7"/>
                </a:lnTo>
                <a:lnTo>
                  <a:pt x="230" y="8"/>
                </a:lnTo>
                <a:lnTo>
                  <a:pt x="228" y="10"/>
                </a:lnTo>
                <a:lnTo>
                  <a:pt x="226" y="11"/>
                </a:lnTo>
                <a:lnTo>
                  <a:pt x="222" y="14"/>
                </a:lnTo>
                <a:lnTo>
                  <a:pt x="220" y="15"/>
                </a:lnTo>
                <a:lnTo>
                  <a:pt x="219" y="16"/>
                </a:lnTo>
                <a:lnTo>
                  <a:pt x="218" y="18"/>
                </a:lnTo>
                <a:lnTo>
                  <a:pt x="216" y="19"/>
                </a:lnTo>
                <a:lnTo>
                  <a:pt x="216" y="20"/>
                </a:lnTo>
                <a:lnTo>
                  <a:pt x="215" y="22"/>
                </a:lnTo>
                <a:lnTo>
                  <a:pt x="214" y="23"/>
                </a:lnTo>
                <a:lnTo>
                  <a:pt x="213" y="24"/>
                </a:lnTo>
                <a:lnTo>
                  <a:pt x="213" y="26"/>
                </a:lnTo>
                <a:lnTo>
                  <a:pt x="212" y="28"/>
                </a:lnTo>
                <a:lnTo>
                  <a:pt x="212" y="29"/>
                </a:lnTo>
                <a:lnTo>
                  <a:pt x="212" y="31"/>
                </a:lnTo>
                <a:lnTo>
                  <a:pt x="211" y="32"/>
                </a:lnTo>
                <a:lnTo>
                  <a:pt x="211" y="34"/>
                </a:lnTo>
                <a:lnTo>
                  <a:pt x="210" y="36"/>
                </a:lnTo>
                <a:lnTo>
                  <a:pt x="210" y="37"/>
                </a:lnTo>
                <a:lnTo>
                  <a:pt x="210" y="39"/>
                </a:lnTo>
                <a:lnTo>
                  <a:pt x="210" y="41"/>
                </a:lnTo>
                <a:lnTo>
                  <a:pt x="209" y="42"/>
                </a:lnTo>
                <a:lnTo>
                  <a:pt x="209" y="44"/>
                </a:lnTo>
                <a:lnTo>
                  <a:pt x="208" y="46"/>
                </a:lnTo>
                <a:lnTo>
                  <a:pt x="208" y="48"/>
                </a:lnTo>
                <a:lnTo>
                  <a:pt x="207" y="50"/>
                </a:lnTo>
                <a:lnTo>
                  <a:pt x="206" y="52"/>
                </a:lnTo>
                <a:lnTo>
                  <a:pt x="205" y="54"/>
                </a:lnTo>
                <a:lnTo>
                  <a:pt x="204" y="56"/>
                </a:lnTo>
                <a:lnTo>
                  <a:pt x="203" y="58"/>
                </a:lnTo>
                <a:lnTo>
                  <a:pt x="202" y="60"/>
                </a:lnTo>
                <a:lnTo>
                  <a:pt x="200" y="62"/>
                </a:lnTo>
                <a:lnTo>
                  <a:pt x="199" y="64"/>
                </a:lnTo>
                <a:lnTo>
                  <a:pt x="187" y="78"/>
                </a:lnTo>
                <a:lnTo>
                  <a:pt x="181" y="85"/>
                </a:lnTo>
                <a:lnTo>
                  <a:pt x="176" y="92"/>
                </a:lnTo>
                <a:lnTo>
                  <a:pt x="171" y="98"/>
                </a:lnTo>
                <a:lnTo>
                  <a:pt x="166" y="103"/>
                </a:lnTo>
                <a:lnTo>
                  <a:pt x="162" y="109"/>
                </a:lnTo>
                <a:lnTo>
                  <a:pt x="157" y="114"/>
                </a:lnTo>
                <a:lnTo>
                  <a:pt x="153" y="119"/>
                </a:lnTo>
                <a:lnTo>
                  <a:pt x="148" y="124"/>
                </a:lnTo>
                <a:lnTo>
                  <a:pt x="144" y="128"/>
                </a:lnTo>
                <a:lnTo>
                  <a:pt x="140" y="132"/>
                </a:lnTo>
                <a:lnTo>
                  <a:pt x="136" y="136"/>
                </a:lnTo>
                <a:lnTo>
                  <a:pt x="132" y="140"/>
                </a:lnTo>
                <a:lnTo>
                  <a:pt x="128" y="144"/>
                </a:lnTo>
                <a:lnTo>
                  <a:pt x="124" y="148"/>
                </a:lnTo>
                <a:lnTo>
                  <a:pt x="120" y="151"/>
                </a:lnTo>
                <a:lnTo>
                  <a:pt x="116" y="154"/>
                </a:lnTo>
                <a:lnTo>
                  <a:pt x="111" y="158"/>
                </a:lnTo>
                <a:lnTo>
                  <a:pt x="106" y="161"/>
                </a:lnTo>
                <a:lnTo>
                  <a:pt x="101" y="164"/>
                </a:lnTo>
                <a:lnTo>
                  <a:pt x="96" y="167"/>
                </a:lnTo>
                <a:lnTo>
                  <a:pt x="91" y="170"/>
                </a:lnTo>
                <a:lnTo>
                  <a:pt x="85" y="172"/>
                </a:lnTo>
                <a:lnTo>
                  <a:pt x="79" y="175"/>
                </a:lnTo>
                <a:lnTo>
                  <a:pt x="73" y="178"/>
                </a:lnTo>
                <a:lnTo>
                  <a:pt x="66" y="181"/>
                </a:lnTo>
                <a:lnTo>
                  <a:pt x="60" y="184"/>
                </a:lnTo>
                <a:lnTo>
                  <a:pt x="52" y="187"/>
                </a:lnTo>
                <a:lnTo>
                  <a:pt x="44" y="190"/>
                </a:lnTo>
                <a:lnTo>
                  <a:pt x="36" y="193"/>
                </a:lnTo>
                <a:lnTo>
                  <a:pt x="27" y="196"/>
                </a:lnTo>
                <a:lnTo>
                  <a:pt x="25" y="196"/>
                </a:lnTo>
                <a:lnTo>
                  <a:pt x="24" y="197"/>
                </a:lnTo>
                <a:lnTo>
                  <a:pt x="22" y="197"/>
                </a:lnTo>
                <a:lnTo>
                  <a:pt x="21" y="197"/>
                </a:lnTo>
                <a:lnTo>
                  <a:pt x="20" y="197"/>
                </a:lnTo>
                <a:lnTo>
                  <a:pt x="19" y="197"/>
                </a:lnTo>
                <a:lnTo>
                  <a:pt x="18" y="197"/>
                </a:lnTo>
                <a:lnTo>
                  <a:pt x="17" y="197"/>
                </a:lnTo>
                <a:lnTo>
                  <a:pt x="16" y="197"/>
                </a:lnTo>
                <a:lnTo>
                  <a:pt x="14" y="197"/>
                </a:lnTo>
                <a:lnTo>
                  <a:pt x="13" y="197"/>
                </a:lnTo>
                <a:lnTo>
                  <a:pt x="12" y="197"/>
                </a:lnTo>
                <a:lnTo>
                  <a:pt x="11" y="197"/>
                </a:lnTo>
                <a:lnTo>
                  <a:pt x="10" y="197"/>
                </a:lnTo>
                <a:lnTo>
                  <a:pt x="9" y="196"/>
                </a:lnTo>
                <a:lnTo>
                  <a:pt x="8" y="196"/>
                </a:lnTo>
                <a:lnTo>
                  <a:pt x="7" y="196"/>
                </a:lnTo>
                <a:lnTo>
                  <a:pt x="6" y="196"/>
                </a:lnTo>
                <a:lnTo>
                  <a:pt x="6" y="196"/>
                </a:lnTo>
                <a:lnTo>
                  <a:pt x="5" y="196"/>
                </a:lnTo>
                <a:lnTo>
                  <a:pt x="4" y="196"/>
                </a:lnTo>
                <a:lnTo>
                  <a:pt x="4" y="196"/>
                </a:lnTo>
                <a:lnTo>
                  <a:pt x="3" y="196"/>
                </a:lnTo>
                <a:lnTo>
                  <a:pt x="2" y="196"/>
                </a:lnTo>
                <a:lnTo>
                  <a:pt x="2" y="195"/>
                </a:lnTo>
                <a:lnTo>
                  <a:pt x="1" y="195"/>
                </a:lnTo>
                <a:lnTo>
                  <a:pt x="1" y="195"/>
                </a:lnTo>
                <a:lnTo>
                  <a:pt x="1" y="196"/>
                </a:lnTo>
                <a:lnTo>
                  <a:pt x="0" y="196"/>
                </a:lnTo>
                <a:lnTo>
                  <a:pt x="0" y="196"/>
                </a:lnTo>
                <a:lnTo>
                  <a:pt x="0" y="196"/>
                </a:lnTo>
                <a:lnTo>
                  <a:pt x="0" y="197"/>
                </a:lnTo>
                <a:lnTo>
                  <a:pt x="1" y="197"/>
                </a:lnTo>
                <a:lnTo>
                  <a:pt x="2" y="198"/>
                </a:lnTo>
                <a:lnTo>
                  <a:pt x="2" y="198"/>
                </a:lnTo>
                <a:lnTo>
                  <a:pt x="4" y="198"/>
                </a:lnTo>
                <a:lnTo>
                  <a:pt x="5" y="199"/>
                </a:lnTo>
                <a:lnTo>
                  <a:pt x="6" y="199"/>
                </a:lnTo>
                <a:lnTo>
                  <a:pt x="8" y="200"/>
                </a:lnTo>
                <a:lnTo>
                  <a:pt x="9" y="200"/>
                </a:lnTo>
                <a:lnTo>
                  <a:pt x="11" y="200"/>
                </a:lnTo>
                <a:lnTo>
                  <a:pt x="13" y="200"/>
                </a:lnTo>
                <a:lnTo>
                  <a:pt x="14" y="201"/>
                </a:lnTo>
                <a:lnTo>
                  <a:pt x="17" y="201"/>
                </a:lnTo>
                <a:lnTo>
                  <a:pt x="19" y="201"/>
                </a:lnTo>
                <a:lnTo>
                  <a:pt x="21" y="202"/>
                </a:lnTo>
                <a:lnTo>
                  <a:pt x="24" y="202"/>
                </a:lnTo>
                <a:lnTo>
                  <a:pt x="26" y="202"/>
                </a:lnTo>
                <a:lnTo>
                  <a:pt x="29" y="202"/>
                </a:lnTo>
                <a:lnTo>
                  <a:pt x="31" y="203"/>
                </a:lnTo>
                <a:lnTo>
                  <a:pt x="34" y="203"/>
                </a:lnTo>
                <a:lnTo>
                  <a:pt x="37" y="204"/>
                </a:lnTo>
                <a:lnTo>
                  <a:pt x="40" y="204"/>
                </a:lnTo>
                <a:lnTo>
                  <a:pt x="42" y="204"/>
                </a:lnTo>
                <a:lnTo>
                  <a:pt x="46" y="205"/>
                </a:lnTo>
                <a:lnTo>
                  <a:pt x="48" y="205"/>
                </a:lnTo>
                <a:lnTo>
                  <a:pt x="52" y="206"/>
                </a:lnTo>
                <a:lnTo>
                  <a:pt x="54" y="206"/>
                </a:lnTo>
                <a:lnTo>
                  <a:pt x="58" y="207"/>
                </a:lnTo>
                <a:lnTo>
                  <a:pt x="60" y="208"/>
                </a:lnTo>
                <a:lnTo>
                  <a:pt x="64" y="208"/>
                </a:lnTo>
                <a:lnTo>
                  <a:pt x="67" y="209"/>
                </a:lnTo>
                <a:lnTo>
                  <a:pt x="70" y="210"/>
                </a:lnTo>
                <a:lnTo>
                  <a:pt x="72" y="210"/>
                </a:lnTo>
                <a:lnTo>
                  <a:pt x="73" y="211"/>
                </a:lnTo>
                <a:lnTo>
                  <a:pt x="75" y="212"/>
                </a:lnTo>
                <a:lnTo>
                  <a:pt x="76" y="212"/>
                </a:lnTo>
                <a:lnTo>
                  <a:pt x="77" y="212"/>
                </a:lnTo>
                <a:lnTo>
                  <a:pt x="78" y="213"/>
                </a:lnTo>
                <a:lnTo>
                  <a:pt x="80" y="214"/>
                </a:lnTo>
                <a:lnTo>
                  <a:pt x="81" y="214"/>
                </a:lnTo>
                <a:lnTo>
                  <a:pt x="82" y="214"/>
                </a:lnTo>
                <a:lnTo>
                  <a:pt x="83" y="215"/>
                </a:lnTo>
                <a:lnTo>
                  <a:pt x="84" y="215"/>
                </a:lnTo>
                <a:lnTo>
                  <a:pt x="85" y="216"/>
                </a:lnTo>
                <a:lnTo>
                  <a:pt x="86" y="216"/>
                </a:lnTo>
                <a:lnTo>
                  <a:pt x="86" y="216"/>
                </a:lnTo>
                <a:lnTo>
                  <a:pt x="88" y="217"/>
                </a:lnTo>
                <a:lnTo>
                  <a:pt x="88" y="217"/>
                </a:lnTo>
                <a:lnTo>
                  <a:pt x="89" y="218"/>
                </a:lnTo>
                <a:lnTo>
                  <a:pt x="90" y="218"/>
                </a:lnTo>
                <a:lnTo>
                  <a:pt x="91" y="218"/>
                </a:lnTo>
                <a:lnTo>
                  <a:pt x="92" y="219"/>
                </a:lnTo>
                <a:lnTo>
                  <a:pt x="93" y="219"/>
                </a:lnTo>
                <a:lnTo>
                  <a:pt x="94" y="220"/>
                </a:lnTo>
                <a:lnTo>
                  <a:pt x="96" y="220"/>
                </a:lnTo>
                <a:lnTo>
                  <a:pt x="97" y="220"/>
                </a:lnTo>
                <a:lnTo>
                  <a:pt x="98" y="220"/>
                </a:lnTo>
                <a:lnTo>
                  <a:pt x="100" y="221"/>
                </a:lnTo>
                <a:lnTo>
                  <a:pt x="101" y="221"/>
                </a:lnTo>
                <a:lnTo>
                  <a:pt x="103" y="222"/>
                </a:lnTo>
                <a:lnTo>
                  <a:pt x="104" y="222"/>
                </a:lnTo>
                <a:lnTo>
                  <a:pt x="106" y="222"/>
                </a:lnTo>
                <a:lnTo>
                  <a:pt x="113" y="224"/>
                </a:lnTo>
                <a:lnTo>
                  <a:pt x="116" y="224"/>
                </a:lnTo>
                <a:lnTo>
                  <a:pt x="120" y="225"/>
                </a:lnTo>
                <a:lnTo>
                  <a:pt x="123" y="226"/>
                </a:lnTo>
                <a:lnTo>
                  <a:pt x="126" y="226"/>
                </a:lnTo>
                <a:lnTo>
                  <a:pt x="129" y="227"/>
                </a:lnTo>
                <a:lnTo>
                  <a:pt x="132" y="228"/>
                </a:lnTo>
                <a:lnTo>
                  <a:pt x="134" y="228"/>
                </a:lnTo>
                <a:lnTo>
                  <a:pt x="137" y="229"/>
                </a:lnTo>
                <a:lnTo>
                  <a:pt x="139" y="230"/>
                </a:lnTo>
                <a:lnTo>
                  <a:pt x="142" y="230"/>
                </a:lnTo>
                <a:lnTo>
                  <a:pt x="144" y="231"/>
                </a:lnTo>
                <a:lnTo>
                  <a:pt x="147" y="231"/>
                </a:lnTo>
                <a:lnTo>
                  <a:pt x="149" y="232"/>
                </a:lnTo>
                <a:lnTo>
                  <a:pt x="151" y="232"/>
                </a:lnTo>
                <a:lnTo>
                  <a:pt x="154" y="232"/>
                </a:lnTo>
                <a:lnTo>
                  <a:pt x="156" y="232"/>
                </a:lnTo>
                <a:lnTo>
                  <a:pt x="158" y="232"/>
                </a:lnTo>
                <a:lnTo>
                  <a:pt x="160" y="232"/>
                </a:lnTo>
                <a:lnTo>
                  <a:pt x="162" y="232"/>
                </a:lnTo>
                <a:lnTo>
                  <a:pt x="164" y="232"/>
                </a:lnTo>
                <a:lnTo>
                  <a:pt x="166" y="232"/>
                </a:lnTo>
                <a:lnTo>
                  <a:pt x="168" y="231"/>
                </a:lnTo>
                <a:lnTo>
                  <a:pt x="170" y="231"/>
                </a:lnTo>
                <a:lnTo>
                  <a:pt x="172" y="230"/>
                </a:lnTo>
                <a:lnTo>
                  <a:pt x="175" y="229"/>
                </a:lnTo>
                <a:lnTo>
                  <a:pt x="177" y="228"/>
                </a:lnTo>
                <a:lnTo>
                  <a:pt x="179" y="227"/>
                </a:lnTo>
                <a:lnTo>
                  <a:pt x="181" y="226"/>
                </a:lnTo>
                <a:lnTo>
                  <a:pt x="184" y="224"/>
                </a:lnTo>
                <a:lnTo>
                  <a:pt x="186" y="222"/>
                </a:lnTo>
                <a:lnTo>
                  <a:pt x="191" y="217"/>
                </a:lnTo>
                <a:lnTo>
                  <a:pt x="194" y="214"/>
                </a:lnTo>
                <a:lnTo>
                  <a:pt x="195" y="212"/>
                </a:lnTo>
                <a:lnTo>
                  <a:pt x="197" y="209"/>
                </a:lnTo>
                <a:lnTo>
                  <a:pt x="198" y="206"/>
                </a:lnTo>
                <a:lnTo>
                  <a:pt x="199" y="203"/>
                </a:lnTo>
                <a:lnTo>
                  <a:pt x="200" y="200"/>
                </a:lnTo>
                <a:lnTo>
                  <a:pt x="200" y="197"/>
                </a:lnTo>
                <a:lnTo>
                  <a:pt x="200" y="194"/>
                </a:lnTo>
                <a:lnTo>
                  <a:pt x="201" y="190"/>
                </a:lnTo>
                <a:lnTo>
                  <a:pt x="201" y="187"/>
                </a:lnTo>
                <a:lnTo>
                  <a:pt x="200" y="184"/>
                </a:lnTo>
                <a:lnTo>
                  <a:pt x="200" y="181"/>
                </a:lnTo>
                <a:lnTo>
                  <a:pt x="200" y="178"/>
                </a:lnTo>
                <a:lnTo>
                  <a:pt x="200" y="174"/>
                </a:lnTo>
                <a:lnTo>
                  <a:pt x="200" y="170"/>
                </a:lnTo>
                <a:lnTo>
                  <a:pt x="199" y="167"/>
                </a:lnTo>
                <a:lnTo>
                  <a:pt x="199" y="164"/>
                </a:lnTo>
                <a:lnTo>
                  <a:pt x="199" y="160"/>
                </a:lnTo>
                <a:lnTo>
                  <a:pt x="199" y="156"/>
                </a:lnTo>
                <a:lnTo>
                  <a:pt x="199" y="153"/>
                </a:lnTo>
                <a:lnTo>
                  <a:pt x="199" y="149"/>
                </a:lnTo>
                <a:lnTo>
                  <a:pt x="200" y="146"/>
                </a:lnTo>
                <a:lnTo>
                  <a:pt x="200" y="142"/>
                </a:lnTo>
                <a:lnTo>
                  <a:pt x="201" y="138"/>
                </a:lnTo>
                <a:lnTo>
                  <a:pt x="202" y="135"/>
                </a:lnTo>
                <a:lnTo>
                  <a:pt x="204" y="131"/>
                </a:lnTo>
                <a:lnTo>
                  <a:pt x="205" y="128"/>
                </a:lnTo>
                <a:lnTo>
                  <a:pt x="207" y="124"/>
                </a:lnTo>
                <a:lnTo>
                  <a:pt x="210" y="120"/>
                </a:lnTo>
                <a:lnTo>
                  <a:pt x="212" y="117"/>
                </a:lnTo>
                <a:lnTo>
                  <a:pt x="215" y="113"/>
                </a:lnTo>
                <a:lnTo>
                  <a:pt x="217" y="111"/>
                </a:lnTo>
                <a:lnTo>
                  <a:pt x="218" y="110"/>
                </a:lnTo>
                <a:lnTo>
                  <a:pt x="220" y="108"/>
                </a:lnTo>
                <a:lnTo>
                  <a:pt x="221" y="107"/>
                </a:lnTo>
                <a:lnTo>
                  <a:pt x="222" y="106"/>
                </a:lnTo>
                <a:lnTo>
                  <a:pt x="224" y="105"/>
                </a:lnTo>
                <a:lnTo>
                  <a:pt x="225" y="104"/>
                </a:lnTo>
                <a:lnTo>
                  <a:pt x="226" y="103"/>
                </a:lnTo>
                <a:lnTo>
                  <a:pt x="228" y="102"/>
                </a:lnTo>
                <a:lnTo>
                  <a:pt x="229" y="101"/>
                </a:lnTo>
                <a:lnTo>
                  <a:pt x="230" y="100"/>
                </a:lnTo>
                <a:lnTo>
                  <a:pt x="232" y="100"/>
                </a:lnTo>
                <a:lnTo>
                  <a:pt x="233" y="99"/>
                </a:lnTo>
                <a:lnTo>
                  <a:pt x="234" y="98"/>
                </a:lnTo>
                <a:lnTo>
                  <a:pt x="236" y="98"/>
                </a:lnTo>
                <a:lnTo>
                  <a:pt x="237" y="97"/>
                </a:lnTo>
                <a:lnTo>
                  <a:pt x="239" y="96"/>
                </a:lnTo>
                <a:lnTo>
                  <a:pt x="240" y="96"/>
                </a:lnTo>
                <a:lnTo>
                  <a:pt x="242" y="96"/>
                </a:lnTo>
                <a:lnTo>
                  <a:pt x="244" y="95"/>
                </a:lnTo>
                <a:lnTo>
                  <a:pt x="246" y="95"/>
                </a:lnTo>
                <a:lnTo>
                  <a:pt x="247" y="94"/>
                </a:lnTo>
                <a:lnTo>
                  <a:pt x="249" y="94"/>
                </a:lnTo>
                <a:lnTo>
                  <a:pt x="251" y="93"/>
                </a:lnTo>
                <a:lnTo>
                  <a:pt x="253" y="93"/>
                </a:lnTo>
                <a:lnTo>
                  <a:pt x="255" y="92"/>
                </a:lnTo>
                <a:lnTo>
                  <a:pt x="258" y="92"/>
                </a:lnTo>
                <a:lnTo>
                  <a:pt x="260" y="91"/>
                </a:lnTo>
                <a:lnTo>
                  <a:pt x="262" y="91"/>
                </a:lnTo>
                <a:lnTo>
                  <a:pt x="265" y="90"/>
                </a:lnTo>
                <a:lnTo>
                  <a:pt x="267" y="90"/>
                </a:lnTo>
                <a:lnTo>
                  <a:pt x="268" y="90"/>
                </a:lnTo>
                <a:lnTo>
                  <a:pt x="269" y="89"/>
                </a:lnTo>
                <a:lnTo>
                  <a:pt x="270" y="89"/>
                </a:lnTo>
                <a:lnTo>
                  <a:pt x="271" y="89"/>
                </a:lnTo>
                <a:lnTo>
                  <a:pt x="272" y="88"/>
                </a:lnTo>
                <a:lnTo>
                  <a:pt x="273" y="88"/>
                </a:lnTo>
                <a:lnTo>
                  <a:pt x="274" y="88"/>
                </a:lnTo>
                <a:lnTo>
                  <a:pt x="274" y="88"/>
                </a:lnTo>
                <a:lnTo>
                  <a:pt x="275" y="88"/>
                </a:lnTo>
                <a:lnTo>
                  <a:pt x="276" y="88"/>
                </a:lnTo>
                <a:lnTo>
                  <a:pt x="277" y="88"/>
                </a:lnTo>
                <a:lnTo>
                  <a:pt x="278" y="88"/>
                </a:lnTo>
                <a:lnTo>
                  <a:pt x="278" y="88"/>
                </a:lnTo>
                <a:lnTo>
                  <a:pt x="279" y="88"/>
                </a:lnTo>
                <a:lnTo>
                  <a:pt x="280" y="88"/>
                </a:lnTo>
                <a:lnTo>
                  <a:pt x="280" y="88"/>
                </a:lnTo>
                <a:lnTo>
                  <a:pt x="281" y="88"/>
                </a:lnTo>
                <a:lnTo>
                  <a:pt x="282" y="88"/>
                </a:lnTo>
                <a:lnTo>
                  <a:pt x="282" y="88"/>
                </a:lnTo>
                <a:lnTo>
                  <a:pt x="283" y="88"/>
                </a:lnTo>
                <a:lnTo>
                  <a:pt x="284" y="88"/>
                </a:lnTo>
                <a:lnTo>
                  <a:pt x="284" y="88"/>
                </a:lnTo>
                <a:lnTo>
                  <a:pt x="285" y="88"/>
                </a:lnTo>
                <a:lnTo>
                  <a:pt x="286" y="88"/>
                </a:lnTo>
                <a:lnTo>
                  <a:pt x="287" y="88"/>
                </a:lnTo>
                <a:lnTo>
                  <a:pt x="288" y="89"/>
                </a:lnTo>
                <a:lnTo>
                  <a:pt x="288" y="89"/>
                </a:lnTo>
                <a:lnTo>
                  <a:pt x="289" y="90"/>
                </a:lnTo>
                <a:lnTo>
                  <a:pt x="290" y="90"/>
                </a:lnTo>
                <a:lnTo>
                  <a:pt x="292" y="90"/>
                </a:lnTo>
                <a:lnTo>
                  <a:pt x="298" y="93"/>
                </a:lnTo>
                <a:lnTo>
                  <a:pt x="302" y="95"/>
                </a:lnTo>
                <a:lnTo>
                  <a:pt x="305" y="96"/>
                </a:lnTo>
                <a:lnTo>
                  <a:pt x="308" y="98"/>
                </a:lnTo>
                <a:lnTo>
                  <a:pt x="311" y="99"/>
                </a:lnTo>
                <a:lnTo>
                  <a:pt x="314" y="100"/>
                </a:lnTo>
                <a:lnTo>
                  <a:pt x="316" y="102"/>
                </a:lnTo>
                <a:lnTo>
                  <a:pt x="319" y="103"/>
                </a:lnTo>
                <a:lnTo>
                  <a:pt x="321" y="105"/>
                </a:lnTo>
                <a:lnTo>
                  <a:pt x="323" y="106"/>
                </a:lnTo>
                <a:lnTo>
                  <a:pt x="326" y="108"/>
                </a:lnTo>
                <a:lnTo>
                  <a:pt x="328" y="110"/>
                </a:lnTo>
                <a:lnTo>
                  <a:pt x="330" y="111"/>
                </a:lnTo>
                <a:lnTo>
                  <a:pt x="332" y="113"/>
                </a:lnTo>
                <a:lnTo>
                  <a:pt x="333" y="114"/>
                </a:lnTo>
                <a:lnTo>
                  <a:pt x="335" y="116"/>
                </a:lnTo>
                <a:lnTo>
                  <a:pt x="337" y="118"/>
                </a:lnTo>
                <a:lnTo>
                  <a:pt x="338" y="120"/>
                </a:lnTo>
                <a:lnTo>
                  <a:pt x="340" y="122"/>
                </a:lnTo>
                <a:lnTo>
                  <a:pt x="341" y="124"/>
                </a:lnTo>
                <a:lnTo>
                  <a:pt x="343" y="127"/>
                </a:lnTo>
                <a:lnTo>
                  <a:pt x="344" y="129"/>
                </a:lnTo>
                <a:lnTo>
                  <a:pt x="346" y="132"/>
                </a:lnTo>
                <a:lnTo>
                  <a:pt x="347" y="134"/>
                </a:lnTo>
                <a:lnTo>
                  <a:pt x="349" y="137"/>
                </a:lnTo>
                <a:lnTo>
                  <a:pt x="350" y="140"/>
                </a:lnTo>
                <a:lnTo>
                  <a:pt x="352" y="143"/>
                </a:lnTo>
                <a:lnTo>
                  <a:pt x="353" y="146"/>
                </a:lnTo>
                <a:lnTo>
                  <a:pt x="354" y="149"/>
                </a:lnTo>
                <a:lnTo>
                  <a:pt x="356" y="152"/>
                </a:lnTo>
                <a:lnTo>
                  <a:pt x="358" y="156"/>
                </a:lnTo>
                <a:lnTo>
                  <a:pt x="359" y="161"/>
                </a:lnTo>
                <a:lnTo>
                  <a:pt x="360" y="164"/>
                </a:lnTo>
                <a:lnTo>
                  <a:pt x="360" y="166"/>
                </a:lnTo>
                <a:lnTo>
                  <a:pt x="361" y="168"/>
                </a:lnTo>
                <a:lnTo>
                  <a:pt x="361" y="170"/>
                </a:lnTo>
                <a:lnTo>
                  <a:pt x="361" y="172"/>
                </a:lnTo>
                <a:lnTo>
                  <a:pt x="361" y="174"/>
                </a:lnTo>
                <a:lnTo>
                  <a:pt x="361" y="176"/>
                </a:lnTo>
                <a:lnTo>
                  <a:pt x="360" y="178"/>
                </a:lnTo>
                <a:lnTo>
                  <a:pt x="360" y="180"/>
                </a:lnTo>
                <a:lnTo>
                  <a:pt x="360" y="182"/>
                </a:lnTo>
                <a:lnTo>
                  <a:pt x="359" y="184"/>
                </a:lnTo>
                <a:lnTo>
                  <a:pt x="359" y="186"/>
                </a:lnTo>
                <a:lnTo>
                  <a:pt x="358" y="188"/>
                </a:lnTo>
                <a:lnTo>
                  <a:pt x="358" y="189"/>
                </a:lnTo>
                <a:lnTo>
                  <a:pt x="357" y="191"/>
                </a:lnTo>
                <a:lnTo>
                  <a:pt x="356" y="193"/>
                </a:lnTo>
                <a:lnTo>
                  <a:pt x="356" y="195"/>
                </a:lnTo>
                <a:lnTo>
                  <a:pt x="356" y="196"/>
                </a:lnTo>
                <a:lnTo>
                  <a:pt x="355" y="198"/>
                </a:lnTo>
                <a:lnTo>
                  <a:pt x="355" y="200"/>
                </a:lnTo>
                <a:lnTo>
                  <a:pt x="354" y="202"/>
                </a:lnTo>
                <a:lnTo>
                  <a:pt x="354" y="204"/>
                </a:lnTo>
                <a:lnTo>
                  <a:pt x="354" y="206"/>
                </a:lnTo>
                <a:lnTo>
                  <a:pt x="354" y="208"/>
                </a:lnTo>
                <a:lnTo>
                  <a:pt x="354" y="210"/>
                </a:lnTo>
                <a:lnTo>
                  <a:pt x="354" y="212"/>
                </a:lnTo>
                <a:lnTo>
                  <a:pt x="355" y="215"/>
                </a:lnTo>
                <a:lnTo>
                  <a:pt x="356" y="217"/>
                </a:lnTo>
                <a:lnTo>
                  <a:pt x="356" y="220"/>
                </a:lnTo>
                <a:lnTo>
                  <a:pt x="358" y="222"/>
                </a:lnTo>
                <a:lnTo>
                  <a:pt x="358" y="224"/>
                </a:lnTo>
                <a:lnTo>
                  <a:pt x="358" y="224"/>
                </a:lnTo>
                <a:lnTo>
                  <a:pt x="359" y="225"/>
                </a:lnTo>
                <a:lnTo>
                  <a:pt x="359" y="225"/>
                </a:lnTo>
                <a:lnTo>
                  <a:pt x="360" y="226"/>
                </a:lnTo>
                <a:lnTo>
                  <a:pt x="360" y="226"/>
                </a:lnTo>
                <a:lnTo>
                  <a:pt x="360" y="226"/>
                </a:lnTo>
                <a:lnTo>
                  <a:pt x="361" y="227"/>
                </a:lnTo>
                <a:lnTo>
                  <a:pt x="361" y="227"/>
                </a:lnTo>
                <a:lnTo>
                  <a:pt x="362" y="228"/>
                </a:lnTo>
                <a:lnTo>
                  <a:pt x="362" y="228"/>
                </a:lnTo>
                <a:lnTo>
                  <a:pt x="362" y="228"/>
                </a:lnTo>
                <a:lnTo>
                  <a:pt x="363" y="228"/>
                </a:lnTo>
                <a:lnTo>
                  <a:pt x="364" y="229"/>
                </a:lnTo>
                <a:lnTo>
                  <a:pt x="364" y="229"/>
                </a:lnTo>
                <a:lnTo>
                  <a:pt x="364" y="229"/>
                </a:lnTo>
                <a:lnTo>
                  <a:pt x="365" y="230"/>
                </a:lnTo>
                <a:lnTo>
                  <a:pt x="365" y="230"/>
                </a:lnTo>
                <a:lnTo>
                  <a:pt x="366" y="230"/>
                </a:lnTo>
                <a:lnTo>
                  <a:pt x="366" y="230"/>
                </a:lnTo>
                <a:lnTo>
                  <a:pt x="367" y="230"/>
                </a:lnTo>
                <a:lnTo>
                  <a:pt x="367" y="231"/>
                </a:lnTo>
                <a:lnTo>
                  <a:pt x="368" y="231"/>
                </a:lnTo>
                <a:lnTo>
                  <a:pt x="368" y="232"/>
                </a:lnTo>
                <a:lnTo>
                  <a:pt x="368" y="232"/>
                </a:lnTo>
                <a:lnTo>
                  <a:pt x="369" y="232"/>
                </a:lnTo>
                <a:lnTo>
                  <a:pt x="369" y="233"/>
                </a:lnTo>
                <a:lnTo>
                  <a:pt x="370" y="234"/>
                </a:lnTo>
                <a:lnTo>
                  <a:pt x="370" y="234"/>
                </a:lnTo>
                <a:lnTo>
                  <a:pt x="370" y="235"/>
                </a:lnTo>
                <a:lnTo>
                  <a:pt x="371" y="236"/>
                </a:lnTo>
                <a:lnTo>
                  <a:pt x="373" y="240"/>
                </a:lnTo>
                <a:lnTo>
                  <a:pt x="374" y="242"/>
                </a:lnTo>
                <a:lnTo>
                  <a:pt x="376" y="244"/>
                </a:lnTo>
                <a:lnTo>
                  <a:pt x="376" y="246"/>
                </a:lnTo>
                <a:lnTo>
                  <a:pt x="378" y="249"/>
                </a:lnTo>
                <a:lnTo>
                  <a:pt x="378" y="251"/>
                </a:lnTo>
                <a:lnTo>
                  <a:pt x="379" y="253"/>
                </a:lnTo>
                <a:lnTo>
                  <a:pt x="380" y="255"/>
                </a:lnTo>
                <a:lnTo>
                  <a:pt x="381" y="258"/>
                </a:lnTo>
                <a:lnTo>
                  <a:pt x="382" y="260"/>
                </a:lnTo>
                <a:lnTo>
                  <a:pt x="382" y="262"/>
                </a:lnTo>
                <a:lnTo>
                  <a:pt x="383" y="264"/>
                </a:lnTo>
                <a:lnTo>
                  <a:pt x="384" y="266"/>
                </a:lnTo>
                <a:lnTo>
                  <a:pt x="384" y="268"/>
                </a:lnTo>
                <a:lnTo>
                  <a:pt x="385" y="270"/>
                </a:lnTo>
                <a:lnTo>
                  <a:pt x="385" y="272"/>
                </a:lnTo>
                <a:lnTo>
                  <a:pt x="386" y="273"/>
                </a:lnTo>
                <a:lnTo>
                  <a:pt x="386" y="275"/>
                </a:lnTo>
                <a:lnTo>
                  <a:pt x="386" y="276"/>
                </a:lnTo>
                <a:lnTo>
                  <a:pt x="386" y="278"/>
                </a:lnTo>
                <a:lnTo>
                  <a:pt x="386" y="280"/>
                </a:lnTo>
                <a:lnTo>
                  <a:pt x="386" y="281"/>
                </a:lnTo>
                <a:lnTo>
                  <a:pt x="387" y="282"/>
                </a:lnTo>
                <a:lnTo>
                  <a:pt x="386" y="283"/>
                </a:lnTo>
                <a:lnTo>
                  <a:pt x="386" y="284"/>
                </a:lnTo>
                <a:lnTo>
                  <a:pt x="386" y="285"/>
                </a:lnTo>
                <a:lnTo>
                  <a:pt x="386" y="286"/>
                </a:lnTo>
                <a:lnTo>
                  <a:pt x="386" y="287"/>
                </a:lnTo>
                <a:lnTo>
                  <a:pt x="385" y="288"/>
                </a:lnTo>
                <a:lnTo>
                  <a:pt x="385" y="288"/>
                </a:lnTo>
                <a:lnTo>
                  <a:pt x="384" y="288"/>
                </a:lnTo>
              </a:path>
            </a:pathLst>
          </a:custGeom>
          <a:solidFill>
            <a:srgbClr val="008000"/>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1987" name="Freeform 1043"/>
          <p:cNvSpPr>
            <a:spLocks/>
          </p:cNvSpPr>
          <p:nvPr/>
        </p:nvSpPr>
        <p:spPr bwMode="auto">
          <a:xfrm>
            <a:off x="2287588" y="3074988"/>
            <a:ext cx="557212" cy="608012"/>
          </a:xfrm>
          <a:custGeom>
            <a:avLst/>
            <a:gdLst>
              <a:gd name="T0" fmla="*/ 1 w 395"/>
              <a:gd name="T1" fmla="*/ 158 h 383"/>
              <a:gd name="T2" fmla="*/ 2 w 395"/>
              <a:gd name="T3" fmla="*/ 139 h 383"/>
              <a:gd name="T4" fmla="*/ 10 w 395"/>
              <a:gd name="T5" fmla="*/ 116 h 383"/>
              <a:gd name="T6" fmla="*/ 23 w 395"/>
              <a:gd name="T7" fmla="*/ 91 h 383"/>
              <a:gd name="T8" fmla="*/ 44 w 395"/>
              <a:gd name="T9" fmla="*/ 57 h 383"/>
              <a:gd name="T10" fmla="*/ 62 w 395"/>
              <a:gd name="T11" fmla="*/ 38 h 383"/>
              <a:gd name="T12" fmla="*/ 86 w 395"/>
              <a:gd name="T13" fmla="*/ 24 h 383"/>
              <a:gd name="T14" fmla="*/ 124 w 395"/>
              <a:gd name="T15" fmla="*/ 8 h 383"/>
              <a:gd name="T16" fmla="*/ 150 w 395"/>
              <a:gd name="T17" fmla="*/ 1 h 383"/>
              <a:gd name="T18" fmla="*/ 172 w 395"/>
              <a:gd name="T19" fmla="*/ 1 h 383"/>
              <a:gd name="T20" fmla="*/ 197 w 395"/>
              <a:gd name="T21" fmla="*/ 6 h 383"/>
              <a:gd name="T22" fmla="*/ 225 w 395"/>
              <a:gd name="T23" fmla="*/ 12 h 383"/>
              <a:gd name="T24" fmla="*/ 233 w 395"/>
              <a:gd name="T25" fmla="*/ 14 h 383"/>
              <a:gd name="T26" fmla="*/ 239 w 395"/>
              <a:gd name="T27" fmla="*/ 16 h 383"/>
              <a:gd name="T28" fmla="*/ 244 w 395"/>
              <a:gd name="T29" fmla="*/ 20 h 383"/>
              <a:gd name="T30" fmla="*/ 257 w 395"/>
              <a:gd name="T31" fmla="*/ 41 h 383"/>
              <a:gd name="T32" fmla="*/ 262 w 395"/>
              <a:gd name="T33" fmla="*/ 72 h 383"/>
              <a:gd name="T34" fmla="*/ 259 w 395"/>
              <a:gd name="T35" fmla="*/ 102 h 383"/>
              <a:gd name="T36" fmla="*/ 264 w 395"/>
              <a:gd name="T37" fmla="*/ 130 h 383"/>
              <a:gd name="T38" fmla="*/ 288 w 395"/>
              <a:gd name="T39" fmla="*/ 152 h 383"/>
              <a:gd name="T40" fmla="*/ 313 w 395"/>
              <a:gd name="T41" fmla="*/ 152 h 383"/>
              <a:gd name="T42" fmla="*/ 338 w 395"/>
              <a:gd name="T43" fmla="*/ 147 h 383"/>
              <a:gd name="T44" fmla="*/ 360 w 395"/>
              <a:gd name="T45" fmla="*/ 151 h 383"/>
              <a:gd name="T46" fmla="*/ 372 w 395"/>
              <a:gd name="T47" fmla="*/ 165 h 383"/>
              <a:gd name="T48" fmla="*/ 372 w 395"/>
              <a:gd name="T49" fmla="*/ 176 h 383"/>
              <a:gd name="T50" fmla="*/ 368 w 395"/>
              <a:gd name="T51" fmla="*/ 189 h 383"/>
              <a:gd name="T52" fmla="*/ 366 w 395"/>
              <a:gd name="T53" fmla="*/ 205 h 383"/>
              <a:gd name="T54" fmla="*/ 373 w 395"/>
              <a:gd name="T55" fmla="*/ 242 h 383"/>
              <a:gd name="T56" fmla="*/ 384 w 395"/>
              <a:gd name="T57" fmla="*/ 267 h 383"/>
              <a:gd name="T58" fmla="*/ 392 w 395"/>
              <a:gd name="T59" fmla="*/ 291 h 383"/>
              <a:gd name="T60" fmla="*/ 394 w 395"/>
              <a:gd name="T61" fmla="*/ 323 h 383"/>
              <a:gd name="T62" fmla="*/ 392 w 395"/>
              <a:gd name="T63" fmla="*/ 337 h 383"/>
              <a:gd name="T64" fmla="*/ 390 w 395"/>
              <a:gd name="T65" fmla="*/ 344 h 383"/>
              <a:gd name="T66" fmla="*/ 386 w 395"/>
              <a:gd name="T67" fmla="*/ 349 h 383"/>
              <a:gd name="T68" fmla="*/ 380 w 395"/>
              <a:gd name="T69" fmla="*/ 355 h 383"/>
              <a:gd name="T70" fmla="*/ 352 w 395"/>
              <a:gd name="T71" fmla="*/ 373 h 383"/>
              <a:gd name="T72" fmla="*/ 330 w 395"/>
              <a:gd name="T73" fmla="*/ 380 h 383"/>
              <a:gd name="T74" fmla="*/ 304 w 395"/>
              <a:gd name="T75" fmla="*/ 381 h 383"/>
              <a:gd name="T76" fmla="*/ 268 w 395"/>
              <a:gd name="T77" fmla="*/ 382 h 383"/>
              <a:gd name="T78" fmla="*/ 250 w 395"/>
              <a:gd name="T79" fmla="*/ 382 h 383"/>
              <a:gd name="T80" fmla="*/ 237 w 395"/>
              <a:gd name="T81" fmla="*/ 380 h 383"/>
              <a:gd name="T82" fmla="*/ 222 w 395"/>
              <a:gd name="T83" fmla="*/ 374 h 383"/>
              <a:gd name="T84" fmla="*/ 200 w 395"/>
              <a:gd name="T85" fmla="*/ 365 h 383"/>
              <a:gd name="T86" fmla="*/ 183 w 395"/>
              <a:gd name="T87" fmla="*/ 358 h 383"/>
              <a:gd name="T88" fmla="*/ 171 w 395"/>
              <a:gd name="T89" fmla="*/ 350 h 383"/>
              <a:gd name="T90" fmla="*/ 161 w 395"/>
              <a:gd name="T91" fmla="*/ 339 h 383"/>
              <a:gd name="T92" fmla="*/ 144 w 395"/>
              <a:gd name="T93" fmla="*/ 293 h 383"/>
              <a:gd name="T94" fmla="*/ 150 w 395"/>
              <a:gd name="T95" fmla="*/ 233 h 383"/>
              <a:gd name="T96" fmla="*/ 170 w 395"/>
              <a:gd name="T97" fmla="*/ 177 h 383"/>
              <a:gd name="T98" fmla="*/ 178 w 395"/>
              <a:gd name="T99" fmla="*/ 115 h 383"/>
              <a:gd name="T100" fmla="*/ 164 w 395"/>
              <a:gd name="T101" fmla="*/ 67 h 383"/>
              <a:gd name="T102" fmla="*/ 153 w 395"/>
              <a:gd name="T103" fmla="*/ 56 h 383"/>
              <a:gd name="T104" fmla="*/ 142 w 395"/>
              <a:gd name="T105" fmla="*/ 48 h 383"/>
              <a:gd name="T106" fmla="*/ 132 w 395"/>
              <a:gd name="T107" fmla="*/ 40 h 383"/>
              <a:gd name="T108" fmla="*/ 129 w 395"/>
              <a:gd name="T109" fmla="*/ 38 h 383"/>
              <a:gd name="T110" fmla="*/ 129 w 395"/>
              <a:gd name="T111" fmla="*/ 38 h 383"/>
              <a:gd name="T112" fmla="*/ 129 w 395"/>
              <a:gd name="T113" fmla="*/ 38 h 383"/>
              <a:gd name="T114" fmla="*/ 129 w 395"/>
              <a:gd name="T115" fmla="*/ 38 h 383"/>
              <a:gd name="T116" fmla="*/ 107 w 395"/>
              <a:gd name="T117" fmla="*/ 70 h 383"/>
              <a:gd name="T118" fmla="*/ 78 w 395"/>
              <a:gd name="T119" fmla="*/ 118 h 383"/>
              <a:gd name="T120" fmla="*/ 47 w 395"/>
              <a:gd name="T121" fmla="*/ 159 h 383"/>
              <a:gd name="T122" fmla="*/ 14 w 395"/>
              <a:gd name="T123" fmla="*/ 172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5" h="383">
                <a:moveTo>
                  <a:pt x="10" y="170"/>
                </a:moveTo>
                <a:lnTo>
                  <a:pt x="6" y="168"/>
                </a:lnTo>
                <a:lnTo>
                  <a:pt x="5" y="166"/>
                </a:lnTo>
                <a:lnTo>
                  <a:pt x="4" y="165"/>
                </a:lnTo>
                <a:lnTo>
                  <a:pt x="3" y="164"/>
                </a:lnTo>
                <a:lnTo>
                  <a:pt x="2" y="162"/>
                </a:lnTo>
                <a:lnTo>
                  <a:pt x="1" y="160"/>
                </a:lnTo>
                <a:lnTo>
                  <a:pt x="1" y="158"/>
                </a:lnTo>
                <a:lnTo>
                  <a:pt x="0" y="156"/>
                </a:lnTo>
                <a:lnTo>
                  <a:pt x="0" y="154"/>
                </a:lnTo>
                <a:lnTo>
                  <a:pt x="0" y="152"/>
                </a:lnTo>
                <a:lnTo>
                  <a:pt x="0" y="149"/>
                </a:lnTo>
                <a:lnTo>
                  <a:pt x="0" y="147"/>
                </a:lnTo>
                <a:lnTo>
                  <a:pt x="1" y="144"/>
                </a:lnTo>
                <a:lnTo>
                  <a:pt x="1" y="142"/>
                </a:lnTo>
                <a:lnTo>
                  <a:pt x="2" y="139"/>
                </a:lnTo>
                <a:lnTo>
                  <a:pt x="3" y="136"/>
                </a:lnTo>
                <a:lnTo>
                  <a:pt x="4" y="133"/>
                </a:lnTo>
                <a:lnTo>
                  <a:pt x="4" y="130"/>
                </a:lnTo>
                <a:lnTo>
                  <a:pt x="6" y="128"/>
                </a:lnTo>
                <a:lnTo>
                  <a:pt x="6" y="124"/>
                </a:lnTo>
                <a:lnTo>
                  <a:pt x="8" y="122"/>
                </a:lnTo>
                <a:lnTo>
                  <a:pt x="9" y="118"/>
                </a:lnTo>
                <a:lnTo>
                  <a:pt x="10" y="116"/>
                </a:lnTo>
                <a:lnTo>
                  <a:pt x="12" y="112"/>
                </a:lnTo>
                <a:lnTo>
                  <a:pt x="13" y="109"/>
                </a:lnTo>
                <a:lnTo>
                  <a:pt x="15" y="106"/>
                </a:lnTo>
                <a:lnTo>
                  <a:pt x="16" y="103"/>
                </a:lnTo>
                <a:lnTo>
                  <a:pt x="18" y="100"/>
                </a:lnTo>
                <a:lnTo>
                  <a:pt x="20" y="97"/>
                </a:lnTo>
                <a:lnTo>
                  <a:pt x="21" y="94"/>
                </a:lnTo>
                <a:lnTo>
                  <a:pt x="23" y="91"/>
                </a:lnTo>
                <a:lnTo>
                  <a:pt x="28" y="82"/>
                </a:lnTo>
                <a:lnTo>
                  <a:pt x="30" y="78"/>
                </a:lnTo>
                <a:lnTo>
                  <a:pt x="33" y="74"/>
                </a:lnTo>
                <a:lnTo>
                  <a:pt x="35" y="70"/>
                </a:lnTo>
                <a:lnTo>
                  <a:pt x="37" y="66"/>
                </a:lnTo>
                <a:lnTo>
                  <a:pt x="40" y="63"/>
                </a:lnTo>
                <a:lnTo>
                  <a:pt x="42" y="60"/>
                </a:lnTo>
                <a:lnTo>
                  <a:pt x="44" y="57"/>
                </a:lnTo>
                <a:lnTo>
                  <a:pt x="46" y="54"/>
                </a:lnTo>
                <a:lnTo>
                  <a:pt x="48" y="51"/>
                </a:lnTo>
                <a:lnTo>
                  <a:pt x="50" y="49"/>
                </a:lnTo>
                <a:lnTo>
                  <a:pt x="53" y="46"/>
                </a:lnTo>
                <a:lnTo>
                  <a:pt x="55" y="44"/>
                </a:lnTo>
                <a:lnTo>
                  <a:pt x="57" y="42"/>
                </a:lnTo>
                <a:lnTo>
                  <a:pt x="60" y="40"/>
                </a:lnTo>
                <a:lnTo>
                  <a:pt x="62" y="38"/>
                </a:lnTo>
                <a:lnTo>
                  <a:pt x="64" y="36"/>
                </a:lnTo>
                <a:lnTo>
                  <a:pt x="67" y="34"/>
                </a:lnTo>
                <a:lnTo>
                  <a:pt x="70" y="32"/>
                </a:lnTo>
                <a:lnTo>
                  <a:pt x="73" y="30"/>
                </a:lnTo>
                <a:lnTo>
                  <a:pt x="76" y="28"/>
                </a:lnTo>
                <a:lnTo>
                  <a:pt x="79" y="27"/>
                </a:lnTo>
                <a:lnTo>
                  <a:pt x="82" y="25"/>
                </a:lnTo>
                <a:lnTo>
                  <a:pt x="86" y="24"/>
                </a:lnTo>
                <a:lnTo>
                  <a:pt x="89" y="22"/>
                </a:lnTo>
                <a:lnTo>
                  <a:pt x="93" y="20"/>
                </a:lnTo>
                <a:lnTo>
                  <a:pt x="97" y="18"/>
                </a:lnTo>
                <a:lnTo>
                  <a:pt x="101" y="17"/>
                </a:lnTo>
                <a:lnTo>
                  <a:pt x="106" y="15"/>
                </a:lnTo>
                <a:lnTo>
                  <a:pt x="110" y="13"/>
                </a:lnTo>
                <a:lnTo>
                  <a:pt x="116" y="12"/>
                </a:lnTo>
                <a:lnTo>
                  <a:pt x="124" y="8"/>
                </a:lnTo>
                <a:lnTo>
                  <a:pt x="128" y="7"/>
                </a:lnTo>
                <a:lnTo>
                  <a:pt x="131" y="6"/>
                </a:lnTo>
                <a:lnTo>
                  <a:pt x="135" y="5"/>
                </a:lnTo>
                <a:lnTo>
                  <a:pt x="138" y="4"/>
                </a:lnTo>
                <a:lnTo>
                  <a:pt x="142" y="3"/>
                </a:lnTo>
                <a:lnTo>
                  <a:pt x="145" y="2"/>
                </a:lnTo>
                <a:lnTo>
                  <a:pt x="148" y="2"/>
                </a:lnTo>
                <a:lnTo>
                  <a:pt x="150" y="1"/>
                </a:lnTo>
                <a:lnTo>
                  <a:pt x="153" y="1"/>
                </a:lnTo>
                <a:lnTo>
                  <a:pt x="156" y="1"/>
                </a:lnTo>
                <a:lnTo>
                  <a:pt x="159" y="0"/>
                </a:lnTo>
                <a:lnTo>
                  <a:pt x="162" y="0"/>
                </a:lnTo>
                <a:lnTo>
                  <a:pt x="164" y="0"/>
                </a:lnTo>
                <a:lnTo>
                  <a:pt x="167" y="0"/>
                </a:lnTo>
                <a:lnTo>
                  <a:pt x="170" y="0"/>
                </a:lnTo>
                <a:lnTo>
                  <a:pt x="172" y="1"/>
                </a:lnTo>
                <a:lnTo>
                  <a:pt x="175" y="1"/>
                </a:lnTo>
                <a:lnTo>
                  <a:pt x="178" y="2"/>
                </a:lnTo>
                <a:lnTo>
                  <a:pt x="181" y="2"/>
                </a:lnTo>
                <a:lnTo>
                  <a:pt x="184" y="2"/>
                </a:lnTo>
                <a:lnTo>
                  <a:pt x="187" y="3"/>
                </a:lnTo>
                <a:lnTo>
                  <a:pt x="190" y="4"/>
                </a:lnTo>
                <a:lnTo>
                  <a:pt x="194" y="5"/>
                </a:lnTo>
                <a:lnTo>
                  <a:pt x="197" y="6"/>
                </a:lnTo>
                <a:lnTo>
                  <a:pt x="200" y="6"/>
                </a:lnTo>
                <a:lnTo>
                  <a:pt x="204" y="7"/>
                </a:lnTo>
                <a:lnTo>
                  <a:pt x="208" y="8"/>
                </a:lnTo>
                <a:lnTo>
                  <a:pt x="212" y="9"/>
                </a:lnTo>
                <a:lnTo>
                  <a:pt x="217" y="10"/>
                </a:lnTo>
                <a:lnTo>
                  <a:pt x="222" y="12"/>
                </a:lnTo>
                <a:lnTo>
                  <a:pt x="224" y="12"/>
                </a:lnTo>
                <a:lnTo>
                  <a:pt x="225" y="12"/>
                </a:lnTo>
                <a:lnTo>
                  <a:pt x="226" y="12"/>
                </a:lnTo>
                <a:lnTo>
                  <a:pt x="227" y="13"/>
                </a:lnTo>
                <a:lnTo>
                  <a:pt x="228" y="13"/>
                </a:lnTo>
                <a:lnTo>
                  <a:pt x="229" y="13"/>
                </a:lnTo>
                <a:lnTo>
                  <a:pt x="230" y="13"/>
                </a:lnTo>
                <a:lnTo>
                  <a:pt x="231" y="14"/>
                </a:lnTo>
                <a:lnTo>
                  <a:pt x="232" y="14"/>
                </a:lnTo>
                <a:lnTo>
                  <a:pt x="233" y="14"/>
                </a:lnTo>
                <a:lnTo>
                  <a:pt x="234" y="14"/>
                </a:lnTo>
                <a:lnTo>
                  <a:pt x="234" y="14"/>
                </a:lnTo>
                <a:lnTo>
                  <a:pt x="235" y="15"/>
                </a:lnTo>
                <a:lnTo>
                  <a:pt x="236" y="15"/>
                </a:lnTo>
                <a:lnTo>
                  <a:pt x="237" y="15"/>
                </a:lnTo>
                <a:lnTo>
                  <a:pt x="238" y="16"/>
                </a:lnTo>
                <a:lnTo>
                  <a:pt x="238" y="16"/>
                </a:lnTo>
                <a:lnTo>
                  <a:pt x="239" y="16"/>
                </a:lnTo>
                <a:lnTo>
                  <a:pt x="240" y="17"/>
                </a:lnTo>
                <a:lnTo>
                  <a:pt x="240" y="17"/>
                </a:lnTo>
                <a:lnTo>
                  <a:pt x="241" y="18"/>
                </a:lnTo>
                <a:lnTo>
                  <a:pt x="242" y="18"/>
                </a:lnTo>
                <a:lnTo>
                  <a:pt x="242" y="19"/>
                </a:lnTo>
                <a:lnTo>
                  <a:pt x="243" y="19"/>
                </a:lnTo>
                <a:lnTo>
                  <a:pt x="244" y="20"/>
                </a:lnTo>
                <a:lnTo>
                  <a:pt x="244" y="20"/>
                </a:lnTo>
                <a:lnTo>
                  <a:pt x="245" y="21"/>
                </a:lnTo>
                <a:lnTo>
                  <a:pt x="246" y="22"/>
                </a:lnTo>
                <a:lnTo>
                  <a:pt x="246" y="23"/>
                </a:lnTo>
                <a:lnTo>
                  <a:pt x="247" y="24"/>
                </a:lnTo>
                <a:lnTo>
                  <a:pt x="248" y="25"/>
                </a:lnTo>
                <a:lnTo>
                  <a:pt x="253" y="33"/>
                </a:lnTo>
                <a:lnTo>
                  <a:pt x="256" y="37"/>
                </a:lnTo>
                <a:lnTo>
                  <a:pt x="257" y="41"/>
                </a:lnTo>
                <a:lnTo>
                  <a:pt x="258" y="45"/>
                </a:lnTo>
                <a:lnTo>
                  <a:pt x="260" y="49"/>
                </a:lnTo>
                <a:lnTo>
                  <a:pt x="260" y="53"/>
                </a:lnTo>
                <a:lnTo>
                  <a:pt x="261" y="57"/>
                </a:lnTo>
                <a:lnTo>
                  <a:pt x="262" y="61"/>
                </a:lnTo>
                <a:lnTo>
                  <a:pt x="262" y="65"/>
                </a:lnTo>
                <a:lnTo>
                  <a:pt x="262" y="68"/>
                </a:lnTo>
                <a:lnTo>
                  <a:pt x="262" y="72"/>
                </a:lnTo>
                <a:lnTo>
                  <a:pt x="261" y="76"/>
                </a:lnTo>
                <a:lnTo>
                  <a:pt x="261" y="80"/>
                </a:lnTo>
                <a:lnTo>
                  <a:pt x="260" y="84"/>
                </a:lnTo>
                <a:lnTo>
                  <a:pt x="260" y="88"/>
                </a:lnTo>
                <a:lnTo>
                  <a:pt x="260" y="91"/>
                </a:lnTo>
                <a:lnTo>
                  <a:pt x="259" y="95"/>
                </a:lnTo>
                <a:lnTo>
                  <a:pt x="259" y="99"/>
                </a:lnTo>
                <a:lnTo>
                  <a:pt x="259" y="102"/>
                </a:lnTo>
                <a:lnTo>
                  <a:pt x="259" y="106"/>
                </a:lnTo>
                <a:lnTo>
                  <a:pt x="259" y="110"/>
                </a:lnTo>
                <a:lnTo>
                  <a:pt x="259" y="113"/>
                </a:lnTo>
                <a:lnTo>
                  <a:pt x="260" y="117"/>
                </a:lnTo>
                <a:lnTo>
                  <a:pt x="260" y="120"/>
                </a:lnTo>
                <a:lnTo>
                  <a:pt x="261" y="124"/>
                </a:lnTo>
                <a:lnTo>
                  <a:pt x="262" y="127"/>
                </a:lnTo>
                <a:lnTo>
                  <a:pt x="264" y="130"/>
                </a:lnTo>
                <a:lnTo>
                  <a:pt x="266" y="134"/>
                </a:lnTo>
                <a:lnTo>
                  <a:pt x="268" y="137"/>
                </a:lnTo>
                <a:lnTo>
                  <a:pt x="271" y="140"/>
                </a:lnTo>
                <a:lnTo>
                  <a:pt x="274" y="144"/>
                </a:lnTo>
                <a:lnTo>
                  <a:pt x="280" y="148"/>
                </a:lnTo>
                <a:lnTo>
                  <a:pt x="282" y="149"/>
                </a:lnTo>
                <a:lnTo>
                  <a:pt x="285" y="150"/>
                </a:lnTo>
                <a:lnTo>
                  <a:pt x="288" y="152"/>
                </a:lnTo>
                <a:lnTo>
                  <a:pt x="291" y="152"/>
                </a:lnTo>
                <a:lnTo>
                  <a:pt x="294" y="153"/>
                </a:lnTo>
                <a:lnTo>
                  <a:pt x="298" y="153"/>
                </a:lnTo>
                <a:lnTo>
                  <a:pt x="300" y="153"/>
                </a:lnTo>
                <a:lnTo>
                  <a:pt x="304" y="153"/>
                </a:lnTo>
                <a:lnTo>
                  <a:pt x="307" y="152"/>
                </a:lnTo>
                <a:lnTo>
                  <a:pt x="310" y="152"/>
                </a:lnTo>
                <a:lnTo>
                  <a:pt x="313" y="152"/>
                </a:lnTo>
                <a:lnTo>
                  <a:pt x="316" y="151"/>
                </a:lnTo>
                <a:lnTo>
                  <a:pt x="319" y="150"/>
                </a:lnTo>
                <a:lnTo>
                  <a:pt x="322" y="150"/>
                </a:lnTo>
                <a:lnTo>
                  <a:pt x="326" y="149"/>
                </a:lnTo>
                <a:lnTo>
                  <a:pt x="329" y="149"/>
                </a:lnTo>
                <a:lnTo>
                  <a:pt x="332" y="148"/>
                </a:lnTo>
                <a:lnTo>
                  <a:pt x="335" y="148"/>
                </a:lnTo>
                <a:lnTo>
                  <a:pt x="338" y="147"/>
                </a:lnTo>
                <a:lnTo>
                  <a:pt x="341" y="147"/>
                </a:lnTo>
                <a:lnTo>
                  <a:pt x="344" y="147"/>
                </a:lnTo>
                <a:lnTo>
                  <a:pt x="346" y="147"/>
                </a:lnTo>
                <a:lnTo>
                  <a:pt x="349" y="147"/>
                </a:lnTo>
                <a:lnTo>
                  <a:pt x="352" y="148"/>
                </a:lnTo>
                <a:lnTo>
                  <a:pt x="355" y="148"/>
                </a:lnTo>
                <a:lnTo>
                  <a:pt x="357" y="150"/>
                </a:lnTo>
                <a:lnTo>
                  <a:pt x="360" y="151"/>
                </a:lnTo>
                <a:lnTo>
                  <a:pt x="362" y="152"/>
                </a:lnTo>
                <a:lnTo>
                  <a:pt x="364" y="154"/>
                </a:lnTo>
                <a:lnTo>
                  <a:pt x="367" y="157"/>
                </a:lnTo>
                <a:lnTo>
                  <a:pt x="369" y="159"/>
                </a:lnTo>
                <a:lnTo>
                  <a:pt x="370" y="161"/>
                </a:lnTo>
                <a:lnTo>
                  <a:pt x="370" y="162"/>
                </a:lnTo>
                <a:lnTo>
                  <a:pt x="371" y="164"/>
                </a:lnTo>
                <a:lnTo>
                  <a:pt x="372" y="165"/>
                </a:lnTo>
                <a:lnTo>
                  <a:pt x="372" y="166"/>
                </a:lnTo>
                <a:lnTo>
                  <a:pt x="372" y="168"/>
                </a:lnTo>
                <a:lnTo>
                  <a:pt x="372" y="169"/>
                </a:lnTo>
                <a:lnTo>
                  <a:pt x="372" y="170"/>
                </a:lnTo>
                <a:lnTo>
                  <a:pt x="372" y="172"/>
                </a:lnTo>
                <a:lnTo>
                  <a:pt x="372" y="173"/>
                </a:lnTo>
                <a:lnTo>
                  <a:pt x="372" y="174"/>
                </a:lnTo>
                <a:lnTo>
                  <a:pt x="372" y="176"/>
                </a:lnTo>
                <a:lnTo>
                  <a:pt x="371" y="178"/>
                </a:lnTo>
                <a:lnTo>
                  <a:pt x="371" y="179"/>
                </a:lnTo>
                <a:lnTo>
                  <a:pt x="370" y="180"/>
                </a:lnTo>
                <a:lnTo>
                  <a:pt x="370" y="182"/>
                </a:lnTo>
                <a:lnTo>
                  <a:pt x="370" y="184"/>
                </a:lnTo>
                <a:lnTo>
                  <a:pt x="369" y="185"/>
                </a:lnTo>
                <a:lnTo>
                  <a:pt x="369" y="187"/>
                </a:lnTo>
                <a:lnTo>
                  <a:pt x="368" y="189"/>
                </a:lnTo>
                <a:lnTo>
                  <a:pt x="368" y="190"/>
                </a:lnTo>
                <a:lnTo>
                  <a:pt x="368" y="192"/>
                </a:lnTo>
                <a:lnTo>
                  <a:pt x="367" y="194"/>
                </a:lnTo>
                <a:lnTo>
                  <a:pt x="367" y="196"/>
                </a:lnTo>
                <a:lnTo>
                  <a:pt x="367" y="198"/>
                </a:lnTo>
                <a:lnTo>
                  <a:pt x="366" y="200"/>
                </a:lnTo>
                <a:lnTo>
                  <a:pt x="366" y="202"/>
                </a:lnTo>
                <a:lnTo>
                  <a:pt x="366" y="205"/>
                </a:lnTo>
                <a:lnTo>
                  <a:pt x="366" y="207"/>
                </a:lnTo>
                <a:lnTo>
                  <a:pt x="367" y="210"/>
                </a:lnTo>
                <a:lnTo>
                  <a:pt x="368" y="220"/>
                </a:lnTo>
                <a:lnTo>
                  <a:pt x="369" y="225"/>
                </a:lnTo>
                <a:lnTo>
                  <a:pt x="370" y="230"/>
                </a:lnTo>
                <a:lnTo>
                  <a:pt x="371" y="234"/>
                </a:lnTo>
                <a:lnTo>
                  <a:pt x="372" y="238"/>
                </a:lnTo>
                <a:lnTo>
                  <a:pt x="373" y="242"/>
                </a:lnTo>
                <a:lnTo>
                  <a:pt x="375" y="246"/>
                </a:lnTo>
                <a:lnTo>
                  <a:pt x="376" y="249"/>
                </a:lnTo>
                <a:lnTo>
                  <a:pt x="377" y="252"/>
                </a:lnTo>
                <a:lnTo>
                  <a:pt x="378" y="256"/>
                </a:lnTo>
                <a:lnTo>
                  <a:pt x="380" y="258"/>
                </a:lnTo>
                <a:lnTo>
                  <a:pt x="381" y="262"/>
                </a:lnTo>
                <a:lnTo>
                  <a:pt x="382" y="264"/>
                </a:lnTo>
                <a:lnTo>
                  <a:pt x="384" y="267"/>
                </a:lnTo>
                <a:lnTo>
                  <a:pt x="385" y="270"/>
                </a:lnTo>
                <a:lnTo>
                  <a:pt x="386" y="273"/>
                </a:lnTo>
                <a:lnTo>
                  <a:pt x="388" y="276"/>
                </a:lnTo>
                <a:lnTo>
                  <a:pt x="388" y="279"/>
                </a:lnTo>
                <a:lnTo>
                  <a:pt x="390" y="282"/>
                </a:lnTo>
                <a:lnTo>
                  <a:pt x="390" y="284"/>
                </a:lnTo>
                <a:lnTo>
                  <a:pt x="392" y="288"/>
                </a:lnTo>
                <a:lnTo>
                  <a:pt x="392" y="291"/>
                </a:lnTo>
                <a:lnTo>
                  <a:pt x="393" y="294"/>
                </a:lnTo>
                <a:lnTo>
                  <a:pt x="393" y="298"/>
                </a:lnTo>
                <a:lnTo>
                  <a:pt x="394" y="301"/>
                </a:lnTo>
                <a:lnTo>
                  <a:pt x="394" y="305"/>
                </a:lnTo>
                <a:lnTo>
                  <a:pt x="394" y="309"/>
                </a:lnTo>
                <a:lnTo>
                  <a:pt x="394" y="314"/>
                </a:lnTo>
                <a:lnTo>
                  <a:pt x="394" y="318"/>
                </a:lnTo>
                <a:lnTo>
                  <a:pt x="394" y="323"/>
                </a:lnTo>
                <a:lnTo>
                  <a:pt x="393" y="328"/>
                </a:lnTo>
                <a:lnTo>
                  <a:pt x="393" y="331"/>
                </a:lnTo>
                <a:lnTo>
                  <a:pt x="392" y="332"/>
                </a:lnTo>
                <a:lnTo>
                  <a:pt x="392" y="333"/>
                </a:lnTo>
                <a:lnTo>
                  <a:pt x="392" y="334"/>
                </a:lnTo>
                <a:lnTo>
                  <a:pt x="392" y="335"/>
                </a:lnTo>
                <a:lnTo>
                  <a:pt x="392" y="336"/>
                </a:lnTo>
                <a:lnTo>
                  <a:pt x="392" y="337"/>
                </a:lnTo>
                <a:lnTo>
                  <a:pt x="392" y="338"/>
                </a:lnTo>
                <a:lnTo>
                  <a:pt x="391" y="339"/>
                </a:lnTo>
                <a:lnTo>
                  <a:pt x="391" y="340"/>
                </a:lnTo>
                <a:lnTo>
                  <a:pt x="391" y="340"/>
                </a:lnTo>
                <a:lnTo>
                  <a:pt x="391" y="341"/>
                </a:lnTo>
                <a:lnTo>
                  <a:pt x="390" y="342"/>
                </a:lnTo>
                <a:lnTo>
                  <a:pt x="390" y="343"/>
                </a:lnTo>
                <a:lnTo>
                  <a:pt x="390" y="344"/>
                </a:lnTo>
                <a:lnTo>
                  <a:pt x="390" y="344"/>
                </a:lnTo>
                <a:lnTo>
                  <a:pt x="389" y="345"/>
                </a:lnTo>
                <a:lnTo>
                  <a:pt x="389" y="346"/>
                </a:lnTo>
                <a:lnTo>
                  <a:pt x="388" y="346"/>
                </a:lnTo>
                <a:lnTo>
                  <a:pt x="388" y="347"/>
                </a:lnTo>
                <a:lnTo>
                  <a:pt x="388" y="348"/>
                </a:lnTo>
                <a:lnTo>
                  <a:pt x="387" y="348"/>
                </a:lnTo>
                <a:lnTo>
                  <a:pt x="386" y="349"/>
                </a:lnTo>
                <a:lnTo>
                  <a:pt x="386" y="350"/>
                </a:lnTo>
                <a:lnTo>
                  <a:pt x="385" y="350"/>
                </a:lnTo>
                <a:lnTo>
                  <a:pt x="384" y="351"/>
                </a:lnTo>
                <a:lnTo>
                  <a:pt x="384" y="352"/>
                </a:lnTo>
                <a:lnTo>
                  <a:pt x="383" y="352"/>
                </a:lnTo>
                <a:lnTo>
                  <a:pt x="382" y="353"/>
                </a:lnTo>
                <a:lnTo>
                  <a:pt x="381" y="354"/>
                </a:lnTo>
                <a:lnTo>
                  <a:pt x="380" y="355"/>
                </a:lnTo>
                <a:lnTo>
                  <a:pt x="373" y="360"/>
                </a:lnTo>
                <a:lnTo>
                  <a:pt x="370" y="362"/>
                </a:lnTo>
                <a:lnTo>
                  <a:pt x="367" y="365"/>
                </a:lnTo>
                <a:lnTo>
                  <a:pt x="364" y="367"/>
                </a:lnTo>
                <a:lnTo>
                  <a:pt x="361" y="369"/>
                </a:lnTo>
                <a:lnTo>
                  <a:pt x="358" y="370"/>
                </a:lnTo>
                <a:lnTo>
                  <a:pt x="355" y="372"/>
                </a:lnTo>
                <a:lnTo>
                  <a:pt x="352" y="373"/>
                </a:lnTo>
                <a:lnTo>
                  <a:pt x="349" y="374"/>
                </a:lnTo>
                <a:lnTo>
                  <a:pt x="346" y="376"/>
                </a:lnTo>
                <a:lnTo>
                  <a:pt x="344" y="377"/>
                </a:lnTo>
                <a:lnTo>
                  <a:pt x="341" y="378"/>
                </a:lnTo>
                <a:lnTo>
                  <a:pt x="338" y="378"/>
                </a:lnTo>
                <a:lnTo>
                  <a:pt x="336" y="379"/>
                </a:lnTo>
                <a:lnTo>
                  <a:pt x="333" y="380"/>
                </a:lnTo>
                <a:lnTo>
                  <a:pt x="330" y="380"/>
                </a:lnTo>
                <a:lnTo>
                  <a:pt x="327" y="380"/>
                </a:lnTo>
                <a:lnTo>
                  <a:pt x="324" y="380"/>
                </a:lnTo>
                <a:lnTo>
                  <a:pt x="321" y="381"/>
                </a:lnTo>
                <a:lnTo>
                  <a:pt x="318" y="381"/>
                </a:lnTo>
                <a:lnTo>
                  <a:pt x="314" y="381"/>
                </a:lnTo>
                <a:lnTo>
                  <a:pt x="311" y="381"/>
                </a:lnTo>
                <a:lnTo>
                  <a:pt x="308" y="381"/>
                </a:lnTo>
                <a:lnTo>
                  <a:pt x="304" y="381"/>
                </a:lnTo>
                <a:lnTo>
                  <a:pt x="300" y="381"/>
                </a:lnTo>
                <a:lnTo>
                  <a:pt x="296" y="381"/>
                </a:lnTo>
                <a:lnTo>
                  <a:pt x="292" y="381"/>
                </a:lnTo>
                <a:lnTo>
                  <a:pt x="288" y="381"/>
                </a:lnTo>
                <a:lnTo>
                  <a:pt x="284" y="381"/>
                </a:lnTo>
                <a:lnTo>
                  <a:pt x="279" y="381"/>
                </a:lnTo>
                <a:lnTo>
                  <a:pt x="274" y="382"/>
                </a:lnTo>
                <a:lnTo>
                  <a:pt x="268" y="382"/>
                </a:lnTo>
                <a:lnTo>
                  <a:pt x="266" y="382"/>
                </a:lnTo>
                <a:lnTo>
                  <a:pt x="263" y="382"/>
                </a:lnTo>
                <a:lnTo>
                  <a:pt x="261" y="382"/>
                </a:lnTo>
                <a:lnTo>
                  <a:pt x="258" y="382"/>
                </a:lnTo>
                <a:lnTo>
                  <a:pt x="256" y="382"/>
                </a:lnTo>
                <a:lnTo>
                  <a:pt x="254" y="382"/>
                </a:lnTo>
                <a:lnTo>
                  <a:pt x="252" y="382"/>
                </a:lnTo>
                <a:lnTo>
                  <a:pt x="250" y="382"/>
                </a:lnTo>
                <a:lnTo>
                  <a:pt x="248" y="381"/>
                </a:lnTo>
                <a:lnTo>
                  <a:pt x="247" y="381"/>
                </a:lnTo>
                <a:lnTo>
                  <a:pt x="245" y="381"/>
                </a:lnTo>
                <a:lnTo>
                  <a:pt x="243" y="381"/>
                </a:lnTo>
                <a:lnTo>
                  <a:pt x="242" y="380"/>
                </a:lnTo>
                <a:lnTo>
                  <a:pt x="240" y="380"/>
                </a:lnTo>
                <a:lnTo>
                  <a:pt x="238" y="380"/>
                </a:lnTo>
                <a:lnTo>
                  <a:pt x="237" y="380"/>
                </a:lnTo>
                <a:lnTo>
                  <a:pt x="235" y="379"/>
                </a:lnTo>
                <a:lnTo>
                  <a:pt x="234" y="378"/>
                </a:lnTo>
                <a:lnTo>
                  <a:pt x="232" y="378"/>
                </a:lnTo>
                <a:lnTo>
                  <a:pt x="230" y="378"/>
                </a:lnTo>
                <a:lnTo>
                  <a:pt x="228" y="377"/>
                </a:lnTo>
                <a:lnTo>
                  <a:pt x="226" y="376"/>
                </a:lnTo>
                <a:lnTo>
                  <a:pt x="224" y="375"/>
                </a:lnTo>
                <a:lnTo>
                  <a:pt x="222" y="374"/>
                </a:lnTo>
                <a:lnTo>
                  <a:pt x="220" y="374"/>
                </a:lnTo>
                <a:lnTo>
                  <a:pt x="218" y="373"/>
                </a:lnTo>
                <a:lnTo>
                  <a:pt x="216" y="372"/>
                </a:lnTo>
                <a:lnTo>
                  <a:pt x="213" y="370"/>
                </a:lnTo>
                <a:lnTo>
                  <a:pt x="210" y="370"/>
                </a:lnTo>
                <a:lnTo>
                  <a:pt x="208" y="368"/>
                </a:lnTo>
                <a:lnTo>
                  <a:pt x="202" y="366"/>
                </a:lnTo>
                <a:lnTo>
                  <a:pt x="200" y="365"/>
                </a:lnTo>
                <a:lnTo>
                  <a:pt x="198" y="364"/>
                </a:lnTo>
                <a:lnTo>
                  <a:pt x="195" y="363"/>
                </a:lnTo>
                <a:lnTo>
                  <a:pt x="193" y="362"/>
                </a:lnTo>
                <a:lnTo>
                  <a:pt x="191" y="361"/>
                </a:lnTo>
                <a:lnTo>
                  <a:pt x="189" y="360"/>
                </a:lnTo>
                <a:lnTo>
                  <a:pt x="187" y="359"/>
                </a:lnTo>
                <a:lnTo>
                  <a:pt x="185" y="358"/>
                </a:lnTo>
                <a:lnTo>
                  <a:pt x="183" y="358"/>
                </a:lnTo>
                <a:lnTo>
                  <a:pt x="182" y="357"/>
                </a:lnTo>
                <a:lnTo>
                  <a:pt x="180" y="356"/>
                </a:lnTo>
                <a:lnTo>
                  <a:pt x="178" y="355"/>
                </a:lnTo>
                <a:lnTo>
                  <a:pt x="177" y="354"/>
                </a:lnTo>
                <a:lnTo>
                  <a:pt x="175" y="353"/>
                </a:lnTo>
                <a:lnTo>
                  <a:pt x="174" y="352"/>
                </a:lnTo>
                <a:lnTo>
                  <a:pt x="172" y="351"/>
                </a:lnTo>
                <a:lnTo>
                  <a:pt x="171" y="350"/>
                </a:lnTo>
                <a:lnTo>
                  <a:pt x="170" y="349"/>
                </a:lnTo>
                <a:lnTo>
                  <a:pt x="168" y="348"/>
                </a:lnTo>
                <a:lnTo>
                  <a:pt x="167" y="346"/>
                </a:lnTo>
                <a:lnTo>
                  <a:pt x="166" y="345"/>
                </a:lnTo>
                <a:lnTo>
                  <a:pt x="164" y="344"/>
                </a:lnTo>
                <a:lnTo>
                  <a:pt x="163" y="342"/>
                </a:lnTo>
                <a:lnTo>
                  <a:pt x="162" y="340"/>
                </a:lnTo>
                <a:lnTo>
                  <a:pt x="161" y="339"/>
                </a:lnTo>
                <a:lnTo>
                  <a:pt x="160" y="337"/>
                </a:lnTo>
                <a:lnTo>
                  <a:pt x="158" y="335"/>
                </a:lnTo>
                <a:lnTo>
                  <a:pt x="157" y="333"/>
                </a:lnTo>
                <a:lnTo>
                  <a:pt x="156" y="330"/>
                </a:lnTo>
                <a:lnTo>
                  <a:pt x="155" y="328"/>
                </a:lnTo>
                <a:lnTo>
                  <a:pt x="148" y="310"/>
                </a:lnTo>
                <a:lnTo>
                  <a:pt x="146" y="301"/>
                </a:lnTo>
                <a:lnTo>
                  <a:pt x="144" y="293"/>
                </a:lnTo>
                <a:lnTo>
                  <a:pt x="143" y="285"/>
                </a:lnTo>
                <a:lnTo>
                  <a:pt x="142" y="277"/>
                </a:lnTo>
                <a:lnTo>
                  <a:pt x="142" y="269"/>
                </a:lnTo>
                <a:lnTo>
                  <a:pt x="143" y="262"/>
                </a:lnTo>
                <a:lnTo>
                  <a:pt x="144" y="254"/>
                </a:lnTo>
                <a:lnTo>
                  <a:pt x="146" y="247"/>
                </a:lnTo>
                <a:lnTo>
                  <a:pt x="148" y="240"/>
                </a:lnTo>
                <a:lnTo>
                  <a:pt x="150" y="233"/>
                </a:lnTo>
                <a:lnTo>
                  <a:pt x="152" y="226"/>
                </a:lnTo>
                <a:lnTo>
                  <a:pt x="154" y="219"/>
                </a:lnTo>
                <a:lnTo>
                  <a:pt x="157" y="212"/>
                </a:lnTo>
                <a:lnTo>
                  <a:pt x="160" y="205"/>
                </a:lnTo>
                <a:lnTo>
                  <a:pt x="162" y="198"/>
                </a:lnTo>
                <a:lnTo>
                  <a:pt x="165" y="192"/>
                </a:lnTo>
                <a:lnTo>
                  <a:pt x="168" y="184"/>
                </a:lnTo>
                <a:lnTo>
                  <a:pt x="170" y="177"/>
                </a:lnTo>
                <a:lnTo>
                  <a:pt x="172" y="170"/>
                </a:lnTo>
                <a:lnTo>
                  <a:pt x="174" y="163"/>
                </a:lnTo>
                <a:lnTo>
                  <a:pt x="176" y="155"/>
                </a:lnTo>
                <a:lnTo>
                  <a:pt x="177" y="148"/>
                </a:lnTo>
                <a:lnTo>
                  <a:pt x="178" y="140"/>
                </a:lnTo>
                <a:lnTo>
                  <a:pt x="179" y="132"/>
                </a:lnTo>
                <a:lnTo>
                  <a:pt x="178" y="123"/>
                </a:lnTo>
                <a:lnTo>
                  <a:pt x="178" y="115"/>
                </a:lnTo>
                <a:lnTo>
                  <a:pt x="177" y="106"/>
                </a:lnTo>
                <a:lnTo>
                  <a:pt x="175" y="97"/>
                </a:lnTo>
                <a:lnTo>
                  <a:pt x="172" y="87"/>
                </a:lnTo>
                <a:lnTo>
                  <a:pt x="169" y="78"/>
                </a:lnTo>
                <a:lnTo>
                  <a:pt x="167" y="73"/>
                </a:lnTo>
                <a:lnTo>
                  <a:pt x="166" y="71"/>
                </a:lnTo>
                <a:lnTo>
                  <a:pt x="165" y="69"/>
                </a:lnTo>
                <a:lnTo>
                  <a:pt x="164" y="67"/>
                </a:lnTo>
                <a:lnTo>
                  <a:pt x="162" y="66"/>
                </a:lnTo>
                <a:lnTo>
                  <a:pt x="161" y="64"/>
                </a:lnTo>
                <a:lnTo>
                  <a:pt x="160" y="62"/>
                </a:lnTo>
                <a:lnTo>
                  <a:pt x="158" y="61"/>
                </a:lnTo>
                <a:lnTo>
                  <a:pt x="157" y="60"/>
                </a:lnTo>
                <a:lnTo>
                  <a:pt x="156" y="58"/>
                </a:lnTo>
                <a:lnTo>
                  <a:pt x="154" y="57"/>
                </a:lnTo>
                <a:lnTo>
                  <a:pt x="153" y="56"/>
                </a:lnTo>
                <a:lnTo>
                  <a:pt x="152" y="54"/>
                </a:lnTo>
                <a:lnTo>
                  <a:pt x="150" y="54"/>
                </a:lnTo>
                <a:lnTo>
                  <a:pt x="149" y="52"/>
                </a:lnTo>
                <a:lnTo>
                  <a:pt x="148" y="51"/>
                </a:lnTo>
                <a:lnTo>
                  <a:pt x="146" y="50"/>
                </a:lnTo>
                <a:lnTo>
                  <a:pt x="145" y="49"/>
                </a:lnTo>
                <a:lnTo>
                  <a:pt x="143" y="48"/>
                </a:lnTo>
                <a:lnTo>
                  <a:pt x="142" y="48"/>
                </a:lnTo>
                <a:lnTo>
                  <a:pt x="140" y="46"/>
                </a:lnTo>
                <a:lnTo>
                  <a:pt x="139" y="46"/>
                </a:lnTo>
                <a:lnTo>
                  <a:pt x="138" y="45"/>
                </a:lnTo>
                <a:lnTo>
                  <a:pt x="136" y="44"/>
                </a:lnTo>
                <a:lnTo>
                  <a:pt x="135" y="43"/>
                </a:lnTo>
                <a:lnTo>
                  <a:pt x="134" y="42"/>
                </a:lnTo>
                <a:lnTo>
                  <a:pt x="133" y="41"/>
                </a:lnTo>
                <a:lnTo>
                  <a:pt x="132" y="40"/>
                </a:lnTo>
                <a:lnTo>
                  <a:pt x="130" y="40"/>
                </a:lnTo>
                <a:lnTo>
                  <a:pt x="130" y="39"/>
                </a:lnTo>
                <a:lnTo>
                  <a:pt x="129" y="38"/>
                </a:lnTo>
                <a:lnTo>
                  <a:pt x="129" y="38"/>
                </a:lnTo>
                <a:lnTo>
                  <a:pt x="129" y="38"/>
                </a:lnTo>
                <a:lnTo>
                  <a:pt x="129" y="38"/>
                </a:lnTo>
                <a:lnTo>
                  <a:pt x="129" y="38"/>
                </a:lnTo>
                <a:lnTo>
                  <a:pt x="129" y="38"/>
                </a:lnTo>
                <a:lnTo>
                  <a:pt x="129" y="38"/>
                </a:lnTo>
                <a:lnTo>
                  <a:pt x="129" y="38"/>
                </a:lnTo>
                <a:lnTo>
                  <a:pt x="129" y="38"/>
                </a:lnTo>
                <a:lnTo>
                  <a:pt x="129" y="38"/>
                </a:lnTo>
                <a:lnTo>
                  <a:pt x="129" y="38"/>
                </a:lnTo>
                <a:lnTo>
                  <a:pt x="129" y="38"/>
                </a:lnTo>
                <a:lnTo>
                  <a:pt x="129" y="38"/>
                </a:lnTo>
                <a:lnTo>
                  <a:pt x="129" y="38"/>
                </a:lnTo>
                <a:lnTo>
                  <a:pt x="129" y="38"/>
                </a:lnTo>
                <a:lnTo>
                  <a:pt x="129" y="38"/>
                </a:lnTo>
                <a:lnTo>
                  <a:pt x="129" y="38"/>
                </a:lnTo>
                <a:lnTo>
                  <a:pt x="129" y="38"/>
                </a:lnTo>
                <a:lnTo>
                  <a:pt x="129" y="38"/>
                </a:lnTo>
                <a:lnTo>
                  <a:pt x="129" y="38"/>
                </a:lnTo>
                <a:lnTo>
                  <a:pt x="129" y="38"/>
                </a:lnTo>
                <a:lnTo>
                  <a:pt x="129" y="38"/>
                </a:lnTo>
                <a:lnTo>
                  <a:pt x="129" y="38"/>
                </a:lnTo>
                <a:lnTo>
                  <a:pt x="129" y="38"/>
                </a:lnTo>
                <a:lnTo>
                  <a:pt x="129" y="38"/>
                </a:lnTo>
                <a:lnTo>
                  <a:pt x="129" y="38"/>
                </a:lnTo>
                <a:lnTo>
                  <a:pt x="129" y="38"/>
                </a:lnTo>
                <a:lnTo>
                  <a:pt x="129" y="38"/>
                </a:lnTo>
                <a:lnTo>
                  <a:pt x="129" y="38"/>
                </a:lnTo>
                <a:lnTo>
                  <a:pt x="129" y="38"/>
                </a:lnTo>
                <a:lnTo>
                  <a:pt x="129" y="38"/>
                </a:lnTo>
                <a:lnTo>
                  <a:pt x="129" y="38"/>
                </a:lnTo>
                <a:lnTo>
                  <a:pt x="123" y="45"/>
                </a:lnTo>
                <a:lnTo>
                  <a:pt x="120" y="49"/>
                </a:lnTo>
                <a:lnTo>
                  <a:pt x="117" y="54"/>
                </a:lnTo>
                <a:lnTo>
                  <a:pt x="114" y="59"/>
                </a:lnTo>
                <a:lnTo>
                  <a:pt x="110" y="64"/>
                </a:lnTo>
                <a:lnTo>
                  <a:pt x="107" y="70"/>
                </a:lnTo>
                <a:lnTo>
                  <a:pt x="104" y="75"/>
                </a:lnTo>
                <a:lnTo>
                  <a:pt x="100" y="81"/>
                </a:lnTo>
                <a:lnTo>
                  <a:pt x="97" y="87"/>
                </a:lnTo>
                <a:lnTo>
                  <a:pt x="93" y="94"/>
                </a:lnTo>
                <a:lnTo>
                  <a:pt x="90" y="100"/>
                </a:lnTo>
                <a:lnTo>
                  <a:pt x="86" y="106"/>
                </a:lnTo>
                <a:lnTo>
                  <a:pt x="82" y="112"/>
                </a:lnTo>
                <a:lnTo>
                  <a:pt x="78" y="118"/>
                </a:lnTo>
                <a:lnTo>
                  <a:pt x="75" y="124"/>
                </a:lnTo>
                <a:lnTo>
                  <a:pt x="71" y="130"/>
                </a:lnTo>
                <a:lnTo>
                  <a:pt x="67" y="136"/>
                </a:lnTo>
                <a:lnTo>
                  <a:pt x="63" y="141"/>
                </a:lnTo>
                <a:lnTo>
                  <a:pt x="59" y="146"/>
                </a:lnTo>
                <a:lnTo>
                  <a:pt x="55" y="151"/>
                </a:lnTo>
                <a:lnTo>
                  <a:pt x="51" y="155"/>
                </a:lnTo>
                <a:lnTo>
                  <a:pt x="47" y="159"/>
                </a:lnTo>
                <a:lnTo>
                  <a:pt x="43" y="163"/>
                </a:lnTo>
                <a:lnTo>
                  <a:pt x="39" y="166"/>
                </a:lnTo>
                <a:lnTo>
                  <a:pt x="35" y="168"/>
                </a:lnTo>
                <a:lnTo>
                  <a:pt x="30" y="170"/>
                </a:lnTo>
                <a:lnTo>
                  <a:pt x="26" y="172"/>
                </a:lnTo>
                <a:lnTo>
                  <a:pt x="22" y="172"/>
                </a:lnTo>
                <a:lnTo>
                  <a:pt x="18" y="172"/>
                </a:lnTo>
                <a:lnTo>
                  <a:pt x="14" y="172"/>
                </a:lnTo>
                <a:lnTo>
                  <a:pt x="10" y="170"/>
                </a:lnTo>
              </a:path>
            </a:pathLst>
          </a:custGeom>
          <a:solidFill>
            <a:srgbClr val="008000"/>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1988" name="Freeform 1044"/>
          <p:cNvSpPr>
            <a:spLocks/>
          </p:cNvSpPr>
          <p:nvPr/>
        </p:nvSpPr>
        <p:spPr bwMode="auto">
          <a:xfrm>
            <a:off x="1628775" y="3198813"/>
            <a:ext cx="582613" cy="404812"/>
          </a:xfrm>
          <a:custGeom>
            <a:avLst/>
            <a:gdLst>
              <a:gd name="T0" fmla="*/ 405 w 413"/>
              <a:gd name="T1" fmla="*/ 84 h 255"/>
              <a:gd name="T2" fmla="*/ 401 w 413"/>
              <a:gd name="T3" fmla="*/ 78 h 255"/>
              <a:gd name="T4" fmla="*/ 396 w 413"/>
              <a:gd name="T5" fmla="*/ 74 h 255"/>
              <a:gd name="T6" fmla="*/ 388 w 413"/>
              <a:gd name="T7" fmla="*/ 69 h 255"/>
              <a:gd name="T8" fmla="*/ 366 w 413"/>
              <a:gd name="T9" fmla="*/ 53 h 255"/>
              <a:gd name="T10" fmla="*/ 342 w 413"/>
              <a:gd name="T11" fmla="*/ 38 h 255"/>
              <a:gd name="T12" fmla="*/ 322 w 413"/>
              <a:gd name="T13" fmla="*/ 28 h 255"/>
              <a:gd name="T14" fmla="*/ 298 w 413"/>
              <a:gd name="T15" fmla="*/ 20 h 255"/>
              <a:gd name="T16" fmla="*/ 264 w 413"/>
              <a:gd name="T17" fmla="*/ 13 h 255"/>
              <a:gd name="T18" fmla="*/ 235 w 413"/>
              <a:gd name="T19" fmla="*/ 6 h 255"/>
              <a:gd name="T20" fmla="*/ 215 w 413"/>
              <a:gd name="T21" fmla="*/ 1 h 255"/>
              <a:gd name="T22" fmla="*/ 197 w 413"/>
              <a:gd name="T23" fmla="*/ 1 h 255"/>
              <a:gd name="T24" fmla="*/ 180 w 413"/>
              <a:gd name="T25" fmla="*/ 7 h 255"/>
              <a:gd name="T26" fmla="*/ 156 w 413"/>
              <a:gd name="T27" fmla="*/ 29 h 255"/>
              <a:gd name="T28" fmla="*/ 148 w 413"/>
              <a:gd name="T29" fmla="*/ 54 h 255"/>
              <a:gd name="T30" fmla="*/ 148 w 413"/>
              <a:gd name="T31" fmla="*/ 82 h 255"/>
              <a:gd name="T32" fmla="*/ 144 w 413"/>
              <a:gd name="T33" fmla="*/ 114 h 255"/>
              <a:gd name="T34" fmla="*/ 127 w 413"/>
              <a:gd name="T35" fmla="*/ 153 h 255"/>
              <a:gd name="T36" fmla="*/ 112 w 413"/>
              <a:gd name="T37" fmla="*/ 176 h 255"/>
              <a:gd name="T38" fmla="*/ 100 w 413"/>
              <a:gd name="T39" fmla="*/ 192 h 255"/>
              <a:gd name="T40" fmla="*/ 84 w 413"/>
              <a:gd name="T41" fmla="*/ 205 h 255"/>
              <a:gd name="T42" fmla="*/ 61 w 413"/>
              <a:gd name="T43" fmla="*/ 219 h 255"/>
              <a:gd name="T44" fmla="*/ 39 w 413"/>
              <a:gd name="T45" fmla="*/ 230 h 255"/>
              <a:gd name="T46" fmla="*/ 23 w 413"/>
              <a:gd name="T47" fmla="*/ 232 h 255"/>
              <a:gd name="T48" fmla="*/ 10 w 413"/>
              <a:gd name="T49" fmla="*/ 234 h 255"/>
              <a:gd name="T50" fmla="*/ 1 w 413"/>
              <a:gd name="T51" fmla="*/ 235 h 255"/>
              <a:gd name="T52" fmla="*/ 0 w 413"/>
              <a:gd name="T53" fmla="*/ 239 h 255"/>
              <a:gd name="T54" fmla="*/ 9 w 413"/>
              <a:gd name="T55" fmla="*/ 240 h 255"/>
              <a:gd name="T56" fmla="*/ 23 w 413"/>
              <a:gd name="T57" fmla="*/ 239 h 255"/>
              <a:gd name="T58" fmla="*/ 42 w 413"/>
              <a:gd name="T59" fmla="*/ 238 h 255"/>
              <a:gd name="T60" fmla="*/ 63 w 413"/>
              <a:gd name="T61" fmla="*/ 237 h 255"/>
              <a:gd name="T62" fmla="*/ 95 w 413"/>
              <a:gd name="T63" fmla="*/ 242 h 255"/>
              <a:gd name="T64" fmla="*/ 115 w 413"/>
              <a:gd name="T65" fmla="*/ 248 h 255"/>
              <a:gd name="T66" fmla="*/ 134 w 413"/>
              <a:gd name="T67" fmla="*/ 253 h 255"/>
              <a:gd name="T68" fmla="*/ 155 w 413"/>
              <a:gd name="T69" fmla="*/ 253 h 255"/>
              <a:gd name="T70" fmla="*/ 189 w 413"/>
              <a:gd name="T71" fmla="*/ 246 h 255"/>
              <a:gd name="T72" fmla="*/ 213 w 413"/>
              <a:gd name="T73" fmla="*/ 237 h 255"/>
              <a:gd name="T74" fmla="*/ 232 w 413"/>
              <a:gd name="T75" fmla="*/ 226 h 255"/>
              <a:gd name="T76" fmla="*/ 247 w 413"/>
              <a:gd name="T77" fmla="*/ 209 h 255"/>
              <a:gd name="T78" fmla="*/ 264 w 413"/>
              <a:gd name="T79" fmla="*/ 184 h 255"/>
              <a:gd name="T80" fmla="*/ 273 w 413"/>
              <a:gd name="T81" fmla="*/ 164 h 255"/>
              <a:gd name="T82" fmla="*/ 274 w 413"/>
              <a:gd name="T83" fmla="*/ 150 h 255"/>
              <a:gd name="T84" fmla="*/ 274 w 413"/>
              <a:gd name="T85" fmla="*/ 134 h 255"/>
              <a:gd name="T86" fmla="*/ 275 w 413"/>
              <a:gd name="T87" fmla="*/ 115 h 255"/>
              <a:gd name="T88" fmla="*/ 279 w 413"/>
              <a:gd name="T89" fmla="*/ 96 h 255"/>
              <a:gd name="T90" fmla="*/ 280 w 413"/>
              <a:gd name="T91" fmla="*/ 85 h 255"/>
              <a:gd name="T92" fmla="*/ 282 w 413"/>
              <a:gd name="T93" fmla="*/ 76 h 255"/>
              <a:gd name="T94" fmla="*/ 285 w 413"/>
              <a:gd name="T95" fmla="*/ 69 h 255"/>
              <a:gd name="T96" fmla="*/ 298 w 413"/>
              <a:gd name="T97" fmla="*/ 63 h 255"/>
              <a:gd name="T98" fmla="*/ 326 w 413"/>
              <a:gd name="T99" fmla="*/ 68 h 255"/>
              <a:gd name="T100" fmla="*/ 354 w 413"/>
              <a:gd name="T101" fmla="*/ 86 h 255"/>
              <a:gd name="T102" fmla="*/ 380 w 413"/>
              <a:gd name="T103" fmla="*/ 109 h 255"/>
              <a:gd name="T104" fmla="*/ 404 w 413"/>
              <a:gd name="T105" fmla="*/ 128 h 255"/>
              <a:gd name="T106" fmla="*/ 410 w 413"/>
              <a:gd name="T107" fmla="*/ 132 h 255"/>
              <a:gd name="T108" fmla="*/ 410 w 413"/>
              <a:gd name="T109" fmla="*/ 132 h 255"/>
              <a:gd name="T110" fmla="*/ 410 w 413"/>
              <a:gd name="T111" fmla="*/ 132 h 255"/>
              <a:gd name="T112" fmla="*/ 410 w 413"/>
              <a:gd name="T113" fmla="*/ 132 h 255"/>
              <a:gd name="T114" fmla="*/ 410 w 413"/>
              <a:gd name="T115" fmla="*/ 128 h 255"/>
              <a:gd name="T116" fmla="*/ 411 w 413"/>
              <a:gd name="T117" fmla="*/ 121 h 255"/>
              <a:gd name="T118" fmla="*/ 412 w 413"/>
              <a:gd name="T119" fmla="*/ 113 h 255"/>
              <a:gd name="T120" fmla="*/ 412 w 413"/>
              <a:gd name="T121" fmla="*/ 104 h 255"/>
              <a:gd name="T122" fmla="*/ 410 w 413"/>
              <a:gd name="T123" fmla="*/ 93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3" h="255">
                <a:moveTo>
                  <a:pt x="410" y="92"/>
                </a:moveTo>
                <a:lnTo>
                  <a:pt x="408" y="89"/>
                </a:lnTo>
                <a:lnTo>
                  <a:pt x="408" y="88"/>
                </a:lnTo>
                <a:lnTo>
                  <a:pt x="407" y="87"/>
                </a:lnTo>
                <a:lnTo>
                  <a:pt x="406" y="86"/>
                </a:lnTo>
                <a:lnTo>
                  <a:pt x="406" y="84"/>
                </a:lnTo>
                <a:lnTo>
                  <a:pt x="405" y="84"/>
                </a:lnTo>
                <a:lnTo>
                  <a:pt x="405" y="82"/>
                </a:lnTo>
                <a:lnTo>
                  <a:pt x="404" y="82"/>
                </a:lnTo>
                <a:lnTo>
                  <a:pt x="404" y="81"/>
                </a:lnTo>
                <a:lnTo>
                  <a:pt x="403" y="80"/>
                </a:lnTo>
                <a:lnTo>
                  <a:pt x="402" y="79"/>
                </a:lnTo>
                <a:lnTo>
                  <a:pt x="402" y="78"/>
                </a:lnTo>
                <a:lnTo>
                  <a:pt x="401" y="78"/>
                </a:lnTo>
                <a:lnTo>
                  <a:pt x="400" y="77"/>
                </a:lnTo>
                <a:lnTo>
                  <a:pt x="400" y="77"/>
                </a:lnTo>
                <a:lnTo>
                  <a:pt x="399" y="76"/>
                </a:lnTo>
                <a:lnTo>
                  <a:pt x="398" y="75"/>
                </a:lnTo>
                <a:lnTo>
                  <a:pt x="397" y="75"/>
                </a:lnTo>
                <a:lnTo>
                  <a:pt x="396" y="74"/>
                </a:lnTo>
                <a:lnTo>
                  <a:pt x="396" y="74"/>
                </a:lnTo>
                <a:lnTo>
                  <a:pt x="394" y="73"/>
                </a:lnTo>
                <a:lnTo>
                  <a:pt x="394" y="72"/>
                </a:lnTo>
                <a:lnTo>
                  <a:pt x="393" y="72"/>
                </a:lnTo>
                <a:lnTo>
                  <a:pt x="392" y="71"/>
                </a:lnTo>
                <a:lnTo>
                  <a:pt x="390" y="70"/>
                </a:lnTo>
                <a:lnTo>
                  <a:pt x="389" y="70"/>
                </a:lnTo>
                <a:lnTo>
                  <a:pt x="388" y="69"/>
                </a:lnTo>
                <a:lnTo>
                  <a:pt x="387" y="68"/>
                </a:lnTo>
                <a:lnTo>
                  <a:pt x="386" y="67"/>
                </a:lnTo>
                <a:lnTo>
                  <a:pt x="384" y="66"/>
                </a:lnTo>
                <a:lnTo>
                  <a:pt x="383" y="66"/>
                </a:lnTo>
                <a:lnTo>
                  <a:pt x="374" y="59"/>
                </a:lnTo>
                <a:lnTo>
                  <a:pt x="370" y="56"/>
                </a:lnTo>
                <a:lnTo>
                  <a:pt x="366" y="53"/>
                </a:lnTo>
                <a:lnTo>
                  <a:pt x="362" y="50"/>
                </a:lnTo>
                <a:lnTo>
                  <a:pt x="358" y="48"/>
                </a:lnTo>
                <a:lnTo>
                  <a:pt x="354" y="46"/>
                </a:lnTo>
                <a:lnTo>
                  <a:pt x="351" y="44"/>
                </a:lnTo>
                <a:lnTo>
                  <a:pt x="348" y="42"/>
                </a:lnTo>
                <a:lnTo>
                  <a:pt x="345" y="40"/>
                </a:lnTo>
                <a:lnTo>
                  <a:pt x="342" y="38"/>
                </a:lnTo>
                <a:lnTo>
                  <a:pt x="339" y="36"/>
                </a:lnTo>
                <a:lnTo>
                  <a:pt x="336" y="34"/>
                </a:lnTo>
                <a:lnTo>
                  <a:pt x="333" y="33"/>
                </a:lnTo>
                <a:lnTo>
                  <a:pt x="330" y="32"/>
                </a:lnTo>
                <a:lnTo>
                  <a:pt x="327" y="30"/>
                </a:lnTo>
                <a:lnTo>
                  <a:pt x="324" y="29"/>
                </a:lnTo>
                <a:lnTo>
                  <a:pt x="322" y="28"/>
                </a:lnTo>
                <a:lnTo>
                  <a:pt x="318" y="27"/>
                </a:lnTo>
                <a:lnTo>
                  <a:pt x="315" y="26"/>
                </a:lnTo>
                <a:lnTo>
                  <a:pt x="312" y="24"/>
                </a:lnTo>
                <a:lnTo>
                  <a:pt x="309" y="23"/>
                </a:lnTo>
                <a:lnTo>
                  <a:pt x="305" y="22"/>
                </a:lnTo>
                <a:lnTo>
                  <a:pt x="302" y="21"/>
                </a:lnTo>
                <a:lnTo>
                  <a:pt x="298" y="20"/>
                </a:lnTo>
                <a:lnTo>
                  <a:pt x="294" y="19"/>
                </a:lnTo>
                <a:lnTo>
                  <a:pt x="290" y="18"/>
                </a:lnTo>
                <a:lnTo>
                  <a:pt x="285" y="17"/>
                </a:lnTo>
                <a:lnTo>
                  <a:pt x="280" y="16"/>
                </a:lnTo>
                <a:lnTo>
                  <a:pt x="275" y="15"/>
                </a:lnTo>
                <a:lnTo>
                  <a:pt x="270" y="14"/>
                </a:lnTo>
                <a:lnTo>
                  <a:pt x="264" y="13"/>
                </a:lnTo>
                <a:lnTo>
                  <a:pt x="256" y="11"/>
                </a:lnTo>
                <a:lnTo>
                  <a:pt x="252" y="10"/>
                </a:lnTo>
                <a:lnTo>
                  <a:pt x="249" y="9"/>
                </a:lnTo>
                <a:lnTo>
                  <a:pt x="245" y="8"/>
                </a:lnTo>
                <a:lnTo>
                  <a:pt x="242" y="7"/>
                </a:lnTo>
                <a:lnTo>
                  <a:pt x="238" y="6"/>
                </a:lnTo>
                <a:lnTo>
                  <a:pt x="235" y="6"/>
                </a:lnTo>
                <a:lnTo>
                  <a:pt x="232" y="5"/>
                </a:lnTo>
                <a:lnTo>
                  <a:pt x="229" y="4"/>
                </a:lnTo>
                <a:lnTo>
                  <a:pt x="226" y="3"/>
                </a:lnTo>
                <a:lnTo>
                  <a:pt x="223" y="3"/>
                </a:lnTo>
                <a:lnTo>
                  <a:pt x="220" y="2"/>
                </a:lnTo>
                <a:lnTo>
                  <a:pt x="218" y="2"/>
                </a:lnTo>
                <a:lnTo>
                  <a:pt x="215" y="1"/>
                </a:lnTo>
                <a:lnTo>
                  <a:pt x="212" y="1"/>
                </a:lnTo>
                <a:lnTo>
                  <a:pt x="210" y="1"/>
                </a:lnTo>
                <a:lnTo>
                  <a:pt x="207" y="0"/>
                </a:lnTo>
                <a:lnTo>
                  <a:pt x="205" y="0"/>
                </a:lnTo>
                <a:lnTo>
                  <a:pt x="202" y="0"/>
                </a:lnTo>
                <a:lnTo>
                  <a:pt x="200" y="1"/>
                </a:lnTo>
                <a:lnTo>
                  <a:pt x="197" y="1"/>
                </a:lnTo>
                <a:lnTo>
                  <a:pt x="195" y="2"/>
                </a:lnTo>
                <a:lnTo>
                  <a:pt x="192" y="2"/>
                </a:lnTo>
                <a:lnTo>
                  <a:pt x="190" y="3"/>
                </a:lnTo>
                <a:lnTo>
                  <a:pt x="187" y="4"/>
                </a:lnTo>
                <a:lnTo>
                  <a:pt x="185" y="5"/>
                </a:lnTo>
                <a:lnTo>
                  <a:pt x="182" y="6"/>
                </a:lnTo>
                <a:lnTo>
                  <a:pt x="180" y="7"/>
                </a:lnTo>
                <a:lnTo>
                  <a:pt x="177" y="9"/>
                </a:lnTo>
                <a:lnTo>
                  <a:pt x="174" y="11"/>
                </a:lnTo>
                <a:lnTo>
                  <a:pt x="172" y="13"/>
                </a:lnTo>
                <a:lnTo>
                  <a:pt x="164" y="19"/>
                </a:lnTo>
                <a:lnTo>
                  <a:pt x="161" y="22"/>
                </a:lnTo>
                <a:lnTo>
                  <a:pt x="158" y="25"/>
                </a:lnTo>
                <a:lnTo>
                  <a:pt x="156" y="29"/>
                </a:lnTo>
                <a:lnTo>
                  <a:pt x="154" y="32"/>
                </a:lnTo>
                <a:lnTo>
                  <a:pt x="152" y="36"/>
                </a:lnTo>
                <a:lnTo>
                  <a:pt x="151" y="39"/>
                </a:lnTo>
                <a:lnTo>
                  <a:pt x="150" y="42"/>
                </a:lnTo>
                <a:lnTo>
                  <a:pt x="150" y="46"/>
                </a:lnTo>
                <a:lnTo>
                  <a:pt x="149" y="50"/>
                </a:lnTo>
                <a:lnTo>
                  <a:pt x="148" y="54"/>
                </a:lnTo>
                <a:lnTo>
                  <a:pt x="148" y="58"/>
                </a:lnTo>
                <a:lnTo>
                  <a:pt x="148" y="62"/>
                </a:lnTo>
                <a:lnTo>
                  <a:pt x="148" y="65"/>
                </a:lnTo>
                <a:lnTo>
                  <a:pt x="148" y="70"/>
                </a:lnTo>
                <a:lnTo>
                  <a:pt x="148" y="74"/>
                </a:lnTo>
                <a:lnTo>
                  <a:pt x="148" y="78"/>
                </a:lnTo>
                <a:lnTo>
                  <a:pt x="148" y="82"/>
                </a:lnTo>
                <a:lnTo>
                  <a:pt x="148" y="86"/>
                </a:lnTo>
                <a:lnTo>
                  <a:pt x="148" y="91"/>
                </a:lnTo>
                <a:lnTo>
                  <a:pt x="147" y="95"/>
                </a:lnTo>
                <a:lnTo>
                  <a:pt x="147" y="100"/>
                </a:lnTo>
                <a:lnTo>
                  <a:pt x="146" y="104"/>
                </a:lnTo>
                <a:lnTo>
                  <a:pt x="146" y="109"/>
                </a:lnTo>
                <a:lnTo>
                  <a:pt x="144" y="114"/>
                </a:lnTo>
                <a:lnTo>
                  <a:pt x="143" y="119"/>
                </a:lnTo>
                <a:lnTo>
                  <a:pt x="142" y="124"/>
                </a:lnTo>
                <a:lnTo>
                  <a:pt x="140" y="129"/>
                </a:lnTo>
                <a:lnTo>
                  <a:pt x="138" y="134"/>
                </a:lnTo>
                <a:lnTo>
                  <a:pt x="135" y="139"/>
                </a:lnTo>
                <a:lnTo>
                  <a:pt x="132" y="145"/>
                </a:lnTo>
                <a:lnTo>
                  <a:pt x="127" y="153"/>
                </a:lnTo>
                <a:lnTo>
                  <a:pt x="124" y="157"/>
                </a:lnTo>
                <a:lnTo>
                  <a:pt x="122" y="160"/>
                </a:lnTo>
                <a:lnTo>
                  <a:pt x="120" y="164"/>
                </a:lnTo>
                <a:lnTo>
                  <a:pt x="118" y="167"/>
                </a:lnTo>
                <a:lnTo>
                  <a:pt x="116" y="170"/>
                </a:lnTo>
                <a:lnTo>
                  <a:pt x="114" y="173"/>
                </a:lnTo>
                <a:lnTo>
                  <a:pt x="112" y="176"/>
                </a:lnTo>
                <a:lnTo>
                  <a:pt x="111" y="178"/>
                </a:lnTo>
                <a:lnTo>
                  <a:pt x="109" y="181"/>
                </a:lnTo>
                <a:lnTo>
                  <a:pt x="107" y="183"/>
                </a:lnTo>
                <a:lnTo>
                  <a:pt x="105" y="186"/>
                </a:lnTo>
                <a:lnTo>
                  <a:pt x="103" y="188"/>
                </a:lnTo>
                <a:lnTo>
                  <a:pt x="102" y="190"/>
                </a:lnTo>
                <a:lnTo>
                  <a:pt x="100" y="192"/>
                </a:lnTo>
                <a:lnTo>
                  <a:pt x="98" y="194"/>
                </a:lnTo>
                <a:lnTo>
                  <a:pt x="96" y="196"/>
                </a:lnTo>
                <a:lnTo>
                  <a:pt x="93" y="198"/>
                </a:lnTo>
                <a:lnTo>
                  <a:pt x="91" y="200"/>
                </a:lnTo>
                <a:lnTo>
                  <a:pt x="89" y="201"/>
                </a:lnTo>
                <a:lnTo>
                  <a:pt x="86" y="203"/>
                </a:lnTo>
                <a:lnTo>
                  <a:pt x="84" y="205"/>
                </a:lnTo>
                <a:lnTo>
                  <a:pt x="81" y="207"/>
                </a:lnTo>
                <a:lnTo>
                  <a:pt x="78" y="209"/>
                </a:lnTo>
                <a:lnTo>
                  <a:pt x="75" y="211"/>
                </a:lnTo>
                <a:lnTo>
                  <a:pt x="72" y="213"/>
                </a:lnTo>
                <a:lnTo>
                  <a:pt x="68" y="215"/>
                </a:lnTo>
                <a:lnTo>
                  <a:pt x="64" y="217"/>
                </a:lnTo>
                <a:lnTo>
                  <a:pt x="61" y="219"/>
                </a:lnTo>
                <a:lnTo>
                  <a:pt x="56" y="221"/>
                </a:lnTo>
                <a:lnTo>
                  <a:pt x="52" y="224"/>
                </a:lnTo>
                <a:lnTo>
                  <a:pt x="48" y="226"/>
                </a:lnTo>
                <a:lnTo>
                  <a:pt x="46" y="227"/>
                </a:lnTo>
                <a:lnTo>
                  <a:pt x="44" y="228"/>
                </a:lnTo>
                <a:lnTo>
                  <a:pt x="41" y="229"/>
                </a:lnTo>
                <a:lnTo>
                  <a:pt x="39" y="230"/>
                </a:lnTo>
                <a:lnTo>
                  <a:pt x="37" y="230"/>
                </a:lnTo>
                <a:lnTo>
                  <a:pt x="34" y="231"/>
                </a:lnTo>
                <a:lnTo>
                  <a:pt x="32" y="231"/>
                </a:lnTo>
                <a:lnTo>
                  <a:pt x="30" y="232"/>
                </a:lnTo>
                <a:lnTo>
                  <a:pt x="28" y="232"/>
                </a:lnTo>
                <a:lnTo>
                  <a:pt x="26" y="232"/>
                </a:lnTo>
                <a:lnTo>
                  <a:pt x="23" y="232"/>
                </a:lnTo>
                <a:lnTo>
                  <a:pt x="21" y="233"/>
                </a:lnTo>
                <a:lnTo>
                  <a:pt x="19" y="233"/>
                </a:lnTo>
                <a:lnTo>
                  <a:pt x="17" y="233"/>
                </a:lnTo>
                <a:lnTo>
                  <a:pt x="15" y="234"/>
                </a:lnTo>
                <a:lnTo>
                  <a:pt x="14" y="234"/>
                </a:lnTo>
                <a:lnTo>
                  <a:pt x="12" y="234"/>
                </a:lnTo>
                <a:lnTo>
                  <a:pt x="10" y="234"/>
                </a:lnTo>
                <a:lnTo>
                  <a:pt x="8" y="234"/>
                </a:lnTo>
                <a:lnTo>
                  <a:pt x="7" y="234"/>
                </a:lnTo>
                <a:lnTo>
                  <a:pt x="6" y="234"/>
                </a:lnTo>
                <a:lnTo>
                  <a:pt x="4" y="235"/>
                </a:lnTo>
                <a:lnTo>
                  <a:pt x="3" y="235"/>
                </a:lnTo>
                <a:lnTo>
                  <a:pt x="2" y="235"/>
                </a:lnTo>
                <a:lnTo>
                  <a:pt x="1" y="235"/>
                </a:lnTo>
                <a:lnTo>
                  <a:pt x="1" y="236"/>
                </a:lnTo>
                <a:lnTo>
                  <a:pt x="0" y="236"/>
                </a:lnTo>
                <a:lnTo>
                  <a:pt x="0" y="236"/>
                </a:lnTo>
                <a:lnTo>
                  <a:pt x="0" y="237"/>
                </a:lnTo>
                <a:lnTo>
                  <a:pt x="0" y="238"/>
                </a:lnTo>
                <a:lnTo>
                  <a:pt x="0" y="238"/>
                </a:lnTo>
                <a:lnTo>
                  <a:pt x="0" y="239"/>
                </a:lnTo>
                <a:lnTo>
                  <a:pt x="1" y="239"/>
                </a:lnTo>
                <a:lnTo>
                  <a:pt x="2" y="240"/>
                </a:lnTo>
                <a:lnTo>
                  <a:pt x="3" y="240"/>
                </a:lnTo>
                <a:lnTo>
                  <a:pt x="4" y="240"/>
                </a:lnTo>
                <a:lnTo>
                  <a:pt x="6" y="240"/>
                </a:lnTo>
                <a:lnTo>
                  <a:pt x="7" y="240"/>
                </a:lnTo>
                <a:lnTo>
                  <a:pt x="9" y="240"/>
                </a:lnTo>
                <a:lnTo>
                  <a:pt x="10" y="240"/>
                </a:lnTo>
                <a:lnTo>
                  <a:pt x="12" y="240"/>
                </a:lnTo>
                <a:lnTo>
                  <a:pt x="14" y="240"/>
                </a:lnTo>
                <a:lnTo>
                  <a:pt x="16" y="240"/>
                </a:lnTo>
                <a:lnTo>
                  <a:pt x="18" y="239"/>
                </a:lnTo>
                <a:lnTo>
                  <a:pt x="21" y="239"/>
                </a:lnTo>
                <a:lnTo>
                  <a:pt x="23" y="239"/>
                </a:lnTo>
                <a:lnTo>
                  <a:pt x="26" y="239"/>
                </a:lnTo>
                <a:lnTo>
                  <a:pt x="28" y="238"/>
                </a:lnTo>
                <a:lnTo>
                  <a:pt x="31" y="238"/>
                </a:lnTo>
                <a:lnTo>
                  <a:pt x="33" y="238"/>
                </a:lnTo>
                <a:lnTo>
                  <a:pt x="36" y="238"/>
                </a:lnTo>
                <a:lnTo>
                  <a:pt x="39" y="238"/>
                </a:lnTo>
                <a:lnTo>
                  <a:pt x="42" y="238"/>
                </a:lnTo>
                <a:lnTo>
                  <a:pt x="45" y="237"/>
                </a:lnTo>
                <a:lnTo>
                  <a:pt x="48" y="237"/>
                </a:lnTo>
                <a:lnTo>
                  <a:pt x="50" y="237"/>
                </a:lnTo>
                <a:lnTo>
                  <a:pt x="54" y="237"/>
                </a:lnTo>
                <a:lnTo>
                  <a:pt x="56" y="237"/>
                </a:lnTo>
                <a:lnTo>
                  <a:pt x="60" y="237"/>
                </a:lnTo>
                <a:lnTo>
                  <a:pt x="63" y="237"/>
                </a:lnTo>
                <a:lnTo>
                  <a:pt x="66" y="238"/>
                </a:lnTo>
                <a:lnTo>
                  <a:pt x="75" y="238"/>
                </a:lnTo>
                <a:lnTo>
                  <a:pt x="80" y="239"/>
                </a:lnTo>
                <a:lnTo>
                  <a:pt x="84" y="239"/>
                </a:lnTo>
                <a:lnTo>
                  <a:pt x="88" y="240"/>
                </a:lnTo>
                <a:lnTo>
                  <a:pt x="91" y="241"/>
                </a:lnTo>
                <a:lnTo>
                  <a:pt x="95" y="242"/>
                </a:lnTo>
                <a:lnTo>
                  <a:pt x="98" y="242"/>
                </a:lnTo>
                <a:lnTo>
                  <a:pt x="101" y="243"/>
                </a:lnTo>
                <a:lnTo>
                  <a:pt x="104" y="244"/>
                </a:lnTo>
                <a:lnTo>
                  <a:pt x="107" y="245"/>
                </a:lnTo>
                <a:lnTo>
                  <a:pt x="110" y="246"/>
                </a:lnTo>
                <a:lnTo>
                  <a:pt x="113" y="247"/>
                </a:lnTo>
                <a:lnTo>
                  <a:pt x="115" y="248"/>
                </a:lnTo>
                <a:lnTo>
                  <a:pt x="118" y="249"/>
                </a:lnTo>
                <a:lnTo>
                  <a:pt x="120" y="250"/>
                </a:lnTo>
                <a:lnTo>
                  <a:pt x="123" y="250"/>
                </a:lnTo>
                <a:lnTo>
                  <a:pt x="126" y="251"/>
                </a:lnTo>
                <a:lnTo>
                  <a:pt x="128" y="252"/>
                </a:lnTo>
                <a:lnTo>
                  <a:pt x="131" y="252"/>
                </a:lnTo>
                <a:lnTo>
                  <a:pt x="134" y="253"/>
                </a:lnTo>
                <a:lnTo>
                  <a:pt x="136" y="253"/>
                </a:lnTo>
                <a:lnTo>
                  <a:pt x="139" y="254"/>
                </a:lnTo>
                <a:lnTo>
                  <a:pt x="142" y="254"/>
                </a:lnTo>
                <a:lnTo>
                  <a:pt x="145" y="254"/>
                </a:lnTo>
                <a:lnTo>
                  <a:pt x="148" y="254"/>
                </a:lnTo>
                <a:lnTo>
                  <a:pt x="152" y="254"/>
                </a:lnTo>
                <a:lnTo>
                  <a:pt x="155" y="253"/>
                </a:lnTo>
                <a:lnTo>
                  <a:pt x="159" y="253"/>
                </a:lnTo>
                <a:lnTo>
                  <a:pt x="163" y="252"/>
                </a:lnTo>
                <a:lnTo>
                  <a:pt x="167" y="251"/>
                </a:lnTo>
                <a:lnTo>
                  <a:pt x="172" y="250"/>
                </a:lnTo>
                <a:lnTo>
                  <a:pt x="181" y="248"/>
                </a:lnTo>
                <a:lnTo>
                  <a:pt x="185" y="247"/>
                </a:lnTo>
                <a:lnTo>
                  <a:pt x="189" y="246"/>
                </a:lnTo>
                <a:lnTo>
                  <a:pt x="193" y="244"/>
                </a:lnTo>
                <a:lnTo>
                  <a:pt x="197" y="243"/>
                </a:lnTo>
                <a:lnTo>
                  <a:pt x="200" y="242"/>
                </a:lnTo>
                <a:lnTo>
                  <a:pt x="204" y="241"/>
                </a:lnTo>
                <a:lnTo>
                  <a:pt x="207" y="240"/>
                </a:lnTo>
                <a:lnTo>
                  <a:pt x="210" y="238"/>
                </a:lnTo>
                <a:lnTo>
                  <a:pt x="213" y="237"/>
                </a:lnTo>
                <a:lnTo>
                  <a:pt x="216" y="236"/>
                </a:lnTo>
                <a:lnTo>
                  <a:pt x="219" y="234"/>
                </a:lnTo>
                <a:lnTo>
                  <a:pt x="222" y="232"/>
                </a:lnTo>
                <a:lnTo>
                  <a:pt x="224" y="231"/>
                </a:lnTo>
                <a:lnTo>
                  <a:pt x="227" y="229"/>
                </a:lnTo>
                <a:lnTo>
                  <a:pt x="229" y="227"/>
                </a:lnTo>
                <a:lnTo>
                  <a:pt x="232" y="226"/>
                </a:lnTo>
                <a:lnTo>
                  <a:pt x="234" y="224"/>
                </a:lnTo>
                <a:lnTo>
                  <a:pt x="236" y="221"/>
                </a:lnTo>
                <a:lnTo>
                  <a:pt x="238" y="219"/>
                </a:lnTo>
                <a:lnTo>
                  <a:pt x="241" y="217"/>
                </a:lnTo>
                <a:lnTo>
                  <a:pt x="243" y="214"/>
                </a:lnTo>
                <a:lnTo>
                  <a:pt x="245" y="212"/>
                </a:lnTo>
                <a:lnTo>
                  <a:pt x="247" y="209"/>
                </a:lnTo>
                <a:lnTo>
                  <a:pt x="250" y="206"/>
                </a:lnTo>
                <a:lnTo>
                  <a:pt x="252" y="203"/>
                </a:lnTo>
                <a:lnTo>
                  <a:pt x="254" y="199"/>
                </a:lnTo>
                <a:lnTo>
                  <a:pt x="257" y="196"/>
                </a:lnTo>
                <a:lnTo>
                  <a:pt x="259" y="192"/>
                </a:lnTo>
                <a:lnTo>
                  <a:pt x="262" y="188"/>
                </a:lnTo>
                <a:lnTo>
                  <a:pt x="264" y="184"/>
                </a:lnTo>
                <a:lnTo>
                  <a:pt x="268" y="178"/>
                </a:lnTo>
                <a:lnTo>
                  <a:pt x="269" y="176"/>
                </a:lnTo>
                <a:lnTo>
                  <a:pt x="270" y="174"/>
                </a:lnTo>
                <a:lnTo>
                  <a:pt x="271" y="171"/>
                </a:lnTo>
                <a:lnTo>
                  <a:pt x="272" y="169"/>
                </a:lnTo>
                <a:lnTo>
                  <a:pt x="272" y="166"/>
                </a:lnTo>
                <a:lnTo>
                  <a:pt x="273" y="164"/>
                </a:lnTo>
                <a:lnTo>
                  <a:pt x="274" y="162"/>
                </a:lnTo>
                <a:lnTo>
                  <a:pt x="274" y="160"/>
                </a:lnTo>
                <a:lnTo>
                  <a:pt x="274" y="158"/>
                </a:lnTo>
                <a:lnTo>
                  <a:pt x="274" y="156"/>
                </a:lnTo>
                <a:lnTo>
                  <a:pt x="274" y="154"/>
                </a:lnTo>
                <a:lnTo>
                  <a:pt x="274" y="152"/>
                </a:lnTo>
                <a:lnTo>
                  <a:pt x="274" y="150"/>
                </a:lnTo>
                <a:lnTo>
                  <a:pt x="274" y="148"/>
                </a:lnTo>
                <a:lnTo>
                  <a:pt x="274" y="146"/>
                </a:lnTo>
                <a:lnTo>
                  <a:pt x="274" y="144"/>
                </a:lnTo>
                <a:lnTo>
                  <a:pt x="274" y="141"/>
                </a:lnTo>
                <a:lnTo>
                  <a:pt x="274" y="139"/>
                </a:lnTo>
                <a:lnTo>
                  <a:pt x="274" y="137"/>
                </a:lnTo>
                <a:lnTo>
                  <a:pt x="274" y="134"/>
                </a:lnTo>
                <a:lnTo>
                  <a:pt x="274" y="132"/>
                </a:lnTo>
                <a:lnTo>
                  <a:pt x="274" y="130"/>
                </a:lnTo>
                <a:lnTo>
                  <a:pt x="274" y="127"/>
                </a:lnTo>
                <a:lnTo>
                  <a:pt x="274" y="124"/>
                </a:lnTo>
                <a:lnTo>
                  <a:pt x="274" y="121"/>
                </a:lnTo>
                <a:lnTo>
                  <a:pt x="275" y="118"/>
                </a:lnTo>
                <a:lnTo>
                  <a:pt x="275" y="115"/>
                </a:lnTo>
                <a:lnTo>
                  <a:pt x="276" y="112"/>
                </a:lnTo>
                <a:lnTo>
                  <a:pt x="276" y="108"/>
                </a:lnTo>
                <a:lnTo>
                  <a:pt x="278" y="105"/>
                </a:lnTo>
                <a:lnTo>
                  <a:pt x="278" y="101"/>
                </a:lnTo>
                <a:lnTo>
                  <a:pt x="278" y="100"/>
                </a:lnTo>
                <a:lnTo>
                  <a:pt x="279" y="98"/>
                </a:lnTo>
                <a:lnTo>
                  <a:pt x="279" y="96"/>
                </a:lnTo>
                <a:lnTo>
                  <a:pt x="279" y="94"/>
                </a:lnTo>
                <a:lnTo>
                  <a:pt x="280" y="93"/>
                </a:lnTo>
                <a:lnTo>
                  <a:pt x="280" y="91"/>
                </a:lnTo>
                <a:lnTo>
                  <a:pt x="280" y="90"/>
                </a:lnTo>
                <a:lnTo>
                  <a:pt x="280" y="88"/>
                </a:lnTo>
                <a:lnTo>
                  <a:pt x="280" y="86"/>
                </a:lnTo>
                <a:lnTo>
                  <a:pt x="280" y="85"/>
                </a:lnTo>
                <a:lnTo>
                  <a:pt x="280" y="84"/>
                </a:lnTo>
                <a:lnTo>
                  <a:pt x="281" y="82"/>
                </a:lnTo>
                <a:lnTo>
                  <a:pt x="281" y="81"/>
                </a:lnTo>
                <a:lnTo>
                  <a:pt x="281" y="80"/>
                </a:lnTo>
                <a:lnTo>
                  <a:pt x="281" y="78"/>
                </a:lnTo>
                <a:lnTo>
                  <a:pt x="282" y="77"/>
                </a:lnTo>
                <a:lnTo>
                  <a:pt x="282" y="76"/>
                </a:lnTo>
                <a:lnTo>
                  <a:pt x="282" y="75"/>
                </a:lnTo>
                <a:lnTo>
                  <a:pt x="282" y="74"/>
                </a:lnTo>
                <a:lnTo>
                  <a:pt x="283" y="73"/>
                </a:lnTo>
                <a:lnTo>
                  <a:pt x="284" y="72"/>
                </a:lnTo>
                <a:lnTo>
                  <a:pt x="284" y="71"/>
                </a:lnTo>
                <a:lnTo>
                  <a:pt x="284" y="70"/>
                </a:lnTo>
                <a:lnTo>
                  <a:pt x="285" y="69"/>
                </a:lnTo>
                <a:lnTo>
                  <a:pt x="286" y="68"/>
                </a:lnTo>
                <a:lnTo>
                  <a:pt x="287" y="68"/>
                </a:lnTo>
                <a:lnTo>
                  <a:pt x="288" y="67"/>
                </a:lnTo>
                <a:lnTo>
                  <a:pt x="288" y="66"/>
                </a:lnTo>
                <a:lnTo>
                  <a:pt x="290" y="66"/>
                </a:lnTo>
                <a:lnTo>
                  <a:pt x="291" y="66"/>
                </a:lnTo>
                <a:lnTo>
                  <a:pt x="298" y="63"/>
                </a:lnTo>
                <a:lnTo>
                  <a:pt x="302" y="63"/>
                </a:lnTo>
                <a:lnTo>
                  <a:pt x="306" y="63"/>
                </a:lnTo>
                <a:lnTo>
                  <a:pt x="310" y="64"/>
                </a:lnTo>
                <a:lnTo>
                  <a:pt x="314" y="64"/>
                </a:lnTo>
                <a:lnTo>
                  <a:pt x="318" y="65"/>
                </a:lnTo>
                <a:lnTo>
                  <a:pt x="322" y="67"/>
                </a:lnTo>
                <a:lnTo>
                  <a:pt x="326" y="68"/>
                </a:lnTo>
                <a:lnTo>
                  <a:pt x="330" y="70"/>
                </a:lnTo>
                <a:lnTo>
                  <a:pt x="334" y="73"/>
                </a:lnTo>
                <a:lnTo>
                  <a:pt x="338" y="75"/>
                </a:lnTo>
                <a:lnTo>
                  <a:pt x="342" y="78"/>
                </a:lnTo>
                <a:lnTo>
                  <a:pt x="346" y="80"/>
                </a:lnTo>
                <a:lnTo>
                  <a:pt x="350" y="83"/>
                </a:lnTo>
                <a:lnTo>
                  <a:pt x="354" y="86"/>
                </a:lnTo>
                <a:lnTo>
                  <a:pt x="358" y="90"/>
                </a:lnTo>
                <a:lnTo>
                  <a:pt x="362" y="93"/>
                </a:lnTo>
                <a:lnTo>
                  <a:pt x="366" y="96"/>
                </a:lnTo>
                <a:lnTo>
                  <a:pt x="370" y="99"/>
                </a:lnTo>
                <a:lnTo>
                  <a:pt x="373" y="102"/>
                </a:lnTo>
                <a:lnTo>
                  <a:pt x="377" y="106"/>
                </a:lnTo>
                <a:lnTo>
                  <a:pt x="380" y="109"/>
                </a:lnTo>
                <a:lnTo>
                  <a:pt x="384" y="112"/>
                </a:lnTo>
                <a:lnTo>
                  <a:pt x="388" y="115"/>
                </a:lnTo>
                <a:lnTo>
                  <a:pt x="391" y="118"/>
                </a:lnTo>
                <a:lnTo>
                  <a:pt x="394" y="120"/>
                </a:lnTo>
                <a:lnTo>
                  <a:pt x="398" y="123"/>
                </a:lnTo>
                <a:lnTo>
                  <a:pt x="400" y="126"/>
                </a:lnTo>
                <a:lnTo>
                  <a:pt x="404" y="128"/>
                </a:lnTo>
                <a:lnTo>
                  <a:pt x="406" y="130"/>
                </a:lnTo>
                <a:lnTo>
                  <a:pt x="410" y="132"/>
                </a:lnTo>
                <a:lnTo>
                  <a:pt x="410" y="132"/>
                </a:lnTo>
                <a:lnTo>
                  <a:pt x="410" y="132"/>
                </a:lnTo>
                <a:lnTo>
                  <a:pt x="410" y="132"/>
                </a:lnTo>
                <a:lnTo>
                  <a:pt x="410" y="132"/>
                </a:lnTo>
                <a:lnTo>
                  <a:pt x="410" y="132"/>
                </a:lnTo>
                <a:lnTo>
                  <a:pt x="410" y="132"/>
                </a:lnTo>
                <a:lnTo>
                  <a:pt x="410" y="132"/>
                </a:lnTo>
                <a:lnTo>
                  <a:pt x="410" y="132"/>
                </a:lnTo>
                <a:lnTo>
                  <a:pt x="410" y="132"/>
                </a:lnTo>
                <a:lnTo>
                  <a:pt x="410" y="132"/>
                </a:lnTo>
                <a:lnTo>
                  <a:pt x="410" y="132"/>
                </a:lnTo>
                <a:lnTo>
                  <a:pt x="410" y="132"/>
                </a:lnTo>
                <a:lnTo>
                  <a:pt x="410" y="132"/>
                </a:lnTo>
                <a:lnTo>
                  <a:pt x="410" y="132"/>
                </a:lnTo>
                <a:lnTo>
                  <a:pt x="410" y="132"/>
                </a:lnTo>
                <a:lnTo>
                  <a:pt x="410" y="132"/>
                </a:lnTo>
                <a:lnTo>
                  <a:pt x="410" y="132"/>
                </a:lnTo>
                <a:lnTo>
                  <a:pt x="410" y="132"/>
                </a:lnTo>
                <a:lnTo>
                  <a:pt x="410" y="132"/>
                </a:lnTo>
                <a:lnTo>
                  <a:pt x="410" y="132"/>
                </a:lnTo>
                <a:lnTo>
                  <a:pt x="410" y="132"/>
                </a:lnTo>
                <a:lnTo>
                  <a:pt x="410" y="132"/>
                </a:lnTo>
                <a:lnTo>
                  <a:pt x="410" y="132"/>
                </a:lnTo>
                <a:lnTo>
                  <a:pt x="410" y="132"/>
                </a:lnTo>
                <a:lnTo>
                  <a:pt x="410" y="132"/>
                </a:lnTo>
                <a:lnTo>
                  <a:pt x="410" y="132"/>
                </a:lnTo>
                <a:lnTo>
                  <a:pt x="410" y="132"/>
                </a:lnTo>
                <a:lnTo>
                  <a:pt x="410" y="132"/>
                </a:lnTo>
                <a:lnTo>
                  <a:pt x="410" y="132"/>
                </a:lnTo>
                <a:lnTo>
                  <a:pt x="410" y="132"/>
                </a:lnTo>
                <a:lnTo>
                  <a:pt x="410" y="132"/>
                </a:lnTo>
                <a:lnTo>
                  <a:pt x="410" y="130"/>
                </a:lnTo>
                <a:lnTo>
                  <a:pt x="410" y="128"/>
                </a:lnTo>
                <a:lnTo>
                  <a:pt x="410" y="128"/>
                </a:lnTo>
                <a:lnTo>
                  <a:pt x="410" y="126"/>
                </a:lnTo>
                <a:lnTo>
                  <a:pt x="410" y="126"/>
                </a:lnTo>
                <a:lnTo>
                  <a:pt x="410" y="124"/>
                </a:lnTo>
                <a:lnTo>
                  <a:pt x="410" y="124"/>
                </a:lnTo>
                <a:lnTo>
                  <a:pt x="411" y="122"/>
                </a:lnTo>
                <a:lnTo>
                  <a:pt x="411" y="121"/>
                </a:lnTo>
                <a:lnTo>
                  <a:pt x="411" y="120"/>
                </a:lnTo>
                <a:lnTo>
                  <a:pt x="411" y="119"/>
                </a:lnTo>
                <a:lnTo>
                  <a:pt x="412" y="118"/>
                </a:lnTo>
                <a:lnTo>
                  <a:pt x="412" y="117"/>
                </a:lnTo>
                <a:lnTo>
                  <a:pt x="412" y="116"/>
                </a:lnTo>
                <a:lnTo>
                  <a:pt x="412" y="114"/>
                </a:lnTo>
                <a:lnTo>
                  <a:pt x="412" y="113"/>
                </a:lnTo>
                <a:lnTo>
                  <a:pt x="412" y="112"/>
                </a:lnTo>
                <a:lnTo>
                  <a:pt x="412" y="110"/>
                </a:lnTo>
                <a:lnTo>
                  <a:pt x="412" y="109"/>
                </a:lnTo>
                <a:lnTo>
                  <a:pt x="412" y="108"/>
                </a:lnTo>
                <a:lnTo>
                  <a:pt x="412" y="106"/>
                </a:lnTo>
                <a:lnTo>
                  <a:pt x="412" y="105"/>
                </a:lnTo>
                <a:lnTo>
                  <a:pt x="412" y="104"/>
                </a:lnTo>
                <a:lnTo>
                  <a:pt x="412" y="102"/>
                </a:lnTo>
                <a:lnTo>
                  <a:pt x="412" y="101"/>
                </a:lnTo>
                <a:lnTo>
                  <a:pt x="412" y="100"/>
                </a:lnTo>
                <a:lnTo>
                  <a:pt x="412" y="98"/>
                </a:lnTo>
                <a:lnTo>
                  <a:pt x="411" y="96"/>
                </a:lnTo>
                <a:lnTo>
                  <a:pt x="410" y="95"/>
                </a:lnTo>
                <a:lnTo>
                  <a:pt x="410" y="93"/>
                </a:lnTo>
                <a:lnTo>
                  <a:pt x="410" y="92"/>
                </a:lnTo>
              </a:path>
            </a:pathLst>
          </a:custGeom>
          <a:solidFill>
            <a:srgbClr val="008000"/>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1989" name="Freeform 1045"/>
          <p:cNvSpPr>
            <a:spLocks/>
          </p:cNvSpPr>
          <p:nvPr/>
        </p:nvSpPr>
        <p:spPr bwMode="auto">
          <a:xfrm>
            <a:off x="3441700" y="2851150"/>
            <a:ext cx="801688" cy="295275"/>
          </a:xfrm>
          <a:custGeom>
            <a:avLst/>
            <a:gdLst>
              <a:gd name="T0" fmla="*/ 2 w 569"/>
              <a:gd name="T1" fmla="*/ 153 h 186"/>
              <a:gd name="T2" fmla="*/ 1 w 569"/>
              <a:gd name="T3" fmla="*/ 138 h 186"/>
              <a:gd name="T4" fmla="*/ 8 w 569"/>
              <a:gd name="T5" fmla="*/ 119 h 186"/>
              <a:gd name="T6" fmla="*/ 19 w 569"/>
              <a:gd name="T7" fmla="*/ 98 h 186"/>
              <a:gd name="T8" fmla="*/ 33 w 569"/>
              <a:gd name="T9" fmla="*/ 75 h 186"/>
              <a:gd name="T10" fmla="*/ 44 w 569"/>
              <a:gd name="T11" fmla="*/ 61 h 186"/>
              <a:gd name="T12" fmla="*/ 56 w 569"/>
              <a:gd name="T13" fmla="*/ 52 h 186"/>
              <a:gd name="T14" fmla="*/ 71 w 569"/>
              <a:gd name="T15" fmla="*/ 43 h 186"/>
              <a:gd name="T16" fmla="*/ 92 w 569"/>
              <a:gd name="T17" fmla="*/ 33 h 186"/>
              <a:gd name="T18" fmla="*/ 117 w 569"/>
              <a:gd name="T19" fmla="*/ 21 h 186"/>
              <a:gd name="T20" fmla="*/ 134 w 569"/>
              <a:gd name="T21" fmla="*/ 15 h 186"/>
              <a:gd name="T22" fmla="*/ 151 w 569"/>
              <a:gd name="T23" fmla="*/ 12 h 186"/>
              <a:gd name="T24" fmla="*/ 172 w 569"/>
              <a:gd name="T25" fmla="*/ 9 h 186"/>
              <a:gd name="T26" fmla="*/ 216 w 569"/>
              <a:gd name="T27" fmla="*/ 3 h 186"/>
              <a:gd name="T28" fmla="*/ 248 w 569"/>
              <a:gd name="T29" fmla="*/ 0 h 186"/>
              <a:gd name="T30" fmla="*/ 275 w 569"/>
              <a:gd name="T31" fmla="*/ 1 h 186"/>
              <a:gd name="T32" fmla="*/ 306 w 569"/>
              <a:gd name="T33" fmla="*/ 3 h 186"/>
              <a:gd name="T34" fmla="*/ 364 w 569"/>
              <a:gd name="T35" fmla="*/ 9 h 186"/>
              <a:gd name="T36" fmla="*/ 436 w 569"/>
              <a:gd name="T37" fmla="*/ 16 h 186"/>
              <a:gd name="T38" fmla="*/ 499 w 569"/>
              <a:gd name="T39" fmla="*/ 24 h 186"/>
              <a:gd name="T40" fmla="*/ 545 w 569"/>
              <a:gd name="T41" fmla="*/ 33 h 186"/>
              <a:gd name="T42" fmla="*/ 567 w 569"/>
              <a:gd name="T43" fmla="*/ 44 h 186"/>
              <a:gd name="T44" fmla="*/ 559 w 569"/>
              <a:gd name="T45" fmla="*/ 48 h 186"/>
              <a:gd name="T46" fmla="*/ 530 w 569"/>
              <a:gd name="T47" fmla="*/ 41 h 186"/>
              <a:gd name="T48" fmla="*/ 490 w 569"/>
              <a:gd name="T49" fmla="*/ 35 h 186"/>
              <a:gd name="T50" fmla="*/ 449 w 569"/>
              <a:gd name="T51" fmla="*/ 36 h 186"/>
              <a:gd name="T52" fmla="*/ 417 w 569"/>
              <a:gd name="T53" fmla="*/ 52 h 186"/>
              <a:gd name="T54" fmla="*/ 410 w 569"/>
              <a:gd name="T55" fmla="*/ 65 h 186"/>
              <a:gd name="T56" fmla="*/ 409 w 569"/>
              <a:gd name="T57" fmla="*/ 79 h 186"/>
              <a:gd name="T58" fmla="*/ 406 w 569"/>
              <a:gd name="T59" fmla="*/ 95 h 186"/>
              <a:gd name="T60" fmla="*/ 398 w 569"/>
              <a:gd name="T61" fmla="*/ 111 h 186"/>
              <a:gd name="T62" fmla="*/ 363 w 569"/>
              <a:gd name="T63" fmla="*/ 145 h 186"/>
              <a:gd name="T64" fmla="*/ 332 w 569"/>
              <a:gd name="T65" fmla="*/ 169 h 186"/>
              <a:gd name="T66" fmla="*/ 301 w 569"/>
              <a:gd name="T67" fmla="*/ 183 h 186"/>
              <a:gd name="T68" fmla="*/ 269 w 569"/>
              <a:gd name="T69" fmla="*/ 184 h 186"/>
              <a:gd name="T70" fmla="*/ 240 w 569"/>
              <a:gd name="T71" fmla="*/ 172 h 186"/>
              <a:gd name="T72" fmla="*/ 231 w 569"/>
              <a:gd name="T73" fmla="*/ 154 h 186"/>
              <a:gd name="T74" fmla="*/ 228 w 569"/>
              <a:gd name="T75" fmla="*/ 131 h 186"/>
              <a:gd name="T76" fmla="*/ 224 w 569"/>
              <a:gd name="T77" fmla="*/ 103 h 186"/>
              <a:gd name="T78" fmla="*/ 211 w 569"/>
              <a:gd name="T79" fmla="*/ 73 h 186"/>
              <a:gd name="T80" fmla="*/ 205 w 569"/>
              <a:gd name="T81" fmla="*/ 64 h 186"/>
              <a:gd name="T82" fmla="*/ 200 w 569"/>
              <a:gd name="T83" fmla="*/ 59 h 186"/>
              <a:gd name="T84" fmla="*/ 195 w 569"/>
              <a:gd name="T85" fmla="*/ 55 h 186"/>
              <a:gd name="T86" fmla="*/ 188 w 569"/>
              <a:gd name="T87" fmla="*/ 50 h 186"/>
              <a:gd name="T88" fmla="*/ 182 w 569"/>
              <a:gd name="T89" fmla="*/ 44 h 186"/>
              <a:gd name="T90" fmla="*/ 178 w 569"/>
              <a:gd name="T91" fmla="*/ 41 h 186"/>
              <a:gd name="T92" fmla="*/ 176 w 569"/>
              <a:gd name="T93" fmla="*/ 38 h 186"/>
              <a:gd name="T94" fmla="*/ 173 w 569"/>
              <a:gd name="T95" fmla="*/ 35 h 186"/>
              <a:gd name="T96" fmla="*/ 171 w 569"/>
              <a:gd name="T97" fmla="*/ 33 h 186"/>
              <a:gd name="T98" fmla="*/ 171 w 569"/>
              <a:gd name="T99" fmla="*/ 33 h 186"/>
              <a:gd name="T100" fmla="*/ 171 w 569"/>
              <a:gd name="T101" fmla="*/ 33 h 186"/>
              <a:gd name="T102" fmla="*/ 171 w 569"/>
              <a:gd name="T103" fmla="*/ 33 h 186"/>
              <a:gd name="T104" fmla="*/ 171 w 569"/>
              <a:gd name="T105" fmla="*/ 33 h 186"/>
              <a:gd name="T106" fmla="*/ 148 w 569"/>
              <a:gd name="T107" fmla="*/ 61 h 186"/>
              <a:gd name="T108" fmla="*/ 117 w 569"/>
              <a:gd name="T109" fmla="*/ 107 h 186"/>
              <a:gd name="T110" fmla="*/ 81 w 569"/>
              <a:gd name="T111" fmla="*/ 149 h 186"/>
              <a:gd name="T112" fmla="*/ 43 w 569"/>
              <a:gd name="T113" fmla="*/ 17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9" h="186">
                <a:moveTo>
                  <a:pt x="13" y="166"/>
                </a:moveTo>
                <a:lnTo>
                  <a:pt x="8" y="163"/>
                </a:lnTo>
                <a:lnTo>
                  <a:pt x="6" y="161"/>
                </a:lnTo>
                <a:lnTo>
                  <a:pt x="5" y="159"/>
                </a:lnTo>
                <a:lnTo>
                  <a:pt x="3" y="157"/>
                </a:lnTo>
                <a:lnTo>
                  <a:pt x="3" y="155"/>
                </a:lnTo>
                <a:lnTo>
                  <a:pt x="2" y="153"/>
                </a:lnTo>
                <a:lnTo>
                  <a:pt x="1" y="151"/>
                </a:lnTo>
                <a:lnTo>
                  <a:pt x="1" y="149"/>
                </a:lnTo>
                <a:lnTo>
                  <a:pt x="0" y="147"/>
                </a:lnTo>
                <a:lnTo>
                  <a:pt x="0" y="145"/>
                </a:lnTo>
                <a:lnTo>
                  <a:pt x="0" y="143"/>
                </a:lnTo>
                <a:lnTo>
                  <a:pt x="1" y="140"/>
                </a:lnTo>
                <a:lnTo>
                  <a:pt x="1" y="138"/>
                </a:lnTo>
                <a:lnTo>
                  <a:pt x="2" y="135"/>
                </a:lnTo>
                <a:lnTo>
                  <a:pt x="3" y="133"/>
                </a:lnTo>
                <a:lnTo>
                  <a:pt x="3" y="130"/>
                </a:lnTo>
                <a:lnTo>
                  <a:pt x="4" y="127"/>
                </a:lnTo>
                <a:lnTo>
                  <a:pt x="5" y="125"/>
                </a:lnTo>
                <a:lnTo>
                  <a:pt x="7" y="122"/>
                </a:lnTo>
                <a:lnTo>
                  <a:pt x="8" y="119"/>
                </a:lnTo>
                <a:lnTo>
                  <a:pt x="9" y="116"/>
                </a:lnTo>
                <a:lnTo>
                  <a:pt x="11" y="113"/>
                </a:lnTo>
                <a:lnTo>
                  <a:pt x="12" y="110"/>
                </a:lnTo>
                <a:lnTo>
                  <a:pt x="14" y="107"/>
                </a:lnTo>
                <a:lnTo>
                  <a:pt x="15" y="104"/>
                </a:lnTo>
                <a:lnTo>
                  <a:pt x="17" y="101"/>
                </a:lnTo>
                <a:lnTo>
                  <a:pt x="19" y="98"/>
                </a:lnTo>
                <a:lnTo>
                  <a:pt x="21" y="95"/>
                </a:lnTo>
                <a:lnTo>
                  <a:pt x="22" y="92"/>
                </a:lnTo>
                <a:lnTo>
                  <a:pt x="24" y="89"/>
                </a:lnTo>
                <a:lnTo>
                  <a:pt x="26" y="86"/>
                </a:lnTo>
                <a:lnTo>
                  <a:pt x="30" y="80"/>
                </a:lnTo>
                <a:lnTo>
                  <a:pt x="31" y="77"/>
                </a:lnTo>
                <a:lnTo>
                  <a:pt x="33" y="75"/>
                </a:lnTo>
                <a:lnTo>
                  <a:pt x="35" y="72"/>
                </a:lnTo>
                <a:lnTo>
                  <a:pt x="36" y="70"/>
                </a:lnTo>
                <a:lnTo>
                  <a:pt x="38" y="68"/>
                </a:lnTo>
                <a:lnTo>
                  <a:pt x="39" y="66"/>
                </a:lnTo>
                <a:lnTo>
                  <a:pt x="41" y="64"/>
                </a:lnTo>
                <a:lnTo>
                  <a:pt x="43" y="63"/>
                </a:lnTo>
                <a:lnTo>
                  <a:pt x="44" y="61"/>
                </a:lnTo>
                <a:lnTo>
                  <a:pt x="46" y="59"/>
                </a:lnTo>
                <a:lnTo>
                  <a:pt x="47" y="58"/>
                </a:lnTo>
                <a:lnTo>
                  <a:pt x="49" y="57"/>
                </a:lnTo>
                <a:lnTo>
                  <a:pt x="51" y="55"/>
                </a:lnTo>
                <a:lnTo>
                  <a:pt x="53" y="54"/>
                </a:lnTo>
                <a:lnTo>
                  <a:pt x="55" y="53"/>
                </a:lnTo>
                <a:lnTo>
                  <a:pt x="56" y="52"/>
                </a:lnTo>
                <a:lnTo>
                  <a:pt x="58" y="51"/>
                </a:lnTo>
                <a:lnTo>
                  <a:pt x="60" y="49"/>
                </a:lnTo>
                <a:lnTo>
                  <a:pt x="62" y="48"/>
                </a:lnTo>
                <a:lnTo>
                  <a:pt x="65" y="47"/>
                </a:lnTo>
                <a:lnTo>
                  <a:pt x="67" y="46"/>
                </a:lnTo>
                <a:lnTo>
                  <a:pt x="69" y="45"/>
                </a:lnTo>
                <a:lnTo>
                  <a:pt x="71" y="43"/>
                </a:lnTo>
                <a:lnTo>
                  <a:pt x="74" y="42"/>
                </a:lnTo>
                <a:lnTo>
                  <a:pt x="77" y="41"/>
                </a:lnTo>
                <a:lnTo>
                  <a:pt x="79" y="39"/>
                </a:lnTo>
                <a:lnTo>
                  <a:pt x="82" y="38"/>
                </a:lnTo>
                <a:lnTo>
                  <a:pt x="85" y="37"/>
                </a:lnTo>
                <a:lnTo>
                  <a:pt x="89" y="35"/>
                </a:lnTo>
                <a:lnTo>
                  <a:pt x="92" y="33"/>
                </a:lnTo>
                <a:lnTo>
                  <a:pt x="99" y="29"/>
                </a:lnTo>
                <a:lnTo>
                  <a:pt x="103" y="28"/>
                </a:lnTo>
                <a:lnTo>
                  <a:pt x="106" y="26"/>
                </a:lnTo>
                <a:lnTo>
                  <a:pt x="109" y="25"/>
                </a:lnTo>
                <a:lnTo>
                  <a:pt x="112" y="23"/>
                </a:lnTo>
                <a:lnTo>
                  <a:pt x="115" y="22"/>
                </a:lnTo>
                <a:lnTo>
                  <a:pt x="117" y="21"/>
                </a:lnTo>
                <a:lnTo>
                  <a:pt x="120" y="20"/>
                </a:lnTo>
                <a:lnTo>
                  <a:pt x="123" y="19"/>
                </a:lnTo>
                <a:lnTo>
                  <a:pt x="125" y="18"/>
                </a:lnTo>
                <a:lnTo>
                  <a:pt x="127" y="17"/>
                </a:lnTo>
                <a:lnTo>
                  <a:pt x="129" y="17"/>
                </a:lnTo>
                <a:lnTo>
                  <a:pt x="132" y="16"/>
                </a:lnTo>
                <a:lnTo>
                  <a:pt x="134" y="15"/>
                </a:lnTo>
                <a:lnTo>
                  <a:pt x="136" y="15"/>
                </a:lnTo>
                <a:lnTo>
                  <a:pt x="139" y="14"/>
                </a:lnTo>
                <a:lnTo>
                  <a:pt x="141" y="13"/>
                </a:lnTo>
                <a:lnTo>
                  <a:pt x="143" y="13"/>
                </a:lnTo>
                <a:lnTo>
                  <a:pt x="145" y="13"/>
                </a:lnTo>
                <a:lnTo>
                  <a:pt x="148" y="12"/>
                </a:lnTo>
                <a:lnTo>
                  <a:pt x="151" y="12"/>
                </a:lnTo>
                <a:lnTo>
                  <a:pt x="153" y="11"/>
                </a:lnTo>
                <a:lnTo>
                  <a:pt x="156" y="11"/>
                </a:lnTo>
                <a:lnTo>
                  <a:pt x="159" y="10"/>
                </a:lnTo>
                <a:lnTo>
                  <a:pt x="162" y="10"/>
                </a:lnTo>
                <a:lnTo>
                  <a:pt x="165" y="9"/>
                </a:lnTo>
                <a:lnTo>
                  <a:pt x="169" y="9"/>
                </a:lnTo>
                <a:lnTo>
                  <a:pt x="172" y="9"/>
                </a:lnTo>
                <a:lnTo>
                  <a:pt x="176" y="8"/>
                </a:lnTo>
                <a:lnTo>
                  <a:pt x="180" y="7"/>
                </a:lnTo>
                <a:lnTo>
                  <a:pt x="185" y="7"/>
                </a:lnTo>
                <a:lnTo>
                  <a:pt x="198" y="5"/>
                </a:lnTo>
                <a:lnTo>
                  <a:pt x="205" y="4"/>
                </a:lnTo>
                <a:lnTo>
                  <a:pt x="210" y="3"/>
                </a:lnTo>
                <a:lnTo>
                  <a:pt x="216" y="3"/>
                </a:lnTo>
                <a:lnTo>
                  <a:pt x="221" y="2"/>
                </a:lnTo>
                <a:lnTo>
                  <a:pt x="226" y="2"/>
                </a:lnTo>
                <a:lnTo>
                  <a:pt x="231" y="1"/>
                </a:lnTo>
                <a:lnTo>
                  <a:pt x="235" y="1"/>
                </a:lnTo>
                <a:lnTo>
                  <a:pt x="240" y="1"/>
                </a:lnTo>
                <a:lnTo>
                  <a:pt x="244" y="0"/>
                </a:lnTo>
                <a:lnTo>
                  <a:pt x="248" y="0"/>
                </a:lnTo>
                <a:lnTo>
                  <a:pt x="252" y="0"/>
                </a:lnTo>
                <a:lnTo>
                  <a:pt x="256" y="0"/>
                </a:lnTo>
                <a:lnTo>
                  <a:pt x="260" y="0"/>
                </a:lnTo>
                <a:lnTo>
                  <a:pt x="263" y="0"/>
                </a:lnTo>
                <a:lnTo>
                  <a:pt x="267" y="0"/>
                </a:lnTo>
                <a:lnTo>
                  <a:pt x="271" y="1"/>
                </a:lnTo>
                <a:lnTo>
                  <a:pt x="275" y="1"/>
                </a:lnTo>
                <a:lnTo>
                  <a:pt x="279" y="1"/>
                </a:lnTo>
                <a:lnTo>
                  <a:pt x="283" y="1"/>
                </a:lnTo>
                <a:lnTo>
                  <a:pt x="287" y="1"/>
                </a:lnTo>
                <a:lnTo>
                  <a:pt x="291" y="2"/>
                </a:lnTo>
                <a:lnTo>
                  <a:pt x="296" y="3"/>
                </a:lnTo>
                <a:lnTo>
                  <a:pt x="301" y="3"/>
                </a:lnTo>
                <a:lnTo>
                  <a:pt x="306" y="3"/>
                </a:lnTo>
                <a:lnTo>
                  <a:pt x="311" y="4"/>
                </a:lnTo>
                <a:lnTo>
                  <a:pt x="317" y="4"/>
                </a:lnTo>
                <a:lnTo>
                  <a:pt x="323" y="5"/>
                </a:lnTo>
                <a:lnTo>
                  <a:pt x="329" y="5"/>
                </a:lnTo>
                <a:lnTo>
                  <a:pt x="336" y="6"/>
                </a:lnTo>
                <a:lnTo>
                  <a:pt x="343" y="7"/>
                </a:lnTo>
                <a:lnTo>
                  <a:pt x="364" y="9"/>
                </a:lnTo>
                <a:lnTo>
                  <a:pt x="375" y="10"/>
                </a:lnTo>
                <a:lnTo>
                  <a:pt x="385" y="11"/>
                </a:lnTo>
                <a:lnTo>
                  <a:pt x="396" y="12"/>
                </a:lnTo>
                <a:lnTo>
                  <a:pt x="406" y="13"/>
                </a:lnTo>
                <a:lnTo>
                  <a:pt x="416" y="14"/>
                </a:lnTo>
                <a:lnTo>
                  <a:pt x="426" y="15"/>
                </a:lnTo>
                <a:lnTo>
                  <a:pt x="436" y="16"/>
                </a:lnTo>
                <a:lnTo>
                  <a:pt x="446" y="17"/>
                </a:lnTo>
                <a:lnTo>
                  <a:pt x="455" y="18"/>
                </a:lnTo>
                <a:lnTo>
                  <a:pt x="465" y="19"/>
                </a:lnTo>
                <a:lnTo>
                  <a:pt x="473" y="21"/>
                </a:lnTo>
                <a:lnTo>
                  <a:pt x="482" y="22"/>
                </a:lnTo>
                <a:lnTo>
                  <a:pt x="491" y="23"/>
                </a:lnTo>
                <a:lnTo>
                  <a:pt x="499" y="24"/>
                </a:lnTo>
                <a:lnTo>
                  <a:pt x="506" y="25"/>
                </a:lnTo>
                <a:lnTo>
                  <a:pt x="514" y="27"/>
                </a:lnTo>
                <a:lnTo>
                  <a:pt x="521" y="28"/>
                </a:lnTo>
                <a:lnTo>
                  <a:pt x="527" y="29"/>
                </a:lnTo>
                <a:lnTo>
                  <a:pt x="533" y="31"/>
                </a:lnTo>
                <a:lnTo>
                  <a:pt x="539" y="32"/>
                </a:lnTo>
                <a:lnTo>
                  <a:pt x="545" y="33"/>
                </a:lnTo>
                <a:lnTo>
                  <a:pt x="549" y="35"/>
                </a:lnTo>
                <a:lnTo>
                  <a:pt x="554" y="36"/>
                </a:lnTo>
                <a:lnTo>
                  <a:pt x="557" y="37"/>
                </a:lnTo>
                <a:lnTo>
                  <a:pt x="561" y="39"/>
                </a:lnTo>
                <a:lnTo>
                  <a:pt x="563" y="41"/>
                </a:lnTo>
                <a:lnTo>
                  <a:pt x="565" y="42"/>
                </a:lnTo>
                <a:lnTo>
                  <a:pt x="567" y="44"/>
                </a:lnTo>
                <a:lnTo>
                  <a:pt x="568" y="45"/>
                </a:lnTo>
                <a:lnTo>
                  <a:pt x="568" y="47"/>
                </a:lnTo>
                <a:lnTo>
                  <a:pt x="567" y="48"/>
                </a:lnTo>
                <a:lnTo>
                  <a:pt x="565" y="49"/>
                </a:lnTo>
                <a:lnTo>
                  <a:pt x="563" y="49"/>
                </a:lnTo>
                <a:lnTo>
                  <a:pt x="561" y="48"/>
                </a:lnTo>
                <a:lnTo>
                  <a:pt x="559" y="48"/>
                </a:lnTo>
                <a:lnTo>
                  <a:pt x="555" y="47"/>
                </a:lnTo>
                <a:lnTo>
                  <a:pt x="552" y="47"/>
                </a:lnTo>
                <a:lnTo>
                  <a:pt x="548" y="46"/>
                </a:lnTo>
                <a:lnTo>
                  <a:pt x="544" y="45"/>
                </a:lnTo>
                <a:lnTo>
                  <a:pt x="539" y="44"/>
                </a:lnTo>
                <a:lnTo>
                  <a:pt x="535" y="43"/>
                </a:lnTo>
                <a:lnTo>
                  <a:pt x="530" y="41"/>
                </a:lnTo>
                <a:lnTo>
                  <a:pt x="525" y="41"/>
                </a:lnTo>
                <a:lnTo>
                  <a:pt x="519" y="39"/>
                </a:lnTo>
                <a:lnTo>
                  <a:pt x="514" y="38"/>
                </a:lnTo>
                <a:lnTo>
                  <a:pt x="508" y="37"/>
                </a:lnTo>
                <a:lnTo>
                  <a:pt x="502" y="36"/>
                </a:lnTo>
                <a:lnTo>
                  <a:pt x="496" y="35"/>
                </a:lnTo>
                <a:lnTo>
                  <a:pt x="490" y="35"/>
                </a:lnTo>
                <a:lnTo>
                  <a:pt x="484" y="34"/>
                </a:lnTo>
                <a:lnTo>
                  <a:pt x="478" y="34"/>
                </a:lnTo>
                <a:lnTo>
                  <a:pt x="472" y="34"/>
                </a:lnTo>
                <a:lnTo>
                  <a:pt x="466" y="34"/>
                </a:lnTo>
                <a:lnTo>
                  <a:pt x="460" y="35"/>
                </a:lnTo>
                <a:lnTo>
                  <a:pt x="454" y="35"/>
                </a:lnTo>
                <a:lnTo>
                  <a:pt x="449" y="36"/>
                </a:lnTo>
                <a:lnTo>
                  <a:pt x="443" y="37"/>
                </a:lnTo>
                <a:lnTo>
                  <a:pt x="437" y="39"/>
                </a:lnTo>
                <a:lnTo>
                  <a:pt x="432" y="41"/>
                </a:lnTo>
                <a:lnTo>
                  <a:pt x="427" y="44"/>
                </a:lnTo>
                <a:lnTo>
                  <a:pt x="423" y="47"/>
                </a:lnTo>
                <a:lnTo>
                  <a:pt x="418" y="50"/>
                </a:lnTo>
                <a:lnTo>
                  <a:pt x="417" y="52"/>
                </a:lnTo>
                <a:lnTo>
                  <a:pt x="415" y="53"/>
                </a:lnTo>
                <a:lnTo>
                  <a:pt x="414" y="55"/>
                </a:lnTo>
                <a:lnTo>
                  <a:pt x="413" y="57"/>
                </a:lnTo>
                <a:lnTo>
                  <a:pt x="412" y="59"/>
                </a:lnTo>
                <a:lnTo>
                  <a:pt x="411" y="61"/>
                </a:lnTo>
                <a:lnTo>
                  <a:pt x="411" y="63"/>
                </a:lnTo>
                <a:lnTo>
                  <a:pt x="410" y="65"/>
                </a:lnTo>
                <a:lnTo>
                  <a:pt x="410" y="67"/>
                </a:lnTo>
                <a:lnTo>
                  <a:pt x="409" y="69"/>
                </a:lnTo>
                <a:lnTo>
                  <a:pt x="409" y="71"/>
                </a:lnTo>
                <a:lnTo>
                  <a:pt x="409" y="73"/>
                </a:lnTo>
                <a:lnTo>
                  <a:pt x="409" y="75"/>
                </a:lnTo>
                <a:lnTo>
                  <a:pt x="409" y="77"/>
                </a:lnTo>
                <a:lnTo>
                  <a:pt x="409" y="79"/>
                </a:lnTo>
                <a:lnTo>
                  <a:pt x="408" y="81"/>
                </a:lnTo>
                <a:lnTo>
                  <a:pt x="408" y="83"/>
                </a:lnTo>
                <a:lnTo>
                  <a:pt x="408" y="86"/>
                </a:lnTo>
                <a:lnTo>
                  <a:pt x="408" y="88"/>
                </a:lnTo>
                <a:lnTo>
                  <a:pt x="407" y="90"/>
                </a:lnTo>
                <a:lnTo>
                  <a:pt x="407" y="92"/>
                </a:lnTo>
                <a:lnTo>
                  <a:pt x="406" y="95"/>
                </a:lnTo>
                <a:lnTo>
                  <a:pt x="406" y="97"/>
                </a:lnTo>
                <a:lnTo>
                  <a:pt x="405" y="99"/>
                </a:lnTo>
                <a:lnTo>
                  <a:pt x="404" y="101"/>
                </a:lnTo>
                <a:lnTo>
                  <a:pt x="403" y="104"/>
                </a:lnTo>
                <a:lnTo>
                  <a:pt x="401" y="106"/>
                </a:lnTo>
                <a:lnTo>
                  <a:pt x="400" y="108"/>
                </a:lnTo>
                <a:lnTo>
                  <a:pt x="398" y="111"/>
                </a:lnTo>
                <a:lnTo>
                  <a:pt x="396" y="113"/>
                </a:lnTo>
                <a:lnTo>
                  <a:pt x="387" y="123"/>
                </a:lnTo>
                <a:lnTo>
                  <a:pt x="382" y="127"/>
                </a:lnTo>
                <a:lnTo>
                  <a:pt x="377" y="132"/>
                </a:lnTo>
                <a:lnTo>
                  <a:pt x="373" y="136"/>
                </a:lnTo>
                <a:lnTo>
                  <a:pt x="368" y="141"/>
                </a:lnTo>
                <a:lnTo>
                  <a:pt x="363" y="145"/>
                </a:lnTo>
                <a:lnTo>
                  <a:pt x="359" y="149"/>
                </a:lnTo>
                <a:lnTo>
                  <a:pt x="354" y="153"/>
                </a:lnTo>
                <a:lnTo>
                  <a:pt x="350" y="156"/>
                </a:lnTo>
                <a:lnTo>
                  <a:pt x="345" y="159"/>
                </a:lnTo>
                <a:lnTo>
                  <a:pt x="341" y="163"/>
                </a:lnTo>
                <a:lnTo>
                  <a:pt x="336" y="166"/>
                </a:lnTo>
                <a:lnTo>
                  <a:pt x="332" y="169"/>
                </a:lnTo>
                <a:lnTo>
                  <a:pt x="327" y="171"/>
                </a:lnTo>
                <a:lnTo>
                  <a:pt x="323" y="174"/>
                </a:lnTo>
                <a:lnTo>
                  <a:pt x="319" y="176"/>
                </a:lnTo>
                <a:lnTo>
                  <a:pt x="314" y="178"/>
                </a:lnTo>
                <a:lnTo>
                  <a:pt x="310" y="180"/>
                </a:lnTo>
                <a:lnTo>
                  <a:pt x="305" y="181"/>
                </a:lnTo>
                <a:lnTo>
                  <a:pt x="301" y="183"/>
                </a:lnTo>
                <a:lnTo>
                  <a:pt x="296" y="183"/>
                </a:lnTo>
                <a:lnTo>
                  <a:pt x="292" y="184"/>
                </a:lnTo>
                <a:lnTo>
                  <a:pt x="287" y="185"/>
                </a:lnTo>
                <a:lnTo>
                  <a:pt x="283" y="185"/>
                </a:lnTo>
                <a:lnTo>
                  <a:pt x="278" y="185"/>
                </a:lnTo>
                <a:lnTo>
                  <a:pt x="274" y="185"/>
                </a:lnTo>
                <a:lnTo>
                  <a:pt x="269" y="184"/>
                </a:lnTo>
                <a:lnTo>
                  <a:pt x="265" y="183"/>
                </a:lnTo>
                <a:lnTo>
                  <a:pt x="260" y="182"/>
                </a:lnTo>
                <a:lnTo>
                  <a:pt x="255" y="181"/>
                </a:lnTo>
                <a:lnTo>
                  <a:pt x="251" y="179"/>
                </a:lnTo>
                <a:lnTo>
                  <a:pt x="245" y="176"/>
                </a:lnTo>
                <a:lnTo>
                  <a:pt x="242" y="174"/>
                </a:lnTo>
                <a:lnTo>
                  <a:pt x="240" y="172"/>
                </a:lnTo>
                <a:lnTo>
                  <a:pt x="238" y="170"/>
                </a:lnTo>
                <a:lnTo>
                  <a:pt x="237" y="167"/>
                </a:lnTo>
                <a:lnTo>
                  <a:pt x="235" y="165"/>
                </a:lnTo>
                <a:lnTo>
                  <a:pt x="234" y="163"/>
                </a:lnTo>
                <a:lnTo>
                  <a:pt x="233" y="160"/>
                </a:lnTo>
                <a:lnTo>
                  <a:pt x="232" y="157"/>
                </a:lnTo>
                <a:lnTo>
                  <a:pt x="231" y="154"/>
                </a:lnTo>
                <a:lnTo>
                  <a:pt x="230" y="151"/>
                </a:lnTo>
                <a:lnTo>
                  <a:pt x="230" y="148"/>
                </a:lnTo>
                <a:lnTo>
                  <a:pt x="229" y="145"/>
                </a:lnTo>
                <a:lnTo>
                  <a:pt x="229" y="141"/>
                </a:lnTo>
                <a:lnTo>
                  <a:pt x="229" y="138"/>
                </a:lnTo>
                <a:lnTo>
                  <a:pt x="228" y="134"/>
                </a:lnTo>
                <a:lnTo>
                  <a:pt x="228" y="131"/>
                </a:lnTo>
                <a:lnTo>
                  <a:pt x="228" y="127"/>
                </a:lnTo>
                <a:lnTo>
                  <a:pt x="227" y="123"/>
                </a:lnTo>
                <a:lnTo>
                  <a:pt x="227" y="119"/>
                </a:lnTo>
                <a:lnTo>
                  <a:pt x="226" y="115"/>
                </a:lnTo>
                <a:lnTo>
                  <a:pt x="225" y="111"/>
                </a:lnTo>
                <a:lnTo>
                  <a:pt x="225" y="107"/>
                </a:lnTo>
                <a:lnTo>
                  <a:pt x="224" y="103"/>
                </a:lnTo>
                <a:lnTo>
                  <a:pt x="223" y="99"/>
                </a:lnTo>
                <a:lnTo>
                  <a:pt x="221" y="95"/>
                </a:lnTo>
                <a:lnTo>
                  <a:pt x="220" y="90"/>
                </a:lnTo>
                <a:lnTo>
                  <a:pt x="218" y="86"/>
                </a:lnTo>
                <a:lnTo>
                  <a:pt x="216" y="81"/>
                </a:lnTo>
                <a:lnTo>
                  <a:pt x="213" y="77"/>
                </a:lnTo>
                <a:lnTo>
                  <a:pt x="211" y="73"/>
                </a:lnTo>
                <a:lnTo>
                  <a:pt x="209" y="70"/>
                </a:lnTo>
                <a:lnTo>
                  <a:pt x="208" y="69"/>
                </a:lnTo>
                <a:lnTo>
                  <a:pt x="207" y="68"/>
                </a:lnTo>
                <a:lnTo>
                  <a:pt x="207" y="67"/>
                </a:lnTo>
                <a:lnTo>
                  <a:pt x="206" y="66"/>
                </a:lnTo>
                <a:lnTo>
                  <a:pt x="205" y="65"/>
                </a:lnTo>
                <a:lnTo>
                  <a:pt x="205" y="64"/>
                </a:lnTo>
                <a:lnTo>
                  <a:pt x="204" y="63"/>
                </a:lnTo>
                <a:lnTo>
                  <a:pt x="203" y="63"/>
                </a:lnTo>
                <a:lnTo>
                  <a:pt x="202" y="62"/>
                </a:lnTo>
                <a:lnTo>
                  <a:pt x="202" y="61"/>
                </a:lnTo>
                <a:lnTo>
                  <a:pt x="201" y="61"/>
                </a:lnTo>
                <a:lnTo>
                  <a:pt x="200" y="60"/>
                </a:lnTo>
                <a:lnTo>
                  <a:pt x="200" y="59"/>
                </a:lnTo>
                <a:lnTo>
                  <a:pt x="199" y="59"/>
                </a:lnTo>
                <a:lnTo>
                  <a:pt x="198" y="59"/>
                </a:lnTo>
                <a:lnTo>
                  <a:pt x="197" y="58"/>
                </a:lnTo>
                <a:lnTo>
                  <a:pt x="197" y="57"/>
                </a:lnTo>
                <a:lnTo>
                  <a:pt x="196" y="57"/>
                </a:lnTo>
                <a:lnTo>
                  <a:pt x="195" y="56"/>
                </a:lnTo>
                <a:lnTo>
                  <a:pt x="195" y="55"/>
                </a:lnTo>
                <a:lnTo>
                  <a:pt x="193" y="55"/>
                </a:lnTo>
                <a:lnTo>
                  <a:pt x="193" y="54"/>
                </a:lnTo>
                <a:lnTo>
                  <a:pt x="192" y="53"/>
                </a:lnTo>
                <a:lnTo>
                  <a:pt x="191" y="53"/>
                </a:lnTo>
                <a:lnTo>
                  <a:pt x="190" y="52"/>
                </a:lnTo>
                <a:lnTo>
                  <a:pt x="189" y="51"/>
                </a:lnTo>
                <a:lnTo>
                  <a:pt x="188" y="50"/>
                </a:lnTo>
                <a:lnTo>
                  <a:pt x="187" y="49"/>
                </a:lnTo>
                <a:lnTo>
                  <a:pt x="185" y="48"/>
                </a:lnTo>
                <a:lnTo>
                  <a:pt x="185" y="47"/>
                </a:lnTo>
                <a:lnTo>
                  <a:pt x="183" y="45"/>
                </a:lnTo>
                <a:lnTo>
                  <a:pt x="183" y="45"/>
                </a:lnTo>
                <a:lnTo>
                  <a:pt x="182" y="45"/>
                </a:lnTo>
                <a:lnTo>
                  <a:pt x="182" y="44"/>
                </a:lnTo>
                <a:lnTo>
                  <a:pt x="181" y="43"/>
                </a:lnTo>
                <a:lnTo>
                  <a:pt x="181" y="43"/>
                </a:lnTo>
                <a:lnTo>
                  <a:pt x="180" y="42"/>
                </a:lnTo>
                <a:lnTo>
                  <a:pt x="180" y="42"/>
                </a:lnTo>
                <a:lnTo>
                  <a:pt x="179" y="41"/>
                </a:lnTo>
                <a:lnTo>
                  <a:pt x="179" y="41"/>
                </a:lnTo>
                <a:lnTo>
                  <a:pt x="178" y="41"/>
                </a:lnTo>
                <a:lnTo>
                  <a:pt x="178" y="40"/>
                </a:lnTo>
                <a:lnTo>
                  <a:pt x="177" y="40"/>
                </a:lnTo>
                <a:lnTo>
                  <a:pt x="177" y="39"/>
                </a:lnTo>
                <a:lnTo>
                  <a:pt x="177" y="39"/>
                </a:lnTo>
                <a:lnTo>
                  <a:pt x="176" y="39"/>
                </a:lnTo>
                <a:lnTo>
                  <a:pt x="176" y="38"/>
                </a:lnTo>
                <a:lnTo>
                  <a:pt x="176" y="38"/>
                </a:lnTo>
                <a:lnTo>
                  <a:pt x="175" y="37"/>
                </a:lnTo>
                <a:lnTo>
                  <a:pt x="175" y="37"/>
                </a:lnTo>
                <a:lnTo>
                  <a:pt x="175" y="37"/>
                </a:lnTo>
                <a:lnTo>
                  <a:pt x="174" y="36"/>
                </a:lnTo>
                <a:lnTo>
                  <a:pt x="174" y="36"/>
                </a:lnTo>
                <a:lnTo>
                  <a:pt x="173" y="35"/>
                </a:lnTo>
                <a:lnTo>
                  <a:pt x="173" y="35"/>
                </a:lnTo>
                <a:lnTo>
                  <a:pt x="173" y="35"/>
                </a:lnTo>
                <a:lnTo>
                  <a:pt x="173" y="35"/>
                </a:lnTo>
                <a:lnTo>
                  <a:pt x="172" y="34"/>
                </a:lnTo>
                <a:lnTo>
                  <a:pt x="172" y="34"/>
                </a:lnTo>
                <a:lnTo>
                  <a:pt x="171" y="33"/>
                </a:lnTo>
                <a:lnTo>
                  <a:pt x="171" y="33"/>
                </a:lnTo>
                <a:lnTo>
                  <a:pt x="171" y="33"/>
                </a:lnTo>
                <a:lnTo>
                  <a:pt x="171" y="33"/>
                </a:lnTo>
                <a:lnTo>
                  <a:pt x="171" y="33"/>
                </a:lnTo>
                <a:lnTo>
                  <a:pt x="171" y="33"/>
                </a:lnTo>
                <a:lnTo>
                  <a:pt x="171" y="33"/>
                </a:lnTo>
                <a:lnTo>
                  <a:pt x="171" y="33"/>
                </a:lnTo>
                <a:lnTo>
                  <a:pt x="171" y="33"/>
                </a:lnTo>
                <a:lnTo>
                  <a:pt x="171" y="33"/>
                </a:lnTo>
                <a:lnTo>
                  <a:pt x="171" y="33"/>
                </a:lnTo>
                <a:lnTo>
                  <a:pt x="171" y="33"/>
                </a:lnTo>
                <a:lnTo>
                  <a:pt x="171" y="33"/>
                </a:lnTo>
                <a:lnTo>
                  <a:pt x="171" y="33"/>
                </a:lnTo>
                <a:lnTo>
                  <a:pt x="171" y="33"/>
                </a:lnTo>
                <a:lnTo>
                  <a:pt x="171" y="33"/>
                </a:lnTo>
                <a:lnTo>
                  <a:pt x="171" y="33"/>
                </a:lnTo>
                <a:lnTo>
                  <a:pt x="171" y="33"/>
                </a:lnTo>
                <a:lnTo>
                  <a:pt x="171" y="33"/>
                </a:lnTo>
                <a:lnTo>
                  <a:pt x="171" y="33"/>
                </a:lnTo>
                <a:lnTo>
                  <a:pt x="171" y="33"/>
                </a:lnTo>
                <a:lnTo>
                  <a:pt x="171" y="33"/>
                </a:lnTo>
                <a:lnTo>
                  <a:pt x="171" y="33"/>
                </a:lnTo>
                <a:lnTo>
                  <a:pt x="171" y="33"/>
                </a:lnTo>
                <a:lnTo>
                  <a:pt x="171" y="33"/>
                </a:lnTo>
                <a:lnTo>
                  <a:pt x="171" y="33"/>
                </a:lnTo>
                <a:lnTo>
                  <a:pt x="171" y="33"/>
                </a:lnTo>
                <a:lnTo>
                  <a:pt x="171" y="33"/>
                </a:lnTo>
                <a:lnTo>
                  <a:pt x="171" y="33"/>
                </a:lnTo>
                <a:lnTo>
                  <a:pt x="171" y="33"/>
                </a:lnTo>
                <a:lnTo>
                  <a:pt x="171" y="33"/>
                </a:lnTo>
                <a:lnTo>
                  <a:pt x="171" y="33"/>
                </a:lnTo>
                <a:lnTo>
                  <a:pt x="171" y="33"/>
                </a:lnTo>
                <a:lnTo>
                  <a:pt x="164" y="41"/>
                </a:lnTo>
                <a:lnTo>
                  <a:pt x="160" y="45"/>
                </a:lnTo>
                <a:lnTo>
                  <a:pt x="156" y="50"/>
                </a:lnTo>
                <a:lnTo>
                  <a:pt x="152" y="55"/>
                </a:lnTo>
                <a:lnTo>
                  <a:pt x="148" y="61"/>
                </a:lnTo>
                <a:lnTo>
                  <a:pt x="143" y="67"/>
                </a:lnTo>
                <a:lnTo>
                  <a:pt x="139" y="73"/>
                </a:lnTo>
                <a:lnTo>
                  <a:pt x="135" y="80"/>
                </a:lnTo>
                <a:lnTo>
                  <a:pt x="130" y="86"/>
                </a:lnTo>
                <a:lnTo>
                  <a:pt x="126" y="93"/>
                </a:lnTo>
                <a:lnTo>
                  <a:pt x="121" y="100"/>
                </a:lnTo>
                <a:lnTo>
                  <a:pt x="117" y="107"/>
                </a:lnTo>
                <a:lnTo>
                  <a:pt x="112" y="113"/>
                </a:lnTo>
                <a:lnTo>
                  <a:pt x="107" y="120"/>
                </a:lnTo>
                <a:lnTo>
                  <a:pt x="102" y="126"/>
                </a:lnTo>
                <a:lnTo>
                  <a:pt x="97" y="132"/>
                </a:lnTo>
                <a:lnTo>
                  <a:pt x="92" y="138"/>
                </a:lnTo>
                <a:lnTo>
                  <a:pt x="87" y="144"/>
                </a:lnTo>
                <a:lnTo>
                  <a:pt x="81" y="149"/>
                </a:lnTo>
                <a:lnTo>
                  <a:pt x="76" y="154"/>
                </a:lnTo>
                <a:lnTo>
                  <a:pt x="71" y="158"/>
                </a:lnTo>
                <a:lnTo>
                  <a:pt x="65" y="162"/>
                </a:lnTo>
                <a:lnTo>
                  <a:pt x="60" y="166"/>
                </a:lnTo>
                <a:lnTo>
                  <a:pt x="54" y="168"/>
                </a:lnTo>
                <a:lnTo>
                  <a:pt x="48" y="170"/>
                </a:lnTo>
                <a:lnTo>
                  <a:pt x="43" y="172"/>
                </a:lnTo>
                <a:lnTo>
                  <a:pt x="37" y="172"/>
                </a:lnTo>
                <a:lnTo>
                  <a:pt x="31" y="172"/>
                </a:lnTo>
                <a:lnTo>
                  <a:pt x="25" y="171"/>
                </a:lnTo>
                <a:lnTo>
                  <a:pt x="19" y="169"/>
                </a:lnTo>
                <a:lnTo>
                  <a:pt x="13" y="166"/>
                </a:lnTo>
              </a:path>
            </a:pathLst>
          </a:custGeom>
          <a:solidFill>
            <a:srgbClr val="008000"/>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1990" name="Freeform 1046"/>
          <p:cNvSpPr>
            <a:spLocks/>
          </p:cNvSpPr>
          <p:nvPr/>
        </p:nvSpPr>
        <p:spPr bwMode="auto">
          <a:xfrm>
            <a:off x="3151188" y="2736850"/>
            <a:ext cx="292100" cy="534988"/>
          </a:xfrm>
          <a:custGeom>
            <a:avLst/>
            <a:gdLst>
              <a:gd name="T0" fmla="*/ 132 w 207"/>
              <a:gd name="T1" fmla="*/ 336 h 337"/>
              <a:gd name="T2" fmla="*/ 108 w 207"/>
              <a:gd name="T3" fmla="*/ 333 h 337"/>
              <a:gd name="T4" fmla="*/ 82 w 207"/>
              <a:gd name="T5" fmla="*/ 324 h 337"/>
              <a:gd name="T6" fmla="*/ 56 w 207"/>
              <a:gd name="T7" fmla="*/ 308 h 337"/>
              <a:gd name="T8" fmla="*/ 32 w 207"/>
              <a:gd name="T9" fmla="*/ 287 h 337"/>
              <a:gd name="T10" fmla="*/ 12 w 207"/>
              <a:gd name="T11" fmla="*/ 262 h 337"/>
              <a:gd name="T12" fmla="*/ 2 w 207"/>
              <a:gd name="T13" fmla="*/ 241 h 337"/>
              <a:gd name="T14" fmla="*/ 0 w 207"/>
              <a:gd name="T15" fmla="*/ 229 h 337"/>
              <a:gd name="T16" fmla="*/ 0 w 207"/>
              <a:gd name="T17" fmla="*/ 218 h 337"/>
              <a:gd name="T18" fmla="*/ 4 w 207"/>
              <a:gd name="T19" fmla="*/ 207 h 337"/>
              <a:gd name="T20" fmla="*/ 9 w 207"/>
              <a:gd name="T21" fmla="*/ 195 h 337"/>
              <a:gd name="T22" fmla="*/ 15 w 207"/>
              <a:gd name="T23" fmla="*/ 181 h 337"/>
              <a:gd name="T24" fmla="*/ 25 w 207"/>
              <a:gd name="T25" fmla="*/ 159 h 337"/>
              <a:gd name="T26" fmla="*/ 35 w 207"/>
              <a:gd name="T27" fmla="*/ 143 h 337"/>
              <a:gd name="T28" fmla="*/ 45 w 207"/>
              <a:gd name="T29" fmla="*/ 131 h 337"/>
              <a:gd name="T30" fmla="*/ 55 w 207"/>
              <a:gd name="T31" fmla="*/ 121 h 337"/>
              <a:gd name="T32" fmla="*/ 65 w 207"/>
              <a:gd name="T33" fmla="*/ 110 h 337"/>
              <a:gd name="T34" fmla="*/ 76 w 207"/>
              <a:gd name="T35" fmla="*/ 95 h 337"/>
              <a:gd name="T36" fmla="*/ 88 w 207"/>
              <a:gd name="T37" fmla="*/ 72 h 337"/>
              <a:gd name="T38" fmla="*/ 94 w 207"/>
              <a:gd name="T39" fmla="*/ 55 h 337"/>
              <a:gd name="T40" fmla="*/ 97 w 207"/>
              <a:gd name="T41" fmla="*/ 39 h 337"/>
              <a:gd name="T42" fmla="*/ 99 w 207"/>
              <a:gd name="T43" fmla="*/ 24 h 337"/>
              <a:gd name="T44" fmla="*/ 101 w 207"/>
              <a:gd name="T45" fmla="*/ 12 h 337"/>
              <a:gd name="T46" fmla="*/ 105 w 207"/>
              <a:gd name="T47" fmla="*/ 3 h 337"/>
              <a:gd name="T48" fmla="*/ 112 w 207"/>
              <a:gd name="T49" fmla="*/ 0 h 337"/>
              <a:gd name="T50" fmla="*/ 117 w 207"/>
              <a:gd name="T51" fmla="*/ 1 h 337"/>
              <a:gd name="T52" fmla="*/ 120 w 207"/>
              <a:gd name="T53" fmla="*/ 5 h 337"/>
              <a:gd name="T54" fmla="*/ 124 w 207"/>
              <a:gd name="T55" fmla="*/ 11 h 337"/>
              <a:gd name="T56" fmla="*/ 128 w 207"/>
              <a:gd name="T57" fmla="*/ 19 h 337"/>
              <a:gd name="T58" fmla="*/ 132 w 207"/>
              <a:gd name="T59" fmla="*/ 28 h 337"/>
              <a:gd name="T60" fmla="*/ 137 w 207"/>
              <a:gd name="T61" fmla="*/ 37 h 337"/>
              <a:gd name="T62" fmla="*/ 153 w 207"/>
              <a:gd name="T63" fmla="*/ 60 h 337"/>
              <a:gd name="T64" fmla="*/ 167 w 207"/>
              <a:gd name="T65" fmla="*/ 75 h 337"/>
              <a:gd name="T66" fmla="*/ 179 w 207"/>
              <a:gd name="T67" fmla="*/ 88 h 337"/>
              <a:gd name="T68" fmla="*/ 189 w 207"/>
              <a:gd name="T69" fmla="*/ 101 h 337"/>
              <a:gd name="T70" fmla="*/ 197 w 207"/>
              <a:gd name="T71" fmla="*/ 115 h 337"/>
              <a:gd name="T72" fmla="*/ 203 w 207"/>
              <a:gd name="T73" fmla="*/ 135 h 337"/>
              <a:gd name="T74" fmla="*/ 206 w 207"/>
              <a:gd name="T75" fmla="*/ 174 h 337"/>
              <a:gd name="T76" fmla="*/ 201 w 207"/>
              <a:gd name="T77" fmla="*/ 206 h 337"/>
              <a:gd name="T78" fmla="*/ 192 w 207"/>
              <a:gd name="T79" fmla="*/ 235 h 337"/>
              <a:gd name="T80" fmla="*/ 179 w 207"/>
              <a:gd name="T81" fmla="*/ 260 h 337"/>
              <a:gd name="T82" fmla="*/ 167 w 207"/>
              <a:gd name="T83" fmla="*/ 283 h 337"/>
              <a:gd name="T84" fmla="*/ 156 w 207"/>
              <a:gd name="T85" fmla="*/ 305 h 337"/>
              <a:gd name="T86" fmla="*/ 152 w 207"/>
              <a:gd name="T87" fmla="*/ 317 h 337"/>
              <a:gd name="T88" fmla="*/ 152 w 207"/>
              <a:gd name="T89" fmla="*/ 317 h 337"/>
              <a:gd name="T90" fmla="*/ 152 w 207"/>
              <a:gd name="T91" fmla="*/ 317 h 337"/>
              <a:gd name="T92" fmla="*/ 152 w 207"/>
              <a:gd name="T93" fmla="*/ 317 h 337"/>
              <a:gd name="T94" fmla="*/ 152 w 207"/>
              <a:gd name="T95" fmla="*/ 317 h 337"/>
              <a:gd name="T96" fmla="*/ 152 w 207"/>
              <a:gd name="T97" fmla="*/ 317 h 337"/>
              <a:gd name="T98" fmla="*/ 152 w 207"/>
              <a:gd name="T99" fmla="*/ 317 h 337"/>
              <a:gd name="T100" fmla="*/ 152 w 207"/>
              <a:gd name="T101" fmla="*/ 319 h 337"/>
              <a:gd name="T102" fmla="*/ 152 w 207"/>
              <a:gd name="T103" fmla="*/ 322 h 337"/>
              <a:gd name="T104" fmla="*/ 153 w 207"/>
              <a:gd name="T105" fmla="*/ 325 h 337"/>
              <a:gd name="T106" fmla="*/ 153 w 207"/>
              <a:gd name="T107" fmla="*/ 327 h 337"/>
              <a:gd name="T108" fmla="*/ 152 w 207"/>
              <a:gd name="T109" fmla="*/ 329 h 337"/>
              <a:gd name="T110" fmla="*/ 152 w 207"/>
              <a:gd name="T111" fmla="*/ 33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7" h="337">
                <a:moveTo>
                  <a:pt x="152" y="330"/>
                </a:moveTo>
                <a:lnTo>
                  <a:pt x="144" y="333"/>
                </a:lnTo>
                <a:lnTo>
                  <a:pt x="140" y="335"/>
                </a:lnTo>
                <a:lnTo>
                  <a:pt x="136" y="335"/>
                </a:lnTo>
                <a:lnTo>
                  <a:pt x="132" y="336"/>
                </a:lnTo>
                <a:lnTo>
                  <a:pt x="127" y="336"/>
                </a:lnTo>
                <a:lnTo>
                  <a:pt x="122" y="336"/>
                </a:lnTo>
                <a:lnTo>
                  <a:pt x="118" y="335"/>
                </a:lnTo>
                <a:lnTo>
                  <a:pt x="112" y="335"/>
                </a:lnTo>
                <a:lnTo>
                  <a:pt x="108" y="333"/>
                </a:lnTo>
                <a:lnTo>
                  <a:pt x="102" y="332"/>
                </a:lnTo>
                <a:lnTo>
                  <a:pt x="97" y="331"/>
                </a:lnTo>
                <a:lnTo>
                  <a:pt x="92" y="329"/>
                </a:lnTo>
                <a:lnTo>
                  <a:pt x="87" y="327"/>
                </a:lnTo>
                <a:lnTo>
                  <a:pt x="82" y="324"/>
                </a:lnTo>
                <a:lnTo>
                  <a:pt x="76" y="321"/>
                </a:lnTo>
                <a:lnTo>
                  <a:pt x="71" y="319"/>
                </a:lnTo>
                <a:lnTo>
                  <a:pt x="66" y="315"/>
                </a:lnTo>
                <a:lnTo>
                  <a:pt x="60" y="312"/>
                </a:lnTo>
                <a:lnTo>
                  <a:pt x="56" y="308"/>
                </a:lnTo>
                <a:lnTo>
                  <a:pt x="50" y="305"/>
                </a:lnTo>
                <a:lnTo>
                  <a:pt x="46" y="301"/>
                </a:lnTo>
                <a:lnTo>
                  <a:pt x="41" y="296"/>
                </a:lnTo>
                <a:lnTo>
                  <a:pt x="36" y="292"/>
                </a:lnTo>
                <a:lnTo>
                  <a:pt x="32" y="287"/>
                </a:lnTo>
                <a:lnTo>
                  <a:pt x="27" y="283"/>
                </a:lnTo>
                <a:lnTo>
                  <a:pt x="23" y="277"/>
                </a:lnTo>
                <a:lnTo>
                  <a:pt x="19" y="273"/>
                </a:lnTo>
                <a:lnTo>
                  <a:pt x="16" y="267"/>
                </a:lnTo>
                <a:lnTo>
                  <a:pt x="12" y="262"/>
                </a:lnTo>
                <a:lnTo>
                  <a:pt x="9" y="257"/>
                </a:lnTo>
                <a:lnTo>
                  <a:pt x="6" y="251"/>
                </a:lnTo>
                <a:lnTo>
                  <a:pt x="4" y="245"/>
                </a:lnTo>
                <a:lnTo>
                  <a:pt x="2" y="243"/>
                </a:lnTo>
                <a:lnTo>
                  <a:pt x="2" y="241"/>
                </a:lnTo>
                <a:lnTo>
                  <a:pt x="1" y="238"/>
                </a:lnTo>
                <a:lnTo>
                  <a:pt x="0" y="236"/>
                </a:lnTo>
                <a:lnTo>
                  <a:pt x="0" y="233"/>
                </a:lnTo>
                <a:lnTo>
                  <a:pt x="0" y="231"/>
                </a:lnTo>
                <a:lnTo>
                  <a:pt x="0" y="229"/>
                </a:lnTo>
                <a:lnTo>
                  <a:pt x="0" y="227"/>
                </a:lnTo>
                <a:lnTo>
                  <a:pt x="0" y="225"/>
                </a:lnTo>
                <a:lnTo>
                  <a:pt x="0" y="222"/>
                </a:lnTo>
                <a:lnTo>
                  <a:pt x="0" y="220"/>
                </a:lnTo>
                <a:lnTo>
                  <a:pt x="0" y="218"/>
                </a:lnTo>
                <a:lnTo>
                  <a:pt x="1" y="216"/>
                </a:lnTo>
                <a:lnTo>
                  <a:pt x="2" y="214"/>
                </a:lnTo>
                <a:lnTo>
                  <a:pt x="2" y="211"/>
                </a:lnTo>
                <a:lnTo>
                  <a:pt x="3" y="209"/>
                </a:lnTo>
                <a:lnTo>
                  <a:pt x="4" y="207"/>
                </a:lnTo>
                <a:lnTo>
                  <a:pt x="5" y="205"/>
                </a:lnTo>
                <a:lnTo>
                  <a:pt x="6" y="202"/>
                </a:lnTo>
                <a:lnTo>
                  <a:pt x="6" y="200"/>
                </a:lnTo>
                <a:lnTo>
                  <a:pt x="8" y="197"/>
                </a:lnTo>
                <a:lnTo>
                  <a:pt x="9" y="195"/>
                </a:lnTo>
                <a:lnTo>
                  <a:pt x="10" y="193"/>
                </a:lnTo>
                <a:lnTo>
                  <a:pt x="11" y="190"/>
                </a:lnTo>
                <a:lnTo>
                  <a:pt x="12" y="187"/>
                </a:lnTo>
                <a:lnTo>
                  <a:pt x="14" y="184"/>
                </a:lnTo>
                <a:lnTo>
                  <a:pt x="15" y="181"/>
                </a:lnTo>
                <a:lnTo>
                  <a:pt x="16" y="178"/>
                </a:lnTo>
                <a:lnTo>
                  <a:pt x="18" y="175"/>
                </a:lnTo>
                <a:lnTo>
                  <a:pt x="19" y="172"/>
                </a:lnTo>
                <a:lnTo>
                  <a:pt x="23" y="163"/>
                </a:lnTo>
                <a:lnTo>
                  <a:pt x="25" y="159"/>
                </a:lnTo>
                <a:lnTo>
                  <a:pt x="27" y="155"/>
                </a:lnTo>
                <a:lnTo>
                  <a:pt x="29" y="151"/>
                </a:lnTo>
                <a:lnTo>
                  <a:pt x="31" y="148"/>
                </a:lnTo>
                <a:lnTo>
                  <a:pt x="33" y="145"/>
                </a:lnTo>
                <a:lnTo>
                  <a:pt x="35" y="143"/>
                </a:lnTo>
                <a:lnTo>
                  <a:pt x="37" y="140"/>
                </a:lnTo>
                <a:lnTo>
                  <a:pt x="39" y="137"/>
                </a:lnTo>
                <a:lnTo>
                  <a:pt x="41" y="135"/>
                </a:lnTo>
                <a:lnTo>
                  <a:pt x="43" y="133"/>
                </a:lnTo>
                <a:lnTo>
                  <a:pt x="45" y="131"/>
                </a:lnTo>
                <a:lnTo>
                  <a:pt x="47" y="129"/>
                </a:lnTo>
                <a:lnTo>
                  <a:pt x="49" y="127"/>
                </a:lnTo>
                <a:lnTo>
                  <a:pt x="51" y="125"/>
                </a:lnTo>
                <a:lnTo>
                  <a:pt x="53" y="123"/>
                </a:lnTo>
                <a:lnTo>
                  <a:pt x="55" y="121"/>
                </a:lnTo>
                <a:lnTo>
                  <a:pt x="57" y="119"/>
                </a:lnTo>
                <a:lnTo>
                  <a:pt x="59" y="117"/>
                </a:lnTo>
                <a:lnTo>
                  <a:pt x="61" y="115"/>
                </a:lnTo>
                <a:lnTo>
                  <a:pt x="63" y="112"/>
                </a:lnTo>
                <a:lnTo>
                  <a:pt x="65" y="110"/>
                </a:lnTo>
                <a:lnTo>
                  <a:pt x="67" y="107"/>
                </a:lnTo>
                <a:lnTo>
                  <a:pt x="70" y="105"/>
                </a:lnTo>
                <a:lnTo>
                  <a:pt x="72" y="102"/>
                </a:lnTo>
                <a:lnTo>
                  <a:pt x="74" y="99"/>
                </a:lnTo>
                <a:lnTo>
                  <a:pt x="76" y="95"/>
                </a:lnTo>
                <a:lnTo>
                  <a:pt x="78" y="91"/>
                </a:lnTo>
                <a:lnTo>
                  <a:pt x="81" y="87"/>
                </a:lnTo>
                <a:lnTo>
                  <a:pt x="83" y="83"/>
                </a:lnTo>
                <a:lnTo>
                  <a:pt x="86" y="79"/>
                </a:lnTo>
                <a:lnTo>
                  <a:pt x="88" y="72"/>
                </a:lnTo>
                <a:lnTo>
                  <a:pt x="90" y="69"/>
                </a:lnTo>
                <a:lnTo>
                  <a:pt x="91" y="65"/>
                </a:lnTo>
                <a:lnTo>
                  <a:pt x="92" y="61"/>
                </a:lnTo>
                <a:lnTo>
                  <a:pt x="93" y="58"/>
                </a:lnTo>
                <a:lnTo>
                  <a:pt x="94" y="55"/>
                </a:lnTo>
                <a:lnTo>
                  <a:pt x="95" y="51"/>
                </a:lnTo>
                <a:lnTo>
                  <a:pt x="96" y="48"/>
                </a:lnTo>
                <a:lnTo>
                  <a:pt x="96" y="45"/>
                </a:lnTo>
                <a:lnTo>
                  <a:pt x="97" y="42"/>
                </a:lnTo>
                <a:lnTo>
                  <a:pt x="97" y="39"/>
                </a:lnTo>
                <a:lnTo>
                  <a:pt x="98" y="35"/>
                </a:lnTo>
                <a:lnTo>
                  <a:pt x="98" y="32"/>
                </a:lnTo>
                <a:lnTo>
                  <a:pt x="98" y="29"/>
                </a:lnTo>
                <a:lnTo>
                  <a:pt x="99" y="27"/>
                </a:lnTo>
                <a:lnTo>
                  <a:pt x="99" y="24"/>
                </a:lnTo>
                <a:lnTo>
                  <a:pt x="100" y="21"/>
                </a:lnTo>
                <a:lnTo>
                  <a:pt x="100" y="19"/>
                </a:lnTo>
                <a:lnTo>
                  <a:pt x="100" y="16"/>
                </a:lnTo>
                <a:lnTo>
                  <a:pt x="101" y="14"/>
                </a:lnTo>
                <a:lnTo>
                  <a:pt x="101" y="12"/>
                </a:lnTo>
                <a:lnTo>
                  <a:pt x="102" y="10"/>
                </a:lnTo>
                <a:lnTo>
                  <a:pt x="102" y="8"/>
                </a:lnTo>
                <a:lnTo>
                  <a:pt x="103" y="6"/>
                </a:lnTo>
                <a:lnTo>
                  <a:pt x="104" y="5"/>
                </a:lnTo>
                <a:lnTo>
                  <a:pt x="105" y="3"/>
                </a:lnTo>
                <a:lnTo>
                  <a:pt x="106" y="2"/>
                </a:lnTo>
                <a:lnTo>
                  <a:pt x="107" y="1"/>
                </a:lnTo>
                <a:lnTo>
                  <a:pt x="109" y="1"/>
                </a:lnTo>
                <a:lnTo>
                  <a:pt x="110" y="0"/>
                </a:lnTo>
                <a:lnTo>
                  <a:pt x="112" y="0"/>
                </a:lnTo>
                <a:lnTo>
                  <a:pt x="114" y="0"/>
                </a:lnTo>
                <a:lnTo>
                  <a:pt x="114" y="0"/>
                </a:lnTo>
                <a:lnTo>
                  <a:pt x="115" y="0"/>
                </a:lnTo>
                <a:lnTo>
                  <a:pt x="116" y="1"/>
                </a:lnTo>
                <a:lnTo>
                  <a:pt x="117" y="1"/>
                </a:lnTo>
                <a:lnTo>
                  <a:pt x="118" y="2"/>
                </a:lnTo>
                <a:lnTo>
                  <a:pt x="118" y="3"/>
                </a:lnTo>
                <a:lnTo>
                  <a:pt x="119" y="3"/>
                </a:lnTo>
                <a:lnTo>
                  <a:pt x="120" y="4"/>
                </a:lnTo>
                <a:lnTo>
                  <a:pt x="120" y="5"/>
                </a:lnTo>
                <a:lnTo>
                  <a:pt x="121" y="6"/>
                </a:lnTo>
                <a:lnTo>
                  <a:pt x="122" y="7"/>
                </a:lnTo>
                <a:lnTo>
                  <a:pt x="123" y="9"/>
                </a:lnTo>
                <a:lnTo>
                  <a:pt x="123" y="10"/>
                </a:lnTo>
                <a:lnTo>
                  <a:pt x="124" y="11"/>
                </a:lnTo>
                <a:lnTo>
                  <a:pt x="125" y="13"/>
                </a:lnTo>
                <a:lnTo>
                  <a:pt x="126" y="14"/>
                </a:lnTo>
                <a:lnTo>
                  <a:pt x="126" y="16"/>
                </a:lnTo>
                <a:lnTo>
                  <a:pt x="127" y="17"/>
                </a:lnTo>
                <a:lnTo>
                  <a:pt x="128" y="19"/>
                </a:lnTo>
                <a:lnTo>
                  <a:pt x="128" y="21"/>
                </a:lnTo>
                <a:lnTo>
                  <a:pt x="129" y="23"/>
                </a:lnTo>
                <a:lnTo>
                  <a:pt x="130" y="25"/>
                </a:lnTo>
                <a:lnTo>
                  <a:pt x="131" y="26"/>
                </a:lnTo>
                <a:lnTo>
                  <a:pt x="132" y="28"/>
                </a:lnTo>
                <a:lnTo>
                  <a:pt x="133" y="30"/>
                </a:lnTo>
                <a:lnTo>
                  <a:pt x="134" y="32"/>
                </a:lnTo>
                <a:lnTo>
                  <a:pt x="135" y="33"/>
                </a:lnTo>
                <a:lnTo>
                  <a:pt x="136" y="35"/>
                </a:lnTo>
                <a:lnTo>
                  <a:pt x="137" y="37"/>
                </a:lnTo>
                <a:lnTo>
                  <a:pt x="138" y="39"/>
                </a:lnTo>
                <a:lnTo>
                  <a:pt x="144" y="48"/>
                </a:lnTo>
                <a:lnTo>
                  <a:pt x="148" y="53"/>
                </a:lnTo>
                <a:lnTo>
                  <a:pt x="150" y="57"/>
                </a:lnTo>
                <a:lnTo>
                  <a:pt x="153" y="60"/>
                </a:lnTo>
                <a:lnTo>
                  <a:pt x="156" y="63"/>
                </a:lnTo>
                <a:lnTo>
                  <a:pt x="159" y="67"/>
                </a:lnTo>
                <a:lnTo>
                  <a:pt x="162" y="70"/>
                </a:lnTo>
                <a:lnTo>
                  <a:pt x="164" y="73"/>
                </a:lnTo>
                <a:lnTo>
                  <a:pt x="167" y="75"/>
                </a:lnTo>
                <a:lnTo>
                  <a:pt x="170" y="78"/>
                </a:lnTo>
                <a:lnTo>
                  <a:pt x="172" y="81"/>
                </a:lnTo>
                <a:lnTo>
                  <a:pt x="174" y="83"/>
                </a:lnTo>
                <a:lnTo>
                  <a:pt x="177" y="86"/>
                </a:lnTo>
                <a:lnTo>
                  <a:pt x="179" y="88"/>
                </a:lnTo>
                <a:lnTo>
                  <a:pt x="181" y="91"/>
                </a:lnTo>
                <a:lnTo>
                  <a:pt x="183" y="93"/>
                </a:lnTo>
                <a:lnTo>
                  <a:pt x="185" y="95"/>
                </a:lnTo>
                <a:lnTo>
                  <a:pt x="187" y="98"/>
                </a:lnTo>
                <a:lnTo>
                  <a:pt x="189" y="101"/>
                </a:lnTo>
                <a:lnTo>
                  <a:pt x="191" y="103"/>
                </a:lnTo>
                <a:lnTo>
                  <a:pt x="192" y="106"/>
                </a:lnTo>
                <a:lnTo>
                  <a:pt x="194" y="109"/>
                </a:lnTo>
                <a:lnTo>
                  <a:pt x="196" y="112"/>
                </a:lnTo>
                <a:lnTo>
                  <a:pt x="197" y="115"/>
                </a:lnTo>
                <a:lnTo>
                  <a:pt x="198" y="119"/>
                </a:lnTo>
                <a:lnTo>
                  <a:pt x="200" y="122"/>
                </a:lnTo>
                <a:lnTo>
                  <a:pt x="201" y="126"/>
                </a:lnTo>
                <a:lnTo>
                  <a:pt x="202" y="131"/>
                </a:lnTo>
                <a:lnTo>
                  <a:pt x="203" y="135"/>
                </a:lnTo>
                <a:lnTo>
                  <a:pt x="204" y="140"/>
                </a:lnTo>
                <a:lnTo>
                  <a:pt x="204" y="145"/>
                </a:lnTo>
                <a:lnTo>
                  <a:pt x="206" y="160"/>
                </a:lnTo>
                <a:lnTo>
                  <a:pt x="206" y="167"/>
                </a:lnTo>
                <a:lnTo>
                  <a:pt x="206" y="174"/>
                </a:lnTo>
                <a:lnTo>
                  <a:pt x="205" y="181"/>
                </a:lnTo>
                <a:lnTo>
                  <a:pt x="204" y="187"/>
                </a:lnTo>
                <a:lnTo>
                  <a:pt x="204" y="193"/>
                </a:lnTo>
                <a:lnTo>
                  <a:pt x="202" y="200"/>
                </a:lnTo>
                <a:lnTo>
                  <a:pt x="201" y="206"/>
                </a:lnTo>
                <a:lnTo>
                  <a:pt x="199" y="212"/>
                </a:lnTo>
                <a:lnTo>
                  <a:pt x="198" y="218"/>
                </a:lnTo>
                <a:lnTo>
                  <a:pt x="196" y="224"/>
                </a:lnTo>
                <a:lnTo>
                  <a:pt x="194" y="229"/>
                </a:lnTo>
                <a:lnTo>
                  <a:pt x="192" y="235"/>
                </a:lnTo>
                <a:lnTo>
                  <a:pt x="189" y="240"/>
                </a:lnTo>
                <a:lnTo>
                  <a:pt x="187" y="245"/>
                </a:lnTo>
                <a:lnTo>
                  <a:pt x="184" y="250"/>
                </a:lnTo>
                <a:lnTo>
                  <a:pt x="182" y="255"/>
                </a:lnTo>
                <a:lnTo>
                  <a:pt x="179" y="260"/>
                </a:lnTo>
                <a:lnTo>
                  <a:pt x="177" y="265"/>
                </a:lnTo>
                <a:lnTo>
                  <a:pt x="174" y="270"/>
                </a:lnTo>
                <a:lnTo>
                  <a:pt x="172" y="274"/>
                </a:lnTo>
                <a:lnTo>
                  <a:pt x="169" y="279"/>
                </a:lnTo>
                <a:lnTo>
                  <a:pt x="167" y="283"/>
                </a:lnTo>
                <a:lnTo>
                  <a:pt x="164" y="288"/>
                </a:lnTo>
                <a:lnTo>
                  <a:pt x="162" y="292"/>
                </a:lnTo>
                <a:lnTo>
                  <a:pt x="160" y="296"/>
                </a:lnTo>
                <a:lnTo>
                  <a:pt x="158" y="301"/>
                </a:lnTo>
                <a:lnTo>
                  <a:pt x="156" y="305"/>
                </a:lnTo>
                <a:lnTo>
                  <a:pt x="154" y="309"/>
                </a:lnTo>
                <a:lnTo>
                  <a:pt x="153" y="313"/>
                </a:lnTo>
                <a:lnTo>
                  <a:pt x="152" y="317"/>
                </a:lnTo>
                <a:lnTo>
                  <a:pt x="152" y="317"/>
                </a:lnTo>
                <a:lnTo>
                  <a:pt x="152" y="317"/>
                </a:lnTo>
                <a:lnTo>
                  <a:pt x="152" y="317"/>
                </a:lnTo>
                <a:lnTo>
                  <a:pt x="152" y="317"/>
                </a:lnTo>
                <a:lnTo>
                  <a:pt x="152" y="317"/>
                </a:lnTo>
                <a:lnTo>
                  <a:pt x="152" y="317"/>
                </a:lnTo>
                <a:lnTo>
                  <a:pt x="152" y="317"/>
                </a:lnTo>
                <a:lnTo>
                  <a:pt x="152" y="317"/>
                </a:lnTo>
                <a:lnTo>
                  <a:pt x="152" y="317"/>
                </a:lnTo>
                <a:lnTo>
                  <a:pt x="152" y="317"/>
                </a:lnTo>
                <a:lnTo>
                  <a:pt x="152" y="317"/>
                </a:lnTo>
                <a:lnTo>
                  <a:pt x="152" y="317"/>
                </a:lnTo>
                <a:lnTo>
                  <a:pt x="152" y="317"/>
                </a:lnTo>
                <a:lnTo>
                  <a:pt x="152" y="317"/>
                </a:lnTo>
                <a:lnTo>
                  <a:pt x="152" y="317"/>
                </a:lnTo>
                <a:lnTo>
                  <a:pt x="152" y="317"/>
                </a:lnTo>
                <a:lnTo>
                  <a:pt x="152" y="317"/>
                </a:lnTo>
                <a:lnTo>
                  <a:pt x="152" y="317"/>
                </a:lnTo>
                <a:lnTo>
                  <a:pt x="152" y="317"/>
                </a:lnTo>
                <a:lnTo>
                  <a:pt x="152" y="317"/>
                </a:lnTo>
                <a:lnTo>
                  <a:pt x="152" y="317"/>
                </a:lnTo>
                <a:lnTo>
                  <a:pt x="152" y="317"/>
                </a:lnTo>
                <a:lnTo>
                  <a:pt x="152" y="317"/>
                </a:lnTo>
                <a:lnTo>
                  <a:pt x="152" y="317"/>
                </a:lnTo>
                <a:lnTo>
                  <a:pt x="152" y="317"/>
                </a:lnTo>
                <a:lnTo>
                  <a:pt x="152" y="317"/>
                </a:lnTo>
                <a:lnTo>
                  <a:pt x="152" y="317"/>
                </a:lnTo>
                <a:lnTo>
                  <a:pt x="152" y="317"/>
                </a:lnTo>
                <a:lnTo>
                  <a:pt x="152" y="317"/>
                </a:lnTo>
                <a:lnTo>
                  <a:pt x="152" y="317"/>
                </a:lnTo>
                <a:lnTo>
                  <a:pt x="152" y="317"/>
                </a:lnTo>
                <a:lnTo>
                  <a:pt x="152" y="317"/>
                </a:lnTo>
                <a:lnTo>
                  <a:pt x="152" y="318"/>
                </a:lnTo>
                <a:lnTo>
                  <a:pt x="152" y="318"/>
                </a:lnTo>
                <a:lnTo>
                  <a:pt x="152" y="319"/>
                </a:lnTo>
                <a:lnTo>
                  <a:pt x="152" y="319"/>
                </a:lnTo>
                <a:lnTo>
                  <a:pt x="152" y="319"/>
                </a:lnTo>
                <a:lnTo>
                  <a:pt x="152" y="320"/>
                </a:lnTo>
                <a:lnTo>
                  <a:pt x="152" y="321"/>
                </a:lnTo>
                <a:lnTo>
                  <a:pt x="152" y="321"/>
                </a:lnTo>
                <a:lnTo>
                  <a:pt x="152" y="321"/>
                </a:lnTo>
                <a:lnTo>
                  <a:pt x="152" y="322"/>
                </a:lnTo>
                <a:lnTo>
                  <a:pt x="152" y="323"/>
                </a:lnTo>
                <a:lnTo>
                  <a:pt x="152" y="323"/>
                </a:lnTo>
                <a:lnTo>
                  <a:pt x="152" y="323"/>
                </a:lnTo>
                <a:lnTo>
                  <a:pt x="153" y="324"/>
                </a:lnTo>
                <a:lnTo>
                  <a:pt x="153" y="325"/>
                </a:lnTo>
                <a:lnTo>
                  <a:pt x="153" y="325"/>
                </a:lnTo>
                <a:lnTo>
                  <a:pt x="153" y="325"/>
                </a:lnTo>
                <a:lnTo>
                  <a:pt x="153" y="326"/>
                </a:lnTo>
                <a:lnTo>
                  <a:pt x="153" y="327"/>
                </a:lnTo>
                <a:lnTo>
                  <a:pt x="153" y="327"/>
                </a:lnTo>
                <a:lnTo>
                  <a:pt x="153" y="327"/>
                </a:lnTo>
                <a:lnTo>
                  <a:pt x="153" y="328"/>
                </a:lnTo>
                <a:lnTo>
                  <a:pt x="153" y="328"/>
                </a:lnTo>
                <a:lnTo>
                  <a:pt x="152" y="329"/>
                </a:lnTo>
                <a:lnTo>
                  <a:pt x="152" y="329"/>
                </a:lnTo>
                <a:lnTo>
                  <a:pt x="152" y="329"/>
                </a:lnTo>
                <a:lnTo>
                  <a:pt x="152" y="329"/>
                </a:lnTo>
                <a:lnTo>
                  <a:pt x="152" y="330"/>
                </a:lnTo>
                <a:lnTo>
                  <a:pt x="152" y="330"/>
                </a:lnTo>
                <a:lnTo>
                  <a:pt x="152" y="330"/>
                </a:lnTo>
              </a:path>
            </a:pathLst>
          </a:custGeom>
          <a:solidFill>
            <a:srgbClr val="008000"/>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1991" name="Freeform 1047"/>
          <p:cNvSpPr>
            <a:spLocks/>
          </p:cNvSpPr>
          <p:nvPr/>
        </p:nvSpPr>
        <p:spPr bwMode="auto">
          <a:xfrm>
            <a:off x="4408488" y="3259138"/>
            <a:ext cx="881062" cy="268287"/>
          </a:xfrm>
          <a:custGeom>
            <a:avLst/>
            <a:gdLst>
              <a:gd name="T0" fmla="*/ 2 w 624"/>
              <a:gd name="T1" fmla="*/ 64 h 169"/>
              <a:gd name="T2" fmla="*/ 10 w 624"/>
              <a:gd name="T3" fmla="*/ 52 h 169"/>
              <a:gd name="T4" fmla="*/ 23 w 624"/>
              <a:gd name="T5" fmla="*/ 45 h 169"/>
              <a:gd name="T6" fmla="*/ 41 w 624"/>
              <a:gd name="T7" fmla="*/ 40 h 169"/>
              <a:gd name="T8" fmla="*/ 62 w 624"/>
              <a:gd name="T9" fmla="*/ 36 h 169"/>
              <a:gd name="T10" fmla="*/ 84 w 624"/>
              <a:gd name="T11" fmla="*/ 30 h 169"/>
              <a:gd name="T12" fmla="*/ 123 w 624"/>
              <a:gd name="T13" fmla="*/ 18 h 169"/>
              <a:gd name="T14" fmla="*/ 151 w 624"/>
              <a:gd name="T15" fmla="*/ 9 h 169"/>
              <a:gd name="T16" fmla="*/ 175 w 624"/>
              <a:gd name="T17" fmla="*/ 4 h 169"/>
              <a:gd name="T18" fmla="*/ 198 w 624"/>
              <a:gd name="T19" fmla="*/ 2 h 169"/>
              <a:gd name="T20" fmla="*/ 223 w 624"/>
              <a:gd name="T21" fmla="*/ 1 h 169"/>
              <a:gd name="T22" fmla="*/ 255 w 624"/>
              <a:gd name="T23" fmla="*/ 1 h 169"/>
              <a:gd name="T24" fmla="*/ 289 w 624"/>
              <a:gd name="T25" fmla="*/ 1 h 169"/>
              <a:gd name="T26" fmla="*/ 302 w 624"/>
              <a:gd name="T27" fmla="*/ 2 h 169"/>
              <a:gd name="T28" fmla="*/ 313 w 624"/>
              <a:gd name="T29" fmla="*/ 4 h 169"/>
              <a:gd name="T30" fmla="*/ 322 w 624"/>
              <a:gd name="T31" fmla="*/ 6 h 169"/>
              <a:gd name="T32" fmla="*/ 332 w 624"/>
              <a:gd name="T33" fmla="*/ 9 h 169"/>
              <a:gd name="T34" fmla="*/ 345 w 624"/>
              <a:gd name="T35" fmla="*/ 12 h 169"/>
              <a:gd name="T36" fmla="*/ 383 w 624"/>
              <a:gd name="T37" fmla="*/ 18 h 169"/>
              <a:gd name="T38" fmla="*/ 443 w 624"/>
              <a:gd name="T39" fmla="*/ 25 h 169"/>
              <a:gd name="T40" fmla="*/ 500 w 624"/>
              <a:gd name="T41" fmla="*/ 30 h 169"/>
              <a:gd name="T42" fmla="*/ 549 w 624"/>
              <a:gd name="T43" fmla="*/ 34 h 169"/>
              <a:gd name="T44" fmla="*/ 588 w 624"/>
              <a:gd name="T45" fmla="*/ 38 h 169"/>
              <a:gd name="T46" fmla="*/ 613 w 624"/>
              <a:gd name="T47" fmla="*/ 44 h 169"/>
              <a:gd name="T48" fmla="*/ 623 w 624"/>
              <a:gd name="T49" fmla="*/ 54 h 169"/>
              <a:gd name="T50" fmla="*/ 609 w 624"/>
              <a:gd name="T51" fmla="*/ 58 h 169"/>
              <a:gd name="T52" fmla="*/ 581 w 624"/>
              <a:gd name="T53" fmla="*/ 54 h 169"/>
              <a:gd name="T54" fmla="*/ 542 w 624"/>
              <a:gd name="T55" fmla="*/ 49 h 169"/>
              <a:gd name="T56" fmla="*/ 497 w 624"/>
              <a:gd name="T57" fmla="*/ 45 h 169"/>
              <a:gd name="T58" fmla="*/ 450 w 624"/>
              <a:gd name="T59" fmla="*/ 48 h 169"/>
              <a:gd name="T60" fmla="*/ 406 w 624"/>
              <a:gd name="T61" fmla="*/ 62 h 169"/>
              <a:gd name="T62" fmla="*/ 387 w 624"/>
              <a:gd name="T63" fmla="*/ 76 h 169"/>
              <a:gd name="T64" fmla="*/ 381 w 624"/>
              <a:gd name="T65" fmla="*/ 87 h 169"/>
              <a:gd name="T66" fmla="*/ 378 w 624"/>
              <a:gd name="T67" fmla="*/ 99 h 169"/>
              <a:gd name="T68" fmla="*/ 376 w 624"/>
              <a:gd name="T69" fmla="*/ 110 h 169"/>
              <a:gd name="T70" fmla="*/ 371 w 624"/>
              <a:gd name="T71" fmla="*/ 121 h 169"/>
              <a:gd name="T72" fmla="*/ 363 w 624"/>
              <a:gd name="T73" fmla="*/ 130 h 169"/>
              <a:gd name="T74" fmla="*/ 321 w 624"/>
              <a:gd name="T75" fmla="*/ 151 h 169"/>
              <a:gd name="T76" fmla="*/ 279 w 624"/>
              <a:gd name="T77" fmla="*/ 164 h 169"/>
              <a:gd name="T78" fmla="*/ 240 w 624"/>
              <a:gd name="T79" fmla="*/ 168 h 169"/>
              <a:gd name="T80" fmla="*/ 201 w 624"/>
              <a:gd name="T81" fmla="*/ 164 h 169"/>
              <a:gd name="T82" fmla="*/ 159 w 624"/>
              <a:gd name="T83" fmla="*/ 152 h 169"/>
              <a:gd name="T84" fmla="*/ 112 w 624"/>
              <a:gd name="T85" fmla="*/ 134 h 169"/>
              <a:gd name="T86" fmla="*/ 76 w 624"/>
              <a:gd name="T87" fmla="*/ 118 h 169"/>
              <a:gd name="T88" fmla="*/ 72 w 624"/>
              <a:gd name="T89" fmla="*/ 114 h 169"/>
              <a:gd name="T90" fmla="*/ 69 w 624"/>
              <a:gd name="T91" fmla="*/ 110 h 169"/>
              <a:gd name="T92" fmla="*/ 66 w 624"/>
              <a:gd name="T93" fmla="*/ 106 h 169"/>
              <a:gd name="T94" fmla="*/ 63 w 624"/>
              <a:gd name="T95" fmla="*/ 101 h 169"/>
              <a:gd name="T96" fmla="*/ 59 w 624"/>
              <a:gd name="T97" fmla="*/ 97 h 169"/>
              <a:gd name="T98" fmla="*/ 49 w 624"/>
              <a:gd name="T99" fmla="*/ 91 h 169"/>
              <a:gd name="T100" fmla="*/ 39 w 624"/>
              <a:gd name="T101" fmla="*/ 89 h 169"/>
              <a:gd name="T102" fmla="*/ 28 w 624"/>
              <a:gd name="T103" fmla="*/ 89 h 169"/>
              <a:gd name="T104" fmla="*/ 18 w 624"/>
              <a:gd name="T105" fmla="*/ 90 h 169"/>
              <a:gd name="T106" fmla="*/ 10 w 624"/>
              <a:gd name="T107" fmla="*/ 90 h 169"/>
              <a:gd name="T108" fmla="*/ 4 w 624"/>
              <a:gd name="T109" fmla="*/ 88 h 169"/>
              <a:gd name="T110" fmla="*/ 1 w 624"/>
              <a:gd name="T111" fmla="*/ 8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24" h="169">
                <a:moveTo>
                  <a:pt x="1" y="80"/>
                </a:moveTo>
                <a:lnTo>
                  <a:pt x="0" y="73"/>
                </a:lnTo>
                <a:lnTo>
                  <a:pt x="1" y="69"/>
                </a:lnTo>
                <a:lnTo>
                  <a:pt x="1" y="66"/>
                </a:lnTo>
                <a:lnTo>
                  <a:pt x="2" y="64"/>
                </a:lnTo>
                <a:lnTo>
                  <a:pt x="3" y="61"/>
                </a:lnTo>
                <a:lnTo>
                  <a:pt x="4" y="58"/>
                </a:lnTo>
                <a:lnTo>
                  <a:pt x="6" y="56"/>
                </a:lnTo>
                <a:lnTo>
                  <a:pt x="8" y="54"/>
                </a:lnTo>
                <a:lnTo>
                  <a:pt x="10" y="52"/>
                </a:lnTo>
                <a:lnTo>
                  <a:pt x="12" y="51"/>
                </a:lnTo>
                <a:lnTo>
                  <a:pt x="15" y="49"/>
                </a:lnTo>
                <a:lnTo>
                  <a:pt x="17" y="48"/>
                </a:lnTo>
                <a:lnTo>
                  <a:pt x="20" y="46"/>
                </a:lnTo>
                <a:lnTo>
                  <a:pt x="23" y="45"/>
                </a:lnTo>
                <a:lnTo>
                  <a:pt x="27" y="44"/>
                </a:lnTo>
                <a:lnTo>
                  <a:pt x="30" y="43"/>
                </a:lnTo>
                <a:lnTo>
                  <a:pt x="33" y="42"/>
                </a:lnTo>
                <a:lnTo>
                  <a:pt x="37" y="41"/>
                </a:lnTo>
                <a:lnTo>
                  <a:pt x="41" y="40"/>
                </a:lnTo>
                <a:lnTo>
                  <a:pt x="45" y="39"/>
                </a:lnTo>
                <a:lnTo>
                  <a:pt x="49" y="38"/>
                </a:lnTo>
                <a:lnTo>
                  <a:pt x="53" y="38"/>
                </a:lnTo>
                <a:lnTo>
                  <a:pt x="57" y="37"/>
                </a:lnTo>
                <a:lnTo>
                  <a:pt x="62" y="36"/>
                </a:lnTo>
                <a:lnTo>
                  <a:pt x="66" y="35"/>
                </a:lnTo>
                <a:lnTo>
                  <a:pt x="71" y="34"/>
                </a:lnTo>
                <a:lnTo>
                  <a:pt x="75" y="33"/>
                </a:lnTo>
                <a:lnTo>
                  <a:pt x="80" y="32"/>
                </a:lnTo>
                <a:lnTo>
                  <a:pt x="84" y="30"/>
                </a:lnTo>
                <a:lnTo>
                  <a:pt x="89" y="29"/>
                </a:lnTo>
                <a:lnTo>
                  <a:pt x="94" y="28"/>
                </a:lnTo>
                <a:lnTo>
                  <a:pt x="109" y="22"/>
                </a:lnTo>
                <a:lnTo>
                  <a:pt x="116" y="20"/>
                </a:lnTo>
                <a:lnTo>
                  <a:pt x="123" y="18"/>
                </a:lnTo>
                <a:lnTo>
                  <a:pt x="129" y="16"/>
                </a:lnTo>
                <a:lnTo>
                  <a:pt x="135" y="14"/>
                </a:lnTo>
                <a:lnTo>
                  <a:pt x="141" y="12"/>
                </a:lnTo>
                <a:lnTo>
                  <a:pt x="146" y="11"/>
                </a:lnTo>
                <a:lnTo>
                  <a:pt x="151" y="9"/>
                </a:lnTo>
                <a:lnTo>
                  <a:pt x="156" y="8"/>
                </a:lnTo>
                <a:lnTo>
                  <a:pt x="161" y="7"/>
                </a:lnTo>
                <a:lnTo>
                  <a:pt x="166" y="6"/>
                </a:lnTo>
                <a:lnTo>
                  <a:pt x="171" y="5"/>
                </a:lnTo>
                <a:lnTo>
                  <a:pt x="175" y="4"/>
                </a:lnTo>
                <a:lnTo>
                  <a:pt x="180" y="3"/>
                </a:lnTo>
                <a:lnTo>
                  <a:pt x="184" y="3"/>
                </a:lnTo>
                <a:lnTo>
                  <a:pt x="189" y="2"/>
                </a:lnTo>
                <a:lnTo>
                  <a:pt x="193" y="2"/>
                </a:lnTo>
                <a:lnTo>
                  <a:pt x="198" y="2"/>
                </a:lnTo>
                <a:lnTo>
                  <a:pt x="203" y="1"/>
                </a:lnTo>
                <a:lnTo>
                  <a:pt x="207" y="1"/>
                </a:lnTo>
                <a:lnTo>
                  <a:pt x="212" y="1"/>
                </a:lnTo>
                <a:lnTo>
                  <a:pt x="217" y="1"/>
                </a:lnTo>
                <a:lnTo>
                  <a:pt x="223" y="1"/>
                </a:lnTo>
                <a:lnTo>
                  <a:pt x="229" y="0"/>
                </a:lnTo>
                <a:lnTo>
                  <a:pt x="235" y="0"/>
                </a:lnTo>
                <a:lnTo>
                  <a:pt x="241" y="1"/>
                </a:lnTo>
                <a:lnTo>
                  <a:pt x="248" y="1"/>
                </a:lnTo>
                <a:lnTo>
                  <a:pt x="255" y="1"/>
                </a:lnTo>
                <a:lnTo>
                  <a:pt x="263" y="1"/>
                </a:lnTo>
                <a:lnTo>
                  <a:pt x="270" y="1"/>
                </a:lnTo>
                <a:lnTo>
                  <a:pt x="279" y="1"/>
                </a:lnTo>
                <a:lnTo>
                  <a:pt x="286" y="1"/>
                </a:lnTo>
                <a:lnTo>
                  <a:pt x="289" y="1"/>
                </a:lnTo>
                <a:lnTo>
                  <a:pt x="292" y="2"/>
                </a:lnTo>
                <a:lnTo>
                  <a:pt x="295" y="2"/>
                </a:lnTo>
                <a:lnTo>
                  <a:pt x="297" y="2"/>
                </a:lnTo>
                <a:lnTo>
                  <a:pt x="300" y="2"/>
                </a:lnTo>
                <a:lnTo>
                  <a:pt x="302" y="2"/>
                </a:lnTo>
                <a:lnTo>
                  <a:pt x="305" y="3"/>
                </a:lnTo>
                <a:lnTo>
                  <a:pt x="307" y="3"/>
                </a:lnTo>
                <a:lnTo>
                  <a:pt x="309" y="4"/>
                </a:lnTo>
                <a:lnTo>
                  <a:pt x="311" y="4"/>
                </a:lnTo>
                <a:lnTo>
                  <a:pt x="313" y="4"/>
                </a:lnTo>
                <a:lnTo>
                  <a:pt x="315" y="5"/>
                </a:lnTo>
                <a:lnTo>
                  <a:pt x="317" y="5"/>
                </a:lnTo>
                <a:lnTo>
                  <a:pt x="319" y="6"/>
                </a:lnTo>
                <a:lnTo>
                  <a:pt x="320" y="6"/>
                </a:lnTo>
                <a:lnTo>
                  <a:pt x="322" y="6"/>
                </a:lnTo>
                <a:lnTo>
                  <a:pt x="324" y="7"/>
                </a:lnTo>
                <a:lnTo>
                  <a:pt x="326" y="8"/>
                </a:lnTo>
                <a:lnTo>
                  <a:pt x="328" y="8"/>
                </a:lnTo>
                <a:lnTo>
                  <a:pt x="330" y="8"/>
                </a:lnTo>
                <a:lnTo>
                  <a:pt x="332" y="9"/>
                </a:lnTo>
                <a:lnTo>
                  <a:pt x="335" y="10"/>
                </a:lnTo>
                <a:lnTo>
                  <a:pt x="337" y="10"/>
                </a:lnTo>
                <a:lnTo>
                  <a:pt x="339" y="11"/>
                </a:lnTo>
                <a:lnTo>
                  <a:pt x="342" y="11"/>
                </a:lnTo>
                <a:lnTo>
                  <a:pt x="345" y="12"/>
                </a:lnTo>
                <a:lnTo>
                  <a:pt x="348" y="12"/>
                </a:lnTo>
                <a:lnTo>
                  <a:pt x="351" y="13"/>
                </a:lnTo>
                <a:lnTo>
                  <a:pt x="354" y="14"/>
                </a:lnTo>
                <a:lnTo>
                  <a:pt x="358" y="14"/>
                </a:lnTo>
                <a:lnTo>
                  <a:pt x="383" y="18"/>
                </a:lnTo>
                <a:lnTo>
                  <a:pt x="395" y="19"/>
                </a:lnTo>
                <a:lnTo>
                  <a:pt x="407" y="21"/>
                </a:lnTo>
                <a:lnTo>
                  <a:pt x="419" y="22"/>
                </a:lnTo>
                <a:lnTo>
                  <a:pt x="431" y="24"/>
                </a:lnTo>
                <a:lnTo>
                  <a:pt x="443" y="25"/>
                </a:lnTo>
                <a:lnTo>
                  <a:pt x="455" y="26"/>
                </a:lnTo>
                <a:lnTo>
                  <a:pt x="467" y="27"/>
                </a:lnTo>
                <a:lnTo>
                  <a:pt x="478" y="28"/>
                </a:lnTo>
                <a:lnTo>
                  <a:pt x="489" y="29"/>
                </a:lnTo>
                <a:lnTo>
                  <a:pt x="500" y="30"/>
                </a:lnTo>
                <a:lnTo>
                  <a:pt x="511" y="30"/>
                </a:lnTo>
                <a:lnTo>
                  <a:pt x="521" y="31"/>
                </a:lnTo>
                <a:lnTo>
                  <a:pt x="531" y="32"/>
                </a:lnTo>
                <a:lnTo>
                  <a:pt x="540" y="33"/>
                </a:lnTo>
                <a:lnTo>
                  <a:pt x="549" y="34"/>
                </a:lnTo>
                <a:lnTo>
                  <a:pt x="558" y="34"/>
                </a:lnTo>
                <a:lnTo>
                  <a:pt x="566" y="35"/>
                </a:lnTo>
                <a:lnTo>
                  <a:pt x="574" y="36"/>
                </a:lnTo>
                <a:lnTo>
                  <a:pt x="581" y="37"/>
                </a:lnTo>
                <a:lnTo>
                  <a:pt x="588" y="38"/>
                </a:lnTo>
                <a:lnTo>
                  <a:pt x="595" y="39"/>
                </a:lnTo>
                <a:lnTo>
                  <a:pt x="600" y="40"/>
                </a:lnTo>
                <a:lnTo>
                  <a:pt x="605" y="42"/>
                </a:lnTo>
                <a:lnTo>
                  <a:pt x="610" y="43"/>
                </a:lnTo>
                <a:lnTo>
                  <a:pt x="613" y="44"/>
                </a:lnTo>
                <a:lnTo>
                  <a:pt x="617" y="46"/>
                </a:lnTo>
                <a:lnTo>
                  <a:pt x="619" y="48"/>
                </a:lnTo>
                <a:lnTo>
                  <a:pt x="621" y="50"/>
                </a:lnTo>
                <a:lnTo>
                  <a:pt x="622" y="52"/>
                </a:lnTo>
                <a:lnTo>
                  <a:pt x="623" y="54"/>
                </a:lnTo>
                <a:lnTo>
                  <a:pt x="621" y="57"/>
                </a:lnTo>
                <a:lnTo>
                  <a:pt x="619" y="58"/>
                </a:lnTo>
                <a:lnTo>
                  <a:pt x="616" y="58"/>
                </a:lnTo>
                <a:lnTo>
                  <a:pt x="613" y="58"/>
                </a:lnTo>
                <a:lnTo>
                  <a:pt x="609" y="58"/>
                </a:lnTo>
                <a:lnTo>
                  <a:pt x="604" y="58"/>
                </a:lnTo>
                <a:lnTo>
                  <a:pt x="599" y="57"/>
                </a:lnTo>
                <a:lnTo>
                  <a:pt x="593" y="56"/>
                </a:lnTo>
                <a:lnTo>
                  <a:pt x="587" y="56"/>
                </a:lnTo>
                <a:lnTo>
                  <a:pt x="581" y="54"/>
                </a:lnTo>
                <a:lnTo>
                  <a:pt x="573" y="54"/>
                </a:lnTo>
                <a:lnTo>
                  <a:pt x="566" y="52"/>
                </a:lnTo>
                <a:lnTo>
                  <a:pt x="558" y="51"/>
                </a:lnTo>
                <a:lnTo>
                  <a:pt x="550" y="50"/>
                </a:lnTo>
                <a:lnTo>
                  <a:pt x="542" y="49"/>
                </a:lnTo>
                <a:lnTo>
                  <a:pt x="533" y="48"/>
                </a:lnTo>
                <a:lnTo>
                  <a:pt x="524" y="47"/>
                </a:lnTo>
                <a:lnTo>
                  <a:pt x="515" y="46"/>
                </a:lnTo>
                <a:lnTo>
                  <a:pt x="506" y="46"/>
                </a:lnTo>
                <a:lnTo>
                  <a:pt x="497" y="45"/>
                </a:lnTo>
                <a:lnTo>
                  <a:pt x="487" y="45"/>
                </a:lnTo>
                <a:lnTo>
                  <a:pt x="478" y="46"/>
                </a:lnTo>
                <a:lnTo>
                  <a:pt x="469" y="46"/>
                </a:lnTo>
                <a:lnTo>
                  <a:pt x="459" y="47"/>
                </a:lnTo>
                <a:lnTo>
                  <a:pt x="450" y="48"/>
                </a:lnTo>
                <a:lnTo>
                  <a:pt x="441" y="50"/>
                </a:lnTo>
                <a:lnTo>
                  <a:pt x="432" y="52"/>
                </a:lnTo>
                <a:lnTo>
                  <a:pt x="423" y="55"/>
                </a:lnTo>
                <a:lnTo>
                  <a:pt x="415" y="59"/>
                </a:lnTo>
                <a:lnTo>
                  <a:pt x="406" y="62"/>
                </a:lnTo>
                <a:lnTo>
                  <a:pt x="398" y="67"/>
                </a:lnTo>
                <a:lnTo>
                  <a:pt x="393" y="70"/>
                </a:lnTo>
                <a:lnTo>
                  <a:pt x="391" y="72"/>
                </a:lnTo>
                <a:lnTo>
                  <a:pt x="389" y="74"/>
                </a:lnTo>
                <a:lnTo>
                  <a:pt x="387" y="76"/>
                </a:lnTo>
                <a:lnTo>
                  <a:pt x="386" y="78"/>
                </a:lnTo>
                <a:lnTo>
                  <a:pt x="385" y="80"/>
                </a:lnTo>
                <a:lnTo>
                  <a:pt x="383" y="83"/>
                </a:lnTo>
                <a:lnTo>
                  <a:pt x="382" y="85"/>
                </a:lnTo>
                <a:lnTo>
                  <a:pt x="381" y="87"/>
                </a:lnTo>
                <a:lnTo>
                  <a:pt x="381" y="90"/>
                </a:lnTo>
                <a:lnTo>
                  <a:pt x="380" y="92"/>
                </a:lnTo>
                <a:lnTo>
                  <a:pt x="379" y="94"/>
                </a:lnTo>
                <a:lnTo>
                  <a:pt x="379" y="96"/>
                </a:lnTo>
                <a:lnTo>
                  <a:pt x="378" y="99"/>
                </a:lnTo>
                <a:lnTo>
                  <a:pt x="378" y="101"/>
                </a:lnTo>
                <a:lnTo>
                  <a:pt x="377" y="103"/>
                </a:lnTo>
                <a:lnTo>
                  <a:pt x="377" y="106"/>
                </a:lnTo>
                <a:lnTo>
                  <a:pt x="376" y="108"/>
                </a:lnTo>
                <a:lnTo>
                  <a:pt x="376" y="110"/>
                </a:lnTo>
                <a:lnTo>
                  <a:pt x="375" y="112"/>
                </a:lnTo>
                <a:lnTo>
                  <a:pt x="374" y="114"/>
                </a:lnTo>
                <a:lnTo>
                  <a:pt x="373" y="117"/>
                </a:lnTo>
                <a:lnTo>
                  <a:pt x="373" y="119"/>
                </a:lnTo>
                <a:lnTo>
                  <a:pt x="371" y="121"/>
                </a:lnTo>
                <a:lnTo>
                  <a:pt x="370" y="123"/>
                </a:lnTo>
                <a:lnTo>
                  <a:pt x="369" y="125"/>
                </a:lnTo>
                <a:lnTo>
                  <a:pt x="367" y="126"/>
                </a:lnTo>
                <a:lnTo>
                  <a:pt x="365" y="128"/>
                </a:lnTo>
                <a:lnTo>
                  <a:pt x="363" y="130"/>
                </a:lnTo>
                <a:lnTo>
                  <a:pt x="361" y="132"/>
                </a:lnTo>
                <a:lnTo>
                  <a:pt x="358" y="133"/>
                </a:lnTo>
                <a:lnTo>
                  <a:pt x="339" y="143"/>
                </a:lnTo>
                <a:lnTo>
                  <a:pt x="330" y="147"/>
                </a:lnTo>
                <a:lnTo>
                  <a:pt x="321" y="151"/>
                </a:lnTo>
                <a:lnTo>
                  <a:pt x="312" y="154"/>
                </a:lnTo>
                <a:lnTo>
                  <a:pt x="303" y="157"/>
                </a:lnTo>
                <a:lnTo>
                  <a:pt x="295" y="160"/>
                </a:lnTo>
                <a:lnTo>
                  <a:pt x="287" y="162"/>
                </a:lnTo>
                <a:lnTo>
                  <a:pt x="279" y="164"/>
                </a:lnTo>
                <a:lnTo>
                  <a:pt x="271" y="166"/>
                </a:lnTo>
                <a:lnTo>
                  <a:pt x="263" y="167"/>
                </a:lnTo>
                <a:lnTo>
                  <a:pt x="255" y="168"/>
                </a:lnTo>
                <a:lnTo>
                  <a:pt x="247" y="168"/>
                </a:lnTo>
                <a:lnTo>
                  <a:pt x="240" y="168"/>
                </a:lnTo>
                <a:lnTo>
                  <a:pt x="232" y="168"/>
                </a:lnTo>
                <a:lnTo>
                  <a:pt x="224" y="167"/>
                </a:lnTo>
                <a:lnTo>
                  <a:pt x="216" y="166"/>
                </a:lnTo>
                <a:lnTo>
                  <a:pt x="209" y="165"/>
                </a:lnTo>
                <a:lnTo>
                  <a:pt x="201" y="164"/>
                </a:lnTo>
                <a:lnTo>
                  <a:pt x="193" y="162"/>
                </a:lnTo>
                <a:lnTo>
                  <a:pt x="184" y="160"/>
                </a:lnTo>
                <a:lnTo>
                  <a:pt x="176" y="158"/>
                </a:lnTo>
                <a:lnTo>
                  <a:pt x="167" y="155"/>
                </a:lnTo>
                <a:lnTo>
                  <a:pt x="159" y="152"/>
                </a:lnTo>
                <a:lnTo>
                  <a:pt x="150" y="149"/>
                </a:lnTo>
                <a:lnTo>
                  <a:pt x="141" y="146"/>
                </a:lnTo>
                <a:lnTo>
                  <a:pt x="131" y="142"/>
                </a:lnTo>
                <a:lnTo>
                  <a:pt x="122" y="138"/>
                </a:lnTo>
                <a:lnTo>
                  <a:pt x="112" y="134"/>
                </a:lnTo>
                <a:lnTo>
                  <a:pt x="102" y="129"/>
                </a:lnTo>
                <a:lnTo>
                  <a:pt x="91" y="125"/>
                </a:lnTo>
                <a:lnTo>
                  <a:pt x="81" y="120"/>
                </a:lnTo>
                <a:lnTo>
                  <a:pt x="78" y="118"/>
                </a:lnTo>
                <a:lnTo>
                  <a:pt x="76" y="118"/>
                </a:lnTo>
                <a:lnTo>
                  <a:pt x="75" y="117"/>
                </a:lnTo>
                <a:lnTo>
                  <a:pt x="74" y="116"/>
                </a:lnTo>
                <a:lnTo>
                  <a:pt x="73" y="116"/>
                </a:lnTo>
                <a:lnTo>
                  <a:pt x="73" y="115"/>
                </a:lnTo>
                <a:lnTo>
                  <a:pt x="72" y="114"/>
                </a:lnTo>
                <a:lnTo>
                  <a:pt x="71" y="113"/>
                </a:lnTo>
                <a:lnTo>
                  <a:pt x="70" y="112"/>
                </a:lnTo>
                <a:lnTo>
                  <a:pt x="70" y="112"/>
                </a:lnTo>
                <a:lnTo>
                  <a:pt x="69" y="111"/>
                </a:lnTo>
                <a:lnTo>
                  <a:pt x="69" y="110"/>
                </a:lnTo>
                <a:lnTo>
                  <a:pt x="68" y="109"/>
                </a:lnTo>
                <a:lnTo>
                  <a:pt x="67" y="108"/>
                </a:lnTo>
                <a:lnTo>
                  <a:pt x="67" y="107"/>
                </a:lnTo>
                <a:lnTo>
                  <a:pt x="67" y="106"/>
                </a:lnTo>
                <a:lnTo>
                  <a:pt x="66" y="106"/>
                </a:lnTo>
                <a:lnTo>
                  <a:pt x="65" y="105"/>
                </a:lnTo>
                <a:lnTo>
                  <a:pt x="65" y="104"/>
                </a:lnTo>
                <a:lnTo>
                  <a:pt x="64" y="103"/>
                </a:lnTo>
                <a:lnTo>
                  <a:pt x="64" y="102"/>
                </a:lnTo>
                <a:lnTo>
                  <a:pt x="63" y="101"/>
                </a:lnTo>
                <a:lnTo>
                  <a:pt x="63" y="100"/>
                </a:lnTo>
                <a:lnTo>
                  <a:pt x="62" y="99"/>
                </a:lnTo>
                <a:lnTo>
                  <a:pt x="61" y="98"/>
                </a:lnTo>
                <a:lnTo>
                  <a:pt x="60" y="98"/>
                </a:lnTo>
                <a:lnTo>
                  <a:pt x="59" y="97"/>
                </a:lnTo>
                <a:lnTo>
                  <a:pt x="58" y="96"/>
                </a:lnTo>
                <a:lnTo>
                  <a:pt x="57" y="95"/>
                </a:lnTo>
                <a:lnTo>
                  <a:pt x="55" y="94"/>
                </a:lnTo>
                <a:lnTo>
                  <a:pt x="54" y="94"/>
                </a:lnTo>
                <a:lnTo>
                  <a:pt x="49" y="91"/>
                </a:lnTo>
                <a:lnTo>
                  <a:pt x="47" y="91"/>
                </a:lnTo>
                <a:lnTo>
                  <a:pt x="45" y="90"/>
                </a:lnTo>
                <a:lnTo>
                  <a:pt x="43" y="90"/>
                </a:lnTo>
                <a:lnTo>
                  <a:pt x="41" y="89"/>
                </a:lnTo>
                <a:lnTo>
                  <a:pt x="39" y="89"/>
                </a:lnTo>
                <a:lnTo>
                  <a:pt x="36" y="89"/>
                </a:lnTo>
                <a:lnTo>
                  <a:pt x="34" y="89"/>
                </a:lnTo>
                <a:lnTo>
                  <a:pt x="32" y="89"/>
                </a:lnTo>
                <a:lnTo>
                  <a:pt x="30" y="89"/>
                </a:lnTo>
                <a:lnTo>
                  <a:pt x="28" y="89"/>
                </a:lnTo>
                <a:lnTo>
                  <a:pt x="26" y="90"/>
                </a:lnTo>
                <a:lnTo>
                  <a:pt x="24" y="90"/>
                </a:lnTo>
                <a:lnTo>
                  <a:pt x="22" y="90"/>
                </a:lnTo>
                <a:lnTo>
                  <a:pt x="20" y="90"/>
                </a:lnTo>
                <a:lnTo>
                  <a:pt x="18" y="90"/>
                </a:lnTo>
                <a:lnTo>
                  <a:pt x="16" y="90"/>
                </a:lnTo>
                <a:lnTo>
                  <a:pt x="15" y="91"/>
                </a:lnTo>
                <a:lnTo>
                  <a:pt x="13" y="91"/>
                </a:lnTo>
                <a:lnTo>
                  <a:pt x="11" y="90"/>
                </a:lnTo>
                <a:lnTo>
                  <a:pt x="10" y="90"/>
                </a:lnTo>
                <a:lnTo>
                  <a:pt x="9" y="90"/>
                </a:lnTo>
                <a:lnTo>
                  <a:pt x="7" y="90"/>
                </a:lnTo>
                <a:lnTo>
                  <a:pt x="6" y="89"/>
                </a:lnTo>
                <a:lnTo>
                  <a:pt x="5" y="88"/>
                </a:lnTo>
                <a:lnTo>
                  <a:pt x="4" y="88"/>
                </a:lnTo>
                <a:lnTo>
                  <a:pt x="3" y="86"/>
                </a:lnTo>
                <a:lnTo>
                  <a:pt x="2" y="85"/>
                </a:lnTo>
                <a:lnTo>
                  <a:pt x="2" y="84"/>
                </a:lnTo>
                <a:lnTo>
                  <a:pt x="1" y="82"/>
                </a:lnTo>
                <a:lnTo>
                  <a:pt x="1" y="80"/>
                </a:lnTo>
              </a:path>
            </a:pathLst>
          </a:custGeom>
          <a:solidFill>
            <a:srgbClr val="008000"/>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1992" name="Freeform 1048"/>
          <p:cNvSpPr>
            <a:spLocks/>
          </p:cNvSpPr>
          <p:nvPr/>
        </p:nvSpPr>
        <p:spPr bwMode="auto">
          <a:xfrm>
            <a:off x="3919538" y="3155950"/>
            <a:ext cx="398462" cy="558800"/>
          </a:xfrm>
          <a:custGeom>
            <a:avLst/>
            <a:gdLst>
              <a:gd name="T0" fmla="*/ 251 w 282"/>
              <a:gd name="T1" fmla="*/ 288 h 352"/>
              <a:gd name="T2" fmla="*/ 236 w 282"/>
              <a:gd name="T3" fmla="*/ 277 h 352"/>
              <a:gd name="T4" fmla="*/ 224 w 282"/>
              <a:gd name="T5" fmla="*/ 269 h 352"/>
              <a:gd name="T6" fmla="*/ 213 w 282"/>
              <a:gd name="T7" fmla="*/ 260 h 352"/>
              <a:gd name="T8" fmla="*/ 203 w 282"/>
              <a:gd name="T9" fmla="*/ 249 h 352"/>
              <a:gd name="T10" fmla="*/ 193 w 282"/>
              <a:gd name="T11" fmla="*/ 233 h 352"/>
              <a:gd name="T12" fmla="*/ 182 w 282"/>
              <a:gd name="T13" fmla="*/ 209 h 352"/>
              <a:gd name="T14" fmla="*/ 178 w 282"/>
              <a:gd name="T15" fmla="*/ 193 h 352"/>
              <a:gd name="T16" fmla="*/ 178 w 282"/>
              <a:gd name="T17" fmla="*/ 179 h 352"/>
              <a:gd name="T18" fmla="*/ 179 w 282"/>
              <a:gd name="T19" fmla="*/ 165 h 352"/>
              <a:gd name="T20" fmla="*/ 180 w 282"/>
              <a:gd name="T21" fmla="*/ 151 h 352"/>
              <a:gd name="T22" fmla="*/ 178 w 282"/>
              <a:gd name="T23" fmla="*/ 132 h 352"/>
              <a:gd name="T24" fmla="*/ 172 w 282"/>
              <a:gd name="T25" fmla="*/ 107 h 352"/>
              <a:gd name="T26" fmla="*/ 167 w 282"/>
              <a:gd name="T27" fmla="*/ 91 h 352"/>
              <a:gd name="T28" fmla="*/ 161 w 282"/>
              <a:gd name="T29" fmla="*/ 78 h 352"/>
              <a:gd name="T30" fmla="*/ 156 w 282"/>
              <a:gd name="T31" fmla="*/ 67 h 352"/>
              <a:gd name="T32" fmla="*/ 150 w 282"/>
              <a:gd name="T33" fmla="*/ 56 h 352"/>
              <a:gd name="T34" fmla="*/ 143 w 282"/>
              <a:gd name="T35" fmla="*/ 41 h 352"/>
              <a:gd name="T36" fmla="*/ 135 w 282"/>
              <a:gd name="T37" fmla="*/ 24 h 352"/>
              <a:gd name="T38" fmla="*/ 132 w 282"/>
              <a:gd name="T39" fmla="*/ 18 h 352"/>
              <a:gd name="T40" fmla="*/ 130 w 282"/>
              <a:gd name="T41" fmla="*/ 12 h 352"/>
              <a:gd name="T42" fmla="*/ 129 w 282"/>
              <a:gd name="T43" fmla="*/ 7 h 352"/>
              <a:gd name="T44" fmla="*/ 127 w 282"/>
              <a:gd name="T45" fmla="*/ 4 h 352"/>
              <a:gd name="T46" fmla="*/ 125 w 282"/>
              <a:gd name="T47" fmla="*/ 1 h 352"/>
              <a:gd name="T48" fmla="*/ 123 w 282"/>
              <a:gd name="T49" fmla="*/ 0 h 352"/>
              <a:gd name="T50" fmla="*/ 104 w 282"/>
              <a:gd name="T51" fmla="*/ 6 h 352"/>
              <a:gd name="T52" fmla="*/ 91 w 282"/>
              <a:gd name="T53" fmla="*/ 19 h 352"/>
              <a:gd name="T54" fmla="*/ 81 w 282"/>
              <a:gd name="T55" fmla="*/ 40 h 352"/>
              <a:gd name="T56" fmla="*/ 70 w 282"/>
              <a:gd name="T57" fmla="*/ 65 h 352"/>
              <a:gd name="T58" fmla="*/ 59 w 282"/>
              <a:gd name="T59" fmla="*/ 94 h 352"/>
              <a:gd name="T60" fmla="*/ 46 w 282"/>
              <a:gd name="T61" fmla="*/ 125 h 352"/>
              <a:gd name="T62" fmla="*/ 31 w 282"/>
              <a:gd name="T63" fmla="*/ 155 h 352"/>
              <a:gd name="T64" fmla="*/ 19 w 282"/>
              <a:gd name="T65" fmla="*/ 174 h 352"/>
              <a:gd name="T66" fmla="*/ 10 w 282"/>
              <a:gd name="T67" fmla="*/ 190 h 352"/>
              <a:gd name="T68" fmla="*/ 3 w 282"/>
              <a:gd name="T69" fmla="*/ 205 h 352"/>
              <a:gd name="T70" fmla="*/ 0 w 282"/>
              <a:gd name="T71" fmla="*/ 222 h 352"/>
              <a:gd name="T72" fmla="*/ 1 w 282"/>
              <a:gd name="T73" fmla="*/ 241 h 352"/>
              <a:gd name="T74" fmla="*/ 9 w 282"/>
              <a:gd name="T75" fmla="*/ 270 h 352"/>
              <a:gd name="T76" fmla="*/ 17 w 282"/>
              <a:gd name="T77" fmla="*/ 289 h 352"/>
              <a:gd name="T78" fmla="*/ 28 w 282"/>
              <a:gd name="T79" fmla="*/ 305 h 352"/>
              <a:gd name="T80" fmla="*/ 42 w 282"/>
              <a:gd name="T81" fmla="*/ 318 h 352"/>
              <a:gd name="T82" fmla="*/ 60 w 282"/>
              <a:gd name="T83" fmla="*/ 329 h 352"/>
              <a:gd name="T84" fmla="*/ 81 w 282"/>
              <a:gd name="T85" fmla="*/ 338 h 352"/>
              <a:gd name="T86" fmla="*/ 115 w 282"/>
              <a:gd name="T87" fmla="*/ 348 h 352"/>
              <a:gd name="T88" fmla="*/ 141 w 282"/>
              <a:gd name="T89" fmla="*/ 350 h 352"/>
              <a:gd name="T90" fmla="*/ 164 w 282"/>
              <a:gd name="T91" fmla="*/ 346 h 352"/>
              <a:gd name="T92" fmla="*/ 185 w 282"/>
              <a:gd name="T93" fmla="*/ 338 h 352"/>
              <a:gd name="T94" fmla="*/ 209 w 282"/>
              <a:gd name="T95" fmla="*/ 329 h 352"/>
              <a:gd name="T96" fmla="*/ 239 w 282"/>
              <a:gd name="T97" fmla="*/ 321 h 352"/>
              <a:gd name="T98" fmla="*/ 269 w 282"/>
              <a:gd name="T99" fmla="*/ 317 h 352"/>
              <a:gd name="T100" fmla="*/ 272 w 282"/>
              <a:gd name="T101" fmla="*/ 317 h 352"/>
              <a:gd name="T102" fmla="*/ 274 w 282"/>
              <a:gd name="T103" fmla="*/ 317 h 352"/>
              <a:gd name="T104" fmla="*/ 277 w 282"/>
              <a:gd name="T105" fmla="*/ 318 h 352"/>
              <a:gd name="T106" fmla="*/ 279 w 282"/>
              <a:gd name="T107" fmla="*/ 318 h 352"/>
              <a:gd name="T108" fmla="*/ 280 w 282"/>
              <a:gd name="T109" fmla="*/ 318 h 352"/>
              <a:gd name="T110" fmla="*/ 281 w 282"/>
              <a:gd name="T111" fmla="*/ 317 h 352"/>
              <a:gd name="T112" fmla="*/ 281 w 282"/>
              <a:gd name="T113" fmla="*/ 315 h 352"/>
              <a:gd name="T114" fmla="*/ 279 w 282"/>
              <a:gd name="T115" fmla="*/ 313 h 352"/>
              <a:gd name="T116" fmla="*/ 277 w 282"/>
              <a:gd name="T117" fmla="*/ 312 h 352"/>
              <a:gd name="T118" fmla="*/ 274 w 282"/>
              <a:gd name="T119" fmla="*/ 309 h 352"/>
              <a:gd name="T120" fmla="*/ 271 w 282"/>
              <a:gd name="T121" fmla="*/ 307 h 352"/>
              <a:gd name="T122" fmla="*/ 268 w 282"/>
              <a:gd name="T123" fmla="*/ 30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2" h="352">
                <a:moveTo>
                  <a:pt x="268" y="304"/>
                </a:moveTo>
                <a:lnTo>
                  <a:pt x="261" y="297"/>
                </a:lnTo>
                <a:lnTo>
                  <a:pt x="257" y="294"/>
                </a:lnTo>
                <a:lnTo>
                  <a:pt x="254" y="291"/>
                </a:lnTo>
                <a:lnTo>
                  <a:pt x="251" y="288"/>
                </a:lnTo>
                <a:lnTo>
                  <a:pt x="247" y="286"/>
                </a:lnTo>
                <a:lnTo>
                  <a:pt x="245" y="283"/>
                </a:lnTo>
                <a:lnTo>
                  <a:pt x="242" y="281"/>
                </a:lnTo>
                <a:lnTo>
                  <a:pt x="239" y="279"/>
                </a:lnTo>
                <a:lnTo>
                  <a:pt x="236" y="277"/>
                </a:lnTo>
                <a:lnTo>
                  <a:pt x="234" y="275"/>
                </a:lnTo>
                <a:lnTo>
                  <a:pt x="231" y="274"/>
                </a:lnTo>
                <a:lnTo>
                  <a:pt x="229" y="272"/>
                </a:lnTo>
                <a:lnTo>
                  <a:pt x="227" y="271"/>
                </a:lnTo>
                <a:lnTo>
                  <a:pt x="224" y="269"/>
                </a:lnTo>
                <a:lnTo>
                  <a:pt x="222" y="267"/>
                </a:lnTo>
                <a:lnTo>
                  <a:pt x="220" y="265"/>
                </a:lnTo>
                <a:lnTo>
                  <a:pt x="217" y="264"/>
                </a:lnTo>
                <a:lnTo>
                  <a:pt x="215" y="262"/>
                </a:lnTo>
                <a:lnTo>
                  <a:pt x="213" y="260"/>
                </a:lnTo>
                <a:lnTo>
                  <a:pt x="211" y="258"/>
                </a:lnTo>
                <a:lnTo>
                  <a:pt x="209" y="256"/>
                </a:lnTo>
                <a:lnTo>
                  <a:pt x="207" y="254"/>
                </a:lnTo>
                <a:lnTo>
                  <a:pt x="205" y="251"/>
                </a:lnTo>
                <a:lnTo>
                  <a:pt x="203" y="249"/>
                </a:lnTo>
                <a:lnTo>
                  <a:pt x="201" y="246"/>
                </a:lnTo>
                <a:lnTo>
                  <a:pt x="199" y="243"/>
                </a:lnTo>
                <a:lnTo>
                  <a:pt x="197" y="240"/>
                </a:lnTo>
                <a:lnTo>
                  <a:pt x="195" y="236"/>
                </a:lnTo>
                <a:lnTo>
                  <a:pt x="193" y="233"/>
                </a:lnTo>
                <a:lnTo>
                  <a:pt x="191" y="229"/>
                </a:lnTo>
                <a:lnTo>
                  <a:pt x="189" y="225"/>
                </a:lnTo>
                <a:lnTo>
                  <a:pt x="185" y="216"/>
                </a:lnTo>
                <a:lnTo>
                  <a:pt x="183" y="213"/>
                </a:lnTo>
                <a:lnTo>
                  <a:pt x="182" y="209"/>
                </a:lnTo>
                <a:lnTo>
                  <a:pt x="181" y="205"/>
                </a:lnTo>
                <a:lnTo>
                  <a:pt x="180" y="202"/>
                </a:lnTo>
                <a:lnTo>
                  <a:pt x="179" y="199"/>
                </a:lnTo>
                <a:lnTo>
                  <a:pt x="179" y="196"/>
                </a:lnTo>
                <a:lnTo>
                  <a:pt x="178" y="193"/>
                </a:lnTo>
                <a:lnTo>
                  <a:pt x="178" y="190"/>
                </a:lnTo>
                <a:lnTo>
                  <a:pt x="178" y="187"/>
                </a:lnTo>
                <a:lnTo>
                  <a:pt x="178" y="185"/>
                </a:lnTo>
                <a:lnTo>
                  <a:pt x="178" y="182"/>
                </a:lnTo>
                <a:lnTo>
                  <a:pt x="178" y="179"/>
                </a:lnTo>
                <a:lnTo>
                  <a:pt x="178" y="177"/>
                </a:lnTo>
                <a:lnTo>
                  <a:pt x="179" y="174"/>
                </a:lnTo>
                <a:lnTo>
                  <a:pt x="179" y="171"/>
                </a:lnTo>
                <a:lnTo>
                  <a:pt x="179" y="168"/>
                </a:lnTo>
                <a:lnTo>
                  <a:pt x="179" y="165"/>
                </a:lnTo>
                <a:lnTo>
                  <a:pt x="179" y="163"/>
                </a:lnTo>
                <a:lnTo>
                  <a:pt x="179" y="160"/>
                </a:lnTo>
                <a:lnTo>
                  <a:pt x="180" y="157"/>
                </a:lnTo>
                <a:lnTo>
                  <a:pt x="180" y="154"/>
                </a:lnTo>
                <a:lnTo>
                  <a:pt x="180" y="151"/>
                </a:lnTo>
                <a:lnTo>
                  <a:pt x="180" y="147"/>
                </a:lnTo>
                <a:lnTo>
                  <a:pt x="179" y="144"/>
                </a:lnTo>
                <a:lnTo>
                  <a:pt x="179" y="140"/>
                </a:lnTo>
                <a:lnTo>
                  <a:pt x="179" y="136"/>
                </a:lnTo>
                <a:lnTo>
                  <a:pt x="178" y="132"/>
                </a:lnTo>
                <a:lnTo>
                  <a:pt x="177" y="128"/>
                </a:lnTo>
                <a:lnTo>
                  <a:pt x="176" y="123"/>
                </a:lnTo>
                <a:lnTo>
                  <a:pt x="175" y="119"/>
                </a:lnTo>
                <a:lnTo>
                  <a:pt x="173" y="110"/>
                </a:lnTo>
                <a:lnTo>
                  <a:pt x="172" y="107"/>
                </a:lnTo>
                <a:lnTo>
                  <a:pt x="171" y="103"/>
                </a:lnTo>
                <a:lnTo>
                  <a:pt x="169" y="99"/>
                </a:lnTo>
                <a:lnTo>
                  <a:pt x="169" y="96"/>
                </a:lnTo>
                <a:lnTo>
                  <a:pt x="167" y="93"/>
                </a:lnTo>
                <a:lnTo>
                  <a:pt x="167" y="91"/>
                </a:lnTo>
                <a:lnTo>
                  <a:pt x="165" y="88"/>
                </a:lnTo>
                <a:lnTo>
                  <a:pt x="165" y="85"/>
                </a:lnTo>
                <a:lnTo>
                  <a:pt x="163" y="83"/>
                </a:lnTo>
                <a:lnTo>
                  <a:pt x="163" y="81"/>
                </a:lnTo>
                <a:lnTo>
                  <a:pt x="161" y="78"/>
                </a:lnTo>
                <a:lnTo>
                  <a:pt x="161" y="76"/>
                </a:lnTo>
                <a:lnTo>
                  <a:pt x="159" y="74"/>
                </a:lnTo>
                <a:lnTo>
                  <a:pt x="159" y="72"/>
                </a:lnTo>
                <a:lnTo>
                  <a:pt x="157" y="69"/>
                </a:lnTo>
                <a:lnTo>
                  <a:pt x="156" y="67"/>
                </a:lnTo>
                <a:lnTo>
                  <a:pt x="155" y="65"/>
                </a:lnTo>
                <a:lnTo>
                  <a:pt x="154" y="63"/>
                </a:lnTo>
                <a:lnTo>
                  <a:pt x="153" y="61"/>
                </a:lnTo>
                <a:lnTo>
                  <a:pt x="151" y="58"/>
                </a:lnTo>
                <a:lnTo>
                  <a:pt x="150" y="56"/>
                </a:lnTo>
                <a:lnTo>
                  <a:pt x="149" y="53"/>
                </a:lnTo>
                <a:lnTo>
                  <a:pt x="147" y="51"/>
                </a:lnTo>
                <a:lnTo>
                  <a:pt x="146" y="48"/>
                </a:lnTo>
                <a:lnTo>
                  <a:pt x="145" y="45"/>
                </a:lnTo>
                <a:lnTo>
                  <a:pt x="143" y="41"/>
                </a:lnTo>
                <a:lnTo>
                  <a:pt x="141" y="38"/>
                </a:lnTo>
                <a:lnTo>
                  <a:pt x="139" y="35"/>
                </a:lnTo>
                <a:lnTo>
                  <a:pt x="137" y="31"/>
                </a:lnTo>
                <a:lnTo>
                  <a:pt x="136" y="27"/>
                </a:lnTo>
                <a:lnTo>
                  <a:pt x="135" y="24"/>
                </a:lnTo>
                <a:lnTo>
                  <a:pt x="134" y="23"/>
                </a:lnTo>
                <a:lnTo>
                  <a:pt x="133" y="21"/>
                </a:lnTo>
                <a:lnTo>
                  <a:pt x="133" y="20"/>
                </a:lnTo>
                <a:lnTo>
                  <a:pt x="133" y="19"/>
                </a:lnTo>
                <a:lnTo>
                  <a:pt x="132" y="18"/>
                </a:lnTo>
                <a:lnTo>
                  <a:pt x="132" y="17"/>
                </a:lnTo>
                <a:lnTo>
                  <a:pt x="131" y="16"/>
                </a:lnTo>
                <a:lnTo>
                  <a:pt x="131" y="15"/>
                </a:lnTo>
                <a:lnTo>
                  <a:pt x="131" y="13"/>
                </a:lnTo>
                <a:lnTo>
                  <a:pt x="130" y="12"/>
                </a:lnTo>
                <a:lnTo>
                  <a:pt x="130" y="11"/>
                </a:lnTo>
                <a:lnTo>
                  <a:pt x="130" y="10"/>
                </a:lnTo>
                <a:lnTo>
                  <a:pt x="129" y="9"/>
                </a:lnTo>
                <a:lnTo>
                  <a:pt x="129" y="9"/>
                </a:lnTo>
                <a:lnTo>
                  <a:pt x="129" y="7"/>
                </a:lnTo>
                <a:lnTo>
                  <a:pt x="129" y="7"/>
                </a:lnTo>
                <a:lnTo>
                  <a:pt x="128" y="6"/>
                </a:lnTo>
                <a:lnTo>
                  <a:pt x="128" y="5"/>
                </a:lnTo>
                <a:lnTo>
                  <a:pt x="127" y="4"/>
                </a:lnTo>
                <a:lnTo>
                  <a:pt x="127" y="4"/>
                </a:lnTo>
                <a:lnTo>
                  <a:pt x="127" y="3"/>
                </a:lnTo>
                <a:lnTo>
                  <a:pt x="127" y="3"/>
                </a:lnTo>
                <a:lnTo>
                  <a:pt x="126" y="2"/>
                </a:lnTo>
                <a:lnTo>
                  <a:pt x="125" y="1"/>
                </a:lnTo>
                <a:lnTo>
                  <a:pt x="125" y="1"/>
                </a:lnTo>
                <a:lnTo>
                  <a:pt x="125" y="1"/>
                </a:lnTo>
                <a:lnTo>
                  <a:pt x="124" y="0"/>
                </a:lnTo>
                <a:lnTo>
                  <a:pt x="123" y="0"/>
                </a:lnTo>
                <a:lnTo>
                  <a:pt x="123" y="0"/>
                </a:lnTo>
                <a:lnTo>
                  <a:pt x="123" y="0"/>
                </a:lnTo>
                <a:lnTo>
                  <a:pt x="116" y="1"/>
                </a:lnTo>
                <a:lnTo>
                  <a:pt x="113" y="1"/>
                </a:lnTo>
                <a:lnTo>
                  <a:pt x="109" y="3"/>
                </a:lnTo>
                <a:lnTo>
                  <a:pt x="107" y="4"/>
                </a:lnTo>
                <a:lnTo>
                  <a:pt x="104" y="6"/>
                </a:lnTo>
                <a:lnTo>
                  <a:pt x="101" y="8"/>
                </a:lnTo>
                <a:lnTo>
                  <a:pt x="99" y="10"/>
                </a:lnTo>
                <a:lnTo>
                  <a:pt x="96" y="13"/>
                </a:lnTo>
                <a:lnTo>
                  <a:pt x="94" y="16"/>
                </a:lnTo>
                <a:lnTo>
                  <a:pt x="91" y="19"/>
                </a:lnTo>
                <a:lnTo>
                  <a:pt x="89" y="23"/>
                </a:lnTo>
                <a:lnTo>
                  <a:pt x="87" y="27"/>
                </a:lnTo>
                <a:lnTo>
                  <a:pt x="85" y="31"/>
                </a:lnTo>
                <a:lnTo>
                  <a:pt x="83" y="35"/>
                </a:lnTo>
                <a:lnTo>
                  <a:pt x="81" y="40"/>
                </a:lnTo>
                <a:lnTo>
                  <a:pt x="79" y="44"/>
                </a:lnTo>
                <a:lnTo>
                  <a:pt x="76" y="49"/>
                </a:lnTo>
                <a:lnTo>
                  <a:pt x="74" y="54"/>
                </a:lnTo>
                <a:lnTo>
                  <a:pt x="72" y="59"/>
                </a:lnTo>
                <a:lnTo>
                  <a:pt x="70" y="65"/>
                </a:lnTo>
                <a:lnTo>
                  <a:pt x="68" y="71"/>
                </a:lnTo>
                <a:lnTo>
                  <a:pt x="66" y="76"/>
                </a:lnTo>
                <a:lnTo>
                  <a:pt x="63" y="82"/>
                </a:lnTo>
                <a:lnTo>
                  <a:pt x="61" y="88"/>
                </a:lnTo>
                <a:lnTo>
                  <a:pt x="59" y="94"/>
                </a:lnTo>
                <a:lnTo>
                  <a:pt x="56" y="100"/>
                </a:lnTo>
                <a:lnTo>
                  <a:pt x="54" y="107"/>
                </a:lnTo>
                <a:lnTo>
                  <a:pt x="51" y="113"/>
                </a:lnTo>
                <a:lnTo>
                  <a:pt x="49" y="119"/>
                </a:lnTo>
                <a:lnTo>
                  <a:pt x="46" y="125"/>
                </a:lnTo>
                <a:lnTo>
                  <a:pt x="43" y="132"/>
                </a:lnTo>
                <a:lnTo>
                  <a:pt x="38" y="142"/>
                </a:lnTo>
                <a:lnTo>
                  <a:pt x="35" y="147"/>
                </a:lnTo>
                <a:lnTo>
                  <a:pt x="33" y="151"/>
                </a:lnTo>
                <a:lnTo>
                  <a:pt x="31" y="155"/>
                </a:lnTo>
                <a:lnTo>
                  <a:pt x="29" y="160"/>
                </a:lnTo>
                <a:lnTo>
                  <a:pt x="26" y="163"/>
                </a:lnTo>
                <a:lnTo>
                  <a:pt x="24" y="167"/>
                </a:lnTo>
                <a:lnTo>
                  <a:pt x="22" y="171"/>
                </a:lnTo>
                <a:lnTo>
                  <a:pt x="19" y="174"/>
                </a:lnTo>
                <a:lnTo>
                  <a:pt x="17" y="178"/>
                </a:lnTo>
                <a:lnTo>
                  <a:pt x="15" y="181"/>
                </a:lnTo>
                <a:lnTo>
                  <a:pt x="14" y="184"/>
                </a:lnTo>
                <a:lnTo>
                  <a:pt x="12" y="187"/>
                </a:lnTo>
                <a:lnTo>
                  <a:pt x="10" y="190"/>
                </a:lnTo>
                <a:lnTo>
                  <a:pt x="9" y="193"/>
                </a:lnTo>
                <a:lnTo>
                  <a:pt x="7" y="196"/>
                </a:lnTo>
                <a:lnTo>
                  <a:pt x="6" y="199"/>
                </a:lnTo>
                <a:lnTo>
                  <a:pt x="5" y="203"/>
                </a:lnTo>
                <a:lnTo>
                  <a:pt x="3" y="205"/>
                </a:lnTo>
                <a:lnTo>
                  <a:pt x="3" y="209"/>
                </a:lnTo>
                <a:lnTo>
                  <a:pt x="2" y="212"/>
                </a:lnTo>
                <a:lnTo>
                  <a:pt x="1" y="215"/>
                </a:lnTo>
                <a:lnTo>
                  <a:pt x="1" y="219"/>
                </a:lnTo>
                <a:lnTo>
                  <a:pt x="0" y="222"/>
                </a:lnTo>
                <a:lnTo>
                  <a:pt x="0" y="225"/>
                </a:lnTo>
                <a:lnTo>
                  <a:pt x="0" y="229"/>
                </a:lnTo>
                <a:lnTo>
                  <a:pt x="0" y="233"/>
                </a:lnTo>
                <a:lnTo>
                  <a:pt x="1" y="237"/>
                </a:lnTo>
                <a:lnTo>
                  <a:pt x="1" y="241"/>
                </a:lnTo>
                <a:lnTo>
                  <a:pt x="2" y="246"/>
                </a:lnTo>
                <a:lnTo>
                  <a:pt x="3" y="251"/>
                </a:lnTo>
                <a:lnTo>
                  <a:pt x="6" y="261"/>
                </a:lnTo>
                <a:lnTo>
                  <a:pt x="7" y="265"/>
                </a:lnTo>
                <a:lnTo>
                  <a:pt x="9" y="270"/>
                </a:lnTo>
                <a:lnTo>
                  <a:pt x="10" y="274"/>
                </a:lnTo>
                <a:lnTo>
                  <a:pt x="12" y="278"/>
                </a:lnTo>
                <a:lnTo>
                  <a:pt x="13" y="282"/>
                </a:lnTo>
                <a:lnTo>
                  <a:pt x="15" y="286"/>
                </a:lnTo>
                <a:lnTo>
                  <a:pt x="17" y="289"/>
                </a:lnTo>
                <a:lnTo>
                  <a:pt x="19" y="293"/>
                </a:lnTo>
                <a:lnTo>
                  <a:pt x="21" y="296"/>
                </a:lnTo>
                <a:lnTo>
                  <a:pt x="23" y="299"/>
                </a:lnTo>
                <a:lnTo>
                  <a:pt x="26" y="302"/>
                </a:lnTo>
                <a:lnTo>
                  <a:pt x="28" y="305"/>
                </a:lnTo>
                <a:lnTo>
                  <a:pt x="31" y="308"/>
                </a:lnTo>
                <a:lnTo>
                  <a:pt x="33" y="311"/>
                </a:lnTo>
                <a:lnTo>
                  <a:pt x="36" y="313"/>
                </a:lnTo>
                <a:lnTo>
                  <a:pt x="39" y="316"/>
                </a:lnTo>
                <a:lnTo>
                  <a:pt x="42" y="318"/>
                </a:lnTo>
                <a:lnTo>
                  <a:pt x="45" y="320"/>
                </a:lnTo>
                <a:lnTo>
                  <a:pt x="49" y="323"/>
                </a:lnTo>
                <a:lnTo>
                  <a:pt x="52" y="325"/>
                </a:lnTo>
                <a:lnTo>
                  <a:pt x="56" y="327"/>
                </a:lnTo>
                <a:lnTo>
                  <a:pt x="60" y="329"/>
                </a:lnTo>
                <a:lnTo>
                  <a:pt x="63" y="331"/>
                </a:lnTo>
                <a:lnTo>
                  <a:pt x="68" y="333"/>
                </a:lnTo>
                <a:lnTo>
                  <a:pt x="72" y="335"/>
                </a:lnTo>
                <a:lnTo>
                  <a:pt x="76" y="336"/>
                </a:lnTo>
                <a:lnTo>
                  <a:pt x="81" y="338"/>
                </a:lnTo>
                <a:lnTo>
                  <a:pt x="85" y="340"/>
                </a:lnTo>
                <a:lnTo>
                  <a:pt x="91" y="341"/>
                </a:lnTo>
                <a:lnTo>
                  <a:pt x="96" y="343"/>
                </a:lnTo>
                <a:lnTo>
                  <a:pt x="109" y="347"/>
                </a:lnTo>
                <a:lnTo>
                  <a:pt x="115" y="348"/>
                </a:lnTo>
                <a:lnTo>
                  <a:pt x="121" y="349"/>
                </a:lnTo>
                <a:lnTo>
                  <a:pt x="126" y="350"/>
                </a:lnTo>
                <a:lnTo>
                  <a:pt x="131" y="350"/>
                </a:lnTo>
                <a:lnTo>
                  <a:pt x="137" y="351"/>
                </a:lnTo>
                <a:lnTo>
                  <a:pt x="141" y="350"/>
                </a:lnTo>
                <a:lnTo>
                  <a:pt x="146" y="350"/>
                </a:lnTo>
                <a:lnTo>
                  <a:pt x="151" y="349"/>
                </a:lnTo>
                <a:lnTo>
                  <a:pt x="155" y="348"/>
                </a:lnTo>
                <a:lnTo>
                  <a:pt x="159" y="347"/>
                </a:lnTo>
                <a:lnTo>
                  <a:pt x="164" y="346"/>
                </a:lnTo>
                <a:lnTo>
                  <a:pt x="168" y="345"/>
                </a:lnTo>
                <a:lnTo>
                  <a:pt x="173" y="343"/>
                </a:lnTo>
                <a:lnTo>
                  <a:pt x="177" y="342"/>
                </a:lnTo>
                <a:lnTo>
                  <a:pt x="181" y="340"/>
                </a:lnTo>
                <a:lnTo>
                  <a:pt x="185" y="338"/>
                </a:lnTo>
                <a:lnTo>
                  <a:pt x="190" y="337"/>
                </a:lnTo>
                <a:lnTo>
                  <a:pt x="195" y="335"/>
                </a:lnTo>
                <a:lnTo>
                  <a:pt x="199" y="333"/>
                </a:lnTo>
                <a:lnTo>
                  <a:pt x="204" y="331"/>
                </a:lnTo>
                <a:lnTo>
                  <a:pt x="209" y="329"/>
                </a:lnTo>
                <a:lnTo>
                  <a:pt x="215" y="327"/>
                </a:lnTo>
                <a:lnTo>
                  <a:pt x="220" y="326"/>
                </a:lnTo>
                <a:lnTo>
                  <a:pt x="226" y="324"/>
                </a:lnTo>
                <a:lnTo>
                  <a:pt x="232" y="323"/>
                </a:lnTo>
                <a:lnTo>
                  <a:pt x="239" y="321"/>
                </a:lnTo>
                <a:lnTo>
                  <a:pt x="245" y="320"/>
                </a:lnTo>
                <a:lnTo>
                  <a:pt x="252" y="319"/>
                </a:lnTo>
                <a:lnTo>
                  <a:pt x="260" y="318"/>
                </a:lnTo>
                <a:lnTo>
                  <a:pt x="268" y="317"/>
                </a:lnTo>
                <a:lnTo>
                  <a:pt x="269" y="317"/>
                </a:lnTo>
                <a:lnTo>
                  <a:pt x="269" y="317"/>
                </a:lnTo>
                <a:lnTo>
                  <a:pt x="270" y="317"/>
                </a:lnTo>
                <a:lnTo>
                  <a:pt x="271" y="317"/>
                </a:lnTo>
                <a:lnTo>
                  <a:pt x="271" y="317"/>
                </a:lnTo>
                <a:lnTo>
                  <a:pt x="272" y="317"/>
                </a:lnTo>
                <a:lnTo>
                  <a:pt x="272" y="317"/>
                </a:lnTo>
                <a:lnTo>
                  <a:pt x="273" y="317"/>
                </a:lnTo>
                <a:lnTo>
                  <a:pt x="273" y="317"/>
                </a:lnTo>
                <a:lnTo>
                  <a:pt x="274" y="317"/>
                </a:lnTo>
                <a:lnTo>
                  <a:pt x="274" y="317"/>
                </a:lnTo>
                <a:lnTo>
                  <a:pt x="275" y="317"/>
                </a:lnTo>
                <a:lnTo>
                  <a:pt x="275" y="318"/>
                </a:lnTo>
                <a:lnTo>
                  <a:pt x="276" y="318"/>
                </a:lnTo>
                <a:lnTo>
                  <a:pt x="276" y="318"/>
                </a:lnTo>
                <a:lnTo>
                  <a:pt x="277" y="318"/>
                </a:lnTo>
                <a:lnTo>
                  <a:pt x="277" y="318"/>
                </a:lnTo>
                <a:lnTo>
                  <a:pt x="277" y="318"/>
                </a:lnTo>
                <a:lnTo>
                  <a:pt x="278" y="318"/>
                </a:lnTo>
                <a:lnTo>
                  <a:pt x="278" y="318"/>
                </a:lnTo>
                <a:lnTo>
                  <a:pt x="279" y="318"/>
                </a:lnTo>
                <a:lnTo>
                  <a:pt x="279" y="318"/>
                </a:lnTo>
                <a:lnTo>
                  <a:pt x="279" y="318"/>
                </a:lnTo>
                <a:lnTo>
                  <a:pt x="279" y="318"/>
                </a:lnTo>
                <a:lnTo>
                  <a:pt x="280" y="318"/>
                </a:lnTo>
                <a:lnTo>
                  <a:pt x="280" y="318"/>
                </a:lnTo>
                <a:lnTo>
                  <a:pt x="280" y="318"/>
                </a:lnTo>
                <a:lnTo>
                  <a:pt x="281" y="318"/>
                </a:lnTo>
                <a:lnTo>
                  <a:pt x="281" y="317"/>
                </a:lnTo>
                <a:lnTo>
                  <a:pt x="281" y="317"/>
                </a:lnTo>
                <a:lnTo>
                  <a:pt x="281" y="317"/>
                </a:lnTo>
                <a:lnTo>
                  <a:pt x="281" y="317"/>
                </a:lnTo>
                <a:lnTo>
                  <a:pt x="281" y="316"/>
                </a:lnTo>
                <a:lnTo>
                  <a:pt x="281" y="316"/>
                </a:lnTo>
                <a:lnTo>
                  <a:pt x="281" y="316"/>
                </a:lnTo>
                <a:lnTo>
                  <a:pt x="281" y="315"/>
                </a:lnTo>
                <a:lnTo>
                  <a:pt x="280" y="315"/>
                </a:lnTo>
                <a:lnTo>
                  <a:pt x="280" y="315"/>
                </a:lnTo>
                <a:lnTo>
                  <a:pt x="280" y="314"/>
                </a:lnTo>
                <a:lnTo>
                  <a:pt x="279" y="314"/>
                </a:lnTo>
                <a:lnTo>
                  <a:pt x="279" y="313"/>
                </a:lnTo>
                <a:lnTo>
                  <a:pt x="279" y="313"/>
                </a:lnTo>
                <a:lnTo>
                  <a:pt x="278" y="313"/>
                </a:lnTo>
                <a:lnTo>
                  <a:pt x="278" y="313"/>
                </a:lnTo>
                <a:lnTo>
                  <a:pt x="277" y="312"/>
                </a:lnTo>
                <a:lnTo>
                  <a:pt x="277" y="312"/>
                </a:lnTo>
                <a:lnTo>
                  <a:pt x="277" y="311"/>
                </a:lnTo>
                <a:lnTo>
                  <a:pt x="276" y="311"/>
                </a:lnTo>
                <a:lnTo>
                  <a:pt x="275" y="311"/>
                </a:lnTo>
                <a:lnTo>
                  <a:pt x="275" y="310"/>
                </a:lnTo>
                <a:lnTo>
                  <a:pt x="274" y="309"/>
                </a:lnTo>
                <a:lnTo>
                  <a:pt x="274" y="309"/>
                </a:lnTo>
                <a:lnTo>
                  <a:pt x="273" y="309"/>
                </a:lnTo>
                <a:lnTo>
                  <a:pt x="273" y="308"/>
                </a:lnTo>
                <a:lnTo>
                  <a:pt x="272" y="308"/>
                </a:lnTo>
                <a:lnTo>
                  <a:pt x="271" y="307"/>
                </a:lnTo>
                <a:lnTo>
                  <a:pt x="271" y="307"/>
                </a:lnTo>
                <a:lnTo>
                  <a:pt x="270" y="306"/>
                </a:lnTo>
                <a:lnTo>
                  <a:pt x="269" y="305"/>
                </a:lnTo>
                <a:lnTo>
                  <a:pt x="269" y="305"/>
                </a:lnTo>
                <a:lnTo>
                  <a:pt x="268" y="304"/>
                </a:lnTo>
                <a:lnTo>
                  <a:pt x="268" y="304"/>
                </a:lnTo>
              </a:path>
            </a:pathLst>
          </a:custGeom>
          <a:solidFill>
            <a:srgbClr val="008000"/>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1993" name="Freeform 1049"/>
          <p:cNvSpPr>
            <a:spLocks/>
          </p:cNvSpPr>
          <p:nvPr/>
        </p:nvSpPr>
        <p:spPr bwMode="auto">
          <a:xfrm>
            <a:off x="4260850" y="3719513"/>
            <a:ext cx="598488" cy="284162"/>
          </a:xfrm>
          <a:custGeom>
            <a:avLst/>
            <a:gdLst>
              <a:gd name="T0" fmla="*/ 31 w 425"/>
              <a:gd name="T1" fmla="*/ 121 h 179"/>
              <a:gd name="T2" fmla="*/ 32 w 425"/>
              <a:gd name="T3" fmla="*/ 110 h 179"/>
              <a:gd name="T4" fmla="*/ 32 w 425"/>
              <a:gd name="T5" fmla="*/ 100 h 179"/>
              <a:gd name="T6" fmla="*/ 31 w 425"/>
              <a:gd name="T7" fmla="*/ 90 h 179"/>
              <a:gd name="T8" fmla="*/ 32 w 425"/>
              <a:gd name="T9" fmla="*/ 80 h 179"/>
              <a:gd name="T10" fmla="*/ 36 w 425"/>
              <a:gd name="T11" fmla="*/ 72 h 179"/>
              <a:gd name="T12" fmla="*/ 56 w 425"/>
              <a:gd name="T13" fmla="*/ 55 h 179"/>
              <a:gd name="T14" fmla="*/ 74 w 425"/>
              <a:gd name="T15" fmla="*/ 46 h 179"/>
              <a:gd name="T16" fmla="*/ 94 w 425"/>
              <a:gd name="T17" fmla="*/ 42 h 179"/>
              <a:gd name="T18" fmla="*/ 114 w 425"/>
              <a:gd name="T19" fmla="*/ 43 h 179"/>
              <a:gd name="T20" fmla="*/ 138 w 425"/>
              <a:gd name="T21" fmla="*/ 44 h 179"/>
              <a:gd name="T22" fmla="*/ 166 w 425"/>
              <a:gd name="T23" fmla="*/ 43 h 179"/>
              <a:gd name="T24" fmla="*/ 204 w 425"/>
              <a:gd name="T25" fmla="*/ 39 h 179"/>
              <a:gd name="T26" fmla="*/ 229 w 425"/>
              <a:gd name="T27" fmla="*/ 37 h 179"/>
              <a:gd name="T28" fmla="*/ 248 w 425"/>
              <a:gd name="T29" fmla="*/ 36 h 179"/>
              <a:gd name="T30" fmla="*/ 265 w 425"/>
              <a:gd name="T31" fmla="*/ 36 h 179"/>
              <a:gd name="T32" fmla="*/ 284 w 425"/>
              <a:gd name="T33" fmla="*/ 35 h 179"/>
              <a:gd name="T34" fmla="*/ 307 w 425"/>
              <a:gd name="T35" fmla="*/ 32 h 179"/>
              <a:gd name="T36" fmla="*/ 340 w 425"/>
              <a:gd name="T37" fmla="*/ 26 h 179"/>
              <a:gd name="T38" fmla="*/ 361 w 425"/>
              <a:gd name="T39" fmla="*/ 23 h 179"/>
              <a:gd name="T40" fmla="*/ 381 w 425"/>
              <a:gd name="T41" fmla="*/ 19 h 179"/>
              <a:gd name="T42" fmla="*/ 398 w 425"/>
              <a:gd name="T43" fmla="*/ 15 h 179"/>
              <a:gd name="T44" fmla="*/ 412 w 425"/>
              <a:gd name="T45" fmla="*/ 11 h 179"/>
              <a:gd name="T46" fmla="*/ 421 w 425"/>
              <a:gd name="T47" fmla="*/ 6 h 179"/>
              <a:gd name="T48" fmla="*/ 424 w 425"/>
              <a:gd name="T49" fmla="*/ 2 h 179"/>
              <a:gd name="T50" fmla="*/ 422 w 425"/>
              <a:gd name="T51" fmla="*/ 1 h 179"/>
              <a:gd name="T52" fmla="*/ 421 w 425"/>
              <a:gd name="T53" fmla="*/ 0 h 179"/>
              <a:gd name="T54" fmla="*/ 419 w 425"/>
              <a:gd name="T55" fmla="*/ 0 h 179"/>
              <a:gd name="T56" fmla="*/ 416 w 425"/>
              <a:gd name="T57" fmla="*/ 0 h 179"/>
              <a:gd name="T58" fmla="*/ 414 w 425"/>
              <a:gd name="T59" fmla="*/ 0 h 179"/>
              <a:gd name="T60" fmla="*/ 411 w 425"/>
              <a:gd name="T61" fmla="*/ 1 h 179"/>
              <a:gd name="T62" fmla="*/ 371 w 425"/>
              <a:gd name="T63" fmla="*/ 23 h 179"/>
              <a:gd name="T64" fmla="*/ 346 w 425"/>
              <a:gd name="T65" fmla="*/ 48 h 179"/>
              <a:gd name="T66" fmla="*/ 327 w 425"/>
              <a:gd name="T67" fmla="*/ 75 h 179"/>
              <a:gd name="T68" fmla="*/ 310 w 425"/>
              <a:gd name="T69" fmla="*/ 103 h 179"/>
              <a:gd name="T70" fmla="*/ 288 w 425"/>
              <a:gd name="T71" fmla="*/ 129 h 179"/>
              <a:gd name="T72" fmla="*/ 256 w 425"/>
              <a:gd name="T73" fmla="*/ 152 h 179"/>
              <a:gd name="T74" fmla="*/ 201 w 425"/>
              <a:gd name="T75" fmla="*/ 172 h 179"/>
              <a:gd name="T76" fmla="*/ 158 w 425"/>
              <a:gd name="T77" fmla="*/ 178 h 179"/>
              <a:gd name="T78" fmla="*/ 118 w 425"/>
              <a:gd name="T79" fmla="*/ 177 h 179"/>
              <a:gd name="T80" fmla="*/ 81 w 425"/>
              <a:gd name="T81" fmla="*/ 172 h 179"/>
              <a:gd name="T82" fmla="*/ 48 w 425"/>
              <a:gd name="T83" fmla="*/ 166 h 179"/>
              <a:gd name="T84" fmla="*/ 17 w 425"/>
              <a:gd name="T85" fmla="*/ 161 h 179"/>
              <a:gd name="T86" fmla="*/ 0 w 425"/>
              <a:gd name="T87" fmla="*/ 160 h 179"/>
              <a:gd name="T88" fmla="*/ 0 w 425"/>
              <a:gd name="T89" fmla="*/ 160 h 179"/>
              <a:gd name="T90" fmla="*/ 0 w 425"/>
              <a:gd name="T91" fmla="*/ 160 h 179"/>
              <a:gd name="T92" fmla="*/ 0 w 425"/>
              <a:gd name="T93" fmla="*/ 160 h 179"/>
              <a:gd name="T94" fmla="*/ 0 w 425"/>
              <a:gd name="T95" fmla="*/ 160 h 179"/>
              <a:gd name="T96" fmla="*/ 0 w 425"/>
              <a:gd name="T97" fmla="*/ 160 h 179"/>
              <a:gd name="T98" fmla="*/ 2 w 425"/>
              <a:gd name="T99" fmla="*/ 159 h 179"/>
              <a:gd name="T100" fmla="*/ 5 w 425"/>
              <a:gd name="T101" fmla="*/ 156 h 179"/>
              <a:gd name="T102" fmla="*/ 9 w 425"/>
              <a:gd name="T103" fmla="*/ 153 h 179"/>
              <a:gd name="T104" fmla="*/ 14 w 425"/>
              <a:gd name="T105" fmla="*/ 150 h 179"/>
              <a:gd name="T106" fmla="*/ 18 w 425"/>
              <a:gd name="T107" fmla="*/ 146 h 179"/>
              <a:gd name="T108" fmla="*/ 22 w 425"/>
              <a:gd name="T109" fmla="*/ 140 h 179"/>
              <a:gd name="T110" fmla="*/ 27 w 425"/>
              <a:gd name="T111" fmla="*/ 13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5" h="179">
                <a:moveTo>
                  <a:pt x="27" y="134"/>
                </a:moveTo>
                <a:lnTo>
                  <a:pt x="29" y="128"/>
                </a:lnTo>
                <a:lnTo>
                  <a:pt x="30" y="126"/>
                </a:lnTo>
                <a:lnTo>
                  <a:pt x="31" y="124"/>
                </a:lnTo>
                <a:lnTo>
                  <a:pt x="31" y="121"/>
                </a:lnTo>
                <a:lnTo>
                  <a:pt x="32" y="119"/>
                </a:lnTo>
                <a:lnTo>
                  <a:pt x="32" y="116"/>
                </a:lnTo>
                <a:lnTo>
                  <a:pt x="32" y="114"/>
                </a:lnTo>
                <a:lnTo>
                  <a:pt x="32" y="112"/>
                </a:lnTo>
                <a:lnTo>
                  <a:pt x="32" y="110"/>
                </a:lnTo>
                <a:lnTo>
                  <a:pt x="32" y="108"/>
                </a:lnTo>
                <a:lnTo>
                  <a:pt x="32" y="106"/>
                </a:lnTo>
                <a:lnTo>
                  <a:pt x="32" y="104"/>
                </a:lnTo>
                <a:lnTo>
                  <a:pt x="32" y="102"/>
                </a:lnTo>
                <a:lnTo>
                  <a:pt x="32" y="100"/>
                </a:lnTo>
                <a:lnTo>
                  <a:pt x="32" y="98"/>
                </a:lnTo>
                <a:lnTo>
                  <a:pt x="31" y="96"/>
                </a:lnTo>
                <a:lnTo>
                  <a:pt x="31" y="94"/>
                </a:lnTo>
                <a:lnTo>
                  <a:pt x="31" y="92"/>
                </a:lnTo>
                <a:lnTo>
                  <a:pt x="31" y="90"/>
                </a:lnTo>
                <a:lnTo>
                  <a:pt x="31" y="88"/>
                </a:lnTo>
                <a:lnTo>
                  <a:pt x="31" y="86"/>
                </a:lnTo>
                <a:lnTo>
                  <a:pt x="31" y="84"/>
                </a:lnTo>
                <a:lnTo>
                  <a:pt x="32" y="82"/>
                </a:lnTo>
                <a:lnTo>
                  <a:pt x="32" y="80"/>
                </a:lnTo>
                <a:lnTo>
                  <a:pt x="32" y="79"/>
                </a:lnTo>
                <a:lnTo>
                  <a:pt x="33" y="77"/>
                </a:lnTo>
                <a:lnTo>
                  <a:pt x="34" y="75"/>
                </a:lnTo>
                <a:lnTo>
                  <a:pt x="35" y="73"/>
                </a:lnTo>
                <a:lnTo>
                  <a:pt x="36" y="72"/>
                </a:lnTo>
                <a:lnTo>
                  <a:pt x="38" y="70"/>
                </a:lnTo>
                <a:lnTo>
                  <a:pt x="40" y="68"/>
                </a:lnTo>
                <a:lnTo>
                  <a:pt x="48" y="60"/>
                </a:lnTo>
                <a:lnTo>
                  <a:pt x="52" y="58"/>
                </a:lnTo>
                <a:lnTo>
                  <a:pt x="56" y="55"/>
                </a:lnTo>
                <a:lnTo>
                  <a:pt x="59" y="52"/>
                </a:lnTo>
                <a:lnTo>
                  <a:pt x="63" y="50"/>
                </a:lnTo>
                <a:lnTo>
                  <a:pt x="67" y="48"/>
                </a:lnTo>
                <a:lnTo>
                  <a:pt x="71" y="47"/>
                </a:lnTo>
                <a:lnTo>
                  <a:pt x="74" y="46"/>
                </a:lnTo>
                <a:lnTo>
                  <a:pt x="78" y="45"/>
                </a:lnTo>
                <a:lnTo>
                  <a:pt x="82" y="44"/>
                </a:lnTo>
                <a:lnTo>
                  <a:pt x="86" y="43"/>
                </a:lnTo>
                <a:lnTo>
                  <a:pt x="90" y="43"/>
                </a:lnTo>
                <a:lnTo>
                  <a:pt x="94" y="42"/>
                </a:lnTo>
                <a:lnTo>
                  <a:pt x="98" y="42"/>
                </a:lnTo>
                <a:lnTo>
                  <a:pt x="102" y="42"/>
                </a:lnTo>
                <a:lnTo>
                  <a:pt x="106" y="42"/>
                </a:lnTo>
                <a:lnTo>
                  <a:pt x="110" y="42"/>
                </a:lnTo>
                <a:lnTo>
                  <a:pt x="114" y="43"/>
                </a:lnTo>
                <a:lnTo>
                  <a:pt x="119" y="43"/>
                </a:lnTo>
                <a:lnTo>
                  <a:pt x="123" y="43"/>
                </a:lnTo>
                <a:lnTo>
                  <a:pt x="128" y="43"/>
                </a:lnTo>
                <a:lnTo>
                  <a:pt x="133" y="44"/>
                </a:lnTo>
                <a:lnTo>
                  <a:pt x="138" y="44"/>
                </a:lnTo>
                <a:lnTo>
                  <a:pt x="143" y="44"/>
                </a:lnTo>
                <a:lnTo>
                  <a:pt x="148" y="44"/>
                </a:lnTo>
                <a:lnTo>
                  <a:pt x="154" y="44"/>
                </a:lnTo>
                <a:lnTo>
                  <a:pt x="160" y="44"/>
                </a:lnTo>
                <a:lnTo>
                  <a:pt x="166" y="43"/>
                </a:lnTo>
                <a:lnTo>
                  <a:pt x="172" y="43"/>
                </a:lnTo>
                <a:lnTo>
                  <a:pt x="179" y="42"/>
                </a:lnTo>
                <a:lnTo>
                  <a:pt x="186" y="42"/>
                </a:lnTo>
                <a:lnTo>
                  <a:pt x="198" y="40"/>
                </a:lnTo>
                <a:lnTo>
                  <a:pt x="204" y="39"/>
                </a:lnTo>
                <a:lnTo>
                  <a:pt x="210" y="39"/>
                </a:lnTo>
                <a:lnTo>
                  <a:pt x="215" y="38"/>
                </a:lnTo>
                <a:lnTo>
                  <a:pt x="220" y="38"/>
                </a:lnTo>
                <a:lnTo>
                  <a:pt x="224" y="37"/>
                </a:lnTo>
                <a:lnTo>
                  <a:pt x="229" y="37"/>
                </a:lnTo>
                <a:lnTo>
                  <a:pt x="233" y="37"/>
                </a:lnTo>
                <a:lnTo>
                  <a:pt x="237" y="37"/>
                </a:lnTo>
                <a:lnTo>
                  <a:pt x="241" y="36"/>
                </a:lnTo>
                <a:lnTo>
                  <a:pt x="244" y="36"/>
                </a:lnTo>
                <a:lnTo>
                  <a:pt x="248" y="36"/>
                </a:lnTo>
                <a:lnTo>
                  <a:pt x="252" y="36"/>
                </a:lnTo>
                <a:lnTo>
                  <a:pt x="255" y="36"/>
                </a:lnTo>
                <a:lnTo>
                  <a:pt x="258" y="36"/>
                </a:lnTo>
                <a:lnTo>
                  <a:pt x="262" y="36"/>
                </a:lnTo>
                <a:lnTo>
                  <a:pt x="265" y="36"/>
                </a:lnTo>
                <a:lnTo>
                  <a:pt x="269" y="36"/>
                </a:lnTo>
                <a:lnTo>
                  <a:pt x="272" y="36"/>
                </a:lnTo>
                <a:lnTo>
                  <a:pt x="276" y="36"/>
                </a:lnTo>
                <a:lnTo>
                  <a:pt x="280" y="35"/>
                </a:lnTo>
                <a:lnTo>
                  <a:pt x="284" y="35"/>
                </a:lnTo>
                <a:lnTo>
                  <a:pt x="288" y="34"/>
                </a:lnTo>
                <a:lnTo>
                  <a:pt x="292" y="34"/>
                </a:lnTo>
                <a:lnTo>
                  <a:pt x="297" y="34"/>
                </a:lnTo>
                <a:lnTo>
                  <a:pt x="302" y="33"/>
                </a:lnTo>
                <a:lnTo>
                  <a:pt x="307" y="32"/>
                </a:lnTo>
                <a:lnTo>
                  <a:pt x="312" y="31"/>
                </a:lnTo>
                <a:lnTo>
                  <a:pt x="318" y="30"/>
                </a:lnTo>
                <a:lnTo>
                  <a:pt x="324" y="29"/>
                </a:lnTo>
                <a:lnTo>
                  <a:pt x="331" y="28"/>
                </a:lnTo>
                <a:lnTo>
                  <a:pt x="340" y="26"/>
                </a:lnTo>
                <a:lnTo>
                  <a:pt x="344" y="26"/>
                </a:lnTo>
                <a:lnTo>
                  <a:pt x="348" y="25"/>
                </a:lnTo>
                <a:lnTo>
                  <a:pt x="352" y="24"/>
                </a:lnTo>
                <a:lnTo>
                  <a:pt x="357" y="24"/>
                </a:lnTo>
                <a:lnTo>
                  <a:pt x="361" y="23"/>
                </a:lnTo>
                <a:lnTo>
                  <a:pt x="365" y="22"/>
                </a:lnTo>
                <a:lnTo>
                  <a:pt x="369" y="21"/>
                </a:lnTo>
                <a:lnTo>
                  <a:pt x="373" y="20"/>
                </a:lnTo>
                <a:lnTo>
                  <a:pt x="377" y="20"/>
                </a:lnTo>
                <a:lnTo>
                  <a:pt x="381" y="19"/>
                </a:lnTo>
                <a:lnTo>
                  <a:pt x="385" y="18"/>
                </a:lnTo>
                <a:lnTo>
                  <a:pt x="388" y="18"/>
                </a:lnTo>
                <a:lnTo>
                  <a:pt x="392" y="17"/>
                </a:lnTo>
                <a:lnTo>
                  <a:pt x="395" y="16"/>
                </a:lnTo>
                <a:lnTo>
                  <a:pt x="398" y="15"/>
                </a:lnTo>
                <a:lnTo>
                  <a:pt x="402" y="14"/>
                </a:lnTo>
                <a:lnTo>
                  <a:pt x="404" y="14"/>
                </a:lnTo>
                <a:lnTo>
                  <a:pt x="407" y="13"/>
                </a:lnTo>
                <a:lnTo>
                  <a:pt x="410" y="12"/>
                </a:lnTo>
                <a:lnTo>
                  <a:pt x="412" y="11"/>
                </a:lnTo>
                <a:lnTo>
                  <a:pt x="414" y="10"/>
                </a:lnTo>
                <a:lnTo>
                  <a:pt x="416" y="10"/>
                </a:lnTo>
                <a:lnTo>
                  <a:pt x="418" y="8"/>
                </a:lnTo>
                <a:lnTo>
                  <a:pt x="420" y="8"/>
                </a:lnTo>
                <a:lnTo>
                  <a:pt x="421" y="6"/>
                </a:lnTo>
                <a:lnTo>
                  <a:pt x="422" y="6"/>
                </a:lnTo>
                <a:lnTo>
                  <a:pt x="422" y="4"/>
                </a:lnTo>
                <a:lnTo>
                  <a:pt x="423" y="4"/>
                </a:lnTo>
                <a:lnTo>
                  <a:pt x="424" y="2"/>
                </a:lnTo>
                <a:lnTo>
                  <a:pt x="424" y="2"/>
                </a:lnTo>
                <a:lnTo>
                  <a:pt x="423" y="1"/>
                </a:lnTo>
                <a:lnTo>
                  <a:pt x="423" y="1"/>
                </a:lnTo>
                <a:lnTo>
                  <a:pt x="423" y="1"/>
                </a:lnTo>
                <a:lnTo>
                  <a:pt x="423" y="1"/>
                </a:lnTo>
                <a:lnTo>
                  <a:pt x="422" y="1"/>
                </a:lnTo>
                <a:lnTo>
                  <a:pt x="422" y="0"/>
                </a:lnTo>
                <a:lnTo>
                  <a:pt x="422" y="0"/>
                </a:lnTo>
                <a:lnTo>
                  <a:pt x="422" y="0"/>
                </a:lnTo>
                <a:lnTo>
                  <a:pt x="421" y="0"/>
                </a:lnTo>
                <a:lnTo>
                  <a:pt x="421" y="0"/>
                </a:lnTo>
                <a:lnTo>
                  <a:pt x="420" y="0"/>
                </a:lnTo>
                <a:lnTo>
                  <a:pt x="420" y="0"/>
                </a:lnTo>
                <a:lnTo>
                  <a:pt x="420" y="0"/>
                </a:lnTo>
                <a:lnTo>
                  <a:pt x="419" y="0"/>
                </a:lnTo>
                <a:lnTo>
                  <a:pt x="419" y="0"/>
                </a:lnTo>
                <a:lnTo>
                  <a:pt x="418" y="0"/>
                </a:lnTo>
                <a:lnTo>
                  <a:pt x="418" y="0"/>
                </a:lnTo>
                <a:lnTo>
                  <a:pt x="417" y="0"/>
                </a:lnTo>
                <a:lnTo>
                  <a:pt x="417" y="0"/>
                </a:lnTo>
                <a:lnTo>
                  <a:pt x="416" y="0"/>
                </a:lnTo>
                <a:lnTo>
                  <a:pt x="416" y="0"/>
                </a:lnTo>
                <a:lnTo>
                  <a:pt x="415" y="0"/>
                </a:lnTo>
                <a:lnTo>
                  <a:pt x="414" y="0"/>
                </a:lnTo>
                <a:lnTo>
                  <a:pt x="414" y="0"/>
                </a:lnTo>
                <a:lnTo>
                  <a:pt x="414" y="0"/>
                </a:lnTo>
                <a:lnTo>
                  <a:pt x="413" y="1"/>
                </a:lnTo>
                <a:lnTo>
                  <a:pt x="412" y="1"/>
                </a:lnTo>
                <a:lnTo>
                  <a:pt x="412" y="1"/>
                </a:lnTo>
                <a:lnTo>
                  <a:pt x="411" y="1"/>
                </a:lnTo>
                <a:lnTo>
                  <a:pt x="411" y="1"/>
                </a:lnTo>
                <a:lnTo>
                  <a:pt x="410" y="2"/>
                </a:lnTo>
                <a:lnTo>
                  <a:pt x="393" y="9"/>
                </a:lnTo>
                <a:lnTo>
                  <a:pt x="385" y="14"/>
                </a:lnTo>
                <a:lnTo>
                  <a:pt x="378" y="18"/>
                </a:lnTo>
                <a:lnTo>
                  <a:pt x="371" y="23"/>
                </a:lnTo>
                <a:lnTo>
                  <a:pt x="365" y="28"/>
                </a:lnTo>
                <a:lnTo>
                  <a:pt x="360" y="32"/>
                </a:lnTo>
                <a:lnTo>
                  <a:pt x="355" y="38"/>
                </a:lnTo>
                <a:lnTo>
                  <a:pt x="350" y="43"/>
                </a:lnTo>
                <a:lnTo>
                  <a:pt x="346" y="48"/>
                </a:lnTo>
                <a:lnTo>
                  <a:pt x="342" y="53"/>
                </a:lnTo>
                <a:lnTo>
                  <a:pt x="338" y="59"/>
                </a:lnTo>
                <a:lnTo>
                  <a:pt x="334" y="64"/>
                </a:lnTo>
                <a:lnTo>
                  <a:pt x="331" y="70"/>
                </a:lnTo>
                <a:lnTo>
                  <a:pt x="327" y="75"/>
                </a:lnTo>
                <a:lnTo>
                  <a:pt x="324" y="81"/>
                </a:lnTo>
                <a:lnTo>
                  <a:pt x="321" y="86"/>
                </a:lnTo>
                <a:lnTo>
                  <a:pt x="317" y="92"/>
                </a:lnTo>
                <a:lnTo>
                  <a:pt x="314" y="98"/>
                </a:lnTo>
                <a:lnTo>
                  <a:pt x="310" y="103"/>
                </a:lnTo>
                <a:lnTo>
                  <a:pt x="306" y="108"/>
                </a:lnTo>
                <a:lnTo>
                  <a:pt x="302" y="114"/>
                </a:lnTo>
                <a:lnTo>
                  <a:pt x="298" y="119"/>
                </a:lnTo>
                <a:lnTo>
                  <a:pt x="294" y="124"/>
                </a:lnTo>
                <a:lnTo>
                  <a:pt x="288" y="129"/>
                </a:lnTo>
                <a:lnTo>
                  <a:pt x="283" y="134"/>
                </a:lnTo>
                <a:lnTo>
                  <a:pt x="277" y="139"/>
                </a:lnTo>
                <a:lnTo>
                  <a:pt x="270" y="144"/>
                </a:lnTo>
                <a:lnTo>
                  <a:pt x="263" y="148"/>
                </a:lnTo>
                <a:lnTo>
                  <a:pt x="256" y="152"/>
                </a:lnTo>
                <a:lnTo>
                  <a:pt x="247" y="156"/>
                </a:lnTo>
                <a:lnTo>
                  <a:pt x="238" y="160"/>
                </a:lnTo>
                <a:lnTo>
                  <a:pt x="219" y="167"/>
                </a:lnTo>
                <a:lnTo>
                  <a:pt x="210" y="170"/>
                </a:lnTo>
                <a:lnTo>
                  <a:pt x="201" y="172"/>
                </a:lnTo>
                <a:lnTo>
                  <a:pt x="192" y="174"/>
                </a:lnTo>
                <a:lnTo>
                  <a:pt x="183" y="175"/>
                </a:lnTo>
                <a:lnTo>
                  <a:pt x="174" y="176"/>
                </a:lnTo>
                <a:lnTo>
                  <a:pt x="166" y="177"/>
                </a:lnTo>
                <a:lnTo>
                  <a:pt x="158" y="178"/>
                </a:lnTo>
                <a:lnTo>
                  <a:pt x="149" y="178"/>
                </a:lnTo>
                <a:lnTo>
                  <a:pt x="141" y="178"/>
                </a:lnTo>
                <a:lnTo>
                  <a:pt x="133" y="178"/>
                </a:lnTo>
                <a:lnTo>
                  <a:pt x="126" y="178"/>
                </a:lnTo>
                <a:lnTo>
                  <a:pt x="118" y="177"/>
                </a:lnTo>
                <a:lnTo>
                  <a:pt x="110" y="176"/>
                </a:lnTo>
                <a:lnTo>
                  <a:pt x="103" y="175"/>
                </a:lnTo>
                <a:lnTo>
                  <a:pt x="96" y="174"/>
                </a:lnTo>
                <a:lnTo>
                  <a:pt x="88" y="173"/>
                </a:lnTo>
                <a:lnTo>
                  <a:pt x="81" y="172"/>
                </a:lnTo>
                <a:lnTo>
                  <a:pt x="74" y="171"/>
                </a:lnTo>
                <a:lnTo>
                  <a:pt x="68" y="170"/>
                </a:lnTo>
                <a:lnTo>
                  <a:pt x="61" y="168"/>
                </a:lnTo>
                <a:lnTo>
                  <a:pt x="54" y="167"/>
                </a:lnTo>
                <a:lnTo>
                  <a:pt x="48" y="166"/>
                </a:lnTo>
                <a:lnTo>
                  <a:pt x="42" y="165"/>
                </a:lnTo>
                <a:lnTo>
                  <a:pt x="36" y="164"/>
                </a:lnTo>
                <a:lnTo>
                  <a:pt x="29" y="163"/>
                </a:lnTo>
                <a:lnTo>
                  <a:pt x="23" y="162"/>
                </a:lnTo>
                <a:lnTo>
                  <a:pt x="17" y="161"/>
                </a:lnTo>
                <a:lnTo>
                  <a:pt x="12" y="161"/>
                </a:lnTo>
                <a:lnTo>
                  <a:pt x="6" y="160"/>
                </a:lnTo>
                <a:lnTo>
                  <a:pt x="0" y="160"/>
                </a:lnTo>
                <a:lnTo>
                  <a:pt x="0" y="160"/>
                </a:lnTo>
                <a:lnTo>
                  <a:pt x="0" y="160"/>
                </a:lnTo>
                <a:lnTo>
                  <a:pt x="0" y="160"/>
                </a:lnTo>
                <a:lnTo>
                  <a:pt x="0" y="160"/>
                </a:lnTo>
                <a:lnTo>
                  <a:pt x="0" y="160"/>
                </a:lnTo>
                <a:lnTo>
                  <a:pt x="0" y="160"/>
                </a:lnTo>
                <a:lnTo>
                  <a:pt x="0" y="160"/>
                </a:lnTo>
                <a:lnTo>
                  <a:pt x="0" y="160"/>
                </a:lnTo>
                <a:lnTo>
                  <a:pt x="0" y="160"/>
                </a:lnTo>
                <a:lnTo>
                  <a:pt x="0" y="160"/>
                </a:lnTo>
                <a:lnTo>
                  <a:pt x="0" y="160"/>
                </a:lnTo>
                <a:lnTo>
                  <a:pt x="0" y="160"/>
                </a:lnTo>
                <a:lnTo>
                  <a:pt x="0" y="160"/>
                </a:lnTo>
                <a:lnTo>
                  <a:pt x="0" y="160"/>
                </a:lnTo>
                <a:lnTo>
                  <a:pt x="0" y="160"/>
                </a:lnTo>
                <a:lnTo>
                  <a:pt x="0" y="160"/>
                </a:lnTo>
                <a:lnTo>
                  <a:pt x="0" y="160"/>
                </a:lnTo>
                <a:lnTo>
                  <a:pt x="0" y="160"/>
                </a:lnTo>
                <a:lnTo>
                  <a:pt x="0" y="160"/>
                </a:lnTo>
                <a:lnTo>
                  <a:pt x="0" y="160"/>
                </a:lnTo>
                <a:lnTo>
                  <a:pt x="0" y="160"/>
                </a:lnTo>
                <a:lnTo>
                  <a:pt x="0" y="160"/>
                </a:lnTo>
                <a:lnTo>
                  <a:pt x="0" y="160"/>
                </a:lnTo>
                <a:lnTo>
                  <a:pt x="0" y="160"/>
                </a:lnTo>
                <a:lnTo>
                  <a:pt x="0" y="160"/>
                </a:lnTo>
                <a:lnTo>
                  <a:pt x="0" y="160"/>
                </a:lnTo>
                <a:lnTo>
                  <a:pt x="0" y="160"/>
                </a:lnTo>
                <a:lnTo>
                  <a:pt x="0" y="160"/>
                </a:lnTo>
                <a:lnTo>
                  <a:pt x="0" y="160"/>
                </a:lnTo>
                <a:lnTo>
                  <a:pt x="0" y="160"/>
                </a:lnTo>
                <a:lnTo>
                  <a:pt x="0" y="160"/>
                </a:lnTo>
                <a:lnTo>
                  <a:pt x="2" y="159"/>
                </a:lnTo>
                <a:lnTo>
                  <a:pt x="2" y="158"/>
                </a:lnTo>
                <a:lnTo>
                  <a:pt x="3" y="158"/>
                </a:lnTo>
                <a:lnTo>
                  <a:pt x="4" y="157"/>
                </a:lnTo>
                <a:lnTo>
                  <a:pt x="4" y="157"/>
                </a:lnTo>
                <a:lnTo>
                  <a:pt x="5" y="156"/>
                </a:lnTo>
                <a:lnTo>
                  <a:pt x="6" y="156"/>
                </a:lnTo>
                <a:lnTo>
                  <a:pt x="7" y="155"/>
                </a:lnTo>
                <a:lnTo>
                  <a:pt x="8" y="154"/>
                </a:lnTo>
                <a:lnTo>
                  <a:pt x="8" y="154"/>
                </a:lnTo>
                <a:lnTo>
                  <a:pt x="9" y="153"/>
                </a:lnTo>
                <a:lnTo>
                  <a:pt x="10" y="152"/>
                </a:lnTo>
                <a:lnTo>
                  <a:pt x="11" y="152"/>
                </a:lnTo>
                <a:lnTo>
                  <a:pt x="12" y="151"/>
                </a:lnTo>
                <a:lnTo>
                  <a:pt x="13" y="150"/>
                </a:lnTo>
                <a:lnTo>
                  <a:pt x="14" y="150"/>
                </a:lnTo>
                <a:lnTo>
                  <a:pt x="14" y="149"/>
                </a:lnTo>
                <a:lnTo>
                  <a:pt x="15" y="148"/>
                </a:lnTo>
                <a:lnTo>
                  <a:pt x="16" y="147"/>
                </a:lnTo>
                <a:lnTo>
                  <a:pt x="17" y="146"/>
                </a:lnTo>
                <a:lnTo>
                  <a:pt x="18" y="146"/>
                </a:lnTo>
                <a:lnTo>
                  <a:pt x="19" y="144"/>
                </a:lnTo>
                <a:lnTo>
                  <a:pt x="20" y="144"/>
                </a:lnTo>
                <a:lnTo>
                  <a:pt x="21" y="142"/>
                </a:lnTo>
                <a:lnTo>
                  <a:pt x="22" y="142"/>
                </a:lnTo>
                <a:lnTo>
                  <a:pt x="22" y="140"/>
                </a:lnTo>
                <a:lnTo>
                  <a:pt x="23" y="139"/>
                </a:lnTo>
                <a:lnTo>
                  <a:pt x="24" y="138"/>
                </a:lnTo>
                <a:lnTo>
                  <a:pt x="25" y="136"/>
                </a:lnTo>
                <a:lnTo>
                  <a:pt x="26" y="135"/>
                </a:lnTo>
                <a:lnTo>
                  <a:pt x="27" y="134"/>
                </a:lnTo>
              </a:path>
            </a:pathLst>
          </a:custGeom>
          <a:solidFill>
            <a:srgbClr val="008000"/>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1994" name="Freeform 1050"/>
          <p:cNvSpPr>
            <a:spLocks/>
          </p:cNvSpPr>
          <p:nvPr/>
        </p:nvSpPr>
        <p:spPr bwMode="auto">
          <a:xfrm>
            <a:off x="3714750" y="3552825"/>
            <a:ext cx="236538" cy="550863"/>
          </a:xfrm>
          <a:custGeom>
            <a:avLst/>
            <a:gdLst>
              <a:gd name="T0" fmla="*/ 96 w 168"/>
              <a:gd name="T1" fmla="*/ 346 h 347"/>
              <a:gd name="T2" fmla="*/ 74 w 168"/>
              <a:gd name="T3" fmla="*/ 342 h 347"/>
              <a:gd name="T4" fmla="*/ 54 w 168"/>
              <a:gd name="T5" fmla="*/ 333 h 347"/>
              <a:gd name="T6" fmla="*/ 36 w 168"/>
              <a:gd name="T7" fmla="*/ 319 h 347"/>
              <a:gd name="T8" fmla="*/ 20 w 168"/>
              <a:gd name="T9" fmla="*/ 299 h 347"/>
              <a:gd name="T10" fmla="*/ 5 w 168"/>
              <a:gd name="T11" fmla="*/ 268 h 347"/>
              <a:gd name="T12" fmla="*/ 0 w 168"/>
              <a:gd name="T13" fmla="*/ 243 h 347"/>
              <a:gd name="T14" fmla="*/ 2 w 168"/>
              <a:gd name="T15" fmla="*/ 219 h 347"/>
              <a:gd name="T16" fmla="*/ 10 w 168"/>
              <a:gd name="T17" fmla="*/ 193 h 347"/>
              <a:gd name="T18" fmla="*/ 22 w 168"/>
              <a:gd name="T19" fmla="*/ 163 h 347"/>
              <a:gd name="T20" fmla="*/ 38 w 168"/>
              <a:gd name="T21" fmla="*/ 129 h 347"/>
              <a:gd name="T22" fmla="*/ 54 w 168"/>
              <a:gd name="T23" fmla="*/ 112 h 347"/>
              <a:gd name="T24" fmla="*/ 70 w 168"/>
              <a:gd name="T25" fmla="*/ 100 h 347"/>
              <a:gd name="T26" fmla="*/ 86 w 168"/>
              <a:gd name="T27" fmla="*/ 88 h 347"/>
              <a:gd name="T28" fmla="*/ 100 w 168"/>
              <a:gd name="T29" fmla="*/ 71 h 347"/>
              <a:gd name="T30" fmla="*/ 110 w 168"/>
              <a:gd name="T31" fmla="*/ 47 h 347"/>
              <a:gd name="T32" fmla="*/ 110 w 168"/>
              <a:gd name="T33" fmla="*/ 34 h 347"/>
              <a:gd name="T34" fmla="*/ 108 w 168"/>
              <a:gd name="T35" fmla="*/ 22 h 347"/>
              <a:gd name="T36" fmla="*/ 106 w 168"/>
              <a:gd name="T37" fmla="*/ 12 h 347"/>
              <a:gd name="T38" fmla="*/ 106 w 168"/>
              <a:gd name="T39" fmla="*/ 4 h 347"/>
              <a:gd name="T40" fmla="*/ 111 w 168"/>
              <a:gd name="T41" fmla="*/ 0 h 347"/>
              <a:gd name="T42" fmla="*/ 121 w 168"/>
              <a:gd name="T43" fmla="*/ 3 h 347"/>
              <a:gd name="T44" fmla="*/ 132 w 168"/>
              <a:gd name="T45" fmla="*/ 10 h 347"/>
              <a:gd name="T46" fmla="*/ 143 w 168"/>
              <a:gd name="T47" fmla="*/ 22 h 347"/>
              <a:gd name="T48" fmla="*/ 153 w 168"/>
              <a:gd name="T49" fmla="*/ 37 h 347"/>
              <a:gd name="T50" fmla="*/ 162 w 168"/>
              <a:gd name="T51" fmla="*/ 54 h 347"/>
              <a:gd name="T52" fmla="*/ 167 w 168"/>
              <a:gd name="T53" fmla="*/ 85 h 347"/>
              <a:gd name="T54" fmla="*/ 164 w 168"/>
              <a:gd name="T55" fmla="*/ 107 h 347"/>
              <a:gd name="T56" fmla="*/ 157 w 168"/>
              <a:gd name="T57" fmla="*/ 127 h 347"/>
              <a:gd name="T58" fmla="*/ 150 w 168"/>
              <a:gd name="T59" fmla="*/ 150 h 347"/>
              <a:gd name="T60" fmla="*/ 148 w 168"/>
              <a:gd name="T61" fmla="*/ 180 h 347"/>
              <a:gd name="T62" fmla="*/ 150 w 168"/>
              <a:gd name="T63" fmla="*/ 199 h 347"/>
              <a:gd name="T64" fmla="*/ 154 w 168"/>
              <a:gd name="T65" fmla="*/ 208 h 347"/>
              <a:gd name="T66" fmla="*/ 158 w 168"/>
              <a:gd name="T67" fmla="*/ 215 h 347"/>
              <a:gd name="T68" fmla="*/ 161 w 168"/>
              <a:gd name="T69" fmla="*/ 223 h 347"/>
              <a:gd name="T70" fmla="*/ 162 w 168"/>
              <a:gd name="T71" fmla="*/ 234 h 347"/>
              <a:gd name="T72" fmla="*/ 160 w 168"/>
              <a:gd name="T73" fmla="*/ 250 h 347"/>
              <a:gd name="T74" fmla="*/ 157 w 168"/>
              <a:gd name="T75" fmla="*/ 260 h 347"/>
              <a:gd name="T76" fmla="*/ 152 w 168"/>
              <a:gd name="T77" fmla="*/ 268 h 347"/>
              <a:gd name="T78" fmla="*/ 147 w 168"/>
              <a:gd name="T79" fmla="*/ 276 h 347"/>
              <a:gd name="T80" fmla="*/ 140 w 168"/>
              <a:gd name="T81" fmla="*/ 285 h 347"/>
              <a:gd name="T82" fmla="*/ 133 w 168"/>
              <a:gd name="T83" fmla="*/ 294 h 347"/>
              <a:gd name="T84" fmla="*/ 130 w 168"/>
              <a:gd name="T85" fmla="*/ 296 h 347"/>
              <a:gd name="T86" fmla="*/ 127 w 168"/>
              <a:gd name="T87" fmla="*/ 298 h 347"/>
              <a:gd name="T88" fmla="*/ 124 w 168"/>
              <a:gd name="T89" fmla="*/ 300 h 347"/>
              <a:gd name="T90" fmla="*/ 122 w 168"/>
              <a:gd name="T91" fmla="*/ 303 h 347"/>
              <a:gd name="T92" fmla="*/ 122 w 168"/>
              <a:gd name="T93" fmla="*/ 308 h 347"/>
              <a:gd name="T94" fmla="*/ 124 w 168"/>
              <a:gd name="T95" fmla="*/ 313 h 347"/>
              <a:gd name="T96" fmla="*/ 128 w 168"/>
              <a:gd name="T97" fmla="*/ 317 h 347"/>
              <a:gd name="T98" fmla="*/ 132 w 168"/>
              <a:gd name="T99" fmla="*/ 321 h 347"/>
              <a:gd name="T100" fmla="*/ 134 w 168"/>
              <a:gd name="T101" fmla="*/ 326 h 347"/>
              <a:gd name="T102" fmla="*/ 135 w 168"/>
              <a:gd name="T103" fmla="*/ 333 h 347"/>
              <a:gd name="T104" fmla="*/ 133 w 168"/>
              <a:gd name="T105" fmla="*/ 336 h 347"/>
              <a:gd name="T106" fmla="*/ 131 w 168"/>
              <a:gd name="T107" fmla="*/ 339 h 347"/>
              <a:gd name="T108" fmla="*/ 129 w 168"/>
              <a:gd name="T109" fmla="*/ 342 h 347"/>
              <a:gd name="T110" fmla="*/ 126 w 168"/>
              <a:gd name="T111" fmla="*/ 343 h 347"/>
              <a:gd name="T112" fmla="*/ 122 w 168"/>
              <a:gd name="T113" fmla="*/ 345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8" h="347">
                <a:moveTo>
                  <a:pt x="122" y="345"/>
                </a:moveTo>
                <a:lnTo>
                  <a:pt x="113" y="345"/>
                </a:lnTo>
                <a:lnTo>
                  <a:pt x="109" y="346"/>
                </a:lnTo>
                <a:lnTo>
                  <a:pt x="105" y="346"/>
                </a:lnTo>
                <a:lnTo>
                  <a:pt x="100" y="346"/>
                </a:lnTo>
                <a:lnTo>
                  <a:pt x="96" y="346"/>
                </a:lnTo>
                <a:lnTo>
                  <a:pt x="92" y="346"/>
                </a:lnTo>
                <a:lnTo>
                  <a:pt x="89" y="345"/>
                </a:lnTo>
                <a:lnTo>
                  <a:pt x="85" y="345"/>
                </a:lnTo>
                <a:lnTo>
                  <a:pt x="81" y="344"/>
                </a:lnTo>
                <a:lnTo>
                  <a:pt x="78" y="343"/>
                </a:lnTo>
                <a:lnTo>
                  <a:pt x="74" y="342"/>
                </a:lnTo>
                <a:lnTo>
                  <a:pt x="70" y="341"/>
                </a:lnTo>
                <a:lnTo>
                  <a:pt x="67" y="340"/>
                </a:lnTo>
                <a:lnTo>
                  <a:pt x="64" y="339"/>
                </a:lnTo>
                <a:lnTo>
                  <a:pt x="60" y="337"/>
                </a:lnTo>
                <a:lnTo>
                  <a:pt x="57" y="335"/>
                </a:lnTo>
                <a:lnTo>
                  <a:pt x="54" y="333"/>
                </a:lnTo>
                <a:lnTo>
                  <a:pt x="50" y="331"/>
                </a:lnTo>
                <a:lnTo>
                  <a:pt x="48" y="329"/>
                </a:lnTo>
                <a:lnTo>
                  <a:pt x="44" y="327"/>
                </a:lnTo>
                <a:lnTo>
                  <a:pt x="42" y="324"/>
                </a:lnTo>
                <a:lnTo>
                  <a:pt x="39" y="322"/>
                </a:lnTo>
                <a:lnTo>
                  <a:pt x="36" y="319"/>
                </a:lnTo>
                <a:lnTo>
                  <a:pt x="33" y="316"/>
                </a:lnTo>
                <a:lnTo>
                  <a:pt x="30" y="313"/>
                </a:lnTo>
                <a:lnTo>
                  <a:pt x="28" y="310"/>
                </a:lnTo>
                <a:lnTo>
                  <a:pt x="25" y="307"/>
                </a:lnTo>
                <a:lnTo>
                  <a:pt x="23" y="303"/>
                </a:lnTo>
                <a:lnTo>
                  <a:pt x="20" y="299"/>
                </a:lnTo>
                <a:lnTo>
                  <a:pt x="18" y="295"/>
                </a:lnTo>
                <a:lnTo>
                  <a:pt x="16" y="292"/>
                </a:lnTo>
                <a:lnTo>
                  <a:pt x="11" y="282"/>
                </a:lnTo>
                <a:lnTo>
                  <a:pt x="9" y="277"/>
                </a:lnTo>
                <a:lnTo>
                  <a:pt x="7" y="273"/>
                </a:lnTo>
                <a:lnTo>
                  <a:pt x="5" y="268"/>
                </a:lnTo>
                <a:lnTo>
                  <a:pt x="4" y="264"/>
                </a:lnTo>
                <a:lnTo>
                  <a:pt x="3" y="260"/>
                </a:lnTo>
                <a:lnTo>
                  <a:pt x="2" y="256"/>
                </a:lnTo>
                <a:lnTo>
                  <a:pt x="1" y="251"/>
                </a:lnTo>
                <a:lnTo>
                  <a:pt x="1" y="247"/>
                </a:lnTo>
                <a:lnTo>
                  <a:pt x="0" y="243"/>
                </a:lnTo>
                <a:lnTo>
                  <a:pt x="0" y="239"/>
                </a:lnTo>
                <a:lnTo>
                  <a:pt x="0" y="235"/>
                </a:lnTo>
                <a:lnTo>
                  <a:pt x="0" y="231"/>
                </a:lnTo>
                <a:lnTo>
                  <a:pt x="1" y="227"/>
                </a:lnTo>
                <a:lnTo>
                  <a:pt x="2" y="223"/>
                </a:lnTo>
                <a:lnTo>
                  <a:pt x="2" y="219"/>
                </a:lnTo>
                <a:lnTo>
                  <a:pt x="3" y="215"/>
                </a:lnTo>
                <a:lnTo>
                  <a:pt x="4" y="211"/>
                </a:lnTo>
                <a:lnTo>
                  <a:pt x="6" y="207"/>
                </a:lnTo>
                <a:lnTo>
                  <a:pt x="7" y="202"/>
                </a:lnTo>
                <a:lnTo>
                  <a:pt x="8" y="198"/>
                </a:lnTo>
                <a:lnTo>
                  <a:pt x="10" y="193"/>
                </a:lnTo>
                <a:lnTo>
                  <a:pt x="12" y="189"/>
                </a:lnTo>
                <a:lnTo>
                  <a:pt x="13" y="184"/>
                </a:lnTo>
                <a:lnTo>
                  <a:pt x="15" y="179"/>
                </a:lnTo>
                <a:lnTo>
                  <a:pt x="17" y="174"/>
                </a:lnTo>
                <a:lnTo>
                  <a:pt x="20" y="169"/>
                </a:lnTo>
                <a:lnTo>
                  <a:pt x="22" y="163"/>
                </a:lnTo>
                <a:lnTo>
                  <a:pt x="24" y="158"/>
                </a:lnTo>
                <a:lnTo>
                  <a:pt x="26" y="152"/>
                </a:lnTo>
                <a:lnTo>
                  <a:pt x="29" y="147"/>
                </a:lnTo>
                <a:lnTo>
                  <a:pt x="34" y="137"/>
                </a:lnTo>
                <a:lnTo>
                  <a:pt x="36" y="133"/>
                </a:lnTo>
                <a:lnTo>
                  <a:pt x="38" y="129"/>
                </a:lnTo>
                <a:lnTo>
                  <a:pt x="40" y="126"/>
                </a:lnTo>
                <a:lnTo>
                  <a:pt x="43" y="123"/>
                </a:lnTo>
                <a:lnTo>
                  <a:pt x="46" y="119"/>
                </a:lnTo>
                <a:lnTo>
                  <a:pt x="48" y="117"/>
                </a:lnTo>
                <a:lnTo>
                  <a:pt x="51" y="114"/>
                </a:lnTo>
                <a:lnTo>
                  <a:pt x="54" y="112"/>
                </a:lnTo>
                <a:lnTo>
                  <a:pt x="56" y="110"/>
                </a:lnTo>
                <a:lnTo>
                  <a:pt x="59" y="108"/>
                </a:lnTo>
                <a:lnTo>
                  <a:pt x="62" y="106"/>
                </a:lnTo>
                <a:lnTo>
                  <a:pt x="64" y="104"/>
                </a:lnTo>
                <a:lnTo>
                  <a:pt x="67" y="102"/>
                </a:lnTo>
                <a:lnTo>
                  <a:pt x="70" y="100"/>
                </a:lnTo>
                <a:lnTo>
                  <a:pt x="72" y="98"/>
                </a:lnTo>
                <a:lnTo>
                  <a:pt x="75" y="97"/>
                </a:lnTo>
                <a:lnTo>
                  <a:pt x="78" y="95"/>
                </a:lnTo>
                <a:lnTo>
                  <a:pt x="81" y="93"/>
                </a:lnTo>
                <a:lnTo>
                  <a:pt x="83" y="91"/>
                </a:lnTo>
                <a:lnTo>
                  <a:pt x="86" y="88"/>
                </a:lnTo>
                <a:lnTo>
                  <a:pt x="88" y="86"/>
                </a:lnTo>
                <a:lnTo>
                  <a:pt x="91" y="83"/>
                </a:lnTo>
                <a:lnTo>
                  <a:pt x="93" y="81"/>
                </a:lnTo>
                <a:lnTo>
                  <a:pt x="96" y="77"/>
                </a:lnTo>
                <a:lnTo>
                  <a:pt x="98" y="74"/>
                </a:lnTo>
                <a:lnTo>
                  <a:pt x="100" y="71"/>
                </a:lnTo>
                <a:lnTo>
                  <a:pt x="102" y="67"/>
                </a:lnTo>
                <a:lnTo>
                  <a:pt x="105" y="63"/>
                </a:lnTo>
                <a:lnTo>
                  <a:pt x="107" y="59"/>
                </a:lnTo>
                <a:lnTo>
                  <a:pt x="109" y="54"/>
                </a:lnTo>
                <a:lnTo>
                  <a:pt x="110" y="49"/>
                </a:lnTo>
                <a:lnTo>
                  <a:pt x="110" y="47"/>
                </a:lnTo>
                <a:lnTo>
                  <a:pt x="111" y="45"/>
                </a:lnTo>
                <a:lnTo>
                  <a:pt x="111" y="43"/>
                </a:lnTo>
                <a:lnTo>
                  <a:pt x="111" y="41"/>
                </a:lnTo>
                <a:lnTo>
                  <a:pt x="111" y="39"/>
                </a:lnTo>
                <a:lnTo>
                  <a:pt x="111" y="36"/>
                </a:lnTo>
                <a:lnTo>
                  <a:pt x="110" y="34"/>
                </a:lnTo>
                <a:lnTo>
                  <a:pt x="110" y="32"/>
                </a:lnTo>
                <a:lnTo>
                  <a:pt x="110" y="30"/>
                </a:lnTo>
                <a:lnTo>
                  <a:pt x="110" y="28"/>
                </a:lnTo>
                <a:lnTo>
                  <a:pt x="109" y="26"/>
                </a:lnTo>
                <a:lnTo>
                  <a:pt x="109" y="24"/>
                </a:lnTo>
                <a:lnTo>
                  <a:pt x="108" y="22"/>
                </a:lnTo>
                <a:lnTo>
                  <a:pt x="108" y="20"/>
                </a:lnTo>
                <a:lnTo>
                  <a:pt x="108" y="18"/>
                </a:lnTo>
                <a:lnTo>
                  <a:pt x="107" y="17"/>
                </a:lnTo>
                <a:lnTo>
                  <a:pt x="107" y="15"/>
                </a:lnTo>
                <a:lnTo>
                  <a:pt x="106" y="13"/>
                </a:lnTo>
                <a:lnTo>
                  <a:pt x="106" y="12"/>
                </a:lnTo>
                <a:lnTo>
                  <a:pt x="106" y="10"/>
                </a:lnTo>
                <a:lnTo>
                  <a:pt x="106" y="9"/>
                </a:lnTo>
                <a:lnTo>
                  <a:pt x="106" y="7"/>
                </a:lnTo>
                <a:lnTo>
                  <a:pt x="106" y="6"/>
                </a:lnTo>
                <a:lnTo>
                  <a:pt x="106" y="5"/>
                </a:lnTo>
                <a:lnTo>
                  <a:pt x="106" y="4"/>
                </a:lnTo>
                <a:lnTo>
                  <a:pt x="106" y="3"/>
                </a:lnTo>
                <a:lnTo>
                  <a:pt x="106" y="3"/>
                </a:lnTo>
                <a:lnTo>
                  <a:pt x="107" y="2"/>
                </a:lnTo>
                <a:lnTo>
                  <a:pt x="108" y="1"/>
                </a:lnTo>
                <a:lnTo>
                  <a:pt x="109" y="1"/>
                </a:lnTo>
                <a:lnTo>
                  <a:pt x="111" y="0"/>
                </a:lnTo>
                <a:lnTo>
                  <a:pt x="113" y="0"/>
                </a:lnTo>
                <a:lnTo>
                  <a:pt x="114" y="0"/>
                </a:lnTo>
                <a:lnTo>
                  <a:pt x="116" y="1"/>
                </a:lnTo>
                <a:lnTo>
                  <a:pt x="117" y="1"/>
                </a:lnTo>
                <a:lnTo>
                  <a:pt x="119" y="2"/>
                </a:lnTo>
                <a:lnTo>
                  <a:pt x="121" y="3"/>
                </a:lnTo>
                <a:lnTo>
                  <a:pt x="122" y="3"/>
                </a:lnTo>
                <a:lnTo>
                  <a:pt x="124" y="4"/>
                </a:lnTo>
                <a:lnTo>
                  <a:pt x="126" y="5"/>
                </a:lnTo>
                <a:lnTo>
                  <a:pt x="128" y="7"/>
                </a:lnTo>
                <a:lnTo>
                  <a:pt x="130" y="8"/>
                </a:lnTo>
                <a:lnTo>
                  <a:pt x="132" y="10"/>
                </a:lnTo>
                <a:lnTo>
                  <a:pt x="134" y="11"/>
                </a:lnTo>
                <a:lnTo>
                  <a:pt x="136" y="13"/>
                </a:lnTo>
                <a:lnTo>
                  <a:pt x="138" y="15"/>
                </a:lnTo>
                <a:lnTo>
                  <a:pt x="139" y="17"/>
                </a:lnTo>
                <a:lnTo>
                  <a:pt x="141" y="19"/>
                </a:lnTo>
                <a:lnTo>
                  <a:pt x="143" y="22"/>
                </a:lnTo>
                <a:lnTo>
                  <a:pt x="145" y="24"/>
                </a:lnTo>
                <a:lnTo>
                  <a:pt x="147" y="26"/>
                </a:lnTo>
                <a:lnTo>
                  <a:pt x="148" y="29"/>
                </a:lnTo>
                <a:lnTo>
                  <a:pt x="150" y="31"/>
                </a:lnTo>
                <a:lnTo>
                  <a:pt x="152" y="34"/>
                </a:lnTo>
                <a:lnTo>
                  <a:pt x="153" y="37"/>
                </a:lnTo>
                <a:lnTo>
                  <a:pt x="155" y="39"/>
                </a:lnTo>
                <a:lnTo>
                  <a:pt x="156" y="42"/>
                </a:lnTo>
                <a:lnTo>
                  <a:pt x="158" y="45"/>
                </a:lnTo>
                <a:lnTo>
                  <a:pt x="159" y="48"/>
                </a:lnTo>
                <a:lnTo>
                  <a:pt x="160" y="51"/>
                </a:lnTo>
                <a:lnTo>
                  <a:pt x="162" y="54"/>
                </a:lnTo>
                <a:lnTo>
                  <a:pt x="164" y="64"/>
                </a:lnTo>
                <a:lnTo>
                  <a:pt x="166" y="69"/>
                </a:lnTo>
                <a:lnTo>
                  <a:pt x="166" y="73"/>
                </a:lnTo>
                <a:lnTo>
                  <a:pt x="167" y="77"/>
                </a:lnTo>
                <a:lnTo>
                  <a:pt x="167" y="81"/>
                </a:lnTo>
                <a:lnTo>
                  <a:pt x="167" y="85"/>
                </a:lnTo>
                <a:lnTo>
                  <a:pt x="167" y="89"/>
                </a:lnTo>
                <a:lnTo>
                  <a:pt x="167" y="93"/>
                </a:lnTo>
                <a:lnTo>
                  <a:pt x="166" y="96"/>
                </a:lnTo>
                <a:lnTo>
                  <a:pt x="166" y="100"/>
                </a:lnTo>
                <a:lnTo>
                  <a:pt x="165" y="103"/>
                </a:lnTo>
                <a:lnTo>
                  <a:pt x="164" y="107"/>
                </a:lnTo>
                <a:lnTo>
                  <a:pt x="163" y="110"/>
                </a:lnTo>
                <a:lnTo>
                  <a:pt x="162" y="113"/>
                </a:lnTo>
                <a:lnTo>
                  <a:pt x="161" y="117"/>
                </a:lnTo>
                <a:lnTo>
                  <a:pt x="159" y="120"/>
                </a:lnTo>
                <a:lnTo>
                  <a:pt x="158" y="123"/>
                </a:lnTo>
                <a:lnTo>
                  <a:pt x="157" y="127"/>
                </a:lnTo>
                <a:lnTo>
                  <a:pt x="156" y="131"/>
                </a:lnTo>
                <a:lnTo>
                  <a:pt x="154" y="134"/>
                </a:lnTo>
                <a:lnTo>
                  <a:pt x="153" y="138"/>
                </a:lnTo>
                <a:lnTo>
                  <a:pt x="152" y="142"/>
                </a:lnTo>
                <a:lnTo>
                  <a:pt x="151" y="146"/>
                </a:lnTo>
                <a:lnTo>
                  <a:pt x="150" y="150"/>
                </a:lnTo>
                <a:lnTo>
                  <a:pt x="149" y="155"/>
                </a:lnTo>
                <a:lnTo>
                  <a:pt x="149" y="159"/>
                </a:lnTo>
                <a:lnTo>
                  <a:pt x="148" y="164"/>
                </a:lnTo>
                <a:lnTo>
                  <a:pt x="148" y="169"/>
                </a:lnTo>
                <a:lnTo>
                  <a:pt x="148" y="174"/>
                </a:lnTo>
                <a:lnTo>
                  <a:pt x="148" y="180"/>
                </a:lnTo>
                <a:lnTo>
                  <a:pt x="148" y="186"/>
                </a:lnTo>
                <a:lnTo>
                  <a:pt x="149" y="191"/>
                </a:lnTo>
                <a:lnTo>
                  <a:pt x="149" y="193"/>
                </a:lnTo>
                <a:lnTo>
                  <a:pt x="149" y="195"/>
                </a:lnTo>
                <a:lnTo>
                  <a:pt x="150" y="197"/>
                </a:lnTo>
                <a:lnTo>
                  <a:pt x="150" y="199"/>
                </a:lnTo>
                <a:lnTo>
                  <a:pt x="151" y="200"/>
                </a:lnTo>
                <a:lnTo>
                  <a:pt x="151" y="202"/>
                </a:lnTo>
                <a:lnTo>
                  <a:pt x="152" y="203"/>
                </a:lnTo>
                <a:lnTo>
                  <a:pt x="152" y="205"/>
                </a:lnTo>
                <a:lnTo>
                  <a:pt x="153" y="206"/>
                </a:lnTo>
                <a:lnTo>
                  <a:pt x="154" y="208"/>
                </a:lnTo>
                <a:lnTo>
                  <a:pt x="154" y="209"/>
                </a:lnTo>
                <a:lnTo>
                  <a:pt x="155" y="210"/>
                </a:lnTo>
                <a:lnTo>
                  <a:pt x="156" y="211"/>
                </a:lnTo>
                <a:lnTo>
                  <a:pt x="156" y="213"/>
                </a:lnTo>
                <a:lnTo>
                  <a:pt x="157" y="214"/>
                </a:lnTo>
                <a:lnTo>
                  <a:pt x="158" y="215"/>
                </a:lnTo>
                <a:lnTo>
                  <a:pt x="158" y="217"/>
                </a:lnTo>
                <a:lnTo>
                  <a:pt x="159" y="218"/>
                </a:lnTo>
                <a:lnTo>
                  <a:pt x="159" y="219"/>
                </a:lnTo>
                <a:lnTo>
                  <a:pt x="160" y="221"/>
                </a:lnTo>
                <a:lnTo>
                  <a:pt x="160" y="222"/>
                </a:lnTo>
                <a:lnTo>
                  <a:pt x="161" y="223"/>
                </a:lnTo>
                <a:lnTo>
                  <a:pt x="161" y="225"/>
                </a:lnTo>
                <a:lnTo>
                  <a:pt x="161" y="227"/>
                </a:lnTo>
                <a:lnTo>
                  <a:pt x="162" y="229"/>
                </a:lnTo>
                <a:lnTo>
                  <a:pt x="162" y="230"/>
                </a:lnTo>
                <a:lnTo>
                  <a:pt x="162" y="232"/>
                </a:lnTo>
                <a:lnTo>
                  <a:pt x="162" y="234"/>
                </a:lnTo>
                <a:lnTo>
                  <a:pt x="162" y="237"/>
                </a:lnTo>
                <a:lnTo>
                  <a:pt x="162" y="239"/>
                </a:lnTo>
                <a:lnTo>
                  <a:pt x="161" y="244"/>
                </a:lnTo>
                <a:lnTo>
                  <a:pt x="160" y="246"/>
                </a:lnTo>
                <a:lnTo>
                  <a:pt x="160" y="248"/>
                </a:lnTo>
                <a:lnTo>
                  <a:pt x="160" y="250"/>
                </a:lnTo>
                <a:lnTo>
                  <a:pt x="159" y="252"/>
                </a:lnTo>
                <a:lnTo>
                  <a:pt x="159" y="254"/>
                </a:lnTo>
                <a:lnTo>
                  <a:pt x="158" y="255"/>
                </a:lnTo>
                <a:lnTo>
                  <a:pt x="158" y="257"/>
                </a:lnTo>
                <a:lnTo>
                  <a:pt x="157" y="259"/>
                </a:lnTo>
                <a:lnTo>
                  <a:pt x="157" y="260"/>
                </a:lnTo>
                <a:lnTo>
                  <a:pt x="156" y="261"/>
                </a:lnTo>
                <a:lnTo>
                  <a:pt x="155" y="263"/>
                </a:lnTo>
                <a:lnTo>
                  <a:pt x="155" y="264"/>
                </a:lnTo>
                <a:lnTo>
                  <a:pt x="154" y="265"/>
                </a:lnTo>
                <a:lnTo>
                  <a:pt x="153" y="267"/>
                </a:lnTo>
                <a:lnTo>
                  <a:pt x="152" y="268"/>
                </a:lnTo>
                <a:lnTo>
                  <a:pt x="152" y="269"/>
                </a:lnTo>
                <a:lnTo>
                  <a:pt x="151" y="271"/>
                </a:lnTo>
                <a:lnTo>
                  <a:pt x="150" y="272"/>
                </a:lnTo>
                <a:lnTo>
                  <a:pt x="149" y="273"/>
                </a:lnTo>
                <a:lnTo>
                  <a:pt x="148" y="275"/>
                </a:lnTo>
                <a:lnTo>
                  <a:pt x="147" y="276"/>
                </a:lnTo>
                <a:lnTo>
                  <a:pt x="146" y="277"/>
                </a:lnTo>
                <a:lnTo>
                  <a:pt x="144" y="279"/>
                </a:lnTo>
                <a:lnTo>
                  <a:pt x="143" y="280"/>
                </a:lnTo>
                <a:lnTo>
                  <a:pt x="142" y="282"/>
                </a:lnTo>
                <a:lnTo>
                  <a:pt x="141" y="284"/>
                </a:lnTo>
                <a:lnTo>
                  <a:pt x="140" y="285"/>
                </a:lnTo>
                <a:lnTo>
                  <a:pt x="138" y="287"/>
                </a:lnTo>
                <a:lnTo>
                  <a:pt x="136" y="289"/>
                </a:lnTo>
                <a:lnTo>
                  <a:pt x="135" y="292"/>
                </a:lnTo>
                <a:lnTo>
                  <a:pt x="134" y="293"/>
                </a:lnTo>
                <a:lnTo>
                  <a:pt x="133" y="293"/>
                </a:lnTo>
                <a:lnTo>
                  <a:pt x="133" y="294"/>
                </a:lnTo>
                <a:lnTo>
                  <a:pt x="132" y="294"/>
                </a:lnTo>
                <a:lnTo>
                  <a:pt x="132" y="295"/>
                </a:lnTo>
                <a:lnTo>
                  <a:pt x="131" y="295"/>
                </a:lnTo>
                <a:lnTo>
                  <a:pt x="131" y="296"/>
                </a:lnTo>
                <a:lnTo>
                  <a:pt x="130" y="296"/>
                </a:lnTo>
                <a:lnTo>
                  <a:pt x="130" y="296"/>
                </a:lnTo>
                <a:lnTo>
                  <a:pt x="129" y="297"/>
                </a:lnTo>
                <a:lnTo>
                  <a:pt x="129" y="297"/>
                </a:lnTo>
                <a:lnTo>
                  <a:pt x="128" y="297"/>
                </a:lnTo>
                <a:lnTo>
                  <a:pt x="128" y="298"/>
                </a:lnTo>
                <a:lnTo>
                  <a:pt x="127" y="298"/>
                </a:lnTo>
                <a:lnTo>
                  <a:pt x="127" y="298"/>
                </a:lnTo>
                <a:lnTo>
                  <a:pt x="126" y="299"/>
                </a:lnTo>
                <a:lnTo>
                  <a:pt x="126" y="299"/>
                </a:lnTo>
                <a:lnTo>
                  <a:pt x="125" y="299"/>
                </a:lnTo>
                <a:lnTo>
                  <a:pt x="125" y="299"/>
                </a:lnTo>
                <a:lnTo>
                  <a:pt x="125" y="300"/>
                </a:lnTo>
                <a:lnTo>
                  <a:pt x="124" y="300"/>
                </a:lnTo>
                <a:lnTo>
                  <a:pt x="124" y="300"/>
                </a:lnTo>
                <a:lnTo>
                  <a:pt x="124" y="301"/>
                </a:lnTo>
                <a:lnTo>
                  <a:pt x="123" y="301"/>
                </a:lnTo>
                <a:lnTo>
                  <a:pt x="123" y="301"/>
                </a:lnTo>
                <a:lnTo>
                  <a:pt x="123" y="302"/>
                </a:lnTo>
                <a:lnTo>
                  <a:pt x="122" y="303"/>
                </a:lnTo>
                <a:lnTo>
                  <a:pt x="122" y="303"/>
                </a:lnTo>
                <a:lnTo>
                  <a:pt x="122" y="303"/>
                </a:lnTo>
                <a:lnTo>
                  <a:pt x="122" y="304"/>
                </a:lnTo>
                <a:lnTo>
                  <a:pt x="122" y="305"/>
                </a:lnTo>
                <a:lnTo>
                  <a:pt x="122" y="307"/>
                </a:lnTo>
                <a:lnTo>
                  <a:pt x="122" y="308"/>
                </a:lnTo>
                <a:lnTo>
                  <a:pt x="122" y="309"/>
                </a:lnTo>
                <a:lnTo>
                  <a:pt x="122" y="310"/>
                </a:lnTo>
                <a:lnTo>
                  <a:pt x="122" y="311"/>
                </a:lnTo>
                <a:lnTo>
                  <a:pt x="123" y="311"/>
                </a:lnTo>
                <a:lnTo>
                  <a:pt x="123" y="312"/>
                </a:lnTo>
                <a:lnTo>
                  <a:pt x="124" y="313"/>
                </a:lnTo>
                <a:lnTo>
                  <a:pt x="124" y="314"/>
                </a:lnTo>
                <a:lnTo>
                  <a:pt x="125" y="315"/>
                </a:lnTo>
                <a:lnTo>
                  <a:pt x="126" y="315"/>
                </a:lnTo>
                <a:lnTo>
                  <a:pt x="126" y="316"/>
                </a:lnTo>
                <a:lnTo>
                  <a:pt x="127" y="317"/>
                </a:lnTo>
                <a:lnTo>
                  <a:pt x="128" y="317"/>
                </a:lnTo>
                <a:lnTo>
                  <a:pt x="128" y="318"/>
                </a:lnTo>
                <a:lnTo>
                  <a:pt x="129" y="319"/>
                </a:lnTo>
                <a:lnTo>
                  <a:pt x="130" y="319"/>
                </a:lnTo>
                <a:lnTo>
                  <a:pt x="130" y="320"/>
                </a:lnTo>
                <a:lnTo>
                  <a:pt x="131" y="321"/>
                </a:lnTo>
                <a:lnTo>
                  <a:pt x="132" y="321"/>
                </a:lnTo>
                <a:lnTo>
                  <a:pt x="132" y="322"/>
                </a:lnTo>
                <a:lnTo>
                  <a:pt x="133" y="323"/>
                </a:lnTo>
                <a:lnTo>
                  <a:pt x="133" y="324"/>
                </a:lnTo>
                <a:lnTo>
                  <a:pt x="134" y="325"/>
                </a:lnTo>
                <a:lnTo>
                  <a:pt x="134" y="325"/>
                </a:lnTo>
                <a:lnTo>
                  <a:pt x="134" y="326"/>
                </a:lnTo>
                <a:lnTo>
                  <a:pt x="135" y="327"/>
                </a:lnTo>
                <a:lnTo>
                  <a:pt x="135" y="328"/>
                </a:lnTo>
                <a:lnTo>
                  <a:pt x="135" y="329"/>
                </a:lnTo>
                <a:lnTo>
                  <a:pt x="135" y="330"/>
                </a:lnTo>
                <a:lnTo>
                  <a:pt x="135" y="331"/>
                </a:lnTo>
                <a:lnTo>
                  <a:pt x="135" y="333"/>
                </a:lnTo>
                <a:lnTo>
                  <a:pt x="134" y="333"/>
                </a:lnTo>
                <a:lnTo>
                  <a:pt x="134" y="334"/>
                </a:lnTo>
                <a:lnTo>
                  <a:pt x="134" y="335"/>
                </a:lnTo>
                <a:lnTo>
                  <a:pt x="134" y="335"/>
                </a:lnTo>
                <a:lnTo>
                  <a:pt x="134" y="336"/>
                </a:lnTo>
                <a:lnTo>
                  <a:pt x="133" y="336"/>
                </a:lnTo>
                <a:lnTo>
                  <a:pt x="133" y="337"/>
                </a:lnTo>
                <a:lnTo>
                  <a:pt x="133" y="337"/>
                </a:lnTo>
                <a:lnTo>
                  <a:pt x="132" y="338"/>
                </a:lnTo>
                <a:lnTo>
                  <a:pt x="132" y="339"/>
                </a:lnTo>
                <a:lnTo>
                  <a:pt x="132" y="339"/>
                </a:lnTo>
                <a:lnTo>
                  <a:pt x="131" y="339"/>
                </a:lnTo>
                <a:lnTo>
                  <a:pt x="131" y="340"/>
                </a:lnTo>
                <a:lnTo>
                  <a:pt x="130" y="340"/>
                </a:lnTo>
                <a:lnTo>
                  <a:pt x="130" y="341"/>
                </a:lnTo>
                <a:lnTo>
                  <a:pt x="130" y="341"/>
                </a:lnTo>
                <a:lnTo>
                  <a:pt x="129" y="341"/>
                </a:lnTo>
                <a:lnTo>
                  <a:pt x="129" y="342"/>
                </a:lnTo>
                <a:lnTo>
                  <a:pt x="128" y="342"/>
                </a:lnTo>
                <a:lnTo>
                  <a:pt x="128" y="342"/>
                </a:lnTo>
                <a:lnTo>
                  <a:pt x="127" y="343"/>
                </a:lnTo>
                <a:lnTo>
                  <a:pt x="127" y="343"/>
                </a:lnTo>
                <a:lnTo>
                  <a:pt x="126" y="343"/>
                </a:lnTo>
                <a:lnTo>
                  <a:pt x="126" y="343"/>
                </a:lnTo>
                <a:lnTo>
                  <a:pt x="125" y="343"/>
                </a:lnTo>
                <a:lnTo>
                  <a:pt x="124" y="344"/>
                </a:lnTo>
                <a:lnTo>
                  <a:pt x="124" y="344"/>
                </a:lnTo>
                <a:lnTo>
                  <a:pt x="123" y="344"/>
                </a:lnTo>
                <a:lnTo>
                  <a:pt x="122" y="344"/>
                </a:lnTo>
                <a:lnTo>
                  <a:pt x="122" y="345"/>
                </a:lnTo>
              </a:path>
            </a:pathLst>
          </a:custGeom>
          <a:solidFill>
            <a:srgbClr val="008000"/>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1995" name="Freeform 1051"/>
          <p:cNvSpPr>
            <a:spLocks/>
          </p:cNvSpPr>
          <p:nvPr/>
        </p:nvSpPr>
        <p:spPr bwMode="auto">
          <a:xfrm>
            <a:off x="3924300" y="4179888"/>
            <a:ext cx="598488" cy="214312"/>
          </a:xfrm>
          <a:custGeom>
            <a:avLst/>
            <a:gdLst>
              <a:gd name="T0" fmla="*/ 1 w 425"/>
              <a:gd name="T1" fmla="*/ 58 h 135"/>
              <a:gd name="T2" fmla="*/ 9 w 425"/>
              <a:gd name="T3" fmla="*/ 51 h 135"/>
              <a:gd name="T4" fmla="*/ 23 w 425"/>
              <a:gd name="T5" fmla="*/ 44 h 135"/>
              <a:gd name="T6" fmla="*/ 40 w 425"/>
              <a:gd name="T7" fmla="*/ 38 h 135"/>
              <a:gd name="T8" fmla="*/ 60 w 425"/>
              <a:gd name="T9" fmla="*/ 31 h 135"/>
              <a:gd name="T10" fmla="*/ 81 w 425"/>
              <a:gd name="T11" fmla="*/ 23 h 135"/>
              <a:gd name="T12" fmla="*/ 95 w 425"/>
              <a:gd name="T13" fmla="*/ 20 h 135"/>
              <a:gd name="T14" fmla="*/ 107 w 425"/>
              <a:gd name="T15" fmla="*/ 18 h 135"/>
              <a:gd name="T16" fmla="*/ 119 w 425"/>
              <a:gd name="T17" fmla="*/ 17 h 135"/>
              <a:gd name="T18" fmla="*/ 135 w 425"/>
              <a:gd name="T19" fmla="*/ 16 h 135"/>
              <a:gd name="T20" fmla="*/ 161 w 425"/>
              <a:gd name="T21" fmla="*/ 14 h 135"/>
              <a:gd name="T22" fmla="*/ 178 w 425"/>
              <a:gd name="T23" fmla="*/ 14 h 135"/>
              <a:gd name="T24" fmla="*/ 192 w 425"/>
              <a:gd name="T25" fmla="*/ 15 h 135"/>
              <a:gd name="T26" fmla="*/ 206 w 425"/>
              <a:gd name="T27" fmla="*/ 16 h 135"/>
              <a:gd name="T28" fmla="*/ 223 w 425"/>
              <a:gd name="T29" fmla="*/ 16 h 135"/>
              <a:gd name="T30" fmla="*/ 250 w 425"/>
              <a:gd name="T31" fmla="*/ 14 h 135"/>
              <a:gd name="T32" fmla="*/ 269 w 425"/>
              <a:gd name="T33" fmla="*/ 10 h 135"/>
              <a:gd name="T34" fmla="*/ 283 w 425"/>
              <a:gd name="T35" fmla="*/ 5 h 135"/>
              <a:gd name="T36" fmla="*/ 297 w 425"/>
              <a:gd name="T37" fmla="*/ 2 h 135"/>
              <a:gd name="T38" fmla="*/ 313 w 425"/>
              <a:gd name="T39" fmla="*/ 0 h 135"/>
              <a:gd name="T40" fmla="*/ 340 w 425"/>
              <a:gd name="T41" fmla="*/ 4 h 135"/>
              <a:gd name="T42" fmla="*/ 367 w 425"/>
              <a:gd name="T43" fmla="*/ 9 h 135"/>
              <a:gd name="T44" fmla="*/ 391 w 425"/>
              <a:gd name="T45" fmla="*/ 14 h 135"/>
              <a:gd name="T46" fmla="*/ 410 w 425"/>
              <a:gd name="T47" fmla="*/ 23 h 135"/>
              <a:gd name="T48" fmla="*/ 421 w 425"/>
              <a:gd name="T49" fmla="*/ 36 h 135"/>
              <a:gd name="T50" fmla="*/ 424 w 425"/>
              <a:gd name="T51" fmla="*/ 55 h 135"/>
              <a:gd name="T52" fmla="*/ 406 w 425"/>
              <a:gd name="T53" fmla="*/ 85 h 135"/>
              <a:gd name="T54" fmla="*/ 378 w 425"/>
              <a:gd name="T55" fmla="*/ 91 h 135"/>
              <a:gd name="T56" fmla="*/ 340 w 425"/>
              <a:gd name="T57" fmla="*/ 88 h 135"/>
              <a:gd name="T58" fmla="*/ 295 w 425"/>
              <a:gd name="T59" fmla="*/ 86 h 135"/>
              <a:gd name="T60" fmla="*/ 246 w 425"/>
              <a:gd name="T61" fmla="*/ 92 h 135"/>
              <a:gd name="T62" fmla="*/ 226 w 425"/>
              <a:gd name="T63" fmla="*/ 100 h 135"/>
              <a:gd name="T64" fmla="*/ 217 w 425"/>
              <a:gd name="T65" fmla="*/ 106 h 135"/>
              <a:gd name="T66" fmla="*/ 210 w 425"/>
              <a:gd name="T67" fmla="*/ 111 h 135"/>
              <a:gd name="T68" fmla="*/ 202 w 425"/>
              <a:gd name="T69" fmla="*/ 116 h 135"/>
              <a:gd name="T70" fmla="*/ 190 w 425"/>
              <a:gd name="T71" fmla="*/ 120 h 135"/>
              <a:gd name="T72" fmla="*/ 155 w 425"/>
              <a:gd name="T73" fmla="*/ 127 h 135"/>
              <a:gd name="T74" fmla="*/ 123 w 425"/>
              <a:gd name="T75" fmla="*/ 132 h 135"/>
              <a:gd name="T76" fmla="*/ 96 w 425"/>
              <a:gd name="T77" fmla="*/ 134 h 135"/>
              <a:gd name="T78" fmla="*/ 72 w 425"/>
              <a:gd name="T79" fmla="*/ 130 h 135"/>
              <a:gd name="T80" fmla="*/ 50 w 425"/>
              <a:gd name="T81" fmla="*/ 118 h 135"/>
              <a:gd name="T82" fmla="*/ 38 w 425"/>
              <a:gd name="T83" fmla="*/ 105 h 135"/>
              <a:gd name="T84" fmla="*/ 38 w 425"/>
              <a:gd name="T85" fmla="*/ 100 h 135"/>
              <a:gd name="T86" fmla="*/ 39 w 425"/>
              <a:gd name="T87" fmla="*/ 96 h 135"/>
              <a:gd name="T88" fmla="*/ 41 w 425"/>
              <a:gd name="T89" fmla="*/ 90 h 135"/>
              <a:gd name="T90" fmla="*/ 41 w 425"/>
              <a:gd name="T91" fmla="*/ 85 h 135"/>
              <a:gd name="T92" fmla="*/ 38 w 425"/>
              <a:gd name="T93" fmla="*/ 79 h 135"/>
              <a:gd name="T94" fmla="*/ 34 w 425"/>
              <a:gd name="T95" fmla="*/ 75 h 135"/>
              <a:gd name="T96" fmla="*/ 30 w 425"/>
              <a:gd name="T97" fmla="*/ 72 h 135"/>
              <a:gd name="T98" fmla="*/ 25 w 425"/>
              <a:gd name="T99" fmla="*/ 71 h 135"/>
              <a:gd name="T100" fmla="*/ 19 w 425"/>
              <a:gd name="T101" fmla="*/ 70 h 135"/>
              <a:gd name="T102" fmla="*/ 12 w 425"/>
              <a:gd name="T103" fmla="*/ 68 h 135"/>
              <a:gd name="T104" fmla="*/ 9 w 425"/>
              <a:gd name="T105" fmla="*/ 68 h 135"/>
              <a:gd name="T106" fmla="*/ 6 w 425"/>
              <a:gd name="T107" fmla="*/ 68 h 135"/>
              <a:gd name="T108" fmla="*/ 3 w 425"/>
              <a:gd name="T109" fmla="*/ 69 h 135"/>
              <a:gd name="T110" fmla="*/ 1 w 425"/>
              <a:gd name="T111" fmla="*/ 69 h 135"/>
              <a:gd name="T112" fmla="*/ 0 w 425"/>
              <a:gd name="T11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5" h="135">
                <a:moveTo>
                  <a:pt x="0" y="68"/>
                </a:moveTo>
                <a:lnTo>
                  <a:pt x="0" y="65"/>
                </a:lnTo>
                <a:lnTo>
                  <a:pt x="0" y="63"/>
                </a:lnTo>
                <a:lnTo>
                  <a:pt x="0" y="62"/>
                </a:lnTo>
                <a:lnTo>
                  <a:pt x="0" y="60"/>
                </a:lnTo>
                <a:lnTo>
                  <a:pt x="1" y="58"/>
                </a:lnTo>
                <a:lnTo>
                  <a:pt x="2" y="57"/>
                </a:lnTo>
                <a:lnTo>
                  <a:pt x="3" y="56"/>
                </a:lnTo>
                <a:lnTo>
                  <a:pt x="4" y="54"/>
                </a:lnTo>
                <a:lnTo>
                  <a:pt x="6" y="53"/>
                </a:lnTo>
                <a:lnTo>
                  <a:pt x="8" y="52"/>
                </a:lnTo>
                <a:lnTo>
                  <a:pt x="9" y="51"/>
                </a:lnTo>
                <a:lnTo>
                  <a:pt x="11" y="50"/>
                </a:lnTo>
                <a:lnTo>
                  <a:pt x="13" y="48"/>
                </a:lnTo>
                <a:lnTo>
                  <a:pt x="16" y="47"/>
                </a:lnTo>
                <a:lnTo>
                  <a:pt x="18" y="46"/>
                </a:lnTo>
                <a:lnTo>
                  <a:pt x="20" y="45"/>
                </a:lnTo>
                <a:lnTo>
                  <a:pt x="23" y="44"/>
                </a:lnTo>
                <a:lnTo>
                  <a:pt x="26" y="43"/>
                </a:lnTo>
                <a:lnTo>
                  <a:pt x="28" y="42"/>
                </a:lnTo>
                <a:lnTo>
                  <a:pt x="31" y="41"/>
                </a:lnTo>
                <a:lnTo>
                  <a:pt x="34" y="40"/>
                </a:lnTo>
                <a:lnTo>
                  <a:pt x="37" y="39"/>
                </a:lnTo>
                <a:lnTo>
                  <a:pt x="40" y="38"/>
                </a:lnTo>
                <a:lnTo>
                  <a:pt x="43" y="36"/>
                </a:lnTo>
                <a:lnTo>
                  <a:pt x="46" y="36"/>
                </a:lnTo>
                <a:lnTo>
                  <a:pt x="50" y="34"/>
                </a:lnTo>
                <a:lnTo>
                  <a:pt x="53" y="33"/>
                </a:lnTo>
                <a:lnTo>
                  <a:pt x="56" y="32"/>
                </a:lnTo>
                <a:lnTo>
                  <a:pt x="60" y="31"/>
                </a:lnTo>
                <a:lnTo>
                  <a:pt x="63" y="30"/>
                </a:lnTo>
                <a:lnTo>
                  <a:pt x="66" y="29"/>
                </a:lnTo>
                <a:lnTo>
                  <a:pt x="73" y="26"/>
                </a:lnTo>
                <a:lnTo>
                  <a:pt x="76" y="25"/>
                </a:lnTo>
                <a:lnTo>
                  <a:pt x="79" y="24"/>
                </a:lnTo>
                <a:lnTo>
                  <a:pt x="81" y="23"/>
                </a:lnTo>
                <a:lnTo>
                  <a:pt x="84" y="22"/>
                </a:lnTo>
                <a:lnTo>
                  <a:pt x="86" y="22"/>
                </a:lnTo>
                <a:lnTo>
                  <a:pt x="89" y="21"/>
                </a:lnTo>
                <a:lnTo>
                  <a:pt x="91" y="21"/>
                </a:lnTo>
                <a:lnTo>
                  <a:pt x="93" y="20"/>
                </a:lnTo>
                <a:lnTo>
                  <a:pt x="95" y="20"/>
                </a:lnTo>
                <a:lnTo>
                  <a:pt x="97" y="19"/>
                </a:lnTo>
                <a:lnTo>
                  <a:pt x="99" y="19"/>
                </a:lnTo>
                <a:lnTo>
                  <a:pt x="101" y="19"/>
                </a:lnTo>
                <a:lnTo>
                  <a:pt x="103" y="18"/>
                </a:lnTo>
                <a:lnTo>
                  <a:pt x="105" y="18"/>
                </a:lnTo>
                <a:lnTo>
                  <a:pt x="107" y="18"/>
                </a:lnTo>
                <a:lnTo>
                  <a:pt x="109" y="18"/>
                </a:lnTo>
                <a:lnTo>
                  <a:pt x="111" y="18"/>
                </a:lnTo>
                <a:lnTo>
                  <a:pt x="113" y="17"/>
                </a:lnTo>
                <a:lnTo>
                  <a:pt x="115" y="17"/>
                </a:lnTo>
                <a:lnTo>
                  <a:pt x="117" y="17"/>
                </a:lnTo>
                <a:lnTo>
                  <a:pt x="119" y="17"/>
                </a:lnTo>
                <a:lnTo>
                  <a:pt x="122" y="17"/>
                </a:lnTo>
                <a:lnTo>
                  <a:pt x="124" y="17"/>
                </a:lnTo>
                <a:lnTo>
                  <a:pt x="126" y="17"/>
                </a:lnTo>
                <a:lnTo>
                  <a:pt x="129" y="16"/>
                </a:lnTo>
                <a:lnTo>
                  <a:pt x="132" y="16"/>
                </a:lnTo>
                <a:lnTo>
                  <a:pt x="135" y="16"/>
                </a:lnTo>
                <a:lnTo>
                  <a:pt x="138" y="16"/>
                </a:lnTo>
                <a:lnTo>
                  <a:pt x="142" y="16"/>
                </a:lnTo>
                <a:lnTo>
                  <a:pt x="146" y="16"/>
                </a:lnTo>
                <a:lnTo>
                  <a:pt x="154" y="15"/>
                </a:lnTo>
                <a:lnTo>
                  <a:pt x="157" y="14"/>
                </a:lnTo>
                <a:lnTo>
                  <a:pt x="161" y="14"/>
                </a:lnTo>
                <a:lnTo>
                  <a:pt x="164" y="14"/>
                </a:lnTo>
                <a:lnTo>
                  <a:pt x="167" y="14"/>
                </a:lnTo>
                <a:lnTo>
                  <a:pt x="170" y="14"/>
                </a:lnTo>
                <a:lnTo>
                  <a:pt x="173" y="14"/>
                </a:lnTo>
                <a:lnTo>
                  <a:pt x="176" y="14"/>
                </a:lnTo>
                <a:lnTo>
                  <a:pt x="178" y="14"/>
                </a:lnTo>
                <a:lnTo>
                  <a:pt x="180" y="14"/>
                </a:lnTo>
                <a:lnTo>
                  <a:pt x="183" y="14"/>
                </a:lnTo>
                <a:lnTo>
                  <a:pt x="185" y="15"/>
                </a:lnTo>
                <a:lnTo>
                  <a:pt x="187" y="15"/>
                </a:lnTo>
                <a:lnTo>
                  <a:pt x="190" y="15"/>
                </a:lnTo>
                <a:lnTo>
                  <a:pt x="192" y="15"/>
                </a:lnTo>
                <a:lnTo>
                  <a:pt x="194" y="15"/>
                </a:lnTo>
                <a:lnTo>
                  <a:pt x="196" y="16"/>
                </a:lnTo>
                <a:lnTo>
                  <a:pt x="198" y="16"/>
                </a:lnTo>
                <a:lnTo>
                  <a:pt x="201" y="16"/>
                </a:lnTo>
                <a:lnTo>
                  <a:pt x="203" y="16"/>
                </a:lnTo>
                <a:lnTo>
                  <a:pt x="206" y="16"/>
                </a:lnTo>
                <a:lnTo>
                  <a:pt x="208" y="16"/>
                </a:lnTo>
                <a:lnTo>
                  <a:pt x="211" y="16"/>
                </a:lnTo>
                <a:lnTo>
                  <a:pt x="214" y="16"/>
                </a:lnTo>
                <a:lnTo>
                  <a:pt x="216" y="16"/>
                </a:lnTo>
                <a:lnTo>
                  <a:pt x="220" y="16"/>
                </a:lnTo>
                <a:lnTo>
                  <a:pt x="223" y="16"/>
                </a:lnTo>
                <a:lnTo>
                  <a:pt x="226" y="16"/>
                </a:lnTo>
                <a:lnTo>
                  <a:pt x="230" y="16"/>
                </a:lnTo>
                <a:lnTo>
                  <a:pt x="234" y="16"/>
                </a:lnTo>
                <a:lnTo>
                  <a:pt x="238" y="16"/>
                </a:lnTo>
                <a:lnTo>
                  <a:pt x="246" y="15"/>
                </a:lnTo>
                <a:lnTo>
                  <a:pt x="250" y="14"/>
                </a:lnTo>
                <a:lnTo>
                  <a:pt x="254" y="14"/>
                </a:lnTo>
                <a:lnTo>
                  <a:pt x="257" y="13"/>
                </a:lnTo>
                <a:lnTo>
                  <a:pt x="260" y="12"/>
                </a:lnTo>
                <a:lnTo>
                  <a:pt x="263" y="12"/>
                </a:lnTo>
                <a:lnTo>
                  <a:pt x="266" y="11"/>
                </a:lnTo>
                <a:lnTo>
                  <a:pt x="269" y="10"/>
                </a:lnTo>
                <a:lnTo>
                  <a:pt x="272" y="9"/>
                </a:lnTo>
                <a:lnTo>
                  <a:pt x="274" y="8"/>
                </a:lnTo>
                <a:lnTo>
                  <a:pt x="276" y="8"/>
                </a:lnTo>
                <a:lnTo>
                  <a:pt x="279" y="7"/>
                </a:lnTo>
                <a:lnTo>
                  <a:pt x="281" y="6"/>
                </a:lnTo>
                <a:lnTo>
                  <a:pt x="283" y="5"/>
                </a:lnTo>
                <a:lnTo>
                  <a:pt x="286" y="5"/>
                </a:lnTo>
                <a:lnTo>
                  <a:pt x="288" y="4"/>
                </a:lnTo>
                <a:lnTo>
                  <a:pt x="290" y="3"/>
                </a:lnTo>
                <a:lnTo>
                  <a:pt x="292" y="2"/>
                </a:lnTo>
                <a:lnTo>
                  <a:pt x="294" y="2"/>
                </a:lnTo>
                <a:lnTo>
                  <a:pt x="297" y="2"/>
                </a:lnTo>
                <a:lnTo>
                  <a:pt x="299" y="1"/>
                </a:lnTo>
                <a:lnTo>
                  <a:pt x="302" y="1"/>
                </a:lnTo>
                <a:lnTo>
                  <a:pt x="304" y="0"/>
                </a:lnTo>
                <a:lnTo>
                  <a:pt x="307" y="0"/>
                </a:lnTo>
                <a:lnTo>
                  <a:pt x="310" y="0"/>
                </a:lnTo>
                <a:lnTo>
                  <a:pt x="313" y="0"/>
                </a:lnTo>
                <a:lnTo>
                  <a:pt x="316" y="0"/>
                </a:lnTo>
                <a:lnTo>
                  <a:pt x="320" y="0"/>
                </a:lnTo>
                <a:lnTo>
                  <a:pt x="323" y="1"/>
                </a:lnTo>
                <a:lnTo>
                  <a:pt x="327" y="2"/>
                </a:lnTo>
                <a:lnTo>
                  <a:pt x="331" y="2"/>
                </a:lnTo>
                <a:lnTo>
                  <a:pt x="340" y="4"/>
                </a:lnTo>
                <a:lnTo>
                  <a:pt x="345" y="5"/>
                </a:lnTo>
                <a:lnTo>
                  <a:pt x="349" y="6"/>
                </a:lnTo>
                <a:lnTo>
                  <a:pt x="354" y="6"/>
                </a:lnTo>
                <a:lnTo>
                  <a:pt x="358" y="7"/>
                </a:lnTo>
                <a:lnTo>
                  <a:pt x="363" y="8"/>
                </a:lnTo>
                <a:lnTo>
                  <a:pt x="367" y="9"/>
                </a:lnTo>
                <a:lnTo>
                  <a:pt x="371" y="10"/>
                </a:lnTo>
                <a:lnTo>
                  <a:pt x="376" y="10"/>
                </a:lnTo>
                <a:lnTo>
                  <a:pt x="380" y="11"/>
                </a:lnTo>
                <a:lnTo>
                  <a:pt x="384" y="12"/>
                </a:lnTo>
                <a:lnTo>
                  <a:pt x="387" y="13"/>
                </a:lnTo>
                <a:lnTo>
                  <a:pt x="391" y="14"/>
                </a:lnTo>
                <a:lnTo>
                  <a:pt x="394" y="16"/>
                </a:lnTo>
                <a:lnTo>
                  <a:pt x="398" y="17"/>
                </a:lnTo>
                <a:lnTo>
                  <a:pt x="401" y="18"/>
                </a:lnTo>
                <a:lnTo>
                  <a:pt x="404" y="20"/>
                </a:lnTo>
                <a:lnTo>
                  <a:pt x="407" y="21"/>
                </a:lnTo>
                <a:lnTo>
                  <a:pt x="410" y="23"/>
                </a:lnTo>
                <a:lnTo>
                  <a:pt x="412" y="25"/>
                </a:lnTo>
                <a:lnTo>
                  <a:pt x="414" y="27"/>
                </a:lnTo>
                <a:lnTo>
                  <a:pt x="416" y="29"/>
                </a:lnTo>
                <a:lnTo>
                  <a:pt x="418" y="31"/>
                </a:lnTo>
                <a:lnTo>
                  <a:pt x="420" y="33"/>
                </a:lnTo>
                <a:lnTo>
                  <a:pt x="421" y="36"/>
                </a:lnTo>
                <a:lnTo>
                  <a:pt x="422" y="38"/>
                </a:lnTo>
                <a:lnTo>
                  <a:pt x="423" y="42"/>
                </a:lnTo>
                <a:lnTo>
                  <a:pt x="424" y="44"/>
                </a:lnTo>
                <a:lnTo>
                  <a:pt x="424" y="48"/>
                </a:lnTo>
                <a:lnTo>
                  <a:pt x="424" y="51"/>
                </a:lnTo>
                <a:lnTo>
                  <a:pt x="424" y="55"/>
                </a:lnTo>
                <a:lnTo>
                  <a:pt x="420" y="67"/>
                </a:lnTo>
                <a:lnTo>
                  <a:pt x="418" y="72"/>
                </a:lnTo>
                <a:lnTo>
                  <a:pt x="416" y="76"/>
                </a:lnTo>
                <a:lnTo>
                  <a:pt x="413" y="80"/>
                </a:lnTo>
                <a:lnTo>
                  <a:pt x="410" y="82"/>
                </a:lnTo>
                <a:lnTo>
                  <a:pt x="406" y="85"/>
                </a:lnTo>
                <a:lnTo>
                  <a:pt x="402" y="87"/>
                </a:lnTo>
                <a:lnTo>
                  <a:pt x="398" y="88"/>
                </a:lnTo>
                <a:lnTo>
                  <a:pt x="393" y="90"/>
                </a:lnTo>
                <a:lnTo>
                  <a:pt x="388" y="90"/>
                </a:lnTo>
                <a:lnTo>
                  <a:pt x="383" y="91"/>
                </a:lnTo>
                <a:lnTo>
                  <a:pt x="378" y="91"/>
                </a:lnTo>
                <a:lnTo>
                  <a:pt x="372" y="91"/>
                </a:lnTo>
                <a:lnTo>
                  <a:pt x="366" y="90"/>
                </a:lnTo>
                <a:lnTo>
                  <a:pt x="360" y="90"/>
                </a:lnTo>
                <a:lnTo>
                  <a:pt x="353" y="89"/>
                </a:lnTo>
                <a:lnTo>
                  <a:pt x="346" y="89"/>
                </a:lnTo>
                <a:lnTo>
                  <a:pt x="340" y="88"/>
                </a:lnTo>
                <a:lnTo>
                  <a:pt x="333" y="87"/>
                </a:lnTo>
                <a:lnTo>
                  <a:pt x="326" y="87"/>
                </a:lnTo>
                <a:lnTo>
                  <a:pt x="318" y="86"/>
                </a:lnTo>
                <a:lnTo>
                  <a:pt x="310" y="86"/>
                </a:lnTo>
                <a:lnTo>
                  <a:pt x="303" y="86"/>
                </a:lnTo>
                <a:lnTo>
                  <a:pt x="295" y="86"/>
                </a:lnTo>
                <a:lnTo>
                  <a:pt x="287" y="86"/>
                </a:lnTo>
                <a:lnTo>
                  <a:pt x="279" y="86"/>
                </a:lnTo>
                <a:lnTo>
                  <a:pt x="271" y="87"/>
                </a:lnTo>
                <a:lnTo>
                  <a:pt x="263" y="88"/>
                </a:lnTo>
                <a:lnTo>
                  <a:pt x="255" y="90"/>
                </a:lnTo>
                <a:lnTo>
                  <a:pt x="246" y="92"/>
                </a:lnTo>
                <a:lnTo>
                  <a:pt x="238" y="95"/>
                </a:lnTo>
                <a:lnTo>
                  <a:pt x="233" y="97"/>
                </a:lnTo>
                <a:lnTo>
                  <a:pt x="231" y="98"/>
                </a:lnTo>
                <a:lnTo>
                  <a:pt x="229" y="98"/>
                </a:lnTo>
                <a:lnTo>
                  <a:pt x="227" y="100"/>
                </a:lnTo>
                <a:lnTo>
                  <a:pt x="226" y="100"/>
                </a:lnTo>
                <a:lnTo>
                  <a:pt x="224" y="101"/>
                </a:lnTo>
                <a:lnTo>
                  <a:pt x="222" y="102"/>
                </a:lnTo>
                <a:lnTo>
                  <a:pt x="221" y="103"/>
                </a:lnTo>
                <a:lnTo>
                  <a:pt x="219" y="104"/>
                </a:lnTo>
                <a:lnTo>
                  <a:pt x="218" y="105"/>
                </a:lnTo>
                <a:lnTo>
                  <a:pt x="217" y="106"/>
                </a:lnTo>
                <a:lnTo>
                  <a:pt x="216" y="107"/>
                </a:lnTo>
                <a:lnTo>
                  <a:pt x="214" y="108"/>
                </a:lnTo>
                <a:lnTo>
                  <a:pt x="213" y="108"/>
                </a:lnTo>
                <a:lnTo>
                  <a:pt x="212" y="110"/>
                </a:lnTo>
                <a:lnTo>
                  <a:pt x="211" y="110"/>
                </a:lnTo>
                <a:lnTo>
                  <a:pt x="210" y="111"/>
                </a:lnTo>
                <a:lnTo>
                  <a:pt x="208" y="112"/>
                </a:lnTo>
                <a:lnTo>
                  <a:pt x="207" y="113"/>
                </a:lnTo>
                <a:lnTo>
                  <a:pt x="206" y="114"/>
                </a:lnTo>
                <a:lnTo>
                  <a:pt x="204" y="114"/>
                </a:lnTo>
                <a:lnTo>
                  <a:pt x="203" y="115"/>
                </a:lnTo>
                <a:lnTo>
                  <a:pt x="202" y="116"/>
                </a:lnTo>
                <a:lnTo>
                  <a:pt x="200" y="117"/>
                </a:lnTo>
                <a:lnTo>
                  <a:pt x="198" y="118"/>
                </a:lnTo>
                <a:lnTo>
                  <a:pt x="196" y="118"/>
                </a:lnTo>
                <a:lnTo>
                  <a:pt x="194" y="119"/>
                </a:lnTo>
                <a:lnTo>
                  <a:pt x="192" y="119"/>
                </a:lnTo>
                <a:lnTo>
                  <a:pt x="190" y="120"/>
                </a:lnTo>
                <a:lnTo>
                  <a:pt x="188" y="120"/>
                </a:lnTo>
                <a:lnTo>
                  <a:pt x="186" y="121"/>
                </a:lnTo>
                <a:lnTo>
                  <a:pt x="173" y="123"/>
                </a:lnTo>
                <a:lnTo>
                  <a:pt x="167" y="124"/>
                </a:lnTo>
                <a:lnTo>
                  <a:pt x="161" y="126"/>
                </a:lnTo>
                <a:lnTo>
                  <a:pt x="155" y="127"/>
                </a:lnTo>
                <a:lnTo>
                  <a:pt x="149" y="128"/>
                </a:lnTo>
                <a:lnTo>
                  <a:pt x="144" y="129"/>
                </a:lnTo>
                <a:lnTo>
                  <a:pt x="138" y="130"/>
                </a:lnTo>
                <a:lnTo>
                  <a:pt x="133" y="131"/>
                </a:lnTo>
                <a:lnTo>
                  <a:pt x="128" y="132"/>
                </a:lnTo>
                <a:lnTo>
                  <a:pt x="123" y="132"/>
                </a:lnTo>
                <a:lnTo>
                  <a:pt x="118" y="133"/>
                </a:lnTo>
                <a:lnTo>
                  <a:pt x="114" y="134"/>
                </a:lnTo>
                <a:lnTo>
                  <a:pt x="109" y="134"/>
                </a:lnTo>
                <a:lnTo>
                  <a:pt x="105" y="134"/>
                </a:lnTo>
                <a:lnTo>
                  <a:pt x="100" y="134"/>
                </a:lnTo>
                <a:lnTo>
                  <a:pt x="96" y="134"/>
                </a:lnTo>
                <a:lnTo>
                  <a:pt x="92" y="134"/>
                </a:lnTo>
                <a:lnTo>
                  <a:pt x="88" y="134"/>
                </a:lnTo>
                <a:lnTo>
                  <a:pt x="84" y="133"/>
                </a:lnTo>
                <a:lnTo>
                  <a:pt x="80" y="132"/>
                </a:lnTo>
                <a:lnTo>
                  <a:pt x="76" y="131"/>
                </a:lnTo>
                <a:lnTo>
                  <a:pt x="72" y="130"/>
                </a:lnTo>
                <a:lnTo>
                  <a:pt x="68" y="128"/>
                </a:lnTo>
                <a:lnTo>
                  <a:pt x="64" y="127"/>
                </a:lnTo>
                <a:lnTo>
                  <a:pt x="61" y="125"/>
                </a:lnTo>
                <a:lnTo>
                  <a:pt x="57" y="123"/>
                </a:lnTo>
                <a:lnTo>
                  <a:pt x="54" y="120"/>
                </a:lnTo>
                <a:lnTo>
                  <a:pt x="50" y="118"/>
                </a:lnTo>
                <a:lnTo>
                  <a:pt x="47" y="115"/>
                </a:lnTo>
                <a:lnTo>
                  <a:pt x="43" y="111"/>
                </a:lnTo>
                <a:lnTo>
                  <a:pt x="40" y="108"/>
                </a:lnTo>
                <a:lnTo>
                  <a:pt x="39" y="106"/>
                </a:lnTo>
                <a:lnTo>
                  <a:pt x="38" y="106"/>
                </a:lnTo>
                <a:lnTo>
                  <a:pt x="38" y="105"/>
                </a:lnTo>
                <a:lnTo>
                  <a:pt x="38" y="104"/>
                </a:lnTo>
                <a:lnTo>
                  <a:pt x="38" y="104"/>
                </a:lnTo>
                <a:lnTo>
                  <a:pt x="38" y="103"/>
                </a:lnTo>
                <a:lnTo>
                  <a:pt x="38" y="102"/>
                </a:lnTo>
                <a:lnTo>
                  <a:pt x="38" y="101"/>
                </a:lnTo>
                <a:lnTo>
                  <a:pt x="38" y="100"/>
                </a:lnTo>
                <a:lnTo>
                  <a:pt x="38" y="100"/>
                </a:lnTo>
                <a:lnTo>
                  <a:pt x="38" y="99"/>
                </a:lnTo>
                <a:lnTo>
                  <a:pt x="38" y="98"/>
                </a:lnTo>
                <a:lnTo>
                  <a:pt x="39" y="97"/>
                </a:lnTo>
                <a:lnTo>
                  <a:pt x="39" y="96"/>
                </a:lnTo>
                <a:lnTo>
                  <a:pt x="39" y="96"/>
                </a:lnTo>
                <a:lnTo>
                  <a:pt x="40" y="95"/>
                </a:lnTo>
                <a:lnTo>
                  <a:pt x="40" y="94"/>
                </a:lnTo>
                <a:lnTo>
                  <a:pt x="40" y="93"/>
                </a:lnTo>
                <a:lnTo>
                  <a:pt x="40" y="92"/>
                </a:lnTo>
                <a:lnTo>
                  <a:pt x="41" y="91"/>
                </a:lnTo>
                <a:lnTo>
                  <a:pt x="41" y="90"/>
                </a:lnTo>
                <a:lnTo>
                  <a:pt x="41" y="89"/>
                </a:lnTo>
                <a:lnTo>
                  <a:pt x="41" y="88"/>
                </a:lnTo>
                <a:lnTo>
                  <a:pt x="41" y="88"/>
                </a:lnTo>
                <a:lnTo>
                  <a:pt x="41" y="87"/>
                </a:lnTo>
                <a:lnTo>
                  <a:pt x="41" y="86"/>
                </a:lnTo>
                <a:lnTo>
                  <a:pt x="41" y="85"/>
                </a:lnTo>
                <a:lnTo>
                  <a:pt x="41" y="84"/>
                </a:lnTo>
                <a:lnTo>
                  <a:pt x="41" y="83"/>
                </a:lnTo>
                <a:lnTo>
                  <a:pt x="40" y="82"/>
                </a:lnTo>
                <a:lnTo>
                  <a:pt x="40" y="82"/>
                </a:lnTo>
                <a:lnTo>
                  <a:pt x="38" y="80"/>
                </a:lnTo>
                <a:lnTo>
                  <a:pt x="38" y="79"/>
                </a:lnTo>
                <a:lnTo>
                  <a:pt x="37" y="78"/>
                </a:lnTo>
                <a:lnTo>
                  <a:pt x="37" y="77"/>
                </a:lnTo>
                <a:lnTo>
                  <a:pt x="36" y="76"/>
                </a:lnTo>
                <a:lnTo>
                  <a:pt x="35" y="76"/>
                </a:lnTo>
                <a:lnTo>
                  <a:pt x="35" y="76"/>
                </a:lnTo>
                <a:lnTo>
                  <a:pt x="34" y="75"/>
                </a:lnTo>
                <a:lnTo>
                  <a:pt x="34" y="74"/>
                </a:lnTo>
                <a:lnTo>
                  <a:pt x="33" y="74"/>
                </a:lnTo>
                <a:lnTo>
                  <a:pt x="32" y="74"/>
                </a:lnTo>
                <a:lnTo>
                  <a:pt x="32" y="73"/>
                </a:lnTo>
                <a:lnTo>
                  <a:pt x="31" y="73"/>
                </a:lnTo>
                <a:lnTo>
                  <a:pt x="30" y="72"/>
                </a:lnTo>
                <a:lnTo>
                  <a:pt x="29" y="72"/>
                </a:lnTo>
                <a:lnTo>
                  <a:pt x="28" y="72"/>
                </a:lnTo>
                <a:lnTo>
                  <a:pt x="28" y="72"/>
                </a:lnTo>
                <a:lnTo>
                  <a:pt x="27" y="71"/>
                </a:lnTo>
                <a:lnTo>
                  <a:pt x="26" y="71"/>
                </a:lnTo>
                <a:lnTo>
                  <a:pt x="25" y="71"/>
                </a:lnTo>
                <a:lnTo>
                  <a:pt x="24" y="70"/>
                </a:lnTo>
                <a:lnTo>
                  <a:pt x="24" y="70"/>
                </a:lnTo>
                <a:lnTo>
                  <a:pt x="22" y="70"/>
                </a:lnTo>
                <a:lnTo>
                  <a:pt x="22" y="70"/>
                </a:lnTo>
                <a:lnTo>
                  <a:pt x="20" y="70"/>
                </a:lnTo>
                <a:lnTo>
                  <a:pt x="19" y="70"/>
                </a:lnTo>
                <a:lnTo>
                  <a:pt x="18" y="69"/>
                </a:lnTo>
                <a:lnTo>
                  <a:pt x="17" y="69"/>
                </a:lnTo>
                <a:lnTo>
                  <a:pt x="16" y="69"/>
                </a:lnTo>
                <a:lnTo>
                  <a:pt x="15" y="68"/>
                </a:lnTo>
                <a:lnTo>
                  <a:pt x="14" y="68"/>
                </a:lnTo>
                <a:lnTo>
                  <a:pt x="12" y="68"/>
                </a:lnTo>
                <a:lnTo>
                  <a:pt x="12" y="68"/>
                </a:lnTo>
                <a:lnTo>
                  <a:pt x="11" y="68"/>
                </a:lnTo>
                <a:lnTo>
                  <a:pt x="10" y="68"/>
                </a:lnTo>
                <a:lnTo>
                  <a:pt x="10" y="68"/>
                </a:lnTo>
                <a:lnTo>
                  <a:pt x="9" y="68"/>
                </a:lnTo>
                <a:lnTo>
                  <a:pt x="9" y="68"/>
                </a:lnTo>
                <a:lnTo>
                  <a:pt x="8" y="68"/>
                </a:lnTo>
                <a:lnTo>
                  <a:pt x="8" y="68"/>
                </a:lnTo>
                <a:lnTo>
                  <a:pt x="7" y="68"/>
                </a:lnTo>
                <a:lnTo>
                  <a:pt x="7" y="68"/>
                </a:lnTo>
                <a:lnTo>
                  <a:pt x="6" y="68"/>
                </a:lnTo>
                <a:lnTo>
                  <a:pt x="6" y="68"/>
                </a:lnTo>
                <a:lnTo>
                  <a:pt x="5" y="69"/>
                </a:lnTo>
                <a:lnTo>
                  <a:pt x="5" y="69"/>
                </a:lnTo>
                <a:lnTo>
                  <a:pt x="4" y="69"/>
                </a:lnTo>
                <a:lnTo>
                  <a:pt x="4" y="69"/>
                </a:lnTo>
                <a:lnTo>
                  <a:pt x="4" y="69"/>
                </a:lnTo>
                <a:lnTo>
                  <a:pt x="3" y="69"/>
                </a:lnTo>
                <a:lnTo>
                  <a:pt x="3" y="69"/>
                </a:lnTo>
                <a:lnTo>
                  <a:pt x="2" y="69"/>
                </a:lnTo>
                <a:lnTo>
                  <a:pt x="2" y="69"/>
                </a:lnTo>
                <a:lnTo>
                  <a:pt x="2" y="69"/>
                </a:lnTo>
                <a:lnTo>
                  <a:pt x="2" y="69"/>
                </a:lnTo>
                <a:lnTo>
                  <a:pt x="1" y="69"/>
                </a:lnTo>
                <a:lnTo>
                  <a:pt x="1" y="69"/>
                </a:lnTo>
                <a:lnTo>
                  <a:pt x="1" y="69"/>
                </a:lnTo>
                <a:lnTo>
                  <a:pt x="0" y="69"/>
                </a:lnTo>
                <a:lnTo>
                  <a:pt x="0" y="69"/>
                </a:lnTo>
                <a:lnTo>
                  <a:pt x="0" y="68"/>
                </a:lnTo>
                <a:lnTo>
                  <a:pt x="0" y="68"/>
                </a:lnTo>
              </a:path>
            </a:pathLst>
          </a:custGeom>
          <a:solidFill>
            <a:srgbClr val="008000"/>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1996" name="Freeform 1052"/>
          <p:cNvSpPr>
            <a:spLocks/>
          </p:cNvSpPr>
          <p:nvPr/>
        </p:nvSpPr>
        <p:spPr bwMode="auto">
          <a:xfrm>
            <a:off x="2743200" y="3300413"/>
            <a:ext cx="476250" cy="469900"/>
          </a:xfrm>
          <a:custGeom>
            <a:avLst/>
            <a:gdLst>
              <a:gd name="T0" fmla="*/ 320 w 338"/>
              <a:gd name="T1" fmla="*/ 247 h 296"/>
              <a:gd name="T2" fmla="*/ 295 w 338"/>
              <a:gd name="T3" fmla="*/ 240 h 296"/>
              <a:gd name="T4" fmla="*/ 265 w 338"/>
              <a:gd name="T5" fmla="*/ 236 h 296"/>
              <a:gd name="T6" fmla="*/ 234 w 338"/>
              <a:gd name="T7" fmla="*/ 225 h 296"/>
              <a:gd name="T8" fmla="*/ 210 w 338"/>
              <a:gd name="T9" fmla="*/ 206 h 296"/>
              <a:gd name="T10" fmla="*/ 203 w 338"/>
              <a:gd name="T11" fmla="*/ 196 h 296"/>
              <a:gd name="T12" fmla="*/ 199 w 338"/>
              <a:gd name="T13" fmla="*/ 187 h 296"/>
              <a:gd name="T14" fmla="*/ 195 w 338"/>
              <a:gd name="T15" fmla="*/ 175 h 296"/>
              <a:gd name="T16" fmla="*/ 190 w 338"/>
              <a:gd name="T17" fmla="*/ 160 h 296"/>
              <a:gd name="T18" fmla="*/ 179 w 338"/>
              <a:gd name="T19" fmla="*/ 108 h 296"/>
              <a:gd name="T20" fmla="*/ 179 w 338"/>
              <a:gd name="T21" fmla="*/ 72 h 296"/>
              <a:gd name="T22" fmla="*/ 177 w 338"/>
              <a:gd name="T23" fmla="*/ 40 h 296"/>
              <a:gd name="T24" fmla="*/ 163 w 338"/>
              <a:gd name="T25" fmla="*/ 13 h 296"/>
              <a:gd name="T26" fmla="*/ 149 w 338"/>
              <a:gd name="T27" fmla="*/ 0 h 296"/>
              <a:gd name="T28" fmla="*/ 146 w 338"/>
              <a:gd name="T29" fmla="*/ 0 h 296"/>
              <a:gd name="T30" fmla="*/ 144 w 338"/>
              <a:gd name="T31" fmla="*/ 0 h 296"/>
              <a:gd name="T32" fmla="*/ 140 w 338"/>
              <a:gd name="T33" fmla="*/ 0 h 296"/>
              <a:gd name="T34" fmla="*/ 131 w 338"/>
              <a:gd name="T35" fmla="*/ 4 h 296"/>
              <a:gd name="T36" fmla="*/ 113 w 338"/>
              <a:gd name="T37" fmla="*/ 12 h 296"/>
              <a:gd name="T38" fmla="*/ 101 w 338"/>
              <a:gd name="T39" fmla="*/ 21 h 296"/>
              <a:gd name="T40" fmla="*/ 90 w 338"/>
              <a:gd name="T41" fmla="*/ 33 h 296"/>
              <a:gd name="T42" fmla="*/ 76 w 338"/>
              <a:gd name="T43" fmla="*/ 49 h 296"/>
              <a:gd name="T44" fmla="*/ 52 w 338"/>
              <a:gd name="T45" fmla="*/ 74 h 296"/>
              <a:gd name="T46" fmla="*/ 36 w 338"/>
              <a:gd name="T47" fmla="*/ 90 h 296"/>
              <a:gd name="T48" fmla="*/ 23 w 338"/>
              <a:gd name="T49" fmla="*/ 106 h 296"/>
              <a:gd name="T50" fmla="*/ 12 w 338"/>
              <a:gd name="T51" fmla="*/ 126 h 296"/>
              <a:gd name="T52" fmla="*/ 4 w 338"/>
              <a:gd name="T53" fmla="*/ 151 h 296"/>
              <a:gd name="T54" fmla="*/ 1 w 338"/>
              <a:gd name="T55" fmla="*/ 160 h 296"/>
              <a:gd name="T56" fmla="*/ 0 w 338"/>
              <a:gd name="T57" fmla="*/ 168 h 296"/>
              <a:gd name="T58" fmla="*/ 1 w 338"/>
              <a:gd name="T59" fmla="*/ 176 h 296"/>
              <a:gd name="T60" fmla="*/ 4 w 338"/>
              <a:gd name="T61" fmla="*/ 185 h 296"/>
              <a:gd name="T62" fmla="*/ 14 w 338"/>
              <a:gd name="T63" fmla="*/ 199 h 296"/>
              <a:gd name="T64" fmla="*/ 24 w 338"/>
              <a:gd name="T65" fmla="*/ 207 h 296"/>
              <a:gd name="T66" fmla="*/ 35 w 338"/>
              <a:gd name="T67" fmla="*/ 212 h 296"/>
              <a:gd name="T68" fmla="*/ 49 w 338"/>
              <a:gd name="T69" fmla="*/ 220 h 296"/>
              <a:gd name="T70" fmla="*/ 69 w 338"/>
              <a:gd name="T71" fmla="*/ 235 h 296"/>
              <a:gd name="T72" fmla="*/ 82 w 338"/>
              <a:gd name="T73" fmla="*/ 249 h 296"/>
              <a:gd name="T74" fmla="*/ 92 w 338"/>
              <a:gd name="T75" fmla="*/ 260 h 296"/>
              <a:gd name="T76" fmla="*/ 105 w 338"/>
              <a:gd name="T77" fmla="*/ 270 h 296"/>
              <a:gd name="T78" fmla="*/ 124 w 338"/>
              <a:gd name="T79" fmla="*/ 279 h 296"/>
              <a:gd name="T80" fmla="*/ 157 w 338"/>
              <a:gd name="T81" fmla="*/ 290 h 296"/>
              <a:gd name="T82" fmla="*/ 182 w 338"/>
              <a:gd name="T83" fmla="*/ 295 h 296"/>
              <a:gd name="T84" fmla="*/ 203 w 338"/>
              <a:gd name="T85" fmla="*/ 294 h 296"/>
              <a:gd name="T86" fmla="*/ 222 w 338"/>
              <a:gd name="T87" fmla="*/ 286 h 296"/>
              <a:gd name="T88" fmla="*/ 231 w 338"/>
              <a:gd name="T89" fmla="*/ 277 h 296"/>
              <a:gd name="T90" fmla="*/ 230 w 338"/>
              <a:gd name="T91" fmla="*/ 274 h 296"/>
              <a:gd name="T92" fmla="*/ 230 w 338"/>
              <a:gd name="T93" fmla="*/ 270 h 296"/>
              <a:gd name="T94" fmla="*/ 229 w 338"/>
              <a:gd name="T95" fmla="*/ 268 h 296"/>
              <a:gd name="T96" fmla="*/ 234 w 338"/>
              <a:gd name="T97" fmla="*/ 263 h 296"/>
              <a:gd name="T98" fmla="*/ 248 w 338"/>
              <a:gd name="T99" fmla="*/ 258 h 296"/>
              <a:gd name="T100" fmla="*/ 264 w 338"/>
              <a:gd name="T101" fmla="*/ 260 h 296"/>
              <a:gd name="T102" fmla="*/ 282 w 338"/>
              <a:gd name="T103" fmla="*/ 266 h 296"/>
              <a:gd name="T104" fmla="*/ 303 w 338"/>
              <a:gd name="T105" fmla="*/ 276 h 296"/>
              <a:gd name="T106" fmla="*/ 313 w 338"/>
              <a:gd name="T107" fmla="*/ 282 h 296"/>
              <a:gd name="T108" fmla="*/ 316 w 338"/>
              <a:gd name="T109" fmla="*/ 286 h 296"/>
              <a:gd name="T110" fmla="*/ 318 w 338"/>
              <a:gd name="T111" fmla="*/ 290 h 296"/>
              <a:gd name="T112" fmla="*/ 320 w 338"/>
              <a:gd name="T113" fmla="*/ 292 h 296"/>
              <a:gd name="T114" fmla="*/ 325 w 338"/>
              <a:gd name="T115" fmla="*/ 291 h 296"/>
              <a:gd name="T116" fmla="*/ 330 w 338"/>
              <a:gd name="T117" fmla="*/ 287 h 296"/>
              <a:gd name="T118" fmla="*/ 334 w 338"/>
              <a:gd name="T119" fmla="*/ 281 h 296"/>
              <a:gd name="T120" fmla="*/ 336 w 338"/>
              <a:gd name="T121" fmla="*/ 274 h 296"/>
              <a:gd name="T122" fmla="*/ 336 w 338"/>
              <a:gd name="T123" fmla="*/ 26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8" h="296">
                <a:moveTo>
                  <a:pt x="336" y="266"/>
                </a:moveTo>
                <a:lnTo>
                  <a:pt x="332" y="258"/>
                </a:lnTo>
                <a:lnTo>
                  <a:pt x="330" y="255"/>
                </a:lnTo>
                <a:lnTo>
                  <a:pt x="328" y="253"/>
                </a:lnTo>
                <a:lnTo>
                  <a:pt x="326" y="250"/>
                </a:lnTo>
                <a:lnTo>
                  <a:pt x="323" y="248"/>
                </a:lnTo>
                <a:lnTo>
                  <a:pt x="320" y="247"/>
                </a:lnTo>
                <a:lnTo>
                  <a:pt x="317" y="245"/>
                </a:lnTo>
                <a:lnTo>
                  <a:pt x="314" y="244"/>
                </a:lnTo>
                <a:lnTo>
                  <a:pt x="310" y="243"/>
                </a:lnTo>
                <a:lnTo>
                  <a:pt x="307" y="242"/>
                </a:lnTo>
                <a:lnTo>
                  <a:pt x="303" y="242"/>
                </a:lnTo>
                <a:lnTo>
                  <a:pt x="299" y="241"/>
                </a:lnTo>
                <a:lnTo>
                  <a:pt x="295" y="240"/>
                </a:lnTo>
                <a:lnTo>
                  <a:pt x="291" y="240"/>
                </a:lnTo>
                <a:lnTo>
                  <a:pt x="287" y="239"/>
                </a:lnTo>
                <a:lnTo>
                  <a:pt x="283" y="239"/>
                </a:lnTo>
                <a:lnTo>
                  <a:pt x="278" y="238"/>
                </a:lnTo>
                <a:lnTo>
                  <a:pt x="274" y="238"/>
                </a:lnTo>
                <a:lnTo>
                  <a:pt x="270" y="237"/>
                </a:lnTo>
                <a:lnTo>
                  <a:pt x="265" y="236"/>
                </a:lnTo>
                <a:lnTo>
                  <a:pt x="261" y="235"/>
                </a:lnTo>
                <a:lnTo>
                  <a:pt x="256" y="234"/>
                </a:lnTo>
                <a:lnTo>
                  <a:pt x="252" y="233"/>
                </a:lnTo>
                <a:lnTo>
                  <a:pt x="247" y="231"/>
                </a:lnTo>
                <a:lnTo>
                  <a:pt x="243" y="230"/>
                </a:lnTo>
                <a:lnTo>
                  <a:pt x="238" y="228"/>
                </a:lnTo>
                <a:lnTo>
                  <a:pt x="234" y="225"/>
                </a:lnTo>
                <a:lnTo>
                  <a:pt x="230" y="223"/>
                </a:lnTo>
                <a:lnTo>
                  <a:pt x="225" y="220"/>
                </a:lnTo>
                <a:lnTo>
                  <a:pt x="221" y="216"/>
                </a:lnTo>
                <a:lnTo>
                  <a:pt x="217" y="213"/>
                </a:lnTo>
                <a:lnTo>
                  <a:pt x="213" y="209"/>
                </a:lnTo>
                <a:lnTo>
                  <a:pt x="212" y="208"/>
                </a:lnTo>
                <a:lnTo>
                  <a:pt x="210" y="206"/>
                </a:lnTo>
                <a:lnTo>
                  <a:pt x="209" y="204"/>
                </a:lnTo>
                <a:lnTo>
                  <a:pt x="208" y="203"/>
                </a:lnTo>
                <a:lnTo>
                  <a:pt x="206" y="202"/>
                </a:lnTo>
                <a:lnTo>
                  <a:pt x="206" y="200"/>
                </a:lnTo>
                <a:lnTo>
                  <a:pt x="204" y="199"/>
                </a:lnTo>
                <a:lnTo>
                  <a:pt x="204" y="198"/>
                </a:lnTo>
                <a:lnTo>
                  <a:pt x="203" y="196"/>
                </a:lnTo>
                <a:lnTo>
                  <a:pt x="202" y="195"/>
                </a:lnTo>
                <a:lnTo>
                  <a:pt x="202" y="194"/>
                </a:lnTo>
                <a:lnTo>
                  <a:pt x="201" y="192"/>
                </a:lnTo>
                <a:lnTo>
                  <a:pt x="200" y="191"/>
                </a:lnTo>
                <a:lnTo>
                  <a:pt x="200" y="190"/>
                </a:lnTo>
                <a:lnTo>
                  <a:pt x="199" y="188"/>
                </a:lnTo>
                <a:lnTo>
                  <a:pt x="199" y="187"/>
                </a:lnTo>
                <a:lnTo>
                  <a:pt x="198" y="185"/>
                </a:lnTo>
                <a:lnTo>
                  <a:pt x="198" y="184"/>
                </a:lnTo>
                <a:lnTo>
                  <a:pt x="197" y="182"/>
                </a:lnTo>
                <a:lnTo>
                  <a:pt x="197" y="180"/>
                </a:lnTo>
                <a:lnTo>
                  <a:pt x="196" y="179"/>
                </a:lnTo>
                <a:lnTo>
                  <a:pt x="196" y="177"/>
                </a:lnTo>
                <a:lnTo>
                  <a:pt x="195" y="175"/>
                </a:lnTo>
                <a:lnTo>
                  <a:pt x="195" y="174"/>
                </a:lnTo>
                <a:lnTo>
                  <a:pt x="194" y="171"/>
                </a:lnTo>
                <a:lnTo>
                  <a:pt x="194" y="169"/>
                </a:lnTo>
                <a:lnTo>
                  <a:pt x="193" y="167"/>
                </a:lnTo>
                <a:lnTo>
                  <a:pt x="192" y="165"/>
                </a:lnTo>
                <a:lnTo>
                  <a:pt x="191" y="162"/>
                </a:lnTo>
                <a:lnTo>
                  <a:pt x="190" y="160"/>
                </a:lnTo>
                <a:lnTo>
                  <a:pt x="186" y="146"/>
                </a:lnTo>
                <a:lnTo>
                  <a:pt x="184" y="139"/>
                </a:lnTo>
                <a:lnTo>
                  <a:pt x="182" y="133"/>
                </a:lnTo>
                <a:lnTo>
                  <a:pt x="181" y="126"/>
                </a:lnTo>
                <a:lnTo>
                  <a:pt x="180" y="120"/>
                </a:lnTo>
                <a:lnTo>
                  <a:pt x="180" y="114"/>
                </a:lnTo>
                <a:lnTo>
                  <a:pt x="179" y="108"/>
                </a:lnTo>
                <a:lnTo>
                  <a:pt x="179" y="103"/>
                </a:lnTo>
                <a:lnTo>
                  <a:pt x="179" y="97"/>
                </a:lnTo>
                <a:lnTo>
                  <a:pt x="179" y="92"/>
                </a:lnTo>
                <a:lnTo>
                  <a:pt x="179" y="87"/>
                </a:lnTo>
                <a:lnTo>
                  <a:pt x="179" y="82"/>
                </a:lnTo>
                <a:lnTo>
                  <a:pt x="179" y="76"/>
                </a:lnTo>
                <a:lnTo>
                  <a:pt x="179" y="72"/>
                </a:lnTo>
                <a:lnTo>
                  <a:pt x="179" y="67"/>
                </a:lnTo>
                <a:lnTo>
                  <a:pt x="179" y="62"/>
                </a:lnTo>
                <a:lnTo>
                  <a:pt x="179" y="58"/>
                </a:lnTo>
                <a:lnTo>
                  <a:pt x="178" y="53"/>
                </a:lnTo>
                <a:lnTo>
                  <a:pt x="178" y="49"/>
                </a:lnTo>
                <a:lnTo>
                  <a:pt x="178" y="44"/>
                </a:lnTo>
                <a:lnTo>
                  <a:pt x="177" y="40"/>
                </a:lnTo>
                <a:lnTo>
                  <a:pt x="176" y="36"/>
                </a:lnTo>
                <a:lnTo>
                  <a:pt x="174" y="32"/>
                </a:lnTo>
                <a:lnTo>
                  <a:pt x="173" y="28"/>
                </a:lnTo>
                <a:lnTo>
                  <a:pt x="171" y="24"/>
                </a:lnTo>
                <a:lnTo>
                  <a:pt x="168" y="20"/>
                </a:lnTo>
                <a:lnTo>
                  <a:pt x="166" y="16"/>
                </a:lnTo>
                <a:lnTo>
                  <a:pt x="163" y="13"/>
                </a:lnTo>
                <a:lnTo>
                  <a:pt x="159" y="9"/>
                </a:lnTo>
                <a:lnTo>
                  <a:pt x="155" y="5"/>
                </a:lnTo>
                <a:lnTo>
                  <a:pt x="151" y="2"/>
                </a:lnTo>
                <a:lnTo>
                  <a:pt x="150" y="1"/>
                </a:lnTo>
                <a:lnTo>
                  <a:pt x="150" y="0"/>
                </a:lnTo>
                <a:lnTo>
                  <a:pt x="149" y="0"/>
                </a:lnTo>
                <a:lnTo>
                  <a:pt x="149" y="0"/>
                </a:lnTo>
                <a:lnTo>
                  <a:pt x="148" y="0"/>
                </a:lnTo>
                <a:lnTo>
                  <a:pt x="148" y="0"/>
                </a:lnTo>
                <a:lnTo>
                  <a:pt x="148" y="0"/>
                </a:lnTo>
                <a:lnTo>
                  <a:pt x="147" y="0"/>
                </a:lnTo>
                <a:lnTo>
                  <a:pt x="147" y="0"/>
                </a:lnTo>
                <a:lnTo>
                  <a:pt x="146" y="0"/>
                </a:lnTo>
                <a:lnTo>
                  <a:pt x="146" y="0"/>
                </a:lnTo>
                <a:lnTo>
                  <a:pt x="146" y="0"/>
                </a:lnTo>
                <a:lnTo>
                  <a:pt x="146" y="0"/>
                </a:lnTo>
                <a:lnTo>
                  <a:pt x="145" y="0"/>
                </a:lnTo>
                <a:lnTo>
                  <a:pt x="145" y="0"/>
                </a:lnTo>
                <a:lnTo>
                  <a:pt x="144" y="0"/>
                </a:lnTo>
                <a:lnTo>
                  <a:pt x="144" y="0"/>
                </a:lnTo>
                <a:lnTo>
                  <a:pt x="144" y="0"/>
                </a:lnTo>
                <a:lnTo>
                  <a:pt x="143" y="0"/>
                </a:lnTo>
                <a:lnTo>
                  <a:pt x="143" y="0"/>
                </a:lnTo>
                <a:lnTo>
                  <a:pt x="142" y="0"/>
                </a:lnTo>
                <a:lnTo>
                  <a:pt x="142" y="0"/>
                </a:lnTo>
                <a:lnTo>
                  <a:pt x="142" y="0"/>
                </a:lnTo>
                <a:lnTo>
                  <a:pt x="141" y="0"/>
                </a:lnTo>
                <a:lnTo>
                  <a:pt x="140" y="0"/>
                </a:lnTo>
                <a:lnTo>
                  <a:pt x="140" y="0"/>
                </a:lnTo>
                <a:lnTo>
                  <a:pt x="140" y="1"/>
                </a:lnTo>
                <a:lnTo>
                  <a:pt x="139" y="1"/>
                </a:lnTo>
                <a:lnTo>
                  <a:pt x="138" y="1"/>
                </a:lnTo>
                <a:lnTo>
                  <a:pt x="138" y="1"/>
                </a:lnTo>
                <a:lnTo>
                  <a:pt x="138" y="2"/>
                </a:lnTo>
                <a:lnTo>
                  <a:pt x="131" y="4"/>
                </a:lnTo>
                <a:lnTo>
                  <a:pt x="128" y="5"/>
                </a:lnTo>
                <a:lnTo>
                  <a:pt x="125" y="6"/>
                </a:lnTo>
                <a:lnTo>
                  <a:pt x="122" y="7"/>
                </a:lnTo>
                <a:lnTo>
                  <a:pt x="120" y="8"/>
                </a:lnTo>
                <a:lnTo>
                  <a:pt x="117" y="10"/>
                </a:lnTo>
                <a:lnTo>
                  <a:pt x="115" y="11"/>
                </a:lnTo>
                <a:lnTo>
                  <a:pt x="113" y="12"/>
                </a:lnTo>
                <a:lnTo>
                  <a:pt x="111" y="13"/>
                </a:lnTo>
                <a:lnTo>
                  <a:pt x="109" y="14"/>
                </a:lnTo>
                <a:lnTo>
                  <a:pt x="108" y="16"/>
                </a:lnTo>
                <a:lnTo>
                  <a:pt x="106" y="17"/>
                </a:lnTo>
                <a:lnTo>
                  <a:pt x="104" y="18"/>
                </a:lnTo>
                <a:lnTo>
                  <a:pt x="102" y="20"/>
                </a:lnTo>
                <a:lnTo>
                  <a:pt x="101" y="21"/>
                </a:lnTo>
                <a:lnTo>
                  <a:pt x="99" y="23"/>
                </a:lnTo>
                <a:lnTo>
                  <a:pt x="98" y="24"/>
                </a:lnTo>
                <a:lnTo>
                  <a:pt x="96" y="26"/>
                </a:lnTo>
                <a:lnTo>
                  <a:pt x="95" y="28"/>
                </a:lnTo>
                <a:lnTo>
                  <a:pt x="93" y="29"/>
                </a:lnTo>
                <a:lnTo>
                  <a:pt x="92" y="31"/>
                </a:lnTo>
                <a:lnTo>
                  <a:pt x="90" y="33"/>
                </a:lnTo>
                <a:lnTo>
                  <a:pt x="88" y="35"/>
                </a:lnTo>
                <a:lnTo>
                  <a:pt x="86" y="37"/>
                </a:lnTo>
                <a:lnTo>
                  <a:pt x="84" y="39"/>
                </a:lnTo>
                <a:lnTo>
                  <a:pt x="83" y="41"/>
                </a:lnTo>
                <a:lnTo>
                  <a:pt x="80" y="44"/>
                </a:lnTo>
                <a:lnTo>
                  <a:pt x="78" y="46"/>
                </a:lnTo>
                <a:lnTo>
                  <a:pt x="76" y="49"/>
                </a:lnTo>
                <a:lnTo>
                  <a:pt x="74" y="51"/>
                </a:lnTo>
                <a:lnTo>
                  <a:pt x="71" y="54"/>
                </a:lnTo>
                <a:lnTo>
                  <a:pt x="64" y="61"/>
                </a:lnTo>
                <a:lnTo>
                  <a:pt x="61" y="65"/>
                </a:lnTo>
                <a:lnTo>
                  <a:pt x="58" y="68"/>
                </a:lnTo>
                <a:lnTo>
                  <a:pt x="55" y="71"/>
                </a:lnTo>
                <a:lnTo>
                  <a:pt x="52" y="74"/>
                </a:lnTo>
                <a:lnTo>
                  <a:pt x="49" y="76"/>
                </a:lnTo>
                <a:lnTo>
                  <a:pt x="47" y="79"/>
                </a:lnTo>
                <a:lnTo>
                  <a:pt x="44" y="81"/>
                </a:lnTo>
                <a:lnTo>
                  <a:pt x="42" y="83"/>
                </a:lnTo>
                <a:lnTo>
                  <a:pt x="40" y="86"/>
                </a:lnTo>
                <a:lnTo>
                  <a:pt x="38" y="88"/>
                </a:lnTo>
                <a:lnTo>
                  <a:pt x="36" y="90"/>
                </a:lnTo>
                <a:lnTo>
                  <a:pt x="34" y="92"/>
                </a:lnTo>
                <a:lnTo>
                  <a:pt x="32" y="94"/>
                </a:lnTo>
                <a:lnTo>
                  <a:pt x="30" y="96"/>
                </a:lnTo>
                <a:lnTo>
                  <a:pt x="28" y="99"/>
                </a:lnTo>
                <a:lnTo>
                  <a:pt x="26" y="101"/>
                </a:lnTo>
                <a:lnTo>
                  <a:pt x="25" y="103"/>
                </a:lnTo>
                <a:lnTo>
                  <a:pt x="23" y="106"/>
                </a:lnTo>
                <a:lnTo>
                  <a:pt x="22" y="108"/>
                </a:lnTo>
                <a:lnTo>
                  <a:pt x="20" y="111"/>
                </a:lnTo>
                <a:lnTo>
                  <a:pt x="18" y="113"/>
                </a:lnTo>
                <a:lnTo>
                  <a:pt x="17" y="116"/>
                </a:lnTo>
                <a:lnTo>
                  <a:pt x="16" y="119"/>
                </a:lnTo>
                <a:lnTo>
                  <a:pt x="14" y="122"/>
                </a:lnTo>
                <a:lnTo>
                  <a:pt x="12" y="126"/>
                </a:lnTo>
                <a:lnTo>
                  <a:pt x="11" y="130"/>
                </a:lnTo>
                <a:lnTo>
                  <a:pt x="10" y="134"/>
                </a:lnTo>
                <a:lnTo>
                  <a:pt x="8" y="138"/>
                </a:lnTo>
                <a:lnTo>
                  <a:pt x="6" y="142"/>
                </a:lnTo>
                <a:lnTo>
                  <a:pt x="5" y="147"/>
                </a:lnTo>
                <a:lnTo>
                  <a:pt x="4" y="150"/>
                </a:lnTo>
                <a:lnTo>
                  <a:pt x="4" y="151"/>
                </a:lnTo>
                <a:lnTo>
                  <a:pt x="3" y="153"/>
                </a:lnTo>
                <a:lnTo>
                  <a:pt x="3" y="154"/>
                </a:lnTo>
                <a:lnTo>
                  <a:pt x="2" y="156"/>
                </a:lnTo>
                <a:lnTo>
                  <a:pt x="2" y="157"/>
                </a:lnTo>
                <a:lnTo>
                  <a:pt x="2" y="158"/>
                </a:lnTo>
                <a:lnTo>
                  <a:pt x="1" y="159"/>
                </a:lnTo>
                <a:lnTo>
                  <a:pt x="1" y="160"/>
                </a:lnTo>
                <a:lnTo>
                  <a:pt x="1" y="162"/>
                </a:lnTo>
                <a:lnTo>
                  <a:pt x="0" y="163"/>
                </a:lnTo>
                <a:lnTo>
                  <a:pt x="0" y="164"/>
                </a:lnTo>
                <a:lnTo>
                  <a:pt x="0" y="165"/>
                </a:lnTo>
                <a:lnTo>
                  <a:pt x="0" y="166"/>
                </a:lnTo>
                <a:lnTo>
                  <a:pt x="0" y="167"/>
                </a:lnTo>
                <a:lnTo>
                  <a:pt x="0" y="168"/>
                </a:lnTo>
                <a:lnTo>
                  <a:pt x="0" y="170"/>
                </a:lnTo>
                <a:lnTo>
                  <a:pt x="0" y="170"/>
                </a:lnTo>
                <a:lnTo>
                  <a:pt x="0" y="172"/>
                </a:lnTo>
                <a:lnTo>
                  <a:pt x="0" y="173"/>
                </a:lnTo>
                <a:lnTo>
                  <a:pt x="0" y="174"/>
                </a:lnTo>
                <a:lnTo>
                  <a:pt x="0" y="175"/>
                </a:lnTo>
                <a:lnTo>
                  <a:pt x="1" y="176"/>
                </a:lnTo>
                <a:lnTo>
                  <a:pt x="1" y="177"/>
                </a:lnTo>
                <a:lnTo>
                  <a:pt x="2" y="178"/>
                </a:lnTo>
                <a:lnTo>
                  <a:pt x="2" y="180"/>
                </a:lnTo>
                <a:lnTo>
                  <a:pt x="2" y="181"/>
                </a:lnTo>
                <a:lnTo>
                  <a:pt x="3" y="182"/>
                </a:lnTo>
                <a:lnTo>
                  <a:pt x="4" y="183"/>
                </a:lnTo>
                <a:lnTo>
                  <a:pt x="4" y="185"/>
                </a:lnTo>
                <a:lnTo>
                  <a:pt x="5" y="186"/>
                </a:lnTo>
                <a:lnTo>
                  <a:pt x="8" y="191"/>
                </a:lnTo>
                <a:lnTo>
                  <a:pt x="9" y="193"/>
                </a:lnTo>
                <a:lnTo>
                  <a:pt x="10" y="195"/>
                </a:lnTo>
                <a:lnTo>
                  <a:pt x="11" y="196"/>
                </a:lnTo>
                <a:lnTo>
                  <a:pt x="12" y="198"/>
                </a:lnTo>
                <a:lnTo>
                  <a:pt x="14" y="199"/>
                </a:lnTo>
                <a:lnTo>
                  <a:pt x="15" y="201"/>
                </a:lnTo>
                <a:lnTo>
                  <a:pt x="16" y="202"/>
                </a:lnTo>
                <a:lnTo>
                  <a:pt x="18" y="203"/>
                </a:lnTo>
                <a:lnTo>
                  <a:pt x="19" y="204"/>
                </a:lnTo>
                <a:lnTo>
                  <a:pt x="21" y="205"/>
                </a:lnTo>
                <a:lnTo>
                  <a:pt x="22" y="206"/>
                </a:lnTo>
                <a:lnTo>
                  <a:pt x="24" y="207"/>
                </a:lnTo>
                <a:lnTo>
                  <a:pt x="25" y="208"/>
                </a:lnTo>
                <a:lnTo>
                  <a:pt x="27" y="208"/>
                </a:lnTo>
                <a:lnTo>
                  <a:pt x="28" y="209"/>
                </a:lnTo>
                <a:lnTo>
                  <a:pt x="30" y="210"/>
                </a:lnTo>
                <a:lnTo>
                  <a:pt x="32" y="211"/>
                </a:lnTo>
                <a:lnTo>
                  <a:pt x="33" y="212"/>
                </a:lnTo>
                <a:lnTo>
                  <a:pt x="35" y="212"/>
                </a:lnTo>
                <a:lnTo>
                  <a:pt x="37" y="213"/>
                </a:lnTo>
                <a:lnTo>
                  <a:pt x="39" y="214"/>
                </a:lnTo>
                <a:lnTo>
                  <a:pt x="41" y="215"/>
                </a:lnTo>
                <a:lnTo>
                  <a:pt x="42" y="216"/>
                </a:lnTo>
                <a:lnTo>
                  <a:pt x="45" y="217"/>
                </a:lnTo>
                <a:lnTo>
                  <a:pt x="47" y="218"/>
                </a:lnTo>
                <a:lnTo>
                  <a:pt x="49" y="220"/>
                </a:lnTo>
                <a:lnTo>
                  <a:pt x="51" y="221"/>
                </a:lnTo>
                <a:lnTo>
                  <a:pt x="53" y="223"/>
                </a:lnTo>
                <a:lnTo>
                  <a:pt x="56" y="224"/>
                </a:lnTo>
                <a:lnTo>
                  <a:pt x="58" y="226"/>
                </a:lnTo>
                <a:lnTo>
                  <a:pt x="64" y="231"/>
                </a:lnTo>
                <a:lnTo>
                  <a:pt x="67" y="233"/>
                </a:lnTo>
                <a:lnTo>
                  <a:pt x="69" y="235"/>
                </a:lnTo>
                <a:lnTo>
                  <a:pt x="71" y="237"/>
                </a:lnTo>
                <a:lnTo>
                  <a:pt x="74" y="240"/>
                </a:lnTo>
                <a:lnTo>
                  <a:pt x="76" y="242"/>
                </a:lnTo>
                <a:lnTo>
                  <a:pt x="78" y="243"/>
                </a:lnTo>
                <a:lnTo>
                  <a:pt x="79" y="245"/>
                </a:lnTo>
                <a:lnTo>
                  <a:pt x="81" y="247"/>
                </a:lnTo>
                <a:lnTo>
                  <a:pt x="82" y="249"/>
                </a:lnTo>
                <a:lnTo>
                  <a:pt x="84" y="251"/>
                </a:lnTo>
                <a:lnTo>
                  <a:pt x="85" y="252"/>
                </a:lnTo>
                <a:lnTo>
                  <a:pt x="87" y="254"/>
                </a:lnTo>
                <a:lnTo>
                  <a:pt x="88" y="256"/>
                </a:lnTo>
                <a:lnTo>
                  <a:pt x="90" y="257"/>
                </a:lnTo>
                <a:lnTo>
                  <a:pt x="91" y="259"/>
                </a:lnTo>
                <a:lnTo>
                  <a:pt x="92" y="260"/>
                </a:lnTo>
                <a:lnTo>
                  <a:pt x="94" y="262"/>
                </a:lnTo>
                <a:lnTo>
                  <a:pt x="96" y="263"/>
                </a:lnTo>
                <a:lnTo>
                  <a:pt x="97" y="265"/>
                </a:lnTo>
                <a:lnTo>
                  <a:pt x="99" y="266"/>
                </a:lnTo>
                <a:lnTo>
                  <a:pt x="101" y="267"/>
                </a:lnTo>
                <a:lnTo>
                  <a:pt x="103" y="269"/>
                </a:lnTo>
                <a:lnTo>
                  <a:pt x="105" y="270"/>
                </a:lnTo>
                <a:lnTo>
                  <a:pt x="107" y="271"/>
                </a:lnTo>
                <a:lnTo>
                  <a:pt x="109" y="273"/>
                </a:lnTo>
                <a:lnTo>
                  <a:pt x="112" y="274"/>
                </a:lnTo>
                <a:lnTo>
                  <a:pt x="115" y="275"/>
                </a:lnTo>
                <a:lnTo>
                  <a:pt x="118" y="276"/>
                </a:lnTo>
                <a:lnTo>
                  <a:pt x="121" y="278"/>
                </a:lnTo>
                <a:lnTo>
                  <a:pt x="124" y="279"/>
                </a:lnTo>
                <a:lnTo>
                  <a:pt x="133" y="282"/>
                </a:lnTo>
                <a:lnTo>
                  <a:pt x="137" y="283"/>
                </a:lnTo>
                <a:lnTo>
                  <a:pt x="141" y="285"/>
                </a:lnTo>
                <a:lnTo>
                  <a:pt x="145" y="286"/>
                </a:lnTo>
                <a:lnTo>
                  <a:pt x="149" y="287"/>
                </a:lnTo>
                <a:lnTo>
                  <a:pt x="153" y="288"/>
                </a:lnTo>
                <a:lnTo>
                  <a:pt x="157" y="290"/>
                </a:lnTo>
                <a:lnTo>
                  <a:pt x="161" y="291"/>
                </a:lnTo>
                <a:lnTo>
                  <a:pt x="164" y="292"/>
                </a:lnTo>
                <a:lnTo>
                  <a:pt x="168" y="292"/>
                </a:lnTo>
                <a:lnTo>
                  <a:pt x="171" y="293"/>
                </a:lnTo>
                <a:lnTo>
                  <a:pt x="175" y="294"/>
                </a:lnTo>
                <a:lnTo>
                  <a:pt x="178" y="294"/>
                </a:lnTo>
                <a:lnTo>
                  <a:pt x="182" y="295"/>
                </a:lnTo>
                <a:lnTo>
                  <a:pt x="185" y="295"/>
                </a:lnTo>
                <a:lnTo>
                  <a:pt x="188" y="295"/>
                </a:lnTo>
                <a:lnTo>
                  <a:pt x="191" y="295"/>
                </a:lnTo>
                <a:lnTo>
                  <a:pt x="194" y="295"/>
                </a:lnTo>
                <a:lnTo>
                  <a:pt x="197" y="295"/>
                </a:lnTo>
                <a:lnTo>
                  <a:pt x="200" y="294"/>
                </a:lnTo>
                <a:lnTo>
                  <a:pt x="203" y="294"/>
                </a:lnTo>
                <a:lnTo>
                  <a:pt x="206" y="293"/>
                </a:lnTo>
                <a:lnTo>
                  <a:pt x="209" y="292"/>
                </a:lnTo>
                <a:lnTo>
                  <a:pt x="212" y="291"/>
                </a:lnTo>
                <a:lnTo>
                  <a:pt x="214" y="290"/>
                </a:lnTo>
                <a:lnTo>
                  <a:pt x="217" y="289"/>
                </a:lnTo>
                <a:lnTo>
                  <a:pt x="220" y="287"/>
                </a:lnTo>
                <a:lnTo>
                  <a:pt x="222" y="286"/>
                </a:lnTo>
                <a:lnTo>
                  <a:pt x="225" y="284"/>
                </a:lnTo>
                <a:lnTo>
                  <a:pt x="227" y="281"/>
                </a:lnTo>
                <a:lnTo>
                  <a:pt x="230" y="279"/>
                </a:lnTo>
                <a:lnTo>
                  <a:pt x="230" y="278"/>
                </a:lnTo>
                <a:lnTo>
                  <a:pt x="230" y="278"/>
                </a:lnTo>
                <a:lnTo>
                  <a:pt x="231" y="278"/>
                </a:lnTo>
                <a:lnTo>
                  <a:pt x="231" y="277"/>
                </a:lnTo>
                <a:lnTo>
                  <a:pt x="231" y="277"/>
                </a:lnTo>
                <a:lnTo>
                  <a:pt x="231" y="276"/>
                </a:lnTo>
                <a:lnTo>
                  <a:pt x="231" y="276"/>
                </a:lnTo>
                <a:lnTo>
                  <a:pt x="231" y="276"/>
                </a:lnTo>
                <a:lnTo>
                  <a:pt x="231" y="275"/>
                </a:lnTo>
                <a:lnTo>
                  <a:pt x="230" y="274"/>
                </a:lnTo>
                <a:lnTo>
                  <a:pt x="230" y="274"/>
                </a:lnTo>
                <a:lnTo>
                  <a:pt x="230" y="274"/>
                </a:lnTo>
                <a:lnTo>
                  <a:pt x="230" y="273"/>
                </a:lnTo>
                <a:lnTo>
                  <a:pt x="230" y="272"/>
                </a:lnTo>
                <a:lnTo>
                  <a:pt x="230" y="272"/>
                </a:lnTo>
                <a:lnTo>
                  <a:pt x="230" y="272"/>
                </a:lnTo>
                <a:lnTo>
                  <a:pt x="230" y="271"/>
                </a:lnTo>
                <a:lnTo>
                  <a:pt x="230" y="270"/>
                </a:lnTo>
                <a:lnTo>
                  <a:pt x="229" y="270"/>
                </a:lnTo>
                <a:lnTo>
                  <a:pt x="229" y="270"/>
                </a:lnTo>
                <a:lnTo>
                  <a:pt x="229" y="269"/>
                </a:lnTo>
                <a:lnTo>
                  <a:pt x="229" y="269"/>
                </a:lnTo>
                <a:lnTo>
                  <a:pt x="229" y="268"/>
                </a:lnTo>
                <a:lnTo>
                  <a:pt x="229" y="268"/>
                </a:lnTo>
                <a:lnTo>
                  <a:pt x="229" y="268"/>
                </a:lnTo>
                <a:lnTo>
                  <a:pt x="229" y="267"/>
                </a:lnTo>
                <a:lnTo>
                  <a:pt x="229" y="267"/>
                </a:lnTo>
                <a:lnTo>
                  <a:pt x="229" y="266"/>
                </a:lnTo>
                <a:lnTo>
                  <a:pt x="229" y="266"/>
                </a:lnTo>
                <a:lnTo>
                  <a:pt x="230" y="266"/>
                </a:lnTo>
                <a:lnTo>
                  <a:pt x="230" y="266"/>
                </a:lnTo>
                <a:lnTo>
                  <a:pt x="234" y="263"/>
                </a:lnTo>
                <a:lnTo>
                  <a:pt x="236" y="262"/>
                </a:lnTo>
                <a:lnTo>
                  <a:pt x="238" y="260"/>
                </a:lnTo>
                <a:lnTo>
                  <a:pt x="240" y="260"/>
                </a:lnTo>
                <a:lnTo>
                  <a:pt x="242" y="259"/>
                </a:lnTo>
                <a:lnTo>
                  <a:pt x="244" y="258"/>
                </a:lnTo>
                <a:lnTo>
                  <a:pt x="246" y="258"/>
                </a:lnTo>
                <a:lnTo>
                  <a:pt x="248" y="258"/>
                </a:lnTo>
                <a:lnTo>
                  <a:pt x="250" y="258"/>
                </a:lnTo>
                <a:lnTo>
                  <a:pt x="252" y="258"/>
                </a:lnTo>
                <a:lnTo>
                  <a:pt x="255" y="258"/>
                </a:lnTo>
                <a:lnTo>
                  <a:pt x="257" y="258"/>
                </a:lnTo>
                <a:lnTo>
                  <a:pt x="259" y="258"/>
                </a:lnTo>
                <a:lnTo>
                  <a:pt x="262" y="259"/>
                </a:lnTo>
                <a:lnTo>
                  <a:pt x="264" y="260"/>
                </a:lnTo>
                <a:lnTo>
                  <a:pt x="267" y="260"/>
                </a:lnTo>
                <a:lnTo>
                  <a:pt x="269" y="261"/>
                </a:lnTo>
                <a:lnTo>
                  <a:pt x="272" y="262"/>
                </a:lnTo>
                <a:lnTo>
                  <a:pt x="274" y="263"/>
                </a:lnTo>
                <a:lnTo>
                  <a:pt x="277" y="264"/>
                </a:lnTo>
                <a:lnTo>
                  <a:pt x="280" y="265"/>
                </a:lnTo>
                <a:lnTo>
                  <a:pt x="282" y="266"/>
                </a:lnTo>
                <a:lnTo>
                  <a:pt x="285" y="267"/>
                </a:lnTo>
                <a:lnTo>
                  <a:pt x="288" y="268"/>
                </a:lnTo>
                <a:lnTo>
                  <a:pt x="291" y="270"/>
                </a:lnTo>
                <a:lnTo>
                  <a:pt x="294" y="271"/>
                </a:lnTo>
                <a:lnTo>
                  <a:pt x="297" y="273"/>
                </a:lnTo>
                <a:lnTo>
                  <a:pt x="300" y="274"/>
                </a:lnTo>
                <a:lnTo>
                  <a:pt x="303" y="276"/>
                </a:lnTo>
                <a:lnTo>
                  <a:pt x="306" y="277"/>
                </a:lnTo>
                <a:lnTo>
                  <a:pt x="309" y="279"/>
                </a:lnTo>
                <a:lnTo>
                  <a:pt x="310" y="280"/>
                </a:lnTo>
                <a:lnTo>
                  <a:pt x="311" y="280"/>
                </a:lnTo>
                <a:lnTo>
                  <a:pt x="312" y="281"/>
                </a:lnTo>
                <a:lnTo>
                  <a:pt x="312" y="281"/>
                </a:lnTo>
                <a:lnTo>
                  <a:pt x="313" y="282"/>
                </a:lnTo>
                <a:lnTo>
                  <a:pt x="313" y="282"/>
                </a:lnTo>
                <a:lnTo>
                  <a:pt x="314" y="283"/>
                </a:lnTo>
                <a:lnTo>
                  <a:pt x="314" y="283"/>
                </a:lnTo>
                <a:lnTo>
                  <a:pt x="315" y="284"/>
                </a:lnTo>
                <a:lnTo>
                  <a:pt x="315" y="284"/>
                </a:lnTo>
                <a:lnTo>
                  <a:pt x="316" y="285"/>
                </a:lnTo>
                <a:lnTo>
                  <a:pt x="316" y="286"/>
                </a:lnTo>
                <a:lnTo>
                  <a:pt x="316" y="286"/>
                </a:lnTo>
                <a:lnTo>
                  <a:pt x="316" y="287"/>
                </a:lnTo>
                <a:lnTo>
                  <a:pt x="317" y="288"/>
                </a:lnTo>
                <a:lnTo>
                  <a:pt x="317" y="288"/>
                </a:lnTo>
                <a:lnTo>
                  <a:pt x="318" y="288"/>
                </a:lnTo>
                <a:lnTo>
                  <a:pt x="318" y="289"/>
                </a:lnTo>
                <a:lnTo>
                  <a:pt x="318" y="290"/>
                </a:lnTo>
                <a:lnTo>
                  <a:pt x="318" y="290"/>
                </a:lnTo>
                <a:lnTo>
                  <a:pt x="319" y="290"/>
                </a:lnTo>
                <a:lnTo>
                  <a:pt x="319" y="291"/>
                </a:lnTo>
                <a:lnTo>
                  <a:pt x="319" y="291"/>
                </a:lnTo>
                <a:lnTo>
                  <a:pt x="320" y="291"/>
                </a:lnTo>
                <a:lnTo>
                  <a:pt x="320" y="292"/>
                </a:lnTo>
                <a:lnTo>
                  <a:pt x="320" y="292"/>
                </a:lnTo>
                <a:lnTo>
                  <a:pt x="321" y="292"/>
                </a:lnTo>
                <a:lnTo>
                  <a:pt x="321" y="292"/>
                </a:lnTo>
                <a:lnTo>
                  <a:pt x="322" y="292"/>
                </a:lnTo>
                <a:lnTo>
                  <a:pt x="322" y="292"/>
                </a:lnTo>
                <a:lnTo>
                  <a:pt x="323" y="292"/>
                </a:lnTo>
                <a:lnTo>
                  <a:pt x="324" y="292"/>
                </a:lnTo>
                <a:lnTo>
                  <a:pt x="325" y="291"/>
                </a:lnTo>
                <a:lnTo>
                  <a:pt x="326" y="291"/>
                </a:lnTo>
                <a:lnTo>
                  <a:pt x="326" y="290"/>
                </a:lnTo>
                <a:lnTo>
                  <a:pt x="327" y="290"/>
                </a:lnTo>
                <a:lnTo>
                  <a:pt x="328" y="289"/>
                </a:lnTo>
                <a:lnTo>
                  <a:pt x="329" y="289"/>
                </a:lnTo>
                <a:lnTo>
                  <a:pt x="329" y="288"/>
                </a:lnTo>
                <a:lnTo>
                  <a:pt x="330" y="287"/>
                </a:lnTo>
                <a:lnTo>
                  <a:pt x="331" y="286"/>
                </a:lnTo>
                <a:lnTo>
                  <a:pt x="332" y="286"/>
                </a:lnTo>
                <a:lnTo>
                  <a:pt x="332" y="285"/>
                </a:lnTo>
                <a:lnTo>
                  <a:pt x="333" y="284"/>
                </a:lnTo>
                <a:lnTo>
                  <a:pt x="333" y="283"/>
                </a:lnTo>
                <a:lnTo>
                  <a:pt x="334" y="282"/>
                </a:lnTo>
                <a:lnTo>
                  <a:pt x="334" y="281"/>
                </a:lnTo>
                <a:lnTo>
                  <a:pt x="335" y="280"/>
                </a:lnTo>
                <a:lnTo>
                  <a:pt x="335" y="279"/>
                </a:lnTo>
                <a:lnTo>
                  <a:pt x="336" y="278"/>
                </a:lnTo>
                <a:lnTo>
                  <a:pt x="336" y="277"/>
                </a:lnTo>
                <a:lnTo>
                  <a:pt x="336" y="276"/>
                </a:lnTo>
                <a:lnTo>
                  <a:pt x="336" y="275"/>
                </a:lnTo>
                <a:lnTo>
                  <a:pt x="336" y="274"/>
                </a:lnTo>
                <a:lnTo>
                  <a:pt x="336" y="272"/>
                </a:lnTo>
                <a:lnTo>
                  <a:pt x="337" y="272"/>
                </a:lnTo>
                <a:lnTo>
                  <a:pt x="337" y="270"/>
                </a:lnTo>
                <a:lnTo>
                  <a:pt x="337" y="269"/>
                </a:lnTo>
                <a:lnTo>
                  <a:pt x="336" y="268"/>
                </a:lnTo>
                <a:lnTo>
                  <a:pt x="336" y="267"/>
                </a:lnTo>
                <a:lnTo>
                  <a:pt x="336" y="266"/>
                </a:lnTo>
                <a:lnTo>
                  <a:pt x="336" y="266"/>
                </a:lnTo>
              </a:path>
            </a:pathLst>
          </a:custGeom>
          <a:solidFill>
            <a:srgbClr val="008000"/>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1997" name="Freeform 1053"/>
          <p:cNvSpPr>
            <a:spLocks/>
          </p:cNvSpPr>
          <p:nvPr/>
        </p:nvSpPr>
        <p:spPr bwMode="auto">
          <a:xfrm>
            <a:off x="2732088" y="3751263"/>
            <a:ext cx="354012" cy="438150"/>
          </a:xfrm>
          <a:custGeom>
            <a:avLst/>
            <a:gdLst>
              <a:gd name="T0" fmla="*/ 185 w 250"/>
              <a:gd name="T1" fmla="*/ 266 h 276"/>
              <a:gd name="T2" fmla="*/ 153 w 250"/>
              <a:gd name="T3" fmla="*/ 262 h 276"/>
              <a:gd name="T4" fmla="*/ 127 w 250"/>
              <a:gd name="T5" fmla="*/ 258 h 276"/>
              <a:gd name="T6" fmla="*/ 103 w 250"/>
              <a:gd name="T7" fmla="*/ 250 h 276"/>
              <a:gd name="T8" fmla="*/ 82 w 250"/>
              <a:gd name="T9" fmla="*/ 237 h 276"/>
              <a:gd name="T10" fmla="*/ 60 w 250"/>
              <a:gd name="T11" fmla="*/ 217 h 276"/>
              <a:gd name="T12" fmla="*/ 32 w 250"/>
              <a:gd name="T13" fmla="*/ 180 h 276"/>
              <a:gd name="T14" fmla="*/ 15 w 250"/>
              <a:gd name="T15" fmla="*/ 147 h 276"/>
              <a:gd name="T16" fmla="*/ 4 w 250"/>
              <a:gd name="T17" fmla="*/ 114 h 276"/>
              <a:gd name="T18" fmla="*/ 0 w 250"/>
              <a:gd name="T19" fmla="*/ 81 h 276"/>
              <a:gd name="T20" fmla="*/ 3 w 250"/>
              <a:gd name="T21" fmla="*/ 50 h 276"/>
              <a:gd name="T22" fmla="*/ 14 w 250"/>
              <a:gd name="T23" fmla="*/ 23 h 276"/>
              <a:gd name="T24" fmla="*/ 28 w 250"/>
              <a:gd name="T25" fmla="*/ 5 h 276"/>
              <a:gd name="T26" fmla="*/ 34 w 250"/>
              <a:gd name="T27" fmla="*/ 1 h 276"/>
              <a:gd name="T28" fmla="*/ 42 w 250"/>
              <a:gd name="T29" fmla="*/ 0 h 276"/>
              <a:gd name="T30" fmla="*/ 50 w 250"/>
              <a:gd name="T31" fmla="*/ 0 h 276"/>
              <a:gd name="T32" fmla="*/ 59 w 250"/>
              <a:gd name="T33" fmla="*/ 2 h 276"/>
              <a:gd name="T34" fmla="*/ 69 w 250"/>
              <a:gd name="T35" fmla="*/ 5 h 276"/>
              <a:gd name="T36" fmla="*/ 78 w 250"/>
              <a:gd name="T37" fmla="*/ 9 h 276"/>
              <a:gd name="T38" fmla="*/ 81 w 250"/>
              <a:gd name="T39" fmla="*/ 10 h 276"/>
              <a:gd name="T40" fmla="*/ 83 w 250"/>
              <a:gd name="T41" fmla="*/ 12 h 276"/>
              <a:gd name="T42" fmla="*/ 84 w 250"/>
              <a:gd name="T43" fmla="*/ 14 h 276"/>
              <a:gd name="T44" fmla="*/ 86 w 250"/>
              <a:gd name="T45" fmla="*/ 16 h 276"/>
              <a:gd name="T46" fmla="*/ 88 w 250"/>
              <a:gd name="T47" fmla="*/ 18 h 276"/>
              <a:gd name="T48" fmla="*/ 90 w 250"/>
              <a:gd name="T49" fmla="*/ 22 h 276"/>
              <a:gd name="T50" fmla="*/ 110 w 250"/>
              <a:gd name="T51" fmla="*/ 42 h 276"/>
              <a:gd name="T52" fmla="*/ 122 w 250"/>
              <a:gd name="T53" fmla="*/ 55 h 276"/>
              <a:gd name="T54" fmla="*/ 132 w 250"/>
              <a:gd name="T55" fmla="*/ 66 h 276"/>
              <a:gd name="T56" fmla="*/ 142 w 250"/>
              <a:gd name="T57" fmla="*/ 78 h 276"/>
              <a:gd name="T58" fmla="*/ 152 w 250"/>
              <a:gd name="T59" fmla="*/ 91 h 276"/>
              <a:gd name="T60" fmla="*/ 166 w 250"/>
              <a:gd name="T61" fmla="*/ 109 h 276"/>
              <a:gd name="T62" fmla="*/ 182 w 250"/>
              <a:gd name="T63" fmla="*/ 129 h 276"/>
              <a:gd name="T64" fmla="*/ 191 w 250"/>
              <a:gd name="T65" fmla="*/ 140 h 276"/>
              <a:gd name="T66" fmla="*/ 199 w 250"/>
              <a:gd name="T67" fmla="*/ 150 h 276"/>
              <a:gd name="T68" fmla="*/ 206 w 250"/>
              <a:gd name="T69" fmla="*/ 159 h 276"/>
              <a:gd name="T70" fmla="*/ 212 w 250"/>
              <a:gd name="T71" fmla="*/ 170 h 276"/>
              <a:gd name="T72" fmla="*/ 220 w 250"/>
              <a:gd name="T73" fmla="*/ 186 h 276"/>
              <a:gd name="T74" fmla="*/ 227 w 250"/>
              <a:gd name="T75" fmla="*/ 204 h 276"/>
              <a:gd name="T76" fmla="*/ 230 w 250"/>
              <a:gd name="T77" fmla="*/ 216 h 276"/>
              <a:gd name="T78" fmla="*/ 232 w 250"/>
              <a:gd name="T79" fmla="*/ 227 h 276"/>
              <a:gd name="T80" fmla="*/ 233 w 250"/>
              <a:gd name="T81" fmla="*/ 237 h 276"/>
              <a:gd name="T82" fmla="*/ 234 w 250"/>
              <a:gd name="T83" fmla="*/ 246 h 276"/>
              <a:gd name="T84" fmla="*/ 235 w 250"/>
              <a:gd name="T85" fmla="*/ 254 h 276"/>
              <a:gd name="T86" fmla="*/ 236 w 250"/>
              <a:gd name="T87" fmla="*/ 259 h 276"/>
              <a:gd name="T88" fmla="*/ 236 w 250"/>
              <a:gd name="T89" fmla="*/ 259 h 276"/>
              <a:gd name="T90" fmla="*/ 236 w 250"/>
              <a:gd name="T91" fmla="*/ 259 h 276"/>
              <a:gd name="T92" fmla="*/ 236 w 250"/>
              <a:gd name="T93" fmla="*/ 259 h 276"/>
              <a:gd name="T94" fmla="*/ 236 w 250"/>
              <a:gd name="T95" fmla="*/ 259 h 276"/>
              <a:gd name="T96" fmla="*/ 236 w 250"/>
              <a:gd name="T97" fmla="*/ 259 h 276"/>
              <a:gd name="T98" fmla="*/ 236 w 250"/>
              <a:gd name="T99" fmla="*/ 260 h 276"/>
              <a:gd name="T100" fmla="*/ 239 w 250"/>
              <a:gd name="T101" fmla="*/ 262 h 276"/>
              <a:gd name="T102" fmla="*/ 242 w 250"/>
              <a:gd name="T103" fmla="*/ 264 h 276"/>
              <a:gd name="T104" fmla="*/ 245 w 250"/>
              <a:gd name="T105" fmla="*/ 266 h 276"/>
              <a:gd name="T106" fmla="*/ 247 w 250"/>
              <a:gd name="T107" fmla="*/ 268 h 276"/>
              <a:gd name="T108" fmla="*/ 249 w 250"/>
              <a:gd name="T109" fmla="*/ 270 h 276"/>
              <a:gd name="T110" fmla="*/ 249 w 250"/>
              <a:gd name="T111" fmla="*/ 272 h 276"/>
              <a:gd name="T112" fmla="*/ 247 w 250"/>
              <a:gd name="T113" fmla="*/ 274 h 276"/>
              <a:gd name="T114" fmla="*/ 244 w 250"/>
              <a:gd name="T115" fmla="*/ 275 h 276"/>
              <a:gd name="T116" fmla="*/ 240 w 250"/>
              <a:gd name="T117" fmla="*/ 275 h 276"/>
              <a:gd name="T118" fmla="*/ 235 w 250"/>
              <a:gd name="T119" fmla="*/ 274 h 276"/>
              <a:gd name="T120" fmla="*/ 230 w 250"/>
              <a:gd name="T121" fmla="*/ 274 h 276"/>
              <a:gd name="T122" fmla="*/ 224 w 250"/>
              <a:gd name="T123" fmla="*/ 27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0" h="276">
                <a:moveTo>
                  <a:pt x="223" y="272"/>
                </a:moveTo>
                <a:lnTo>
                  <a:pt x="206" y="270"/>
                </a:lnTo>
                <a:lnTo>
                  <a:pt x="199" y="268"/>
                </a:lnTo>
                <a:lnTo>
                  <a:pt x="192" y="267"/>
                </a:lnTo>
                <a:lnTo>
                  <a:pt x="185" y="266"/>
                </a:lnTo>
                <a:lnTo>
                  <a:pt x="178" y="265"/>
                </a:lnTo>
                <a:lnTo>
                  <a:pt x="172" y="264"/>
                </a:lnTo>
                <a:lnTo>
                  <a:pt x="165" y="264"/>
                </a:lnTo>
                <a:lnTo>
                  <a:pt x="159" y="263"/>
                </a:lnTo>
                <a:lnTo>
                  <a:pt x="153" y="262"/>
                </a:lnTo>
                <a:lnTo>
                  <a:pt x="148" y="261"/>
                </a:lnTo>
                <a:lnTo>
                  <a:pt x="142" y="260"/>
                </a:lnTo>
                <a:lnTo>
                  <a:pt x="137" y="260"/>
                </a:lnTo>
                <a:lnTo>
                  <a:pt x="132" y="258"/>
                </a:lnTo>
                <a:lnTo>
                  <a:pt x="127" y="258"/>
                </a:lnTo>
                <a:lnTo>
                  <a:pt x="122" y="256"/>
                </a:lnTo>
                <a:lnTo>
                  <a:pt x="117" y="255"/>
                </a:lnTo>
                <a:lnTo>
                  <a:pt x="112" y="254"/>
                </a:lnTo>
                <a:lnTo>
                  <a:pt x="108" y="252"/>
                </a:lnTo>
                <a:lnTo>
                  <a:pt x="103" y="250"/>
                </a:lnTo>
                <a:lnTo>
                  <a:pt x="99" y="248"/>
                </a:lnTo>
                <a:lnTo>
                  <a:pt x="94" y="246"/>
                </a:lnTo>
                <a:lnTo>
                  <a:pt x="90" y="243"/>
                </a:lnTo>
                <a:lnTo>
                  <a:pt x="86" y="240"/>
                </a:lnTo>
                <a:lnTo>
                  <a:pt x="82" y="237"/>
                </a:lnTo>
                <a:lnTo>
                  <a:pt x="77" y="234"/>
                </a:lnTo>
                <a:lnTo>
                  <a:pt x="73" y="230"/>
                </a:lnTo>
                <a:lnTo>
                  <a:pt x="68" y="226"/>
                </a:lnTo>
                <a:lnTo>
                  <a:pt x="64" y="222"/>
                </a:lnTo>
                <a:lnTo>
                  <a:pt x="60" y="217"/>
                </a:lnTo>
                <a:lnTo>
                  <a:pt x="55" y="212"/>
                </a:lnTo>
                <a:lnTo>
                  <a:pt x="51" y="206"/>
                </a:lnTo>
                <a:lnTo>
                  <a:pt x="41" y="193"/>
                </a:lnTo>
                <a:lnTo>
                  <a:pt x="36" y="187"/>
                </a:lnTo>
                <a:lnTo>
                  <a:pt x="32" y="180"/>
                </a:lnTo>
                <a:lnTo>
                  <a:pt x="28" y="174"/>
                </a:lnTo>
                <a:lnTo>
                  <a:pt x="25" y="167"/>
                </a:lnTo>
                <a:lnTo>
                  <a:pt x="21" y="160"/>
                </a:lnTo>
                <a:lnTo>
                  <a:pt x="18" y="154"/>
                </a:lnTo>
                <a:lnTo>
                  <a:pt x="15" y="147"/>
                </a:lnTo>
                <a:lnTo>
                  <a:pt x="12" y="140"/>
                </a:lnTo>
                <a:lnTo>
                  <a:pt x="10" y="134"/>
                </a:lnTo>
                <a:lnTo>
                  <a:pt x="8" y="127"/>
                </a:lnTo>
                <a:lnTo>
                  <a:pt x="6" y="120"/>
                </a:lnTo>
                <a:lnTo>
                  <a:pt x="4" y="114"/>
                </a:lnTo>
                <a:lnTo>
                  <a:pt x="2" y="107"/>
                </a:lnTo>
                <a:lnTo>
                  <a:pt x="1" y="100"/>
                </a:lnTo>
                <a:lnTo>
                  <a:pt x="0" y="94"/>
                </a:lnTo>
                <a:lnTo>
                  <a:pt x="0" y="88"/>
                </a:lnTo>
                <a:lnTo>
                  <a:pt x="0" y="81"/>
                </a:lnTo>
                <a:lnTo>
                  <a:pt x="0" y="75"/>
                </a:lnTo>
                <a:lnTo>
                  <a:pt x="0" y="68"/>
                </a:lnTo>
                <a:lnTo>
                  <a:pt x="0" y="62"/>
                </a:lnTo>
                <a:lnTo>
                  <a:pt x="1" y="56"/>
                </a:lnTo>
                <a:lnTo>
                  <a:pt x="3" y="50"/>
                </a:lnTo>
                <a:lnTo>
                  <a:pt x="4" y="45"/>
                </a:lnTo>
                <a:lnTo>
                  <a:pt x="6" y="39"/>
                </a:lnTo>
                <a:lnTo>
                  <a:pt x="8" y="34"/>
                </a:lnTo>
                <a:lnTo>
                  <a:pt x="11" y="28"/>
                </a:lnTo>
                <a:lnTo>
                  <a:pt x="14" y="23"/>
                </a:lnTo>
                <a:lnTo>
                  <a:pt x="17" y="18"/>
                </a:lnTo>
                <a:lnTo>
                  <a:pt x="20" y="13"/>
                </a:lnTo>
                <a:lnTo>
                  <a:pt x="24" y="8"/>
                </a:lnTo>
                <a:lnTo>
                  <a:pt x="26" y="6"/>
                </a:lnTo>
                <a:lnTo>
                  <a:pt x="28" y="5"/>
                </a:lnTo>
                <a:lnTo>
                  <a:pt x="29" y="4"/>
                </a:lnTo>
                <a:lnTo>
                  <a:pt x="30" y="3"/>
                </a:lnTo>
                <a:lnTo>
                  <a:pt x="32" y="2"/>
                </a:lnTo>
                <a:lnTo>
                  <a:pt x="33" y="2"/>
                </a:lnTo>
                <a:lnTo>
                  <a:pt x="34" y="1"/>
                </a:lnTo>
                <a:lnTo>
                  <a:pt x="36" y="1"/>
                </a:lnTo>
                <a:lnTo>
                  <a:pt x="37" y="0"/>
                </a:lnTo>
                <a:lnTo>
                  <a:pt x="38" y="0"/>
                </a:lnTo>
                <a:lnTo>
                  <a:pt x="40" y="0"/>
                </a:lnTo>
                <a:lnTo>
                  <a:pt x="42" y="0"/>
                </a:lnTo>
                <a:lnTo>
                  <a:pt x="43" y="0"/>
                </a:lnTo>
                <a:lnTo>
                  <a:pt x="45" y="0"/>
                </a:lnTo>
                <a:lnTo>
                  <a:pt x="46" y="0"/>
                </a:lnTo>
                <a:lnTo>
                  <a:pt x="48" y="0"/>
                </a:lnTo>
                <a:lnTo>
                  <a:pt x="50" y="0"/>
                </a:lnTo>
                <a:lnTo>
                  <a:pt x="52" y="0"/>
                </a:lnTo>
                <a:lnTo>
                  <a:pt x="54" y="0"/>
                </a:lnTo>
                <a:lnTo>
                  <a:pt x="55" y="1"/>
                </a:lnTo>
                <a:lnTo>
                  <a:pt x="57" y="1"/>
                </a:lnTo>
                <a:lnTo>
                  <a:pt x="59" y="2"/>
                </a:lnTo>
                <a:lnTo>
                  <a:pt x="61" y="2"/>
                </a:lnTo>
                <a:lnTo>
                  <a:pt x="63" y="3"/>
                </a:lnTo>
                <a:lnTo>
                  <a:pt x="65" y="4"/>
                </a:lnTo>
                <a:lnTo>
                  <a:pt x="67" y="4"/>
                </a:lnTo>
                <a:lnTo>
                  <a:pt x="69" y="5"/>
                </a:lnTo>
                <a:lnTo>
                  <a:pt x="71" y="6"/>
                </a:lnTo>
                <a:lnTo>
                  <a:pt x="73" y="6"/>
                </a:lnTo>
                <a:lnTo>
                  <a:pt x="75" y="7"/>
                </a:lnTo>
                <a:lnTo>
                  <a:pt x="77" y="8"/>
                </a:lnTo>
                <a:lnTo>
                  <a:pt x="78" y="9"/>
                </a:lnTo>
                <a:lnTo>
                  <a:pt x="79" y="9"/>
                </a:lnTo>
                <a:lnTo>
                  <a:pt x="80" y="10"/>
                </a:lnTo>
                <a:lnTo>
                  <a:pt x="80" y="10"/>
                </a:lnTo>
                <a:lnTo>
                  <a:pt x="81" y="10"/>
                </a:lnTo>
                <a:lnTo>
                  <a:pt x="81" y="10"/>
                </a:lnTo>
                <a:lnTo>
                  <a:pt x="82" y="11"/>
                </a:lnTo>
                <a:lnTo>
                  <a:pt x="82" y="11"/>
                </a:lnTo>
                <a:lnTo>
                  <a:pt x="82" y="11"/>
                </a:lnTo>
                <a:lnTo>
                  <a:pt x="83" y="12"/>
                </a:lnTo>
                <a:lnTo>
                  <a:pt x="83" y="12"/>
                </a:lnTo>
                <a:lnTo>
                  <a:pt x="84" y="12"/>
                </a:lnTo>
                <a:lnTo>
                  <a:pt x="84" y="13"/>
                </a:lnTo>
                <a:lnTo>
                  <a:pt x="84" y="13"/>
                </a:lnTo>
                <a:lnTo>
                  <a:pt x="84" y="14"/>
                </a:lnTo>
                <a:lnTo>
                  <a:pt x="84" y="14"/>
                </a:lnTo>
                <a:lnTo>
                  <a:pt x="85" y="14"/>
                </a:lnTo>
                <a:lnTo>
                  <a:pt x="85" y="15"/>
                </a:lnTo>
                <a:lnTo>
                  <a:pt x="86" y="15"/>
                </a:lnTo>
                <a:lnTo>
                  <a:pt x="86" y="16"/>
                </a:lnTo>
                <a:lnTo>
                  <a:pt x="86" y="16"/>
                </a:lnTo>
                <a:lnTo>
                  <a:pt x="86" y="16"/>
                </a:lnTo>
                <a:lnTo>
                  <a:pt x="87" y="17"/>
                </a:lnTo>
                <a:lnTo>
                  <a:pt x="87" y="17"/>
                </a:lnTo>
                <a:lnTo>
                  <a:pt x="88" y="18"/>
                </a:lnTo>
                <a:lnTo>
                  <a:pt x="88" y="18"/>
                </a:lnTo>
                <a:lnTo>
                  <a:pt x="88" y="19"/>
                </a:lnTo>
                <a:lnTo>
                  <a:pt x="89" y="20"/>
                </a:lnTo>
                <a:lnTo>
                  <a:pt x="89" y="20"/>
                </a:lnTo>
                <a:lnTo>
                  <a:pt x="90" y="21"/>
                </a:lnTo>
                <a:lnTo>
                  <a:pt x="90" y="22"/>
                </a:lnTo>
                <a:lnTo>
                  <a:pt x="98" y="29"/>
                </a:lnTo>
                <a:lnTo>
                  <a:pt x="101" y="33"/>
                </a:lnTo>
                <a:lnTo>
                  <a:pt x="104" y="36"/>
                </a:lnTo>
                <a:lnTo>
                  <a:pt x="107" y="39"/>
                </a:lnTo>
                <a:lnTo>
                  <a:pt x="110" y="42"/>
                </a:lnTo>
                <a:lnTo>
                  <a:pt x="112" y="45"/>
                </a:lnTo>
                <a:lnTo>
                  <a:pt x="115" y="48"/>
                </a:lnTo>
                <a:lnTo>
                  <a:pt x="118" y="50"/>
                </a:lnTo>
                <a:lnTo>
                  <a:pt x="120" y="53"/>
                </a:lnTo>
                <a:lnTo>
                  <a:pt x="122" y="55"/>
                </a:lnTo>
                <a:lnTo>
                  <a:pt x="124" y="58"/>
                </a:lnTo>
                <a:lnTo>
                  <a:pt x="126" y="60"/>
                </a:lnTo>
                <a:lnTo>
                  <a:pt x="128" y="62"/>
                </a:lnTo>
                <a:lnTo>
                  <a:pt x="130" y="64"/>
                </a:lnTo>
                <a:lnTo>
                  <a:pt x="132" y="66"/>
                </a:lnTo>
                <a:lnTo>
                  <a:pt x="134" y="68"/>
                </a:lnTo>
                <a:lnTo>
                  <a:pt x="136" y="70"/>
                </a:lnTo>
                <a:lnTo>
                  <a:pt x="138" y="73"/>
                </a:lnTo>
                <a:lnTo>
                  <a:pt x="140" y="75"/>
                </a:lnTo>
                <a:lnTo>
                  <a:pt x="142" y="78"/>
                </a:lnTo>
                <a:lnTo>
                  <a:pt x="144" y="80"/>
                </a:lnTo>
                <a:lnTo>
                  <a:pt x="146" y="82"/>
                </a:lnTo>
                <a:lnTo>
                  <a:pt x="148" y="85"/>
                </a:lnTo>
                <a:lnTo>
                  <a:pt x="150" y="88"/>
                </a:lnTo>
                <a:lnTo>
                  <a:pt x="152" y="91"/>
                </a:lnTo>
                <a:lnTo>
                  <a:pt x="155" y="94"/>
                </a:lnTo>
                <a:lnTo>
                  <a:pt x="158" y="98"/>
                </a:lnTo>
                <a:lnTo>
                  <a:pt x="160" y="101"/>
                </a:lnTo>
                <a:lnTo>
                  <a:pt x="163" y="105"/>
                </a:lnTo>
                <a:lnTo>
                  <a:pt x="166" y="109"/>
                </a:lnTo>
                <a:lnTo>
                  <a:pt x="170" y="114"/>
                </a:lnTo>
                <a:lnTo>
                  <a:pt x="175" y="120"/>
                </a:lnTo>
                <a:lnTo>
                  <a:pt x="177" y="124"/>
                </a:lnTo>
                <a:lnTo>
                  <a:pt x="180" y="126"/>
                </a:lnTo>
                <a:lnTo>
                  <a:pt x="182" y="129"/>
                </a:lnTo>
                <a:lnTo>
                  <a:pt x="184" y="132"/>
                </a:lnTo>
                <a:lnTo>
                  <a:pt x="186" y="134"/>
                </a:lnTo>
                <a:lnTo>
                  <a:pt x="188" y="136"/>
                </a:lnTo>
                <a:lnTo>
                  <a:pt x="190" y="138"/>
                </a:lnTo>
                <a:lnTo>
                  <a:pt x="191" y="140"/>
                </a:lnTo>
                <a:lnTo>
                  <a:pt x="193" y="142"/>
                </a:lnTo>
                <a:lnTo>
                  <a:pt x="194" y="144"/>
                </a:lnTo>
                <a:lnTo>
                  <a:pt x="196" y="146"/>
                </a:lnTo>
                <a:lnTo>
                  <a:pt x="198" y="148"/>
                </a:lnTo>
                <a:lnTo>
                  <a:pt x="199" y="150"/>
                </a:lnTo>
                <a:lnTo>
                  <a:pt x="200" y="152"/>
                </a:lnTo>
                <a:lnTo>
                  <a:pt x="202" y="153"/>
                </a:lnTo>
                <a:lnTo>
                  <a:pt x="203" y="155"/>
                </a:lnTo>
                <a:lnTo>
                  <a:pt x="204" y="157"/>
                </a:lnTo>
                <a:lnTo>
                  <a:pt x="206" y="159"/>
                </a:lnTo>
                <a:lnTo>
                  <a:pt x="207" y="161"/>
                </a:lnTo>
                <a:lnTo>
                  <a:pt x="208" y="163"/>
                </a:lnTo>
                <a:lnTo>
                  <a:pt x="210" y="165"/>
                </a:lnTo>
                <a:lnTo>
                  <a:pt x="211" y="168"/>
                </a:lnTo>
                <a:lnTo>
                  <a:pt x="212" y="170"/>
                </a:lnTo>
                <a:lnTo>
                  <a:pt x="214" y="173"/>
                </a:lnTo>
                <a:lnTo>
                  <a:pt x="215" y="176"/>
                </a:lnTo>
                <a:lnTo>
                  <a:pt x="216" y="179"/>
                </a:lnTo>
                <a:lnTo>
                  <a:pt x="218" y="182"/>
                </a:lnTo>
                <a:lnTo>
                  <a:pt x="220" y="186"/>
                </a:lnTo>
                <a:lnTo>
                  <a:pt x="221" y="189"/>
                </a:lnTo>
                <a:lnTo>
                  <a:pt x="223" y="193"/>
                </a:lnTo>
                <a:lnTo>
                  <a:pt x="225" y="199"/>
                </a:lnTo>
                <a:lnTo>
                  <a:pt x="226" y="201"/>
                </a:lnTo>
                <a:lnTo>
                  <a:pt x="227" y="204"/>
                </a:lnTo>
                <a:lnTo>
                  <a:pt x="228" y="206"/>
                </a:lnTo>
                <a:lnTo>
                  <a:pt x="228" y="209"/>
                </a:lnTo>
                <a:lnTo>
                  <a:pt x="229" y="212"/>
                </a:lnTo>
                <a:lnTo>
                  <a:pt x="230" y="214"/>
                </a:lnTo>
                <a:lnTo>
                  <a:pt x="230" y="216"/>
                </a:lnTo>
                <a:lnTo>
                  <a:pt x="231" y="219"/>
                </a:lnTo>
                <a:lnTo>
                  <a:pt x="231" y="221"/>
                </a:lnTo>
                <a:lnTo>
                  <a:pt x="232" y="223"/>
                </a:lnTo>
                <a:lnTo>
                  <a:pt x="232" y="225"/>
                </a:lnTo>
                <a:lnTo>
                  <a:pt x="232" y="227"/>
                </a:lnTo>
                <a:lnTo>
                  <a:pt x="232" y="229"/>
                </a:lnTo>
                <a:lnTo>
                  <a:pt x="233" y="232"/>
                </a:lnTo>
                <a:lnTo>
                  <a:pt x="233" y="233"/>
                </a:lnTo>
                <a:lnTo>
                  <a:pt x="233" y="235"/>
                </a:lnTo>
                <a:lnTo>
                  <a:pt x="233" y="237"/>
                </a:lnTo>
                <a:lnTo>
                  <a:pt x="234" y="239"/>
                </a:lnTo>
                <a:lnTo>
                  <a:pt x="234" y="241"/>
                </a:lnTo>
                <a:lnTo>
                  <a:pt x="234" y="243"/>
                </a:lnTo>
                <a:lnTo>
                  <a:pt x="234" y="244"/>
                </a:lnTo>
                <a:lnTo>
                  <a:pt x="234" y="246"/>
                </a:lnTo>
                <a:lnTo>
                  <a:pt x="234" y="248"/>
                </a:lnTo>
                <a:lnTo>
                  <a:pt x="234" y="250"/>
                </a:lnTo>
                <a:lnTo>
                  <a:pt x="235" y="251"/>
                </a:lnTo>
                <a:lnTo>
                  <a:pt x="235" y="253"/>
                </a:lnTo>
                <a:lnTo>
                  <a:pt x="235" y="254"/>
                </a:lnTo>
                <a:lnTo>
                  <a:pt x="235" y="256"/>
                </a:lnTo>
                <a:lnTo>
                  <a:pt x="236" y="258"/>
                </a:lnTo>
                <a:lnTo>
                  <a:pt x="236" y="259"/>
                </a:lnTo>
                <a:lnTo>
                  <a:pt x="236" y="259"/>
                </a:lnTo>
                <a:lnTo>
                  <a:pt x="236" y="259"/>
                </a:lnTo>
                <a:lnTo>
                  <a:pt x="236" y="259"/>
                </a:lnTo>
                <a:lnTo>
                  <a:pt x="236" y="259"/>
                </a:lnTo>
                <a:lnTo>
                  <a:pt x="236" y="259"/>
                </a:lnTo>
                <a:lnTo>
                  <a:pt x="236" y="259"/>
                </a:lnTo>
                <a:lnTo>
                  <a:pt x="236" y="259"/>
                </a:lnTo>
                <a:lnTo>
                  <a:pt x="236" y="259"/>
                </a:lnTo>
                <a:lnTo>
                  <a:pt x="236" y="259"/>
                </a:lnTo>
                <a:lnTo>
                  <a:pt x="236" y="259"/>
                </a:lnTo>
                <a:lnTo>
                  <a:pt x="236" y="259"/>
                </a:lnTo>
                <a:lnTo>
                  <a:pt x="236" y="259"/>
                </a:lnTo>
                <a:lnTo>
                  <a:pt x="236" y="259"/>
                </a:lnTo>
                <a:lnTo>
                  <a:pt x="236" y="259"/>
                </a:lnTo>
                <a:lnTo>
                  <a:pt x="236" y="259"/>
                </a:lnTo>
                <a:lnTo>
                  <a:pt x="236" y="259"/>
                </a:lnTo>
                <a:lnTo>
                  <a:pt x="236" y="259"/>
                </a:lnTo>
                <a:lnTo>
                  <a:pt x="236" y="259"/>
                </a:lnTo>
                <a:lnTo>
                  <a:pt x="236" y="259"/>
                </a:lnTo>
                <a:lnTo>
                  <a:pt x="236" y="259"/>
                </a:lnTo>
                <a:lnTo>
                  <a:pt x="236" y="259"/>
                </a:lnTo>
                <a:lnTo>
                  <a:pt x="236" y="259"/>
                </a:lnTo>
                <a:lnTo>
                  <a:pt x="236" y="259"/>
                </a:lnTo>
                <a:lnTo>
                  <a:pt x="236" y="259"/>
                </a:lnTo>
                <a:lnTo>
                  <a:pt x="236" y="259"/>
                </a:lnTo>
                <a:lnTo>
                  <a:pt x="236" y="259"/>
                </a:lnTo>
                <a:lnTo>
                  <a:pt x="236" y="259"/>
                </a:lnTo>
                <a:lnTo>
                  <a:pt x="236" y="259"/>
                </a:lnTo>
                <a:lnTo>
                  <a:pt x="236" y="259"/>
                </a:lnTo>
                <a:lnTo>
                  <a:pt x="236" y="259"/>
                </a:lnTo>
                <a:lnTo>
                  <a:pt x="236" y="259"/>
                </a:lnTo>
                <a:lnTo>
                  <a:pt x="236" y="260"/>
                </a:lnTo>
                <a:lnTo>
                  <a:pt x="237" y="260"/>
                </a:lnTo>
                <a:lnTo>
                  <a:pt x="238" y="260"/>
                </a:lnTo>
                <a:lnTo>
                  <a:pt x="238" y="261"/>
                </a:lnTo>
                <a:lnTo>
                  <a:pt x="238" y="261"/>
                </a:lnTo>
                <a:lnTo>
                  <a:pt x="239" y="262"/>
                </a:lnTo>
                <a:lnTo>
                  <a:pt x="240" y="262"/>
                </a:lnTo>
                <a:lnTo>
                  <a:pt x="240" y="262"/>
                </a:lnTo>
                <a:lnTo>
                  <a:pt x="241" y="263"/>
                </a:lnTo>
                <a:lnTo>
                  <a:pt x="241" y="263"/>
                </a:lnTo>
                <a:lnTo>
                  <a:pt x="242" y="264"/>
                </a:lnTo>
                <a:lnTo>
                  <a:pt x="242" y="264"/>
                </a:lnTo>
                <a:lnTo>
                  <a:pt x="243" y="265"/>
                </a:lnTo>
                <a:lnTo>
                  <a:pt x="244" y="265"/>
                </a:lnTo>
                <a:lnTo>
                  <a:pt x="244" y="266"/>
                </a:lnTo>
                <a:lnTo>
                  <a:pt x="245" y="266"/>
                </a:lnTo>
                <a:lnTo>
                  <a:pt x="246" y="266"/>
                </a:lnTo>
                <a:lnTo>
                  <a:pt x="246" y="267"/>
                </a:lnTo>
                <a:lnTo>
                  <a:pt x="246" y="268"/>
                </a:lnTo>
                <a:lnTo>
                  <a:pt x="247" y="268"/>
                </a:lnTo>
                <a:lnTo>
                  <a:pt x="247" y="268"/>
                </a:lnTo>
                <a:lnTo>
                  <a:pt x="248" y="269"/>
                </a:lnTo>
                <a:lnTo>
                  <a:pt x="248" y="269"/>
                </a:lnTo>
                <a:lnTo>
                  <a:pt x="248" y="270"/>
                </a:lnTo>
                <a:lnTo>
                  <a:pt x="249" y="270"/>
                </a:lnTo>
                <a:lnTo>
                  <a:pt x="249" y="270"/>
                </a:lnTo>
                <a:lnTo>
                  <a:pt x="249" y="271"/>
                </a:lnTo>
                <a:lnTo>
                  <a:pt x="249" y="271"/>
                </a:lnTo>
                <a:lnTo>
                  <a:pt x="249" y="272"/>
                </a:lnTo>
                <a:lnTo>
                  <a:pt x="249" y="272"/>
                </a:lnTo>
                <a:lnTo>
                  <a:pt x="249" y="272"/>
                </a:lnTo>
                <a:lnTo>
                  <a:pt x="248" y="273"/>
                </a:lnTo>
                <a:lnTo>
                  <a:pt x="248" y="273"/>
                </a:lnTo>
                <a:lnTo>
                  <a:pt x="248" y="274"/>
                </a:lnTo>
                <a:lnTo>
                  <a:pt x="248" y="274"/>
                </a:lnTo>
                <a:lnTo>
                  <a:pt x="247" y="274"/>
                </a:lnTo>
                <a:lnTo>
                  <a:pt x="246" y="274"/>
                </a:lnTo>
                <a:lnTo>
                  <a:pt x="246" y="274"/>
                </a:lnTo>
                <a:lnTo>
                  <a:pt x="245" y="275"/>
                </a:lnTo>
                <a:lnTo>
                  <a:pt x="245" y="275"/>
                </a:lnTo>
                <a:lnTo>
                  <a:pt x="244" y="275"/>
                </a:lnTo>
                <a:lnTo>
                  <a:pt x="243" y="275"/>
                </a:lnTo>
                <a:lnTo>
                  <a:pt x="242" y="275"/>
                </a:lnTo>
                <a:lnTo>
                  <a:pt x="242" y="275"/>
                </a:lnTo>
                <a:lnTo>
                  <a:pt x="241" y="275"/>
                </a:lnTo>
                <a:lnTo>
                  <a:pt x="240" y="275"/>
                </a:lnTo>
                <a:lnTo>
                  <a:pt x="239" y="275"/>
                </a:lnTo>
                <a:lnTo>
                  <a:pt x="238" y="275"/>
                </a:lnTo>
                <a:lnTo>
                  <a:pt x="237" y="274"/>
                </a:lnTo>
                <a:lnTo>
                  <a:pt x="236" y="274"/>
                </a:lnTo>
                <a:lnTo>
                  <a:pt x="235" y="274"/>
                </a:lnTo>
                <a:lnTo>
                  <a:pt x="234" y="274"/>
                </a:lnTo>
                <a:lnTo>
                  <a:pt x="233" y="274"/>
                </a:lnTo>
                <a:lnTo>
                  <a:pt x="232" y="274"/>
                </a:lnTo>
                <a:lnTo>
                  <a:pt x="231" y="274"/>
                </a:lnTo>
                <a:lnTo>
                  <a:pt x="230" y="274"/>
                </a:lnTo>
                <a:lnTo>
                  <a:pt x="228" y="273"/>
                </a:lnTo>
                <a:lnTo>
                  <a:pt x="227" y="273"/>
                </a:lnTo>
                <a:lnTo>
                  <a:pt x="226" y="273"/>
                </a:lnTo>
                <a:lnTo>
                  <a:pt x="225" y="273"/>
                </a:lnTo>
                <a:lnTo>
                  <a:pt x="224" y="272"/>
                </a:lnTo>
                <a:lnTo>
                  <a:pt x="223" y="272"/>
                </a:lnTo>
              </a:path>
            </a:pathLst>
          </a:custGeom>
          <a:solidFill>
            <a:srgbClr val="008000"/>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1998" name="Freeform 1054"/>
          <p:cNvSpPr>
            <a:spLocks/>
          </p:cNvSpPr>
          <p:nvPr/>
        </p:nvSpPr>
        <p:spPr bwMode="auto">
          <a:xfrm>
            <a:off x="1792288" y="3548063"/>
            <a:ext cx="419100" cy="560387"/>
          </a:xfrm>
          <a:custGeom>
            <a:avLst/>
            <a:gdLst>
              <a:gd name="T0" fmla="*/ 209 w 297"/>
              <a:gd name="T1" fmla="*/ 352 h 353"/>
              <a:gd name="T2" fmla="*/ 162 w 297"/>
              <a:gd name="T3" fmla="*/ 351 h 353"/>
              <a:gd name="T4" fmla="*/ 122 w 297"/>
              <a:gd name="T5" fmla="*/ 343 h 353"/>
              <a:gd name="T6" fmla="*/ 84 w 297"/>
              <a:gd name="T7" fmla="*/ 325 h 353"/>
              <a:gd name="T8" fmla="*/ 44 w 297"/>
              <a:gd name="T9" fmla="*/ 295 h 353"/>
              <a:gd name="T10" fmla="*/ 18 w 297"/>
              <a:gd name="T11" fmla="*/ 270 h 353"/>
              <a:gd name="T12" fmla="*/ 8 w 297"/>
              <a:gd name="T13" fmla="*/ 257 h 353"/>
              <a:gd name="T14" fmla="*/ 3 w 297"/>
              <a:gd name="T15" fmla="*/ 244 h 353"/>
              <a:gd name="T16" fmla="*/ 1 w 297"/>
              <a:gd name="T17" fmla="*/ 229 h 353"/>
              <a:gd name="T18" fmla="*/ 1 w 297"/>
              <a:gd name="T19" fmla="*/ 212 h 353"/>
              <a:gd name="T20" fmla="*/ 11 w 297"/>
              <a:gd name="T21" fmla="*/ 162 h 353"/>
              <a:gd name="T22" fmla="*/ 29 w 297"/>
              <a:gd name="T23" fmla="*/ 104 h 353"/>
              <a:gd name="T24" fmla="*/ 54 w 297"/>
              <a:gd name="T25" fmla="*/ 54 h 353"/>
              <a:gd name="T26" fmla="*/ 85 w 297"/>
              <a:gd name="T27" fmla="*/ 18 h 353"/>
              <a:gd name="T28" fmla="*/ 121 w 297"/>
              <a:gd name="T29" fmla="*/ 1 h 353"/>
              <a:gd name="T30" fmla="*/ 150 w 297"/>
              <a:gd name="T31" fmla="*/ 5 h 353"/>
              <a:gd name="T32" fmla="*/ 152 w 297"/>
              <a:gd name="T33" fmla="*/ 8 h 353"/>
              <a:gd name="T34" fmla="*/ 151 w 297"/>
              <a:gd name="T35" fmla="*/ 12 h 353"/>
              <a:gd name="T36" fmla="*/ 150 w 297"/>
              <a:gd name="T37" fmla="*/ 18 h 353"/>
              <a:gd name="T38" fmla="*/ 148 w 297"/>
              <a:gd name="T39" fmla="*/ 24 h 353"/>
              <a:gd name="T40" fmla="*/ 149 w 297"/>
              <a:gd name="T41" fmla="*/ 41 h 353"/>
              <a:gd name="T42" fmla="*/ 150 w 297"/>
              <a:gd name="T43" fmla="*/ 66 h 353"/>
              <a:gd name="T44" fmla="*/ 152 w 297"/>
              <a:gd name="T45" fmla="*/ 84 h 353"/>
              <a:gd name="T46" fmla="*/ 154 w 297"/>
              <a:gd name="T47" fmla="*/ 101 h 353"/>
              <a:gd name="T48" fmla="*/ 157 w 297"/>
              <a:gd name="T49" fmla="*/ 122 h 353"/>
              <a:gd name="T50" fmla="*/ 162 w 297"/>
              <a:gd name="T51" fmla="*/ 150 h 353"/>
              <a:gd name="T52" fmla="*/ 163 w 297"/>
              <a:gd name="T53" fmla="*/ 168 h 353"/>
              <a:gd name="T54" fmla="*/ 163 w 297"/>
              <a:gd name="T55" fmla="*/ 180 h 353"/>
              <a:gd name="T56" fmla="*/ 164 w 297"/>
              <a:gd name="T57" fmla="*/ 190 h 353"/>
              <a:gd name="T58" fmla="*/ 166 w 297"/>
              <a:gd name="T59" fmla="*/ 201 h 353"/>
              <a:gd name="T60" fmla="*/ 173 w 297"/>
              <a:gd name="T61" fmla="*/ 213 h 353"/>
              <a:gd name="T62" fmla="*/ 186 w 297"/>
              <a:gd name="T63" fmla="*/ 228 h 353"/>
              <a:gd name="T64" fmla="*/ 197 w 297"/>
              <a:gd name="T65" fmla="*/ 234 h 353"/>
              <a:gd name="T66" fmla="*/ 209 w 297"/>
              <a:gd name="T67" fmla="*/ 238 h 353"/>
              <a:gd name="T68" fmla="*/ 222 w 297"/>
              <a:gd name="T69" fmla="*/ 242 h 353"/>
              <a:gd name="T70" fmla="*/ 236 w 297"/>
              <a:gd name="T71" fmla="*/ 251 h 353"/>
              <a:gd name="T72" fmla="*/ 247 w 297"/>
              <a:gd name="T73" fmla="*/ 262 h 353"/>
              <a:gd name="T74" fmla="*/ 252 w 297"/>
              <a:gd name="T75" fmla="*/ 268 h 353"/>
              <a:gd name="T76" fmla="*/ 255 w 297"/>
              <a:gd name="T77" fmla="*/ 275 h 353"/>
              <a:gd name="T78" fmla="*/ 258 w 297"/>
              <a:gd name="T79" fmla="*/ 282 h 353"/>
              <a:gd name="T80" fmla="*/ 263 w 297"/>
              <a:gd name="T81" fmla="*/ 290 h 353"/>
              <a:gd name="T82" fmla="*/ 271 w 297"/>
              <a:gd name="T83" fmla="*/ 299 h 353"/>
              <a:gd name="T84" fmla="*/ 277 w 297"/>
              <a:gd name="T85" fmla="*/ 304 h 353"/>
              <a:gd name="T86" fmla="*/ 282 w 297"/>
              <a:gd name="T87" fmla="*/ 307 h 353"/>
              <a:gd name="T88" fmla="*/ 287 w 297"/>
              <a:gd name="T89" fmla="*/ 311 h 353"/>
              <a:gd name="T90" fmla="*/ 291 w 297"/>
              <a:gd name="T91" fmla="*/ 316 h 353"/>
              <a:gd name="T92" fmla="*/ 294 w 297"/>
              <a:gd name="T93" fmla="*/ 322 h 353"/>
              <a:gd name="T94" fmla="*/ 295 w 297"/>
              <a:gd name="T95" fmla="*/ 325 h 353"/>
              <a:gd name="T96" fmla="*/ 296 w 297"/>
              <a:gd name="T97" fmla="*/ 328 h 353"/>
              <a:gd name="T98" fmla="*/ 295 w 297"/>
              <a:gd name="T99" fmla="*/ 330 h 353"/>
              <a:gd name="T100" fmla="*/ 294 w 297"/>
              <a:gd name="T101" fmla="*/ 332 h 353"/>
              <a:gd name="T102" fmla="*/ 292 w 297"/>
              <a:gd name="T103" fmla="*/ 336 h 353"/>
              <a:gd name="T104" fmla="*/ 288 w 297"/>
              <a:gd name="T105" fmla="*/ 341 h 353"/>
              <a:gd name="T106" fmla="*/ 284 w 297"/>
              <a:gd name="T107" fmla="*/ 344 h 353"/>
              <a:gd name="T108" fmla="*/ 280 w 297"/>
              <a:gd name="T109" fmla="*/ 346 h 353"/>
              <a:gd name="T110" fmla="*/ 274 w 297"/>
              <a:gd name="T111" fmla="*/ 347 h 353"/>
              <a:gd name="T112" fmla="*/ 267 w 297"/>
              <a:gd name="T113" fmla="*/ 348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7" h="353">
                <a:moveTo>
                  <a:pt x="267" y="348"/>
                </a:moveTo>
                <a:lnTo>
                  <a:pt x="246" y="349"/>
                </a:lnTo>
                <a:lnTo>
                  <a:pt x="236" y="350"/>
                </a:lnTo>
                <a:lnTo>
                  <a:pt x="227" y="351"/>
                </a:lnTo>
                <a:lnTo>
                  <a:pt x="218" y="352"/>
                </a:lnTo>
                <a:lnTo>
                  <a:pt x="209" y="352"/>
                </a:lnTo>
                <a:lnTo>
                  <a:pt x="201" y="352"/>
                </a:lnTo>
                <a:lnTo>
                  <a:pt x="192" y="352"/>
                </a:lnTo>
                <a:lnTo>
                  <a:pt x="184" y="352"/>
                </a:lnTo>
                <a:lnTo>
                  <a:pt x="177" y="352"/>
                </a:lnTo>
                <a:lnTo>
                  <a:pt x="169" y="352"/>
                </a:lnTo>
                <a:lnTo>
                  <a:pt x="162" y="351"/>
                </a:lnTo>
                <a:lnTo>
                  <a:pt x="155" y="350"/>
                </a:lnTo>
                <a:lnTo>
                  <a:pt x="148" y="350"/>
                </a:lnTo>
                <a:lnTo>
                  <a:pt x="141" y="348"/>
                </a:lnTo>
                <a:lnTo>
                  <a:pt x="135" y="347"/>
                </a:lnTo>
                <a:lnTo>
                  <a:pt x="128" y="345"/>
                </a:lnTo>
                <a:lnTo>
                  <a:pt x="122" y="343"/>
                </a:lnTo>
                <a:lnTo>
                  <a:pt x="115" y="341"/>
                </a:lnTo>
                <a:lnTo>
                  <a:pt x="109" y="338"/>
                </a:lnTo>
                <a:lnTo>
                  <a:pt x="102" y="336"/>
                </a:lnTo>
                <a:lnTo>
                  <a:pt x="96" y="332"/>
                </a:lnTo>
                <a:lnTo>
                  <a:pt x="90" y="329"/>
                </a:lnTo>
                <a:lnTo>
                  <a:pt x="84" y="325"/>
                </a:lnTo>
                <a:lnTo>
                  <a:pt x="77" y="321"/>
                </a:lnTo>
                <a:lnTo>
                  <a:pt x="70" y="316"/>
                </a:lnTo>
                <a:lnTo>
                  <a:pt x="64" y="312"/>
                </a:lnTo>
                <a:lnTo>
                  <a:pt x="57" y="306"/>
                </a:lnTo>
                <a:lnTo>
                  <a:pt x="50" y="301"/>
                </a:lnTo>
                <a:lnTo>
                  <a:pt x="44" y="295"/>
                </a:lnTo>
                <a:lnTo>
                  <a:pt x="36" y="288"/>
                </a:lnTo>
                <a:lnTo>
                  <a:pt x="29" y="282"/>
                </a:lnTo>
                <a:lnTo>
                  <a:pt x="24" y="277"/>
                </a:lnTo>
                <a:lnTo>
                  <a:pt x="22" y="274"/>
                </a:lnTo>
                <a:lnTo>
                  <a:pt x="20" y="272"/>
                </a:lnTo>
                <a:lnTo>
                  <a:pt x="18" y="270"/>
                </a:lnTo>
                <a:lnTo>
                  <a:pt x="16" y="268"/>
                </a:lnTo>
                <a:lnTo>
                  <a:pt x="14" y="266"/>
                </a:lnTo>
                <a:lnTo>
                  <a:pt x="13" y="264"/>
                </a:lnTo>
                <a:lnTo>
                  <a:pt x="11" y="261"/>
                </a:lnTo>
                <a:lnTo>
                  <a:pt x="10" y="259"/>
                </a:lnTo>
                <a:lnTo>
                  <a:pt x="8" y="257"/>
                </a:lnTo>
                <a:lnTo>
                  <a:pt x="7" y="255"/>
                </a:lnTo>
                <a:lnTo>
                  <a:pt x="6" y="253"/>
                </a:lnTo>
                <a:lnTo>
                  <a:pt x="5" y="250"/>
                </a:lnTo>
                <a:lnTo>
                  <a:pt x="4" y="248"/>
                </a:lnTo>
                <a:lnTo>
                  <a:pt x="4" y="246"/>
                </a:lnTo>
                <a:lnTo>
                  <a:pt x="3" y="244"/>
                </a:lnTo>
                <a:lnTo>
                  <a:pt x="2" y="242"/>
                </a:lnTo>
                <a:lnTo>
                  <a:pt x="2" y="239"/>
                </a:lnTo>
                <a:lnTo>
                  <a:pt x="2" y="237"/>
                </a:lnTo>
                <a:lnTo>
                  <a:pt x="1" y="234"/>
                </a:lnTo>
                <a:lnTo>
                  <a:pt x="1" y="232"/>
                </a:lnTo>
                <a:lnTo>
                  <a:pt x="1" y="229"/>
                </a:lnTo>
                <a:lnTo>
                  <a:pt x="0" y="226"/>
                </a:lnTo>
                <a:lnTo>
                  <a:pt x="0" y="224"/>
                </a:lnTo>
                <a:lnTo>
                  <a:pt x="1" y="221"/>
                </a:lnTo>
                <a:lnTo>
                  <a:pt x="1" y="218"/>
                </a:lnTo>
                <a:lnTo>
                  <a:pt x="1" y="215"/>
                </a:lnTo>
                <a:lnTo>
                  <a:pt x="1" y="212"/>
                </a:lnTo>
                <a:lnTo>
                  <a:pt x="2" y="209"/>
                </a:lnTo>
                <a:lnTo>
                  <a:pt x="2" y="206"/>
                </a:lnTo>
                <a:lnTo>
                  <a:pt x="3" y="202"/>
                </a:lnTo>
                <a:lnTo>
                  <a:pt x="6" y="182"/>
                </a:lnTo>
                <a:lnTo>
                  <a:pt x="8" y="172"/>
                </a:lnTo>
                <a:lnTo>
                  <a:pt x="11" y="162"/>
                </a:lnTo>
                <a:lnTo>
                  <a:pt x="13" y="152"/>
                </a:lnTo>
                <a:lnTo>
                  <a:pt x="16" y="142"/>
                </a:lnTo>
                <a:lnTo>
                  <a:pt x="19" y="132"/>
                </a:lnTo>
                <a:lnTo>
                  <a:pt x="22" y="122"/>
                </a:lnTo>
                <a:lnTo>
                  <a:pt x="26" y="113"/>
                </a:lnTo>
                <a:lnTo>
                  <a:pt x="29" y="104"/>
                </a:lnTo>
                <a:lnTo>
                  <a:pt x="33" y="94"/>
                </a:lnTo>
                <a:lnTo>
                  <a:pt x="37" y="86"/>
                </a:lnTo>
                <a:lnTo>
                  <a:pt x="41" y="77"/>
                </a:lnTo>
                <a:lnTo>
                  <a:pt x="45" y="69"/>
                </a:lnTo>
                <a:lnTo>
                  <a:pt x="50" y="61"/>
                </a:lnTo>
                <a:lnTo>
                  <a:pt x="54" y="54"/>
                </a:lnTo>
                <a:lnTo>
                  <a:pt x="59" y="46"/>
                </a:lnTo>
                <a:lnTo>
                  <a:pt x="64" y="40"/>
                </a:lnTo>
                <a:lnTo>
                  <a:pt x="69" y="33"/>
                </a:lnTo>
                <a:lnTo>
                  <a:pt x="74" y="28"/>
                </a:lnTo>
                <a:lnTo>
                  <a:pt x="80" y="22"/>
                </a:lnTo>
                <a:lnTo>
                  <a:pt x="85" y="18"/>
                </a:lnTo>
                <a:lnTo>
                  <a:pt x="91" y="13"/>
                </a:lnTo>
                <a:lnTo>
                  <a:pt x="97" y="10"/>
                </a:lnTo>
                <a:lnTo>
                  <a:pt x="102" y="6"/>
                </a:lnTo>
                <a:lnTo>
                  <a:pt x="109" y="4"/>
                </a:lnTo>
                <a:lnTo>
                  <a:pt x="115" y="2"/>
                </a:lnTo>
                <a:lnTo>
                  <a:pt x="121" y="1"/>
                </a:lnTo>
                <a:lnTo>
                  <a:pt x="128" y="0"/>
                </a:lnTo>
                <a:lnTo>
                  <a:pt x="134" y="1"/>
                </a:lnTo>
                <a:lnTo>
                  <a:pt x="141" y="2"/>
                </a:lnTo>
                <a:lnTo>
                  <a:pt x="148" y="4"/>
                </a:lnTo>
                <a:lnTo>
                  <a:pt x="150" y="4"/>
                </a:lnTo>
                <a:lnTo>
                  <a:pt x="150" y="5"/>
                </a:lnTo>
                <a:lnTo>
                  <a:pt x="150" y="5"/>
                </a:lnTo>
                <a:lnTo>
                  <a:pt x="151" y="6"/>
                </a:lnTo>
                <a:lnTo>
                  <a:pt x="151" y="6"/>
                </a:lnTo>
                <a:lnTo>
                  <a:pt x="151" y="7"/>
                </a:lnTo>
                <a:lnTo>
                  <a:pt x="152" y="7"/>
                </a:lnTo>
                <a:lnTo>
                  <a:pt x="152" y="8"/>
                </a:lnTo>
                <a:lnTo>
                  <a:pt x="152" y="8"/>
                </a:lnTo>
                <a:lnTo>
                  <a:pt x="152" y="9"/>
                </a:lnTo>
                <a:lnTo>
                  <a:pt x="152" y="10"/>
                </a:lnTo>
                <a:lnTo>
                  <a:pt x="151" y="11"/>
                </a:lnTo>
                <a:lnTo>
                  <a:pt x="151" y="12"/>
                </a:lnTo>
                <a:lnTo>
                  <a:pt x="151" y="12"/>
                </a:lnTo>
                <a:lnTo>
                  <a:pt x="151" y="13"/>
                </a:lnTo>
                <a:lnTo>
                  <a:pt x="151" y="14"/>
                </a:lnTo>
                <a:lnTo>
                  <a:pt x="150" y="15"/>
                </a:lnTo>
                <a:lnTo>
                  <a:pt x="150" y="16"/>
                </a:lnTo>
                <a:lnTo>
                  <a:pt x="150" y="17"/>
                </a:lnTo>
                <a:lnTo>
                  <a:pt x="150" y="18"/>
                </a:lnTo>
                <a:lnTo>
                  <a:pt x="150" y="19"/>
                </a:lnTo>
                <a:lnTo>
                  <a:pt x="149" y="20"/>
                </a:lnTo>
                <a:lnTo>
                  <a:pt x="149" y="21"/>
                </a:lnTo>
                <a:lnTo>
                  <a:pt x="149" y="22"/>
                </a:lnTo>
                <a:lnTo>
                  <a:pt x="148" y="23"/>
                </a:lnTo>
                <a:lnTo>
                  <a:pt x="148" y="24"/>
                </a:lnTo>
                <a:lnTo>
                  <a:pt x="148" y="26"/>
                </a:lnTo>
                <a:lnTo>
                  <a:pt x="148" y="27"/>
                </a:lnTo>
                <a:lnTo>
                  <a:pt x="148" y="28"/>
                </a:lnTo>
                <a:lnTo>
                  <a:pt x="148" y="29"/>
                </a:lnTo>
                <a:lnTo>
                  <a:pt x="148" y="30"/>
                </a:lnTo>
                <a:lnTo>
                  <a:pt x="149" y="41"/>
                </a:lnTo>
                <a:lnTo>
                  <a:pt x="149" y="46"/>
                </a:lnTo>
                <a:lnTo>
                  <a:pt x="149" y="50"/>
                </a:lnTo>
                <a:lnTo>
                  <a:pt x="150" y="54"/>
                </a:lnTo>
                <a:lnTo>
                  <a:pt x="150" y="58"/>
                </a:lnTo>
                <a:lnTo>
                  <a:pt x="150" y="62"/>
                </a:lnTo>
                <a:lnTo>
                  <a:pt x="150" y="66"/>
                </a:lnTo>
                <a:lnTo>
                  <a:pt x="150" y="69"/>
                </a:lnTo>
                <a:lnTo>
                  <a:pt x="151" y="72"/>
                </a:lnTo>
                <a:lnTo>
                  <a:pt x="151" y="76"/>
                </a:lnTo>
                <a:lnTo>
                  <a:pt x="151" y="78"/>
                </a:lnTo>
                <a:lnTo>
                  <a:pt x="152" y="81"/>
                </a:lnTo>
                <a:lnTo>
                  <a:pt x="152" y="84"/>
                </a:lnTo>
                <a:lnTo>
                  <a:pt x="152" y="87"/>
                </a:lnTo>
                <a:lnTo>
                  <a:pt x="152" y="90"/>
                </a:lnTo>
                <a:lnTo>
                  <a:pt x="153" y="93"/>
                </a:lnTo>
                <a:lnTo>
                  <a:pt x="153" y="96"/>
                </a:lnTo>
                <a:lnTo>
                  <a:pt x="154" y="98"/>
                </a:lnTo>
                <a:lnTo>
                  <a:pt x="154" y="101"/>
                </a:lnTo>
                <a:lnTo>
                  <a:pt x="154" y="104"/>
                </a:lnTo>
                <a:lnTo>
                  <a:pt x="155" y="108"/>
                </a:lnTo>
                <a:lnTo>
                  <a:pt x="155" y="111"/>
                </a:lnTo>
                <a:lnTo>
                  <a:pt x="156" y="114"/>
                </a:lnTo>
                <a:lnTo>
                  <a:pt x="156" y="118"/>
                </a:lnTo>
                <a:lnTo>
                  <a:pt x="157" y="122"/>
                </a:lnTo>
                <a:lnTo>
                  <a:pt x="158" y="126"/>
                </a:lnTo>
                <a:lnTo>
                  <a:pt x="158" y="130"/>
                </a:lnTo>
                <a:lnTo>
                  <a:pt x="159" y="134"/>
                </a:lnTo>
                <a:lnTo>
                  <a:pt x="160" y="139"/>
                </a:lnTo>
                <a:lnTo>
                  <a:pt x="160" y="144"/>
                </a:lnTo>
                <a:lnTo>
                  <a:pt x="162" y="150"/>
                </a:lnTo>
                <a:lnTo>
                  <a:pt x="162" y="155"/>
                </a:lnTo>
                <a:lnTo>
                  <a:pt x="162" y="158"/>
                </a:lnTo>
                <a:lnTo>
                  <a:pt x="163" y="161"/>
                </a:lnTo>
                <a:lnTo>
                  <a:pt x="163" y="163"/>
                </a:lnTo>
                <a:lnTo>
                  <a:pt x="163" y="166"/>
                </a:lnTo>
                <a:lnTo>
                  <a:pt x="163" y="168"/>
                </a:lnTo>
                <a:lnTo>
                  <a:pt x="163" y="170"/>
                </a:lnTo>
                <a:lnTo>
                  <a:pt x="163" y="172"/>
                </a:lnTo>
                <a:lnTo>
                  <a:pt x="163" y="174"/>
                </a:lnTo>
                <a:lnTo>
                  <a:pt x="163" y="176"/>
                </a:lnTo>
                <a:lnTo>
                  <a:pt x="163" y="178"/>
                </a:lnTo>
                <a:lnTo>
                  <a:pt x="163" y="180"/>
                </a:lnTo>
                <a:lnTo>
                  <a:pt x="163" y="182"/>
                </a:lnTo>
                <a:lnTo>
                  <a:pt x="163" y="184"/>
                </a:lnTo>
                <a:lnTo>
                  <a:pt x="163" y="186"/>
                </a:lnTo>
                <a:lnTo>
                  <a:pt x="164" y="187"/>
                </a:lnTo>
                <a:lnTo>
                  <a:pt x="164" y="189"/>
                </a:lnTo>
                <a:lnTo>
                  <a:pt x="164" y="190"/>
                </a:lnTo>
                <a:lnTo>
                  <a:pt x="164" y="192"/>
                </a:lnTo>
                <a:lnTo>
                  <a:pt x="164" y="194"/>
                </a:lnTo>
                <a:lnTo>
                  <a:pt x="165" y="196"/>
                </a:lnTo>
                <a:lnTo>
                  <a:pt x="165" y="197"/>
                </a:lnTo>
                <a:lnTo>
                  <a:pt x="166" y="199"/>
                </a:lnTo>
                <a:lnTo>
                  <a:pt x="166" y="201"/>
                </a:lnTo>
                <a:lnTo>
                  <a:pt x="167" y="203"/>
                </a:lnTo>
                <a:lnTo>
                  <a:pt x="168" y="205"/>
                </a:lnTo>
                <a:lnTo>
                  <a:pt x="169" y="207"/>
                </a:lnTo>
                <a:lnTo>
                  <a:pt x="170" y="209"/>
                </a:lnTo>
                <a:lnTo>
                  <a:pt x="172" y="211"/>
                </a:lnTo>
                <a:lnTo>
                  <a:pt x="173" y="213"/>
                </a:lnTo>
                <a:lnTo>
                  <a:pt x="175" y="216"/>
                </a:lnTo>
                <a:lnTo>
                  <a:pt x="178" y="220"/>
                </a:lnTo>
                <a:lnTo>
                  <a:pt x="180" y="222"/>
                </a:lnTo>
                <a:lnTo>
                  <a:pt x="182" y="224"/>
                </a:lnTo>
                <a:lnTo>
                  <a:pt x="184" y="226"/>
                </a:lnTo>
                <a:lnTo>
                  <a:pt x="186" y="228"/>
                </a:lnTo>
                <a:lnTo>
                  <a:pt x="188" y="229"/>
                </a:lnTo>
                <a:lnTo>
                  <a:pt x="190" y="230"/>
                </a:lnTo>
                <a:lnTo>
                  <a:pt x="192" y="231"/>
                </a:lnTo>
                <a:lnTo>
                  <a:pt x="194" y="232"/>
                </a:lnTo>
                <a:lnTo>
                  <a:pt x="195" y="233"/>
                </a:lnTo>
                <a:lnTo>
                  <a:pt x="197" y="234"/>
                </a:lnTo>
                <a:lnTo>
                  <a:pt x="199" y="234"/>
                </a:lnTo>
                <a:lnTo>
                  <a:pt x="201" y="235"/>
                </a:lnTo>
                <a:lnTo>
                  <a:pt x="203" y="236"/>
                </a:lnTo>
                <a:lnTo>
                  <a:pt x="205" y="236"/>
                </a:lnTo>
                <a:lnTo>
                  <a:pt x="207" y="237"/>
                </a:lnTo>
                <a:lnTo>
                  <a:pt x="209" y="238"/>
                </a:lnTo>
                <a:lnTo>
                  <a:pt x="211" y="238"/>
                </a:lnTo>
                <a:lnTo>
                  <a:pt x="213" y="239"/>
                </a:lnTo>
                <a:lnTo>
                  <a:pt x="215" y="240"/>
                </a:lnTo>
                <a:lnTo>
                  <a:pt x="217" y="240"/>
                </a:lnTo>
                <a:lnTo>
                  <a:pt x="220" y="241"/>
                </a:lnTo>
                <a:lnTo>
                  <a:pt x="222" y="242"/>
                </a:lnTo>
                <a:lnTo>
                  <a:pt x="224" y="243"/>
                </a:lnTo>
                <a:lnTo>
                  <a:pt x="226" y="244"/>
                </a:lnTo>
                <a:lnTo>
                  <a:pt x="228" y="246"/>
                </a:lnTo>
                <a:lnTo>
                  <a:pt x="231" y="247"/>
                </a:lnTo>
                <a:lnTo>
                  <a:pt x="233" y="249"/>
                </a:lnTo>
                <a:lnTo>
                  <a:pt x="236" y="251"/>
                </a:lnTo>
                <a:lnTo>
                  <a:pt x="238" y="253"/>
                </a:lnTo>
                <a:lnTo>
                  <a:pt x="241" y="255"/>
                </a:lnTo>
                <a:lnTo>
                  <a:pt x="244" y="258"/>
                </a:lnTo>
                <a:lnTo>
                  <a:pt x="245" y="259"/>
                </a:lnTo>
                <a:lnTo>
                  <a:pt x="246" y="260"/>
                </a:lnTo>
                <a:lnTo>
                  <a:pt x="247" y="262"/>
                </a:lnTo>
                <a:lnTo>
                  <a:pt x="248" y="263"/>
                </a:lnTo>
                <a:lnTo>
                  <a:pt x="249" y="264"/>
                </a:lnTo>
                <a:lnTo>
                  <a:pt x="250" y="265"/>
                </a:lnTo>
                <a:lnTo>
                  <a:pt x="250" y="266"/>
                </a:lnTo>
                <a:lnTo>
                  <a:pt x="251" y="268"/>
                </a:lnTo>
                <a:lnTo>
                  <a:pt x="252" y="268"/>
                </a:lnTo>
                <a:lnTo>
                  <a:pt x="252" y="270"/>
                </a:lnTo>
                <a:lnTo>
                  <a:pt x="253" y="271"/>
                </a:lnTo>
                <a:lnTo>
                  <a:pt x="254" y="272"/>
                </a:lnTo>
                <a:lnTo>
                  <a:pt x="254" y="273"/>
                </a:lnTo>
                <a:lnTo>
                  <a:pt x="254" y="274"/>
                </a:lnTo>
                <a:lnTo>
                  <a:pt x="255" y="275"/>
                </a:lnTo>
                <a:lnTo>
                  <a:pt x="256" y="276"/>
                </a:lnTo>
                <a:lnTo>
                  <a:pt x="256" y="277"/>
                </a:lnTo>
                <a:lnTo>
                  <a:pt x="256" y="278"/>
                </a:lnTo>
                <a:lnTo>
                  <a:pt x="257" y="279"/>
                </a:lnTo>
                <a:lnTo>
                  <a:pt x="258" y="280"/>
                </a:lnTo>
                <a:lnTo>
                  <a:pt x="258" y="282"/>
                </a:lnTo>
                <a:lnTo>
                  <a:pt x="259" y="283"/>
                </a:lnTo>
                <a:lnTo>
                  <a:pt x="260" y="284"/>
                </a:lnTo>
                <a:lnTo>
                  <a:pt x="260" y="286"/>
                </a:lnTo>
                <a:lnTo>
                  <a:pt x="261" y="287"/>
                </a:lnTo>
                <a:lnTo>
                  <a:pt x="262" y="288"/>
                </a:lnTo>
                <a:lnTo>
                  <a:pt x="263" y="290"/>
                </a:lnTo>
                <a:lnTo>
                  <a:pt x="264" y="291"/>
                </a:lnTo>
                <a:lnTo>
                  <a:pt x="266" y="293"/>
                </a:lnTo>
                <a:lnTo>
                  <a:pt x="267" y="295"/>
                </a:lnTo>
                <a:lnTo>
                  <a:pt x="269" y="297"/>
                </a:lnTo>
                <a:lnTo>
                  <a:pt x="270" y="298"/>
                </a:lnTo>
                <a:lnTo>
                  <a:pt x="271" y="299"/>
                </a:lnTo>
                <a:lnTo>
                  <a:pt x="272" y="300"/>
                </a:lnTo>
                <a:lnTo>
                  <a:pt x="273" y="301"/>
                </a:lnTo>
                <a:lnTo>
                  <a:pt x="274" y="302"/>
                </a:lnTo>
                <a:lnTo>
                  <a:pt x="275" y="302"/>
                </a:lnTo>
                <a:lnTo>
                  <a:pt x="276" y="303"/>
                </a:lnTo>
                <a:lnTo>
                  <a:pt x="277" y="304"/>
                </a:lnTo>
                <a:lnTo>
                  <a:pt x="278" y="304"/>
                </a:lnTo>
                <a:lnTo>
                  <a:pt x="279" y="305"/>
                </a:lnTo>
                <a:lnTo>
                  <a:pt x="280" y="306"/>
                </a:lnTo>
                <a:lnTo>
                  <a:pt x="281" y="306"/>
                </a:lnTo>
                <a:lnTo>
                  <a:pt x="282" y="307"/>
                </a:lnTo>
                <a:lnTo>
                  <a:pt x="282" y="307"/>
                </a:lnTo>
                <a:lnTo>
                  <a:pt x="283" y="308"/>
                </a:lnTo>
                <a:lnTo>
                  <a:pt x="284" y="308"/>
                </a:lnTo>
                <a:lnTo>
                  <a:pt x="285" y="309"/>
                </a:lnTo>
                <a:lnTo>
                  <a:pt x="285" y="310"/>
                </a:lnTo>
                <a:lnTo>
                  <a:pt x="286" y="310"/>
                </a:lnTo>
                <a:lnTo>
                  <a:pt x="287" y="311"/>
                </a:lnTo>
                <a:lnTo>
                  <a:pt x="288" y="311"/>
                </a:lnTo>
                <a:lnTo>
                  <a:pt x="288" y="312"/>
                </a:lnTo>
                <a:lnTo>
                  <a:pt x="289" y="313"/>
                </a:lnTo>
                <a:lnTo>
                  <a:pt x="290" y="314"/>
                </a:lnTo>
                <a:lnTo>
                  <a:pt x="290" y="315"/>
                </a:lnTo>
                <a:lnTo>
                  <a:pt x="291" y="316"/>
                </a:lnTo>
                <a:lnTo>
                  <a:pt x="292" y="317"/>
                </a:lnTo>
                <a:lnTo>
                  <a:pt x="292" y="318"/>
                </a:lnTo>
                <a:lnTo>
                  <a:pt x="293" y="320"/>
                </a:lnTo>
                <a:lnTo>
                  <a:pt x="294" y="321"/>
                </a:lnTo>
                <a:lnTo>
                  <a:pt x="294" y="322"/>
                </a:lnTo>
                <a:lnTo>
                  <a:pt x="294" y="322"/>
                </a:lnTo>
                <a:lnTo>
                  <a:pt x="294" y="323"/>
                </a:lnTo>
                <a:lnTo>
                  <a:pt x="294" y="324"/>
                </a:lnTo>
                <a:lnTo>
                  <a:pt x="294" y="324"/>
                </a:lnTo>
                <a:lnTo>
                  <a:pt x="295" y="324"/>
                </a:lnTo>
                <a:lnTo>
                  <a:pt x="295" y="325"/>
                </a:lnTo>
                <a:lnTo>
                  <a:pt x="295" y="325"/>
                </a:lnTo>
                <a:lnTo>
                  <a:pt x="295" y="326"/>
                </a:lnTo>
                <a:lnTo>
                  <a:pt x="295" y="326"/>
                </a:lnTo>
                <a:lnTo>
                  <a:pt x="295" y="326"/>
                </a:lnTo>
                <a:lnTo>
                  <a:pt x="295" y="327"/>
                </a:lnTo>
                <a:lnTo>
                  <a:pt x="296" y="327"/>
                </a:lnTo>
                <a:lnTo>
                  <a:pt x="296" y="328"/>
                </a:lnTo>
                <a:lnTo>
                  <a:pt x="296" y="328"/>
                </a:lnTo>
                <a:lnTo>
                  <a:pt x="296" y="328"/>
                </a:lnTo>
                <a:lnTo>
                  <a:pt x="296" y="329"/>
                </a:lnTo>
                <a:lnTo>
                  <a:pt x="296" y="329"/>
                </a:lnTo>
                <a:lnTo>
                  <a:pt x="296" y="329"/>
                </a:lnTo>
                <a:lnTo>
                  <a:pt x="295" y="330"/>
                </a:lnTo>
                <a:lnTo>
                  <a:pt x="295" y="330"/>
                </a:lnTo>
                <a:lnTo>
                  <a:pt x="295" y="330"/>
                </a:lnTo>
                <a:lnTo>
                  <a:pt x="295" y="331"/>
                </a:lnTo>
                <a:lnTo>
                  <a:pt x="295" y="331"/>
                </a:lnTo>
                <a:lnTo>
                  <a:pt x="295" y="332"/>
                </a:lnTo>
                <a:lnTo>
                  <a:pt x="294" y="332"/>
                </a:lnTo>
                <a:lnTo>
                  <a:pt x="294" y="332"/>
                </a:lnTo>
                <a:lnTo>
                  <a:pt x="294" y="333"/>
                </a:lnTo>
                <a:lnTo>
                  <a:pt x="294" y="333"/>
                </a:lnTo>
                <a:lnTo>
                  <a:pt x="294" y="334"/>
                </a:lnTo>
                <a:lnTo>
                  <a:pt x="294" y="334"/>
                </a:lnTo>
                <a:lnTo>
                  <a:pt x="292" y="336"/>
                </a:lnTo>
                <a:lnTo>
                  <a:pt x="292" y="337"/>
                </a:lnTo>
                <a:lnTo>
                  <a:pt x="291" y="338"/>
                </a:lnTo>
                <a:lnTo>
                  <a:pt x="290" y="338"/>
                </a:lnTo>
                <a:lnTo>
                  <a:pt x="290" y="339"/>
                </a:lnTo>
                <a:lnTo>
                  <a:pt x="289" y="340"/>
                </a:lnTo>
                <a:lnTo>
                  <a:pt x="288" y="341"/>
                </a:lnTo>
                <a:lnTo>
                  <a:pt x="288" y="341"/>
                </a:lnTo>
                <a:lnTo>
                  <a:pt x="287" y="342"/>
                </a:lnTo>
                <a:lnTo>
                  <a:pt x="286" y="342"/>
                </a:lnTo>
                <a:lnTo>
                  <a:pt x="286" y="343"/>
                </a:lnTo>
                <a:lnTo>
                  <a:pt x="285" y="343"/>
                </a:lnTo>
                <a:lnTo>
                  <a:pt x="284" y="344"/>
                </a:lnTo>
                <a:lnTo>
                  <a:pt x="284" y="344"/>
                </a:lnTo>
                <a:lnTo>
                  <a:pt x="283" y="344"/>
                </a:lnTo>
                <a:lnTo>
                  <a:pt x="282" y="345"/>
                </a:lnTo>
                <a:lnTo>
                  <a:pt x="282" y="345"/>
                </a:lnTo>
                <a:lnTo>
                  <a:pt x="281" y="345"/>
                </a:lnTo>
                <a:lnTo>
                  <a:pt x="280" y="346"/>
                </a:lnTo>
                <a:lnTo>
                  <a:pt x="279" y="346"/>
                </a:lnTo>
                <a:lnTo>
                  <a:pt x="278" y="346"/>
                </a:lnTo>
                <a:lnTo>
                  <a:pt x="277" y="346"/>
                </a:lnTo>
                <a:lnTo>
                  <a:pt x="276" y="346"/>
                </a:lnTo>
                <a:lnTo>
                  <a:pt x="275" y="346"/>
                </a:lnTo>
                <a:lnTo>
                  <a:pt x="274" y="347"/>
                </a:lnTo>
                <a:lnTo>
                  <a:pt x="273" y="347"/>
                </a:lnTo>
                <a:lnTo>
                  <a:pt x="272" y="347"/>
                </a:lnTo>
                <a:lnTo>
                  <a:pt x="271" y="347"/>
                </a:lnTo>
                <a:lnTo>
                  <a:pt x="270" y="347"/>
                </a:lnTo>
                <a:lnTo>
                  <a:pt x="268" y="347"/>
                </a:lnTo>
                <a:lnTo>
                  <a:pt x="267" y="348"/>
                </a:lnTo>
              </a:path>
            </a:pathLst>
          </a:custGeom>
          <a:solidFill>
            <a:srgbClr val="008000"/>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1999" name="Freeform 1055"/>
          <p:cNvSpPr>
            <a:spLocks/>
          </p:cNvSpPr>
          <p:nvPr/>
        </p:nvSpPr>
        <p:spPr bwMode="auto">
          <a:xfrm>
            <a:off x="2262188" y="3743325"/>
            <a:ext cx="387350" cy="403225"/>
          </a:xfrm>
          <a:custGeom>
            <a:avLst/>
            <a:gdLst>
              <a:gd name="T0" fmla="*/ 26 w 274"/>
              <a:gd name="T1" fmla="*/ 249 h 254"/>
              <a:gd name="T2" fmla="*/ 23 w 274"/>
              <a:gd name="T3" fmla="*/ 247 h 254"/>
              <a:gd name="T4" fmla="*/ 19 w 274"/>
              <a:gd name="T5" fmla="*/ 244 h 254"/>
              <a:gd name="T6" fmla="*/ 15 w 274"/>
              <a:gd name="T7" fmla="*/ 240 h 254"/>
              <a:gd name="T8" fmla="*/ 9 w 274"/>
              <a:gd name="T9" fmla="*/ 228 h 254"/>
              <a:gd name="T10" fmla="*/ 5 w 274"/>
              <a:gd name="T11" fmla="*/ 213 h 254"/>
              <a:gd name="T12" fmla="*/ 3 w 274"/>
              <a:gd name="T13" fmla="*/ 199 h 254"/>
              <a:gd name="T14" fmla="*/ 6 w 274"/>
              <a:gd name="T15" fmla="*/ 186 h 254"/>
              <a:gd name="T16" fmla="*/ 13 w 274"/>
              <a:gd name="T17" fmla="*/ 172 h 254"/>
              <a:gd name="T18" fmla="*/ 28 w 274"/>
              <a:gd name="T19" fmla="*/ 155 h 254"/>
              <a:gd name="T20" fmla="*/ 43 w 274"/>
              <a:gd name="T21" fmla="*/ 147 h 254"/>
              <a:gd name="T22" fmla="*/ 61 w 274"/>
              <a:gd name="T23" fmla="*/ 143 h 254"/>
              <a:gd name="T24" fmla="*/ 82 w 274"/>
              <a:gd name="T25" fmla="*/ 136 h 254"/>
              <a:gd name="T26" fmla="*/ 129 w 274"/>
              <a:gd name="T27" fmla="*/ 119 h 254"/>
              <a:gd name="T28" fmla="*/ 173 w 274"/>
              <a:gd name="T29" fmla="*/ 111 h 254"/>
              <a:gd name="T30" fmla="*/ 209 w 274"/>
              <a:gd name="T31" fmla="*/ 106 h 254"/>
              <a:gd name="T32" fmla="*/ 240 w 274"/>
              <a:gd name="T33" fmla="*/ 92 h 254"/>
              <a:gd name="T34" fmla="*/ 267 w 274"/>
              <a:gd name="T35" fmla="*/ 63 h 254"/>
              <a:gd name="T36" fmla="*/ 272 w 274"/>
              <a:gd name="T37" fmla="*/ 52 h 254"/>
              <a:gd name="T38" fmla="*/ 273 w 274"/>
              <a:gd name="T39" fmla="*/ 41 h 254"/>
              <a:gd name="T40" fmla="*/ 271 w 274"/>
              <a:gd name="T41" fmla="*/ 30 h 254"/>
              <a:gd name="T42" fmla="*/ 267 w 274"/>
              <a:gd name="T43" fmla="*/ 17 h 254"/>
              <a:gd name="T44" fmla="*/ 263 w 274"/>
              <a:gd name="T45" fmla="*/ 9 h 254"/>
              <a:gd name="T46" fmla="*/ 259 w 274"/>
              <a:gd name="T47" fmla="*/ 5 h 254"/>
              <a:gd name="T48" fmla="*/ 256 w 274"/>
              <a:gd name="T49" fmla="*/ 1 h 254"/>
              <a:gd name="T50" fmla="*/ 253 w 274"/>
              <a:gd name="T51" fmla="*/ 0 h 254"/>
              <a:gd name="T52" fmla="*/ 248 w 274"/>
              <a:gd name="T53" fmla="*/ 2 h 254"/>
              <a:gd name="T54" fmla="*/ 245 w 274"/>
              <a:gd name="T55" fmla="*/ 13 h 254"/>
              <a:gd name="T56" fmla="*/ 247 w 274"/>
              <a:gd name="T57" fmla="*/ 29 h 254"/>
              <a:gd name="T58" fmla="*/ 250 w 274"/>
              <a:gd name="T59" fmla="*/ 51 h 254"/>
              <a:gd name="T60" fmla="*/ 251 w 274"/>
              <a:gd name="T61" fmla="*/ 75 h 254"/>
              <a:gd name="T62" fmla="*/ 253 w 274"/>
              <a:gd name="T63" fmla="*/ 97 h 254"/>
              <a:gd name="T64" fmla="*/ 255 w 274"/>
              <a:gd name="T65" fmla="*/ 110 h 254"/>
              <a:gd name="T66" fmla="*/ 256 w 274"/>
              <a:gd name="T67" fmla="*/ 122 h 254"/>
              <a:gd name="T68" fmla="*/ 255 w 274"/>
              <a:gd name="T69" fmla="*/ 135 h 254"/>
              <a:gd name="T70" fmla="*/ 247 w 274"/>
              <a:gd name="T71" fmla="*/ 158 h 254"/>
              <a:gd name="T72" fmla="*/ 239 w 274"/>
              <a:gd name="T73" fmla="*/ 175 h 254"/>
              <a:gd name="T74" fmla="*/ 230 w 274"/>
              <a:gd name="T75" fmla="*/ 187 h 254"/>
              <a:gd name="T76" fmla="*/ 217 w 274"/>
              <a:gd name="T77" fmla="*/ 199 h 254"/>
              <a:gd name="T78" fmla="*/ 199 w 274"/>
              <a:gd name="T79" fmla="*/ 211 h 254"/>
              <a:gd name="T80" fmla="*/ 175 w 274"/>
              <a:gd name="T81" fmla="*/ 225 h 254"/>
              <a:gd name="T82" fmla="*/ 158 w 274"/>
              <a:gd name="T83" fmla="*/ 230 h 254"/>
              <a:gd name="T84" fmla="*/ 141 w 274"/>
              <a:gd name="T85" fmla="*/ 232 h 254"/>
              <a:gd name="T86" fmla="*/ 118 w 274"/>
              <a:gd name="T87" fmla="*/ 235 h 254"/>
              <a:gd name="T88" fmla="*/ 83 w 274"/>
              <a:gd name="T89" fmla="*/ 242 h 254"/>
              <a:gd name="T90" fmla="*/ 57 w 274"/>
              <a:gd name="T91" fmla="*/ 246 h 254"/>
              <a:gd name="T92" fmla="*/ 35 w 274"/>
              <a:gd name="T93" fmla="*/ 248 h 254"/>
              <a:gd name="T94" fmla="*/ 15 w 274"/>
              <a:gd name="T95" fmla="*/ 249 h 254"/>
              <a:gd name="T96" fmla="*/ 0 w 274"/>
              <a:gd name="T97" fmla="*/ 251 h 254"/>
              <a:gd name="T98" fmla="*/ 0 w 274"/>
              <a:gd name="T99" fmla="*/ 251 h 254"/>
              <a:gd name="T100" fmla="*/ 0 w 274"/>
              <a:gd name="T101" fmla="*/ 251 h 254"/>
              <a:gd name="T102" fmla="*/ 0 w 274"/>
              <a:gd name="T103" fmla="*/ 251 h 254"/>
              <a:gd name="T104" fmla="*/ 0 w 274"/>
              <a:gd name="T105" fmla="*/ 251 h 254"/>
              <a:gd name="T106" fmla="*/ 5 w 274"/>
              <a:gd name="T107" fmla="*/ 251 h 254"/>
              <a:gd name="T108" fmla="*/ 12 w 274"/>
              <a:gd name="T109" fmla="*/ 252 h 254"/>
              <a:gd name="T110" fmla="*/ 19 w 274"/>
              <a:gd name="T111" fmla="*/ 253 h 254"/>
              <a:gd name="T112" fmla="*/ 25 w 274"/>
              <a:gd name="T113" fmla="*/ 25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254">
                <a:moveTo>
                  <a:pt x="27" y="251"/>
                </a:moveTo>
                <a:lnTo>
                  <a:pt x="27" y="250"/>
                </a:lnTo>
                <a:lnTo>
                  <a:pt x="27" y="250"/>
                </a:lnTo>
                <a:lnTo>
                  <a:pt x="27" y="250"/>
                </a:lnTo>
                <a:lnTo>
                  <a:pt x="27" y="249"/>
                </a:lnTo>
                <a:lnTo>
                  <a:pt x="26" y="249"/>
                </a:lnTo>
                <a:lnTo>
                  <a:pt x="26" y="249"/>
                </a:lnTo>
                <a:lnTo>
                  <a:pt x="26" y="249"/>
                </a:lnTo>
                <a:lnTo>
                  <a:pt x="25" y="248"/>
                </a:lnTo>
                <a:lnTo>
                  <a:pt x="25" y="248"/>
                </a:lnTo>
                <a:lnTo>
                  <a:pt x="25" y="248"/>
                </a:lnTo>
                <a:lnTo>
                  <a:pt x="24" y="247"/>
                </a:lnTo>
                <a:lnTo>
                  <a:pt x="23" y="247"/>
                </a:lnTo>
                <a:lnTo>
                  <a:pt x="23" y="247"/>
                </a:lnTo>
                <a:lnTo>
                  <a:pt x="22" y="246"/>
                </a:lnTo>
                <a:lnTo>
                  <a:pt x="22" y="246"/>
                </a:lnTo>
                <a:lnTo>
                  <a:pt x="21" y="246"/>
                </a:lnTo>
                <a:lnTo>
                  <a:pt x="21" y="245"/>
                </a:lnTo>
                <a:lnTo>
                  <a:pt x="20" y="245"/>
                </a:lnTo>
                <a:lnTo>
                  <a:pt x="19" y="245"/>
                </a:lnTo>
                <a:lnTo>
                  <a:pt x="19" y="244"/>
                </a:lnTo>
                <a:lnTo>
                  <a:pt x="18" y="243"/>
                </a:lnTo>
                <a:lnTo>
                  <a:pt x="17" y="243"/>
                </a:lnTo>
                <a:lnTo>
                  <a:pt x="17" y="243"/>
                </a:lnTo>
                <a:lnTo>
                  <a:pt x="17" y="242"/>
                </a:lnTo>
                <a:lnTo>
                  <a:pt x="16" y="241"/>
                </a:lnTo>
                <a:lnTo>
                  <a:pt x="15" y="241"/>
                </a:lnTo>
                <a:lnTo>
                  <a:pt x="15" y="240"/>
                </a:lnTo>
                <a:lnTo>
                  <a:pt x="14" y="240"/>
                </a:lnTo>
                <a:lnTo>
                  <a:pt x="14" y="239"/>
                </a:lnTo>
                <a:lnTo>
                  <a:pt x="13" y="238"/>
                </a:lnTo>
                <a:lnTo>
                  <a:pt x="13" y="238"/>
                </a:lnTo>
                <a:lnTo>
                  <a:pt x="11" y="233"/>
                </a:lnTo>
                <a:lnTo>
                  <a:pt x="10" y="230"/>
                </a:lnTo>
                <a:lnTo>
                  <a:pt x="9" y="228"/>
                </a:lnTo>
                <a:lnTo>
                  <a:pt x="9" y="225"/>
                </a:lnTo>
                <a:lnTo>
                  <a:pt x="8" y="223"/>
                </a:lnTo>
                <a:lnTo>
                  <a:pt x="7" y="221"/>
                </a:lnTo>
                <a:lnTo>
                  <a:pt x="6" y="219"/>
                </a:lnTo>
                <a:lnTo>
                  <a:pt x="6" y="217"/>
                </a:lnTo>
                <a:lnTo>
                  <a:pt x="5" y="215"/>
                </a:lnTo>
                <a:lnTo>
                  <a:pt x="5" y="213"/>
                </a:lnTo>
                <a:lnTo>
                  <a:pt x="4" y="211"/>
                </a:lnTo>
                <a:lnTo>
                  <a:pt x="4" y="209"/>
                </a:lnTo>
                <a:lnTo>
                  <a:pt x="4" y="207"/>
                </a:lnTo>
                <a:lnTo>
                  <a:pt x="3" y="205"/>
                </a:lnTo>
                <a:lnTo>
                  <a:pt x="3" y="203"/>
                </a:lnTo>
                <a:lnTo>
                  <a:pt x="3" y="201"/>
                </a:lnTo>
                <a:lnTo>
                  <a:pt x="3" y="199"/>
                </a:lnTo>
                <a:lnTo>
                  <a:pt x="3" y="197"/>
                </a:lnTo>
                <a:lnTo>
                  <a:pt x="4" y="196"/>
                </a:lnTo>
                <a:lnTo>
                  <a:pt x="4" y="194"/>
                </a:lnTo>
                <a:lnTo>
                  <a:pt x="5" y="192"/>
                </a:lnTo>
                <a:lnTo>
                  <a:pt x="5" y="190"/>
                </a:lnTo>
                <a:lnTo>
                  <a:pt x="5" y="188"/>
                </a:lnTo>
                <a:lnTo>
                  <a:pt x="6" y="186"/>
                </a:lnTo>
                <a:lnTo>
                  <a:pt x="7" y="184"/>
                </a:lnTo>
                <a:lnTo>
                  <a:pt x="8" y="182"/>
                </a:lnTo>
                <a:lnTo>
                  <a:pt x="9" y="180"/>
                </a:lnTo>
                <a:lnTo>
                  <a:pt x="9" y="178"/>
                </a:lnTo>
                <a:lnTo>
                  <a:pt x="11" y="176"/>
                </a:lnTo>
                <a:lnTo>
                  <a:pt x="12" y="174"/>
                </a:lnTo>
                <a:lnTo>
                  <a:pt x="13" y="172"/>
                </a:lnTo>
                <a:lnTo>
                  <a:pt x="17" y="166"/>
                </a:lnTo>
                <a:lnTo>
                  <a:pt x="19" y="164"/>
                </a:lnTo>
                <a:lnTo>
                  <a:pt x="21" y="161"/>
                </a:lnTo>
                <a:lnTo>
                  <a:pt x="23" y="159"/>
                </a:lnTo>
                <a:lnTo>
                  <a:pt x="25" y="157"/>
                </a:lnTo>
                <a:lnTo>
                  <a:pt x="27" y="156"/>
                </a:lnTo>
                <a:lnTo>
                  <a:pt x="28" y="155"/>
                </a:lnTo>
                <a:lnTo>
                  <a:pt x="30" y="153"/>
                </a:lnTo>
                <a:lnTo>
                  <a:pt x="32" y="152"/>
                </a:lnTo>
                <a:lnTo>
                  <a:pt x="35" y="151"/>
                </a:lnTo>
                <a:lnTo>
                  <a:pt x="37" y="150"/>
                </a:lnTo>
                <a:lnTo>
                  <a:pt x="39" y="149"/>
                </a:lnTo>
                <a:lnTo>
                  <a:pt x="41" y="148"/>
                </a:lnTo>
                <a:lnTo>
                  <a:pt x="43" y="147"/>
                </a:lnTo>
                <a:lnTo>
                  <a:pt x="45" y="147"/>
                </a:lnTo>
                <a:lnTo>
                  <a:pt x="48" y="146"/>
                </a:lnTo>
                <a:lnTo>
                  <a:pt x="50" y="145"/>
                </a:lnTo>
                <a:lnTo>
                  <a:pt x="53" y="145"/>
                </a:lnTo>
                <a:lnTo>
                  <a:pt x="55" y="144"/>
                </a:lnTo>
                <a:lnTo>
                  <a:pt x="58" y="143"/>
                </a:lnTo>
                <a:lnTo>
                  <a:pt x="61" y="143"/>
                </a:lnTo>
                <a:lnTo>
                  <a:pt x="63" y="142"/>
                </a:lnTo>
                <a:lnTo>
                  <a:pt x="66" y="141"/>
                </a:lnTo>
                <a:lnTo>
                  <a:pt x="69" y="141"/>
                </a:lnTo>
                <a:lnTo>
                  <a:pt x="72" y="139"/>
                </a:lnTo>
                <a:lnTo>
                  <a:pt x="75" y="139"/>
                </a:lnTo>
                <a:lnTo>
                  <a:pt x="79" y="137"/>
                </a:lnTo>
                <a:lnTo>
                  <a:pt x="82" y="136"/>
                </a:lnTo>
                <a:lnTo>
                  <a:pt x="85" y="135"/>
                </a:lnTo>
                <a:lnTo>
                  <a:pt x="89" y="133"/>
                </a:lnTo>
                <a:lnTo>
                  <a:pt x="93" y="132"/>
                </a:lnTo>
                <a:lnTo>
                  <a:pt x="108" y="126"/>
                </a:lnTo>
                <a:lnTo>
                  <a:pt x="115" y="123"/>
                </a:lnTo>
                <a:lnTo>
                  <a:pt x="123" y="121"/>
                </a:lnTo>
                <a:lnTo>
                  <a:pt x="129" y="119"/>
                </a:lnTo>
                <a:lnTo>
                  <a:pt x="136" y="117"/>
                </a:lnTo>
                <a:lnTo>
                  <a:pt x="143" y="116"/>
                </a:lnTo>
                <a:lnTo>
                  <a:pt x="149" y="115"/>
                </a:lnTo>
                <a:lnTo>
                  <a:pt x="155" y="114"/>
                </a:lnTo>
                <a:lnTo>
                  <a:pt x="161" y="113"/>
                </a:lnTo>
                <a:lnTo>
                  <a:pt x="167" y="112"/>
                </a:lnTo>
                <a:lnTo>
                  <a:pt x="173" y="111"/>
                </a:lnTo>
                <a:lnTo>
                  <a:pt x="179" y="111"/>
                </a:lnTo>
                <a:lnTo>
                  <a:pt x="184" y="110"/>
                </a:lnTo>
                <a:lnTo>
                  <a:pt x="189" y="109"/>
                </a:lnTo>
                <a:lnTo>
                  <a:pt x="195" y="109"/>
                </a:lnTo>
                <a:lnTo>
                  <a:pt x="199" y="108"/>
                </a:lnTo>
                <a:lnTo>
                  <a:pt x="204" y="107"/>
                </a:lnTo>
                <a:lnTo>
                  <a:pt x="209" y="106"/>
                </a:lnTo>
                <a:lnTo>
                  <a:pt x="214" y="105"/>
                </a:lnTo>
                <a:lnTo>
                  <a:pt x="218" y="103"/>
                </a:lnTo>
                <a:lnTo>
                  <a:pt x="223" y="101"/>
                </a:lnTo>
                <a:lnTo>
                  <a:pt x="227" y="99"/>
                </a:lnTo>
                <a:lnTo>
                  <a:pt x="232" y="97"/>
                </a:lnTo>
                <a:lnTo>
                  <a:pt x="236" y="95"/>
                </a:lnTo>
                <a:lnTo>
                  <a:pt x="240" y="92"/>
                </a:lnTo>
                <a:lnTo>
                  <a:pt x="244" y="89"/>
                </a:lnTo>
                <a:lnTo>
                  <a:pt x="249" y="85"/>
                </a:lnTo>
                <a:lnTo>
                  <a:pt x="253" y="81"/>
                </a:lnTo>
                <a:lnTo>
                  <a:pt x="257" y="77"/>
                </a:lnTo>
                <a:lnTo>
                  <a:pt x="261" y="71"/>
                </a:lnTo>
                <a:lnTo>
                  <a:pt x="265" y="66"/>
                </a:lnTo>
                <a:lnTo>
                  <a:pt x="267" y="63"/>
                </a:lnTo>
                <a:lnTo>
                  <a:pt x="268" y="61"/>
                </a:lnTo>
                <a:lnTo>
                  <a:pt x="269" y="59"/>
                </a:lnTo>
                <a:lnTo>
                  <a:pt x="269" y="58"/>
                </a:lnTo>
                <a:lnTo>
                  <a:pt x="270" y="56"/>
                </a:lnTo>
                <a:lnTo>
                  <a:pt x="271" y="55"/>
                </a:lnTo>
                <a:lnTo>
                  <a:pt x="271" y="53"/>
                </a:lnTo>
                <a:lnTo>
                  <a:pt x="272" y="52"/>
                </a:lnTo>
                <a:lnTo>
                  <a:pt x="272" y="50"/>
                </a:lnTo>
                <a:lnTo>
                  <a:pt x="273" y="49"/>
                </a:lnTo>
                <a:lnTo>
                  <a:pt x="273" y="47"/>
                </a:lnTo>
                <a:lnTo>
                  <a:pt x="273" y="46"/>
                </a:lnTo>
                <a:lnTo>
                  <a:pt x="273" y="44"/>
                </a:lnTo>
                <a:lnTo>
                  <a:pt x="273" y="43"/>
                </a:lnTo>
                <a:lnTo>
                  <a:pt x="273" y="41"/>
                </a:lnTo>
                <a:lnTo>
                  <a:pt x="273" y="40"/>
                </a:lnTo>
                <a:lnTo>
                  <a:pt x="273" y="38"/>
                </a:lnTo>
                <a:lnTo>
                  <a:pt x="273" y="37"/>
                </a:lnTo>
                <a:lnTo>
                  <a:pt x="272" y="35"/>
                </a:lnTo>
                <a:lnTo>
                  <a:pt x="272" y="33"/>
                </a:lnTo>
                <a:lnTo>
                  <a:pt x="271" y="32"/>
                </a:lnTo>
                <a:lnTo>
                  <a:pt x="271" y="30"/>
                </a:lnTo>
                <a:lnTo>
                  <a:pt x="271" y="28"/>
                </a:lnTo>
                <a:lnTo>
                  <a:pt x="270" y="27"/>
                </a:lnTo>
                <a:lnTo>
                  <a:pt x="269" y="25"/>
                </a:lnTo>
                <a:lnTo>
                  <a:pt x="269" y="23"/>
                </a:lnTo>
                <a:lnTo>
                  <a:pt x="268" y="21"/>
                </a:lnTo>
                <a:lnTo>
                  <a:pt x="267" y="19"/>
                </a:lnTo>
                <a:lnTo>
                  <a:pt x="267" y="17"/>
                </a:lnTo>
                <a:lnTo>
                  <a:pt x="266" y="15"/>
                </a:lnTo>
                <a:lnTo>
                  <a:pt x="265" y="13"/>
                </a:lnTo>
                <a:lnTo>
                  <a:pt x="264" y="12"/>
                </a:lnTo>
                <a:lnTo>
                  <a:pt x="264" y="11"/>
                </a:lnTo>
                <a:lnTo>
                  <a:pt x="263" y="10"/>
                </a:lnTo>
                <a:lnTo>
                  <a:pt x="263" y="9"/>
                </a:lnTo>
                <a:lnTo>
                  <a:pt x="263" y="9"/>
                </a:lnTo>
                <a:lnTo>
                  <a:pt x="262" y="8"/>
                </a:lnTo>
                <a:lnTo>
                  <a:pt x="262" y="7"/>
                </a:lnTo>
                <a:lnTo>
                  <a:pt x="261" y="7"/>
                </a:lnTo>
                <a:lnTo>
                  <a:pt x="261" y="6"/>
                </a:lnTo>
                <a:lnTo>
                  <a:pt x="261" y="6"/>
                </a:lnTo>
                <a:lnTo>
                  <a:pt x="260" y="5"/>
                </a:lnTo>
                <a:lnTo>
                  <a:pt x="259" y="5"/>
                </a:lnTo>
                <a:lnTo>
                  <a:pt x="259" y="4"/>
                </a:lnTo>
                <a:lnTo>
                  <a:pt x="259" y="4"/>
                </a:lnTo>
                <a:lnTo>
                  <a:pt x="258" y="3"/>
                </a:lnTo>
                <a:lnTo>
                  <a:pt x="258" y="3"/>
                </a:lnTo>
                <a:lnTo>
                  <a:pt x="257" y="2"/>
                </a:lnTo>
                <a:lnTo>
                  <a:pt x="257" y="2"/>
                </a:lnTo>
                <a:lnTo>
                  <a:pt x="256" y="1"/>
                </a:lnTo>
                <a:lnTo>
                  <a:pt x="256" y="1"/>
                </a:lnTo>
                <a:lnTo>
                  <a:pt x="255" y="1"/>
                </a:lnTo>
                <a:lnTo>
                  <a:pt x="255" y="1"/>
                </a:lnTo>
                <a:lnTo>
                  <a:pt x="255" y="1"/>
                </a:lnTo>
                <a:lnTo>
                  <a:pt x="254" y="0"/>
                </a:lnTo>
                <a:lnTo>
                  <a:pt x="254" y="0"/>
                </a:lnTo>
                <a:lnTo>
                  <a:pt x="253" y="0"/>
                </a:lnTo>
                <a:lnTo>
                  <a:pt x="253" y="0"/>
                </a:lnTo>
                <a:lnTo>
                  <a:pt x="253" y="0"/>
                </a:lnTo>
                <a:lnTo>
                  <a:pt x="252" y="0"/>
                </a:lnTo>
                <a:lnTo>
                  <a:pt x="252" y="0"/>
                </a:lnTo>
                <a:lnTo>
                  <a:pt x="252" y="0"/>
                </a:lnTo>
                <a:lnTo>
                  <a:pt x="249" y="1"/>
                </a:lnTo>
                <a:lnTo>
                  <a:pt x="248" y="2"/>
                </a:lnTo>
                <a:lnTo>
                  <a:pt x="247" y="3"/>
                </a:lnTo>
                <a:lnTo>
                  <a:pt x="247" y="5"/>
                </a:lnTo>
                <a:lnTo>
                  <a:pt x="246" y="6"/>
                </a:lnTo>
                <a:lnTo>
                  <a:pt x="246" y="7"/>
                </a:lnTo>
                <a:lnTo>
                  <a:pt x="246" y="9"/>
                </a:lnTo>
                <a:lnTo>
                  <a:pt x="245" y="11"/>
                </a:lnTo>
                <a:lnTo>
                  <a:pt x="245" y="13"/>
                </a:lnTo>
                <a:lnTo>
                  <a:pt x="245" y="15"/>
                </a:lnTo>
                <a:lnTo>
                  <a:pt x="245" y="17"/>
                </a:lnTo>
                <a:lnTo>
                  <a:pt x="245" y="19"/>
                </a:lnTo>
                <a:lnTo>
                  <a:pt x="246" y="22"/>
                </a:lnTo>
                <a:lnTo>
                  <a:pt x="246" y="24"/>
                </a:lnTo>
                <a:lnTo>
                  <a:pt x="246" y="27"/>
                </a:lnTo>
                <a:lnTo>
                  <a:pt x="247" y="29"/>
                </a:lnTo>
                <a:lnTo>
                  <a:pt x="247" y="32"/>
                </a:lnTo>
                <a:lnTo>
                  <a:pt x="247" y="35"/>
                </a:lnTo>
                <a:lnTo>
                  <a:pt x="248" y="38"/>
                </a:lnTo>
                <a:lnTo>
                  <a:pt x="248" y="41"/>
                </a:lnTo>
                <a:lnTo>
                  <a:pt x="249" y="44"/>
                </a:lnTo>
                <a:lnTo>
                  <a:pt x="249" y="47"/>
                </a:lnTo>
                <a:lnTo>
                  <a:pt x="250" y="51"/>
                </a:lnTo>
                <a:lnTo>
                  <a:pt x="250" y="54"/>
                </a:lnTo>
                <a:lnTo>
                  <a:pt x="250" y="58"/>
                </a:lnTo>
                <a:lnTo>
                  <a:pt x="251" y="61"/>
                </a:lnTo>
                <a:lnTo>
                  <a:pt x="251" y="65"/>
                </a:lnTo>
                <a:lnTo>
                  <a:pt x="251" y="68"/>
                </a:lnTo>
                <a:lnTo>
                  <a:pt x="251" y="72"/>
                </a:lnTo>
                <a:lnTo>
                  <a:pt x="251" y="75"/>
                </a:lnTo>
                <a:lnTo>
                  <a:pt x="252" y="79"/>
                </a:lnTo>
                <a:lnTo>
                  <a:pt x="252" y="85"/>
                </a:lnTo>
                <a:lnTo>
                  <a:pt x="252" y="88"/>
                </a:lnTo>
                <a:lnTo>
                  <a:pt x="252" y="90"/>
                </a:lnTo>
                <a:lnTo>
                  <a:pt x="252" y="93"/>
                </a:lnTo>
                <a:lnTo>
                  <a:pt x="253" y="95"/>
                </a:lnTo>
                <a:lnTo>
                  <a:pt x="253" y="97"/>
                </a:lnTo>
                <a:lnTo>
                  <a:pt x="253" y="99"/>
                </a:lnTo>
                <a:lnTo>
                  <a:pt x="253" y="101"/>
                </a:lnTo>
                <a:lnTo>
                  <a:pt x="254" y="103"/>
                </a:lnTo>
                <a:lnTo>
                  <a:pt x="254" y="105"/>
                </a:lnTo>
                <a:lnTo>
                  <a:pt x="254" y="107"/>
                </a:lnTo>
                <a:lnTo>
                  <a:pt x="255" y="109"/>
                </a:lnTo>
                <a:lnTo>
                  <a:pt x="255" y="110"/>
                </a:lnTo>
                <a:lnTo>
                  <a:pt x="255" y="112"/>
                </a:lnTo>
                <a:lnTo>
                  <a:pt x="255" y="113"/>
                </a:lnTo>
                <a:lnTo>
                  <a:pt x="256" y="115"/>
                </a:lnTo>
                <a:lnTo>
                  <a:pt x="256" y="117"/>
                </a:lnTo>
                <a:lnTo>
                  <a:pt x="256" y="119"/>
                </a:lnTo>
                <a:lnTo>
                  <a:pt x="256" y="120"/>
                </a:lnTo>
                <a:lnTo>
                  <a:pt x="256" y="122"/>
                </a:lnTo>
                <a:lnTo>
                  <a:pt x="256" y="123"/>
                </a:lnTo>
                <a:lnTo>
                  <a:pt x="256" y="125"/>
                </a:lnTo>
                <a:lnTo>
                  <a:pt x="256" y="127"/>
                </a:lnTo>
                <a:lnTo>
                  <a:pt x="256" y="129"/>
                </a:lnTo>
                <a:lnTo>
                  <a:pt x="255" y="131"/>
                </a:lnTo>
                <a:lnTo>
                  <a:pt x="255" y="133"/>
                </a:lnTo>
                <a:lnTo>
                  <a:pt x="255" y="135"/>
                </a:lnTo>
                <a:lnTo>
                  <a:pt x="254" y="137"/>
                </a:lnTo>
                <a:lnTo>
                  <a:pt x="253" y="140"/>
                </a:lnTo>
                <a:lnTo>
                  <a:pt x="253" y="143"/>
                </a:lnTo>
                <a:lnTo>
                  <a:pt x="252" y="145"/>
                </a:lnTo>
                <a:lnTo>
                  <a:pt x="249" y="152"/>
                </a:lnTo>
                <a:lnTo>
                  <a:pt x="248" y="155"/>
                </a:lnTo>
                <a:lnTo>
                  <a:pt x="247" y="158"/>
                </a:lnTo>
                <a:lnTo>
                  <a:pt x="246" y="161"/>
                </a:lnTo>
                <a:lnTo>
                  <a:pt x="245" y="163"/>
                </a:lnTo>
                <a:lnTo>
                  <a:pt x="243" y="166"/>
                </a:lnTo>
                <a:lnTo>
                  <a:pt x="243" y="168"/>
                </a:lnTo>
                <a:lnTo>
                  <a:pt x="241" y="171"/>
                </a:lnTo>
                <a:lnTo>
                  <a:pt x="240" y="173"/>
                </a:lnTo>
                <a:lnTo>
                  <a:pt x="239" y="175"/>
                </a:lnTo>
                <a:lnTo>
                  <a:pt x="238" y="177"/>
                </a:lnTo>
                <a:lnTo>
                  <a:pt x="237" y="179"/>
                </a:lnTo>
                <a:lnTo>
                  <a:pt x="235" y="181"/>
                </a:lnTo>
                <a:lnTo>
                  <a:pt x="234" y="182"/>
                </a:lnTo>
                <a:lnTo>
                  <a:pt x="233" y="184"/>
                </a:lnTo>
                <a:lnTo>
                  <a:pt x="231" y="186"/>
                </a:lnTo>
                <a:lnTo>
                  <a:pt x="230" y="187"/>
                </a:lnTo>
                <a:lnTo>
                  <a:pt x="228" y="189"/>
                </a:lnTo>
                <a:lnTo>
                  <a:pt x="227" y="191"/>
                </a:lnTo>
                <a:lnTo>
                  <a:pt x="225" y="192"/>
                </a:lnTo>
                <a:lnTo>
                  <a:pt x="223" y="194"/>
                </a:lnTo>
                <a:lnTo>
                  <a:pt x="221" y="195"/>
                </a:lnTo>
                <a:lnTo>
                  <a:pt x="219" y="197"/>
                </a:lnTo>
                <a:lnTo>
                  <a:pt x="217" y="199"/>
                </a:lnTo>
                <a:lnTo>
                  <a:pt x="215" y="200"/>
                </a:lnTo>
                <a:lnTo>
                  <a:pt x="213" y="202"/>
                </a:lnTo>
                <a:lnTo>
                  <a:pt x="210" y="203"/>
                </a:lnTo>
                <a:lnTo>
                  <a:pt x="207" y="205"/>
                </a:lnTo>
                <a:lnTo>
                  <a:pt x="205" y="207"/>
                </a:lnTo>
                <a:lnTo>
                  <a:pt x="202" y="209"/>
                </a:lnTo>
                <a:lnTo>
                  <a:pt x="199" y="211"/>
                </a:lnTo>
                <a:lnTo>
                  <a:pt x="192" y="215"/>
                </a:lnTo>
                <a:lnTo>
                  <a:pt x="189" y="217"/>
                </a:lnTo>
                <a:lnTo>
                  <a:pt x="186" y="219"/>
                </a:lnTo>
                <a:lnTo>
                  <a:pt x="183" y="221"/>
                </a:lnTo>
                <a:lnTo>
                  <a:pt x="180" y="222"/>
                </a:lnTo>
                <a:lnTo>
                  <a:pt x="177" y="223"/>
                </a:lnTo>
                <a:lnTo>
                  <a:pt x="175" y="225"/>
                </a:lnTo>
                <a:lnTo>
                  <a:pt x="172" y="226"/>
                </a:lnTo>
                <a:lnTo>
                  <a:pt x="170" y="227"/>
                </a:lnTo>
                <a:lnTo>
                  <a:pt x="167" y="227"/>
                </a:lnTo>
                <a:lnTo>
                  <a:pt x="165" y="228"/>
                </a:lnTo>
                <a:lnTo>
                  <a:pt x="163" y="229"/>
                </a:lnTo>
                <a:lnTo>
                  <a:pt x="160" y="229"/>
                </a:lnTo>
                <a:lnTo>
                  <a:pt x="158" y="230"/>
                </a:lnTo>
                <a:lnTo>
                  <a:pt x="156" y="231"/>
                </a:lnTo>
                <a:lnTo>
                  <a:pt x="153" y="231"/>
                </a:lnTo>
                <a:lnTo>
                  <a:pt x="151" y="231"/>
                </a:lnTo>
                <a:lnTo>
                  <a:pt x="149" y="231"/>
                </a:lnTo>
                <a:lnTo>
                  <a:pt x="146" y="232"/>
                </a:lnTo>
                <a:lnTo>
                  <a:pt x="143" y="232"/>
                </a:lnTo>
                <a:lnTo>
                  <a:pt x="141" y="232"/>
                </a:lnTo>
                <a:lnTo>
                  <a:pt x="138" y="233"/>
                </a:lnTo>
                <a:lnTo>
                  <a:pt x="135" y="233"/>
                </a:lnTo>
                <a:lnTo>
                  <a:pt x="132" y="233"/>
                </a:lnTo>
                <a:lnTo>
                  <a:pt x="129" y="234"/>
                </a:lnTo>
                <a:lnTo>
                  <a:pt x="125" y="234"/>
                </a:lnTo>
                <a:lnTo>
                  <a:pt x="122" y="235"/>
                </a:lnTo>
                <a:lnTo>
                  <a:pt x="118" y="235"/>
                </a:lnTo>
                <a:lnTo>
                  <a:pt x="114" y="236"/>
                </a:lnTo>
                <a:lnTo>
                  <a:pt x="110" y="237"/>
                </a:lnTo>
                <a:lnTo>
                  <a:pt x="106" y="238"/>
                </a:lnTo>
                <a:lnTo>
                  <a:pt x="97" y="239"/>
                </a:lnTo>
                <a:lnTo>
                  <a:pt x="92" y="240"/>
                </a:lnTo>
                <a:lnTo>
                  <a:pt x="88" y="241"/>
                </a:lnTo>
                <a:lnTo>
                  <a:pt x="83" y="242"/>
                </a:lnTo>
                <a:lnTo>
                  <a:pt x="79" y="243"/>
                </a:lnTo>
                <a:lnTo>
                  <a:pt x="75" y="243"/>
                </a:lnTo>
                <a:lnTo>
                  <a:pt x="71" y="244"/>
                </a:lnTo>
                <a:lnTo>
                  <a:pt x="67" y="244"/>
                </a:lnTo>
                <a:lnTo>
                  <a:pt x="64" y="245"/>
                </a:lnTo>
                <a:lnTo>
                  <a:pt x="60" y="245"/>
                </a:lnTo>
                <a:lnTo>
                  <a:pt x="57" y="246"/>
                </a:lnTo>
                <a:lnTo>
                  <a:pt x="53" y="246"/>
                </a:lnTo>
                <a:lnTo>
                  <a:pt x="50" y="247"/>
                </a:lnTo>
                <a:lnTo>
                  <a:pt x="47" y="247"/>
                </a:lnTo>
                <a:lnTo>
                  <a:pt x="43" y="247"/>
                </a:lnTo>
                <a:lnTo>
                  <a:pt x="41" y="247"/>
                </a:lnTo>
                <a:lnTo>
                  <a:pt x="37" y="247"/>
                </a:lnTo>
                <a:lnTo>
                  <a:pt x="35" y="248"/>
                </a:lnTo>
                <a:lnTo>
                  <a:pt x="31" y="248"/>
                </a:lnTo>
                <a:lnTo>
                  <a:pt x="29" y="248"/>
                </a:lnTo>
                <a:lnTo>
                  <a:pt x="26" y="249"/>
                </a:lnTo>
                <a:lnTo>
                  <a:pt x="23" y="249"/>
                </a:lnTo>
                <a:lnTo>
                  <a:pt x="21" y="249"/>
                </a:lnTo>
                <a:lnTo>
                  <a:pt x="18" y="249"/>
                </a:lnTo>
                <a:lnTo>
                  <a:pt x="15" y="249"/>
                </a:lnTo>
                <a:lnTo>
                  <a:pt x="13" y="249"/>
                </a:lnTo>
                <a:lnTo>
                  <a:pt x="10" y="250"/>
                </a:lnTo>
                <a:lnTo>
                  <a:pt x="7" y="250"/>
                </a:lnTo>
                <a:lnTo>
                  <a:pt x="5" y="250"/>
                </a:lnTo>
                <a:lnTo>
                  <a:pt x="3" y="251"/>
                </a:lnTo>
                <a:lnTo>
                  <a:pt x="0" y="251"/>
                </a:lnTo>
                <a:lnTo>
                  <a:pt x="0" y="251"/>
                </a:lnTo>
                <a:lnTo>
                  <a:pt x="0" y="251"/>
                </a:lnTo>
                <a:lnTo>
                  <a:pt x="0" y="251"/>
                </a:lnTo>
                <a:lnTo>
                  <a:pt x="0" y="251"/>
                </a:lnTo>
                <a:lnTo>
                  <a:pt x="0" y="251"/>
                </a:lnTo>
                <a:lnTo>
                  <a:pt x="0" y="251"/>
                </a:lnTo>
                <a:lnTo>
                  <a:pt x="0" y="251"/>
                </a:lnTo>
                <a:lnTo>
                  <a:pt x="0" y="251"/>
                </a:lnTo>
                <a:lnTo>
                  <a:pt x="0" y="251"/>
                </a:lnTo>
                <a:lnTo>
                  <a:pt x="0" y="251"/>
                </a:lnTo>
                <a:lnTo>
                  <a:pt x="0" y="251"/>
                </a:lnTo>
                <a:lnTo>
                  <a:pt x="0" y="251"/>
                </a:lnTo>
                <a:lnTo>
                  <a:pt x="0" y="251"/>
                </a:lnTo>
                <a:lnTo>
                  <a:pt x="0" y="251"/>
                </a:lnTo>
                <a:lnTo>
                  <a:pt x="0" y="251"/>
                </a:lnTo>
                <a:lnTo>
                  <a:pt x="0" y="251"/>
                </a:lnTo>
                <a:lnTo>
                  <a:pt x="0" y="251"/>
                </a:lnTo>
                <a:lnTo>
                  <a:pt x="0" y="251"/>
                </a:lnTo>
                <a:lnTo>
                  <a:pt x="0" y="251"/>
                </a:lnTo>
                <a:lnTo>
                  <a:pt x="0" y="251"/>
                </a:lnTo>
                <a:lnTo>
                  <a:pt x="0" y="251"/>
                </a:lnTo>
                <a:lnTo>
                  <a:pt x="0" y="251"/>
                </a:lnTo>
                <a:lnTo>
                  <a:pt x="0" y="251"/>
                </a:lnTo>
                <a:lnTo>
                  <a:pt x="0" y="251"/>
                </a:lnTo>
                <a:lnTo>
                  <a:pt x="0" y="251"/>
                </a:lnTo>
                <a:lnTo>
                  <a:pt x="0" y="251"/>
                </a:lnTo>
                <a:lnTo>
                  <a:pt x="0" y="251"/>
                </a:lnTo>
                <a:lnTo>
                  <a:pt x="0" y="251"/>
                </a:lnTo>
                <a:lnTo>
                  <a:pt x="0" y="251"/>
                </a:lnTo>
                <a:lnTo>
                  <a:pt x="0" y="251"/>
                </a:lnTo>
                <a:lnTo>
                  <a:pt x="0" y="251"/>
                </a:lnTo>
                <a:lnTo>
                  <a:pt x="1" y="251"/>
                </a:lnTo>
                <a:lnTo>
                  <a:pt x="2" y="251"/>
                </a:lnTo>
                <a:lnTo>
                  <a:pt x="3" y="251"/>
                </a:lnTo>
                <a:lnTo>
                  <a:pt x="4" y="251"/>
                </a:lnTo>
                <a:lnTo>
                  <a:pt x="5" y="251"/>
                </a:lnTo>
                <a:lnTo>
                  <a:pt x="6" y="251"/>
                </a:lnTo>
                <a:lnTo>
                  <a:pt x="7" y="251"/>
                </a:lnTo>
                <a:lnTo>
                  <a:pt x="8" y="252"/>
                </a:lnTo>
                <a:lnTo>
                  <a:pt x="9" y="252"/>
                </a:lnTo>
                <a:lnTo>
                  <a:pt x="10" y="252"/>
                </a:lnTo>
                <a:lnTo>
                  <a:pt x="11" y="252"/>
                </a:lnTo>
                <a:lnTo>
                  <a:pt x="12" y="252"/>
                </a:lnTo>
                <a:lnTo>
                  <a:pt x="13" y="252"/>
                </a:lnTo>
                <a:lnTo>
                  <a:pt x="14" y="253"/>
                </a:lnTo>
                <a:lnTo>
                  <a:pt x="15" y="253"/>
                </a:lnTo>
                <a:lnTo>
                  <a:pt x="16" y="253"/>
                </a:lnTo>
                <a:lnTo>
                  <a:pt x="17" y="253"/>
                </a:lnTo>
                <a:lnTo>
                  <a:pt x="18" y="253"/>
                </a:lnTo>
                <a:lnTo>
                  <a:pt x="19" y="253"/>
                </a:lnTo>
                <a:lnTo>
                  <a:pt x="20" y="253"/>
                </a:lnTo>
                <a:lnTo>
                  <a:pt x="21" y="253"/>
                </a:lnTo>
                <a:lnTo>
                  <a:pt x="22" y="253"/>
                </a:lnTo>
                <a:lnTo>
                  <a:pt x="23" y="253"/>
                </a:lnTo>
                <a:lnTo>
                  <a:pt x="23" y="253"/>
                </a:lnTo>
                <a:lnTo>
                  <a:pt x="24" y="253"/>
                </a:lnTo>
                <a:lnTo>
                  <a:pt x="25" y="252"/>
                </a:lnTo>
                <a:lnTo>
                  <a:pt x="25" y="252"/>
                </a:lnTo>
                <a:lnTo>
                  <a:pt x="26" y="252"/>
                </a:lnTo>
                <a:lnTo>
                  <a:pt x="26" y="251"/>
                </a:lnTo>
                <a:lnTo>
                  <a:pt x="27" y="251"/>
                </a:lnTo>
                <a:lnTo>
                  <a:pt x="27" y="251"/>
                </a:lnTo>
              </a:path>
            </a:pathLst>
          </a:custGeom>
          <a:solidFill>
            <a:srgbClr val="008000"/>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2000" name="Freeform 1056"/>
          <p:cNvSpPr>
            <a:spLocks/>
          </p:cNvSpPr>
          <p:nvPr/>
        </p:nvSpPr>
        <p:spPr bwMode="auto">
          <a:xfrm>
            <a:off x="5230813" y="3267075"/>
            <a:ext cx="712787" cy="750888"/>
          </a:xfrm>
          <a:custGeom>
            <a:avLst/>
            <a:gdLst>
              <a:gd name="T0" fmla="*/ 7 w 505"/>
              <a:gd name="T1" fmla="*/ 326 h 473"/>
              <a:gd name="T2" fmla="*/ 28 w 505"/>
              <a:gd name="T3" fmla="*/ 300 h 473"/>
              <a:gd name="T4" fmla="*/ 57 w 505"/>
              <a:gd name="T5" fmla="*/ 271 h 473"/>
              <a:gd name="T6" fmla="*/ 77 w 505"/>
              <a:gd name="T7" fmla="*/ 256 h 473"/>
              <a:gd name="T8" fmla="*/ 98 w 505"/>
              <a:gd name="T9" fmla="*/ 223 h 473"/>
              <a:gd name="T10" fmla="*/ 101 w 505"/>
              <a:gd name="T11" fmla="*/ 189 h 473"/>
              <a:gd name="T12" fmla="*/ 103 w 505"/>
              <a:gd name="T13" fmla="*/ 153 h 473"/>
              <a:gd name="T14" fmla="*/ 123 w 505"/>
              <a:gd name="T15" fmla="*/ 96 h 473"/>
              <a:gd name="T16" fmla="*/ 146 w 505"/>
              <a:gd name="T17" fmla="*/ 60 h 473"/>
              <a:gd name="T18" fmla="*/ 185 w 505"/>
              <a:gd name="T19" fmla="*/ 26 h 473"/>
              <a:gd name="T20" fmla="*/ 208 w 505"/>
              <a:gd name="T21" fmla="*/ 15 h 473"/>
              <a:gd name="T22" fmla="*/ 239 w 505"/>
              <a:gd name="T23" fmla="*/ 9 h 473"/>
              <a:gd name="T24" fmla="*/ 277 w 505"/>
              <a:gd name="T25" fmla="*/ 1 h 473"/>
              <a:gd name="T26" fmla="*/ 305 w 505"/>
              <a:gd name="T27" fmla="*/ 3 h 473"/>
              <a:gd name="T28" fmla="*/ 338 w 505"/>
              <a:gd name="T29" fmla="*/ 24 h 473"/>
              <a:gd name="T30" fmla="*/ 353 w 505"/>
              <a:gd name="T31" fmla="*/ 50 h 473"/>
              <a:gd name="T32" fmla="*/ 383 w 505"/>
              <a:gd name="T33" fmla="*/ 88 h 473"/>
              <a:gd name="T34" fmla="*/ 409 w 505"/>
              <a:gd name="T35" fmla="*/ 118 h 473"/>
              <a:gd name="T36" fmla="*/ 442 w 505"/>
              <a:gd name="T37" fmla="*/ 138 h 473"/>
              <a:gd name="T38" fmla="*/ 477 w 505"/>
              <a:gd name="T39" fmla="*/ 145 h 473"/>
              <a:gd name="T40" fmla="*/ 499 w 505"/>
              <a:gd name="T41" fmla="*/ 143 h 473"/>
              <a:gd name="T42" fmla="*/ 483 w 505"/>
              <a:gd name="T43" fmla="*/ 132 h 473"/>
              <a:gd name="T44" fmla="*/ 365 w 505"/>
              <a:gd name="T45" fmla="*/ 111 h 473"/>
              <a:gd name="T46" fmla="*/ 220 w 505"/>
              <a:gd name="T47" fmla="*/ 131 h 473"/>
              <a:gd name="T48" fmla="*/ 199 w 505"/>
              <a:gd name="T49" fmla="*/ 149 h 473"/>
              <a:gd name="T50" fmla="*/ 182 w 505"/>
              <a:gd name="T51" fmla="*/ 173 h 473"/>
              <a:gd name="T52" fmla="*/ 138 w 505"/>
              <a:gd name="T53" fmla="*/ 198 h 473"/>
              <a:gd name="T54" fmla="*/ 102 w 505"/>
              <a:gd name="T55" fmla="*/ 210 h 473"/>
              <a:gd name="T56" fmla="*/ 95 w 505"/>
              <a:gd name="T57" fmla="*/ 224 h 473"/>
              <a:gd name="T58" fmla="*/ 109 w 505"/>
              <a:gd name="T59" fmla="*/ 229 h 473"/>
              <a:gd name="T60" fmla="*/ 131 w 505"/>
              <a:gd name="T61" fmla="*/ 233 h 473"/>
              <a:gd name="T62" fmla="*/ 178 w 505"/>
              <a:gd name="T63" fmla="*/ 244 h 473"/>
              <a:gd name="T64" fmla="*/ 214 w 505"/>
              <a:gd name="T65" fmla="*/ 247 h 473"/>
              <a:gd name="T66" fmla="*/ 267 w 505"/>
              <a:gd name="T67" fmla="*/ 243 h 473"/>
              <a:gd name="T68" fmla="*/ 299 w 505"/>
              <a:gd name="T69" fmla="*/ 231 h 473"/>
              <a:gd name="T70" fmla="*/ 342 w 505"/>
              <a:gd name="T71" fmla="*/ 237 h 473"/>
              <a:gd name="T72" fmla="*/ 375 w 505"/>
              <a:gd name="T73" fmla="*/ 257 h 473"/>
              <a:gd name="T74" fmla="*/ 394 w 505"/>
              <a:gd name="T75" fmla="*/ 290 h 473"/>
              <a:gd name="T76" fmla="*/ 397 w 505"/>
              <a:gd name="T77" fmla="*/ 337 h 473"/>
              <a:gd name="T78" fmla="*/ 380 w 505"/>
              <a:gd name="T79" fmla="*/ 373 h 473"/>
              <a:gd name="T80" fmla="*/ 371 w 505"/>
              <a:gd name="T81" fmla="*/ 423 h 473"/>
              <a:gd name="T82" fmla="*/ 377 w 505"/>
              <a:gd name="T83" fmla="*/ 455 h 473"/>
              <a:gd name="T84" fmla="*/ 371 w 505"/>
              <a:gd name="T85" fmla="*/ 472 h 473"/>
              <a:gd name="T86" fmla="*/ 345 w 505"/>
              <a:gd name="T87" fmla="*/ 445 h 473"/>
              <a:gd name="T88" fmla="*/ 323 w 505"/>
              <a:gd name="T89" fmla="*/ 386 h 473"/>
              <a:gd name="T90" fmla="*/ 287 w 505"/>
              <a:gd name="T91" fmla="*/ 353 h 473"/>
              <a:gd name="T92" fmla="*/ 264 w 505"/>
              <a:gd name="T93" fmla="*/ 345 h 473"/>
              <a:gd name="T94" fmla="*/ 225 w 505"/>
              <a:gd name="T95" fmla="*/ 337 h 473"/>
              <a:gd name="T96" fmla="*/ 186 w 505"/>
              <a:gd name="T97" fmla="*/ 337 h 473"/>
              <a:gd name="T98" fmla="*/ 162 w 505"/>
              <a:gd name="T99" fmla="*/ 330 h 473"/>
              <a:gd name="T100" fmla="*/ 166 w 505"/>
              <a:gd name="T101" fmla="*/ 308 h 473"/>
              <a:gd name="T102" fmla="*/ 185 w 505"/>
              <a:gd name="T103" fmla="*/ 286 h 473"/>
              <a:gd name="T104" fmla="*/ 180 w 505"/>
              <a:gd name="T105" fmla="*/ 263 h 473"/>
              <a:gd name="T106" fmla="*/ 160 w 505"/>
              <a:gd name="T107" fmla="*/ 253 h 473"/>
              <a:gd name="T108" fmla="*/ 132 w 505"/>
              <a:gd name="T109" fmla="*/ 247 h 473"/>
              <a:gd name="T110" fmla="*/ 127 w 505"/>
              <a:gd name="T111" fmla="*/ 246 h 473"/>
              <a:gd name="T112" fmla="*/ 122 w 505"/>
              <a:gd name="T113" fmla="*/ 247 h 473"/>
              <a:gd name="T114" fmla="*/ 110 w 505"/>
              <a:gd name="T115" fmla="*/ 250 h 473"/>
              <a:gd name="T116" fmla="*/ 101 w 505"/>
              <a:gd name="T117" fmla="*/ 255 h 473"/>
              <a:gd name="T118" fmla="*/ 71 w 505"/>
              <a:gd name="T119" fmla="*/ 277 h 473"/>
              <a:gd name="T120" fmla="*/ 26 w 505"/>
              <a:gd name="T121" fmla="*/ 321 h 473"/>
              <a:gd name="T122" fmla="*/ 2 w 505"/>
              <a:gd name="T123" fmla="*/ 34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5" h="473">
                <a:moveTo>
                  <a:pt x="1" y="339"/>
                </a:moveTo>
                <a:lnTo>
                  <a:pt x="0" y="338"/>
                </a:lnTo>
                <a:lnTo>
                  <a:pt x="0" y="337"/>
                </a:lnTo>
                <a:lnTo>
                  <a:pt x="0" y="337"/>
                </a:lnTo>
                <a:lnTo>
                  <a:pt x="1" y="336"/>
                </a:lnTo>
                <a:lnTo>
                  <a:pt x="1" y="335"/>
                </a:lnTo>
                <a:lnTo>
                  <a:pt x="1" y="334"/>
                </a:lnTo>
                <a:lnTo>
                  <a:pt x="2" y="333"/>
                </a:lnTo>
                <a:lnTo>
                  <a:pt x="3" y="331"/>
                </a:lnTo>
                <a:lnTo>
                  <a:pt x="4" y="330"/>
                </a:lnTo>
                <a:lnTo>
                  <a:pt x="5" y="329"/>
                </a:lnTo>
                <a:lnTo>
                  <a:pt x="6" y="327"/>
                </a:lnTo>
                <a:lnTo>
                  <a:pt x="7" y="326"/>
                </a:lnTo>
                <a:lnTo>
                  <a:pt x="8" y="324"/>
                </a:lnTo>
                <a:lnTo>
                  <a:pt x="9" y="323"/>
                </a:lnTo>
                <a:lnTo>
                  <a:pt x="11" y="321"/>
                </a:lnTo>
                <a:lnTo>
                  <a:pt x="12" y="319"/>
                </a:lnTo>
                <a:lnTo>
                  <a:pt x="14" y="317"/>
                </a:lnTo>
                <a:lnTo>
                  <a:pt x="15" y="315"/>
                </a:lnTo>
                <a:lnTo>
                  <a:pt x="17" y="313"/>
                </a:lnTo>
                <a:lnTo>
                  <a:pt x="19" y="311"/>
                </a:lnTo>
                <a:lnTo>
                  <a:pt x="21" y="309"/>
                </a:lnTo>
                <a:lnTo>
                  <a:pt x="23" y="307"/>
                </a:lnTo>
                <a:lnTo>
                  <a:pt x="25" y="305"/>
                </a:lnTo>
                <a:lnTo>
                  <a:pt x="26" y="303"/>
                </a:lnTo>
                <a:lnTo>
                  <a:pt x="28" y="300"/>
                </a:lnTo>
                <a:lnTo>
                  <a:pt x="30" y="298"/>
                </a:lnTo>
                <a:lnTo>
                  <a:pt x="32" y="296"/>
                </a:lnTo>
                <a:lnTo>
                  <a:pt x="34" y="293"/>
                </a:lnTo>
                <a:lnTo>
                  <a:pt x="36" y="291"/>
                </a:lnTo>
                <a:lnTo>
                  <a:pt x="38" y="289"/>
                </a:lnTo>
                <a:lnTo>
                  <a:pt x="41" y="287"/>
                </a:lnTo>
                <a:lnTo>
                  <a:pt x="45" y="281"/>
                </a:lnTo>
                <a:lnTo>
                  <a:pt x="47" y="279"/>
                </a:lnTo>
                <a:lnTo>
                  <a:pt x="49" y="277"/>
                </a:lnTo>
                <a:lnTo>
                  <a:pt x="51" y="275"/>
                </a:lnTo>
                <a:lnTo>
                  <a:pt x="53" y="274"/>
                </a:lnTo>
                <a:lnTo>
                  <a:pt x="55" y="272"/>
                </a:lnTo>
                <a:lnTo>
                  <a:pt x="57" y="271"/>
                </a:lnTo>
                <a:lnTo>
                  <a:pt x="59" y="269"/>
                </a:lnTo>
                <a:lnTo>
                  <a:pt x="60" y="268"/>
                </a:lnTo>
                <a:lnTo>
                  <a:pt x="62" y="267"/>
                </a:lnTo>
                <a:lnTo>
                  <a:pt x="64" y="266"/>
                </a:lnTo>
                <a:lnTo>
                  <a:pt x="65" y="265"/>
                </a:lnTo>
                <a:lnTo>
                  <a:pt x="67" y="264"/>
                </a:lnTo>
                <a:lnTo>
                  <a:pt x="69" y="263"/>
                </a:lnTo>
                <a:lnTo>
                  <a:pt x="70" y="261"/>
                </a:lnTo>
                <a:lnTo>
                  <a:pt x="72" y="260"/>
                </a:lnTo>
                <a:lnTo>
                  <a:pt x="73" y="259"/>
                </a:lnTo>
                <a:lnTo>
                  <a:pt x="75" y="258"/>
                </a:lnTo>
                <a:lnTo>
                  <a:pt x="76" y="257"/>
                </a:lnTo>
                <a:lnTo>
                  <a:pt x="77" y="256"/>
                </a:lnTo>
                <a:lnTo>
                  <a:pt x="79" y="254"/>
                </a:lnTo>
                <a:lnTo>
                  <a:pt x="81" y="253"/>
                </a:lnTo>
                <a:lnTo>
                  <a:pt x="82" y="251"/>
                </a:lnTo>
                <a:lnTo>
                  <a:pt x="83" y="250"/>
                </a:lnTo>
                <a:lnTo>
                  <a:pt x="85" y="248"/>
                </a:lnTo>
                <a:lnTo>
                  <a:pt x="86" y="246"/>
                </a:lnTo>
                <a:lnTo>
                  <a:pt x="88" y="244"/>
                </a:lnTo>
                <a:lnTo>
                  <a:pt x="89" y="241"/>
                </a:lnTo>
                <a:lnTo>
                  <a:pt x="91" y="239"/>
                </a:lnTo>
                <a:lnTo>
                  <a:pt x="92" y="237"/>
                </a:lnTo>
                <a:lnTo>
                  <a:pt x="94" y="234"/>
                </a:lnTo>
                <a:lnTo>
                  <a:pt x="97" y="227"/>
                </a:lnTo>
                <a:lnTo>
                  <a:pt x="98" y="223"/>
                </a:lnTo>
                <a:lnTo>
                  <a:pt x="99" y="220"/>
                </a:lnTo>
                <a:lnTo>
                  <a:pt x="100" y="217"/>
                </a:lnTo>
                <a:lnTo>
                  <a:pt x="101" y="214"/>
                </a:lnTo>
                <a:lnTo>
                  <a:pt x="101" y="211"/>
                </a:lnTo>
                <a:lnTo>
                  <a:pt x="102" y="209"/>
                </a:lnTo>
                <a:lnTo>
                  <a:pt x="102" y="206"/>
                </a:lnTo>
                <a:lnTo>
                  <a:pt x="102" y="203"/>
                </a:lnTo>
                <a:lnTo>
                  <a:pt x="102" y="201"/>
                </a:lnTo>
                <a:lnTo>
                  <a:pt x="102" y="199"/>
                </a:lnTo>
                <a:lnTo>
                  <a:pt x="102" y="196"/>
                </a:lnTo>
                <a:lnTo>
                  <a:pt x="102" y="194"/>
                </a:lnTo>
                <a:lnTo>
                  <a:pt x="102" y="191"/>
                </a:lnTo>
                <a:lnTo>
                  <a:pt x="101" y="189"/>
                </a:lnTo>
                <a:lnTo>
                  <a:pt x="101" y="187"/>
                </a:lnTo>
                <a:lnTo>
                  <a:pt x="101" y="184"/>
                </a:lnTo>
                <a:lnTo>
                  <a:pt x="101" y="181"/>
                </a:lnTo>
                <a:lnTo>
                  <a:pt x="101" y="179"/>
                </a:lnTo>
                <a:lnTo>
                  <a:pt x="101" y="177"/>
                </a:lnTo>
                <a:lnTo>
                  <a:pt x="101" y="174"/>
                </a:lnTo>
                <a:lnTo>
                  <a:pt x="101" y="171"/>
                </a:lnTo>
                <a:lnTo>
                  <a:pt x="101" y="168"/>
                </a:lnTo>
                <a:lnTo>
                  <a:pt x="101" y="165"/>
                </a:lnTo>
                <a:lnTo>
                  <a:pt x="101" y="162"/>
                </a:lnTo>
                <a:lnTo>
                  <a:pt x="102" y="159"/>
                </a:lnTo>
                <a:lnTo>
                  <a:pt x="103" y="156"/>
                </a:lnTo>
                <a:lnTo>
                  <a:pt x="103" y="153"/>
                </a:lnTo>
                <a:lnTo>
                  <a:pt x="104" y="149"/>
                </a:lnTo>
                <a:lnTo>
                  <a:pt x="105" y="145"/>
                </a:lnTo>
                <a:lnTo>
                  <a:pt x="107" y="141"/>
                </a:lnTo>
                <a:lnTo>
                  <a:pt x="111" y="131"/>
                </a:lnTo>
                <a:lnTo>
                  <a:pt x="112" y="126"/>
                </a:lnTo>
                <a:lnTo>
                  <a:pt x="114" y="122"/>
                </a:lnTo>
                <a:lnTo>
                  <a:pt x="115" y="117"/>
                </a:lnTo>
                <a:lnTo>
                  <a:pt x="117" y="113"/>
                </a:lnTo>
                <a:lnTo>
                  <a:pt x="118" y="109"/>
                </a:lnTo>
                <a:lnTo>
                  <a:pt x="119" y="106"/>
                </a:lnTo>
                <a:lnTo>
                  <a:pt x="121" y="102"/>
                </a:lnTo>
                <a:lnTo>
                  <a:pt x="122" y="99"/>
                </a:lnTo>
                <a:lnTo>
                  <a:pt x="123" y="96"/>
                </a:lnTo>
                <a:lnTo>
                  <a:pt x="125" y="93"/>
                </a:lnTo>
                <a:lnTo>
                  <a:pt x="126" y="90"/>
                </a:lnTo>
                <a:lnTo>
                  <a:pt x="127" y="87"/>
                </a:lnTo>
                <a:lnTo>
                  <a:pt x="129" y="84"/>
                </a:lnTo>
                <a:lnTo>
                  <a:pt x="131" y="81"/>
                </a:lnTo>
                <a:lnTo>
                  <a:pt x="132" y="79"/>
                </a:lnTo>
                <a:lnTo>
                  <a:pt x="134" y="76"/>
                </a:lnTo>
                <a:lnTo>
                  <a:pt x="135" y="73"/>
                </a:lnTo>
                <a:lnTo>
                  <a:pt x="137" y="71"/>
                </a:lnTo>
                <a:lnTo>
                  <a:pt x="139" y="68"/>
                </a:lnTo>
                <a:lnTo>
                  <a:pt x="141" y="65"/>
                </a:lnTo>
                <a:lnTo>
                  <a:pt x="144" y="63"/>
                </a:lnTo>
                <a:lnTo>
                  <a:pt x="146" y="60"/>
                </a:lnTo>
                <a:lnTo>
                  <a:pt x="149" y="57"/>
                </a:lnTo>
                <a:lnTo>
                  <a:pt x="151" y="55"/>
                </a:lnTo>
                <a:lnTo>
                  <a:pt x="155" y="52"/>
                </a:lnTo>
                <a:lnTo>
                  <a:pt x="158" y="49"/>
                </a:lnTo>
                <a:lnTo>
                  <a:pt x="161" y="45"/>
                </a:lnTo>
                <a:lnTo>
                  <a:pt x="165" y="43"/>
                </a:lnTo>
                <a:lnTo>
                  <a:pt x="169" y="39"/>
                </a:lnTo>
                <a:lnTo>
                  <a:pt x="173" y="36"/>
                </a:lnTo>
                <a:lnTo>
                  <a:pt x="177" y="32"/>
                </a:lnTo>
                <a:lnTo>
                  <a:pt x="179" y="30"/>
                </a:lnTo>
                <a:lnTo>
                  <a:pt x="182" y="29"/>
                </a:lnTo>
                <a:lnTo>
                  <a:pt x="184" y="27"/>
                </a:lnTo>
                <a:lnTo>
                  <a:pt x="185" y="26"/>
                </a:lnTo>
                <a:lnTo>
                  <a:pt x="187" y="25"/>
                </a:lnTo>
                <a:lnTo>
                  <a:pt x="189" y="23"/>
                </a:lnTo>
                <a:lnTo>
                  <a:pt x="191" y="22"/>
                </a:lnTo>
                <a:lnTo>
                  <a:pt x="193" y="21"/>
                </a:lnTo>
                <a:lnTo>
                  <a:pt x="194" y="20"/>
                </a:lnTo>
                <a:lnTo>
                  <a:pt x="196" y="19"/>
                </a:lnTo>
                <a:lnTo>
                  <a:pt x="198" y="19"/>
                </a:lnTo>
                <a:lnTo>
                  <a:pt x="199" y="18"/>
                </a:lnTo>
                <a:lnTo>
                  <a:pt x="201" y="17"/>
                </a:lnTo>
                <a:lnTo>
                  <a:pt x="203" y="17"/>
                </a:lnTo>
                <a:lnTo>
                  <a:pt x="204" y="16"/>
                </a:lnTo>
                <a:lnTo>
                  <a:pt x="206" y="16"/>
                </a:lnTo>
                <a:lnTo>
                  <a:pt x="208" y="15"/>
                </a:lnTo>
                <a:lnTo>
                  <a:pt x="210" y="15"/>
                </a:lnTo>
                <a:lnTo>
                  <a:pt x="211" y="14"/>
                </a:lnTo>
                <a:lnTo>
                  <a:pt x="213" y="14"/>
                </a:lnTo>
                <a:lnTo>
                  <a:pt x="215" y="13"/>
                </a:lnTo>
                <a:lnTo>
                  <a:pt x="218" y="13"/>
                </a:lnTo>
                <a:lnTo>
                  <a:pt x="220" y="13"/>
                </a:lnTo>
                <a:lnTo>
                  <a:pt x="222" y="12"/>
                </a:lnTo>
                <a:lnTo>
                  <a:pt x="225" y="12"/>
                </a:lnTo>
                <a:lnTo>
                  <a:pt x="227" y="11"/>
                </a:lnTo>
                <a:lnTo>
                  <a:pt x="230" y="11"/>
                </a:lnTo>
                <a:lnTo>
                  <a:pt x="233" y="10"/>
                </a:lnTo>
                <a:lnTo>
                  <a:pt x="236" y="10"/>
                </a:lnTo>
                <a:lnTo>
                  <a:pt x="239" y="9"/>
                </a:lnTo>
                <a:lnTo>
                  <a:pt x="246" y="8"/>
                </a:lnTo>
                <a:lnTo>
                  <a:pt x="249" y="7"/>
                </a:lnTo>
                <a:lnTo>
                  <a:pt x="252" y="6"/>
                </a:lnTo>
                <a:lnTo>
                  <a:pt x="255" y="6"/>
                </a:lnTo>
                <a:lnTo>
                  <a:pt x="258" y="5"/>
                </a:lnTo>
                <a:lnTo>
                  <a:pt x="260" y="4"/>
                </a:lnTo>
                <a:lnTo>
                  <a:pt x="263" y="4"/>
                </a:lnTo>
                <a:lnTo>
                  <a:pt x="265" y="3"/>
                </a:lnTo>
                <a:lnTo>
                  <a:pt x="268" y="3"/>
                </a:lnTo>
                <a:lnTo>
                  <a:pt x="270" y="2"/>
                </a:lnTo>
                <a:lnTo>
                  <a:pt x="272" y="2"/>
                </a:lnTo>
                <a:lnTo>
                  <a:pt x="275" y="1"/>
                </a:lnTo>
                <a:lnTo>
                  <a:pt x="277" y="1"/>
                </a:lnTo>
                <a:lnTo>
                  <a:pt x="279" y="1"/>
                </a:lnTo>
                <a:lnTo>
                  <a:pt x="281" y="1"/>
                </a:lnTo>
                <a:lnTo>
                  <a:pt x="283" y="0"/>
                </a:lnTo>
                <a:lnTo>
                  <a:pt x="285" y="0"/>
                </a:lnTo>
                <a:lnTo>
                  <a:pt x="287" y="0"/>
                </a:lnTo>
                <a:lnTo>
                  <a:pt x="289" y="0"/>
                </a:lnTo>
                <a:lnTo>
                  <a:pt x="291" y="1"/>
                </a:lnTo>
                <a:lnTo>
                  <a:pt x="293" y="1"/>
                </a:lnTo>
                <a:lnTo>
                  <a:pt x="295" y="1"/>
                </a:lnTo>
                <a:lnTo>
                  <a:pt x="298" y="1"/>
                </a:lnTo>
                <a:lnTo>
                  <a:pt x="300" y="2"/>
                </a:lnTo>
                <a:lnTo>
                  <a:pt x="302" y="3"/>
                </a:lnTo>
                <a:lnTo>
                  <a:pt x="305" y="3"/>
                </a:lnTo>
                <a:lnTo>
                  <a:pt x="307" y="4"/>
                </a:lnTo>
                <a:lnTo>
                  <a:pt x="310" y="5"/>
                </a:lnTo>
                <a:lnTo>
                  <a:pt x="313" y="7"/>
                </a:lnTo>
                <a:lnTo>
                  <a:pt x="315" y="8"/>
                </a:lnTo>
                <a:lnTo>
                  <a:pt x="319" y="9"/>
                </a:lnTo>
                <a:lnTo>
                  <a:pt x="324" y="12"/>
                </a:lnTo>
                <a:lnTo>
                  <a:pt x="327" y="14"/>
                </a:lnTo>
                <a:lnTo>
                  <a:pt x="329" y="15"/>
                </a:lnTo>
                <a:lnTo>
                  <a:pt x="331" y="17"/>
                </a:lnTo>
                <a:lnTo>
                  <a:pt x="333" y="19"/>
                </a:lnTo>
                <a:lnTo>
                  <a:pt x="335" y="21"/>
                </a:lnTo>
                <a:lnTo>
                  <a:pt x="337" y="22"/>
                </a:lnTo>
                <a:lnTo>
                  <a:pt x="338" y="24"/>
                </a:lnTo>
                <a:lnTo>
                  <a:pt x="340" y="26"/>
                </a:lnTo>
                <a:lnTo>
                  <a:pt x="341" y="27"/>
                </a:lnTo>
                <a:lnTo>
                  <a:pt x="342" y="29"/>
                </a:lnTo>
                <a:lnTo>
                  <a:pt x="343" y="31"/>
                </a:lnTo>
                <a:lnTo>
                  <a:pt x="345" y="33"/>
                </a:lnTo>
                <a:lnTo>
                  <a:pt x="345" y="35"/>
                </a:lnTo>
                <a:lnTo>
                  <a:pt x="347" y="37"/>
                </a:lnTo>
                <a:lnTo>
                  <a:pt x="347" y="39"/>
                </a:lnTo>
                <a:lnTo>
                  <a:pt x="348" y="41"/>
                </a:lnTo>
                <a:lnTo>
                  <a:pt x="349" y="43"/>
                </a:lnTo>
                <a:lnTo>
                  <a:pt x="351" y="45"/>
                </a:lnTo>
                <a:lnTo>
                  <a:pt x="351" y="48"/>
                </a:lnTo>
                <a:lnTo>
                  <a:pt x="353" y="50"/>
                </a:lnTo>
                <a:lnTo>
                  <a:pt x="354" y="52"/>
                </a:lnTo>
                <a:lnTo>
                  <a:pt x="355" y="55"/>
                </a:lnTo>
                <a:lnTo>
                  <a:pt x="357" y="57"/>
                </a:lnTo>
                <a:lnTo>
                  <a:pt x="358" y="59"/>
                </a:lnTo>
                <a:lnTo>
                  <a:pt x="360" y="62"/>
                </a:lnTo>
                <a:lnTo>
                  <a:pt x="362" y="65"/>
                </a:lnTo>
                <a:lnTo>
                  <a:pt x="364" y="67"/>
                </a:lnTo>
                <a:lnTo>
                  <a:pt x="366" y="70"/>
                </a:lnTo>
                <a:lnTo>
                  <a:pt x="369" y="73"/>
                </a:lnTo>
                <a:lnTo>
                  <a:pt x="371" y="75"/>
                </a:lnTo>
                <a:lnTo>
                  <a:pt x="377" y="82"/>
                </a:lnTo>
                <a:lnTo>
                  <a:pt x="380" y="85"/>
                </a:lnTo>
                <a:lnTo>
                  <a:pt x="383" y="88"/>
                </a:lnTo>
                <a:lnTo>
                  <a:pt x="385" y="91"/>
                </a:lnTo>
                <a:lnTo>
                  <a:pt x="388" y="93"/>
                </a:lnTo>
                <a:lnTo>
                  <a:pt x="390" y="96"/>
                </a:lnTo>
                <a:lnTo>
                  <a:pt x="392" y="99"/>
                </a:lnTo>
                <a:lnTo>
                  <a:pt x="394" y="101"/>
                </a:lnTo>
                <a:lnTo>
                  <a:pt x="396" y="103"/>
                </a:lnTo>
                <a:lnTo>
                  <a:pt x="398" y="106"/>
                </a:lnTo>
                <a:lnTo>
                  <a:pt x="400" y="108"/>
                </a:lnTo>
                <a:lnTo>
                  <a:pt x="402" y="110"/>
                </a:lnTo>
                <a:lnTo>
                  <a:pt x="403" y="112"/>
                </a:lnTo>
                <a:lnTo>
                  <a:pt x="405" y="114"/>
                </a:lnTo>
                <a:lnTo>
                  <a:pt x="407" y="116"/>
                </a:lnTo>
                <a:lnTo>
                  <a:pt x="409" y="118"/>
                </a:lnTo>
                <a:lnTo>
                  <a:pt x="411" y="119"/>
                </a:lnTo>
                <a:lnTo>
                  <a:pt x="413" y="121"/>
                </a:lnTo>
                <a:lnTo>
                  <a:pt x="415" y="123"/>
                </a:lnTo>
                <a:lnTo>
                  <a:pt x="417" y="124"/>
                </a:lnTo>
                <a:lnTo>
                  <a:pt x="419" y="126"/>
                </a:lnTo>
                <a:lnTo>
                  <a:pt x="421" y="127"/>
                </a:lnTo>
                <a:lnTo>
                  <a:pt x="424" y="129"/>
                </a:lnTo>
                <a:lnTo>
                  <a:pt x="427" y="131"/>
                </a:lnTo>
                <a:lnTo>
                  <a:pt x="429" y="132"/>
                </a:lnTo>
                <a:lnTo>
                  <a:pt x="432" y="134"/>
                </a:lnTo>
                <a:lnTo>
                  <a:pt x="435" y="135"/>
                </a:lnTo>
                <a:lnTo>
                  <a:pt x="439" y="137"/>
                </a:lnTo>
                <a:lnTo>
                  <a:pt x="442" y="138"/>
                </a:lnTo>
                <a:lnTo>
                  <a:pt x="446" y="140"/>
                </a:lnTo>
                <a:lnTo>
                  <a:pt x="451" y="141"/>
                </a:lnTo>
                <a:lnTo>
                  <a:pt x="455" y="143"/>
                </a:lnTo>
                <a:lnTo>
                  <a:pt x="457" y="143"/>
                </a:lnTo>
                <a:lnTo>
                  <a:pt x="459" y="144"/>
                </a:lnTo>
                <a:lnTo>
                  <a:pt x="462" y="144"/>
                </a:lnTo>
                <a:lnTo>
                  <a:pt x="464" y="145"/>
                </a:lnTo>
                <a:lnTo>
                  <a:pt x="466" y="145"/>
                </a:lnTo>
                <a:lnTo>
                  <a:pt x="469" y="145"/>
                </a:lnTo>
                <a:lnTo>
                  <a:pt x="471" y="145"/>
                </a:lnTo>
                <a:lnTo>
                  <a:pt x="473" y="145"/>
                </a:lnTo>
                <a:lnTo>
                  <a:pt x="475" y="145"/>
                </a:lnTo>
                <a:lnTo>
                  <a:pt x="477" y="145"/>
                </a:lnTo>
                <a:lnTo>
                  <a:pt x="479" y="145"/>
                </a:lnTo>
                <a:lnTo>
                  <a:pt x="482" y="145"/>
                </a:lnTo>
                <a:lnTo>
                  <a:pt x="484" y="145"/>
                </a:lnTo>
                <a:lnTo>
                  <a:pt x="486" y="145"/>
                </a:lnTo>
                <a:lnTo>
                  <a:pt x="487" y="145"/>
                </a:lnTo>
                <a:lnTo>
                  <a:pt x="489" y="145"/>
                </a:lnTo>
                <a:lnTo>
                  <a:pt x="491" y="144"/>
                </a:lnTo>
                <a:lnTo>
                  <a:pt x="493" y="144"/>
                </a:lnTo>
                <a:lnTo>
                  <a:pt x="494" y="144"/>
                </a:lnTo>
                <a:lnTo>
                  <a:pt x="496" y="143"/>
                </a:lnTo>
                <a:lnTo>
                  <a:pt x="497" y="143"/>
                </a:lnTo>
                <a:lnTo>
                  <a:pt x="499" y="143"/>
                </a:lnTo>
                <a:lnTo>
                  <a:pt x="499" y="143"/>
                </a:lnTo>
                <a:lnTo>
                  <a:pt x="501" y="142"/>
                </a:lnTo>
                <a:lnTo>
                  <a:pt x="501" y="142"/>
                </a:lnTo>
                <a:lnTo>
                  <a:pt x="502" y="142"/>
                </a:lnTo>
                <a:lnTo>
                  <a:pt x="503" y="142"/>
                </a:lnTo>
                <a:lnTo>
                  <a:pt x="503" y="141"/>
                </a:lnTo>
                <a:lnTo>
                  <a:pt x="503" y="141"/>
                </a:lnTo>
                <a:lnTo>
                  <a:pt x="504" y="141"/>
                </a:lnTo>
                <a:lnTo>
                  <a:pt x="502" y="140"/>
                </a:lnTo>
                <a:lnTo>
                  <a:pt x="499" y="139"/>
                </a:lnTo>
                <a:lnTo>
                  <a:pt x="497" y="137"/>
                </a:lnTo>
                <a:lnTo>
                  <a:pt x="493" y="136"/>
                </a:lnTo>
                <a:lnTo>
                  <a:pt x="488" y="134"/>
                </a:lnTo>
                <a:lnTo>
                  <a:pt x="483" y="132"/>
                </a:lnTo>
                <a:lnTo>
                  <a:pt x="477" y="130"/>
                </a:lnTo>
                <a:lnTo>
                  <a:pt x="470" y="129"/>
                </a:lnTo>
                <a:lnTo>
                  <a:pt x="463" y="127"/>
                </a:lnTo>
                <a:lnTo>
                  <a:pt x="455" y="125"/>
                </a:lnTo>
                <a:lnTo>
                  <a:pt x="447" y="123"/>
                </a:lnTo>
                <a:lnTo>
                  <a:pt x="438" y="121"/>
                </a:lnTo>
                <a:lnTo>
                  <a:pt x="429" y="119"/>
                </a:lnTo>
                <a:lnTo>
                  <a:pt x="419" y="117"/>
                </a:lnTo>
                <a:lnTo>
                  <a:pt x="409" y="115"/>
                </a:lnTo>
                <a:lnTo>
                  <a:pt x="399" y="114"/>
                </a:lnTo>
                <a:lnTo>
                  <a:pt x="388" y="113"/>
                </a:lnTo>
                <a:lnTo>
                  <a:pt x="377" y="111"/>
                </a:lnTo>
                <a:lnTo>
                  <a:pt x="365" y="111"/>
                </a:lnTo>
                <a:lnTo>
                  <a:pt x="354" y="110"/>
                </a:lnTo>
                <a:lnTo>
                  <a:pt x="343" y="110"/>
                </a:lnTo>
                <a:lnTo>
                  <a:pt x="331" y="110"/>
                </a:lnTo>
                <a:lnTo>
                  <a:pt x="319" y="110"/>
                </a:lnTo>
                <a:lnTo>
                  <a:pt x="307" y="111"/>
                </a:lnTo>
                <a:lnTo>
                  <a:pt x="295" y="112"/>
                </a:lnTo>
                <a:lnTo>
                  <a:pt x="283" y="113"/>
                </a:lnTo>
                <a:lnTo>
                  <a:pt x="271" y="115"/>
                </a:lnTo>
                <a:lnTo>
                  <a:pt x="260" y="118"/>
                </a:lnTo>
                <a:lnTo>
                  <a:pt x="248" y="121"/>
                </a:lnTo>
                <a:lnTo>
                  <a:pt x="237" y="124"/>
                </a:lnTo>
                <a:lnTo>
                  <a:pt x="226" y="128"/>
                </a:lnTo>
                <a:lnTo>
                  <a:pt x="220" y="131"/>
                </a:lnTo>
                <a:lnTo>
                  <a:pt x="217" y="132"/>
                </a:lnTo>
                <a:lnTo>
                  <a:pt x="215" y="133"/>
                </a:lnTo>
                <a:lnTo>
                  <a:pt x="213" y="134"/>
                </a:lnTo>
                <a:lnTo>
                  <a:pt x="211" y="136"/>
                </a:lnTo>
                <a:lnTo>
                  <a:pt x="210" y="137"/>
                </a:lnTo>
                <a:lnTo>
                  <a:pt x="208" y="139"/>
                </a:lnTo>
                <a:lnTo>
                  <a:pt x="207" y="140"/>
                </a:lnTo>
                <a:lnTo>
                  <a:pt x="205" y="142"/>
                </a:lnTo>
                <a:lnTo>
                  <a:pt x="204" y="143"/>
                </a:lnTo>
                <a:lnTo>
                  <a:pt x="203" y="145"/>
                </a:lnTo>
                <a:lnTo>
                  <a:pt x="201" y="146"/>
                </a:lnTo>
                <a:lnTo>
                  <a:pt x="201" y="148"/>
                </a:lnTo>
                <a:lnTo>
                  <a:pt x="199" y="149"/>
                </a:lnTo>
                <a:lnTo>
                  <a:pt x="199" y="151"/>
                </a:lnTo>
                <a:lnTo>
                  <a:pt x="197" y="153"/>
                </a:lnTo>
                <a:lnTo>
                  <a:pt x="196" y="155"/>
                </a:lnTo>
                <a:lnTo>
                  <a:pt x="195" y="156"/>
                </a:lnTo>
                <a:lnTo>
                  <a:pt x="194" y="158"/>
                </a:lnTo>
                <a:lnTo>
                  <a:pt x="193" y="160"/>
                </a:lnTo>
                <a:lnTo>
                  <a:pt x="192" y="162"/>
                </a:lnTo>
                <a:lnTo>
                  <a:pt x="191" y="163"/>
                </a:lnTo>
                <a:lnTo>
                  <a:pt x="189" y="165"/>
                </a:lnTo>
                <a:lnTo>
                  <a:pt x="188" y="167"/>
                </a:lnTo>
                <a:lnTo>
                  <a:pt x="186" y="169"/>
                </a:lnTo>
                <a:lnTo>
                  <a:pt x="184" y="171"/>
                </a:lnTo>
                <a:lnTo>
                  <a:pt x="182" y="173"/>
                </a:lnTo>
                <a:lnTo>
                  <a:pt x="180" y="175"/>
                </a:lnTo>
                <a:lnTo>
                  <a:pt x="178" y="177"/>
                </a:lnTo>
                <a:lnTo>
                  <a:pt x="175" y="179"/>
                </a:lnTo>
                <a:lnTo>
                  <a:pt x="173" y="181"/>
                </a:lnTo>
                <a:lnTo>
                  <a:pt x="166" y="185"/>
                </a:lnTo>
                <a:lnTo>
                  <a:pt x="163" y="187"/>
                </a:lnTo>
                <a:lnTo>
                  <a:pt x="159" y="189"/>
                </a:lnTo>
                <a:lnTo>
                  <a:pt x="155" y="191"/>
                </a:lnTo>
                <a:lnTo>
                  <a:pt x="152" y="193"/>
                </a:lnTo>
                <a:lnTo>
                  <a:pt x="149" y="194"/>
                </a:lnTo>
                <a:lnTo>
                  <a:pt x="145" y="195"/>
                </a:lnTo>
                <a:lnTo>
                  <a:pt x="142" y="197"/>
                </a:lnTo>
                <a:lnTo>
                  <a:pt x="138" y="198"/>
                </a:lnTo>
                <a:lnTo>
                  <a:pt x="135" y="199"/>
                </a:lnTo>
                <a:lnTo>
                  <a:pt x="132" y="200"/>
                </a:lnTo>
                <a:lnTo>
                  <a:pt x="129" y="201"/>
                </a:lnTo>
                <a:lnTo>
                  <a:pt x="125" y="202"/>
                </a:lnTo>
                <a:lnTo>
                  <a:pt x="122" y="203"/>
                </a:lnTo>
                <a:lnTo>
                  <a:pt x="119" y="204"/>
                </a:lnTo>
                <a:lnTo>
                  <a:pt x="117" y="205"/>
                </a:lnTo>
                <a:lnTo>
                  <a:pt x="114" y="206"/>
                </a:lnTo>
                <a:lnTo>
                  <a:pt x="111" y="207"/>
                </a:lnTo>
                <a:lnTo>
                  <a:pt x="109" y="207"/>
                </a:lnTo>
                <a:lnTo>
                  <a:pt x="107" y="208"/>
                </a:lnTo>
                <a:lnTo>
                  <a:pt x="104" y="209"/>
                </a:lnTo>
                <a:lnTo>
                  <a:pt x="102" y="210"/>
                </a:lnTo>
                <a:lnTo>
                  <a:pt x="101" y="211"/>
                </a:lnTo>
                <a:lnTo>
                  <a:pt x="99" y="212"/>
                </a:lnTo>
                <a:lnTo>
                  <a:pt x="97" y="213"/>
                </a:lnTo>
                <a:lnTo>
                  <a:pt x="96" y="214"/>
                </a:lnTo>
                <a:lnTo>
                  <a:pt x="95" y="215"/>
                </a:lnTo>
                <a:lnTo>
                  <a:pt x="94" y="216"/>
                </a:lnTo>
                <a:lnTo>
                  <a:pt x="94" y="217"/>
                </a:lnTo>
                <a:lnTo>
                  <a:pt x="94" y="219"/>
                </a:lnTo>
                <a:lnTo>
                  <a:pt x="94" y="221"/>
                </a:lnTo>
                <a:lnTo>
                  <a:pt x="94" y="222"/>
                </a:lnTo>
                <a:lnTo>
                  <a:pt x="94" y="223"/>
                </a:lnTo>
                <a:lnTo>
                  <a:pt x="95" y="223"/>
                </a:lnTo>
                <a:lnTo>
                  <a:pt x="95" y="224"/>
                </a:lnTo>
                <a:lnTo>
                  <a:pt x="96" y="224"/>
                </a:lnTo>
                <a:lnTo>
                  <a:pt x="96" y="225"/>
                </a:lnTo>
                <a:lnTo>
                  <a:pt x="97" y="225"/>
                </a:lnTo>
                <a:lnTo>
                  <a:pt x="98" y="226"/>
                </a:lnTo>
                <a:lnTo>
                  <a:pt x="99" y="226"/>
                </a:lnTo>
                <a:lnTo>
                  <a:pt x="100" y="227"/>
                </a:lnTo>
                <a:lnTo>
                  <a:pt x="101" y="227"/>
                </a:lnTo>
                <a:lnTo>
                  <a:pt x="102" y="227"/>
                </a:lnTo>
                <a:lnTo>
                  <a:pt x="103" y="228"/>
                </a:lnTo>
                <a:lnTo>
                  <a:pt x="105" y="228"/>
                </a:lnTo>
                <a:lnTo>
                  <a:pt x="106" y="229"/>
                </a:lnTo>
                <a:lnTo>
                  <a:pt x="107" y="229"/>
                </a:lnTo>
                <a:lnTo>
                  <a:pt x="109" y="229"/>
                </a:lnTo>
                <a:lnTo>
                  <a:pt x="110" y="229"/>
                </a:lnTo>
                <a:lnTo>
                  <a:pt x="112" y="230"/>
                </a:lnTo>
                <a:lnTo>
                  <a:pt x="113" y="230"/>
                </a:lnTo>
                <a:lnTo>
                  <a:pt x="115" y="230"/>
                </a:lnTo>
                <a:lnTo>
                  <a:pt x="117" y="231"/>
                </a:lnTo>
                <a:lnTo>
                  <a:pt x="119" y="231"/>
                </a:lnTo>
                <a:lnTo>
                  <a:pt x="120" y="231"/>
                </a:lnTo>
                <a:lnTo>
                  <a:pt x="122" y="231"/>
                </a:lnTo>
                <a:lnTo>
                  <a:pt x="124" y="232"/>
                </a:lnTo>
                <a:lnTo>
                  <a:pt x="126" y="232"/>
                </a:lnTo>
                <a:lnTo>
                  <a:pt x="127" y="233"/>
                </a:lnTo>
                <a:lnTo>
                  <a:pt x="129" y="233"/>
                </a:lnTo>
                <a:lnTo>
                  <a:pt x="131" y="233"/>
                </a:lnTo>
                <a:lnTo>
                  <a:pt x="133" y="234"/>
                </a:lnTo>
                <a:lnTo>
                  <a:pt x="142" y="236"/>
                </a:lnTo>
                <a:lnTo>
                  <a:pt x="147" y="237"/>
                </a:lnTo>
                <a:lnTo>
                  <a:pt x="150" y="238"/>
                </a:lnTo>
                <a:lnTo>
                  <a:pt x="154" y="239"/>
                </a:lnTo>
                <a:lnTo>
                  <a:pt x="157" y="239"/>
                </a:lnTo>
                <a:lnTo>
                  <a:pt x="161" y="240"/>
                </a:lnTo>
                <a:lnTo>
                  <a:pt x="164" y="241"/>
                </a:lnTo>
                <a:lnTo>
                  <a:pt x="167" y="241"/>
                </a:lnTo>
                <a:lnTo>
                  <a:pt x="170" y="242"/>
                </a:lnTo>
                <a:lnTo>
                  <a:pt x="173" y="243"/>
                </a:lnTo>
                <a:lnTo>
                  <a:pt x="175" y="243"/>
                </a:lnTo>
                <a:lnTo>
                  <a:pt x="178" y="244"/>
                </a:lnTo>
                <a:lnTo>
                  <a:pt x="181" y="244"/>
                </a:lnTo>
                <a:lnTo>
                  <a:pt x="183" y="245"/>
                </a:lnTo>
                <a:lnTo>
                  <a:pt x="185" y="245"/>
                </a:lnTo>
                <a:lnTo>
                  <a:pt x="188" y="245"/>
                </a:lnTo>
                <a:lnTo>
                  <a:pt x="191" y="246"/>
                </a:lnTo>
                <a:lnTo>
                  <a:pt x="193" y="246"/>
                </a:lnTo>
                <a:lnTo>
                  <a:pt x="196" y="246"/>
                </a:lnTo>
                <a:lnTo>
                  <a:pt x="199" y="246"/>
                </a:lnTo>
                <a:lnTo>
                  <a:pt x="201" y="247"/>
                </a:lnTo>
                <a:lnTo>
                  <a:pt x="204" y="247"/>
                </a:lnTo>
                <a:lnTo>
                  <a:pt x="207" y="247"/>
                </a:lnTo>
                <a:lnTo>
                  <a:pt x="211" y="247"/>
                </a:lnTo>
                <a:lnTo>
                  <a:pt x="214" y="247"/>
                </a:lnTo>
                <a:lnTo>
                  <a:pt x="217" y="247"/>
                </a:lnTo>
                <a:lnTo>
                  <a:pt x="221" y="247"/>
                </a:lnTo>
                <a:lnTo>
                  <a:pt x="225" y="247"/>
                </a:lnTo>
                <a:lnTo>
                  <a:pt x="229" y="247"/>
                </a:lnTo>
                <a:lnTo>
                  <a:pt x="234" y="247"/>
                </a:lnTo>
                <a:lnTo>
                  <a:pt x="239" y="247"/>
                </a:lnTo>
                <a:lnTo>
                  <a:pt x="247" y="247"/>
                </a:lnTo>
                <a:lnTo>
                  <a:pt x="251" y="247"/>
                </a:lnTo>
                <a:lnTo>
                  <a:pt x="255" y="246"/>
                </a:lnTo>
                <a:lnTo>
                  <a:pt x="258" y="245"/>
                </a:lnTo>
                <a:lnTo>
                  <a:pt x="261" y="245"/>
                </a:lnTo>
                <a:lnTo>
                  <a:pt x="264" y="244"/>
                </a:lnTo>
                <a:lnTo>
                  <a:pt x="267" y="243"/>
                </a:lnTo>
                <a:lnTo>
                  <a:pt x="270" y="242"/>
                </a:lnTo>
                <a:lnTo>
                  <a:pt x="273" y="241"/>
                </a:lnTo>
                <a:lnTo>
                  <a:pt x="275" y="240"/>
                </a:lnTo>
                <a:lnTo>
                  <a:pt x="278" y="239"/>
                </a:lnTo>
                <a:lnTo>
                  <a:pt x="281" y="238"/>
                </a:lnTo>
                <a:lnTo>
                  <a:pt x="283" y="237"/>
                </a:lnTo>
                <a:lnTo>
                  <a:pt x="285" y="236"/>
                </a:lnTo>
                <a:lnTo>
                  <a:pt x="288" y="235"/>
                </a:lnTo>
                <a:lnTo>
                  <a:pt x="290" y="235"/>
                </a:lnTo>
                <a:lnTo>
                  <a:pt x="292" y="234"/>
                </a:lnTo>
                <a:lnTo>
                  <a:pt x="295" y="233"/>
                </a:lnTo>
                <a:lnTo>
                  <a:pt x="297" y="232"/>
                </a:lnTo>
                <a:lnTo>
                  <a:pt x="299" y="231"/>
                </a:lnTo>
                <a:lnTo>
                  <a:pt x="302" y="231"/>
                </a:lnTo>
                <a:lnTo>
                  <a:pt x="304" y="231"/>
                </a:lnTo>
                <a:lnTo>
                  <a:pt x="307" y="230"/>
                </a:lnTo>
                <a:lnTo>
                  <a:pt x="309" y="230"/>
                </a:lnTo>
                <a:lnTo>
                  <a:pt x="312" y="230"/>
                </a:lnTo>
                <a:lnTo>
                  <a:pt x="315" y="230"/>
                </a:lnTo>
                <a:lnTo>
                  <a:pt x="318" y="231"/>
                </a:lnTo>
                <a:lnTo>
                  <a:pt x="321" y="231"/>
                </a:lnTo>
                <a:lnTo>
                  <a:pt x="325" y="232"/>
                </a:lnTo>
                <a:lnTo>
                  <a:pt x="328" y="233"/>
                </a:lnTo>
                <a:lnTo>
                  <a:pt x="332" y="234"/>
                </a:lnTo>
                <a:lnTo>
                  <a:pt x="339" y="236"/>
                </a:lnTo>
                <a:lnTo>
                  <a:pt x="342" y="237"/>
                </a:lnTo>
                <a:lnTo>
                  <a:pt x="345" y="239"/>
                </a:lnTo>
                <a:lnTo>
                  <a:pt x="348" y="240"/>
                </a:lnTo>
                <a:lnTo>
                  <a:pt x="351" y="241"/>
                </a:lnTo>
                <a:lnTo>
                  <a:pt x="354" y="243"/>
                </a:lnTo>
                <a:lnTo>
                  <a:pt x="357" y="244"/>
                </a:lnTo>
                <a:lnTo>
                  <a:pt x="359" y="246"/>
                </a:lnTo>
                <a:lnTo>
                  <a:pt x="362" y="247"/>
                </a:lnTo>
                <a:lnTo>
                  <a:pt x="365" y="249"/>
                </a:lnTo>
                <a:lnTo>
                  <a:pt x="367" y="250"/>
                </a:lnTo>
                <a:lnTo>
                  <a:pt x="369" y="252"/>
                </a:lnTo>
                <a:lnTo>
                  <a:pt x="371" y="253"/>
                </a:lnTo>
                <a:lnTo>
                  <a:pt x="373" y="255"/>
                </a:lnTo>
                <a:lnTo>
                  <a:pt x="375" y="257"/>
                </a:lnTo>
                <a:lnTo>
                  <a:pt x="377" y="259"/>
                </a:lnTo>
                <a:lnTo>
                  <a:pt x="379" y="261"/>
                </a:lnTo>
                <a:lnTo>
                  <a:pt x="381" y="263"/>
                </a:lnTo>
                <a:lnTo>
                  <a:pt x="382" y="265"/>
                </a:lnTo>
                <a:lnTo>
                  <a:pt x="384" y="267"/>
                </a:lnTo>
                <a:lnTo>
                  <a:pt x="385" y="270"/>
                </a:lnTo>
                <a:lnTo>
                  <a:pt x="387" y="273"/>
                </a:lnTo>
                <a:lnTo>
                  <a:pt x="388" y="275"/>
                </a:lnTo>
                <a:lnTo>
                  <a:pt x="389" y="278"/>
                </a:lnTo>
                <a:lnTo>
                  <a:pt x="391" y="281"/>
                </a:lnTo>
                <a:lnTo>
                  <a:pt x="392" y="283"/>
                </a:lnTo>
                <a:lnTo>
                  <a:pt x="393" y="287"/>
                </a:lnTo>
                <a:lnTo>
                  <a:pt x="394" y="290"/>
                </a:lnTo>
                <a:lnTo>
                  <a:pt x="395" y="293"/>
                </a:lnTo>
                <a:lnTo>
                  <a:pt x="397" y="296"/>
                </a:lnTo>
                <a:lnTo>
                  <a:pt x="398" y="300"/>
                </a:lnTo>
                <a:lnTo>
                  <a:pt x="399" y="308"/>
                </a:lnTo>
                <a:lnTo>
                  <a:pt x="400" y="312"/>
                </a:lnTo>
                <a:lnTo>
                  <a:pt x="400" y="315"/>
                </a:lnTo>
                <a:lnTo>
                  <a:pt x="400" y="319"/>
                </a:lnTo>
                <a:lnTo>
                  <a:pt x="400" y="322"/>
                </a:lnTo>
                <a:lnTo>
                  <a:pt x="400" y="325"/>
                </a:lnTo>
                <a:lnTo>
                  <a:pt x="400" y="328"/>
                </a:lnTo>
                <a:lnTo>
                  <a:pt x="399" y="331"/>
                </a:lnTo>
                <a:lnTo>
                  <a:pt x="398" y="334"/>
                </a:lnTo>
                <a:lnTo>
                  <a:pt x="397" y="337"/>
                </a:lnTo>
                <a:lnTo>
                  <a:pt x="396" y="339"/>
                </a:lnTo>
                <a:lnTo>
                  <a:pt x="395" y="342"/>
                </a:lnTo>
                <a:lnTo>
                  <a:pt x="394" y="345"/>
                </a:lnTo>
                <a:lnTo>
                  <a:pt x="393" y="347"/>
                </a:lnTo>
                <a:lnTo>
                  <a:pt x="391" y="350"/>
                </a:lnTo>
                <a:lnTo>
                  <a:pt x="390" y="353"/>
                </a:lnTo>
                <a:lnTo>
                  <a:pt x="389" y="355"/>
                </a:lnTo>
                <a:lnTo>
                  <a:pt x="387" y="358"/>
                </a:lnTo>
                <a:lnTo>
                  <a:pt x="386" y="361"/>
                </a:lnTo>
                <a:lnTo>
                  <a:pt x="384" y="363"/>
                </a:lnTo>
                <a:lnTo>
                  <a:pt x="383" y="367"/>
                </a:lnTo>
                <a:lnTo>
                  <a:pt x="381" y="370"/>
                </a:lnTo>
                <a:lnTo>
                  <a:pt x="380" y="373"/>
                </a:lnTo>
                <a:lnTo>
                  <a:pt x="378" y="376"/>
                </a:lnTo>
                <a:lnTo>
                  <a:pt x="377" y="380"/>
                </a:lnTo>
                <a:lnTo>
                  <a:pt x="376" y="383"/>
                </a:lnTo>
                <a:lnTo>
                  <a:pt x="375" y="387"/>
                </a:lnTo>
                <a:lnTo>
                  <a:pt x="373" y="392"/>
                </a:lnTo>
                <a:lnTo>
                  <a:pt x="373" y="396"/>
                </a:lnTo>
                <a:lnTo>
                  <a:pt x="372" y="401"/>
                </a:lnTo>
                <a:lnTo>
                  <a:pt x="371" y="406"/>
                </a:lnTo>
                <a:lnTo>
                  <a:pt x="371" y="412"/>
                </a:lnTo>
                <a:lnTo>
                  <a:pt x="371" y="415"/>
                </a:lnTo>
                <a:lnTo>
                  <a:pt x="371" y="417"/>
                </a:lnTo>
                <a:lnTo>
                  <a:pt x="371" y="421"/>
                </a:lnTo>
                <a:lnTo>
                  <a:pt x="371" y="423"/>
                </a:lnTo>
                <a:lnTo>
                  <a:pt x="371" y="426"/>
                </a:lnTo>
                <a:lnTo>
                  <a:pt x="372" y="429"/>
                </a:lnTo>
                <a:lnTo>
                  <a:pt x="372" y="431"/>
                </a:lnTo>
                <a:lnTo>
                  <a:pt x="373" y="434"/>
                </a:lnTo>
                <a:lnTo>
                  <a:pt x="373" y="437"/>
                </a:lnTo>
                <a:lnTo>
                  <a:pt x="374" y="439"/>
                </a:lnTo>
                <a:lnTo>
                  <a:pt x="375" y="442"/>
                </a:lnTo>
                <a:lnTo>
                  <a:pt x="375" y="444"/>
                </a:lnTo>
                <a:lnTo>
                  <a:pt x="375" y="447"/>
                </a:lnTo>
                <a:lnTo>
                  <a:pt x="376" y="449"/>
                </a:lnTo>
                <a:lnTo>
                  <a:pt x="377" y="451"/>
                </a:lnTo>
                <a:lnTo>
                  <a:pt x="377" y="453"/>
                </a:lnTo>
                <a:lnTo>
                  <a:pt x="377" y="455"/>
                </a:lnTo>
                <a:lnTo>
                  <a:pt x="378" y="457"/>
                </a:lnTo>
                <a:lnTo>
                  <a:pt x="378" y="459"/>
                </a:lnTo>
                <a:lnTo>
                  <a:pt x="378" y="461"/>
                </a:lnTo>
                <a:lnTo>
                  <a:pt x="378" y="462"/>
                </a:lnTo>
                <a:lnTo>
                  <a:pt x="378" y="464"/>
                </a:lnTo>
                <a:lnTo>
                  <a:pt x="377" y="465"/>
                </a:lnTo>
                <a:lnTo>
                  <a:pt x="377" y="467"/>
                </a:lnTo>
                <a:lnTo>
                  <a:pt x="377" y="468"/>
                </a:lnTo>
                <a:lnTo>
                  <a:pt x="376" y="469"/>
                </a:lnTo>
                <a:lnTo>
                  <a:pt x="375" y="470"/>
                </a:lnTo>
                <a:lnTo>
                  <a:pt x="374" y="471"/>
                </a:lnTo>
                <a:lnTo>
                  <a:pt x="373" y="471"/>
                </a:lnTo>
                <a:lnTo>
                  <a:pt x="371" y="472"/>
                </a:lnTo>
                <a:lnTo>
                  <a:pt x="365" y="472"/>
                </a:lnTo>
                <a:lnTo>
                  <a:pt x="363" y="472"/>
                </a:lnTo>
                <a:lnTo>
                  <a:pt x="361" y="471"/>
                </a:lnTo>
                <a:lnTo>
                  <a:pt x="359" y="470"/>
                </a:lnTo>
                <a:lnTo>
                  <a:pt x="357" y="469"/>
                </a:lnTo>
                <a:lnTo>
                  <a:pt x="355" y="467"/>
                </a:lnTo>
                <a:lnTo>
                  <a:pt x="353" y="464"/>
                </a:lnTo>
                <a:lnTo>
                  <a:pt x="352" y="462"/>
                </a:lnTo>
                <a:lnTo>
                  <a:pt x="351" y="459"/>
                </a:lnTo>
                <a:lnTo>
                  <a:pt x="349" y="456"/>
                </a:lnTo>
                <a:lnTo>
                  <a:pt x="348" y="452"/>
                </a:lnTo>
                <a:lnTo>
                  <a:pt x="347" y="449"/>
                </a:lnTo>
                <a:lnTo>
                  <a:pt x="345" y="445"/>
                </a:lnTo>
                <a:lnTo>
                  <a:pt x="344" y="441"/>
                </a:lnTo>
                <a:lnTo>
                  <a:pt x="343" y="437"/>
                </a:lnTo>
                <a:lnTo>
                  <a:pt x="341" y="432"/>
                </a:lnTo>
                <a:lnTo>
                  <a:pt x="340" y="428"/>
                </a:lnTo>
                <a:lnTo>
                  <a:pt x="339" y="423"/>
                </a:lnTo>
                <a:lnTo>
                  <a:pt x="337" y="419"/>
                </a:lnTo>
                <a:lnTo>
                  <a:pt x="336" y="414"/>
                </a:lnTo>
                <a:lnTo>
                  <a:pt x="334" y="409"/>
                </a:lnTo>
                <a:lnTo>
                  <a:pt x="332" y="405"/>
                </a:lnTo>
                <a:lnTo>
                  <a:pt x="330" y="400"/>
                </a:lnTo>
                <a:lnTo>
                  <a:pt x="328" y="395"/>
                </a:lnTo>
                <a:lnTo>
                  <a:pt x="325" y="391"/>
                </a:lnTo>
                <a:lnTo>
                  <a:pt x="323" y="386"/>
                </a:lnTo>
                <a:lnTo>
                  <a:pt x="320" y="382"/>
                </a:lnTo>
                <a:lnTo>
                  <a:pt x="317" y="377"/>
                </a:lnTo>
                <a:lnTo>
                  <a:pt x="313" y="373"/>
                </a:lnTo>
                <a:lnTo>
                  <a:pt x="309" y="370"/>
                </a:lnTo>
                <a:lnTo>
                  <a:pt x="305" y="366"/>
                </a:lnTo>
                <a:lnTo>
                  <a:pt x="301" y="362"/>
                </a:lnTo>
                <a:lnTo>
                  <a:pt x="298" y="361"/>
                </a:lnTo>
                <a:lnTo>
                  <a:pt x="296" y="359"/>
                </a:lnTo>
                <a:lnTo>
                  <a:pt x="294" y="358"/>
                </a:lnTo>
                <a:lnTo>
                  <a:pt x="292" y="356"/>
                </a:lnTo>
                <a:lnTo>
                  <a:pt x="291" y="355"/>
                </a:lnTo>
                <a:lnTo>
                  <a:pt x="289" y="354"/>
                </a:lnTo>
                <a:lnTo>
                  <a:pt x="287" y="353"/>
                </a:lnTo>
                <a:lnTo>
                  <a:pt x="285" y="352"/>
                </a:lnTo>
                <a:lnTo>
                  <a:pt x="283" y="351"/>
                </a:lnTo>
                <a:lnTo>
                  <a:pt x="282" y="351"/>
                </a:lnTo>
                <a:lnTo>
                  <a:pt x="280" y="350"/>
                </a:lnTo>
                <a:lnTo>
                  <a:pt x="278" y="349"/>
                </a:lnTo>
                <a:lnTo>
                  <a:pt x="277" y="349"/>
                </a:lnTo>
                <a:lnTo>
                  <a:pt x="275" y="348"/>
                </a:lnTo>
                <a:lnTo>
                  <a:pt x="273" y="348"/>
                </a:lnTo>
                <a:lnTo>
                  <a:pt x="271" y="347"/>
                </a:lnTo>
                <a:lnTo>
                  <a:pt x="270" y="347"/>
                </a:lnTo>
                <a:lnTo>
                  <a:pt x="268" y="346"/>
                </a:lnTo>
                <a:lnTo>
                  <a:pt x="266" y="346"/>
                </a:lnTo>
                <a:lnTo>
                  <a:pt x="264" y="345"/>
                </a:lnTo>
                <a:lnTo>
                  <a:pt x="262" y="345"/>
                </a:lnTo>
                <a:lnTo>
                  <a:pt x="260" y="345"/>
                </a:lnTo>
                <a:lnTo>
                  <a:pt x="258" y="344"/>
                </a:lnTo>
                <a:lnTo>
                  <a:pt x="255" y="343"/>
                </a:lnTo>
                <a:lnTo>
                  <a:pt x="253" y="343"/>
                </a:lnTo>
                <a:lnTo>
                  <a:pt x="250" y="342"/>
                </a:lnTo>
                <a:lnTo>
                  <a:pt x="248" y="342"/>
                </a:lnTo>
                <a:lnTo>
                  <a:pt x="245" y="341"/>
                </a:lnTo>
                <a:lnTo>
                  <a:pt x="242" y="340"/>
                </a:lnTo>
                <a:lnTo>
                  <a:pt x="239" y="339"/>
                </a:lnTo>
                <a:lnTo>
                  <a:pt x="232" y="337"/>
                </a:lnTo>
                <a:lnTo>
                  <a:pt x="228" y="337"/>
                </a:lnTo>
                <a:lnTo>
                  <a:pt x="225" y="337"/>
                </a:lnTo>
                <a:lnTo>
                  <a:pt x="221" y="336"/>
                </a:lnTo>
                <a:lnTo>
                  <a:pt x="218" y="336"/>
                </a:lnTo>
                <a:lnTo>
                  <a:pt x="215" y="336"/>
                </a:lnTo>
                <a:lnTo>
                  <a:pt x="212" y="336"/>
                </a:lnTo>
                <a:lnTo>
                  <a:pt x="209" y="336"/>
                </a:lnTo>
                <a:lnTo>
                  <a:pt x="205" y="336"/>
                </a:lnTo>
                <a:lnTo>
                  <a:pt x="203" y="336"/>
                </a:lnTo>
                <a:lnTo>
                  <a:pt x="200" y="336"/>
                </a:lnTo>
                <a:lnTo>
                  <a:pt x="197" y="336"/>
                </a:lnTo>
                <a:lnTo>
                  <a:pt x="194" y="337"/>
                </a:lnTo>
                <a:lnTo>
                  <a:pt x="191" y="337"/>
                </a:lnTo>
                <a:lnTo>
                  <a:pt x="189" y="337"/>
                </a:lnTo>
                <a:lnTo>
                  <a:pt x="186" y="337"/>
                </a:lnTo>
                <a:lnTo>
                  <a:pt x="184" y="337"/>
                </a:lnTo>
                <a:lnTo>
                  <a:pt x="181" y="337"/>
                </a:lnTo>
                <a:lnTo>
                  <a:pt x="179" y="337"/>
                </a:lnTo>
                <a:lnTo>
                  <a:pt x="177" y="337"/>
                </a:lnTo>
                <a:lnTo>
                  <a:pt x="175" y="337"/>
                </a:lnTo>
                <a:lnTo>
                  <a:pt x="173" y="336"/>
                </a:lnTo>
                <a:lnTo>
                  <a:pt x="171" y="336"/>
                </a:lnTo>
                <a:lnTo>
                  <a:pt x="169" y="335"/>
                </a:lnTo>
                <a:lnTo>
                  <a:pt x="168" y="335"/>
                </a:lnTo>
                <a:lnTo>
                  <a:pt x="166" y="334"/>
                </a:lnTo>
                <a:lnTo>
                  <a:pt x="165" y="333"/>
                </a:lnTo>
                <a:lnTo>
                  <a:pt x="163" y="331"/>
                </a:lnTo>
                <a:lnTo>
                  <a:pt x="162" y="330"/>
                </a:lnTo>
                <a:lnTo>
                  <a:pt x="161" y="328"/>
                </a:lnTo>
                <a:lnTo>
                  <a:pt x="160" y="327"/>
                </a:lnTo>
                <a:lnTo>
                  <a:pt x="159" y="323"/>
                </a:lnTo>
                <a:lnTo>
                  <a:pt x="159" y="322"/>
                </a:lnTo>
                <a:lnTo>
                  <a:pt x="159" y="321"/>
                </a:lnTo>
                <a:lnTo>
                  <a:pt x="159" y="319"/>
                </a:lnTo>
                <a:lnTo>
                  <a:pt x="159" y="317"/>
                </a:lnTo>
                <a:lnTo>
                  <a:pt x="160" y="316"/>
                </a:lnTo>
                <a:lnTo>
                  <a:pt x="161" y="314"/>
                </a:lnTo>
                <a:lnTo>
                  <a:pt x="162" y="313"/>
                </a:lnTo>
                <a:lnTo>
                  <a:pt x="163" y="311"/>
                </a:lnTo>
                <a:lnTo>
                  <a:pt x="165" y="309"/>
                </a:lnTo>
                <a:lnTo>
                  <a:pt x="166" y="308"/>
                </a:lnTo>
                <a:lnTo>
                  <a:pt x="167" y="306"/>
                </a:lnTo>
                <a:lnTo>
                  <a:pt x="169" y="305"/>
                </a:lnTo>
                <a:lnTo>
                  <a:pt x="171" y="303"/>
                </a:lnTo>
                <a:lnTo>
                  <a:pt x="172" y="301"/>
                </a:lnTo>
                <a:lnTo>
                  <a:pt x="174" y="300"/>
                </a:lnTo>
                <a:lnTo>
                  <a:pt x="175" y="298"/>
                </a:lnTo>
                <a:lnTo>
                  <a:pt x="177" y="296"/>
                </a:lnTo>
                <a:lnTo>
                  <a:pt x="178" y="295"/>
                </a:lnTo>
                <a:lnTo>
                  <a:pt x="180" y="293"/>
                </a:lnTo>
                <a:lnTo>
                  <a:pt x="181" y="291"/>
                </a:lnTo>
                <a:lnTo>
                  <a:pt x="182" y="289"/>
                </a:lnTo>
                <a:lnTo>
                  <a:pt x="183" y="288"/>
                </a:lnTo>
                <a:lnTo>
                  <a:pt x="185" y="286"/>
                </a:lnTo>
                <a:lnTo>
                  <a:pt x="185" y="284"/>
                </a:lnTo>
                <a:lnTo>
                  <a:pt x="186" y="282"/>
                </a:lnTo>
                <a:lnTo>
                  <a:pt x="186" y="281"/>
                </a:lnTo>
                <a:lnTo>
                  <a:pt x="187" y="279"/>
                </a:lnTo>
                <a:lnTo>
                  <a:pt x="187" y="277"/>
                </a:lnTo>
                <a:lnTo>
                  <a:pt x="187" y="275"/>
                </a:lnTo>
                <a:lnTo>
                  <a:pt x="186" y="273"/>
                </a:lnTo>
                <a:lnTo>
                  <a:pt x="185" y="270"/>
                </a:lnTo>
                <a:lnTo>
                  <a:pt x="184" y="268"/>
                </a:lnTo>
                <a:lnTo>
                  <a:pt x="183" y="267"/>
                </a:lnTo>
                <a:lnTo>
                  <a:pt x="182" y="265"/>
                </a:lnTo>
                <a:lnTo>
                  <a:pt x="181" y="264"/>
                </a:lnTo>
                <a:lnTo>
                  <a:pt x="180" y="263"/>
                </a:lnTo>
                <a:lnTo>
                  <a:pt x="179" y="262"/>
                </a:lnTo>
                <a:lnTo>
                  <a:pt x="177" y="261"/>
                </a:lnTo>
                <a:lnTo>
                  <a:pt x="176" y="260"/>
                </a:lnTo>
                <a:lnTo>
                  <a:pt x="175" y="259"/>
                </a:lnTo>
                <a:lnTo>
                  <a:pt x="173" y="258"/>
                </a:lnTo>
                <a:lnTo>
                  <a:pt x="172" y="257"/>
                </a:lnTo>
                <a:lnTo>
                  <a:pt x="171" y="257"/>
                </a:lnTo>
                <a:lnTo>
                  <a:pt x="169" y="256"/>
                </a:lnTo>
                <a:lnTo>
                  <a:pt x="167" y="255"/>
                </a:lnTo>
                <a:lnTo>
                  <a:pt x="166" y="255"/>
                </a:lnTo>
                <a:lnTo>
                  <a:pt x="164" y="254"/>
                </a:lnTo>
                <a:lnTo>
                  <a:pt x="162" y="253"/>
                </a:lnTo>
                <a:lnTo>
                  <a:pt x="160" y="253"/>
                </a:lnTo>
                <a:lnTo>
                  <a:pt x="158" y="253"/>
                </a:lnTo>
                <a:lnTo>
                  <a:pt x="156" y="252"/>
                </a:lnTo>
                <a:lnTo>
                  <a:pt x="154" y="252"/>
                </a:lnTo>
                <a:lnTo>
                  <a:pt x="152" y="251"/>
                </a:lnTo>
                <a:lnTo>
                  <a:pt x="150" y="251"/>
                </a:lnTo>
                <a:lnTo>
                  <a:pt x="148" y="250"/>
                </a:lnTo>
                <a:lnTo>
                  <a:pt x="145" y="250"/>
                </a:lnTo>
                <a:lnTo>
                  <a:pt x="143" y="249"/>
                </a:lnTo>
                <a:lnTo>
                  <a:pt x="141" y="249"/>
                </a:lnTo>
                <a:lnTo>
                  <a:pt x="138" y="248"/>
                </a:lnTo>
                <a:lnTo>
                  <a:pt x="136" y="248"/>
                </a:lnTo>
                <a:lnTo>
                  <a:pt x="133" y="247"/>
                </a:lnTo>
                <a:lnTo>
                  <a:pt x="132" y="247"/>
                </a:lnTo>
                <a:lnTo>
                  <a:pt x="131" y="247"/>
                </a:lnTo>
                <a:lnTo>
                  <a:pt x="131" y="247"/>
                </a:lnTo>
                <a:lnTo>
                  <a:pt x="131" y="247"/>
                </a:lnTo>
                <a:lnTo>
                  <a:pt x="130" y="247"/>
                </a:lnTo>
                <a:lnTo>
                  <a:pt x="130" y="246"/>
                </a:lnTo>
                <a:lnTo>
                  <a:pt x="129" y="246"/>
                </a:lnTo>
                <a:lnTo>
                  <a:pt x="129" y="246"/>
                </a:lnTo>
                <a:lnTo>
                  <a:pt x="129" y="246"/>
                </a:lnTo>
                <a:lnTo>
                  <a:pt x="128" y="246"/>
                </a:lnTo>
                <a:lnTo>
                  <a:pt x="128" y="246"/>
                </a:lnTo>
                <a:lnTo>
                  <a:pt x="127" y="246"/>
                </a:lnTo>
                <a:lnTo>
                  <a:pt x="127" y="246"/>
                </a:lnTo>
                <a:lnTo>
                  <a:pt x="127" y="246"/>
                </a:lnTo>
                <a:lnTo>
                  <a:pt x="127" y="246"/>
                </a:lnTo>
                <a:lnTo>
                  <a:pt x="126" y="246"/>
                </a:lnTo>
                <a:lnTo>
                  <a:pt x="126" y="246"/>
                </a:lnTo>
                <a:lnTo>
                  <a:pt x="125" y="246"/>
                </a:lnTo>
                <a:lnTo>
                  <a:pt x="125" y="246"/>
                </a:lnTo>
                <a:lnTo>
                  <a:pt x="125" y="246"/>
                </a:lnTo>
                <a:lnTo>
                  <a:pt x="124" y="246"/>
                </a:lnTo>
                <a:lnTo>
                  <a:pt x="124" y="246"/>
                </a:lnTo>
                <a:lnTo>
                  <a:pt x="124" y="246"/>
                </a:lnTo>
                <a:lnTo>
                  <a:pt x="123" y="246"/>
                </a:lnTo>
                <a:lnTo>
                  <a:pt x="123" y="247"/>
                </a:lnTo>
                <a:lnTo>
                  <a:pt x="123" y="247"/>
                </a:lnTo>
                <a:lnTo>
                  <a:pt x="122" y="247"/>
                </a:lnTo>
                <a:lnTo>
                  <a:pt x="121" y="247"/>
                </a:lnTo>
                <a:lnTo>
                  <a:pt x="121" y="247"/>
                </a:lnTo>
                <a:lnTo>
                  <a:pt x="121" y="247"/>
                </a:lnTo>
                <a:lnTo>
                  <a:pt x="120" y="247"/>
                </a:lnTo>
                <a:lnTo>
                  <a:pt x="117" y="248"/>
                </a:lnTo>
                <a:lnTo>
                  <a:pt x="116" y="248"/>
                </a:lnTo>
                <a:lnTo>
                  <a:pt x="115" y="248"/>
                </a:lnTo>
                <a:lnTo>
                  <a:pt x="114" y="249"/>
                </a:lnTo>
                <a:lnTo>
                  <a:pt x="113" y="249"/>
                </a:lnTo>
                <a:lnTo>
                  <a:pt x="113" y="249"/>
                </a:lnTo>
                <a:lnTo>
                  <a:pt x="112" y="249"/>
                </a:lnTo>
                <a:lnTo>
                  <a:pt x="111" y="250"/>
                </a:lnTo>
                <a:lnTo>
                  <a:pt x="110" y="250"/>
                </a:lnTo>
                <a:lnTo>
                  <a:pt x="109" y="250"/>
                </a:lnTo>
                <a:lnTo>
                  <a:pt x="109" y="251"/>
                </a:lnTo>
                <a:lnTo>
                  <a:pt x="108" y="251"/>
                </a:lnTo>
                <a:lnTo>
                  <a:pt x="107" y="251"/>
                </a:lnTo>
                <a:lnTo>
                  <a:pt x="107" y="251"/>
                </a:lnTo>
                <a:lnTo>
                  <a:pt x="106" y="252"/>
                </a:lnTo>
                <a:lnTo>
                  <a:pt x="105" y="252"/>
                </a:lnTo>
                <a:lnTo>
                  <a:pt x="105" y="253"/>
                </a:lnTo>
                <a:lnTo>
                  <a:pt x="104" y="253"/>
                </a:lnTo>
                <a:lnTo>
                  <a:pt x="103" y="253"/>
                </a:lnTo>
                <a:lnTo>
                  <a:pt x="103" y="254"/>
                </a:lnTo>
                <a:lnTo>
                  <a:pt x="102" y="254"/>
                </a:lnTo>
                <a:lnTo>
                  <a:pt x="101" y="255"/>
                </a:lnTo>
                <a:lnTo>
                  <a:pt x="101" y="255"/>
                </a:lnTo>
                <a:lnTo>
                  <a:pt x="100" y="256"/>
                </a:lnTo>
                <a:lnTo>
                  <a:pt x="99" y="256"/>
                </a:lnTo>
                <a:lnTo>
                  <a:pt x="99" y="257"/>
                </a:lnTo>
                <a:lnTo>
                  <a:pt x="97" y="257"/>
                </a:lnTo>
                <a:lnTo>
                  <a:pt x="97" y="258"/>
                </a:lnTo>
                <a:lnTo>
                  <a:pt x="96" y="259"/>
                </a:lnTo>
                <a:lnTo>
                  <a:pt x="95" y="260"/>
                </a:lnTo>
                <a:lnTo>
                  <a:pt x="94" y="261"/>
                </a:lnTo>
                <a:lnTo>
                  <a:pt x="84" y="267"/>
                </a:lnTo>
                <a:lnTo>
                  <a:pt x="80" y="270"/>
                </a:lnTo>
                <a:lnTo>
                  <a:pt x="75" y="274"/>
                </a:lnTo>
                <a:lnTo>
                  <a:pt x="71" y="277"/>
                </a:lnTo>
                <a:lnTo>
                  <a:pt x="67" y="281"/>
                </a:lnTo>
                <a:lnTo>
                  <a:pt x="63" y="284"/>
                </a:lnTo>
                <a:lnTo>
                  <a:pt x="59" y="288"/>
                </a:lnTo>
                <a:lnTo>
                  <a:pt x="55" y="291"/>
                </a:lnTo>
                <a:lnTo>
                  <a:pt x="51" y="295"/>
                </a:lnTo>
                <a:lnTo>
                  <a:pt x="48" y="299"/>
                </a:lnTo>
                <a:lnTo>
                  <a:pt x="45" y="302"/>
                </a:lnTo>
                <a:lnTo>
                  <a:pt x="41" y="305"/>
                </a:lnTo>
                <a:lnTo>
                  <a:pt x="38" y="309"/>
                </a:lnTo>
                <a:lnTo>
                  <a:pt x="35" y="312"/>
                </a:lnTo>
                <a:lnTo>
                  <a:pt x="32" y="315"/>
                </a:lnTo>
                <a:lnTo>
                  <a:pt x="29" y="319"/>
                </a:lnTo>
                <a:lnTo>
                  <a:pt x="26" y="321"/>
                </a:lnTo>
                <a:lnTo>
                  <a:pt x="23" y="324"/>
                </a:lnTo>
                <a:lnTo>
                  <a:pt x="21" y="327"/>
                </a:lnTo>
                <a:lnTo>
                  <a:pt x="18" y="329"/>
                </a:lnTo>
                <a:lnTo>
                  <a:pt x="16" y="331"/>
                </a:lnTo>
                <a:lnTo>
                  <a:pt x="14" y="333"/>
                </a:lnTo>
                <a:lnTo>
                  <a:pt x="12" y="335"/>
                </a:lnTo>
                <a:lnTo>
                  <a:pt x="10" y="337"/>
                </a:lnTo>
                <a:lnTo>
                  <a:pt x="8" y="338"/>
                </a:lnTo>
                <a:lnTo>
                  <a:pt x="7" y="339"/>
                </a:lnTo>
                <a:lnTo>
                  <a:pt x="5" y="339"/>
                </a:lnTo>
                <a:lnTo>
                  <a:pt x="4" y="340"/>
                </a:lnTo>
                <a:lnTo>
                  <a:pt x="3" y="340"/>
                </a:lnTo>
                <a:lnTo>
                  <a:pt x="2" y="340"/>
                </a:lnTo>
                <a:lnTo>
                  <a:pt x="1" y="339"/>
                </a:lnTo>
              </a:path>
            </a:pathLst>
          </a:custGeom>
          <a:solidFill>
            <a:srgbClr val="008000"/>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2001" name="Freeform 1057"/>
          <p:cNvSpPr>
            <a:spLocks/>
          </p:cNvSpPr>
          <p:nvPr/>
        </p:nvSpPr>
        <p:spPr bwMode="auto">
          <a:xfrm>
            <a:off x="5251450" y="4002088"/>
            <a:ext cx="541338" cy="377825"/>
          </a:xfrm>
          <a:custGeom>
            <a:avLst/>
            <a:gdLst>
              <a:gd name="T0" fmla="*/ 10 w 385"/>
              <a:gd name="T1" fmla="*/ 6 h 238"/>
              <a:gd name="T2" fmla="*/ 35 w 385"/>
              <a:gd name="T3" fmla="*/ 2 h 238"/>
              <a:gd name="T4" fmla="*/ 70 w 385"/>
              <a:gd name="T5" fmla="*/ 1 h 238"/>
              <a:gd name="T6" fmla="*/ 105 w 385"/>
              <a:gd name="T7" fmla="*/ 9 h 238"/>
              <a:gd name="T8" fmla="*/ 119 w 385"/>
              <a:gd name="T9" fmla="*/ 18 h 238"/>
              <a:gd name="T10" fmla="*/ 126 w 385"/>
              <a:gd name="T11" fmla="*/ 28 h 238"/>
              <a:gd name="T12" fmla="*/ 133 w 385"/>
              <a:gd name="T13" fmla="*/ 39 h 238"/>
              <a:gd name="T14" fmla="*/ 158 w 385"/>
              <a:gd name="T15" fmla="*/ 56 h 238"/>
              <a:gd name="T16" fmla="*/ 202 w 385"/>
              <a:gd name="T17" fmla="*/ 72 h 238"/>
              <a:gd name="T18" fmla="*/ 240 w 385"/>
              <a:gd name="T19" fmla="*/ 76 h 238"/>
              <a:gd name="T20" fmla="*/ 279 w 385"/>
              <a:gd name="T21" fmla="*/ 83 h 238"/>
              <a:gd name="T22" fmla="*/ 318 w 385"/>
              <a:gd name="T23" fmla="*/ 102 h 238"/>
              <a:gd name="T24" fmla="*/ 323 w 385"/>
              <a:gd name="T25" fmla="*/ 106 h 238"/>
              <a:gd name="T26" fmla="*/ 326 w 385"/>
              <a:gd name="T27" fmla="*/ 110 h 238"/>
              <a:gd name="T28" fmla="*/ 328 w 385"/>
              <a:gd name="T29" fmla="*/ 112 h 238"/>
              <a:gd name="T30" fmla="*/ 330 w 385"/>
              <a:gd name="T31" fmla="*/ 114 h 238"/>
              <a:gd name="T32" fmla="*/ 330 w 385"/>
              <a:gd name="T33" fmla="*/ 114 h 238"/>
              <a:gd name="T34" fmla="*/ 330 w 385"/>
              <a:gd name="T35" fmla="*/ 114 h 238"/>
              <a:gd name="T36" fmla="*/ 330 w 385"/>
              <a:gd name="T37" fmla="*/ 114 h 238"/>
              <a:gd name="T38" fmla="*/ 333 w 385"/>
              <a:gd name="T39" fmla="*/ 122 h 238"/>
              <a:gd name="T40" fmla="*/ 338 w 385"/>
              <a:gd name="T41" fmla="*/ 136 h 238"/>
              <a:gd name="T42" fmla="*/ 344 w 385"/>
              <a:gd name="T43" fmla="*/ 152 h 238"/>
              <a:gd name="T44" fmla="*/ 352 w 385"/>
              <a:gd name="T45" fmla="*/ 172 h 238"/>
              <a:gd name="T46" fmla="*/ 364 w 385"/>
              <a:gd name="T47" fmla="*/ 194 h 238"/>
              <a:gd name="T48" fmla="*/ 374 w 385"/>
              <a:gd name="T49" fmla="*/ 209 h 238"/>
              <a:gd name="T50" fmla="*/ 382 w 385"/>
              <a:gd name="T51" fmla="*/ 220 h 238"/>
              <a:gd name="T52" fmla="*/ 384 w 385"/>
              <a:gd name="T53" fmla="*/ 230 h 238"/>
              <a:gd name="T54" fmla="*/ 378 w 385"/>
              <a:gd name="T55" fmla="*/ 237 h 238"/>
              <a:gd name="T56" fmla="*/ 369 w 385"/>
              <a:gd name="T57" fmla="*/ 237 h 238"/>
              <a:gd name="T58" fmla="*/ 358 w 385"/>
              <a:gd name="T59" fmla="*/ 235 h 238"/>
              <a:gd name="T60" fmla="*/ 345 w 385"/>
              <a:gd name="T61" fmla="*/ 233 h 238"/>
              <a:gd name="T62" fmla="*/ 319 w 385"/>
              <a:gd name="T63" fmla="*/ 231 h 238"/>
              <a:gd name="T64" fmla="*/ 303 w 385"/>
              <a:gd name="T65" fmla="*/ 229 h 238"/>
              <a:gd name="T66" fmla="*/ 286 w 385"/>
              <a:gd name="T67" fmla="*/ 226 h 238"/>
              <a:gd name="T68" fmla="*/ 264 w 385"/>
              <a:gd name="T69" fmla="*/ 220 h 238"/>
              <a:gd name="T70" fmla="*/ 214 w 385"/>
              <a:gd name="T71" fmla="*/ 210 h 238"/>
              <a:gd name="T72" fmla="*/ 180 w 385"/>
              <a:gd name="T73" fmla="*/ 204 h 238"/>
              <a:gd name="T74" fmla="*/ 153 w 385"/>
              <a:gd name="T75" fmla="*/ 191 h 238"/>
              <a:gd name="T76" fmla="*/ 130 w 385"/>
              <a:gd name="T77" fmla="*/ 164 h 238"/>
              <a:gd name="T78" fmla="*/ 128 w 385"/>
              <a:gd name="T79" fmla="*/ 156 h 238"/>
              <a:gd name="T80" fmla="*/ 130 w 385"/>
              <a:gd name="T81" fmla="*/ 147 h 238"/>
              <a:gd name="T82" fmla="*/ 132 w 385"/>
              <a:gd name="T83" fmla="*/ 137 h 238"/>
              <a:gd name="T84" fmla="*/ 130 w 385"/>
              <a:gd name="T85" fmla="*/ 117 h 238"/>
              <a:gd name="T86" fmla="*/ 127 w 385"/>
              <a:gd name="T87" fmla="*/ 95 h 238"/>
              <a:gd name="T88" fmla="*/ 123 w 385"/>
              <a:gd name="T89" fmla="*/ 78 h 238"/>
              <a:gd name="T90" fmla="*/ 114 w 385"/>
              <a:gd name="T91" fmla="*/ 61 h 238"/>
              <a:gd name="T92" fmla="*/ 97 w 385"/>
              <a:gd name="T93" fmla="*/ 39 h 238"/>
              <a:gd name="T94" fmla="*/ 84 w 385"/>
              <a:gd name="T95" fmla="*/ 26 h 238"/>
              <a:gd name="T96" fmla="*/ 70 w 385"/>
              <a:gd name="T97" fmla="*/ 18 h 238"/>
              <a:gd name="T98" fmla="*/ 51 w 385"/>
              <a:gd name="T99" fmla="*/ 12 h 238"/>
              <a:gd name="T100" fmla="*/ 36 w 385"/>
              <a:gd name="T101" fmla="*/ 8 h 238"/>
              <a:gd name="T102" fmla="*/ 33 w 385"/>
              <a:gd name="T103" fmla="*/ 8 h 238"/>
              <a:gd name="T104" fmla="*/ 30 w 385"/>
              <a:gd name="T105" fmla="*/ 8 h 238"/>
              <a:gd name="T106" fmla="*/ 27 w 385"/>
              <a:gd name="T107" fmla="*/ 8 h 238"/>
              <a:gd name="T108" fmla="*/ 18 w 385"/>
              <a:gd name="T109" fmla="*/ 9 h 238"/>
              <a:gd name="T110" fmla="*/ 9 w 385"/>
              <a:gd name="T111" fmla="*/ 9 h 238"/>
              <a:gd name="T112" fmla="*/ 3 w 385"/>
              <a:gd name="T113" fmla="*/ 9 h 238"/>
              <a:gd name="T114" fmla="*/ 0 w 385"/>
              <a:gd name="T115" fmla="*/ 9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5" h="238">
                <a:moveTo>
                  <a:pt x="0" y="9"/>
                </a:moveTo>
                <a:lnTo>
                  <a:pt x="0" y="8"/>
                </a:lnTo>
                <a:lnTo>
                  <a:pt x="1" y="8"/>
                </a:lnTo>
                <a:lnTo>
                  <a:pt x="2" y="8"/>
                </a:lnTo>
                <a:lnTo>
                  <a:pt x="4" y="7"/>
                </a:lnTo>
                <a:lnTo>
                  <a:pt x="5" y="7"/>
                </a:lnTo>
                <a:lnTo>
                  <a:pt x="7" y="6"/>
                </a:lnTo>
                <a:lnTo>
                  <a:pt x="10" y="6"/>
                </a:lnTo>
                <a:lnTo>
                  <a:pt x="12" y="5"/>
                </a:lnTo>
                <a:lnTo>
                  <a:pt x="15" y="5"/>
                </a:lnTo>
                <a:lnTo>
                  <a:pt x="18" y="4"/>
                </a:lnTo>
                <a:lnTo>
                  <a:pt x="21" y="4"/>
                </a:lnTo>
                <a:lnTo>
                  <a:pt x="24" y="3"/>
                </a:lnTo>
                <a:lnTo>
                  <a:pt x="28" y="2"/>
                </a:lnTo>
                <a:lnTo>
                  <a:pt x="32" y="2"/>
                </a:lnTo>
                <a:lnTo>
                  <a:pt x="35" y="2"/>
                </a:lnTo>
                <a:lnTo>
                  <a:pt x="39" y="1"/>
                </a:lnTo>
                <a:lnTo>
                  <a:pt x="43" y="1"/>
                </a:lnTo>
                <a:lnTo>
                  <a:pt x="48" y="0"/>
                </a:lnTo>
                <a:lnTo>
                  <a:pt x="52" y="0"/>
                </a:lnTo>
                <a:lnTo>
                  <a:pt x="56" y="0"/>
                </a:lnTo>
                <a:lnTo>
                  <a:pt x="60" y="0"/>
                </a:lnTo>
                <a:lnTo>
                  <a:pt x="65" y="0"/>
                </a:lnTo>
                <a:lnTo>
                  <a:pt x="70" y="1"/>
                </a:lnTo>
                <a:lnTo>
                  <a:pt x="74" y="1"/>
                </a:lnTo>
                <a:lnTo>
                  <a:pt x="78" y="2"/>
                </a:lnTo>
                <a:lnTo>
                  <a:pt x="83" y="2"/>
                </a:lnTo>
                <a:lnTo>
                  <a:pt x="88" y="3"/>
                </a:lnTo>
                <a:lnTo>
                  <a:pt x="92" y="4"/>
                </a:lnTo>
                <a:lnTo>
                  <a:pt x="96" y="6"/>
                </a:lnTo>
                <a:lnTo>
                  <a:pt x="101" y="7"/>
                </a:lnTo>
                <a:lnTo>
                  <a:pt x="105" y="9"/>
                </a:lnTo>
                <a:lnTo>
                  <a:pt x="109" y="10"/>
                </a:lnTo>
                <a:lnTo>
                  <a:pt x="111" y="12"/>
                </a:lnTo>
                <a:lnTo>
                  <a:pt x="112" y="12"/>
                </a:lnTo>
                <a:lnTo>
                  <a:pt x="114" y="14"/>
                </a:lnTo>
                <a:lnTo>
                  <a:pt x="116" y="15"/>
                </a:lnTo>
                <a:lnTo>
                  <a:pt x="117" y="16"/>
                </a:lnTo>
                <a:lnTo>
                  <a:pt x="118" y="17"/>
                </a:lnTo>
                <a:lnTo>
                  <a:pt x="119" y="18"/>
                </a:lnTo>
                <a:lnTo>
                  <a:pt x="120" y="19"/>
                </a:lnTo>
                <a:lnTo>
                  <a:pt x="121" y="20"/>
                </a:lnTo>
                <a:lnTo>
                  <a:pt x="122" y="22"/>
                </a:lnTo>
                <a:lnTo>
                  <a:pt x="122" y="23"/>
                </a:lnTo>
                <a:lnTo>
                  <a:pt x="123" y="24"/>
                </a:lnTo>
                <a:lnTo>
                  <a:pt x="124" y="26"/>
                </a:lnTo>
                <a:lnTo>
                  <a:pt x="125" y="27"/>
                </a:lnTo>
                <a:lnTo>
                  <a:pt x="126" y="28"/>
                </a:lnTo>
                <a:lnTo>
                  <a:pt x="126" y="30"/>
                </a:lnTo>
                <a:lnTo>
                  <a:pt x="127" y="31"/>
                </a:lnTo>
                <a:lnTo>
                  <a:pt x="128" y="32"/>
                </a:lnTo>
                <a:lnTo>
                  <a:pt x="129" y="34"/>
                </a:lnTo>
                <a:lnTo>
                  <a:pt x="130" y="35"/>
                </a:lnTo>
                <a:lnTo>
                  <a:pt x="131" y="36"/>
                </a:lnTo>
                <a:lnTo>
                  <a:pt x="132" y="38"/>
                </a:lnTo>
                <a:lnTo>
                  <a:pt x="133" y="39"/>
                </a:lnTo>
                <a:lnTo>
                  <a:pt x="134" y="40"/>
                </a:lnTo>
                <a:lnTo>
                  <a:pt x="136" y="42"/>
                </a:lnTo>
                <a:lnTo>
                  <a:pt x="137" y="43"/>
                </a:lnTo>
                <a:lnTo>
                  <a:pt x="139" y="44"/>
                </a:lnTo>
                <a:lnTo>
                  <a:pt x="140" y="46"/>
                </a:lnTo>
                <a:lnTo>
                  <a:pt x="142" y="47"/>
                </a:lnTo>
                <a:lnTo>
                  <a:pt x="145" y="48"/>
                </a:lnTo>
                <a:lnTo>
                  <a:pt x="158" y="56"/>
                </a:lnTo>
                <a:lnTo>
                  <a:pt x="164" y="59"/>
                </a:lnTo>
                <a:lnTo>
                  <a:pt x="170" y="62"/>
                </a:lnTo>
                <a:lnTo>
                  <a:pt x="176" y="64"/>
                </a:lnTo>
                <a:lnTo>
                  <a:pt x="182" y="66"/>
                </a:lnTo>
                <a:lnTo>
                  <a:pt x="187" y="68"/>
                </a:lnTo>
                <a:lnTo>
                  <a:pt x="192" y="69"/>
                </a:lnTo>
                <a:lnTo>
                  <a:pt x="197" y="70"/>
                </a:lnTo>
                <a:lnTo>
                  <a:pt x="202" y="72"/>
                </a:lnTo>
                <a:lnTo>
                  <a:pt x="207" y="72"/>
                </a:lnTo>
                <a:lnTo>
                  <a:pt x="212" y="73"/>
                </a:lnTo>
                <a:lnTo>
                  <a:pt x="217" y="74"/>
                </a:lnTo>
                <a:lnTo>
                  <a:pt x="221" y="74"/>
                </a:lnTo>
                <a:lnTo>
                  <a:pt x="226" y="74"/>
                </a:lnTo>
                <a:lnTo>
                  <a:pt x="230" y="75"/>
                </a:lnTo>
                <a:lnTo>
                  <a:pt x="235" y="75"/>
                </a:lnTo>
                <a:lnTo>
                  <a:pt x="240" y="76"/>
                </a:lnTo>
                <a:lnTo>
                  <a:pt x="244" y="76"/>
                </a:lnTo>
                <a:lnTo>
                  <a:pt x="249" y="76"/>
                </a:lnTo>
                <a:lnTo>
                  <a:pt x="254" y="77"/>
                </a:lnTo>
                <a:lnTo>
                  <a:pt x="258" y="78"/>
                </a:lnTo>
                <a:lnTo>
                  <a:pt x="264" y="79"/>
                </a:lnTo>
                <a:lnTo>
                  <a:pt x="269" y="80"/>
                </a:lnTo>
                <a:lnTo>
                  <a:pt x="274" y="82"/>
                </a:lnTo>
                <a:lnTo>
                  <a:pt x="279" y="83"/>
                </a:lnTo>
                <a:lnTo>
                  <a:pt x="285" y="85"/>
                </a:lnTo>
                <a:lnTo>
                  <a:pt x="291" y="88"/>
                </a:lnTo>
                <a:lnTo>
                  <a:pt x="297" y="90"/>
                </a:lnTo>
                <a:lnTo>
                  <a:pt x="303" y="94"/>
                </a:lnTo>
                <a:lnTo>
                  <a:pt x="310" y="97"/>
                </a:lnTo>
                <a:lnTo>
                  <a:pt x="317" y="101"/>
                </a:lnTo>
                <a:lnTo>
                  <a:pt x="318" y="102"/>
                </a:lnTo>
                <a:lnTo>
                  <a:pt x="318" y="102"/>
                </a:lnTo>
                <a:lnTo>
                  <a:pt x="319" y="103"/>
                </a:lnTo>
                <a:lnTo>
                  <a:pt x="320" y="103"/>
                </a:lnTo>
                <a:lnTo>
                  <a:pt x="320" y="104"/>
                </a:lnTo>
                <a:lnTo>
                  <a:pt x="321" y="104"/>
                </a:lnTo>
                <a:lnTo>
                  <a:pt x="321" y="105"/>
                </a:lnTo>
                <a:lnTo>
                  <a:pt x="322" y="105"/>
                </a:lnTo>
                <a:lnTo>
                  <a:pt x="322" y="106"/>
                </a:lnTo>
                <a:lnTo>
                  <a:pt x="323" y="106"/>
                </a:lnTo>
                <a:lnTo>
                  <a:pt x="323" y="106"/>
                </a:lnTo>
                <a:lnTo>
                  <a:pt x="324" y="107"/>
                </a:lnTo>
                <a:lnTo>
                  <a:pt x="324" y="107"/>
                </a:lnTo>
                <a:lnTo>
                  <a:pt x="324" y="108"/>
                </a:lnTo>
                <a:lnTo>
                  <a:pt x="325" y="108"/>
                </a:lnTo>
                <a:lnTo>
                  <a:pt x="325" y="108"/>
                </a:lnTo>
                <a:lnTo>
                  <a:pt x="325" y="109"/>
                </a:lnTo>
                <a:lnTo>
                  <a:pt x="326" y="110"/>
                </a:lnTo>
                <a:lnTo>
                  <a:pt x="326" y="110"/>
                </a:lnTo>
                <a:lnTo>
                  <a:pt x="326" y="110"/>
                </a:lnTo>
                <a:lnTo>
                  <a:pt x="327" y="111"/>
                </a:lnTo>
                <a:lnTo>
                  <a:pt x="327" y="111"/>
                </a:lnTo>
                <a:lnTo>
                  <a:pt x="327" y="112"/>
                </a:lnTo>
                <a:lnTo>
                  <a:pt x="328" y="112"/>
                </a:lnTo>
                <a:lnTo>
                  <a:pt x="328" y="112"/>
                </a:lnTo>
                <a:lnTo>
                  <a:pt x="328" y="112"/>
                </a:lnTo>
                <a:lnTo>
                  <a:pt x="328" y="113"/>
                </a:lnTo>
                <a:lnTo>
                  <a:pt x="329" y="113"/>
                </a:lnTo>
                <a:lnTo>
                  <a:pt x="329" y="114"/>
                </a:lnTo>
                <a:lnTo>
                  <a:pt x="330" y="114"/>
                </a:lnTo>
                <a:lnTo>
                  <a:pt x="330" y="114"/>
                </a:lnTo>
                <a:lnTo>
                  <a:pt x="330" y="114"/>
                </a:lnTo>
                <a:lnTo>
                  <a:pt x="330" y="114"/>
                </a:lnTo>
                <a:lnTo>
                  <a:pt x="330" y="114"/>
                </a:lnTo>
                <a:lnTo>
                  <a:pt x="330" y="114"/>
                </a:lnTo>
                <a:lnTo>
                  <a:pt x="330" y="114"/>
                </a:lnTo>
                <a:lnTo>
                  <a:pt x="330" y="114"/>
                </a:lnTo>
                <a:lnTo>
                  <a:pt x="330" y="114"/>
                </a:lnTo>
                <a:lnTo>
                  <a:pt x="330" y="114"/>
                </a:lnTo>
                <a:lnTo>
                  <a:pt x="330" y="114"/>
                </a:lnTo>
                <a:lnTo>
                  <a:pt x="330" y="114"/>
                </a:lnTo>
                <a:lnTo>
                  <a:pt x="330" y="114"/>
                </a:lnTo>
                <a:lnTo>
                  <a:pt x="330" y="114"/>
                </a:lnTo>
                <a:lnTo>
                  <a:pt x="330" y="114"/>
                </a:lnTo>
                <a:lnTo>
                  <a:pt x="330" y="114"/>
                </a:lnTo>
                <a:lnTo>
                  <a:pt x="330" y="114"/>
                </a:lnTo>
                <a:lnTo>
                  <a:pt x="330" y="114"/>
                </a:lnTo>
                <a:lnTo>
                  <a:pt x="330" y="114"/>
                </a:lnTo>
                <a:lnTo>
                  <a:pt x="330" y="114"/>
                </a:lnTo>
                <a:lnTo>
                  <a:pt x="330" y="114"/>
                </a:lnTo>
                <a:lnTo>
                  <a:pt x="330" y="114"/>
                </a:lnTo>
                <a:lnTo>
                  <a:pt x="330" y="114"/>
                </a:lnTo>
                <a:lnTo>
                  <a:pt x="330" y="114"/>
                </a:lnTo>
                <a:lnTo>
                  <a:pt x="330" y="114"/>
                </a:lnTo>
                <a:lnTo>
                  <a:pt x="330" y="114"/>
                </a:lnTo>
                <a:lnTo>
                  <a:pt x="330" y="114"/>
                </a:lnTo>
                <a:lnTo>
                  <a:pt x="330" y="114"/>
                </a:lnTo>
                <a:lnTo>
                  <a:pt x="330" y="114"/>
                </a:lnTo>
                <a:lnTo>
                  <a:pt x="330" y="114"/>
                </a:lnTo>
                <a:lnTo>
                  <a:pt x="330" y="114"/>
                </a:lnTo>
                <a:lnTo>
                  <a:pt x="330" y="114"/>
                </a:lnTo>
                <a:lnTo>
                  <a:pt x="330" y="114"/>
                </a:lnTo>
                <a:lnTo>
                  <a:pt x="331" y="117"/>
                </a:lnTo>
                <a:lnTo>
                  <a:pt x="332" y="119"/>
                </a:lnTo>
                <a:lnTo>
                  <a:pt x="332" y="120"/>
                </a:lnTo>
                <a:lnTo>
                  <a:pt x="333" y="122"/>
                </a:lnTo>
                <a:lnTo>
                  <a:pt x="333" y="124"/>
                </a:lnTo>
                <a:lnTo>
                  <a:pt x="334" y="125"/>
                </a:lnTo>
                <a:lnTo>
                  <a:pt x="334" y="127"/>
                </a:lnTo>
                <a:lnTo>
                  <a:pt x="335" y="128"/>
                </a:lnTo>
                <a:lnTo>
                  <a:pt x="336" y="130"/>
                </a:lnTo>
                <a:lnTo>
                  <a:pt x="336" y="132"/>
                </a:lnTo>
                <a:lnTo>
                  <a:pt x="337" y="134"/>
                </a:lnTo>
                <a:lnTo>
                  <a:pt x="338" y="136"/>
                </a:lnTo>
                <a:lnTo>
                  <a:pt x="338" y="137"/>
                </a:lnTo>
                <a:lnTo>
                  <a:pt x="339" y="139"/>
                </a:lnTo>
                <a:lnTo>
                  <a:pt x="340" y="141"/>
                </a:lnTo>
                <a:lnTo>
                  <a:pt x="340" y="143"/>
                </a:lnTo>
                <a:lnTo>
                  <a:pt x="341" y="145"/>
                </a:lnTo>
                <a:lnTo>
                  <a:pt x="342" y="147"/>
                </a:lnTo>
                <a:lnTo>
                  <a:pt x="343" y="150"/>
                </a:lnTo>
                <a:lnTo>
                  <a:pt x="344" y="152"/>
                </a:lnTo>
                <a:lnTo>
                  <a:pt x="345" y="154"/>
                </a:lnTo>
                <a:lnTo>
                  <a:pt x="346" y="156"/>
                </a:lnTo>
                <a:lnTo>
                  <a:pt x="347" y="158"/>
                </a:lnTo>
                <a:lnTo>
                  <a:pt x="348" y="161"/>
                </a:lnTo>
                <a:lnTo>
                  <a:pt x="349" y="164"/>
                </a:lnTo>
                <a:lnTo>
                  <a:pt x="350" y="166"/>
                </a:lnTo>
                <a:lnTo>
                  <a:pt x="351" y="169"/>
                </a:lnTo>
                <a:lnTo>
                  <a:pt x="352" y="172"/>
                </a:lnTo>
                <a:lnTo>
                  <a:pt x="354" y="174"/>
                </a:lnTo>
                <a:lnTo>
                  <a:pt x="355" y="177"/>
                </a:lnTo>
                <a:lnTo>
                  <a:pt x="356" y="180"/>
                </a:lnTo>
                <a:lnTo>
                  <a:pt x="358" y="185"/>
                </a:lnTo>
                <a:lnTo>
                  <a:pt x="360" y="188"/>
                </a:lnTo>
                <a:lnTo>
                  <a:pt x="361" y="190"/>
                </a:lnTo>
                <a:lnTo>
                  <a:pt x="362" y="192"/>
                </a:lnTo>
                <a:lnTo>
                  <a:pt x="364" y="194"/>
                </a:lnTo>
                <a:lnTo>
                  <a:pt x="365" y="196"/>
                </a:lnTo>
                <a:lnTo>
                  <a:pt x="366" y="198"/>
                </a:lnTo>
                <a:lnTo>
                  <a:pt x="368" y="200"/>
                </a:lnTo>
                <a:lnTo>
                  <a:pt x="369" y="202"/>
                </a:lnTo>
                <a:lnTo>
                  <a:pt x="370" y="204"/>
                </a:lnTo>
                <a:lnTo>
                  <a:pt x="372" y="205"/>
                </a:lnTo>
                <a:lnTo>
                  <a:pt x="373" y="207"/>
                </a:lnTo>
                <a:lnTo>
                  <a:pt x="374" y="209"/>
                </a:lnTo>
                <a:lnTo>
                  <a:pt x="376" y="210"/>
                </a:lnTo>
                <a:lnTo>
                  <a:pt x="377" y="212"/>
                </a:lnTo>
                <a:lnTo>
                  <a:pt x="378" y="213"/>
                </a:lnTo>
                <a:lnTo>
                  <a:pt x="379" y="215"/>
                </a:lnTo>
                <a:lnTo>
                  <a:pt x="380" y="216"/>
                </a:lnTo>
                <a:lnTo>
                  <a:pt x="381" y="218"/>
                </a:lnTo>
                <a:lnTo>
                  <a:pt x="382" y="219"/>
                </a:lnTo>
                <a:lnTo>
                  <a:pt x="382" y="220"/>
                </a:lnTo>
                <a:lnTo>
                  <a:pt x="383" y="222"/>
                </a:lnTo>
                <a:lnTo>
                  <a:pt x="384" y="223"/>
                </a:lnTo>
                <a:lnTo>
                  <a:pt x="384" y="224"/>
                </a:lnTo>
                <a:lnTo>
                  <a:pt x="384" y="226"/>
                </a:lnTo>
                <a:lnTo>
                  <a:pt x="384" y="227"/>
                </a:lnTo>
                <a:lnTo>
                  <a:pt x="384" y="228"/>
                </a:lnTo>
                <a:lnTo>
                  <a:pt x="384" y="229"/>
                </a:lnTo>
                <a:lnTo>
                  <a:pt x="384" y="230"/>
                </a:lnTo>
                <a:lnTo>
                  <a:pt x="383" y="232"/>
                </a:lnTo>
                <a:lnTo>
                  <a:pt x="383" y="233"/>
                </a:lnTo>
                <a:lnTo>
                  <a:pt x="382" y="234"/>
                </a:lnTo>
                <a:lnTo>
                  <a:pt x="381" y="235"/>
                </a:lnTo>
                <a:lnTo>
                  <a:pt x="380" y="236"/>
                </a:lnTo>
                <a:lnTo>
                  <a:pt x="379" y="236"/>
                </a:lnTo>
                <a:lnTo>
                  <a:pt x="378" y="236"/>
                </a:lnTo>
                <a:lnTo>
                  <a:pt x="378" y="237"/>
                </a:lnTo>
                <a:lnTo>
                  <a:pt x="377" y="237"/>
                </a:lnTo>
                <a:lnTo>
                  <a:pt x="376" y="237"/>
                </a:lnTo>
                <a:lnTo>
                  <a:pt x="375" y="237"/>
                </a:lnTo>
                <a:lnTo>
                  <a:pt x="374" y="237"/>
                </a:lnTo>
                <a:lnTo>
                  <a:pt x="373" y="237"/>
                </a:lnTo>
                <a:lnTo>
                  <a:pt x="372" y="237"/>
                </a:lnTo>
                <a:lnTo>
                  <a:pt x="370" y="237"/>
                </a:lnTo>
                <a:lnTo>
                  <a:pt x="369" y="237"/>
                </a:lnTo>
                <a:lnTo>
                  <a:pt x="368" y="237"/>
                </a:lnTo>
                <a:lnTo>
                  <a:pt x="367" y="237"/>
                </a:lnTo>
                <a:lnTo>
                  <a:pt x="366" y="236"/>
                </a:lnTo>
                <a:lnTo>
                  <a:pt x="364" y="236"/>
                </a:lnTo>
                <a:lnTo>
                  <a:pt x="363" y="236"/>
                </a:lnTo>
                <a:lnTo>
                  <a:pt x="361" y="236"/>
                </a:lnTo>
                <a:lnTo>
                  <a:pt x="360" y="236"/>
                </a:lnTo>
                <a:lnTo>
                  <a:pt x="358" y="235"/>
                </a:lnTo>
                <a:lnTo>
                  <a:pt x="357" y="235"/>
                </a:lnTo>
                <a:lnTo>
                  <a:pt x="355" y="235"/>
                </a:lnTo>
                <a:lnTo>
                  <a:pt x="354" y="234"/>
                </a:lnTo>
                <a:lnTo>
                  <a:pt x="352" y="234"/>
                </a:lnTo>
                <a:lnTo>
                  <a:pt x="350" y="234"/>
                </a:lnTo>
                <a:lnTo>
                  <a:pt x="348" y="234"/>
                </a:lnTo>
                <a:lnTo>
                  <a:pt x="347" y="233"/>
                </a:lnTo>
                <a:lnTo>
                  <a:pt x="345" y="233"/>
                </a:lnTo>
                <a:lnTo>
                  <a:pt x="343" y="233"/>
                </a:lnTo>
                <a:lnTo>
                  <a:pt x="336" y="232"/>
                </a:lnTo>
                <a:lnTo>
                  <a:pt x="333" y="232"/>
                </a:lnTo>
                <a:lnTo>
                  <a:pt x="330" y="232"/>
                </a:lnTo>
                <a:lnTo>
                  <a:pt x="327" y="232"/>
                </a:lnTo>
                <a:lnTo>
                  <a:pt x="324" y="232"/>
                </a:lnTo>
                <a:lnTo>
                  <a:pt x="322" y="231"/>
                </a:lnTo>
                <a:lnTo>
                  <a:pt x="319" y="231"/>
                </a:lnTo>
                <a:lnTo>
                  <a:pt x="317" y="231"/>
                </a:lnTo>
                <a:lnTo>
                  <a:pt x="314" y="231"/>
                </a:lnTo>
                <a:lnTo>
                  <a:pt x="312" y="230"/>
                </a:lnTo>
                <a:lnTo>
                  <a:pt x="310" y="230"/>
                </a:lnTo>
                <a:lnTo>
                  <a:pt x="308" y="230"/>
                </a:lnTo>
                <a:lnTo>
                  <a:pt x="306" y="230"/>
                </a:lnTo>
                <a:lnTo>
                  <a:pt x="304" y="230"/>
                </a:lnTo>
                <a:lnTo>
                  <a:pt x="303" y="229"/>
                </a:lnTo>
                <a:lnTo>
                  <a:pt x="301" y="229"/>
                </a:lnTo>
                <a:lnTo>
                  <a:pt x="299" y="229"/>
                </a:lnTo>
                <a:lnTo>
                  <a:pt x="297" y="228"/>
                </a:lnTo>
                <a:lnTo>
                  <a:pt x="295" y="228"/>
                </a:lnTo>
                <a:lnTo>
                  <a:pt x="293" y="228"/>
                </a:lnTo>
                <a:lnTo>
                  <a:pt x="291" y="227"/>
                </a:lnTo>
                <a:lnTo>
                  <a:pt x="289" y="226"/>
                </a:lnTo>
                <a:lnTo>
                  <a:pt x="286" y="226"/>
                </a:lnTo>
                <a:lnTo>
                  <a:pt x="284" y="225"/>
                </a:lnTo>
                <a:lnTo>
                  <a:pt x="282" y="225"/>
                </a:lnTo>
                <a:lnTo>
                  <a:pt x="279" y="224"/>
                </a:lnTo>
                <a:lnTo>
                  <a:pt x="276" y="223"/>
                </a:lnTo>
                <a:lnTo>
                  <a:pt x="274" y="222"/>
                </a:lnTo>
                <a:lnTo>
                  <a:pt x="270" y="222"/>
                </a:lnTo>
                <a:lnTo>
                  <a:pt x="267" y="221"/>
                </a:lnTo>
                <a:lnTo>
                  <a:pt x="264" y="220"/>
                </a:lnTo>
                <a:lnTo>
                  <a:pt x="251" y="216"/>
                </a:lnTo>
                <a:lnTo>
                  <a:pt x="246" y="215"/>
                </a:lnTo>
                <a:lnTo>
                  <a:pt x="240" y="214"/>
                </a:lnTo>
                <a:lnTo>
                  <a:pt x="234" y="213"/>
                </a:lnTo>
                <a:lnTo>
                  <a:pt x="229" y="212"/>
                </a:lnTo>
                <a:lnTo>
                  <a:pt x="224" y="211"/>
                </a:lnTo>
                <a:lnTo>
                  <a:pt x="219" y="210"/>
                </a:lnTo>
                <a:lnTo>
                  <a:pt x="214" y="210"/>
                </a:lnTo>
                <a:lnTo>
                  <a:pt x="209" y="209"/>
                </a:lnTo>
                <a:lnTo>
                  <a:pt x="205" y="208"/>
                </a:lnTo>
                <a:lnTo>
                  <a:pt x="200" y="208"/>
                </a:lnTo>
                <a:lnTo>
                  <a:pt x="196" y="207"/>
                </a:lnTo>
                <a:lnTo>
                  <a:pt x="192" y="206"/>
                </a:lnTo>
                <a:lnTo>
                  <a:pt x="188" y="205"/>
                </a:lnTo>
                <a:lnTo>
                  <a:pt x="184" y="204"/>
                </a:lnTo>
                <a:lnTo>
                  <a:pt x="180" y="204"/>
                </a:lnTo>
                <a:lnTo>
                  <a:pt x="177" y="202"/>
                </a:lnTo>
                <a:lnTo>
                  <a:pt x="173" y="201"/>
                </a:lnTo>
                <a:lnTo>
                  <a:pt x="170" y="200"/>
                </a:lnTo>
                <a:lnTo>
                  <a:pt x="166" y="198"/>
                </a:lnTo>
                <a:lnTo>
                  <a:pt x="163" y="197"/>
                </a:lnTo>
                <a:lnTo>
                  <a:pt x="160" y="195"/>
                </a:lnTo>
                <a:lnTo>
                  <a:pt x="156" y="193"/>
                </a:lnTo>
                <a:lnTo>
                  <a:pt x="153" y="191"/>
                </a:lnTo>
                <a:lnTo>
                  <a:pt x="150" y="188"/>
                </a:lnTo>
                <a:lnTo>
                  <a:pt x="147" y="186"/>
                </a:lnTo>
                <a:lnTo>
                  <a:pt x="144" y="182"/>
                </a:lnTo>
                <a:lnTo>
                  <a:pt x="141" y="179"/>
                </a:lnTo>
                <a:lnTo>
                  <a:pt x="138" y="176"/>
                </a:lnTo>
                <a:lnTo>
                  <a:pt x="134" y="171"/>
                </a:lnTo>
                <a:lnTo>
                  <a:pt x="132" y="167"/>
                </a:lnTo>
                <a:lnTo>
                  <a:pt x="130" y="164"/>
                </a:lnTo>
                <a:lnTo>
                  <a:pt x="129" y="163"/>
                </a:lnTo>
                <a:lnTo>
                  <a:pt x="129" y="162"/>
                </a:lnTo>
                <a:lnTo>
                  <a:pt x="128" y="161"/>
                </a:lnTo>
                <a:lnTo>
                  <a:pt x="128" y="160"/>
                </a:lnTo>
                <a:lnTo>
                  <a:pt x="128" y="159"/>
                </a:lnTo>
                <a:lnTo>
                  <a:pt x="128" y="158"/>
                </a:lnTo>
                <a:lnTo>
                  <a:pt x="128" y="157"/>
                </a:lnTo>
                <a:lnTo>
                  <a:pt x="128" y="156"/>
                </a:lnTo>
                <a:lnTo>
                  <a:pt x="128" y="155"/>
                </a:lnTo>
                <a:lnTo>
                  <a:pt x="128" y="154"/>
                </a:lnTo>
                <a:lnTo>
                  <a:pt x="128" y="152"/>
                </a:lnTo>
                <a:lnTo>
                  <a:pt x="128" y="152"/>
                </a:lnTo>
                <a:lnTo>
                  <a:pt x="129" y="150"/>
                </a:lnTo>
                <a:lnTo>
                  <a:pt x="129" y="149"/>
                </a:lnTo>
                <a:lnTo>
                  <a:pt x="129" y="148"/>
                </a:lnTo>
                <a:lnTo>
                  <a:pt x="130" y="147"/>
                </a:lnTo>
                <a:lnTo>
                  <a:pt x="130" y="146"/>
                </a:lnTo>
                <a:lnTo>
                  <a:pt x="130" y="145"/>
                </a:lnTo>
                <a:lnTo>
                  <a:pt x="130" y="144"/>
                </a:lnTo>
                <a:lnTo>
                  <a:pt x="131" y="142"/>
                </a:lnTo>
                <a:lnTo>
                  <a:pt x="131" y="141"/>
                </a:lnTo>
                <a:lnTo>
                  <a:pt x="131" y="140"/>
                </a:lnTo>
                <a:lnTo>
                  <a:pt x="132" y="138"/>
                </a:lnTo>
                <a:lnTo>
                  <a:pt x="132" y="137"/>
                </a:lnTo>
                <a:lnTo>
                  <a:pt x="132" y="136"/>
                </a:lnTo>
                <a:lnTo>
                  <a:pt x="132" y="134"/>
                </a:lnTo>
                <a:lnTo>
                  <a:pt x="132" y="132"/>
                </a:lnTo>
                <a:lnTo>
                  <a:pt x="132" y="131"/>
                </a:lnTo>
                <a:lnTo>
                  <a:pt x="132" y="129"/>
                </a:lnTo>
                <a:lnTo>
                  <a:pt x="132" y="128"/>
                </a:lnTo>
                <a:lnTo>
                  <a:pt x="130" y="120"/>
                </a:lnTo>
                <a:lnTo>
                  <a:pt x="130" y="117"/>
                </a:lnTo>
                <a:lnTo>
                  <a:pt x="129" y="114"/>
                </a:lnTo>
                <a:lnTo>
                  <a:pt x="129" y="110"/>
                </a:lnTo>
                <a:lnTo>
                  <a:pt x="128" y="108"/>
                </a:lnTo>
                <a:lnTo>
                  <a:pt x="128" y="105"/>
                </a:lnTo>
                <a:lnTo>
                  <a:pt x="128" y="102"/>
                </a:lnTo>
                <a:lnTo>
                  <a:pt x="128" y="100"/>
                </a:lnTo>
                <a:lnTo>
                  <a:pt x="127" y="97"/>
                </a:lnTo>
                <a:lnTo>
                  <a:pt x="127" y="95"/>
                </a:lnTo>
                <a:lnTo>
                  <a:pt x="126" y="93"/>
                </a:lnTo>
                <a:lnTo>
                  <a:pt x="126" y="90"/>
                </a:lnTo>
                <a:lnTo>
                  <a:pt x="126" y="88"/>
                </a:lnTo>
                <a:lnTo>
                  <a:pt x="125" y="86"/>
                </a:lnTo>
                <a:lnTo>
                  <a:pt x="125" y="84"/>
                </a:lnTo>
                <a:lnTo>
                  <a:pt x="124" y="82"/>
                </a:lnTo>
                <a:lnTo>
                  <a:pt x="124" y="80"/>
                </a:lnTo>
                <a:lnTo>
                  <a:pt x="123" y="78"/>
                </a:lnTo>
                <a:lnTo>
                  <a:pt x="122" y="76"/>
                </a:lnTo>
                <a:lnTo>
                  <a:pt x="122" y="74"/>
                </a:lnTo>
                <a:lnTo>
                  <a:pt x="120" y="72"/>
                </a:lnTo>
                <a:lnTo>
                  <a:pt x="120" y="70"/>
                </a:lnTo>
                <a:lnTo>
                  <a:pt x="118" y="68"/>
                </a:lnTo>
                <a:lnTo>
                  <a:pt x="117" y="66"/>
                </a:lnTo>
                <a:lnTo>
                  <a:pt x="116" y="64"/>
                </a:lnTo>
                <a:lnTo>
                  <a:pt x="114" y="61"/>
                </a:lnTo>
                <a:lnTo>
                  <a:pt x="113" y="59"/>
                </a:lnTo>
                <a:lnTo>
                  <a:pt x="111" y="56"/>
                </a:lnTo>
                <a:lnTo>
                  <a:pt x="109" y="54"/>
                </a:lnTo>
                <a:lnTo>
                  <a:pt x="107" y="51"/>
                </a:lnTo>
                <a:lnTo>
                  <a:pt x="105" y="48"/>
                </a:lnTo>
                <a:lnTo>
                  <a:pt x="101" y="43"/>
                </a:lnTo>
                <a:lnTo>
                  <a:pt x="99" y="41"/>
                </a:lnTo>
                <a:lnTo>
                  <a:pt x="97" y="39"/>
                </a:lnTo>
                <a:lnTo>
                  <a:pt x="95" y="37"/>
                </a:lnTo>
                <a:lnTo>
                  <a:pt x="94" y="35"/>
                </a:lnTo>
                <a:lnTo>
                  <a:pt x="92" y="33"/>
                </a:lnTo>
                <a:lnTo>
                  <a:pt x="90" y="32"/>
                </a:lnTo>
                <a:lnTo>
                  <a:pt x="88" y="30"/>
                </a:lnTo>
                <a:lnTo>
                  <a:pt x="87" y="29"/>
                </a:lnTo>
                <a:lnTo>
                  <a:pt x="85" y="27"/>
                </a:lnTo>
                <a:lnTo>
                  <a:pt x="84" y="26"/>
                </a:lnTo>
                <a:lnTo>
                  <a:pt x="82" y="25"/>
                </a:lnTo>
                <a:lnTo>
                  <a:pt x="80" y="24"/>
                </a:lnTo>
                <a:lnTo>
                  <a:pt x="78" y="23"/>
                </a:lnTo>
                <a:lnTo>
                  <a:pt x="77" y="22"/>
                </a:lnTo>
                <a:lnTo>
                  <a:pt x="75" y="21"/>
                </a:lnTo>
                <a:lnTo>
                  <a:pt x="73" y="20"/>
                </a:lnTo>
                <a:lnTo>
                  <a:pt x="71" y="19"/>
                </a:lnTo>
                <a:lnTo>
                  <a:pt x="70" y="18"/>
                </a:lnTo>
                <a:lnTo>
                  <a:pt x="68" y="17"/>
                </a:lnTo>
                <a:lnTo>
                  <a:pt x="65" y="16"/>
                </a:lnTo>
                <a:lnTo>
                  <a:pt x="63" y="16"/>
                </a:lnTo>
                <a:lnTo>
                  <a:pt x="61" y="15"/>
                </a:lnTo>
                <a:lnTo>
                  <a:pt x="58" y="14"/>
                </a:lnTo>
                <a:lnTo>
                  <a:pt x="56" y="14"/>
                </a:lnTo>
                <a:lnTo>
                  <a:pt x="54" y="13"/>
                </a:lnTo>
                <a:lnTo>
                  <a:pt x="51" y="12"/>
                </a:lnTo>
                <a:lnTo>
                  <a:pt x="48" y="11"/>
                </a:lnTo>
                <a:lnTo>
                  <a:pt x="45" y="10"/>
                </a:lnTo>
                <a:lnTo>
                  <a:pt x="42" y="10"/>
                </a:lnTo>
                <a:lnTo>
                  <a:pt x="39" y="9"/>
                </a:lnTo>
                <a:lnTo>
                  <a:pt x="38" y="8"/>
                </a:lnTo>
                <a:lnTo>
                  <a:pt x="37" y="8"/>
                </a:lnTo>
                <a:lnTo>
                  <a:pt x="36" y="8"/>
                </a:lnTo>
                <a:lnTo>
                  <a:pt x="36" y="8"/>
                </a:lnTo>
                <a:lnTo>
                  <a:pt x="36" y="8"/>
                </a:lnTo>
                <a:lnTo>
                  <a:pt x="35" y="8"/>
                </a:lnTo>
                <a:lnTo>
                  <a:pt x="35" y="8"/>
                </a:lnTo>
                <a:lnTo>
                  <a:pt x="34" y="8"/>
                </a:lnTo>
                <a:lnTo>
                  <a:pt x="34" y="8"/>
                </a:lnTo>
                <a:lnTo>
                  <a:pt x="34" y="8"/>
                </a:lnTo>
                <a:lnTo>
                  <a:pt x="34" y="8"/>
                </a:lnTo>
                <a:lnTo>
                  <a:pt x="33" y="8"/>
                </a:lnTo>
                <a:lnTo>
                  <a:pt x="33" y="8"/>
                </a:lnTo>
                <a:lnTo>
                  <a:pt x="33" y="8"/>
                </a:lnTo>
                <a:lnTo>
                  <a:pt x="32" y="8"/>
                </a:lnTo>
                <a:lnTo>
                  <a:pt x="32" y="8"/>
                </a:lnTo>
                <a:lnTo>
                  <a:pt x="32" y="8"/>
                </a:lnTo>
                <a:lnTo>
                  <a:pt x="31" y="8"/>
                </a:lnTo>
                <a:lnTo>
                  <a:pt x="31" y="8"/>
                </a:lnTo>
                <a:lnTo>
                  <a:pt x="30" y="8"/>
                </a:lnTo>
                <a:lnTo>
                  <a:pt x="30" y="8"/>
                </a:lnTo>
                <a:lnTo>
                  <a:pt x="30" y="8"/>
                </a:lnTo>
                <a:lnTo>
                  <a:pt x="30" y="8"/>
                </a:lnTo>
                <a:lnTo>
                  <a:pt x="29" y="8"/>
                </a:lnTo>
                <a:lnTo>
                  <a:pt x="29" y="8"/>
                </a:lnTo>
                <a:lnTo>
                  <a:pt x="28" y="8"/>
                </a:lnTo>
                <a:lnTo>
                  <a:pt x="28" y="8"/>
                </a:lnTo>
                <a:lnTo>
                  <a:pt x="27" y="8"/>
                </a:lnTo>
                <a:lnTo>
                  <a:pt x="27" y="8"/>
                </a:lnTo>
                <a:lnTo>
                  <a:pt x="26" y="8"/>
                </a:lnTo>
                <a:lnTo>
                  <a:pt x="26" y="9"/>
                </a:lnTo>
                <a:lnTo>
                  <a:pt x="23" y="9"/>
                </a:lnTo>
                <a:lnTo>
                  <a:pt x="22" y="9"/>
                </a:lnTo>
                <a:lnTo>
                  <a:pt x="20" y="9"/>
                </a:lnTo>
                <a:lnTo>
                  <a:pt x="19" y="9"/>
                </a:lnTo>
                <a:lnTo>
                  <a:pt x="18" y="9"/>
                </a:lnTo>
                <a:lnTo>
                  <a:pt x="17" y="9"/>
                </a:lnTo>
                <a:lnTo>
                  <a:pt x="16" y="9"/>
                </a:lnTo>
                <a:lnTo>
                  <a:pt x="15" y="9"/>
                </a:lnTo>
                <a:lnTo>
                  <a:pt x="14" y="9"/>
                </a:lnTo>
                <a:lnTo>
                  <a:pt x="12" y="9"/>
                </a:lnTo>
                <a:lnTo>
                  <a:pt x="11" y="9"/>
                </a:lnTo>
                <a:lnTo>
                  <a:pt x="10" y="9"/>
                </a:lnTo>
                <a:lnTo>
                  <a:pt x="9" y="9"/>
                </a:lnTo>
                <a:lnTo>
                  <a:pt x="8" y="9"/>
                </a:lnTo>
                <a:lnTo>
                  <a:pt x="8" y="9"/>
                </a:lnTo>
                <a:lnTo>
                  <a:pt x="6" y="9"/>
                </a:lnTo>
                <a:lnTo>
                  <a:pt x="6" y="9"/>
                </a:lnTo>
                <a:lnTo>
                  <a:pt x="5" y="9"/>
                </a:lnTo>
                <a:lnTo>
                  <a:pt x="4" y="9"/>
                </a:lnTo>
                <a:lnTo>
                  <a:pt x="4" y="9"/>
                </a:lnTo>
                <a:lnTo>
                  <a:pt x="3" y="9"/>
                </a:lnTo>
                <a:lnTo>
                  <a:pt x="2" y="9"/>
                </a:lnTo>
                <a:lnTo>
                  <a:pt x="2" y="9"/>
                </a:lnTo>
                <a:lnTo>
                  <a:pt x="1" y="9"/>
                </a:lnTo>
                <a:lnTo>
                  <a:pt x="1" y="9"/>
                </a:lnTo>
                <a:lnTo>
                  <a:pt x="0" y="9"/>
                </a:lnTo>
                <a:lnTo>
                  <a:pt x="0" y="9"/>
                </a:lnTo>
                <a:lnTo>
                  <a:pt x="0" y="9"/>
                </a:lnTo>
                <a:lnTo>
                  <a:pt x="0" y="9"/>
                </a:lnTo>
                <a:lnTo>
                  <a:pt x="0" y="9"/>
                </a:lnTo>
                <a:lnTo>
                  <a:pt x="0" y="9"/>
                </a:lnTo>
              </a:path>
            </a:pathLst>
          </a:custGeom>
          <a:solidFill>
            <a:srgbClr val="008000"/>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2002" name="Freeform 1058"/>
          <p:cNvSpPr>
            <a:spLocks/>
          </p:cNvSpPr>
          <p:nvPr/>
        </p:nvSpPr>
        <p:spPr bwMode="auto">
          <a:xfrm>
            <a:off x="4857750" y="4856163"/>
            <a:ext cx="915988" cy="776287"/>
          </a:xfrm>
          <a:custGeom>
            <a:avLst/>
            <a:gdLst>
              <a:gd name="T0" fmla="*/ 103 w 649"/>
              <a:gd name="T1" fmla="*/ 4 h 489"/>
              <a:gd name="T2" fmla="*/ 294 w 649"/>
              <a:gd name="T3" fmla="*/ 26 h 489"/>
              <a:gd name="T4" fmla="*/ 344 w 649"/>
              <a:gd name="T5" fmla="*/ 66 h 489"/>
              <a:gd name="T6" fmla="*/ 355 w 649"/>
              <a:gd name="T7" fmla="*/ 107 h 489"/>
              <a:gd name="T8" fmla="*/ 356 w 649"/>
              <a:gd name="T9" fmla="*/ 151 h 489"/>
              <a:gd name="T10" fmla="*/ 346 w 649"/>
              <a:gd name="T11" fmla="*/ 184 h 489"/>
              <a:gd name="T12" fmla="*/ 333 w 649"/>
              <a:gd name="T13" fmla="*/ 227 h 489"/>
              <a:gd name="T14" fmla="*/ 326 w 649"/>
              <a:gd name="T15" fmla="*/ 254 h 489"/>
              <a:gd name="T16" fmla="*/ 343 w 649"/>
              <a:gd name="T17" fmla="*/ 272 h 489"/>
              <a:gd name="T18" fmla="*/ 369 w 649"/>
              <a:gd name="T19" fmla="*/ 273 h 489"/>
              <a:gd name="T20" fmla="*/ 446 w 649"/>
              <a:gd name="T21" fmla="*/ 292 h 489"/>
              <a:gd name="T22" fmla="*/ 512 w 649"/>
              <a:gd name="T23" fmla="*/ 314 h 489"/>
              <a:gd name="T24" fmla="*/ 555 w 649"/>
              <a:gd name="T25" fmla="*/ 362 h 489"/>
              <a:gd name="T26" fmla="*/ 561 w 649"/>
              <a:gd name="T27" fmla="*/ 394 h 489"/>
              <a:gd name="T28" fmla="*/ 545 w 649"/>
              <a:gd name="T29" fmla="*/ 412 h 489"/>
              <a:gd name="T30" fmla="*/ 520 w 649"/>
              <a:gd name="T31" fmla="*/ 406 h 489"/>
              <a:gd name="T32" fmla="*/ 485 w 649"/>
              <a:gd name="T33" fmla="*/ 422 h 489"/>
              <a:gd name="T34" fmla="*/ 469 w 649"/>
              <a:gd name="T35" fmla="*/ 457 h 489"/>
              <a:gd name="T36" fmla="*/ 416 w 649"/>
              <a:gd name="T37" fmla="*/ 485 h 489"/>
              <a:gd name="T38" fmla="*/ 346 w 649"/>
              <a:gd name="T39" fmla="*/ 479 h 489"/>
              <a:gd name="T40" fmla="*/ 266 w 649"/>
              <a:gd name="T41" fmla="*/ 432 h 489"/>
              <a:gd name="T42" fmla="*/ 219 w 649"/>
              <a:gd name="T43" fmla="*/ 382 h 489"/>
              <a:gd name="T44" fmla="*/ 216 w 649"/>
              <a:gd name="T45" fmla="*/ 308 h 489"/>
              <a:gd name="T46" fmla="*/ 268 w 649"/>
              <a:gd name="T47" fmla="*/ 263 h 489"/>
              <a:gd name="T48" fmla="*/ 335 w 649"/>
              <a:gd name="T49" fmla="*/ 204 h 489"/>
              <a:gd name="T50" fmla="*/ 352 w 649"/>
              <a:gd name="T51" fmla="*/ 182 h 489"/>
              <a:gd name="T52" fmla="*/ 356 w 649"/>
              <a:gd name="T53" fmla="*/ 154 h 489"/>
              <a:gd name="T54" fmla="*/ 346 w 649"/>
              <a:gd name="T55" fmla="*/ 137 h 489"/>
              <a:gd name="T56" fmla="*/ 330 w 649"/>
              <a:gd name="T57" fmla="*/ 118 h 489"/>
              <a:gd name="T58" fmla="*/ 322 w 649"/>
              <a:gd name="T59" fmla="*/ 105 h 489"/>
              <a:gd name="T60" fmla="*/ 317 w 649"/>
              <a:gd name="T61" fmla="*/ 93 h 489"/>
              <a:gd name="T62" fmla="*/ 316 w 649"/>
              <a:gd name="T63" fmla="*/ 85 h 489"/>
              <a:gd name="T64" fmla="*/ 316 w 649"/>
              <a:gd name="T65" fmla="*/ 79 h 489"/>
              <a:gd name="T66" fmla="*/ 317 w 649"/>
              <a:gd name="T67" fmla="*/ 72 h 489"/>
              <a:gd name="T68" fmla="*/ 317 w 649"/>
              <a:gd name="T69" fmla="*/ 67 h 489"/>
              <a:gd name="T70" fmla="*/ 316 w 649"/>
              <a:gd name="T71" fmla="*/ 58 h 489"/>
              <a:gd name="T72" fmla="*/ 316 w 649"/>
              <a:gd name="T73" fmla="*/ 53 h 489"/>
              <a:gd name="T74" fmla="*/ 352 w 649"/>
              <a:gd name="T75" fmla="*/ 37 h 489"/>
              <a:gd name="T76" fmla="*/ 410 w 649"/>
              <a:gd name="T77" fmla="*/ 47 h 489"/>
              <a:gd name="T78" fmla="*/ 472 w 649"/>
              <a:gd name="T79" fmla="*/ 57 h 489"/>
              <a:gd name="T80" fmla="*/ 508 w 649"/>
              <a:gd name="T81" fmla="*/ 68 h 489"/>
              <a:gd name="T82" fmla="*/ 558 w 649"/>
              <a:gd name="T83" fmla="*/ 99 h 489"/>
              <a:gd name="T84" fmla="*/ 585 w 649"/>
              <a:gd name="T85" fmla="*/ 129 h 489"/>
              <a:gd name="T86" fmla="*/ 623 w 649"/>
              <a:gd name="T87" fmla="*/ 150 h 489"/>
              <a:gd name="T88" fmla="*/ 644 w 649"/>
              <a:gd name="T89" fmla="*/ 153 h 489"/>
              <a:gd name="T90" fmla="*/ 640 w 649"/>
              <a:gd name="T91" fmla="*/ 166 h 489"/>
              <a:gd name="T92" fmla="*/ 600 w 649"/>
              <a:gd name="T93" fmla="*/ 168 h 489"/>
              <a:gd name="T94" fmla="*/ 550 w 649"/>
              <a:gd name="T95" fmla="*/ 175 h 489"/>
              <a:gd name="T96" fmla="*/ 525 w 649"/>
              <a:gd name="T97" fmla="*/ 183 h 489"/>
              <a:gd name="T98" fmla="*/ 470 w 649"/>
              <a:gd name="T99" fmla="*/ 182 h 489"/>
              <a:gd name="T100" fmla="*/ 416 w 649"/>
              <a:gd name="T101" fmla="*/ 170 h 489"/>
              <a:gd name="T102" fmla="*/ 360 w 649"/>
              <a:gd name="T103" fmla="*/ 138 h 489"/>
              <a:gd name="T104" fmla="*/ 345 w 649"/>
              <a:gd name="T105" fmla="*/ 122 h 489"/>
              <a:gd name="T106" fmla="*/ 322 w 649"/>
              <a:gd name="T107" fmla="*/ 96 h 489"/>
              <a:gd name="T108" fmla="*/ 302 w 649"/>
              <a:gd name="T109" fmla="*/ 70 h 489"/>
              <a:gd name="T110" fmla="*/ 267 w 649"/>
              <a:gd name="T111" fmla="*/ 47 h 489"/>
              <a:gd name="T112" fmla="*/ 229 w 649"/>
              <a:gd name="T113" fmla="*/ 39 h 489"/>
              <a:gd name="T114" fmla="*/ 183 w 649"/>
              <a:gd name="T115" fmla="*/ 38 h 489"/>
              <a:gd name="T116" fmla="*/ 178 w 649"/>
              <a:gd name="T117" fmla="*/ 39 h 489"/>
              <a:gd name="T118" fmla="*/ 172 w 649"/>
              <a:gd name="T119" fmla="*/ 39 h 489"/>
              <a:gd name="T120" fmla="*/ 53 w 649"/>
              <a:gd name="T121" fmla="*/ 32 h 489"/>
              <a:gd name="T122" fmla="*/ 0 w 649"/>
              <a:gd name="T123" fmla="*/ 26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9" h="489">
                <a:moveTo>
                  <a:pt x="0" y="26"/>
                </a:moveTo>
                <a:lnTo>
                  <a:pt x="2" y="24"/>
                </a:lnTo>
                <a:lnTo>
                  <a:pt x="4" y="23"/>
                </a:lnTo>
                <a:lnTo>
                  <a:pt x="8" y="22"/>
                </a:lnTo>
                <a:lnTo>
                  <a:pt x="13" y="20"/>
                </a:lnTo>
                <a:lnTo>
                  <a:pt x="19" y="18"/>
                </a:lnTo>
                <a:lnTo>
                  <a:pt x="25" y="17"/>
                </a:lnTo>
                <a:lnTo>
                  <a:pt x="33" y="15"/>
                </a:lnTo>
                <a:lnTo>
                  <a:pt x="41" y="13"/>
                </a:lnTo>
                <a:lnTo>
                  <a:pt x="50" y="11"/>
                </a:lnTo>
                <a:lnTo>
                  <a:pt x="59" y="10"/>
                </a:lnTo>
                <a:lnTo>
                  <a:pt x="70" y="8"/>
                </a:lnTo>
                <a:lnTo>
                  <a:pt x="80" y="6"/>
                </a:lnTo>
                <a:lnTo>
                  <a:pt x="91" y="5"/>
                </a:lnTo>
                <a:lnTo>
                  <a:pt x="103" y="4"/>
                </a:lnTo>
                <a:lnTo>
                  <a:pt x="115" y="2"/>
                </a:lnTo>
                <a:lnTo>
                  <a:pt x="127" y="1"/>
                </a:lnTo>
                <a:lnTo>
                  <a:pt x="140" y="1"/>
                </a:lnTo>
                <a:lnTo>
                  <a:pt x="153" y="0"/>
                </a:lnTo>
                <a:lnTo>
                  <a:pt x="166" y="0"/>
                </a:lnTo>
                <a:lnTo>
                  <a:pt x="179" y="1"/>
                </a:lnTo>
                <a:lnTo>
                  <a:pt x="192" y="2"/>
                </a:lnTo>
                <a:lnTo>
                  <a:pt x="205" y="3"/>
                </a:lnTo>
                <a:lnTo>
                  <a:pt x="219" y="4"/>
                </a:lnTo>
                <a:lnTo>
                  <a:pt x="232" y="7"/>
                </a:lnTo>
                <a:lnTo>
                  <a:pt x="245" y="9"/>
                </a:lnTo>
                <a:lnTo>
                  <a:pt x="258" y="12"/>
                </a:lnTo>
                <a:lnTo>
                  <a:pt x="270" y="16"/>
                </a:lnTo>
                <a:lnTo>
                  <a:pt x="282" y="21"/>
                </a:lnTo>
                <a:lnTo>
                  <a:pt x="294" y="26"/>
                </a:lnTo>
                <a:lnTo>
                  <a:pt x="306" y="32"/>
                </a:lnTo>
                <a:lnTo>
                  <a:pt x="317" y="39"/>
                </a:lnTo>
                <a:lnTo>
                  <a:pt x="322" y="42"/>
                </a:lnTo>
                <a:lnTo>
                  <a:pt x="325" y="44"/>
                </a:lnTo>
                <a:lnTo>
                  <a:pt x="327" y="46"/>
                </a:lnTo>
                <a:lnTo>
                  <a:pt x="330" y="48"/>
                </a:lnTo>
                <a:lnTo>
                  <a:pt x="332" y="50"/>
                </a:lnTo>
                <a:lnTo>
                  <a:pt x="334" y="52"/>
                </a:lnTo>
                <a:lnTo>
                  <a:pt x="336" y="54"/>
                </a:lnTo>
                <a:lnTo>
                  <a:pt x="337" y="56"/>
                </a:lnTo>
                <a:lnTo>
                  <a:pt x="339" y="58"/>
                </a:lnTo>
                <a:lnTo>
                  <a:pt x="340" y="60"/>
                </a:lnTo>
                <a:lnTo>
                  <a:pt x="342" y="62"/>
                </a:lnTo>
                <a:lnTo>
                  <a:pt x="343" y="64"/>
                </a:lnTo>
                <a:lnTo>
                  <a:pt x="344" y="66"/>
                </a:lnTo>
                <a:lnTo>
                  <a:pt x="345" y="68"/>
                </a:lnTo>
                <a:lnTo>
                  <a:pt x="346" y="70"/>
                </a:lnTo>
                <a:lnTo>
                  <a:pt x="347" y="73"/>
                </a:lnTo>
                <a:lnTo>
                  <a:pt x="348" y="75"/>
                </a:lnTo>
                <a:lnTo>
                  <a:pt x="349" y="78"/>
                </a:lnTo>
                <a:lnTo>
                  <a:pt x="350" y="80"/>
                </a:lnTo>
                <a:lnTo>
                  <a:pt x="350" y="82"/>
                </a:lnTo>
                <a:lnTo>
                  <a:pt x="351" y="85"/>
                </a:lnTo>
                <a:lnTo>
                  <a:pt x="352" y="88"/>
                </a:lnTo>
                <a:lnTo>
                  <a:pt x="352" y="91"/>
                </a:lnTo>
                <a:lnTo>
                  <a:pt x="353" y="94"/>
                </a:lnTo>
                <a:lnTo>
                  <a:pt x="353" y="97"/>
                </a:lnTo>
                <a:lnTo>
                  <a:pt x="354" y="100"/>
                </a:lnTo>
                <a:lnTo>
                  <a:pt x="354" y="103"/>
                </a:lnTo>
                <a:lnTo>
                  <a:pt x="355" y="107"/>
                </a:lnTo>
                <a:lnTo>
                  <a:pt x="356" y="110"/>
                </a:lnTo>
                <a:lnTo>
                  <a:pt x="356" y="114"/>
                </a:lnTo>
                <a:lnTo>
                  <a:pt x="357" y="118"/>
                </a:lnTo>
                <a:lnTo>
                  <a:pt x="358" y="124"/>
                </a:lnTo>
                <a:lnTo>
                  <a:pt x="358" y="128"/>
                </a:lnTo>
                <a:lnTo>
                  <a:pt x="358" y="130"/>
                </a:lnTo>
                <a:lnTo>
                  <a:pt x="358" y="133"/>
                </a:lnTo>
                <a:lnTo>
                  <a:pt x="358" y="136"/>
                </a:lnTo>
                <a:lnTo>
                  <a:pt x="358" y="138"/>
                </a:lnTo>
                <a:lnTo>
                  <a:pt x="358" y="141"/>
                </a:lnTo>
                <a:lnTo>
                  <a:pt x="358" y="143"/>
                </a:lnTo>
                <a:lnTo>
                  <a:pt x="357" y="145"/>
                </a:lnTo>
                <a:lnTo>
                  <a:pt x="357" y="147"/>
                </a:lnTo>
                <a:lnTo>
                  <a:pt x="357" y="149"/>
                </a:lnTo>
                <a:lnTo>
                  <a:pt x="356" y="151"/>
                </a:lnTo>
                <a:lnTo>
                  <a:pt x="356" y="153"/>
                </a:lnTo>
                <a:lnTo>
                  <a:pt x="355" y="155"/>
                </a:lnTo>
                <a:lnTo>
                  <a:pt x="355" y="157"/>
                </a:lnTo>
                <a:lnTo>
                  <a:pt x="354" y="159"/>
                </a:lnTo>
                <a:lnTo>
                  <a:pt x="353" y="161"/>
                </a:lnTo>
                <a:lnTo>
                  <a:pt x="353" y="163"/>
                </a:lnTo>
                <a:lnTo>
                  <a:pt x="352" y="165"/>
                </a:lnTo>
                <a:lnTo>
                  <a:pt x="351" y="167"/>
                </a:lnTo>
                <a:lnTo>
                  <a:pt x="350" y="169"/>
                </a:lnTo>
                <a:lnTo>
                  <a:pt x="350" y="171"/>
                </a:lnTo>
                <a:lnTo>
                  <a:pt x="349" y="174"/>
                </a:lnTo>
                <a:lnTo>
                  <a:pt x="348" y="176"/>
                </a:lnTo>
                <a:lnTo>
                  <a:pt x="348" y="178"/>
                </a:lnTo>
                <a:lnTo>
                  <a:pt x="347" y="181"/>
                </a:lnTo>
                <a:lnTo>
                  <a:pt x="346" y="184"/>
                </a:lnTo>
                <a:lnTo>
                  <a:pt x="345" y="187"/>
                </a:lnTo>
                <a:lnTo>
                  <a:pt x="345" y="190"/>
                </a:lnTo>
                <a:lnTo>
                  <a:pt x="344" y="194"/>
                </a:lnTo>
                <a:lnTo>
                  <a:pt x="344" y="198"/>
                </a:lnTo>
                <a:lnTo>
                  <a:pt x="342" y="203"/>
                </a:lnTo>
                <a:lnTo>
                  <a:pt x="341" y="206"/>
                </a:lnTo>
                <a:lnTo>
                  <a:pt x="340" y="209"/>
                </a:lnTo>
                <a:lnTo>
                  <a:pt x="340" y="211"/>
                </a:lnTo>
                <a:lnTo>
                  <a:pt x="339" y="214"/>
                </a:lnTo>
                <a:lnTo>
                  <a:pt x="338" y="216"/>
                </a:lnTo>
                <a:lnTo>
                  <a:pt x="337" y="219"/>
                </a:lnTo>
                <a:lnTo>
                  <a:pt x="336" y="221"/>
                </a:lnTo>
                <a:lnTo>
                  <a:pt x="335" y="223"/>
                </a:lnTo>
                <a:lnTo>
                  <a:pt x="334" y="225"/>
                </a:lnTo>
                <a:lnTo>
                  <a:pt x="333" y="227"/>
                </a:lnTo>
                <a:lnTo>
                  <a:pt x="332" y="229"/>
                </a:lnTo>
                <a:lnTo>
                  <a:pt x="331" y="231"/>
                </a:lnTo>
                <a:lnTo>
                  <a:pt x="330" y="233"/>
                </a:lnTo>
                <a:lnTo>
                  <a:pt x="330" y="235"/>
                </a:lnTo>
                <a:lnTo>
                  <a:pt x="329" y="237"/>
                </a:lnTo>
                <a:lnTo>
                  <a:pt x="328" y="238"/>
                </a:lnTo>
                <a:lnTo>
                  <a:pt x="327" y="240"/>
                </a:lnTo>
                <a:lnTo>
                  <a:pt x="327" y="242"/>
                </a:lnTo>
                <a:lnTo>
                  <a:pt x="326" y="244"/>
                </a:lnTo>
                <a:lnTo>
                  <a:pt x="326" y="246"/>
                </a:lnTo>
                <a:lnTo>
                  <a:pt x="326" y="247"/>
                </a:lnTo>
                <a:lnTo>
                  <a:pt x="326" y="249"/>
                </a:lnTo>
                <a:lnTo>
                  <a:pt x="326" y="251"/>
                </a:lnTo>
                <a:lnTo>
                  <a:pt x="326" y="252"/>
                </a:lnTo>
                <a:lnTo>
                  <a:pt x="326" y="254"/>
                </a:lnTo>
                <a:lnTo>
                  <a:pt x="327" y="256"/>
                </a:lnTo>
                <a:lnTo>
                  <a:pt x="327" y="258"/>
                </a:lnTo>
                <a:lnTo>
                  <a:pt x="328" y="260"/>
                </a:lnTo>
                <a:lnTo>
                  <a:pt x="329" y="262"/>
                </a:lnTo>
                <a:lnTo>
                  <a:pt x="330" y="264"/>
                </a:lnTo>
                <a:lnTo>
                  <a:pt x="332" y="266"/>
                </a:lnTo>
                <a:lnTo>
                  <a:pt x="333" y="267"/>
                </a:lnTo>
                <a:lnTo>
                  <a:pt x="334" y="268"/>
                </a:lnTo>
                <a:lnTo>
                  <a:pt x="336" y="269"/>
                </a:lnTo>
                <a:lnTo>
                  <a:pt x="337" y="270"/>
                </a:lnTo>
                <a:lnTo>
                  <a:pt x="338" y="270"/>
                </a:lnTo>
                <a:lnTo>
                  <a:pt x="339" y="271"/>
                </a:lnTo>
                <a:lnTo>
                  <a:pt x="340" y="272"/>
                </a:lnTo>
                <a:lnTo>
                  <a:pt x="342" y="272"/>
                </a:lnTo>
                <a:lnTo>
                  <a:pt x="343" y="272"/>
                </a:lnTo>
                <a:lnTo>
                  <a:pt x="345" y="272"/>
                </a:lnTo>
                <a:lnTo>
                  <a:pt x="346" y="272"/>
                </a:lnTo>
                <a:lnTo>
                  <a:pt x="348" y="273"/>
                </a:lnTo>
                <a:lnTo>
                  <a:pt x="349" y="273"/>
                </a:lnTo>
                <a:lnTo>
                  <a:pt x="351" y="273"/>
                </a:lnTo>
                <a:lnTo>
                  <a:pt x="352" y="273"/>
                </a:lnTo>
                <a:lnTo>
                  <a:pt x="354" y="273"/>
                </a:lnTo>
                <a:lnTo>
                  <a:pt x="356" y="273"/>
                </a:lnTo>
                <a:lnTo>
                  <a:pt x="358" y="273"/>
                </a:lnTo>
                <a:lnTo>
                  <a:pt x="360" y="273"/>
                </a:lnTo>
                <a:lnTo>
                  <a:pt x="361" y="273"/>
                </a:lnTo>
                <a:lnTo>
                  <a:pt x="363" y="273"/>
                </a:lnTo>
                <a:lnTo>
                  <a:pt x="365" y="273"/>
                </a:lnTo>
                <a:lnTo>
                  <a:pt x="367" y="273"/>
                </a:lnTo>
                <a:lnTo>
                  <a:pt x="369" y="273"/>
                </a:lnTo>
                <a:lnTo>
                  <a:pt x="372" y="274"/>
                </a:lnTo>
                <a:lnTo>
                  <a:pt x="374" y="274"/>
                </a:lnTo>
                <a:lnTo>
                  <a:pt x="376" y="274"/>
                </a:lnTo>
                <a:lnTo>
                  <a:pt x="378" y="275"/>
                </a:lnTo>
                <a:lnTo>
                  <a:pt x="380" y="276"/>
                </a:lnTo>
                <a:lnTo>
                  <a:pt x="383" y="276"/>
                </a:lnTo>
                <a:lnTo>
                  <a:pt x="398" y="281"/>
                </a:lnTo>
                <a:lnTo>
                  <a:pt x="404" y="283"/>
                </a:lnTo>
                <a:lnTo>
                  <a:pt x="411" y="284"/>
                </a:lnTo>
                <a:lnTo>
                  <a:pt x="418" y="286"/>
                </a:lnTo>
                <a:lnTo>
                  <a:pt x="424" y="287"/>
                </a:lnTo>
                <a:lnTo>
                  <a:pt x="430" y="288"/>
                </a:lnTo>
                <a:lnTo>
                  <a:pt x="435" y="290"/>
                </a:lnTo>
                <a:lnTo>
                  <a:pt x="441" y="291"/>
                </a:lnTo>
                <a:lnTo>
                  <a:pt x="446" y="292"/>
                </a:lnTo>
                <a:lnTo>
                  <a:pt x="451" y="292"/>
                </a:lnTo>
                <a:lnTo>
                  <a:pt x="456" y="294"/>
                </a:lnTo>
                <a:lnTo>
                  <a:pt x="461" y="294"/>
                </a:lnTo>
                <a:lnTo>
                  <a:pt x="466" y="295"/>
                </a:lnTo>
                <a:lnTo>
                  <a:pt x="470" y="296"/>
                </a:lnTo>
                <a:lnTo>
                  <a:pt x="475" y="298"/>
                </a:lnTo>
                <a:lnTo>
                  <a:pt x="479" y="298"/>
                </a:lnTo>
                <a:lnTo>
                  <a:pt x="483" y="300"/>
                </a:lnTo>
                <a:lnTo>
                  <a:pt x="488" y="301"/>
                </a:lnTo>
                <a:lnTo>
                  <a:pt x="492" y="303"/>
                </a:lnTo>
                <a:lnTo>
                  <a:pt x="496" y="304"/>
                </a:lnTo>
                <a:lnTo>
                  <a:pt x="500" y="306"/>
                </a:lnTo>
                <a:lnTo>
                  <a:pt x="504" y="309"/>
                </a:lnTo>
                <a:lnTo>
                  <a:pt x="508" y="311"/>
                </a:lnTo>
                <a:lnTo>
                  <a:pt x="512" y="314"/>
                </a:lnTo>
                <a:lnTo>
                  <a:pt x="516" y="317"/>
                </a:lnTo>
                <a:lnTo>
                  <a:pt x="520" y="320"/>
                </a:lnTo>
                <a:lnTo>
                  <a:pt x="524" y="324"/>
                </a:lnTo>
                <a:lnTo>
                  <a:pt x="529" y="328"/>
                </a:lnTo>
                <a:lnTo>
                  <a:pt x="533" y="332"/>
                </a:lnTo>
                <a:lnTo>
                  <a:pt x="537" y="337"/>
                </a:lnTo>
                <a:lnTo>
                  <a:pt x="542" y="343"/>
                </a:lnTo>
                <a:lnTo>
                  <a:pt x="545" y="347"/>
                </a:lnTo>
                <a:lnTo>
                  <a:pt x="547" y="349"/>
                </a:lnTo>
                <a:lnTo>
                  <a:pt x="548" y="351"/>
                </a:lnTo>
                <a:lnTo>
                  <a:pt x="550" y="354"/>
                </a:lnTo>
                <a:lnTo>
                  <a:pt x="551" y="356"/>
                </a:lnTo>
                <a:lnTo>
                  <a:pt x="552" y="358"/>
                </a:lnTo>
                <a:lnTo>
                  <a:pt x="554" y="360"/>
                </a:lnTo>
                <a:lnTo>
                  <a:pt x="555" y="362"/>
                </a:lnTo>
                <a:lnTo>
                  <a:pt x="556" y="364"/>
                </a:lnTo>
                <a:lnTo>
                  <a:pt x="557" y="367"/>
                </a:lnTo>
                <a:lnTo>
                  <a:pt x="558" y="369"/>
                </a:lnTo>
                <a:lnTo>
                  <a:pt x="558" y="371"/>
                </a:lnTo>
                <a:lnTo>
                  <a:pt x="559" y="374"/>
                </a:lnTo>
                <a:lnTo>
                  <a:pt x="560" y="376"/>
                </a:lnTo>
                <a:lnTo>
                  <a:pt x="560" y="378"/>
                </a:lnTo>
                <a:lnTo>
                  <a:pt x="561" y="380"/>
                </a:lnTo>
                <a:lnTo>
                  <a:pt x="561" y="382"/>
                </a:lnTo>
                <a:lnTo>
                  <a:pt x="562" y="384"/>
                </a:lnTo>
                <a:lnTo>
                  <a:pt x="562" y="386"/>
                </a:lnTo>
                <a:lnTo>
                  <a:pt x="562" y="388"/>
                </a:lnTo>
                <a:lnTo>
                  <a:pt x="562" y="390"/>
                </a:lnTo>
                <a:lnTo>
                  <a:pt x="561" y="392"/>
                </a:lnTo>
                <a:lnTo>
                  <a:pt x="561" y="394"/>
                </a:lnTo>
                <a:lnTo>
                  <a:pt x="561" y="396"/>
                </a:lnTo>
                <a:lnTo>
                  <a:pt x="560" y="398"/>
                </a:lnTo>
                <a:lnTo>
                  <a:pt x="560" y="400"/>
                </a:lnTo>
                <a:lnTo>
                  <a:pt x="559" y="402"/>
                </a:lnTo>
                <a:lnTo>
                  <a:pt x="558" y="404"/>
                </a:lnTo>
                <a:lnTo>
                  <a:pt x="557" y="405"/>
                </a:lnTo>
                <a:lnTo>
                  <a:pt x="556" y="407"/>
                </a:lnTo>
                <a:lnTo>
                  <a:pt x="555" y="409"/>
                </a:lnTo>
                <a:lnTo>
                  <a:pt x="553" y="410"/>
                </a:lnTo>
                <a:lnTo>
                  <a:pt x="552" y="411"/>
                </a:lnTo>
                <a:lnTo>
                  <a:pt x="550" y="412"/>
                </a:lnTo>
                <a:lnTo>
                  <a:pt x="549" y="412"/>
                </a:lnTo>
                <a:lnTo>
                  <a:pt x="548" y="412"/>
                </a:lnTo>
                <a:lnTo>
                  <a:pt x="546" y="412"/>
                </a:lnTo>
                <a:lnTo>
                  <a:pt x="545" y="412"/>
                </a:lnTo>
                <a:lnTo>
                  <a:pt x="544" y="412"/>
                </a:lnTo>
                <a:lnTo>
                  <a:pt x="542" y="412"/>
                </a:lnTo>
                <a:lnTo>
                  <a:pt x="541" y="412"/>
                </a:lnTo>
                <a:lnTo>
                  <a:pt x="539" y="412"/>
                </a:lnTo>
                <a:lnTo>
                  <a:pt x="538" y="411"/>
                </a:lnTo>
                <a:lnTo>
                  <a:pt x="536" y="410"/>
                </a:lnTo>
                <a:lnTo>
                  <a:pt x="534" y="410"/>
                </a:lnTo>
                <a:lnTo>
                  <a:pt x="532" y="410"/>
                </a:lnTo>
                <a:lnTo>
                  <a:pt x="531" y="409"/>
                </a:lnTo>
                <a:lnTo>
                  <a:pt x="529" y="408"/>
                </a:lnTo>
                <a:lnTo>
                  <a:pt x="527" y="408"/>
                </a:lnTo>
                <a:lnTo>
                  <a:pt x="525" y="407"/>
                </a:lnTo>
                <a:lnTo>
                  <a:pt x="523" y="407"/>
                </a:lnTo>
                <a:lnTo>
                  <a:pt x="522" y="406"/>
                </a:lnTo>
                <a:lnTo>
                  <a:pt x="520" y="406"/>
                </a:lnTo>
                <a:lnTo>
                  <a:pt x="518" y="406"/>
                </a:lnTo>
                <a:lnTo>
                  <a:pt x="516" y="406"/>
                </a:lnTo>
                <a:lnTo>
                  <a:pt x="514" y="406"/>
                </a:lnTo>
                <a:lnTo>
                  <a:pt x="512" y="406"/>
                </a:lnTo>
                <a:lnTo>
                  <a:pt x="510" y="406"/>
                </a:lnTo>
                <a:lnTo>
                  <a:pt x="508" y="406"/>
                </a:lnTo>
                <a:lnTo>
                  <a:pt x="506" y="407"/>
                </a:lnTo>
                <a:lnTo>
                  <a:pt x="504" y="408"/>
                </a:lnTo>
                <a:lnTo>
                  <a:pt x="502" y="409"/>
                </a:lnTo>
                <a:lnTo>
                  <a:pt x="496" y="412"/>
                </a:lnTo>
                <a:lnTo>
                  <a:pt x="493" y="414"/>
                </a:lnTo>
                <a:lnTo>
                  <a:pt x="491" y="416"/>
                </a:lnTo>
                <a:lnTo>
                  <a:pt x="489" y="418"/>
                </a:lnTo>
                <a:lnTo>
                  <a:pt x="487" y="420"/>
                </a:lnTo>
                <a:lnTo>
                  <a:pt x="485" y="422"/>
                </a:lnTo>
                <a:lnTo>
                  <a:pt x="484" y="424"/>
                </a:lnTo>
                <a:lnTo>
                  <a:pt x="482" y="426"/>
                </a:lnTo>
                <a:lnTo>
                  <a:pt x="481" y="428"/>
                </a:lnTo>
                <a:lnTo>
                  <a:pt x="480" y="431"/>
                </a:lnTo>
                <a:lnTo>
                  <a:pt x="479" y="433"/>
                </a:lnTo>
                <a:lnTo>
                  <a:pt x="478" y="436"/>
                </a:lnTo>
                <a:lnTo>
                  <a:pt x="477" y="438"/>
                </a:lnTo>
                <a:lnTo>
                  <a:pt x="476" y="440"/>
                </a:lnTo>
                <a:lnTo>
                  <a:pt x="475" y="443"/>
                </a:lnTo>
                <a:lnTo>
                  <a:pt x="474" y="445"/>
                </a:lnTo>
                <a:lnTo>
                  <a:pt x="474" y="448"/>
                </a:lnTo>
                <a:lnTo>
                  <a:pt x="472" y="450"/>
                </a:lnTo>
                <a:lnTo>
                  <a:pt x="472" y="452"/>
                </a:lnTo>
                <a:lnTo>
                  <a:pt x="470" y="454"/>
                </a:lnTo>
                <a:lnTo>
                  <a:pt x="469" y="457"/>
                </a:lnTo>
                <a:lnTo>
                  <a:pt x="468" y="459"/>
                </a:lnTo>
                <a:lnTo>
                  <a:pt x="467" y="461"/>
                </a:lnTo>
                <a:lnTo>
                  <a:pt x="465" y="463"/>
                </a:lnTo>
                <a:lnTo>
                  <a:pt x="464" y="465"/>
                </a:lnTo>
                <a:lnTo>
                  <a:pt x="462" y="467"/>
                </a:lnTo>
                <a:lnTo>
                  <a:pt x="460" y="469"/>
                </a:lnTo>
                <a:lnTo>
                  <a:pt x="457" y="470"/>
                </a:lnTo>
                <a:lnTo>
                  <a:pt x="455" y="472"/>
                </a:lnTo>
                <a:lnTo>
                  <a:pt x="452" y="473"/>
                </a:lnTo>
                <a:lnTo>
                  <a:pt x="449" y="475"/>
                </a:lnTo>
                <a:lnTo>
                  <a:pt x="437" y="479"/>
                </a:lnTo>
                <a:lnTo>
                  <a:pt x="432" y="480"/>
                </a:lnTo>
                <a:lnTo>
                  <a:pt x="426" y="482"/>
                </a:lnTo>
                <a:lnTo>
                  <a:pt x="421" y="484"/>
                </a:lnTo>
                <a:lnTo>
                  <a:pt x="416" y="485"/>
                </a:lnTo>
                <a:lnTo>
                  <a:pt x="410" y="486"/>
                </a:lnTo>
                <a:lnTo>
                  <a:pt x="406" y="486"/>
                </a:lnTo>
                <a:lnTo>
                  <a:pt x="401" y="487"/>
                </a:lnTo>
                <a:lnTo>
                  <a:pt x="396" y="488"/>
                </a:lnTo>
                <a:lnTo>
                  <a:pt x="391" y="488"/>
                </a:lnTo>
                <a:lnTo>
                  <a:pt x="387" y="488"/>
                </a:lnTo>
                <a:lnTo>
                  <a:pt x="382" y="488"/>
                </a:lnTo>
                <a:lnTo>
                  <a:pt x="378" y="487"/>
                </a:lnTo>
                <a:lnTo>
                  <a:pt x="373" y="486"/>
                </a:lnTo>
                <a:lnTo>
                  <a:pt x="368" y="486"/>
                </a:lnTo>
                <a:lnTo>
                  <a:pt x="364" y="485"/>
                </a:lnTo>
                <a:lnTo>
                  <a:pt x="360" y="484"/>
                </a:lnTo>
                <a:lnTo>
                  <a:pt x="355" y="482"/>
                </a:lnTo>
                <a:lnTo>
                  <a:pt x="350" y="481"/>
                </a:lnTo>
                <a:lnTo>
                  <a:pt x="346" y="479"/>
                </a:lnTo>
                <a:lnTo>
                  <a:pt x="342" y="477"/>
                </a:lnTo>
                <a:lnTo>
                  <a:pt x="337" y="475"/>
                </a:lnTo>
                <a:lnTo>
                  <a:pt x="332" y="473"/>
                </a:lnTo>
                <a:lnTo>
                  <a:pt x="327" y="470"/>
                </a:lnTo>
                <a:lnTo>
                  <a:pt x="322" y="468"/>
                </a:lnTo>
                <a:lnTo>
                  <a:pt x="317" y="465"/>
                </a:lnTo>
                <a:lnTo>
                  <a:pt x="312" y="462"/>
                </a:lnTo>
                <a:lnTo>
                  <a:pt x="307" y="459"/>
                </a:lnTo>
                <a:lnTo>
                  <a:pt x="302" y="455"/>
                </a:lnTo>
                <a:lnTo>
                  <a:pt x="296" y="452"/>
                </a:lnTo>
                <a:lnTo>
                  <a:pt x="290" y="448"/>
                </a:lnTo>
                <a:lnTo>
                  <a:pt x="280" y="442"/>
                </a:lnTo>
                <a:lnTo>
                  <a:pt x="275" y="438"/>
                </a:lnTo>
                <a:lnTo>
                  <a:pt x="271" y="435"/>
                </a:lnTo>
                <a:lnTo>
                  <a:pt x="266" y="432"/>
                </a:lnTo>
                <a:lnTo>
                  <a:pt x="262" y="429"/>
                </a:lnTo>
                <a:lnTo>
                  <a:pt x="258" y="426"/>
                </a:lnTo>
                <a:lnTo>
                  <a:pt x="254" y="422"/>
                </a:lnTo>
                <a:lnTo>
                  <a:pt x="250" y="419"/>
                </a:lnTo>
                <a:lnTo>
                  <a:pt x="246" y="416"/>
                </a:lnTo>
                <a:lnTo>
                  <a:pt x="243" y="413"/>
                </a:lnTo>
                <a:lnTo>
                  <a:pt x="240" y="410"/>
                </a:lnTo>
                <a:lnTo>
                  <a:pt x="236" y="406"/>
                </a:lnTo>
                <a:lnTo>
                  <a:pt x="233" y="403"/>
                </a:lnTo>
                <a:lnTo>
                  <a:pt x="230" y="400"/>
                </a:lnTo>
                <a:lnTo>
                  <a:pt x="228" y="396"/>
                </a:lnTo>
                <a:lnTo>
                  <a:pt x="225" y="392"/>
                </a:lnTo>
                <a:lnTo>
                  <a:pt x="223" y="389"/>
                </a:lnTo>
                <a:lnTo>
                  <a:pt x="221" y="385"/>
                </a:lnTo>
                <a:lnTo>
                  <a:pt x="219" y="382"/>
                </a:lnTo>
                <a:lnTo>
                  <a:pt x="217" y="378"/>
                </a:lnTo>
                <a:lnTo>
                  <a:pt x="216" y="374"/>
                </a:lnTo>
                <a:lnTo>
                  <a:pt x="214" y="370"/>
                </a:lnTo>
                <a:lnTo>
                  <a:pt x="213" y="366"/>
                </a:lnTo>
                <a:lnTo>
                  <a:pt x="212" y="362"/>
                </a:lnTo>
                <a:lnTo>
                  <a:pt x="212" y="358"/>
                </a:lnTo>
                <a:lnTo>
                  <a:pt x="211" y="353"/>
                </a:lnTo>
                <a:lnTo>
                  <a:pt x="210" y="349"/>
                </a:lnTo>
                <a:lnTo>
                  <a:pt x="210" y="344"/>
                </a:lnTo>
                <a:lnTo>
                  <a:pt x="210" y="339"/>
                </a:lnTo>
                <a:lnTo>
                  <a:pt x="210" y="334"/>
                </a:lnTo>
                <a:lnTo>
                  <a:pt x="211" y="330"/>
                </a:lnTo>
                <a:lnTo>
                  <a:pt x="213" y="318"/>
                </a:lnTo>
                <a:lnTo>
                  <a:pt x="214" y="313"/>
                </a:lnTo>
                <a:lnTo>
                  <a:pt x="216" y="308"/>
                </a:lnTo>
                <a:lnTo>
                  <a:pt x="218" y="304"/>
                </a:lnTo>
                <a:lnTo>
                  <a:pt x="220" y="300"/>
                </a:lnTo>
                <a:lnTo>
                  <a:pt x="223" y="296"/>
                </a:lnTo>
                <a:lnTo>
                  <a:pt x="226" y="293"/>
                </a:lnTo>
                <a:lnTo>
                  <a:pt x="228" y="290"/>
                </a:lnTo>
                <a:lnTo>
                  <a:pt x="232" y="286"/>
                </a:lnTo>
                <a:lnTo>
                  <a:pt x="235" y="284"/>
                </a:lnTo>
                <a:lnTo>
                  <a:pt x="239" y="281"/>
                </a:lnTo>
                <a:lnTo>
                  <a:pt x="242" y="278"/>
                </a:lnTo>
                <a:lnTo>
                  <a:pt x="246" y="276"/>
                </a:lnTo>
                <a:lnTo>
                  <a:pt x="250" y="273"/>
                </a:lnTo>
                <a:lnTo>
                  <a:pt x="255" y="271"/>
                </a:lnTo>
                <a:lnTo>
                  <a:pt x="259" y="268"/>
                </a:lnTo>
                <a:lnTo>
                  <a:pt x="264" y="266"/>
                </a:lnTo>
                <a:lnTo>
                  <a:pt x="268" y="263"/>
                </a:lnTo>
                <a:lnTo>
                  <a:pt x="273" y="260"/>
                </a:lnTo>
                <a:lnTo>
                  <a:pt x="278" y="258"/>
                </a:lnTo>
                <a:lnTo>
                  <a:pt x="282" y="254"/>
                </a:lnTo>
                <a:lnTo>
                  <a:pt x="287" y="251"/>
                </a:lnTo>
                <a:lnTo>
                  <a:pt x="292" y="248"/>
                </a:lnTo>
                <a:lnTo>
                  <a:pt x="297" y="244"/>
                </a:lnTo>
                <a:lnTo>
                  <a:pt x="302" y="240"/>
                </a:lnTo>
                <a:lnTo>
                  <a:pt x="306" y="236"/>
                </a:lnTo>
                <a:lnTo>
                  <a:pt x="311" y="232"/>
                </a:lnTo>
                <a:lnTo>
                  <a:pt x="316" y="227"/>
                </a:lnTo>
                <a:lnTo>
                  <a:pt x="321" y="222"/>
                </a:lnTo>
                <a:lnTo>
                  <a:pt x="326" y="216"/>
                </a:lnTo>
                <a:lnTo>
                  <a:pt x="330" y="210"/>
                </a:lnTo>
                <a:lnTo>
                  <a:pt x="333" y="206"/>
                </a:lnTo>
                <a:lnTo>
                  <a:pt x="335" y="204"/>
                </a:lnTo>
                <a:lnTo>
                  <a:pt x="336" y="202"/>
                </a:lnTo>
                <a:lnTo>
                  <a:pt x="338" y="200"/>
                </a:lnTo>
                <a:lnTo>
                  <a:pt x="339" y="199"/>
                </a:lnTo>
                <a:lnTo>
                  <a:pt x="340" y="197"/>
                </a:lnTo>
                <a:lnTo>
                  <a:pt x="342" y="196"/>
                </a:lnTo>
                <a:lnTo>
                  <a:pt x="343" y="194"/>
                </a:lnTo>
                <a:lnTo>
                  <a:pt x="344" y="193"/>
                </a:lnTo>
                <a:lnTo>
                  <a:pt x="345" y="191"/>
                </a:lnTo>
                <a:lnTo>
                  <a:pt x="346" y="190"/>
                </a:lnTo>
                <a:lnTo>
                  <a:pt x="347" y="188"/>
                </a:lnTo>
                <a:lnTo>
                  <a:pt x="348" y="187"/>
                </a:lnTo>
                <a:lnTo>
                  <a:pt x="349" y="186"/>
                </a:lnTo>
                <a:lnTo>
                  <a:pt x="350" y="184"/>
                </a:lnTo>
                <a:lnTo>
                  <a:pt x="351" y="183"/>
                </a:lnTo>
                <a:lnTo>
                  <a:pt x="352" y="182"/>
                </a:lnTo>
                <a:lnTo>
                  <a:pt x="353" y="180"/>
                </a:lnTo>
                <a:lnTo>
                  <a:pt x="353" y="179"/>
                </a:lnTo>
                <a:lnTo>
                  <a:pt x="354" y="178"/>
                </a:lnTo>
                <a:lnTo>
                  <a:pt x="354" y="176"/>
                </a:lnTo>
                <a:lnTo>
                  <a:pt x="355" y="175"/>
                </a:lnTo>
                <a:lnTo>
                  <a:pt x="356" y="173"/>
                </a:lnTo>
                <a:lnTo>
                  <a:pt x="356" y="172"/>
                </a:lnTo>
                <a:lnTo>
                  <a:pt x="356" y="170"/>
                </a:lnTo>
                <a:lnTo>
                  <a:pt x="356" y="168"/>
                </a:lnTo>
                <a:lnTo>
                  <a:pt x="357" y="166"/>
                </a:lnTo>
                <a:lnTo>
                  <a:pt x="357" y="164"/>
                </a:lnTo>
                <a:lnTo>
                  <a:pt x="357" y="162"/>
                </a:lnTo>
                <a:lnTo>
                  <a:pt x="357" y="160"/>
                </a:lnTo>
                <a:lnTo>
                  <a:pt x="357" y="158"/>
                </a:lnTo>
                <a:lnTo>
                  <a:pt x="356" y="154"/>
                </a:lnTo>
                <a:lnTo>
                  <a:pt x="356" y="152"/>
                </a:lnTo>
                <a:lnTo>
                  <a:pt x="356" y="151"/>
                </a:lnTo>
                <a:lnTo>
                  <a:pt x="355" y="149"/>
                </a:lnTo>
                <a:lnTo>
                  <a:pt x="354" y="148"/>
                </a:lnTo>
                <a:lnTo>
                  <a:pt x="354" y="147"/>
                </a:lnTo>
                <a:lnTo>
                  <a:pt x="354" y="146"/>
                </a:lnTo>
                <a:lnTo>
                  <a:pt x="353" y="144"/>
                </a:lnTo>
                <a:lnTo>
                  <a:pt x="352" y="143"/>
                </a:lnTo>
                <a:lnTo>
                  <a:pt x="351" y="142"/>
                </a:lnTo>
                <a:lnTo>
                  <a:pt x="350" y="141"/>
                </a:lnTo>
                <a:lnTo>
                  <a:pt x="350" y="140"/>
                </a:lnTo>
                <a:lnTo>
                  <a:pt x="349" y="140"/>
                </a:lnTo>
                <a:lnTo>
                  <a:pt x="348" y="138"/>
                </a:lnTo>
                <a:lnTo>
                  <a:pt x="347" y="138"/>
                </a:lnTo>
                <a:lnTo>
                  <a:pt x="346" y="137"/>
                </a:lnTo>
                <a:lnTo>
                  <a:pt x="345" y="136"/>
                </a:lnTo>
                <a:lnTo>
                  <a:pt x="344" y="135"/>
                </a:lnTo>
                <a:lnTo>
                  <a:pt x="343" y="134"/>
                </a:lnTo>
                <a:lnTo>
                  <a:pt x="342" y="133"/>
                </a:lnTo>
                <a:lnTo>
                  <a:pt x="341" y="132"/>
                </a:lnTo>
                <a:lnTo>
                  <a:pt x="340" y="131"/>
                </a:lnTo>
                <a:lnTo>
                  <a:pt x="339" y="130"/>
                </a:lnTo>
                <a:lnTo>
                  <a:pt x="338" y="128"/>
                </a:lnTo>
                <a:lnTo>
                  <a:pt x="337" y="127"/>
                </a:lnTo>
                <a:lnTo>
                  <a:pt x="336" y="126"/>
                </a:lnTo>
                <a:lnTo>
                  <a:pt x="334" y="124"/>
                </a:lnTo>
                <a:lnTo>
                  <a:pt x="334" y="123"/>
                </a:lnTo>
                <a:lnTo>
                  <a:pt x="332" y="121"/>
                </a:lnTo>
                <a:lnTo>
                  <a:pt x="331" y="120"/>
                </a:lnTo>
                <a:lnTo>
                  <a:pt x="330" y="118"/>
                </a:lnTo>
                <a:lnTo>
                  <a:pt x="329" y="116"/>
                </a:lnTo>
                <a:lnTo>
                  <a:pt x="328" y="114"/>
                </a:lnTo>
                <a:lnTo>
                  <a:pt x="328" y="114"/>
                </a:lnTo>
                <a:lnTo>
                  <a:pt x="327" y="113"/>
                </a:lnTo>
                <a:lnTo>
                  <a:pt x="326" y="112"/>
                </a:lnTo>
                <a:lnTo>
                  <a:pt x="326" y="111"/>
                </a:lnTo>
                <a:lnTo>
                  <a:pt x="325" y="110"/>
                </a:lnTo>
                <a:lnTo>
                  <a:pt x="325" y="110"/>
                </a:lnTo>
                <a:lnTo>
                  <a:pt x="324" y="109"/>
                </a:lnTo>
                <a:lnTo>
                  <a:pt x="324" y="108"/>
                </a:lnTo>
                <a:lnTo>
                  <a:pt x="323" y="108"/>
                </a:lnTo>
                <a:lnTo>
                  <a:pt x="323" y="107"/>
                </a:lnTo>
                <a:lnTo>
                  <a:pt x="322" y="106"/>
                </a:lnTo>
                <a:lnTo>
                  <a:pt x="322" y="106"/>
                </a:lnTo>
                <a:lnTo>
                  <a:pt x="322" y="105"/>
                </a:lnTo>
                <a:lnTo>
                  <a:pt x="321" y="104"/>
                </a:lnTo>
                <a:lnTo>
                  <a:pt x="321" y="104"/>
                </a:lnTo>
                <a:lnTo>
                  <a:pt x="321" y="103"/>
                </a:lnTo>
                <a:lnTo>
                  <a:pt x="320" y="102"/>
                </a:lnTo>
                <a:lnTo>
                  <a:pt x="320" y="102"/>
                </a:lnTo>
                <a:lnTo>
                  <a:pt x="320" y="101"/>
                </a:lnTo>
                <a:lnTo>
                  <a:pt x="319" y="100"/>
                </a:lnTo>
                <a:lnTo>
                  <a:pt x="319" y="100"/>
                </a:lnTo>
                <a:lnTo>
                  <a:pt x="319" y="99"/>
                </a:lnTo>
                <a:lnTo>
                  <a:pt x="318" y="98"/>
                </a:lnTo>
                <a:lnTo>
                  <a:pt x="318" y="97"/>
                </a:lnTo>
                <a:lnTo>
                  <a:pt x="318" y="96"/>
                </a:lnTo>
                <a:lnTo>
                  <a:pt x="318" y="95"/>
                </a:lnTo>
                <a:lnTo>
                  <a:pt x="317" y="94"/>
                </a:lnTo>
                <a:lnTo>
                  <a:pt x="317" y="93"/>
                </a:lnTo>
                <a:lnTo>
                  <a:pt x="317" y="92"/>
                </a:lnTo>
                <a:lnTo>
                  <a:pt x="316" y="90"/>
                </a:lnTo>
                <a:lnTo>
                  <a:pt x="316" y="90"/>
                </a:lnTo>
                <a:lnTo>
                  <a:pt x="316" y="89"/>
                </a:lnTo>
                <a:lnTo>
                  <a:pt x="316" y="89"/>
                </a:lnTo>
                <a:lnTo>
                  <a:pt x="316" y="88"/>
                </a:lnTo>
                <a:lnTo>
                  <a:pt x="316" y="88"/>
                </a:lnTo>
                <a:lnTo>
                  <a:pt x="316" y="88"/>
                </a:lnTo>
                <a:lnTo>
                  <a:pt x="316" y="87"/>
                </a:lnTo>
                <a:lnTo>
                  <a:pt x="316" y="87"/>
                </a:lnTo>
                <a:lnTo>
                  <a:pt x="316" y="86"/>
                </a:lnTo>
                <a:lnTo>
                  <a:pt x="316" y="86"/>
                </a:lnTo>
                <a:lnTo>
                  <a:pt x="316" y="86"/>
                </a:lnTo>
                <a:lnTo>
                  <a:pt x="316" y="86"/>
                </a:lnTo>
                <a:lnTo>
                  <a:pt x="316" y="85"/>
                </a:lnTo>
                <a:lnTo>
                  <a:pt x="316" y="85"/>
                </a:lnTo>
                <a:lnTo>
                  <a:pt x="316" y="84"/>
                </a:lnTo>
                <a:lnTo>
                  <a:pt x="316" y="84"/>
                </a:lnTo>
                <a:lnTo>
                  <a:pt x="316" y="84"/>
                </a:lnTo>
                <a:lnTo>
                  <a:pt x="316" y="84"/>
                </a:lnTo>
                <a:lnTo>
                  <a:pt x="316" y="83"/>
                </a:lnTo>
                <a:lnTo>
                  <a:pt x="316" y="83"/>
                </a:lnTo>
                <a:lnTo>
                  <a:pt x="316" y="82"/>
                </a:lnTo>
                <a:lnTo>
                  <a:pt x="316" y="82"/>
                </a:lnTo>
                <a:lnTo>
                  <a:pt x="316" y="82"/>
                </a:lnTo>
                <a:lnTo>
                  <a:pt x="316" y="81"/>
                </a:lnTo>
                <a:lnTo>
                  <a:pt x="316" y="81"/>
                </a:lnTo>
                <a:lnTo>
                  <a:pt x="316" y="80"/>
                </a:lnTo>
                <a:lnTo>
                  <a:pt x="316" y="80"/>
                </a:lnTo>
                <a:lnTo>
                  <a:pt x="316" y="79"/>
                </a:lnTo>
                <a:lnTo>
                  <a:pt x="316" y="79"/>
                </a:lnTo>
                <a:lnTo>
                  <a:pt x="317" y="78"/>
                </a:lnTo>
                <a:lnTo>
                  <a:pt x="317" y="77"/>
                </a:lnTo>
                <a:lnTo>
                  <a:pt x="317" y="76"/>
                </a:lnTo>
                <a:lnTo>
                  <a:pt x="317" y="76"/>
                </a:lnTo>
                <a:lnTo>
                  <a:pt x="317" y="76"/>
                </a:lnTo>
                <a:lnTo>
                  <a:pt x="317" y="75"/>
                </a:lnTo>
                <a:lnTo>
                  <a:pt x="317" y="75"/>
                </a:lnTo>
                <a:lnTo>
                  <a:pt x="317" y="74"/>
                </a:lnTo>
                <a:lnTo>
                  <a:pt x="317" y="74"/>
                </a:lnTo>
                <a:lnTo>
                  <a:pt x="317" y="74"/>
                </a:lnTo>
                <a:lnTo>
                  <a:pt x="317" y="73"/>
                </a:lnTo>
                <a:lnTo>
                  <a:pt x="317" y="73"/>
                </a:lnTo>
                <a:lnTo>
                  <a:pt x="317" y="73"/>
                </a:lnTo>
                <a:lnTo>
                  <a:pt x="317" y="72"/>
                </a:lnTo>
                <a:lnTo>
                  <a:pt x="317" y="72"/>
                </a:lnTo>
                <a:lnTo>
                  <a:pt x="317" y="72"/>
                </a:lnTo>
                <a:lnTo>
                  <a:pt x="317" y="71"/>
                </a:lnTo>
                <a:lnTo>
                  <a:pt x="317" y="71"/>
                </a:lnTo>
                <a:lnTo>
                  <a:pt x="317" y="71"/>
                </a:lnTo>
                <a:lnTo>
                  <a:pt x="317" y="70"/>
                </a:lnTo>
                <a:lnTo>
                  <a:pt x="317" y="70"/>
                </a:lnTo>
                <a:lnTo>
                  <a:pt x="317" y="70"/>
                </a:lnTo>
                <a:lnTo>
                  <a:pt x="317" y="69"/>
                </a:lnTo>
                <a:lnTo>
                  <a:pt x="317" y="69"/>
                </a:lnTo>
                <a:lnTo>
                  <a:pt x="317" y="68"/>
                </a:lnTo>
                <a:lnTo>
                  <a:pt x="317" y="68"/>
                </a:lnTo>
                <a:lnTo>
                  <a:pt x="317" y="68"/>
                </a:lnTo>
                <a:lnTo>
                  <a:pt x="317" y="67"/>
                </a:lnTo>
                <a:lnTo>
                  <a:pt x="317" y="67"/>
                </a:lnTo>
                <a:lnTo>
                  <a:pt x="317" y="66"/>
                </a:lnTo>
                <a:lnTo>
                  <a:pt x="317" y="66"/>
                </a:lnTo>
                <a:lnTo>
                  <a:pt x="317" y="65"/>
                </a:lnTo>
                <a:lnTo>
                  <a:pt x="316" y="64"/>
                </a:lnTo>
                <a:lnTo>
                  <a:pt x="316" y="63"/>
                </a:lnTo>
                <a:lnTo>
                  <a:pt x="316" y="63"/>
                </a:lnTo>
                <a:lnTo>
                  <a:pt x="316" y="62"/>
                </a:lnTo>
                <a:lnTo>
                  <a:pt x="316" y="62"/>
                </a:lnTo>
                <a:lnTo>
                  <a:pt x="316" y="61"/>
                </a:lnTo>
                <a:lnTo>
                  <a:pt x="316" y="61"/>
                </a:lnTo>
                <a:lnTo>
                  <a:pt x="316" y="60"/>
                </a:lnTo>
                <a:lnTo>
                  <a:pt x="316" y="60"/>
                </a:lnTo>
                <a:lnTo>
                  <a:pt x="316" y="59"/>
                </a:lnTo>
                <a:lnTo>
                  <a:pt x="316" y="59"/>
                </a:lnTo>
                <a:lnTo>
                  <a:pt x="316" y="58"/>
                </a:lnTo>
                <a:lnTo>
                  <a:pt x="316" y="58"/>
                </a:lnTo>
                <a:lnTo>
                  <a:pt x="316" y="58"/>
                </a:lnTo>
                <a:lnTo>
                  <a:pt x="316" y="57"/>
                </a:lnTo>
                <a:lnTo>
                  <a:pt x="315" y="57"/>
                </a:lnTo>
                <a:lnTo>
                  <a:pt x="315" y="56"/>
                </a:lnTo>
                <a:lnTo>
                  <a:pt x="315" y="56"/>
                </a:lnTo>
                <a:lnTo>
                  <a:pt x="315" y="56"/>
                </a:lnTo>
                <a:lnTo>
                  <a:pt x="315" y="55"/>
                </a:lnTo>
                <a:lnTo>
                  <a:pt x="315" y="55"/>
                </a:lnTo>
                <a:lnTo>
                  <a:pt x="315" y="55"/>
                </a:lnTo>
                <a:lnTo>
                  <a:pt x="315" y="54"/>
                </a:lnTo>
                <a:lnTo>
                  <a:pt x="315" y="54"/>
                </a:lnTo>
                <a:lnTo>
                  <a:pt x="315" y="54"/>
                </a:lnTo>
                <a:lnTo>
                  <a:pt x="316" y="53"/>
                </a:lnTo>
                <a:lnTo>
                  <a:pt x="316" y="53"/>
                </a:lnTo>
                <a:lnTo>
                  <a:pt x="316" y="53"/>
                </a:lnTo>
                <a:lnTo>
                  <a:pt x="316" y="52"/>
                </a:lnTo>
                <a:lnTo>
                  <a:pt x="316" y="52"/>
                </a:lnTo>
                <a:lnTo>
                  <a:pt x="317" y="52"/>
                </a:lnTo>
                <a:lnTo>
                  <a:pt x="322" y="47"/>
                </a:lnTo>
                <a:lnTo>
                  <a:pt x="325" y="45"/>
                </a:lnTo>
                <a:lnTo>
                  <a:pt x="328" y="43"/>
                </a:lnTo>
                <a:lnTo>
                  <a:pt x="331" y="41"/>
                </a:lnTo>
                <a:lnTo>
                  <a:pt x="334" y="40"/>
                </a:lnTo>
                <a:lnTo>
                  <a:pt x="337" y="39"/>
                </a:lnTo>
                <a:lnTo>
                  <a:pt x="340" y="38"/>
                </a:lnTo>
                <a:lnTo>
                  <a:pt x="343" y="38"/>
                </a:lnTo>
                <a:lnTo>
                  <a:pt x="346" y="37"/>
                </a:lnTo>
                <a:lnTo>
                  <a:pt x="349" y="37"/>
                </a:lnTo>
                <a:lnTo>
                  <a:pt x="352" y="37"/>
                </a:lnTo>
                <a:lnTo>
                  <a:pt x="355" y="37"/>
                </a:lnTo>
                <a:lnTo>
                  <a:pt x="359" y="37"/>
                </a:lnTo>
                <a:lnTo>
                  <a:pt x="362" y="37"/>
                </a:lnTo>
                <a:lnTo>
                  <a:pt x="366" y="38"/>
                </a:lnTo>
                <a:lnTo>
                  <a:pt x="369" y="38"/>
                </a:lnTo>
                <a:lnTo>
                  <a:pt x="373" y="39"/>
                </a:lnTo>
                <a:lnTo>
                  <a:pt x="376" y="40"/>
                </a:lnTo>
                <a:lnTo>
                  <a:pt x="380" y="40"/>
                </a:lnTo>
                <a:lnTo>
                  <a:pt x="384" y="41"/>
                </a:lnTo>
                <a:lnTo>
                  <a:pt x="388" y="42"/>
                </a:lnTo>
                <a:lnTo>
                  <a:pt x="392" y="43"/>
                </a:lnTo>
                <a:lnTo>
                  <a:pt x="397" y="44"/>
                </a:lnTo>
                <a:lnTo>
                  <a:pt x="401" y="45"/>
                </a:lnTo>
                <a:lnTo>
                  <a:pt x="406" y="46"/>
                </a:lnTo>
                <a:lnTo>
                  <a:pt x="410" y="47"/>
                </a:lnTo>
                <a:lnTo>
                  <a:pt x="415" y="48"/>
                </a:lnTo>
                <a:lnTo>
                  <a:pt x="420" y="49"/>
                </a:lnTo>
                <a:lnTo>
                  <a:pt x="425" y="50"/>
                </a:lnTo>
                <a:lnTo>
                  <a:pt x="430" y="51"/>
                </a:lnTo>
                <a:lnTo>
                  <a:pt x="436" y="52"/>
                </a:lnTo>
                <a:lnTo>
                  <a:pt x="444" y="53"/>
                </a:lnTo>
                <a:lnTo>
                  <a:pt x="448" y="54"/>
                </a:lnTo>
                <a:lnTo>
                  <a:pt x="452" y="54"/>
                </a:lnTo>
                <a:lnTo>
                  <a:pt x="455" y="54"/>
                </a:lnTo>
                <a:lnTo>
                  <a:pt x="458" y="55"/>
                </a:lnTo>
                <a:lnTo>
                  <a:pt x="461" y="55"/>
                </a:lnTo>
                <a:lnTo>
                  <a:pt x="464" y="56"/>
                </a:lnTo>
                <a:lnTo>
                  <a:pt x="467" y="56"/>
                </a:lnTo>
                <a:lnTo>
                  <a:pt x="470" y="56"/>
                </a:lnTo>
                <a:lnTo>
                  <a:pt x="472" y="57"/>
                </a:lnTo>
                <a:lnTo>
                  <a:pt x="475" y="57"/>
                </a:lnTo>
                <a:lnTo>
                  <a:pt x="477" y="58"/>
                </a:lnTo>
                <a:lnTo>
                  <a:pt x="480" y="58"/>
                </a:lnTo>
                <a:lnTo>
                  <a:pt x="482" y="59"/>
                </a:lnTo>
                <a:lnTo>
                  <a:pt x="484" y="59"/>
                </a:lnTo>
                <a:lnTo>
                  <a:pt x="486" y="60"/>
                </a:lnTo>
                <a:lnTo>
                  <a:pt x="488" y="60"/>
                </a:lnTo>
                <a:lnTo>
                  <a:pt x="491" y="61"/>
                </a:lnTo>
                <a:lnTo>
                  <a:pt x="493" y="62"/>
                </a:lnTo>
                <a:lnTo>
                  <a:pt x="496" y="63"/>
                </a:lnTo>
                <a:lnTo>
                  <a:pt x="498" y="64"/>
                </a:lnTo>
                <a:lnTo>
                  <a:pt x="500" y="65"/>
                </a:lnTo>
                <a:lnTo>
                  <a:pt x="503" y="66"/>
                </a:lnTo>
                <a:lnTo>
                  <a:pt x="506" y="67"/>
                </a:lnTo>
                <a:lnTo>
                  <a:pt x="508" y="68"/>
                </a:lnTo>
                <a:lnTo>
                  <a:pt x="511" y="70"/>
                </a:lnTo>
                <a:lnTo>
                  <a:pt x="514" y="71"/>
                </a:lnTo>
                <a:lnTo>
                  <a:pt x="518" y="72"/>
                </a:lnTo>
                <a:lnTo>
                  <a:pt x="521" y="74"/>
                </a:lnTo>
                <a:lnTo>
                  <a:pt x="524" y="76"/>
                </a:lnTo>
                <a:lnTo>
                  <a:pt x="528" y="78"/>
                </a:lnTo>
                <a:lnTo>
                  <a:pt x="536" y="82"/>
                </a:lnTo>
                <a:lnTo>
                  <a:pt x="540" y="85"/>
                </a:lnTo>
                <a:lnTo>
                  <a:pt x="543" y="87"/>
                </a:lnTo>
                <a:lnTo>
                  <a:pt x="546" y="89"/>
                </a:lnTo>
                <a:lnTo>
                  <a:pt x="548" y="91"/>
                </a:lnTo>
                <a:lnTo>
                  <a:pt x="551" y="93"/>
                </a:lnTo>
                <a:lnTo>
                  <a:pt x="553" y="95"/>
                </a:lnTo>
                <a:lnTo>
                  <a:pt x="556" y="97"/>
                </a:lnTo>
                <a:lnTo>
                  <a:pt x="558" y="99"/>
                </a:lnTo>
                <a:lnTo>
                  <a:pt x="560" y="101"/>
                </a:lnTo>
                <a:lnTo>
                  <a:pt x="561" y="103"/>
                </a:lnTo>
                <a:lnTo>
                  <a:pt x="563" y="105"/>
                </a:lnTo>
                <a:lnTo>
                  <a:pt x="565" y="107"/>
                </a:lnTo>
                <a:lnTo>
                  <a:pt x="566" y="109"/>
                </a:lnTo>
                <a:lnTo>
                  <a:pt x="568" y="111"/>
                </a:lnTo>
                <a:lnTo>
                  <a:pt x="570" y="113"/>
                </a:lnTo>
                <a:lnTo>
                  <a:pt x="571" y="115"/>
                </a:lnTo>
                <a:lnTo>
                  <a:pt x="573" y="117"/>
                </a:lnTo>
                <a:lnTo>
                  <a:pt x="575" y="119"/>
                </a:lnTo>
                <a:lnTo>
                  <a:pt x="576" y="121"/>
                </a:lnTo>
                <a:lnTo>
                  <a:pt x="578" y="123"/>
                </a:lnTo>
                <a:lnTo>
                  <a:pt x="580" y="125"/>
                </a:lnTo>
                <a:lnTo>
                  <a:pt x="583" y="127"/>
                </a:lnTo>
                <a:lnTo>
                  <a:pt x="585" y="129"/>
                </a:lnTo>
                <a:lnTo>
                  <a:pt x="588" y="131"/>
                </a:lnTo>
                <a:lnTo>
                  <a:pt x="590" y="133"/>
                </a:lnTo>
                <a:lnTo>
                  <a:pt x="593" y="135"/>
                </a:lnTo>
                <a:lnTo>
                  <a:pt x="596" y="137"/>
                </a:lnTo>
                <a:lnTo>
                  <a:pt x="600" y="140"/>
                </a:lnTo>
                <a:lnTo>
                  <a:pt x="604" y="142"/>
                </a:lnTo>
                <a:lnTo>
                  <a:pt x="608" y="144"/>
                </a:lnTo>
                <a:lnTo>
                  <a:pt x="611" y="146"/>
                </a:lnTo>
                <a:lnTo>
                  <a:pt x="613" y="146"/>
                </a:lnTo>
                <a:lnTo>
                  <a:pt x="614" y="147"/>
                </a:lnTo>
                <a:lnTo>
                  <a:pt x="616" y="148"/>
                </a:lnTo>
                <a:lnTo>
                  <a:pt x="618" y="148"/>
                </a:lnTo>
                <a:lnTo>
                  <a:pt x="620" y="149"/>
                </a:lnTo>
                <a:lnTo>
                  <a:pt x="622" y="149"/>
                </a:lnTo>
                <a:lnTo>
                  <a:pt x="623" y="150"/>
                </a:lnTo>
                <a:lnTo>
                  <a:pt x="625" y="150"/>
                </a:lnTo>
                <a:lnTo>
                  <a:pt x="626" y="150"/>
                </a:lnTo>
                <a:lnTo>
                  <a:pt x="628" y="150"/>
                </a:lnTo>
                <a:lnTo>
                  <a:pt x="630" y="150"/>
                </a:lnTo>
                <a:lnTo>
                  <a:pt x="632" y="150"/>
                </a:lnTo>
                <a:lnTo>
                  <a:pt x="633" y="151"/>
                </a:lnTo>
                <a:lnTo>
                  <a:pt x="634" y="151"/>
                </a:lnTo>
                <a:lnTo>
                  <a:pt x="636" y="151"/>
                </a:lnTo>
                <a:lnTo>
                  <a:pt x="637" y="151"/>
                </a:lnTo>
                <a:lnTo>
                  <a:pt x="639" y="152"/>
                </a:lnTo>
                <a:lnTo>
                  <a:pt x="640" y="152"/>
                </a:lnTo>
                <a:lnTo>
                  <a:pt x="641" y="152"/>
                </a:lnTo>
                <a:lnTo>
                  <a:pt x="642" y="152"/>
                </a:lnTo>
                <a:lnTo>
                  <a:pt x="643" y="152"/>
                </a:lnTo>
                <a:lnTo>
                  <a:pt x="644" y="153"/>
                </a:lnTo>
                <a:lnTo>
                  <a:pt x="645" y="153"/>
                </a:lnTo>
                <a:lnTo>
                  <a:pt x="646" y="154"/>
                </a:lnTo>
                <a:lnTo>
                  <a:pt x="646" y="154"/>
                </a:lnTo>
                <a:lnTo>
                  <a:pt x="647" y="154"/>
                </a:lnTo>
                <a:lnTo>
                  <a:pt x="647" y="155"/>
                </a:lnTo>
                <a:lnTo>
                  <a:pt x="647" y="156"/>
                </a:lnTo>
                <a:lnTo>
                  <a:pt x="648" y="156"/>
                </a:lnTo>
                <a:lnTo>
                  <a:pt x="648" y="158"/>
                </a:lnTo>
                <a:lnTo>
                  <a:pt x="647" y="160"/>
                </a:lnTo>
                <a:lnTo>
                  <a:pt x="646" y="162"/>
                </a:lnTo>
                <a:lnTo>
                  <a:pt x="645" y="163"/>
                </a:lnTo>
                <a:lnTo>
                  <a:pt x="644" y="164"/>
                </a:lnTo>
                <a:lnTo>
                  <a:pt x="643" y="165"/>
                </a:lnTo>
                <a:lnTo>
                  <a:pt x="642" y="166"/>
                </a:lnTo>
                <a:lnTo>
                  <a:pt x="640" y="166"/>
                </a:lnTo>
                <a:lnTo>
                  <a:pt x="638" y="167"/>
                </a:lnTo>
                <a:lnTo>
                  <a:pt x="636" y="167"/>
                </a:lnTo>
                <a:lnTo>
                  <a:pt x="634" y="168"/>
                </a:lnTo>
                <a:lnTo>
                  <a:pt x="632" y="168"/>
                </a:lnTo>
                <a:lnTo>
                  <a:pt x="630" y="168"/>
                </a:lnTo>
                <a:lnTo>
                  <a:pt x="627" y="168"/>
                </a:lnTo>
                <a:lnTo>
                  <a:pt x="624" y="168"/>
                </a:lnTo>
                <a:lnTo>
                  <a:pt x="622" y="168"/>
                </a:lnTo>
                <a:lnTo>
                  <a:pt x="619" y="168"/>
                </a:lnTo>
                <a:lnTo>
                  <a:pt x="616" y="168"/>
                </a:lnTo>
                <a:lnTo>
                  <a:pt x="613" y="168"/>
                </a:lnTo>
                <a:lnTo>
                  <a:pt x="610" y="168"/>
                </a:lnTo>
                <a:lnTo>
                  <a:pt x="607" y="168"/>
                </a:lnTo>
                <a:lnTo>
                  <a:pt x="604" y="168"/>
                </a:lnTo>
                <a:lnTo>
                  <a:pt x="600" y="168"/>
                </a:lnTo>
                <a:lnTo>
                  <a:pt x="597" y="168"/>
                </a:lnTo>
                <a:lnTo>
                  <a:pt x="593" y="168"/>
                </a:lnTo>
                <a:lnTo>
                  <a:pt x="590" y="168"/>
                </a:lnTo>
                <a:lnTo>
                  <a:pt x="586" y="168"/>
                </a:lnTo>
                <a:lnTo>
                  <a:pt x="583" y="169"/>
                </a:lnTo>
                <a:lnTo>
                  <a:pt x="579" y="169"/>
                </a:lnTo>
                <a:lnTo>
                  <a:pt x="576" y="170"/>
                </a:lnTo>
                <a:lnTo>
                  <a:pt x="572" y="170"/>
                </a:lnTo>
                <a:lnTo>
                  <a:pt x="568" y="171"/>
                </a:lnTo>
                <a:lnTo>
                  <a:pt x="562" y="172"/>
                </a:lnTo>
                <a:lnTo>
                  <a:pt x="560" y="172"/>
                </a:lnTo>
                <a:lnTo>
                  <a:pt x="557" y="173"/>
                </a:lnTo>
                <a:lnTo>
                  <a:pt x="555" y="174"/>
                </a:lnTo>
                <a:lnTo>
                  <a:pt x="552" y="174"/>
                </a:lnTo>
                <a:lnTo>
                  <a:pt x="550" y="175"/>
                </a:lnTo>
                <a:lnTo>
                  <a:pt x="548" y="176"/>
                </a:lnTo>
                <a:lnTo>
                  <a:pt x="546" y="176"/>
                </a:lnTo>
                <a:lnTo>
                  <a:pt x="545" y="177"/>
                </a:lnTo>
                <a:lnTo>
                  <a:pt x="543" y="177"/>
                </a:lnTo>
                <a:lnTo>
                  <a:pt x="541" y="178"/>
                </a:lnTo>
                <a:lnTo>
                  <a:pt x="540" y="178"/>
                </a:lnTo>
                <a:lnTo>
                  <a:pt x="538" y="179"/>
                </a:lnTo>
                <a:lnTo>
                  <a:pt x="536" y="180"/>
                </a:lnTo>
                <a:lnTo>
                  <a:pt x="535" y="180"/>
                </a:lnTo>
                <a:lnTo>
                  <a:pt x="533" y="180"/>
                </a:lnTo>
                <a:lnTo>
                  <a:pt x="532" y="181"/>
                </a:lnTo>
                <a:lnTo>
                  <a:pt x="530" y="182"/>
                </a:lnTo>
                <a:lnTo>
                  <a:pt x="528" y="182"/>
                </a:lnTo>
                <a:lnTo>
                  <a:pt x="527" y="182"/>
                </a:lnTo>
                <a:lnTo>
                  <a:pt x="525" y="183"/>
                </a:lnTo>
                <a:lnTo>
                  <a:pt x="523" y="183"/>
                </a:lnTo>
                <a:lnTo>
                  <a:pt x="521" y="184"/>
                </a:lnTo>
                <a:lnTo>
                  <a:pt x="519" y="184"/>
                </a:lnTo>
                <a:lnTo>
                  <a:pt x="517" y="184"/>
                </a:lnTo>
                <a:lnTo>
                  <a:pt x="515" y="184"/>
                </a:lnTo>
                <a:lnTo>
                  <a:pt x="513" y="184"/>
                </a:lnTo>
                <a:lnTo>
                  <a:pt x="510" y="184"/>
                </a:lnTo>
                <a:lnTo>
                  <a:pt x="508" y="184"/>
                </a:lnTo>
                <a:lnTo>
                  <a:pt x="505" y="184"/>
                </a:lnTo>
                <a:lnTo>
                  <a:pt x="502" y="184"/>
                </a:lnTo>
                <a:lnTo>
                  <a:pt x="490" y="184"/>
                </a:lnTo>
                <a:lnTo>
                  <a:pt x="484" y="183"/>
                </a:lnTo>
                <a:lnTo>
                  <a:pt x="479" y="183"/>
                </a:lnTo>
                <a:lnTo>
                  <a:pt x="474" y="182"/>
                </a:lnTo>
                <a:lnTo>
                  <a:pt x="470" y="182"/>
                </a:lnTo>
                <a:lnTo>
                  <a:pt x="465" y="182"/>
                </a:lnTo>
                <a:lnTo>
                  <a:pt x="461" y="181"/>
                </a:lnTo>
                <a:lnTo>
                  <a:pt x="457" y="181"/>
                </a:lnTo>
                <a:lnTo>
                  <a:pt x="453" y="180"/>
                </a:lnTo>
                <a:lnTo>
                  <a:pt x="449" y="180"/>
                </a:lnTo>
                <a:lnTo>
                  <a:pt x="446" y="179"/>
                </a:lnTo>
                <a:lnTo>
                  <a:pt x="442" y="178"/>
                </a:lnTo>
                <a:lnTo>
                  <a:pt x="439" y="178"/>
                </a:lnTo>
                <a:lnTo>
                  <a:pt x="436" y="177"/>
                </a:lnTo>
                <a:lnTo>
                  <a:pt x="432" y="176"/>
                </a:lnTo>
                <a:lnTo>
                  <a:pt x="429" y="175"/>
                </a:lnTo>
                <a:lnTo>
                  <a:pt x="426" y="174"/>
                </a:lnTo>
                <a:lnTo>
                  <a:pt x="422" y="172"/>
                </a:lnTo>
                <a:lnTo>
                  <a:pt x="419" y="171"/>
                </a:lnTo>
                <a:lnTo>
                  <a:pt x="416" y="170"/>
                </a:lnTo>
                <a:lnTo>
                  <a:pt x="412" y="168"/>
                </a:lnTo>
                <a:lnTo>
                  <a:pt x="409" y="166"/>
                </a:lnTo>
                <a:lnTo>
                  <a:pt x="405" y="164"/>
                </a:lnTo>
                <a:lnTo>
                  <a:pt x="401" y="162"/>
                </a:lnTo>
                <a:lnTo>
                  <a:pt x="398" y="160"/>
                </a:lnTo>
                <a:lnTo>
                  <a:pt x="393" y="158"/>
                </a:lnTo>
                <a:lnTo>
                  <a:pt x="389" y="156"/>
                </a:lnTo>
                <a:lnTo>
                  <a:pt x="385" y="153"/>
                </a:lnTo>
                <a:lnTo>
                  <a:pt x="380" y="150"/>
                </a:lnTo>
                <a:lnTo>
                  <a:pt x="375" y="147"/>
                </a:lnTo>
                <a:lnTo>
                  <a:pt x="370" y="144"/>
                </a:lnTo>
                <a:lnTo>
                  <a:pt x="366" y="142"/>
                </a:lnTo>
                <a:lnTo>
                  <a:pt x="364" y="140"/>
                </a:lnTo>
                <a:lnTo>
                  <a:pt x="362" y="139"/>
                </a:lnTo>
                <a:lnTo>
                  <a:pt x="360" y="138"/>
                </a:lnTo>
                <a:lnTo>
                  <a:pt x="359" y="137"/>
                </a:lnTo>
                <a:lnTo>
                  <a:pt x="358" y="136"/>
                </a:lnTo>
                <a:lnTo>
                  <a:pt x="356" y="135"/>
                </a:lnTo>
                <a:lnTo>
                  <a:pt x="355" y="134"/>
                </a:lnTo>
                <a:lnTo>
                  <a:pt x="354" y="133"/>
                </a:lnTo>
                <a:lnTo>
                  <a:pt x="353" y="132"/>
                </a:lnTo>
                <a:lnTo>
                  <a:pt x="352" y="131"/>
                </a:lnTo>
                <a:lnTo>
                  <a:pt x="351" y="130"/>
                </a:lnTo>
                <a:lnTo>
                  <a:pt x="350" y="129"/>
                </a:lnTo>
                <a:lnTo>
                  <a:pt x="349" y="128"/>
                </a:lnTo>
                <a:lnTo>
                  <a:pt x="348" y="127"/>
                </a:lnTo>
                <a:lnTo>
                  <a:pt x="348" y="126"/>
                </a:lnTo>
                <a:lnTo>
                  <a:pt x="347" y="124"/>
                </a:lnTo>
                <a:lnTo>
                  <a:pt x="346" y="123"/>
                </a:lnTo>
                <a:lnTo>
                  <a:pt x="345" y="122"/>
                </a:lnTo>
                <a:lnTo>
                  <a:pt x="344" y="121"/>
                </a:lnTo>
                <a:lnTo>
                  <a:pt x="343" y="120"/>
                </a:lnTo>
                <a:lnTo>
                  <a:pt x="342" y="118"/>
                </a:lnTo>
                <a:lnTo>
                  <a:pt x="341" y="117"/>
                </a:lnTo>
                <a:lnTo>
                  <a:pt x="340" y="116"/>
                </a:lnTo>
                <a:lnTo>
                  <a:pt x="339" y="114"/>
                </a:lnTo>
                <a:lnTo>
                  <a:pt x="338" y="113"/>
                </a:lnTo>
                <a:lnTo>
                  <a:pt x="336" y="112"/>
                </a:lnTo>
                <a:lnTo>
                  <a:pt x="335" y="110"/>
                </a:lnTo>
                <a:lnTo>
                  <a:pt x="334" y="108"/>
                </a:lnTo>
                <a:lnTo>
                  <a:pt x="332" y="106"/>
                </a:lnTo>
                <a:lnTo>
                  <a:pt x="330" y="105"/>
                </a:lnTo>
                <a:lnTo>
                  <a:pt x="326" y="100"/>
                </a:lnTo>
                <a:lnTo>
                  <a:pt x="324" y="98"/>
                </a:lnTo>
                <a:lnTo>
                  <a:pt x="322" y="96"/>
                </a:lnTo>
                <a:lnTo>
                  <a:pt x="320" y="93"/>
                </a:lnTo>
                <a:lnTo>
                  <a:pt x="318" y="91"/>
                </a:lnTo>
                <a:lnTo>
                  <a:pt x="316" y="89"/>
                </a:lnTo>
                <a:lnTo>
                  <a:pt x="315" y="88"/>
                </a:lnTo>
                <a:lnTo>
                  <a:pt x="314" y="86"/>
                </a:lnTo>
                <a:lnTo>
                  <a:pt x="312" y="84"/>
                </a:lnTo>
                <a:lnTo>
                  <a:pt x="311" y="82"/>
                </a:lnTo>
                <a:lnTo>
                  <a:pt x="310" y="80"/>
                </a:lnTo>
                <a:lnTo>
                  <a:pt x="309" y="79"/>
                </a:lnTo>
                <a:lnTo>
                  <a:pt x="308" y="77"/>
                </a:lnTo>
                <a:lnTo>
                  <a:pt x="307" y="76"/>
                </a:lnTo>
                <a:lnTo>
                  <a:pt x="306" y="74"/>
                </a:lnTo>
                <a:lnTo>
                  <a:pt x="304" y="73"/>
                </a:lnTo>
                <a:lnTo>
                  <a:pt x="303" y="71"/>
                </a:lnTo>
                <a:lnTo>
                  <a:pt x="302" y="70"/>
                </a:lnTo>
                <a:lnTo>
                  <a:pt x="301" y="68"/>
                </a:lnTo>
                <a:lnTo>
                  <a:pt x="300" y="67"/>
                </a:lnTo>
                <a:lnTo>
                  <a:pt x="298" y="66"/>
                </a:lnTo>
                <a:lnTo>
                  <a:pt x="297" y="64"/>
                </a:lnTo>
                <a:lnTo>
                  <a:pt x="295" y="63"/>
                </a:lnTo>
                <a:lnTo>
                  <a:pt x="294" y="62"/>
                </a:lnTo>
                <a:lnTo>
                  <a:pt x="292" y="60"/>
                </a:lnTo>
                <a:lnTo>
                  <a:pt x="290" y="59"/>
                </a:lnTo>
                <a:lnTo>
                  <a:pt x="288" y="58"/>
                </a:lnTo>
                <a:lnTo>
                  <a:pt x="285" y="56"/>
                </a:lnTo>
                <a:lnTo>
                  <a:pt x="283" y="55"/>
                </a:lnTo>
                <a:lnTo>
                  <a:pt x="280" y="53"/>
                </a:lnTo>
                <a:lnTo>
                  <a:pt x="278" y="52"/>
                </a:lnTo>
                <a:lnTo>
                  <a:pt x="270" y="48"/>
                </a:lnTo>
                <a:lnTo>
                  <a:pt x="267" y="47"/>
                </a:lnTo>
                <a:lnTo>
                  <a:pt x="264" y="46"/>
                </a:lnTo>
                <a:lnTo>
                  <a:pt x="261" y="44"/>
                </a:lnTo>
                <a:lnTo>
                  <a:pt x="258" y="44"/>
                </a:lnTo>
                <a:lnTo>
                  <a:pt x="255" y="42"/>
                </a:lnTo>
                <a:lnTo>
                  <a:pt x="252" y="42"/>
                </a:lnTo>
                <a:lnTo>
                  <a:pt x="250" y="41"/>
                </a:lnTo>
                <a:lnTo>
                  <a:pt x="248" y="40"/>
                </a:lnTo>
                <a:lnTo>
                  <a:pt x="245" y="40"/>
                </a:lnTo>
                <a:lnTo>
                  <a:pt x="243" y="40"/>
                </a:lnTo>
                <a:lnTo>
                  <a:pt x="240" y="39"/>
                </a:lnTo>
                <a:lnTo>
                  <a:pt x="238" y="39"/>
                </a:lnTo>
                <a:lnTo>
                  <a:pt x="236" y="39"/>
                </a:lnTo>
                <a:lnTo>
                  <a:pt x="234" y="39"/>
                </a:lnTo>
                <a:lnTo>
                  <a:pt x="231" y="39"/>
                </a:lnTo>
                <a:lnTo>
                  <a:pt x="229" y="39"/>
                </a:lnTo>
                <a:lnTo>
                  <a:pt x="226" y="39"/>
                </a:lnTo>
                <a:lnTo>
                  <a:pt x="224" y="39"/>
                </a:lnTo>
                <a:lnTo>
                  <a:pt x="221" y="39"/>
                </a:lnTo>
                <a:lnTo>
                  <a:pt x="219" y="39"/>
                </a:lnTo>
                <a:lnTo>
                  <a:pt x="216" y="39"/>
                </a:lnTo>
                <a:lnTo>
                  <a:pt x="213" y="39"/>
                </a:lnTo>
                <a:lnTo>
                  <a:pt x="210" y="39"/>
                </a:lnTo>
                <a:lnTo>
                  <a:pt x="207" y="39"/>
                </a:lnTo>
                <a:lnTo>
                  <a:pt x="204" y="39"/>
                </a:lnTo>
                <a:lnTo>
                  <a:pt x="200" y="39"/>
                </a:lnTo>
                <a:lnTo>
                  <a:pt x="197" y="39"/>
                </a:lnTo>
                <a:lnTo>
                  <a:pt x="193" y="39"/>
                </a:lnTo>
                <a:lnTo>
                  <a:pt x="189" y="39"/>
                </a:lnTo>
                <a:lnTo>
                  <a:pt x="185" y="39"/>
                </a:lnTo>
                <a:lnTo>
                  <a:pt x="183" y="38"/>
                </a:lnTo>
                <a:lnTo>
                  <a:pt x="183" y="38"/>
                </a:lnTo>
                <a:lnTo>
                  <a:pt x="182" y="38"/>
                </a:lnTo>
                <a:lnTo>
                  <a:pt x="182" y="38"/>
                </a:lnTo>
                <a:lnTo>
                  <a:pt x="181" y="38"/>
                </a:lnTo>
                <a:lnTo>
                  <a:pt x="181" y="38"/>
                </a:lnTo>
                <a:lnTo>
                  <a:pt x="180" y="38"/>
                </a:lnTo>
                <a:lnTo>
                  <a:pt x="180" y="38"/>
                </a:lnTo>
                <a:lnTo>
                  <a:pt x="180" y="38"/>
                </a:lnTo>
                <a:lnTo>
                  <a:pt x="180" y="38"/>
                </a:lnTo>
                <a:lnTo>
                  <a:pt x="179" y="38"/>
                </a:lnTo>
                <a:lnTo>
                  <a:pt x="179" y="38"/>
                </a:lnTo>
                <a:lnTo>
                  <a:pt x="178" y="38"/>
                </a:lnTo>
                <a:lnTo>
                  <a:pt x="178" y="38"/>
                </a:lnTo>
                <a:lnTo>
                  <a:pt x="178" y="39"/>
                </a:lnTo>
                <a:lnTo>
                  <a:pt x="178" y="39"/>
                </a:lnTo>
                <a:lnTo>
                  <a:pt x="177" y="39"/>
                </a:lnTo>
                <a:lnTo>
                  <a:pt x="177" y="39"/>
                </a:lnTo>
                <a:lnTo>
                  <a:pt x="176" y="39"/>
                </a:lnTo>
                <a:lnTo>
                  <a:pt x="176" y="39"/>
                </a:lnTo>
                <a:lnTo>
                  <a:pt x="176" y="39"/>
                </a:lnTo>
                <a:lnTo>
                  <a:pt x="176" y="39"/>
                </a:lnTo>
                <a:lnTo>
                  <a:pt x="175" y="39"/>
                </a:lnTo>
                <a:lnTo>
                  <a:pt x="175" y="39"/>
                </a:lnTo>
                <a:lnTo>
                  <a:pt x="174" y="39"/>
                </a:lnTo>
                <a:lnTo>
                  <a:pt x="174" y="39"/>
                </a:lnTo>
                <a:lnTo>
                  <a:pt x="174" y="39"/>
                </a:lnTo>
                <a:lnTo>
                  <a:pt x="173" y="39"/>
                </a:lnTo>
                <a:lnTo>
                  <a:pt x="172" y="39"/>
                </a:lnTo>
                <a:lnTo>
                  <a:pt x="172" y="39"/>
                </a:lnTo>
                <a:lnTo>
                  <a:pt x="172" y="39"/>
                </a:lnTo>
                <a:lnTo>
                  <a:pt x="155" y="38"/>
                </a:lnTo>
                <a:lnTo>
                  <a:pt x="147" y="38"/>
                </a:lnTo>
                <a:lnTo>
                  <a:pt x="139" y="37"/>
                </a:lnTo>
                <a:lnTo>
                  <a:pt x="131" y="37"/>
                </a:lnTo>
                <a:lnTo>
                  <a:pt x="123" y="36"/>
                </a:lnTo>
                <a:lnTo>
                  <a:pt x="116" y="36"/>
                </a:lnTo>
                <a:lnTo>
                  <a:pt x="108" y="36"/>
                </a:lnTo>
                <a:lnTo>
                  <a:pt x="100" y="35"/>
                </a:lnTo>
                <a:lnTo>
                  <a:pt x="93" y="34"/>
                </a:lnTo>
                <a:lnTo>
                  <a:pt x="86" y="34"/>
                </a:lnTo>
                <a:lnTo>
                  <a:pt x="79" y="34"/>
                </a:lnTo>
                <a:lnTo>
                  <a:pt x="72" y="33"/>
                </a:lnTo>
                <a:lnTo>
                  <a:pt x="66" y="33"/>
                </a:lnTo>
                <a:lnTo>
                  <a:pt x="59" y="32"/>
                </a:lnTo>
                <a:lnTo>
                  <a:pt x="53" y="32"/>
                </a:lnTo>
                <a:lnTo>
                  <a:pt x="47" y="31"/>
                </a:lnTo>
                <a:lnTo>
                  <a:pt x="41" y="31"/>
                </a:lnTo>
                <a:lnTo>
                  <a:pt x="36" y="30"/>
                </a:lnTo>
                <a:lnTo>
                  <a:pt x="31" y="30"/>
                </a:lnTo>
                <a:lnTo>
                  <a:pt x="26" y="29"/>
                </a:lnTo>
                <a:lnTo>
                  <a:pt x="22" y="29"/>
                </a:lnTo>
                <a:lnTo>
                  <a:pt x="18" y="28"/>
                </a:lnTo>
                <a:lnTo>
                  <a:pt x="14" y="28"/>
                </a:lnTo>
                <a:lnTo>
                  <a:pt x="11" y="28"/>
                </a:lnTo>
                <a:lnTo>
                  <a:pt x="8" y="27"/>
                </a:lnTo>
                <a:lnTo>
                  <a:pt x="5" y="27"/>
                </a:lnTo>
                <a:lnTo>
                  <a:pt x="3" y="26"/>
                </a:lnTo>
                <a:lnTo>
                  <a:pt x="2" y="26"/>
                </a:lnTo>
                <a:lnTo>
                  <a:pt x="0" y="26"/>
                </a:lnTo>
                <a:lnTo>
                  <a:pt x="0" y="26"/>
                </a:lnTo>
                <a:lnTo>
                  <a:pt x="0" y="26"/>
                </a:lnTo>
              </a:path>
            </a:pathLst>
          </a:custGeom>
          <a:solidFill>
            <a:srgbClr val="008000"/>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2003" name="Freeform 1059"/>
          <p:cNvSpPr>
            <a:spLocks/>
          </p:cNvSpPr>
          <p:nvPr/>
        </p:nvSpPr>
        <p:spPr bwMode="auto">
          <a:xfrm>
            <a:off x="4573588" y="4649788"/>
            <a:ext cx="400050" cy="217487"/>
          </a:xfrm>
          <a:custGeom>
            <a:avLst/>
            <a:gdLst>
              <a:gd name="T0" fmla="*/ 0 w 284"/>
              <a:gd name="T1" fmla="*/ 120 h 137"/>
              <a:gd name="T2" fmla="*/ 3 w 284"/>
              <a:gd name="T3" fmla="*/ 111 h 137"/>
              <a:gd name="T4" fmla="*/ 9 w 284"/>
              <a:gd name="T5" fmla="*/ 100 h 137"/>
              <a:gd name="T6" fmla="*/ 14 w 284"/>
              <a:gd name="T7" fmla="*/ 86 h 137"/>
              <a:gd name="T8" fmla="*/ 17 w 284"/>
              <a:gd name="T9" fmla="*/ 65 h 137"/>
              <a:gd name="T10" fmla="*/ 14 w 284"/>
              <a:gd name="T11" fmla="*/ 47 h 137"/>
              <a:gd name="T12" fmla="*/ 11 w 284"/>
              <a:gd name="T13" fmla="*/ 33 h 137"/>
              <a:gd name="T14" fmla="*/ 10 w 284"/>
              <a:gd name="T15" fmla="*/ 21 h 137"/>
              <a:gd name="T16" fmla="*/ 16 w 284"/>
              <a:gd name="T17" fmla="*/ 10 h 137"/>
              <a:gd name="T18" fmla="*/ 34 w 284"/>
              <a:gd name="T19" fmla="*/ 0 h 137"/>
              <a:gd name="T20" fmla="*/ 51 w 284"/>
              <a:gd name="T21" fmla="*/ 1 h 137"/>
              <a:gd name="T22" fmla="*/ 72 w 284"/>
              <a:gd name="T23" fmla="*/ 6 h 137"/>
              <a:gd name="T24" fmla="*/ 96 w 284"/>
              <a:gd name="T25" fmla="*/ 10 h 137"/>
              <a:gd name="T26" fmla="*/ 122 w 284"/>
              <a:gd name="T27" fmla="*/ 9 h 137"/>
              <a:gd name="T28" fmla="*/ 138 w 284"/>
              <a:gd name="T29" fmla="*/ 6 h 137"/>
              <a:gd name="T30" fmla="*/ 150 w 284"/>
              <a:gd name="T31" fmla="*/ 4 h 137"/>
              <a:gd name="T32" fmla="*/ 162 w 284"/>
              <a:gd name="T33" fmla="*/ 5 h 137"/>
              <a:gd name="T34" fmla="*/ 178 w 284"/>
              <a:gd name="T35" fmla="*/ 12 h 137"/>
              <a:gd name="T36" fmla="*/ 185 w 284"/>
              <a:gd name="T37" fmla="*/ 19 h 137"/>
              <a:gd name="T38" fmla="*/ 189 w 284"/>
              <a:gd name="T39" fmla="*/ 27 h 137"/>
              <a:gd name="T40" fmla="*/ 192 w 284"/>
              <a:gd name="T41" fmla="*/ 36 h 137"/>
              <a:gd name="T42" fmla="*/ 199 w 284"/>
              <a:gd name="T43" fmla="*/ 47 h 137"/>
              <a:gd name="T44" fmla="*/ 216 w 284"/>
              <a:gd name="T45" fmla="*/ 63 h 137"/>
              <a:gd name="T46" fmla="*/ 230 w 284"/>
              <a:gd name="T47" fmla="*/ 72 h 137"/>
              <a:gd name="T48" fmla="*/ 242 w 284"/>
              <a:gd name="T49" fmla="*/ 80 h 137"/>
              <a:gd name="T50" fmla="*/ 256 w 284"/>
              <a:gd name="T51" fmla="*/ 90 h 137"/>
              <a:gd name="T52" fmla="*/ 270 w 284"/>
              <a:gd name="T53" fmla="*/ 106 h 137"/>
              <a:gd name="T54" fmla="*/ 276 w 284"/>
              <a:gd name="T55" fmla="*/ 112 h 137"/>
              <a:gd name="T56" fmla="*/ 281 w 284"/>
              <a:gd name="T57" fmla="*/ 118 h 137"/>
              <a:gd name="T58" fmla="*/ 283 w 284"/>
              <a:gd name="T59" fmla="*/ 123 h 137"/>
              <a:gd name="T60" fmla="*/ 282 w 284"/>
              <a:gd name="T61" fmla="*/ 128 h 137"/>
              <a:gd name="T62" fmla="*/ 265 w 284"/>
              <a:gd name="T63" fmla="*/ 136 h 137"/>
              <a:gd name="T64" fmla="*/ 248 w 284"/>
              <a:gd name="T65" fmla="*/ 128 h 137"/>
              <a:gd name="T66" fmla="*/ 229 w 284"/>
              <a:gd name="T67" fmla="*/ 113 h 137"/>
              <a:gd name="T68" fmla="*/ 205 w 284"/>
              <a:gd name="T69" fmla="*/ 96 h 137"/>
              <a:gd name="T70" fmla="*/ 175 w 284"/>
              <a:gd name="T71" fmla="*/ 86 h 137"/>
              <a:gd name="T72" fmla="*/ 159 w 284"/>
              <a:gd name="T73" fmla="*/ 82 h 137"/>
              <a:gd name="T74" fmla="*/ 145 w 284"/>
              <a:gd name="T75" fmla="*/ 79 h 137"/>
              <a:gd name="T76" fmla="*/ 130 w 284"/>
              <a:gd name="T77" fmla="*/ 78 h 137"/>
              <a:gd name="T78" fmla="*/ 109 w 284"/>
              <a:gd name="T79" fmla="*/ 76 h 137"/>
              <a:gd name="T80" fmla="*/ 100 w 284"/>
              <a:gd name="T81" fmla="*/ 75 h 137"/>
              <a:gd name="T82" fmla="*/ 94 w 284"/>
              <a:gd name="T83" fmla="*/ 74 h 137"/>
              <a:gd name="T84" fmla="*/ 89 w 284"/>
              <a:gd name="T85" fmla="*/ 73 h 137"/>
              <a:gd name="T86" fmla="*/ 84 w 284"/>
              <a:gd name="T87" fmla="*/ 75 h 137"/>
              <a:gd name="T88" fmla="*/ 78 w 284"/>
              <a:gd name="T89" fmla="*/ 81 h 137"/>
              <a:gd name="T90" fmla="*/ 76 w 284"/>
              <a:gd name="T91" fmla="*/ 89 h 137"/>
              <a:gd name="T92" fmla="*/ 75 w 284"/>
              <a:gd name="T93" fmla="*/ 98 h 137"/>
              <a:gd name="T94" fmla="*/ 74 w 284"/>
              <a:gd name="T95" fmla="*/ 108 h 137"/>
              <a:gd name="T96" fmla="*/ 68 w 284"/>
              <a:gd name="T97" fmla="*/ 118 h 137"/>
              <a:gd name="T98" fmla="*/ 62 w 284"/>
              <a:gd name="T99" fmla="*/ 122 h 137"/>
              <a:gd name="T100" fmla="*/ 58 w 284"/>
              <a:gd name="T101" fmla="*/ 125 h 137"/>
              <a:gd name="T102" fmla="*/ 52 w 284"/>
              <a:gd name="T103" fmla="*/ 127 h 137"/>
              <a:gd name="T104" fmla="*/ 45 w 284"/>
              <a:gd name="T105" fmla="*/ 128 h 137"/>
              <a:gd name="T106" fmla="*/ 32 w 284"/>
              <a:gd name="T107" fmla="*/ 132 h 137"/>
              <a:gd name="T108" fmla="*/ 22 w 284"/>
              <a:gd name="T109" fmla="*/ 134 h 137"/>
              <a:gd name="T110" fmla="*/ 14 w 284"/>
              <a:gd name="T111" fmla="*/ 134 h 137"/>
              <a:gd name="T112" fmla="*/ 7 w 284"/>
              <a:gd name="T113" fmla="*/ 13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4" h="137">
                <a:moveTo>
                  <a:pt x="3" y="129"/>
                </a:moveTo>
                <a:lnTo>
                  <a:pt x="1" y="126"/>
                </a:lnTo>
                <a:lnTo>
                  <a:pt x="1" y="125"/>
                </a:lnTo>
                <a:lnTo>
                  <a:pt x="0" y="124"/>
                </a:lnTo>
                <a:lnTo>
                  <a:pt x="0" y="123"/>
                </a:lnTo>
                <a:lnTo>
                  <a:pt x="0" y="122"/>
                </a:lnTo>
                <a:lnTo>
                  <a:pt x="0" y="120"/>
                </a:lnTo>
                <a:lnTo>
                  <a:pt x="0" y="119"/>
                </a:lnTo>
                <a:lnTo>
                  <a:pt x="0" y="118"/>
                </a:lnTo>
                <a:lnTo>
                  <a:pt x="1" y="116"/>
                </a:lnTo>
                <a:lnTo>
                  <a:pt x="1" y="115"/>
                </a:lnTo>
                <a:lnTo>
                  <a:pt x="2" y="114"/>
                </a:lnTo>
                <a:lnTo>
                  <a:pt x="2" y="112"/>
                </a:lnTo>
                <a:lnTo>
                  <a:pt x="3" y="111"/>
                </a:lnTo>
                <a:lnTo>
                  <a:pt x="4" y="109"/>
                </a:lnTo>
                <a:lnTo>
                  <a:pt x="4" y="108"/>
                </a:lnTo>
                <a:lnTo>
                  <a:pt x="5" y="106"/>
                </a:lnTo>
                <a:lnTo>
                  <a:pt x="6" y="104"/>
                </a:lnTo>
                <a:lnTo>
                  <a:pt x="7" y="103"/>
                </a:lnTo>
                <a:lnTo>
                  <a:pt x="8" y="101"/>
                </a:lnTo>
                <a:lnTo>
                  <a:pt x="9" y="100"/>
                </a:lnTo>
                <a:lnTo>
                  <a:pt x="10" y="98"/>
                </a:lnTo>
                <a:lnTo>
                  <a:pt x="10" y="96"/>
                </a:lnTo>
                <a:lnTo>
                  <a:pt x="11" y="94"/>
                </a:lnTo>
                <a:lnTo>
                  <a:pt x="12" y="92"/>
                </a:lnTo>
                <a:lnTo>
                  <a:pt x="13" y="90"/>
                </a:lnTo>
                <a:lnTo>
                  <a:pt x="14" y="88"/>
                </a:lnTo>
                <a:lnTo>
                  <a:pt x="14" y="86"/>
                </a:lnTo>
                <a:lnTo>
                  <a:pt x="15" y="83"/>
                </a:lnTo>
                <a:lnTo>
                  <a:pt x="16" y="81"/>
                </a:lnTo>
                <a:lnTo>
                  <a:pt x="16" y="79"/>
                </a:lnTo>
                <a:lnTo>
                  <a:pt x="16" y="76"/>
                </a:lnTo>
                <a:lnTo>
                  <a:pt x="17" y="70"/>
                </a:lnTo>
                <a:lnTo>
                  <a:pt x="17" y="67"/>
                </a:lnTo>
                <a:lnTo>
                  <a:pt x="17" y="65"/>
                </a:lnTo>
                <a:lnTo>
                  <a:pt x="16" y="62"/>
                </a:lnTo>
                <a:lnTo>
                  <a:pt x="16" y="59"/>
                </a:lnTo>
                <a:lnTo>
                  <a:pt x="16" y="57"/>
                </a:lnTo>
                <a:lnTo>
                  <a:pt x="16" y="54"/>
                </a:lnTo>
                <a:lnTo>
                  <a:pt x="15" y="52"/>
                </a:lnTo>
                <a:lnTo>
                  <a:pt x="15" y="50"/>
                </a:lnTo>
                <a:lnTo>
                  <a:pt x="14" y="47"/>
                </a:lnTo>
                <a:lnTo>
                  <a:pt x="14" y="45"/>
                </a:lnTo>
                <a:lnTo>
                  <a:pt x="13" y="43"/>
                </a:lnTo>
                <a:lnTo>
                  <a:pt x="12" y="41"/>
                </a:lnTo>
                <a:lnTo>
                  <a:pt x="12" y="39"/>
                </a:lnTo>
                <a:lnTo>
                  <a:pt x="12" y="37"/>
                </a:lnTo>
                <a:lnTo>
                  <a:pt x="11" y="35"/>
                </a:lnTo>
                <a:lnTo>
                  <a:pt x="11" y="33"/>
                </a:lnTo>
                <a:lnTo>
                  <a:pt x="10" y="31"/>
                </a:lnTo>
                <a:lnTo>
                  <a:pt x="10" y="30"/>
                </a:lnTo>
                <a:lnTo>
                  <a:pt x="10" y="28"/>
                </a:lnTo>
                <a:lnTo>
                  <a:pt x="10" y="26"/>
                </a:lnTo>
                <a:lnTo>
                  <a:pt x="10" y="24"/>
                </a:lnTo>
                <a:lnTo>
                  <a:pt x="10" y="23"/>
                </a:lnTo>
                <a:lnTo>
                  <a:pt x="10" y="21"/>
                </a:lnTo>
                <a:lnTo>
                  <a:pt x="10" y="20"/>
                </a:lnTo>
                <a:lnTo>
                  <a:pt x="11" y="18"/>
                </a:lnTo>
                <a:lnTo>
                  <a:pt x="12" y="16"/>
                </a:lnTo>
                <a:lnTo>
                  <a:pt x="12" y="15"/>
                </a:lnTo>
                <a:lnTo>
                  <a:pt x="14" y="13"/>
                </a:lnTo>
                <a:lnTo>
                  <a:pt x="15" y="12"/>
                </a:lnTo>
                <a:lnTo>
                  <a:pt x="16" y="10"/>
                </a:lnTo>
                <a:lnTo>
                  <a:pt x="20" y="6"/>
                </a:lnTo>
                <a:lnTo>
                  <a:pt x="23" y="5"/>
                </a:lnTo>
                <a:lnTo>
                  <a:pt x="25" y="4"/>
                </a:lnTo>
                <a:lnTo>
                  <a:pt x="27" y="2"/>
                </a:lnTo>
                <a:lnTo>
                  <a:pt x="29" y="2"/>
                </a:lnTo>
                <a:lnTo>
                  <a:pt x="32" y="1"/>
                </a:lnTo>
                <a:lnTo>
                  <a:pt x="34" y="0"/>
                </a:lnTo>
                <a:lnTo>
                  <a:pt x="36" y="0"/>
                </a:lnTo>
                <a:lnTo>
                  <a:pt x="39" y="0"/>
                </a:lnTo>
                <a:lnTo>
                  <a:pt x="41" y="0"/>
                </a:lnTo>
                <a:lnTo>
                  <a:pt x="44" y="0"/>
                </a:lnTo>
                <a:lnTo>
                  <a:pt x="46" y="0"/>
                </a:lnTo>
                <a:lnTo>
                  <a:pt x="48" y="0"/>
                </a:lnTo>
                <a:lnTo>
                  <a:pt x="51" y="1"/>
                </a:lnTo>
                <a:lnTo>
                  <a:pt x="54" y="2"/>
                </a:lnTo>
                <a:lnTo>
                  <a:pt x="56" y="2"/>
                </a:lnTo>
                <a:lnTo>
                  <a:pt x="59" y="3"/>
                </a:lnTo>
                <a:lnTo>
                  <a:pt x="62" y="3"/>
                </a:lnTo>
                <a:lnTo>
                  <a:pt x="65" y="4"/>
                </a:lnTo>
                <a:lnTo>
                  <a:pt x="68" y="5"/>
                </a:lnTo>
                <a:lnTo>
                  <a:pt x="72" y="6"/>
                </a:lnTo>
                <a:lnTo>
                  <a:pt x="75" y="6"/>
                </a:lnTo>
                <a:lnTo>
                  <a:pt x="78" y="7"/>
                </a:lnTo>
                <a:lnTo>
                  <a:pt x="82" y="8"/>
                </a:lnTo>
                <a:lnTo>
                  <a:pt x="85" y="8"/>
                </a:lnTo>
                <a:lnTo>
                  <a:pt x="88" y="9"/>
                </a:lnTo>
                <a:lnTo>
                  <a:pt x="92" y="9"/>
                </a:lnTo>
                <a:lnTo>
                  <a:pt x="96" y="10"/>
                </a:lnTo>
                <a:lnTo>
                  <a:pt x="100" y="10"/>
                </a:lnTo>
                <a:lnTo>
                  <a:pt x="104" y="10"/>
                </a:lnTo>
                <a:lnTo>
                  <a:pt x="109" y="10"/>
                </a:lnTo>
                <a:lnTo>
                  <a:pt x="114" y="10"/>
                </a:lnTo>
                <a:lnTo>
                  <a:pt x="117" y="10"/>
                </a:lnTo>
                <a:lnTo>
                  <a:pt x="120" y="10"/>
                </a:lnTo>
                <a:lnTo>
                  <a:pt x="122" y="9"/>
                </a:lnTo>
                <a:lnTo>
                  <a:pt x="125" y="9"/>
                </a:lnTo>
                <a:lnTo>
                  <a:pt x="127" y="9"/>
                </a:lnTo>
                <a:lnTo>
                  <a:pt x="129" y="8"/>
                </a:lnTo>
                <a:lnTo>
                  <a:pt x="132" y="8"/>
                </a:lnTo>
                <a:lnTo>
                  <a:pt x="134" y="7"/>
                </a:lnTo>
                <a:lnTo>
                  <a:pt x="136" y="7"/>
                </a:lnTo>
                <a:lnTo>
                  <a:pt x="138" y="6"/>
                </a:lnTo>
                <a:lnTo>
                  <a:pt x="139" y="6"/>
                </a:lnTo>
                <a:lnTo>
                  <a:pt x="141" y="6"/>
                </a:lnTo>
                <a:lnTo>
                  <a:pt x="143" y="5"/>
                </a:lnTo>
                <a:lnTo>
                  <a:pt x="145" y="5"/>
                </a:lnTo>
                <a:lnTo>
                  <a:pt x="146" y="5"/>
                </a:lnTo>
                <a:lnTo>
                  <a:pt x="148" y="4"/>
                </a:lnTo>
                <a:lnTo>
                  <a:pt x="150" y="4"/>
                </a:lnTo>
                <a:lnTo>
                  <a:pt x="152" y="4"/>
                </a:lnTo>
                <a:lnTo>
                  <a:pt x="153" y="4"/>
                </a:lnTo>
                <a:lnTo>
                  <a:pt x="155" y="4"/>
                </a:lnTo>
                <a:lnTo>
                  <a:pt x="157" y="4"/>
                </a:lnTo>
                <a:lnTo>
                  <a:pt x="158" y="4"/>
                </a:lnTo>
                <a:lnTo>
                  <a:pt x="160" y="4"/>
                </a:lnTo>
                <a:lnTo>
                  <a:pt x="162" y="5"/>
                </a:lnTo>
                <a:lnTo>
                  <a:pt x="164" y="6"/>
                </a:lnTo>
                <a:lnTo>
                  <a:pt x="166" y="6"/>
                </a:lnTo>
                <a:lnTo>
                  <a:pt x="168" y="7"/>
                </a:lnTo>
                <a:lnTo>
                  <a:pt x="170" y="8"/>
                </a:lnTo>
                <a:lnTo>
                  <a:pt x="173" y="9"/>
                </a:lnTo>
                <a:lnTo>
                  <a:pt x="175" y="10"/>
                </a:lnTo>
                <a:lnTo>
                  <a:pt x="178" y="12"/>
                </a:lnTo>
                <a:lnTo>
                  <a:pt x="180" y="13"/>
                </a:lnTo>
                <a:lnTo>
                  <a:pt x="181" y="14"/>
                </a:lnTo>
                <a:lnTo>
                  <a:pt x="182" y="15"/>
                </a:lnTo>
                <a:lnTo>
                  <a:pt x="183" y="16"/>
                </a:lnTo>
                <a:lnTo>
                  <a:pt x="184" y="17"/>
                </a:lnTo>
                <a:lnTo>
                  <a:pt x="185" y="18"/>
                </a:lnTo>
                <a:lnTo>
                  <a:pt x="185" y="19"/>
                </a:lnTo>
                <a:lnTo>
                  <a:pt x="186" y="20"/>
                </a:lnTo>
                <a:lnTo>
                  <a:pt x="187" y="21"/>
                </a:lnTo>
                <a:lnTo>
                  <a:pt x="187" y="22"/>
                </a:lnTo>
                <a:lnTo>
                  <a:pt x="188" y="24"/>
                </a:lnTo>
                <a:lnTo>
                  <a:pt x="188" y="25"/>
                </a:lnTo>
                <a:lnTo>
                  <a:pt x="189" y="26"/>
                </a:lnTo>
                <a:lnTo>
                  <a:pt x="189" y="27"/>
                </a:lnTo>
                <a:lnTo>
                  <a:pt x="190" y="28"/>
                </a:lnTo>
                <a:lnTo>
                  <a:pt x="190" y="30"/>
                </a:lnTo>
                <a:lnTo>
                  <a:pt x="190" y="31"/>
                </a:lnTo>
                <a:lnTo>
                  <a:pt x="191" y="32"/>
                </a:lnTo>
                <a:lnTo>
                  <a:pt x="191" y="34"/>
                </a:lnTo>
                <a:lnTo>
                  <a:pt x="192" y="35"/>
                </a:lnTo>
                <a:lnTo>
                  <a:pt x="192" y="36"/>
                </a:lnTo>
                <a:lnTo>
                  <a:pt x="193" y="38"/>
                </a:lnTo>
                <a:lnTo>
                  <a:pt x="194" y="39"/>
                </a:lnTo>
                <a:lnTo>
                  <a:pt x="194" y="40"/>
                </a:lnTo>
                <a:lnTo>
                  <a:pt x="196" y="42"/>
                </a:lnTo>
                <a:lnTo>
                  <a:pt x="196" y="44"/>
                </a:lnTo>
                <a:lnTo>
                  <a:pt x="198" y="45"/>
                </a:lnTo>
                <a:lnTo>
                  <a:pt x="199" y="47"/>
                </a:lnTo>
                <a:lnTo>
                  <a:pt x="200" y="48"/>
                </a:lnTo>
                <a:lnTo>
                  <a:pt x="202" y="50"/>
                </a:lnTo>
                <a:lnTo>
                  <a:pt x="206" y="55"/>
                </a:lnTo>
                <a:lnTo>
                  <a:pt x="209" y="58"/>
                </a:lnTo>
                <a:lnTo>
                  <a:pt x="211" y="60"/>
                </a:lnTo>
                <a:lnTo>
                  <a:pt x="214" y="62"/>
                </a:lnTo>
                <a:lnTo>
                  <a:pt x="216" y="63"/>
                </a:lnTo>
                <a:lnTo>
                  <a:pt x="218" y="65"/>
                </a:lnTo>
                <a:lnTo>
                  <a:pt x="220" y="66"/>
                </a:lnTo>
                <a:lnTo>
                  <a:pt x="222" y="68"/>
                </a:lnTo>
                <a:lnTo>
                  <a:pt x="224" y="69"/>
                </a:lnTo>
                <a:lnTo>
                  <a:pt x="226" y="70"/>
                </a:lnTo>
                <a:lnTo>
                  <a:pt x="228" y="72"/>
                </a:lnTo>
                <a:lnTo>
                  <a:pt x="230" y="72"/>
                </a:lnTo>
                <a:lnTo>
                  <a:pt x="232" y="74"/>
                </a:lnTo>
                <a:lnTo>
                  <a:pt x="233" y="74"/>
                </a:lnTo>
                <a:lnTo>
                  <a:pt x="235" y="76"/>
                </a:lnTo>
                <a:lnTo>
                  <a:pt x="237" y="76"/>
                </a:lnTo>
                <a:lnTo>
                  <a:pt x="239" y="78"/>
                </a:lnTo>
                <a:lnTo>
                  <a:pt x="241" y="79"/>
                </a:lnTo>
                <a:lnTo>
                  <a:pt x="242" y="80"/>
                </a:lnTo>
                <a:lnTo>
                  <a:pt x="244" y="81"/>
                </a:lnTo>
                <a:lnTo>
                  <a:pt x="246" y="82"/>
                </a:lnTo>
                <a:lnTo>
                  <a:pt x="248" y="84"/>
                </a:lnTo>
                <a:lnTo>
                  <a:pt x="250" y="85"/>
                </a:lnTo>
                <a:lnTo>
                  <a:pt x="252" y="86"/>
                </a:lnTo>
                <a:lnTo>
                  <a:pt x="254" y="88"/>
                </a:lnTo>
                <a:lnTo>
                  <a:pt x="256" y="90"/>
                </a:lnTo>
                <a:lnTo>
                  <a:pt x="258" y="92"/>
                </a:lnTo>
                <a:lnTo>
                  <a:pt x="261" y="94"/>
                </a:lnTo>
                <a:lnTo>
                  <a:pt x="263" y="97"/>
                </a:lnTo>
                <a:lnTo>
                  <a:pt x="265" y="100"/>
                </a:lnTo>
                <a:lnTo>
                  <a:pt x="268" y="103"/>
                </a:lnTo>
                <a:lnTo>
                  <a:pt x="270" y="105"/>
                </a:lnTo>
                <a:lnTo>
                  <a:pt x="270" y="106"/>
                </a:lnTo>
                <a:lnTo>
                  <a:pt x="271" y="107"/>
                </a:lnTo>
                <a:lnTo>
                  <a:pt x="272" y="108"/>
                </a:lnTo>
                <a:lnTo>
                  <a:pt x="273" y="108"/>
                </a:lnTo>
                <a:lnTo>
                  <a:pt x="274" y="110"/>
                </a:lnTo>
                <a:lnTo>
                  <a:pt x="274" y="110"/>
                </a:lnTo>
                <a:lnTo>
                  <a:pt x="275" y="111"/>
                </a:lnTo>
                <a:lnTo>
                  <a:pt x="276" y="112"/>
                </a:lnTo>
                <a:lnTo>
                  <a:pt x="277" y="113"/>
                </a:lnTo>
                <a:lnTo>
                  <a:pt x="278" y="114"/>
                </a:lnTo>
                <a:lnTo>
                  <a:pt x="278" y="115"/>
                </a:lnTo>
                <a:lnTo>
                  <a:pt x="279" y="116"/>
                </a:lnTo>
                <a:lnTo>
                  <a:pt x="280" y="116"/>
                </a:lnTo>
                <a:lnTo>
                  <a:pt x="280" y="117"/>
                </a:lnTo>
                <a:lnTo>
                  <a:pt x="281" y="118"/>
                </a:lnTo>
                <a:lnTo>
                  <a:pt x="282" y="119"/>
                </a:lnTo>
                <a:lnTo>
                  <a:pt x="282" y="120"/>
                </a:lnTo>
                <a:lnTo>
                  <a:pt x="282" y="120"/>
                </a:lnTo>
                <a:lnTo>
                  <a:pt x="283" y="121"/>
                </a:lnTo>
                <a:lnTo>
                  <a:pt x="283" y="122"/>
                </a:lnTo>
                <a:lnTo>
                  <a:pt x="283" y="122"/>
                </a:lnTo>
                <a:lnTo>
                  <a:pt x="283" y="123"/>
                </a:lnTo>
                <a:lnTo>
                  <a:pt x="283" y="124"/>
                </a:lnTo>
                <a:lnTo>
                  <a:pt x="283" y="125"/>
                </a:lnTo>
                <a:lnTo>
                  <a:pt x="283" y="125"/>
                </a:lnTo>
                <a:lnTo>
                  <a:pt x="283" y="126"/>
                </a:lnTo>
                <a:lnTo>
                  <a:pt x="282" y="127"/>
                </a:lnTo>
                <a:lnTo>
                  <a:pt x="282" y="128"/>
                </a:lnTo>
                <a:lnTo>
                  <a:pt x="282" y="128"/>
                </a:lnTo>
                <a:lnTo>
                  <a:pt x="281" y="129"/>
                </a:lnTo>
                <a:lnTo>
                  <a:pt x="276" y="133"/>
                </a:lnTo>
                <a:lnTo>
                  <a:pt x="274" y="134"/>
                </a:lnTo>
                <a:lnTo>
                  <a:pt x="272" y="136"/>
                </a:lnTo>
                <a:lnTo>
                  <a:pt x="269" y="136"/>
                </a:lnTo>
                <a:lnTo>
                  <a:pt x="267" y="136"/>
                </a:lnTo>
                <a:lnTo>
                  <a:pt x="265" y="136"/>
                </a:lnTo>
                <a:lnTo>
                  <a:pt x="262" y="136"/>
                </a:lnTo>
                <a:lnTo>
                  <a:pt x="260" y="136"/>
                </a:lnTo>
                <a:lnTo>
                  <a:pt x="258" y="134"/>
                </a:lnTo>
                <a:lnTo>
                  <a:pt x="255" y="133"/>
                </a:lnTo>
                <a:lnTo>
                  <a:pt x="253" y="132"/>
                </a:lnTo>
                <a:lnTo>
                  <a:pt x="250" y="130"/>
                </a:lnTo>
                <a:lnTo>
                  <a:pt x="248" y="128"/>
                </a:lnTo>
                <a:lnTo>
                  <a:pt x="246" y="126"/>
                </a:lnTo>
                <a:lnTo>
                  <a:pt x="243" y="124"/>
                </a:lnTo>
                <a:lnTo>
                  <a:pt x="240" y="122"/>
                </a:lnTo>
                <a:lnTo>
                  <a:pt x="238" y="120"/>
                </a:lnTo>
                <a:lnTo>
                  <a:pt x="235" y="118"/>
                </a:lnTo>
                <a:lnTo>
                  <a:pt x="232" y="115"/>
                </a:lnTo>
                <a:lnTo>
                  <a:pt x="229" y="113"/>
                </a:lnTo>
                <a:lnTo>
                  <a:pt x="226" y="110"/>
                </a:lnTo>
                <a:lnTo>
                  <a:pt x="223" y="108"/>
                </a:lnTo>
                <a:lnTo>
                  <a:pt x="219" y="105"/>
                </a:lnTo>
                <a:lnTo>
                  <a:pt x="216" y="103"/>
                </a:lnTo>
                <a:lnTo>
                  <a:pt x="212" y="100"/>
                </a:lnTo>
                <a:lnTo>
                  <a:pt x="209" y="98"/>
                </a:lnTo>
                <a:lnTo>
                  <a:pt x="205" y="96"/>
                </a:lnTo>
                <a:lnTo>
                  <a:pt x="201" y="94"/>
                </a:lnTo>
                <a:lnTo>
                  <a:pt x="197" y="92"/>
                </a:lnTo>
                <a:lnTo>
                  <a:pt x="192" y="91"/>
                </a:lnTo>
                <a:lnTo>
                  <a:pt x="188" y="90"/>
                </a:lnTo>
                <a:lnTo>
                  <a:pt x="182" y="88"/>
                </a:lnTo>
                <a:lnTo>
                  <a:pt x="178" y="86"/>
                </a:lnTo>
                <a:lnTo>
                  <a:pt x="175" y="86"/>
                </a:lnTo>
                <a:lnTo>
                  <a:pt x="173" y="85"/>
                </a:lnTo>
                <a:lnTo>
                  <a:pt x="170" y="84"/>
                </a:lnTo>
                <a:lnTo>
                  <a:pt x="168" y="84"/>
                </a:lnTo>
                <a:lnTo>
                  <a:pt x="165" y="83"/>
                </a:lnTo>
                <a:lnTo>
                  <a:pt x="163" y="82"/>
                </a:lnTo>
                <a:lnTo>
                  <a:pt x="161" y="82"/>
                </a:lnTo>
                <a:lnTo>
                  <a:pt x="159" y="82"/>
                </a:lnTo>
                <a:lnTo>
                  <a:pt x="157" y="81"/>
                </a:lnTo>
                <a:lnTo>
                  <a:pt x="155" y="81"/>
                </a:lnTo>
                <a:lnTo>
                  <a:pt x="153" y="80"/>
                </a:lnTo>
                <a:lnTo>
                  <a:pt x="151" y="80"/>
                </a:lnTo>
                <a:lnTo>
                  <a:pt x="149" y="80"/>
                </a:lnTo>
                <a:lnTo>
                  <a:pt x="147" y="80"/>
                </a:lnTo>
                <a:lnTo>
                  <a:pt x="145" y="79"/>
                </a:lnTo>
                <a:lnTo>
                  <a:pt x="143" y="79"/>
                </a:lnTo>
                <a:lnTo>
                  <a:pt x="141" y="79"/>
                </a:lnTo>
                <a:lnTo>
                  <a:pt x="139" y="78"/>
                </a:lnTo>
                <a:lnTo>
                  <a:pt x="137" y="78"/>
                </a:lnTo>
                <a:lnTo>
                  <a:pt x="135" y="78"/>
                </a:lnTo>
                <a:lnTo>
                  <a:pt x="132" y="78"/>
                </a:lnTo>
                <a:lnTo>
                  <a:pt x="130" y="78"/>
                </a:lnTo>
                <a:lnTo>
                  <a:pt x="128" y="78"/>
                </a:lnTo>
                <a:lnTo>
                  <a:pt x="125" y="77"/>
                </a:lnTo>
                <a:lnTo>
                  <a:pt x="122" y="77"/>
                </a:lnTo>
                <a:lnTo>
                  <a:pt x="119" y="77"/>
                </a:lnTo>
                <a:lnTo>
                  <a:pt x="116" y="77"/>
                </a:lnTo>
                <a:lnTo>
                  <a:pt x="112" y="76"/>
                </a:lnTo>
                <a:lnTo>
                  <a:pt x="109" y="76"/>
                </a:lnTo>
                <a:lnTo>
                  <a:pt x="106" y="76"/>
                </a:lnTo>
                <a:lnTo>
                  <a:pt x="105" y="76"/>
                </a:lnTo>
                <a:lnTo>
                  <a:pt x="104" y="76"/>
                </a:lnTo>
                <a:lnTo>
                  <a:pt x="103" y="75"/>
                </a:lnTo>
                <a:lnTo>
                  <a:pt x="102" y="75"/>
                </a:lnTo>
                <a:lnTo>
                  <a:pt x="101" y="75"/>
                </a:lnTo>
                <a:lnTo>
                  <a:pt x="100" y="75"/>
                </a:lnTo>
                <a:lnTo>
                  <a:pt x="99" y="74"/>
                </a:lnTo>
                <a:lnTo>
                  <a:pt x="98" y="74"/>
                </a:lnTo>
                <a:lnTo>
                  <a:pt x="98" y="74"/>
                </a:lnTo>
                <a:lnTo>
                  <a:pt x="97" y="74"/>
                </a:lnTo>
                <a:lnTo>
                  <a:pt x="96" y="74"/>
                </a:lnTo>
                <a:lnTo>
                  <a:pt x="95" y="74"/>
                </a:lnTo>
                <a:lnTo>
                  <a:pt x="94" y="74"/>
                </a:lnTo>
                <a:lnTo>
                  <a:pt x="94" y="73"/>
                </a:lnTo>
                <a:lnTo>
                  <a:pt x="93" y="73"/>
                </a:lnTo>
                <a:lnTo>
                  <a:pt x="92" y="73"/>
                </a:lnTo>
                <a:lnTo>
                  <a:pt x="92" y="73"/>
                </a:lnTo>
                <a:lnTo>
                  <a:pt x="91" y="73"/>
                </a:lnTo>
                <a:lnTo>
                  <a:pt x="90" y="73"/>
                </a:lnTo>
                <a:lnTo>
                  <a:pt x="89" y="73"/>
                </a:lnTo>
                <a:lnTo>
                  <a:pt x="89" y="73"/>
                </a:lnTo>
                <a:lnTo>
                  <a:pt x="88" y="73"/>
                </a:lnTo>
                <a:lnTo>
                  <a:pt x="87" y="74"/>
                </a:lnTo>
                <a:lnTo>
                  <a:pt x="86" y="74"/>
                </a:lnTo>
                <a:lnTo>
                  <a:pt x="86" y="74"/>
                </a:lnTo>
                <a:lnTo>
                  <a:pt x="85" y="74"/>
                </a:lnTo>
                <a:lnTo>
                  <a:pt x="84" y="75"/>
                </a:lnTo>
                <a:lnTo>
                  <a:pt x="84" y="75"/>
                </a:lnTo>
                <a:lnTo>
                  <a:pt x="83" y="76"/>
                </a:lnTo>
                <a:lnTo>
                  <a:pt x="82" y="76"/>
                </a:lnTo>
                <a:lnTo>
                  <a:pt x="80" y="78"/>
                </a:lnTo>
                <a:lnTo>
                  <a:pt x="79" y="79"/>
                </a:lnTo>
                <a:lnTo>
                  <a:pt x="78" y="80"/>
                </a:lnTo>
                <a:lnTo>
                  <a:pt x="78" y="81"/>
                </a:lnTo>
                <a:lnTo>
                  <a:pt x="77" y="82"/>
                </a:lnTo>
                <a:lnTo>
                  <a:pt x="76" y="83"/>
                </a:lnTo>
                <a:lnTo>
                  <a:pt x="76" y="84"/>
                </a:lnTo>
                <a:lnTo>
                  <a:pt x="76" y="86"/>
                </a:lnTo>
                <a:lnTo>
                  <a:pt x="76" y="87"/>
                </a:lnTo>
                <a:lnTo>
                  <a:pt x="76" y="88"/>
                </a:lnTo>
                <a:lnTo>
                  <a:pt x="76" y="89"/>
                </a:lnTo>
                <a:lnTo>
                  <a:pt x="75" y="90"/>
                </a:lnTo>
                <a:lnTo>
                  <a:pt x="75" y="92"/>
                </a:lnTo>
                <a:lnTo>
                  <a:pt x="75" y="93"/>
                </a:lnTo>
                <a:lnTo>
                  <a:pt x="75" y="94"/>
                </a:lnTo>
                <a:lnTo>
                  <a:pt x="75" y="96"/>
                </a:lnTo>
                <a:lnTo>
                  <a:pt x="75" y="97"/>
                </a:lnTo>
                <a:lnTo>
                  <a:pt x="75" y="98"/>
                </a:lnTo>
                <a:lnTo>
                  <a:pt x="75" y="100"/>
                </a:lnTo>
                <a:lnTo>
                  <a:pt x="75" y="101"/>
                </a:lnTo>
                <a:lnTo>
                  <a:pt x="75" y="102"/>
                </a:lnTo>
                <a:lnTo>
                  <a:pt x="75" y="104"/>
                </a:lnTo>
                <a:lnTo>
                  <a:pt x="75" y="105"/>
                </a:lnTo>
                <a:lnTo>
                  <a:pt x="74" y="106"/>
                </a:lnTo>
                <a:lnTo>
                  <a:pt x="74" y="108"/>
                </a:lnTo>
                <a:lnTo>
                  <a:pt x="74" y="109"/>
                </a:lnTo>
                <a:lnTo>
                  <a:pt x="73" y="110"/>
                </a:lnTo>
                <a:lnTo>
                  <a:pt x="72" y="112"/>
                </a:lnTo>
                <a:lnTo>
                  <a:pt x="72" y="113"/>
                </a:lnTo>
                <a:lnTo>
                  <a:pt x="70" y="114"/>
                </a:lnTo>
                <a:lnTo>
                  <a:pt x="70" y="116"/>
                </a:lnTo>
                <a:lnTo>
                  <a:pt x="68" y="118"/>
                </a:lnTo>
                <a:lnTo>
                  <a:pt x="67" y="118"/>
                </a:lnTo>
                <a:lnTo>
                  <a:pt x="66" y="119"/>
                </a:lnTo>
                <a:lnTo>
                  <a:pt x="66" y="120"/>
                </a:lnTo>
                <a:lnTo>
                  <a:pt x="65" y="120"/>
                </a:lnTo>
                <a:lnTo>
                  <a:pt x="64" y="121"/>
                </a:lnTo>
                <a:lnTo>
                  <a:pt x="63" y="122"/>
                </a:lnTo>
                <a:lnTo>
                  <a:pt x="62" y="122"/>
                </a:lnTo>
                <a:lnTo>
                  <a:pt x="62" y="123"/>
                </a:lnTo>
                <a:lnTo>
                  <a:pt x="61" y="123"/>
                </a:lnTo>
                <a:lnTo>
                  <a:pt x="60" y="124"/>
                </a:lnTo>
                <a:lnTo>
                  <a:pt x="60" y="124"/>
                </a:lnTo>
                <a:lnTo>
                  <a:pt x="59" y="124"/>
                </a:lnTo>
                <a:lnTo>
                  <a:pt x="58" y="125"/>
                </a:lnTo>
                <a:lnTo>
                  <a:pt x="58" y="125"/>
                </a:lnTo>
                <a:lnTo>
                  <a:pt x="57" y="125"/>
                </a:lnTo>
                <a:lnTo>
                  <a:pt x="56" y="126"/>
                </a:lnTo>
                <a:lnTo>
                  <a:pt x="56" y="126"/>
                </a:lnTo>
                <a:lnTo>
                  <a:pt x="55" y="126"/>
                </a:lnTo>
                <a:lnTo>
                  <a:pt x="54" y="126"/>
                </a:lnTo>
                <a:lnTo>
                  <a:pt x="53" y="126"/>
                </a:lnTo>
                <a:lnTo>
                  <a:pt x="52" y="127"/>
                </a:lnTo>
                <a:lnTo>
                  <a:pt x="52" y="127"/>
                </a:lnTo>
                <a:lnTo>
                  <a:pt x="50" y="127"/>
                </a:lnTo>
                <a:lnTo>
                  <a:pt x="50" y="128"/>
                </a:lnTo>
                <a:lnTo>
                  <a:pt x="48" y="128"/>
                </a:lnTo>
                <a:lnTo>
                  <a:pt x="47" y="128"/>
                </a:lnTo>
                <a:lnTo>
                  <a:pt x="46" y="128"/>
                </a:lnTo>
                <a:lnTo>
                  <a:pt x="45" y="128"/>
                </a:lnTo>
                <a:lnTo>
                  <a:pt x="44" y="129"/>
                </a:lnTo>
                <a:lnTo>
                  <a:pt x="43" y="129"/>
                </a:lnTo>
                <a:lnTo>
                  <a:pt x="39" y="130"/>
                </a:lnTo>
                <a:lnTo>
                  <a:pt x="38" y="130"/>
                </a:lnTo>
                <a:lnTo>
                  <a:pt x="36" y="131"/>
                </a:lnTo>
                <a:lnTo>
                  <a:pt x="34" y="131"/>
                </a:lnTo>
                <a:lnTo>
                  <a:pt x="32" y="132"/>
                </a:lnTo>
                <a:lnTo>
                  <a:pt x="31" y="132"/>
                </a:lnTo>
                <a:lnTo>
                  <a:pt x="30" y="132"/>
                </a:lnTo>
                <a:lnTo>
                  <a:pt x="28" y="132"/>
                </a:lnTo>
                <a:lnTo>
                  <a:pt x="26" y="133"/>
                </a:lnTo>
                <a:lnTo>
                  <a:pt x="25" y="133"/>
                </a:lnTo>
                <a:lnTo>
                  <a:pt x="24" y="134"/>
                </a:lnTo>
                <a:lnTo>
                  <a:pt x="22" y="134"/>
                </a:lnTo>
                <a:lnTo>
                  <a:pt x="21" y="134"/>
                </a:lnTo>
                <a:lnTo>
                  <a:pt x="20" y="134"/>
                </a:lnTo>
                <a:lnTo>
                  <a:pt x="19" y="134"/>
                </a:lnTo>
                <a:lnTo>
                  <a:pt x="17" y="134"/>
                </a:lnTo>
                <a:lnTo>
                  <a:pt x="16" y="134"/>
                </a:lnTo>
                <a:lnTo>
                  <a:pt x="15" y="134"/>
                </a:lnTo>
                <a:lnTo>
                  <a:pt x="14" y="134"/>
                </a:lnTo>
                <a:lnTo>
                  <a:pt x="13" y="134"/>
                </a:lnTo>
                <a:lnTo>
                  <a:pt x="12" y="134"/>
                </a:lnTo>
                <a:lnTo>
                  <a:pt x="11" y="134"/>
                </a:lnTo>
                <a:lnTo>
                  <a:pt x="10" y="134"/>
                </a:lnTo>
                <a:lnTo>
                  <a:pt x="9" y="133"/>
                </a:lnTo>
                <a:lnTo>
                  <a:pt x="8" y="133"/>
                </a:lnTo>
                <a:lnTo>
                  <a:pt x="7" y="132"/>
                </a:lnTo>
                <a:lnTo>
                  <a:pt x="6" y="132"/>
                </a:lnTo>
                <a:lnTo>
                  <a:pt x="5" y="131"/>
                </a:lnTo>
                <a:lnTo>
                  <a:pt x="4" y="131"/>
                </a:lnTo>
                <a:lnTo>
                  <a:pt x="4" y="130"/>
                </a:lnTo>
                <a:lnTo>
                  <a:pt x="3" y="129"/>
                </a:lnTo>
              </a:path>
            </a:pathLst>
          </a:custGeom>
          <a:solidFill>
            <a:srgbClr val="008000"/>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2004" name="Freeform 1060"/>
          <p:cNvSpPr>
            <a:spLocks/>
          </p:cNvSpPr>
          <p:nvPr/>
        </p:nvSpPr>
        <p:spPr bwMode="auto">
          <a:xfrm>
            <a:off x="4597400" y="4859338"/>
            <a:ext cx="266700" cy="417512"/>
          </a:xfrm>
          <a:custGeom>
            <a:avLst/>
            <a:gdLst>
              <a:gd name="T0" fmla="*/ 4 w 189"/>
              <a:gd name="T1" fmla="*/ 28 h 263"/>
              <a:gd name="T2" fmla="*/ 12 w 189"/>
              <a:gd name="T3" fmla="*/ 22 h 263"/>
              <a:gd name="T4" fmla="*/ 24 w 189"/>
              <a:gd name="T5" fmla="*/ 18 h 263"/>
              <a:gd name="T6" fmla="*/ 38 w 189"/>
              <a:gd name="T7" fmla="*/ 16 h 263"/>
              <a:gd name="T8" fmla="*/ 54 w 189"/>
              <a:gd name="T9" fmla="*/ 14 h 263"/>
              <a:gd name="T10" fmla="*/ 72 w 189"/>
              <a:gd name="T11" fmla="*/ 11 h 263"/>
              <a:gd name="T12" fmla="*/ 93 w 189"/>
              <a:gd name="T13" fmla="*/ 8 h 263"/>
              <a:gd name="T14" fmla="*/ 107 w 189"/>
              <a:gd name="T15" fmla="*/ 4 h 263"/>
              <a:gd name="T16" fmla="*/ 120 w 189"/>
              <a:gd name="T17" fmla="*/ 1 h 263"/>
              <a:gd name="T18" fmla="*/ 131 w 189"/>
              <a:gd name="T19" fmla="*/ 0 h 263"/>
              <a:gd name="T20" fmla="*/ 142 w 189"/>
              <a:gd name="T21" fmla="*/ 1 h 263"/>
              <a:gd name="T22" fmla="*/ 152 w 189"/>
              <a:gd name="T23" fmla="*/ 6 h 263"/>
              <a:gd name="T24" fmla="*/ 168 w 189"/>
              <a:gd name="T25" fmla="*/ 18 h 263"/>
              <a:gd name="T26" fmla="*/ 178 w 189"/>
              <a:gd name="T27" fmla="*/ 31 h 263"/>
              <a:gd name="T28" fmla="*/ 185 w 189"/>
              <a:gd name="T29" fmla="*/ 45 h 263"/>
              <a:gd name="T30" fmla="*/ 188 w 189"/>
              <a:gd name="T31" fmla="*/ 60 h 263"/>
              <a:gd name="T32" fmla="*/ 188 w 189"/>
              <a:gd name="T33" fmla="*/ 78 h 263"/>
              <a:gd name="T34" fmla="*/ 187 w 189"/>
              <a:gd name="T35" fmla="*/ 98 h 263"/>
              <a:gd name="T36" fmla="*/ 184 w 189"/>
              <a:gd name="T37" fmla="*/ 123 h 263"/>
              <a:gd name="T38" fmla="*/ 180 w 189"/>
              <a:gd name="T39" fmla="*/ 137 h 263"/>
              <a:gd name="T40" fmla="*/ 175 w 189"/>
              <a:gd name="T41" fmla="*/ 148 h 263"/>
              <a:gd name="T42" fmla="*/ 168 w 189"/>
              <a:gd name="T43" fmla="*/ 157 h 263"/>
              <a:gd name="T44" fmla="*/ 160 w 189"/>
              <a:gd name="T45" fmla="*/ 167 h 263"/>
              <a:gd name="T46" fmla="*/ 153 w 189"/>
              <a:gd name="T47" fmla="*/ 179 h 263"/>
              <a:gd name="T48" fmla="*/ 146 w 189"/>
              <a:gd name="T49" fmla="*/ 196 h 263"/>
              <a:gd name="T50" fmla="*/ 142 w 189"/>
              <a:gd name="T51" fmla="*/ 213 h 263"/>
              <a:gd name="T52" fmla="*/ 141 w 189"/>
              <a:gd name="T53" fmla="*/ 226 h 263"/>
              <a:gd name="T54" fmla="*/ 141 w 189"/>
              <a:gd name="T55" fmla="*/ 238 h 263"/>
              <a:gd name="T56" fmla="*/ 140 w 189"/>
              <a:gd name="T57" fmla="*/ 248 h 263"/>
              <a:gd name="T58" fmla="*/ 138 w 189"/>
              <a:gd name="T59" fmla="*/ 256 h 263"/>
              <a:gd name="T60" fmla="*/ 134 w 189"/>
              <a:gd name="T61" fmla="*/ 261 h 263"/>
              <a:gd name="T62" fmla="*/ 122 w 189"/>
              <a:gd name="T63" fmla="*/ 262 h 263"/>
              <a:gd name="T64" fmla="*/ 112 w 189"/>
              <a:gd name="T65" fmla="*/ 257 h 263"/>
              <a:gd name="T66" fmla="*/ 101 w 189"/>
              <a:gd name="T67" fmla="*/ 248 h 263"/>
              <a:gd name="T68" fmla="*/ 91 w 189"/>
              <a:gd name="T69" fmla="*/ 235 h 263"/>
              <a:gd name="T70" fmla="*/ 80 w 189"/>
              <a:gd name="T71" fmla="*/ 220 h 263"/>
              <a:gd name="T72" fmla="*/ 70 w 189"/>
              <a:gd name="T73" fmla="*/ 203 h 263"/>
              <a:gd name="T74" fmla="*/ 62 w 189"/>
              <a:gd name="T75" fmla="*/ 186 h 263"/>
              <a:gd name="T76" fmla="*/ 59 w 189"/>
              <a:gd name="T77" fmla="*/ 176 h 263"/>
              <a:gd name="T78" fmla="*/ 58 w 189"/>
              <a:gd name="T79" fmla="*/ 167 h 263"/>
              <a:gd name="T80" fmla="*/ 58 w 189"/>
              <a:gd name="T81" fmla="*/ 158 h 263"/>
              <a:gd name="T82" fmla="*/ 57 w 189"/>
              <a:gd name="T83" fmla="*/ 149 h 263"/>
              <a:gd name="T84" fmla="*/ 56 w 189"/>
              <a:gd name="T85" fmla="*/ 138 h 263"/>
              <a:gd name="T86" fmla="*/ 51 w 189"/>
              <a:gd name="T87" fmla="*/ 120 h 263"/>
              <a:gd name="T88" fmla="*/ 48 w 189"/>
              <a:gd name="T89" fmla="*/ 109 h 263"/>
              <a:gd name="T90" fmla="*/ 45 w 189"/>
              <a:gd name="T91" fmla="*/ 99 h 263"/>
              <a:gd name="T92" fmla="*/ 42 w 189"/>
              <a:gd name="T93" fmla="*/ 91 h 263"/>
              <a:gd name="T94" fmla="*/ 38 w 189"/>
              <a:gd name="T95" fmla="*/ 83 h 263"/>
              <a:gd name="T96" fmla="*/ 33 w 189"/>
              <a:gd name="T97" fmla="*/ 73 h 263"/>
              <a:gd name="T98" fmla="*/ 25 w 189"/>
              <a:gd name="T99" fmla="*/ 60 h 263"/>
              <a:gd name="T100" fmla="*/ 19 w 189"/>
              <a:gd name="T101" fmla="*/ 55 h 263"/>
              <a:gd name="T102" fmla="*/ 13 w 189"/>
              <a:gd name="T103" fmla="*/ 50 h 263"/>
              <a:gd name="T104" fmla="*/ 8 w 189"/>
              <a:gd name="T105" fmla="*/ 47 h 263"/>
              <a:gd name="T106" fmla="*/ 3 w 189"/>
              <a:gd name="T107" fmla="*/ 44 h 263"/>
              <a:gd name="T108" fmla="*/ 0 w 189"/>
              <a:gd name="T109" fmla="*/ 40 h 263"/>
              <a:gd name="T110" fmla="*/ 0 w 189"/>
              <a:gd name="T111" fmla="*/ 37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9" h="263">
                <a:moveTo>
                  <a:pt x="0" y="37"/>
                </a:moveTo>
                <a:lnTo>
                  <a:pt x="2" y="33"/>
                </a:lnTo>
                <a:lnTo>
                  <a:pt x="2" y="31"/>
                </a:lnTo>
                <a:lnTo>
                  <a:pt x="3" y="30"/>
                </a:lnTo>
                <a:lnTo>
                  <a:pt x="4" y="28"/>
                </a:lnTo>
                <a:lnTo>
                  <a:pt x="6" y="27"/>
                </a:lnTo>
                <a:lnTo>
                  <a:pt x="7" y="26"/>
                </a:lnTo>
                <a:lnTo>
                  <a:pt x="9" y="24"/>
                </a:lnTo>
                <a:lnTo>
                  <a:pt x="11" y="23"/>
                </a:lnTo>
                <a:lnTo>
                  <a:pt x="12" y="22"/>
                </a:lnTo>
                <a:lnTo>
                  <a:pt x="14" y="21"/>
                </a:lnTo>
                <a:lnTo>
                  <a:pt x="17" y="20"/>
                </a:lnTo>
                <a:lnTo>
                  <a:pt x="19" y="20"/>
                </a:lnTo>
                <a:lnTo>
                  <a:pt x="21" y="19"/>
                </a:lnTo>
                <a:lnTo>
                  <a:pt x="24" y="18"/>
                </a:lnTo>
                <a:lnTo>
                  <a:pt x="26" y="18"/>
                </a:lnTo>
                <a:lnTo>
                  <a:pt x="29" y="17"/>
                </a:lnTo>
                <a:lnTo>
                  <a:pt x="32" y="16"/>
                </a:lnTo>
                <a:lnTo>
                  <a:pt x="35" y="16"/>
                </a:lnTo>
                <a:lnTo>
                  <a:pt x="38" y="16"/>
                </a:lnTo>
                <a:lnTo>
                  <a:pt x="41" y="15"/>
                </a:lnTo>
                <a:lnTo>
                  <a:pt x="44" y="15"/>
                </a:lnTo>
                <a:lnTo>
                  <a:pt x="47" y="14"/>
                </a:lnTo>
                <a:lnTo>
                  <a:pt x="51" y="14"/>
                </a:lnTo>
                <a:lnTo>
                  <a:pt x="54" y="14"/>
                </a:lnTo>
                <a:lnTo>
                  <a:pt x="58" y="13"/>
                </a:lnTo>
                <a:lnTo>
                  <a:pt x="61" y="13"/>
                </a:lnTo>
                <a:lnTo>
                  <a:pt x="64" y="12"/>
                </a:lnTo>
                <a:lnTo>
                  <a:pt x="68" y="12"/>
                </a:lnTo>
                <a:lnTo>
                  <a:pt x="72" y="11"/>
                </a:lnTo>
                <a:lnTo>
                  <a:pt x="76" y="11"/>
                </a:lnTo>
                <a:lnTo>
                  <a:pt x="80" y="10"/>
                </a:lnTo>
                <a:lnTo>
                  <a:pt x="86" y="9"/>
                </a:lnTo>
                <a:lnTo>
                  <a:pt x="90" y="8"/>
                </a:lnTo>
                <a:lnTo>
                  <a:pt x="93" y="8"/>
                </a:lnTo>
                <a:lnTo>
                  <a:pt x="96" y="7"/>
                </a:lnTo>
                <a:lnTo>
                  <a:pt x="99" y="6"/>
                </a:lnTo>
                <a:lnTo>
                  <a:pt x="102" y="6"/>
                </a:lnTo>
                <a:lnTo>
                  <a:pt x="105" y="5"/>
                </a:lnTo>
                <a:lnTo>
                  <a:pt x="107" y="4"/>
                </a:lnTo>
                <a:lnTo>
                  <a:pt x="110" y="3"/>
                </a:lnTo>
                <a:lnTo>
                  <a:pt x="112" y="3"/>
                </a:lnTo>
                <a:lnTo>
                  <a:pt x="115" y="2"/>
                </a:lnTo>
                <a:lnTo>
                  <a:pt x="118" y="2"/>
                </a:lnTo>
                <a:lnTo>
                  <a:pt x="120" y="1"/>
                </a:lnTo>
                <a:lnTo>
                  <a:pt x="122" y="1"/>
                </a:lnTo>
                <a:lnTo>
                  <a:pt x="124" y="0"/>
                </a:lnTo>
                <a:lnTo>
                  <a:pt x="127" y="0"/>
                </a:lnTo>
                <a:lnTo>
                  <a:pt x="129" y="0"/>
                </a:lnTo>
                <a:lnTo>
                  <a:pt x="131" y="0"/>
                </a:lnTo>
                <a:lnTo>
                  <a:pt x="133" y="0"/>
                </a:lnTo>
                <a:lnTo>
                  <a:pt x="135" y="0"/>
                </a:lnTo>
                <a:lnTo>
                  <a:pt x="137" y="0"/>
                </a:lnTo>
                <a:lnTo>
                  <a:pt x="140" y="0"/>
                </a:lnTo>
                <a:lnTo>
                  <a:pt x="142" y="1"/>
                </a:lnTo>
                <a:lnTo>
                  <a:pt x="144" y="2"/>
                </a:lnTo>
                <a:lnTo>
                  <a:pt x="146" y="2"/>
                </a:lnTo>
                <a:lnTo>
                  <a:pt x="148" y="3"/>
                </a:lnTo>
                <a:lnTo>
                  <a:pt x="150" y="4"/>
                </a:lnTo>
                <a:lnTo>
                  <a:pt x="152" y="6"/>
                </a:lnTo>
                <a:lnTo>
                  <a:pt x="154" y="7"/>
                </a:lnTo>
                <a:lnTo>
                  <a:pt x="157" y="8"/>
                </a:lnTo>
                <a:lnTo>
                  <a:pt x="159" y="10"/>
                </a:lnTo>
                <a:lnTo>
                  <a:pt x="165" y="15"/>
                </a:lnTo>
                <a:lnTo>
                  <a:pt x="168" y="18"/>
                </a:lnTo>
                <a:lnTo>
                  <a:pt x="170" y="20"/>
                </a:lnTo>
                <a:lnTo>
                  <a:pt x="172" y="23"/>
                </a:lnTo>
                <a:lnTo>
                  <a:pt x="174" y="25"/>
                </a:lnTo>
                <a:lnTo>
                  <a:pt x="176" y="28"/>
                </a:lnTo>
                <a:lnTo>
                  <a:pt x="178" y="31"/>
                </a:lnTo>
                <a:lnTo>
                  <a:pt x="180" y="33"/>
                </a:lnTo>
                <a:lnTo>
                  <a:pt x="181" y="36"/>
                </a:lnTo>
                <a:lnTo>
                  <a:pt x="182" y="39"/>
                </a:lnTo>
                <a:lnTo>
                  <a:pt x="184" y="42"/>
                </a:lnTo>
                <a:lnTo>
                  <a:pt x="185" y="45"/>
                </a:lnTo>
                <a:lnTo>
                  <a:pt x="186" y="48"/>
                </a:lnTo>
                <a:lnTo>
                  <a:pt x="186" y="51"/>
                </a:lnTo>
                <a:lnTo>
                  <a:pt x="187" y="54"/>
                </a:lnTo>
                <a:lnTo>
                  <a:pt x="188" y="57"/>
                </a:lnTo>
                <a:lnTo>
                  <a:pt x="188" y="60"/>
                </a:lnTo>
                <a:lnTo>
                  <a:pt x="188" y="64"/>
                </a:lnTo>
                <a:lnTo>
                  <a:pt x="188" y="67"/>
                </a:lnTo>
                <a:lnTo>
                  <a:pt x="188" y="70"/>
                </a:lnTo>
                <a:lnTo>
                  <a:pt x="188" y="74"/>
                </a:lnTo>
                <a:lnTo>
                  <a:pt x="188" y="78"/>
                </a:lnTo>
                <a:lnTo>
                  <a:pt x="188" y="82"/>
                </a:lnTo>
                <a:lnTo>
                  <a:pt x="188" y="86"/>
                </a:lnTo>
                <a:lnTo>
                  <a:pt x="188" y="90"/>
                </a:lnTo>
                <a:lnTo>
                  <a:pt x="188" y="94"/>
                </a:lnTo>
                <a:lnTo>
                  <a:pt x="187" y="98"/>
                </a:lnTo>
                <a:lnTo>
                  <a:pt x="187" y="102"/>
                </a:lnTo>
                <a:lnTo>
                  <a:pt x="186" y="106"/>
                </a:lnTo>
                <a:lnTo>
                  <a:pt x="186" y="111"/>
                </a:lnTo>
                <a:lnTo>
                  <a:pt x="186" y="116"/>
                </a:lnTo>
                <a:lnTo>
                  <a:pt x="184" y="123"/>
                </a:lnTo>
                <a:lnTo>
                  <a:pt x="184" y="126"/>
                </a:lnTo>
                <a:lnTo>
                  <a:pt x="183" y="129"/>
                </a:lnTo>
                <a:lnTo>
                  <a:pt x="182" y="132"/>
                </a:lnTo>
                <a:lnTo>
                  <a:pt x="181" y="135"/>
                </a:lnTo>
                <a:lnTo>
                  <a:pt x="180" y="137"/>
                </a:lnTo>
                <a:lnTo>
                  <a:pt x="179" y="140"/>
                </a:lnTo>
                <a:lnTo>
                  <a:pt x="178" y="142"/>
                </a:lnTo>
                <a:lnTo>
                  <a:pt x="177" y="144"/>
                </a:lnTo>
                <a:lnTo>
                  <a:pt x="176" y="146"/>
                </a:lnTo>
                <a:lnTo>
                  <a:pt x="175" y="148"/>
                </a:lnTo>
                <a:lnTo>
                  <a:pt x="173" y="150"/>
                </a:lnTo>
                <a:lnTo>
                  <a:pt x="172" y="152"/>
                </a:lnTo>
                <a:lnTo>
                  <a:pt x="171" y="154"/>
                </a:lnTo>
                <a:lnTo>
                  <a:pt x="169" y="155"/>
                </a:lnTo>
                <a:lnTo>
                  <a:pt x="168" y="157"/>
                </a:lnTo>
                <a:lnTo>
                  <a:pt x="166" y="159"/>
                </a:lnTo>
                <a:lnTo>
                  <a:pt x="165" y="161"/>
                </a:lnTo>
                <a:lnTo>
                  <a:pt x="164" y="163"/>
                </a:lnTo>
                <a:lnTo>
                  <a:pt x="162" y="164"/>
                </a:lnTo>
                <a:lnTo>
                  <a:pt x="160" y="167"/>
                </a:lnTo>
                <a:lnTo>
                  <a:pt x="159" y="169"/>
                </a:lnTo>
                <a:lnTo>
                  <a:pt x="158" y="171"/>
                </a:lnTo>
                <a:lnTo>
                  <a:pt x="156" y="174"/>
                </a:lnTo>
                <a:lnTo>
                  <a:pt x="154" y="176"/>
                </a:lnTo>
                <a:lnTo>
                  <a:pt x="153" y="179"/>
                </a:lnTo>
                <a:lnTo>
                  <a:pt x="152" y="182"/>
                </a:lnTo>
                <a:lnTo>
                  <a:pt x="150" y="185"/>
                </a:lnTo>
                <a:lnTo>
                  <a:pt x="148" y="188"/>
                </a:lnTo>
                <a:lnTo>
                  <a:pt x="147" y="192"/>
                </a:lnTo>
                <a:lnTo>
                  <a:pt x="146" y="196"/>
                </a:lnTo>
                <a:lnTo>
                  <a:pt x="144" y="201"/>
                </a:lnTo>
                <a:lnTo>
                  <a:pt x="143" y="204"/>
                </a:lnTo>
                <a:lnTo>
                  <a:pt x="143" y="207"/>
                </a:lnTo>
                <a:lnTo>
                  <a:pt x="142" y="210"/>
                </a:lnTo>
                <a:lnTo>
                  <a:pt x="142" y="213"/>
                </a:lnTo>
                <a:lnTo>
                  <a:pt x="142" y="216"/>
                </a:lnTo>
                <a:lnTo>
                  <a:pt x="141" y="218"/>
                </a:lnTo>
                <a:lnTo>
                  <a:pt x="141" y="221"/>
                </a:lnTo>
                <a:lnTo>
                  <a:pt x="141" y="224"/>
                </a:lnTo>
                <a:lnTo>
                  <a:pt x="141" y="226"/>
                </a:lnTo>
                <a:lnTo>
                  <a:pt x="141" y="229"/>
                </a:lnTo>
                <a:lnTo>
                  <a:pt x="141" y="231"/>
                </a:lnTo>
                <a:lnTo>
                  <a:pt x="141" y="234"/>
                </a:lnTo>
                <a:lnTo>
                  <a:pt x="141" y="236"/>
                </a:lnTo>
                <a:lnTo>
                  <a:pt x="141" y="238"/>
                </a:lnTo>
                <a:lnTo>
                  <a:pt x="141" y="240"/>
                </a:lnTo>
                <a:lnTo>
                  <a:pt x="141" y="243"/>
                </a:lnTo>
                <a:lnTo>
                  <a:pt x="141" y="245"/>
                </a:lnTo>
                <a:lnTo>
                  <a:pt x="140" y="247"/>
                </a:lnTo>
                <a:lnTo>
                  <a:pt x="140" y="248"/>
                </a:lnTo>
                <a:lnTo>
                  <a:pt x="140" y="250"/>
                </a:lnTo>
                <a:lnTo>
                  <a:pt x="140" y="252"/>
                </a:lnTo>
                <a:lnTo>
                  <a:pt x="140" y="254"/>
                </a:lnTo>
                <a:lnTo>
                  <a:pt x="139" y="255"/>
                </a:lnTo>
                <a:lnTo>
                  <a:pt x="138" y="256"/>
                </a:lnTo>
                <a:lnTo>
                  <a:pt x="138" y="257"/>
                </a:lnTo>
                <a:lnTo>
                  <a:pt x="137" y="258"/>
                </a:lnTo>
                <a:lnTo>
                  <a:pt x="136" y="259"/>
                </a:lnTo>
                <a:lnTo>
                  <a:pt x="135" y="260"/>
                </a:lnTo>
                <a:lnTo>
                  <a:pt x="134" y="261"/>
                </a:lnTo>
                <a:lnTo>
                  <a:pt x="133" y="262"/>
                </a:lnTo>
                <a:lnTo>
                  <a:pt x="128" y="262"/>
                </a:lnTo>
                <a:lnTo>
                  <a:pt x="126" y="262"/>
                </a:lnTo>
                <a:lnTo>
                  <a:pt x="124" y="262"/>
                </a:lnTo>
                <a:lnTo>
                  <a:pt x="122" y="262"/>
                </a:lnTo>
                <a:lnTo>
                  <a:pt x="120" y="261"/>
                </a:lnTo>
                <a:lnTo>
                  <a:pt x="118" y="260"/>
                </a:lnTo>
                <a:lnTo>
                  <a:pt x="116" y="259"/>
                </a:lnTo>
                <a:lnTo>
                  <a:pt x="114" y="258"/>
                </a:lnTo>
                <a:lnTo>
                  <a:pt x="112" y="257"/>
                </a:lnTo>
                <a:lnTo>
                  <a:pt x="110" y="255"/>
                </a:lnTo>
                <a:lnTo>
                  <a:pt x="108" y="254"/>
                </a:lnTo>
                <a:lnTo>
                  <a:pt x="106" y="252"/>
                </a:lnTo>
                <a:lnTo>
                  <a:pt x="104" y="250"/>
                </a:lnTo>
                <a:lnTo>
                  <a:pt x="101" y="248"/>
                </a:lnTo>
                <a:lnTo>
                  <a:pt x="99" y="246"/>
                </a:lnTo>
                <a:lnTo>
                  <a:pt x="97" y="243"/>
                </a:lnTo>
                <a:lnTo>
                  <a:pt x="95" y="240"/>
                </a:lnTo>
                <a:lnTo>
                  <a:pt x="93" y="238"/>
                </a:lnTo>
                <a:lnTo>
                  <a:pt x="91" y="235"/>
                </a:lnTo>
                <a:lnTo>
                  <a:pt x="89" y="232"/>
                </a:lnTo>
                <a:lnTo>
                  <a:pt x="87" y="229"/>
                </a:lnTo>
                <a:lnTo>
                  <a:pt x="84" y="226"/>
                </a:lnTo>
                <a:lnTo>
                  <a:pt x="82" y="223"/>
                </a:lnTo>
                <a:lnTo>
                  <a:pt x="80" y="220"/>
                </a:lnTo>
                <a:lnTo>
                  <a:pt x="78" y="216"/>
                </a:lnTo>
                <a:lnTo>
                  <a:pt x="76" y="213"/>
                </a:lnTo>
                <a:lnTo>
                  <a:pt x="74" y="210"/>
                </a:lnTo>
                <a:lnTo>
                  <a:pt x="72" y="206"/>
                </a:lnTo>
                <a:lnTo>
                  <a:pt x="70" y="203"/>
                </a:lnTo>
                <a:lnTo>
                  <a:pt x="68" y="199"/>
                </a:lnTo>
                <a:lnTo>
                  <a:pt x="66" y="196"/>
                </a:lnTo>
                <a:lnTo>
                  <a:pt x="64" y="190"/>
                </a:lnTo>
                <a:lnTo>
                  <a:pt x="62" y="188"/>
                </a:lnTo>
                <a:lnTo>
                  <a:pt x="62" y="186"/>
                </a:lnTo>
                <a:lnTo>
                  <a:pt x="61" y="183"/>
                </a:lnTo>
                <a:lnTo>
                  <a:pt x="60" y="181"/>
                </a:lnTo>
                <a:lnTo>
                  <a:pt x="60" y="179"/>
                </a:lnTo>
                <a:lnTo>
                  <a:pt x="59" y="178"/>
                </a:lnTo>
                <a:lnTo>
                  <a:pt x="59" y="176"/>
                </a:lnTo>
                <a:lnTo>
                  <a:pt x="58" y="174"/>
                </a:lnTo>
                <a:lnTo>
                  <a:pt x="58" y="172"/>
                </a:lnTo>
                <a:lnTo>
                  <a:pt x="58" y="170"/>
                </a:lnTo>
                <a:lnTo>
                  <a:pt x="58" y="168"/>
                </a:lnTo>
                <a:lnTo>
                  <a:pt x="58" y="167"/>
                </a:lnTo>
                <a:lnTo>
                  <a:pt x="58" y="165"/>
                </a:lnTo>
                <a:lnTo>
                  <a:pt x="58" y="164"/>
                </a:lnTo>
                <a:lnTo>
                  <a:pt x="58" y="162"/>
                </a:lnTo>
                <a:lnTo>
                  <a:pt x="58" y="160"/>
                </a:lnTo>
                <a:lnTo>
                  <a:pt x="58" y="158"/>
                </a:lnTo>
                <a:lnTo>
                  <a:pt x="58" y="157"/>
                </a:lnTo>
                <a:lnTo>
                  <a:pt x="57" y="155"/>
                </a:lnTo>
                <a:lnTo>
                  <a:pt x="57" y="153"/>
                </a:lnTo>
                <a:lnTo>
                  <a:pt x="57" y="151"/>
                </a:lnTo>
                <a:lnTo>
                  <a:pt x="57" y="149"/>
                </a:lnTo>
                <a:lnTo>
                  <a:pt x="57" y="147"/>
                </a:lnTo>
                <a:lnTo>
                  <a:pt x="57" y="145"/>
                </a:lnTo>
                <a:lnTo>
                  <a:pt x="56" y="143"/>
                </a:lnTo>
                <a:lnTo>
                  <a:pt x="56" y="140"/>
                </a:lnTo>
                <a:lnTo>
                  <a:pt x="56" y="138"/>
                </a:lnTo>
                <a:lnTo>
                  <a:pt x="55" y="135"/>
                </a:lnTo>
                <a:lnTo>
                  <a:pt x="54" y="132"/>
                </a:lnTo>
                <a:lnTo>
                  <a:pt x="54" y="130"/>
                </a:lnTo>
                <a:lnTo>
                  <a:pt x="52" y="123"/>
                </a:lnTo>
                <a:lnTo>
                  <a:pt x="51" y="120"/>
                </a:lnTo>
                <a:lnTo>
                  <a:pt x="50" y="118"/>
                </a:lnTo>
                <a:lnTo>
                  <a:pt x="49" y="116"/>
                </a:lnTo>
                <a:lnTo>
                  <a:pt x="49" y="113"/>
                </a:lnTo>
                <a:lnTo>
                  <a:pt x="48" y="111"/>
                </a:lnTo>
                <a:lnTo>
                  <a:pt x="48" y="109"/>
                </a:lnTo>
                <a:lnTo>
                  <a:pt x="47" y="107"/>
                </a:lnTo>
                <a:lnTo>
                  <a:pt x="46" y="105"/>
                </a:lnTo>
                <a:lnTo>
                  <a:pt x="46" y="103"/>
                </a:lnTo>
                <a:lnTo>
                  <a:pt x="46" y="101"/>
                </a:lnTo>
                <a:lnTo>
                  <a:pt x="45" y="99"/>
                </a:lnTo>
                <a:lnTo>
                  <a:pt x="44" y="98"/>
                </a:lnTo>
                <a:lnTo>
                  <a:pt x="44" y="96"/>
                </a:lnTo>
                <a:lnTo>
                  <a:pt x="43" y="94"/>
                </a:lnTo>
                <a:lnTo>
                  <a:pt x="43" y="93"/>
                </a:lnTo>
                <a:lnTo>
                  <a:pt x="42" y="91"/>
                </a:lnTo>
                <a:lnTo>
                  <a:pt x="42" y="90"/>
                </a:lnTo>
                <a:lnTo>
                  <a:pt x="41" y="88"/>
                </a:lnTo>
                <a:lnTo>
                  <a:pt x="40" y="86"/>
                </a:lnTo>
                <a:lnTo>
                  <a:pt x="39" y="84"/>
                </a:lnTo>
                <a:lnTo>
                  <a:pt x="38" y="83"/>
                </a:lnTo>
                <a:lnTo>
                  <a:pt x="38" y="81"/>
                </a:lnTo>
                <a:lnTo>
                  <a:pt x="36" y="79"/>
                </a:lnTo>
                <a:lnTo>
                  <a:pt x="35" y="77"/>
                </a:lnTo>
                <a:lnTo>
                  <a:pt x="34" y="75"/>
                </a:lnTo>
                <a:lnTo>
                  <a:pt x="33" y="73"/>
                </a:lnTo>
                <a:lnTo>
                  <a:pt x="32" y="70"/>
                </a:lnTo>
                <a:lnTo>
                  <a:pt x="30" y="68"/>
                </a:lnTo>
                <a:lnTo>
                  <a:pt x="28" y="66"/>
                </a:lnTo>
                <a:lnTo>
                  <a:pt x="27" y="63"/>
                </a:lnTo>
                <a:lnTo>
                  <a:pt x="25" y="60"/>
                </a:lnTo>
                <a:lnTo>
                  <a:pt x="24" y="59"/>
                </a:lnTo>
                <a:lnTo>
                  <a:pt x="22" y="58"/>
                </a:lnTo>
                <a:lnTo>
                  <a:pt x="21" y="57"/>
                </a:lnTo>
                <a:lnTo>
                  <a:pt x="20" y="56"/>
                </a:lnTo>
                <a:lnTo>
                  <a:pt x="19" y="55"/>
                </a:lnTo>
                <a:lnTo>
                  <a:pt x="18" y="54"/>
                </a:lnTo>
                <a:lnTo>
                  <a:pt x="17" y="53"/>
                </a:lnTo>
                <a:lnTo>
                  <a:pt x="16" y="52"/>
                </a:lnTo>
                <a:lnTo>
                  <a:pt x="14" y="51"/>
                </a:lnTo>
                <a:lnTo>
                  <a:pt x="13" y="50"/>
                </a:lnTo>
                <a:lnTo>
                  <a:pt x="12" y="50"/>
                </a:lnTo>
                <a:lnTo>
                  <a:pt x="11" y="49"/>
                </a:lnTo>
                <a:lnTo>
                  <a:pt x="10" y="48"/>
                </a:lnTo>
                <a:lnTo>
                  <a:pt x="9" y="48"/>
                </a:lnTo>
                <a:lnTo>
                  <a:pt x="8" y="47"/>
                </a:lnTo>
                <a:lnTo>
                  <a:pt x="7" y="46"/>
                </a:lnTo>
                <a:lnTo>
                  <a:pt x="6" y="46"/>
                </a:lnTo>
                <a:lnTo>
                  <a:pt x="5" y="45"/>
                </a:lnTo>
                <a:lnTo>
                  <a:pt x="4" y="44"/>
                </a:lnTo>
                <a:lnTo>
                  <a:pt x="3" y="44"/>
                </a:lnTo>
                <a:lnTo>
                  <a:pt x="2" y="43"/>
                </a:lnTo>
                <a:lnTo>
                  <a:pt x="2" y="43"/>
                </a:lnTo>
                <a:lnTo>
                  <a:pt x="1" y="42"/>
                </a:lnTo>
                <a:lnTo>
                  <a:pt x="1" y="41"/>
                </a:lnTo>
                <a:lnTo>
                  <a:pt x="0" y="40"/>
                </a:lnTo>
                <a:lnTo>
                  <a:pt x="0" y="40"/>
                </a:lnTo>
                <a:lnTo>
                  <a:pt x="0" y="39"/>
                </a:lnTo>
                <a:lnTo>
                  <a:pt x="0" y="38"/>
                </a:lnTo>
                <a:lnTo>
                  <a:pt x="0" y="38"/>
                </a:lnTo>
                <a:lnTo>
                  <a:pt x="0" y="37"/>
                </a:lnTo>
              </a:path>
            </a:pathLst>
          </a:custGeom>
          <a:solidFill>
            <a:srgbClr val="008000"/>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2005" name="Freeform 1061"/>
          <p:cNvSpPr>
            <a:spLocks/>
          </p:cNvSpPr>
          <p:nvPr/>
        </p:nvSpPr>
        <p:spPr bwMode="auto">
          <a:xfrm>
            <a:off x="2128838" y="4471988"/>
            <a:ext cx="379412" cy="449262"/>
          </a:xfrm>
          <a:custGeom>
            <a:avLst/>
            <a:gdLst>
              <a:gd name="T0" fmla="*/ 267 w 269"/>
              <a:gd name="T1" fmla="*/ 96 h 283"/>
              <a:gd name="T2" fmla="*/ 261 w 269"/>
              <a:gd name="T3" fmla="*/ 84 h 283"/>
              <a:gd name="T4" fmla="*/ 251 w 269"/>
              <a:gd name="T5" fmla="*/ 73 h 283"/>
              <a:gd name="T6" fmla="*/ 237 w 269"/>
              <a:gd name="T7" fmla="*/ 61 h 283"/>
              <a:gd name="T8" fmla="*/ 220 w 269"/>
              <a:gd name="T9" fmla="*/ 48 h 283"/>
              <a:gd name="T10" fmla="*/ 202 w 269"/>
              <a:gd name="T11" fmla="*/ 32 h 283"/>
              <a:gd name="T12" fmla="*/ 192 w 269"/>
              <a:gd name="T13" fmla="*/ 22 h 283"/>
              <a:gd name="T14" fmla="*/ 182 w 269"/>
              <a:gd name="T15" fmla="*/ 14 h 283"/>
              <a:gd name="T16" fmla="*/ 171 w 269"/>
              <a:gd name="T17" fmla="*/ 8 h 283"/>
              <a:gd name="T18" fmla="*/ 157 w 269"/>
              <a:gd name="T19" fmla="*/ 4 h 283"/>
              <a:gd name="T20" fmla="*/ 123 w 269"/>
              <a:gd name="T21" fmla="*/ 0 h 283"/>
              <a:gd name="T22" fmla="*/ 87 w 269"/>
              <a:gd name="T23" fmla="*/ 0 h 283"/>
              <a:gd name="T24" fmla="*/ 55 w 269"/>
              <a:gd name="T25" fmla="*/ 4 h 283"/>
              <a:gd name="T26" fmla="*/ 29 w 269"/>
              <a:gd name="T27" fmla="*/ 14 h 283"/>
              <a:gd name="T28" fmla="*/ 10 w 269"/>
              <a:gd name="T29" fmla="*/ 29 h 283"/>
              <a:gd name="T30" fmla="*/ 0 w 269"/>
              <a:gd name="T31" fmla="*/ 59 h 283"/>
              <a:gd name="T32" fmla="*/ 13 w 269"/>
              <a:gd name="T33" fmla="*/ 88 h 283"/>
              <a:gd name="T34" fmla="*/ 42 w 269"/>
              <a:gd name="T35" fmla="*/ 115 h 283"/>
              <a:gd name="T36" fmla="*/ 79 w 269"/>
              <a:gd name="T37" fmla="*/ 146 h 283"/>
              <a:gd name="T38" fmla="*/ 114 w 269"/>
              <a:gd name="T39" fmla="*/ 185 h 283"/>
              <a:gd name="T40" fmla="*/ 136 w 269"/>
              <a:gd name="T41" fmla="*/ 231 h 283"/>
              <a:gd name="T42" fmla="*/ 138 w 269"/>
              <a:gd name="T43" fmla="*/ 239 h 283"/>
              <a:gd name="T44" fmla="*/ 140 w 269"/>
              <a:gd name="T45" fmla="*/ 246 h 283"/>
              <a:gd name="T46" fmla="*/ 140 w 269"/>
              <a:gd name="T47" fmla="*/ 252 h 283"/>
              <a:gd name="T48" fmla="*/ 138 w 269"/>
              <a:gd name="T49" fmla="*/ 259 h 283"/>
              <a:gd name="T50" fmla="*/ 135 w 269"/>
              <a:gd name="T51" fmla="*/ 268 h 283"/>
              <a:gd name="T52" fmla="*/ 132 w 269"/>
              <a:gd name="T53" fmla="*/ 272 h 283"/>
              <a:gd name="T54" fmla="*/ 128 w 269"/>
              <a:gd name="T55" fmla="*/ 275 h 283"/>
              <a:gd name="T56" fmla="*/ 125 w 269"/>
              <a:gd name="T57" fmla="*/ 278 h 283"/>
              <a:gd name="T58" fmla="*/ 122 w 269"/>
              <a:gd name="T59" fmla="*/ 279 h 283"/>
              <a:gd name="T60" fmla="*/ 122 w 269"/>
              <a:gd name="T61" fmla="*/ 280 h 283"/>
              <a:gd name="T62" fmla="*/ 128 w 269"/>
              <a:gd name="T63" fmla="*/ 282 h 283"/>
              <a:gd name="T64" fmla="*/ 140 w 269"/>
              <a:gd name="T65" fmla="*/ 278 h 283"/>
              <a:gd name="T66" fmla="*/ 155 w 269"/>
              <a:gd name="T67" fmla="*/ 271 h 283"/>
              <a:gd name="T68" fmla="*/ 170 w 269"/>
              <a:gd name="T69" fmla="*/ 260 h 283"/>
              <a:gd name="T70" fmla="*/ 184 w 269"/>
              <a:gd name="T71" fmla="*/ 246 h 283"/>
              <a:gd name="T72" fmla="*/ 197 w 269"/>
              <a:gd name="T73" fmla="*/ 217 h 283"/>
              <a:gd name="T74" fmla="*/ 198 w 269"/>
              <a:gd name="T75" fmla="*/ 188 h 283"/>
              <a:gd name="T76" fmla="*/ 192 w 269"/>
              <a:gd name="T77" fmla="*/ 160 h 283"/>
              <a:gd name="T78" fmla="*/ 189 w 269"/>
              <a:gd name="T79" fmla="*/ 136 h 283"/>
              <a:gd name="T80" fmla="*/ 193 w 269"/>
              <a:gd name="T81" fmla="*/ 116 h 283"/>
              <a:gd name="T82" fmla="*/ 205 w 269"/>
              <a:gd name="T83" fmla="*/ 107 h 283"/>
              <a:gd name="T84" fmla="*/ 213 w 269"/>
              <a:gd name="T85" fmla="*/ 108 h 283"/>
              <a:gd name="T86" fmla="*/ 221 w 269"/>
              <a:gd name="T87" fmla="*/ 112 h 283"/>
              <a:gd name="T88" fmla="*/ 229 w 269"/>
              <a:gd name="T89" fmla="*/ 116 h 283"/>
              <a:gd name="T90" fmla="*/ 236 w 269"/>
              <a:gd name="T91" fmla="*/ 120 h 283"/>
              <a:gd name="T92" fmla="*/ 241 w 269"/>
              <a:gd name="T93" fmla="*/ 122 h 283"/>
              <a:gd name="T94" fmla="*/ 241 w 269"/>
              <a:gd name="T95" fmla="*/ 122 h 283"/>
              <a:gd name="T96" fmla="*/ 241 w 269"/>
              <a:gd name="T97" fmla="*/ 122 h 283"/>
              <a:gd name="T98" fmla="*/ 241 w 269"/>
              <a:gd name="T99" fmla="*/ 122 h 283"/>
              <a:gd name="T100" fmla="*/ 241 w 269"/>
              <a:gd name="T101" fmla="*/ 122 h 283"/>
              <a:gd name="T102" fmla="*/ 241 w 269"/>
              <a:gd name="T103" fmla="*/ 122 h 283"/>
              <a:gd name="T104" fmla="*/ 241 w 269"/>
              <a:gd name="T105" fmla="*/ 122 h 283"/>
              <a:gd name="T106" fmla="*/ 241 w 269"/>
              <a:gd name="T107" fmla="*/ 122 h 283"/>
              <a:gd name="T108" fmla="*/ 241 w 269"/>
              <a:gd name="T109" fmla="*/ 122 h 283"/>
              <a:gd name="T110" fmla="*/ 241 w 269"/>
              <a:gd name="T111" fmla="*/ 122 h 283"/>
              <a:gd name="T112" fmla="*/ 241 w 269"/>
              <a:gd name="T113" fmla="*/ 122 h 283"/>
              <a:gd name="T114" fmla="*/ 246 w 269"/>
              <a:gd name="T115" fmla="*/ 120 h 283"/>
              <a:gd name="T116" fmla="*/ 252 w 269"/>
              <a:gd name="T117" fmla="*/ 118 h 283"/>
              <a:gd name="T118" fmla="*/ 258 w 269"/>
              <a:gd name="T119" fmla="*/ 116 h 283"/>
              <a:gd name="T120" fmla="*/ 264 w 269"/>
              <a:gd name="T121" fmla="*/ 114 h 283"/>
              <a:gd name="T122" fmla="*/ 267 w 269"/>
              <a:gd name="T123" fmla="*/ 11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9" h="283">
                <a:moveTo>
                  <a:pt x="267" y="109"/>
                </a:moveTo>
                <a:lnTo>
                  <a:pt x="268" y="104"/>
                </a:lnTo>
                <a:lnTo>
                  <a:pt x="268" y="102"/>
                </a:lnTo>
                <a:lnTo>
                  <a:pt x="268" y="100"/>
                </a:lnTo>
                <a:lnTo>
                  <a:pt x="268" y="98"/>
                </a:lnTo>
                <a:lnTo>
                  <a:pt x="267" y="96"/>
                </a:lnTo>
                <a:lnTo>
                  <a:pt x="266" y="94"/>
                </a:lnTo>
                <a:lnTo>
                  <a:pt x="266" y="92"/>
                </a:lnTo>
                <a:lnTo>
                  <a:pt x="265" y="90"/>
                </a:lnTo>
                <a:lnTo>
                  <a:pt x="264" y="88"/>
                </a:lnTo>
                <a:lnTo>
                  <a:pt x="262" y="86"/>
                </a:lnTo>
                <a:lnTo>
                  <a:pt x="261" y="84"/>
                </a:lnTo>
                <a:lnTo>
                  <a:pt x="260" y="82"/>
                </a:lnTo>
                <a:lnTo>
                  <a:pt x="258" y="80"/>
                </a:lnTo>
                <a:lnTo>
                  <a:pt x="256" y="78"/>
                </a:lnTo>
                <a:lnTo>
                  <a:pt x="255" y="76"/>
                </a:lnTo>
                <a:lnTo>
                  <a:pt x="253" y="74"/>
                </a:lnTo>
                <a:lnTo>
                  <a:pt x="251" y="73"/>
                </a:lnTo>
                <a:lnTo>
                  <a:pt x="248" y="71"/>
                </a:lnTo>
                <a:lnTo>
                  <a:pt x="246" y="69"/>
                </a:lnTo>
                <a:lnTo>
                  <a:pt x="244" y="67"/>
                </a:lnTo>
                <a:lnTo>
                  <a:pt x="242" y="65"/>
                </a:lnTo>
                <a:lnTo>
                  <a:pt x="239" y="63"/>
                </a:lnTo>
                <a:lnTo>
                  <a:pt x="237" y="61"/>
                </a:lnTo>
                <a:lnTo>
                  <a:pt x="234" y="59"/>
                </a:lnTo>
                <a:lnTo>
                  <a:pt x="231" y="57"/>
                </a:lnTo>
                <a:lnTo>
                  <a:pt x="228" y="55"/>
                </a:lnTo>
                <a:lnTo>
                  <a:pt x="226" y="52"/>
                </a:lnTo>
                <a:lnTo>
                  <a:pt x="223" y="50"/>
                </a:lnTo>
                <a:lnTo>
                  <a:pt x="220" y="48"/>
                </a:lnTo>
                <a:lnTo>
                  <a:pt x="217" y="46"/>
                </a:lnTo>
                <a:lnTo>
                  <a:pt x="214" y="43"/>
                </a:lnTo>
                <a:lnTo>
                  <a:pt x="209" y="38"/>
                </a:lnTo>
                <a:lnTo>
                  <a:pt x="207" y="36"/>
                </a:lnTo>
                <a:lnTo>
                  <a:pt x="205" y="34"/>
                </a:lnTo>
                <a:lnTo>
                  <a:pt x="202" y="32"/>
                </a:lnTo>
                <a:lnTo>
                  <a:pt x="200" y="30"/>
                </a:lnTo>
                <a:lnTo>
                  <a:pt x="199" y="28"/>
                </a:lnTo>
                <a:lnTo>
                  <a:pt x="197" y="27"/>
                </a:lnTo>
                <a:lnTo>
                  <a:pt x="195" y="25"/>
                </a:lnTo>
                <a:lnTo>
                  <a:pt x="193" y="24"/>
                </a:lnTo>
                <a:lnTo>
                  <a:pt x="192" y="22"/>
                </a:lnTo>
                <a:lnTo>
                  <a:pt x="190" y="20"/>
                </a:lnTo>
                <a:lnTo>
                  <a:pt x="188" y="19"/>
                </a:lnTo>
                <a:lnTo>
                  <a:pt x="187" y="18"/>
                </a:lnTo>
                <a:lnTo>
                  <a:pt x="185" y="16"/>
                </a:lnTo>
                <a:lnTo>
                  <a:pt x="184" y="15"/>
                </a:lnTo>
                <a:lnTo>
                  <a:pt x="182" y="14"/>
                </a:lnTo>
                <a:lnTo>
                  <a:pt x="180" y="13"/>
                </a:lnTo>
                <a:lnTo>
                  <a:pt x="179" y="12"/>
                </a:lnTo>
                <a:lnTo>
                  <a:pt x="177" y="11"/>
                </a:lnTo>
                <a:lnTo>
                  <a:pt x="175" y="10"/>
                </a:lnTo>
                <a:lnTo>
                  <a:pt x="173" y="9"/>
                </a:lnTo>
                <a:lnTo>
                  <a:pt x="171" y="8"/>
                </a:lnTo>
                <a:lnTo>
                  <a:pt x="169" y="8"/>
                </a:lnTo>
                <a:lnTo>
                  <a:pt x="167" y="7"/>
                </a:lnTo>
                <a:lnTo>
                  <a:pt x="165" y="6"/>
                </a:lnTo>
                <a:lnTo>
                  <a:pt x="162" y="6"/>
                </a:lnTo>
                <a:lnTo>
                  <a:pt x="160" y="5"/>
                </a:lnTo>
                <a:lnTo>
                  <a:pt x="157" y="4"/>
                </a:lnTo>
                <a:lnTo>
                  <a:pt x="154" y="4"/>
                </a:lnTo>
                <a:lnTo>
                  <a:pt x="151" y="4"/>
                </a:lnTo>
                <a:lnTo>
                  <a:pt x="148" y="3"/>
                </a:lnTo>
                <a:lnTo>
                  <a:pt x="135" y="2"/>
                </a:lnTo>
                <a:lnTo>
                  <a:pt x="129" y="1"/>
                </a:lnTo>
                <a:lnTo>
                  <a:pt x="123" y="0"/>
                </a:lnTo>
                <a:lnTo>
                  <a:pt x="116" y="0"/>
                </a:lnTo>
                <a:lnTo>
                  <a:pt x="110" y="0"/>
                </a:lnTo>
                <a:lnTo>
                  <a:pt x="104" y="0"/>
                </a:lnTo>
                <a:lnTo>
                  <a:pt x="98" y="0"/>
                </a:lnTo>
                <a:lnTo>
                  <a:pt x="92" y="0"/>
                </a:lnTo>
                <a:lnTo>
                  <a:pt x="87" y="0"/>
                </a:lnTo>
                <a:lnTo>
                  <a:pt x="81" y="0"/>
                </a:lnTo>
                <a:lnTo>
                  <a:pt x="76" y="1"/>
                </a:lnTo>
                <a:lnTo>
                  <a:pt x="70" y="1"/>
                </a:lnTo>
                <a:lnTo>
                  <a:pt x="65" y="2"/>
                </a:lnTo>
                <a:lnTo>
                  <a:pt x="60" y="3"/>
                </a:lnTo>
                <a:lnTo>
                  <a:pt x="55" y="4"/>
                </a:lnTo>
                <a:lnTo>
                  <a:pt x="50" y="5"/>
                </a:lnTo>
                <a:lnTo>
                  <a:pt x="46" y="7"/>
                </a:lnTo>
                <a:lnTo>
                  <a:pt x="41" y="8"/>
                </a:lnTo>
                <a:lnTo>
                  <a:pt x="37" y="10"/>
                </a:lnTo>
                <a:lnTo>
                  <a:pt x="33" y="12"/>
                </a:lnTo>
                <a:lnTo>
                  <a:pt x="29" y="14"/>
                </a:lnTo>
                <a:lnTo>
                  <a:pt x="25" y="16"/>
                </a:lnTo>
                <a:lnTo>
                  <a:pt x="22" y="18"/>
                </a:lnTo>
                <a:lnTo>
                  <a:pt x="18" y="21"/>
                </a:lnTo>
                <a:lnTo>
                  <a:pt x="16" y="23"/>
                </a:lnTo>
                <a:lnTo>
                  <a:pt x="13" y="26"/>
                </a:lnTo>
                <a:lnTo>
                  <a:pt x="10" y="29"/>
                </a:lnTo>
                <a:lnTo>
                  <a:pt x="8" y="32"/>
                </a:lnTo>
                <a:lnTo>
                  <a:pt x="6" y="36"/>
                </a:lnTo>
                <a:lnTo>
                  <a:pt x="4" y="39"/>
                </a:lnTo>
                <a:lnTo>
                  <a:pt x="3" y="43"/>
                </a:lnTo>
                <a:lnTo>
                  <a:pt x="0" y="54"/>
                </a:lnTo>
                <a:lnTo>
                  <a:pt x="0" y="59"/>
                </a:lnTo>
                <a:lnTo>
                  <a:pt x="1" y="64"/>
                </a:lnTo>
                <a:lnTo>
                  <a:pt x="2" y="69"/>
                </a:lnTo>
                <a:lnTo>
                  <a:pt x="4" y="74"/>
                </a:lnTo>
                <a:lnTo>
                  <a:pt x="6" y="78"/>
                </a:lnTo>
                <a:lnTo>
                  <a:pt x="10" y="83"/>
                </a:lnTo>
                <a:lnTo>
                  <a:pt x="13" y="88"/>
                </a:lnTo>
                <a:lnTo>
                  <a:pt x="17" y="92"/>
                </a:lnTo>
                <a:lnTo>
                  <a:pt x="22" y="97"/>
                </a:lnTo>
                <a:lnTo>
                  <a:pt x="26" y="101"/>
                </a:lnTo>
                <a:lnTo>
                  <a:pt x="31" y="106"/>
                </a:lnTo>
                <a:lnTo>
                  <a:pt x="37" y="110"/>
                </a:lnTo>
                <a:lnTo>
                  <a:pt x="42" y="115"/>
                </a:lnTo>
                <a:lnTo>
                  <a:pt x="48" y="120"/>
                </a:lnTo>
                <a:lnTo>
                  <a:pt x="54" y="124"/>
                </a:lnTo>
                <a:lnTo>
                  <a:pt x="60" y="130"/>
                </a:lnTo>
                <a:lnTo>
                  <a:pt x="66" y="135"/>
                </a:lnTo>
                <a:lnTo>
                  <a:pt x="73" y="140"/>
                </a:lnTo>
                <a:lnTo>
                  <a:pt x="79" y="146"/>
                </a:lnTo>
                <a:lnTo>
                  <a:pt x="85" y="152"/>
                </a:lnTo>
                <a:lnTo>
                  <a:pt x="91" y="158"/>
                </a:lnTo>
                <a:lnTo>
                  <a:pt x="97" y="164"/>
                </a:lnTo>
                <a:lnTo>
                  <a:pt x="103" y="171"/>
                </a:lnTo>
                <a:lnTo>
                  <a:pt x="108" y="178"/>
                </a:lnTo>
                <a:lnTo>
                  <a:pt x="114" y="185"/>
                </a:lnTo>
                <a:lnTo>
                  <a:pt x="119" y="193"/>
                </a:lnTo>
                <a:lnTo>
                  <a:pt x="124" y="201"/>
                </a:lnTo>
                <a:lnTo>
                  <a:pt x="128" y="209"/>
                </a:lnTo>
                <a:lnTo>
                  <a:pt x="132" y="218"/>
                </a:lnTo>
                <a:lnTo>
                  <a:pt x="135" y="228"/>
                </a:lnTo>
                <a:lnTo>
                  <a:pt x="136" y="231"/>
                </a:lnTo>
                <a:lnTo>
                  <a:pt x="136" y="232"/>
                </a:lnTo>
                <a:lnTo>
                  <a:pt x="137" y="234"/>
                </a:lnTo>
                <a:lnTo>
                  <a:pt x="137" y="235"/>
                </a:lnTo>
                <a:lnTo>
                  <a:pt x="138" y="237"/>
                </a:lnTo>
                <a:lnTo>
                  <a:pt x="138" y="238"/>
                </a:lnTo>
                <a:lnTo>
                  <a:pt x="138" y="239"/>
                </a:lnTo>
                <a:lnTo>
                  <a:pt x="139" y="240"/>
                </a:lnTo>
                <a:lnTo>
                  <a:pt x="139" y="242"/>
                </a:lnTo>
                <a:lnTo>
                  <a:pt x="139" y="243"/>
                </a:lnTo>
                <a:lnTo>
                  <a:pt x="140" y="244"/>
                </a:lnTo>
                <a:lnTo>
                  <a:pt x="140" y="245"/>
                </a:lnTo>
                <a:lnTo>
                  <a:pt x="140" y="246"/>
                </a:lnTo>
                <a:lnTo>
                  <a:pt x="140" y="247"/>
                </a:lnTo>
                <a:lnTo>
                  <a:pt x="140" y="248"/>
                </a:lnTo>
                <a:lnTo>
                  <a:pt x="140" y="249"/>
                </a:lnTo>
                <a:lnTo>
                  <a:pt x="140" y="250"/>
                </a:lnTo>
                <a:lnTo>
                  <a:pt x="140" y="251"/>
                </a:lnTo>
                <a:lnTo>
                  <a:pt x="140" y="252"/>
                </a:lnTo>
                <a:lnTo>
                  <a:pt x="139" y="253"/>
                </a:lnTo>
                <a:lnTo>
                  <a:pt x="139" y="254"/>
                </a:lnTo>
                <a:lnTo>
                  <a:pt x="139" y="256"/>
                </a:lnTo>
                <a:lnTo>
                  <a:pt x="139" y="257"/>
                </a:lnTo>
                <a:lnTo>
                  <a:pt x="138" y="258"/>
                </a:lnTo>
                <a:lnTo>
                  <a:pt x="138" y="259"/>
                </a:lnTo>
                <a:lnTo>
                  <a:pt x="138" y="260"/>
                </a:lnTo>
                <a:lnTo>
                  <a:pt x="137" y="262"/>
                </a:lnTo>
                <a:lnTo>
                  <a:pt x="137" y="263"/>
                </a:lnTo>
                <a:lnTo>
                  <a:pt x="136" y="264"/>
                </a:lnTo>
                <a:lnTo>
                  <a:pt x="136" y="266"/>
                </a:lnTo>
                <a:lnTo>
                  <a:pt x="135" y="268"/>
                </a:lnTo>
                <a:lnTo>
                  <a:pt x="134" y="269"/>
                </a:lnTo>
                <a:lnTo>
                  <a:pt x="134" y="270"/>
                </a:lnTo>
                <a:lnTo>
                  <a:pt x="134" y="270"/>
                </a:lnTo>
                <a:lnTo>
                  <a:pt x="133" y="271"/>
                </a:lnTo>
                <a:lnTo>
                  <a:pt x="132" y="272"/>
                </a:lnTo>
                <a:lnTo>
                  <a:pt x="132" y="272"/>
                </a:lnTo>
                <a:lnTo>
                  <a:pt x="132" y="273"/>
                </a:lnTo>
                <a:lnTo>
                  <a:pt x="131" y="273"/>
                </a:lnTo>
                <a:lnTo>
                  <a:pt x="130" y="274"/>
                </a:lnTo>
                <a:lnTo>
                  <a:pt x="130" y="274"/>
                </a:lnTo>
                <a:lnTo>
                  <a:pt x="129" y="275"/>
                </a:lnTo>
                <a:lnTo>
                  <a:pt x="128" y="275"/>
                </a:lnTo>
                <a:lnTo>
                  <a:pt x="128" y="276"/>
                </a:lnTo>
                <a:lnTo>
                  <a:pt x="127" y="276"/>
                </a:lnTo>
                <a:lnTo>
                  <a:pt x="127" y="276"/>
                </a:lnTo>
                <a:lnTo>
                  <a:pt x="126" y="277"/>
                </a:lnTo>
                <a:lnTo>
                  <a:pt x="126" y="277"/>
                </a:lnTo>
                <a:lnTo>
                  <a:pt x="125" y="278"/>
                </a:lnTo>
                <a:lnTo>
                  <a:pt x="124" y="278"/>
                </a:lnTo>
                <a:lnTo>
                  <a:pt x="124" y="278"/>
                </a:lnTo>
                <a:lnTo>
                  <a:pt x="124" y="278"/>
                </a:lnTo>
                <a:lnTo>
                  <a:pt x="123" y="279"/>
                </a:lnTo>
                <a:lnTo>
                  <a:pt x="123" y="279"/>
                </a:lnTo>
                <a:lnTo>
                  <a:pt x="122" y="279"/>
                </a:lnTo>
                <a:lnTo>
                  <a:pt x="122" y="280"/>
                </a:lnTo>
                <a:lnTo>
                  <a:pt x="122" y="280"/>
                </a:lnTo>
                <a:lnTo>
                  <a:pt x="122" y="280"/>
                </a:lnTo>
                <a:lnTo>
                  <a:pt x="122" y="280"/>
                </a:lnTo>
                <a:lnTo>
                  <a:pt x="122" y="280"/>
                </a:lnTo>
                <a:lnTo>
                  <a:pt x="122" y="280"/>
                </a:lnTo>
                <a:lnTo>
                  <a:pt x="122" y="281"/>
                </a:lnTo>
                <a:lnTo>
                  <a:pt x="123" y="282"/>
                </a:lnTo>
                <a:lnTo>
                  <a:pt x="124" y="282"/>
                </a:lnTo>
                <a:lnTo>
                  <a:pt x="125" y="282"/>
                </a:lnTo>
                <a:lnTo>
                  <a:pt x="126" y="282"/>
                </a:lnTo>
                <a:lnTo>
                  <a:pt x="128" y="282"/>
                </a:lnTo>
                <a:lnTo>
                  <a:pt x="130" y="282"/>
                </a:lnTo>
                <a:lnTo>
                  <a:pt x="132" y="281"/>
                </a:lnTo>
                <a:lnTo>
                  <a:pt x="134" y="281"/>
                </a:lnTo>
                <a:lnTo>
                  <a:pt x="136" y="280"/>
                </a:lnTo>
                <a:lnTo>
                  <a:pt x="138" y="279"/>
                </a:lnTo>
                <a:lnTo>
                  <a:pt x="140" y="278"/>
                </a:lnTo>
                <a:lnTo>
                  <a:pt x="142" y="278"/>
                </a:lnTo>
                <a:lnTo>
                  <a:pt x="145" y="276"/>
                </a:lnTo>
                <a:lnTo>
                  <a:pt x="147" y="276"/>
                </a:lnTo>
                <a:lnTo>
                  <a:pt x="150" y="274"/>
                </a:lnTo>
                <a:lnTo>
                  <a:pt x="152" y="273"/>
                </a:lnTo>
                <a:lnTo>
                  <a:pt x="155" y="271"/>
                </a:lnTo>
                <a:lnTo>
                  <a:pt x="158" y="270"/>
                </a:lnTo>
                <a:lnTo>
                  <a:pt x="160" y="268"/>
                </a:lnTo>
                <a:lnTo>
                  <a:pt x="163" y="266"/>
                </a:lnTo>
                <a:lnTo>
                  <a:pt x="165" y="264"/>
                </a:lnTo>
                <a:lnTo>
                  <a:pt x="168" y="262"/>
                </a:lnTo>
                <a:lnTo>
                  <a:pt x="170" y="260"/>
                </a:lnTo>
                <a:lnTo>
                  <a:pt x="173" y="258"/>
                </a:lnTo>
                <a:lnTo>
                  <a:pt x="175" y="256"/>
                </a:lnTo>
                <a:lnTo>
                  <a:pt x="178" y="254"/>
                </a:lnTo>
                <a:lnTo>
                  <a:pt x="180" y="251"/>
                </a:lnTo>
                <a:lnTo>
                  <a:pt x="182" y="249"/>
                </a:lnTo>
                <a:lnTo>
                  <a:pt x="184" y="246"/>
                </a:lnTo>
                <a:lnTo>
                  <a:pt x="186" y="244"/>
                </a:lnTo>
                <a:lnTo>
                  <a:pt x="188" y="241"/>
                </a:lnTo>
                <a:lnTo>
                  <a:pt x="193" y="232"/>
                </a:lnTo>
                <a:lnTo>
                  <a:pt x="195" y="227"/>
                </a:lnTo>
                <a:lnTo>
                  <a:pt x="196" y="222"/>
                </a:lnTo>
                <a:lnTo>
                  <a:pt x="197" y="217"/>
                </a:lnTo>
                <a:lnTo>
                  <a:pt x="198" y="212"/>
                </a:lnTo>
                <a:lnTo>
                  <a:pt x="198" y="207"/>
                </a:lnTo>
                <a:lnTo>
                  <a:pt x="198" y="202"/>
                </a:lnTo>
                <a:lnTo>
                  <a:pt x="198" y="198"/>
                </a:lnTo>
                <a:lnTo>
                  <a:pt x="198" y="193"/>
                </a:lnTo>
                <a:lnTo>
                  <a:pt x="198" y="188"/>
                </a:lnTo>
                <a:lnTo>
                  <a:pt x="197" y="183"/>
                </a:lnTo>
                <a:lnTo>
                  <a:pt x="196" y="178"/>
                </a:lnTo>
                <a:lnTo>
                  <a:pt x="195" y="174"/>
                </a:lnTo>
                <a:lnTo>
                  <a:pt x="194" y="169"/>
                </a:lnTo>
                <a:lnTo>
                  <a:pt x="193" y="165"/>
                </a:lnTo>
                <a:lnTo>
                  <a:pt x="192" y="160"/>
                </a:lnTo>
                <a:lnTo>
                  <a:pt x="192" y="156"/>
                </a:lnTo>
                <a:lnTo>
                  <a:pt x="191" y="152"/>
                </a:lnTo>
                <a:lnTo>
                  <a:pt x="190" y="148"/>
                </a:lnTo>
                <a:lnTo>
                  <a:pt x="189" y="143"/>
                </a:lnTo>
                <a:lnTo>
                  <a:pt x="189" y="140"/>
                </a:lnTo>
                <a:lnTo>
                  <a:pt x="189" y="136"/>
                </a:lnTo>
                <a:lnTo>
                  <a:pt x="189" y="132"/>
                </a:lnTo>
                <a:lnTo>
                  <a:pt x="189" y="128"/>
                </a:lnTo>
                <a:lnTo>
                  <a:pt x="190" y="125"/>
                </a:lnTo>
                <a:lnTo>
                  <a:pt x="190" y="122"/>
                </a:lnTo>
                <a:lnTo>
                  <a:pt x="192" y="119"/>
                </a:lnTo>
                <a:lnTo>
                  <a:pt x="193" y="116"/>
                </a:lnTo>
                <a:lnTo>
                  <a:pt x="196" y="114"/>
                </a:lnTo>
                <a:lnTo>
                  <a:pt x="198" y="111"/>
                </a:lnTo>
                <a:lnTo>
                  <a:pt x="201" y="109"/>
                </a:lnTo>
                <a:lnTo>
                  <a:pt x="203" y="108"/>
                </a:lnTo>
                <a:lnTo>
                  <a:pt x="204" y="108"/>
                </a:lnTo>
                <a:lnTo>
                  <a:pt x="205" y="107"/>
                </a:lnTo>
                <a:lnTo>
                  <a:pt x="206" y="107"/>
                </a:lnTo>
                <a:lnTo>
                  <a:pt x="208" y="107"/>
                </a:lnTo>
                <a:lnTo>
                  <a:pt x="209" y="107"/>
                </a:lnTo>
                <a:lnTo>
                  <a:pt x="210" y="108"/>
                </a:lnTo>
                <a:lnTo>
                  <a:pt x="212" y="108"/>
                </a:lnTo>
                <a:lnTo>
                  <a:pt x="213" y="108"/>
                </a:lnTo>
                <a:lnTo>
                  <a:pt x="214" y="108"/>
                </a:lnTo>
                <a:lnTo>
                  <a:pt x="216" y="109"/>
                </a:lnTo>
                <a:lnTo>
                  <a:pt x="217" y="110"/>
                </a:lnTo>
                <a:lnTo>
                  <a:pt x="218" y="110"/>
                </a:lnTo>
                <a:lnTo>
                  <a:pt x="220" y="111"/>
                </a:lnTo>
                <a:lnTo>
                  <a:pt x="221" y="112"/>
                </a:lnTo>
                <a:lnTo>
                  <a:pt x="222" y="112"/>
                </a:lnTo>
                <a:lnTo>
                  <a:pt x="224" y="113"/>
                </a:lnTo>
                <a:lnTo>
                  <a:pt x="225" y="114"/>
                </a:lnTo>
                <a:lnTo>
                  <a:pt x="226" y="114"/>
                </a:lnTo>
                <a:lnTo>
                  <a:pt x="228" y="115"/>
                </a:lnTo>
                <a:lnTo>
                  <a:pt x="229" y="116"/>
                </a:lnTo>
                <a:lnTo>
                  <a:pt x="230" y="117"/>
                </a:lnTo>
                <a:lnTo>
                  <a:pt x="232" y="118"/>
                </a:lnTo>
                <a:lnTo>
                  <a:pt x="233" y="118"/>
                </a:lnTo>
                <a:lnTo>
                  <a:pt x="234" y="119"/>
                </a:lnTo>
                <a:lnTo>
                  <a:pt x="235" y="120"/>
                </a:lnTo>
                <a:lnTo>
                  <a:pt x="236" y="120"/>
                </a:lnTo>
                <a:lnTo>
                  <a:pt x="238" y="121"/>
                </a:lnTo>
                <a:lnTo>
                  <a:pt x="239" y="121"/>
                </a:lnTo>
                <a:lnTo>
                  <a:pt x="240" y="122"/>
                </a:lnTo>
                <a:lnTo>
                  <a:pt x="241" y="122"/>
                </a:lnTo>
                <a:lnTo>
                  <a:pt x="241" y="122"/>
                </a:lnTo>
                <a:lnTo>
                  <a:pt x="241" y="122"/>
                </a:lnTo>
                <a:lnTo>
                  <a:pt x="241" y="122"/>
                </a:lnTo>
                <a:lnTo>
                  <a:pt x="241" y="122"/>
                </a:lnTo>
                <a:lnTo>
                  <a:pt x="241" y="122"/>
                </a:lnTo>
                <a:lnTo>
                  <a:pt x="241" y="122"/>
                </a:lnTo>
                <a:lnTo>
                  <a:pt x="241" y="122"/>
                </a:lnTo>
                <a:lnTo>
                  <a:pt x="241" y="122"/>
                </a:lnTo>
                <a:lnTo>
                  <a:pt x="241" y="122"/>
                </a:lnTo>
                <a:lnTo>
                  <a:pt x="241" y="122"/>
                </a:lnTo>
                <a:lnTo>
                  <a:pt x="241" y="122"/>
                </a:lnTo>
                <a:lnTo>
                  <a:pt x="241" y="122"/>
                </a:lnTo>
                <a:lnTo>
                  <a:pt x="241" y="122"/>
                </a:lnTo>
                <a:lnTo>
                  <a:pt x="241" y="122"/>
                </a:lnTo>
                <a:lnTo>
                  <a:pt x="241" y="122"/>
                </a:lnTo>
                <a:lnTo>
                  <a:pt x="241" y="122"/>
                </a:lnTo>
                <a:lnTo>
                  <a:pt x="241" y="122"/>
                </a:lnTo>
                <a:lnTo>
                  <a:pt x="241" y="122"/>
                </a:lnTo>
                <a:lnTo>
                  <a:pt x="241" y="122"/>
                </a:lnTo>
                <a:lnTo>
                  <a:pt x="241" y="122"/>
                </a:lnTo>
                <a:lnTo>
                  <a:pt x="241" y="122"/>
                </a:lnTo>
                <a:lnTo>
                  <a:pt x="241" y="122"/>
                </a:lnTo>
                <a:lnTo>
                  <a:pt x="241" y="122"/>
                </a:lnTo>
                <a:lnTo>
                  <a:pt x="241" y="122"/>
                </a:lnTo>
                <a:lnTo>
                  <a:pt x="241" y="122"/>
                </a:lnTo>
                <a:lnTo>
                  <a:pt x="241" y="122"/>
                </a:lnTo>
                <a:lnTo>
                  <a:pt x="241" y="122"/>
                </a:lnTo>
                <a:lnTo>
                  <a:pt x="241" y="122"/>
                </a:lnTo>
                <a:lnTo>
                  <a:pt x="241" y="122"/>
                </a:lnTo>
                <a:lnTo>
                  <a:pt x="241" y="122"/>
                </a:lnTo>
                <a:lnTo>
                  <a:pt x="241" y="122"/>
                </a:lnTo>
                <a:lnTo>
                  <a:pt x="241" y="122"/>
                </a:lnTo>
                <a:lnTo>
                  <a:pt x="241" y="122"/>
                </a:lnTo>
                <a:lnTo>
                  <a:pt x="241" y="122"/>
                </a:lnTo>
                <a:lnTo>
                  <a:pt x="241" y="122"/>
                </a:lnTo>
                <a:lnTo>
                  <a:pt x="241" y="122"/>
                </a:lnTo>
                <a:lnTo>
                  <a:pt x="241" y="122"/>
                </a:lnTo>
                <a:lnTo>
                  <a:pt x="241" y="122"/>
                </a:lnTo>
                <a:lnTo>
                  <a:pt x="241" y="122"/>
                </a:lnTo>
                <a:lnTo>
                  <a:pt x="241" y="122"/>
                </a:lnTo>
                <a:lnTo>
                  <a:pt x="241" y="122"/>
                </a:lnTo>
                <a:lnTo>
                  <a:pt x="241" y="122"/>
                </a:lnTo>
                <a:lnTo>
                  <a:pt x="241" y="122"/>
                </a:lnTo>
                <a:lnTo>
                  <a:pt x="241" y="122"/>
                </a:lnTo>
                <a:lnTo>
                  <a:pt x="241" y="122"/>
                </a:lnTo>
                <a:lnTo>
                  <a:pt x="241" y="122"/>
                </a:lnTo>
                <a:lnTo>
                  <a:pt x="241" y="122"/>
                </a:lnTo>
                <a:lnTo>
                  <a:pt x="241" y="122"/>
                </a:lnTo>
                <a:lnTo>
                  <a:pt x="241" y="122"/>
                </a:lnTo>
                <a:lnTo>
                  <a:pt x="241" y="122"/>
                </a:lnTo>
                <a:lnTo>
                  <a:pt x="241" y="122"/>
                </a:lnTo>
                <a:lnTo>
                  <a:pt x="241" y="122"/>
                </a:lnTo>
                <a:lnTo>
                  <a:pt x="241" y="122"/>
                </a:lnTo>
                <a:lnTo>
                  <a:pt x="241" y="122"/>
                </a:lnTo>
                <a:lnTo>
                  <a:pt x="241" y="122"/>
                </a:lnTo>
                <a:lnTo>
                  <a:pt x="241" y="122"/>
                </a:lnTo>
                <a:lnTo>
                  <a:pt x="241" y="122"/>
                </a:lnTo>
                <a:lnTo>
                  <a:pt x="241" y="122"/>
                </a:lnTo>
                <a:lnTo>
                  <a:pt x="241" y="122"/>
                </a:lnTo>
                <a:lnTo>
                  <a:pt x="241" y="122"/>
                </a:lnTo>
                <a:lnTo>
                  <a:pt x="241" y="122"/>
                </a:lnTo>
                <a:lnTo>
                  <a:pt x="241" y="122"/>
                </a:lnTo>
                <a:lnTo>
                  <a:pt x="242" y="122"/>
                </a:lnTo>
                <a:lnTo>
                  <a:pt x="243" y="121"/>
                </a:lnTo>
                <a:lnTo>
                  <a:pt x="244" y="121"/>
                </a:lnTo>
                <a:lnTo>
                  <a:pt x="244" y="121"/>
                </a:lnTo>
                <a:lnTo>
                  <a:pt x="245" y="120"/>
                </a:lnTo>
                <a:lnTo>
                  <a:pt x="246" y="120"/>
                </a:lnTo>
                <a:lnTo>
                  <a:pt x="247" y="120"/>
                </a:lnTo>
                <a:lnTo>
                  <a:pt x="248" y="120"/>
                </a:lnTo>
                <a:lnTo>
                  <a:pt x="249" y="119"/>
                </a:lnTo>
                <a:lnTo>
                  <a:pt x="250" y="119"/>
                </a:lnTo>
                <a:lnTo>
                  <a:pt x="252" y="119"/>
                </a:lnTo>
                <a:lnTo>
                  <a:pt x="252" y="118"/>
                </a:lnTo>
                <a:lnTo>
                  <a:pt x="254" y="118"/>
                </a:lnTo>
                <a:lnTo>
                  <a:pt x="254" y="118"/>
                </a:lnTo>
                <a:lnTo>
                  <a:pt x="256" y="118"/>
                </a:lnTo>
                <a:lnTo>
                  <a:pt x="256" y="117"/>
                </a:lnTo>
                <a:lnTo>
                  <a:pt x="258" y="117"/>
                </a:lnTo>
                <a:lnTo>
                  <a:pt x="258" y="116"/>
                </a:lnTo>
                <a:lnTo>
                  <a:pt x="260" y="116"/>
                </a:lnTo>
                <a:lnTo>
                  <a:pt x="260" y="116"/>
                </a:lnTo>
                <a:lnTo>
                  <a:pt x="261" y="115"/>
                </a:lnTo>
                <a:lnTo>
                  <a:pt x="262" y="115"/>
                </a:lnTo>
                <a:lnTo>
                  <a:pt x="263" y="114"/>
                </a:lnTo>
                <a:lnTo>
                  <a:pt x="264" y="114"/>
                </a:lnTo>
                <a:lnTo>
                  <a:pt x="264" y="113"/>
                </a:lnTo>
                <a:lnTo>
                  <a:pt x="265" y="112"/>
                </a:lnTo>
                <a:lnTo>
                  <a:pt x="266" y="112"/>
                </a:lnTo>
                <a:lnTo>
                  <a:pt x="266" y="111"/>
                </a:lnTo>
                <a:lnTo>
                  <a:pt x="266" y="110"/>
                </a:lnTo>
                <a:lnTo>
                  <a:pt x="267" y="110"/>
                </a:lnTo>
                <a:lnTo>
                  <a:pt x="267" y="109"/>
                </a:lnTo>
              </a:path>
            </a:pathLst>
          </a:custGeom>
          <a:solidFill>
            <a:srgbClr val="008000"/>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2006" name="Freeform 1062"/>
          <p:cNvSpPr>
            <a:spLocks/>
          </p:cNvSpPr>
          <p:nvPr/>
        </p:nvSpPr>
        <p:spPr bwMode="auto">
          <a:xfrm>
            <a:off x="2428875" y="4572000"/>
            <a:ext cx="215900" cy="263525"/>
          </a:xfrm>
          <a:custGeom>
            <a:avLst/>
            <a:gdLst>
              <a:gd name="T0" fmla="*/ 116 w 153"/>
              <a:gd name="T1" fmla="*/ 3 h 166"/>
              <a:gd name="T2" fmla="*/ 124 w 153"/>
              <a:gd name="T3" fmla="*/ 1 h 166"/>
              <a:gd name="T4" fmla="*/ 132 w 153"/>
              <a:gd name="T5" fmla="*/ 0 h 166"/>
              <a:gd name="T6" fmla="*/ 139 w 153"/>
              <a:gd name="T7" fmla="*/ 1 h 166"/>
              <a:gd name="T8" fmla="*/ 145 w 153"/>
              <a:gd name="T9" fmla="*/ 5 h 166"/>
              <a:gd name="T10" fmla="*/ 150 w 153"/>
              <a:gd name="T11" fmla="*/ 11 h 166"/>
              <a:gd name="T12" fmla="*/ 152 w 153"/>
              <a:gd name="T13" fmla="*/ 17 h 166"/>
              <a:gd name="T14" fmla="*/ 151 w 153"/>
              <a:gd name="T15" fmla="*/ 24 h 166"/>
              <a:gd name="T16" fmla="*/ 150 w 153"/>
              <a:gd name="T17" fmla="*/ 32 h 166"/>
              <a:gd name="T18" fmla="*/ 148 w 153"/>
              <a:gd name="T19" fmla="*/ 41 h 166"/>
              <a:gd name="T20" fmla="*/ 144 w 153"/>
              <a:gd name="T21" fmla="*/ 59 h 166"/>
              <a:gd name="T22" fmla="*/ 139 w 153"/>
              <a:gd name="T23" fmla="*/ 74 h 166"/>
              <a:gd name="T24" fmla="*/ 134 w 153"/>
              <a:gd name="T25" fmla="*/ 85 h 166"/>
              <a:gd name="T26" fmla="*/ 128 w 153"/>
              <a:gd name="T27" fmla="*/ 97 h 166"/>
              <a:gd name="T28" fmla="*/ 123 w 153"/>
              <a:gd name="T29" fmla="*/ 112 h 166"/>
              <a:gd name="T30" fmla="*/ 120 w 153"/>
              <a:gd name="T31" fmla="*/ 130 h 166"/>
              <a:gd name="T32" fmla="*/ 119 w 153"/>
              <a:gd name="T33" fmla="*/ 139 h 166"/>
              <a:gd name="T34" fmla="*/ 119 w 153"/>
              <a:gd name="T35" fmla="*/ 147 h 166"/>
              <a:gd name="T36" fmla="*/ 120 w 153"/>
              <a:gd name="T37" fmla="*/ 154 h 166"/>
              <a:gd name="T38" fmla="*/ 120 w 153"/>
              <a:gd name="T39" fmla="*/ 160 h 166"/>
              <a:gd name="T40" fmla="*/ 121 w 153"/>
              <a:gd name="T41" fmla="*/ 165 h 166"/>
              <a:gd name="T42" fmla="*/ 121 w 153"/>
              <a:gd name="T43" fmla="*/ 165 h 166"/>
              <a:gd name="T44" fmla="*/ 121 w 153"/>
              <a:gd name="T45" fmla="*/ 165 h 166"/>
              <a:gd name="T46" fmla="*/ 121 w 153"/>
              <a:gd name="T47" fmla="*/ 165 h 166"/>
              <a:gd name="T48" fmla="*/ 121 w 153"/>
              <a:gd name="T49" fmla="*/ 165 h 166"/>
              <a:gd name="T50" fmla="*/ 121 w 153"/>
              <a:gd name="T51" fmla="*/ 165 h 166"/>
              <a:gd name="T52" fmla="*/ 119 w 153"/>
              <a:gd name="T53" fmla="*/ 158 h 166"/>
              <a:gd name="T54" fmla="*/ 117 w 153"/>
              <a:gd name="T55" fmla="*/ 151 h 166"/>
              <a:gd name="T56" fmla="*/ 115 w 153"/>
              <a:gd name="T57" fmla="*/ 144 h 166"/>
              <a:gd name="T58" fmla="*/ 113 w 153"/>
              <a:gd name="T59" fmla="*/ 136 h 166"/>
              <a:gd name="T60" fmla="*/ 108 w 153"/>
              <a:gd name="T61" fmla="*/ 127 h 166"/>
              <a:gd name="T62" fmla="*/ 97 w 153"/>
              <a:gd name="T63" fmla="*/ 111 h 166"/>
              <a:gd name="T64" fmla="*/ 89 w 153"/>
              <a:gd name="T65" fmla="*/ 102 h 166"/>
              <a:gd name="T66" fmla="*/ 81 w 153"/>
              <a:gd name="T67" fmla="*/ 95 h 166"/>
              <a:gd name="T68" fmla="*/ 71 w 153"/>
              <a:gd name="T69" fmla="*/ 87 h 166"/>
              <a:gd name="T70" fmla="*/ 59 w 153"/>
              <a:gd name="T71" fmla="*/ 77 h 166"/>
              <a:gd name="T72" fmla="*/ 46 w 153"/>
              <a:gd name="T73" fmla="*/ 65 h 166"/>
              <a:gd name="T74" fmla="*/ 38 w 153"/>
              <a:gd name="T75" fmla="*/ 58 h 166"/>
              <a:gd name="T76" fmla="*/ 32 w 153"/>
              <a:gd name="T77" fmla="*/ 53 h 166"/>
              <a:gd name="T78" fmla="*/ 26 w 153"/>
              <a:gd name="T79" fmla="*/ 47 h 166"/>
              <a:gd name="T80" fmla="*/ 19 w 153"/>
              <a:gd name="T81" fmla="*/ 39 h 166"/>
              <a:gd name="T82" fmla="*/ 11 w 153"/>
              <a:gd name="T83" fmla="*/ 29 h 166"/>
              <a:gd name="T84" fmla="*/ 7 w 153"/>
              <a:gd name="T85" fmla="*/ 23 h 166"/>
              <a:gd name="T86" fmla="*/ 3 w 153"/>
              <a:gd name="T87" fmla="*/ 17 h 166"/>
              <a:gd name="T88" fmla="*/ 1 w 153"/>
              <a:gd name="T89" fmla="*/ 13 h 166"/>
              <a:gd name="T90" fmla="*/ 0 w 153"/>
              <a:gd name="T91" fmla="*/ 9 h 166"/>
              <a:gd name="T92" fmla="*/ 2 w 153"/>
              <a:gd name="T93" fmla="*/ 5 h 166"/>
              <a:gd name="T94" fmla="*/ 6 w 153"/>
              <a:gd name="T95" fmla="*/ 3 h 166"/>
              <a:gd name="T96" fmla="*/ 10 w 153"/>
              <a:gd name="T97" fmla="*/ 3 h 166"/>
              <a:gd name="T98" fmla="*/ 15 w 153"/>
              <a:gd name="T99" fmla="*/ 4 h 166"/>
              <a:gd name="T100" fmla="*/ 22 w 153"/>
              <a:gd name="T101" fmla="*/ 5 h 166"/>
              <a:gd name="T102" fmla="*/ 33 w 153"/>
              <a:gd name="T103" fmla="*/ 7 h 166"/>
              <a:gd name="T104" fmla="*/ 48 w 153"/>
              <a:gd name="T105" fmla="*/ 11 h 166"/>
              <a:gd name="T106" fmla="*/ 59 w 153"/>
              <a:gd name="T107" fmla="*/ 16 h 166"/>
              <a:gd name="T108" fmla="*/ 69 w 153"/>
              <a:gd name="T109" fmla="*/ 20 h 166"/>
              <a:gd name="T110" fmla="*/ 80 w 153"/>
              <a:gd name="T111" fmla="*/ 22 h 166"/>
              <a:gd name="T112" fmla="*/ 94 w 153"/>
              <a:gd name="T113" fmla="*/ 20 h 166"/>
              <a:gd name="T114" fmla="*/ 97 w 153"/>
              <a:gd name="T115" fmla="*/ 17 h 166"/>
              <a:gd name="T116" fmla="*/ 99 w 153"/>
              <a:gd name="T117" fmla="*/ 15 h 166"/>
              <a:gd name="T118" fmla="*/ 101 w 153"/>
              <a:gd name="T119" fmla="*/ 12 h 166"/>
              <a:gd name="T120" fmla="*/ 103 w 153"/>
              <a:gd name="T121" fmla="*/ 9 h 166"/>
              <a:gd name="T122" fmla="*/ 106 w 153"/>
              <a:gd name="T123" fmla="*/ 7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 h="166">
                <a:moveTo>
                  <a:pt x="107" y="7"/>
                </a:moveTo>
                <a:lnTo>
                  <a:pt x="110" y="5"/>
                </a:lnTo>
                <a:lnTo>
                  <a:pt x="111" y="5"/>
                </a:lnTo>
                <a:lnTo>
                  <a:pt x="113" y="4"/>
                </a:lnTo>
                <a:lnTo>
                  <a:pt x="115" y="3"/>
                </a:lnTo>
                <a:lnTo>
                  <a:pt x="116" y="3"/>
                </a:lnTo>
                <a:lnTo>
                  <a:pt x="117" y="2"/>
                </a:lnTo>
                <a:lnTo>
                  <a:pt x="119" y="2"/>
                </a:lnTo>
                <a:lnTo>
                  <a:pt x="120" y="1"/>
                </a:lnTo>
                <a:lnTo>
                  <a:pt x="122" y="1"/>
                </a:lnTo>
                <a:lnTo>
                  <a:pt x="123" y="1"/>
                </a:lnTo>
                <a:lnTo>
                  <a:pt x="124" y="1"/>
                </a:lnTo>
                <a:lnTo>
                  <a:pt x="126" y="0"/>
                </a:lnTo>
                <a:lnTo>
                  <a:pt x="127" y="0"/>
                </a:lnTo>
                <a:lnTo>
                  <a:pt x="128" y="0"/>
                </a:lnTo>
                <a:lnTo>
                  <a:pt x="129" y="0"/>
                </a:lnTo>
                <a:lnTo>
                  <a:pt x="131" y="0"/>
                </a:lnTo>
                <a:lnTo>
                  <a:pt x="132" y="0"/>
                </a:lnTo>
                <a:lnTo>
                  <a:pt x="133" y="0"/>
                </a:lnTo>
                <a:lnTo>
                  <a:pt x="134" y="0"/>
                </a:lnTo>
                <a:lnTo>
                  <a:pt x="135" y="0"/>
                </a:lnTo>
                <a:lnTo>
                  <a:pt x="137" y="0"/>
                </a:lnTo>
                <a:lnTo>
                  <a:pt x="138" y="1"/>
                </a:lnTo>
                <a:lnTo>
                  <a:pt x="139" y="1"/>
                </a:lnTo>
                <a:lnTo>
                  <a:pt x="140" y="1"/>
                </a:lnTo>
                <a:lnTo>
                  <a:pt x="141" y="2"/>
                </a:lnTo>
                <a:lnTo>
                  <a:pt x="142" y="3"/>
                </a:lnTo>
                <a:lnTo>
                  <a:pt x="143" y="3"/>
                </a:lnTo>
                <a:lnTo>
                  <a:pt x="144" y="4"/>
                </a:lnTo>
                <a:lnTo>
                  <a:pt x="145" y="5"/>
                </a:lnTo>
                <a:lnTo>
                  <a:pt x="146" y="5"/>
                </a:lnTo>
                <a:lnTo>
                  <a:pt x="147" y="7"/>
                </a:lnTo>
                <a:lnTo>
                  <a:pt x="149" y="8"/>
                </a:lnTo>
                <a:lnTo>
                  <a:pt x="149" y="9"/>
                </a:lnTo>
                <a:lnTo>
                  <a:pt x="150" y="10"/>
                </a:lnTo>
                <a:lnTo>
                  <a:pt x="150" y="11"/>
                </a:lnTo>
                <a:lnTo>
                  <a:pt x="151" y="12"/>
                </a:lnTo>
                <a:lnTo>
                  <a:pt x="151" y="13"/>
                </a:lnTo>
                <a:lnTo>
                  <a:pt x="151" y="14"/>
                </a:lnTo>
                <a:lnTo>
                  <a:pt x="152" y="15"/>
                </a:lnTo>
                <a:lnTo>
                  <a:pt x="152" y="16"/>
                </a:lnTo>
                <a:lnTo>
                  <a:pt x="152" y="17"/>
                </a:lnTo>
                <a:lnTo>
                  <a:pt x="152" y="18"/>
                </a:lnTo>
                <a:lnTo>
                  <a:pt x="152" y="19"/>
                </a:lnTo>
                <a:lnTo>
                  <a:pt x="152" y="20"/>
                </a:lnTo>
                <a:lnTo>
                  <a:pt x="152" y="21"/>
                </a:lnTo>
                <a:lnTo>
                  <a:pt x="152" y="23"/>
                </a:lnTo>
                <a:lnTo>
                  <a:pt x="151" y="24"/>
                </a:lnTo>
                <a:lnTo>
                  <a:pt x="151" y="25"/>
                </a:lnTo>
                <a:lnTo>
                  <a:pt x="151" y="26"/>
                </a:lnTo>
                <a:lnTo>
                  <a:pt x="151" y="27"/>
                </a:lnTo>
                <a:lnTo>
                  <a:pt x="151" y="29"/>
                </a:lnTo>
                <a:lnTo>
                  <a:pt x="150" y="30"/>
                </a:lnTo>
                <a:lnTo>
                  <a:pt x="150" y="32"/>
                </a:lnTo>
                <a:lnTo>
                  <a:pt x="149" y="33"/>
                </a:lnTo>
                <a:lnTo>
                  <a:pt x="149" y="35"/>
                </a:lnTo>
                <a:lnTo>
                  <a:pt x="149" y="36"/>
                </a:lnTo>
                <a:lnTo>
                  <a:pt x="149" y="37"/>
                </a:lnTo>
                <a:lnTo>
                  <a:pt x="148" y="39"/>
                </a:lnTo>
                <a:lnTo>
                  <a:pt x="148" y="41"/>
                </a:lnTo>
                <a:lnTo>
                  <a:pt x="147" y="43"/>
                </a:lnTo>
                <a:lnTo>
                  <a:pt x="147" y="44"/>
                </a:lnTo>
                <a:lnTo>
                  <a:pt x="147" y="46"/>
                </a:lnTo>
                <a:lnTo>
                  <a:pt x="145" y="53"/>
                </a:lnTo>
                <a:lnTo>
                  <a:pt x="145" y="56"/>
                </a:lnTo>
                <a:lnTo>
                  <a:pt x="144" y="59"/>
                </a:lnTo>
                <a:lnTo>
                  <a:pt x="143" y="62"/>
                </a:lnTo>
                <a:lnTo>
                  <a:pt x="143" y="65"/>
                </a:lnTo>
                <a:lnTo>
                  <a:pt x="142" y="67"/>
                </a:lnTo>
                <a:lnTo>
                  <a:pt x="141" y="70"/>
                </a:lnTo>
                <a:lnTo>
                  <a:pt x="140" y="72"/>
                </a:lnTo>
                <a:lnTo>
                  <a:pt x="139" y="74"/>
                </a:lnTo>
                <a:lnTo>
                  <a:pt x="138" y="76"/>
                </a:lnTo>
                <a:lnTo>
                  <a:pt x="137" y="78"/>
                </a:lnTo>
                <a:lnTo>
                  <a:pt x="136" y="80"/>
                </a:lnTo>
                <a:lnTo>
                  <a:pt x="135" y="82"/>
                </a:lnTo>
                <a:lnTo>
                  <a:pt x="135" y="83"/>
                </a:lnTo>
                <a:lnTo>
                  <a:pt x="134" y="85"/>
                </a:lnTo>
                <a:lnTo>
                  <a:pt x="133" y="87"/>
                </a:lnTo>
                <a:lnTo>
                  <a:pt x="132" y="89"/>
                </a:lnTo>
                <a:lnTo>
                  <a:pt x="131" y="91"/>
                </a:lnTo>
                <a:lnTo>
                  <a:pt x="130" y="93"/>
                </a:lnTo>
                <a:lnTo>
                  <a:pt x="129" y="95"/>
                </a:lnTo>
                <a:lnTo>
                  <a:pt x="128" y="97"/>
                </a:lnTo>
                <a:lnTo>
                  <a:pt x="127" y="99"/>
                </a:lnTo>
                <a:lnTo>
                  <a:pt x="126" y="101"/>
                </a:lnTo>
                <a:lnTo>
                  <a:pt x="125" y="104"/>
                </a:lnTo>
                <a:lnTo>
                  <a:pt x="125" y="106"/>
                </a:lnTo>
                <a:lnTo>
                  <a:pt x="124" y="109"/>
                </a:lnTo>
                <a:lnTo>
                  <a:pt x="123" y="112"/>
                </a:lnTo>
                <a:lnTo>
                  <a:pt x="122" y="115"/>
                </a:lnTo>
                <a:lnTo>
                  <a:pt x="122" y="118"/>
                </a:lnTo>
                <a:lnTo>
                  <a:pt x="121" y="121"/>
                </a:lnTo>
                <a:lnTo>
                  <a:pt x="121" y="125"/>
                </a:lnTo>
                <a:lnTo>
                  <a:pt x="120" y="129"/>
                </a:lnTo>
                <a:lnTo>
                  <a:pt x="120" y="130"/>
                </a:lnTo>
                <a:lnTo>
                  <a:pt x="119" y="132"/>
                </a:lnTo>
                <a:lnTo>
                  <a:pt x="119" y="133"/>
                </a:lnTo>
                <a:lnTo>
                  <a:pt x="119" y="135"/>
                </a:lnTo>
                <a:lnTo>
                  <a:pt x="119" y="137"/>
                </a:lnTo>
                <a:lnTo>
                  <a:pt x="119" y="138"/>
                </a:lnTo>
                <a:lnTo>
                  <a:pt x="119" y="139"/>
                </a:lnTo>
                <a:lnTo>
                  <a:pt x="119" y="141"/>
                </a:lnTo>
                <a:lnTo>
                  <a:pt x="119" y="142"/>
                </a:lnTo>
                <a:lnTo>
                  <a:pt x="119" y="143"/>
                </a:lnTo>
                <a:lnTo>
                  <a:pt x="119" y="145"/>
                </a:lnTo>
                <a:lnTo>
                  <a:pt x="119" y="146"/>
                </a:lnTo>
                <a:lnTo>
                  <a:pt x="119" y="147"/>
                </a:lnTo>
                <a:lnTo>
                  <a:pt x="119" y="149"/>
                </a:lnTo>
                <a:lnTo>
                  <a:pt x="119" y="149"/>
                </a:lnTo>
                <a:lnTo>
                  <a:pt x="119" y="151"/>
                </a:lnTo>
                <a:lnTo>
                  <a:pt x="119" y="152"/>
                </a:lnTo>
                <a:lnTo>
                  <a:pt x="119" y="153"/>
                </a:lnTo>
                <a:lnTo>
                  <a:pt x="120" y="154"/>
                </a:lnTo>
                <a:lnTo>
                  <a:pt x="120" y="155"/>
                </a:lnTo>
                <a:lnTo>
                  <a:pt x="120" y="156"/>
                </a:lnTo>
                <a:lnTo>
                  <a:pt x="120" y="157"/>
                </a:lnTo>
                <a:lnTo>
                  <a:pt x="120" y="158"/>
                </a:lnTo>
                <a:lnTo>
                  <a:pt x="120" y="159"/>
                </a:lnTo>
                <a:lnTo>
                  <a:pt x="120" y="160"/>
                </a:lnTo>
                <a:lnTo>
                  <a:pt x="120" y="161"/>
                </a:lnTo>
                <a:lnTo>
                  <a:pt x="120" y="162"/>
                </a:lnTo>
                <a:lnTo>
                  <a:pt x="120" y="163"/>
                </a:lnTo>
                <a:lnTo>
                  <a:pt x="120" y="164"/>
                </a:lnTo>
                <a:lnTo>
                  <a:pt x="121" y="165"/>
                </a:lnTo>
                <a:lnTo>
                  <a:pt x="121" y="165"/>
                </a:lnTo>
                <a:lnTo>
                  <a:pt x="121" y="165"/>
                </a:lnTo>
                <a:lnTo>
                  <a:pt x="121" y="165"/>
                </a:lnTo>
                <a:lnTo>
                  <a:pt x="121" y="165"/>
                </a:lnTo>
                <a:lnTo>
                  <a:pt x="121" y="165"/>
                </a:lnTo>
                <a:lnTo>
                  <a:pt x="121" y="165"/>
                </a:lnTo>
                <a:lnTo>
                  <a:pt x="121" y="165"/>
                </a:lnTo>
                <a:lnTo>
                  <a:pt x="121" y="165"/>
                </a:lnTo>
                <a:lnTo>
                  <a:pt x="121" y="165"/>
                </a:lnTo>
                <a:lnTo>
                  <a:pt x="121" y="165"/>
                </a:lnTo>
                <a:lnTo>
                  <a:pt x="121" y="165"/>
                </a:lnTo>
                <a:lnTo>
                  <a:pt x="121" y="165"/>
                </a:lnTo>
                <a:lnTo>
                  <a:pt x="121" y="165"/>
                </a:lnTo>
                <a:lnTo>
                  <a:pt x="121" y="165"/>
                </a:lnTo>
                <a:lnTo>
                  <a:pt x="121" y="165"/>
                </a:lnTo>
                <a:lnTo>
                  <a:pt x="121" y="165"/>
                </a:lnTo>
                <a:lnTo>
                  <a:pt x="121" y="165"/>
                </a:lnTo>
                <a:lnTo>
                  <a:pt x="121" y="165"/>
                </a:lnTo>
                <a:lnTo>
                  <a:pt x="121" y="165"/>
                </a:lnTo>
                <a:lnTo>
                  <a:pt x="121" y="165"/>
                </a:lnTo>
                <a:lnTo>
                  <a:pt x="121" y="165"/>
                </a:lnTo>
                <a:lnTo>
                  <a:pt x="121" y="165"/>
                </a:lnTo>
                <a:lnTo>
                  <a:pt x="121" y="165"/>
                </a:lnTo>
                <a:lnTo>
                  <a:pt x="121" y="165"/>
                </a:lnTo>
                <a:lnTo>
                  <a:pt x="121" y="165"/>
                </a:lnTo>
                <a:lnTo>
                  <a:pt x="121" y="165"/>
                </a:lnTo>
                <a:lnTo>
                  <a:pt x="121" y="165"/>
                </a:lnTo>
                <a:lnTo>
                  <a:pt x="121" y="165"/>
                </a:lnTo>
                <a:lnTo>
                  <a:pt x="121" y="165"/>
                </a:lnTo>
                <a:lnTo>
                  <a:pt x="121" y="165"/>
                </a:lnTo>
                <a:lnTo>
                  <a:pt x="121" y="165"/>
                </a:lnTo>
                <a:lnTo>
                  <a:pt x="120" y="163"/>
                </a:lnTo>
                <a:lnTo>
                  <a:pt x="119" y="162"/>
                </a:lnTo>
                <a:lnTo>
                  <a:pt x="119" y="161"/>
                </a:lnTo>
                <a:lnTo>
                  <a:pt x="119" y="160"/>
                </a:lnTo>
                <a:lnTo>
                  <a:pt x="119" y="159"/>
                </a:lnTo>
                <a:lnTo>
                  <a:pt x="119" y="158"/>
                </a:lnTo>
                <a:lnTo>
                  <a:pt x="119" y="157"/>
                </a:lnTo>
                <a:lnTo>
                  <a:pt x="118" y="156"/>
                </a:lnTo>
                <a:lnTo>
                  <a:pt x="118" y="155"/>
                </a:lnTo>
                <a:lnTo>
                  <a:pt x="118" y="153"/>
                </a:lnTo>
                <a:lnTo>
                  <a:pt x="118" y="152"/>
                </a:lnTo>
                <a:lnTo>
                  <a:pt x="117" y="151"/>
                </a:lnTo>
                <a:lnTo>
                  <a:pt x="117" y="150"/>
                </a:lnTo>
                <a:lnTo>
                  <a:pt x="117" y="149"/>
                </a:lnTo>
                <a:lnTo>
                  <a:pt x="117" y="148"/>
                </a:lnTo>
                <a:lnTo>
                  <a:pt x="116" y="147"/>
                </a:lnTo>
                <a:lnTo>
                  <a:pt x="116" y="145"/>
                </a:lnTo>
                <a:lnTo>
                  <a:pt x="115" y="144"/>
                </a:lnTo>
                <a:lnTo>
                  <a:pt x="115" y="143"/>
                </a:lnTo>
                <a:lnTo>
                  <a:pt x="115" y="141"/>
                </a:lnTo>
                <a:lnTo>
                  <a:pt x="114" y="140"/>
                </a:lnTo>
                <a:lnTo>
                  <a:pt x="114" y="139"/>
                </a:lnTo>
                <a:lnTo>
                  <a:pt x="113" y="137"/>
                </a:lnTo>
                <a:lnTo>
                  <a:pt x="113" y="136"/>
                </a:lnTo>
                <a:lnTo>
                  <a:pt x="112" y="134"/>
                </a:lnTo>
                <a:lnTo>
                  <a:pt x="111" y="133"/>
                </a:lnTo>
                <a:lnTo>
                  <a:pt x="111" y="131"/>
                </a:lnTo>
                <a:lnTo>
                  <a:pt x="110" y="130"/>
                </a:lnTo>
                <a:lnTo>
                  <a:pt x="109" y="128"/>
                </a:lnTo>
                <a:lnTo>
                  <a:pt x="108" y="127"/>
                </a:lnTo>
                <a:lnTo>
                  <a:pt x="107" y="125"/>
                </a:lnTo>
                <a:lnTo>
                  <a:pt x="103" y="120"/>
                </a:lnTo>
                <a:lnTo>
                  <a:pt x="102" y="117"/>
                </a:lnTo>
                <a:lnTo>
                  <a:pt x="100" y="115"/>
                </a:lnTo>
                <a:lnTo>
                  <a:pt x="99" y="113"/>
                </a:lnTo>
                <a:lnTo>
                  <a:pt x="97" y="111"/>
                </a:lnTo>
                <a:lnTo>
                  <a:pt x="96" y="109"/>
                </a:lnTo>
                <a:lnTo>
                  <a:pt x="94" y="107"/>
                </a:lnTo>
                <a:lnTo>
                  <a:pt x="93" y="106"/>
                </a:lnTo>
                <a:lnTo>
                  <a:pt x="91" y="105"/>
                </a:lnTo>
                <a:lnTo>
                  <a:pt x="90" y="103"/>
                </a:lnTo>
                <a:lnTo>
                  <a:pt x="89" y="102"/>
                </a:lnTo>
                <a:lnTo>
                  <a:pt x="87" y="101"/>
                </a:lnTo>
                <a:lnTo>
                  <a:pt x="86" y="99"/>
                </a:lnTo>
                <a:lnTo>
                  <a:pt x="85" y="98"/>
                </a:lnTo>
                <a:lnTo>
                  <a:pt x="83" y="97"/>
                </a:lnTo>
                <a:lnTo>
                  <a:pt x="82" y="96"/>
                </a:lnTo>
                <a:lnTo>
                  <a:pt x="81" y="95"/>
                </a:lnTo>
                <a:lnTo>
                  <a:pt x="79" y="94"/>
                </a:lnTo>
                <a:lnTo>
                  <a:pt x="77" y="93"/>
                </a:lnTo>
                <a:lnTo>
                  <a:pt x="76" y="91"/>
                </a:lnTo>
                <a:lnTo>
                  <a:pt x="74" y="90"/>
                </a:lnTo>
                <a:lnTo>
                  <a:pt x="73" y="89"/>
                </a:lnTo>
                <a:lnTo>
                  <a:pt x="71" y="87"/>
                </a:lnTo>
                <a:lnTo>
                  <a:pt x="69" y="86"/>
                </a:lnTo>
                <a:lnTo>
                  <a:pt x="67" y="84"/>
                </a:lnTo>
                <a:lnTo>
                  <a:pt x="65" y="83"/>
                </a:lnTo>
                <a:lnTo>
                  <a:pt x="63" y="81"/>
                </a:lnTo>
                <a:lnTo>
                  <a:pt x="61" y="79"/>
                </a:lnTo>
                <a:lnTo>
                  <a:pt x="59" y="77"/>
                </a:lnTo>
                <a:lnTo>
                  <a:pt x="57" y="75"/>
                </a:lnTo>
                <a:lnTo>
                  <a:pt x="54" y="73"/>
                </a:lnTo>
                <a:lnTo>
                  <a:pt x="51" y="69"/>
                </a:lnTo>
                <a:lnTo>
                  <a:pt x="49" y="67"/>
                </a:lnTo>
                <a:lnTo>
                  <a:pt x="47" y="66"/>
                </a:lnTo>
                <a:lnTo>
                  <a:pt x="46" y="65"/>
                </a:lnTo>
                <a:lnTo>
                  <a:pt x="45" y="63"/>
                </a:lnTo>
                <a:lnTo>
                  <a:pt x="43" y="62"/>
                </a:lnTo>
                <a:lnTo>
                  <a:pt x="42" y="61"/>
                </a:lnTo>
                <a:lnTo>
                  <a:pt x="41" y="60"/>
                </a:lnTo>
                <a:lnTo>
                  <a:pt x="39" y="59"/>
                </a:lnTo>
                <a:lnTo>
                  <a:pt x="38" y="58"/>
                </a:lnTo>
                <a:lnTo>
                  <a:pt x="37" y="57"/>
                </a:lnTo>
                <a:lnTo>
                  <a:pt x="36" y="56"/>
                </a:lnTo>
                <a:lnTo>
                  <a:pt x="35" y="55"/>
                </a:lnTo>
                <a:lnTo>
                  <a:pt x="34" y="54"/>
                </a:lnTo>
                <a:lnTo>
                  <a:pt x="33" y="53"/>
                </a:lnTo>
                <a:lnTo>
                  <a:pt x="32" y="53"/>
                </a:lnTo>
                <a:lnTo>
                  <a:pt x="31" y="52"/>
                </a:lnTo>
                <a:lnTo>
                  <a:pt x="30" y="51"/>
                </a:lnTo>
                <a:lnTo>
                  <a:pt x="29" y="50"/>
                </a:lnTo>
                <a:lnTo>
                  <a:pt x="28" y="49"/>
                </a:lnTo>
                <a:lnTo>
                  <a:pt x="27" y="48"/>
                </a:lnTo>
                <a:lnTo>
                  <a:pt x="26" y="47"/>
                </a:lnTo>
                <a:lnTo>
                  <a:pt x="25" y="46"/>
                </a:lnTo>
                <a:lnTo>
                  <a:pt x="23" y="44"/>
                </a:lnTo>
                <a:lnTo>
                  <a:pt x="23" y="43"/>
                </a:lnTo>
                <a:lnTo>
                  <a:pt x="21" y="42"/>
                </a:lnTo>
                <a:lnTo>
                  <a:pt x="20" y="40"/>
                </a:lnTo>
                <a:lnTo>
                  <a:pt x="19" y="39"/>
                </a:lnTo>
                <a:lnTo>
                  <a:pt x="17" y="37"/>
                </a:lnTo>
                <a:lnTo>
                  <a:pt x="16" y="35"/>
                </a:lnTo>
                <a:lnTo>
                  <a:pt x="15" y="33"/>
                </a:lnTo>
                <a:lnTo>
                  <a:pt x="13" y="31"/>
                </a:lnTo>
                <a:lnTo>
                  <a:pt x="12" y="29"/>
                </a:lnTo>
                <a:lnTo>
                  <a:pt x="11" y="29"/>
                </a:lnTo>
                <a:lnTo>
                  <a:pt x="11" y="27"/>
                </a:lnTo>
                <a:lnTo>
                  <a:pt x="10" y="27"/>
                </a:lnTo>
                <a:lnTo>
                  <a:pt x="9" y="25"/>
                </a:lnTo>
                <a:lnTo>
                  <a:pt x="8" y="25"/>
                </a:lnTo>
                <a:lnTo>
                  <a:pt x="7" y="23"/>
                </a:lnTo>
                <a:lnTo>
                  <a:pt x="7" y="23"/>
                </a:lnTo>
                <a:lnTo>
                  <a:pt x="6" y="22"/>
                </a:lnTo>
                <a:lnTo>
                  <a:pt x="5" y="21"/>
                </a:lnTo>
                <a:lnTo>
                  <a:pt x="5" y="20"/>
                </a:lnTo>
                <a:lnTo>
                  <a:pt x="4" y="19"/>
                </a:lnTo>
                <a:lnTo>
                  <a:pt x="4" y="18"/>
                </a:lnTo>
                <a:lnTo>
                  <a:pt x="3" y="17"/>
                </a:lnTo>
                <a:lnTo>
                  <a:pt x="3" y="17"/>
                </a:lnTo>
                <a:lnTo>
                  <a:pt x="2" y="16"/>
                </a:lnTo>
                <a:lnTo>
                  <a:pt x="2" y="15"/>
                </a:lnTo>
                <a:lnTo>
                  <a:pt x="1" y="14"/>
                </a:lnTo>
                <a:lnTo>
                  <a:pt x="1" y="14"/>
                </a:lnTo>
                <a:lnTo>
                  <a:pt x="1" y="13"/>
                </a:lnTo>
                <a:lnTo>
                  <a:pt x="1" y="12"/>
                </a:lnTo>
                <a:lnTo>
                  <a:pt x="0" y="11"/>
                </a:lnTo>
                <a:lnTo>
                  <a:pt x="0" y="11"/>
                </a:lnTo>
                <a:lnTo>
                  <a:pt x="0" y="10"/>
                </a:lnTo>
                <a:lnTo>
                  <a:pt x="0" y="9"/>
                </a:lnTo>
                <a:lnTo>
                  <a:pt x="0" y="9"/>
                </a:lnTo>
                <a:lnTo>
                  <a:pt x="0" y="8"/>
                </a:lnTo>
                <a:lnTo>
                  <a:pt x="1" y="8"/>
                </a:lnTo>
                <a:lnTo>
                  <a:pt x="1" y="7"/>
                </a:lnTo>
                <a:lnTo>
                  <a:pt x="1" y="7"/>
                </a:lnTo>
                <a:lnTo>
                  <a:pt x="2" y="5"/>
                </a:lnTo>
                <a:lnTo>
                  <a:pt x="2" y="5"/>
                </a:lnTo>
                <a:lnTo>
                  <a:pt x="3" y="5"/>
                </a:lnTo>
                <a:lnTo>
                  <a:pt x="3" y="4"/>
                </a:lnTo>
                <a:lnTo>
                  <a:pt x="4" y="4"/>
                </a:lnTo>
                <a:lnTo>
                  <a:pt x="5" y="4"/>
                </a:lnTo>
                <a:lnTo>
                  <a:pt x="5" y="4"/>
                </a:lnTo>
                <a:lnTo>
                  <a:pt x="6" y="3"/>
                </a:lnTo>
                <a:lnTo>
                  <a:pt x="6" y="3"/>
                </a:lnTo>
                <a:lnTo>
                  <a:pt x="7" y="3"/>
                </a:lnTo>
                <a:lnTo>
                  <a:pt x="8" y="3"/>
                </a:lnTo>
                <a:lnTo>
                  <a:pt x="9" y="3"/>
                </a:lnTo>
                <a:lnTo>
                  <a:pt x="9" y="3"/>
                </a:lnTo>
                <a:lnTo>
                  <a:pt x="10" y="3"/>
                </a:lnTo>
                <a:lnTo>
                  <a:pt x="11" y="3"/>
                </a:lnTo>
                <a:lnTo>
                  <a:pt x="12" y="4"/>
                </a:lnTo>
                <a:lnTo>
                  <a:pt x="13" y="4"/>
                </a:lnTo>
                <a:lnTo>
                  <a:pt x="13" y="4"/>
                </a:lnTo>
                <a:lnTo>
                  <a:pt x="15" y="4"/>
                </a:lnTo>
                <a:lnTo>
                  <a:pt x="15" y="4"/>
                </a:lnTo>
                <a:lnTo>
                  <a:pt x="17" y="5"/>
                </a:lnTo>
                <a:lnTo>
                  <a:pt x="17" y="5"/>
                </a:lnTo>
                <a:lnTo>
                  <a:pt x="19" y="5"/>
                </a:lnTo>
                <a:lnTo>
                  <a:pt x="20" y="5"/>
                </a:lnTo>
                <a:lnTo>
                  <a:pt x="21" y="5"/>
                </a:lnTo>
                <a:lnTo>
                  <a:pt x="22" y="5"/>
                </a:lnTo>
                <a:lnTo>
                  <a:pt x="23" y="6"/>
                </a:lnTo>
                <a:lnTo>
                  <a:pt x="24" y="6"/>
                </a:lnTo>
                <a:lnTo>
                  <a:pt x="25" y="6"/>
                </a:lnTo>
                <a:lnTo>
                  <a:pt x="27" y="6"/>
                </a:lnTo>
                <a:lnTo>
                  <a:pt x="28" y="7"/>
                </a:lnTo>
                <a:lnTo>
                  <a:pt x="33" y="7"/>
                </a:lnTo>
                <a:lnTo>
                  <a:pt x="36" y="8"/>
                </a:lnTo>
                <a:lnTo>
                  <a:pt x="39" y="8"/>
                </a:lnTo>
                <a:lnTo>
                  <a:pt x="41" y="9"/>
                </a:lnTo>
                <a:lnTo>
                  <a:pt x="44" y="9"/>
                </a:lnTo>
                <a:lnTo>
                  <a:pt x="46" y="10"/>
                </a:lnTo>
                <a:lnTo>
                  <a:pt x="48" y="11"/>
                </a:lnTo>
                <a:lnTo>
                  <a:pt x="50" y="12"/>
                </a:lnTo>
                <a:lnTo>
                  <a:pt x="52" y="13"/>
                </a:lnTo>
                <a:lnTo>
                  <a:pt x="54" y="13"/>
                </a:lnTo>
                <a:lnTo>
                  <a:pt x="56" y="14"/>
                </a:lnTo>
                <a:lnTo>
                  <a:pt x="58" y="15"/>
                </a:lnTo>
                <a:lnTo>
                  <a:pt x="59" y="16"/>
                </a:lnTo>
                <a:lnTo>
                  <a:pt x="61" y="17"/>
                </a:lnTo>
                <a:lnTo>
                  <a:pt x="63" y="17"/>
                </a:lnTo>
                <a:lnTo>
                  <a:pt x="64" y="18"/>
                </a:lnTo>
                <a:lnTo>
                  <a:pt x="66" y="19"/>
                </a:lnTo>
                <a:lnTo>
                  <a:pt x="68" y="19"/>
                </a:lnTo>
                <a:lnTo>
                  <a:pt x="69" y="20"/>
                </a:lnTo>
                <a:lnTo>
                  <a:pt x="71" y="21"/>
                </a:lnTo>
                <a:lnTo>
                  <a:pt x="73" y="21"/>
                </a:lnTo>
                <a:lnTo>
                  <a:pt x="74" y="21"/>
                </a:lnTo>
                <a:lnTo>
                  <a:pt x="76" y="21"/>
                </a:lnTo>
                <a:lnTo>
                  <a:pt x="78" y="22"/>
                </a:lnTo>
                <a:lnTo>
                  <a:pt x="80" y="22"/>
                </a:lnTo>
                <a:lnTo>
                  <a:pt x="82" y="22"/>
                </a:lnTo>
                <a:lnTo>
                  <a:pt x="84" y="21"/>
                </a:lnTo>
                <a:lnTo>
                  <a:pt x="86" y="21"/>
                </a:lnTo>
                <a:lnTo>
                  <a:pt x="89" y="21"/>
                </a:lnTo>
                <a:lnTo>
                  <a:pt x="91" y="20"/>
                </a:lnTo>
                <a:lnTo>
                  <a:pt x="94" y="20"/>
                </a:lnTo>
                <a:lnTo>
                  <a:pt x="95" y="19"/>
                </a:lnTo>
                <a:lnTo>
                  <a:pt x="95" y="19"/>
                </a:lnTo>
                <a:lnTo>
                  <a:pt x="96" y="18"/>
                </a:lnTo>
                <a:lnTo>
                  <a:pt x="97" y="18"/>
                </a:lnTo>
                <a:lnTo>
                  <a:pt x="97" y="17"/>
                </a:lnTo>
                <a:lnTo>
                  <a:pt x="97" y="17"/>
                </a:lnTo>
                <a:lnTo>
                  <a:pt x="98" y="17"/>
                </a:lnTo>
                <a:lnTo>
                  <a:pt x="98" y="16"/>
                </a:lnTo>
                <a:lnTo>
                  <a:pt x="99" y="16"/>
                </a:lnTo>
                <a:lnTo>
                  <a:pt x="99" y="15"/>
                </a:lnTo>
                <a:lnTo>
                  <a:pt x="99" y="15"/>
                </a:lnTo>
                <a:lnTo>
                  <a:pt x="99" y="15"/>
                </a:lnTo>
                <a:lnTo>
                  <a:pt x="100" y="14"/>
                </a:lnTo>
                <a:lnTo>
                  <a:pt x="100" y="14"/>
                </a:lnTo>
                <a:lnTo>
                  <a:pt x="100" y="13"/>
                </a:lnTo>
                <a:lnTo>
                  <a:pt x="101" y="13"/>
                </a:lnTo>
                <a:lnTo>
                  <a:pt x="101" y="12"/>
                </a:lnTo>
                <a:lnTo>
                  <a:pt x="101" y="12"/>
                </a:lnTo>
                <a:lnTo>
                  <a:pt x="101" y="11"/>
                </a:lnTo>
                <a:lnTo>
                  <a:pt x="102" y="11"/>
                </a:lnTo>
                <a:lnTo>
                  <a:pt x="102" y="10"/>
                </a:lnTo>
                <a:lnTo>
                  <a:pt x="102" y="10"/>
                </a:lnTo>
                <a:lnTo>
                  <a:pt x="103" y="9"/>
                </a:lnTo>
                <a:lnTo>
                  <a:pt x="103" y="9"/>
                </a:lnTo>
                <a:lnTo>
                  <a:pt x="103" y="9"/>
                </a:lnTo>
                <a:lnTo>
                  <a:pt x="104" y="8"/>
                </a:lnTo>
                <a:lnTo>
                  <a:pt x="104" y="8"/>
                </a:lnTo>
                <a:lnTo>
                  <a:pt x="105" y="7"/>
                </a:lnTo>
                <a:lnTo>
                  <a:pt x="105" y="7"/>
                </a:lnTo>
                <a:lnTo>
                  <a:pt x="106" y="7"/>
                </a:lnTo>
                <a:lnTo>
                  <a:pt x="107" y="7"/>
                </a:lnTo>
              </a:path>
            </a:pathLst>
          </a:custGeom>
          <a:solidFill>
            <a:srgbClr val="008000"/>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2007" name="Line 1063"/>
          <p:cNvSpPr>
            <a:spLocks noChangeShapeType="1"/>
          </p:cNvSpPr>
          <p:nvPr/>
        </p:nvSpPr>
        <p:spPr bwMode="auto">
          <a:xfrm>
            <a:off x="515938" y="2944813"/>
            <a:ext cx="1249362" cy="0"/>
          </a:xfrm>
          <a:prstGeom prst="line">
            <a:avLst/>
          </a:prstGeom>
          <a:noFill/>
          <a:ln w="476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2008" name="Line 1064"/>
          <p:cNvSpPr>
            <a:spLocks noChangeShapeType="1"/>
          </p:cNvSpPr>
          <p:nvPr/>
        </p:nvSpPr>
        <p:spPr bwMode="auto">
          <a:xfrm>
            <a:off x="1887538" y="2411413"/>
            <a:ext cx="989012" cy="0"/>
          </a:xfrm>
          <a:prstGeom prst="line">
            <a:avLst/>
          </a:prstGeom>
          <a:noFill/>
          <a:ln w="476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2009" name="Line 1065"/>
          <p:cNvSpPr>
            <a:spLocks noChangeShapeType="1"/>
          </p:cNvSpPr>
          <p:nvPr/>
        </p:nvSpPr>
        <p:spPr bwMode="auto">
          <a:xfrm>
            <a:off x="3259138" y="2259013"/>
            <a:ext cx="838200" cy="0"/>
          </a:xfrm>
          <a:prstGeom prst="line">
            <a:avLst/>
          </a:prstGeom>
          <a:noFill/>
          <a:ln w="476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2010" name="Line 1066"/>
          <p:cNvSpPr>
            <a:spLocks noChangeShapeType="1"/>
          </p:cNvSpPr>
          <p:nvPr/>
        </p:nvSpPr>
        <p:spPr bwMode="auto">
          <a:xfrm>
            <a:off x="4173538" y="3021013"/>
            <a:ext cx="609600" cy="0"/>
          </a:xfrm>
          <a:prstGeom prst="line">
            <a:avLst/>
          </a:prstGeom>
          <a:noFill/>
          <a:ln w="476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2011" name="Line 1067"/>
          <p:cNvSpPr>
            <a:spLocks noChangeShapeType="1"/>
          </p:cNvSpPr>
          <p:nvPr/>
        </p:nvSpPr>
        <p:spPr bwMode="auto">
          <a:xfrm>
            <a:off x="6078538" y="3402013"/>
            <a:ext cx="0" cy="730250"/>
          </a:xfrm>
          <a:prstGeom prst="line">
            <a:avLst/>
          </a:prstGeom>
          <a:noFill/>
          <a:ln w="476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2012" name="Line 1068"/>
          <p:cNvSpPr>
            <a:spLocks noChangeShapeType="1"/>
          </p:cNvSpPr>
          <p:nvPr/>
        </p:nvSpPr>
        <p:spPr bwMode="auto">
          <a:xfrm>
            <a:off x="4989513" y="4456113"/>
            <a:ext cx="0" cy="774700"/>
          </a:xfrm>
          <a:prstGeom prst="line">
            <a:avLst/>
          </a:prstGeom>
          <a:noFill/>
          <a:ln w="476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2013" name="Text Box 1069"/>
          <p:cNvSpPr txBox="1">
            <a:spLocks noChangeArrowheads="1"/>
          </p:cNvSpPr>
          <p:nvPr/>
        </p:nvSpPr>
        <p:spPr bwMode="auto">
          <a:xfrm>
            <a:off x="533400" y="304800"/>
            <a:ext cx="4953000" cy="66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hangingPunct="0">
              <a:lnSpc>
                <a:spcPct val="90000"/>
              </a:lnSpc>
              <a:spcBef>
                <a:spcPct val="30000"/>
              </a:spcBef>
              <a:buSzPct val="120000"/>
              <a:buFont typeface="Wingdings" charset="2"/>
              <a:buChar char="#"/>
            </a:pPr>
            <a:r>
              <a:rPr lang="en-US" altLang="en-US" sz="4200" baseline="0">
                <a:solidFill>
                  <a:srgbClr val="663300"/>
                </a:solidFill>
                <a:effectLst>
                  <a:outerShdw blurRad="38100" dist="38100" dir="2700000" algn="tl">
                    <a:srgbClr val="000000"/>
                  </a:outerShdw>
                </a:effectLst>
              </a:rPr>
              <a:t> Shoot pruning</a:t>
            </a:r>
            <a:endParaRPr lang="en-US" altLang="en-US" sz="2000" baseline="0">
              <a:solidFill>
                <a:srgbClr val="663300"/>
              </a:solidFill>
              <a:effectLst>
                <a:outerShdw blurRad="38100" dist="38100" dir="2700000" algn="tl">
                  <a:srgbClr val="000000"/>
                </a:outerShdw>
              </a:effectLst>
            </a:endParaRPr>
          </a:p>
        </p:txBody>
      </p:sp>
      <p:sp>
        <p:nvSpPr>
          <p:cNvPr id="212014" name="Text Box 1070"/>
          <p:cNvSpPr txBox="1">
            <a:spLocks noChangeArrowheads="1"/>
          </p:cNvSpPr>
          <p:nvPr/>
        </p:nvSpPr>
        <p:spPr bwMode="auto">
          <a:xfrm>
            <a:off x="3886200" y="5249863"/>
            <a:ext cx="4953000" cy="15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0" hangingPunct="0">
              <a:spcBef>
                <a:spcPct val="30000"/>
              </a:spcBef>
            </a:pPr>
            <a:r>
              <a:rPr lang="en-US" altLang="en-US" sz="3200" baseline="0">
                <a:solidFill>
                  <a:srgbClr val="663300"/>
                </a:solidFill>
                <a:effectLst>
                  <a:outerShdw blurRad="38100" dist="38100" dir="2700000" algn="tl">
                    <a:srgbClr val="000000"/>
                  </a:outerShdw>
                </a:effectLst>
              </a:rPr>
              <a:t>Growing tips are removed at frequent intervals.</a:t>
            </a:r>
          </a:p>
        </p:txBody>
      </p:sp>
      <p:sp>
        <p:nvSpPr>
          <p:cNvPr id="212015" name="Rectangle 1071"/>
          <p:cNvSpPr>
            <a:spLocks noChangeArrowheads="1"/>
          </p:cNvSpPr>
          <p:nvPr/>
        </p:nvSpPr>
        <p:spPr bwMode="auto">
          <a:xfrm>
            <a:off x="5029200" y="685800"/>
            <a:ext cx="38100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altLang="en-US" sz="2800" baseline="0">
                <a:solidFill>
                  <a:srgbClr val="663300"/>
                </a:solidFill>
                <a:effectLst>
                  <a:outerShdw blurRad="38100" dist="38100" dir="2700000" algn="tl">
                    <a:srgbClr val="000000"/>
                  </a:outerShdw>
                </a:effectLst>
              </a:rPr>
              <a:t>Works only with plants, which branch or form additional growing tips.</a:t>
            </a:r>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2015"/>
                                        </p:tgtEl>
                                        <p:attrNameLst>
                                          <p:attrName>style.visibility</p:attrName>
                                        </p:attrNameLst>
                                      </p:cBhvr>
                                      <p:to>
                                        <p:strVal val="visible"/>
                                      </p:to>
                                    </p:set>
                                    <p:animEffect transition="in" filter="checkerboard(across)">
                                      <p:cBhvr>
                                        <p:cTn id="7" dur="500"/>
                                        <p:tgtEl>
                                          <p:spTgt spid="2120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212007"/>
                                        </p:tgtEl>
                                        <p:attrNameLst>
                                          <p:attrName>style.visibility</p:attrName>
                                        </p:attrNameLst>
                                      </p:cBhvr>
                                      <p:to>
                                        <p:strVal val="visible"/>
                                      </p:to>
                                    </p:set>
                                    <p:anim calcmode="lin" valueType="num">
                                      <p:cBhvr>
                                        <p:cTn id="12" dur="500" fill="hold"/>
                                        <p:tgtEl>
                                          <p:spTgt spid="212007"/>
                                        </p:tgtEl>
                                        <p:attrNameLst>
                                          <p:attrName>ppt_w</p:attrName>
                                        </p:attrNameLst>
                                      </p:cBhvr>
                                      <p:tavLst>
                                        <p:tav tm="0">
                                          <p:val>
                                            <p:fltVal val="0"/>
                                          </p:val>
                                        </p:tav>
                                        <p:tav tm="100000">
                                          <p:val>
                                            <p:strVal val="#ppt_w"/>
                                          </p:val>
                                        </p:tav>
                                      </p:tavLst>
                                    </p:anim>
                                    <p:anim calcmode="lin" valueType="num">
                                      <p:cBhvr>
                                        <p:cTn id="13" dur="500" fill="hold"/>
                                        <p:tgtEl>
                                          <p:spTgt spid="212007"/>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7" presetClass="entr" presetSubtype="10" fill="hold" grpId="0" nodeType="clickEffect">
                                  <p:stCondLst>
                                    <p:cond delay="0"/>
                                  </p:stCondLst>
                                  <p:childTnLst>
                                    <p:set>
                                      <p:cBhvr>
                                        <p:cTn id="17" dur="1" fill="hold">
                                          <p:stCondLst>
                                            <p:cond delay="0"/>
                                          </p:stCondLst>
                                        </p:cTn>
                                        <p:tgtEl>
                                          <p:spTgt spid="212008"/>
                                        </p:tgtEl>
                                        <p:attrNameLst>
                                          <p:attrName>style.visibility</p:attrName>
                                        </p:attrNameLst>
                                      </p:cBhvr>
                                      <p:to>
                                        <p:strVal val="visible"/>
                                      </p:to>
                                    </p:set>
                                    <p:anim calcmode="lin" valueType="num">
                                      <p:cBhvr>
                                        <p:cTn id="18" dur="500" fill="hold"/>
                                        <p:tgtEl>
                                          <p:spTgt spid="212008"/>
                                        </p:tgtEl>
                                        <p:attrNameLst>
                                          <p:attrName>ppt_w</p:attrName>
                                        </p:attrNameLst>
                                      </p:cBhvr>
                                      <p:tavLst>
                                        <p:tav tm="0">
                                          <p:val>
                                            <p:fltVal val="0"/>
                                          </p:val>
                                        </p:tav>
                                        <p:tav tm="100000">
                                          <p:val>
                                            <p:strVal val="#ppt_w"/>
                                          </p:val>
                                        </p:tav>
                                      </p:tavLst>
                                    </p:anim>
                                    <p:anim calcmode="lin" valueType="num">
                                      <p:cBhvr>
                                        <p:cTn id="19" dur="500" fill="hold"/>
                                        <p:tgtEl>
                                          <p:spTgt spid="212008"/>
                                        </p:tgtEl>
                                        <p:attrNameLst>
                                          <p:attrName>ppt_h</p:attrName>
                                        </p:attrNameLst>
                                      </p:cBhvr>
                                      <p:tavLst>
                                        <p:tav tm="0">
                                          <p:val>
                                            <p:strVal val="#ppt_h"/>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7" presetClass="entr" presetSubtype="10" fill="hold" grpId="0" nodeType="clickEffect">
                                  <p:stCondLst>
                                    <p:cond delay="0"/>
                                  </p:stCondLst>
                                  <p:childTnLst>
                                    <p:set>
                                      <p:cBhvr>
                                        <p:cTn id="23" dur="1" fill="hold">
                                          <p:stCondLst>
                                            <p:cond delay="0"/>
                                          </p:stCondLst>
                                        </p:cTn>
                                        <p:tgtEl>
                                          <p:spTgt spid="212009"/>
                                        </p:tgtEl>
                                        <p:attrNameLst>
                                          <p:attrName>style.visibility</p:attrName>
                                        </p:attrNameLst>
                                      </p:cBhvr>
                                      <p:to>
                                        <p:strVal val="visible"/>
                                      </p:to>
                                    </p:set>
                                    <p:anim calcmode="lin" valueType="num">
                                      <p:cBhvr>
                                        <p:cTn id="24" dur="500" fill="hold"/>
                                        <p:tgtEl>
                                          <p:spTgt spid="212009"/>
                                        </p:tgtEl>
                                        <p:attrNameLst>
                                          <p:attrName>ppt_w</p:attrName>
                                        </p:attrNameLst>
                                      </p:cBhvr>
                                      <p:tavLst>
                                        <p:tav tm="0">
                                          <p:val>
                                            <p:fltVal val="0"/>
                                          </p:val>
                                        </p:tav>
                                        <p:tav tm="100000">
                                          <p:val>
                                            <p:strVal val="#ppt_w"/>
                                          </p:val>
                                        </p:tav>
                                      </p:tavLst>
                                    </p:anim>
                                    <p:anim calcmode="lin" valueType="num">
                                      <p:cBhvr>
                                        <p:cTn id="25" dur="500" fill="hold"/>
                                        <p:tgtEl>
                                          <p:spTgt spid="212009"/>
                                        </p:tgtEl>
                                        <p:attrNameLst>
                                          <p:attrName>ppt_h</p:attrName>
                                        </p:attrNameLst>
                                      </p:cBhvr>
                                      <p:tavLst>
                                        <p:tav tm="0">
                                          <p:val>
                                            <p:strVal val="#ppt_h"/>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7" presetClass="entr" presetSubtype="10" fill="hold" grpId="0" nodeType="clickEffect">
                                  <p:stCondLst>
                                    <p:cond delay="0"/>
                                  </p:stCondLst>
                                  <p:childTnLst>
                                    <p:set>
                                      <p:cBhvr>
                                        <p:cTn id="29" dur="1" fill="hold">
                                          <p:stCondLst>
                                            <p:cond delay="0"/>
                                          </p:stCondLst>
                                        </p:cTn>
                                        <p:tgtEl>
                                          <p:spTgt spid="212010"/>
                                        </p:tgtEl>
                                        <p:attrNameLst>
                                          <p:attrName>style.visibility</p:attrName>
                                        </p:attrNameLst>
                                      </p:cBhvr>
                                      <p:to>
                                        <p:strVal val="visible"/>
                                      </p:to>
                                    </p:set>
                                    <p:anim calcmode="lin" valueType="num">
                                      <p:cBhvr>
                                        <p:cTn id="30" dur="500" fill="hold"/>
                                        <p:tgtEl>
                                          <p:spTgt spid="212010"/>
                                        </p:tgtEl>
                                        <p:attrNameLst>
                                          <p:attrName>ppt_w</p:attrName>
                                        </p:attrNameLst>
                                      </p:cBhvr>
                                      <p:tavLst>
                                        <p:tav tm="0">
                                          <p:val>
                                            <p:fltVal val="0"/>
                                          </p:val>
                                        </p:tav>
                                        <p:tav tm="100000">
                                          <p:val>
                                            <p:strVal val="#ppt_w"/>
                                          </p:val>
                                        </p:tav>
                                      </p:tavLst>
                                    </p:anim>
                                    <p:anim calcmode="lin" valueType="num">
                                      <p:cBhvr>
                                        <p:cTn id="31" dur="500" fill="hold"/>
                                        <p:tgtEl>
                                          <p:spTgt spid="212010"/>
                                        </p:tgtEl>
                                        <p:attrNameLst>
                                          <p:attrName>ppt_h</p:attrName>
                                        </p:attrNameLst>
                                      </p:cBhvr>
                                      <p:tavLst>
                                        <p:tav tm="0">
                                          <p:val>
                                            <p:strVal val="#ppt_h"/>
                                          </p:val>
                                        </p:tav>
                                        <p:tav tm="100000">
                                          <p:val>
                                            <p:strVal val="#ppt_h"/>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7" presetClass="entr" presetSubtype="10" fill="hold" grpId="0" nodeType="clickEffect">
                                  <p:stCondLst>
                                    <p:cond delay="0"/>
                                  </p:stCondLst>
                                  <p:childTnLst>
                                    <p:set>
                                      <p:cBhvr>
                                        <p:cTn id="35" dur="1" fill="hold">
                                          <p:stCondLst>
                                            <p:cond delay="0"/>
                                          </p:stCondLst>
                                        </p:cTn>
                                        <p:tgtEl>
                                          <p:spTgt spid="212011"/>
                                        </p:tgtEl>
                                        <p:attrNameLst>
                                          <p:attrName>style.visibility</p:attrName>
                                        </p:attrNameLst>
                                      </p:cBhvr>
                                      <p:to>
                                        <p:strVal val="visible"/>
                                      </p:to>
                                    </p:set>
                                    <p:anim calcmode="lin" valueType="num">
                                      <p:cBhvr>
                                        <p:cTn id="36" dur="500" fill="hold"/>
                                        <p:tgtEl>
                                          <p:spTgt spid="212011"/>
                                        </p:tgtEl>
                                        <p:attrNameLst>
                                          <p:attrName>ppt_w</p:attrName>
                                        </p:attrNameLst>
                                      </p:cBhvr>
                                      <p:tavLst>
                                        <p:tav tm="0">
                                          <p:val>
                                            <p:fltVal val="0"/>
                                          </p:val>
                                        </p:tav>
                                        <p:tav tm="100000">
                                          <p:val>
                                            <p:strVal val="#ppt_w"/>
                                          </p:val>
                                        </p:tav>
                                      </p:tavLst>
                                    </p:anim>
                                    <p:anim calcmode="lin" valueType="num">
                                      <p:cBhvr>
                                        <p:cTn id="37" dur="500" fill="hold"/>
                                        <p:tgtEl>
                                          <p:spTgt spid="212011"/>
                                        </p:tgtEl>
                                        <p:attrNameLst>
                                          <p:attrName>ppt_h</p:attrName>
                                        </p:attrNameLst>
                                      </p:cBhvr>
                                      <p:tavLst>
                                        <p:tav tm="0">
                                          <p:val>
                                            <p:strVal val="#ppt_h"/>
                                          </p:val>
                                        </p:tav>
                                        <p:tav tm="100000">
                                          <p:val>
                                            <p:strVal val="#ppt_h"/>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17" presetClass="entr" presetSubtype="10" fill="hold" grpId="0" nodeType="clickEffect">
                                  <p:stCondLst>
                                    <p:cond delay="0"/>
                                  </p:stCondLst>
                                  <p:childTnLst>
                                    <p:set>
                                      <p:cBhvr>
                                        <p:cTn id="41" dur="1" fill="hold">
                                          <p:stCondLst>
                                            <p:cond delay="0"/>
                                          </p:stCondLst>
                                        </p:cTn>
                                        <p:tgtEl>
                                          <p:spTgt spid="212012"/>
                                        </p:tgtEl>
                                        <p:attrNameLst>
                                          <p:attrName>style.visibility</p:attrName>
                                        </p:attrNameLst>
                                      </p:cBhvr>
                                      <p:to>
                                        <p:strVal val="visible"/>
                                      </p:to>
                                    </p:set>
                                    <p:anim calcmode="lin" valueType="num">
                                      <p:cBhvr>
                                        <p:cTn id="42" dur="500" fill="hold"/>
                                        <p:tgtEl>
                                          <p:spTgt spid="212012"/>
                                        </p:tgtEl>
                                        <p:attrNameLst>
                                          <p:attrName>ppt_w</p:attrName>
                                        </p:attrNameLst>
                                      </p:cBhvr>
                                      <p:tavLst>
                                        <p:tav tm="0">
                                          <p:val>
                                            <p:fltVal val="0"/>
                                          </p:val>
                                        </p:tav>
                                        <p:tav tm="100000">
                                          <p:val>
                                            <p:strVal val="#ppt_w"/>
                                          </p:val>
                                        </p:tav>
                                      </p:tavLst>
                                    </p:anim>
                                    <p:anim calcmode="lin" valueType="num">
                                      <p:cBhvr>
                                        <p:cTn id="43" dur="500" fill="hold"/>
                                        <p:tgtEl>
                                          <p:spTgt spid="212012"/>
                                        </p:tgtEl>
                                        <p:attrNameLst>
                                          <p:attrName>ppt_h</p:attrName>
                                        </p:attrNameLst>
                                      </p:cBhvr>
                                      <p:tavLst>
                                        <p:tav tm="0">
                                          <p:val>
                                            <p:strVal val="#ppt_h"/>
                                          </p:val>
                                        </p:tav>
                                        <p:tav tm="100000">
                                          <p:val>
                                            <p:strVal val="#ppt_h"/>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212014"/>
                                        </p:tgtEl>
                                        <p:attrNameLst>
                                          <p:attrName>style.visibility</p:attrName>
                                        </p:attrNameLst>
                                      </p:cBhvr>
                                      <p:to>
                                        <p:strVal val="visible"/>
                                      </p:to>
                                    </p:set>
                                    <p:animEffect transition="in" filter="blinds(horizontal)">
                                      <p:cBhvr>
                                        <p:cTn id="48" dur="500"/>
                                        <p:tgtEl>
                                          <p:spTgt spid="2120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07" grpId="0" animBg="1"/>
      <p:bldP spid="212008" grpId="0" animBg="1"/>
      <p:bldP spid="212009" grpId="0" animBg="1"/>
      <p:bldP spid="212010" grpId="0" animBg="1"/>
      <p:bldP spid="212011" grpId="0" animBg="1"/>
      <p:bldP spid="212012" grpId="0" animBg="1"/>
      <p:bldP spid="212014" grpId="0" autoUpdateAnimBg="0"/>
      <p:bldP spid="212015" grpId="0"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88" name="Oval 44"/>
          <p:cNvSpPr>
            <a:spLocks noChangeArrowheads="1"/>
          </p:cNvSpPr>
          <p:nvPr/>
        </p:nvSpPr>
        <p:spPr bwMode="auto">
          <a:xfrm>
            <a:off x="1143000" y="457200"/>
            <a:ext cx="533400" cy="533400"/>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0946" name="Freeform 2"/>
          <p:cNvSpPr>
            <a:spLocks/>
          </p:cNvSpPr>
          <p:nvPr/>
        </p:nvSpPr>
        <p:spPr bwMode="auto">
          <a:xfrm>
            <a:off x="323850" y="152400"/>
            <a:ext cx="4095750" cy="5119688"/>
          </a:xfrm>
          <a:custGeom>
            <a:avLst/>
            <a:gdLst>
              <a:gd name="T0" fmla="*/ 1153 w 2903"/>
              <a:gd name="T1" fmla="*/ 2965 h 3225"/>
              <a:gd name="T2" fmla="*/ 1194 w 2903"/>
              <a:gd name="T3" fmla="*/ 2762 h 3225"/>
              <a:gd name="T4" fmla="*/ 1209 w 2903"/>
              <a:gd name="T5" fmla="*/ 2389 h 3225"/>
              <a:gd name="T6" fmla="*/ 792 w 2903"/>
              <a:gd name="T7" fmla="*/ 2181 h 3225"/>
              <a:gd name="T8" fmla="*/ 303 w 2903"/>
              <a:gd name="T9" fmla="*/ 2104 h 3225"/>
              <a:gd name="T10" fmla="*/ 36 w 2903"/>
              <a:gd name="T11" fmla="*/ 1794 h 3225"/>
              <a:gd name="T12" fmla="*/ 126 w 2903"/>
              <a:gd name="T13" fmla="*/ 1246 h 3225"/>
              <a:gd name="T14" fmla="*/ 287 w 2903"/>
              <a:gd name="T15" fmla="*/ 714 h 3225"/>
              <a:gd name="T16" fmla="*/ 297 w 2903"/>
              <a:gd name="T17" fmla="*/ 126 h 3225"/>
              <a:gd name="T18" fmla="*/ 423 w 2903"/>
              <a:gd name="T19" fmla="*/ 132 h 3225"/>
              <a:gd name="T20" fmla="*/ 413 w 2903"/>
              <a:gd name="T21" fmla="*/ 579 h 3225"/>
              <a:gd name="T22" fmla="*/ 447 w 2903"/>
              <a:gd name="T23" fmla="*/ 1082 h 3225"/>
              <a:gd name="T24" fmla="*/ 724 w 2903"/>
              <a:gd name="T25" fmla="*/ 1318 h 3225"/>
              <a:gd name="T26" fmla="*/ 1231 w 2903"/>
              <a:gd name="T27" fmla="*/ 1655 h 3225"/>
              <a:gd name="T28" fmla="*/ 1517 w 2903"/>
              <a:gd name="T29" fmla="*/ 1975 h 3225"/>
              <a:gd name="T30" fmla="*/ 1549 w 2903"/>
              <a:gd name="T31" fmla="*/ 2368 h 3225"/>
              <a:gd name="T32" fmla="*/ 1322 w 2903"/>
              <a:gd name="T33" fmla="*/ 2750 h 3225"/>
              <a:gd name="T34" fmla="*/ 1237 w 2903"/>
              <a:gd name="T35" fmla="*/ 3008 h 3225"/>
              <a:gd name="T36" fmla="*/ 1290 w 2903"/>
              <a:gd name="T37" fmla="*/ 3006 h 3225"/>
              <a:gd name="T38" fmla="*/ 1458 w 2903"/>
              <a:gd name="T39" fmla="*/ 2873 h 3225"/>
              <a:gd name="T40" fmla="*/ 1795 w 2903"/>
              <a:gd name="T41" fmla="*/ 2575 h 3225"/>
              <a:gd name="T42" fmla="*/ 2050 w 2903"/>
              <a:gd name="T43" fmla="*/ 2120 h 3225"/>
              <a:gd name="T44" fmla="*/ 2135 w 2903"/>
              <a:gd name="T45" fmla="*/ 1660 h 3225"/>
              <a:gd name="T46" fmla="*/ 2034 w 2903"/>
              <a:gd name="T47" fmla="*/ 1518 h 3225"/>
              <a:gd name="T48" fmla="*/ 1688 w 2903"/>
              <a:gd name="T49" fmla="*/ 1401 h 3225"/>
              <a:gd name="T50" fmla="*/ 1503 w 2903"/>
              <a:gd name="T51" fmla="*/ 1096 h 3225"/>
              <a:gd name="T52" fmla="*/ 1580 w 2903"/>
              <a:gd name="T53" fmla="*/ 723 h 3225"/>
              <a:gd name="T54" fmla="*/ 1432 w 2903"/>
              <a:gd name="T55" fmla="*/ 444 h 3225"/>
              <a:gd name="T56" fmla="*/ 1521 w 2903"/>
              <a:gd name="T57" fmla="*/ 429 h 3225"/>
              <a:gd name="T58" fmla="*/ 1663 w 2903"/>
              <a:gd name="T59" fmla="*/ 444 h 3225"/>
              <a:gd name="T60" fmla="*/ 2020 w 2903"/>
              <a:gd name="T61" fmla="*/ 481 h 3225"/>
              <a:gd name="T62" fmla="*/ 2100 w 2903"/>
              <a:gd name="T63" fmla="*/ 558 h 3225"/>
              <a:gd name="T64" fmla="*/ 2247 w 2903"/>
              <a:gd name="T65" fmla="*/ 802 h 3225"/>
              <a:gd name="T66" fmla="*/ 2219 w 2903"/>
              <a:gd name="T67" fmla="*/ 1151 h 3225"/>
              <a:gd name="T68" fmla="*/ 2167 w 2903"/>
              <a:gd name="T69" fmla="*/ 1427 h 3225"/>
              <a:gd name="T70" fmla="*/ 2183 w 2903"/>
              <a:gd name="T71" fmla="*/ 1703 h 3225"/>
              <a:gd name="T72" fmla="*/ 2206 w 2903"/>
              <a:gd name="T73" fmla="*/ 1868 h 3225"/>
              <a:gd name="T74" fmla="*/ 2204 w 2903"/>
              <a:gd name="T75" fmla="*/ 2026 h 3225"/>
              <a:gd name="T76" fmla="*/ 2208 w 2903"/>
              <a:gd name="T77" fmla="*/ 1890 h 3225"/>
              <a:gd name="T78" fmla="*/ 2375 w 2903"/>
              <a:gd name="T79" fmla="*/ 1483 h 3225"/>
              <a:gd name="T80" fmla="*/ 2583 w 2903"/>
              <a:gd name="T81" fmla="*/ 1177 h 3225"/>
              <a:gd name="T82" fmla="*/ 2588 w 2903"/>
              <a:gd name="T83" fmla="*/ 714 h 3225"/>
              <a:gd name="T84" fmla="*/ 2603 w 2903"/>
              <a:gd name="T85" fmla="*/ 265 h 3225"/>
              <a:gd name="T86" fmla="*/ 2750 w 2903"/>
              <a:gd name="T87" fmla="*/ 198 h 3225"/>
              <a:gd name="T88" fmla="*/ 2867 w 2903"/>
              <a:gd name="T89" fmla="*/ 45 h 3225"/>
              <a:gd name="T90" fmla="*/ 2902 w 2903"/>
              <a:gd name="T91" fmla="*/ 39 h 3225"/>
              <a:gd name="T92" fmla="*/ 2797 w 2903"/>
              <a:gd name="T93" fmla="*/ 270 h 3225"/>
              <a:gd name="T94" fmla="*/ 2749 w 2903"/>
              <a:gd name="T95" fmla="*/ 580 h 3225"/>
              <a:gd name="T96" fmla="*/ 2713 w 2903"/>
              <a:gd name="T97" fmla="*/ 928 h 3225"/>
              <a:gd name="T98" fmla="*/ 2666 w 2903"/>
              <a:gd name="T99" fmla="*/ 1038 h 3225"/>
              <a:gd name="T100" fmla="*/ 2667 w 2903"/>
              <a:gd name="T101" fmla="*/ 1198 h 3225"/>
              <a:gd name="T102" fmla="*/ 2543 w 2903"/>
              <a:gd name="T103" fmla="*/ 1479 h 3225"/>
              <a:gd name="T104" fmla="*/ 2410 w 2903"/>
              <a:gd name="T105" fmla="*/ 1735 h 3225"/>
              <a:gd name="T106" fmla="*/ 2280 w 2903"/>
              <a:gd name="T107" fmla="*/ 2112 h 3225"/>
              <a:gd name="T108" fmla="*/ 2167 w 2903"/>
              <a:gd name="T109" fmla="*/ 2210 h 3225"/>
              <a:gd name="T110" fmla="*/ 2110 w 2903"/>
              <a:gd name="T111" fmla="*/ 2347 h 3225"/>
              <a:gd name="T112" fmla="*/ 2002 w 2903"/>
              <a:gd name="T113" fmla="*/ 2641 h 3225"/>
              <a:gd name="T114" fmla="*/ 1803 w 2903"/>
              <a:gd name="T115" fmla="*/ 2832 h 3225"/>
              <a:gd name="T116" fmla="*/ 1702 w 2903"/>
              <a:gd name="T117" fmla="*/ 2894 h 3225"/>
              <a:gd name="T118" fmla="*/ 1652 w 2903"/>
              <a:gd name="T119" fmla="*/ 2917 h 3225"/>
              <a:gd name="T120" fmla="*/ 1391 w 2903"/>
              <a:gd name="T121" fmla="*/ 3135 h 3225"/>
              <a:gd name="T122" fmla="*/ 1056 w 2903"/>
              <a:gd name="T123" fmla="*/ 3220 h 3225"/>
              <a:gd name="T124" fmla="*/ 1011 w 2903"/>
              <a:gd name="T125" fmla="*/ 3184 h 3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03" h="3225">
                <a:moveTo>
                  <a:pt x="1001" y="3144"/>
                </a:moveTo>
                <a:lnTo>
                  <a:pt x="1003" y="3135"/>
                </a:lnTo>
                <a:lnTo>
                  <a:pt x="1007" y="3127"/>
                </a:lnTo>
                <a:lnTo>
                  <a:pt x="1011" y="3120"/>
                </a:lnTo>
                <a:lnTo>
                  <a:pt x="1016" y="3114"/>
                </a:lnTo>
                <a:lnTo>
                  <a:pt x="1022" y="3110"/>
                </a:lnTo>
                <a:lnTo>
                  <a:pt x="1028" y="3106"/>
                </a:lnTo>
                <a:lnTo>
                  <a:pt x="1035" y="3102"/>
                </a:lnTo>
                <a:lnTo>
                  <a:pt x="1042" y="3098"/>
                </a:lnTo>
                <a:lnTo>
                  <a:pt x="1050" y="3094"/>
                </a:lnTo>
                <a:lnTo>
                  <a:pt x="1058" y="3090"/>
                </a:lnTo>
                <a:lnTo>
                  <a:pt x="1066" y="3086"/>
                </a:lnTo>
                <a:lnTo>
                  <a:pt x="1074" y="3082"/>
                </a:lnTo>
                <a:lnTo>
                  <a:pt x="1082" y="3076"/>
                </a:lnTo>
                <a:lnTo>
                  <a:pt x="1090" y="3069"/>
                </a:lnTo>
                <a:lnTo>
                  <a:pt x="1099" y="3061"/>
                </a:lnTo>
                <a:lnTo>
                  <a:pt x="1103" y="3057"/>
                </a:lnTo>
                <a:lnTo>
                  <a:pt x="1107" y="3052"/>
                </a:lnTo>
                <a:lnTo>
                  <a:pt x="1113" y="3044"/>
                </a:lnTo>
                <a:lnTo>
                  <a:pt x="1118" y="3036"/>
                </a:lnTo>
                <a:lnTo>
                  <a:pt x="1123" y="3030"/>
                </a:lnTo>
                <a:lnTo>
                  <a:pt x="1127" y="3024"/>
                </a:lnTo>
                <a:lnTo>
                  <a:pt x="1131" y="3018"/>
                </a:lnTo>
                <a:lnTo>
                  <a:pt x="1134" y="3013"/>
                </a:lnTo>
                <a:lnTo>
                  <a:pt x="1136" y="3008"/>
                </a:lnTo>
                <a:lnTo>
                  <a:pt x="1139" y="3002"/>
                </a:lnTo>
                <a:lnTo>
                  <a:pt x="1141" y="2997"/>
                </a:lnTo>
                <a:lnTo>
                  <a:pt x="1144" y="2992"/>
                </a:lnTo>
                <a:lnTo>
                  <a:pt x="1146" y="2986"/>
                </a:lnTo>
                <a:lnTo>
                  <a:pt x="1148" y="2980"/>
                </a:lnTo>
                <a:lnTo>
                  <a:pt x="1150" y="2972"/>
                </a:lnTo>
                <a:lnTo>
                  <a:pt x="1153" y="2965"/>
                </a:lnTo>
                <a:lnTo>
                  <a:pt x="1156" y="2956"/>
                </a:lnTo>
                <a:lnTo>
                  <a:pt x="1158" y="2951"/>
                </a:lnTo>
                <a:lnTo>
                  <a:pt x="1160" y="2946"/>
                </a:lnTo>
                <a:lnTo>
                  <a:pt x="1163" y="2936"/>
                </a:lnTo>
                <a:lnTo>
                  <a:pt x="1166" y="2927"/>
                </a:lnTo>
                <a:lnTo>
                  <a:pt x="1168" y="2919"/>
                </a:lnTo>
                <a:lnTo>
                  <a:pt x="1171" y="2912"/>
                </a:lnTo>
                <a:lnTo>
                  <a:pt x="1172" y="2906"/>
                </a:lnTo>
                <a:lnTo>
                  <a:pt x="1174" y="2899"/>
                </a:lnTo>
                <a:lnTo>
                  <a:pt x="1175" y="2894"/>
                </a:lnTo>
                <a:lnTo>
                  <a:pt x="1176" y="2888"/>
                </a:lnTo>
                <a:lnTo>
                  <a:pt x="1177" y="2882"/>
                </a:lnTo>
                <a:lnTo>
                  <a:pt x="1178" y="2876"/>
                </a:lnTo>
                <a:lnTo>
                  <a:pt x="1179" y="2870"/>
                </a:lnTo>
                <a:lnTo>
                  <a:pt x="1180" y="2863"/>
                </a:lnTo>
                <a:lnTo>
                  <a:pt x="1181" y="2856"/>
                </a:lnTo>
                <a:lnTo>
                  <a:pt x="1182" y="2847"/>
                </a:lnTo>
                <a:lnTo>
                  <a:pt x="1184" y="2838"/>
                </a:lnTo>
                <a:lnTo>
                  <a:pt x="1185" y="2833"/>
                </a:lnTo>
                <a:lnTo>
                  <a:pt x="1186" y="2828"/>
                </a:lnTo>
                <a:lnTo>
                  <a:pt x="1187" y="2819"/>
                </a:lnTo>
                <a:lnTo>
                  <a:pt x="1188" y="2812"/>
                </a:lnTo>
                <a:lnTo>
                  <a:pt x="1189" y="2806"/>
                </a:lnTo>
                <a:lnTo>
                  <a:pt x="1190" y="2800"/>
                </a:lnTo>
                <a:lnTo>
                  <a:pt x="1191" y="2795"/>
                </a:lnTo>
                <a:lnTo>
                  <a:pt x="1191" y="2790"/>
                </a:lnTo>
                <a:lnTo>
                  <a:pt x="1192" y="2786"/>
                </a:lnTo>
                <a:lnTo>
                  <a:pt x="1192" y="2781"/>
                </a:lnTo>
                <a:lnTo>
                  <a:pt x="1192" y="2777"/>
                </a:lnTo>
                <a:lnTo>
                  <a:pt x="1193" y="2772"/>
                </a:lnTo>
                <a:lnTo>
                  <a:pt x="1194" y="2767"/>
                </a:lnTo>
                <a:lnTo>
                  <a:pt x="1194" y="2762"/>
                </a:lnTo>
                <a:lnTo>
                  <a:pt x="1195" y="2756"/>
                </a:lnTo>
                <a:lnTo>
                  <a:pt x="1196" y="2750"/>
                </a:lnTo>
                <a:lnTo>
                  <a:pt x="1198" y="2743"/>
                </a:lnTo>
                <a:lnTo>
                  <a:pt x="1198" y="2739"/>
                </a:lnTo>
                <a:lnTo>
                  <a:pt x="1199" y="2735"/>
                </a:lnTo>
                <a:lnTo>
                  <a:pt x="1202" y="2722"/>
                </a:lnTo>
                <a:lnTo>
                  <a:pt x="1205" y="2710"/>
                </a:lnTo>
                <a:lnTo>
                  <a:pt x="1208" y="2700"/>
                </a:lnTo>
                <a:lnTo>
                  <a:pt x="1212" y="2691"/>
                </a:lnTo>
                <a:lnTo>
                  <a:pt x="1216" y="2683"/>
                </a:lnTo>
                <a:lnTo>
                  <a:pt x="1219" y="2675"/>
                </a:lnTo>
                <a:lnTo>
                  <a:pt x="1222" y="2668"/>
                </a:lnTo>
                <a:lnTo>
                  <a:pt x="1226" y="2662"/>
                </a:lnTo>
                <a:lnTo>
                  <a:pt x="1228" y="2655"/>
                </a:lnTo>
                <a:lnTo>
                  <a:pt x="1231" y="2648"/>
                </a:lnTo>
                <a:lnTo>
                  <a:pt x="1234" y="2640"/>
                </a:lnTo>
                <a:lnTo>
                  <a:pt x="1236" y="2632"/>
                </a:lnTo>
                <a:lnTo>
                  <a:pt x="1237" y="2623"/>
                </a:lnTo>
                <a:lnTo>
                  <a:pt x="1238" y="2613"/>
                </a:lnTo>
                <a:lnTo>
                  <a:pt x="1239" y="2602"/>
                </a:lnTo>
                <a:lnTo>
                  <a:pt x="1239" y="2596"/>
                </a:lnTo>
                <a:lnTo>
                  <a:pt x="1239" y="2590"/>
                </a:lnTo>
                <a:lnTo>
                  <a:pt x="1238" y="2562"/>
                </a:lnTo>
                <a:lnTo>
                  <a:pt x="1237" y="2537"/>
                </a:lnTo>
                <a:lnTo>
                  <a:pt x="1236" y="2514"/>
                </a:lnTo>
                <a:lnTo>
                  <a:pt x="1234" y="2492"/>
                </a:lnTo>
                <a:lnTo>
                  <a:pt x="1232" y="2473"/>
                </a:lnTo>
                <a:lnTo>
                  <a:pt x="1229" y="2454"/>
                </a:lnTo>
                <a:lnTo>
                  <a:pt x="1226" y="2437"/>
                </a:lnTo>
                <a:lnTo>
                  <a:pt x="1221" y="2421"/>
                </a:lnTo>
                <a:lnTo>
                  <a:pt x="1216" y="2405"/>
                </a:lnTo>
                <a:lnTo>
                  <a:pt x="1209" y="2389"/>
                </a:lnTo>
                <a:lnTo>
                  <a:pt x="1201" y="2373"/>
                </a:lnTo>
                <a:lnTo>
                  <a:pt x="1191" y="2357"/>
                </a:lnTo>
                <a:lnTo>
                  <a:pt x="1180" y="2341"/>
                </a:lnTo>
                <a:lnTo>
                  <a:pt x="1166" y="2324"/>
                </a:lnTo>
                <a:lnTo>
                  <a:pt x="1150" y="2305"/>
                </a:lnTo>
                <a:lnTo>
                  <a:pt x="1142" y="2296"/>
                </a:lnTo>
                <a:lnTo>
                  <a:pt x="1133" y="2286"/>
                </a:lnTo>
                <a:lnTo>
                  <a:pt x="1126" y="2278"/>
                </a:lnTo>
                <a:lnTo>
                  <a:pt x="1119" y="2272"/>
                </a:lnTo>
                <a:lnTo>
                  <a:pt x="1112" y="2266"/>
                </a:lnTo>
                <a:lnTo>
                  <a:pt x="1106" y="2262"/>
                </a:lnTo>
                <a:lnTo>
                  <a:pt x="1100" y="2258"/>
                </a:lnTo>
                <a:lnTo>
                  <a:pt x="1094" y="2254"/>
                </a:lnTo>
                <a:lnTo>
                  <a:pt x="1088" y="2252"/>
                </a:lnTo>
                <a:lnTo>
                  <a:pt x="1082" y="2250"/>
                </a:lnTo>
                <a:lnTo>
                  <a:pt x="1075" y="2248"/>
                </a:lnTo>
                <a:lnTo>
                  <a:pt x="1068" y="2246"/>
                </a:lnTo>
                <a:lnTo>
                  <a:pt x="1061" y="2245"/>
                </a:lnTo>
                <a:lnTo>
                  <a:pt x="1053" y="2243"/>
                </a:lnTo>
                <a:lnTo>
                  <a:pt x="1044" y="2241"/>
                </a:lnTo>
                <a:lnTo>
                  <a:pt x="1035" y="2239"/>
                </a:lnTo>
                <a:lnTo>
                  <a:pt x="1025" y="2236"/>
                </a:lnTo>
                <a:lnTo>
                  <a:pt x="1020" y="2235"/>
                </a:lnTo>
                <a:lnTo>
                  <a:pt x="1014" y="2233"/>
                </a:lnTo>
                <a:lnTo>
                  <a:pt x="976" y="2222"/>
                </a:lnTo>
                <a:lnTo>
                  <a:pt x="942" y="2212"/>
                </a:lnTo>
                <a:lnTo>
                  <a:pt x="911" y="2204"/>
                </a:lnTo>
                <a:lnTo>
                  <a:pt x="884" y="2198"/>
                </a:lnTo>
                <a:lnTo>
                  <a:pt x="859" y="2192"/>
                </a:lnTo>
                <a:lnTo>
                  <a:pt x="836" y="2188"/>
                </a:lnTo>
                <a:lnTo>
                  <a:pt x="814" y="2184"/>
                </a:lnTo>
                <a:lnTo>
                  <a:pt x="792" y="2181"/>
                </a:lnTo>
                <a:lnTo>
                  <a:pt x="771" y="2179"/>
                </a:lnTo>
                <a:lnTo>
                  <a:pt x="748" y="2176"/>
                </a:lnTo>
                <a:lnTo>
                  <a:pt x="725" y="2174"/>
                </a:lnTo>
                <a:lnTo>
                  <a:pt x="699" y="2171"/>
                </a:lnTo>
                <a:lnTo>
                  <a:pt x="671" y="2168"/>
                </a:lnTo>
                <a:lnTo>
                  <a:pt x="640" y="2164"/>
                </a:lnTo>
                <a:lnTo>
                  <a:pt x="604" y="2159"/>
                </a:lnTo>
                <a:lnTo>
                  <a:pt x="585" y="2156"/>
                </a:lnTo>
                <a:lnTo>
                  <a:pt x="564" y="2154"/>
                </a:lnTo>
                <a:lnTo>
                  <a:pt x="547" y="2151"/>
                </a:lnTo>
                <a:lnTo>
                  <a:pt x="531" y="2149"/>
                </a:lnTo>
                <a:lnTo>
                  <a:pt x="517" y="2148"/>
                </a:lnTo>
                <a:lnTo>
                  <a:pt x="505" y="2147"/>
                </a:lnTo>
                <a:lnTo>
                  <a:pt x="493" y="2147"/>
                </a:lnTo>
                <a:lnTo>
                  <a:pt x="483" y="2146"/>
                </a:lnTo>
                <a:lnTo>
                  <a:pt x="473" y="2146"/>
                </a:lnTo>
                <a:lnTo>
                  <a:pt x="463" y="2146"/>
                </a:lnTo>
                <a:lnTo>
                  <a:pt x="454" y="2146"/>
                </a:lnTo>
                <a:lnTo>
                  <a:pt x="444" y="2145"/>
                </a:lnTo>
                <a:lnTo>
                  <a:pt x="433" y="2144"/>
                </a:lnTo>
                <a:lnTo>
                  <a:pt x="422" y="2142"/>
                </a:lnTo>
                <a:lnTo>
                  <a:pt x="410" y="2140"/>
                </a:lnTo>
                <a:lnTo>
                  <a:pt x="397" y="2136"/>
                </a:lnTo>
                <a:lnTo>
                  <a:pt x="382" y="2132"/>
                </a:lnTo>
                <a:lnTo>
                  <a:pt x="374" y="2130"/>
                </a:lnTo>
                <a:lnTo>
                  <a:pt x="366" y="2127"/>
                </a:lnTo>
                <a:lnTo>
                  <a:pt x="352" y="2122"/>
                </a:lnTo>
                <a:lnTo>
                  <a:pt x="340" y="2118"/>
                </a:lnTo>
                <a:lnTo>
                  <a:pt x="329" y="2115"/>
                </a:lnTo>
                <a:lnTo>
                  <a:pt x="320" y="2111"/>
                </a:lnTo>
                <a:lnTo>
                  <a:pt x="311" y="2108"/>
                </a:lnTo>
                <a:lnTo>
                  <a:pt x="303" y="2104"/>
                </a:lnTo>
                <a:lnTo>
                  <a:pt x="296" y="2100"/>
                </a:lnTo>
                <a:lnTo>
                  <a:pt x="288" y="2097"/>
                </a:lnTo>
                <a:lnTo>
                  <a:pt x="281" y="2093"/>
                </a:lnTo>
                <a:lnTo>
                  <a:pt x="274" y="2088"/>
                </a:lnTo>
                <a:lnTo>
                  <a:pt x="267" y="2083"/>
                </a:lnTo>
                <a:lnTo>
                  <a:pt x="260" y="2078"/>
                </a:lnTo>
                <a:lnTo>
                  <a:pt x="251" y="2072"/>
                </a:lnTo>
                <a:lnTo>
                  <a:pt x="242" y="2065"/>
                </a:lnTo>
                <a:lnTo>
                  <a:pt x="232" y="2057"/>
                </a:lnTo>
                <a:lnTo>
                  <a:pt x="226" y="2052"/>
                </a:lnTo>
                <a:lnTo>
                  <a:pt x="220" y="2048"/>
                </a:lnTo>
                <a:lnTo>
                  <a:pt x="207" y="2037"/>
                </a:lnTo>
                <a:lnTo>
                  <a:pt x="194" y="2028"/>
                </a:lnTo>
                <a:lnTo>
                  <a:pt x="184" y="2019"/>
                </a:lnTo>
                <a:lnTo>
                  <a:pt x="174" y="2012"/>
                </a:lnTo>
                <a:lnTo>
                  <a:pt x="165" y="2004"/>
                </a:lnTo>
                <a:lnTo>
                  <a:pt x="156" y="1998"/>
                </a:lnTo>
                <a:lnTo>
                  <a:pt x="149" y="1991"/>
                </a:lnTo>
                <a:lnTo>
                  <a:pt x="142" y="1984"/>
                </a:lnTo>
                <a:lnTo>
                  <a:pt x="135" y="1977"/>
                </a:lnTo>
                <a:lnTo>
                  <a:pt x="129" y="1970"/>
                </a:lnTo>
                <a:lnTo>
                  <a:pt x="122" y="1962"/>
                </a:lnTo>
                <a:lnTo>
                  <a:pt x="116" y="1952"/>
                </a:lnTo>
                <a:lnTo>
                  <a:pt x="110" y="1942"/>
                </a:lnTo>
                <a:lnTo>
                  <a:pt x="103" y="1930"/>
                </a:lnTo>
                <a:lnTo>
                  <a:pt x="96" y="1918"/>
                </a:lnTo>
                <a:lnTo>
                  <a:pt x="92" y="1910"/>
                </a:lnTo>
                <a:lnTo>
                  <a:pt x="88" y="1903"/>
                </a:lnTo>
                <a:lnTo>
                  <a:pt x="73" y="1872"/>
                </a:lnTo>
                <a:lnTo>
                  <a:pt x="59" y="1844"/>
                </a:lnTo>
                <a:lnTo>
                  <a:pt x="46" y="1818"/>
                </a:lnTo>
                <a:lnTo>
                  <a:pt x="36" y="1794"/>
                </a:lnTo>
                <a:lnTo>
                  <a:pt x="27" y="1772"/>
                </a:lnTo>
                <a:lnTo>
                  <a:pt x="19" y="1751"/>
                </a:lnTo>
                <a:lnTo>
                  <a:pt x="13" y="1731"/>
                </a:lnTo>
                <a:lnTo>
                  <a:pt x="8" y="1711"/>
                </a:lnTo>
                <a:lnTo>
                  <a:pt x="4" y="1691"/>
                </a:lnTo>
                <a:lnTo>
                  <a:pt x="2" y="1670"/>
                </a:lnTo>
                <a:lnTo>
                  <a:pt x="0" y="1648"/>
                </a:lnTo>
                <a:lnTo>
                  <a:pt x="0" y="1624"/>
                </a:lnTo>
                <a:lnTo>
                  <a:pt x="1" y="1599"/>
                </a:lnTo>
                <a:lnTo>
                  <a:pt x="2" y="1571"/>
                </a:lnTo>
                <a:lnTo>
                  <a:pt x="5" y="1540"/>
                </a:lnTo>
                <a:lnTo>
                  <a:pt x="7" y="1524"/>
                </a:lnTo>
                <a:lnTo>
                  <a:pt x="9" y="1506"/>
                </a:lnTo>
                <a:lnTo>
                  <a:pt x="11" y="1487"/>
                </a:lnTo>
                <a:lnTo>
                  <a:pt x="14" y="1470"/>
                </a:lnTo>
                <a:lnTo>
                  <a:pt x="18" y="1455"/>
                </a:lnTo>
                <a:lnTo>
                  <a:pt x="21" y="1442"/>
                </a:lnTo>
                <a:lnTo>
                  <a:pt x="26" y="1430"/>
                </a:lnTo>
                <a:lnTo>
                  <a:pt x="30" y="1419"/>
                </a:lnTo>
                <a:lnTo>
                  <a:pt x="36" y="1409"/>
                </a:lnTo>
                <a:lnTo>
                  <a:pt x="41" y="1399"/>
                </a:lnTo>
                <a:lnTo>
                  <a:pt x="47" y="1389"/>
                </a:lnTo>
                <a:lnTo>
                  <a:pt x="54" y="1379"/>
                </a:lnTo>
                <a:lnTo>
                  <a:pt x="61" y="1368"/>
                </a:lnTo>
                <a:lnTo>
                  <a:pt x="68" y="1357"/>
                </a:lnTo>
                <a:lnTo>
                  <a:pt x="76" y="1344"/>
                </a:lnTo>
                <a:lnTo>
                  <a:pt x="84" y="1330"/>
                </a:lnTo>
                <a:lnTo>
                  <a:pt x="92" y="1313"/>
                </a:lnTo>
                <a:lnTo>
                  <a:pt x="97" y="1304"/>
                </a:lnTo>
                <a:lnTo>
                  <a:pt x="102" y="1295"/>
                </a:lnTo>
                <a:lnTo>
                  <a:pt x="114" y="1269"/>
                </a:lnTo>
                <a:lnTo>
                  <a:pt x="126" y="1246"/>
                </a:lnTo>
                <a:lnTo>
                  <a:pt x="136" y="1227"/>
                </a:lnTo>
                <a:lnTo>
                  <a:pt x="146" y="1209"/>
                </a:lnTo>
                <a:lnTo>
                  <a:pt x="156" y="1193"/>
                </a:lnTo>
                <a:lnTo>
                  <a:pt x="165" y="1179"/>
                </a:lnTo>
                <a:lnTo>
                  <a:pt x="174" y="1165"/>
                </a:lnTo>
                <a:lnTo>
                  <a:pt x="182" y="1152"/>
                </a:lnTo>
                <a:lnTo>
                  <a:pt x="190" y="1138"/>
                </a:lnTo>
                <a:lnTo>
                  <a:pt x="198" y="1125"/>
                </a:lnTo>
                <a:lnTo>
                  <a:pt x="206" y="1110"/>
                </a:lnTo>
                <a:lnTo>
                  <a:pt x="214" y="1094"/>
                </a:lnTo>
                <a:lnTo>
                  <a:pt x="222" y="1075"/>
                </a:lnTo>
                <a:lnTo>
                  <a:pt x="230" y="1055"/>
                </a:lnTo>
                <a:lnTo>
                  <a:pt x="238" y="1031"/>
                </a:lnTo>
                <a:lnTo>
                  <a:pt x="243" y="1018"/>
                </a:lnTo>
                <a:lnTo>
                  <a:pt x="247" y="1004"/>
                </a:lnTo>
                <a:lnTo>
                  <a:pt x="254" y="980"/>
                </a:lnTo>
                <a:lnTo>
                  <a:pt x="260" y="958"/>
                </a:lnTo>
                <a:lnTo>
                  <a:pt x="266" y="938"/>
                </a:lnTo>
                <a:lnTo>
                  <a:pt x="270" y="921"/>
                </a:lnTo>
                <a:lnTo>
                  <a:pt x="273" y="905"/>
                </a:lnTo>
                <a:lnTo>
                  <a:pt x="275" y="890"/>
                </a:lnTo>
                <a:lnTo>
                  <a:pt x="277" y="876"/>
                </a:lnTo>
                <a:lnTo>
                  <a:pt x="278" y="862"/>
                </a:lnTo>
                <a:lnTo>
                  <a:pt x="279" y="848"/>
                </a:lnTo>
                <a:lnTo>
                  <a:pt x="280" y="833"/>
                </a:lnTo>
                <a:lnTo>
                  <a:pt x="281" y="818"/>
                </a:lnTo>
                <a:lnTo>
                  <a:pt x="281" y="801"/>
                </a:lnTo>
                <a:lnTo>
                  <a:pt x="282" y="782"/>
                </a:lnTo>
                <a:lnTo>
                  <a:pt x="283" y="762"/>
                </a:lnTo>
                <a:lnTo>
                  <a:pt x="285" y="739"/>
                </a:lnTo>
                <a:lnTo>
                  <a:pt x="286" y="727"/>
                </a:lnTo>
                <a:lnTo>
                  <a:pt x="287" y="714"/>
                </a:lnTo>
                <a:lnTo>
                  <a:pt x="290" y="669"/>
                </a:lnTo>
                <a:lnTo>
                  <a:pt x="293" y="630"/>
                </a:lnTo>
                <a:lnTo>
                  <a:pt x="295" y="596"/>
                </a:lnTo>
                <a:lnTo>
                  <a:pt x="297" y="565"/>
                </a:lnTo>
                <a:lnTo>
                  <a:pt x="298" y="537"/>
                </a:lnTo>
                <a:lnTo>
                  <a:pt x="299" y="511"/>
                </a:lnTo>
                <a:lnTo>
                  <a:pt x="299" y="487"/>
                </a:lnTo>
                <a:lnTo>
                  <a:pt x="300" y="463"/>
                </a:lnTo>
                <a:lnTo>
                  <a:pt x="300" y="439"/>
                </a:lnTo>
                <a:lnTo>
                  <a:pt x="300" y="415"/>
                </a:lnTo>
                <a:lnTo>
                  <a:pt x="300" y="389"/>
                </a:lnTo>
                <a:lnTo>
                  <a:pt x="299" y="361"/>
                </a:lnTo>
                <a:lnTo>
                  <a:pt x="299" y="330"/>
                </a:lnTo>
                <a:lnTo>
                  <a:pt x="299" y="295"/>
                </a:lnTo>
                <a:lnTo>
                  <a:pt x="299" y="256"/>
                </a:lnTo>
                <a:lnTo>
                  <a:pt x="300" y="234"/>
                </a:lnTo>
                <a:lnTo>
                  <a:pt x="300" y="212"/>
                </a:lnTo>
                <a:lnTo>
                  <a:pt x="300" y="203"/>
                </a:lnTo>
                <a:lnTo>
                  <a:pt x="299" y="196"/>
                </a:lnTo>
                <a:lnTo>
                  <a:pt x="298" y="189"/>
                </a:lnTo>
                <a:lnTo>
                  <a:pt x="298" y="183"/>
                </a:lnTo>
                <a:lnTo>
                  <a:pt x="296" y="177"/>
                </a:lnTo>
                <a:lnTo>
                  <a:pt x="295" y="172"/>
                </a:lnTo>
                <a:lnTo>
                  <a:pt x="294" y="167"/>
                </a:lnTo>
                <a:lnTo>
                  <a:pt x="293" y="162"/>
                </a:lnTo>
                <a:lnTo>
                  <a:pt x="292" y="157"/>
                </a:lnTo>
                <a:lnTo>
                  <a:pt x="292" y="153"/>
                </a:lnTo>
                <a:lnTo>
                  <a:pt x="292" y="148"/>
                </a:lnTo>
                <a:lnTo>
                  <a:pt x="292" y="143"/>
                </a:lnTo>
                <a:lnTo>
                  <a:pt x="293" y="138"/>
                </a:lnTo>
                <a:lnTo>
                  <a:pt x="295" y="132"/>
                </a:lnTo>
                <a:lnTo>
                  <a:pt x="297" y="126"/>
                </a:lnTo>
                <a:lnTo>
                  <a:pt x="298" y="122"/>
                </a:lnTo>
                <a:lnTo>
                  <a:pt x="300" y="119"/>
                </a:lnTo>
                <a:lnTo>
                  <a:pt x="303" y="113"/>
                </a:lnTo>
                <a:lnTo>
                  <a:pt x="306" y="107"/>
                </a:lnTo>
                <a:lnTo>
                  <a:pt x="310" y="101"/>
                </a:lnTo>
                <a:lnTo>
                  <a:pt x="313" y="96"/>
                </a:lnTo>
                <a:lnTo>
                  <a:pt x="317" y="91"/>
                </a:lnTo>
                <a:lnTo>
                  <a:pt x="320" y="86"/>
                </a:lnTo>
                <a:lnTo>
                  <a:pt x="324" y="82"/>
                </a:lnTo>
                <a:lnTo>
                  <a:pt x="328" y="78"/>
                </a:lnTo>
                <a:lnTo>
                  <a:pt x="332" y="75"/>
                </a:lnTo>
                <a:lnTo>
                  <a:pt x="337" y="72"/>
                </a:lnTo>
                <a:lnTo>
                  <a:pt x="341" y="70"/>
                </a:lnTo>
                <a:lnTo>
                  <a:pt x="346" y="68"/>
                </a:lnTo>
                <a:lnTo>
                  <a:pt x="350" y="67"/>
                </a:lnTo>
                <a:lnTo>
                  <a:pt x="356" y="66"/>
                </a:lnTo>
                <a:lnTo>
                  <a:pt x="360" y="66"/>
                </a:lnTo>
                <a:lnTo>
                  <a:pt x="363" y="66"/>
                </a:lnTo>
                <a:lnTo>
                  <a:pt x="366" y="66"/>
                </a:lnTo>
                <a:lnTo>
                  <a:pt x="373" y="68"/>
                </a:lnTo>
                <a:lnTo>
                  <a:pt x="379" y="70"/>
                </a:lnTo>
                <a:lnTo>
                  <a:pt x="385" y="72"/>
                </a:lnTo>
                <a:lnTo>
                  <a:pt x="390" y="76"/>
                </a:lnTo>
                <a:lnTo>
                  <a:pt x="395" y="80"/>
                </a:lnTo>
                <a:lnTo>
                  <a:pt x="400" y="84"/>
                </a:lnTo>
                <a:lnTo>
                  <a:pt x="404" y="90"/>
                </a:lnTo>
                <a:lnTo>
                  <a:pt x="407" y="95"/>
                </a:lnTo>
                <a:lnTo>
                  <a:pt x="411" y="102"/>
                </a:lnTo>
                <a:lnTo>
                  <a:pt x="414" y="108"/>
                </a:lnTo>
                <a:lnTo>
                  <a:pt x="417" y="116"/>
                </a:lnTo>
                <a:lnTo>
                  <a:pt x="420" y="123"/>
                </a:lnTo>
                <a:lnTo>
                  <a:pt x="423" y="132"/>
                </a:lnTo>
                <a:lnTo>
                  <a:pt x="426" y="140"/>
                </a:lnTo>
                <a:lnTo>
                  <a:pt x="429" y="149"/>
                </a:lnTo>
                <a:lnTo>
                  <a:pt x="430" y="154"/>
                </a:lnTo>
                <a:lnTo>
                  <a:pt x="432" y="159"/>
                </a:lnTo>
                <a:lnTo>
                  <a:pt x="437" y="174"/>
                </a:lnTo>
                <a:lnTo>
                  <a:pt x="440" y="189"/>
                </a:lnTo>
                <a:lnTo>
                  <a:pt x="443" y="202"/>
                </a:lnTo>
                <a:lnTo>
                  <a:pt x="445" y="214"/>
                </a:lnTo>
                <a:lnTo>
                  <a:pt x="446" y="224"/>
                </a:lnTo>
                <a:lnTo>
                  <a:pt x="446" y="235"/>
                </a:lnTo>
                <a:lnTo>
                  <a:pt x="445" y="245"/>
                </a:lnTo>
                <a:lnTo>
                  <a:pt x="444" y="254"/>
                </a:lnTo>
                <a:lnTo>
                  <a:pt x="443" y="264"/>
                </a:lnTo>
                <a:lnTo>
                  <a:pt x="441" y="274"/>
                </a:lnTo>
                <a:lnTo>
                  <a:pt x="440" y="285"/>
                </a:lnTo>
                <a:lnTo>
                  <a:pt x="438" y="297"/>
                </a:lnTo>
                <a:lnTo>
                  <a:pt x="436" y="310"/>
                </a:lnTo>
                <a:lnTo>
                  <a:pt x="434" y="324"/>
                </a:lnTo>
                <a:lnTo>
                  <a:pt x="433" y="340"/>
                </a:lnTo>
                <a:lnTo>
                  <a:pt x="432" y="348"/>
                </a:lnTo>
                <a:lnTo>
                  <a:pt x="432" y="357"/>
                </a:lnTo>
                <a:lnTo>
                  <a:pt x="430" y="387"/>
                </a:lnTo>
                <a:lnTo>
                  <a:pt x="429" y="414"/>
                </a:lnTo>
                <a:lnTo>
                  <a:pt x="428" y="438"/>
                </a:lnTo>
                <a:lnTo>
                  <a:pt x="426" y="459"/>
                </a:lnTo>
                <a:lnTo>
                  <a:pt x="424" y="478"/>
                </a:lnTo>
                <a:lnTo>
                  <a:pt x="422" y="496"/>
                </a:lnTo>
                <a:lnTo>
                  <a:pt x="420" y="512"/>
                </a:lnTo>
                <a:lnTo>
                  <a:pt x="419" y="529"/>
                </a:lnTo>
                <a:lnTo>
                  <a:pt x="417" y="545"/>
                </a:lnTo>
                <a:lnTo>
                  <a:pt x="415" y="562"/>
                </a:lnTo>
                <a:lnTo>
                  <a:pt x="413" y="579"/>
                </a:lnTo>
                <a:lnTo>
                  <a:pt x="412" y="598"/>
                </a:lnTo>
                <a:lnTo>
                  <a:pt x="410" y="620"/>
                </a:lnTo>
                <a:lnTo>
                  <a:pt x="408" y="643"/>
                </a:lnTo>
                <a:lnTo>
                  <a:pt x="407" y="670"/>
                </a:lnTo>
                <a:lnTo>
                  <a:pt x="406" y="684"/>
                </a:lnTo>
                <a:lnTo>
                  <a:pt x="406" y="700"/>
                </a:lnTo>
                <a:lnTo>
                  <a:pt x="404" y="724"/>
                </a:lnTo>
                <a:lnTo>
                  <a:pt x="403" y="744"/>
                </a:lnTo>
                <a:lnTo>
                  <a:pt x="401" y="763"/>
                </a:lnTo>
                <a:lnTo>
                  <a:pt x="399" y="780"/>
                </a:lnTo>
                <a:lnTo>
                  <a:pt x="397" y="795"/>
                </a:lnTo>
                <a:lnTo>
                  <a:pt x="395" y="809"/>
                </a:lnTo>
                <a:lnTo>
                  <a:pt x="394" y="823"/>
                </a:lnTo>
                <a:lnTo>
                  <a:pt x="392" y="836"/>
                </a:lnTo>
                <a:lnTo>
                  <a:pt x="391" y="848"/>
                </a:lnTo>
                <a:lnTo>
                  <a:pt x="390" y="861"/>
                </a:lnTo>
                <a:lnTo>
                  <a:pt x="391" y="875"/>
                </a:lnTo>
                <a:lnTo>
                  <a:pt x="392" y="890"/>
                </a:lnTo>
                <a:lnTo>
                  <a:pt x="394" y="906"/>
                </a:lnTo>
                <a:lnTo>
                  <a:pt x="396" y="923"/>
                </a:lnTo>
                <a:lnTo>
                  <a:pt x="400" y="943"/>
                </a:lnTo>
                <a:lnTo>
                  <a:pt x="403" y="953"/>
                </a:lnTo>
                <a:lnTo>
                  <a:pt x="406" y="965"/>
                </a:lnTo>
                <a:lnTo>
                  <a:pt x="410" y="983"/>
                </a:lnTo>
                <a:lnTo>
                  <a:pt x="414" y="1000"/>
                </a:lnTo>
                <a:lnTo>
                  <a:pt x="419" y="1015"/>
                </a:lnTo>
                <a:lnTo>
                  <a:pt x="423" y="1029"/>
                </a:lnTo>
                <a:lnTo>
                  <a:pt x="427" y="1041"/>
                </a:lnTo>
                <a:lnTo>
                  <a:pt x="432" y="1052"/>
                </a:lnTo>
                <a:lnTo>
                  <a:pt x="436" y="1062"/>
                </a:lnTo>
                <a:lnTo>
                  <a:pt x="442" y="1072"/>
                </a:lnTo>
                <a:lnTo>
                  <a:pt x="447" y="1082"/>
                </a:lnTo>
                <a:lnTo>
                  <a:pt x="453" y="1092"/>
                </a:lnTo>
                <a:lnTo>
                  <a:pt x="460" y="1101"/>
                </a:lnTo>
                <a:lnTo>
                  <a:pt x="468" y="1112"/>
                </a:lnTo>
                <a:lnTo>
                  <a:pt x="477" y="1123"/>
                </a:lnTo>
                <a:lnTo>
                  <a:pt x="487" y="1135"/>
                </a:lnTo>
                <a:lnTo>
                  <a:pt x="499" y="1148"/>
                </a:lnTo>
                <a:lnTo>
                  <a:pt x="505" y="1155"/>
                </a:lnTo>
                <a:lnTo>
                  <a:pt x="512" y="1163"/>
                </a:lnTo>
                <a:lnTo>
                  <a:pt x="523" y="1176"/>
                </a:lnTo>
                <a:lnTo>
                  <a:pt x="533" y="1186"/>
                </a:lnTo>
                <a:lnTo>
                  <a:pt x="542" y="1196"/>
                </a:lnTo>
                <a:lnTo>
                  <a:pt x="551" y="1204"/>
                </a:lnTo>
                <a:lnTo>
                  <a:pt x="560" y="1211"/>
                </a:lnTo>
                <a:lnTo>
                  <a:pt x="568" y="1218"/>
                </a:lnTo>
                <a:lnTo>
                  <a:pt x="576" y="1223"/>
                </a:lnTo>
                <a:lnTo>
                  <a:pt x="584" y="1228"/>
                </a:lnTo>
                <a:lnTo>
                  <a:pt x="592" y="1233"/>
                </a:lnTo>
                <a:lnTo>
                  <a:pt x="601" y="1238"/>
                </a:lnTo>
                <a:lnTo>
                  <a:pt x="610" y="1244"/>
                </a:lnTo>
                <a:lnTo>
                  <a:pt x="620" y="1249"/>
                </a:lnTo>
                <a:lnTo>
                  <a:pt x="631" y="1256"/>
                </a:lnTo>
                <a:lnTo>
                  <a:pt x="643" y="1263"/>
                </a:lnTo>
                <a:lnTo>
                  <a:pt x="656" y="1272"/>
                </a:lnTo>
                <a:lnTo>
                  <a:pt x="663" y="1277"/>
                </a:lnTo>
                <a:lnTo>
                  <a:pt x="670" y="1282"/>
                </a:lnTo>
                <a:lnTo>
                  <a:pt x="680" y="1289"/>
                </a:lnTo>
                <a:lnTo>
                  <a:pt x="690" y="1296"/>
                </a:lnTo>
                <a:lnTo>
                  <a:pt x="698" y="1301"/>
                </a:lnTo>
                <a:lnTo>
                  <a:pt x="705" y="1306"/>
                </a:lnTo>
                <a:lnTo>
                  <a:pt x="712" y="1310"/>
                </a:lnTo>
                <a:lnTo>
                  <a:pt x="718" y="1314"/>
                </a:lnTo>
                <a:lnTo>
                  <a:pt x="724" y="1318"/>
                </a:lnTo>
                <a:lnTo>
                  <a:pt x="729" y="1322"/>
                </a:lnTo>
                <a:lnTo>
                  <a:pt x="735" y="1326"/>
                </a:lnTo>
                <a:lnTo>
                  <a:pt x="741" y="1329"/>
                </a:lnTo>
                <a:lnTo>
                  <a:pt x="747" y="1333"/>
                </a:lnTo>
                <a:lnTo>
                  <a:pt x="754" y="1338"/>
                </a:lnTo>
                <a:lnTo>
                  <a:pt x="761" y="1342"/>
                </a:lnTo>
                <a:lnTo>
                  <a:pt x="769" y="1348"/>
                </a:lnTo>
                <a:lnTo>
                  <a:pt x="778" y="1354"/>
                </a:lnTo>
                <a:lnTo>
                  <a:pt x="784" y="1357"/>
                </a:lnTo>
                <a:lnTo>
                  <a:pt x="789" y="1361"/>
                </a:lnTo>
                <a:lnTo>
                  <a:pt x="823" y="1383"/>
                </a:lnTo>
                <a:lnTo>
                  <a:pt x="853" y="1402"/>
                </a:lnTo>
                <a:lnTo>
                  <a:pt x="880" y="1420"/>
                </a:lnTo>
                <a:lnTo>
                  <a:pt x="904" y="1434"/>
                </a:lnTo>
                <a:lnTo>
                  <a:pt x="926" y="1448"/>
                </a:lnTo>
                <a:lnTo>
                  <a:pt x="946" y="1460"/>
                </a:lnTo>
                <a:lnTo>
                  <a:pt x="965" y="1472"/>
                </a:lnTo>
                <a:lnTo>
                  <a:pt x="984" y="1483"/>
                </a:lnTo>
                <a:lnTo>
                  <a:pt x="1002" y="1494"/>
                </a:lnTo>
                <a:lnTo>
                  <a:pt x="1021" y="1506"/>
                </a:lnTo>
                <a:lnTo>
                  <a:pt x="1041" y="1519"/>
                </a:lnTo>
                <a:lnTo>
                  <a:pt x="1062" y="1533"/>
                </a:lnTo>
                <a:lnTo>
                  <a:pt x="1085" y="1549"/>
                </a:lnTo>
                <a:lnTo>
                  <a:pt x="1111" y="1567"/>
                </a:lnTo>
                <a:lnTo>
                  <a:pt x="1140" y="1588"/>
                </a:lnTo>
                <a:lnTo>
                  <a:pt x="1156" y="1600"/>
                </a:lnTo>
                <a:lnTo>
                  <a:pt x="1173" y="1612"/>
                </a:lnTo>
                <a:lnTo>
                  <a:pt x="1187" y="1623"/>
                </a:lnTo>
                <a:lnTo>
                  <a:pt x="1200" y="1632"/>
                </a:lnTo>
                <a:lnTo>
                  <a:pt x="1212" y="1641"/>
                </a:lnTo>
                <a:lnTo>
                  <a:pt x="1222" y="1648"/>
                </a:lnTo>
                <a:lnTo>
                  <a:pt x="1231" y="1655"/>
                </a:lnTo>
                <a:lnTo>
                  <a:pt x="1240" y="1662"/>
                </a:lnTo>
                <a:lnTo>
                  <a:pt x="1248" y="1668"/>
                </a:lnTo>
                <a:lnTo>
                  <a:pt x="1256" y="1674"/>
                </a:lnTo>
                <a:lnTo>
                  <a:pt x="1263" y="1680"/>
                </a:lnTo>
                <a:lnTo>
                  <a:pt x="1271" y="1687"/>
                </a:lnTo>
                <a:lnTo>
                  <a:pt x="1279" y="1694"/>
                </a:lnTo>
                <a:lnTo>
                  <a:pt x="1287" y="1702"/>
                </a:lnTo>
                <a:lnTo>
                  <a:pt x="1297" y="1710"/>
                </a:lnTo>
                <a:lnTo>
                  <a:pt x="1307" y="1720"/>
                </a:lnTo>
                <a:lnTo>
                  <a:pt x="1318" y="1732"/>
                </a:lnTo>
                <a:lnTo>
                  <a:pt x="1325" y="1738"/>
                </a:lnTo>
                <a:lnTo>
                  <a:pt x="1332" y="1744"/>
                </a:lnTo>
                <a:lnTo>
                  <a:pt x="1347" y="1759"/>
                </a:lnTo>
                <a:lnTo>
                  <a:pt x="1360" y="1772"/>
                </a:lnTo>
                <a:lnTo>
                  <a:pt x="1373" y="1784"/>
                </a:lnTo>
                <a:lnTo>
                  <a:pt x="1384" y="1794"/>
                </a:lnTo>
                <a:lnTo>
                  <a:pt x="1394" y="1804"/>
                </a:lnTo>
                <a:lnTo>
                  <a:pt x="1404" y="1813"/>
                </a:lnTo>
                <a:lnTo>
                  <a:pt x="1412" y="1821"/>
                </a:lnTo>
                <a:lnTo>
                  <a:pt x="1420" y="1830"/>
                </a:lnTo>
                <a:lnTo>
                  <a:pt x="1428" y="1838"/>
                </a:lnTo>
                <a:lnTo>
                  <a:pt x="1436" y="1847"/>
                </a:lnTo>
                <a:lnTo>
                  <a:pt x="1444" y="1857"/>
                </a:lnTo>
                <a:lnTo>
                  <a:pt x="1452" y="1868"/>
                </a:lnTo>
                <a:lnTo>
                  <a:pt x="1460" y="1881"/>
                </a:lnTo>
                <a:lnTo>
                  <a:pt x="1469" y="1895"/>
                </a:lnTo>
                <a:lnTo>
                  <a:pt x="1479" y="1911"/>
                </a:lnTo>
                <a:lnTo>
                  <a:pt x="1484" y="1920"/>
                </a:lnTo>
                <a:lnTo>
                  <a:pt x="1490" y="1929"/>
                </a:lnTo>
                <a:lnTo>
                  <a:pt x="1500" y="1946"/>
                </a:lnTo>
                <a:lnTo>
                  <a:pt x="1509" y="1961"/>
                </a:lnTo>
                <a:lnTo>
                  <a:pt x="1517" y="1975"/>
                </a:lnTo>
                <a:lnTo>
                  <a:pt x="1524" y="1987"/>
                </a:lnTo>
                <a:lnTo>
                  <a:pt x="1530" y="1998"/>
                </a:lnTo>
                <a:lnTo>
                  <a:pt x="1536" y="2009"/>
                </a:lnTo>
                <a:lnTo>
                  <a:pt x="1540" y="2019"/>
                </a:lnTo>
                <a:lnTo>
                  <a:pt x="1545" y="2030"/>
                </a:lnTo>
                <a:lnTo>
                  <a:pt x="1548" y="2040"/>
                </a:lnTo>
                <a:lnTo>
                  <a:pt x="1552" y="2050"/>
                </a:lnTo>
                <a:lnTo>
                  <a:pt x="1555" y="2062"/>
                </a:lnTo>
                <a:lnTo>
                  <a:pt x="1558" y="2074"/>
                </a:lnTo>
                <a:lnTo>
                  <a:pt x="1561" y="2088"/>
                </a:lnTo>
                <a:lnTo>
                  <a:pt x="1564" y="2104"/>
                </a:lnTo>
                <a:lnTo>
                  <a:pt x="1566" y="2121"/>
                </a:lnTo>
                <a:lnTo>
                  <a:pt x="1568" y="2130"/>
                </a:lnTo>
                <a:lnTo>
                  <a:pt x="1570" y="2140"/>
                </a:lnTo>
                <a:lnTo>
                  <a:pt x="1572" y="2158"/>
                </a:lnTo>
                <a:lnTo>
                  <a:pt x="1575" y="2175"/>
                </a:lnTo>
                <a:lnTo>
                  <a:pt x="1577" y="2190"/>
                </a:lnTo>
                <a:lnTo>
                  <a:pt x="1579" y="2204"/>
                </a:lnTo>
                <a:lnTo>
                  <a:pt x="1581" y="2216"/>
                </a:lnTo>
                <a:lnTo>
                  <a:pt x="1582" y="2228"/>
                </a:lnTo>
                <a:lnTo>
                  <a:pt x="1583" y="2239"/>
                </a:lnTo>
                <a:lnTo>
                  <a:pt x="1583" y="2250"/>
                </a:lnTo>
                <a:lnTo>
                  <a:pt x="1583" y="2260"/>
                </a:lnTo>
                <a:lnTo>
                  <a:pt x="1582" y="2272"/>
                </a:lnTo>
                <a:lnTo>
                  <a:pt x="1580" y="2282"/>
                </a:lnTo>
                <a:lnTo>
                  <a:pt x="1577" y="2294"/>
                </a:lnTo>
                <a:lnTo>
                  <a:pt x="1573" y="2307"/>
                </a:lnTo>
                <a:lnTo>
                  <a:pt x="1569" y="2320"/>
                </a:lnTo>
                <a:lnTo>
                  <a:pt x="1563" y="2335"/>
                </a:lnTo>
                <a:lnTo>
                  <a:pt x="1560" y="2343"/>
                </a:lnTo>
                <a:lnTo>
                  <a:pt x="1556" y="2352"/>
                </a:lnTo>
                <a:lnTo>
                  <a:pt x="1549" y="2368"/>
                </a:lnTo>
                <a:lnTo>
                  <a:pt x="1541" y="2382"/>
                </a:lnTo>
                <a:lnTo>
                  <a:pt x="1533" y="2393"/>
                </a:lnTo>
                <a:lnTo>
                  <a:pt x="1524" y="2403"/>
                </a:lnTo>
                <a:lnTo>
                  <a:pt x="1516" y="2412"/>
                </a:lnTo>
                <a:lnTo>
                  <a:pt x="1507" y="2419"/>
                </a:lnTo>
                <a:lnTo>
                  <a:pt x="1498" y="2426"/>
                </a:lnTo>
                <a:lnTo>
                  <a:pt x="1489" y="2432"/>
                </a:lnTo>
                <a:lnTo>
                  <a:pt x="1480" y="2438"/>
                </a:lnTo>
                <a:lnTo>
                  <a:pt x="1470" y="2445"/>
                </a:lnTo>
                <a:lnTo>
                  <a:pt x="1461" y="2452"/>
                </a:lnTo>
                <a:lnTo>
                  <a:pt x="1451" y="2460"/>
                </a:lnTo>
                <a:lnTo>
                  <a:pt x="1441" y="2470"/>
                </a:lnTo>
                <a:lnTo>
                  <a:pt x="1431" y="2481"/>
                </a:lnTo>
                <a:lnTo>
                  <a:pt x="1421" y="2494"/>
                </a:lnTo>
                <a:lnTo>
                  <a:pt x="1416" y="2502"/>
                </a:lnTo>
                <a:lnTo>
                  <a:pt x="1411" y="2510"/>
                </a:lnTo>
                <a:lnTo>
                  <a:pt x="1399" y="2530"/>
                </a:lnTo>
                <a:lnTo>
                  <a:pt x="1389" y="2548"/>
                </a:lnTo>
                <a:lnTo>
                  <a:pt x="1380" y="2564"/>
                </a:lnTo>
                <a:lnTo>
                  <a:pt x="1373" y="2579"/>
                </a:lnTo>
                <a:lnTo>
                  <a:pt x="1368" y="2592"/>
                </a:lnTo>
                <a:lnTo>
                  <a:pt x="1363" y="2606"/>
                </a:lnTo>
                <a:lnTo>
                  <a:pt x="1358" y="2618"/>
                </a:lnTo>
                <a:lnTo>
                  <a:pt x="1355" y="2630"/>
                </a:lnTo>
                <a:lnTo>
                  <a:pt x="1352" y="2643"/>
                </a:lnTo>
                <a:lnTo>
                  <a:pt x="1348" y="2656"/>
                </a:lnTo>
                <a:lnTo>
                  <a:pt x="1345" y="2670"/>
                </a:lnTo>
                <a:lnTo>
                  <a:pt x="1341" y="2684"/>
                </a:lnTo>
                <a:lnTo>
                  <a:pt x="1337" y="2701"/>
                </a:lnTo>
                <a:lnTo>
                  <a:pt x="1332" y="2719"/>
                </a:lnTo>
                <a:lnTo>
                  <a:pt x="1325" y="2739"/>
                </a:lnTo>
                <a:lnTo>
                  <a:pt x="1322" y="2750"/>
                </a:lnTo>
                <a:lnTo>
                  <a:pt x="1318" y="2762"/>
                </a:lnTo>
                <a:lnTo>
                  <a:pt x="1312" y="2780"/>
                </a:lnTo>
                <a:lnTo>
                  <a:pt x="1306" y="2796"/>
                </a:lnTo>
                <a:lnTo>
                  <a:pt x="1301" y="2810"/>
                </a:lnTo>
                <a:lnTo>
                  <a:pt x="1297" y="2824"/>
                </a:lnTo>
                <a:lnTo>
                  <a:pt x="1294" y="2835"/>
                </a:lnTo>
                <a:lnTo>
                  <a:pt x="1290" y="2846"/>
                </a:lnTo>
                <a:lnTo>
                  <a:pt x="1287" y="2856"/>
                </a:lnTo>
                <a:lnTo>
                  <a:pt x="1284" y="2866"/>
                </a:lnTo>
                <a:lnTo>
                  <a:pt x="1281" y="2876"/>
                </a:lnTo>
                <a:lnTo>
                  <a:pt x="1278" y="2887"/>
                </a:lnTo>
                <a:lnTo>
                  <a:pt x="1275" y="2898"/>
                </a:lnTo>
                <a:lnTo>
                  <a:pt x="1272" y="2910"/>
                </a:lnTo>
                <a:lnTo>
                  <a:pt x="1268" y="2923"/>
                </a:lnTo>
                <a:lnTo>
                  <a:pt x="1263" y="2938"/>
                </a:lnTo>
                <a:lnTo>
                  <a:pt x="1258" y="2954"/>
                </a:lnTo>
                <a:lnTo>
                  <a:pt x="1255" y="2963"/>
                </a:lnTo>
                <a:lnTo>
                  <a:pt x="1252" y="2973"/>
                </a:lnTo>
                <a:lnTo>
                  <a:pt x="1250" y="2976"/>
                </a:lnTo>
                <a:lnTo>
                  <a:pt x="1249" y="2980"/>
                </a:lnTo>
                <a:lnTo>
                  <a:pt x="1248" y="2983"/>
                </a:lnTo>
                <a:lnTo>
                  <a:pt x="1246" y="2986"/>
                </a:lnTo>
                <a:lnTo>
                  <a:pt x="1244" y="2988"/>
                </a:lnTo>
                <a:lnTo>
                  <a:pt x="1243" y="2991"/>
                </a:lnTo>
                <a:lnTo>
                  <a:pt x="1242" y="2994"/>
                </a:lnTo>
                <a:lnTo>
                  <a:pt x="1240" y="2996"/>
                </a:lnTo>
                <a:lnTo>
                  <a:pt x="1239" y="2998"/>
                </a:lnTo>
                <a:lnTo>
                  <a:pt x="1238" y="3000"/>
                </a:lnTo>
                <a:lnTo>
                  <a:pt x="1237" y="3002"/>
                </a:lnTo>
                <a:lnTo>
                  <a:pt x="1237" y="3004"/>
                </a:lnTo>
                <a:lnTo>
                  <a:pt x="1236" y="3006"/>
                </a:lnTo>
                <a:lnTo>
                  <a:pt x="1237" y="3008"/>
                </a:lnTo>
                <a:lnTo>
                  <a:pt x="1238" y="3010"/>
                </a:lnTo>
                <a:lnTo>
                  <a:pt x="1238" y="3011"/>
                </a:lnTo>
                <a:lnTo>
                  <a:pt x="1239" y="3012"/>
                </a:lnTo>
                <a:lnTo>
                  <a:pt x="1239" y="3013"/>
                </a:lnTo>
                <a:lnTo>
                  <a:pt x="1240" y="3013"/>
                </a:lnTo>
                <a:lnTo>
                  <a:pt x="1240" y="3014"/>
                </a:lnTo>
                <a:lnTo>
                  <a:pt x="1241" y="3014"/>
                </a:lnTo>
                <a:lnTo>
                  <a:pt x="1242" y="3014"/>
                </a:lnTo>
                <a:lnTo>
                  <a:pt x="1242" y="3014"/>
                </a:lnTo>
                <a:lnTo>
                  <a:pt x="1243" y="3014"/>
                </a:lnTo>
                <a:lnTo>
                  <a:pt x="1244" y="3014"/>
                </a:lnTo>
                <a:lnTo>
                  <a:pt x="1244" y="3014"/>
                </a:lnTo>
                <a:lnTo>
                  <a:pt x="1246" y="3013"/>
                </a:lnTo>
                <a:lnTo>
                  <a:pt x="1246" y="3013"/>
                </a:lnTo>
                <a:lnTo>
                  <a:pt x="1247" y="3013"/>
                </a:lnTo>
                <a:lnTo>
                  <a:pt x="1248" y="3013"/>
                </a:lnTo>
                <a:lnTo>
                  <a:pt x="1250" y="3012"/>
                </a:lnTo>
                <a:lnTo>
                  <a:pt x="1251" y="3012"/>
                </a:lnTo>
                <a:lnTo>
                  <a:pt x="1251" y="3012"/>
                </a:lnTo>
                <a:lnTo>
                  <a:pt x="1252" y="3012"/>
                </a:lnTo>
                <a:lnTo>
                  <a:pt x="1257" y="3012"/>
                </a:lnTo>
                <a:lnTo>
                  <a:pt x="1261" y="3011"/>
                </a:lnTo>
                <a:lnTo>
                  <a:pt x="1265" y="3011"/>
                </a:lnTo>
                <a:lnTo>
                  <a:pt x="1268" y="3010"/>
                </a:lnTo>
                <a:lnTo>
                  <a:pt x="1271" y="3010"/>
                </a:lnTo>
                <a:lnTo>
                  <a:pt x="1274" y="3010"/>
                </a:lnTo>
                <a:lnTo>
                  <a:pt x="1277" y="3009"/>
                </a:lnTo>
                <a:lnTo>
                  <a:pt x="1280" y="3009"/>
                </a:lnTo>
                <a:lnTo>
                  <a:pt x="1282" y="3008"/>
                </a:lnTo>
                <a:lnTo>
                  <a:pt x="1284" y="3008"/>
                </a:lnTo>
                <a:lnTo>
                  <a:pt x="1287" y="3006"/>
                </a:lnTo>
                <a:lnTo>
                  <a:pt x="1290" y="3006"/>
                </a:lnTo>
                <a:lnTo>
                  <a:pt x="1293" y="3004"/>
                </a:lnTo>
                <a:lnTo>
                  <a:pt x="1297" y="3003"/>
                </a:lnTo>
                <a:lnTo>
                  <a:pt x="1301" y="3001"/>
                </a:lnTo>
                <a:lnTo>
                  <a:pt x="1303" y="3000"/>
                </a:lnTo>
                <a:lnTo>
                  <a:pt x="1305" y="2999"/>
                </a:lnTo>
                <a:lnTo>
                  <a:pt x="1315" y="2994"/>
                </a:lnTo>
                <a:lnTo>
                  <a:pt x="1324" y="2989"/>
                </a:lnTo>
                <a:lnTo>
                  <a:pt x="1332" y="2985"/>
                </a:lnTo>
                <a:lnTo>
                  <a:pt x="1339" y="2981"/>
                </a:lnTo>
                <a:lnTo>
                  <a:pt x="1345" y="2977"/>
                </a:lnTo>
                <a:lnTo>
                  <a:pt x="1351" y="2973"/>
                </a:lnTo>
                <a:lnTo>
                  <a:pt x="1356" y="2969"/>
                </a:lnTo>
                <a:lnTo>
                  <a:pt x="1361" y="2965"/>
                </a:lnTo>
                <a:lnTo>
                  <a:pt x="1366" y="2961"/>
                </a:lnTo>
                <a:lnTo>
                  <a:pt x="1371" y="2956"/>
                </a:lnTo>
                <a:lnTo>
                  <a:pt x="1376" y="2952"/>
                </a:lnTo>
                <a:lnTo>
                  <a:pt x="1381" y="2946"/>
                </a:lnTo>
                <a:lnTo>
                  <a:pt x="1388" y="2941"/>
                </a:lnTo>
                <a:lnTo>
                  <a:pt x="1394" y="2934"/>
                </a:lnTo>
                <a:lnTo>
                  <a:pt x="1402" y="2928"/>
                </a:lnTo>
                <a:lnTo>
                  <a:pt x="1406" y="2924"/>
                </a:lnTo>
                <a:lnTo>
                  <a:pt x="1411" y="2920"/>
                </a:lnTo>
                <a:lnTo>
                  <a:pt x="1418" y="2913"/>
                </a:lnTo>
                <a:lnTo>
                  <a:pt x="1424" y="2907"/>
                </a:lnTo>
                <a:lnTo>
                  <a:pt x="1430" y="2902"/>
                </a:lnTo>
                <a:lnTo>
                  <a:pt x="1435" y="2897"/>
                </a:lnTo>
                <a:lnTo>
                  <a:pt x="1440" y="2893"/>
                </a:lnTo>
                <a:lnTo>
                  <a:pt x="1444" y="2888"/>
                </a:lnTo>
                <a:lnTo>
                  <a:pt x="1447" y="2884"/>
                </a:lnTo>
                <a:lnTo>
                  <a:pt x="1451" y="2881"/>
                </a:lnTo>
                <a:lnTo>
                  <a:pt x="1454" y="2877"/>
                </a:lnTo>
                <a:lnTo>
                  <a:pt x="1458" y="2873"/>
                </a:lnTo>
                <a:lnTo>
                  <a:pt x="1462" y="2868"/>
                </a:lnTo>
                <a:lnTo>
                  <a:pt x="1466" y="2864"/>
                </a:lnTo>
                <a:lnTo>
                  <a:pt x="1471" y="2859"/>
                </a:lnTo>
                <a:lnTo>
                  <a:pt x="1477" y="2854"/>
                </a:lnTo>
                <a:lnTo>
                  <a:pt x="1483" y="2847"/>
                </a:lnTo>
                <a:lnTo>
                  <a:pt x="1486" y="2844"/>
                </a:lnTo>
                <a:lnTo>
                  <a:pt x="1490" y="2841"/>
                </a:lnTo>
                <a:lnTo>
                  <a:pt x="1508" y="2824"/>
                </a:lnTo>
                <a:lnTo>
                  <a:pt x="1524" y="2809"/>
                </a:lnTo>
                <a:lnTo>
                  <a:pt x="1539" y="2796"/>
                </a:lnTo>
                <a:lnTo>
                  <a:pt x="1552" y="2785"/>
                </a:lnTo>
                <a:lnTo>
                  <a:pt x="1564" y="2774"/>
                </a:lnTo>
                <a:lnTo>
                  <a:pt x="1575" y="2765"/>
                </a:lnTo>
                <a:lnTo>
                  <a:pt x="1586" y="2756"/>
                </a:lnTo>
                <a:lnTo>
                  <a:pt x="1596" y="2748"/>
                </a:lnTo>
                <a:lnTo>
                  <a:pt x="1606" y="2740"/>
                </a:lnTo>
                <a:lnTo>
                  <a:pt x="1617" y="2731"/>
                </a:lnTo>
                <a:lnTo>
                  <a:pt x="1628" y="2722"/>
                </a:lnTo>
                <a:lnTo>
                  <a:pt x="1640" y="2711"/>
                </a:lnTo>
                <a:lnTo>
                  <a:pt x="1653" y="2700"/>
                </a:lnTo>
                <a:lnTo>
                  <a:pt x="1667" y="2687"/>
                </a:lnTo>
                <a:lnTo>
                  <a:pt x="1684" y="2672"/>
                </a:lnTo>
                <a:lnTo>
                  <a:pt x="1692" y="2664"/>
                </a:lnTo>
                <a:lnTo>
                  <a:pt x="1702" y="2656"/>
                </a:lnTo>
                <a:lnTo>
                  <a:pt x="1718" y="2641"/>
                </a:lnTo>
                <a:lnTo>
                  <a:pt x="1732" y="2628"/>
                </a:lnTo>
                <a:lnTo>
                  <a:pt x="1744" y="2617"/>
                </a:lnTo>
                <a:lnTo>
                  <a:pt x="1756" y="2607"/>
                </a:lnTo>
                <a:lnTo>
                  <a:pt x="1767" y="2598"/>
                </a:lnTo>
                <a:lnTo>
                  <a:pt x="1777" y="2590"/>
                </a:lnTo>
                <a:lnTo>
                  <a:pt x="1786" y="2582"/>
                </a:lnTo>
                <a:lnTo>
                  <a:pt x="1795" y="2575"/>
                </a:lnTo>
                <a:lnTo>
                  <a:pt x="1803" y="2567"/>
                </a:lnTo>
                <a:lnTo>
                  <a:pt x="1812" y="2559"/>
                </a:lnTo>
                <a:lnTo>
                  <a:pt x="1820" y="2550"/>
                </a:lnTo>
                <a:lnTo>
                  <a:pt x="1830" y="2540"/>
                </a:lnTo>
                <a:lnTo>
                  <a:pt x="1839" y="2529"/>
                </a:lnTo>
                <a:lnTo>
                  <a:pt x="1850" y="2516"/>
                </a:lnTo>
                <a:lnTo>
                  <a:pt x="1861" y="2501"/>
                </a:lnTo>
                <a:lnTo>
                  <a:pt x="1867" y="2492"/>
                </a:lnTo>
                <a:lnTo>
                  <a:pt x="1874" y="2484"/>
                </a:lnTo>
                <a:lnTo>
                  <a:pt x="1887" y="2465"/>
                </a:lnTo>
                <a:lnTo>
                  <a:pt x="1898" y="2448"/>
                </a:lnTo>
                <a:lnTo>
                  <a:pt x="1908" y="2433"/>
                </a:lnTo>
                <a:lnTo>
                  <a:pt x="1917" y="2419"/>
                </a:lnTo>
                <a:lnTo>
                  <a:pt x="1924" y="2406"/>
                </a:lnTo>
                <a:lnTo>
                  <a:pt x="1931" y="2394"/>
                </a:lnTo>
                <a:lnTo>
                  <a:pt x="1937" y="2382"/>
                </a:lnTo>
                <a:lnTo>
                  <a:pt x="1942" y="2370"/>
                </a:lnTo>
                <a:lnTo>
                  <a:pt x="1947" y="2359"/>
                </a:lnTo>
                <a:lnTo>
                  <a:pt x="1952" y="2346"/>
                </a:lnTo>
                <a:lnTo>
                  <a:pt x="1957" y="2334"/>
                </a:lnTo>
                <a:lnTo>
                  <a:pt x="1962" y="2319"/>
                </a:lnTo>
                <a:lnTo>
                  <a:pt x="1968" y="2304"/>
                </a:lnTo>
                <a:lnTo>
                  <a:pt x="1975" y="2286"/>
                </a:lnTo>
                <a:lnTo>
                  <a:pt x="1983" y="2267"/>
                </a:lnTo>
                <a:lnTo>
                  <a:pt x="1988" y="2257"/>
                </a:lnTo>
                <a:lnTo>
                  <a:pt x="1993" y="2246"/>
                </a:lnTo>
                <a:lnTo>
                  <a:pt x="2005" y="2218"/>
                </a:lnTo>
                <a:lnTo>
                  <a:pt x="2016" y="2194"/>
                </a:lnTo>
                <a:lnTo>
                  <a:pt x="2026" y="2173"/>
                </a:lnTo>
                <a:lnTo>
                  <a:pt x="2034" y="2154"/>
                </a:lnTo>
                <a:lnTo>
                  <a:pt x="2042" y="2136"/>
                </a:lnTo>
                <a:lnTo>
                  <a:pt x="2050" y="2120"/>
                </a:lnTo>
                <a:lnTo>
                  <a:pt x="2057" y="2105"/>
                </a:lnTo>
                <a:lnTo>
                  <a:pt x="2063" y="2090"/>
                </a:lnTo>
                <a:lnTo>
                  <a:pt x="2069" y="2076"/>
                </a:lnTo>
                <a:lnTo>
                  <a:pt x="2075" y="2060"/>
                </a:lnTo>
                <a:lnTo>
                  <a:pt x="2081" y="2044"/>
                </a:lnTo>
                <a:lnTo>
                  <a:pt x="2087" y="2026"/>
                </a:lnTo>
                <a:lnTo>
                  <a:pt x="2092" y="2006"/>
                </a:lnTo>
                <a:lnTo>
                  <a:pt x="2098" y="1983"/>
                </a:lnTo>
                <a:lnTo>
                  <a:pt x="2105" y="1958"/>
                </a:lnTo>
                <a:lnTo>
                  <a:pt x="2108" y="1944"/>
                </a:lnTo>
                <a:lnTo>
                  <a:pt x="2112" y="1929"/>
                </a:lnTo>
                <a:lnTo>
                  <a:pt x="2118" y="1906"/>
                </a:lnTo>
                <a:lnTo>
                  <a:pt x="2123" y="1886"/>
                </a:lnTo>
                <a:lnTo>
                  <a:pt x="2129" y="1867"/>
                </a:lnTo>
                <a:lnTo>
                  <a:pt x="2134" y="1850"/>
                </a:lnTo>
                <a:lnTo>
                  <a:pt x="2139" y="1834"/>
                </a:lnTo>
                <a:lnTo>
                  <a:pt x="2144" y="1819"/>
                </a:lnTo>
                <a:lnTo>
                  <a:pt x="2148" y="1805"/>
                </a:lnTo>
                <a:lnTo>
                  <a:pt x="2151" y="1791"/>
                </a:lnTo>
                <a:lnTo>
                  <a:pt x="2154" y="1778"/>
                </a:lnTo>
                <a:lnTo>
                  <a:pt x="2155" y="1764"/>
                </a:lnTo>
                <a:lnTo>
                  <a:pt x="2156" y="1750"/>
                </a:lnTo>
                <a:lnTo>
                  <a:pt x="2155" y="1736"/>
                </a:lnTo>
                <a:lnTo>
                  <a:pt x="2153" y="1720"/>
                </a:lnTo>
                <a:lnTo>
                  <a:pt x="2150" y="1703"/>
                </a:lnTo>
                <a:lnTo>
                  <a:pt x="2144" y="1685"/>
                </a:lnTo>
                <a:lnTo>
                  <a:pt x="2141" y="1675"/>
                </a:lnTo>
                <a:lnTo>
                  <a:pt x="2138" y="1665"/>
                </a:lnTo>
                <a:lnTo>
                  <a:pt x="2137" y="1663"/>
                </a:lnTo>
                <a:lnTo>
                  <a:pt x="2137" y="1662"/>
                </a:lnTo>
                <a:lnTo>
                  <a:pt x="2136" y="1661"/>
                </a:lnTo>
                <a:lnTo>
                  <a:pt x="2135" y="1660"/>
                </a:lnTo>
                <a:lnTo>
                  <a:pt x="2135" y="1660"/>
                </a:lnTo>
                <a:lnTo>
                  <a:pt x="2134" y="1659"/>
                </a:lnTo>
                <a:lnTo>
                  <a:pt x="2133" y="1658"/>
                </a:lnTo>
                <a:lnTo>
                  <a:pt x="2132" y="1658"/>
                </a:lnTo>
                <a:lnTo>
                  <a:pt x="2132" y="1657"/>
                </a:lnTo>
                <a:lnTo>
                  <a:pt x="2130" y="1657"/>
                </a:lnTo>
                <a:lnTo>
                  <a:pt x="2130" y="1656"/>
                </a:lnTo>
                <a:lnTo>
                  <a:pt x="2129" y="1656"/>
                </a:lnTo>
                <a:lnTo>
                  <a:pt x="2128" y="1655"/>
                </a:lnTo>
                <a:lnTo>
                  <a:pt x="2127" y="1654"/>
                </a:lnTo>
                <a:lnTo>
                  <a:pt x="2126" y="1653"/>
                </a:lnTo>
                <a:lnTo>
                  <a:pt x="2126" y="1652"/>
                </a:lnTo>
                <a:lnTo>
                  <a:pt x="2125" y="1652"/>
                </a:lnTo>
                <a:lnTo>
                  <a:pt x="2118" y="1642"/>
                </a:lnTo>
                <a:lnTo>
                  <a:pt x="2112" y="1632"/>
                </a:lnTo>
                <a:lnTo>
                  <a:pt x="2108" y="1624"/>
                </a:lnTo>
                <a:lnTo>
                  <a:pt x="2105" y="1616"/>
                </a:lnTo>
                <a:lnTo>
                  <a:pt x="2102" y="1608"/>
                </a:lnTo>
                <a:lnTo>
                  <a:pt x="2100" y="1600"/>
                </a:lnTo>
                <a:lnTo>
                  <a:pt x="2097" y="1593"/>
                </a:lnTo>
                <a:lnTo>
                  <a:pt x="2096" y="1586"/>
                </a:lnTo>
                <a:lnTo>
                  <a:pt x="2093" y="1579"/>
                </a:lnTo>
                <a:lnTo>
                  <a:pt x="2091" y="1572"/>
                </a:lnTo>
                <a:lnTo>
                  <a:pt x="2088" y="1566"/>
                </a:lnTo>
                <a:lnTo>
                  <a:pt x="2084" y="1559"/>
                </a:lnTo>
                <a:lnTo>
                  <a:pt x="2080" y="1553"/>
                </a:lnTo>
                <a:lnTo>
                  <a:pt x="2074" y="1546"/>
                </a:lnTo>
                <a:lnTo>
                  <a:pt x="2067" y="1539"/>
                </a:lnTo>
                <a:lnTo>
                  <a:pt x="2063" y="1536"/>
                </a:lnTo>
                <a:lnTo>
                  <a:pt x="2059" y="1533"/>
                </a:lnTo>
                <a:lnTo>
                  <a:pt x="2046" y="1524"/>
                </a:lnTo>
                <a:lnTo>
                  <a:pt x="2034" y="1518"/>
                </a:lnTo>
                <a:lnTo>
                  <a:pt x="2023" y="1512"/>
                </a:lnTo>
                <a:lnTo>
                  <a:pt x="2013" y="1509"/>
                </a:lnTo>
                <a:lnTo>
                  <a:pt x="2003" y="1507"/>
                </a:lnTo>
                <a:lnTo>
                  <a:pt x="1993" y="1506"/>
                </a:lnTo>
                <a:lnTo>
                  <a:pt x="1983" y="1505"/>
                </a:lnTo>
                <a:lnTo>
                  <a:pt x="1973" y="1505"/>
                </a:lnTo>
                <a:lnTo>
                  <a:pt x="1963" y="1506"/>
                </a:lnTo>
                <a:lnTo>
                  <a:pt x="1953" y="1506"/>
                </a:lnTo>
                <a:lnTo>
                  <a:pt x="1942" y="1506"/>
                </a:lnTo>
                <a:lnTo>
                  <a:pt x="1930" y="1505"/>
                </a:lnTo>
                <a:lnTo>
                  <a:pt x="1918" y="1504"/>
                </a:lnTo>
                <a:lnTo>
                  <a:pt x="1904" y="1502"/>
                </a:lnTo>
                <a:lnTo>
                  <a:pt x="1889" y="1498"/>
                </a:lnTo>
                <a:lnTo>
                  <a:pt x="1882" y="1496"/>
                </a:lnTo>
                <a:lnTo>
                  <a:pt x="1874" y="1493"/>
                </a:lnTo>
                <a:lnTo>
                  <a:pt x="1856" y="1487"/>
                </a:lnTo>
                <a:lnTo>
                  <a:pt x="1841" y="1482"/>
                </a:lnTo>
                <a:lnTo>
                  <a:pt x="1828" y="1477"/>
                </a:lnTo>
                <a:lnTo>
                  <a:pt x="1815" y="1473"/>
                </a:lnTo>
                <a:lnTo>
                  <a:pt x="1804" y="1469"/>
                </a:lnTo>
                <a:lnTo>
                  <a:pt x="1794" y="1465"/>
                </a:lnTo>
                <a:lnTo>
                  <a:pt x="1785" y="1461"/>
                </a:lnTo>
                <a:lnTo>
                  <a:pt x="1776" y="1456"/>
                </a:lnTo>
                <a:lnTo>
                  <a:pt x="1767" y="1452"/>
                </a:lnTo>
                <a:lnTo>
                  <a:pt x="1758" y="1447"/>
                </a:lnTo>
                <a:lnTo>
                  <a:pt x="1748" y="1442"/>
                </a:lnTo>
                <a:lnTo>
                  <a:pt x="1739" y="1436"/>
                </a:lnTo>
                <a:lnTo>
                  <a:pt x="1728" y="1428"/>
                </a:lnTo>
                <a:lnTo>
                  <a:pt x="1716" y="1420"/>
                </a:lnTo>
                <a:lnTo>
                  <a:pt x="1703" y="1411"/>
                </a:lnTo>
                <a:lnTo>
                  <a:pt x="1696" y="1406"/>
                </a:lnTo>
                <a:lnTo>
                  <a:pt x="1688" y="1401"/>
                </a:lnTo>
                <a:lnTo>
                  <a:pt x="1671" y="1388"/>
                </a:lnTo>
                <a:lnTo>
                  <a:pt x="1655" y="1377"/>
                </a:lnTo>
                <a:lnTo>
                  <a:pt x="1640" y="1368"/>
                </a:lnTo>
                <a:lnTo>
                  <a:pt x="1627" y="1359"/>
                </a:lnTo>
                <a:lnTo>
                  <a:pt x="1615" y="1350"/>
                </a:lnTo>
                <a:lnTo>
                  <a:pt x="1604" y="1343"/>
                </a:lnTo>
                <a:lnTo>
                  <a:pt x="1594" y="1335"/>
                </a:lnTo>
                <a:lnTo>
                  <a:pt x="1584" y="1327"/>
                </a:lnTo>
                <a:lnTo>
                  <a:pt x="1575" y="1319"/>
                </a:lnTo>
                <a:lnTo>
                  <a:pt x="1567" y="1310"/>
                </a:lnTo>
                <a:lnTo>
                  <a:pt x="1558" y="1300"/>
                </a:lnTo>
                <a:lnTo>
                  <a:pt x="1550" y="1290"/>
                </a:lnTo>
                <a:lnTo>
                  <a:pt x="1542" y="1277"/>
                </a:lnTo>
                <a:lnTo>
                  <a:pt x="1534" y="1263"/>
                </a:lnTo>
                <a:lnTo>
                  <a:pt x="1526" y="1247"/>
                </a:lnTo>
                <a:lnTo>
                  <a:pt x="1521" y="1238"/>
                </a:lnTo>
                <a:lnTo>
                  <a:pt x="1517" y="1229"/>
                </a:lnTo>
                <a:lnTo>
                  <a:pt x="1512" y="1218"/>
                </a:lnTo>
                <a:lnTo>
                  <a:pt x="1508" y="1208"/>
                </a:lnTo>
                <a:lnTo>
                  <a:pt x="1504" y="1198"/>
                </a:lnTo>
                <a:lnTo>
                  <a:pt x="1502" y="1190"/>
                </a:lnTo>
                <a:lnTo>
                  <a:pt x="1500" y="1182"/>
                </a:lnTo>
                <a:lnTo>
                  <a:pt x="1499" y="1174"/>
                </a:lnTo>
                <a:lnTo>
                  <a:pt x="1498" y="1167"/>
                </a:lnTo>
                <a:lnTo>
                  <a:pt x="1498" y="1160"/>
                </a:lnTo>
                <a:lnTo>
                  <a:pt x="1498" y="1152"/>
                </a:lnTo>
                <a:lnTo>
                  <a:pt x="1499" y="1145"/>
                </a:lnTo>
                <a:lnTo>
                  <a:pt x="1499" y="1137"/>
                </a:lnTo>
                <a:lnTo>
                  <a:pt x="1500" y="1128"/>
                </a:lnTo>
                <a:lnTo>
                  <a:pt x="1501" y="1118"/>
                </a:lnTo>
                <a:lnTo>
                  <a:pt x="1502" y="1108"/>
                </a:lnTo>
                <a:lnTo>
                  <a:pt x="1503" y="1096"/>
                </a:lnTo>
                <a:lnTo>
                  <a:pt x="1503" y="1090"/>
                </a:lnTo>
                <a:lnTo>
                  <a:pt x="1504" y="1084"/>
                </a:lnTo>
                <a:lnTo>
                  <a:pt x="1504" y="1069"/>
                </a:lnTo>
                <a:lnTo>
                  <a:pt x="1505" y="1057"/>
                </a:lnTo>
                <a:lnTo>
                  <a:pt x="1506" y="1046"/>
                </a:lnTo>
                <a:lnTo>
                  <a:pt x="1507" y="1036"/>
                </a:lnTo>
                <a:lnTo>
                  <a:pt x="1508" y="1027"/>
                </a:lnTo>
                <a:lnTo>
                  <a:pt x="1509" y="1019"/>
                </a:lnTo>
                <a:lnTo>
                  <a:pt x="1510" y="1011"/>
                </a:lnTo>
                <a:lnTo>
                  <a:pt x="1512" y="1004"/>
                </a:lnTo>
                <a:lnTo>
                  <a:pt x="1514" y="996"/>
                </a:lnTo>
                <a:lnTo>
                  <a:pt x="1516" y="989"/>
                </a:lnTo>
                <a:lnTo>
                  <a:pt x="1518" y="981"/>
                </a:lnTo>
                <a:lnTo>
                  <a:pt x="1520" y="972"/>
                </a:lnTo>
                <a:lnTo>
                  <a:pt x="1522" y="962"/>
                </a:lnTo>
                <a:lnTo>
                  <a:pt x="1524" y="951"/>
                </a:lnTo>
                <a:lnTo>
                  <a:pt x="1527" y="939"/>
                </a:lnTo>
                <a:lnTo>
                  <a:pt x="1528" y="932"/>
                </a:lnTo>
                <a:lnTo>
                  <a:pt x="1530" y="925"/>
                </a:lnTo>
                <a:lnTo>
                  <a:pt x="1534" y="902"/>
                </a:lnTo>
                <a:lnTo>
                  <a:pt x="1539" y="881"/>
                </a:lnTo>
                <a:lnTo>
                  <a:pt x="1544" y="862"/>
                </a:lnTo>
                <a:lnTo>
                  <a:pt x="1548" y="846"/>
                </a:lnTo>
                <a:lnTo>
                  <a:pt x="1553" y="832"/>
                </a:lnTo>
                <a:lnTo>
                  <a:pt x="1557" y="818"/>
                </a:lnTo>
                <a:lnTo>
                  <a:pt x="1562" y="805"/>
                </a:lnTo>
                <a:lnTo>
                  <a:pt x="1566" y="792"/>
                </a:lnTo>
                <a:lnTo>
                  <a:pt x="1569" y="780"/>
                </a:lnTo>
                <a:lnTo>
                  <a:pt x="1572" y="767"/>
                </a:lnTo>
                <a:lnTo>
                  <a:pt x="1576" y="754"/>
                </a:lnTo>
                <a:lnTo>
                  <a:pt x="1578" y="739"/>
                </a:lnTo>
                <a:lnTo>
                  <a:pt x="1580" y="723"/>
                </a:lnTo>
                <a:lnTo>
                  <a:pt x="1582" y="704"/>
                </a:lnTo>
                <a:lnTo>
                  <a:pt x="1582" y="684"/>
                </a:lnTo>
                <a:lnTo>
                  <a:pt x="1582" y="672"/>
                </a:lnTo>
                <a:lnTo>
                  <a:pt x="1583" y="661"/>
                </a:lnTo>
                <a:lnTo>
                  <a:pt x="1583" y="644"/>
                </a:lnTo>
                <a:lnTo>
                  <a:pt x="1583" y="628"/>
                </a:lnTo>
                <a:lnTo>
                  <a:pt x="1583" y="614"/>
                </a:lnTo>
                <a:lnTo>
                  <a:pt x="1584" y="601"/>
                </a:lnTo>
                <a:lnTo>
                  <a:pt x="1584" y="589"/>
                </a:lnTo>
                <a:lnTo>
                  <a:pt x="1584" y="577"/>
                </a:lnTo>
                <a:lnTo>
                  <a:pt x="1584" y="566"/>
                </a:lnTo>
                <a:lnTo>
                  <a:pt x="1583" y="556"/>
                </a:lnTo>
                <a:lnTo>
                  <a:pt x="1582" y="546"/>
                </a:lnTo>
                <a:lnTo>
                  <a:pt x="1580" y="536"/>
                </a:lnTo>
                <a:lnTo>
                  <a:pt x="1576" y="527"/>
                </a:lnTo>
                <a:lnTo>
                  <a:pt x="1572" y="517"/>
                </a:lnTo>
                <a:lnTo>
                  <a:pt x="1567" y="507"/>
                </a:lnTo>
                <a:lnTo>
                  <a:pt x="1560" y="497"/>
                </a:lnTo>
                <a:lnTo>
                  <a:pt x="1552" y="487"/>
                </a:lnTo>
                <a:lnTo>
                  <a:pt x="1548" y="481"/>
                </a:lnTo>
                <a:lnTo>
                  <a:pt x="1543" y="476"/>
                </a:lnTo>
                <a:lnTo>
                  <a:pt x="1535" y="468"/>
                </a:lnTo>
                <a:lnTo>
                  <a:pt x="1526" y="462"/>
                </a:lnTo>
                <a:lnTo>
                  <a:pt x="1516" y="458"/>
                </a:lnTo>
                <a:lnTo>
                  <a:pt x="1505" y="454"/>
                </a:lnTo>
                <a:lnTo>
                  <a:pt x="1494" y="451"/>
                </a:lnTo>
                <a:lnTo>
                  <a:pt x="1483" y="449"/>
                </a:lnTo>
                <a:lnTo>
                  <a:pt x="1472" y="447"/>
                </a:lnTo>
                <a:lnTo>
                  <a:pt x="1461" y="446"/>
                </a:lnTo>
                <a:lnTo>
                  <a:pt x="1450" y="446"/>
                </a:lnTo>
                <a:lnTo>
                  <a:pt x="1441" y="445"/>
                </a:lnTo>
                <a:lnTo>
                  <a:pt x="1432" y="444"/>
                </a:lnTo>
                <a:lnTo>
                  <a:pt x="1424" y="444"/>
                </a:lnTo>
                <a:lnTo>
                  <a:pt x="1418" y="443"/>
                </a:lnTo>
                <a:lnTo>
                  <a:pt x="1414" y="441"/>
                </a:lnTo>
                <a:lnTo>
                  <a:pt x="1411" y="439"/>
                </a:lnTo>
                <a:lnTo>
                  <a:pt x="1411" y="438"/>
                </a:lnTo>
                <a:lnTo>
                  <a:pt x="1411" y="436"/>
                </a:lnTo>
                <a:lnTo>
                  <a:pt x="1411" y="435"/>
                </a:lnTo>
                <a:lnTo>
                  <a:pt x="1412" y="434"/>
                </a:lnTo>
                <a:lnTo>
                  <a:pt x="1414" y="434"/>
                </a:lnTo>
                <a:lnTo>
                  <a:pt x="1416" y="434"/>
                </a:lnTo>
                <a:lnTo>
                  <a:pt x="1418" y="434"/>
                </a:lnTo>
                <a:lnTo>
                  <a:pt x="1421" y="434"/>
                </a:lnTo>
                <a:lnTo>
                  <a:pt x="1424" y="434"/>
                </a:lnTo>
                <a:lnTo>
                  <a:pt x="1428" y="434"/>
                </a:lnTo>
                <a:lnTo>
                  <a:pt x="1432" y="435"/>
                </a:lnTo>
                <a:lnTo>
                  <a:pt x="1436" y="435"/>
                </a:lnTo>
                <a:lnTo>
                  <a:pt x="1440" y="436"/>
                </a:lnTo>
                <a:lnTo>
                  <a:pt x="1444" y="436"/>
                </a:lnTo>
                <a:lnTo>
                  <a:pt x="1449" y="436"/>
                </a:lnTo>
                <a:lnTo>
                  <a:pt x="1454" y="436"/>
                </a:lnTo>
                <a:lnTo>
                  <a:pt x="1458" y="436"/>
                </a:lnTo>
                <a:lnTo>
                  <a:pt x="1461" y="436"/>
                </a:lnTo>
                <a:lnTo>
                  <a:pt x="1464" y="436"/>
                </a:lnTo>
                <a:lnTo>
                  <a:pt x="1473" y="436"/>
                </a:lnTo>
                <a:lnTo>
                  <a:pt x="1481" y="435"/>
                </a:lnTo>
                <a:lnTo>
                  <a:pt x="1488" y="434"/>
                </a:lnTo>
                <a:lnTo>
                  <a:pt x="1495" y="433"/>
                </a:lnTo>
                <a:lnTo>
                  <a:pt x="1501" y="432"/>
                </a:lnTo>
                <a:lnTo>
                  <a:pt x="1506" y="432"/>
                </a:lnTo>
                <a:lnTo>
                  <a:pt x="1512" y="430"/>
                </a:lnTo>
                <a:lnTo>
                  <a:pt x="1516" y="430"/>
                </a:lnTo>
                <a:lnTo>
                  <a:pt x="1521" y="429"/>
                </a:lnTo>
                <a:lnTo>
                  <a:pt x="1526" y="428"/>
                </a:lnTo>
                <a:lnTo>
                  <a:pt x="1532" y="427"/>
                </a:lnTo>
                <a:lnTo>
                  <a:pt x="1538" y="426"/>
                </a:lnTo>
                <a:lnTo>
                  <a:pt x="1544" y="425"/>
                </a:lnTo>
                <a:lnTo>
                  <a:pt x="1552" y="424"/>
                </a:lnTo>
                <a:lnTo>
                  <a:pt x="1560" y="424"/>
                </a:lnTo>
                <a:lnTo>
                  <a:pt x="1564" y="423"/>
                </a:lnTo>
                <a:lnTo>
                  <a:pt x="1570" y="423"/>
                </a:lnTo>
                <a:lnTo>
                  <a:pt x="1573" y="423"/>
                </a:lnTo>
                <a:lnTo>
                  <a:pt x="1576" y="422"/>
                </a:lnTo>
                <a:lnTo>
                  <a:pt x="1579" y="422"/>
                </a:lnTo>
                <a:lnTo>
                  <a:pt x="1581" y="422"/>
                </a:lnTo>
                <a:lnTo>
                  <a:pt x="1584" y="422"/>
                </a:lnTo>
                <a:lnTo>
                  <a:pt x="1586" y="422"/>
                </a:lnTo>
                <a:lnTo>
                  <a:pt x="1588" y="421"/>
                </a:lnTo>
                <a:lnTo>
                  <a:pt x="1590" y="421"/>
                </a:lnTo>
                <a:lnTo>
                  <a:pt x="1592" y="421"/>
                </a:lnTo>
                <a:lnTo>
                  <a:pt x="1594" y="421"/>
                </a:lnTo>
                <a:lnTo>
                  <a:pt x="1596" y="421"/>
                </a:lnTo>
                <a:lnTo>
                  <a:pt x="1598" y="421"/>
                </a:lnTo>
                <a:lnTo>
                  <a:pt x="1600" y="421"/>
                </a:lnTo>
                <a:lnTo>
                  <a:pt x="1603" y="422"/>
                </a:lnTo>
                <a:lnTo>
                  <a:pt x="1606" y="422"/>
                </a:lnTo>
                <a:lnTo>
                  <a:pt x="1607" y="423"/>
                </a:lnTo>
                <a:lnTo>
                  <a:pt x="1609" y="423"/>
                </a:lnTo>
                <a:lnTo>
                  <a:pt x="1620" y="426"/>
                </a:lnTo>
                <a:lnTo>
                  <a:pt x="1630" y="428"/>
                </a:lnTo>
                <a:lnTo>
                  <a:pt x="1638" y="431"/>
                </a:lnTo>
                <a:lnTo>
                  <a:pt x="1645" y="434"/>
                </a:lnTo>
                <a:lnTo>
                  <a:pt x="1652" y="438"/>
                </a:lnTo>
                <a:lnTo>
                  <a:pt x="1658" y="441"/>
                </a:lnTo>
                <a:lnTo>
                  <a:pt x="1663" y="444"/>
                </a:lnTo>
                <a:lnTo>
                  <a:pt x="1669" y="448"/>
                </a:lnTo>
                <a:lnTo>
                  <a:pt x="1674" y="452"/>
                </a:lnTo>
                <a:lnTo>
                  <a:pt x="1680" y="455"/>
                </a:lnTo>
                <a:lnTo>
                  <a:pt x="1686" y="459"/>
                </a:lnTo>
                <a:lnTo>
                  <a:pt x="1692" y="462"/>
                </a:lnTo>
                <a:lnTo>
                  <a:pt x="1699" y="466"/>
                </a:lnTo>
                <a:lnTo>
                  <a:pt x="1708" y="469"/>
                </a:lnTo>
                <a:lnTo>
                  <a:pt x="1717" y="472"/>
                </a:lnTo>
                <a:lnTo>
                  <a:pt x="1722" y="474"/>
                </a:lnTo>
                <a:lnTo>
                  <a:pt x="1728" y="476"/>
                </a:lnTo>
                <a:lnTo>
                  <a:pt x="1748" y="481"/>
                </a:lnTo>
                <a:lnTo>
                  <a:pt x="1766" y="486"/>
                </a:lnTo>
                <a:lnTo>
                  <a:pt x="1782" y="491"/>
                </a:lnTo>
                <a:lnTo>
                  <a:pt x="1797" y="495"/>
                </a:lnTo>
                <a:lnTo>
                  <a:pt x="1810" y="499"/>
                </a:lnTo>
                <a:lnTo>
                  <a:pt x="1823" y="502"/>
                </a:lnTo>
                <a:lnTo>
                  <a:pt x="1835" y="504"/>
                </a:lnTo>
                <a:lnTo>
                  <a:pt x="1847" y="506"/>
                </a:lnTo>
                <a:lnTo>
                  <a:pt x="1858" y="508"/>
                </a:lnTo>
                <a:lnTo>
                  <a:pt x="1870" y="509"/>
                </a:lnTo>
                <a:lnTo>
                  <a:pt x="1883" y="509"/>
                </a:lnTo>
                <a:lnTo>
                  <a:pt x="1896" y="509"/>
                </a:lnTo>
                <a:lnTo>
                  <a:pt x="1911" y="508"/>
                </a:lnTo>
                <a:lnTo>
                  <a:pt x="1928" y="507"/>
                </a:lnTo>
                <a:lnTo>
                  <a:pt x="1946" y="505"/>
                </a:lnTo>
                <a:lnTo>
                  <a:pt x="1956" y="504"/>
                </a:lnTo>
                <a:lnTo>
                  <a:pt x="1966" y="502"/>
                </a:lnTo>
                <a:lnTo>
                  <a:pt x="1978" y="500"/>
                </a:lnTo>
                <a:lnTo>
                  <a:pt x="1990" y="496"/>
                </a:lnTo>
                <a:lnTo>
                  <a:pt x="2001" y="492"/>
                </a:lnTo>
                <a:lnTo>
                  <a:pt x="2011" y="487"/>
                </a:lnTo>
                <a:lnTo>
                  <a:pt x="2020" y="481"/>
                </a:lnTo>
                <a:lnTo>
                  <a:pt x="2029" y="476"/>
                </a:lnTo>
                <a:lnTo>
                  <a:pt x="2038" y="470"/>
                </a:lnTo>
                <a:lnTo>
                  <a:pt x="2046" y="464"/>
                </a:lnTo>
                <a:lnTo>
                  <a:pt x="2053" y="458"/>
                </a:lnTo>
                <a:lnTo>
                  <a:pt x="2060" y="454"/>
                </a:lnTo>
                <a:lnTo>
                  <a:pt x="2067" y="450"/>
                </a:lnTo>
                <a:lnTo>
                  <a:pt x="2073" y="447"/>
                </a:lnTo>
                <a:lnTo>
                  <a:pt x="2080" y="445"/>
                </a:lnTo>
                <a:lnTo>
                  <a:pt x="2086" y="445"/>
                </a:lnTo>
                <a:lnTo>
                  <a:pt x="2092" y="446"/>
                </a:lnTo>
                <a:lnTo>
                  <a:pt x="2095" y="448"/>
                </a:lnTo>
                <a:lnTo>
                  <a:pt x="2098" y="450"/>
                </a:lnTo>
                <a:lnTo>
                  <a:pt x="2102" y="452"/>
                </a:lnTo>
                <a:lnTo>
                  <a:pt x="2104" y="456"/>
                </a:lnTo>
                <a:lnTo>
                  <a:pt x="2106" y="459"/>
                </a:lnTo>
                <a:lnTo>
                  <a:pt x="2107" y="464"/>
                </a:lnTo>
                <a:lnTo>
                  <a:pt x="2107" y="468"/>
                </a:lnTo>
                <a:lnTo>
                  <a:pt x="2106" y="473"/>
                </a:lnTo>
                <a:lnTo>
                  <a:pt x="2106" y="478"/>
                </a:lnTo>
                <a:lnTo>
                  <a:pt x="2105" y="484"/>
                </a:lnTo>
                <a:lnTo>
                  <a:pt x="2103" y="490"/>
                </a:lnTo>
                <a:lnTo>
                  <a:pt x="2102" y="496"/>
                </a:lnTo>
                <a:lnTo>
                  <a:pt x="2100" y="503"/>
                </a:lnTo>
                <a:lnTo>
                  <a:pt x="2099" y="510"/>
                </a:lnTo>
                <a:lnTo>
                  <a:pt x="2098" y="518"/>
                </a:lnTo>
                <a:lnTo>
                  <a:pt x="2098" y="525"/>
                </a:lnTo>
                <a:lnTo>
                  <a:pt x="2098" y="534"/>
                </a:lnTo>
                <a:lnTo>
                  <a:pt x="2098" y="538"/>
                </a:lnTo>
                <a:lnTo>
                  <a:pt x="2098" y="542"/>
                </a:lnTo>
                <a:lnTo>
                  <a:pt x="2099" y="548"/>
                </a:lnTo>
                <a:lnTo>
                  <a:pt x="2099" y="553"/>
                </a:lnTo>
                <a:lnTo>
                  <a:pt x="2100" y="558"/>
                </a:lnTo>
                <a:lnTo>
                  <a:pt x="2100" y="562"/>
                </a:lnTo>
                <a:lnTo>
                  <a:pt x="2100" y="566"/>
                </a:lnTo>
                <a:lnTo>
                  <a:pt x="2101" y="570"/>
                </a:lnTo>
                <a:lnTo>
                  <a:pt x="2101" y="573"/>
                </a:lnTo>
                <a:lnTo>
                  <a:pt x="2102" y="576"/>
                </a:lnTo>
                <a:lnTo>
                  <a:pt x="2102" y="579"/>
                </a:lnTo>
                <a:lnTo>
                  <a:pt x="2103" y="582"/>
                </a:lnTo>
                <a:lnTo>
                  <a:pt x="2104" y="586"/>
                </a:lnTo>
                <a:lnTo>
                  <a:pt x="2105" y="590"/>
                </a:lnTo>
                <a:lnTo>
                  <a:pt x="2106" y="594"/>
                </a:lnTo>
                <a:lnTo>
                  <a:pt x="2108" y="598"/>
                </a:lnTo>
                <a:lnTo>
                  <a:pt x="2110" y="602"/>
                </a:lnTo>
                <a:lnTo>
                  <a:pt x="2110" y="605"/>
                </a:lnTo>
                <a:lnTo>
                  <a:pt x="2112" y="608"/>
                </a:lnTo>
                <a:lnTo>
                  <a:pt x="2120" y="626"/>
                </a:lnTo>
                <a:lnTo>
                  <a:pt x="2129" y="641"/>
                </a:lnTo>
                <a:lnTo>
                  <a:pt x="2138" y="654"/>
                </a:lnTo>
                <a:lnTo>
                  <a:pt x="2146" y="665"/>
                </a:lnTo>
                <a:lnTo>
                  <a:pt x="2155" y="675"/>
                </a:lnTo>
                <a:lnTo>
                  <a:pt x="2164" y="684"/>
                </a:lnTo>
                <a:lnTo>
                  <a:pt x="2173" y="692"/>
                </a:lnTo>
                <a:lnTo>
                  <a:pt x="2182" y="700"/>
                </a:lnTo>
                <a:lnTo>
                  <a:pt x="2190" y="708"/>
                </a:lnTo>
                <a:lnTo>
                  <a:pt x="2199" y="716"/>
                </a:lnTo>
                <a:lnTo>
                  <a:pt x="2207" y="725"/>
                </a:lnTo>
                <a:lnTo>
                  <a:pt x="2215" y="735"/>
                </a:lnTo>
                <a:lnTo>
                  <a:pt x="2223" y="746"/>
                </a:lnTo>
                <a:lnTo>
                  <a:pt x="2230" y="759"/>
                </a:lnTo>
                <a:lnTo>
                  <a:pt x="2237" y="775"/>
                </a:lnTo>
                <a:lnTo>
                  <a:pt x="2241" y="783"/>
                </a:lnTo>
                <a:lnTo>
                  <a:pt x="2244" y="793"/>
                </a:lnTo>
                <a:lnTo>
                  <a:pt x="2247" y="802"/>
                </a:lnTo>
                <a:lnTo>
                  <a:pt x="2249" y="811"/>
                </a:lnTo>
                <a:lnTo>
                  <a:pt x="2250" y="818"/>
                </a:lnTo>
                <a:lnTo>
                  <a:pt x="2252" y="826"/>
                </a:lnTo>
                <a:lnTo>
                  <a:pt x="2252" y="832"/>
                </a:lnTo>
                <a:lnTo>
                  <a:pt x="2252" y="838"/>
                </a:lnTo>
                <a:lnTo>
                  <a:pt x="2252" y="844"/>
                </a:lnTo>
                <a:lnTo>
                  <a:pt x="2252" y="850"/>
                </a:lnTo>
                <a:lnTo>
                  <a:pt x="2251" y="856"/>
                </a:lnTo>
                <a:lnTo>
                  <a:pt x="2250" y="862"/>
                </a:lnTo>
                <a:lnTo>
                  <a:pt x="2249" y="869"/>
                </a:lnTo>
                <a:lnTo>
                  <a:pt x="2248" y="876"/>
                </a:lnTo>
                <a:lnTo>
                  <a:pt x="2246" y="884"/>
                </a:lnTo>
                <a:lnTo>
                  <a:pt x="2246" y="892"/>
                </a:lnTo>
                <a:lnTo>
                  <a:pt x="2244" y="901"/>
                </a:lnTo>
                <a:lnTo>
                  <a:pt x="2244" y="906"/>
                </a:lnTo>
                <a:lnTo>
                  <a:pt x="2244" y="912"/>
                </a:lnTo>
                <a:lnTo>
                  <a:pt x="2242" y="934"/>
                </a:lnTo>
                <a:lnTo>
                  <a:pt x="2242" y="954"/>
                </a:lnTo>
                <a:lnTo>
                  <a:pt x="2240" y="971"/>
                </a:lnTo>
                <a:lnTo>
                  <a:pt x="2240" y="986"/>
                </a:lnTo>
                <a:lnTo>
                  <a:pt x="2238" y="1000"/>
                </a:lnTo>
                <a:lnTo>
                  <a:pt x="2238" y="1014"/>
                </a:lnTo>
                <a:lnTo>
                  <a:pt x="2236" y="1026"/>
                </a:lnTo>
                <a:lnTo>
                  <a:pt x="2235" y="1038"/>
                </a:lnTo>
                <a:lnTo>
                  <a:pt x="2234" y="1050"/>
                </a:lnTo>
                <a:lnTo>
                  <a:pt x="2232" y="1062"/>
                </a:lnTo>
                <a:lnTo>
                  <a:pt x="2231" y="1074"/>
                </a:lnTo>
                <a:lnTo>
                  <a:pt x="2229" y="1088"/>
                </a:lnTo>
                <a:lnTo>
                  <a:pt x="2226" y="1104"/>
                </a:lnTo>
                <a:lnTo>
                  <a:pt x="2224" y="1121"/>
                </a:lnTo>
                <a:lnTo>
                  <a:pt x="2221" y="1141"/>
                </a:lnTo>
                <a:lnTo>
                  <a:pt x="2219" y="1151"/>
                </a:lnTo>
                <a:lnTo>
                  <a:pt x="2218" y="1163"/>
                </a:lnTo>
                <a:lnTo>
                  <a:pt x="2216" y="1174"/>
                </a:lnTo>
                <a:lnTo>
                  <a:pt x="2214" y="1185"/>
                </a:lnTo>
                <a:lnTo>
                  <a:pt x="2212" y="1194"/>
                </a:lnTo>
                <a:lnTo>
                  <a:pt x="2211" y="1202"/>
                </a:lnTo>
                <a:lnTo>
                  <a:pt x="2209" y="1210"/>
                </a:lnTo>
                <a:lnTo>
                  <a:pt x="2208" y="1216"/>
                </a:lnTo>
                <a:lnTo>
                  <a:pt x="2206" y="1223"/>
                </a:lnTo>
                <a:lnTo>
                  <a:pt x="2205" y="1229"/>
                </a:lnTo>
                <a:lnTo>
                  <a:pt x="2204" y="1235"/>
                </a:lnTo>
                <a:lnTo>
                  <a:pt x="2202" y="1242"/>
                </a:lnTo>
                <a:lnTo>
                  <a:pt x="2200" y="1248"/>
                </a:lnTo>
                <a:lnTo>
                  <a:pt x="2199" y="1256"/>
                </a:lnTo>
                <a:lnTo>
                  <a:pt x="2197" y="1264"/>
                </a:lnTo>
                <a:lnTo>
                  <a:pt x="2195" y="1273"/>
                </a:lnTo>
                <a:lnTo>
                  <a:pt x="2193" y="1283"/>
                </a:lnTo>
                <a:lnTo>
                  <a:pt x="2192" y="1289"/>
                </a:lnTo>
                <a:lnTo>
                  <a:pt x="2191" y="1295"/>
                </a:lnTo>
                <a:lnTo>
                  <a:pt x="2188" y="1309"/>
                </a:lnTo>
                <a:lnTo>
                  <a:pt x="2186" y="1321"/>
                </a:lnTo>
                <a:lnTo>
                  <a:pt x="2184" y="1332"/>
                </a:lnTo>
                <a:lnTo>
                  <a:pt x="2182" y="1342"/>
                </a:lnTo>
                <a:lnTo>
                  <a:pt x="2180" y="1350"/>
                </a:lnTo>
                <a:lnTo>
                  <a:pt x="2178" y="1359"/>
                </a:lnTo>
                <a:lnTo>
                  <a:pt x="2176" y="1366"/>
                </a:lnTo>
                <a:lnTo>
                  <a:pt x="2175" y="1374"/>
                </a:lnTo>
                <a:lnTo>
                  <a:pt x="2173" y="1381"/>
                </a:lnTo>
                <a:lnTo>
                  <a:pt x="2172" y="1389"/>
                </a:lnTo>
                <a:lnTo>
                  <a:pt x="2171" y="1397"/>
                </a:lnTo>
                <a:lnTo>
                  <a:pt x="2170" y="1406"/>
                </a:lnTo>
                <a:lnTo>
                  <a:pt x="2168" y="1416"/>
                </a:lnTo>
                <a:lnTo>
                  <a:pt x="2167" y="1427"/>
                </a:lnTo>
                <a:lnTo>
                  <a:pt x="2166" y="1439"/>
                </a:lnTo>
                <a:lnTo>
                  <a:pt x="2165" y="1446"/>
                </a:lnTo>
                <a:lnTo>
                  <a:pt x="2165" y="1454"/>
                </a:lnTo>
                <a:lnTo>
                  <a:pt x="2163" y="1470"/>
                </a:lnTo>
                <a:lnTo>
                  <a:pt x="2162" y="1484"/>
                </a:lnTo>
                <a:lnTo>
                  <a:pt x="2161" y="1497"/>
                </a:lnTo>
                <a:lnTo>
                  <a:pt x="2160" y="1508"/>
                </a:lnTo>
                <a:lnTo>
                  <a:pt x="2159" y="1519"/>
                </a:lnTo>
                <a:lnTo>
                  <a:pt x="2158" y="1528"/>
                </a:lnTo>
                <a:lnTo>
                  <a:pt x="2157" y="1538"/>
                </a:lnTo>
                <a:lnTo>
                  <a:pt x="2157" y="1546"/>
                </a:lnTo>
                <a:lnTo>
                  <a:pt x="2157" y="1555"/>
                </a:lnTo>
                <a:lnTo>
                  <a:pt x="2157" y="1564"/>
                </a:lnTo>
                <a:lnTo>
                  <a:pt x="2157" y="1574"/>
                </a:lnTo>
                <a:lnTo>
                  <a:pt x="2158" y="1584"/>
                </a:lnTo>
                <a:lnTo>
                  <a:pt x="2159" y="1596"/>
                </a:lnTo>
                <a:lnTo>
                  <a:pt x="2161" y="1608"/>
                </a:lnTo>
                <a:lnTo>
                  <a:pt x="2162" y="1622"/>
                </a:lnTo>
                <a:lnTo>
                  <a:pt x="2164" y="1630"/>
                </a:lnTo>
                <a:lnTo>
                  <a:pt x="2165" y="1638"/>
                </a:lnTo>
                <a:lnTo>
                  <a:pt x="2166" y="1646"/>
                </a:lnTo>
                <a:lnTo>
                  <a:pt x="2167" y="1654"/>
                </a:lnTo>
                <a:lnTo>
                  <a:pt x="2168" y="1660"/>
                </a:lnTo>
                <a:lnTo>
                  <a:pt x="2170" y="1666"/>
                </a:lnTo>
                <a:lnTo>
                  <a:pt x="2171" y="1671"/>
                </a:lnTo>
                <a:lnTo>
                  <a:pt x="2173" y="1676"/>
                </a:lnTo>
                <a:lnTo>
                  <a:pt x="2174" y="1680"/>
                </a:lnTo>
                <a:lnTo>
                  <a:pt x="2176" y="1685"/>
                </a:lnTo>
                <a:lnTo>
                  <a:pt x="2178" y="1689"/>
                </a:lnTo>
                <a:lnTo>
                  <a:pt x="2180" y="1694"/>
                </a:lnTo>
                <a:lnTo>
                  <a:pt x="2181" y="1698"/>
                </a:lnTo>
                <a:lnTo>
                  <a:pt x="2183" y="1703"/>
                </a:lnTo>
                <a:lnTo>
                  <a:pt x="2185" y="1709"/>
                </a:lnTo>
                <a:lnTo>
                  <a:pt x="2187" y="1715"/>
                </a:lnTo>
                <a:lnTo>
                  <a:pt x="2189" y="1722"/>
                </a:lnTo>
                <a:lnTo>
                  <a:pt x="2190" y="1726"/>
                </a:lnTo>
                <a:lnTo>
                  <a:pt x="2191" y="1731"/>
                </a:lnTo>
                <a:lnTo>
                  <a:pt x="2192" y="1736"/>
                </a:lnTo>
                <a:lnTo>
                  <a:pt x="2194" y="1742"/>
                </a:lnTo>
                <a:lnTo>
                  <a:pt x="2195" y="1746"/>
                </a:lnTo>
                <a:lnTo>
                  <a:pt x="2196" y="1750"/>
                </a:lnTo>
                <a:lnTo>
                  <a:pt x="2197" y="1754"/>
                </a:lnTo>
                <a:lnTo>
                  <a:pt x="2198" y="1757"/>
                </a:lnTo>
                <a:lnTo>
                  <a:pt x="2199" y="1760"/>
                </a:lnTo>
                <a:lnTo>
                  <a:pt x="2200" y="1764"/>
                </a:lnTo>
                <a:lnTo>
                  <a:pt x="2200" y="1767"/>
                </a:lnTo>
                <a:lnTo>
                  <a:pt x="2201" y="1770"/>
                </a:lnTo>
                <a:lnTo>
                  <a:pt x="2201" y="1773"/>
                </a:lnTo>
                <a:lnTo>
                  <a:pt x="2202" y="1777"/>
                </a:lnTo>
                <a:lnTo>
                  <a:pt x="2202" y="1781"/>
                </a:lnTo>
                <a:lnTo>
                  <a:pt x="2203" y="1786"/>
                </a:lnTo>
                <a:lnTo>
                  <a:pt x="2204" y="1791"/>
                </a:lnTo>
                <a:lnTo>
                  <a:pt x="2204" y="1794"/>
                </a:lnTo>
                <a:lnTo>
                  <a:pt x="2204" y="1797"/>
                </a:lnTo>
                <a:lnTo>
                  <a:pt x="2205" y="1807"/>
                </a:lnTo>
                <a:lnTo>
                  <a:pt x="2206" y="1816"/>
                </a:lnTo>
                <a:lnTo>
                  <a:pt x="2206" y="1824"/>
                </a:lnTo>
                <a:lnTo>
                  <a:pt x="2207" y="1832"/>
                </a:lnTo>
                <a:lnTo>
                  <a:pt x="2207" y="1838"/>
                </a:lnTo>
                <a:lnTo>
                  <a:pt x="2207" y="1844"/>
                </a:lnTo>
                <a:lnTo>
                  <a:pt x="2207" y="1850"/>
                </a:lnTo>
                <a:lnTo>
                  <a:pt x="2206" y="1856"/>
                </a:lnTo>
                <a:lnTo>
                  <a:pt x="2206" y="1862"/>
                </a:lnTo>
                <a:lnTo>
                  <a:pt x="2206" y="1868"/>
                </a:lnTo>
                <a:lnTo>
                  <a:pt x="2205" y="1874"/>
                </a:lnTo>
                <a:lnTo>
                  <a:pt x="2205" y="1880"/>
                </a:lnTo>
                <a:lnTo>
                  <a:pt x="2205" y="1888"/>
                </a:lnTo>
                <a:lnTo>
                  <a:pt x="2204" y="1896"/>
                </a:lnTo>
                <a:lnTo>
                  <a:pt x="2204" y="1905"/>
                </a:lnTo>
                <a:lnTo>
                  <a:pt x="2204" y="1910"/>
                </a:lnTo>
                <a:lnTo>
                  <a:pt x="2204" y="1916"/>
                </a:lnTo>
                <a:lnTo>
                  <a:pt x="2204" y="1924"/>
                </a:lnTo>
                <a:lnTo>
                  <a:pt x="2204" y="1931"/>
                </a:lnTo>
                <a:lnTo>
                  <a:pt x="2204" y="1938"/>
                </a:lnTo>
                <a:lnTo>
                  <a:pt x="2204" y="1943"/>
                </a:lnTo>
                <a:lnTo>
                  <a:pt x="2204" y="1948"/>
                </a:lnTo>
                <a:lnTo>
                  <a:pt x="2204" y="1953"/>
                </a:lnTo>
                <a:lnTo>
                  <a:pt x="2204" y="1958"/>
                </a:lnTo>
                <a:lnTo>
                  <a:pt x="2204" y="1962"/>
                </a:lnTo>
                <a:lnTo>
                  <a:pt x="2204" y="1966"/>
                </a:lnTo>
                <a:lnTo>
                  <a:pt x="2204" y="1971"/>
                </a:lnTo>
                <a:lnTo>
                  <a:pt x="2204" y="1976"/>
                </a:lnTo>
                <a:lnTo>
                  <a:pt x="2204" y="1981"/>
                </a:lnTo>
                <a:lnTo>
                  <a:pt x="2204" y="1986"/>
                </a:lnTo>
                <a:lnTo>
                  <a:pt x="2204" y="1993"/>
                </a:lnTo>
                <a:lnTo>
                  <a:pt x="2204" y="2000"/>
                </a:lnTo>
                <a:lnTo>
                  <a:pt x="2204" y="2004"/>
                </a:lnTo>
                <a:lnTo>
                  <a:pt x="2204" y="2008"/>
                </a:lnTo>
                <a:lnTo>
                  <a:pt x="2204" y="2011"/>
                </a:lnTo>
                <a:lnTo>
                  <a:pt x="2204" y="2013"/>
                </a:lnTo>
                <a:lnTo>
                  <a:pt x="2204" y="2016"/>
                </a:lnTo>
                <a:lnTo>
                  <a:pt x="2204" y="2018"/>
                </a:lnTo>
                <a:lnTo>
                  <a:pt x="2204" y="2020"/>
                </a:lnTo>
                <a:lnTo>
                  <a:pt x="2204" y="2022"/>
                </a:lnTo>
                <a:lnTo>
                  <a:pt x="2204" y="2024"/>
                </a:lnTo>
                <a:lnTo>
                  <a:pt x="2204" y="2026"/>
                </a:lnTo>
                <a:lnTo>
                  <a:pt x="2204" y="2028"/>
                </a:lnTo>
                <a:lnTo>
                  <a:pt x="2204" y="2030"/>
                </a:lnTo>
                <a:lnTo>
                  <a:pt x="2204" y="2031"/>
                </a:lnTo>
                <a:lnTo>
                  <a:pt x="2204" y="2032"/>
                </a:lnTo>
                <a:lnTo>
                  <a:pt x="2204" y="2033"/>
                </a:lnTo>
                <a:lnTo>
                  <a:pt x="2204" y="2034"/>
                </a:lnTo>
                <a:lnTo>
                  <a:pt x="2204" y="2034"/>
                </a:lnTo>
                <a:lnTo>
                  <a:pt x="2204" y="2034"/>
                </a:lnTo>
                <a:lnTo>
                  <a:pt x="2204" y="2035"/>
                </a:lnTo>
                <a:lnTo>
                  <a:pt x="2204" y="2034"/>
                </a:lnTo>
                <a:lnTo>
                  <a:pt x="2204" y="2034"/>
                </a:lnTo>
                <a:lnTo>
                  <a:pt x="2204" y="2032"/>
                </a:lnTo>
                <a:lnTo>
                  <a:pt x="2204" y="2030"/>
                </a:lnTo>
                <a:lnTo>
                  <a:pt x="2204" y="2028"/>
                </a:lnTo>
                <a:lnTo>
                  <a:pt x="2204" y="2025"/>
                </a:lnTo>
                <a:lnTo>
                  <a:pt x="2204" y="2022"/>
                </a:lnTo>
                <a:lnTo>
                  <a:pt x="2204" y="2018"/>
                </a:lnTo>
                <a:lnTo>
                  <a:pt x="2204" y="2014"/>
                </a:lnTo>
                <a:lnTo>
                  <a:pt x="2204" y="2010"/>
                </a:lnTo>
                <a:lnTo>
                  <a:pt x="2204" y="2006"/>
                </a:lnTo>
                <a:lnTo>
                  <a:pt x="2204" y="2001"/>
                </a:lnTo>
                <a:lnTo>
                  <a:pt x="2204" y="1996"/>
                </a:lnTo>
                <a:lnTo>
                  <a:pt x="2204" y="1992"/>
                </a:lnTo>
                <a:lnTo>
                  <a:pt x="2204" y="1987"/>
                </a:lnTo>
                <a:lnTo>
                  <a:pt x="2204" y="1984"/>
                </a:lnTo>
                <a:lnTo>
                  <a:pt x="2204" y="1982"/>
                </a:lnTo>
                <a:lnTo>
                  <a:pt x="2205" y="1962"/>
                </a:lnTo>
                <a:lnTo>
                  <a:pt x="2206" y="1944"/>
                </a:lnTo>
                <a:lnTo>
                  <a:pt x="2206" y="1928"/>
                </a:lnTo>
                <a:lnTo>
                  <a:pt x="2207" y="1914"/>
                </a:lnTo>
                <a:lnTo>
                  <a:pt x="2207" y="1901"/>
                </a:lnTo>
                <a:lnTo>
                  <a:pt x="2208" y="1890"/>
                </a:lnTo>
                <a:lnTo>
                  <a:pt x="2208" y="1878"/>
                </a:lnTo>
                <a:lnTo>
                  <a:pt x="2208" y="1868"/>
                </a:lnTo>
                <a:lnTo>
                  <a:pt x="2210" y="1857"/>
                </a:lnTo>
                <a:lnTo>
                  <a:pt x="2211" y="1846"/>
                </a:lnTo>
                <a:lnTo>
                  <a:pt x="2212" y="1834"/>
                </a:lnTo>
                <a:lnTo>
                  <a:pt x="2215" y="1822"/>
                </a:lnTo>
                <a:lnTo>
                  <a:pt x="2218" y="1808"/>
                </a:lnTo>
                <a:lnTo>
                  <a:pt x="2221" y="1793"/>
                </a:lnTo>
                <a:lnTo>
                  <a:pt x="2225" y="1776"/>
                </a:lnTo>
                <a:lnTo>
                  <a:pt x="2228" y="1767"/>
                </a:lnTo>
                <a:lnTo>
                  <a:pt x="2231" y="1758"/>
                </a:lnTo>
                <a:lnTo>
                  <a:pt x="2236" y="1736"/>
                </a:lnTo>
                <a:lnTo>
                  <a:pt x="2242" y="1718"/>
                </a:lnTo>
                <a:lnTo>
                  <a:pt x="2247" y="1702"/>
                </a:lnTo>
                <a:lnTo>
                  <a:pt x="2252" y="1687"/>
                </a:lnTo>
                <a:lnTo>
                  <a:pt x="2256" y="1674"/>
                </a:lnTo>
                <a:lnTo>
                  <a:pt x="2261" y="1661"/>
                </a:lnTo>
                <a:lnTo>
                  <a:pt x="2265" y="1650"/>
                </a:lnTo>
                <a:lnTo>
                  <a:pt x="2270" y="1639"/>
                </a:lnTo>
                <a:lnTo>
                  <a:pt x="2276" y="1628"/>
                </a:lnTo>
                <a:lnTo>
                  <a:pt x="2282" y="1618"/>
                </a:lnTo>
                <a:lnTo>
                  <a:pt x="2288" y="1606"/>
                </a:lnTo>
                <a:lnTo>
                  <a:pt x="2296" y="1594"/>
                </a:lnTo>
                <a:lnTo>
                  <a:pt x="2304" y="1581"/>
                </a:lnTo>
                <a:lnTo>
                  <a:pt x="2313" y="1567"/>
                </a:lnTo>
                <a:lnTo>
                  <a:pt x="2324" y="1551"/>
                </a:lnTo>
                <a:lnTo>
                  <a:pt x="2330" y="1542"/>
                </a:lnTo>
                <a:lnTo>
                  <a:pt x="2336" y="1533"/>
                </a:lnTo>
                <a:lnTo>
                  <a:pt x="2347" y="1517"/>
                </a:lnTo>
                <a:lnTo>
                  <a:pt x="2357" y="1504"/>
                </a:lnTo>
                <a:lnTo>
                  <a:pt x="2366" y="1492"/>
                </a:lnTo>
                <a:lnTo>
                  <a:pt x="2375" y="1483"/>
                </a:lnTo>
                <a:lnTo>
                  <a:pt x="2384" y="1474"/>
                </a:lnTo>
                <a:lnTo>
                  <a:pt x="2392" y="1466"/>
                </a:lnTo>
                <a:lnTo>
                  <a:pt x="2400" y="1460"/>
                </a:lnTo>
                <a:lnTo>
                  <a:pt x="2408" y="1453"/>
                </a:lnTo>
                <a:lnTo>
                  <a:pt x="2416" y="1446"/>
                </a:lnTo>
                <a:lnTo>
                  <a:pt x="2424" y="1439"/>
                </a:lnTo>
                <a:lnTo>
                  <a:pt x="2432" y="1432"/>
                </a:lnTo>
                <a:lnTo>
                  <a:pt x="2441" y="1423"/>
                </a:lnTo>
                <a:lnTo>
                  <a:pt x="2450" y="1413"/>
                </a:lnTo>
                <a:lnTo>
                  <a:pt x="2460" y="1402"/>
                </a:lnTo>
                <a:lnTo>
                  <a:pt x="2470" y="1389"/>
                </a:lnTo>
                <a:lnTo>
                  <a:pt x="2476" y="1382"/>
                </a:lnTo>
                <a:lnTo>
                  <a:pt x="2482" y="1374"/>
                </a:lnTo>
                <a:lnTo>
                  <a:pt x="2492" y="1360"/>
                </a:lnTo>
                <a:lnTo>
                  <a:pt x="2500" y="1348"/>
                </a:lnTo>
                <a:lnTo>
                  <a:pt x="2508" y="1337"/>
                </a:lnTo>
                <a:lnTo>
                  <a:pt x="2516" y="1327"/>
                </a:lnTo>
                <a:lnTo>
                  <a:pt x="2522" y="1318"/>
                </a:lnTo>
                <a:lnTo>
                  <a:pt x="2528" y="1309"/>
                </a:lnTo>
                <a:lnTo>
                  <a:pt x="2533" y="1301"/>
                </a:lnTo>
                <a:lnTo>
                  <a:pt x="2538" y="1293"/>
                </a:lnTo>
                <a:lnTo>
                  <a:pt x="2542" y="1284"/>
                </a:lnTo>
                <a:lnTo>
                  <a:pt x="2546" y="1276"/>
                </a:lnTo>
                <a:lnTo>
                  <a:pt x="2550" y="1267"/>
                </a:lnTo>
                <a:lnTo>
                  <a:pt x="2555" y="1256"/>
                </a:lnTo>
                <a:lnTo>
                  <a:pt x="2559" y="1245"/>
                </a:lnTo>
                <a:lnTo>
                  <a:pt x="2564" y="1232"/>
                </a:lnTo>
                <a:lnTo>
                  <a:pt x="2569" y="1218"/>
                </a:lnTo>
                <a:lnTo>
                  <a:pt x="2571" y="1210"/>
                </a:lnTo>
                <a:lnTo>
                  <a:pt x="2574" y="1202"/>
                </a:lnTo>
                <a:lnTo>
                  <a:pt x="2579" y="1189"/>
                </a:lnTo>
                <a:lnTo>
                  <a:pt x="2583" y="1177"/>
                </a:lnTo>
                <a:lnTo>
                  <a:pt x="2586" y="1167"/>
                </a:lnTo>
                <a:lnTo>
                  <a:pt x="2589" y="1157"/>
                </a:lnTo>
                <a:lnTo>
                  <a:pt x="2591" y="1148"/>
                </a:lnTo>
                <a:lnTo>
                  <a:pt x="2593" y="1140"/>
                </a:lnTo>
                <a:lnTo>
                  <a:pt x="2594" y="1132"/>
                </a:lnTo>
                <a:lnTo>
                  <a:pt x="2596" y="1125"/>
                </a:lnTo>
                <a:lnTo>
                  <a:pt x="2596" y="1117"/>
                </a:lnTo>
                <a:lnTo>
                  <a:pt x="2597" y="1109"/>
                </a:lnTo>
                <a:lnTo>
                  <a:pt x="2598" y="1101"/>
                </a:lnTo>
                <a:lnTo>
                  <a:pt x="2598" y="1092"/>
                </a:lnTo>
                <a:lnTo>
                  <a:pt x="2599" y="1082"/>
                </a:lnTo>
                <a:lnTo>
                  <a:pt x="2600" y="1070"/>
                </a:lnTo>
                <a:lnTo>
                  <a:pt x="2600" y="1058"/>
                </a:lnTo>
                <a:lnTo>
                  <a:pt x="2600" y="1051"/>
                </a:lnTo>
                <a:lnTo>
                  <a:pt x="2601" y="1044"/>
                </a:lnTo>
                <a:lnTo>
                  <a:pt x="2603" y="1015"/>
                </a:lnTo>
                <a:lnTo>
                  <a:pt x="2604" y="989"/>
                </a:lnTo>
                <a:lnTo>
                  <a:pt x="2605" y="966"/>
                </a:lnTo>
                <a:lnTo>
                  <a:pt x="2606" y="946"/>
                </a:lnTo>
                <a:lnTo>
                  <a:pt x="2606" y="928"/>
                </a:lnTo>
                <a:lnTo>
                  <a:pt x="2606" y="910"/>
                </a:lnTo>
                <a:lnTo>
                  <a:pt x="2605" y="894"/>
                </a:lnTo>
                <a:lnTo>
                  <a:pt x="2604" y="879"/>
                </a:lnTo>
                <a:lnTo>
                  <a:pt x="2603" y="863"/>
                </a:lnTo>
                <a:lnTo>
                  <a:pt x="2602" y="847"/>
                </a:lnTo>
                <a:lnTo>
                  <a:pt x="2600" y="830"/>
                </a:lnTo>
                <a:lnTo>
                  <a:pt x="2598" y="811"/>
                </a:lnTo>
                <a:lnTo>
                  <a:pt x="2596" y="791"/>
                </a:lnTo>
                <a:lnTo>
                  <a:pt x="2594" y="768"/>
                </a:lnTo>
                <a:lnTo>
                  <a:pt x="2591" y="742"/>
                </a:lnTo>
                <a:lnTo>
                  <a:pt x="2589" y="728"/>
                </a:lnTo>
                <a:lnTo>
                  <a:pt x="2588" y="714"/>
                </a:lnTo>
                <a:lnTo>
                  <a:pt x="2585" y="691"/>
                </a:lnTo>
                <a:lnTo>
                  <a:pt x="2582" y="672"/>
                </a:lnTo>
                <a:lnTo>
                  <a:pt x="2578" y="654"/>
                </a:lnTo>
                <a:lnTo>
                  <a:pt x="2575" y="638"/>
                </a:lnTo>
                <a:lnTo>
                  <a:pt x="2571" y="624"/>
                </a:lnTo>
                <a:lnTo>
                  <a:pt x="2567" y="611"/>
                </a:lnTo>
                <a:lnTo>
                  <a:pt x="2563" y="599"/>
                </a:lnTo>
                <a:lnTo>
                  <a:pt x="2560" y="587"/>
                </a:lnTo>
                <a:lnTo>
                  <a:pt x="2556" y="575"/>
                </a:lnTo>
                <a:lnTo>
                  <a:pt x="2553" y="563"/>
                </a:lnTo>
                <a:lnTo>
                  <a:pt x="2550" y="550"/>
                </a:lnTo>
                <a:lnTo>
                  <a:pt x="2548" y="536"/>
                </a:lnTo>
                <a:lnTo>
                  <a:pt x="2547" y="521"/>
                </a:lnTo>
                <a:lnTo>
                  <a:pt x="2546" y="504"/>
                </a:lnTo>
                <a:lnTo>
                  <a:pt x="2547" y="484"/>
                </a:lnTo>
                <a:lnTo>
                  <a:pt x="2547" y="474"/>
                </a:lnTo>
                <a:lnTo>
                  <a:pt x="2548" y="463"/>
                </a:lnTo>
                <a:lnTo>
                  <a:pt x="2549" y="443"/>
                </a:lnTo>
                <a:lnTo>
                  <a:pt x="2550" y="426"/>
                </a:lnTo>
                <a:lnTo>
                  <a:pt x="2551" y="410"/>
                </a:lnTo>
                <a:lnTo>
                  <a:pt x="2552" y="395"/>
                </a:lnTo>
                <a:lnTo>
                  <a:pt x="2554" y="382"/>
                </a:lnTo>
                <a:lnTo>
                  <a:pt x="2555" y="369"/>
                </a:lnTo>
                <a:lnTo>
                  <a:pt x="2557" y="357"/>
                </a:lnTo>
                <a:lnTo>
                  <a:pt x="2559" y="346"/>
                </a:lnTo>
                <a:lnTo>
                  <a:pt x="2562" y="334"/>
                </a:lnTo>
                <a:lnTo>
                  <a:pt x="2566" y="324"/>
                </a:lnTo>
                <a:lnTo>
                  <a:pt x="2571" y="313"/>
                </a:lnTo>
                <a:lnTo>
                  <a:pt x="2577" y="302"/>
                </a:lnTo>
                <a:lnTo>
                  <a:pt x="2584" y="290"/>
                </a:lnTo>
                <a:lnTo>
                  <a:pt x="2593" y="278"/>
                </a:lnTo>
                <a:lnTo>
                  <a:pt x="2603" y="265"/>
                </a:lnTo>
                <a:lnTo>
                  <a:pt x="2608" y="258"/>
                </a:lnTo>
                <a:lnTo>
                  <a:pt x="2614" y="251"/>
                </a:lnTo>
                <a:lnTo>
                  <a:pt x="2617" y="248"/>
                </a:lnTo>
                <a:lnTo>
                  <a:pt x="2620" y="244"/>
                </a:lnTo>
                <a:lnTo>
                  <a:pt x="2623" y="242"/>
                </a:lnTo>
                <a:lnTo>
                  <a:pt x="2626" y="240"/>
                </a:lnTo>
                <a:lnTo>
                  <a:pt x="2629" y="238"/>
                </a:lnTo>
                <a:lnTo>
                  <a:pt x="2632" y="237"/>
                </a:lnTo>
                <a:lnTo>
                  <a:pt x="2634" y="236"/>
                </a:lnTo>
                <a:lnTo>
                  <a:pt x="2637" y="235"/>
                </a:lnTo>
                <a:lnTo>
                  <a:pt x="2640" y="234"/>
                </a:lnTo>
                <a:lnTo>
                  <a:pt x="2643" y="233"/>
                </a:lnTo>
                <a:lnTo>
                  <a:pt x="2646" y="232"/>
                </a:lnTo>
                <a:lnTo>
                  <a:pt x="2650" y="231"/>
                </a:lnTo>
                <a:lnTo>
                  <a:pt x="2654" y="230"/>
                </a:lnTo>
                <a:lnTo>
                  <a:pt x="2658" y="228"/>
                </a:lnTo>
                <a:lnTo>
                  <a:pt x="2662" y="227"/>
                </a:lnTo>
                <a:lnTo>
                  <a:pt x="2664" y="226"/>
                </a:lnTo>
                <a:lnTo>
                  <a:pt x="2667" y="225"/>
                </a:lnTo>
                <a:lnTo>
                  <a:pt x="2676" y="221"/>
                </a:lnTo>
                <a:lnTo>
                  <a:pt x="2684" y="218"/>
                </a:lnTo>
                <a:lnTo>
                  <a:pt x="2692" y="215"/>
                </a:lnTo>
                <a:lnTo>
                  <a:pt x="2699" y="213"/>
                </a:lnTo>
                <a:lnTo>
                  <a:pt x="2705" y="212"/>
                </a:lnTo>
                <a:lnTo>
                  <a:pt x="2711" y="210"/>
                </a:lnTo>
                <a:lnTo>
                  <a:pt x="2716" y="209"/>
                </a:lnTo>
                <a:lnTo>
                  <a:pt x="2722" y="208"/>
                </a:lnTo>
                <a:lnTo>
                  <a:pt x="2727" y="206"/>
                </a:lnTo>
                <a:lnTo>
                  <a:pt x="2732" y="205"/>
                </a:lnTo>
                <a:lnTo>
                  <a:pt x="2738" y="203"/>
                </a:lnTo>
                <a:lnTo>
                  <a:pt x="2744" y="201"/>
                </a:lnTo>
                <a:lnTo>
                  <a:pt x="2750" y="198"/>
                </a:lnTo>
                <a:lnTo>
                  <a:pt x="2757" y="194"/>
                </a:lnTo>
                <a:lnTo>
                  <a:pt x="2764" y="190"/>
                </a:lnTo>
                <a:lnTo>
                  <a:pt x="2768" y="188"/>
                </a:lnTo>
                <a:lnTo>
                  <a:pt x="2773" y="185"/>
                </a:lnTo>
                <a:lnTo>
                  <a:pt x="2781" y="180"/>
                </a:lnTo>
                <a:lnTo>
                  <a:pt x="2788" y="175"/>
                </a:lnTo>
                <a:lnTo>
                  <a:pt x="2795" y="171"/>
                </a:lnTo>
                <a:lnTo>
                  <a:pt x="2801" y="167"/>
                </a:lnTo>
                <a:lnTo>
                  <a:pt x="2806" y="163"/>
                </a:lnTo>
                <a:lnTo>
                  <a:pt x="2811" y="159"/>
                </a:lnTo>
                <a:lnTo>
                  <a:pt x="2815" y="156"/>
                </a:lnTo>
                <a:lnTo>
                  <a:pt x="2820" y="152"/>
                </a:lnTo>
                <a:lnTo>
                  <a:pt x="2823" y="148"/>
                </a:lnTo>
                <a:lnTo>
                  <a:pt x="2827" y="144"/>
                </a:lnTo>
                <a:lnTo>
                  <a:pt x="2831" y="139"/>
                </a:lnTo>
                <a:lnTo>
                  <a:pt x="2835" y="134"/>
                </a:lnTo>
                <a:lnTo>
                  <a:pt x="2838" y="128"/>
                </a:lnTo>
                <a:lnTo>
                  <a:pt x="2843" y="122"/>
                </a:lnTo>
                <a:lnTo>
                  <a:pt x="2847" y="114"/>
                </a:lnTo>
                <a:lnTo>
                  <a:pt x="2850" y="110"/>
                </a:lnTo>
                <a:lnTo>
                  <a:pt x="2852" y="106"/>
                </a:lnTo>
                <a:lnTo>
                  <a:pt x="2856" y="99"/>
                </a:lnTo>
                <a:lnTo>
                  <a:pt x="2859" y="92"/>
                </a:lnTo>
                <a:lnTo>
                  <a:pt x="2861" y="86"/>
                </a:lnTo>
                <a:lnTo>
                  <a:pt x="2863" y="80"/>
                </a:lnTo>
                <a:lnTo>
                  <a:pt x="2864" y="75"/>
                </a:lnTo>
                <a:lnTo>
                  <a:pt x="2865" y="70"/>
                </a:lnTo>
                <a:lnTo>
                  <a:pt x="2865" y="65"/>
                </a:lnTo>
                <a:lnTo>
                  <a:pt x="2866" y="60"/>
                </a:lnTo>
                <a:lnTo>
                  <a:pt x="2866" y="55"/>
                </a:lnTo>
                <a:lnTo>
                  <a:pt x="2866" y="50"/>
                </a:lnTo>
                <a:lnTo>
                  <a:pt x="2867" y="45"/>
                </a:lnTo>
                <a:lnTo>
                  <a:pt x="2868" y="39"/>
                </a:lnTo>
                <a:lnTo>
                  <a:pt x="2870" y="34"/>
                </a:lnTo>
                <a:lnTo>
                  <a:pt x="2872" y="27"/>
                </a:lnTo>
                <a:lnTo>
                  <a:pt x="2875" y="21"/>
                </a:lnTo>
                <a:lnTo>
                  <a:pt x="2876" y="17"/>
                </a:lnTo>
                <a:lnTo>
                  <a:pt x="2879" y="14"/>
                </a:lnTo>
                <a:lnTo>
                  <a:pt x="2880" y="12"/>
                </a:lnTo>
                <a:lnTo>
                  <a:pt x="2880" y="10"/>
                </a:lnTo>
                <a:lnTo>
                  <a:pt x="2881" y="9"/>
                </a:lnTo>
                <a:lnTo>
                  <a:pt x="2882" y="8"/>
                </a:lnTo>
                <a:lnTo>
                  <a:pt x="2883" y="7"/>
                </a:lnTo>
                <a:lnTo>
                  <a:pt x="2884" y="6"/>
                </a:lnTo>
                <a:lnTo>
                  <a:pt x="2885" y="4"/>
                </a:lnTo>
                <a:lnTo>
                  <a:pt x="2886" y="4"/>
                </a:lnTo>
                <a:lnTo>
                  <a:pt x="2887" y="2"/>
                </a:lnTo>
                <a:lnTo>
                  <a:pt x="2888" y="2"/>
                </a:lnTo>
                <a:lnTo>
                  <a:pt x="2888" y="1"/>
                </a:lnTo>
                <a:lnTo>
                  <a:pt x="2889" y="1"/>
                </a:lnTo>
                <a:lnTo>
                  <a:pt x="2890" y="0"/>
                </a:lnTo>
                <a:lnTo>
                  <a:pt x="2890" y="0"/>
                </a:lnTo>
                <a:lnTo>
                  <a:pt x="2891" y="0"/>
                </a:lnTo>
                <a:lnTo>
                  <a:pt x="2892" y="0"/>
                </a:lnTo>
                <a:lnTo>
                  <a:pt x="2892" y="0"/>
                </a:lnTo>
                <a:lnTo>
                  <a:pt x="2895" y="2"/>
                </a:lnTo>
                <a:lnTo>
                  <a:pt x="2897" y="4"/>
                </a:lnTo>
                <a:lnTo>
                  <a:pt x="2899" y="8"/>
                </a:lnTo>
                <a:lnTo>
                  <a:pt x="2900" y="12"/>
                </a:lnTo>
                <a:lnTo>
                  <a:pt x="2901" y="16"/>
                </a:lnTo>
                <a:lnTo>
                  <a:pt x="2902" y="21"/>
                </a:lnTo>
                <a:lnTo>
                  <a:pt x="2902" y="27"/>
                </a:lnTo>
                <a:lnTo>
                  <a:pt x="2902" y="33"/>
                </a:lnTo>
                <a:lnTo>
                  <a:pt x="2902" y="39"/>
                </a:lnTo>
                <a:lnTo>
                  <a:pt x="2901" y="46"/>
                </a:lnTo>
                <a:lnTo>
                  <a:pt x="2900" y="53"/>
                </a:lnTo>
                <a:lnTo>
                  <a:pt x="2899" y="61"/>
                </a:lnTo>
                <a:lnTo>
                  <a:pt x="2897" y="68"/>
                </a:lnTo>
                <a:lnTo>
                  <a:pt x="2896" y="76"/>
                </a:lnTo>
                <a:lnTo>
                  <a:pt x="2894" y="84"/>
                </a:lnTo>
                <a:lnTo>
                  <a:pt x="2893" y="88"/>
                </a:lnTo>
                <a:lnTo>
                  <a:pt x="2892" y="93"/>
                </a:lnTo>
                <a:lnTo>
                  <a:pt x="2889" y="104"/>
                </a:lnTo>
                <a:lnTo>
                  <a:pt x="2886" y="114"/>
                </a:lnTo>
                <a:lnTo>
                  <a:pt x="2882" y="122"/>
                </a:lnTo>
                <a:lnTo>
                  <a:pt x="2879" y="130"/>
                </a:lnTo>
                <a:lnTo>
                  <a:pt x="2875" y="136"/>
                </a:lnTo>
                <a:lnTo>
                  <a:pt x="2872" y="142"/>
                </a:lnTo>
                <a:lnTo>
                  <a:pt x="2868" y="148"/>
                </a:lnTo>
                <a:lnTo>
                  <a:pt x="2864" y="153"/>
                </a:lnTo>
                <a:lnTo>
                  <a:pt x="2860" y="158"/>
                </a:lnTo>
                <a:lnTo>
                  <a:pt x="2855" y="164"/>
                </a:lnTo>
                <a:lnTo>
                  <a:pt x="2851" y="170"/>
                </a:lnTo>
                <a:lnTo>
                  <a:pt x="2846" y="176"/>
                </a:lnTo>
                <a:lnTo>
                  <a:pt x="2841" y="183"/>
                </a:lnTo>
                <a:lnTo>
                  <a:pt x="2836" y="192"/>
                </a:lnTo>
                <a:lnTo>
                  <a:pt x="2831" y="201"/>
                </a:lnTo>
                <a:lnTo>
                  <a:pt x="2828" y="206"/>
                </a:lnTo>
                <a:lnTo>
                  <a:pt x="2826" y="212"/>
                </a:lnTo>
                <a:lnTo>
                  <a:pt x="2820" y="223"/>
                </a:lnTo>
                <a:lnTo>
                  <a:pt x="2816" y="233"/>
                </a:lnTo>
                <a:lnTo>
                  <a:pt x="2811" y="242"/>
                </a:lnTo>
                <a:lnTo>
                  <a:pt x="2807" y="250"/>
                </a:lnTo>
                <a:lnTo>
                  <a:pt x="2804" y="257"/>
                </a:lnTo>
                <a:lnTo>
                  <a:pt x="2800" y="264"/>
                </a:lnTo>
                <a:lnTo>
                  <a:pt x="2797" y="270"/>
                </a:lnTo>
                <a:lnTo>
                  <a:pt x="2794" y="276"/>
                </a:lnTo>
                <a:lnTo>
                  <a:pt x="2792" y="282"/>
                </a:lnTo>
                <a:lnTo>
                  <a:pt x="2789" y="289"/>
                </a:lnTo>
                <a:lnTo>
                  <a:pt x="2787" y="296"/>
                </a:lnTo>
                <a:lnTo>
                  <a:pt x="2784" y="303"/>
                </a:lnTo>
                <a:lnTo>
                  <a:pt x="2782" y="312"/>
                </a:lnTo>
                <a:lnTo>
                  <a:pt x="2779" y="321"/>
                </a:lnTo>
                <a:lnTo>
                  <a:pt x="2776" y="332"/>
                </a:lnTo>
                <a:lnTo>
                  <a:pt x="2774" y="338"/>
                </a:lnTo>
                <a:lnTo>
                  <a:pt x="2773" y="344"/>
                </a:lnTo>
                <a:lnTo>
                  <a:pt x="2770" y="353"/>
                </a:lnTo>
                <a:lnTo>
                  <a:pt x="2768" y="361"/>
                </a:lnTo>
                <a:lnTo>
                  <a:pt x="2767" y="368"/>
                </a:lnTo>
                <a:lnTo>
                  <a:pt x="2766" y="374"/>
                </a:lnTo>
                <a:lnTo>
                  <a:pt x="2765" y="380"/>
                </a:lnTo>
                <a:lnTo>
                  <a:pt x="2764" y="386"/>
                </a:lnTo>
                <a:lnTo>
                  <a:pt x="2764" y="391"/>
                </a:lnTo>
                <a:lnTo>
                  <a:pt x="2763" y="396"/>
                </a:lnTo>
                <a:lnTo>
                  <a:pt x="2763" y="401"/>
                </a:lnTo>
                <a:lnTo>
                  <a:pt x="2763" y="406"/>
                </a:lnTo>
                <a:lnTo>
                  <a:pt x="2762" y="412"/>
                </a:lnTo>
                <a:lnTo>
                  <a:pt x="2762" y="418"/>
                </a:lnTo>
                <a:lnTo>
                  <a:pt x="2762" y="424"/>
                </a:lnTo>
                <a:lnTo>
                  <a:pt x="2761" y="432"/>
                </a:lnTo>
                <a:lnTo>
                  <a:pt x="2760" y="440"/>
                </a:lnTo>
                <a:lnTo>
                  <a:pt x="2760" y="444"/>
                </a:lnTo>
                <a:lnTo>
                  <a:pt x="2760" y="450"/>
                </a:lnTo>
                <a:lnTo>
                  <a:pt x="2756" y="482"/>
                </a:lnTo>
                <a:lnTo>
                  <a:pt x="2754" y="511"/>
                </a:lnTo>
                <a:lnTo>
                  <a:pt x="2752" y="536"/>
                </a:lnTo>
                <a:lnTo>
                  <a:pt x="2750" y="559"/>
                </a:lnTo>
                <a:lnTo>
                  <a:pt x="2749" y="580"/>
                </a:lnTo>
                <a:lnTo>
                  <a:pt x="2748" y="599"/>
                </a:lnTo>
                <a:lnTo>
                  <a:pt x="2748" y="617"/>
                </a:lnTo>
                <a:lnTo>
                  <a:pt x="2747" y="634"/>
                </a:lnTo>
                <a:lnTo>
                  <a:pt x="2746" y="652"/>
                </a:lnTo>
                <a:lnTo>
                  <a:pt x="2745" y="670"/>
                </a:lnTo>
                <a:lnTo>
                  <a:pt x="2744" y="689"/>
                </a:lnTo>
                <a:lnTo>
                  <a:pt x="2743" y="710"/>
                </a:lnTo>
                <a:lnTo>
                  <a:pt x="2741" y="732"/>
                </a:lnTo>
                <a:lnTo>
                  <a:pt x="2739" y="758"/>
                </a:lnTo>
                <a:lnTo>
                  <a:pt x="2736" y="787"/>
                </a:lnTo>
                <a:lnTo>
                  <a:pt x="2735" y="803"/>
                </a:lnTo>
                <a:lnTo>
                  <a:pt x="2733" y="820"/>
                </a:lnTo>
                <a:lnTo>
                  <a:pt x="2732" y="828"/>
                </a:lnTo>
                <a:lnTo>
                  <a:pt x="2732" y="835"/>
                </a:lnTo>
                <a:lnTo>
                  <a:pt x="2731" y="842"/>
                </a:lnTo>
                <a:lnTo>
                  <a:pt x="2731" y="847"/>
                </a:lnTo>
                <a:lnTo>
                  <a:pt x="2731" y="853"/>
                </a:lnTo>
                <a:lnTo>
                  <a:pt x="2731" y="858"/>
                </a:lnTo>
                <a:lnTo>
                  <a:pt x="2731" y="862"/>
                </a:lnTo>
                <a:lnTo>
                  <a:pt x="2730" y="867"/>
                </a:lnTo>
                <a:lnTo>
                  <a:pt x="2730" y="871"/>
                </a:lnTo>
                <a:lnTo>
                  <a:pt x="2730" y="876"/>
                </a:lnTo>
                <a:lnTo>
                  <a:pt x="2729" y="880"/>
                </a:lnTo>
                <a:lnTo>
                  <a:pt x="2728" y="886"/>
                </a:lnTo>
                <a:lnTo>
                  <a:pt x="2726" y="891"/>
                </a:lnTo>
                <a:lnTo>
                  <a:pt x="2725" y="897"/>
                </a:lnTo>
                <a:lnTo>
                  <a:pt x="2722" y="904"/>
                </a:lnTo>
                <a:lnTo>
                  <a:pt x="2721" y="908"/>
                </a:lnTo>
                <a:lnTo>
                  <a:pt x="2720" y="912"/>
                </a:lnTo>
                <a:lnTo>
                  <a:pt x="2718" y="918"/>
                </a:lnTo>
                <a:lnTo>
                  <a:pt x="2715" y="924"/>
                </a:lnTo>
                <a:lnTo>
                  <a:pt x="2713" y="928"/>
                </a:lnTo>
                <a:lnTo>
                  <a:pt x="2710" y="932"/>
                </a:lnTo>
                <a:lnTo>
                  <a:pt x="2708" y="936"/>
                </a:lnTo>
                <a:lnTo>
                  <a:pt x="2706" y="939"/>
                </a:lnTo>
                <a:lnTo>
                  <a:pt x="2703" y="942"/>
                </a:lnTo>
                <a:lnTo>
                  <a:pt x="2701" y="945"/>
                </a:lnTo>
                <a:lnTo>
                  <a:pt x="2698" y="948"/>
                </a:lnTo>
                <a:lnTo>
                  <a:pt x="2696" y="951"/>
                </a:lnTo>
                <a:lnTo>
                  <a:pt x="2694" y="954"/>
                </a:lnTo>
                <a:lnTo>
                  <a:pt x="2691" y="958"/>
                </a:lnTo>
                <a:lnTo>
                  <a:pt x="2688" y="962"/>
                </a:lnTo>
                <a:lnTo>
                  <a:pt x="2686" y="966"/>
                </a:lnTo>
                <a:lnTo>
                  <a:pt x="2683" y="972"/>
                </a:lnTo>
                <a:lnTo>
                  <a:pt x="2682" y="975"/>
                </a:lnTo>
                <a:lnTo>
                  <a:pt x="2680" y="978"/>
                </a:lnTo>
                <a:lnTo>
                  <a:pt x="2678" y="982"/>
                </a:lnTo>
                <a:lnTo>
                  <a:pt x="2677" y="986"/>
                </a:lnTo>
                <a:lnTo>
                  <a:pt x="2675" y="990"/>
                </a:lnTo>
                <a:lnTo>
                  <a:pt x="2674" y="993"/>
                </a:lnTo>
                <a:lnTo>
                  <a:pt x="2673" y="996"/>
                </a:lnTo>
                <a:lnTo>
                  <a:pt x="2672" y="998"/>
                </a:lnTo>
                <a:lnTo>
                  <a:pt x="2672" y="1001"/>
                </a:lnTo>
                <a:lnTo>
                  <a:pt x="2671" y="1004"/>
                </a:lnTo>
                <a:lnTo>
                  <a:pt x="2670" y="1006"/>
                </a:lnTo>
                <a:lnTo>
                  <a:pt x="2670" y="1009"/>
                </a:lnTo>
                <a:lnTo>
                  <a:pt x="2669" y="1012"/>
                </a:lnTo>
                <a:lnTo>
                  <a:pt x="2669" y="1014"/>
                </a:lnTo>
                <a:lnTo>
                  <a:pt x="2668" y="1018"/>
                </a:lnTo>
                <a:lnTo>
                  <a:pt x="2668" y="1022"/>
                </a:lnTo>
                <a:lnTo>
                  <a:pt x="2668" y="1026"/>
                </a:lnTo>
                <a:lnTo>
                  <a:pt x="2667" y="1028"/>
                </a:lnTo>
                <a:lnTo>
                  <a:pt x="2667" y="1031"/>
                </a:lnTo>
                <a:lnTo>
                  <a:pt x="2666" y="1038"/>
                </a:lnTo>
                <a:lnTo>
                  <a:pt x="2666" y="1044"/>
                </a:lnTo>
                <a:lnTo>
                  <a:pt x="2665" y="1049"/>
                </a:lnTo>
                <a:lnTo>
                  <a:pt x="2665" y="1054"/>
                </a:lnTo>
                <a:lnTo>
                  <a:pt x="2665" y="1058"/>
                </a:lnTo>
                <a:lnTo>
                  <a:pt x="2665" y="1062"/>
                </a:lnTo>
                <a:lnTo>
                  <a:pt x="2665" y="1066"/>
                </a:lnTo>
                <a:lnTo>
                  <a:pt x="2665" y="1070"/>
                </a:lnTo>
                <a:lnTo>
                  <a:pt x="2666" y="1074"/>
                </a:lnTo>
                <a:lnTo>
                  <a:pt x="2666" y="1078"/>
                </a:lnTo>
                <a:lnTo>
                  <a:pt x="2666" y="1082"/>
                </a:lnTo>
                <a:lnTo>
                  <a:pt x="2666" y="1086"/>
                </a:lnTo>
                <a:lnTo>
                  <a:pt x="2666" y="1091"/>
                </a:lnTo>
                <a:lnTo>
                  <a:pt x="2667" y="1097"/>
                </a:lnTo>
                <a:lnTo>
                  <a:pt x="2667" y="1103"/>
                </a:lnTo>
                <a:lnTo>
                  <a:pt x="2667" y="1106"/>
                </a:lnTo>
                <a:lnTo>
                  <a:pt x="2667" y="1110"/>
                </a:lnTo>
                <a:lnTo>
                  <a:pt x="2667" y="1118"/>
                </a:lnTo>
                <a:lnTo>
                  <a:pt x="2667" y="1125"/>
                </a:lnTo>
                <a:lnTo>
                  <a:pt x="2667" y="1132"/>
                </a:lnTo>
                <a:lnTo>
                  <a:pt x="2667" y="1137"/>
                </a:lnTo>
                <a:lnTo>
                  <a:pt x="2667" y="1142"/>
                </a:lnTo>
                <a:lnTo>
                  <a:pt x="2668" y="1147"/>
                </a:lnTo>
                <a:lnTo>
                  <a:pt x="2668" y="1152"/>
                </a:lnTo>
                <a:lnTo>
                  <a:pt x="2668" y="1156"/>
                </a:lnTo>
                <a:lnTo>
                  <a:pt x="2668" y="1160"/>
                </a:lnTo>
                <a:lnTo>
                  <a:pt x="2668" y="1165"/>
                </a:lnTo>
                <a:lnTo>
                  <a:pt x="2668" y="1170"/>
                </a:lnTo>
                <a:lnTo>
                  <a:pt x="2668" y="1175"/>
                </a:lnTo>
                <a:lnTo>
                  <a:pt x="2668" y="1180"/>
                </a:lnTo>
                <a:lnTo>
                  <a:pt x="2668" y="1187"/>
                </a:lnTo>
                <a:lnTo>
                  <a:pt x="2667" y="1194"/>
                </a:lnTo>
                <a:lnTo>
                  <a:pt x="2667" y="1198"/>
                </a:lnTo>
                <a:lnTo>
                  <a:pt x="2667" y="1202"/>
                </a:lnTo>
                <a:lnTo>
                  <a:pt x="2667" y="1215"/>
                </a:lnTo>
                <a:lnTo>
                  <a:pt x="2666" y="1227"/>
                </a:lnTo>
                <a:lnTo>
                  <a:pt x="2667" y="1237"/>
                </a:lnTo>
                <a:lnTo>
                  <a:pt x="2667" y="1247"/>
                </a:lnTo>
                <a:lnTo>
                  <a:pt x="2668" y="1256"/>
                </a:lnTo>
                <a:lnTo>
                  <a:pt x="2668" y="1264"/>
                </a:lnTo>
                <a:lnTo>
                  <a:pt x="2669" y="1271"/>
                </a:lnTo>
                <a:lnTo>
                  <a:pt x="2669" y="1278"/>
                </a:lnTo>
                <a:lnTo>
                  <a:pt x="2669" y="1286"/>
                </a:lnTo>
                <a:lnTo>
                  <a:pt x="2669" y="1293"/>
                </a:lnTo>
                <a:lnTo>
                  <a:pt x="2668" y="1300"/>
                </a:lnTo>
                <a:lnTo>
                  <a:pt x="2666" y="1308"/>
                </a:lnTo>
                <a:lnTo>
                  <a:pt x="2664" y="1317"/>
                </a:lnTo>
                <a:lnTo>
                  <a:pt x="2662" y="1326"/>
                </a:lnTo>
                <a:lnTo>
                  <a:pt x="2658" y="1336"/>
                </a:lnTo>
                <a:lnTo>
                  <a:pt x="2656" y="1342"/>
                </a:lnTo>
                <a:lnTo>
                  <a:pt x="2654" y="1348"/>
                </a:lnTo>
                <a:lnTo>
                  <a:pt x="2647" y="1364"/>
                </a:lnTo>
                <a:lnTo>
                  <a:pt x="2640" y="1377"/>
                </a:lnTo>
                <a:lnTo>
                  <a:pt x="2633" y="1389"/>
                </a:lnTo>
                <a:lnTo>
                  <a:pt x="2626" y="1399"/>
                </a:lnTo>
                <a:lnTo>
                  <a:pt x="2619" y="1408"/>
                </a:lnTo>
                <a:lnTo>
                  <a:pt x="2612" y="1416"/>
                </a:lnTo>
                <a:lnTo>
                  <a:pt x="2604" y="1423"/>
                </a:lnTo>
                <a:lnTo>
                  <a:pt x="2596" y="1430"/>
                </a:lnTo>
                <a:lnTo>
                  <a:pt x="2588" y="1436"/>
                </a:lnTo>
                <a:lnTo>
                  <a:pt x="2580" y="1444"/>
                </a:lnTo>
                <a:lnTo>
                  <a:pt x="2572" y="1451"/>
                </a:lnTo>
                <a:lnTo>
                  <a:pt x="2563" y="1459"/>
                </a:lnTo>
                <a:lnTo>
                  <a:pt x="2553" y="1468"/>
                </a:lnTo>
                <a:lnTo>
                  <a:pt x="2543" y="1479"/>
                </a:lnTo>
                <a:lnTo>
                  <a:pt x="2532" y="1492"/>
                </a:lnTo>
                <a:lnTo>
                  <a:pt x="2527" y="1499"/>
                </a:lnTo>
                <a:lnTo>
                  <a:pt x="2522" y="1506"/>
                </a:lnTo>
                <a:lnTo>
                  <a:pt x="2512" y="1518"/>
                </a:lnTo>
                <a:lnTo>
                  <a:pt x="2504" y="1529"/>
                </a:lnTo>
                <a:lnTo>
                  <a:pt x="2497" y="1539"/>
                </a:lnTo>
                <a:lnTo>
                  <a:pt x="2490" y="1547"/>
                </a:lnTo>
                <a:lnTo>
                  <a:pt x="2484" y="1555"/>
                </a:lnTo>
                <a:lnTo>
                  <a:pt x="2479" y="1562"/>
                </a:lnTo>
                <a:lnTo>
                  <a:pt x="2474" y="1569"/>
                </a:lnTo>
                <a:lnTo>
                  <a:pt x="2469" y="1576"/>
                </a:lnTo>
                <a:lnTo>
                  <a:pt x="2464" y="1582"/>
                </a:lnTo>
                <a:lnTo>
                  <a:pt x="2459" y="1589"/>
                </a:lnTo>
                <a:lnTo>
                  <a:pt x="2455" y="1597"/>
                </a:lnTo>
                <a:lnTo>
                  <a:pt x="2450" y="1606"/>
                </a:lnTo>
                <a:lnTo>
                  <a:pt x="2445" y="1615"/>
                </a:lnTo>
                <a:lnTo>
                  <a:pt x="2440" y="1626"/>
                </a:lnTo>
                <a:lnTo>
                  <a:pt x="2435" y="1638"/>
                </a:lnTo>
                <a:lnTo>
                  <a:pt x="2432" y="1644"/>
                </a:lnTo>
                <a:lnTo>
                  <a:pt x="2429" y="1652"/>
                </a:lnTo>
                <a:lnTo>
                  <a:pt x="2425" y="1661"/>
                </a:lnTo>
                <a:lnTo>
                  <a:pt x="2422" y="1670"/>
                </a:lnTo>
                <a:lnTo>
                  <a:pt x="2419" y="1678"/>
                </a:lnTo>
                <a:lnTo>
                  <a:pt x="2417" y="1685"/>
                </a:lnTo>
                <a:lnTo>
                  <a:pt x="2416" y="1692"/>
                </a:lnTo>
                <a:lnTo>
                  <a:pt x="2415" y="1698"/>
                </a:lnTo>
                <a:lnTo>
                  <a:pt x="2414" y="1704"/>
                </a:lnTo>
                <a:lnTo>
                  <a:pt x="2413" y="1710"/>
                </a:lnTo>
                <a:lnTo>
                  <a:pt x="2412" y="1716"/>
                </a:lnTo>
                <a:lnTo>
                  <a:pt x="2412" y="1722"/>
                </a:lnTo>
                <a:lnTo>
                  <a:pt x="2411" y="1728"/>
                </a:lnTo>
                <a:lnTo>
                  <a:pt x="2410" y="1735"/>
                </a:lnTo>
                <a:lnTo>
                  <a:pt x="2409" y="1742"/>
                </a:lnTo>
                <a:lnTo>
                  <a:pt x="2407" y="1751"/>
                </a:lnTo>
                <a:lnTo>
                  <a:pt x="2405" y="1760"/>
                </a:lnTo>
                <a:lnTo>
                  <a:pt x="2404" y="1765"/>
                </a:lnTo>
                <a:lnTo>
                  <a:pt x="2403" y="1771"/>
                </a:lnTo>
                <a:lnTo>
                  <a:pt x="2396" y="1799"/>
                </a:lnTo>
                <a:lnTo>
                  <a:pt x="2390" y="1825"/>
                </a:lnTo>
                <a:lnTo>
                  <a:pt x="2386" y="1848"/>
                </a:lnTo>
                <a:lnTo>
                  <a:pt x="2383" y="1869"/>
                </a:lnTo>
                <a:lnTo>
                  <a:pt x="2381" y="1889"/>
                </a:lnTo>
                <a:lnTo>
                  <a:pt x="2379" y="1907"/>
                </a:lnTo>
                <a:lnTo>
                  <a:pt x="2377" y="1924"/>
                </a:lnTo>
                <a:lnTo>
                  <a:pt x="2374" y="1940"/>
                </a:lnTo>
                <a:lnTo>
                  <a:pt x="2372" y="1956"/>
                </a:lnTo>
                <a:lnTo>
                  <a:pt x="2368" y="1973"/>
                </a:lnTo>
                <a:lnTo>
                  <a:pt x="2363" y="1989"/>
                </a:lnTo>
                <a:lnTo>
                  <a:pt x="2356" y="2006"/>
                </a:lnTo>
                <a:lnTo>
                  <a:pt x="2348" y="2024"/>
                </a:lnTo>
                <a:lnTo>
                  <a:pt x="2338" y="2043"/>
                </a:lnTo>
                <a:lnTo>
                  <a:pt x="2325" y="2064"/>
                </a:lnTo>
                <a:lnTo>
                  <a:pt x="2318" y="2076"/>
                </a:lnTo>
                <a:lnTo>
                  <a:pt x="2310" y="2088"/>
                </a:lnTo>
                <a:lnTo>
                  <a:pt x="2306" y="2092"/>
                </a:lnTo>
                <a:lnTo>
                  <a:pt x="2304" y="2096"/>
                </a:lnTo>
                <a:lnTo>
                  <a:pt x="2300" y="2099"/>
                </a:lnTo>
                <a:lnTo>
                  <a:pt x="2298" y="2102"/>
                </a:lnTo>
                <a:lnTo>
                  <a:pt x="2295" y="2104"/>
                </a:lnTo>
                <a:lnTo>
                  <a:pt x="2292" y="2106"/>
                </a:lnTo>
                <a:lnTo>
                  <a:pt x="2289" y="2107"/>
                </a:lnTo>
                <a:lnTo>
                  <a:pt x="2286" y="2109"/>
                </a:lnTo>
                <a:lnTo>
                  <a:pt x="2283" y="2110"/>
                </a:lnTo>
                <a:lnTo>
                  <a:pt x="2280" y="2112"/>
                </a:lnTo>
                <a:lnTo>
                  <a:pt x="2277" y="2114"/>
                </a:lnTo>
                <a:lnTo>
                  <a:pt x="2274" y="2115"/>
                </a:lnTo>
                <a:lnTo>
                  <a:pt x="2270" y="2118"/>
                </a:lnTo>
                <a:lnTo>
                  <a:pt x="2266" y="2120"/>
                </a:lnTo>
                <a:lnTo>
                  <a:pt x="2262" y="2123"/>
                </a:lnTo>
                <a:lnTo>
                  <a:pt x="2259" y="2125"/>
                </a:lnTo>
                <a:lnTo>
                  <a:pt x="2257" y="2127"/>
                </a:lnTo>
                <a:lnTo>
                  <a:pt x="2252" y="2131"/>
                </a:lnTo>
                <a:lnTo>
                  <a:pt x="2248" y="2135"/>
                </a:lnTo>
                <a:lnTo>
                  <a:pt x="2244" y="2139"/>
                </a:lnTo>
                <a:lnTo>
                  <a:pt x="2241" y="2142"/>
                </a:lnTo>
                <a:lnTo>
                  <a:pt x="2238" y="2145"/>
                </a:lnTo>
                <a:lnTo>
                  <a:pt x="2235" y="2148"/>
                </a:lnTo>
                <a:lnTo>
                  <a:pt x="2232" y="2150"/>
                </a:lnTo>
                <a:lnTo>
                  <a:pt x="2230" y="2153"/>
                </a:lnTo>
                <a:lnTo>
                  <a:pt x="2228" y="2155"/>
                </a:lnTo>
                <a:lnTo>
                  <a:pt x="2225" y="2158"/>
                </a:lnTo>
                <a:lnTo>
                  <a:pt x="2222" y="2161"/>
                </a:lnTo>
                <a:lnTo>
                  <a:pt x="2220" y="2164"/>
                </a:lnTo>
                <a:lnTo>
                  <a:pt x="2216" y="2167"/>
                </a:lnTo>
                <a:lnTo>
                  <a:pt x="2213" y="2171"/>
                </a:lnTo>
                <a:lnTo>
                  <a:pt x="2209" y="2175"/>
                </a:lnTo>
                <a:lnTo>
                  <a:pt x="2206" y="2177"/>
                </a:lnTo>
                <a:lnTo>
                  <a:pt x="2204" y="2180"/>
                </a:lnTo>
                <a:lnTo>
                  <a:pt x="2198" y="2186"/>
                </a:lnTo>
                <a:lnTo>
                  <a:pt x="2193" y="2190"/>
                </a:lnTo>
                <a:lnTo>
                  <a:pt x="2188" y="2195"/>
                </a:lnTo>
                <a:lnTo>
                  <a:pt x="2183" y="2199"/>
                </a:lnTo>
                <a:lnTo>
                  <a:pt x="2178" y="2202"/>
                </a:lnTo>
                <a:lnTo>
                  <a:pt x="2174" y="2205"/>
                </a:lnTo>
                <a:lnTo>
                  <a:pt x="2171" y="2208"/>
                </a:lnTo>
                <a:lnTo>
                  <a:pt x="2167" y="2210"/>
                </a:lnTo>
                <a:lnTo>
                  <a:pt x="2163" y="2213"/>
                </a:lnTo>
                <a:lnTo>
                  <a:pt x="2160" y="2216"/>
                </a:lnTo>
                <a:lnTo>
                  <a:pt x="2156" y="2220"/>
                </a:lnTo>
                <a:lnTo>
                  <a:pt x="2153" y="2224"/>
                </a:lnTo>
                <a:lnTo>
                  <a:pt x="2149" y="2228"/>
                </a:lnTo>
                <a:lnTo>
                  <a:pt x="2146" y="2233"/>
                </a:lnTo>
                <a:lnTo>
                  <a:pt x="2142" y="2239"/>
                </a:lnTo>
                <a:lnTo>
                  <a:pt x="2140" y="2242"/>
                </a:lnTo>
                <a:lnTo>
                  <a:pt x="2138" y="2246"/>
                </a:lnTo>
                <a:lnTo>
                  <a:pt x="2136" y="2250"/>
                </a:lnTo>
                <a:lnTo>
                  <a:pt x="2134" y="2254"/>
                </a:lnTo>
                <a:lnTo>
                  <a:pt x="2132" y="2257"/>
                </a:lnTo>
                <a:lnTo>
                  <a:pt x="2132" y="2260"/>
                </a:lnTo>
                <a:lnTo>
                  <a:pt x="2131" y="2263"/>
                </a:lnTo>
                <a:lnTo>
                  <a:pt x="2130" y="2266"/>
                </a:lnTo>
                <a:lnTo>
                  <a:pt x="2130" y="2268"/>
                </a:lnTo>
                <a:lnTo>
                  <a:pt x="2130" y="2271"/>
                </a:lnTo>
                <a:lnTo>
                  <a:pt x="2129" y="2274"/>
                </a:lnTo>
                <a:lnTo>
                  <a:pt x="2129" y="2276"/>
                </a:lnTo>
                <a:lnTo>
                  <a:pt x="2129" y="2280"/>
                </a:lnTo>
                <a:lnTo>
                  <a:pt x="2128" y="2283"/>
                </a:lnTo>
                <a:lnTo>
                  <a:pt x="2128" y="2286"/>
                </a:lnTo>
                <a:lnTo>
                  <a:pt x="2127" y="2290"/>
                </a:lnTo>
                <a:lnTo>
                  <a:pt x="2126" y="2294"/>
                </a:lnTo>
                <a:lnTo>
                  <a:pt x="2126" y="2296"/>
                </a:lnTo>
                <a:lnTo>
                  <a:pt x="2125" y="2299"/>
                </a:lnTo>
                <a:lnTo>
                  <a:pt x="2122" y="2310"/>
                </a:lnTo>
                <a:lnTo>
                  <a:pt x="2119" y="2319"/>
                </a:lnTo>
                <a:lnTo>
                  <a:pt x="2116" y="2327"/>
                </a:lnTo>
                <a:lnTo>
                  <a:pt x="2114" y="2334"/>
                </a:lnTo>
                <a:lnTo>
                  <a:pt x="2112" y="2341"/>
                </a:lnTo>
                <a:lnTo>
                  <a:pt x="2110" y="2347"/>
                </a:lnTo>
                <a:lnTo>
                  <a:pt x="2108" y="2353"/>
                </a:lnTo>
                <a:lnTo>
                  <a:pt x="2106" y="2358"/>
                </a:lnTo>
                <a:lnTo>
                  <a:pt x="2104" y="2364"/>
                </a:lnTo>
                <a:lnTo>
                  <a:pt x="2102" y="2370"/>
                </a:lnTo>
                <a:lnTo>
                  <a:pt x="2099" y="2376"/>
                </a:lnTo>
                <a:lnTo>
                  <a:pt x="2097" y="2382"/>
                </a:lnTo>
                <a:lnTo>
                  <a:pt x="2094" y="2390"/>
                </a:lnTo>
                <a:lnTo>
                  <a:pt x="2092" y="2398"/>
                </a:lnTo>
                <a:lnTo>
                  <a:pt x="2088" y="2407"/>
                </a:lnTo>
                <a:lnTo>
                  <a:pt x="2087" y="2412"/>
                </a:lnTo>
                <a:lnTo>
                  <a:pt x="2085" y="2418"/>
                </a:lnTo>
                <a:lnTo>
                  <a:pt x="2080" y="2433"/>
                </a:lnTo>
                <a:lnTo>
                  <a:pt x="2077" y="2446"/>
                </a:lnTo>
                <a:lnTo>
                  <a:pt x="2074" y="2459"/>
                </a:lnTo>
                <a:lnTo>
                  <a:pt x="2071" y="2470"/>
                </a:lnTo>
                <a:lnTo>
                  <a:pt x="2069" y="2480"/>
                </a:lnTo>
                <a:lnTo>
                  <a:pt x="2068" y="2489"/>
                </a:lnTo>
                <a:lnTo>
                  <a:pt x="2066" y="2498"/>
                </a:lnTo>
                <a:lnTo>
                  <a:pt x="2064" y="2507"/>
                </a:lnTo>
                <a:lnTo>
                  <a:pt x="2062" y="2515"/>
                </a:lnTo>
                <a:lnTo>
                  <a:pt x="2060" y="2524"/>
                </a:lnTo>
                <a:lnTo>
                  <a:pt x="2058" y="2532"/>
                </a:lnTo>
                <a:lnTo>
                  <a:pt x="2054" y="2542"/>
                </a:lnTo>
                <a:lnTo>
                  <a:pt x="2050" y="2552"/>
                </a:lnTo>
                <a:lnTo>
                  <a:pt x="2046" y="2563"/>
                </a:lnTo>
                <a:lnTo>
                  <a:pt x="2039" y="2576"/>
                </a:lnTo>
                <a:lnTo>
                  <a:pt x="2036" y="2582"/>
                </a:lnTo>
                <a:lnTo>
                  <a:pt x="2032" y="2590"/>
                </a:lnTo>
                <a:lnTo>
                  <a:pt x="2024" y="2605"/>
                </a:lnTo>
                <a:lnTo>
                  <a:pt x="2016" y="2619"/>
                </a:lnTo>
                <a:lnTo>
                  <a:pt x="2008" y="2631"/>
                </a:lnTo>
                <a:lnTo>
                  <a:pt x="2002" y="2641"/>
                </a:lnTo>
                <a:lnTo>
                  <a:pt x="1995" y="2651"/>
                </a:lnTo>
                <a:lnTo>
                  <a:pt x="1988" y="2659"/>
                </a:lnTo>
                <a:lnTo>
                  <a:pt x="1982" y="2667"/>
                </a:lnTo>
                <a:lnTo>
                  <a:pt x="1975" y="2674"/>
                </a:lnTo>
                <a:lnTo>
                  <a:pt x="1968" y="2682"/>
                </a:lnTo>
                <a:lnTo>
                  <a:pt x="1961" y="2689"/>
                </a:lnTo>
                <a:lnTo>
                  <a:pt x="1953" y="2697"/>
                </a:lnTo>
                <a:lnTo>
                  <a:pt x="1944" y="2705"/>
                </a:lnTo>
                <a:lnTo>
                  <a:pt x="1935" y="2714"/>
                </a:lnTo>
                <a:lnTo>
                  <a:pt x="1924" y="2724"/>
                </a:lnTo>
                <a:lnTo>
                  <a:pt x="1913" y="2735"/>
                </a:lnTo>
                <a:lnTo>
                  <a:pt x="1906" y="2742"/>
                </a:lnTo>
                <a:lnTo>
                  <a:pt x="1900" y="2748"/>
                </a:lnTo>
                <a:lnTo>
                  <a:pt x="1892" y="2756"/>
                </a:lnTo>
                <a:lnTo>
                  <a:pt x="1886" y="2762"/>
                </a:lnTo>
                <a:lnTo>
                  <a:pt x="1879" y="2768"/>
                </a:lnTo>
                <a:lnTo>
                  <a:pt x="1874" y="2773"/>
                </a:lnTo>
                <a:lnTo>
                  <a:pt x="1868" y="2777"/>
                </a:lnTo>
                <a:lnTo>
                  <a:pt x="1864" y="2781"/>
                </a:lnTo>
                <a:lnTo>
                  <a:pt x="1859" y="2785"/>
                </a:lnTo>
                <a:lnTo>
                  <a:pt x="1854" y="2788"/>
                </a:lnTo>
                <a:lnTo>
                  <a:pt x="1850" y="2792"/>
                </a:lnTo>
                <a:lnTo>
                  <a:pt x="1845" y="2796"/>
                </a:lnTo>
                <a:lnTo>
                  <a:pt x="1840" y="2799"/>
                </a:lnTo>
                <a:lnTo>
                  <a:pt x="1835" y="2804"/>
                </a:lnTo>
                <a:lnTo>
                  <a:pt x="1829" y="2808"/>
                </a:lnTo>
                <a:lnTo>
                  <a:pt x="1822" y="2814"/>
                </a:lnTo>
                <a:lnTo>
                  <a:pt x="1815" y="2820"/>
                </a:lnTo>
                <a:lnTo>
                  <a:pt x="1812" y="2824"/>
                </a:lnTo>
                <a:lnTo>
                  <a:pt x="1808" y="2828"/>
                </a:lnTo>
                <a:lnTo>
                  <a:pt x="1805" y="2830"/>
                </a:lnTo>
                <a:lnTo>
                  <a:pt x="1803" y="2832"/>
                </a:lnTo>
                <a:lnTo>
                  <a:pt x="1801" y="2834"/>
                </a:lnTo>
                <a:lnTo>
                  <a:pt x="1800" y="2835"/>
                </a:lnTo>
                <a:lnTo>
                  <a:pt x="1798" y="2837"/>
                </a:lnTo>
                <a:lnTo>
                  <a:pt x="1797" y="2838"/>
                </a:lnTo>
                <a:lnTo>
                  <a:pt x="1796" y="2840"/>
                </a:lnTo>
                <a:lnTo>
                  <a:pt x="1795" y="2841"/>
                </a:lnTo>
                <a:lnTo>
                  <a:pt x="1794" y="2842"/>
                </a:lnTo>
                <a:lnTo>
                  <a:pt x="1792" y="2844"/>
                </a:lnTo>
                <a:lnTo>
                  <a:pt x="1791" y="2845"/>
                </a:lnTo>
                <a:lnTo>
                  <a:pt x="1790" y="2847"/>
                </a:lnTo>
                <a:lnTo>
                  <a:pt x="1788" y="2848"/>
                </a:lnTo>
                <a:lnTo>
                  <a:pt x="1786" y="2850"/>
                </a:lnTo>
                <a:lnTo>
                  <a:pt x="1784" y="2852"/>
                </a:lnTo>
                <a:lnTo>
                  <a:pt x="1782" y="2853"/>
                </a:lnTo>
                <a:lnTo>
                  <a:pt x="1781" y="2854"/>
                </a:lnTo>
                <a:lnTo>
                  <a:pt x="1775" y="2858"/>
                </a:lnTo>
                <a:lnTo>
                  <a:pt x="1769" y="2862"/>
                </a:lnTo>
                <a:lnTo>
                  <a:pt x="1764" y="2866"/>
                </a:lnTo>
                <a:lnTo>
                  <a:pt x="1760" y="2869"/>
                </a:lnTo>
                <a:lnTo>
                  <a:pt x="1755" y="2872"/>
                </a:lnTo>
                <a:lnTo>
                  <a:pt x="1751" y="2875"/>
                </a:lnTo>
                <a:lnTo>
                  <a:pt x="1748" y="2877"/>
                </a:lnTo>
                <a:lnTo>
                  <a:pt x="1744" y="2879"/>
                </a:lnTo>
                <a:lnTo>
                  <a:pt x="1740" y="2881"/>
                </a:lnTo>
                <a:lnTo>
                  <a:pt x="1736" y="2883"/>
                </a:lnTo>
                <a:lnTo>
                  <a:pt x="1732" y="2885"/>
                </a:lnTo>
                <a:lnTo>
                  <a:pt x="1727" y="2886"/>
                </a:lnTo>
                <a:lnTo>
                  <a:pt x="1722" y="2888"/>
                </a:lnTo>
                <a:lnTo>
                  <a:pt x="1716" y="2890"/>
                </a:lnTo>
                <a:lnTo>
                  <a:pt x="1709" y="2892"/>
                </a:lnTo>
                <a:lnTo>
                  <a:pt x="1706" y="2892"/>
                </a:lnTo>
                <a:lnTo>
                  <a:pt x="1702" y="2894"/>
                </a:lnTo>
                <a:lnTo>
                  <a:pt x="1701" y="2894"/>
                </a:lnTo>
                <a:lnTo>
                  <a:pt x="1700" y="2894"/>
                </a:lnTo>
                <a:lnTo>
                  <a:pt x="1699" y="2894"/>
                </a:lnTo>
                <a:lnTo>
                  <a:pt x="1698" y="2894"/>
                </a:lnTo>
                <a:lnTo>
                  <a:pt x="1697" y="2894"/>
                </a:lnTo>
                <a:lnTo>
                  <a:pt x="1696" y="2894"/>
                </a:lnTo>
                <a:lnTo>
                  <a:pt x="1696" y="2894"/>
                </a:lnTo>
                <a:lnTo>
                  <a:pt x="1695" y="2893"/>
                </a:lnTo>
                <a:lnTo>
                  <a:pt x="1694" y="2893"/>
                </a:lnTo>
                <a:lnTo>
                  <a:pt x="1694" y="2893"/>
                </a:lnTo>
                <a:lnTo>
                  <a:pt x="1693" y="2893"/>
                </a:lnTo>
                <a:lnTo>
                  <a:pt x="1692" y="2893"/>
                </a:lnTo>
                <a:lnTo>
                  <a:pt x="1691" y="2893"/>
                </a:lnTo>
                <a:lnTo>
                  <a:pt x="1690" y="2893"/>
                </a:lnTo>
                <a:lnTo>
                  <a:pt x="1689" y="2893"/>
                </a:lnTo>
                <a:lnTo>
                  <a:pt x="1689" y="2893"/>
                </a:lnTo>
                <a:lnTo>
                  <a:pt x="1688" y="2894"/>
                </a:lnTo>
                <a:lnTo>
                  <a:pt x="1684" y="2894"/>
                </a:lnTo>
                <a:lnTo>
                  <a:pt x="1681" y="2896"/>
                </a:lnTo>
                <a:lnTo>
                  <a:pt x="1678" y="2897"/>
                </a:lnTo>
                <a:lnTo>
                  <a:pt x="1676" y="2898"/>
                </a:lnTo>
                <a:lnTo>
                  <a:pt x="1673" y="2900"/>
                </a:lnTo>
                <a:lnTo>
                  <a:pt x="1671" y="2901"/>
                </a:lnTo>
                <a:lnTo>
                  <a:pt x="1669" y="2902"/>
                </a:lnTo>
                <a:lnTo>
                  <a:pt x="1668" y="2904"/>
                </a:lnTo>
                <a:lnTo>
                  <a:pt x="1666" y="2905"/>
                </a:lnTo>
                <a:lnTo>
                  <a:pt x="1664" y="2907"/>
                </a:lnTo>
                <a:lnTo>
                  <a:pt x="1662" y="2908"/>
                </a:lnTo>
                <a:lnTo>
                  <a:pt x="1660" y="2910"/>
                </a:lnTo>
                <a:lnTo>
                  <a:pt x="1658" y="2912"/>
                </a:lnTo>
                <a:lnTo>
                  <a:pt x="1655" y="2915"/>
                </a:lnTo>
                <a:lnTo>
                  <a:pt x="1652" y="2917"/>
                </a:lnTo>
                <a:lnTo>
                  <a:pt x="1650" y="2918"/>
                </a:lnTo>
                <a:lnTo>
                  <a:pt x="1649" y="2920"/>
                </a:lnTo>
                <a:lnTo>
                  <a:pt x="1630" y="2934"/>
                </a:lnTo>
                <a:lnTo>
                  <a:pt x="1614" y="2947"/>
                </a:lnTo>
                <a:lnTo>
                  <a:pt x="1601" y="2958"/>
                </a:lnTo>
                <a:lnTo>
                  <a:pt x="1588" y="2969"/>
                </a:lnTo>
                <a:lnTo>
                  <a:pt x="1578" y="2979"/>
                </a:lnTo>
                <a:lnTo>
                  <a:pt x="1568" y="2988"/>
                </a:lnTo>
                <a:lnTo>
                  <a:pt x="1558" y="2997"/>
                </a:lnTo>
                <a:lnTo>
                  <a:pt x="1550" y="3006"/>
                </a:lnTo>
                <a:lnTo>
                  <a:pt x="1541" y="3014"/>
                </a:lnTo>
                <a:lnTo>
                  <a:pt x="1532" y="3023"/>
                </a:lnTo>
                <a:lnTo>
                  <a:pt x="1522" y="3032"/>
                </a:lnTo>
                <a:lnTo>
                  <a:pt x="1511" y="3042"/>
                </a:lnTo>
                <a:lnTo>
                  <a:pt x="1498" y="3053"/>
                </a:lnTo>
                <a:lnTo>
                  <a:pt x="1484" y="3064"/>
                </a:lnTo>
                <a:lnTo>
                  <a:pt x="1468" y="3077"/>
                </a:lnTo>
                <a:lnTo>
                  <a:pt x="1460" y="3084"/>
                </a:lnTo>
                <a:lnTo>
                  <a:pt x="1450" y="3092"/>
                </a:lnTo>
                <a:lnTo>
                  <a:pt x="1444" y="3096"/>
                </a:lnTo>
                <a:lnTo>
                  <a:pt x="1438" y="3101"/>
                </a:lnTo>
                <a:lnTo>
                  <a:pt x="1433" y="3105"/>
                </a:lnTo>
                <a:lnTo>
                  <a:pt x="1428" y="3109"/>
                </a:lnTo>
                <a:lnTo>
                  <a:pt x="1424" y="3113"/>
                </a:lnTo>
                <a:lnTo>
                  <a:pt x="1420" y="3116"/>
                </a:lnTo>
                <a:lnTo>
                  <a:pt x="1416" y="3119"/>
                </a:lnTo>
                <a:lnTo>
                  <a:pt x="1413" y="3122"/>
                </a:lnTo>
                <a:lnTo>
                  <a:pt x="1409" y="3124"/>
                </a:lnTo>
                <a:lnTo>
                  <a:pt x="1405" y="3127"/>
                </a:lnTo>
                <a:lnTo>
                  <a:pt x="1401" y="3129"/>
                </a:lnTo>
                <a:lnTo>
                  <a:pt x="1396" y="3132"/>
                </a:lnTo>
                <a:lnTo>
                  <a:pt x="1391" y="3135"/>
                </a:lnTo>
                <a:lnTo>
                  <a:pt x="1385" y="3138"/>
                </a:lnTo>
                <a:lnTo>
                  <a:pt x="1378" y="3141"/>
                </a:lnTo>
                <a:lnTo>
                  <a:pt x="1375" y="3142"/>
                </a:lnTo>
                <a:lnTo>
                  <a:pt x="1371" y="3144"/>
                </a:lnTo>
                <a:lnTo>
                  <a:pt x="1349" y="3154"/>
                </a:lnTo>
                <a:lnTo>
                  <a:pt x="1330" y="3162"/>
                </a:lnTo>
                <a:lnTo>
                  <a:pt x="1312" y="3168"/>
                </a:lnTo>
                <a:lnTo>
                  <a:pt x="1297" y="3173"/>
                </a:lnTo>
                <a:lnTo>
                  <a:pt x="1282" y="3178"/>
                </a:lnTo>
                <a:lnTo>
                  <a:pt x="1268" y="3181"/>
                </a:lnTo>
                <a:lnTo>
                  <a:pt x="1256" y="3184"/>
                </a:lnTo>
                <a:lnTo>
                  <a:pt x="1243" y="3186"/>
                </a:lnTo>
                <a:lnTo>
                  <a:pt x="1230" y="3188"/>
                </a:lnTo>
                <a:lnTo>
                  <a:pt x="1216" y="3190"/>
                </a:lnTo>
                <a:lnTo>
                  <a:pt x="1202" y="3193"/>
                </a:lnTo>
                <a:lnTo>
                  <a:pt x="1187" y="3195"/>
                </a:lnTo>
                <a:lnTo>
                  <a:pt x="1170" y="3198"/>
                </a:lnTo>
                <a:lnTo>
                  <a:pt x="1151" y="3201"/>
                </a:lnTo>
                <a:lnTo>
                  <a:pt x="1130" y="3206"/>
                </a:lnTo>
                <a:lnTo>
                  <a:pt x="1119" y="3208"/>
                </a:lnTo>
                <a:lnTo>
                  <a:pt x="1107" y="3211"/>
                </a:lnTo>
                <a:lnTo>
                  <a:pt x="1101" y="3212"/>
                </a:lnTo>
                <a:lnTo>
                  <a:pt x="1095" y="3213"/>
                </a:lnTo>
                <a:lnTo>
                  <a:pt x="1090" y="3214"/>
                </a:lnTo>
                <a:lnTo>
                  <a:pt x="1085" y="3215"/>
                </a:lnTo>
                <a:lnTo>
                  <a:pt x="1080" y="3216"/>
                </a:lnTo>
                <a:lnTo>
                  <a:pt x="1076" y="3217"/>
                </a:lnTo>
                <a:lnTo>
                  <a:pt x="1071" y="3218"/>
                </a:lnTo>
                <a:lnTo>
                  <a:pt x="1068" y="3218"/>
                </a:lnTo>
                <a:lnTo>
                  <a:pt x="1064" y="3219"/>
                </a:lnTo>
                <a:lnTo>
                  <a:pt x="1060" y="3220"/>
                </a:lnTo>
                <a:lnTo>
                  <a:pt x="1056" y="3220"/>
                </a:lnTo>
                <a:lnTo>
                  <a:pt x="1053" y="3221"/>
                </a:lnTo>
                <a:lnTo>
                  <a:pt x="1050" y="3222"/>
                </a:lnTo>
                <a:lnTo>
                  <a:pt x="1046" y="3222"/>
                </a:lnTo>
                <a:lnTo>
                  <a:pt x="1043" y="3223"/>
                </a:lnTo>
                <a:lnTo>
                  <a:pt x="1042" y="3224"/>
                </a:lnTo>
                <a:lnTo>
                  <a:pt x="1040" y="3224"/>
                </a:lnTo>
                <a:lnTo>
                  <a:pt x="1040" y="3224"/>
                </a:lnTo>
                <a:lnTo>
                  <a:pt x="1040" y="3224"/>
                </a:lnTo>
                <a:lnTo>
                  <a:pt x="1040" y="3224"/>
                </a:lnTo>
                <a:lnTo>
                  <a:pt x="1040" y="3224"/>
                </a:lnTo>
                <a:lnTo>
                  <a:pt x="1040" y="3224"/>
                </a:lnTo>
                <a:lnTo>
                  <a:pt x="1040" y="3224"/>
                </a:lnTo>
                <a:lnTo>
                  <a:pt x="1040" y="3224"/>
                </a:lnTo>
                <a:lnTo>
                  <a:pt x="1040" y="3224"/>
                </a:lnTo>
                <a:lnTo>
                  <a:pt x="1040" y="3224"/>
                </a:lnTo>
                <a:lnTo>
                  <a:pt x="1040" y="3224"/>
                </a:lnTo>
                <a:lnTo>
                  <a:pt x="1040" y="3224"/>
                </a:lnTo>
                <a:lnTo>
                  <a:pt x="1040" y="3224"/>
                </a:lnTo>
                <a:lnTo>
                  <a:pt x="1040" y="3224"/>
                </a:lnTo>
                <a:lnTo>
                  <a:pt x="1040" y="3224"/>
                </a:lnTo>
                <a:lnTo>
                  <a:pt x="1040" y="3224"/>
                </a:lnTo>
                <a:lnTo>
                  <a:pt x="1040" y="3224"/>
                </a:lnTo>
                <a:lnTo>
                  <a:pt x="1040" y="3224"/>
                </a:lnTo>
                <a:lnTo>
                  <a:pt x="1038" y="3220"/>
                </a:lnTo>
                <a:lnTo>
                  <a:pt x="1036" y="3216"/>
                </a:lnTo>
                <a:lnTo>
                  <a:pt x="1032" y="3212"/>
                </a:lnTo>
                <a:lnTo>
                  <a:pt x="1029" y="3208"/>
                </a:lnTo>
                <a:lnTo>
                  <a:pt x="1026" y="3203"/>
                </a:lnTo>
                <a:lnTo>
                  <a:pt x="1022" y="3199"/>
                </a:lnTo>
                <a:lnTo>
                  <a:pt x="1018" y="3194"/>
                </a:lnTo>
                <a:lnTo>
                  <a:pt x="1014" y="3190"/>
                </a:lnTo>
                <a:lnTo>
                  <a:pt x="1011" y="3184"/>
                </a:lnTo>
                <a:lnTo>
                  <a:pt x="1008" y="3179"/>
                </a:lnTo>
                <a:lnTo>
                  <a:pt x="1005" y="3174"/>
                </a:lnTo>
                <a:lnTo>
                  <a:pt x="1003" y="3168"/>
                </a:lnTo>
                <a:lnTo>
                  <a:pt x="1001" y="3162"/>
                </a:lnTo>
                <a:lnTo>
                  <a:pt x="1000" y="3157"/>
                </a:lnTo>
                <a:lnTo>
                  <a:pt x="1000" y="3150"/>
                </a:lnTo>
                <a:lnTo>
                  <a:pt x="1000" y="3147"/>
                </a:lnTo>
                <a:lnTo>
                  <a:pt x="1001" y="3144"/>
                </a:lnTo>
              </a:path>
            </a:pathLst>
          </a:custGeom>
          <a:solidFill>
            <a:srgbClr val="A0CA88"/>
          </a:solidFill>
          <a:ln w="2032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0947" name="Freeform 3"/>
          <p:cNvSpPr>
            <a:spLocks/>
          </p:cNvSpPr>
          <p:nvPr/>
        </p:nvSpPr>
        <p:spPr bwMode="auto">
          <a:xfrm>
            <a:off x="1674813" y="836613"/>
            <a:ext cx="906462" cy="628650"/>
          </a:xfrm>
          <a:custGeom>
            <a:avLst/>
            <a:gdLst>
              <a:gd name="T0" fmla="*/ 518 w 641"/>
              <a:gd name="T1" fmla="*/ 0 h 396"/>
              <a:gd name="T2" fmla="*/ 507 w 641"/>
              <a:gd name="T3" fmla="*/ 1 h 396"/>
              <a:gd name="T4" fmla="*/ 493 w 641"/>
              <a:gd name="T5" fmla="*/ 3 h 396"/>
              <a:gd name="T6" fmla="*/ 460 w 641"/>
              <a:gd name="T7" fmla="*/ 9 h 396"/>
              <a:gd name="T8" fmla="*/ 432 w 641"/>
              <a:gd name="T9" fmla="*/ 17 h 396"/>
              <a:gd name="T10" fmla="*/ 408 w 641"/>
              <a:gd name="T11" fmla="*/ 27 h 396"/>
              <a:gd name="T12" fmla="*/ 375 w 641"/>
              <a:gd name="T13" fmla="*/ 45 h 396"/>
              <a:gd name="T14" fmla="*/ 314 w 641"/>
              <a:gd name="T15" fmla="*/ 79 h 396"/>
              <a:gd name="T16" fmla="*/ 278 w 641"/>
              <a:gd name="T17" fmla="*/ 105 h 396"/>
              <a:gd name="T18" fmla="*/ 242 w 641"/>
              <a:gd name="T19" fmla="*/ 141 h 396"/>
              <a:gd name="T20" fmla="*/ 199 w 641"/>
              <a:gd name="T21" fmla="*/ 189 h 396"/>
              <a:gd name="T22" fmla="*/ 183 w 641"/>
              <a:gd name="T23" fmla="*/ 220 h 396"/>
              <a:gd name="T24" fmla="*/ 169 w 641"/>
              <a:gd name="T25" fmla="*/ 249 h 396"/>
              <a:gd name="T26" fmla="*/ 132 w 641"/>
              <a:gd name="T27" fmla="*/ 293 h 396"/>
              <a:gd name="T28" fmla="*/ 74 w 641"/>
              <a:gd name="T29" fmla="*/ 325 h 396"/>
              <a:gd name="T30" fmla="*/ 22 w 641"/>
              <a:gd name="T31" fmla="*/ 346 h 396"/>
              <a:gd name="T32" fmla="*/ 0 w 641"/>
              <a:gd name="T33" fmla="*/ 374 h 396"/>
              <a:gd name="T34" fmla="*/ 9 w 641"/>
              <a:gd name="T35" fmla="*/ 394 h 396"/>
              <a:gd name="T36" fmla="*/ 21 w 641"/>
              <a:gd name="T37" fmla="*/ 394 h 396"/>
              <a:gd name="T38" fmla="*/ 36 w 641"/>
              <a:gd name="T39" fmla="*/ 390 h 396"/>
              <a:gd name="T40" fmla="*/ 56 w 641"/>
              <a:gd name="T41" fmla="*/ 389 h 396"/>
              <a:gd name="T42" fmla="*/ 69 w 641"/>
              <a:gd name="T43" fmla="*/ 389 h 396"/>
              <a:gd name="T44" fmla="*/ 79 w 641"/>
              <a:gd name="T45" fmla="*/ 389 h 396"/>
              <a:gd name="T46" fmla="*/ 92 w 641"/>
              <a:gd name="T47" fmla="*/ 389 h 396"/>
              <a:gd name="T48" fmla="*/ 106 w 641"/>
              <a:gd name="T49" fmla="*/ 389 h 396"/>
              <a:gd name="T50" fmla="*/ 113 w 641"/>
              <a:gd name="T51" fmla="*/ 389 h 396"/>
              <a:gd name="T52" fmla="*/ 120 w 641"/>
              <a:gd name="T53" fmla="*/ 389 h 396"/>
              <a:gd name="T54" fmla="*/ 138 w 641"/>
              <a:gd name="T55" fmla="*/ 389 h 396"/>
              <a:gd name="T56" fmla="*/ 154 w 641"/>
              <a:gd name="T57" fmla="*/ 389 h 396"/>
              <a:gd name="T58" fmla="*/ 168 w 641"/>
              <a:gd name="T59" fmla="*/ 390 h 396"/>
              <a:gd name="T60" fmla="*/ 187 w 641"/>
              <a:gd name="T61" fmla="*/ 389 h 396"/>
              <a:gd name="T62" fmla="*/ 210 w 641"/>
              <a:gd name="T63" fmla="*/ 386 h 396"/>
              <a:gd name="T64" fmla="*/ 224 w 641"/>
              <a:gd name="T65" fmla="*/ 383 h 396"/>
              <a:gd name="T66" fmla="*/ 239 w 641"/>
              <a:gd name="T67" fmla="*/ 378 h 396"/>
              <a:gd name="T68" fmla="*/ 267 w 641"/>
              <a:gd name="T69" fmla="*/ 370 h 396"/>
              <a:gd name="T70" fmla="*/ 287 w 641"/>
              <a:gd name="T71" fmla="*/ 364 h 396"/>
              <a:gd name="T72" fmla="*/ 304 w 641"/>
              <a:gd name="T73" fmla="*/ 358 h 396"/>
              <a:gd name="T74" fmla="*/ 329 w 641"/>
              <a:gd name="T75" fmla="*/ 349 h 396"/>
              <a:gd name="T76" fmla="*/ 350 w 641"/>
              <a:gd name="T77" fmla="*/ 339 h 396"/>
              <a:gd name="T78" fmla="*/ 363 w 641"/>
              <a:gd name="T79" fmla="*/ 331 h 396"/>
              <a:gd name="T80" fmla="*/ 380 w 641"/>
              <a:gd name="T81" fmla="*/ 325 h 396"/>
              <a:gd name="T82" fmla="*/ 408 w 641"/>
              <a:gd name="T83" fmla="*/ 319 h 396"/>
              <a:gd name="T84" fmla="*/ 427 w 641"/>
              <a:gd name="T85" fmla="*/ 318 h 396"/>
              <a:gd name="T86" fmla="*/ 445 w 641"/>
              <a:gd name="T87" fmla="*/ 320 h 396"/>
              <a:gd name="T88" fmla="*/ 484 w 641"/>
              <a:gd name="T89" fmla="*/ 323 h 396"/>
              <a:gd name="T90" fmla="*/ 542 w 641"/>
              <a:gd name="T91" fmla="*/ 322 h 396"/>
              <a:gd name="T92" fmla="*/ 588 w 641"/>
              <a:gd name="T93" fmla="*/ 323 h 396"/>
              <a:gd name="T94" fmla="*/ 626 w 641"/>
              <a:gd name="T95" fmla="*/ 338 h 396"/>
              <a:gd name="T96" fmla="*/ 640 w 641"/>
              <a:gd name="T97" fmla="*/ 351 h 396"/>
              <a:gd name="T98" fmla="*/ 640 w 641"/>
              <a:gd name="T99" fmla="*/ 355 h 396"/>
              <a:gd name="T100" fmla="*/ 638 w 641"/>
              <a:gd name="T101" fmla="*/ 359 h 396"/>
              <a:gd name="T102" fmla="*/ 638 w 641"/>
              <a:gd name="T103" fmla="*/ 362 h 396"/>
              <a:gd name="T104" fmla="*/ 638 w 641"/>
              <a:gd name="T105" fmla="*/ 362 h 396"/>
              <a:gd name="T106" fmla="*/ 638 w 641"/>
              <a:gd name="T107" fmla="*/ 362 h 396"/>
              <a:gd name="T108" fmla="*/ 638 w 641"/>
              <a:gd name="T109" fmla="*/ 362 h 396"/>
              <a:gd name="T110" fmla="*/ 629 w 641"/>
              <a:gd name="T111" fmla="*/ 281 h 396"/>
              <a:gd name="T112" fmla="*/ 623 w 641"/>
              <a:gd name="T113" fmla="*/ 171 h 396"/>
              <a:gd name="T114" fmla="*/ 588 w 641"/>
              <a:gd name="T115" fmla="*/ 63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41" h="396">
                <a:moveTo>
                  <a:pt x="530" y="5"/>
                </a:moveTo>
                <a:lnTo>
                  <a:pt x="527" y="3"/>
                </a:lnTo>
                <a:lnTo>
                  <a:pt x="526" y="3"/>
                </a:lnTo>
                <a:lnTo>
                  <a:pt x="524" y="2"/>
                </a:lnTo>
                <a:lnTo>
                  <a:pt x="523" y="2"/>
                </a:lnTo>
                <a:lnTo>
                  <a:pt x="522" y="1"/>
                </a:lnTo>
                <a:lnTo>
                  <a:pt x="521" y="1"/>
                </a:lnTo>
                <a:lnTo>
                  <a:pt x="520" y="1"/>
                </a:lnTo>
                <a:lnTo>
                  <a:pt x="518" y="0"/>
                </a:lnTo>
                <a:lnTo>
                  <a:pt x="517" y="0"/>
                </a:lnTo>
                <a:lnTo>
                  <a:pt x="516" y="0"/>
                </a:lnTo>
                <a:lnTo>
                  <a:pt x="514" y="0"/>
                </a:lnTo>
                <a:lnTo>
                  <a:pt x="513" y="0"/>
                </a:lnTo>
                <a:lnTo>
                  <a:pt x="512" y="0"/>
                </a:lnTo>
                <a:lnTo>
                  <a:pt x="511" y="0"/>
                </a:lnTo>
                <a:lnTo>
                  <a:pt x="510" y="0"/>
                </a:lnTo>
                <a:lnTo>
                  <a:pt x="508" y="0"/>
                </a:lnTo>
                <a:lnTo>
                  <a:pt x="507" y="1"/>
                </a:lnTo>
                <a:lnTo>
                  <a:pt x="505" y="1"/>
                </a:lnTo>
                <a:lnTo>
                  <a:pt x="504" y="1"/>
                </a:lnTo>
                <a:lnTo>
                  <a:pt x="502" y="1"/>
                </a:lnTo>
                <a:lnTo>
                  <a:pt x="501" y="2"/>
                </a:lnTo>
                <a:lnTo>
                  <a:pt x="499" y="2"/>
                </a:lnTo>
                <a:lnTo>
                  <a:pt x="498" y="2"/>
                </a:lnTo>
                <a:lnTo>
                  <a:pt x="496" y="3"/>
                </a:lnTo>
                <a:lnTo>
                  <a:pt x="494" y="3"/>
                </a:lnTo>
                <a:lnTo>
                  <a:pt x="493" y="3"/>
                </a:lnTo>
                <a:lnTo>
                  <a:pt x="491" y="4"/>
                </a:lnTo>
                <a:lnTo>
                  <a:pt x="489" y="4"/>
                </a:lnTo>
                <a:lnTo>
                  <a:pt x="487" y="5"/>
                </a:lnTo>
                <a:lnTo>
                  <a:pt x="485" y="5"/>
                </a:lnTo>
                <a:lnTo>
                  <a:pt x="483" y="5"/>
                </a:lnTo>
                <a:lnTo>
                  <a:pt x="473" y="7"/>
                </a:lnTo>
                <a:lnTo>
                  <a:pt x="468" y="8"/>
                </a:lnTo>
                <a:lnTo>
                  <a:pt x="464" y="9"/>
                </a:lnTo>
                <a:lnTo>
                  <a:pt x="460" y="9"/>
                </a:lnTo>
                <a:lnTo>
                  <a:pt x="456" y="10"/>
                </a:lnTo>
                <a:lnTo>
                  <a:pt x="453" y="11"/>
                </a:lnTo>
                <a:lnTo>
                  <a:pt x="449" y="12"/>
                </a:lnTo>
                <a:lnTo>
                  <a:pt x="446" y="13"/>
                </a:lnTo>
                <a:lnTo>
                  <a:pt x="443" y="13"/>
                </a:lnTo>
                <a:lnTo>
                  <a:pt x="440" y="14"/>
                </a:lnTo>
                <a:lnTo>
                  <a:pt x="437" y="15"/>
                </a:lnTo>
                <a:lnTo>
                  <a:pt x="434" y="16"/>
                </a:lnTo>
                <a:lnTo>
                  <a:pt x="432" y="17"/>
                </a:lnTo>
                <a:lnTo>
                  <a:pt x="429" y="18"/>
                </a:lnTo>
                <a:lnTo>
                  <a:pt x="426" y="19"/>
                </a:lnTo>
                <a:lnTo>
                  <a:pt x="424" y="20"/>
                </a:lnTo>
                <a:lnTo>
                  <a:pt x="421" y="21"/>
                </a:lnTo>
                <a:lnTo>
                  <a:pt x="418" y="22"/>
                </a:lnTo>
                <a:lnTo>
                  <a:pt x="416" y="23"/>
                </a:lnTo>
                <a:lnTo>
                  <a:pt x="413" y="24"/>
                </a:lnTo>
                <a:lnTo>
                  <a:pt x="410" y="26"/>
                </a:lnTo>
                <a:lnTo>
                  <a:pt x="408" y="27"/>
                </a:lnTo>
                <a:lnTo>
                  <a:pt x="404" y="29"/>
                </a:lnTo>
                <a:lnTo>
                  <a:pt x="402" y="30"/>
                </a:lnTo>
                <a:lnTo>
                  <a:pt x="398" y="32"/>
                </a:lnTo>
                <a:lnTo>
                  <a:pt x="395" y="34"/>
                </a:lnTo>
                <a:lnTo>
                  <a:pt x="391" y="36"/>
                </a:lnTo>
                <a:lnTo>
                  <a:pt x="388" y="38"/>
                </a:lnTo>
                <a:lnTo>
                  <a:pt x="384" y="40"/>
                </a:lnTo>
                <a:lnTo>
                  <a:pt x="380" y="42"/>
                </a:lnTo>
                <a:lnTo>
                  <a:pt x="375" y="45"/>
                </a:lnTo>
                <a:lnTo>
                  <a:pt x="360" y="53"/>
                </a:lnTo>
                <a:lnTo>
                  <a:pt x="353" y="57"/>
                </a:lnTo>
                <a:lnTo>
                  <a:pt x="346" y="61"/>
                </a:lnTo>
                <a:lnTo>
                  <a:pt x="340" y="64"/>
                </a:lnTo>
                <a:lnTo>
                  <a:pt x="334" y="67"/>
                </a:lnTo>
                <a:lnTo>
                  <a:pt x="328" y="71"/>
                </a:lnTo>
                <a:lnTo>
                  <a:pt x="324" y="74"/>
                </a:lnTo>
                <a:lnTo>
                  <a:pt x="318" y="77"/>
                </a:lnTo>
                <a:lnTo>
                  <a:pt x="314" y="79"/>
                </a:lnTo>
                <a:lnTo>
                  <a:pt x="309" y="82"/>
                </a:lnTo>
                <a:lnTo>
                  <a:pt x="305" y="85"/>
                </a:lnTo>
                <a:lnTo>
                  <a:pt x="301" y="88"/>
                </a:lnTo>
                <a:lnTo>
                  <a:pt x="297" y="91"/>
                </a:lnTo>
                <a:lnTo>
                  <a:pt x="293" y="93"/>
                </a:lnTo>
                <a:lnTo>
                  <a:pt x="289" y="96"/>
                </a:lnTo>
                <a:lnTo>
                  <a:pt x="286" y="99"/>
                </a:lnTo>
                <a:lnTo>
                  <a:pt x="282" y="102"/>
                </a:lnTo>
                <a:lnTo>
                  <a:pt x="278" y="105"/>
                </a:lnTo>
                <a:lnTo>
                  <a:pt x="275" y="108"/>
                </a:lnTo>
                <a:lnTo>
                  <a:pt x="271" y="112"/>
                </a:lnTo>
                <a:lnTo>
                  <a:pt x="267" y="115"/>
                </a:lnTo>
                <a:lnTo>
                  <a:pt x="263" y="119"/>
                </a:lnTo>
                <a:lnTo>
                  <a:pt x="260" y="123"/>
                </a:lnTo>
                <a:lnTo>
                  <a:pt x="255" y="127"/>
                </a:lnTo>
                <a:lnTo>
                  <a:pt x="251" y="131"/>
                </a:lnTo>
                <a:lnTo>
                  <a:pt x="246" y="136"/>
                </a:lnTo>
                <a:lnTo>
                  <a:pt x="242" y="141"/>
                </a:lnTo>
                <a:lnTo>
                  <a:pt x="237" y="146"/>
                </a:lnTo>
                <a:lnTo>
                  <a:pt x="232" y="151"/>
                </a:lnTo>
                <a:lnTo>
                  <a:pt x="226" y="157"/>
                </a:lnTo>
                <a:lnTo>
                  <a:pt x="220" y="164"/>
                </a:lnTo>
                <a:lnTo>
                  <a:pt x="212" y="173"/>
                </a:lnTo>
                <a:lnTo>
                  <a:pt x="208" y="177"/>
                </a:lnTo>
                <a:lnTo>
                  <a:pt x="205" y="182"/>
                </a:lnTo>
                <a:lnTo>
                  <a:pt x="202" y="186"/>
                </a:lnTo>
                <a:lnTo>
                  <a:pt x="199" y="189"/>
                </a:lnTo>
                <a:lnTo>
                  <a:pt x="197" y="193"/>
                </a:lnTo>
                <a:lnTo>
                  <a:pt x="194" y="197"/>
                </a:lnTo>
                <a:lnTo>
                  <a:pt x="192" y="201"/>
                </a:lnTo>
                <a:lnTo>
                  <a:pt x="190" y="204"/>
                </a:lnTo>
                <a:lnTo>
                  <a:pt x="189" y="207"/>
                </a:lnTo>
                <a:lnTo>
                  <a:pt x="187" y="211"/>
                </a:lnTo>
                <a:lnTo>
                  <a:pt x="186" y="214"/>
                </a:lnTo>
                <a:lnTo>
                  <a:pt x="184" y="217"/>
                </a:lnTo>
                <a:lnTo>
                  <a:pt x="183" y="220"/>
                </a:lnTo>
                <a:lnTo>
                  <a:pt x="182" y="223"/>
                </a:lnTo>
                <a:lnTo>
                  <a:pt x="180" y="226"/>
                </a:lnTo>
                <a:lnTo>
                  <a:pt x="179" y="229"/>
                </a:lnTo>
                <a:lnTo>
                  <a:pt x="178" y="233"/>
                </a:lnTo>
                <a:lnTo>
                  <a:pt x="176" y="236"/>
                </a:lnTo>
                <a:lnTo>
                  <a:pt x="174" y="239"/>
                </a:lnTo>
                <a:lnTo>
                  <a:pt x="173" y="242"/>
                </a:lnTo>
                <a:lnTo>
                  <a:pt x="171" y="246"/>
                </a:lnTo>
                <a:lnTo>
                  <a:pt x="169" y="249"/>
                </a:lnTo>
                <a:lnTo>
                  <a:pt x="167" y="253"/>
                </a:lnTo>
                <a:lnTo>
                  <a:pt x="164" y="257"/>
                </a:lnTo>
                <a:lnTo>
                  <a:pt x="162" y="261"/>
                </a:lnTo>
                <a:lnTo>
                  <a:pt x="158" y="265"/>
                </a:lnTo>
                <a:lnTo>
                  <a:pt x="155" y="269"/>
                </a:lnTo>
                <a:lnTo>
                  <a:pt x="152" y="273"/>
                </a:lnTo>
                <a:lnTo>
                  <a:pt x="148" y="278"/>
                </a:lnTo>
                <a:lnTo>
                  <a:pt x="143" y="283"/>
                </a:lnTo>
                <a:lnTo>
                  <a:pt x="132" y="293"/>
                </a:lnTo>
                <a:lnTo>
                  <a:pt x="126" y="298"/>
                </a:lnTo>
                <a:lnTo>
                  <a:pt x="120" y="302"/>
                </a:lnTo>
                <a:lnTo>
                  <a:pt x="113" y="306"/>
                </a:lnTo>
                <a:lnTo>
                  <a:pt x="106" y="310"/>
                </a:lnTo>
                <a:lnTo>
                  <a:pt x="100" y="313"/>
                </a:lnTo>
                <a:lnTo>
                  <a:pt x="94" y="317"/>
                </a:lnTo>
                <a:lnTo>
                  <a:pt x="87" y="320"/>
                </a:lnTo>
                <a:lnTo>
                  <a:pt x="80" y="323"/>
                </a:lnTo>
                <a:lnTo>
                  <a:pt x="74" y="325"/>
                </a:lnTo>
                <a:lnTo>
                  <a:pt x="67" y="328"/>
                </a:lnTo>
                <a:lnTo>
                  <a:pt x="60" y="330"/>
                </a:lnTo>
                <a:lnTo>
                  <a:pt x="54" y="333"/>
                </a:lnTo>
                <a:lnTo>
                  <a:pt x="48" y="335"/>
                </a:lnTo>
                <a:lnTo>
                  <a:pt x="42" y="337"/>
                </a:lnTo>
                <a:lnTo>
                  <a:pt x="37" y="339"/>
                </a:lnTo>
                <a:lnTo>
                  <a:pt x="31" y="342"/>
                </a:lnTo>
                <a:lnTo>
                  <a:pt x="26" y="344"/>
                </a:lnTo>
                <a:lnTo>
                  <a:pt x="22" y="346"/>
                </a:lnTo>
                <a:lnTo>
                  <a:pt x="17" y="349"/>
                </a:lnTo>
                <a:lnTo>
                  <a:pt x="13" y="351"/>
                </a:lnTo>
                <a:lnTo>
                  <a:pt x="10" y="354"/>
                </a:lnTo>
                <a:lnTo>
                  <a:pt x="7" y="357"/>
                </a:lnTo>
                <a:lnTo>
                  <a:pt x="4" y="360"/>
                </a:lnTo>
                <a:lnTo>
                  <a:pt x="2" y="363"/>
                </a:lnTo>
                <a:lnTo>
                  <a:pt x="1" y="366"/>
                </a:lnTo>
                <a:lnTo>
                  <a:pt x="0" y="370"/>
                </a:lnTo>
                <a:lnTo>
                  <a:pt x="0" y="374"/>
                </a:lnTo>
                <a:lnTo>
                  <a:pt x="0" y="379"/>
                </a:lnTo>
                <a:lnTo>
                  <a:pt x="2" y="383"/>
                </a:lnTo>
                <a:lnTo>
                  <a:pt x="4" y="389"/>
                </a:lnTo>
                <a:lnTo>
                  <a:pt x="5" y="391"/>
                </a:lnTo>
                <a:lnTo>
                  <a:pt x="6" y="391"/>
                </a:lnTo>
                <a:lnTo>
                  <a:pt x="6" y="393"/>
                </a:lnTo>
                <a:lnTo>
                  <a:pt x="7" y="393"/>
                </a:lnTo>
                <a:lnTo>
                  <a:pt x="8" y="393"/>
                </a:lnTo>
                <a:lnTo>
                  <a:pt x="9" y="394"/>
                </a:lnTo>
                <a:lnTo>
                  <a:pt x="10" y="394"/>
                </a:lnTo>
                <a:lnTo>
                  <a:pt x="12" y="395"/>
                </a:lnTo>
                <a:lnTo>
                  <a:pt x="12" y="395"/>
                </a:lnTo>
                <a:lnTo>
                  <a:pt x="14" y="395"/>
                </a:lnTo>
                <a:lnTo>
                  <a:pt x="15" y="395"/>
                </a:lnTo>
                <a:lnTo>
                  <a:pt x="16" y="394"/>
                </a:lnTo>
                <a:lnTo>
                  <a:pt x="18" y="394"/>
                </a:lnTo>
                <a:lnTo>
                  <a:pt x="19" y="394"/>
                </a:lnTo>
                <a:lnTo>
                  <a:pt x="21" y="394"/>
                </a:lnTo>
                <a:lnTo>
                  <a:pt x="22" y="393"/>
                </a:lnTo>
                <a:lnTo>
                  <a:pt x="24" y="393"/>
                </a:lnTo>
                <a:lnTo>
                  <a:pt x="25" y="393"/>
                </a:lnTo>
                <a:lnTo>
                  <a:pt x="27" y="392"/>
                </a:lnTo>
                <a:lnTo>
                  <a:pt x="29" y="392"/>
                </a:lnTo>
                <a:lnTo>
                  <a:pt x="30" y="391"/>
                </a:lnTo>
                <a:lnTo>
                  <a:pt x="32" y="391"/>
                </a:lnTo>
                <a:lnTo>
                  <a:pt x="34" y="390"/>
                </a:lnTo>
                <a:lnTo>
                  <a:pt x="36" y="390"/>
                </a:lnTo>
                <a:lnTo>
                  <a:pt x="38" y="389"/>
                </a:lnTo>
                <a:lnTo>
                  <a:pt x="40" y="389"/>
                </a:lnTo>
                <a:lnTo>
                  <a:pt x="42" y="389"/>
                </a:lnTo>
                <a:lnTo>
                  <a:pt x="44" y="389"/>
                </a:lnTo>
                <a:lnTo>
                  <a:pt x="46" y="389"/>
                </a:lnTo>
                <a:lnTo>
                  <a:pt x="48" y="389"/>
                </a:lnTo>
                <a:lnTo>
                  <a:pt x="50" y="389"/>
                </a:lnTo>
                <a:lnTo>
                  <a:pt x="54" y="389"/>
                </a:lnTo>
                <a:lnTo>
                  <a:pt x="56" y="389"/>
                </a:lnTo>
                <a:lnTo>
                  <a:pt x="58" y="389"/>
                </a:lnTo>
                <a:lnTo>
                  <a:pt x="60" y="389"/>
                </a:lnTo>
                <a:lnTo>
                  <a:pt x="61" y="389"/>
                </a:lnTo>
                <a:lnTo>
                  <a:pt x="62" y="389"/>
                </a:lnTo>
                <a:lnTo>
                  <a:pt x="64" y="389"/>
                </a:lnTo>
                <a:lnTo>
                  <a:pt x="65" y="389"/>
                </a:lnTo>
                <a:lnTo>
                  <a:pt x="66" y="389"/>
                </a:lnTo>
                <a:lnTo>
                  <a:pt x="68" y="389"/>
                </a:lnTo>
                <a:lnTo>
                  <a:pt x="69" y="389"/>
                </a:lnTo>
                <a:lnTo>
                  <a:pt x="70" y="389"/>
                </a:lnTo>
                <a:lnTo>
                  <a:pt x="71" y="389"/>
                </a:lnTo>
                <a:lnTo>
                  <a:pt x="72" y="389"/>
                </a:lnTo>
                <a:lnTo>
                  <a:pt x="74" y="389"/>
                </a:lnTo>
                <a:lnTo>
                  <a:pt x="74" y="389"/>
                </a:lnTo>
                <a:lnTo>
                  <a:pt x="76" y="389"/>
                </a:lnTo>
                <a:lnTo>
                  <a:pt x="77" y="389"/>
                </a:lnTo>
                <a:lnTo>
                  <a:pt x="78" y="389"/>
                </a:lnTo>
                <a:lnTo>
                  <a:pt x="79" y="389"/>
                </a:lnTo>
                <a:lnTo>
                  <a:pt x="80" y="389"/>
                </a:lnTo>
                <a:lnTo>
                  <a:pt x="82" y="389"/>
                </a:lnTo>
                <a:lnTo>
                  <a:pt x="83" y="389"/>
                </a:lnTo>
                <a:lnTo>
                  <a:pt x="84" y="389"/>
                </a:lnTo>
                <a:lnTo>
                  <a:pt x="86" y="389"/>
                </a:lnTo>
                <a:lnTo>
                  <a:pt x="87" y="389"/>
                </a:lnTo>
                <a:lnTo>
                  <a:pt x="89" y="389"/>
                </a:lnTo>
                <a:lnTo>
                  <a:pt x="91" y="389"/>
                </a:lnTo>
                <a:lnTo>
                  <a:pt x="92" y="389"/>
                </a:lnTo>
                <a:lnTo>
                  <a:pt x="94" y="389"/>
                </a:lnTo>
                <a:lnTo>
                  <a:pt x="97" y="389"/>
                </a:lnTo>
                <a:lnTo>
                  <a:pt x="99" y="389"/>
                </a:lnTo>
                <a:lnTo>
                  <a:pt x="100" y="389"/>
                </a:lnTo>
                <a:lnTo>
                  <a:pt x="102" y="389"/>
                </a:lnTo>
                <a:lnTo>
                  <a:pt x="103" y="389"/>
                </a:lnTo>
                <a:lnTo>
                  <a:pt x="104" y="389"/>
                </a:lnTo>
                <a:lnTo>
                  <a:pt x="105" y="389"/>
                </a:lnTo>
                <a:lnTo>
                  <a:pt x="106" y="389"/>
                </a:lnTo>
                <a:lnTo>
                  <a:pt x="107" y="389"/>
                </a:lnTo>
                <a:lnTo>
                  <a:pt x="108" y="389"/>
                </a:lnTo>
                <a:lnTo>
                  <a:pt x="108" y="389"/>
                </a:lnTo>
                <a:lnTo>
                  <a:pt x="109" y="389"/>
                </a:lnTo>
                <a:lnTo>
                  <a:pt x="110" y="389"/>
                </a:lnTo>
                <a:lnTo>
                  <a:pt x="111" y="389"/>
                </a:lnTo>
                <a:lnTo>
                  <a:pt x="112" y="389"/>
                </a:lnTo>
                <a:lnTo>
                  <a:pt x="112" y="389"/>
                </a:lnTo>
                <a:lnTo>
                  <a:pt x="113" y="389"/>
                </a:lnTo>
                <a:lnTo>
                  <a:pt x="114" y="389"/>
                </a:lnTo>
                <a:lnTo>
                  <a:pt x="114" y="389"/>
                </a:lnTo>
                <a:lnTo>
                  <a:pt x="115" y="389"/>
                </a:lnTo>
                <a:lnTo>
                  <a:pt x="116" y="389"/>
                </a:lnTo>
                <a:lnTo>
                  <a:pt x="117" y="389"/>
                </a:lnTo>
                <a:lnTo>
                  <a:pt x="118" y="389"/>
                </a:lnTo>
                <a:lnTo>
                  <a:pt x="118" y="389"/>
                </a:lnTo>
                <a:lnTo>
                  <a:pt x="119" y="389"/>
                </a:lnTo>
                <a:lnTo>
                  <a:pt x="120" y="389"/>
                </a:lnTo>
                <a:lnTo>
                  <a:pt x="121" y="389"/>
                </a:lnTo>
                <a:lnTo>
                  <a:pt x="122" y="389"/>
                </a:lnTo>
                <a:lnTo>
                  <a:pt x="124" y="389"/>
                </a:lnTo>
                <a:lnTo>
                  <a:pt x="125" y="389"/>
                </a:lnTo>
                <a:lnTo>
                  <a:pt x="126" y="389"/>
                </a:lnTo>
                <a:lnTo>
                  <a:pt x="128" y="389"/>
                </a:lnTo>
                <a:lnTo>
                  <a:pt x="133" y="389"/>
                </a:lnTo>
                <a:lnTo>
                  <a:pt x="135" y="389"/>
                </a:lnTo>
                <a:lnTo>
                  <a:pt x="138" y="389"/>
                </a:lnTo>
                <a:lnTo>
                  <a:pt x="140" y="389"/>
                </a:lnTo>
                <a:lnTo>
                  <a:pt x="142" y="389"/>
                </a:lnTo>
                <a:lnTo>
                  <a:pt x="144" y="389"/>
                </a:lnTo>
                <a:lnTo>
                  <a:pt x="146" y="389"/>
                </a:lnTo>
                <a:lnTo>
                  <a:pt x="148" y="389"/>
                </a:lnTo>
                <a:lnTo>
                  <a:pt x="150" y="389"/>
                </a:lnTo>
                <a:lnTo>
                  <a:pt x="151" y="389"/>
                </a:lnTo>
                <a:lnTo>
                  <a:pt x="153" y="389"/>
                </a:lnTo>
                <a:lnTo>
                  <a:pt x="154" y="389"/>
                </a:lnTo>
                <a:lnTo>
                  <a:pt x="156" y="389"/>
                </a:lnTo>
                <a:lnTo>
                  <a:pt x="157" y="389"/>
                </a:lnTo>
                <a:lnTo>
                  <a:pt x="159" y="390"/>
                </a:lnTo>
                <a:lnTo>
                  <a:pt x="160" y="390"/>
                </a:lnTo>
                <a:lnTo>
                  <a:pt x="162" y="390"/>
                </a:lnTo>
                <a:lnTo>
                  <a:pt x="163" y="390"/>
                </a:lnTo>
                <a:lnTo>
                  <a:pt x="165" y="390"/>
                </a:lnTo>
                <a:lnTo>
                  <a:pt x="166" y="390"/>
                </a:lnTo>
                <a:lnTo>
                  <a:pt x="168" y="390"/>
                </a:lnTo>
                <a:lnTo>
                  <a:pt x="170" y="390"/>
                </a:lnTo>
                <a:lnTo>
                  <a:pt x="171" y="390"/>
                </a:lnTo>
                <a:lnTo>
                  <a:pt x="173" y="390"/>
                </a:lnTo>
                <a:lnTo>
                  <a:pt x="175" y="389"/>
                </a:lnTo>
                <a:lnTo>
                  <a:pt x="177" y="389"/>
                </a:lnTo>
                <a:lnTo>
                  <a:pt x="179" y="389"/>
                </a:lnTo>
                <a:lnTo>
                  <a:pt x="182" y="389"/>
                </a:lnTo>
                <a:lnTo>
                  <a:pt x="184" y="389"/>
                </a:lnTo>
                <a:lnTo>
                  <a:pt x="187" y="389"/>
                </a:lnTo>
                <a:lnTo>
                  <a:pt x="190" y="389"/>
                </a:lnTo>
                <a:lnTo>
                  <a:pt x="195" y="388"/>
                </a:lnTo>
                <a:lnTo>
                  <a:pt x="197" y="387"/>
                </a:lnTo>
                <a:lnTo>
                  <a:pt x="200" y="387"/>
                </a:lnTo>
                <a:lnTo>
                  <a:pt x="202" y="387"/>
                </a:lnTo>
                <a:lnTo>
                  <a:pt x="204" y="387"/>
                </a:lnTo>
                <a:lnTo>
                  <a:pt x="206" y="386"/>
                </a:lnTo>
                <a:lnTo>
                  <a:pt x="208" y="386"/>
                </a:lnTo>
                <a:lnTo>
                  <a:pt x="210" y="386"/>
                </a:lnTo>
                <a:lnTo>
                  <a:pt x="212" y="385"/>
                </a:lnTo>
                <a:lnTo>
                  <a:pt x="213" y="385"/>
                </a:lnTo>
                <a:lnTo>
                  <a:pt x="215" y="385"/>
                </a:lnTo>
                <a:lnTo>
                  <a:pt x="216" y="385"/>
                </a:lnTo>
                <a:lnTo>
                  <a:pt x="218" y="384"/>
                </a:lnTo>
                <a:lnTo>
                  <a:pt x="219" y="384"/>
                </a:lnTo>
                <a:lnTo>
                  <a:pt x="221" y="384"/>
                </a:lnTo>
                <a:lnTo>
                  <a:pt x="222" y="383"/>
                </a:lnTo>
                <a:lnTo>
                  <a:pt x="224" y="383"/>
                </a:lnTo>
                <a:lnTo>
                  <a:pt x="225" y="383"/>
                </a:lnTo>
                <a:lnTo>
                  <a:pt x="226" y="382"/>
                </a:lnTo>
                <a:lnTo>
                  <a:pt x="228" y="382"/>
                </a:lnTo>
                <a:lnTo>
                  <a:pt x="230" y="381"/>
                </a:lnTo>
                <a:lnTo>
                  <a:pt x="231" y="381"/>
                </a:lnTo>
                <a:lnTo>
                  <a:pt x="233" y="380"/>
                </a:lnTo>
                <a:lnTo>
                  <a:pt x="235" y="379"/>
                </a:lnTo>
                <a:lnTo>
                  <a:pt x="237" y="379"/>
                </a:lnTo>
                <a:lnTo>
                  <a:pt x="239" y="378"/>
                </a:lnTo>
                <a:lnTo>
                  <a:pt x="241" y="378"/>
                </a:lnTo>
                <a:lnTo>
                  <a:pt x="243" y="377"/>
                </a:lnTo>
                <a:lnTo>
                  <a:pt x="246" y="376"/>
                </a:lnTo>
                <a:lnTo>
                  <a:pt x="248" y="375"/>
                </a:lnTo>
                <a:lnTo>
                  <a:pt x="251" y="375"/>
                </a:lnTo>
                <a:lnTo>
                  <a:pt x="258" y="373"/>
                </a:lnTo>
                <a:lnTo>
                  <a:pt x="261" y="372"/>
                </a:lnTo>
                <a:lnTo>
                  <a:pt x="264" y="371"/>
                </a:lnTo>
                <a:lnTo>
                  <a:pt x="267" y="370"/>
                </a:lnTo>
                <a:lnTo>
                  <a:pt x="270" y="369"/>
                </a:lnTo>
                <a:lnTo>
                  <a:pt x="272" y="369"/>
                </a:lnTo>
                <a:lnTo>
                  <a:pt x="275" y="368"/>
                </a:lnTo>
                <a:lnTo>
                  <a:pt x="277" y="367"/>
                </a:lnTo>
                <a:lnTo>
                  <a:pt x="279" y="367"/>
                </a:lnTo>
                <a:lnTo>
                  <a:pt x="281" y="366"/>
                </a:lnTo>
                <a:lnTo>
                  <a:pt x="283" y="365"/>
                </a:lnTo>
                <a:lnTo>
                  <a:pt x="285" y="365"/>
                </a:lnTo>
                <a:lnTo>
                  <a:pt x="287" y="364"/>
                </a:lnTo>
                <a:lnTo>
                  <a:pt x="289" y="364"/>
                </a:lnTo>
                <a:lnTo>
                  <a:pt x="290" y="363"/>
                </a:lnTo>
                <a:lnTo>
                  <a:pt x="292" y="363"/>
                </a:lnTo>
                <a:lnTo>
                  <a:pt x="294" y="362"/>
                </a:lnTo>
                <a:lnTo>
                  <a:pt x="296" y="361"/>
                </a:lnTo>
                <a:lnTo>
                  <a:pt x="298" y="360"/>
                </a:lnTo>
                <a:lnTo>
                  <a:pt x="300" y="360"/>
                </a:lnTo>
                <a:lnTo>
                  <a:pt x="302" y="359"/>
                </a:lnTo>
                <a:lnTo>
                  <a:pt x="304" y="358"/>
                </a:lnTo>
                <a:lnTo>
                  <a:pt x="306" y="357"/>
                </a:lnTo>
                <a:lnTo>
                  <a:pt x="308" y="356"/>
                </a:lnTo>
                <a:lnTo>
                  <a:pt x="311" y="355"/>
                </a:lnTo>
                <a:lnTo>
                  <a:pt x="313" y="354"/>
                </a:lnTo>
                <a:lnTo>
                  <a:pt x="316" y="353"/>
                </a:lnTo>
                <a:lnTo>
                  <a:pt x="319" y="352"/>
                </a:lnTo>
                <a:lnTo>
                  <a:pt x="322" y="351"/>
                </a:lnTo>
                <a:lnTo>
                  <a:pt x="325" y="350"/>
                </a:lnTo>
                <a:lnTo>
                  <a:pt x="329" y="349"/>
                </a:lnTo>
                <a:lnTo>
                  <a:pt x="334" y="346"/>
                </a:lnTo>
                <a:lnTo>
                  <a:pt x="337" y="345"/>
                </a:lnTo>
                <a:lnTo>
                  <a:pt x="339" y="344"/>
                </a:lnTo>
                <a:lnTo>
                  <a:pt x="341" y="343"/>
                </a:lnTo>
                <a:lnTo>
                  <a:pt x="343" y="342"/>
                </a:lnTo>
                <a:lnTo>
                  <a:pt x="345" y="341"/>
                </a:lnTo>
                <a:lnTo>
                  <a:pt x="347" y="340"/>
                </a:lnTo>
                <a:lnTo>
                  <a:pt x="349" y="339"/>
                </a:lnTo>
                <a:lnTo>
                  <a:pt x="350" y="339"/>
                </a:lnTo>
                <a:lnTo>
                  <a:pt x="352" y="337"/>
                </a:lnTo>
                <a:lnTo>
                  <a:pt x="354" y="337"/>
                </a:lnTo>
                <a:lnTo>
                  <a:pt x="355" y="336"/>
                </a:lnTo>
                <a:lnTo>
                  <a:pt x="356" y="335"/>
                </a:lnTo>
                <a:lnTo>
                  <a:pt x="358" y="334"/>
                </a:lnTo>
                <a:lnTo>
                  <a:pt x="359" y="333"/>
                </a:lnTo>
                <a:lnTo>
                  <a:pt x="360" y="333"/>
                </a:lnTo>
                <a:lnTo>
                  <a:pt x="362" y="332"/>
                </a:lnTo>
                <a:lnTo>
                  <a:pt x="363" y="331"/>
                </a:lnTo>
                <a:lnTo>
                  <a:pt x="365" y="330"/>
                </a:lnTo>
                <a:lnTo>
                  <a:pt x="366" y="329"/>
                </a:lnTo>
                <a:lnTo>
                  <a:pt x="368" y="329"/>
                </a:lnTo>
                <a:lnTo>
                  <a:pt x="370" y="328"/>
                </a:lnTo>
                <a:lnTo>
                  <a:pt x="372" y="327"/>
                </a:lnTo>
                <a:lnTo>
                  <a:pt x="373" y="327"/>
                </a:lnTo>
                <a:lnTo>
                  <a:pt x="375" y="326"/>
                </a:lnTo>
                <a:lnTo>
                  <a:pt x="378" y="325"/>
                </a:lnTo>
                <a:lnTo>
                  <a:pt x="380" y="325"/>
                </a:lnTo>
                <a:lnTo>
                  <a:pt x="382" y="324"/>
                </a:lnTo>
                <a:lnTo>
                  <a:pt x="385" y="323"/>
                </a:lnTo>
                <a:lnTo>
                  <a:pt x="388" y="323"/>
                </a:lnTo>
                <a:lnTo>
                  <a:pt x="391" y="322"/>
                </a:lnTo>
                <a:lnTo>
                  <a:pt x="397" y="321"/>
                </a:lnTo>
                <a:lnTo>
                  <a:pt x="400" y="320"/>
                </a:lnTo>
                <a:lnTo>
                  <a:pt x="403" y="320"/>
                </a:lnTo>
                <a:lnTo>
                  <a:pt x="406" y="319"/>
                </a:lnTo>
                <a:lnTo>
                  <a:pt x="408" y="319"/>
                </a:lnTo>
                <a:lnTo>
                  <a:pt x="410" y="319"/>
                </a:lnTo>
                <a:lnTo>
                  <a:pt x="413" y="319"/>
                </a:lnTo>
                <a:lnTo>
                  <a:pt x="415" y="319"/>
                </a:lnTo>
                <a:lnTo>
                  <a:pt x="417" y="318"/>
                </a:lnTo>
                <a:lnTo>
                  <a:pt x="419" y="318"/>
                </a:lnTo>
                <a:lnTo>
                  <a:pt x="421" y="318"/>
                </a:lnTo>
                <a:lnTo>
                  <a:pt x="423" y="318"/>
                </a:lnTo>
                <a:lnTo>
                  <a:pt x="425" y="318"/>
                </a:lnTo>
                <a:lnTo>
                  <a:pt x="427" y="318"/>
                </a:lnTo>
                <a:lnTo>
                  <a:pt x="429" y="319"/>
                </a:lnTo>
                <a:lnTo>
                  <a:pt x="430" y="319"/>
                </a:lnTo>
                <a:lnTo>
                  <a:pt x="432" y="319"/>
                </a:lnTo>
                <a:lnTo>
                  <a:pt x="434" y="319"/>
                </a:lnTo>
                <a:lnTo>
                  <a:pt x="436" y="319"/>
                </a:lnTo>
                <a:lnTo>
                  <a:pt x="438" y="319"/>
                </a:lnTo>
                <a:lnTo>
                  <a:pt x="440" y="319"/>
                </a:lnTo>
                <a:lnTo>
                  <a:pt x="442" y="320"/>
                </a:lnTo>
                <a:lnTo>
                  <a:pt x="445" y="320"/>
                </a:lnTo>
                <a:lnTo>
                  <a:pt x="447" y="320"/>
                </a:lnTo>
                <a:lnTo>
                  <a:pt x="450" y="321"/>
                </a:lnTo>
                <a:lnTo>
                  <a:pt x="452" y="321"/>
                </a:lnTo>
                <a:lnTo>
                  <a:pt x="455" y="321"/>
                </a:lnTo>
                <a:lnTo>
                  <a:pt x="458" y="321"/>
                </a:lnTo>
                <a:lnTo>
                  <a:pt x="461" y="321"/>
                </a:lnTo>
                <a:lnTo>
                  <a:pt x="464" y="322"/>
                </a:lnTo>
                <a:lnTo>
                  <a:pt x="468" y="322"/>
                </a:lnTo>
                <a:lnTo>
                  <a:pt x="484" y="323"/>
                </a:lnTo>
                <a:lnTo>
                  <a:pt x="491" y="323"/>
                </a:lnTo>
                <a:lnTo>
                  <a:pt x="498" y="323"/>
                </a:lnTo>
                <a:lnTo>
                  <a:pt x="505" y="323"/>
                </a:lnTo>
                <a:lnTo>
                  <a:pt x="512" y="323"/>
                </a:lnTo>
                <a:lnTo>
                  <a:pt x="518" y="323"/>
                </a:lnTo>
                <a:lnTo>
                  <a:pt x="525" y="323"/>
                </a:lnTo>
                <a:lnTo>
                  <a:pt x="531" y="323"/>
                </a:lnTo>
                <a:lnTo>
                  <a:pt x="537" y="323"/>
                </a:lnTo>
                <a:lnTo>
                  <a:pt x="542" y="322"/>
                </a:lnTo>
                <a:lnTo>
                  <a:pt x="548" y="322"/>
                </a:lnTo>
                <a:lnTo>
                  <a:pt x="554" y="322"/>
                </a:lnTo>
                <a:lnTo>
                  <a:pt x="559" y="321"/>
                </a:lnTo>
                <a:lnTo>
                  <a:pt x="564" y="321"/>
                </a:lnTo>
                <a:lnTo>
                  <a:pt x="569" y="321"/>
                </a:lnTo>
                <a:lnTo>
                  <a:pt x="574" y="322"/>
                </a:lnTo>
                <a:lnTo>
                  <a:pt x="579" y="322"/>
                </a:lnTo>
                <a:lnTo>
                  <a:pt x="584" y="322"/>
                </a:lnTo>
                <a:lnTo>
                  <a:pt x="588" y="323"/>
                </a:lnTo>
                <a:lnTo>
                  <a:pt x="593" y="323"/>
                </a:lnTo>
                <a:lnTo>
                  <a:pt x="597" y="325"/>
                </a:lnTo>
                <a:lnTo>
                  <a:pt x="601" y="326"/>
                </a:lnTo>
                <a:lnTo>
                  <a:pt x="606" y="327"/>
                </a:lnTo>
                <a:lnTo>
                  <a:pt x="610" y="329"/>
                </a:lnTo>
                <a:lnTo>
                  <a:pt x="614" y="331"/>
                </a:lnTo>
                <a:lnTo>
                  <a:pt x="618" y="333"/>
                </a:lnTo>
                <a:lnTo>
                  <a:pt x="622" y="335"/>
                </a:lnTo>
                <a:lnTo>
                  <a:pt x="626" y="338"/>
                </a:lnTo>
                <a:lnTo>
                  <a:pt x="630" y="341"/>
                </a:lnTo>
                <a:lnTo>
                  <a:pt x="634" y="345"/>
                </a:lnTo>
                <a:lnTo>
                  <a:pt x="638" y="349"/>
                </a:lnTo>
                <a:lnTo>
                  <a:pt x="639" y="349"/>
                </a:lnTo>
                <a:lnTo>
                  <a:pt x="639" y="349"/>
                </a:lnTo>
                <a:lnTo>
                  <a:pt x="639" y="350"/>
                </a:lnTo>
                <a:lnTo>
                  <a:pt x="639" y="350"/>
                </a:lnTo>
                <a:lnTo>
                  <a:pt x="640" y="351"/>
                </a:lnTo>
                <a:lnTo>
                  <a:pt x="640" y="351"/>
                </a:lnTo>
                <a:lnTo>
                  <a:pt x="640" y="352"/>
                </a:lnTo>
                <a:lnTo>
                  <a:pt x="640" y="352"/>
                </a:lnTo>
                <a:lnTo>
                  <a:pt x="640" y="353"/>
                </a:lnTo>
                <a:lnTo>
                  <a:pt x="640" y="353"/>
                </a:lnTo>
                <a:lnTo>
                  <a:pt x="640" y="353"/>
                </a:lnTo>
                <a:lnTo>
                  <a:pt x="640" y="354"/>
                </a:lnTo>
                <a:lnTo>
                  <a:pt x="640" y="354"/>
                </a:lnTo>
                <a:lnTo>
                  <a:pt x="640" y="355"/>
                </a:lnTo>
                <a:lnTo>
                  <a:pt x="640" y="355"/>
                </a:lnTo>
                <a:lnTo>
                  <a:pt x="640" y="356"/>
                </a:lnTo>
                <a:lnTo>
                  <a:pt x="639" y="356"/>
                </a:lnTo>
                <a:lnTo>
                  <a:pt x="639" y="357"/>
                </a:lnTo>
                <a:lnTo>
                  <a:pt x="639" y="357"/>
                </a:lnTo>
                <a:lnTo>
                  <a:pt x="639" y="357"/>
                </a:lnTo>
                <a:lnTo>
                  <a:pt x="639" y="358"/>
                </a:lnTo>
                <a:lnTo>
                  <a:pt x="639" y="358"/>
                </a:lnTo>
                <a:lnTo>
                  <a:pt x="639" y="359"/>
                </a:lnTo>
                <a:lnTo>
                  <a:pt x="638" y="359"/>
                </a:lnTo>
                <a:lnTo>
                  <a:pt x="638" y="359"/>
                </a:lnTo>
                <a:lnTo>
                  <a:pt x="638" y="360"/>
                </a:lnTo>
                <a:lnTo>
                  <a:pt x="638" y="360"/>
                </a:lnTo>
                <a:lnTo>
                  <a:pt x="638" y="361"/>
                </a:lnTo>
                <a:lnTo>
                  <a:pt x="638" y="361"/>
                </a:lnTo>
                <a:lnTo>
                  <a:pt x="638" y="361"/>
                </a:lnTo>
                <a:lnTo>
                  <a:pt x="638" y="362"/>
                </a:lnTo>
                <a:lnTo>
                  <a:pt x="638" y="362"/>
                </a:lnTo>
                <a:lnTo>
                  <a:pt x="638" y="362"/>
                </a:lnTo>
                <a:lnTo>
                  <a:pt x="638" y="362"/>
                </a:lnTo>
                <a:lnTo>
                  <a:pt x="638" y="362"/>
                </a:lnTo>
                <a:lnTo>
                  <a:pt x="638" y="362"/>
                </a:lnTo>
                <a:lnTo>
                  <a:pt x="638" y="362"/>
                </a:lnTo>
                <a:lnTo>
                  <a:pt x="638" y="362"/>
                </a:lnTo>
                <a:lnTo>
                  <a:pt x="638" y="362"/>
                </a:lnTo>
                <a:lnTo>
                  <a:pt x="638" y="362"/>
                </a:lnTo>
                <a:lnTo>
                  <a:pt x="638" y="362"/>
                </a:lnTo>
                <a:lnTo>
                  <a:pt x="638" y="362"/>
                </a:lnTo>
                <a:lnTo>
                  <a:pt x="638" y="362"/>
                </a:lnTo>
                <a:lnTo>
                  <a:pt x="638" y="362"/>
                </a:lnTo>
                <a:lnTo>
                  <a:pt x="638" y="362"/>
                </a:lnTo>
                <a:lnTo>
                  <a:pt x="638" y="362"/>
                </a:lnTo>
                <a:lnTo>
                  <a:pt x="638" y="362"/>
                </a:lnTo>
                <a:lnTo>
                  <a:pt x="638" y="362"/>
                </a:lnTo>
                <a:lnTo>
                  <a:pt x="638" y="362"/>
                </a:lnTo>
                <a:lnTo>
                  <a:pt x="638" y="362"/>
                </a:lnTo>
                <a:lnTo>
                  <a:pt x="638" y="362"/>
                </a:lnTo>
                <a:lnTo>
                  <a:pt x="638" y="362"/>
                </a:lnTo>
                <a:lnTo>
                  <a:pt x="638" y="362"/>
                </a:lnTo>
                <a:lnTo>
                  <a:pt x="638" y="362"/>
                </a:lnTo>
                <a:lnTo>
                  <a:pt x="638" y="362"/>
                </a:lnTo>
                <a:lnTo>
                  <a:pt x="638" y="362"/>
                </a:lnTo>
                <a:lnTo>
                  <a:pt x="638" y="362"/>
                </a:lnTo>
                <a:lnTo>
                  <a:pt x="638" y="362"/>
                </a:lnTo>
                <a:lnTo>
                  <a:pt x="638" y="362"/>
                </a:lnTo>
                <a:lnTo>
                  <a:pt x="638" y="362"/>
                </a:lnTo>
                <a:lnTo>
                  <a:pt x="638" y="362"/>
                </a:lnTo>
                <a:lnTo>
                  <a:pt x="638" y="362"/>
                </a:lnTo>
                <a:lnTo>
                  <a:pt x="634" y="344"/>
                </a:lnTo>
                <a:lnTo>
                  <a:pt x="632" y="334"/>
                </a:lnTo>
                <a:lnTo>
                  <a:pt x="631" y="325"/>
                </a:lnTo>
                <a:lnTo>
                  <a:pt x="630" y="314"/>
                </a:lnTo>
                <a:lnTo>
                  <a:pt x="630" y="303"/>
                </a:lnTo>
                <a:lnTo>
                  <a:pt x="629" y="292"/>
                </a:lnTo>
                <a:lnTo>
                  <a:pt x="629" y="281"/>
                </a:lnTo>
                <a:lnTo>
                  <a:pt x="628" y="269"/>
                </a:lnTo>
                <a:lnTo>
                  <a:pt x="628" y="257"/>
                </a:lnTo>
                <a:lnTo>
                  <a:pt x="628" y="245"/>
                </a:lnTo>
                <a:lnTo>
                  <a:pt x="628" y="233"/>
                </a:lnTo>
                <a:lnTo>
                  <a:pt x="627" y="221"/>
                </a:lnTo>
                <a:lnTo>
                  <a:pt x="626" y="209"/>
                </a:lnTo>
                <a:lnTo>
                  <a:pt x="626" y="196"/>
                </a:lnTo>
                <a:lnTo>
                  <a:pt x="624" y="183"/>
                </a:lnTo>
                <a:lnTo>
                  <a:pt x="623" y="171"/>
                </a:lnTo>
                <a:lnTo>
                  <a:pt x="621" y="159"/>
                </a:lnTo>
                <a:lnTo>
                  <a:pt x="619" y="146"/>
                </a:lnTo>
                <a:lnTo>
                  <a:pt x="616" y="134"/>
                </a:lnTo>
                <a:lnTo>
                  <a:pt x="613" y="121"/>
                </a:lnTo>
                <a:lnTo>
                  <a:pt x="609" y="109"/>
                </a:lnTo>
                <a:lnTo>
                  <a:pt x="605" y="98"/>
                </a:lnTo>
                <a:lnTo>
                  <a:pt x="600" y="86"/>
                </a:lnTo>
                <a:lnTo>
                  <a:pt x="594" y="75"/>
                </a:lnTo>
                <a:lnTo>
                  <a:pt x="588" y="63"/>
                </a:lnTo>
                <a:lnTo>
                  <a:pt x="580" y="53"/>
                </a:lnTo>
                <a:lnTo>
                  <a:pt x="572" y="43"/>
                </a:lnTo>
                <a:lnTo>
                  <a:pt x="563" y="33"/>
                </a:lnTo>
                <a:lnTo>
                  <a:pt x="553" y="23"/>
                </a:lnTo>
                <a:lnTo>
                  <a:pt x="542" y="14"/>
                </a:lnTo>
                <a:lnTo>
                  <a:pt x="530" y="5"/>
                </a:lnTo>
              </a:path>
            </a:pathLst>
          </a:custGeom>
          <a:solidFill>
            <a:srgbClr val="7F7F7F"/>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0948" name="Line 4"/>
          <p:cNvSpPr>
            <a:spLocks noChangeShapeType="1"/>
          </p:cNvSpPr>
          <p:nvPr/>
        </p:nvSpPr>
        <p:spPr bwMode="auto">
          <a:xfrm flipV="1">
            <a:off x="1549400" y="4406900"/>
            <a:ext cx="1077913" cy="401638"/>
          </a:xfrm>
          <a:prstGeom prst="line">
            <a:avLst/>
          </a:prstGeom>
          <a:noFill/>
          <a:ln w="476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0949" name="Line 5"/>
          <p:cNvSpPr>
            <a:spLocks noChangeShapeType="1"/>
          </p:cNvSpPr>
          <p:nvPr/>
        </p:nvSpPr>
        <p:spPr bwMode="auto">
          <a:xfrm flipV="1">
            <a:off x="3179763" y="2549525"/>
            <a:ext cx="469900" cy="441325"/>
          </a:xfrm>
          <a:prstGeom prst="line">
            <a:avLst/>
          </a:prstGeom>
          <a:noFill/>
          <a:ln w="476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0950" name="Freeform 6"/>
          <p:cNvSpPr>
            <a:spLocks/>
          </p:cNvSpPr>
          <p:nvPr/>
        </p:nvSpPr>
        <p:spPr bwMode="auto">
          <a:xfrm>
            <a:off x="731838" y="530225"/>
            <a:ext cx="1509712" cy="3398838"/>
          </a:xfrm>
          <a:custGeom>
            <a:avLst/>
            <a:gdLst>
              <a:gd name="T0" fmla="*/ 1065 w 1070"/>
              <a:gd name="T1" fmla="*/ 2112 h 2141"/>
              <a:gd name="T2" fmla="*/ 1057 w 1070"/>
              <a:gd name="T3" fmla="*/ 2082 h 2141"/>
              <a:gd name="T4" fmla="*/ 1047 w 1070"/>
              <a:gd name="T5" fmla="*/ 2051 h 2141"/>
              <a:gd name="T6" fmla="*/ 1034 w 1070"/>
              <a:gd name="T7" fmla="*/ 2020 h 2141"/>
              <a:gd name="T8" fmla="*/ 1019 w 1070"/>
              <a:gd name="T9" fmla="*/ 1988 h 2141"/>
              <a:gd name="T10" fmla="*/ 1002 w 1070"/>
              <a:gd name="T11" fmla="*/ 1956 h 2141"/>
              <a:gd name="T12" fmla="*/ 983 w 1070"/>
              <a:gd name="T13" fmla="*/ 1924 h 2141"/>
              <a:gd name="T14" fmla="*/ 963 w 1070"/>
              <a:gd name="T15" fmla="*/ 1893 h 2141"/>
              <a:gd name="T16" fmla="*/ 942 w 1070"/>
              <a:gd name="T17" fmla="*/ 1862 h 2141"/>
              <a:gd name="T18" fmla="*/ 919 w 1070"/>
              <a:gd name="T19" fmla="*/ 1832 h 2141"/>
              <a:gd name="T20" fmla="*/ 896 w 1070"/>
              <a:gd name="T21" fmla="*/ 1804 h 2141"/>
              <a:gd name="T22" fmla="*/ 872 w 1070"/>
              <a:gd name="T23" fmla="*/ 1777 h 2141"/>
              <a:gd name="T24" fmla="*/ 848 w 1070"/>
              <a:gd name="T25" fmla="*/ 1752 h 2141"/>
              <a:gd name="T26" fmla="*/ 825 w 1070"/>
              <a:gd name="T27" fmla="*/ 1729 h 2141"/>
              <a:gd name="T28" fmla="*/ 801 w 1070"/>
              <a:gd name="T29" fmla="*/ 1709 h 2141"/>
              <a:gd name="T30" fmla="*/ 778 w 1070"/>
              <a:gd name="T31" fmla="*/ 1691 h 2141"/>
              <a:gd name="T32" fmla="*/ 721 w 1070"/>
              <a:gd name="T33" fmla="*/ 1656 h 2141"/>
              <a:gd name="T34" fmla="*/ 682 w 1070"/>
              <a:gd name="T35" fmla="*/ 1638 h 2141"/>
              <a:gd name="T36" fmla="*/ 641 w 1070"/>
              <a:gd name="T37" fmla="*/ 1623 h 2141"/>
              <a:gd name="T38" fmla="*/ 600 w 1070"/>
              <a:gd name="T39" fmla="*/ 1610 h 2141"/>
              <a:gd name="T40" fmla="*/ 558 w 1070"/>
              <a:gd name="T41" fmla="*/ 1600 h 2141"/>
              <a:gd name="T42" fmla="*/ 515 w 1070"/>
              <a:gd name="T43" fmla="*/ 1591 h 2141"/>
              <a:gd name="T44" fmla="*/ 472 w 1070"/>
              <a:gd name="T45" fmla="*/ 1583 h 2141"/>
              <a:gd name="T46" fmla="*/ 429 w 1070"/>
              <a:gd name="T47" fmla="*/ 1575 h 2141"/>
              <a:gd name="T48" fmla="*/ 387 w 1070"/>
              <a:gd name="T49" fmla="*/ 1567 h 2141"/>
              <a:gd name="T50" fmla="*/ 344 w 1070"/>
              <a:gd name="T51" fmla="*/ 1558 h 2141"/>
              <a:gd name="T52" fmla="*/ 303 w 1070"/>
              <a:gd name="T53" fmla="*/ 1547 h 2141"/>
              <a:gd name="T54" fmla="*/ 262 w 1070"/>
              <a:gd name="T55" fmla="*/ 1535 h 2141"/>
              <a:gd name="T56" fmla="*/ 222 w 1070"/>
              <a:gd name="T57" fmla="*/ 1520 h 2141"/>
              <a:gd name="T58" fmla="*/ 184 w 1070"/>
              <a:gd name="T59" fmla="*/ 1501 h 2141"/>
              <a:gd name="T60" fmla="*/ 147 w 1070"/>
              <a:gd name="T61" fmla="*/ 1479 h 2141"/>
              <a:gd name="T62" fmla="*/ 78 w 1070"/>
              <a:gd name="T63" fmla="*/ 1420 h 2141"/>
              <a:gd name="T64" fmla="*/ 41 w 1070"/>
              <a:gd name="T65" fmla="*/ 1372 h 2141"/>
              <a:gd name="T66" fmla="*/ 17 w 1070"/>
              <a:gd name="T67" fmla="*/ 1322 h 2141"/>
              <a:gd name="T68" fmla="*/ 3 w 1070"/>
              <a:gd name="T69" fmla="*/ 1271 h 2141"/>
              <a:gd name="T70" fmla="*/ 0 w 1070"/>
              <a:gd name="T71" fmla="*/ 1219 h 2141"/>
              <a:gd name="T72" fmla="*/ 3 w 1070"/>
              <a:gd name="T73" fmla="*/ 1165 h 2141"/>
              <a:gd name="T74" fmla="*/ 13 w 1070"/>
              <a:gd name="T75" fmla="*/ 1110 h 2141"/>
              <a:gd name="T76" fmla="*/ 28 w 1070"/>
              <a:gd name="T77" fmla="*/ 1055 h 2141"/>
              <a:gd name="T78" fmla="*/ 45 w 1070"/>
              <a:gd name="T79" fmla="*/ 998 h 2141"/>
              <a:gd name="T80" fmla="*/ 63 w 1070"/>
              <a:gd name="T81" fmla="*/ 941 h 2141"/>
              <a:gd name="T82" fmla="*/ 81 w 1070"/>
              <a:gd name="T83" fmla="*/ 884 h 2141"/>
              <a:gd name="T84" fmla="*/ 97 w 1070"/>
              <a:gd name="T85" fmla="*/ 826 h 2141"/>
              <a:gd name="T86" fmla="*/ 108 w 1070"/>
              <a:gd name="T87" fmla="*/ 768 h 2141"/>
              <a:gd name="T88" fmla="*/ 114 w 1070"/>
              <a:gd name="T89" fmla="*/ 710 h 2141"/>
              <a:gd name="T90" fmla="*/ 113 w 1070"/>
              <a:gd name="T91" fmla="*/ 652 h 2141"/>
              <a:gd name="T92" fmla="*/ 103 w 1070"/>
              <a:gd name="T93" fmla="*/ 595 h 2141"/>
              <a:gd name="T94" fmla="*/ 90 w 1070"/>
              <a:gd name="T95" fmla="*/ 538 h 2141"/>
              <a:gd name="T96" fmla="*/ 82 w 1070"/>
              <a:gd name="T97" fmla="*/ 502 h 2141"/>
              <a:gd name="T98" fmla="*/ 76 w 1070"/>
              <a:gd name="T99" fmla="*/ 465 h 2141"/>
              <a:gd name="T100" fmla="*/ 70 w 1070"/>
              <a:gd name="T101" fmla="*/ 428 h 2141"/>
              <a:gd name="T102" fmla="*/ 66 w 1070"/>
              <a:gd name="T103" fmla="*/ 392 h 2141"/>
              <a:gd name="T104" fmla="*/ 62 w 1070"/>
              <a:gd name="T105" fmla="*/ 355 h 2141"/>
              <a:gd name="T106" fmla="*/ 59 w 1070"/>
              <a:gd name="T107" fmla="*/ 319 h 2141"/>
              <a:gd name="T108" fmla="*/ 56 w 1070"/>
              <a:gd name="T109" fmla="*/ 282 h 2141"/>
              <a:gd name="T110" fmla="*/ 54 w 1070"/>
              <a:gd name="T111" fmla="*/ 246 h 2141"/>
              <a:gd name="T112" fmla="*/ 53 w 1070"/>
              <a:gd name="T113" fmla="*/ 209 h 2141"/>
              <a:gd name="T114" fmla="*/ 52 w 1070"/>
              <a:gd name="T115" fmla="*/ 172 h 2141"/>
              <a:gd name="T116" fmla="*/ 51 w 1070"/>
              <a:gd name="T117" fmla="*/ 135 h 2141"/>
              <a:gd name="T118" fmla="*/ 51 w 1070"/>
              <a:gd name="T119" fmla="*/ 97 h 2141"/>
              <a:gd name="T120" fmla="*/ 51 w 1070"/>
              <a:gd name="T121" fmla="*/ 59 h 2141"/>
              <a:gd name="T122" fmla="*/ 51 w 1070"/>
              <a:gd name="T123" fmla="*/ 20 h 2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70" h="2141">
                <a:moveTo>
                  <a:pt x="1069" y="2140"/>
                </a:moveTo>
                <a:lnTo>
                  <a:pt x="1065" y="2112"/>
                </a:lnTo>
                <a:lnTo>
                  <a:pt x="1061" y="2097"/>
                </a:lnTo>
                <a:lnTo>
                  <a:pt x="1057" y="2082"/>
                </a:lnTo>
                <a:lnTo>
                  <a:pt x="1052" y="2067"/>
                </a:lnTo>
                <a:lnTo>
                  <a:pt x="1047" y="2051"/>
                </a:lnTo>
                <a:lnTo>
                  <a:pt x="1041" y="2036"/>
                </a:lnTo>
                <a:lnTo>
                  <a:pt x="1034" y="2020"/>
                </a:lnTo>
                <a:lnTo>
                  <a:pt x="1027" y="2004"/>
                </a:lnTo>
                <a:lnTo>
                  <a:pt x="1019" y="1988"/>
                </a:lnTo>
                <a:lnTo>
                  <a:pt x="1011" y="1972"/>
                </a:lnTo>
                <a:lnTo>
                  <a:pt x="1002" y="1956"/>
                </a:lnTo>
                <a:lnTo>
                  <a:pt x="993" y="1940"/>
                </a:lnTo>
                <a:lnTo>
                  <a:pt x="983" y="1924"/>
                </a:lnTo>
                <a:lnTo>
                  <a:pt x="973" y="1908"/>
                </a:lnTo>
                <a:lnTo>
                  <a:pt x="963" y="1893"/>
                </a:lnTo>
                <a:lnTo>
                  <a:pt x="953" y="1878"/>
                </a:lnTo>
                <a:lnTo>
                  <a:pt x="942" y="1862"/>
                </a:lnTo>
                <a:lnTo>
                  <a:pt x="931" y="1847"/>
                </a:lnTo>
                <a:lnTo>
                  <a:pt x="919" y="1832"/>
                </a:lnTo>
                <a:lnTo>
                  <a:pt x="907" y="1818"/>
                </a:lnTo>
                <a:lnTo>
                  <a:pt x="896" y="1804"/>
                </a:lnTo>
                <a:lnTo>
                  <a:pt x="884" y="1790"/>
                </a:lnTo>
                <a:lnTo>
                  <a:pt x="872" y="1777"/>
                </a:lnTo>
                <a:lnTo>
                  <a:pt x="860" y="1764"/>
                </a:lnTo>
                <a:lnTo>
                  <a:pt x="848" y="1752"/>
                </a:lnTo>
                <a:lnTo>
                  <a:pt x="836" y="1740"/>
                </a:lnTo>
                <a:lnTo>
                  <a:pt x="825" y="1729"/>
                </a:lnTo>
                <a:lnTo>
                  <a:pt x="813" y="1719"/>
                </a:lnTo>
                <a:lnTo>
                  <a:pt x="801" y="1709"/>
                </a:lnTo>
                <a:lnTo>
                  <a:pt x="789" y="1700"/>
                </a:lnTo>
                <a:lnTo>
                  <a:pt x="778" y="1691"/>
                </a:lnTo>
                <a:lnTo>
                  <a:pt x="741" y="1667"/>
                </a:lnTo>
                <a:lnTo>
                  <a:pt x="721" y="1656"/>
                </a:lnTo>
                <a:lnTo>
                  <a:pt x="702" y="1646"/>
                </a:lnTo>
                <a:lnTo>
                  <a:pt x="682" y="1638"/>
                </a:lnTo>
                <a:lnTo>
                  <a:pt x="662" y="1630"/>
                </a:lnTo>
                <a:lnTo>
                  <a:pt x="641" y="1623"/>
                </a:lnTo>
                <a:lnTo>
                  <a:pt x="621" y="1616"/>
                </a:lnTo>
                <a:lnTo>
                  <a:pt x="600" y="1610"/>
                </a:lnTo>
                <a:lnTo>
                  <a:pt x="579" y="1605"/>
                </a:lnTo>
                <a:lnTo>
                  <a:pt x="558" y="1600"/>
                </a:lnTo>
                <a:lnTo>
                  <a:pt x="537" y="1595"/>
                </a:lnTo>
                <a:lnTo>
                  <a:pt x="515" y="1591"/>
                </a:lnTo>
                <a:lnTo>
                  <a:pt x="493" y="1586"/>
                </a:lnTo>
                <a:lnTo>
                  <a:pt x="472" y="1583"/>
                </a:lnTo>
                <a:lnTo>
                  <a:pt x="451" y="1579"/>
                </a:lnTo>
                <a:lnTo>
                  <a:pt x="429" y="1575"/>
                </a:lnTo>
                <a:lnTo>
                  <a:pt x="408" y="1571"/>
                </a:lnTo>
                <a:lnTo>
                  <a:pt x="387" y="1567"/>
                </a:lnTo>
                <a:lnTo>
                  <a:pt x="365" y="1562"/>
                </a:lnTo>
                <a:lnTo>
                  <a:pt x="344" y="1558"/>
                </a:lnTo>
                <a:lnTo>
                  <a:pt x="323" y="1553"/>
                </a:lnTo>
                <a:lnTo>
                  <a:pt x="303" y="1547"/>
                </a:lnTo>
                <a:lnTo>
                  <a:pt x="282" y="1541"/>
                </a:lnTo>
                <a:lnTo>
                  <a:pt x="262" y="1535"/>
                </a:lnTo>
                <a:lnTo>
                  <a:pt x="242" y="1528"/>
                </a:lnTo>
                <a:lnTo>
                  <a:pt x="222" y="1520"/>
                </a:lnTo>
                <a:lnTo>
                  <a:pt x="203" y="1511"/>
                </a:lnTo>
                <a:lnTo>
                  <a:pt x="184" y="1501"/>
                </a:lnTo>
                <a:lnTo>
                  <a:pt x="165" y="1490"/>
                </a:lnTo>
                <a:lnTo>
                  <a:pt x="147" y="1479"/>
                </a:lnTo>
                <a:lnTo>
                  <a:pt x="130" y="1466"/>
                </a:lnTo>
                <a:lnTo>
                  <a:pt x="78" y="1420"/>
                </a:lnTo>
                <a:lnTo>
                  <a:pt x="58" y="1396"/>
                </a:lnTo>
                <a:lnTo>
                  <a:pt x="41" y="1372"/>
                </a:lnTo>
                <a:lnTo>
                  <a:pt x="27" y="1348"/>
                </a:lnTo>
                <a:lnTo>
                  <a:pt x="17" y="1322"/>
                </a:lnTo>
                <a:lnTo>
                  <a:pt x="9" y="1297"/>
                </a:lnTo>
                <a:lnTo>
                  <a:pt x="3" y="1271"/>
                </a:lnTo>
                <a:lnTo>
                  <a:pt x="1" y="1245"/>
                </a:lnTo>
                <a:lnTo>
                  <a:pt x="0" y="1219"/>
                </a:lnTo>
                <a:lnTo>
                  <a:pt x="1" y="1192"/>
                </a:lnTo>
                <a:lnTo>
                  <a:pt x="3" y="1165"/>
                </a:lnTo>
                <a:lnTo>
                  <a:pt x="8" y="1138"/>
                </a:lnTo>
                <a:lnTo>
                  <a:pt x="13" y="1110"/>
                </a:lnTo>
                <a:lnTo>
                  <a:pt x="20" y="1083"/>
                </a:lnTo>
                <a:lnTo>
                  <a:pt x="28" y="1055"/>
                </a:lnTo>
                <a:lnTo>
                  <a:pt x="36" y="1026"/>
                </a:lnTo>
                <a:lnTo>
                  <a:pt x="45" y="998"/>
                </a:lnTo>
                <a:lnTo>
                  <a:pt x="54" y="970"/>
                </a:lnTo>
                <a:lnTo>
                  <a:pt x="63" y="941"/>
                </a:lnTo>
                <a:lnTo>
                  <a:pt x="72" y="912"/>
                </a:lnTo>
                <a:lnTo>
                  <a:pt x="81" y="884"/>
                </a:lnTo>
                <a:lnTo>
                  <a:pt x="89" y="855"/>
                </a:lnTo>
                <a:lnTo>
                  <a:pt x="97" y="826"/>
                </a:lnTo>
                <a:lnTo>
                  <a:pt x="103" y="797"/>
                </a:lnTo>
                <a:lnTo>
                  <a:pt x="108" y="768"/>
                </a:lnTo>
                <a:lnTo>
                  <a:pt x="112" y="739"/>
                </a:lnTo>
                <a:lnTo>
                  <a:pt x="114" y="710"/>
                </a:lnTo>
                <a:lnTo>
                  <a:pt x="115" y="681"/>
                </a:lnTo>
                <a:lnTo>
                  <a:pt x="113" y="652"/>
                </a:lnTo>
                <a:lnTo>
                  <a:pt x="109" y="623"/>
                </a:lnTo>
                <a:lnTo>
                  <a:pt x="103" y="595"/>
                </a:lnTo>
                <a:lnTo>
                  <a:pt x="94" y="557"/>
                </a:lnTo>
                <a:lnTo>
                  <a:pt x="90" y="538"/>
                </a:lnTo>
                <a:lnTo>
                  <a:pt x="86" y="520"/>
                </a:lnTo>
                <a:lnTo>
                  <a:pt x="82" y="502"/>
                </a:lnTo>
                <a:lnTo>
                  <a:pt x="79" y="483"/>
                </a:lnTo>
                <a:lnTo>
                  <a:pt x="76" y="465"/>
                </a:lnTo>
                <a:lnTo>
                  <a:pt x="73" y="446"/>
                </a:lnTo>
                <a:lnTo>
                  <a:pt x="70" y="428"/>
                </a:lnTo>
                <a:lnTo>
                  <a:pt x="68" y="410"/>
                </a:lnTo>
                <a:lnTo>
                  <a:pt x="66" y="392"/>
                </a:lnTo>
                <a:lnTo>
                  <a:pt x="64" y="374"/>
                </a:lnTo>
                <a:lnTo>
                  <a:pt x="62" y="355"/>
                </a:lnTo>
                <a:lnTo>
                  <a:pt x="60" y="337"/>
                </a:lnTo>
                <a:lnTo>
                  <a:pt x="59" y="319"/>
                </a:lnTo>
                <a:lnTo>
                  <a:pt x="57" y="301"/>
                </a:lnTo>
                <a:lnTo>
                  <a:pt x="56" y="282"/>
                </a:lnTo>
                <a:lnTo>
                  <a:pt x="55" y="264"/>
                </a:lnTo>
                <a:lnTo>
                  <a:pt x="54" y="246"/>
                </a:lnTo>
                <a:lnTo>
                  <a:pt x="53" y="228"/>
                </a:lnTo>
                <a:lnTo>
                  <a:pt x="53" y="209"/>
                </a:lnTo>
                <a:lnTo>
                  <a:pt x="52" y="191"/>
                </a:lnTo>
                <a:lnTo>
                  <a:pt x="52" y="172"/>
                </a:lnTo>
                <a:lnTo>
                  <a:pt x="51" y="154"/>
                </a:lnTo>
                <a:lnTo>
                  <a:pt x="51" y="135"/>
                </a:lnTo>
                <a:lnTo>
                  <a:pt x="51" y="116"/>
                </a:lnTo>
                <a:lnTo>
                  <a:pt x="51" y="97"/>
                </a:lnTo>
                <a:lnTo>
                  <a:pt x="51" y="78"/>
                </a:lnTo>
                <a:lnTo>
                  <a:pt x="51" y="59"/>
                </a:lnTo>
                <a:lnTo>
                  <a:pt x="51" y="39"/>
                </a:lnTo>
                <a:lnTo>
                  <a:pt x="51" y="20"/>
                </a:lnTo>
                <a:lnTo>
                  <a:pt x="51" y="0"/>
                </a:lnTo>
              </a:path>
            </a:pathLst>
          </a:custGeom>
          <a:noFill/>
          <a:ln w="2032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0951" name="Freeform 7"/>
          <p:cNvSpPr>
            <a:spLocks/>
          </p:cNvSpPr>
          <p:nvPr/>
        </p:nvSpPr>
        <p:spPr bwMode="auto">
          <a:xfrm>
            <a:off x="506413" y="3152775"/>
            <a:ext cx="1587500" cy="357188"/>
          </a:xfrm>
          <a:custGeom>
            <a:avLst/>
            <a:gdLst>
              <a:gd name="T0" fmla="*/ 1124 w 1125"/>
              <a:gd name="T1" fmla="*/ 224 h 225"/>
              <a:gd name="T2" fmla="*/ 1100 w 1125"/>
              <a:gd name="T3" fmla="*/ 209 h 225"/>
              <a:gd name="T4" fmla="*/ 1088 w 1125"/>
              <a:gd name="T5" fmla="*/ 202 h 225"/>
              <a:gd name="T6" fmla="*/ 1077 w 1125"/>
              <a:gd name="T7" fmla="*/ 194 h 225"/>
              <a:gd name="T8" fmla="*/ 1066 w 1125"/>
              <a:gd name="T9" fmla="*/ 186 h 225"/>
              <a:gd name="T10" fmla="*/ 1054 w 1125"/>
              <a:gd name="T11" fmla="*/ 178 h 225"/>
              <a:gd name="T12" fmla="*/ 1043 w 1125"/>
              <a:gd name="T13" fmla="*/ 171 h 225"/>
              <a:gd name="T14" fmla="*/ 1032 w 1125"/>
              <a:gd name="T15" fmla="*/ 163 h 225"/>
              <a:gd name="T16" fmla="*/ 1021 w 1125"/>
              <a:gd name="T17" fmla="*/ 156 h 225"/>
              <a:gd name="T18" fmla="*/ 1010 w 1125"/>
              <a:gd name="T19" fmla="*/ 148 h 225"/>
              <a:gd name="T20" fmla="*/ 999 w 1125"/>
              <a:gd name="T21" fmla="*/ 141 h 225"/>
              <a:gd name="T22" fmla="*/ 988 w 1125"/>
              <a:gd name="T23" fmla="*/ 134 h 225"/>
              <a:gd name="T24" fmla="*/ 976 w 1125"/>
              <a:gd name="T25" fmla="*/ 126 h 225"/>
              <a:gd name="T26" fmla="*/ 965 w 1125"/>
              <a:gd name="T27" fmla="*/ 119 h 225"/>
              <a:gd name="T28" fmla="*/ 954 w 1125"/>
              <a:gd name="T29" fmla="*/ 112 h 225"/>
              <a:gd name="T30" fmla="*/ 943 w 1125"/>
              <a:gd name="T31" fmla="*/ 106 h 225"/>
              <a:gd name="T32" fmla="*/ 932 w 1125"/>
              <a:gd name="T33" fmla="*/ 99 h 225"/>
              <a:gd name="T34" fmla="*/ 920 w 1125"/>
              <a:gd name="T35" fmla="*/ 93 h 225"/>
              <a:gd name="T36" fmla="*/ 908 w 1125"/>
              <a:gd name="T37" fmla="*/ 87 h 225"/>
              <a:gd name="T38" fmla="*/ 897 w 1125"/>
              <a:gd name="T39" fmla="*/ 81 h 225"/>
              <a:gd name="T40" fmla="*/ 885 w 1125"/>
              <a:gd name="T41" fmla="*/ 75 h 225"/>
              <a:gd name="T42" fmla="*/ 873 w 1125"/>
              <a:gd name="T43" fmla="*/ 70 h 225"/>
              <a:gd name="T44" fmla="*/ 861 w 1125"/>
              <a:gd name="T45" fmla="*/ 65 h 225"/>
              <a:gd name="T46" fmla="*/ 848 w 1125"/>
              <a:gd name="T47" fmla="*/ 61 h 225"/>
              <a:gd name="T48" fmla="*/ 836 w 1125"/>
              <a:gd name="T49" fmla="*/ 56 h 225"/>
              <a:gd name="T50" fmla="*/ 823 w 1125"/>
              <a:gd name="T51" fmla="*/ 53 h 225"/>
              <a:gd name="T52" fmla="*/ 810 w 1125"/>
              <a:gd name="T53" fmla="*/ 49 h 225"/>
              <a:gd name="T54" fmla="*/ 797 w 1125"/>
              <a:gd name="T55" fmla="*/ 46 h 225"/>
              <a:gd name="T56" fmla="*/ 783 w 1125"/>
              <a:gd name="T57" fmla="*/ 44 h 225"/>
              <a:gd name="T58" fmla="*/ 769 w 1125"/>
              <a:gd name="T59" fmla="*/ 42 h 225"/>
              <a:gd name="T60" fmla="*/ 755 w 1125"/>
              <a:gd name="T61" fmla="*/ 40 h 225"/>
              <a:gd name="T62" fmla="*/ 741 w 1125"/>
              <a:gd name="T63" fmla="*/ 39 h 225"/>
              <a:gd name="T64" fmla="*/ 704 w 1125"/>
              <a:gd name="T65" fmla="*/ 38 h 225"/>
              <a:gd name="T66" fmla="*/ 684 w 1125"/>
              <a:gd name="T67" fmla="*/ 38 h 225"/>
              <a:gd name="T68" fmla="*/ 663 w 1125"/>
              <a:gd name="T69" fmla="*/ 39 h 225"/>
              <a:gd name="T70" fmla="*/ 640 w 1125"/>
              <a:gd name="T71" fmla="*/ 40 h 225"/>
              <a:gd name="T72" fmla="*/ 617 w 1125"/>
              <a:gd name="T73" fmla="*/ 42 h 225"/>
              <a:gd name="T74" fmla="*/ 593 w 1125"/>
              <a:gd name="T75" fmla="*/ 44 h 225"/>
              <a:gd name="T76" fmla="*/ 568 w 1125"/>
              <a:gd name="T77" fmla="*/ 46 h 225"/>
              <a:gd name="T78" fmla="*/ 543 w 1125"/>
              <a:gd name="T79" fmla="*/ 48 h 225"/>
              <a:gd name="T80" fmla="*/ 517 w 1125"/>
              <a:gd name="T81" fmla="*/ 50 h 225"/>
              <a:gd name="T82" fmla="*/ 490 w 1125"/>
              <a:gd name="T83" fmla="*/ 52 h 225"/>
              <a:gd name="T84" fmla="*/ 463 w 1125"/>
              <a:gd name="T85" fmla="*/ 54 h 225"/>
              <a:gd name="T86" fmla="*/ 436 w 1125"/>
              <a:gd name="T87" fmla="*/ 56 h 225"/>
              <a:gd name="T88" fmla="*/ 409 w 1125"/>
              <a:gd name="T89" fmla="*/ 58 h 225"/>
              <a:gd name="T90" fmla="*/ 381 w 1125"/>
              <a:gd name="T91" fmla="*/ 60 h 225"/>
              <a:gd name="T92" fmla="*/ 354 w 1125"/>
              <a:gd name="T93" fmla="*/ 61 h 225"/>
              <a:gd name="T94" fmla="*/ 327 w 1125"/>
              <a:gd name="T95" fmla="*/ 62 h 225"/>
              <a:gd name="T96" fmla="*/ 300 w 1125"/>
              <a:gd name="T97" fmla="*/ 63 h 225"/>
              <a:gd name="T98" fmla="*/ 273 w 1125"/>
              <a:gd name="T99" fmla="*/ 63 h 225"/>
              <a:gd name="T100" fmla="*/ 247 w 1125"/>
              <a:gd name="T101" fmla="*/ 63 h 225"/>
              <a:gd name="T102" fmla="*/ 221 w 1125"/>
              <a:gd name="T103" fmla="*/ 62 h 225"/>
              <a:gd name="T104" fmla="*/ 196 w 1125"/>
              <a:gd name="T105" fmla="*/ 60 h 225"/>
              <a:gd name="T106" fmla="*/ 171 w 1125"/>
              <a:gd name="T107" fmla="*/ 58 h 225"/>
              <a:gd name="T108" fmla="*/ 148 w 1125"/>
              <a:gd name="T109" fmla="*/ 56 h 225"/>
              <a:gd name="T110" fmla="*/ 125 w 1125"/>
              <a:gd name="T111" fmla="*/ 52 h 225"/>
              <a:gd name="T112" fmla="*/ 103 w 1125"/>
              <a:gd name="T113" fmla="*/ 48 h 225"/>
              <a:gd name="T114" fmla="*/ 83 w 1125"/>
              <a:gd name="T115" fmla="*/ 42 h 225"/>
              <a:gd name="T116" fmla="*/ 63 w 1125"/>
              <a:gd name="T117" fmla="*/ 36 h 225"/>
              <a:gd name="T118" fmla="*/ 45 w 1125"/>
              <a:gd name="T119" fmla="*/ 28 h 225"/>
              <a:gd name="T120" fmla="*/ 28 w 1125"/>
              <a:gd name="T121" fmla="*/ 20 h 225"/>
              <a:gd name="T122" fmla="*/ 13 w 1125"/>
              <a:gd name="T123" fmla="*/ 10 h 225"/>
              <a:gd name="T124" fmla="*/ 0 w 1125"/>
              <a:gd name="T125"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25" h="225">
                <a:moveTo>
                  <a:pt x="1124" y="224"/>
                </a:moveTo>
                <a:lnTo>
                  <a:pt x="1100" y="209"/>
                </a:lnTo>
                <a:lnTo>
                  <a:pt x="1088" y="202"/>
                </a:lnTo>
                <a:lnTo>
                  <a:pt x="1077" y="194"/>
                </a:lnTo>
                <a:lnTo>
                  <a:pt x="1066" y="186"/>
                </a:lnTo>
                <a:lnTo>
                  <a:pt x="1054" y="178"/>
                </a:lnTo>
                <a:lnTo>
                  <a:pt x="1043" y="171"/>
                </a:lnTo>
                <a:lnTo>
                  <a:pt x="1032" y="163"/>
                </a:lnTo>
                <a:lnTo>
                  <a:pt x="1021" y="156"/>
                </a:lnTo>
                <a:lnTo>
                  <a:pt x="1010" y="148"/>
                </a:lnTo>
                <a:lnTo>
                  <a:pt x="999" y="141"/>
                </a:lnTo>
                <a:lnTo>
                  <a:pt x="988" y="134"/>
                </a:lnTo>
                <a:lnTo>
                  <a:pt x="976" y="126"/>
                </a:lnTo>
                <a:lnTo>
                  <a:pt x="965" y="119"/>
                </a:lnTo>
                <a:lnTo>
                  <a:pt x="954" y="112"/>
                </a:lnTo>
                <a:lnTo>
                  <a:pt x="943" y="106"/>
                </a:lnTo>
                <a:lnTo>
                  <a:pt x="932" y="99"/>
                </a:lnTo>
                <a:lnTo>
                  <a:pt x="920" y="93"/>
                </a:lnTo>
                <a:lnTo>
                  <a:pt x="908" y="87"/>
                </a:lnTo>
                <a:lnTo>
                  <a:pt x="897" y="81"/>
                </a:lnTo>
                <a:lnTo>
                  <a:pt x="885" y="75"/>
                </a:lnTo>
                <a:lnTo>
                  <a:pt x="873" y="70"/>
                </a:lnTo>
                <a:lnTo>
                  <a:pt x="861" y="65"/>
                </a:lnTo>
                <a:lnTo>
                  <a:pt x="848" y="61"/>
                </a:lnTo>
                <a:lnTo>
                  <a:pt x="836" y="56"/>
                </a:lnTo>
                <a:lnTo>
                  <a:pt x="823" y="53"/>
                </a:lnTo>
                <a:lnTo>
                  <a:pt x="810" y="49"/>
                </a:lnTo>
                <a:lnTo>
                  <a:pt x="797" y="46"/>
                </a:lnTo>
                <a:lnTo>
                  <a:pt x="783" y="44"/>
                </a:lnTo>
                <a:lnTo>
                  <a:pt x="769" y="42"/>
                </a:lnTo>
                <a:lnTo>
                  <a:pt x="755" y="40"/>
                </a:lnTo>
                <a:lnTo>
                  <a:pt x="741" y="39"/>
                </a:lnTo>
                <a:lnTo>
                  <a:pt x="704" y="38"/>
                </a:lnTo>
                <a:lnTo>
                  <a:pt x="684" y="38"/>
                </a:lnTo>
                <a:lnTo>
                  <a:pt x="663" y="39"/>
                </a:lnTo>
                <a:lnTo>
                  <a:pt x="640" y="40"/>
                </a:lnTo>
                <a:lnTo>
                  <a:pt x="617" y="42"/>
                </a:lnTo>
                <a:lnTo>
                  <a:pt x="593" y="44"/>
                </a:lnTo>
                <a:lnTo>
                  <a:pt x="568" y="46"/>
                </a:lnTo>
                <a:lnTo>
                  <a:pt x="543" y="48"/>
                </a:lnTo>
                <a:lnTo>
                  <a:pt x="517" y="50"/>
                </a:lnTo>
                <a:lnTo>
                  <a:pt x="490" y="52"/>
                </a:lnTo>
                <a:lnTo>
                  <a:pt x="463" y="54"/>
                </a:lnTo>
                <a:lnTo>
                  <a:pt x="436" y="56"/>
                </a:lnTo>
                <a:lnTo>
                  <a:pt x="409" y="58"/>
                </a:lnTo>
                <a:lnTo>
                  <a:pt x="381" y="60"/>
                </a:lnTo>
                <a:lnTo>
                  <a:pt x="354" y="61"/>
                </a:lnTo>
                <a:lnTo>
                  <a:pt x="327" y="62"/>
                </a:lnTo>
                <a:lnTo>
                  <a:pt x="300" y="63"/>
                </a:lnTo>
                <a:lnTo>
                  <a:pt x="273" y="63"/>
                </a:lnTo>
                <a:lnTo>
                  <a:pt x="247" y="63"/>
                </a:lnTo>
                <a:lnTo>
                  <a:pt x="221" y="62"/>
                </a:lnTo>
                <a:lnTo>
                  <a:pt x="196" y="60"/>
                </a:lnTo>
                <a:lnTo>
                  <a:pt x="171" y="58"/>
                </a:lnTo>
                <a:lnTo>
                  <a:pt x="148" y="56"/>
                </a:lnTo>
                <a:lnTo>
                  <a:pt x="125" y="52"/>
                </a:lnTo>
                <a:lnTo>
                  <a:pt x="103" y="48"/>
                </a:lnTo>
                <a:lnTo>
                  <a:pt x="83" y="42"/>
                </a:lnTo>
                <a:lnTo>
                  <a:pt x="63" y="36"/>
                </a:lnTo>
                <a:lnTo>
                  <a:pt x="45" y="28"/>
                </a:lnTo>
                <a:lnTo>
                  <a:pt x="28" y="20"/>
                </a:lnTo>
                <a:lnTo>
                  <a:pt x="13" y="10"/>
                </a:lnTo>
                <a:lnTo>
                  <a:pt x="0" y="0"/>
                </a:lnTo>
              </a:path>
            </a:pathLst>
          </a:custGeom>
          <a:noFill/>
          <a:ln w="2032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0952" name="Freeform 8"/>
          <p:cNvSpPr>
            <a:spLocks/>
          </p:cNvSpPr>
          <p:nvPr/>
        </p:nvSpPr>
        <p:spPr bwMode="auto">
          <a:xfrm>
            <a:off x="1903413" y="2670175"/>
            <a:ext cx="319087" cy="1092200"/>
          </a:xfrm>
          <a:custGeom>
            <a:avLst/>
            <a:gdLst>
              <a:gd name="T0" fmla="*/ 225 w 226"/>
              <a:gd name="T1" fmla="*/ 687 h 688"/>
              <a:gd name="T2" fmla="*/ 179 w 226"/>
              <a:gd name="T3" fmla="*/ 652 h 688"/>
              <a:gd name="T4" fmla="*/ 160 w 226"/>
              <a:gd name="T5" fmla="*/ 634 h 688"/>
              <a:gd name="T6" fmla="*/ 144 w 226"/>
              <a:gd name="T7" fmla="*/ 616 h 688"/>
              <a:gd name="T8" fmla="*/ 129 w 226"/>
              <a:gd name="T9" fmla="*/ 598 h 688"/>
              <a:gd name="T10" fmla="*/ 116 w 226"/>
              <a:gd name="T11" fmla="*/ 579 h 688"/>
              <a:gd name="T12" fmla="*/ 106 w 226"/>
              <a:gd name="T13" fmla="*/ 560 h 688"/>
              <a:gd name="T14" fmla="*/ 97 w 226"/>
              <a:gd name="T15" fmla="*/ 542 h 688"/>
              <a:gd name="T16" fmla="*/ 90 w 226"/>
              <a:gd name="T17" fmla="*/ 523 h 688"/>
              <a:gd name="T18" fmla="*/ 84 w 226"/>
              <a:gd name="T19" fmla="*/ 504 h 688"/>
              <a:gd name="T20" fmla="*/ 80 w 226"/>
              <a:gd name="T21" fmla="*/ 485 h 688"/>
              <a:gd name="T22" fmla="*/ 77 w 226"/>
              <a:gd name="T23" fmla="*/ 465 h 688"/>
              <a:gd name="T24" fmla="*/ 74 w 226"/>
              <a:gd name="T25" fmla="*/ 446 h 688"/>
              <a:gd name="T26" fmla="*/ 73 w 226"/>
              <a:gd name="T27" fmla="*/ 426 h 688"/>
              <a:gd name="T28" fmla="*/ 73 w 226"/>
              <a:gd name="T29" fmla="*/ 406 h 688"/>
              <a:gd name="T30" fmla="*/ 73 w 226"/>
              <a:gd name="T31" fmla="*/ 386 h 688"/>
              <a:gd name="T32" fmla="*/ 74 w 226"/>
              <a:gd name="T33" fmla="*/ 366 h 688"/>
              <a:gd name="T34" fmla="*/ 75 w 226"/>
              <a:gd name="T35" fmla="*/ 346 h 688"/>
              <a:gd name="T36" fmla="*/ 76 w 226"/>
              <a:gd name="T37" fmla="*/ 326 h 688"/>
              <a:gd name="T38" fmla="*/ 78 w 226"/>
              <a:gd name="T39" fmla="*/ 306 h 688"/>
              <a:gd name="T40" fmla="*/ 79 w 226"/>
              <a:gd name="T41" fmla="*/ 285 h 688"/>
              <a:gd name="T42" fmla="*/ 80 w 226"/>
              <a:gd name="T43" fmla="*/ 264 h 688"/>
              <a:gd name="T44" fmla="*/ 82 w 226"/>
              <a:gd name="T45" fmla="*/ 244 h 688"/>
              <a:gd name="T46" fmla="*/ 82 w 226"/>
              <a:gd name="T47" fmla="*/ 222 h 688"/>
              <a:gd name="T48" fmla="*/ 82 w 226"/>
              <a:gd name="T49" fmla="*/ 202 h 688"/>
              <a:gd name="T50" fmla="*/ 81 w 226"/>
              <a:gd name="T51" fmla="*/ 180 h 688"/>
              <a:gd name="T52" fmla="*/ 79 w 226"/>
              <a:gd name="T53" fmla="*/ 159 h 688"/>
              <a:gd name="T54" fmla="*/ 76 w 226"/>
              <a:gd name="T55" fmla="*/ 138 h 688"/>
              <a:gd name="T56" fmla="*/ 72 w 226"/>
              <a:gd name="T57" fmla="*/ 117 h 688"/>
              <a:gd name="T58" fmla="*/ 67 w 226"/>
              <a:gd name="T59" fmla="*/ 95 h 688"/>
              <a:gd name="T60" fmla="*/ 61 w 226"/>
              <a:gd name="T61" fmla="*/ 74 h 688"/>
              <a:gd name="T62" fmla="*/ 53 w 226"/>
              <a:gd name="T63" fmla="*/ 52 h 688"/>
              <a:gd name="T64" fmla="*/ 51 w 226"/>
              <a:gd name="T65" fmla="*/ 48 h 688"/>
              <a:gd name="T66" fmla="*/ 50 w 226"/>
              <a:gd name="T67" fmla="*/ 46 h 688"/>
              <a:gd name="T68" fmla="*/ 48 w 226"/>
              <a:gd name="T69" fmla="*/ 44 h 688"/>
              <a:gd name="T70" fmla="*/ 47 w 226"/>
              <a:gd name="T71" fmla="*/ 42 h 688"/>
              <a:gd name="T72" fmla="*/ 46 w 226"/>
              <a:gd name="T73" fmla="*/ 40 h 688"/>
              <a:gd name="T74" fmla="*/ 45 w 226"/>
              <a:gd name="T75" fmla="*/ 38 h 688"/>
              <a:gd name="T76" fmla="*/ 43 w 226"/>
              <a:gd name="T77" fmla="*/ 36 h 688"/>
              <a:gd name="T78" fmla="*/ 42 w 226"/>
              <a:gd name="T79" fmla="*/ 34 h 688"/>
              <a:gd name="T80" fmla="*/ 40 w 226"/>
              <a:gd name="T81" fmla="*/ 32 h 688"/>
              <a:gd name="T82" fmla="*/ 39 w 226"/>
              <a:gd name="T83" fmla="*/ 30 h 688"/>
              <a:gd name="T84" fmla="*/ 38 w 226"/>
              <a:gd name="T85" fmla="*/ 28 h 688"/>
              <a:gd name="T86" fmla="*/ 36 w 226"/>
              <a:gd name="T87" fmla="*/ 26 h 688"/>
              <a:gd name="T88" fmla="*/ 34 w 226"/>
              <a:gd name="T89" fmla="*/ 25 h 688"/>
              <a:gd name="T90" fmla="*/ 32 w 226"/>
              <a:gd name="T91" fmla="*/ 23 h 688"/>
              <a:gd name="T92" fmla="*/ 31 w 226"/>
              <a:gd name="T93" fmla="*/ 21 h 688"/>
              <a:gd name="T94" fmla="*/ 29 w 226"/>
              <a:gd name="T95" fmla="*/ 20 h 688"/>
              <a:gd name="T96" fmla="*/ 27 w 226"/>
              <a:gd name="T97" fmla="*/ 18 h 688"/>
              <a:gd name="T98" fmla="*/ 26 w 226"/>
              <a:gd name="T99" fmla="*/ 16 h 688"/>
              <a:gd name="T100" fmla="*/ 24 w 226"/>
              <a:gd name="T101" fmla="*/ 15 h 688"/>
              <a:gd name="T102" fmla="*/ 22 w 226"/>
              <a:gd name="T103" fmla="*/ 13 h 688"/>
              <a:gd name="T104" fmla="*/ 20 w 226"/>
              <a:gd name="T105" fmla="*/ 12 h 688"/>
              <a:gd name="T106" fmla="*/ 18 w 226"/>
              <a:gd name="T107" fmla="*/ 10 h 688"/>
              <a:gd name="T108" fmla="*/ 16 w 226"/>
              <a:gd name="T109" fmla="*/ 9 h 688"/>
              <a:gd name="T110" fmla="*/ 14 w 226"/>
              <a:gd name="T111" fmla="*/ 8 h 688"/>
              <a:gd name="T112" fmla="*/ 12 w 226"/>
              <a:gd name="T113" fmla="*/ 6 h 688"/>
              <a:gd name="T114" fmla="*/ 10 w 226"/>
              <a:gd name="T115" fmla="*/ 5 h 688"/>
              <a:gd name="T116" fmla="*/ 8 w 226"/>
              <a:gd name="T117" fmla="*/ 4 h 688"/>
              <a:gd name="T118" fmla="*/ 6 w 226"/>
              <a:gd name="T119" fmla="*/ 3 h 688"/>
              <a:gd name="T120" fmla="*/ 4 w 226"/>
              <a:gd name="T121" fmla="*/ 2 h 688"/>
              <a:gd name="T122" fmla="*/ 2 w 226"/>
              <a:gd name="T123" fmla="*/ 0 h 688"/>
              <a:gd name="T124" fmla="*/ 0 w 226"/>
              <a:gd name="T125" fmla="*/ 0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6" h="688">
                <a:moveTo>
                  <a:pt x="225" y="687"/>
                </a:moveTo>
                <a:lnTo>
                  <a:pt x="179" y="652"/>
                </a:lnTo>
                <a:lnTo>
                  <a:pt x="160" y="634"/>
                </a:lnTo>
                <a:lnTo>
                  <a:pt x="144" y="616"/>
                </a:lnTo>
                <a:lnTo>
                  <a:pt x="129" y="598"/>
                </a:lnTo>
                <a:lnTo>
                  <a:pt x="116" y="579"/>
                </a:lnTo>
                <a:lnTo>
                  <a:pt x="106" y="560"/>
                </a:lnTo>
                <a:lnTo>
                  <a:pt x="97" y="542"/>
                </a:lnTo>
                <a:lnTo>
                  <a:pt x="90" y="523"/>
                </a:lnTo>
                <a:lnTo>
                  <a:pt x="84" y="504"/>
                </a:lnTo>
                <a:lnTo>
                  <a:pt x="80" y="485"/>
                </a:lnTo>
                <a:lnTo>
                  <a:pt x="77" y="465"/>
                </a:lnTo>
                <a:lnTo>
                  <a:pt x="74" y="446"/>
                </a:lnTo>
                <a:lnTo>
                  <a:pt x="73" y="426"/>
                </a:lnTo>
                <a:lnTo>
                  <a:pt x="73" y="406"/>
                </a:lnTo>
                <a:lnTo>
                  <a:pt x="73" y="386"/>
                </a:lnTo>
                <a:lnTo>
                  <a:pt x="74" y="366"/>
                </a:lnTo>
                <a:lnTo>
                  <a:pt x="75" y="346"/>
                </a:lnTo>
                <a:lnTo>
                  <a:pt x="76" y="326"/>
                </a:lnTo>
                <a:lnTo>
                  <a:pt x="78" y="306"/>
                </a:lnTo>
                <a:lnTo>
                  <a:pt x="79" y="285"/>
                </a:lnTo>
                <a:lnTo>
                  <a:pt x="80" y="264"/>
                </a:lnTo>
                <a:lnTo>
                  <a:pt x="82" y="244"/>
                </a:lnTo>
                <a:lnTo>
                  <a:pt x="82" y="222"/>
                </a:lnTo>
                <a:lnTo>
                  <a:pt x="82" y="202"/>
                </a:lnTo>
                <a:lnTo>
                  <a:pt x="81" y="180"/>
                </a:lnTo>
                <a:lnTo>
                  <a:pt x="79" y="159"/>
                </a:lnTo>
                <a:lnTo>
                  <a:pt x="76" y="138"/>
                </a:lnTo>
                <a:lnTo>
                  <a:pt x="72" y="117"/>
                </a:lnTo>
                <a:lnTo>
                  <a:pt x="67" y="95"/>
                </a:lnTo>
                <a:lnTo>
                  <a:pt x="61" y="74"/>
                </a:lnTo>
                <a:lnTo>
                  <a:pt x="53" y="52"/>
                </a:lnTo>
                <a:lnTo>
                  <a:pt x="51" y="48"/>
                </a:lnTo>
                <a:lnTo>
                  <a:pt x="50" y="46"/>
                </a:lnTo>
                <a:lnTo>
                  <a:pt x="48" y="44"/>
                </a:lnTo>
                <a:lnTo>
                  <a:pt x="47" y="42"/>
                </a:lnTo>
                <a:lnTo>
                  <a:pt x="46" y="40"/>
                </a:lnTo>
                <a:lnTo>
                  <a:pt x="45" y="38"/>
                </a:lnTo>
                <a:lnTo>
                  <a:pt x="43" y="36"/>
                </a:lnTo>
                <a:lnTo>
                  <a:pt x="42" y="34"/>
                </a:lnTo>
                <a:lnTo>
                  <a:pt x="40" y="32"/>
                </a:lnTo>
                <a:lnTo>
                  <a:pt x="39" y="30"/>
                </a:lnTo>
                <a:lnTo>
                  <a:pt x="38" y="28"/>
                </a:lnTo>
                <a:lnTo>
                  <a:pt x="36" y="26"/>
                </a:lnTo>
                <a:lnTo>
                  <a:pt x="34" y="25"/>
                </a:lnTo>
                <a:lnTo>
                  <a:pt x="32" y="23"/>
                </a:lnTo>
                <a:lnTo>
                  <a:pt x="31" y="21"/>
                </a:lnTo>
                <a:lnTo>
                  <a:pt x="29" y="20"/>
                </a:lnTo>
                <a:lnTo>
                  <a:pt x="27" y="18"/>
                </a:lnTo>
                <a:lnTo>
                  <a:pt x="26" y="16"/>
                </a:lnTo>
                <a:lnTo>
                  <a:pt x="24" y="15"/>
                </a:lnTo>
                <a:lnTo>
                  <a:pt x="22" y="13"/>
                </a:lnTo>
                <a:lnTo>
                  <a:pt x="20" y="12"/>
                </a:lnTo>
                <a:lnTo>
                  <a:pt x="18" y="10"/>
                </a:lnTo>
                <a:lnTo>
                  <a:pt x="16" y="9"/>
                </a:lnTo>
                <a:lnTo>
                  <a:pt x="14" y="8"/>
                </a:lnTo>
                <a:lnTo>
                  <a:pt x="12" y="6"/>
                </a:lnTo>
                <a:lnTo>
                  <a:pt x="10" y="5"/>
                </a:lnTo>
                <a:lnTo>
                  <a:pt x="8" y="4"/>
                </a:lnTo>
                <a:lnTo>
                  <a:pt x="6" y="3"/>
                </a:lnTo>
                <a:lnTo>
                  <a:pt x="4" y="2"/>
                </a:lnTo>
                <a:lnTo>
                  <a:pt x="2" y="0"/>
                </a:lnTo>
                <a:lnTo>
                  <a:pt x="0" y="0"/>
                </a:lnTo>
              </a:path>
            </a:pathLst>
          </a:custGeom>
          <a:noFill/>
          <a:ln w="2032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0953" name="Freeform 9"/>
          <p:cNvSpPr>
            <a:spLocks/>
          </p:cNvSpPr>
          <p:nvPr/>
        </p:nvSpPr>
        <p:spPr bwMode="auto">
          <a:xfrm>
            <a:off x="1116013" y="2144713"/>
            <a:ext cx="304800" cy="904875"/>
          </a:xfrm>
          <a:custGeom>
            <a:avLst/>
            <a:gdLst>
              <a:gd name="T0" fmla="*/ 216 w 217"/>
              <a:gd name="T1" fmla="*/ 569 h 570"/>
              <a:gd name="T2" fmla="*/ 166 w 217"/>
              <a:gd name="T3" fmla="*/ 543 h 570"/>
              <a:gd name="T4" fmla="*/ 144 w 217"/>
              <a:gd name="T5" fmla="*/ 531 h 570"/>
              <a:gd name="T6" fmla="*/ 124 w 217"/>
              <a:gd name="T7" fmla="*/ 517 h 570"/>
              <a:gd name="T8" fmla="*/ 105 w 217"/>
              <a:gd name="T9" fmla="*/ 504 h 570"/>
              <a:gd name="T10" fmla="*/ 89 w 217"/>
              <a:gd name="T11" fmla="*/ 490 h 570"/>
              <a:gd name="T12" fmla="*/ 74 w 217"/>
              <a:gd name="T13" fmla="*/ 476 h 570"/>
              <a:gd name="T14" fmla="*/ 62 w 217"/>
              <a:gd name="T15" fmla="*/ 462 h 570"/>
              <a:gd name="T16" fmla="*/ 50 w 217"/>
              <a:gd name="T17" fmla="*/ 447 h 570"/>
              <a:gd name="T18" fmla="*/ 40 w 217"/>
              <a:gd name="T19" fmla="*/ 432 h 570"/>
              <a:gd name="T20" fmla="*/ 32 w 217"/>
              <a:gd name="T21" fmla="*/ 417 h 570"/>
              <a:gd name="T22" fmla="*/ 24 w 217"/>
              <a:gd name="T23" fmla="*/ 401 h 570"/>
              <a:gd name="T24" fmla="*/ 18 w 217"/>
              <a:gd name="T25" fmla="*/ 385 h 570"/>
              <a:gd name="T26" fmla="*/ 13 w 217"/>
              <a:gd name="T27" fmla="*/ 368 h 570"/>
              <a:gd name="T28" fmla="*/ 9 w 217"/>
              <a:gd name="T29" fmla="*/ 351 h 570"/>
              <a:gd name="T30" fmla="*/ 6 w 217"/>
              <a:gd name="T31" fmla="*/ 334 h 570"/>
              <a:gd name="T32" fmla="*/ 3 w 217"/>
              <a:gd name="T33" fmla="*/ 316 h 570"/>
              <a:gd name="T34" fmla="*/ 2 w 217"/>
              <a:gd name="T35" fmla="*/ 298 h 570"/>
              <a:gd name="T36" fmla="*/ 1 w 217"/>
              <a:gd name="T37" fmla="*/ 280 h 570"/>
              <a:gd name="T38" fmla="*/ 0 w 217"/>
              <a:gd name="T39" fmla="*/ 261 h 570"/>
              <a:gd name="T40" fmla="*/ 0 w 217"/>
              <a:gd name="T41" fmla="*/ 242 h 570"/>
              <a:gd name="T42" fmla="*/ 1 w 217"/>
              <a:gd name="T43" fmla="*/ 222 h 570"/>
              <a:gd name="T44" fmla="*/ 1 w 217"/>
              <a:gd name="T45" fmla="*/ 202 h 570"/>
              <a:gd name="T46" fmla="*/ 2 w 217"/>
              <a:gd name="T47" fmla="*/ 181 h 570"/>
              <a:gd name="T48" fmla="*/ 3 w 217"/>
              <a:gd name="T49" fmla="*/ 160 h 570"/>
              <a:gd name="T50" fmla="*/ 4 w 217"/>
              <a:gd name="T51" fmla="*/ 139 h 570"/>
              <a:gd name="T52" fmla="*/ 5 w 217"/>
              <a:gd name="T53" fmla="*/ 117 h 570"/>
              <a:gd name="T54" fmla="*/ 5 w 217"/>
              <a:gd name="T55" fmla="*/ 95 h 570"/>
              <a:gd name="T56" fmla="*/ 6 w 217"/>
              <a:gd name="T57" fmla="*/ 72 h 570"/>
              <a:gd name="T58" fmla="*/ 6 w 217"/>
              <a:gd name="T59" fmla="*/ 48 h 570"/>
              <a:gd name="T60" fmla="*/ 5 w 217"/>
              <a:gd name="T61" fmla="*/ 24 h 570"/>
              <a:gd name="T62" fmla="*/ 4 w 217"/>
              <a:gd name="T63" fmla="*/ 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7" h="570">
                <a:moveTo>
                  <a:pt x="216" y="569"/>
                </a:moveTo>
                <a:lnTo>
                  <a:pt x="166" y="543"/>
                </a:lnTo>
                <a:lnTo>
                  <a:pt x="144" y="531"/>
                </a:lnTo>
                <a:lnTo>
                  <a:pt x="124" y="517"/>
                </a:lnTo>
                <a:lnTo>
                  <a:pt x="105" y="504"/>
                </a:lnTo>
                <a:lnTo>
                  <a:pt x="89" y="490"/>
                </a:lnTo>
                <a:lnTo>
                  <a:pt x="74" y="476"/>
                </a:lnTo>
                <a:lnTo>
                  <a:pt x="62" y="462"/>
                </a:lnTo>
                <a:lnTo>
                  <a:pt x="50" y="447"/>
                </a:lnTo>
                <a:lnTo>
                  <a:pt x="40" y="432"/>
                </a:lnTo>
                <a:lnTo>
                  <a:pt x="32" y="417"/>
                </a:lnTo>
                <a:lnTo>
                  <a:pt x="24" y="401"/>
                </a:lnTo>
                <a:lnTo>
                  <a:pt x="18" y="385"/>
                </a:lnTo>
                <a:lnTo>
                  <a:pt x="13" y="368"/>
                </a:lnTo>
                <a:lnTo>
                  <a:pt x="9" y="351"/>
                </a:lnTo>
                <a:lnTo>
                  <a:pt x="6" y="334"/>
                </a:lnTo>
                <a:lnTo>
                  <a:pt x="3" y="316"/>
                </a:lnTo>
                <a:lnTo>
                  <a:pt x="2" y="298"/>
                </a:lnTo>
                <a:lnTo>
                  <a:pt x="1" y="280"/>
                </a:lnTo>
                <a:lnTo>
                  <a:pt x="0" y="261"/>
                </a:lnTo>
                <a:lnTo>
                  <a:pt x="0" y="242"/>
                </a:lnTo>
                <a:lnTo>
                  <a:pt x="1" y="222"/>
                </a:lnTo>
                <a:lnTo>
                  <a:pt x="1" y="202"/>
                </a:lnTo>
                <a:lnTo>
                  <a:pt x="2" y="181"/>
                </a:lnTo>
                <a:lnTo>
                  <a:pt x="3" y="160"/>
                </a:lnTo>
                <a:lnTo>
                  <a:pt x="4" y="139"/>
                </a:lnTo>
                <a:lnTo>
                  <a:pt x="5" y="117"/>
                </a:lnTo>
                <a:lnTo>
                  <a:pt x="5" y="95"/>
                </a:lnTo>
                <a:lnTo>
                  <a:pt x="6" y="72"/>
                </a:lnTo>
                <a:lnTo>
                  <a:pt x="6" y="48"/>
                </a:lnTo>
                <a:lnTo>
                  <a:pt x="5" y="24"/>
                </a:lnTo>
                <a:lnTo>
                  <a:pt x="4" y="0"/>
                </a:lnTo>
              </a:path>
            </a:pathLst>
          </a:custGeom>
          <a:noFill/>
          <a:ln w="2032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0954" name="Freeform 10"/>
          <p:cNvSpPr>
            <a:spLocks/>
          </p:cNvSpPr>
          <p:nvPr/>
        </p:nvSpPr>
        <p:spPr bwMode="auto">
          <a:xfrm>
            <a:off x="630238" y="1935163"/>
            <a:ext cx="174625" cy="777875"/>
          </a:xfrm>
          <a:custGeom>
            <a:avLst/>
            <a:gdLst>
              <a:gd name="T0" fmla="*/ 123 w 124"/>
              <a:gd name="T1" fmla="*/ 489 h 490"/>
              <a:gd name="T2" fmla="*/ 99 w 124"/>
              <a:gd name="T3" fmla="*/ 470 h 490"/>
              <a:gd name="T4" fmla="*/ 89 w 124"/>
              <a:gd name="T5" fmla="*/ 459 h 490"/>
              <a:gd name="T6" fmla="*/ 79 w 124"/>
              <a:gd name="T7" fmla="*/ 448 h 490"/>
              <a:gd name="T8" fmla="*/ 70 w 124"/>
              <a:gd name="T9" fmla="*/ 436 h 490"/>
              <a:gd name="T10" fmla="*/ 61 w 124"/>
              <a:gd name="T11" fmla="*/ 423 h 490"/>
              <a:gd name="T12" fmla="*/ 53 w 124"/>
              <a:gd name="T13" fmla="*/ 409 h 490"/>
              <a:gd name="T14" fmla="*/ 47 w 124"/>
              <a:gd name="T15" fmla="*/ 395 h 490"/>
              <a:gd name="T16" fmla="*/ 40 w 124"/>
              <a:gd name="T17" fmla="*/ 380 h 490"/>
              <a:gd name="T18" fmla="*/ 34 w 124"/>
              <a:gd name="T19" fmla="*/ 365 h 490"/>
              <a:gd name="T20" fmla="*/ 29 w 124"/>
              <a:gd name="T21" fmla="*/ 349 h 490"/>
              <a:gd name="T22" fmla="*/ 24 w 124"/>
              <a:gd name="T23" fmla="*/ 332 h 490"/>
              <a:gd name="T24" fmla="*/ 20 w 124"/>
              <a:gd name="T25" fmla="*/ 316 h 490"/>
              <a:gd name="T26" fmla="*/ 16 w 124"/>
              <a:gd name="T27" fmla="*/ 299 h 490"/>
              <a:gd name="T28" fmla="*/ 13 w 124"/>
              <a:gd name="T29" fmla="*/ 281 h 490"/>
              <a:gd name="T30" fmla="*/ 10 w 124"/>
              <a:gd name="T31" fmla="*/ 264 h 490"/>
              <a:gd name="T32" fmla="*/ 7 w 124"/>
              <a:gd name="T33" fmla="*/ 247 h 490"/>
              <a:gd name="T34" fmla="*/ 5 w 124"/>
              <a:gd name="T35" fmla="*/ 229 h 490"/>
              <a:gd name="T36" fmla="*/ 4 w 124"/>
              <a:gd name="T37" fmla="*/ 211 h 490"/>
              <a:gd name="T38" fmla="*/ 3 w 124"/>
              <a:gd name="T39" fmla="*/ 193 h 490"/>
              <a:gd name="T40" fmla="*/ 1 w 124"/>
              <a:gd name="T41" fmla="*/ 176 h 490"/>
              <a:gd name="T42" fmla="*/ 1 w 124"/>
              <a:gd name="T43" fmla="*/ 158 h 490"/>
              <a:gd name="T44" fmla="*/ 0 w 124"/>
              <a:gd name="T45" fmla="*/ 141 h 490"/>
              <a:gd name="T46" fmla="*/ 0 w 124"/>
              <a:gd name="T47" fmla="*/ 124 h 490"/>
              <a:gd name="T48" fmla="*/ 0 w 124"/>
              <a:gd name="T49" fmla="*/ 107 h 490"/>
              <a:gd name="T50" fmla="*/ 0 w 124"/>
              <a:gd name="T51" fmla="*/ 90 h 490"/>
              <a:gd name="T52" fmla="*/ 0 w 124"/>
              <a:gd name="T53" fmla="*/ 74 h 490"/>
              <a:gd name="T54" fmla="*/ 1 w 124"/>
              <a:gd name="T55" fmla="*/ 58 h 490"/>
              <a:gd name="T56" fmla="*/ 1 w 124"/>
              <a:gd name="T57" fmla="*/ 43 h 490"/>
              <a:gd name="T58" fmla="*/ 2 w 124"/>
              <a:gd name="T59" fmla="*/ 28 h 490"/>
              <a:gd name="T60" fmla="*/ 3 w 124"/>
              <a:gd name="T61" fmla="*/ 14 h 490"/>
              <a:gd name="T62" fmla="*/ 3 w 124"/>
              <a:gd name="T63"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4" h="490">
                <a:moveTo>
                  <a:pt x="123" y="489"/>
                </a:moveTo>
                <a:lnTo>
                  <a:pt x="99" y="470"/>
                </a:lnTo>
                <a:lnTo>
                  <a:pt x="89" y="459"/>
                </a:lnTo>
                <a:lnTo>
                  <a:pt x="79" y="448"/>
                </a:lnTo>
                <a:lnTo>
                  <a:pt x="70" y="436"/>
                </a:lnTo>
                <a:lnTo>
                  <a:pt x="61" y="423"/>
                </a:lnTo>
                <a:lnTo>
                  <a:pt x="53" y="409"/>
                </a:lnTo>
                <a:lnTo>
                  <a:pt x="47" y="395"/>
                </a:lnTo>
                <a:lnTo>
                  <a:pt x="40" y="380"/>
                </a:lnTo>
                <a:lnTo>
                  <a:pt x="34" y="365"/>
                </a:lnTo>
                <a:lnTo>
                  <a:pt x="29" y="349"/>
                </a:lnTo>
                <a:lnTo>
                  <a:pt x="24" y="332"/>
                </a:lnTo>
                <a:lnTo>
                  <a:pt x="20" y="316"/>
                </a:lnTo>
                <a:lnTo>
                  <a:pt x="16" y="299"/>
                </a:lnTo>
                <a:lnTo>
                  <a:pt x="13" y="281"/>
                </a:lnTo>
                <a:lnTo>
                  <a:pt x="10" y="264"/>
                </a:lnTo>
                <a:lnTo>
                  <a:pt x="7" y="247"/>
                </a:lnTo>
                <a:lnTo>
                  <a:pt x="5" y="229"/>
                </a:lnTo>
                <a:lnTo>
                  <a:pt x="4" y="211"/>
                </a:lnTo>
                <a:lnTo>
                  <a:pt x="3" y="193"/>
                </a:lnTo>
                <a:lnTo>
                  <a:pt x="1" y="176"/>
                </a:lnTo>
                <a:lnTo>
                  <a:pt x="1" y="158"/>
                </a:lnTo>
                <a:lnTo>
                  <a:pt x="0" y="141"/>
                </a:lnTo>
                <a:lnTo>
                  <a:pt x="0" y="124"/>
                </a:lnTo>
                <a:lnTo>
                  <a:pt x="0" y="107"/>
                </a:lnTo>
                <a:lnTo>
                  <a:pt x="0" y="90"/>
                </a:lnTo>
                <a:lnTo>
                  <a:pt x="0" y="74"/>
                </a:lnTo>
                <a:lnTo>
                  <a:pt x="1" y="58"/>
                </a:lnTo>
                <a:lnTo>
                  <a:pt x="1" y="43"/>
                </a:lnTo>
                <a:lnTo>
                  <a:pt x="2" y="28"/>
                </a:lnTo>
                <a:lnTo>
                  <a:pt x="3" y="14"/>
                </a:lnTo>
                <a:lnTo>
                  <a:pt x="3" y="0"/>
                </a:lnTo>
              </a:path>
            </a:pathLst>
          </a:custGeom>
          <a:noFill/>
          <a:ln w="2032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0955" name="Freeform 11"/>
          <p:cNvSpPr>
            <a:spLocks/>
          </p:cNvSpPr>
          <p:nvPr/>
        </p:nvSpPr>
        <p:spPr bwMode="auto">
          <a:xfrm>
            <a:off x="392113" y="2481263"/>
            <a:ext cx="730250" cy="504825"/>
          </a:xfrm>
          <a:custGeom>
            <a:avLst/>
            <a:gdLst>
              <a:gd name="T0" fmla="*/ 515 w 516"/>
              <a:gd name="T1" fmla="*/ 317 h 318"/>
              <a:gd name="T2" fmla="*/ 486 w 516"/>
              <a:gd name="T3" fmla="*/ 305 h 318"/>
              <a:gd name="T4" fmla="*/ 469 w 516"/>
              <a:gd name="T5" fmla="*/ 299 h 318"/>
              <a:gd name="T6" fmla="*/ 452 w 516"/>
              <a:gd name="T7" fmla="*/ 293 h 318"/>
              <a:gd name="T8" fmla="*/ 434 w 516"/>
              <a:gd name="T9" fmla="*/ 287 h 318"/>
              <a:gd name="T10" fmla="*/ 415 w 516"/>
              <a:gd name="T11" fmla="*/ 281 h 318"/>
              <a:gd name="T12" fmla="*/ 396 w 516"/>
              <a:gd name="T13" fmla="*/ 275 h 318"/>
              <a:gd name="T14" fmla="*/ 377 w 516"/>
              <a:gd name="T15" fmla="*/ 268 h 318"/>
              <a:gd name="T16" fmla="*/ 356 w 516"/>
              <a:gd name="T17" fmla="*/ 261 h 318"/>
              <a:gd name="T18" fmla="*/ 335 w 516"/>
              <a:gd name="T19" fmla="*/ 254 h 318"/>
              <a:gd name="T20" fmla="*/ 315 w 516"/>
              <a:gd name="T21" fmla="*/ 247 h 318"/>
              <a:gd name="T22" fmla="*/ 294 w 516"/>
              <a:gd name="T23" fmla="*/ 239 h 318"/>
              <a:gd name="T24" fmla="*/ 273 w 516"/>
              <a:gd name="T25" fmla="*/ 232 h 318"/>
              <a:gd name="T26" fmla="*/ 252 w 516"/>
              <a:gd name="T27" fmla="*/ 223 h 318"/>
              <a:gd name="T28" fmla="*/ 231 w 516"/>
              <a:gd name="T29" fmla="*/ 215 h 318"/>
              <a:gd name="T30" fmla="*/ 211 w 516"/>
              <a:gd name="T31" fmla="*/ 206 h 318"/>
              <a:gd name="T32" fmla="*/ 191 w 516"/>
              <a:gd name="T33" fmla="*/ 197 h 318"/>
              <a:gd name="T34" fmla="*/ 171 w 516"/>
              <a:gd name="T35" fmla="*/ 187 h 318"/>
              <a:gd name="T36" fmla="*/ 152 w 516"/>
              <a:gd name="T37" fmla="*/ 177 h 318"/>
              <a:gd name="T38" fmla="*/ 134 w 516"/>
              <a:gd name="T39" fmla="*/ 167 h 318"/>
              <a:gd name="T40" fmla="*/ 116 w 516"/>
              <a:gd name="T41" fmla="*/ 156 h 318"/>
              <a:gd name="T42" fmla="*/ 99 w 516"/>
              <a:gd name="T43" fmla="*/ 145 h 318"/>
              <a:gd name="T44" fmla="*/ 84 w 516"/>
              <a:gd name="T45" fmla="*/ 133 h 318"/>
              <a:gd name="T46" fmla="*/ 69 w 516"/>
              <a:gd name="T47" fmla="*/ 121 h 318"/>
              <a:gd name="T48" fmla="*/ 55 w 516"/>
              <a:gd name="T49" fmla="*/ 107 h 318"/>
              <a:gd name="T50" fmla="*/ 43 w 516"/>
              <a:gd name="T51" fmla="*/ 94 h 318"/>
              <a:gd name="T52" fmla="*/ 32 w 516"/>
              <a:gd name="T53" fmla="*/ 80 h 318"/>
              <a:gd name="T54" fmla="*/ 22 w 516"/>
              <a:gd name="T55" fmla="*/ 65 h 318"/>
              <a:gd name="T56" fmla="*/ 14 w 516"/>
              <a:gd name="T57" fmla="*/ 50 h 318"/>
              <a:gd name="T58" fmla="*/ 7 w 516"/>
              <a:gd name="T59" fmla="*/ 34 h 318"/>
              <a:gd name="T60" fmla="*/ 3 w 516"/>
              <a:gd name="T61" fmla="*/ 17 h 318"/>
              <a:gd name="T62" fmla="*/ 0 w 516"/>
              <a:gd name="T63"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6" h="318">
                <a:moveTo>
                  <a:pt x="515" y="317"/>
                </a:moveTo>
                <a:lnTo>
                  <a:pt x="486" y="305"/>
                </a:lnTo>
                <a:lnTo>
                  <a:pt x="469" y="299"/>
                </a:lnTo>
                <a:lnTo>
                  <a:pt x="452" y="293"/>
                </a:lnTo>
                <a:lnTo>
                  <a:pt x="434" y="287"/>
                </a:lnTo>
                <a:lnTo>
                  <a:pt x="415" y="281"/>
                </a:lnTo>
                <a:lnTo>
                  <a:pt x="396" y="275"/>
                </a:lnTo>
                <a:lnTo>
                  <a:pt x="377" y="268"/>
                </a:lnTo>
                <a:lnTo>
                  <a:pt x="356" y="261"/>
                </a:lnTo>
                <a:lnTo>
                  <a:pt x="335" y="254"/>
                </a:lnTo>
                <a:lnTo>
                  <a:pt x="315" y="247"/>
                </a:lnTo>
                <a:lnTo>
                  <a:pt x="294" y="239"/>
                </a:lnTo>
                <a:lnTo>
                  <a:pt x="273" y="232"/>
                </a:lnTo>
                <a:lnTo>
                  <a:pt x="252" y="223"/>
                </a:lnTo>
                <a:lnTo>
                  <a:pt x="231" y="215"/>
                </a:lnTo>
                <a:lnTo>
                  <a:pt x="211" y="206"/>
                </a:lnTo>
                <a:lnTo>
                  <a:pt x="191" y="197"/>
                </a:lnTo>
                <a:lnTo>
                  <a:pt x="171" y="187"/>
                </a:lnTo>
                <a:lnTo>
                  <a:pt x="152" y="177"/>
                </a:lnTo>
                <a:lnTo>
                  <a:pt x="134" y="167"/>
                </a:lnTo>
                <a:lnTo>
                  <a:pt x="116" y="156"/>
                </a:lnTo>
                <a:lnTo>
                  <a:pt x="99" y="145"/>
                </a:lnTo>
                <a:lnTo>
                  <a:pt x="84" y="133"/>
                </a:lnTo>
                <a:lnTo>
                  <a:pt x="69" y="121"/>
                </a:lnTo>
                <a:lnTo>
                  <a:pt x="55" y="107"/>
                </a:lnTo>
                <a:lnTo>
                  <a:pt x="43" y="94"/>
                </a:lnTo>
                <a:lnTo>
                  <a:pt x="32" y="80"/>
                </a:lnTo>
                <a:lnTo>
                  <a:pt x="22" y="65"/>
                </a:lnTo>
                <a:lnTo>
                  <a:pt x="14" y="50"/>
                </a:lnTo>
                <a:lnTo>
                  <a:pt x="7" y="34"/>
                </a:lnTo>
                <a:lnTo>
                  <a:pt x="3" y="17"/>
                </a:lnTo>
                <a:lnTo>
                  <a:pt x="0" y="0"/>
                </a:lnTo>
              </a:path>
            </a:pathLst>
          </a:custGeom>
          <a:noFill/>
          <a:ln w="2032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0956" name="Freeform 12"/>
          <p:cNvSpPr>
            <a:spLocks/>
          </p:cNvSpPr>
          <p:nvPr/>
        </p:nvSpPr>
        <p:spPr bwMode="auto">
          <a:xfrm>
            <a:off x="3005138" y="992188"/>
            <a:ext cx="338137" cy="1595437"/>
          </a:xfrm>
          <a:custGeom>
            <a:avLst/>
            <a:gdLst>
              <a:gd name="T0" fmla="*/ 238 w 239"/>
              <a:gd name="T1" fmla="*/ 1004 h 1005"/>
              <a:gd name="T2" fmla="*/ 212 w 239"/>
              <a:gd name="T3" fmla="*/ 956 h 1005"/>
              <a:gd name="T4" fmla="*/ 202 w 239"/>
              <a:gd name="T5" fmla="*/ 931 h 1005"/>
              <a:gd name="T6" fmla="*/ 192 w 239"/>
              <a:gd name="T7" fmla="*/ 906 h 1005"/>
              <a:gd name="T8" fmla="*/ 184 w 239"/>
              <a:gd name="T9" fmla="*/ 880 h 1005"/>
              <a:gd name="T10" fmla="*/ 177 w 239"/>
              <a:gd name="T11" fmla="*/ 853 h 1005"/>
              <a:gd name="T12" fmla="*/ 171 w 239"/>
              <a:gd name="T13" fmla="*/ 827 h 1005"/>
              <a:gd name="T14" fmla="*/ 166 w 239"/>
              <a:gd name="T15" fmla="*/ 799 h 1005"/>
              <a:gd name="T16" fmla="*/ 161 w 239"/>
              <a:gd name="T17" fmla="*/ 771 h 1005"/>
              <a:gd name="T18" fmla="*/ 157 w 239"/>
              <a:gd name="T19" fmla="*/ 743 h 1005"/>
              <a:gd name="T20" fmla="*/ 154 w 239"/>
              <a:gd name="T21" fmla="*/ 714 h 1005"/>
              <a:gd name="T22" fmla="*/ 151 w 239"/>
              <a:gd name="T23" fmla="*/ 685 h 1005"/>
              <a:gd name="T24" fmla="*/ 149 w 239"/>
              <a:gd name="T25" fmla="*/ 656 h 1005"/>
              <a:gd name="T26" fmla="*/ 147 w 239"/>
              <a:gd name="T27" fmla="*/ 626 h 1005"/>
              <a:gd name="T28" fmla="*/ 145 w 239"/>
              <a:gd name="T29" fmla="*/ 597 h 1005"/>
              <a:gd name="T30" fmla="*/ 143 w 239"/>
              <a:gd name="T31" fmla="*/ 567 h 1005"/>
              <a:gd name="T32" fmla="*/ 141 w 239"/>
              <a:gd name="T33" fmla="*/ 537 h 1005"/>
              <a:gd name="T34" fmla="*/ 140 w 239"/>
              <a:gd name="T35" fmla="*/ 507 h 1005"/>
              <a:gd name="T36" fmla="*/ 138 w 239"/>
              <a:gd name="T37" fmla="*/ 477 h 1005"/>
              <a:gd name="T38" fmla="*/ 135 w 239"/>
              <a:gd name="T39" fmla="*/ 447 h 1005"/>
              <a:gd name="T40" fmla="*/ 132 w 239"/>
              <a:gd name="T41" fmla="*/ 417 h 1005"/>
              <a:gd name="T42" fmla="*/ 130 w 239"/>
              <a:gd name="T43" fmla="*/ 387 h 1005"/>
              <a:gd name="T44" fmla="*/ 126 w 239"/>
              <a:gd name="T45" fmla="*/ 358 h 1005"/>
              <a:gd name="T46" fmla="*/ 122 w 239"/>
              <a:gd name="T47" fmla="*/ 328 h 1005"/>
              <a:gd name="T48" fmla="*/ 116 w 239"/>
              <a:gd name="T49" fmla="*/ 299 h 1005"/>
              <a:gd name="T50" fmla="*/ 111 w 239"/>
              <a:gd name="T51" fmla="*/ 270 h 1005"/>
              <a:gd name="T52" fmla="*/ 104 w 239"/>
              <a:gd name="T53" fmla="*/ 242 h 1005"/>
              <a:gd name="T54" fmla="*/ 96 w 239"/>
              <a:gd name="T55" fmla="*/ 213 h 1005"/>
              <a:gd name="T56" fmla="*/ 87 w 239"/>
              <a:gd name="T57" fmla="*/ 186 h 1005"/>
              <a:gd name="T58" fmla="*/ 77 w 239"/>
              <a:gd name="T59" fmla="*/ 158 h 1005"/>
              <a:gd name="T60" fmla="*/ 66 w 239"/>
              <a:gd name="T61" fmla="*/ 131 h 1005"/>
              <a:gd name="T62" fmla="*/ 53 w 239"/>
              <a:gd name="T63" fmla="*/ 105 h 1005"/>
              <a:gd name="T64" fmla="*/ 52 w 239"/>
              <a:gd name="T65" fmla="*/ 104 h 1005"/>
              <a:gd name="T66" fmla="*/ 51 w 239"/>
              <a:gd name="T67" fmla="*/ 102 h 1005"/>
              <a:gd name="T68" fmla="*/ 50 w 239"/>
              <a:gd name="T69" fmla="*/ 100 h 1005"/>
              <a:gd name="T70" fmla="*/ 49 w 239"/>
              <a:gd name="T71" fmla="*/ 98 h 1005"/>
              <a:gd name="T72" fmla="*/ 48 w 239"/>
              <a:gd name="T73" fmla="*/ 95 h 1005"/>
              <a:gd name="T74" fmla="*/ 46 w 239"/>
              <a:gd name="T75" fmla="*/ 92 h 1005"/>
              <a:gd name="T76" fmla="*/ 44 w 239"/>
              <a:gd name="T77" fmla="*/ 88 h 1005"/>
              <a:gd name="T78" fmla="*/ 42 w 239"/>
              <a:gd name="T79" fmla="*/ 84 h 1005"/>
              <a:gd name="T80" fmla="*/ 40 w 239"/>
              <a:gd name="T81" fmla="*/ 80 h 1005"/>
              <a:gd name="T82" fmla="*/ 38 w 239"/>
              <a:gd name="T83" fmla="*/ 76 h 1005"/>
              <a:gd name="T84" fmla="*/ 36 w 239"/>
              <a:gd name="T85" fmla="*/ 71 h 1005"/>
              <a:gd name="T86" fmla="*/ 34 w 239"/>
              <a:gd name="T87" fmla="*/ 67 h 1005"/>
              <a:gd name="T88" fmla="*/ 31 w 239"/>
              <a:gd name="T89" fmla="*/ 62 h 1005"/>
              <a:gd name="T90" fmla="*/ 29 w 239"/>
              <a:gd name="T91" fmla="*/ 57 h 1005"/>
              <a:gd name="T92" fmla="*/ 26 w 239"/>
              <a:gd name="T93" fmla="*/ 53 h 1005"/>
              <a:gd name="T94" fmla="*/ 24 w 239"/>
              <a:gd name="T95" fmla="*/ 47 h 1005"/>
              <a:gd name="T96" fmla="*/ 22 w 239"/>
              <a:gd name="T97" fmla="*/ 43 h 1005"/>
              <a:gd name="T98" fmla="*/ 19 w 239"/>
              <a:gd name="T99" fmla="*/ 38 h 1005"/>
              <a:gd name="T100" fmla="*/ 17 w 239"/>
              <a:gd name="T101" fmla="*/ 33 h 1005"/>
              <a:gd name="T102" fmla="*/ 14 w 239"/>
              <a:gd name="T103" fmla="*/ 29 h 1005"/>
              <a:gd name="T104" fmla="*/ 12 w 239"/>
              <a:gd name="T105" fmla="*/ 25 h 1005"/>
              <a:gd name="T106" fmla="*/ 10 w 239"/>
              <a:gd name="T107" fmla="*/ 20 h 1005"/>
              <a:gd name="T108" fmla="*/ 8 w 239"/>
              <a:gd name="T109" fmla="*/ 17 h 1005"/>
              <a:gd name="T110" fmla="*/ 6 w 239"/>
              <a:gd name="T111" fmla="*/ 13 h 1005"/>
              <a:gd name="T112" fmla="*/ 5 w 239"/>
              <a:gd name="T113" fmla="*/ 10 h 1005"/>
              <a:gd name="T114" fmla="*/ 4 w 239"/>
              <a:gd name="T115" fmla="*/ 7 h 1005"/>
              <a:gd name="T116" fmla="*/ 2 w 239"/>
              <a:gd name="T117" fmla="*/ 5 h 1005"/>
              <a:gd name="T118" fmla="*/ 1 w 239"/>
              <a:gd name="T119" fmla="*/ 3 h 1005"/>
              <a:gd name="T120" fmla="*/ 0 w 239"/>
              <a:gd name="T121" fmla="*/ 1 h 1005"/>
              <a:gd name="T122" fmla="*/ 0 w 239"/>
              <a:gd name="T123" fmla="*/ 0 h 1005"/>
              <a:gd name="T124" fmla="*/ 0 w 239"/>
              <a:gd name="T125" fmla="*/ 0 h 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9" h="1005">
                <a:moveTo>
                  <a:pt x="238" y="1004"/>
                </a:moveTo>
                <a:lnTo>
                  <a:pt x="212" y="956"/>
                </a:lnTo>
                <a:lnTo>
                  <a:pt x="202" y="931"/>
                </a:lnTo>
                <a:lnTo>
                  <a:pt x="192" y="906"/>
                </a:lnTo>
                <a:lnTo>
                  <a:pt x="184" y="880"/>
                </a:lnTo>
                <a:lnTo>
                  <a:pt x="177" y="853"/>
                </a:lnTo>
                <a:lnTo>
                  <a:pt x="171" y="827"/>
                </a:lnTo>
                <a:lnTo>
                  <a:pt x="166" y="799"/>
                </a:lnTo>
                <a:lnTo>
                  <a:pt x="161" y="771"/>
                </a:lnTo>
                <a:lnTo>
                  <a:pt x="157" y="743"/>
                </a:lnTo>
                <a:lnTo>
                  <a:pt x="154" y="714"/>
                </a:lnTo>
                <a:lnTo>
                  <a:pt x="151" y="685"/>
                </a:lnTo>
                <a:lnTo>
                  <a:pt x="149" y="656"/>
                </a:lnTo>
                <a:lnTo>
                  <a:pt x="147" y="626"/>
                </a:lnTo>
                <a:lnTo>
                  <a:pt x="145" y="597"/>
                </a:lnTo>
                <a:lnTo>
                  <a:pt x="143" y="567"/>
                </a:lnTo>
                <a:lnTo>
                  <a:pt x="141" y="537"/>
                </a:lnTo>
                <a:lnTo>
                  <a:pt x="140" y="507"/>
                </a:lnTo>
                <a:lnTo>
                  <a:pt x="138" y="477"/>
                </a:lnTo>
                <a:lnTo>
                  <a:pt x="135" y="447"/>
                </a:lnTo>
                <a:lnTo>
                  <a:pt x="132" y="417"/>
                </a:lnTo>
                <a:lnTo>
                  <a:pt x="130" y="387"/>
                </a:lnTo>
                <a:lnTo>
                  <a:pt x="126" y="358"/>
                </a:lnTo>
                <a:lnTo>
                  <a:pt x="122" y="328"/>
                </a:lnTo>
                <a:lnTo>
                  <a:pt x="116" y="299"/>
                </a:lnTo>
                <a:lnTo>
                  <a:pt x="111" y="270"/>
                </a:lnTo>
                <a:lnTo>
                  <a:pt x="104" y="242"/>
                </a:lnTo>
                <a:lnTo>
                  <a:pt x="96" y="213"/>
                </a:lnTo>
                <a:lnTo>
                  <a:pt x="87" y="186"/>
                </a:lnTo>
                <a:lnTo>
                  <a:pt x="77" y="158"/>
                </a:lnTo>
                <a:lnTo>
                  <a:pt x="66" y="131"/>
                </a:lnTo>
                <a:lnTo>
                  <a:pt x="53" y="105"/>
                </a:lnTo>
                <a:lnTo>
                  <a:pt x="52" y="104"/>
                </a:lnTo>
                <a:lnTo>
                  <a:pt x="51" y="102"/>
                </a:lnTo>
                <a:lnTo>
                  <a:pt x="50" y="100"/>
                </a:lnTo>
                <a:lnTo>
                  <a:pt x="49" y="98"/>
                </a:lnTo>
                <a:lnTo>
                  <a:pt x="48" y="95"/>
                </a:lnTo>
                <a:lnTo>
                  <a:pt x="46" y="92"/>
                </a:lnTo>
                <a:lnTo>
                  <a:pt x="44" y="88"/>
                </a:lnTo>
                <a:lnTo>
                  <a:pt x="42" y="84"/>
                </a:lnTo>
                <a:lnTo>
                  <a:pt x="40" y="80"/>
                </a:lnTo>
                <a:lnTo>
                  <a:pt x="38" y="76"/>
                </a:lnTo>
                <a:lnTo>
                  <a:pt x="36" y="71"/>
                </a:lnTo>
                <a:lnTo>
                  <a:pt x="34" y="67"/>
                </a:lnTo>
                <a:lnTo>
                  <a:pt x="31" y="62"/>
                </a:lnTo>
                <a:lnTo>
                  <a:pt x="29" y="57"/>
                </a:lnTo>
                <a:lnTo>
                  <a:pt x="26" y="53"/>
                </a:lnTo>
                <a:lnTo>
                  <a:pt x="24" y="47"/>
                </a:lnTo>
                <a:lnTo>
                  <a:pt x="22" y="43"/>
                </a:lnTo>
                <a:lnTo>
                  <a:pt x="19" y="38"/>
                </a:lnTo>
                <a:lnTo>
                  <a:pt x="17" y="33"/>
                </a:lnTo>
                <a:lnTo>
                  <a:pt x="14" y="29"/>
                </a:lnTo>
                <a:lnTo>
                  <a:pt x="12" y="25"/>
                </a:lnTo>
                <a:lnTo>
                  <a:pt x="10" y="20"/>
                </a:lnTo>
                <a:lnTo>
                  <a:pt x="8" y="17"/>
                </a:lnTo>
                <a:lnTo>
                  <a:pt x="6" y="13"/>
                </a:lnTo>
                <a:lnTo>
                  <a:pt x="5" y="10"/>
                </a:lnTo>
                <a:lnTo>
                  <a:pt x="4" y="7"/>
                </a:lnTo>
                <a:lnTo>
                  <a:pt x="2" y="5"/>
                </a:lnTo>
                <a:lnTo>
                  <a:pt x="1" y="3"/>
                </a:lnTo>
                <a:lnTo>
                  <a:pt x="0" y="1"/>
                </a:lnTo>
                <a:lnTo>
                  <a:pt x="0" y="0"/>
                </a:lnTo>
                <a:lnTo>
                  <a:pt x="0" y="0"/>
                </a:lnTo>
              </a:path>
            </a:pathLst>
          </a:custGeom>
          <a:noFill/>
          <a:ln w="2032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0957" name="Freeform 13"/>
          <p:cNvSpPr>
            <a:spLocks/>
          </p:cNvSpPr>
          <p:nvPr/>
        </p:nvSpPr>
        <p:spPr bwMode="auto">
          <a:xfrm>
            <a:off x="2595563" y="1362075"/>
            <a:ext cx="596900" cy="428625"/>
          </a:xfrm>
          <a:custGeom>
            <a:avLst/>
            <a:gdLst>
              <a:gd name="T0" fmla="*/ 423 w 424"/>
              <a:gd name="T1" fmla="*/ 269 h 270"/>
              <a:gd name="T2" fmla="*/ 415 w 424"/>
              <a:gd name="T3" fmla="*/ 244 h 270"/>
              <a:gd name="T4" fmla="*/ 409 w 424"/>
              <a:gd name="T5" fmla="*/ 232 h 270"/>
              <a:gd name="T6" fmla="*/ 401 w 424"/>
              <a:gd name="T7" fmla="*/ 220 h 270"/>
              <a:gd name="T8" fmla="*/ 393 w 424"/>
              <a:gd name="T9" fmla="*/ 207 h 270"/>
              <a:gd name="T10" fmla="*/ 384 w 424"/>
              <a:gd name="T11" fmla="*/ 194 h 270"/>
              <a:gd name="T12" fmla="*/ 374 w 424"/>
              <a:gd name="T13" fmla="*/ 182 h 270"/>
              <a:gd name="T14" fmla="*/ 363 w 424"/>
              <a:gd name="T15" fmla="*/ 170 h 270"/>
              <a:gd name="T16" fmla="*/ 351 w 424"/>
              <a:gd name="T17" fmla="*/ 157 h 270"/>
              <a:gd name="T18" fmla="*/ 339 w 424"/>
              <a:gd name="T19" fmla="*/ 145 h 270"/>
              <a:gd name="T20" fmla="*/ 325 w 424"/>
              <a:gd name="T21" fmla="*/ 132 h 270"/>
              <a:gd name="T22" fmla="*/ 312 w 424"/>
              <a:gd name="T23" fmla="*/ 121 h 270"/>
              <a:gd name="T24" fmla="*/ 297 w 424"/>
              <a:gd name="T25" fmla="*/ 109 h 270"/>
              <a:gd name="T26" fmla="*/ 283 w 424"/>
              <a:gd name="T27" fmla="*/ 98 h 270"/>
              <a:gd name="T28" fmla="*/ 267 w 424"/>
              <a:gd name="T29" fmla="*/ 87 h 270"/>
              <a:gd name="T30" fmla="*/ 252 w 424"/>
              <a:gd name="T31" fmla="*/ 76 h 270"/>
              <a:gd name="T32" fmla="*/ 236 w 424"/>
              <a:gd name="T33" fmla="*/ 66 h 270"/>
              <a:gd name="T34" fmla="*/ 219 w 424"/>
              <a:gd name="T35" fmla="*/ 57 h 270"/>
              <a:gd name="T36" fmla="*/ 203 w 424"/>
              <a:gd name="T37" fmla="*/ 48 h 270"/>
              <a:gd name="T38" fmla="*/ 187 w 424"/>
              <a:gd name="T39" fmla="*/ 40 h 270"/>
              <a:gd name="T40" fmla="*/ 170 w 424"/>
              <a:gd name="T41" fmla="*/ 32 h 270"/>
              <a:gd name="T42" fmla="*/ 153 w 424"/>
              <a:gd name="T43" fmla="*/ 25 h 270"/>
              <a:gd name="T44" fmla="*/ 137 w 424"/>
              <a:gd name="T45" fmla="*/ 19 h 270"/>
              <a:gd name="T46" fmla="*/ 121 w 424"/>
              <a:gd name="T47" fmla="*/ 14 h 270"/>
              <a:gd name="T48" fmla="*/ 104 w 424"/>
              <a:gd name="T49" fmla="*/ 9 h 270"/>
              <a:gd name="T50" fmla="*/ 88 w 424"/>
              <a:gd name="T51" fmla="*/ 5 h 270"/>
              <a:gd name="T52" fmla="*/ 72 w 424"/>
              <a:gd name="T53" fmla="*/ 2 h 270"/>
              <a:gd name="T54" fmla="*/ 57 w 424"/>
              <a:gd name="T55" fmla="*/ 1 h 270"/>
              <a:gd name="T56" fmla="*/ 42 w 424"/>
              <a:gd name="T57" fmla="*/ 0 h 270"/>
              <a:gd name="T58" fmla="*/ 27 w 424"/>
              <a:gd name="T59" fmla="*/ 0 h 270"/>
              <a:gd name="T60" fmla="*/ 13 w 424"/>
              <a:gd name="T61" fmla="*/ 2 h 270"/>
              <a:gd name="T62" fmla="*/ 0 w 424"/>
              <a:gd name="T63" fmla="*/ 5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24" h="270">
                <a:moveTo>
                  <a:pt x="423" y="269"/>
                </a:moveTo>
                <a:lnTo>
                  <a:pt x="415" y="244"/>
                </a:lnTo>
                <a:lnTo>
                  <a:pt x="409" y="232"/>
                </a:lnTo>
                <a:lnTo>
                  <a:pt x="401" y="220"/>
                </a:lnTo>
                <a:lnTo>
                  <a:pt x="393" y="207"/>
                </a:lnTo>
                <a:lnTo>
                  <a:pt x="384" y="194"/>
                </a:lnTo>
                <a:lnTo>
                  <a:pt x="374" y="182"/>
                </a:lnTo>
                <a:lnTo>
                  <a:pt x="363" y="170"/>
                </a:lnTo>
                <a:lnTo>
                  <a:pt x="351" y="157"/>
                </a:lnTo>
                <a:lnTo>
                  <a:pt x="339" y="145"/>
                </a:lnTo>
                <a:lnTo>
                  <a:pt x="325" y="132"/>
                </a:lnTo>
                <a:lnTo>
                  <a:pt x="312" y="121"/>
                </a:lnTo>
                <a:lnTo>
                  <a:pt x="297" y="109"/>
                </a:lnTo>
                <a:lnTo>
                  <a:pt x="283" y="98"/>
                </a:lnTo>
                <a:lnTo>
                  <a:pt x="267" y="87"/>
                </a:lnTo>
                <a:lnTo>
                  <a:pt x="252" y="76"/>
                </a:lnTo>
                <a:lnTo>
                  <a:pt x="236" y="66"/>
                </a:lnTo>
                <a:lnTo>
                  <a:pt x="219" y="57"/>
                </a:lnTo>
                <a:lnTo>
                  <a:pt x="203" y="48"/>
                </a:lnTo>
                <a:lnTo>
                  <a:pt x="187" y="40"/>
                </a:lnTo>
                <a:lnTo>
                  <a:pt x="170" y="32"/>
                </a:lnTo>
                <a:lnTo>
                  <a:pt x="153" y="25"/>
                </a:lnTo>
                <a:lnTo>
                  <a:pt x="137" y="19"/>
                </a:lnTo>
                <a:lnTo>
                  <a:pt x="121" y="14"/>
                </a:lnTo>
                <a:lnTo>
                  <a:pt x="104" y="9"/>
                </a:lnTo>
                <a:lnTo>
                  <a:pt x="88" y="5"/>
                </a:lnTo>
                <a:lnTo>
                  <a:pt x="72" y="2"/>
                </a:lnTo>
                <a:lnTo>
                  <a:pt x="57" y="1"/>
                </a:lnTo>
                <a:lnTo>
                  <a:pt x="42" y="0"/>
                </a:lnTo>
                <a:lnTo>
                  <a:pt x="27" y="0"/>
                </a:lnTo>
                <a:lnTo>
                  <a:pt x="13" y="2"/>
                </a:lnTo>
                <a:lnTo>
                  <a:pt x="0" y="5"/>
                </a:lnTo>
              </a:path>
            </a:pathLst>
          </a:custGeom>
          <a:noFill/>
          <a:ln w="2032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0958" name="Freeform 14"/>
          <p:cNvSpPr>
            <a:spLocks/>
          </p:cNvSpPr>
          <p:nvPr/>
        </p:nvSpPr>
        <p:spPr bwMode="auto">
          <a:xfrm>
            <a:off x="2482850" y="1830388"/>
            <a:ext cx="747713" cy="420687"/>
          </a:xfrm>
          <a:custGeom>
            <a:avLst/>
            <a:gdLst>
              <a:gd name="T0" fmla="*/ 529 w 530"/>
              <a:gd name="T1" fmla="*/ 264 h 265"/>
              <a:gd name="T2" fmla="*/ 502 w 530"/>
              <a:gd name="T3" fmla="*/ 227 h 265"/>
              <a:gd name="T4" fmla="*/ 488 w 530"/>
              <a:gd name="T5" fmla="*/ 209 h 265"/>
              <a:gd name="T6" fmla="*/ 474 w 530"/>
              <a:gd name="T7" fmla="*/ 193 h 265"/>
              <a:gd name="T8" fmla="*/ 461 w 530"/>
              <a:gd name="T9" fmla="*/ 177 h 265"/>
              <a:gd name="T10" fmla="*/ 447 w 530"/>
              <a:gd name="T11" fmla="*/ 162 h 265"/>
              <a:gd name="T12" fmla="*/ 433 w 530"/>
              <a:gd name="T13" fmla="*/ 148 h 265"/>
              <a:gd name="T14" fmla="*/ 419 w 530"/>
              <a:gd name="T15" fmla="*/ 134 h 265"/>
              <a:gd name="T16" fmla="*/ 405 w 530"/>
              <a:gd name="T17" fmla="*/ 121 h 265"/>
              <a:gd name="T18" fmla="*/ 391 w 530"/>
              <a:gd name="T19" fmla="*/ 109 h 265"/>
              <a:gd name="T20" fmla="*/ 376 w 530"/>
              <a:gd name="T21" fmla="*/ 98 h 265"/>
              <a:gd name="T22" fmla="*/ 362 w 530"/>
              <a:gd name="T23" fmla="*/ 88 h 265"/>
              <a:gd name="T24" fmla="*/ 347 w 530"/>
              <a:gd name="T25" fmla="*/ 78 h 265"/>
              <a:gd name="T26" fmla="*/ 332 w 530"/>
              <a:gd name="T27" fmla="*/ 69 h 265"/>
              <a:gd name="T28" fmla="*/ 317 w 530"/>
              <a:gd name="T29" fmla="*/ 60 h 265"/>
              <a:gd name="T30" fmla="*/ 301 w 530"/>
              <a:gd name="T31" fmla="*/ 53 h 265"/>
              <a:gd name="T32" fmla="*/ 285 w 530"/>
              <a:gd name="T33" fmla="*/ 45 h 265"/>
              <a:gd name="T34" fmla="*/ 269 w 530"/>
              <a:gd name="T35" fmla="*/ 39 h 265"/>
              <a:gd name="T36" fmla="*/ 252 w 530"/>
              <a:gd name="T37" fmla="*/ 33 h 265"/>
              <a:gd name="T38" fmla="*/ 236 w 530"/>
              <a:gd name="T39" fmla="*/ 27 h 265"/>
              <a:gd name="T40" fmla="*/ 218 w 530"/>
              <a:gd name="T41" fmla="*/ 22 h 265"/>
              <a:gd name="T42" fmla="*/ 201 w 530"/>
              <a:gd name="T43" fmla="*/ 18 h 265"/>
              <a:gd name="T44" fmla="*/ 183 w 530"/>
              <a:gd name="T45" fmla="*/ 14 h 265"/>
              <a:gd name="T46" fmla="*/ 164 w 530"/>
              <a:gd name="T47" fmla="*/ 11 h 265"/>
              <a:gd name="T48" fmla="*/ 145 w 530"/>
              <a:gd name="T49" fmla="*/ 8 h 265"/>
              <a:gd name="T50" fmla="*/ 126 w 530"/>
              <a:gd name="T51" fmla="*/ 5 h 265"/>
              <a:gd name="T52" fmla="*/ 106 w 530"/>
              <a:gd name="T53" fmla="*/ 3 h 265"/>
              <a:gd name="T54" fmla="*/ 86 w 530"/>
              <a:gd name="T55" fmla="*/ 2 h 265"/>
              <a:gd name="T56" fmla="*/ 65 w 530"/>
              <a:gd name="T57" fmla="*/ 1 h 265"/>
              <a:gd name="T58" fmla="*/ 44 w 530"/>
              <a:gd name="T59" fmla="*/ 0 h 265"/>
              <a:gd name="T60" fmla="*/ 22 w 530"/>
              <a:gd name="T61" fmla="*/ 0 h 265"/>
              <a:gd name="T62" fmla="*/ 0 w 530"/>
              <a:gd name="T63"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0" h="265">
                <a:moveTo>
                  <a:pt x="529" y="264"/>
                </a:moveTo>
                <a:lnTo>
                  <a:pt x="502" y="227"/>
                </a:lnTo>
                <a:lnTo>
                  <a:pt x="488" y="209"/>
                </a:lnTo>
                <a:lnTo>
                  <a:pt x="474" y="193"/>
                </a:lnTo>
                <a:lnTo>
                  <a:pt x="461" y="177"/>
                </a:lnTo>
                <a:lnTo>
                  <a:pt x="447" y="162"/>
                </a:lnTo>
                <a:lnTo>
                  <a:pt x="433" y="148"/>
                </a:lnTo>
                <a:lnTo>
                  <a:pt x="419" y="134"/>
                </a:lnTo>
                <a:lnTo>
                  <a:pt x="405" y="121"/>
                </a:lnTo>
                <a:lnTo>
                  <a:pt x="391" y="109"/>
                </a:lnTo>
                <a:lnTo>
                  <a:pt x="376" y="98"/>
                </a:lnTo>
                <a:lnTo>
                  <a:pt x="362" y="88"/>
                </a:lnTo>
                <a:lnTo>
                  <a:pt x="347" y="78"/>
                </a:lnTo>
                <a:lnTo>
                  <a:pt x="332" y="69"/>
                </a:lnTo>
                <a:lnTo>
                  <a:pt x="317" y="60"/>
                </a:lnTo>
                <a:lnTo>
                  <a:pt x="301" y="53"/>
                </a:lnTo>
                <a:lnTo>
                  <a:pt x="285" y="45"/>
                </a:lnTo>
                <a:lnTo>
                  <a:pt x="269" y="39"/>
                </a:lnTo>
                <a:lnTo>
                  <a:pt x="252" y="33"/>
                </a:lnTo>
                <a:lnTo>
                  <a:pt x="236" y="27"/>
                </a:lnTo>
                <a:lnTo>
                  <a:pt x="218" y="22"/>
                </a:lnTo>
                <a:lnTo>
                  <a:pt x="201" y="18"/>
                </a:lnTo>
                <a:lnTo>
                  <a:pt x="183" y="14"/>
                </a:lnTo>
                <a:lnTo>
                  <a:pt x="164" y="11"/>
                </a:lnTo>
                <a:lnTo>
                  <a:pt x="145" y="8"/>
                </a:lnTo>
                <a:lnTo>
                  <a:pt x="126" y="5"/>
                </a:lnTo>
                <a:lnTo>
                  <a:pt x="106" y="3"/>
                </a:lnTo>
                <a:lnTo>
                  <a:pt x="86" y="2"/>
                </a:lnTo>
                <a:lnTo>
                  <a:pt x="65" y="1"/>
                </a:lnTo>
                <a:lnTo>
                  <a:pt x="44" y="0"/>
                </a:lnTo>
                <a:lnTo>
                  <a:pt x="22" y="0"/>
                </a:lnTo>
                <a:lnTo>
                  <a:pt x="0" y="0"/>
                </a:lnTo>
              </a:path>
            </a:pathLst>
          </a:custGeom>
          <a:noFill/>
          <a:ln w="2032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0959" name="Freeform 15"/>
          <p:cNvSpPr>
            <a:spLocks/>
          </p:cNvSpPr>
          <p:nvPr/>
        </p:nvSpPr>
        <p:spPr bwMode="auto">
          <a:xfrm>
            <a:off x="2687638" y="887413"/>
            <a:ext cx="431800" cy="400050"/>
          </a:xfrm>
          <a:custGeom>
            <a:avLst/>
            <a:gdLst>
              <a:gd name="T0" fmla="*/ 305 w 306"/>
              <a:gd name="T1" fmla="*/ 251 h 252"/>
              <a:gd name="T2" fmla="*/ 293 w 306"/>
              <a:gd name="T3" fmla="*/ 228 h 252"/>
              <a:gd name="T4" fmla="*/ 286 w 306"/>
              <a:gd name="T5" fmla="*/ 217 h 252"/>
              <a:gd name="T6" fmla="*/ 278 w 306"/>
              <a:gd name="T7" fmla="*/ 207 h 252"/>
              <a:gd name="T8" fmla="*/ 270 w 306"/>
              <a:gd name="T9" fmla="*/ 198 h 252"/>
              <a:gd name="T10" fmla="*/ 262 w 306"/>
              <a:gd name="T11" fmla="*/ 189 h 252"/>
              <a:gd name="T12" fmla="*/ 253 w 306"/>
              <a:gd name="T13" fmla="*/ 180 h 252"/>
              <a:gd name="T14" fmla="*/ 244 w 306"/>
              <a:gd name="T15" fmla="*/ 172 h 252"/>
              <a:gd name="T16" fmla="*/ 235 w 306"/>
              <a:gd name="T17" fmla="*/ 164 h 252"/>
              <a:gd name="T18" fmla="*/ 225 w 306"/>
              <a:gd name="T19" fmla="*/ 157 h 252"/>
              <a:gd name="T20" fmla="*/ 215 w 306"/>
              <a:gd name="T21" fmla="*/ 150 h 252"/>
              <a:gd name="T22" fmla="*/ 205 w 306"/>
              <a:gd name="T23" fmla="*/ 143 h 252"/>
              <a:gd name="T24" fmla="*/ 194 w 306"/>
              <a:gd name="T25" fmla="*/ 136 h 252"/>
              <a:gd name="T26" fmla="*/ 183 w 306"/>
              <a:gd name="T27" fmla="*/ 129 h 252"/>
              <a:gd name="T28" fmla="*/ 173 w 306"/>
              <a:gd name="T29" fmla="*/ 123 h 252"/>
              <a:gd name="T30" fmla="*/ 162 w 306"/>
              <a:gd name="T31" fmla="*/ 117 h 252"/>
              <a:gd name="T32" fmla="*/ 151 w 306"/>
              <a:gd name="T33" fmla="*/ 111 h 252"/>
              <a:gd name="T34" fmla="*/ 139 w 306"/>
              <a:gd name="T35" fmla="*/ 105 h 252"/>
              <a:gd name="T36" fmla="*/ 129 w 306"/>
              <a:gd name="T37" fmla="*/ 98 h 252"/>
              <a:gd name="T38" fmla="*/ 117 w 306"/>
              <a:gd name="T39" fmla="*/ 92 h 252"/>
              <a:gd name="T40" fmla="*/ 107 w 306"/>
              <a:gd name="T41" fmla="*/ 85 h 252"/>
              <a:gd name="T42" fmla="*/ 95 w 306"/>
              <a:gd name="T43" fmla="*/ 79 h 252"/>
              <a:gd name="T44" fmla="*/ 85 w 306"/>
              <a:gd name="T45" fmla="*/ 73 h 252"/>
              <a:gd name="T46" fmla="*/ 74 w 306"/>
              <a:gd name="T47" fmla="*/ 66 h 252"/>
              <a:gd name="T48" fmla="*/ 64 w 306"/>
              <a:gd name="T49" fmla="*/ 59 h 252"/>
              <a:gd name="T50" fmla="*/ 54 w 306"/>
              <a:gd name="T51" fmla="*/ 51 h 252"/>
              <a:gd name="T52" fmla="*/ 44 w 306"/>
              <a:gd name="T53" fmla="*/ 44 h 252"/>
              <a:gd name="T54" fmla="*/ 34 w 306"/>
              <a:gd name="T55" fmla="*/ 36 h 252"/>
              <a:gd name="T56" fmla="*/ 25 w 306"/>
              <a:gd name="T57" fmla="*/ 27 h 252"/>
              <a:gd name="T58" fmla="*/ 16 w 306"/>
              <a:gd name="T59" fmla="*/ 19 h 252"/>
              <a:gd name="T60" fmla="*/ 8 w 306"/>
              <a:gd name="T61" fmla="*/ 9 h 252"/>
              <a:gd name="T62" fmla="*/ 0 w 306"/>
              <a:gd name="T63"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6" h="252">
                <a:moveTo>
                  <a:pt x="305" y="251"/>
                </a:moveTo>
                <a:lnTo>
                  <a:pt x="293" y="228"/>
                </a:lnTo>
                <a:lnTo>
                  <a:pt x="286" y="217"/>
                </a:lnTo>
                <a:lnTo>
                  <a:pt x="278" y="207"/>
                </a:lnTo>
                <a:lnTo>
                  <a:pt x="270" y="198"/>
                </a:lnTo>
                <a:lnTo>
                  <a:pt x="262" y="189"/>
                </a:lnTo>
                <a:lnTo>
                  <a:pt x="253" y="180"/>
                </a:lnTo>
                <a:lnTo>
                  <a:pt x="244" y="172"/>
                </a:lnTo>
                <a:lnTo>
                  <a:pt x="235" y="164"/>
                </a:lnTo>
                <a:lnTo>
                  <a:pt x="225" y="157"/>
                </a:lnTo>
                <a:lnTo>
                  <a:pt x="215" y="150"/>
                </a:lnTo>
                <a:lnTo>
                  <a:pt x="205" y="143"/>
                </a:lnTo>
                <a:lnTo>
                  <a:pt x="194" y="136"/>
                </a:lnTo>
                <a:lnTo>
                  <a:pt x="183" y="129"/>
                </a:lnTo>
                <a:lnTo>
                  <a:pt x="173" y="123"/>
                </a:lnTo>
                <a:lnTo>
                  <a:pt x="162" y="117"/>
                </a:lnTo>
                <a:lnTo>
                  <a:pt x="151" y="111"/>
                </a:lnTo>
                <a:lnTo>
                  <a:pt x="139" y="105"/>
                </a:lnTo>
                <a:lnTo>
                  <a:pt x="129" y="98"/>
                </a:lnTo>
                <a:lnTo>
                  <a:pt x="117" y="92"/>
                </a:lnTo>
                <a:lnTo>
                  <a:pt x="107" y="85"/>
                </a:lnTo>
                <a:lnTo>
                  <a:pt x="95" y="79"/>
                </a:lnTo>
                <a:lnTo>
                  <a:pt x="85" y="73"/>
                </a:lnTo>
                <a:lnTo>
                  <a:pt x="74" y="66"/>
                </a:lnTo>
                <a:lnTo>
                  <a:pt x="64" y="59"/>
                </a:lnTo>
                <a:lnTo>
                  <a:pt x="54" y="51"/>
                </a:lnTo>
                <a:lnTo>
                  <a:pt x="44" y="44"/>
                </a:lnTo>
                <a:lnTo>
                  <a:pt x="34" y="36"/>
                </a:lnTo>
                <a:lnTo>
                  <a:pt x="25" y="27"/>
                </a:lnTo>
                <a:lnTo>
                  <a:pt x="16" y="19"/>
                </a:lnTo>
                <a:lnTo>
                  <a:pt x="8" y="9"/>
                </a:lnTo>
                <a:lnTo>
                  <a:pt x="0" y="0"/>
                </a:lnTo>
              </a:path>
            </a:pathLst>
          </a:custGeom>
          <a:noFill/>
          <a:ln w="2032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0960" name="Freeform 16"/>
          <p:cNvSpPr>
            <a:spLocks/>
          </p:cNvSpPr>
          <p:nvPr/>
        </p:nvSpPr>
        <p:spPr bwMode="auto">
          <a:xfrm>
            <a:off x="3168650" y="1138238"/>
            <a:ext cx="100013" cy="463550"/>
          </a:xfrm>
          <a:custGeom>
            <a:avLst/>
            <a:gdLst>
              <a:gd name="T0" fmla="*/ 30 w 70"/>
              <a:gd name="T1" fmla="*/ 291 h 292"/>
              <a:gd name="T2" fmla="*/ 29 w 70"/>
              <a:gd name="T3" fmla="*/ 273 h 292"/>
              <a:gd name="T4" fmla="*/ 28 w 70"/>
              <a:gd name="T5" fmla="*/ 263 h 292"/>
              <a:gd name="T6" fmla="*/ 27 w 70"/>
              <a:gd name="T7" fmla="*/ 253 h 292"/>
              <a:gd name="T8" fmla="*/ 25 w 70"/>
              <a:gd name="T9" fmla="*/ 243 h 292"/>
              <a:gd name="T10" fmla="*/ 23 w 70"/>
              <a:gd name="T11" fmla="*/ 233 h 292"/>
              <a:gd name="T12" fmla="*/ 21 w 70"/>
              <a:gd name="T13" fmla="*/ 223 h 292"/>
              <a:gd name="T14" fmla="*/ 19 w 70"/>
              <a:gd name="T15" fmla="*/ 212 h 292"/>
              <a:gd name="T16" fmla="*/ 17 w 70"/>
              <a:gd name="T17" fmla="*/ 201 h 292"/>
              <a:gd name="T18" fmla="*/ 14 w 70"/>
              <a:gd name="T19" fmla="*/ 191 h 292"/>
              <a:gd name="T20" fmla="*/ 12 w 70"/>
              <a:gd name="T21" fmla="*/ 180 h 292"/>
              <a:gd name="T22" fmla="*/ 10 w 70"/>
              <a:gd name="T23" fmla="*/ 169 h 292"/>
              <a:gd name="T24" fmla="*/ 7 w 70"/>
              <a:gd name="T25" fmla="*/ 159 h 292"/>
              <a:gd name="T26" fmla="*/ 5 w 70"/>
              <a:gd name="T27" fmla="*/ 148 h 292"/>
              <a:gd name="T28" fmla="*/ 4 w 70"/>
              <a:gd name="T29" fmla="*/ 137 h 292"/>
              <a:gd name="T30" fmla="*/ 2 w 70"/>
              <a:gd name="T31" fmla="*/ 127 h 292"/>
              <a:gd name="T32" fmla="*/ 1 w 70"/>
              <a:gd name="T33" fmla="*/ 116 h 292"/>
              <a:gd name="T34" fmla="*/ 0 w 70"/>
              <a:gd name="T35" fmla="*/ 106 h 292"/>
              <a:gd name="T36" fmla="*/ 0 w 70"/>
              <a:gd name="T37" fmla="*/ 96 h 292"/>
              <a:gd name="T38" fmla="*/ 1 w 70"/>
              <a:gd name="T39" fmla="*/ 87 h 292"/>
              <a:gd name="T40" fmla="*/ 2 w 70"/>
              <a:gd name="T41" fmla="*/ 77 h 292"/>
              <a:gd name="T42" fmla="*/ 4 w 70"/>
              <a:gd name="T43" fmla="*/ 68 h 292"/>
              <a:gd name="T44" fmla="*/ 6 w 70"/>
              <a:gd name="T45" fmla="*/ 59 h 292"/>
              <a:gd name="T46" fmla="*/ 9 w 70"/>
              <a:gd name="T47" fmla="*/ 51 h 292"/>
              <a:gd name="T48" fmla="*/ 13 w 70"/>
              <a:gd name="T49" fmla="*/ 43 h 292"/>
              <a:gd name="T50" fmla="*/ 18 w 70"/>
              <a:gd name="T51" fmla="*/ 35 h 292"/>
              <a:gd name="T52" fmla="*/ 24 w 70"/>
              <a:gd name="T53" fmla="*/ 28 h 292"/>
              <a:gd name="T54" fmla="*/ 30 w 70"/>
              <a:gd name="T55" fmla="*/ 21 h 292"/>
              <a:gd name="T56" fmla="*/ 38 w 70"/>
              <a:gd name="T57" fmla="*/ 15 h 292"/>
              <a:gd name="T58" fmla="*/ 47 w 70"/>
              <a:gd name="T59" fmla="*/ 9 h 292"/>
              <a:gd name="T60" fmla="*/ 58 w 70"/>
              <a:gd name="T61" fmla="*/ 4 h 292"/>
              <a:gd name="T62" fmla="*/ 69 w 70"/>
              <a:gd name="T63"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0" h="292">
                <a:moveTo>
                  <a:pt x="30" y="291"/>
                </a:moveTo>
                <a:lnTo>
                  <a:pt x="29" y="273"/>
                </a:lnTo>
                <a:lnTo>
                  <a:pt x="28" y="263"/>
                </a:lnTo>
                <a:lnTo>
                  <a:pt x="27" y="253"/>
                </a:lnTo>
                <a:lnTo>
                  <a:pt x="25" y="243"/>
                </a:lnTo>
                <a:lnTo>
                  <a:pt x="23" y="233"/>
                </a:lnTo>
                <a:lnTo>
                  <a:pt x="21" y="223"/>
                </a:lnTo>
                <a:lnTo>
                  <a:pt x="19" y="212"/>
                </a:lnTo>
                <a:lnTo>
                  <a:pt x="17" y="201"/>
                </a:lnTo>
                <a:lnTo>
                  <a:pt x="14" y="191"/>
                </a:lnTo>
                <a:lnTo>
                  <a:pt x="12" y="180"/>
                </a:lnTo>
                <a:lnTo>
                  <a:pt x="10" y="169"/>
                </a:lnTo>
                <a:lnTo>
                  <a:pt x="7" y="159"/>
                </a:lnTo>
                <a:lnTo>
                  <a:pt x="5" y="148"/>
                </a:lnTo>
                <a:lnTo>
                  <a:pt x="4" y="137"/>
                </a:lnTo>
                <a:lnTo>
                  <a:pt x="2" y="127"/>
                </a:lnTo>
                <a:lnTo>
                  <a:pt x="1" y="116"/>
                </a:lnTo>
                <a:lnTo>
                  <a:pt x="0" y="106"/>
                </a:lnTo>
                <a:lnTo>
                  <a:pt x="0" y="96"/>
                </a:lnTo>
                <a:lnTo>
                  <a:pt x="1" y="87"/>
                </a:lnTo>
                <a:lnTo>
                  <a:pt x="2" y="77"/>
                </a:lnTo>
                <a:lnTo>
                  <a:pt x="4" y="68"/>
                </a:lnTo>
                <a:lnTo>
                  <a:pt x="6" y="59"/>
                </a:lnTo>
                <a:lnTo>
                  <a:pt x="9" y="51"/>
                </a:lnTo>
                <a:lnTo>
                  <a:pt x="13" y="43"/>
                </a:lnTo>
                <a:lnTo>
                  <a:pt x="18" y="35"/>
                </a:lnTo>
                <a:lnTo>
                  <a:pt x="24" y="28"/>
                </a:lnTo>
                <a:lnTo>
                  <a:pt x="30" y="21"/>
                </a:lnTo>
                <a:lnTo>
                  <a:pt x="38" y="15"/>
                </a:lnTo>
                <a:lnTo>
                  <a:pt x="47" y="9"/>
                </a:lnTo>
                <a:lnTo>
                  <a:pt x="58" y="4"/>
                </a:lnTo>
                <a:lnTo>
                  <a:pt x="69" y="0"/>
                </a:lnTo>
              </a:path>
            </a:pathLst>
          </a:custGeom>
          <a:noFill/>
          <a:ln w="2032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0961" name="Freeform 17"/>
          <p:cNvSpPr>
            <a:spLocks/>
          </p:cNvSpPr>
          <p:nvPr/>
        </p:nvSpPr>
        <p:spPr bwMode="auto">
          <a:xfrm>
            <a:off x="3211513" y="1531938"/>
            <a:ext cx="261937" cy="635000"/>
          </a:xfrm>
          <a:custGeom>
            <a:avLst/>
            <a:gdLst>
              <a:gd name="T0" fmla="*/ 0 w 186"/>
              <a:gd name="T1" fmla="*/ 399 h 400"/>
              <a:gd name="T2" fmla="*/ 4 w 186"/>
              <a:gd name="T3" fmla="*/ 374 h 400"/>
              <a:gd name="T4" fmla="*/ 6 w 186"/>
              <a:gd name="T5" fmla="*/ 360 h 400"/>
              <a:gd name="T6" fmla="*/ 7 w 186"/>
              <a:gd name="T7" fmla="*/ 345 h 400"/>
              <a:gd name="T8" fmla="*/ 9 w 186"/>
              <a:gd name="T9" fmla="*/ 330 h 400"/>
              <a:gd name="T10" fmla="*/ 10 w 186"/>
              <a:gd name="T11" fmla="*/ 314 h 400"/>
              <a:gd name="T12" fmla="*/ 11 w 186"/>
              <a:gd name="T13" fmla="*/ 297 h 400"/>
              <a:gd name="T14" fmla="*/ 12 w 186"/>
              <a:gd name="T15" fmla="*/ 281 h 400"/>
              <a:gd name="T16" fmla="*/ 13 w 186"/>
              <a:gd name="T17" fmla="*/ 263 h 400"/>
              <a:gd name="T18" fmla="*/ 14 w 186"/>
              <a:gd name="T19" fmla="*/ 245 h 400"/>
              <a:gd name="T20" fmla="*/ 15 w 186"/>
              <a:gd name="T21" fmla="*/ 228 h 400"/>
              <a:gd name="T22" fmla="*/ 16 w 186"/>
              <a:gd name="T23" fmla="*/ 210 h 400"/>
              <a:gd name="T24" fmla="*/ 18 w 186"/>
              <a:gd name="T25" fmla="*/ 193 h 400"/>
              <a:gd name="T26" fmla="*/ 20 w 186"/>
              <a:gd name="T27" fmla="*/ 175 h 400"/>
              <a:gd name="T28" fmla="*/ 23 w 186"/>
              <a:gd name="T29" fmla="*/ 158 h 400"/>
              <a:gd name="T30" fmla="*/ 26 w 186"/>
              <a:gd name="T31" fmla="*/ 141 h 400"/>
              <a:gd name="T32" fmla="*/ 29 w 186"/>
              <a:gd name="T33" fmla="*/ 125 h 400"/>
              <a:gd name="T34" fmla="*/ 33 w 186"/>
              <a:gd name="T35" fmla="*/ 109 h 400"/>
              <a:gd name="T36" fmla="*/ 38 w 186"/>
              <a:gd name="T37" fmla="*/ 94 h 400"/>
              <a:gd name="T38" fmla="*/ 43 w 186"/>
              <a:gd name="T39" fmla="*/ 79 h 400"/>
              <a:gd name="T40" fmla="*/ 49 w 186"/>
              <a:gd name="T41" fmla="*/ 66 h 400"/>
              <a:gd name="T42" fmla="*/ 56 w 186"/>
              <a:gd name="T43" fmla="*/ 53 h 400"/>
              <a:gd name="T44" fmla="*/ 64 w 186"/>
              <a:gd name="T45" fmla="*/ 42 h 400"/>
              <a:gd name="T46" fmla="*/ 72 w 186"/>
              <a:gd name="T47" fmla="*/ 32 h 400"/>
              <a:gd name="T48" fmla="*/ 82 w 186"/>
              <a:gd name="T49" fmla="*/ 23 h 400"/>
              <a:gd name="T50" fmla="*/ 93 w 186"/>
              <a:gd name="T51" fmla="*/ 15 h 400"/>
              <a:gd name="T52" fmla="*/ 105 w 186"/>
              <a:gd name="T53" fmla="*/ 9 h 400"/>
              <a:gd name="T54" fmla="*/ 118 w 186"/>
              <a:gd name="T55" fmla="*/ 4 h 400"/>
              <a:gd name="T56" fmla="*/ 133 w 186"/>
              <a:gd name="T57" fmla="*/ 1 h 400"/>
              <a:gd name="T58" fmla="*/ 149 w 186"/>
              <a:gd name="T59" fmla="*/ 0 h 400"/>
              <a:gd name="T60" fmla="*/ 166 w 186"/>
              <a:gd name="T61" fmla="*/ 1 h 400"/>
              <a:gd name="T62" fmla="*/ 185 w 186"/>
              <a:gd name="T63" fmla="*/ 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6" h="400">
                <a:moveTo>
                  <a:pt x="0" y="399"/>
                </a:moveTo>
                <a:lnTo>
                  <a:pt x="4" y="374"/>
                </a:lnTo>
                <a:lnTo>
                  <a:pt x="6" y="360"/>
                </a:lnTo>
                <a:lnTo>
                  <a:pt x="7" y="345"/>
                </a:lnTo>
                <a:lnTo>
                  <a:pt x="9" y="330"/>
                </a:lnTo>
                <a:lnTo>
                  <a:pt x="10" y="314"/>
                </a:lnTo>
                <a:lnTo>
                  <a:pt x="11" y="297"/>
                </a:lnTo>
                <a:lnTo>
                  <a:pt x="12" y="281"/>
                </a:lnTo>
                <a:lnTo>
                  <a:pt x="13" y="263"/>
                </a:lnTo>
                <a:lnTo>
                  <a:pt x="14" y="245"/>
                </a:lnTo>
                <a:lnTo>
                  <a:pt x="15" y="228"/>
                </a:lnTo>
                <a:lnTo>
                  <a:pt x="16" y="210"/>
                </a:lnTo>
                <a:lnTo>
                  <a:pt x="18" y="193"/>
                </a:lnTo>
                <a:lnTo>
                  <a:pt x="20" y="175"/>
                </a:lnTo>
                <a:lnTo>
                  <a:pt x="23" y="158"/>
                </a:lnTo>
                <a:lnTo>
                  <a:pt x="26" y="141"/>
                </a:lnTo>
                <a:lnTo>
                  <a:pt x="29" y="125"/>
                </a:lnTo>
                <a:lnTo>
                  <a:pt x="33" y="109"/>
                </a:lnTo>
                <a:lnTo>
                  <a:pt x="38" y="94"/>
                </a:lnTo>
                <a:lnTo>
                  <a:pt x="43" y="79"/>
                </a:lnTo>
                <a:lnTo>
                  <a:pt x="49" y="66"/>
                </a:lnTo>
                <a:lnTo>
                  <a:pt x="56" y="53"/>
                </a:lnTo>
                <a:lnTo>
                  <a:pt x="64" y="42"/>
                </a:lnTo>
                <a:lnTo>
                  <a:pt x="72" y="32"/>
                </a:lnTo>
                <a:lnTo>
                  <a:pt x="82" y="23"/>
                </a:lnTo>
                <a:lnTo>
                  <a:pt x="93" y="15"/>
                </a:lnTo>
                <a:lnTo>
                  <a:pt x="105" y="9"/>
                </a:lnTo>
                <a:lnTo>
                  <a:pt x="118" y="4"/>
                </a:lnTo>
                <a:lnTo>
                  <a:pt x="133" y="1"/>
                </a:lnTo>
                <a:lnTo>
                  <a:pt x="149" y="0"/>
                </a:lnTo>
                <a:lnTo>
                  <a:pt x="166" y="1"/>
                </a:lnTo>
                <a:lnTo>
                  <a:pt x="185" y="3"/>
                </a:lnTo>
              </a:path>
            </a:pathLst>
          </a:custGeom>
          <a:noFill/>
          <a:ln w="2032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0962" name="Text Box 18"/>
          <p:cNvSpPr txBox="1">
            <a:spLocks noChangeArrowheads="1"/>
          </p:cNvSpPr>
          <p:nvPr/>
        </p:nvSpPr>
        <p:spPr bwMode="auto">
          <a:xfrm>
            <a:off x="6172200" y="5410200"/>
            <a:ext cx="2514600"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0" hangingPunct="0">
              <a:lnSpc>
                <a:spcPct val="79000"/>
              </a:lnSpc>
              <a:spcBef>
                <a:spcPct val="30000"/>
              </a:spcBef>
              <a:buFont typeface="Wingdings" charset="2"/>
              <a:buChar char="#"/>
            </a:pPr>
            <a:r>
              <a:rPr lang="en-US" altLang="en-US" sz="4300" baseline="0">
                <a:solidFill>
                  <a:srgbClr val="663300"/>
                </a:solidFill>
                <a:effectLst>
                  <a:outerShdw blurRad="38100" dist="38100" dir="2700000" algn="tl">
                    <a:srgbClr val="000000"/>
                  </a:outerShdw>
                </a:effectLst>
              </a:rPr>
              <a:t> Leaf Pruning</a:t>
            </a:r>
            <a:endParaRPr lang="en-US" altLang="en-US" baseline="0">
              <a:solidFill>
                <a:srgbClr val="663300"/>
              </a:solidFill>
              <a:effectLst>
                <a:outerShdw blurRad="38100" dist="38100" dir="2700000" algn="tl">
                  <a:srgbClr val="000000"/>
                </a:outerShdw>
              </a:effectLst>
            </a:endParaRPr>
          </a:p>
        </p:txBody>
      </p:sp>
      <p:sp>
        <p:nvSpPr>
          <p:cNvPr id="210963" name="Freeform 19"/>
          <p:cNvSpPr>
            <a:spLocks/>
          </p:cNvSpPr>
          <p:nvPr/>
        </p:nvSpPr>
        <p:spPr bwMode="auto">
          <a:xfrm>
            <a:off x="5351463" y="4195763"/>
            <a:ext cx="2679700" cy="2465387"/>
          </a:xfrm>
          <a:custGeom>
            <a:avLst/>
            <a:gdLst>
              <a:gd name="T0" fmla="*/ 0 w 1899"/>
              <a:gd name="T1" fmla="*/ 1552 h 1553"/>
              <a:gd name="T2" fmla="*/ 35 w 1899"/>
              <a:gd name="T3" fmla="*/ 906 h 1553"/>
              <a:gd name="T4" fmla="*/ 35 w 1899"/>
              <a:gd name="T5" fmla="*/ 854 h 1553"/>
              <a:gd name="T6" fmla="*/ 57 w 1899"/>
              <a:gd name="T7" fmla="*/ 751 h 1553"/>
              <a:gd name="T8" fmla="*/ 103 w 1899"/>
              <a:gd name="T9" fmla="*/ 634 h 1553"/>
              <a:gd name="T10" fmla="*/ 161 w 1899"/>
              <a:gd name="T11" fmla="*/ 557 h 1553"/>
              <a:gd name="T12" fmla="*/ 276 w 1899"/>
              <a:gd name="T13" fmla="*/ 453 h 1553"/>
              <a:gd name="T14" fmla="*/ 333 w 1899"/>
              <a:gd name="T15" fmla="*/ 401 h 1553"/>
              <a:gd name="T16" fmla="*/ 449 w 1899"/>
              <a:gd name="T17" fmla="*/ 350 h 1553"/>
              <a:gd name="T18" fmla="*/ 633 w 1899"/>
              <a:gd name="T19" fmla="*/ 220 h 1553"/>
              <a:gd name="T20" fmla="*/ 644 w 1899"/>
              <a:gd name="T21" fmla="*/ 156 h 1553"/>
              <a:gd name="T22" fmla="*/ 736 w 1899"/>
              <a:gd name="T23" fmla="*/ 78 h 1553"/>
              <a:gd name="T24" fmla="*/ 1069 w 1899"/>
              <a:gd name="T25" fmla="*/ 0 h 1553"/>
              <a:gd name="T26" fmla="*/ 1173 w 1899"/>
              <a:gd name="T27" fmla="*/ 26 h 1553"/>
              <a:gd name="T28" fmla="*/ 1323 w 1899"/>
              <a:gd name="T29" fmla="*/ 91 h 1553"/>
              <a:gd name="T30" fmla="*/ 1403 w 1899"/>
              <a:gd name="T31" fmla="*/ 169 h 1553"/>
              <a:gd name="T32" fmla="*/ 1541 w 1899"/>
              <a:gd name="T33" fmla="*/ 337 h 1553"/>
              <a:gd name="T34" fmla="*/ 1794 w 1899"/>
              <a:gd name="T35" fmla="*/ 544 h 1553"/>
              <a:gd name="T36" fmla="*/ 1898 w 1899"/>
              <a:gd name="T37" fmla="*/ 569 h 1553"/>
              <a:gd name="T38" fmla="*/ 1829 w 1899"/>
              <a:gd name="T39" fmla="*/ 569 h 1553"/>
              <a:gd name="T40" fmla="*/ 1633 w 1899"/>
              <a:gd name="T41" fmla="*/ 557 h 1553"/>
              <a:gd name="T42" fmla="*/ 1518 w 1899"/>
              <a:gd name="T43" fmla="*/ 505 h 1553"/>
              <a:gd name="T44" fmla="*/ 1380 w 1899"/>
              <a:gd name="T45" fmla="*/ 427 h 1553"/>
              <a:gd name="T46" fmla="*/ 1254 w 1899"/>
              <a:gd name="T47" fmla="*/ 388 h 1553"/>
              <a:gd name="T48" fmla="*/ 1104 w 1899"/>
              <a:gd name="T49" fmla="*/ 375 h 1553"/>
              <a:gd name="T50" fmla="*/ 851 w 1899"/>
              <a:gd name="T51" fmla="*/ 401 h 1553"/>
              <a:gd name="T52" fmla="*/ 701 w 1899"/>
              <a:gd name="T53" fmla="*/ 401 h 1553"/>
              <a:gd name="T54" fmla="*/ 701 w 1899"/>
              <a:gd name="T55" fmla="*/ 375 h 1553"/>
              <a:gd name="T56" fmla="*/ 667 w 1899"/>
              <a:gd name="T57" fmla="*/ 337 h 1553"/>
              <a:gd name="T58" fmla="*/ 633 w 1899"/>
              <a:gd name="T59" fmla="*/ 298 h 1553"/>
              <a:gd name="T60" fmla="*/ 414 w 1899"/>
              <a:gd name="T61" fmla="*/ 440 h 1553"/>
              <a:gd name="T62" fmla="*/ 276 w 1899"/>
              <a:gd name="T63" fmla="*/ 569 h 1553"/>
              <a:gd name="T64" fmla="*/ 241 w 1899"/>
              <a:gd name="T65" fmla="*/ 608 h 1553"/>
              <a:gd name="T66" fmla="*/ 173 w 1899"/>
              <a:gd name="T67" fmla="*/ 673 h 1553"/>
              <a:gd name="T68" fmla="*/ 138 w 1899"/>
              <a:gd name="T69" fmla="*/ 725 h 1553"/>
              <a:gd name="T70" fmla="*/ 103 w 1899"/>
              <a:gd name="T71" fmla="*/ 802 h 1553"/>
              <a:gd name="T72" fmla="*/ 103 w 1899"/>
              <a:gd name="T73" fmla="*/ 867 h 1553"/>
              <a:gd name="T74" fmla="*/ 92 w 1899"/>
              <a:gd name="T75" fmla="*/ 983 h 1553"/>
              <a:gd name="T76" fmla="*/ 92 w 1899"/>
              <a:gd name="T77" fmla="*/ 1061 h 1553"/>
              <a:gd name="T78" fmla="*/ 92 w 1899"/>
              <a:gd name="T79" fmla="*/ 1164 h 1553"/>
              <a:gd name="T80" fmla="*/ 92 w 1899"/>
              <a:gd name="T81" fmla="*/ 1268 h 1553"/>
              <a:gd name="T82" fmla="*/ 92 w 1899"/>
              <a:gd name="T83" fmla="*/ 1410 h 1553"/>
              <a:gd name="T84" fmla="*/ 57 w 1899"/>
              <a:gd name="T85" fmla="*/ 1539 h 1553"/>
              <a:gd name="T86" fmla="*/ 57 w 1899"/>
              <a:gd name="T87" fmla="*/ 1552 h 1553"/>
              <a:gd name="T88" fmla="*/ 0 w 1899"/>
              <a:gd name="T89" fmla="*/ 1552 h 1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99" h="1553">
                <a:moveTo>
                  <a:pt x="0" y="1552"/>
                </a:moveTo>
                <a:lnTo>
                  <a:pt x="35" y="906"/>
                </a:lnTo>
                <a:lnTo>
                  <a:pt x="35" y="854"/>
                </a:lnTo>
                <a:lnTo>
                  <a:pt x="57" y="751"/>
                </a:lnTo>
                <a:lnTo>
                  <a:pt x="103" y="634"/>
                </a:lnTo>
                <a:lnTo>
                  <a:pt x="161" y="557"/>
                </a:lnTo>
                <a:lnTo>
                  <a:pt x="276" y="453"/>
                </a:lnTo>
                <a:lnTo>
                  <a:pt x="333" y="401"/>
                </a:lnTo>
                <a:lnTo>
                  <a:pt x="449" y="350"/>
                </a:lnTo>
                <a:lnTo>
                  <a:pt x="633" y="220"/>
                </a:lnTo>
                <a:lnTo>
                  <a:pt x="644" y="156"/>
                </a:lnTo>
                <a:lnTo>
                  <a:pt x="736" y="78"/>
                </a:lnTo>
                <a:lnTo>
                  <a:pt x="1069" y="0"/>
                </a:lnTo>
                <a:lnTo>
                  <a:pt x="1173" y="26"/>
                </a:lnTo>
                <a:lnTo>
                  <a:pt x="1323" y="91"/>
                </a:lnTo>
                <a:lnTo>
                  <a:pt x="1403" y="169"/>
                </a:lnTo>
                <a:lnTo>
                  <a:pt x="1541" y="337"/>
                </a:lnTo>
                <a:lnTo>
                  <a:pt x="1794" y="544"/>
                </a:lnTo>
                <a:lnTo>
                  <a:pt x="1898" y="569"/>
                </a:lnTo>
                <a:lnTo>
                  <a:pt x="1829" y="569"/>
                </a:lnTo>
                <a:lnTo>
                  <a:pt x="1633" y="557"/>
                </a:lnTo>
                <a:lnTo>
                  <a:pt x="1518" y="505"/>
                </a:lnTo>
                <a:lnTo>
                  <a:pt x="1380" y="427"/>
                </a:lnTo>
                <a:lnTo>
                  <a:pt x="1254" y="388"/>
                </a:lnTo>
                <a:lnTo>
                  <a:pt x="1104" y="375"/>
                </a:lnTo>
                <a:lnTo>
                  <a:pt x="851" y="401"/>
                </a:lnTo>
                <a:lnTo>
                  <a:pt x="701" y="401"/>
                </a:lnTo>
                <a:lnTo>
                  <a:pt x="701" y="375"/>
                </a:lnTo>
                <a:lnTo>
                  <a:pt x="667" y="337"/>
                </a:lnTo>
                <a:lnTo>
                  <a:pt x="633" y="298"/>
                </a:lnTo>
                <a:lnTo>
                  <a:pt x="414" y="440"/>
                </a:lnTo>
                <a:lnTo>
                  <a:pt x="276" y="569"/>
                </a:lnTo>
                <a:lnTo>
                  <a:pt x="241" y="608"/>
                </a:lnTo>
                <a:lnTo>
                  <a:pt x="173" y="673"/>
                </a:lnTo>
                <a:lnTo>
                  <a:pt x="138" y="725"/>
                </a:lnTo>
                <a:lnTo>
                  <a:pt x="103" y="802"/>
                </a:lnTo>
                <a:lnTo>
                  <a:pt x="103" y="867"/>
                </a:lnTo>
                <a:lnTo>
                  <a:pt x="92" y="983"/>
                </a:lnTo>
                <a:lnTo>
                  <a:pt x="92" y="1061"/>
                </a:lnTo>
                <a:lnTo>
                  <a:pt x="92" y="1164"/>
                </a:lnTo>
                <a:lnTo>
                  <a:pt x="92" y="1268"/>
                </a:lnTo>
                <a:lnTo>
                  <a:pt x="92" y="1410"/>
                </a:lnTo>
                <a:lnTo>
                  <a:pt x="57" y="1539"/>
                </a:lnTo>
                <a:lnTo>
                  <a:pt x="57" y="1552"/>
                </a:lnTo>
                <a:lnTo>
                  <a:pt x="0" y="1552"/>
                </a:lnTo>
              </a:path>
            </a:pathLst>
          </a:custGeom>
          <a:solidFill>
            <a:srgbClr val="A0CA88"/>
          </a:solidFill>
          <a:ln w="0" cap="flat" cmpd="sng">
            <a:solidFill>
              <a:srgbClr val="99663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0964" name="Freeform 20"/>
          <p:cNvSpPr>
            <a:spLocks/>
          </p:cNvSpPr>
          <p:nvPr/>
        </p:nvSpPr>
        <p:spPr bwMode="auto">
          <a:xfrm>
            <a:off x="2971800" y="4238625"/>
            <a:ext cx="2679700" cy="2465388"/>
          </a:xfrm>
          <a:custGeom>
            <a:avLst/>
            <a:gdLst>
              <a:gd name="T0" fmla="*/ 1898 w 1899"/>
              <a:gd name="T1" fmla="*/ 1552 h 1553"/>
              <a:gd name="T2" fmla="*/ 1864 w 1899"/>
              <a:gd name="T3" fmla="*/ 905 h 1553"/>
              <a:gd name="T4" fmla="*/ 1864 w 1899"/>
              <a:gd name="T5" fmla="*/ 853 h 1553"/>
              <a:gd name="T6" fmla="*/ 1840 w 1899"/>
              <a:gd name="T7" fmla="*/ 750 h 1553"/>
              <a:gd name="T8" fmla="*/ 1794 w 1899"/>
              <a:gd name="T9" fmla="*/ 633 h 1553"/>
              <a:gd name="T10" fmla="*/ 1737 w 1899"/>
              <a:gd name="T11" fmla="*/ 556 h 1553"/>
              <a:gd name="T12" fmla="*/ 1622 w 1899"/>
              <a:gd name="T13" fmla="*/ 452 h 1553"/>
              <a:gd name="T14" fmla="*/ 1564 w 1899"/>
              <a:gd name="T15" fmla="*/ 401 h 1553"/>
              <a:gd name="T16" fmla="*/ 1449 w 1899"/>
              <a:gd name="T17" fmla="*/ 349 h 1553"/>
              <a:gd name="T18" fmla="*/ 1266 w 1899"/>
              <a:gd name="T19" fmla="*/ 220 h 1553"/>
              <a:gd name="T20" fmla="*/ 1254 w 1899"/>
              <a:gd name="T21" fmla="*/ 155 h 1553"/>
              <a:gd name="T22" fmla="*/ 1162 w 1899"/>
              <a:gd name="T23" fmla="*/ 77 h 1553"/>
              <a:gd name="T24" fmla="*/ 828 w 1899"/>
              <a:gd name="T25" fmla="*/ 0 h 1553"/>
              <a:gd name="T26" fmla="*/ 725 w 1899"/>
              <a:gd name="T27" fmla="*/ 26 h 1553"/>
              <a:gd name="T28" fmla="*/ 576 w 1899"/>
              <a:gd name="T29" fmla="*/ 90 h 1553"/>
              <a:gd name="T30" fmla="*/ 495 w 1899"/>
              <a:gd name="T31" fmla="*/ 168 h 1553"/>
              <a:gd name="T32" fmla="*/ 357 w 1899"/>
              <a:gd name="T33" fmla="*/ 336 h 1553"/>
              <a:gd name="T34" fmla="*/ 104 w 1899"/>
              <a:gd name="T35" fmla="*/ 543 h 1553"/>
              <a:gd name="T36" fmla="*/ 0 w 1899"/>
              <a:gd name="T37" fmla="*/ 569 h 1553"/>
              <a:gd name="T38" fmla="*/ 70 w 1899"/>
              <a:gd name="T39" fmla="*/ 569 h 1553"/>
              <a:gd name="T40" fmla="*/ 265 w 1899"/>
              <a:gd name="T41" fmla="*/ 556 h 1553"/>
              <a:gd name="T42" fmla="*/ 380 w 1899"/>
              <a:gd name="T43" fmla="*/ 504 h 1553"/>
              <a:gd name="T44" fmla="*/ 518 w 1899"/>
              <a:gd name="T45" fmla="*/ 426 h 1553"/>
              <a:gd name="T46" fmla="*/ 644 w 1899"/>
              <a:gd name="T47" fmla="*/ 388 h 1553"/>
              <a:gd name="T48" fmla="*/ 794 w 1899"/>
              <a:gd name="T49" fmla="*/ 375 h 1553"/>
              <a:gd name="T50" fmla="*/ 1047 w 1899"/>
              <a:gd name="T51" fmla="*/ 401 h 1553"/>
              <a:gd name="T52" fmla="*/ 1196 w 1899"/>
              <a:gd name="T53" fmla="*/ 401 h 1553"/>
              <a:gd name="T54" fmla="*/ 1196 w 1899"/>
              <a:gd name="T55" fmla="*/ 375 h 1553"/>
              <a:gd name="T56" fmla="*/ 1231 w 1899"/>
              <a:gd name="T57" fmla="*/ 336 h 1553"/>
              <a:gd name="T58" fmla="*/ 1266 w 1899"/>
              <a:gd name="T59" fmla="*/ 297 h 1553"/>
              <a:gd name="T60" fmla="*/ 1484 w 1899"/>
              <a:gd name="T61" fmla="*/ 439 h 1553"/>
              <a:gd name="T62" fmla="*/ 1622 w 1899"/>
              <a:gd name="T63" fmla="*/ 569 h 1553"/>
              <a:gd name="T64" fmla="*/ 1656 w 1899"/>
              <a:gd name="T65" fmla="*/ 608 h 1553"/>
              <a:gd name="T66" fmla="*/ 1726 w 1899"/>
              <a:gd name="T67" fmla="*/ 672 h 1553"/>
              <a:gd name="T68" fmla="*/ 1760 w 1899"/>
              <a:gd name="T69" fmla="*/ 724 h 1553"/>
              <a:gd name="T70" fmla="*/ 1794 w 1899"/>
              <a:gd name="T71" fmla="*/ 802 h 1553"/>
              <a:gd name="T72" fmla="*/ 1794 w 1899"/>
              <a:gd name="T73" fmla="*/ 866 h 1553"/>
              <a:gd name="T74" fmla="*/ 1806 w 1899"/>
              <a:gd name="T75" fmla="*/ 983 h 1553"/>
              <a:gd name="T76" fmla="*/ 1806 w 1899"/>
              <a:gd name="T77" fmla="*/ 1060 h 1553"/>
              <a:gd name="T78" fmla="*/ 1806 w 1899"/>
              <a:gd name="T79" fmla="*/ 1164 h 1553"/>
              <a:gd name="T80" fmla="*/ 1806 w 1899"/>
              <a:gd name="T81" fmla="*/ 1267 h 1553"/>
              <a:gd name="T82" fmla="*/ 1806 w 1899"/>
              <a:gd name="T83" fmla="*/ 1410 h 1553"/>
              <a:gd name="T84" fmla="*/ 1840 w 1899"/>
              <a:gd name="T85" fmla="*/ 1539 h 1553"/>
              <a:gd name="T86" fmla="*/ 1840 w 1899"/>
              <a:gd name="T87" fmla="*/ 1552 h 1553"/>
              <a:gd name="T88" fmla="*/ 1898 w 1899"/>
              <a:gd name="T89" fmla="*/ 1552 h 1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99" h="1553">
                <a:moveTo>
                  <a:pt x="1898" y="1552"/>
                </a:moveTo>
                <a:lnTo>
                  <a:pt x="1864" y="905"/>
                </a:lnTo>
                <a:lnTo>
                  <a:pt x="1864" y="853"/>
                </a:lnTo>
                <a:lnTo>
                  <a:pt x="1840" y="750"/>
                </a:lnTo>
                <a:lnTo>
                  <a:pt x="1794" y="633"/>
                </a:lnTo>
                <a:lnTo>
                  <a:pt x="1737" y="556"/>
                </a:lnTo>
                <a:lnTo>
                  <a:pt x="1622" y="452"/>
                </a:lnTo>
                <a:lnTo>
                  <a:pt x="1564" y="401"/>
                </a:lnTo>
                <a:lnTo>
                  <a:pt x="1449" y="349"/>
                </a:lnTo>
                <a:lnTo>
                  <a:pt x="1266" y="220"/>
                </a:lnTo>
                <a:lnTo>
                  <a:pt x="1254" y="155"/>
                </a:lnTo>
                <a:lnTo>
                  <a:pt x="1162" y="77"/>
                </a:lnTo>
                <a:lnTo>
                  <a:pt x="828" y="0"/>
                </a:lnTo>
                <a:lnTo>
                  <a:pt x="725" y="26"/>
                </a:lnTo>
                <a:lnTo>
                  <a:pt x="576" y="90"/>
                </a:lnTo>
                <a:lnTo>
                  <a:pt x="495" y="168"/>
                </a:lnTo>
                <a:lnTo>
                  <a:pt x="357" y="336"/>
                </a:lnTo>
                <a:lnTo>
                  <a:pt x="104" y="543"/>
                </a:lnTo>
                <a:lnTo>
                  <a:pt x="0" y="569"/>
                </a:lnTo>
                <a:lnTo>
                  <a:pt x="70" y="569"/>
                </a:lnTo>
                <a:lnTo>
                  <a:pt x="265" y="556"/>
                </a:lnTo>
                <a:lnTo>
                  <a:pt x="380" y="504"/>
                </a:lnTo>
                <a:lnTo>
                  <a:pt x="518" y="426"/>
                </a:lnTo>
                <a:lnTo>
                  <a:pt x="644" y="388"/>
                </a:lnTo>
                <a:lnTo>
                  <a:pt x="794" y="375"/>
                </a:lnTo>
                <a:lnTo>
                  <a:pt x="1047" y="401"/>
                </a:lnTo>
                <a:lnTo>
                  <a:pt x="1196" y="401"/>
                </a:lnTo>
                <a:lnTo>
                  <a:pt x="1196" y="375"/>
                </a:lnTo>
                <a:lnTo>
                  <a:pt x="1231" y="336"/>
                </a:lnTo>
                <a:lnTo>
                  <a:pt x="1266" y="297"/>
                </a:lnTo>
                <a:lnTo>
                  <a:pt x="1484" y="439"/>
                </a:lnTo>
                <a:lnTo>
                  <a:pt x="1622" y="569"/>
                </a:lnTo>
                <a:lnTo>
                  <a:pt x="1656" y="608"/>
                </a:lnTo>
                <a:lnTo>
                  <a:pt x="1726" y="672"/>
                </a:lnTo>
                <a:lnTo>
                  <a:pt x="1760" y="724"/>
                </a:lnTo>
                <a:lnTo>
                  <a:pt x="1794" y="802"/>
                </a:lnTo>
                <a:lnTo>
                  <a:pt x="1794" y="866"/>
                </a:lnTo>
                <a:lnTo>
                  <a:pt x="1806" y="983"/>
                </a:lnTo>
                <a:lnTo>
                  <a:pt x="1806" y="1060"/>
                </a:lnTo>
                <a:lnTo>
                  <a:pt x="1806" y="1164"/>
                </a:lnTo>
                <a:lnTo>
                  <a:pt x="1806" y="1267"/>
                </a:lnTo>
                <a:lnTo>
                  <a:pt x="1806" y="1410"/>
                </a:lnTo>
                <a:lnTo>
                  <a:pt x="1840" y="1539"/>
                </a:lnTo>
                <a:lnTo>
                  <a:pt x="1840" y="1552"/>
                </a:lnTo>
                <a:lnTo>
                  <a:pt x="1898" y="1552"/>
                </a:lnTo>
              </a:path>
            </a:pathLst>
          </a:custGeom>
          <a:solidFill>
            <a:srgbClr val="A0CA88"/>
          </a:solidFill>
          <a:ln w="0" cap="flat" cmpd="sng">
            <a:solidFill>
              <a:srgbClr val="99663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0965" name="Freeform 21"/>
          <p:cNvSpPr>
            <a:spLocks/>
          </p:cNvSpPr>
          <p:nvPr/>
        </p:nvSpPr>
        <p:spPr bwMode="auto">
          <a:xfrm>
            <a:off x="5364163" y="3262313"/>
            <a:ext cx="727075" cy="3421062"/>
          </a:xfrm>
          <a:custGeom>
            <a:avLst/>
            <a:gdLst>
              <a:gd name="T0" fmla="*/ 0 w 517"/>
              <a:gd name="T1" fmla="*/ 2154 h 2155"/>
              <a:gd name="T2" fmla="*/ 26 w 517"/>
              <a:gd name="T3" fmla="*/ 1361 h 2155"/>
              <a:gd name="T4" fmla="*/ 26 w 517"/>
              <a:gd name="T5" fmla="*/ 1335 h 2155"/>
              <a:gd name="T6" fmla="*/ 26 w 517"/>
              <a:gd name="T7" fmla="*/ 1242 h 2155"/>
              <a:gd name="T8" fmla="*/ 26 w 517"/>
              <a:gd name="T9" fmla="*/ 1189 h 2155"/>
              <a:gd name="T10" fmla="*/ 26 w 517"/>
              <a:gd name="T11" fmla="*/ 1097 h 2155"/>
              <a:gd name="T12" fmla="*/ 26 w 517"/>
              <a:gd name="T13" fmla="*/ 833 h 2155"/>
              <a:gd name="T14" fmla="*/ 39 w 517"/>
              <a:gd name="T15" fmla="*/ 701 h 2155"/>
              <a:gd name="T16" fmla="*/ 39 w 517"/>
              <a:gd name="T17" fmla="*/ 595 h 2155"/>
              <a:gd name="T18" fmla="*/ 52 w 517"/>
              <a:gd name="T19" fmla="*/ 503 h 2155"/>
              <a:gd name="T20" fmla="*/ 106 w 517"/>
              <a:gd name="T21" fmla="*/ 449 h 2155"/>
              <a:gd name="T22" fmla="*/ 251 w 517"/>
              <a:gd name="T23" fmla="*/ 370 h 2155"/>
              <a:gd name="T24" fmla="*/ 370 w 517"/>
              <a:gd name="T25" fmla="*/ 238 h 2155"/>
              <a:gd name="T26" fmla="*/ 489 w 517"/>
              <a:gd name="T27" fmla="*/ 66 h 2155"/>
              <a:gd name="T28" fmla="*/ 516 w 517"/>
              <a:gd name="T29" fmla="*/ 0 h 2155"/>
              <a:gd name="T30" fmla="*/ 516 w 517"/>
              <a:gd name="T31" fmla="*/ 53 h 2155"/>
              <a:gd name="T32" fmla="*/ 436 w 517"/>
              <a:gd name="T33" fmla="*/ 410 h 2155"/>
              <a:gd name="T34" fmla="*/ 357 w 517"/>
              <a:gd name="T35" fmla="*/ 529 h 2155"/>
              <a:gd name="T36" fmla="*/ 251 w 517"/>
              <a:gd name="T37" fmla="*/ 581 h 2155"/>
              <a:gd name="T38" fmla="*/ 119 w 517"/>
              <a:gd name="T39" fmla="*/ 595 h 2155"/>
              <a:gd name="T40" fmla="*/ 92 w 517"/>
              <a:gd name="T41" fmla="*/ 595 h 2155"/>
              <a:gd name="T42" fmla="*/ 92 w 517"/>
              <a:gd name="T43" fmla="*/ 608 h 2155"/>
              <a:gd name="T44" fmla="*/ 79 w 517"/>
              <a:gd name="T45" fmla="*/ 740 h 2155"/>
              <a:gd name="T46" fmla="*/ 26 w 517"/>
              <a:gd name="T47" fmla="*/ 846 h 2155"/>
              <a:gd name="T48" fmla="*/ 52 w 517"/>
              <a:gd name="T49" fmla="*/ 991 h 2155"/>
              <a:gd name="T50" fmla="*/ 79 w 517"/>
              <a:gd name="T51" fmla="*/ 1004 h 2155"/>
              <a:gd name="T52" fmla="*/ 145 w 517"/>
              <a:gd name="T53" fmla="*/ 1084 h 2155"/>
              <a:gd name="T54" fmla="*/ 132 w 517"/>
              <a:gd name="T55" fmla="*/ 1414 h 2155"/>
              <a:gd name="T56" fmla="*/ 132 w 517"/>
              <a:gd name="T57" fmla="*/ 1506 h 2155"/>
              <a:gd name="T58" fmla="*/ 158 w 517"/>
              <a:gd name="T59" fmla="*/ 1625 h 2155"/>
              <a:gd name="T60" fmla="*/ 185 w 517"/>
              <a:gd name="T61" fmla="*/ 1744 h 2155"/>
              <a:gd name="T62" fmla="*/ 185 w 517"/>
              <a:gd name="T63" fmla="*/ 1916 h 2155"/>
              <a:gd name="T64" fmla="*/ 185 w 517"/>
              <a:gd name="T65" fmla="*/ 2048 h 2155"/>
              <a:gd name="T66" fmla="*/ 185 w 517"/>
              <a:gd name="T67" fmla="*/ 2154 h 2155"/>
              <a:gd name="T68" fmla="*/ 185 w 517"/>
              <a:gd name="T69" fmla="*/ 2154 h 2155"/>
              <a:gd name="T70" fmla="*/ 0 w 517"/>
              <a:gd name="T71" fmla="*/ 2154 h 2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7" h="2155">
                <a:moveTo>
                  <a:pt x="0" y="2154"/>
                </a:moveTo>
                <a:lnTo>
                  <a:pt x="26" y="1361"/>
                </a:lnTo>
                <a:lnTo>
                  <a:pt x="26" y="1335"/>
                </a:lnTo>
                <a:lnTo>
                  <a:pt x="26" y="1242"/>
                </a:lnTo>
                <a:lnTo>
                  <a:pt x="26" y="1189"/>
                </a:lnTo>
                <a:lnTo>
                  <a:pt x="26" y="1097"/>
                </a:lnTo>
                <a:lnTo>
                  <a:pt x="26" y="833"/>
                </a:lnTo>
                <a:lnTo>
                  <a:pt x="39" y="701"/>
                </a:lnTo>
                <a:lnTo>
                  <a:pt x="39" y="595"/>
                </a:lnTo>
                <a:lnTo>
                  <a:pt x="52" y="503"/>
                </a:lnTo>
                <a:lnTo>
                  <a:pt x="106" y="449"/>
                </a:lnTo>
                <a:lnTo>
                  <a:pt x="251" y="370"/>
                </a:lnTo>
                <a:lnTo>
                  <a:pt x="370" y="238"/>
                </a:lnTo>
                <a:lnTo>
                  <a:pt x="489" y="66"/>
                </a:lnTo>
                <a:lnTo>
                  <a:pt x="516" y="0"/>
                </a:lnTo>
                <a:lnTo>
                  <a:pt x="516" y="53"/>
                </a:lnTo>
                <a:lnTo>
                  <a:pt x="436" y="410"/>
                </a:lnTo>
                <a:lnTo>
                  <a:pt x="357" y="529"/>
                </a:lnTo>
                <a:lnTo>
                  <a:pt x="251" y="581"/>
                </a:lnTo>
                <a:lnTo>
                  <a:pt x="119" y="595"/>
                </a:lnTo>
                <a:lnTo>
                  <a:pt x="92" y="595"/>
                </a:lnTo>
                <a:lnTo>
                  <a:pt x="92" y="608"/>
                </a:lnTo>
                <a:lnTo>
                  <a:pt x="79" y="740"/>
                </a:lnTo>
                <a:lnTo>
                  <a:pt x="26" y="846"/>
                </a:lnTo>
                <a:lnTo>
                  <a:pt x="52" y="991"/>
                </a:lnTo>
                <a:lnTo>
                  <a:pt x="79" y="1004"/>
                </a:lnTo>
                <a:lnTo>
                  <a:pt x="145" y="1084"/>
                </a:lnTo>
                <a:lnTo>
                  <a:pt x="132" y="1414"/>
                </a:lnTo>
                <a:lnTo>
                  <a:pt x="132" y="1506"/>
                </a:lnTo>
                <a:lnTo>
                  <a:pt x="158" y="1625"/>
                </a:lnTo>
                <a:lnTo>
                  <a:pt x="185" y="1744"/>
                </a:lnTo>
                <a:lnTo>
                  <a:pt x="185" y="1916"/>
                </a:lnTo>
                <a:lnTo>
                  <a:pt x="185" y="2048"/>
                </a:lnTo>
                <a:lnTo>
                  <a:pt x="185" y="2154"/>
                </a:lnTo>
                <a:lnTo>
                  <a:pt x="185" y="2154"/>
                </a:lnTo>
                <a:lnTo>
                  <a:pt x="0" y="2154"/>
                </a:lnTo>
              </a:path>
            </a:pathLst>
          </a:custGeom>
          <a:solidFill>
            <a:srgbClr val="A0CA88"/>
          </a:solidFill>
          <a:ln w="0" cap="flat" cmpd="sng">
            <a:solidFill>
              <a:srgbClr val="99663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0966" name="Freeform 22"/>
          <p:cNvSpPr>
            <a:spLocks/>
          </p:cNvSpPr>
          <p:nvPr/>
        </p:nvSpPr>
        <p:spPr bwMode="auto">
          <a:xfrm>
            <a:off x="3217863" y="5486400"/>
            <a:ext cx="2332037" cy="1217613"/>
          </a:xfrm>
          <a:custGeom>
            <a:avLst/>
            <a:gdLst>
              <a:gd name="T0" fmla="*/ 1613 w 1654"/>
              <a:gd name="T1" fmla="*/ 92 h 767"/>
              <a:gd name="T2" fmla="*/ 1547 w 1654"/>
              <a:gd name="T3" fmla="*/ 52 h 767"/>
              <a:gd name="T4" fmla="*/ 1534 w 1654"/>
              <a:gd name="T5" fmla="*/ 0 h 767"/>
              <a:gd name="T6" fmla="*/ 1507 w 1654"/>
              <a:gd name="T7" fmla="*/ 0 h 767"/>
              <a:gd name="T8" fmla="*/ 1481 w 1654"/>
              <a:gd name="T9" fmla="*/ 0 h 767"/>
              <a:gd name="T10" fmla="*/ 1415 w 1654"/>
              <a:gd name="T11" fmla="*/ 0 h 767"/>
              <a:gd name="T12" fmla="*/ 1256 w 1654"/>
              <a:gd name="T13" fmla="*/ 13 h 767"/>
              <a:gd name="T14" fmla="*/ 1190 w 1654"/>
              <a:gd name="T15" fmla="*/ 92 h 767"/>
              <a:gd name="T16" fmla="*/ 1137 w 1654"/>
              <a:gd name="T17" fmla="*/ 145 h 767"/>
              <a:gd name="T18" fmla="*/ 1097 w 1654"/>
              <a:gd name="T19" fmla="*/ 158 h 767"/>
              <a:gd name="T20" fmla="*/ 1045 w 1654"/>
              <a:gd name="T21" fmla="*/ 158 h 767"/>
              <a:gd name="T22" fmla="*/ 899 w 1654"/>
              <a:gd name="T23" fmla="*/ 79 h 767"/>
              <a:gd name="T24" fmla="*/ 714 w 1654"/>
              <a:gd name="T25" fmla="*/ 52 h 767"/>
              <a:gd name="T26" fmla="*/ 476 w 1654"/>
              <a:gd name="T27" fmla="*/ 118 h 767"/>
              <a:gd name="T28" fmla="*/ 383 w 1654"/>
              <a:gd name="T29" fmla="*/ 251 h 767"/>
              <a:gd name="T30" fmla="*/ 317 w 1654"/>
              <a:gd name="T31" fmla="*/ 449 h 767"/>
              <a:gd name="T32" fmla="*/ 172 w 1654"/>
              <a:gd name="T33" fmla="*/ 687 h 767"/>
              <a:gd name="T34" fmla="*/ 0 w 1654"/>
              <a:gd name="T35" fmla="*/ 766 h 767"/>
              <a:gd name="T36" fmla="*/ 145 w 1654"/>
              <a:gd name="T37" fmla="*/ 766 h 767"/>
              <a:gd name="T38" fmla="*/ 185 w 1654"/>
              <a:gd name="T39" fmla="*/ 753 h 767"/>
              <a:gd name="T40" fmla="*/ 238 w 1654"/>
              <a:gd name="T41" fmla="*/ 726 h 767"/>
              <a:gd name="T42" fmla="*/ 304 w 1654"/>
              <a:gd name="T43" fmla="*/ 687 h 767"/>
              <a:gd name="T44" fmla="*/ 397 w 1654"/>
              <a:gd name="T45" fmla="*/ 660 h 767"/>
              <a:gd name="T46" fmla="*/ 502 w 1654"/>
              <a:gd name="T47" fmla="*/ 621 h 767"/>
              <a:gd name="T48" fmla="*/ 581 w 1654"/>
              <a:gd name="T49" fmla="*/ 581 h 767"/>
              <a:gd name="T50" fmla="*/ 701 w 1654"/>
              <a:gd name="T51" fmla="*/ 409 h 767"/>
              <a:gd name="T52" fmla="*/ 754 w 1654"/>
              <a:gd name="T53" fmla="*/ 343 h 767"/>
              <a:gd name="T54" fmla="*/ 873 w 1654"/>
              <a:gd name="T55" fmla="*/ 317 h 767"/>
              <a:gd name="T56" fmla="*/ 1005 w 1654"/>
              <a:gd name="T57" fmla="*/ 317 h 767"/>
              <a:gd name="T58" fmla="*/ 1164 w 1654"/>
              <a:gd name="T59" fmla="*/ 211 h 767"/>
              <a:gd name="T60" fmla="*/ 1190 w 1654"/>
              <a:gd name="T61" fmla="*/ 171 h 767"/>
              <a:gd name="T62" fmla="*/ 1322 w 1654"/>
              <a:gd name="T63" fmla="*/ 92 h 767"/>
              <a:gd name="T64" fmla="*/ 1494 w 1654"/>
              <a:gd name="T65" fmla="*/ 79 h 767"/>
              <a:gd name="T66" fmla="*/ 1494 w 1654"/>
              <a:gd name="T67" fmla="*/ 198 h 767"/>
              <a:gd name="T68" fmla="*/ 1455 w 1654"/>
              <a:gd name="T69" fmla="*/ 766 h 767"/>
              <a:gd name="T70" fmla="*/ 1653 w 1654"/>
              <a:gd name="T71" fmla="*/ 766 h 767"/>
              <a:gd name="T72" fmla="*/ 1653 w 1654"/>
              <a:gd name="T73" fmla="*/ 766 h 767"/>
              <a:gd name="T74" fmla="*/ 1613 w 1654"/>
              <a:gd name="T75" fmla="*/ 92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54" h="767">
                <a:moveTo>
                  <a:pt x="1613" y="92"/>
                </a:moveTo>
                <a:lnTo>
                  <a:pt x="1547" y="52"/>
                </a:lnTo>
                <a:lnTo>
                  <a:pt x="1534" y="0"/>
                </a:lnTo>
                <a:lnTo>
                  <a:pt x="1507" y="0"/>
                </a:lnTo>
                <a:lnTo>
                  <a:pt x="1481" y="0"/>
                </a:lnTo>
                <a:lnTo>
                  <a:pt x="1415" y="0"/>
                </a:lnTo>
                <a:lnTo>
                  <a:pt x="1256" y="13"/>
                </a:lnTo>
                <a:lnTo>
                  <a:pt x="1190" y="92"/>
                </a:lnTo>
                <a:lnTo>
                  <a:pt x="1137" y="145"/>
                </a:lnTo>
                <a:lnTo>
                  <a:pt x="1097" y="158"/>
                </a:lnTo>
                <a:lnTo>
                  <a:pt x="1045" y="158"/>
                </a:lnTo>
                <a:lnTo>
                  <a:pt x="899" y="79"/>
                </a:lnTo>
                <a:lnTo>
                  <a:pt x="714" y="52"/>
                </a:lnTo>
                <a:lnTo>
                  <a:pt x="476" y="118"/>
                </a:lnTo>
                <a:lnTo>
                  <a:pt x="383" y="251"/>
                </a:lnTo>
                <a:lnTo>
                  <a:pt x="317" y="449"/>
                </a:lnTo>
                <a:lnTo>
                  <a:pt x="172" y="687"/>
                </a:lnTo>
                <a:lnTo>
                  <a:pt x="0" y="766"/>
                </a:lnTo>
                <a:lnTo>
                  <a:pt x="145" y="766"/>
                </a:lnTo>
                <a:lnTo>
                  <a:pt x="185" y="753"/>
                </a:lnTo>
                <a:lnTo>
                  <a:pt x="238" y="726"/>
                </a:lnTo>
                <a:lnTo>
                  <a:pt x="304" y="687"/>
                </a:lnTo>
                <a:lnTo>
                  <a:pt x="397" y="660"/>
                </a:lnTo>
                <a:lnTo>
                  <a:pt x="502" y="621"/>
                </a:lnTo>
                <a:lnTo>
                  <a:pt x="581" y="581"/>
                </a:lnTo>
                <a:lnTo>
                  <a:pt x="701" y="409"/>
                </a:lnTo>
                <a:lnTo>
                  <a:pt x="754" y="343"/>
                </a:lnTo>
                <a:lnTo>
                  <a:pt x="873" y="317"/>
                </a:lnTo>
                <a:lnTo>
                  <a:pt x="1005" y="317"/>
                </a:lnTo>
                <a:lnTo>
                  <a:pt x="1164" y="211"/>
                </a:lnTo>
                <a:lnTo>
                  <a:pt x="1190" y="171"/>
                </a:lnTo>
                <a:lnTo>
                  <a:pt x="1322" y="92"/>
                </a:lnTo>
                <a:lnTo>
                  <a:pt x="1494" y="79"/>
                </a:lnTo>
                <a:lnTo>
                  <a:pt x="1494" y="198"/>
                </a:lnTo>
                <a:lnTo>
                  <a:pt x="1455" y="766"/>
                </a:lnTo>
                <a:lnTo>
                  <a:pt x="1653" y="766"/>
                </a:lnTo>
                <a:lnTo>
                  <a:pt x="1653" y="766"/>
                </a:lnTo>
                <a:lnTo>
                  <a:pt x="1613" y="92"/>
                </a:lnTo>
              </a:path>
            </a:pathLst>
          </a:custGeom>
          <a:solidFill>
            <a:srgbClr val="A0CA88"/>
          </a:solidFill>
          <a:ln w="0" cap="flat" cmpd="sng">
            <a:solidFill>
              <a:srgbClr val="99663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0967" name="Freeform 23"/>
          <p:cNvSpPr>
            <a:spLocks/>
          </p:cNvSpPr>
          <p:nvPr/>
        </p:nvSpPr>
        <p:spPr bwMode="auto">
          <a:xfrm>
            <a:off x="3402013" y="5778500"/>
            <a:ext cx="1384300" cy="862013"/>
          </a:xfrm>
          <a:custGeom>
            <a:avLst/>
            <a:gdLst>
              <a:gd name="T0" fmla="*/ 948 w 980"/>
              <a:gd name="T1" fmla="*/ 19 h 543"/>
              <a:gd name="T2" fmla="*/ 917 w 980"/>
              <a:gd name="T3" fmla="*/ 33 h 543"/>
              <a:gd name="T4" fmla="*/ 886 w 980"/>
              <a:gd name="T5" fmla="*/ 42 h 543"/>
              <a:gd name="T6" fmla="*/ 854 w 980"/>
              <a:gd name="T7" fmla="*/ 47 h 543"/>
              <a:gd name="T8" fmla="*/ 822 w 980"/>
              <a:gd name="T9" fmla="*/ 49 h 543"/>
              <a:gd name="T10" fmla="*/ 789 w 980"/>
              <a:gd name="T11" fmla="*/ 48 h 543"/>
              <a:gd name="T12" fmla="*/ 756 w 980"/>
              <a:gd name="T13" fmla="*/ 46 h 543"/>
              <a:gd name="T14" fmla="*/ 724 w 980"/>
              <a:gd name="T15" fmla="*/ 43 h 543"/>
              <a:gd name="T16" fmla="*/ 691 w 980"/>
              <a:gd name="T17" fmla="*/ 39 h 543"/>
              <a:gd name="T18" fmla="*/ 659 w 980"/>
              <a:gd name="T19" fmla="*/ 36 h 543"/>
              <a:gd name="T20" fmla="*/ 627 w 980"/>
              <a:gd name="T21" fmla="*/ 34 h 543"/>
              <a:gd name="T22" fmla="*/ 595 w 980"/>
              <a:gd name="T23" fmla="*/ 34 h 543"/>
              <a:gd name="T24" fmla="*/ 564 w 980"/>
              <a:gd name="T25" fmla="*/ 36 h 543"/>
              <a:gd name="T26" fmla="*/ 534 w 980"/>
              <a:gd name="T27" fmla="*/ 42 h 543"/>
              <a:gd name="T28" fmla="*/ 504 w 980"/>
              <a:gd name="T29" fmla="*/ 52 h 543"/>
              <a:gd name="T30" fmla="*/ 476 w 980"/>
              <a:gd name="T31" fmla="*/ 67 h 543"/>
              <a:gd name="T32" fmla="*/ 435 w 980"/>
              <a:gd name="T33" fmla="*/ 98 h 543"/>
              <a:gd name="T34" fmla="*/ 412 w 980"/>
              <a:gd name="T35" fmla="*/ 123 h 543"/>
              <a:gd name="T36" fmla="*/ 393 w 980"/>
              <a:gd name="T37" fmla="*/ 149 h 543"/>
              <a:gd name="T38" fmla="*/ 377 w 980"/>
              <a:gd name="T39" fmla="*/ 177 h 543"/>
              <a:gd name="T40" fmla="*/ 363 w 980"/>
              <a:gd name="T41" fmla="*/ 206 h 543"/>
              <a:gd name="T42" fmla="*/ 350 w 980"/>
              <a:gd name="T43" fmla="*/ 235 h 543"/>
              <a:gd name="T44" fmla="*/ 338 w 980"/>
              <a:gd name="T45" fmla="*/ 265 h 543"/>
              <a:gd name="T46" fmla="*/ 326 w 980"/>
              <a:gd name="T47" fmla="*/ 295 h 543"/>
              <a:gd name="T48" fmla="*/ 313 w 980"/>
              <a:gd name="T49" fmla="*/ 324 h 543"/>
              <a:gd name="T50" fmla="*/ 298 w 980"/>
              <a:gd name="T51" fmla="*/ 353 h 543"/>
              <a:gd name="T52" fmla="*/ 281 w 980"/>
              <a:gd name="T53" fmla="*/ 380 h 543"/>
              <a:gd name="T54" fmla="*/ 261 w 980"/>
              <a:gd name="T55" fmla="*/ 406 h 543"/>
              <a:gd name="T56" fmla="*/ 238 w 980"/>
              <a:gd name="T57" fmla="*/ 429 h 543"/>
              <a:gd name="T58" fmla="*/ 210 w 980"/>
              <a:gd name="T59" fmla="*/ 450 h 543"/>
              <a:gd name="T60" fmla="*/ 177 w 980"/>
              <a:gd name="T61" fmla="*/ 468 h 543"/>
              <a:gd name="T62" fmla="*/ 149 w 980"/>
              <a:gd name="T63" fmla="*/ 479 h 543"/>
              <a:gd name="T64" fmla="*/ 139 w 980"/>
              <a:gd name="T65" fmla="*/ 482 h 543"/>
              <a:gd name="T66" fmla="*/ 129 w 980"/>
              <a:gd name="T67" fmla="*/ 485 h 543"/>
              <a:gd name="T68" fmla="*/ 118 w 980"/>
              <a:gd name="T69" fmla="*/ 488 h 543"/>
              <a:gd name="T70" fmla="*/ 107 w 980"/>
              <a:gd name="T71" fmla="*/ 490 h 543"/>
              <a:gd name="T72" fmla="*/ 96 w 980"/>
              <a:gd name="T73" fmla="*/ 493 h 543"/>
              <a:gd name="T74" fmla="*/ 85 w 980"/>
              <a:gd name="T75" fmla="*/ 496 h 543"/>
              <a:gd name="T76" fmla="*/ 73 w 980"/>
              <a:gd name="T77" fmla="*/ 499 h 543"/>
              <a:gd name="T78" fmla="*/ 63 w 980"/>
              <a:gd name="T79" fmla="*/ 502 h 543"/>
              <a:gd name="T80" fmla="*/ 52 w 980"/>
              <a:gd name="T81" fmla="*/ 506 h 543"/>
              <a:gd name="T82" fmla="*/ 42 w 980"/>
              <a:gd name="T83" fmla="*/ 510 h 543"/>
              <a:gd name="T84" fmla="*/ 32 w 980"/>
              <a:gd name="T85" fmla="*/ 515 h 543"/>
              <a:gd name="T86" fmla="*/ 23 w 980"/>
              <a:gd name="T87" fmla="*/ 520 h 543"/>
              <a:gd name="T88" fmla="*/ 15 w 980"/>
              <a:gd name="T89" fmla="*/ 527 h 543"/>
              <a:gd name="T90" fmla="*/ 7 w 980"/>
              <a:gd name="T91" fmla="*/ 534 h 543"/>
              <a:gd name="T92" fmla="*/ 0 w 980"/>
              <a:gd name="T93" fmla="*/ 542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80" h="543">
                <a:moveTo>
                  <a:pt x="979" y="0"/>
                </a:moveTo>
                <a:lnTo>
                  <a:pt x="948" y="19"/>
                </a:lnTo>
                <a:lnTo>
                  <a:pt x="933" y="27"/>
                </a:lnTo>
                <a:lnTo>
                  <a:pt x="917" y="33"/>
                </a:lnTo>
                <a:lnTo>
                  <a:pt x="902" y="38"/>
                </a:lnTo>
                <a:lnTo>
                  <a:pt x="886" y="42"/>
                </a:lnTo>
                <a:lnTo>
                  <a:pt x="870" y="45"/>
                </a:lnTo>
                <a:lnTo>
                  <a:pt x="854" y="47"/>
                </a:lnTo>
                <a:lnTo>
                  <a:pt x="838" y="48"/>
                </a:lnTo>
                <a:lnTo>
                  <a:pt x="822" y="49"/>
                </a:lnTo>
                <a:lnTo>
                  <a:pt x="805" y="49"/>
                </a:lnTo>
                <a:lnTo>
                  <a:pt x="789" y="48"/>
                </a:lnTo>
                <a:lnTo>
                  <a:pt x="773" y="48"/>
                </a:lnTo>
                <a:lnTo>
                  <a:pt x="756" y="46"/>
                </a:lnTo>
                <a:lnTo>
                  <a:pt x="740" y="44"/>
                </a:lnTo>
                <a:lnTo>
                  <a:pt x="724" y="43"/>
                </a:lnTo>
                <a:lnTo>
                  <a:pt x="707" y="41"/>
                </a:lnTo>
                <a:lnTo>
                  <a:pt x="691" y="39"/>
                </a:lnTo>
                <a:lnTo>
                  <a:pt x="675" y="38"/>
                </a:lnTo>
                <a:lnTo>
                  <a:pt x="659" y="36"/>
                </a:lnTo>
                <a:lnTo>
                  <a:pt x="643" y="35"/>
                </a:lnTo>
                <a:lnTo>
                  <a:pt x="627" y="34"/>
                </a:lnTo>
                <a:lnTo>
                  <a:pt x="611" y="34"/>
                </a:lnTo>
                <a:lnTo>
                  <a:pt x="595" y="34"/>
                </a:lnTo>
                <a:lnTo>
                  <a:pt x="579" y="35"/>
                </a:lnTo>
                <a:lnTo>
                  <a:pt x="564" y="36"/>
                </a:lnTo>
                <a:lnTo>
                  <a:pt x="549" y="39"/>
                </a:lnTo>
                <a:lnTo>
                  <a:pt x="534" y="42"/>
                </a:lnTo>
                <a:lnTo>
                  <a:pt x="519" y="46"/>
                </a:lnTo>
                <a:lnTo>
                  <a:pt x="504" y="52"/>
                </a:lnTo>
                <a:lnTo>
                  <a:pt x="490" y="59"/>
                </a:lnTo>
                <a:lnTo>
                  <a:pt x="476" y="67"/>
                </a:lnTo>
                <a:lnTo>
                  <a:pt x="447" y="87"/>
                </a:lnTo>
                <a:lnTo>
                  <a:pt x="435" y="98"/>
                </a:lnTo>
                <a:lnTo>
                  <a:pt x="423" y="110"/>
                </a:lnTo>
                <a:lnTo>
                  <a:pt x="412" y="123"/>
                </a:lnTo>
                <a:lnTo>
                  <a:pt x="403" y="136"/>
                </a:lnTo>
                <a:lnTo>
                  <a:pt x="393" y="149"/>
                </a:lnTo>
                <a:lnTo>
                  <a:pt x="385" y="163"/>
                </a:lnTo>
                <a:lnTo>
                  <a:pt x="377" y="177"/>
                </a:lnTo>
                <a:lnTo>
                  <a:pt x="370" y="191"/>
                </a:lnTo>
                <a:lnTo>
                  <a:pt x="363" y="206"/>
                </a:lnTo>
                <a:lnTo>
                  <a:pt x="357" y="220"/>
                </a:lnTo>
                <a:lnTo>
                  <a:pt x="350" y="235"/>
                </a:lnTo>
                <a:lnTo>
                  <a:pt x="344" y="250"/>
                </a:lnTo>
                <a:lnTo>
                  <a:pt x="338" y="265"/>
                </a:lnTo>
                <a:lnTo>
                  <a:pt x="332" y="280"/>
                </a:lnTo>
                <a:lnTo>
                  <a:pt x="326" y="295"/>
                </a:lnTo>
                <a:lnTo>
                  <a:pt x="319" y="310"/>
                </a:lnTo>
                <a:lnTo>
                  <a:pt x="313" y="324"/>
                </a:lnTo>
                <a:lnTo>
                  <a:pt x="305" y="339"/>
                </a:lnTo>
                <a:lnTo>
                  <a:pt x="298" y="353"/>
                </a:lnTo>
                <a:lnTo>
                  <a:pt x="290" y="367"/>
                </a:lnTo>
                <a:lnTo>
                  <a:pt x="281" y="380"/>
                </a:lnTo>
                <a:lnTo>
                  <a:pt x="271" y="393"/>
                </a:lnTo>
                <a:lnTo>
                  <a:pt x="261" y="406"/>
                </a:lnTo>
                <a:lnTo>
                  <a:pt x="250" y="418"/>
                </a:lnTo>
                <a:lnTo>
                  <a:pt x="238" y="429"/>
                </a:lnTo>
                <a:lnTo>
                  <a:pt x="225" y="440"/>
                </a:lnTo>
                <a:lnTo>
                  <a:pt x="210" y="450"/>
                </a:lnTo>
                <a:lnTo>
                  <a:pt x="194" y="459"/>
                </a:lnTo>
                <a:lnTo>
                  <a:pt x="177" y="468"/>
                </a:lnTo>
                <a:lnTo>
                  <a:pt x="159" y="476"/>
                </a:lnTo>
                <a:lnTo>
                  <a:pt x="149" y="479"/>
                </a:lnTo>
                <a:lnTo>
                  <a:pt x="144" y="481"/>
                </a:lnTo>
                <a:lnTo>
                  <a:pt x="139" y="482"/>
                </a:lnTo>
                <a:lnTo>
                  <a:pt x="134" y="484"/>
                </a:lnTo>
                <a:lnTo>
                  <a:pt x="129" y="485"/>
                </a:lnTo>
                <a:lnTo>
                  <a:pt x="123" y="486"/>
                </a:lnTo>
                <a:lnTo>
                  <a:pt x="118" y="488"/>
                </a:lnTo>
                <a:lnTo>
                  <a:pt x="112" y="489"/>
                </a:lnTo>
                <a:lnTo>
                  <a:pt x="107" y="490"/>
                </a:lnTo>
                <a:lnTo>
                  <a:pt x="101" y="492"/>
                </a:lnTo>
                <a:lnTo>
                  <a:pt x="96" y="493"/>
                </a:lnTo>
                <a:lnTo>
                  <a:pt x="90" y="494"/>
                </a:lnTo>
                <a:lnTo>
                  <a:pt x="85" y="496"/>
                </a:lnTo>
                <a:lnTo>
                  <a:pt x="79" y="497"/>
                </a:lnTo>
                <a:lnTo>
                  <a:pt x="73" y="499"/>
                </a:lnTo>
                <a:lnTo>
                  <a:pt x="68" y="500"/>
                </a:lnTo>
                <a:lnTo>
                  <a:pt x="63" y="502"/>
                </a:lnTo>
                <a:lnTo>
                  <a:pt x="57" y="504"/>
                </a:lnTo>
                <a:lnTo>
                  <a:pt x="52" y="506"/>
                </a:lnTo>
                <a:lnTo>
                  <a:pt x="47" y="508"/>
                </a:lnTo>
                <a:lnTo>
                  <a:pt x="42" y="510"/>
                </a:lnTo>
                <a:lnTo>
                  <a:pt x="37" y="512"/>
                </a:lnTo>
                <a:lnTo>
                  <a:pt x="32" y="515"/>
                </a:lnTo>
                <a:lnTo>
                  <a:pt x="28" y="518"/>
                </a:lnTo>
                <a:lnTo>
                  <a:pt x="23" y="520"/>
                </a:lnTo>
                <a:lnTo>
                  <a:pt x="19" y="523"/>
                </a:lnTo>
                <a:lnTo>
                  <a:pt x="15" y="527"/>
                </a:lnTo>
                <a:lnTo>
                  <a:pt x="11" y="530"/>
                </a:lnTo>
                <a:lnTo>
                  <a:pt x="7" y="534"/>
                </a:lnTo>
                <a:lnTo>
                  <a:pt x="3" y="538"/>
                </a:lnTo>
                <a:lnTo>
                  <a:pt x="0" y="542"/>
                </a:lnTo>
              </a:path>
            </a:pathLst>
          </a:custGeom>
          <a:noFill/>
          <a:ln w="0" cap="flat" cmpd="sng">
            <a:solidFill>
              <a:srgbClr val="9966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0968" name="Freeform 24"/>
          <p:cNvSpPr>
            <a:spLocks/>
          </p:cNvSpPr>
          <p:nvPr/>
        </p:nvSpPr>
        <p:spPr bwMode="auto">
          <a:xfrm>
            <a:off x="3141663" y="4419600"/>
            <a:ext cx="1587500" cy="630238"/>
          </a:xfrm>
          <a:custGeom>
            <a:avLst/>
            <a:gdLst>
              <a:gd name="T0" fmla="*/ 1124 w 1125"/>
              <a:gd name="T1" fmla="*/ 136 h 397"/>
              <a:gd name="T2" fmla="*/ 1102 w 1125"/>
              <a:gd name="T3" fmla="*/ 125 h 397"/>
              <a:gd name="T4" fmla="*/ 1092 w 1125"/>
              <a:gd name="T5" fmla="*/ 119 h 397"/>
              <a:gd name="T6" fmla="*/ 1081 w 1125"/>
              <a:gd name="T7" fmla="*/ 113 h 397"/>
              <a:gd name="T8" fmla="*/ 1070 w 1125"/>
              <a:gd name="T9" fmla="*/ 107 h 397"/>
              <a:gd name="T10" fmla="*/ 1060 w 1125"/>
              <a:gd name="T11" fmla="*/ 100 h 397"/>
              <a:gd name="T12" fmla="*/ 1049 w 1125"/>
              <a:gd name="T13" fmla="*/ 94 h 397"/>
              <a:gd name="T14" fmla="*/ 1038 w 1125"/>
              <a:gd name="T15" fmla="*/ 88 h 397"/>
              <a:gd name="T16" fmla="*/ 1027 w 1125"/>
              <a:gd name="T17" fmla="*/ 82 h 397"/>
              <a:gd name="T18" fmla="*/ 1016 w 1125"/>
              <a:gd name="T19" fmla="*/ 76 h 397"/>
              <a:gd name="T20" fmla="*/ 1004 w 1125"/>
              <a:gd name="T21" fmla="*/ 70 h 397"/>
              <a:gd name="T22" fmla="*/ 993 w 1125"/>
              <a:gd name="T23" fmla="*/ 65 h 397"/>
              <a:gd name="T24" fmla="*/ 982 w 1125"/>
              <a:gd name="T25" fmla="*/ 59 h 397"/>
              <a:gd name="T26" fmla="*/ 970 w 1125"/>
              <a:gd name="T27" fmla="*/ 54 h 397"/>
              <a:gd name="T28" fmla="*/ 959 w 1125"/>
              <a:gd name="T29" fmla="*/ 48 h 397"/>
              <a:gd name="T30" fmla="*/ 948 w 1125"/>
              <a:gd name="T31" fmla="*/ 43 h 397"/>
              <a:gd name="T32" fmla="*/ 936 w 1125"/>
              <a:gd name="T33" fmla="*/ 38 h 397"/>
              <a:gd name="T34" fmla="*/ 924 w 1125"/>
              <a:gd name="T35" fmla="*/ 33 h 397"/>
              <a:gd name="T36" fmla="*/ 912 w 1125"/>
              <a:gd name="T37" fmla="*/ 28 h 397"/>
              <a:gd name="T38" fmla="*/ 900 w 1125"/>
              <a:gd name="T39" fmla="*/ 24 h 397"/>
              <a:gd name="T40" fmla="*/ 888 w 1125"/>
              <a:gd name="T41" fmla="*/ 20 h 397"/>
              <a:gd name="T42" fmla="*/ 877 w 1125"/>
              <a:gd name="T43" fmla="*/ 16 h 397"/>
              <a:gd name="T44" fmla="*/ 865 w 1125"/>
              <a:gd name="T45" fmla="*/ 13 h 397"/>
              <a:gd name="T46" fmla="*/ 852 w 1125"/>
              <a:gd name="T47" fmla="*/ 10 h 397"/>
              <a:gd name="T48" fmla="*/ 840 w 1125"/>
              <a:gd name="T49" fmla="*/ 7 h 397"/>
              <a:gd name="T50" fmla="*/ 828 w 1125"/>
              <a:gd name="T51" fmla="*/ 5 h 397"/>
              <a:gd name="T52" fmla="*/ 816 w 1125"/>
              <a:gd name="T53" fmla="*/ 3 h 397"/>
              <a:gd name="T54" fmla="*/ 804 w 1125"/>
              <a:gd name="T55" fmla="*/ 1 h 397"/>
              <a:gd name="T56" fmla="*/ 791 w 1125"/>
              <a:gd name="T57" fmla="*/ 0 h 397"/>
              <a:gd name="T58" fmla="*/ 779 w 1125"/>
              <a:gd name="T59" fmla="*/ 0 h 397"/>
              <a:gd name="T60" fmla="*/ 766 w 1125"/>
              <a:gd name="T61" fmla="*/ 0 h 397"/>
              <a:gd name="T62" fmla="*/ 754 w 1125"/>
              <a:gd name="T63" fmla="*/ 0 h 397"/>
              <a:gd name="T64" fmla="*/ 695 w 1125"/>
              <a:gd name="T65" fmla="*/ 6 h 397"/>
              <a:gd name="T66" fmla="*/ 666 w 1125"/>
              <a:gd name="T67" fmla="*/ 12 h 397"/>
              <a:gd name="T68" fmla="*/ 640 w 1125"/>
              <a:gd name="T69" fmla="*/ 19 h 397"/>
              <a:gd name="T70" fmla="*/ 613 w 1125"/>
              <a:gd name="T71" fmla="*/ 27 h 397"/>
              <a:gd name="T72" fmla="*/ 588 w 1125"/>
              <a:gd name="T73" fmla="*/ 37 h 397"/>
              <a:gd name="T74" fmla="*/ 563 w 1125"/>
              <a:gd name="T75" fmla="*/ 48 h 397"/>
              <a:gd name="T76" fmla="*/ 539 w 1125"/>
              <a:gd name="T77" fmla="*/ 60 h 397"/>
              <a:gd name="T78" fmla="*/ 515 w 1125"/>
              <a:gd name="T79" fmla="*/ 72 h 397"/>
              <a:gd name="T80" fmla="*/ 492 w 1125"/>
              <a:gd name="T81" fmla="*/ 86 h 397"/>
              <a:gd name="T82" fmla="*/ 470 w 1125"/>
              <a:gd name="T83" fmla="*/ 100 h 397"/>
              <a:gd name="T84" fmla="*/ 448 w 1125"/>
              <a:gd name="T85" fmla="*/ 115 h 397"/>
              <a:gd name="T86" fmla="*/ 426 w 1125"/>
              <a:gd name="T87" fmla="*/ 131 h 397"/>
              <a:gd name="T88" fmla="*/ 405 w 1125"/>
              <a:gd name="T89" fmla="*/ 147 h 397"/>
              <a:gd name="T90" fmla="*/ 384 w 1125"/>
              <a:gd name="T91" fmla="*/ 163 h 397"/>
              <a:gd name="T92" fmla="*/ 363 w 1125"/>
              <a:gd name="T93" fmla="*/ 180 h 397"/>
              <a:gd name="T94" fmla="*/ 342 w 1125"/>
              <a:gd name="T95" fmla="*/ 196 h 397"/>
              <a:gd name="T96" fmla="*/ 321 w 1125"/>
              <a:gd name="T97" fmla="*/ 213 h 397"/>
              <a:gd name="T98" fmla="*/ 300 w 1125"/>
              <a:gd name="T99" fmla="*/ 230 h 397"/>
              <a:gd name="T100" fmla="*/ 279 w 1125"/>
              <a:gd name="T101" fmla="*/ 246 h 397"/>
              <a:gd name="T102" fmla="*/ 258 w 1125"/>
              <a:gd name="T103" fmla="*/ 262 h 397"/>
              <a:gd name="T104" fmla="*/ 237 w 1125"/>
              <a:gd name="T105" fmla="*/ 278 h 397"/>
              <a:gd name="T106" fmla="*/ 215 w 1125"/>
              <a:gd name="T107" fmla="*/ 294 h 397"/>
              <a:gd name="T108" fmla="*/ 194 w 1125"/>
              <a:gd name="T109" fmla="*/ 309 h 397"/>
              <a:gd name="T110" fmla="*/ 171 w 1125"/>
              <a:gd name="T111" fmla="*/ 323 h 397"/>
              <a:gd name="T112" fmla="*/ 148 w 1125"/>
              <a:gd name="T113" fmla="*/ 336 h 397"/>
              <a:gd name="T114" fmla="*/ 125 w 1125"/>
              <a:gd name="T115" fmla="*/ 349 h 397"/>
              <a:gd name="T116" fmla="*/ 102 w 1125"/>
              <a:gd name="T117" fmla="*/ 361 h 397"/>
              <a:gd name="T118" fmla="*/ 77 w 1125"/>
              <a:gd name="T119" fmla="*/ 371 h 397"/>
              <a:gd name="T120" fmla="*/ 52 w 1125"/>
              <a:gd name="T121" fmla="*/ 381 h 397"/>
              <a:gd name="T122" fmla="*/ 26 w 1125"/>
              <a:gd name="T123" fmla="*/ 389 h 397"/>
              <a:gd name="T124" fmla="*/ 0 w 1125"/>
              <a:gd name="T125" fmla="*/ 396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25" h="397">
                <a:moveTo>
                  <a:pt x="1124" y="136"/>
                </a:moveTo>
                <a:lnTo>
                  <a:pt x="1102" y="125"/>
                </a:lnTo>
                <a:lnTo>
                  <a:pt x="1092" y="119"/>
                </a:lnTo>
                <a:lnTo>
                  <a:pt x="1081" y="113"/>
                </a:lnTo>
                <a:lnTo>
                  <a:pt x="1070" y="107"/>
                </a:lnTo>
                <a:lnTo>
                  <a:pt x="1060" y="100"/>
                </a:lnTo>
                <a:lnTo>
                  <a:pt x="1049" y="94"/>
                </a:lnTo>
                <a:lnTo>
                  <a:pt x="1038" y="88"/>
                </a:lnTo>
                <a:lnTo>
                  <a:pt x="1027" y="82"/>
                </a:lnTo>
                <a:lnTo>
                  <a:pt x="1016" y="76"/>
                </a:lnTo>
                <a:lnTo>
                  <a:pt x="1004" y="70"/>
                </a:lnTo>
                <a:lnTo>
                  <a:pt x="993" y="65"/>
                </a:lnTo>
                <a:lnTo>
                  <a:pt x="982" y="59"/>
                </a:lnTo>
                <a:lnTo>
                  <a:pt x="970" y="54"/>
                </a:lnTo>
                <a:lnTo>
                  <a:pt x="959" y="48"/>
                </a:lnTo>
                <a:lnTo>
                  <a:pt x="948" y="43"/>
                </a:lnTo>
                <a:lnTo>
                  <a:pt x="936" y="38"/>
                </a:lnTo>
                <a:lnTo>
                  <a:pt x="924" y="33"/>
                </a:lnTo>
                <a:lnTo>
                  <a:pt x="912" y="28"/>
                </a:lnTo>
                <a:lnTo>
                  <a:pt x="900" y="24"/>
                </a:lnTo>
                <a:lnTo>
                  <a:pt x="888" y="20"/>
                </a:lnTo>
                <a:lnTo>
                  <a:pt x="877" y="16"/>
                </a:lnTo>
                <a:lnTo>
                  <a:pt x="865" y="13"/>
                </a:lnTo>
                <a:lnTo>
                  <a:pt x="852" y="10"/>
                </a:lnTo>
                <a:lnTo>
                  <a:pt x="840" y="7"/>
                </a:lnTo>
                <a:lnTo>
                  <a:pt x="828" y="5"/>
                </a:lnTo>
                <a:lnTo>
                  <a:pt x="816" y="3"/>
                </a:lnTo>
                <a:lnTo>
                  <a:pt x="804" y="1"/>
                </a:lnTo>
                <a:lnTo>
                  <a:pt x="791" y="0"/>
                </a:lnTo>
                <a:lnTo>
                  <a:pt x="779" y="0"/>
                </a:lnTo>
                <a:lnTo>
                  <a:pt x="766" y="0"/>
                </a:lnTo>
                <a:lnTo>
                  <a:pt x="754" y="0"/>
                </a:lnTo>
                <a:lnTo>
                  <a:pt x="695" y="6"/>
                </a:lnTo>
                <a:lnTo>
                  <a:pt x="666" y="12"/>
                </a:lnTo>
                <a:lnTo>
                  <a:pt x="640" y="19"/>
                </a:lnTo>
                <a:lnTo>
                  <a:pt x="613" y="27"/>
                </a:lnTo>
                <a:lnTo>
                  <a:pt x="588" y="37"/>
                </a:lnTo>
                <a:lnTo>
                  <a:pt x="563" y="48"/>
                </a:lnTo>
                <a:lnTo>
                  <a:pt x="539" y="60"/>
                </a:lnTo>
                <a:lnTo>
                  <a:pt x="515" y="72"/>
                </a:lnTo>
                <a:lnTo>
                  <a:pt x="492" y="86"/>
                </a:lnTo>
                <a:lnTo>
                  <a:pt x="470" y="100"/>
                </a:lnTo>
                <a:lnTo>
                  <a:pt x="448" y="115"/>
                </a:lnTo>
                <a:lnTo>
                  <a:pt x="426" y="131"/>
                </a:lnTo>
                <a:lnTo>
                  <a:pt x="405" y="147"/>
                </a:lnTo>
                <a:lnTo>
                  <a:pt x="384" y="163"/>
                </a:lnTo>
                <a:lnTo>
                  <a:pt x="363" y="180"/>
                </a:lnTo>
                <a:lnTo>
                  <a:pt x="342" y="196"/>
                </a:lnTo>
                <a:lnTo>
                  <a:pt x="321" y="213"/>
                </a:lnTo>
                <a:lnTo>
                  <a:pt x="300" y="230"/>
                </a:lnTo>
                <a:lnTo>
                  <a:pt x="279" y="246"/>
                </a:lnTo>
                <a:lnTo>
                  <a:pt x="258" y="262"/>
                </a:lnTo>
                <a:lnTo>
                  <a:pt x="237" y="278"/>
                </a:lnTo>
                <a:lnTo>
                  <a:pt x="215" y="294"/>
                </a:lnTo>
                <a:lnTo>
                  <a:pt x="194" y="309"/>
                </a:lnTo>
                <a:lnTo>
                  <a:pt x="171" y="323"/>
                </a:lnTo>
                <a:lnTo>
                  <a:pt x="148" y="336"/>
                </a:lnTo>
                <a:lnTo>
                  <a:pt x="125" y="349"/>
                </a:lnTo>
                <a:lnTo>
                  <a:pt x="102" y="361"/>
                </a:lnTo>
                <a:lnTo>
                  <a:pt x="77" y="371"/>
                </a:lnTo>
                <a:lnTo>
                  <a:pt x="52" y="381"/>
                </a:lnTo>
                <a:lnTo>
                  <a:pt x="26" y="389"/>
                </a:lnTo>
                <a:lnTo>
                  <a:pt x="0" y="396"/>
                </a:lnTo>
              </a:path>
            </a:pathLst>
          </a:custGeom>
          <a:noFill/>
          <a:ln w="0" cap="flat" cmpd="sng">
            <a:solidFill>
              <a:srgbClr val="9966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0969" name="Freeform 25"/>
          <p:cNvSpPr>
            <a:spLocks/>
          </p:cNvSpPr>
          <p:nvPr/>
        </p:nvSpPr>
        <p:spPr bwMode="auto">
          <a:xfrm>
            <a:off x="5491163" y="3514725"/>
            <a:ext cx="488950" cy="693738"/>
          </a:xfrm>
          <a:custGeom>
            <a:avLst/>
            <a:gdLst>
              <a:gd name="T0" fmla="*/ 0 w 345"/>
              <a:gd name="T1" fmla="*/ 436 h 437"/>
              <a:gd name="T2" fmla="*/ 16 w 345"/>
              <a:gd name="T3" fmla="*/ 418 h 437"/>
              <a:gd name="T4" fmla="*/ 25 w 345"/>
              <a:gd name="T5" fmla="*/ 410 h 437"/>
              <a:gd name="T6" fmla="*/ 34 w 345"/>
              <a:gd name="T7" fmla="*/ 404 h 437"/>
              <a:gd name="T8" fmla="*/ 43 w 345"/>
              <a:gd name="T9" fmla="*/ 397 h 437"/>
              <a:gd name="T10" fmla="*/ 52 w 345"/>
              <a:gd name="T11" fmla="*/ 391 h 437"/>
              <a:gd name="T12" fmla="*/ 62 w 345"/>
              <a:gd name="T13" fmla="*/ 385 h 437"/>
              <a:gd name="T14" fmla="*/ 72 w 345"/>
              <a:gd name="T15" fmla="*/ 380 h 437"/>
              <a:gd name="T16" fmla="*/ 82 w 345"/>
              <a:gd name="T17" fmla="*/ 375 h 437"/>
              <a:gd name="T18" fmla="*/ 92 w 345"/>
              <a:gd name="T19" fmla="*/ 370 h 437"/>
              <a:gd name="T20" fmla="*/ 102 w 345"/>
              <a:gd name="T21" fmla="*/ 366 h 437"/>
              <a:gd name="T22" fmla="*/ 112 w 345"/>
              <a:gd name="T23" fmla="*/ 362 h 437"/>
              <a:gd name="T24" fmla="*/ 122 w 345"/>
              <a:gd name="T25" fmla="*/ 358 h 437"/>
              <a:gd name="T26" fmla="*/ 133 w 345"/>
              <a:gd name="T27" fmla="*/ 354 h 437"/>
              <a:gd name="T28" fmla="*/ 143 w 345"/>
              <a:gd name="T29" fmla="*/ 350 h 437"/>
              <a:gd name="T30" fmla="*/ 153 w 345"/>
              <a:gd name="T31" fmla="*/ 346 h 437"/>
              <a:gd name="T32" fmla="*/ 163 w 345"/>
              <a:gd name="T33" fmla="*/ 342 h 437"/>
              <a:gd name="T34" fmla="*/ 173 w 345"/>
              <a:gd name="T35" fmla="*/ 338 h 437"/>
              <a:gd name="T36" fmla="*/ 183 w 345"/>
              <a:gd name="T37" fmla="*/ 333 h 437"/>
              <a:gd name="T38" fmla="*/ 192 w 345"/>
              <a:gd name="T39" fmla="*/ 329 h 437"/>
              <a:gd name="T40" fmla="*/ 202 w 345"/>
              <a:gd name="T41" fmla="*/ 324 h 437"/>
              <a:gd name="T42" fmla="*/ 210 w 345"/>
              <a:gd name="T43" fmla="*/ 319 h 437"/>
              <a:gd name="T44" fmla="*/ 219 w 345"/>
              <a:gd name="T45" fmla="*/ 313 h 437"/>
              <a:gd name="T46" fmla="*/ 228 w 345"/>
              <a:gd name="T47" fmla="*/ 307 h 437"/>
              <a:gd name="T48" fmla="*/ 236 w 345"/>
              <a:gd name="T49" fmla="*/ 301 h 437"/>
              <a:gd name="T50" fmla="*/ 243 w 345"/>
              <a:gd name="T51" fmla="*/ 294 h 437"/>
              <a:gd name="T52" fmla="*/ 250 w 345"/>
              <a:gd name="T53" fmla="*/ 286 h 437"/>
              <a:gd name="T54" fmla="*/ 257 w 345"/>
              <a:gd name="T55" fmla="*/ 278 h 437"/>
              <a:gd name="T56" fmla="*/ 263 w 345"/>
              <a:gd name="T57" fmla="*/ 269 h 437"/>
              <a:gd name="T58" fmla="*/ 268 w 345"/>
              <a:gd name="T59" fmla="*/ 259 h 437"/>
              <a:gd name="T60" fmla="*/ 274 w 345"/>
              <a:gd name="T61" fmla="*/ 249 h 437"/>
              <a:gd name="T62" fmla="*/ 278 w 345"/>
              <a:gd name="T63" fmla="*/ 238 h 437"/>
              <a:gd name="T64" fmla="*/ 282 w 345"/>
              <a:gd name="T65" fmla="*/ 224 h 437"/>
              <a:gd name="T66" fmla="*/ 284 w 345"/>
              <a:gd name="T67" fmla="*/ 217 h 437"/>
              <a:gd name="T68" fmla="*/ 286 w 345"/>
              <a:gd name="T69" fmla="*/ 210 h 437"/>
              <a:gd name="T70" fmla="*/ 287 w 345"/>
              <a:gd name="T71" fmla="*/ 202 h 437"/>
              <a:gd name="T72" fmla="*/ 289 w 345"/>
              <a:gd name="T73" fmla="*/ 195 h 437"/>
              <a:gd name="T74" fmla="*/ 290 w 345"/>
              <a:gd name="T75" fmla="*/ 187 h 437"/>
              <a:gd name="T76" fmla="*/ 292 w 345"/>
              <a:gd name="T77" fmla="*/ 180 h 437"/>
              <a:gd name="T78" fmla="*/ 293 w 345"/>
              <a:gd name="T79" fmla="*/ 172 h 437"/>
              <a:gd name="T80" fmla="*/ 294 w 345"/>
              <a:gd name="T81" fmla="*/ 164 h 437"/>
              <a:gd name="T82" fmla="*/ 296 w 345"/>
              <a:gd name="T83" fmla="*/ 156 h 437"/>
              <a:gd name="T84" fmla="*/ 297 w 345"/>
              <a:gd name="T85" fmla="*/ 148 h 437"/>
              <a:gd name="T86" fmla="*/ 298 w 345"/>
              <a:gd name="T87" fmla="*/ 139 h 437"/>
              <a:gd name="T88" fmla="*/ 300 w 345"/>
              <a:gd name="T89" fmla="*/ 131 h 437"/>
              <a:gd name="T90" fmla="*/ 301 w 345"/>
              <a:gd name="T91" fmla="*/ 123 h 437"/>
              <a:gd name="T92" fmla="*/ 302 w 345"/>
              <a:gd name="T93" fmla="*/ 115 h 437"/>
              <a:gd name="T94" fmla="*/ 304 w 345"/>
              <a:gd name="T95" fmla="*/ 107 h 437"/>
              <a:gd name="T96" fmla="*/ 306 w 345"/>
              <a:gd name="T97" fmla="*/ 99 h 437"/>
              <a:gd name="T98" fmla="*/ 307 w 345"/>
              <a:gd name="T99" fmla="*/ 91 h 437"/>
              <a:gd name="T100" fmla="*/ 309 w 345"/>
              <a:gd name="T101" fmla="*/ 83 h 437"/>
              <a:gd name="T102" fmla="*/ 311 w 345"/>
              <a:gd name="T103" fmla="*/ 75 h 437"/>
              <a:gd name="T104" fmla="*/ 313 w 345"/>
              <a:gd name="T105" fmla="*/ 67 h 437"/>
              <a:gd name="T106" fmla="*/ 315 w 345"/>
              <a:gd name="T107" fmla="*/ 60 h 437"/>
              <a:gd name="T108" fmla="*/ 317 w 345"/>
              <a:gd name="T109" fmla="*/ 52 h 437"/>
              <a:gd name="T110" fmla="*/ 320 w 345"/>
              <a:gd name="T111" fmla="*/ 45 h 437"/>
              <a:gd name="T112" fmla="*/ 322 w 345"/>
              <a:gd name="T113" fmla="*/ 38 h 437"/>
              <a:gd name="T114" fmla="*/ 326 w 345"/>
              <a:gd name="T115" fmla="*/ 31 h 437"/>
              <a:gd name="T116" fmla="*/ 329 w 345"/>
              <a:gd name="T117" fmla="*/ 24 h 437"/>
              <a:gd name="T118" fmla="*/ 332 w 345"/>
              <a:gd name="T119" fmla="*/ 18 h 437"/>
              <a:gd name="T120" fmla="*/ 336 w 345"/>
              <a:gd name="T121" fmla="*/ 12 h 437"/>
              <a:gd name="T122" fmla="*/ 340 w 345"/>
              <a:gd name="T123" fmla="*/ 6 h 437"/>
              <a:gd name="T124" fmla="*/ 344 w 345"/>
              <a:gd name="T125"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5" h="437">
                <a:moveTo>
                  <a:pt x="0" y="436"/>
                </a:moveTo>
                <a:lnTo>
                  <a:pt x="16" y="418"/>
                </a:lnTo>
                <a:lnTo>
                  <a:pt x="25" y="410"/>
                </a:lnTo>
                <a:lnTo>
                  <a:pt x="34" y="404"/>
                </a:lnTo>
                <a:lnTo>
                  <a:pt x="43" y="397"/>
                </a:lnTo>
                <a:lnTo>
                  <a:pt x="52" y="391"/>
                </a:lnTo>
                <a:lnTo>
                  <a:pt x="62" y="385"/>
                </a:lnTo>
                <a:lnTo>
                  <a:pt x="72" y="380"/>
                </a:lnTo>
                <a:lnTo>
                  <a:pt x="82" y="375"/>
                </a:lnTo>
                <a:lnTo>
                  <a:pt x="92" y="370"/>
                </a:lnTo>
                <a:lnTo>
                  <a:pt x="102" y="366"/>
                </a:lnTo>
                <a:lnTo>
                  <a:pt x="112" y="362"/>
                </a:lnTo>
                <a:lnTo>
                  <a:pt x="122" y="358"/>
                </a:lnTo>
                <a:lnTo>
                  <a:pt x="133" y="354"/>
                </a:lnTo>
                <a:lnTo>
                  <a:pt x="143" y="350"/>
                </a:lnTo>
                <a:lnTo>
                  <a:pt x="153" y="346"/>
                </a:lnTo>
                <a:lnTo>
                  <a:pt x="163" y="342"/>
                </a:lnTo>
                <a:lnTo>
                  <a:pt x="173" y="338"/>
                </a:lnTo>
                <a:lnTo>
                  <a:pt x="183" y="333"/>
                </a:lnTo>
                <a:lnTo>
                  <a:pt x="192" y="329"/>
                </a:lnTo>
                <a:lnTo>
                  <a:pt x="202" y="324"/>
                </a:lnTo>
                <a:lnTo>
                  <a:pt x="210" y="319"/>
                </a:lnTo>
                <a:lnTo>
                  <a:pt x="219" y="313"/>
                </a:lnTo>
                <a:lnTo>
                  <a:pt x="228" y="307"/>
                </a:lnTo>
                <a:lnTo>
                  <a:pt x="236" y="301"/>
                </a:lnTo>
                <a:lnTo>
                  <a:pt x="243" y="294"/>
                </a:lnTo>
                <a:lnTo>
                  <a:pt x="250" y="286"/>
                </a:lnTo>
                <a:lnTo>
                  <a:pt x="257" y="278"/>
                </a:lnTo>
                <a:lnTo>
                  <a:pt x="263" y="269"/>
                </a:lnTo>
                <a:lnTo>
                  <a:pt x="268" y="259"/>
                </a:lnTo>
                <a:lnTo>
                  <a:pt x="274" y="249"/>
                </a:lnTo>
                <a:lnTo>
                  <a:pt x="278" y="238"/>
                </a:lnTo>
                <a:lnTo>
                  <a:pt x="282" y="224"/>
                </a:lnTo>
                <a:lnTo>
                  <a:pt x="284" y="217"/>
                </a:lnTo>
                <a:lnTo>
                  <a:pt x="286" y="210"/>
                </a:lnTo>
                <a:lnTo>
                  <a:pt x="287" y="202"/>
                </a:lnTo>
                <a:lnTo>
                  <a:pt x="289" y="195"/>
                </a:lnTo>
                <a:lnTo>
                  <a:pt x="290" y="187"/>
                </a:lnTo>
                <a:lnTo>
                  <a:pt x="292" y="180"/>
                </a:lnTo>
                <a:lnTo>
                  <a:pt x="293" y="172"/>
                </a:lnTo>
                <a:lnTo>
                  <a:pt x="294" y="164"/>
                </a:lnTo>
                <a:lnTo>
                  <a:pt x="296" y="156"/>
                </a:lnTo>
                <a:lnTo>
                  <a:pt x="297" y="148"/>
                </a:lnTo>
                <a:lnTo>
                  <a:pt x="298" y="139"/>
                </a:lnTo>
                <a:lnTo>
                  <a:pt x="300" y="131"/>
                </a:lnTo>
                <a:lnTo>
                  <a:pt x="301" y="123"/>
                </a:lnTo>
                <a:lnTo>
                  <a:pt x="302" y="115"/>
                </a:lnTo>
                <a:lnTo>
                  <a:pt x="304" y="107"/>
                </a:lnTo>
                <a:lnTo>
                  <a:pt x="306" y="99"/>
                </a:lnTo>
                <a:lnTo>
                  <a:pt x="307" y="91"/>
                </a:lnTo>
                <a:lnTo>
                  <a:pt x="309" y="83"/>
                </a:lnTo>
                <a:lnTo>
                  <a:pt x="311" y="75"/>
                </a:lnTo>
                <a:lnTo>
                  <a:pt x="313" y="67"/>
                </a:lnTo>
                <a:lnTo>
                  <a:pt x="315" y="60"/>
                </a:lnTo>
                <a:lnTo>
                  <a:pt x="317" y="52"/>
                </a:lnTo>
                <a:lnTo>
                  <a:pt x="320" y="45"/>
                </a:lnTo>
                <a:lnTo>
                  <a:pt x="322" y="38"/>
                </a:lnTo>
                <a:lnTo>
                  <a:pt x="326" y="31"/>
                </a:lnTo>
                <a:lnTo>
                  <a:pt x="329" y="24"/>
                </a:lnTo>
                <a:lnTo>
                  <a:pt x="332" y="18"/>
                </a:lnTo>
                <a:lnTo>
                  <a:pt x="336" y="12"/>
                </a:lnTo>
                <a:lnTo>
                  <a:pt x="340" y="6"/>
                </a:lnTo>
                <a:lnTo>
                  <a:pt x="344" y="0"/>
                </a:lnTo>
              </a:path>
            </a:pathLst>
          </a:custGeom>
          <a:solidFill>
            <a:srgbClr val="A0CA88"/>
          </a:solidFill>
          <a:ln w="0" cap="flat" cmpd="sng">
            <a:solidFill>
              <a:srgbClr val="99663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0970" name="Freeform 26"/>
          <p:cNvSpPr>
            <a:spLocks/>
          </p:cNvSpPr>
          <p:nvPr/>
        </p:nvSpPr>
        <p:spPr bwMode="auto">
          <a:xfrm>
            <a:off x="6256338" y="4449763"/>
            <a:ext cx="1571625" cy="576262"/>
          </a:xfrm>
          <a:custGeom>
            <a:avLst/>
            <a:gdLst>
              <a:gd name="T0" fmla="*/ 33 w 1112"/>
              <a:gd name="T1" fmla="*/ 80 h 363"/>
              <a:gd name="T2" fmla="*/ 64 w 1112"/>
              <a:gd name="T3" fmla="*/ 74 h 363"/>
              <a:gd name="T4" fmla="*/ 96 w 1112"/>
              <a:gd name="T5" fmla="*/ 67 h 363"/>
              <a:gd name="T6" fmla="*/ 127 w 1112"/>
              <a:gd name="T7" fmla="*/ 58 h 363"/>
              <a:gd name="T8" fmla="*/ 158 w 1112"/>
              <a:gd name="T9" fmla="*/ 49 h 363"/>
              <a:gd name="T10" fmla="*/ 188 w 1112"/>
              <a:gd name="T11" fmla="*/ 39 h 363"/>
              <a:gd name="T12" fmla="*/ 218 w 1112"/>
              <a:gd name="T13" fmla="*/ 30 h 363"/>
              <a:gd name="T14" fmla="*/ 248 w 1112"/>
              <a:gd name="T15" fmla="*/ 21 h 363"/>
              <a:gd name="T16" fmla="*/ 279 w 1112"/>
              <a:gd name="T17" fmla="*/ 14 h 363"/>
              <a:gd name="T18" fmla="*/ 309 w 1112"/>
              <a:gd name="T19" fmla="*/ 7 h 363"/>
              <a:gd name="T20" fmla="*/ 340 w 1112"/>
              <a:gd name="T21" fmla="*/ 3 h 363"/>
              <a:gd name="T22" fmla="*/ 372 w 1112"/>
              <a:gd name="T23" fmla="*/ 0 h 363"/>
              <a:gd name="T24" fmla="*/ 403 w 1112"/>
              <a:gd name="T25" fmla="*/ 0 h 363"/>
              <a:gd name="T26" fmla="*/ 436 w 1112"/>
              <a:gd name="T27" fmla="*/ 3 h 363"/>
              <a:gd name="T28" fmla="*/ 469 w 1112"/>
              <a:gd name="T29" fmla="*/ 9 h 363"/>
              <a:gd name="T30" fmla="*/ 503 w 1112"/>
              <a:gd name="T31" fmla="*/ 19 h 363"/>
              <a:gd name="T32" fmla="*/ 555 w 1112"/>
              <a:gd name="T33" fmla="*/ 40 h 363"/>
              <a:gd name="T34" fmla="*/ 588 w 1112"/>
              <a:gd name="T35" fmla="*/ 57 h 363"/>
              <a:gd name="T36" fmla="*/ 619 w 1112"/>
              <a:gd name="T37" fmla="*/ 77 h 363"/>
              <a:gd name="T38" fmla="*/ 650 w 1112"/>
              <a:gd name="T39" fmla="*/ 99 h 363"/>
              <a:gd name="T40" fmla="*/ 679 w 1112"/>
              <a:gd name="T41" fmla="*/ 121 h 363"/>
              <a:gd name="T42" fmla="*/ 708 w 1112"/>
              <a:gd name="T43" fmla="*/ 144 h 363"/>
              <a:gd name="T44" fmla="*/ 736 w 1112"/>
              <a:gd name="T45" fmla="*/ 168 h 363"/>
              <a:gd name="T46" fmla="*/ 765 w 1112"/>
              <a:gd name="T47" fmla="*/ 192 h 363"/>
              <a:gd name="T48" fmla="*/ 794 w 1112"/>
              <a:gd name="T49" fmla="*/ 216 h 363"/>
              <a:gd name="T50" fmla="*/ 823 w 1112"/>
              <a:gd name="T51" fmla="*/ 239 h 363"/>
              <a:gd name="T52" fmla="*/ 853 w 1112"/>
              <a:gd name="T53" fmla="*/ 261 h 363"/>
              <a:gd name="T54" fmla="*/ 884 w 1112"/>
              <a:gd name="T55" fmla="*/ 281 h 363"/>
              <a:gd name="T56" fmla="*/ 916 w 1112"/>
              <a:gd name="T57" fmla="*/ 300 h 363"/>
              <a:gd name="T58" fmla="*/ 951 w 1112"/>
              <a:gd name="T59" fmla="*/ 316 h 363"/>
              <a:gd name="T60" fmla="*/ 987 w 1112"/>
              <a:gd name="T61" fmla="*/ 330 h 363"/>
              <a:gd name="T62" fmla="*/ 1007 w 1112"/>
              <a:gd name="T63" fmla="*/ 336 h 363"/>
              <a:gd name="T64" fmla="*/ 1011 w 1112"/>
              <a:gd name="T65" fmla="*/ 337 h 363"/>
              <a:gd name="T66" fmla="*/ 1016 w 1112"/>
              <a:gd name="T67" fmla="*/ 338 h 363"/>
              <a:gd name="T68" fmla="*/ 1023 w 1112"/>
              <a:gd name="T69" fmla="*/ 340 h 363"/>
              <a:gd name="T70" fmla="*/ 1031 w 1112"/>
              <a:gd name="T71" fmla="*/ 342 h 363"/>
              <a:gd name="T72" fmla="*/ 1040 w 1112"/>
              <a:gd name="T73" fmla="*/ 344 h 363"/>
              <a:gd name="T74" fmla="*/ 1049 w 1112"/>
              <a:gd name="T75" fmla="*/ 346 h 363"/>
              <a:gd name="T76" fmla="*/ 1058 w 1112"/>
              <a:gd name="T77" fmla="*/ 349 h 363"/>
              <a:gd name="T78" fmla="*/ 1067 w 1112"/>
              <a:gd name="T79" fmla="*/ 351 h 363"/>
              <a:gd name="T80" fmla="*/ 1076 w 1112"/>
              <a:gd name="T81" fmla="*/ 353 h 363"/>
              <a:gd name="T82" fmla="*/ 1085 w 1112"/>
              <a:gd name="T83" fmla="*/ 355 h 363"/>
              <a:gd name="T84" fmla="*/ 1093 w 1112"/>
              <a:gd name="T85" fmla="*/ 357 h 363"/>
              <a:gd name="T86" fmla="*/ 1100 w 1112"/>
              <a:gd name="T87" fmla="*/ 359 h 363"/>
              <a:gd name="T88" fmla="*/ 1105 w 1112"/>
              <a:gd name="T89" fmla="*/ 360 h 363"/>
              <a:gd name="T90" fmla="*/ 1109 w 1112"/>
              <a:gd name="T91" fmla="*/ 361 h 363"/>
              <a:gd name="T92" fmla="*/ 1111 w 1112"/>
              <a:gd name="T93" fmla="*/ 36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12" h="363">
                <a:moveTo>
                  <a:pt x="0" y="85"/>
                </a:moveTo>
                <a:lnTo>
                  <a:pt x="33" y="80"/>
                </a:lnTo>
                <a:lnTo>
                  <a:pt x="49" y="77"/>
                </a:lnTo>
                <a:lnTo>
                  <a:pt x="64" y="74"/>
                </a:lnTo>
                <a:lnTo>
                  <a:pt x="80" y="70"/>
                </a:lnTo>
                <a:lnTo>
                  <a:pt x="96" y="67"/>
                </a:lnTo>
                <a:lnTo>
                  <a:pt x="112" y="62"/>
                </a:lnTo>
                <a:lnTo>
                  <a:pt x="127" y="58"/>
                </a:lnTo>
                <a:lnTo>
                  <a:pt x="142" y="53"/>
                </a:lnTo>
                <a:lnTo>
                  <a:pt x="158" y="49"/>
                </a:lnTo>
                <a:lnTo>
                  <a:pt x="173" y="44"/>
                </a:lnTo>
                <a:lnTo>
                  <a:pt x="188" y="39"/>
                </a:lnTo>
                <a:lnTo>
                  <a:pt x="203" y="35"/>
                </a:lnTo>
                <a:lnTo>
                  <a:pt x="218" y="30"/>
                </a:lnTo>
                <a:lnTo>
                  <a:pt x="233" y="26"/>
                </a:lnTo>
                <a:lnTo>
                  <a:pt x="248" y="21"/>
                </a:lnTo>
                <a:lnTo>
                  <a:pt x="264" y="17"/>
                </a:lnTo>
                <a:lnTo>
                  <a:pt x="279" y="14"/>
                </a:lnTo>
                <a:lnTo>
                  <a:pt x="294" y="10"/>
                </a:lnTo>
                <a:lnTo>
                  <a:pt x="309" y="7"/>
                </a:lnTo>
                <a:lnTo>
                  <a:pt x="325" y="5"/>
                </a:lnTo>
                <a:lnTo>
                  <a:pt x="340" y="3"/>
                </a:lnTo>
                <a:lnTo>
                  <a:pt x="356" y="1"/>
                </a:lnTo>
                <a:lnTo>
                  <a:pt x="372" y="0"/>
                </a:lnTo>
                <a:lnTo>
                  <a:pt x="387" y="0"/>
                </a:lnTo>
                <a:lnTo>
                  <a:pt x="403" y="0"/>
                </a:lnTo>
                <a:lnTo>
                  <a:pt x="419" y="1"/>
                </a:lnTo>
                <a:lnTo>
                  <a:pt x="436" y="3"/>
                </a:lnTo>
                <a:lnTo>
                  <a:pt x="452" y="5"/>
                </a:lnTo>
                <a:lnTo>
                  <a:pt x="469" y="9"/>
                </a:lnTo>
                <a:lnTo>
                  <a:pt x="486" y="13"/>
                </a:lnTo>
                <a:lnTo>
                  <a:pt x="503" y="19"/>
                </a:lnTo>
                <a:lnTo>
                  <a:pt x="538" y="32"/>
                </a:lnTo>
                <a:lnTo>
                  <a:pt x="555" y="40"/>
                </a:lnTo>
                <a:lnTo>
                  <a:pt x="572" y="49"/>
                </a:lnTo>
                <a:lnTo>
                  <a:pt x="588" y="57"/>
                </a:lnTo>
                <a:lnTo>
                  <a:pt x="604" y="67"/>
                </a:lnTo>
                <a:lnTo>
                  <a:pt x="619" y="77"/>
                </a:lnTo>
                <a:lnTo>
                  <a:pt x="634" y="88"/>
                </a:lnTo>
                <a:lnTo>
                  <a:pt x="650" y="99"/>
                </a:lnTo>
                <a:lnTo>
                  <a:pt x="664" y="109"/>
                </a:lnTo>
                <a:lnTo>
                  <a:pt x="679" y="121"/>
                </a:lnTo>
                <a:lnTo>
                  <a:pt x="693" y="133"/>
                </a:lnTo>
                <a:lnTo>
                  <a:pt x="708" y="144"/>
                </a:lnTo>
                <a:lnTo>
                  <a:pt x="722" y="156"/>
                </a:lnTo>
                <a:lnTo>
                  <a:pt x="736" y="168"/>
                </a:lnTo>
                <a:lnTo>
                  <a:pt x="750" y="180"/>
                </a:lnTo>
                <a:lnTo>
                  <a:pt x="765" y="192"/>
                </a:lnTo>
                <a:lnTo>
                  <a:pt x="779" y="204"/>
                </a:lnTo>
                <a:lnTo>
                  <a:pt x="794" y="216"/>
                </a:lnTo>
                <a:lnTo>
                  <a:pt x="808" y="227"/>
                </a:lnTo>
                <a:lnTo>
                  <a:pt x="823" y="239"/>
                </a:lnTo>
                <a:lnTo>
                  <a:pt x="838" y="250"/>
                </a:lnTo>
                <a:lnTo>
                  <a:pt x="853" y="261"/>
                </a:lnTo>
                <a:lnTo>
                  <a:pt x="868" y="271"/>
                </a:lnTo>
                <a:lnTo>
                  <a:pt x="884" y="281"/>
                </a:lnTo>
                <a:lnTo>
                  <a:pt x="900" y="291"/>
                </a:lnTo>
                <a:lnTo>
                  <a:pt x="916" y="300"/>
                </a:lnTo>
                <a:lnTo>
                  <a:pt x="934" y="308"/>
                </a:lnTo>
                <a:lnTo>
                  <a:pt x="951" y="316"/>
                </a:lnTo>
                <a:lnTo>
                  <a:pt x="968" y="323"/>
                </a:lnTo>
                <a:lnTo>
                  <a:pt x="987" y="330"/>
                </a:lnTo>
                <a:lnTo>
                  <a:pt x="1006" y="336"/>
                </a:lnTo>
                <a:lnTo>
                  <a:pt x="1007" y="336"/>
                </a:lnTo>
                <a:lnTo>
                  <a:pt x="1009" y="337"/>
                </a:lnTo>
                <a:lnTo>
                  <a:pt x="1011" y="337"/>
                </a:lnTo>
                <a:lnTo>
                  <a:pt x="1014" y="338"/>
                </a:lnTo>
                <a:lnTo>
                  <a:pt x="1016" y="338"/>
                </a:lnTo>
                <a:lnTo>
                  <a:pt x="1020" y="339"/>
                </a:lnTo>
                <a:lnTo>
                  <a:pt x="1023" y="340"/>
                </a:lnTo>
                <a:lnTo>
                  <a:pt x="1027" y="341"/>
                </a:lnTo>
                <a:lnTo>
                  <a:pt x="1031" y="342"/>
                </a:lnTo>
                <a:lnTo>
                  <a:pt x="1035" y="343"/>
                </a:lnTo>
                <a:lnTo>
                  <a:pt x="1040" y="344"/>
                </a:lnTo>
                <a:lnTo>
                  <a:pt x="1044" y="345"/>
                </a:lnTo>
                <a:lnTo>
                  <a:pt x="1049" y="346"/>
                </a:lnTo>
                <a:lnTo>
                  <a:pt x="1053" y="347"/>
                </a:lnTo>
                <a:lnTo>
                  <a:pt x="1058" y="349"/>
                </a:lnTo>
                <a:lnTo>
                  <a:pt x="1063" y="350"/>
                </a:lnTo>
                <a:lnTo>
                  <a:pt x="1067" y="351"/>
                </a:lnTo>
                <a:lnTo>
                  <a:pt x="1072" y="352"/>
                </a:lnTo>
                <a:lnTo>
                  <a:pt x="1076" y="353"/>
                </a:lnTo>
                <a:lnTo>
                  <a:pt x="1081" y="354"/>
                </a:lnTo>
                <a:lnTo>
                  <a:pt x="1085" y="355"/>
                </a:lnTo>
                <a:lnTo>
                  <a:pt x="1089" y="356"/>
                </a:lnTo>
                <a:lnTo>
                  <a:pt x="1093" y="357"/>
                </a:lnTo>
                <a:lnTo>
                  <a:pt x="1096" y="358"/>
                </a:lnTo>
                <a:lnTo>
                  <a:pt x="1100" y="359"/>
                </a:lnTo>
                <a:lnTo>
                  <a:pt x="1102" y="359"/>
                </a:lnTo>
                <a:lnTo>
                  <a:pt x="1105" y="360"/>
                </a:lnTo>
                <a:lnTo>
                  <a:pt x="1107" y="361"/>
                </a:lnTo>
                <a:lnTo>
                  <a:pt x="1109" y="361"/>
                </a:lnTo>
                <a:lnTo>
                  <a:pt x="1110" y="361"/>
                </a:lnTo>
                <a:lnTo>
                  <a:pt x="1111" y="362"/>
                </a:lnTo>
              </a:path>
            </a:pathLst>
          </a:custGeom>
          <a:noFill/>
          <a:ln w="0" cap="flat" cmpd="sng">
            <a:solidFill>
              <a:srgbClr val="9966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0971" name="Line 27"/>
          <p:cNvSpPr>
            <a:spLocks noChangeShapeType="1"/>
          </p:cNvSpPr>
          <p:nvPr/>
        </p:nvSpPr>
        <p:spPr bwMode="auto">
          <a:xfrm>
            <a:off x="5307013" y="4751388"/>
            <a:ext cx="0" cy="671512"/>
          </a:xfrm>
          <a:prstGeom prst="line">
            <a:avLst/>
          </a:prstGeom>
          <a:noFill/>
          <a:ln w="476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0972" name="Line 28"/>
          <p:cNvSpPr>
            <a:spLocks noChangeShapeType="1"/>
          </p:cNvSpPr>
          <p:nvPr/>
        </p:nvSpPr>
        <p:spPr bwMode="auto">
          <a:xfrm>
            <a:off x="5643563" y="4730750"/>
            <a:ext cx="0" cy="776288"/>
          </a:xfrm>
          <a:prstGeom prst="line">
            <a:avLst/>
          </a:prstGeom>
          <a:noFill/>
          <a:ln w="476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0973" name="Freeform 29"/>
          <p:cNvSpPr>
            <a:spLocks/>
          </p:cNvSpPr>
          <p:nvPr/>
        </p:nvSpPr>
        <p:spPr bwMode="auto">
          <a:xfrm>
            <a:off x="2239963" y="3906838"/>
            <a:ext cx="41275" cy="336550"/>
          </a:xfrm>
          <a:custGeom>
            <a:avLst/>
            <a:gdLst>
              <a:gd name="T0" fmla="*/ 0 w 29"/>
              <a:gd name="T1" fmla="*/ 0 h 212"/>
              <a:gd name="T2" fmla="*/ 4 w 29"/>
              <a:gd name="T3" fmla="*/ 13 h 212"/>
              <a:gd name="T4" fmla="*/ 6 w 29"/>
              <a:gd name="T5" fmla="*/ 19 h 212"/>
              <a:gd name="T6" fmla="*/ 8 w 29"/>
              <a:gd name="T7" fmla="*/ 26 h 212"/>
              <a:gd name="T8" fmla="*/ 10 w 29"/>
              <a:gd name="T9" fmla="*/ 32 h 212"/>
              <a:gd name="T10" fmla="*/ 11 w 29"/>
              <a:gd name="T11" fmla="*/ 39 h 212"/>
              <a:gd name="T12" fmla="*/ 13 w 29"/>
              <a:gd name="T13" fmla="*/ 45 h 212"/>
              <a:gd name="T14" fmla="*/ 14 w 29"/>
              <a:gd name="T15" fmla="*/ 52 h 212"/>
              <a:gd name="T16" fmla="*/ 16 w 29"/>
              <a:gd name="T17" fmla="*/ 58 h 212"/>
              <a:gd name="T18" fmla="*/ 17 w 29"/>
              <a:gd name="T19" fmla="*/ 65 h 212"/>
              <a:gd name="T20" fmla="*/ 19 w 29"/>
              <a:gd name="T21" fmla="*/ 71 h 212"/>
              <a:gd name="T22" fmla="*/ 20 w 29"/>
              <a:gd name="T23" fmla="*/ 78 h 212"/>
              <a:gd name="T24" fmla="*/ 21 w 29"/>
              <a:gd name="T25" fmla="*/ 84 h 212"/>
              <a:gd name="T26" fmla="*/ 22 w 29"/>
              <a:gd name="T27" fmla="*/ 91 h 212"/>
              <a:gd name="T28" fmla="*/ 23 w 29"/>
              <a:gd name="T29" fmla="*/ 97 h 212"/>
              <a:gd name="T30" fmla="*/ 24 w 29"/>
              <a:gd name="T31" fmla="*/ 104 h 212"/>
              <a:gd name="T32" fmla="*/ 25 w 29"/>
              <a:gd name="T33" fmla="*/ 111 h 212"/>
              <a:gd name="T34" fmla="*/ 26 w 29"/>
              <a:gd name="T35" fmla="*/ 117 h 212"/>
              <a:gd name="T36" fmla="*/ 26 w 29"/>
              <a:gd name="T37" fmla="*/ 124 h 212"/>
              <a:gd name="T38" fmla="*/ 26 w 29"/>
              <a:gd name="T39" fmla="*/ 131 h 212"/>
              <a:gd name="T40" fmla="*/ 27 w 29"/>
              <a:gd name="T41" fmla="*/ 137 h 212"/>
              <a:gd name="T42" fmla="*/ 27 w 29"/>
              <a:gd name="T43" fmla="*/ 144 h 212"/>
              <a:gd name="T44" fmla="*/ 28 w 29"/>
              <a:gd name="T45" fmla="*/ 151 h 212"/>
              <a:gd name="T46" fmla="*/ 28 w 29"/>
              <a:gd name="T47" fmla="*/ 157 h 212"/>
              <a:gd name="T48" fmla="*/ 28 w 29"/>
              <a:gd name="T49" fmla="*/ 164 h 212"/>
              <a:gd name="T50" fmla="*/ 28 w 29"/>
              <a:gd name="T51" fmla="*/ 171 h 212"/>
              <a:gd name="T52" fmla="*/ 28 w 29"/>
              <a:gd name="T53" fmla="*/ 178 h 212"/>
              <a:gd name="T54" fmla="*/ 28 w 29"/>
              <a:gd name="T55" fmla="*/ 184 h 212"/>
              <a:gd name="T56" fmla="*/ 28 w 29"/>
              <a:gd name="T57" fmla="*/ 191 h 212"/>
              <a:gd name="T58" fmla="*/ 27 w 29"/>
              <a:gd name="T59" fmla="*/ 198 h 212"/>
              <a:gd name="T60" fmla="*/ 27 w 29"/>
              <a:gd name="T61" fmla="*/ 205 h 212"/>
              <a:gd name="T62" fmla="*/ 26 w 29"/>
              <a:gd name="T63" fmla="*/ 211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212">
                <a:moveTo>
                  <a:pt x="0" y="0"/>
                </a:moveTo>
                <a:lnTo>
                  <a:pt x="4" y="13"/>
                </a:lnTo>
                <a:lnTo>
                  <a:pt x="6" y="19"/>
                </a:lnTo>
                <a:lnTo>
                  <a:pt x="8" y="26"/>
                </a:lnTo>
                <a:lnTo>
                  <a:pt x="10" y="32"/>
                </a:lnTo>
                <a:lnTo>
                  <a:pt x="11" y="39"/>
                </a:lnTo>
                <a:lnTo>
                  <a:pt x="13" y="45"/>
                </a:lnTo>
                <a:lnTo>
                  <a:pt x="14" y="52"/>
                </a:lnTo>
                <a:lnTo>
                  <a:pt x="16" y="58"/>
                </a:lnTo>
                <a:lnTo>
                  <a:pt x="17" y="65"/>
                </a:lnTo>
                <a:lnTo>
                  <a:pt x="19" y="71"/>
                </a:lnTo>
                <a:lnTo>
                  <a:pt x="20" y="78"/>
                </a:lnTo>
                <a:lnTo>
                  <a:pt x="21" y="84"/>
                </a:lnTo>
                <a:lnTo>
                  <a:pt x="22" y="91"/>
                </a:lnTo>
                <a:lnTo>
                  <a:pt x="23" y="97"/>
                </a:lnTo>
                <a:lnTo>
                  <a:pt x="24" y="104"/>
                </a:lnTo>
                <a:lnTo>
                  <a:pt x="25" y="111"/>
                </a:lnTo>
                <a:lnTo>
                  <a:pt x="26" y="117"/>
                </a:lnTo>
                <a:lnTo>
                  <a:pt x="26" y="124"/>
                </a:lnTo>
                <a:lnTo>
                  <a:pt x="26" y="131"/>
                </a:lnTo>
                <a:lnTo>
                  <a:pt x="27" y="137"/>
                </a:lnTo>
                <a:lnTo>
                  <a:pt x="27" y="144"/>
                </a:lnTo>
                <a:lnTo>
                  <a:pt x="28" y="151"/>
                </a:lnTo>
                <a:lnTo>
                  <a:pt x="28" y="157"/>
                </a:lnTo>
                <a:lnTo>
                  <a:pt x="28" y="164"/>
                </a:lnTo>
                <a:lnTo>
                  <a:pt x="28" y="171"/>
                </a:lnTo>
                <a:lnTo>
                  <a:pt x="28" y="178"/>
                </a:lnTo>
                <a:lnTo>
                  <a:pt x="28" y="184"/>
                </a:lnTo>
                <a:lnTo>
                  <a:pt x="28" y="191"/>
                </a:lnTo>
                <a:lnTo>
                  <a:pt x="27" y="198"/>
                </a:lnTo>
                <a:lnTo>
                  <a:pt x="27" y="205"/>
                </a:lnTo>
                <a:lnTo>
                  <a:pt x="26" y="211"/>
                </a:lnTo>
              </a:path>
            </a:pathLst>
          </a:custGeom>
          <a:noFill/>
          <a:ln w="2032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0974" name="Freeform 30"/>
          <p:cNvSpPr>
            <a:spLocks/>
          </p:cNvSpPr>
          <p:nvPr/>
        </p:nvSpPr>
        <p:spPr bwMode="auto">
          <a:xfrm>
            <a:off x="5375275" y="1717675"/>
            <a:ext cx="2016125" cy="1804988"/>
          </a:xfrm>
          <a:custGeom>
            <a:avLst/>
            <a:gdLst>
              <a:gd name="T0" fmla="*/ 1310 w 1430"/>
              <a:gd name="T1" fmla="*/ 1136 h 1137"/>
              <a:gd name="T2" fmla="*/ 1310 w 1430"/>
              <a:gd name="T3" fmla="*/ 1083 h 1137"/>
              <a:gd name="T4" fmla="*/ 1323 w 1430"/>
              <a:gd name="T5" fmla="*/ 1017 h 1137"/>
              <a:gd name="T6" fmla="*/ 1323 w 1430"/>
              <a:gd name="T7" fmla="*/ 925 h 1137"/>
              <a:gd name="T8" fmla="*/ 1310 w 1430"/>
              <a:gd name="T9" fmla="*/ 859 h 1137"/>
              <a:gd name="T10" fmla="*/ 1296 w 1430"/>
              <a:gd name="T11" fmla="*/ 780 h 1137"/>
              <a:gd name="T12" fmla="*/ 1296 w 1430"/>
              <a:gd name="T13" fmla="*/ 766 h 1137"/>
              <a:gd name="T14" fmla="*/ 1032 w 1430"/>
              <a:gd name="T15" fmla="*/ 211 h 1137"/>
              <a:gd name="T16" fmla="*/ 715 w 1430"/>
              <a:gd name="T17" fmla="*/ 158 h 1137"/>
              <a:gd name="T18" fmla="*/ 252 w 1430"/>
              <a:gd name="T19" fmla="*/ 660 h 1137"/>
              <a:gd name="T20" fmla="*/ 0 w 1430"/>
              <a:gd name="T21" fmla="*/ 1044 h 1137"/>
              <a:gd name="T22" fmla="*/ 212 w 1430"/>
              <a:gd name="T23" fmla="*/ 528 h 1137"/>
              <a:gd name="T24" fmla="*/ 464 w 1430"/>
              <a:gd name="T25" fmla="*/ 158 h 1137"/>
              <a:gd name="T26" fmla="*/ 490 w 1430"/>
              <a:gd name="T27" fmla="*/ 106 h 1137"/>
              <a:gd name="T28" fmla="*/ 768 w 1430"/>
              <a:gd name="T29" fmla="*/ 0 h 1137"/>
              <a:gd name="T30" fmla="*/ 1151 w 1430"/>
              <a:gd name="T31" fmla="*/ 66 h 1137"/>
              <a:gd name="T32" fmla="*/ 1429 w 1430"/>
              <a:gd name="T33" fmla="*/ 674 h 1137"/>
              <a:gd name="T34" fmla="*/ 1429 w 1430"/>
              <a:gd name="T35" fmla="*/ 780 h 1137"/>
              <a:gd name="T36" fmla="*/ 1429 w 1430"/>
              <a:gd name="T37" fmla="*/ 1123 h 1137"/>
              <a:gd name="T38" fmla="*/ 1310 w 1430"/>
              <a:gd name="T39" fmla="*/ 1136 h 1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30" h="1137">
                <a:moveTo>
                  <a:pt x="1310" y="1136"/>
                </a:moveTo>
                <a:lnTo>
                  <a:pt x="1310" y="1083"/>
                </a:lnTo>
                <a:lnTo>
                  <a:pt x="1323" y="1017"/>
                </a:lnTo>
                <a:lnTo>
                  <a:pt x="1323" y="925"/>
                </a:lnTo>
                <a:lnTo>
                  <a:pt x="1310" y="859"/>
                </a:lnTo>
                <a:lnTo>
                  <a:pt x="1296" y="780"/>
                </a:lnTo>
                <a:lnTo>
                  <a:pt x="1296" y="766"/>
                </a:lnTo>
                <a:lnTo>
                  <a:pt x="1032" y="211"/>
                </a:lnTo>
                <a:lnTo>
                  <a:pt x="715" y="158"/>
                </a:lnTo>
                <a:lnTo>
                  <a:pt x="252" y="660"/>
                </a:lnTo>
                <a:lnTo>
                  <a:pt x="0" y="1044"/>
                </a:lnTo>
                <a:lnTo>
                  <a:pt x="212" y="528"/>
                </a:lnTo>
                <a:lnTo>
                  <a:pt x="464" y="158"/>
                </a:lnTo>
                <a:lnTo>
                  <a:pt x="490" y="106"/>
                </a:lnTo>
                <a:lnTo>
                  <a:pt x="768" y="0"/>
                </a:lnTo>
                <a:lnTo>
                  <a:pt x="1151" y="66"/>
                </a:lnTo>
                <a:lnTo>
                  <a:pt x="1429" y="674"/>
                </a:lnTo>
                <a:lnTo>
                  <a:pt x="1429" y="780"/>
                </a:lnTo>
                <a:lnTo>
                  <a:pt x="1429" y="1123"/>
                </a:lnTo>
                <a:lnTo>
                  <a:pt x="1310" y="1136"/>
                </a:lnTo>
              </a:path>
            </a:pathLst>
          </a:custGeom>
          <a:solidFill>
            <a:srgbClr val="A0CA88"/>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0975" name="Freeform 31"/>
          <p:cNvSpPr>
            <a:spLocks/>
          </p:cNvSpPr>
          <p:nvPr/>
        </p:nvSpPr>
        <p:spPr bwMode="auto">
          <a:xfrm>
            <a:off x="7167563" y="187325"/>
            <a:ext cx="857250" cy="3378200"/>
          </a:xfrm>
          <a:custGeom>
            <a:avLst/>
            <a:gdLst>
              <a:gd name="T0" fmla="*/ 26 w 609"/>
              <a:gd name="T1" fmla="*/ 1730 h 2128"/>
              <a:gd name="T2" fmla="*/ 0 w 609"/>
              <a:gd name="T3" fmla="*/ 1519 h 2128"/>
              <a:gd name="T4" fmla="*/ 26 w 609"/>
              <a:gd name="T5" fmla="*/ 1294 h 2128"/>
              <a:gd name="T6" fmla="*/ 66 w 609"/>
              <a:gd name="T7" fmla="*/ 977 h 2128"/>
              <a:gd name="T8" fmla="*/ 172 w 609"/>
              <a:gd name="T9" fmla="*/ 607 h 2128"/>
              <a:gd name="T10" fmla="*/ 251 w 609"/>
              <a:gd name="T11" fmla="*/ 422 h 2128"/>
              <a:gd name="T12" fmla="*/ 423 w 609"/>
              <a:gd name="T13" fmla="*/ 0 h 2128"/>
              <a:gd name="T14" fmla="*/ 608 w 609"/>
              <a:gd name="T15" fmla="*/ 422 h 2128"/>
              <a:gd name="T16" fmla="*/ 410 w 609"/>
              <a:gd name="T17" fmla="*/ 224 h 2128"/>
              <a:gd name="T18" fmla="*/ 370 w 609"/>
              <a:gd name="T19" fmla="*/ 436 h 2128"/>
              <a:gd name="T20" fmla="*/ 304 w 609"/>
              <a:gd name="T21" fmla="*/ 554 h 2128"/>
              <a:gd name="T22" fmla="*/ 264 w 609"/>
              <a:gd name="T23" fmla="*/ 713 h 2128"/>
              <a:gd name="T24" fmla="*/ 238 w 609"/>
              <a:gd name="T25" fmla="*/ 845 h 2128"/>
              <a:gd name="T26" fmla="*/ 159 w 609"/>
              <a:gd name="T27" fmla="*/ 1268 h 2128"/>
              <a:gd name="T28" fmla="*/ 146 w 609"/>
              <a:gd name="T29" fmla="*/ 1440 h 2128"/>
              <a:gd name="T30" fmla="*/ 146 w 609"/>
              <a:gd name="T31" fmla="*/ 1624 h 2128"/>
              <a:gd name="T32" fmla="*/ 159 w 609"/>
              <a:gd name="T33" fmla="*/ 2100 h 2128"/>
              <a:gd name="T34" fmla="*/ 40 w 609"/>
              <a:gd name="T35" fmla="*/ 2127 h 2128"/>
              <a:gd name="T36" fmla="*/ 26 w 609"/>
              <a:gd name="T37" fmla="*/ 1730 h 2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9" h="2128">
                <a:moveTo>
                  <a:pt x="26" y="1730"/>
                </a:moveTo>
                <a:lnTo>
                  <a:pt x="0" y="1519"/>
                </a:lnTo>
                <a:lnTo>
                  <a:pt x="26" y="1294"/>
                </a:lnTo>
                <a:lnTo>
                  <a:pt x="66" y="977"/>
                </a:lnTo>
                <a:lnTo>
                  <a:pt x="172" y="607"/>
                </a:lnTo>
                <a:lnTo>
                  <a:pt x="251" y="422"/>
                </a:lnTo>
                <a:lnTo>
                  <a:pt x="423" y="0"/>
                </a:lnTo>
                <a:lnTo>
                  <a:pt x="608" y="422"/>
                </a:lnTo>
                <a:lnTo>
                  <a:pt x="410" y="224"/>
                </a:lnTo>
                <a:lnTo>
                  <a:pt x="370" y="436"/>
                </a:lnTo>
                <a:lnTo>
                  <a:pt x="304" y="554"/>
                </a:lnTo>
                <a:lnTo>
                  <a:pt x="264" y="713"/>
                </a:lnTo>
                <a:lnTo>
                  <a:pt x="238" y="845"/>
                </a:lnTo>
                <a:lnTo>
                  <a:pt x="159" y="1268"/>
                </a:lnTo>
                <a:lnTo>
                  <a:pt x="146" y="1440"/>
                </a:lnTo>
                <a:lnTo>
                  <a:pt x="146" y="1624"/>
                </a:lnTo>
                <a:lnTo>
                  <a:pt x="159" y="2100"/>
                </a:lnTo>
                <a:lnTo>
                  <a:pt x="40" y="2127"/>
                </a:lnTo>
                <a:lnTo>
                  <a:pt x="26" y="1730"/>
                </a:lnTo>
              </a:path>
            </a:pathLst>
          </a:custGeom>
          <a:solidFill>
            <a:srgbClr val="A0CA88"/>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0976" name="Freeform 32"/>
          <p:cNvSpPr>
            <a:spLocks/>
          </p:cNvSpPr>
          <p:nvPr/>
        </p:nvSpPr>
        <p:spPr bwMode="auto">
          <a:xfrm>
            <a:off x="6589713" y="836613"/>
            <a:ext cx="784225" cy="2749550"/>
          </a:xfrm>
          <a:custGeom>
            <a:avLst/>
            <a:gdLst>
              <a:gd name="T0" fmla="*/ 436 w 557"/>
              <a:gd name="T1" fmla="*/ 1295 h 1732"/>
              <a:gd name="T2" fmla="*/ 424 w 557"/>
              <a:gd name="T3" fmla="*/ 1189 h 1732"/>
              <a:gd name="T4" fmla="*/ 384 w 557"/>
              <a:gd name="T5" fmla="*/ 833 h 1732"/>
              <a:gd name="T6" fmla="*/ 357 w 557"/>
              <a:gd name="T7" fmla="*/ 357 h 1732"/>
              <a:gd name="T8" fmla="*/ 318 w 557"/>
              <a:gd name="T9" fmla="*/ 225 h 1732"/>
              <a:gd name="T10" fmla="*/ 291 w 557"/>
              <a:gd name="T11" fmla="*/ 185 h 1732"/>
              <a:gd name="T12" fmla="*/ 198 w 557"/>
              <a:gd name="T13" fmla="*/ 185 h 1732"/>
              <a:gd name="T14" fmla="*/ 132 w 557"/>
              <a:gd name="T15" fmla="*/ 225 h 1732"/>
              <a:gd name="T16" fmla="*/ 106 w 557"/>
              <a:gd name="T17" fmla="*/ 357 h 1732"/>
              <a:gd name="T18" fmla="*/ 93 w 557"/>
              <a:gd name="T19" fmla="*/ 515 h 1732"/>
              <a:gd name="T20" fmla="*/ 93 w 557"/>
              <a:gd name="T21" fmla="*/ 780 h 1732"/>
              <a:gd name="T22" fmla="*/ 80 w 557"/>
              <a:gd name="T23" fmla="*/ 1070 h 1732"/>
              <a:gd name="T24" fmla="*/ 53 w 557"/>
              <a:gd name="T25" fmla="*/ 833 h 1732"/>
              <a:gd name="T26" fmla="*/ 0 w 557"/>
              <a:gd name="T27" fmla="*/ 423 h 1732"/>
              <a:gd name="T28" fmla="*/ 0 w 557"/>
              <a:gd name="T29" fmla="*/ 278 h 1732"/>
              <a:gd name="T30" fmla="*/ 66 w 557"/>
              <a:gd name="T31" fmla="*/ 172 h 1732"/>
              <a:gd name="T32" fmla="*/ 212 w 557"/>
              <a:gd name="T33" fmla="*/ 79 h 1732"/>
              <a:gd name="T34" fmla="*/ 331 w 557"/>
              <a:gd name="T35" fmla="*/ 0 h 1732"/>
              <a:gd name="T36" fmla="*/ 370 w 557"/>
              <a:gd name="T37" fmla="*/ 53 h 1732"/>
              <a:gd name="T38" fmla="*/ 384 w 557"/>
              <a:gd name="T39" fmla="*/ 251 h 1732"/>
              <a:gd name="T40" fmla="*/ 476 w 557"/>
              <a:gd name="T41" fmla="*/ 502 h 1732"/>
              <a:gd name="T42" fmla="*/ 503 w 557"/>
              <a:gd name="T43" fmla="*/ 555 h 1732"/>
              <a:gd name="T44" fmla="*/ 503 w 557"/>
              <a:gd name="T45" fmla="*/ 661 h 1732"/>
              <a:gd name="T46" fmla="*/ 542 w 557"/>
              <a:gd name="T47" fmla="*/ 1269 h 1732"/>
              <a:gd name="T48" fmla="*/ 556 w 557"/>
              <a:gd name="T49" fmla="*/ 1718 h 1732"/>
              <a:gd name="T50" fmla="*/ 463 w 557"/>
              <a:gd name="T51" fmla="*/ 1731 h 1732"/>
              <a:gd name="T52" fmla="*/ 463 w 557"/>
              <a:gd name="T53" fmla="*/ 1731 h 1732"/>
              <a:gd name="T54" fmla="*/ 436 w 557"/>
              <a:gd name="T55" fmla="*/ 1295 h 1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57" h="1732">
                <a:moveTo>
                  <a:pt x="436" y="1295"/>
                </a:moveTo>
                <a:lnTo>
                  <a:pt x="424" y="1189"/>
                </a:lnTo>
                <a:lnTo>
                  <a:pt x="384" y="833"/>
                </a:lnTo>
                <a:lnTo>
                  <a:pt x="357" y="357"/>
                </a:lnTo>
                <a:lnTo>
                  <a:pt x="318" y="225"/>
                </a:lnTo>
                <a:lnTo>
                  <a:pt x="291" y="185"/>
                </a:lnTo>
                <a:lnTo>
                  <a:pt x="198" y="185"/>
                </a:lnTo>
                <a:lnTo>
                  <a:pt x="132" y="225"/>
                </a:lnTo>
                <a:lnTo>
                  <a:pt x="106" y="357"/>
                </a:lnTo>
                <a:lnTo>
                  <a:pt x="93" y="515"/>
                </a:lnTo>
                <a:lnTo>
                  <a:pt x="93" y="780"/>
                </a:lnTo>
                <a:lnTo>
                  <a:pt x="80" y="1070"/>
                </a:lnTo>
                <a:lnTo>
                  <a:pt x="53" y="833"/>
                </a:lnTo>
                <a:lnTo>
                  <a:pt x="0" y="423"/>
                </a:lnTo>
                <a:lnTo>
                  <a:pt x="0" y="278"/>
                </a:lnTo>
                <a:lnTo>
                  <a:pt x="66" y="172"/>
                </a:lnTo>
                <a:lnTo>
                  <a:pt x="212" y="79"/>
                </a:lnTo>
                <a:lnTo>
                  <a:pt x="331" y="0"/>
                </a:lnTo>
                <a:lnTo>
                  <a:pt x="370" y="53"/>
                </a:lnTo>
                <a:lnTo>
                  <a:pt x="384" y="251"/>
                </a:lnTo>
                <a:lnTo>
                  <a:pt x="476" y="502"/>
                </a:lnTo>
                <a:lnTo>
                  <a:pt x="503" y="555"/>
                </a:lnTo>
                <a:lnTo>
                  <a:pt x="503" y="661"/>
                </a:lnTo>
                <a:lnTo>
                  <a:pt x="542" y="1269"/>
                </a:lnTo>
                <a:lnTo>
                  <a:pt x="556" y="1718"/>
                </a:lnTo>
                <a:lnTo>
                  <a:pt x="463" y="1731"/>
                </a:lnTo>
                <a:lnTo>
                  <a:pt x="463" y="1731"/>
                </a:lnTo>
                <a:lnTo>
                  <a:pt x="436" y="1295"/>
                </a:lnTo>
              </a:path>
            </a:pathLst>
          </a:custGeom>
          <a:solidFill>
            <a:srgbClr val="A0CA88"/>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0977" name="Freeform 33"/>
          <p:cNvSpPr>
            <a:spLocks/>
          </p:cNvSpPr>
          <p:nvPr/>
        </p:nvSpPr>
        <p:spPr bwMode="auto">
          <a:xfrm>
            <a:off x="7259638" y="1906588"/>
            <a:ext cx="1625600" cy="1636712"/>
          </a:xfrm>
          <a:custGeom>
            <a:avLst/>
            <a:gdLst>
              <a:gd name="T0" fmla="*/ 0 w 1152"/>
              <a:gd name="T1" fmla="*/ 1030 h 1031"/>
              <a:gd name="T2" fmla="*/ 40 w 1152"/>
              <a:gd name="T3" fmla="*/ 529 h 1031"/>
              <a:gd name="T4" fmla="*/ 291 w 1152"/>
              <a:gd name="T5" fmla="*/ 0 h 1031"/>
              <a:gd name="T6" fmla="*/ 1138 w 1152"/>
              <a:gd name="T7" fmla="*/ 119 h 1031"/>
              <a:gd name="T8" fmla="*/ 1151 w 1152"/>
              <a:gd name="T9" fmla="*/ 713 h 1031"/>
              <a:gd name="T10" fmla="*/ 979 w 1152"/>
              <a:gd name="T11" fmla="*/ 238 h 1031"/>
              <a:gd name="T12" fmla="*/ 370 w 1152"/>
              <a:gd name="T13" fmla="*/ 185 h 1031"/>
              <a:gd name="T14" fmla="*/ 185 w 1152"/>
              <a:gd name="T15" fmla="*/ 568 h 1031"/>
              <a:gd name="T16" fmla="*/ 159 w 1152"/>
              <a:gd name="T17" fmla="*/ 1030 h 1031"/>
              <a:gd name="T18" fmla="*/ 0 w 1152"/>
              <a:gd name="T19" fmla="*/ 1030 h 1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2" h="1031">
                <a:moveTo>
                  <a:pt x="0" y="1030"/>
                </a:moveTo>
                <a:lnTo>
                  <a:pt x="40" y="529"/>
                </a:lnTo>
                <a:lnTo>
                  <a:pt x="291" y="0"/>
                </a:lnTo>
                <a:lnTo>
                  <a:pt x="1138" y="119"/>
                </a:lnTo>
                <a:lnTo>
                  <a:pt x="1151" y="713"/>
                </a:lnTo>
                <a:lnTo>
                  <a:pt x="979" y="238"/>
                </a:lnTo>
                <a:lnTo>
                  <a:pt x="370" y="185"/>
                </a:lnTo>
                <a:lnTo>
                  <a:pt x="185" y="568"/>
                </a:lnTo>
                <a:lnTo>
                  <a:pt x="159" y="1030"/>
                </a:lnTo>
                <a:lnTo>
                  <a:pt x="0" y="1030"/>
                </a:lnTo>
              </a:path>
            </a:pathLst>
          </a:custGeom>
          <a:solidFill>
            <a:srgbClr val="A0CA88"/>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0978" name="Freeform 34"/>
          <p:cNvSpPr>
            <a:spLocks/>
          </p:cNvSpPr>
          <p:nvPr/>
        </p:nvSpPr>
        <p:spPr bwMode="auto">
          <a:xfrm>
            <a:off x="7315200" y="1066800"/>
            <a:ext cx="1196975" cy="1681163"/>
          </a:xfrm>
          <a:custGeom>
            <a:avLst/>
            <a:gdLst>
              <a:gd name="T0" fmla="*/ 13 w 847"/>
              <a:gd name="T1" fmla="*/ 846 h 1059"/>
              <a:gd name="T2" fmla="*/ 119 w 847"/>
              <a:gd name="T3" fmla="*/ 0 h 1059"/>
              <a:gd name="T4" fmla="*/ 846 w 847"/>
              <a:gd name="T5" fmla="*/ 106 h 1059"/>
              <a:gd name="T6" fmla="*/ 780 w 847"/>
              <a:gd name="T7" fmla="*/ 516 h 1059"/>
              <a:gd name="T8" fmla="*/ 674 w 847"/>
              <a:gd name="T9" fmla="*/ 199 h 1059"/>
              <a:gd name="T10" fmla="*/ 212 w 847"/>
              <a:gd name="T11" fmla="*/ 159 h 1059"/>
              <a:gd name="T12" fmla="*/ 119 w 847"/>
              <a:gd name="T13" fmla="*/ 833 h 1059"/>
              <a:gd name="T14" fmla="*/ 0 w 847"/>
              <a:gd name="T15" fmla="*/ 1058 h 1059"/>
              <a:gd name="T16" fmla="*/ 0 w 847"/>
              <a:gd name="T17" fmla="*/ 1058 h 1059"/>
              <a:gd name="T18" fmla="*/ 13 w 847"/>
              <a:gd name="T19" fmla="*/ 846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7" h="1059">
                <a:moveTo>
                  <a:pt x="13" y="846"/>
                </a:moveTo>
                <a:lnTo>
                  <a:pt x="119" y="0"/>
                </a:lnTo>
                <a:lnTo>
                  <a:pt x="846" y="106"/>
                </a:lnTo>
                <a:lnTo>
                  <a:pt x="780" y="516"/>
                </a:lnTo>
                <a:lnTo>
                  <a:pt x="674" y="199"/>
                </a:lnTo>
                <a:lnTo>
                  <a:pt x="212" y="159"/>
                </a:lnTo>
                <a:lnTo>
                  <a:pt x="119" y="833"/>
                </a:lnTo>
                <a:lnTo>
                  <a:pt x="0" y="1058"/>
                </a:lnTo>
                <a:lnTo>
                  <a:pt x="0" y="1058"/>
                </a:lnTo>
                <a:lnTo>
                  <a:pt x="13" y="846"/>
                </a:lnTo>
              </a:path>
            </a:pathLst>
          </a:custGeom>
          <a:solidFill>
            <a:srgbClr val="A0CA88"/>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0979" name="Freeform 35"/>
          <p:cNvSpPr>
            <a:spLocks/>
          </p:cNvSpPr>
          <p:nvPr/>
        </p:nvSpPr>
        <p:spPr bwMode="auto">
          <a:xfrm>
            <a:off x="6718300" y="1906588"/>
            <a:ext cx="430213" cy="568325"/>
          </a:xfrm>
          <a:custGeom>
            <a:avLst/>
            <a:gdLst>
              <a:gd name="T0" fmla="*/ 304 w 305"/>
              <a:gd name="T1" fmla="*/ 357 h 358"/>
              <a:gd name="T2" fmla="*/ 172 w 305"/>
              <a:gd name="T3" fmla="*/ 39 h 358"/>
              <a:gd name="T4" fmla="*/ 0 w 305"/>
              <a:gd name="T5" fmla="*/ 0 h 358"/>
              <a:gd name="T6" fmla="*/ 0 w 305"/>
              <a:gd name="T7" fmla="*/ 0 h 358"/>
            </a:gdLst>
            <a:ahLst/>
            <a:cxnLst>
              <a:cxn ang="0">
                <a:pos x="T0" y="T1"/>
              </a:cxn>
              <a:cxn ang="0">
                <a:pos x="T2" y="T3"/>
              </a:cxn>
              <a:cxn ang="0">
                <a:pos x="T4" y="T5"/>
              </a:cxn>
              <a:cxn ang="0">
                <a:pos x="T6" y="T7"/>
              </a:cxn>
            </a:cxnLst>
            <a:rect l="0" t="0" r="r" b="b"/>
            <a:pathLst>
              <a:path w="305" h="358">
                <a:moveTo>
                  <a:pt x="304" y="357"/>
                </a:moveTo>
                <a:lnTo>
                  <a:pt x="172" y="39"/>
                </a:lnTo>
                <a:lnTo>
                  <a:pt x="0" y="0"/>
                </a:lnTo>
                <a:lnTo>
                  <a:pt x="0" y="0"/>
                </a:lnTo>
              </a:path>
            </a:pathLst>
          </a:custGeom>
          <a:solidFill>
            <a:srgbClr val="A0CA88"/>
          </a:solidFill>
          <a:ln w="28575" cap="flat" cmpd="sng">
            <a:solidFill>
              <a:srgbClr val="FFFF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0980" name="Freeform 36"/>
          <p:cNvSpPr>
            <a:spLocks/>
          </p:cNvSpPr>
          <p:nvPr/>
        </p:nvSpPr>
        <p:spPr bwMode="auto">
          <a:xfrm>
            <a:off x="6680200" y="1025525"/>
            <a:ext cx="582613" cy="1784350"/>
          </a:xfrm>
          <a:custGeom>
            <a:avLst/>
            <a:gdLst>
              <a:gd name="T0" fmla="*/ 410 w 411"/>
              <a:gd name="T1" fmla="*/ 1123 h 1124"/>
              <a:gd name="T2" fmla="*/ 370 w 411"/>
              <a:gd name="T3" fmla="*/ 449 h 1124"/>
              <a:gd name="T4" fmla="*/ 265 w 411"/>
              <a:gd name="T5" fmla="*/ 26 h 1124"/>
              <a:gd name="T6" fmla="*/ 225 w 411"/>
              <a:gd name="T7" fmla="*/ 0 h 1124"/>
              <a:gd name="T8" fmla="*/ 185 w 411"/>
              <a:gd name="T9" fmla="*/ 0 h 1124"/>
              <a:gd name="T10" fmla="*/ 0 w 411"/>
              <a:gd name="T11" fmla="*/ 92 h 1124"/>
              <a:gd name="T12" fmla="*/ 0 w 411"/>
              <a:gd name="T13" fmla="*/ 185 h 1124"/>
              <a:gd name="T14" fmla="*/ 0 w 411"/>
              <a:gd name="T15" fmla="*/ 700 h 1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1" h="1124">
                <a:moveTo>
                  <a:pt x="410" y="1123"/>
                </a:moveTo>
                <a:lnTo>
                  <a:pt x="370" y="449"/>
                </a:lnTo>
                <a:lnTo>
                  <a:pt x="265" y="26"/>
                </a:lnTo>
                <a:lnTo>
                  <a:pt x="225" y="0"/>
                </a:lnTo>
                <a:lnTo>
                  <a:pt x="185" y="0"/>
                </a:lnTo>
                <a:lnTo>
                  <a:pt x="0" y="92"/>
                </a:lnTo>
                <a:lnTo>
                  <a:pt x="0" y="185"/>
                </a:lnTo>
                <a:lnTo>
                  <a:pt x="0" y="700"/>
                </a:lnTo>
              </a:path>
            </a:pathLst>
          </a:custGeom>
          <a:noFill/>
          <a:ln w="28575"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0981" name="Freeform 37"/>
          <p:cNvSpPr>
            <a:spLocks/>
          </p:cNvSpPr>
          <p:nvPr/>
        </p:nvSpPr>
        <p:spPr bwMode="auto">
          <a:xfrm>
            <a:off x="7408863" y="1193800"/>
            <a:ext cx="1009650" cy="1301750"/>
          </a:xfrm>
          <a:custGeom>
            <a:avLst/>
            <a:gdLst>
              <a:gd name="T0" fmla="*/ 0 w 715"/>
              <a:gd name="T1" fmla="*/ 819 h 820"/>
              <a:gd name="T2" fmla="*/ 119 w 715"/>
              <a:gd name="T3" fmla="*/ 0 h 820"/>
              <a:gd name="T4" fmla="*/ 688 w 715"/>
              <a:gd name="T5" fmla="*/ 79 h 820"/>
              <a:gd name="T6" fmla="*/ 714 w 715"/>
              <a:gd name="T7" fmla="*/ 383 h 820"/>
            </a:gdLst>
            <a:ahLst/>
            <a:cxnLst>
              <a:cxn ang="0">
                <a:pos x="T0" y="T1"/>
              </a:cxn>
              <a:cxn ang="0">
                <a:pos x="T2" y="T3"/>
              </a:cxn>
              <a:cxn ang="0">
                <a:pos x="T4" y="T5"/>
              </a:cxn>
              <a:cxn ang="0">
                <a:pos x="T6" y="T7"/>
              </a:cxn>
            </a:cxnLst>
            <a:rect l="0" t="0" r="r" b="b"/>
            <a:pathLst>
              <a:path w="715" h="820">
                <a:moveTo>
                  <a:pt x="0" y="819"/>
                </a:moveTo>
                <a:lnTo>
                  <a:pt x="119" y="0"/>
                </a:lnTo>
                <a:lnTo>
                  <a:pt x="688" y="79"/>
                </a:lnTo>
                <a:lnTo>
                  <a:pt x="714" y="383"/>
                </a:lnTo>
              </a:path>
            </a:pathLst>
          </a:custGeom>
          <a:noFill/>
          <a:ln w="28575"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0982" name="Freeform 38"/>
          <p:cNvSpPr>
            <a:spLocks/>
          </p:cNvSpPr>
          <p:nvPr/>
        </p:nvSpPr>
        <p:spPr bwMode="auto">
          <a:xfrm>
            <a:off x="7485063" y="396875"/>
            <a:ext cx="430212" cy="693738"/>
          </a:xfrm>
          <a:custGeom>
            <a:avLst/>
            <a:gdLst>
              <a:gd name="T0" fmla="*/ 0 w 305"/>
              <a:gd name="T1" fmla="*/ 436 h 437"/>
              <a:gd name="T2" fmla="*/ 198 w 305"/>
              <a:gd name="T3" fmla="*/ 0 h 437"/>
              <a:gd name="T4" fmla="*/ 304 w 305"/>
              <a:gd name="T5" fmla="*/ 172 h 437"/>
              <a:gd name="T6" fmla="*/ 304 w 305"/>
              <a:gd name="T7" fmla="*/ 172 h 437"/>
            </a:gdLst>
            <a:ahLst/>
            <a:cxnLst>
              <a:cxn ang="0">
                <a:pos x="T0" y="T1"/>
              </a:cxn>
              <a:cxn ang="0">
                <a:pos x="T2" y="T3"/>
              </a:cxn>
              <a:cxn ang="0">
                <a:pos x="T4" y="T5"/>
              </a:cxn>
              <a:cxn ang="0">
                <a:pos x="T6" y="T7"/>
              </a:cxn>
            </a:cxnLst>
            <a:rect l="0" t="0" r="r" b="b"/>
            <a:pathLst>
              <a:path w="305" h="437">
                <a:moveTo>
                  <a:pt x="0" y="436"/>
                </a:moveTo>
                <a:lnTo>
                  <a:pt x="198" y="0"/>
                </a:lnTo>
                <a:lnTo>
                  <a:pt x="304" y="172"/>
                </a:lnTo>
                <a:lnTo>
                  <a:pt x="304" y="172"/>
                </a:lnTo>
              </a:path>
            </a:pathLst>
          </a:custGeom>
          <a:noFill/>
          <a:ln w="28575"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0983" name="Freeform 39"/>
          <p:cNvSpPr>
            <a:spLocks/>
          </p:cNvSpPr>
          <p:nvPr/>
        </p:nvSpPr>
        <p:spPr bwMode="auto">
          <a:xfrm>
            <a:off x="7351713" y="2052638"/>
            <a:ext cx="1516062" cy="1490662"/>
          </a:xfrm>
          <a:custGeom>
            <a:avLst/>
            <a:gdLst>
              <a:gd name="T0" fmla="*/ 0 w 1073"/>
              <a:gd name="T1" fmla="*/ 938 h 939"/>
              <a:gd name="T2" fmla="*/ 27 w 1073"/>
              <a:gd name="T3" fmla="*/ 449 h 939"/>
              <a:gd name="T4" fmla="*/ 265 w 1073"/>
              <a:gd name="T5" fmla="*/ 0 h 939"/>
              <a:gd name="T6" fmla="*/ 992 w 1073"/>
              <a:gd name="T7" fmla="*/ 80 h 939"/>
              <a:gd name="T8" fmla="*/ 1072 w 1073"/>
              <a:gd name="T9" fmla="*/ 515 h 939"/>
              <a:gd name="T10" fmla="*/ 1072 w 1073"/>
              <a:gd name="T11" fmla="*/ 515 h 939"/>
            </a:gdLst>
            <a:ahLst/>
            <a:cxnLst>
              <a:cxn ang="0">
                <a:pos x="T0" y="T1"/>
              </a:cxn>
              <a:cxn ang="0">
                <a:pos x="T2" y="T3"/>
              </a:cxn>
              <a:cxn ang="0">
                <a:pos x="T4" y="T5"/>
              </a:cxn>
              <a:cxn ang="0">
                <a:pos x="T6" y="T7"/>
              </a:cxn>
              <a:cxn ang="0">
                <a:pos x="T8" y="T9"/>
              </a:cxn>
              <a:cxn ang="0">
                <a:pos x="T10" y="T11"/>
              </a:cxn>
            </a:cxnLst>
            <a:rect l="0" t="0" r="r" b="b"/>
            <a:pathLst>
              <a:path w="1073" h="939">
                <a:moveTo>
                  <a:pt x="0" y="938"/>
                </a:moveTo>
                <a:lnTo>
                  <a:pt x="27" y="449"/>
                </a:lnTo>
                <a:lnTo>
                  <a:pt x="265" y="0"/>
                </a:lnTo>
                <a:lnTo>
                  <a:pt x="992" y="80"/>
                </a:lnTo>
                <a:lnTo>
                  <a:pt x="1072" y="515"/>
                </a:lnTo>
                <a:lnTo>
                  <a:pt x="1072" y="515"/>
                </a:lnTo>
              </a:path>
            </a:pathLst>
          </a:custGeom>
          <a:noFill/>
          <a:ln w="28575"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0984" name="Freeform 40"/>
          <p:cNvSpPr>
            <a:spLocks/>
          </p:cNvSpPr>
          <p:nvPr/>
        </p:nvSpPr>
        <p:spPr bwMode="auto">
          <a:xfrm>
            <a:off x="5410200" y="1816100"/>
            <a:ext cx="1219200" cy="1460500"/>
          </a:xfrm>
          <a:custGeom>
            <a:avLst/>
            <a:gdLst>
              <a:gd name="T0" fmla="*/ 768 w 768"/>
              <a:gd name="T1" fmla="*/ 56 h 920"/>
              <a:gd name="T2" fmla="*/ 624 w 768"/>
              <a:gd name="T3" fmla="*/ 8 h 920"/>
              <a:gd name="T4" fmla="*/ 480 w 768"/>
              <a:gd name="T5" fmla="*/ 104 h 920"/>
              <a:gd name="T6" fmla="*/ 240 w 768"/>
              <a:gd name="T7" fmla="*/ 440 h 920"/>
              <a:gd name="T8" fmla="*/ 0 w 768"/>
              <a:gd name="T9" fmla="*/ 920 h 920"/>
            </a:gdLst>
            <a:ahLst/>
            <a:cxnLst>
              <a:cxn ang="0">
                <a:pos x="T0" y="T1"/>
              </a:cxn>
              <a:cxn ang="0">
                <a:pos x="T2" y="T3"/>
              </a:cxn>
              <a:cxn ang="0">
                <a:pos x="T4" y="T5"/>
              </a:cxn>
              <a:cxn ang="0">
                <a:pos x="T6" y="T7"/>
              </a:cxn>
              <a:cxn ang="0">
                <a:pos x="T8" y="T9"/>
              </a:cxn>
            </a:cxnLst>
            <a:rect l="0" t="0" r="r" b="b"/>
            <a:pathLst>
              <a:path w="768" h="920">
                <a:moveTo>
                  <a:pt x="768" y="56"/>
                </a:moveTo>
                <a:cubicBezTo>
                  <a:pt x="720" y="28"/>
                  <a:pt x="672" y="0"/>
                  <a:pt x="624" y="8"/>
                </a:cubicBezTo>
                <a:cubicBezTo>
                  <a:pt x="576" y="16"/>
                  <a:pt x="544" y="32"/>
                  <a:pt x="480" y="104"/>
                </a:cubicBezTo>
                <a:cubicBezTo>
                  <a:pt x="416" y="176"/>
                  <a:pt x="320" y="304"/>
                  <a:pt x="240" y="440"/>
                </a:cubicBezTo>
                <a:cubicBezTo>
                  <a:pt x="160" y="576"/>
                  <a:pt x="80" y="748"/>
                  <a:pt x="0" y="920"/>
                </a:cubicBezTo>
              </a:path>
            </a:pathLst>
          </a:custGeom>
          <a:noFill/>
          <a:ln w="28575" cmpd="sng">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0985" name="Freeform 41"/>
          <p:cNvSpPr>
            <a:spLocks/>
          </p:cNvSpPr>
          <p:nvPr/>
        </p:nvSpPr>
        <p:spPr bwMode="auto">
          <a:xfrm>
            <a:off x="7912100" y="1633538"/>
            <a:ext cx="766763" cy="946150"/>
          </a:xfrm>
          <a:custGeom>
            <a:avLst/>
            <a:gdLst>
              <a:gd name="T0" fmla="*/ 0 w 543"/>
              <a:gd name="T1" fmla="*/ 0 h 596"/>
              <a:gd name="T2" fmla="*/ 542 w 543"/>
              <a:gd name="T3" fmla="*/ 317 h 596"/>
              <a:gd name="T4" fmla="*/ 27 w 543"/>
              <a:gd name="T5" fmla="*/ 595 h 596"/>
              <a:gd name="T6" fmla="*/ 27 w 543"/>
              <a:gd name="T7" fmla="*/ 595 h 596"/>
            </a:gdLst>
            <a:ahLst/>
            <a:cxnLst>
              <a:cxn ang="0">
                <a:pos x="T0" y="T1"/>
              </a:cxn>
              <a:cxn ang="0">
                <a:pos x="T2" y="T3"/>
              </a:cxn>
              <a:cxn ang="0">
                <a:pos x="T4" y="T5"/>
              </a:cxn>
              <a:cxn ang="0">
                <a:pos x="T6" y="T7"/>
              </a:cxn>
            </a:cxnLst>
            <a:rect l="0" t="0" r="r" b="b"/>
            <a:pathLst>
              <a:path w="543" h="596">
                <a:moveTo>
                  <a:pt x="0" y="0"/>
                </a:moveTo>
                <a:lnTo>
                  <a:pt x="542" y="317"/>
                </a:lnTo>
                <a:lnTo>
                  <a:pt x="27" y="595"/>
                </a:lnTo>
                <a:lnTo>
                  <a:pt x="27" y="595"/>
                </a:lnTo>
              </a:path>
            </a:pathLst>
          </a:custGeom>
          <a:noFill/>
          <a:ln w="47625"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0986" name="Freeform 42"/>
          <p:cNvSpPr>
            <a:spLocks/>
          </p:cNvSpPr>
          <p:nvPr/>
        </p:nvSpPr>
        <p:spPr bwMode="auto">
          <a:xfrm>
            <a:off x="5916613" y="1319213"/>
            <a:ext cx="711200" cy="1008062"/>
          </a:xfrm>
          <a:custGeom>
            <a:avLst/>
            <a:gdLst>
              <a:gd name="T0" fmla="*/ 212 w 503"/>
              <a:gd name="T1" fmla="*/ 0 h 635"/>
              <a:gd name="T2" fmla="*/ 0 w 503"/>
              <a:gd name="T3" fmla="*/ 634 h 635"/>
              <a:gd name="T4" fmla="*/ 502 w 503"/>
              <a:gd name="T5" fmla="*/ 476 h 635"/>
            </a:gdLst>
            <a:ahLst/>
            <a:cxnLst>
              <a:cxn ang="0">
                <a:pos x="T0" y="T1"/>
              </a:cxn>
              <a:cxn ang="0">
                <a:pos x="T2" y="T3"/>
              </a:cxn>
              <a:cxn ang="0">
                <a:pos x="T4" y="T5"/>
              </a:cxn>
            </a:cxnLst>
            <a:rect l="0" t="0" r="r" b="b"/>
            <a:pathLst>
              <a:path w="503" h="635">
                <a:moveTo>
                  <a:pt x="212" y="0"/>
                </a:moveTo>
                <a:lnTo>
                  <a:pt x="0" y="634"/>
                </a:lnTo>
                <a:lnTo>
                  <a:pt x="502" y="476"/>
                </a:lnTo>
              </a:path>
            </a:pathLst>
          </a:custGeom>
          <a:noFill/>
          <a:ln w="28575" cap="flat"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0987" name="Text Box 43"/>
          <p:cNvSpPr txBox="1">
            <a:spLocks noChangeArrowheads="1"/>
          </p:cNvSpPr>
          <p:nvPr/>
        </p:nvSpPr>
        <p:spPr bwMode="auto">
          <a:xfrm>
            <a:off x="1219200" y="381000"/>
            <a:ext cx="381000" cy="503238"/>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sz="4000">
                <a:effectLst>
                  <a:outerShdw blurRad="38100" dist="38100" dir="2700000" algn="tl">
                    <a:srgbClr val="FFFFFF"/>
                  </a:outerShdw>
                </a:effectLst>
              </a:rPr>
              <a:t>1</a:t>
            </a:r>
          </a:p>
        </p:txBody>
      </p:sp>
      <p:sp>
        <p:nvSpPr>
          <p:cNvPr id="210989" name="Oval 45"/>
          <p:cNvSpPr>
            <a:spLocks noChangeArrowheads="1"/>
          </p:cNvSpPr>
          <p:nvPr/>
        </p:nvSpPr>
        <p:spPr bwMode="auto">
          <a:xfrm>
            <a:off x="4495800" y="6096000"/>
            <a:ext cx="533400" cy="533400"/>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0990" name="Text Box 46"/>
          <p:cNvSpPr txBox="1">
            <a:spLocks noChangeArrowheads="1"/>
          </p:cNvSpPr>
          <p:nvPr/>
        </p:nvSpPr>
        <p:spPr bwMode="auto">
          <a:xfrm>
            <a:off x="4572000" y="6019800"/>
            <a:ext cx="381000" cy="503238"/>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sz="4000">
                <a:effectLst>
                  <a:outerShdw blurRad="38100" dist="38100" dir="2700000" algn="tl">
                    <a:srgbClr val="FFFFFF"/>
                  </a:outerShdw>
                </a:effectLst>
              </a:rPr>
              <a:t>2</a:t>
            </a:r>
          </a:p>
        </p:txBody>
      </p:sp>
      <p:sp>
        <p:nvSpPr>
          <p:cNvPr id="210991" name="Oval 47"/>
          <p:cNvSpPr>
            <a:spLocks noChangeArrowheads="1"/>
          </p:cNvSpPr>
          <p:nvPr/>
        </p:nvSpPr>
        <p:spPr bwMode="auto">
          <a:xfrm>
            <a:off x="6019800" y="457200"/>
            <a:ext cx="533400" cy="533400"/>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0992" name="Text Box 48"/>
          <p:cNvSpPr txBox="1">
            <a:spLocks noChangeArrowheads="1"/>
          </p:cNvSpPr>
          <p:nvPr/>
        </p:nvSpPr>
        <p:spPr bwMode="auto">
          <a:xfrm>
            <a:off x="6096000" y="381000"/>
            <a:ext cx="381000" cy="503238"/>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sz="4000">
                <a:effectLst>
                  <a:outerShdw blurRad="38100" dist="38100" dir="2700000" algn="tl">
                    <a:srgbClr val="FFFFFF"/>
                  </a:outerShdw>
                </a:effectLst>
              </a:rPr>
              <a:t>3</a:t>
            </a:r>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10949"/>
                                        </p:tgtEl>
                                        <p:attrNameLst>
                                          <p:attrName>style.visibility</p:attrName>
                                        </p:attrNameLst>
                                      </p:cBhvr>
                                      <p:to>
                                        <p:strVal val="visible"/>
                                      </p:to>
                                    </p:set>
                                    <p:anim calcmode="lin" valueType="num">
                                      <p:cBhvr>
                                        <p:cTn id="7" dur="500" fill="hold"/>
                                        <p:tgtEl>
                                          <p:spTgt spid="210949"/>
                                        </p:tgtEl>
                                        <p:attrNameLst>
                                          <p:attrName>ppt_w</p:attrName>
                                        </p:attrNameLst>
                                      </p:cBhvr>
                                      <p:tavLst>
                                        <p:tav tm="0">
                                          <p:val>
                                            <p:fltVal val="0"/>
                                          </p:val>
                                        </p:tav>
                                        <p:tav tm="100000">
                                          <p:val>
                                            <p:strVal val="#ppt_w"/>
                                          </p:val>
                                        </p:tav>
                                      </p:tavLst>
                                    </p:anim>
                                    <p:anim calcmode="lin" valueType="num">
                                      <p:cBhvr>
                                        <p:cTn id="8" dur="500" fill="hold"/>
                                        <p:tgtEl>
                                          <p:spTgt spid="210949"/>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210948"/>
                                        </p:tgtEl>
                                        <p:attrNameLst>
                                          <p:attrName>style.visibility</p:attrName>
                                        </p:attrNameLst>
                                      </p:cBhvr>
                                      <p:to>
                                        <p:strVal val="visible"/>
                                      </p:to>
                                    </p:set>
                                    <p:anim calcmode="lin" valueType="num">
                                      <p:cBhvr>
                                        <p:cTn id="13" dur="500" fill="hold"/>
                                        <p:tgtEl>
                                          <p:spTgt spid="210948"/>
                                        </p:tgtEl>
                                        <p:attrNameLst>
                                          <p:attrName>ppt_w</p:attrName>
                                        </p:attrNameLst>
                                      </p:cBhvr>
                                      <p:tavLst>
                                        <p:tav tm="0">
                                          <p:val>
                                            <p:fltVal val="0"/>
                                          </p:val>
                                        </p:tav>
                                        <p:tav tm="100000">
                                          <p:val>
                                            <p:strVal val="#ppt_w"/>
                                          </p:val>
                                        </p:tav>
                                      </p:tavLst>
                                    </p:anim>
                                    <p:anim calcmode="lin" valueType="num">
                                      <p:cBhvr>
                                        <p:cTn id="14" dur="500" fill="hold"/>
                                        <p:tgtEl>
                                          <p:spTgt spid="210948"/>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210971"/>
                                        </p:tgtEl>
                                        <p:attrNameLst>
                                          <p:attrName>style.visibility</p:attrName>
                                        </p:attrNameLst>
                                      </p:cBhvr>
                                      <p:to>
                                        <p:strVal val="visible"/>
                                      </p:to>
                                    </p:set>
                                    <p:anim calcmode="lin" valueType="num">
                                      <p:cBhvr>
                                        <p:cTn id="19" dur="500" fill="hold"/>
                                        <p:tgtEl>
                                          <p:spTgt spid="210971"/>
                                        </p:tgtEl>
                                        <p:attrNameLst>
                                          <p:attrName>ppt_w</p:attrName>
                                        </p:attrNameLst>
                                      </p:cBhvr>
                                      <p:tavLst>
                                        <p:tav tm="0">
                                          <p:val>
                                            <p:fltVal val="0"/>
                                          </p:val>
                                        </p:tav>
                                        <p:tav tm="100000">
                                          <p:val>
                                            <p:strVal val="#ppt_w"/>
                                          </p:val>
                                        </p:tav>
                                      </p:tavLst>
                                    </p:anim>
                                    <p:anim calcmode="lin" valueType="num">
                                      <p:cBhvr>
                                        <p:cTn id="20" dur="500" fill="hold"/>
                                        <p:tgtEl>
                                          <p:spTgt spid="210971"/>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210972"/>
                                        </p:tgtEl>
                                        <p:attrNameLst>
                                          <p:attrName>style.visibility</p:attrName>
                                        </p:attrNameLst>
                                      </p:cBhvr>
                                      <p:to>
                                        <p:strVal val="visible"/>
                                      </p:to>
                                    </p:set>
                                    <p:anim calcmode="lin" valueType="num">
                                      <p:cBhvr>
                                        <p:cTn id="25" dur="500" fill="hold"/>
                                        <p:tgtEl>
                                          <p:spTgt spid="210972"/>
                                        </p:tgtEl>
                                        <p:attrNameLst>
                                          <p:attrName>ppt_w</p:attrName>
                                        </p:attrNameLst>
                                      </p:cBhvr>
                                      <p:tavLst>
                                        <p:tav tm="0">
                                          <p:val>
                                            <p:fltVal val="0"/>
                                          </p:val>
                                        </p:tav>
                                        <p:tav tm="100000">
                                          <p:val>
                                            <p:strVal val="#ppt_w"/>
                                          </p:val>
                                        </p:tav>
                                      </p:tavLst>
                                    </p:anim>
                                    <p:anim calcmode="lin" valueType="num">
                                      <p:cBhvr>
                                        <p:cTn id="26" dur="500" fill="hold"/>
                                        <p:tgtEl>
                                          <p:spTgt spid="210972"/>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210985"/>
                                        </p:tgtEl>
                                        <p:attrNameLst>
                                          <p:attrName>style.visibility</p:attrName>
                                        </p:attrNameLst>
                                      </p:cBhvr>
                                      <p:to>
                                        <p:strVal val="visible"/>
                                      </p:to>
                                    </p:set>
                                    <p:anim calcmode="lin" valueType="num">
                                      <p:cBhvr>
                                        <p:cTn id="31" dur="500" fill="hold"/>
                                        <p:tgtEl>
                                          <p:spTgt spid="210985"/>
                                        </p:tgtEl>
                                        <p:attrNameLst>
                                          <p:attrName>ppt_w</p:attrName>
                                        </p:attrNameLst>
                                      </p:cBhvr>
                                      <p:tavLst>
                                        <p:tav tm="0">
                                          <p:val>
                                            <p:fltVal val="0"/>
                                          </p:val>
                                        </p:tav>
                                        <p:tav tm="100000">
                                          <p:val>
                                            <p:strVal val="#ppt_w"/>
                                          </p:val>
                                        </p:tav>
                                      </p:tavLst>
                                    </p:anim>
                                    <p:anim calcmode="lin" valueType="num">
                                      <p:cBhvr>
                                        <p:cTn id="32" dur="500" fill="hold"/>
                                        <p:tgtEl>
                                          <p:spTgt spid="210985"/>
                                        </p:tgtEl>
                                        <p:attrNameLst>
                                          <p:attrName>ppt_h</p:attrName>
                                        </p:attrNameLst>
                                      </p:cBhvr>
                                      <p:tavLst>
                                        <p:tav tm="0">
                                          <p:val>
                                            <p:strVal val="#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210986"/>
                                        </p:tgtEl>
                                        <p:attrNameLst>
                                          <p:attrName>style.visibility</p:attrName>
                                        </p:attrNameLst>
                                      </p:cBhvr>
                                      <p:to>
                                        <p:strVal val="visible"/>
                                      </p:to>
                                    </p:set>
                                    <p:anim calcmode="lin" valueType="num">
                                      <p:cBhvr>
                                        <p:cTn id="37" dur="500" fill="hold"/>
                                        <p:tgtEl>
                                          <p:spTgt spid="210986"/>
                                        </p:tgtEl>
                                        <p:attrNameLst>
                                          <p:attrName>ppt_w</p:attrName>
                                        </p:attrNameLst>
                                      </p:cBhvr>
                                      <p:tavLst>
                                        <p:tav tm="0">
                                          <p:val>
                                            <p:fltVal val="0"/>
                                          </p:val>
                                        </p:tav>
                                        <p:tav tm="100000">
                                          <p:val>
                                            <p:strVal val="#ppt_w"/>
                                          </p:val>
                                        </p:tav>
                                      </p:tavLst>
                                    </p:anim>
                                    <p:anim calcmode="lin" valueType="num">
                                      <p:cBhvr>
                                        <p:cTn id="38" dur="500" fill="hold"/>
                                        <p:tgtEl>
                                          <p:spTgt spid="21098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animBg="1"/>
      <p:bldP spid="210949" grpId="0" animBg="1"/>
      <p:bldP spid="210971" grpId="0" animBg="1"/>
      <p:bldP spid="210972" grpId="0" animBg="1"/>
      <p:bldP spid="210985" grpId="0" animBg="1"/>
      <p:bldP spid="210986"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Text Box 1026"/>
          <p:cNvSpPr txBox="1">
            <a:spLocks noChangeArrowheads="1"/>
          </p:cNvSpPr>
          <p:nvPr/>
        </p:nvSpPr>
        <p:spPr bwMode="auto">
          <a:xfrm>
            <a:off x="228600" y="304800"/>
            <a:ext cx="4729163" cy="72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hangingPunct="0">
              <a:lnSpc>
                <a:spcPct val="85000"/>
              </a:lnSpc>
              <a:spcBef>
                <a:spcPct val="30000"/>
              </a:spcBef>
              <a:buFont typeface="Wingdings" charset="2"/>
              <a:buChar char="#"/>
            </a:pPr>
            <a:r>
              <a:rPr lang="en-US" altLang="en-US" sz="4900" baseline="0">
                <a:solidFill>
                  <a:srgbClr val="663300"/>
                </a:solidFill>
                <a:effectLst>
                  <a:outerShdw blurRad="38100" dist="38100" dir="2700000" algn="tl">
                    <a:srgbClr val="000000"/>
                  </a:outerShdw>
                </a:effectLst>
              </a:rPr>
              <a:t> Root Pruning</a:t>
            </a:r>
            <a:endParaRPr lang="en-US" altLang="en-US" sz="2000" baseline="0">
              <a:solidFill>
                <a:srgbClr val="663300"/>
              </a:solidFill>
              <a:effectLst>
                <a:outerShdw blurRad="38100" dist="38100" dir="2700000" algn="tl">
                  <a:srgbClr val="000000"/>
                </a:outerShdw>
              </a:effectLst>
            </a:endParaRPr>
          </a:p>
        </p:txBody>
      </p:sp>
      <p:sp>
        <p:nvSpPr>
          <p:cNvPr id="214020" name="Freeform 1028"/>
          <p:cNvSpPr>
            <a:spLocks/>
          </p:cNvSpPr>
          <p:nvPr/>
        </p:nvSpPr>
        <p:spPr bwMode="auto">
          <a:xfrm>
            <a:off x="6837363" y="4862513"/>
            <a:ext cx="1160462" cy="1258887"/>
          </a:xfrm>
          <a:custGeom>
            <a:avLst/>
            <a:gdLst>
              <a:gd name="T0" fmla="*/ 0 w 821"/>
              <a:gd name="T1" fmla="*/ 238 h 793"/>
              <a:gd name="T2" fmla="*/ 714 w 821"/>
              <a:gd name="T3" fmla="*/ 0 h 793"/>
              <a:gd name="T4" fmla="*/ 820 w 821"/>
              <a:gd name="T5" fmla="*/ 687 h 793"/>
              <a:gd name="T6" fmla="*/ 463 w 821"/>
              <a:gd name="T7" fmla="*/ 792 h 793"/>
              <a:gd name="T8" fmla="*/ 0 w 821"/>
              <a:gd name="T9" fmla="*/ 238 h 793"/>
            </a:gdLst>
            <a:ahLst/>
            <a:cxnLst>
              <a:cxn ang="0">
                <a:pos x="T0" y="T1"/>
              </a:cxn>
              <a:cxn ang="0">
                <a:pos x="T2" y="T3"/>
              </a:cxn>
              <a:cxn ang="0">
                <a:pos x="T4" y="T5"/>
              </a:cxn>
              <a:cxn ang="0">
                <a:pos x="T6" y="T7"/>
              </a:cxn>
              <a:cxn ang="0">
                <a:pos x="T8" y="T9"/>
              </a:cxn>
            </a:cxnLst>
            <a:rect l="0" t="0" r="r" b="b"/>
            <a:pathLst>
              <a:path w="821" h="793">
                <a:moveTo>
                  <a:pt x="0" y="238"/>
                </a:moveTo>
                <a:lnTo>
                  <a:pt x="714" y="0"/>
                </a:lnTo>
                <a:lnTo>
                  <a:pt x="820" y="687"/>
                </a:lnTo>
                <a:lnTo>
                  <a:pt x="463" y="792"/>
                </a:lnTo>
                <a:lnTo>
                  <a:pt x="0" y="238"/>
                </a:lnTo>
              </a:path>
            </a:pathLst>
          </a:custGeom>
          <a:solidFill>
            <a:srgbClr val="DFA659"/>
          </a:solidFill>
          <a:ln w="0" cap="flat" cmpd="sng">
            <a:solidFill>
              <a:srgbClr val="DFA659"/>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4021" name="Freeform 1029"/>
          <p:cNvSpPr>
            <a:spLocks/>
          </p:cNvSpPr>
          <p:nvPr/>
        </p:nvSpPr>
        <p:spPr bwMode="auto">
          <a:xfrm>
            <a:off x="6943725" y="3394075"/>
            <a:ext cx="481013" cy="1616075"/>
          </a:xfrm>
          <a:custGeom>
            <a:avLst/>
            <a:gdLst>
              <a:gd name="T0" fmla="*/ 339 w 340"/>
              <a:gd name="T1" fmla="*/ 1017 h 1018"/>
              <a:gd name="T2" fmla="*/ 283 w 340"/>
              <a:gd name="T3" fmla="*/ 912 h 1018"/>
              <a:gd name="T4" fmla="*/ 226 w 340"/>
              <a:gd name="T5" fmla="*/ 807 h 1018"/>
              <a:gd name="T6" fmla="*/ 203 w 340"/>
              <a:gd name="T7" fmla="*/ 716 h 1018"/>
              <a:gd name="T8" fmla="*/ 230 w 340"/>
              <a:gd name="T9" fmla="*/ 605 h 1018"/>
              <a:gd name="T10" fmla="*/ 279 w 340"/>
              <a:gd name="T11" fmla="*/ 372 h 1018"/>
              <a:gd name="T12" fmla="*/ 224 w 340"/>
              <a:gd name="T13" fmla="*/ 166 h 1018"/>
              <a:gd name="T14" fmla="*/ 5 w 340"/>
              <a:gd name="T15" fmla="*/ 13 h 1018"/>
              <a:gd name="T16" fmla="*/ 0 w 340"/>
              <a:gd name="T17" fmla="*/ 0 h 1018"/>
              <a:gd name="T18" fmla="*/ 64 w 340"/>
              <a:gd name="T19" fmla="*/ 89 h 1018"/>
              <a:gd name="T20" fmla="*/ 126 w 340"/>
              <a:gd name="T21" fmla="*/ 206 h 1018"/>
              <a:gd name="T22" fmla="*/ 99 w 340"/>
              <a:gd name="T23" fmla="*/ 388 h 1018"/>
              <a:gd name="T24" fmla="*/ 78 w 340"/>
              <a:gd name="T25" fmla="*/ 510 h 1018"/>
              <a:gd name="T26" fmla="*/ 113 w 340"/>
              <a:gd name="T27" fmla="*/ 809 h 1018"/>
              <a:gd name="T28" fmla="*/ 221 w 340"/>
              <a:gd name="T29" fmla="*/ 937 h 1018"/>
              <a:gd name="T30" fmla="*/ 221 w 340"/>
              <a:gd name="T31" fmla="*/ 937 h 1018"/>
              <a:gd name="T32" fmla="*/ 339 w 340"/>
              <a:gd name="T33" fmla="*/ 1017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0" h="1018">
                <a:moveTo>
                  <a:pt x="339" y="1017"/>
                </a:moveTo>
                <a:lnTo>
                  <a:pt x="283" y="912"/>
                </a:lnTo>
                <a:lnTo>
                  <a:pt x="226" y="807"/>
                </a:lnTo>
                <a:lnTo>
                  <a:pt x="203" y="716"/>
                </a:lnTo>
                <a:lnTo>
                  <a:pt x="230" y="605"/>
                </a:lnTo>
                <a:lnTo>
                  <a:pt x="279" y="372"/>
                </a:lnTo>
                <a:lnTo>
                  <a:pt x="224" y="166"/>
                </a:lnTo>
                <a:lnTo>
                  <a:pt x="5" y="13"/>
                </a:lnTo>
                <a:lnTo>
                  <a:pt x="0" y="0"/>
                </a:lnTo>
                <a:lnTo>
                  <a:pt x="64" y="89"/>
                </a:lnTo>
                <a:lnTo>
                  <a:pt x="126" y="206"/>
                </a:lnTo>
                <a:lnTo>
                  <a:pt x="99" y="388"/>
                </a:lnTo>
                <a:lnTo>
                  <a:pt x="78" y="510"/>
                </a:lnTo>
                <a:lnTo>
                  <a:pt x="113" y="809"/>
                </a:lnTo>
                <a:lnTo>
                  <a:pt x="221" y="937"/>
                </a:lnTo>
                <a:lnTo>
                  <a:pt x="221" y="937"/>
                </a:lnTo>
                <a:lnTo>
                  <a:pt x="339" y="1017"/>
                </a:lnTo>
              </a:path>
            </a:pathLst>
          </a:custGeom>
          <a:solidFill>
            <a:srgbClr val="99CC00"/>
          </a:solidFill>
          <a:ln w="0" cap="flat" cmpd="sng">
            <a:solidFill>
              <a:srgbClr val="0099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4022" name="Freeform 1030"/>
          <p:cNvSpPr>
            <a:spLocks/>
          </p:cNvSpPr>
          <p:nvPr/>
        </p:nvSpPr>
        <p:spPr bwMode="auto">
          <a:xfrm>
            <a:off x="6311900" y="4027488"/>
            <a:ext cx="1076325" cy="979487"/>
          </a:xfrm>
          <a:custGeom>
            <a:avLst/>
            <a:gdLst>
              <a:gd name="T0" fmla="*/ 762 w 763"/>
              <a:gd name="T1" fmla="*/ 616 h 617"/>
              <a:gd name="T2" fmla="*/ 730 w 763"/>
              <a:gd name="T3" fmla="*/ 572 h 617"/>
              <a:gd name="T4" fmla="*/ 585 w 763"/>
              <a:gd name="T5" fmla="*/ 318 h 617"/>
              <a:gd name="T6" fmla="*/ 545 w 763"/>
              <a:gd name="T7" fmla="*/ 220 h 617"/>
              <a:gd name="T8" fmla="*/ 490 w 763"/>
              <a:gd name="T9" fmla="*/ 85 h 617"/>
              <a:gd name="T10" fmla="*/ 385 w 763"/>
              <a:gd name="T11" fmla="*/ 0 h 617"/>
              <a:gd name="T12" fmla="*/ 289 w 763"/>
              <a:gd name="T13" fmla="*/ 10 h 617"/>
              <a:gd name="T14" fmla="*/ 154 w 763"/>
              <a:gd name="T15" fmla="*/ 64 h 617"/>
              <a:gd name="T16" fmla="*/ 83 w 763"/>
              <a:gd name="T17" fmla="*/ 136 h 617"/>
              <a:gd name="T18" fmla="*/ 0 w 763"/>
              <a:gd name="T19" fmla="*/ 212 h 617"/>
              <a:gd name="T20" fmla="*/ 37 w 763"/>
              <a:gd name="T21" fmla="*/ 197 h 617"/>
              <a:gd name="T22" fmla="*/ 137 w 763"/>
              <a:gd name="T23" fmla="*/ 200 h 617"/>
              <a:gd name="T24" fmla="*/ 257 w 763"/>
              <a:gd name="T25" fmla="*/ 179 h 617"/>
              <a:gd name="T26" fmla="*/ 368 w 763"/>
              <a:gd name="T27" fmla="*/ 135 h 617"/>
              <a:gd name="T28" fmla="*/ 474 w 763"/>
              <a:gd name="T29" fmla="*/ 434 h 617"/>
              <a:gd name="T30" fmla="*/ 521 w 763"/>
              <a:gd name="T31" fmla="*/ 514 h 617"/>
              <a:gd name="T32" fmla="*/ 583 w 763"/>
              <a:gd name="T33" fmla="*/ 560 h 617"/>
              <a:gd name="T34" fmla="*/ 757 w 763"/>
              <a:gd name="T35" fmla="*/ 604 h 617"/>
              <a:gd name="T36" fmla="*/ 762 w 763"/>
              <a:gd name="T37" fmla="*/ 616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3" h="617">
                <a:moveTo>
                  <a:pt x="762" y="616"/>
                </a:moveTo>
                <a:lnTo>
                  <a:pt x="730" y="572"/>
                </a:lnTo>
                <a:lnTo>
                  <a:pt x="585" y="318"/>
                </a:lnTo>
                <a:lnTo>
                  <a:pt x="545" y="220"/>
                </a:lnTo>
                <a:lnTo>
                  <a:pt x="490" y="85"/>
                </a:lnTo>
                <a:lnTo>
                  <a:pt x="385" y="0"/>
                </a:lnTo>
                <a:lnTo>
                  <a:pt x="289" y="10"/>
                </a:lnTo>
                <a:lnTo>
                  <a:pt x="154" y="64"/>
                </a:lnTo>
                <a:lnTo>
                  <a:pt x="83" y="136"/>
                </a:lnTo>
                <a:lnTo>
                  <a:pt x="0" y="212"/>
                </a:lnTo>
                <a:lnTo>
                  <a:pt x="37" y="197"/>
                </a:lnTo>
                <a:lnTo>
                  <a:pt x="137" y="200"/>
                </a:lnTo>
                <a:lnTo>
                  <a:pt x="257" y="179"/>
                </a:lnTo>
                <a:lnTo>
                  <a:pt x="368" y="135"/>
                </a:lnTo>
                <a:lnTo>
                  <a:pt x="474" y="434"/>
                </a:lnTo>
                <a:lnTo>
                  <a:pt x="521" y="514"/>
                </a:lnTo>
                <a:lnTo>
                  <a:pt x="583" y="560"/>
                </a:lnTo>
                <a:lnTo>
                  <a:pt x="757" y="604"/>
                </a:lnTo>
                <a:lnTo>
                  <a:pt x="762" y="616"/>
                </a:lnTo>
              </a:path>
            </a:pathLst>
          </a:custGeom>
          <a:solidFill>
            <a:srgbClr val="99CC00"/>
          </a:solidFill>
          <a:ln w="0" cap="flat" cmpd="sng">
            <a:solidFill>
              <a:srgbClr val="0099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4023" name="Freeform 1031"/>
          <p:cNvSpPr>
            <a:spLocks/>
          </p:cNvSpPr>
          <p:nvPr/>
        </p:nvSpPr>
        <p:spPr bwMode="auto">
          <a:xfrm>
            <a:off x="7048500" y="4037013"/>
            <a:ext cx="1076325" cy="981075"/>
          </a:xfrm>
          <a:custGeom>
            <a:avLst/>
            <a:gdLst>
              <a:gd name="T0" fmla="*/ 0 w 763"/>
              <a:gd name="T1" fmla="*/ 617 h 618"/>
              <a:gd name="T2" fmla="*/ 31 w 763"/>
              <a:gd name="T3" fmla="*/ 572 h 618"/>
              <a:gd name="T4" fmla="*/ 177 w 763"/>
              <a:gd name="T5" fmla="*/ 318 h 618"/>
              <a:gd name="T6" fmla="*/ 217 w 763"/>
              <a:gd name="T7" fmla="*/ 220 h 618"/>
              <a:gd name="T8" fmla="*/ 271 w 763"/>
              <a:gd name="T9" fmla="*/ 86 h 618"/>
              <a:gd name="T10" fmla="*/ 377 w 763"/>
              <a:gd name="T11" fmla="*/ 0 h 618"/>
              <a:gd name="T12" fmla="*/ 473 w 763"/>
              <a:gd name="T13" fmla="*/ 10 h 618"/>
              <a:gd name="T14" fmla="*/ 608 w 763"/>
              <a:gd name="T15" fmla="*/ 65 h 618"/>
              <a:gd name="T16" fmla="*/ 679 w 763"/>
              <a:gd name="T17" fmla="*/ 136 h 618"/>
              <a:gd name="T18" fmla="*/ 762 w 763"/>
              <a:gd name="T19" fmla="*/ 212 h 618"/>
              <a:gd name="T20" fmla="*/ 725 w 763"/>
              <a:gd name="T21" fmla="*/ 198 h 618"/>
              <a:gd name="T22" fmla="*/ 625 w 763"/>
              <a:gd name="T23" fmla="*/ 200 h 618"/>
              <a:gd name="T24" fmla="*/ 505 w 763"/>
              <a:gd name="T25" fmla="*/ 180 h 618"/>
              <a:gd name="T26" fmla="*/ 394 w 763"/>
              <a:gd name="T27" fmla="*/ 135 h 618"/>
              <a:gd name="T28" fmla="*/ 287 w 763"/>
              <a:gd name="T29" fmla="*/ 434 h 618"/>
              <a:gd name="T30" fmla="*/ 241 w 763"/>
              <a:gd name="T31" fmla="*/ 515 h 618"/>
              <a:gd name="T32" fmla="*/ 179 w 763"/>
              <a:gd name="T33" fmla="*/ 561 h 618"/>
              <a:gd name="T34" fmla="*/ 5 w 763"/>
              <a:gd name="T35" fmla="*/ 604 h 618"/>
              <a:gd name="T36" fmla="*/ 0 w 763"/>
              <a:gd name="T37" fmla="*/ 617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3" h="618">
                <a:moveTo>
                  <a:pt x="0" y="617"/>
                </a:moveTo>
                <a:lnTo>
                  <a:pt x="31" y="572"/>
                </a:lnTo>
                <a:lnTo>
                  <a:pt x="177" y="318"/>
                </a:lnTo>
                <a:lnTo>
                  <a:pt x="217" y="220"/>
                </a:lnTo>
                <a:lnTo>
                  <a:pt x="271" y="86"/>
                </a:lnTo>
                <a:lnTo>
                  <a:pt x="377" y="0"/>
                </a:lnTo>
                <a:lnTo>
                  <a:pt x="473" y="10"/>
                </a:lnTo>
                <a:lnTo>
                  <a:pt x="608" y="65"/>
                </a:lnTo>
                <a:lnTo>
                  <a:pt x="679" y="136"/>
                </a:lnTo>
                <a:lnTo>
                  <a:pt x="762" y="212"/>
                </a:lnTo>
                <a:lnTo>
                  <a:pt x="725" y="198"/>
                </a:lnTo>
                <a:lnTo>
                  <a:pt x="625" y="200"/>
                </a:lnTo>
                <a:lnTo>
                  <a:pt x="505" y="180"/>
                </a:lnTo>
                <a:lnTo>
                  <a:pt x="394" y="135"/>
                </a:lnTo>
                <a:lnTo>
                  <a:pt x="287" y="434"/>
                </a:lnTo>
                <a:lnTo>
                  <a:pt x="241" y="515"/>
                </a:lnTo>
                <a:lnTo>
                  <a:pt x="179" y="561"/>
                </a:lnTo>
                <a:lnTo>
                  <a:pt x="5" y="604"/>
                </a:lnTo>
                <a:lnTo>
                  <a:pt x="0" y="617"/>
                </a:lnTo>
              </a:path>
            </a:pathLst>
          </a:custGeom>
          <a:solidFill>
            <a:srgbClr val="99CC00"/>
          </a:solidFill>
          <a:ln w="0" cap="flat" cmpd="sng">
            <a:solidFill>
              <a:srgbClr val="0099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4024" name="Freeform 1032"/>
          <p:cNvSpPr>
            <a:spLocks/>
          </p:cNvSpPr>
          <p:nvPr/>
        </p:nvSpPr>
        <p:spPr bwMode="auto">
          <a:xfrm>
            <a:off x="6532563" y="4532313"/>
            <a:ext cx="830262" cy="696912"/>
          </a:xfrm>
          <a:custGeom>
            <a:avLst/>
            <a:gdLst>
              <a:gd name="T0" fmla="*/ 584 w 588"/>
              <a:gd name="T1" fmla="*/ 259 h 439"/>
              <a:gd name="T2" fmla="*/ 442 w 588"/>
              <a:gd name="T3" fmla="*/ 188 h 439"/>
              <a:gd name="T4" fmla="*/ 400 w 588"/>
              <a:gd name="T5" fmla="*/ 120 h 439"/>
              <a:gd name="T6" fmla="*/ 308 w 588"/>
              <a:gd name="T7" fmla="*/ 0 h 439"/>
              <a:gd name="T8" fmla="*/ 75 w 588"/>
              <a:gd name="T9" fmla="*/ 23 h 439"/>
              <a:gd name="T10" fmla="*/ 9 w 588"/>
              <a:gd name="T11" fmla="*/ 106 h 439"/>
              <a:gd name="T12" fmla="*/ 37 w 588"/>
              <a:gd name="T13" fmla="*/ 209 h 439"/>
              <a:gd name="T14" fmla="*/ 54 w 588"/>
              <a:gd name="T15" fmla="*/ 288 h 439"/>
              <a:gd name="T16" fmla="*/ 15 w 588"/>
              <a:gd name="T17" fmla="*/ 403 h 439"/>
              <a:gd name="T18" fmla="*/ 0 w 588"/>
              <a:gd name="T19" fmla="*/ 438 h 439"/>
              <a:gd name="T20" fmla="*/ 50 w 588"/>
              <a:gd name="T21" fmla="*/ 418 h 439"/>
              <a:gd name="T22" fmla="*/ 111 w 588"/>
              <a:gd name="T23" fmla="*/ 393 h 439"/>
              <a:gd name="T24" fmla="*/ 162 w 588"/>
              <a:gd name="T25" fmla="*/ 273 h 439"/>
              <a:gd name="T26" fmla="*/ 152 w 588"/>
              <a:gd name="T27" fmla="*/ 248 h 439"/>
              <a:gd name="T28" fmla="*/ 162 w 588"/>
              <a:gd name="T29" fmla="*/ 202 h 439"/>
              <a:gd name="T30" fmla="*/ 223 w 588"/>
              <a:gd name="T31" fmla="*/ 177 h 439"/>
              <a:gd name="T32" fmla="*/ 292 w 588"/>
              <a:gd name="T33" fmla="*/ 206 h 439"/>
              <a:gd name="T34" fmla="*/ 368 w 588"/>
              <a:gd name="T35" fmla="*/ 289 h 439"/>
              <a:gd name="T36" fmla="*/ 435 w 588"/>
              <a:gd name="T37" fmla="*/ 347 h 439"/>
              <a:gd name="T38" fmla="*/ 587 w 588"/>
              <a:gd name="T39" fmla="*/ 300 h 439"/>
              <a:gd name="T40" fmla="*/ 584 w 588"/>
              <a:gd name="T41" fmla="*/ 259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8" h="439">
                <a:moveTo>
                  <a:pt x="584" y="259"/>
                </a:moveTo>
                <a:lnTo>
                  <a:pt x="442" y="188"/>
                </a:lnTo>
                <a:lnTo>
                  <a:pt x="400" y="120"/>
                </a:lnTo>
                <a:lnTo>
                  <a:pt x="308" y="0"/>
                </a:lnTo>
                <a:lnTo>
                  <a:pt x="75" y="23"/>
                </a:lnTo>
                <a:lnTo>
                  <a:pt x="9" y="106"/>
                </a:lnTo>
                <a:lnTo>
                  <a:pt x="37" y="209"/>
                </a:lnTo>
                <a:lnTo>
                  <a:pt x="54" y="288"/>
                </a:lnTo>
                <a:lnTo>
                  <a:pt x="15" y="403"/>
                </a:lnTo>
                <a:lnTo>
                  <a:pt x="0" y="438"/>
                </a:lnTo>
                <a:lnTo>
                  <a:pt x="50" y="418"/>
                </a:lnTo>
                <a:lnTo>
                  <a:pt x="111" y="393"/>
                </a:lnTo>
                <a:lnTo>
                  <a:pt x="162" y="273"/>
                </a:lnTo>
                <a:lnTo>
                  <a:pt x="152" y="248"/>
                </a:lnTo>
                <a:lnTo>
                  <a:pt x="162" y="202"/>
                </a:lnTo>
                <a:lnTo>
                  <a:pt x="223" y="177"/>
                </a:lnTo>
                <a:lnTo>
                  <a:pt x="292" y="206"/>
                </a:lnTo>
                <a:lnTo>
                  <a:pt x="368" y="289"/>
                </a:lnTo>
                <a:lnTo>
                  <a:pt x="435" y="347"/>
                </a:lnTo>
                <a:lnTo>
                  <a:pt x="587" y="300"/>
                </a:lnTo>
                <a:lnTo>
                  <a:pt x="584" y="259"/>
                </a:lnTo>
              </a:path>
            </a:pathLst>
          </a:custGeom>
          <a:solidFill>
            <a:srgbClr val="99CC00"/>
          </a:solidFill>
          <a:ln w="0" cap="flat" cmpd="sng">
            <a:solidFill>
              <a:srgbClr val="0099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4025" name="Freeform 1033"/>
          <p:cNvSpPr>
            <a:spLocks/>
          </p:cNvSpPr>
          <p:nvPr/>
        </p:nvSpPr>
        <p:spPr bwMode="auto">
          <a:xfrm>
            <a:off x="7124700" y="4378325"/>
            <a:ext cx="828675" cy="701675"/>
          </a:xfrm>
          <a:custGeom>
            <a:avLst/>
            <a:gdLst>
              <a:gd name="T0" fmla="*/ 130 w 587"/>
              <a:gd name="T1" fmla="*/ 441 h 442"/>
              <a:gd name="T2" fmla="*/ 110 w 587"/>
              <a:gd name="T3" fmla="*/ 392 h 442"/>
              <a:gd name="T4" fmla="*/ 122 w 587"/>
              <a:gd name="T5" fmla="*/ 316 h 442"/>
              <a:gd name="T6" fmla="*/ 196 w 587"/>
              <a:gd name="T7" fmla="*/ 215 h 442"/>
              <a:gd name="T8" fmla="*/ 365 w 587"/>
              <a:gd name="T9" fmla="*/ 176 h 442"/>
              <a:gd name="T10" fmla="*/ 410 w 587"/>
              <a:gd name="T11" fmla="*/ 215 h 442"/>
              <a:gd name="T12" fmla="*/ 483 w 587"/>
              <a:gd name="T13" fmla="*/ 256 h 442"/>
              <a:gd name="T14" fmla="*/ 574 w 587"/>
              <a:gd name="T15" fmla="*/ 234 h 442"/>
              <a:gd name="T16" fmla="*/ 586 w 587"/>
              <a:gd name="T17" fmla="*/ 229 h 442"/>
              <a:gd name="T18" fmla="*/ 498 w 587"/>
              <a:gd name="T19" fmla="*/ 222 h 442"/>
              <a:gd name="T20" fmla="*/ 468 w 587"/>
              <a:gd name="T21" fmla="*/ 148 h 442"/>
              <a:gd name="T22" fmla="*/ 461 w 587"/>
              <a:gd name="T23" fmla="*/ 94 h 442"/>
              <a:gd name="T24" fmla="*/ 348 w 587"/>
              <a:gd name="T25" fmla="*/ 26 h 442"/>
              <a:gd name="T26" fmla="*/ 237 w 587"/>
              <a:gd name="T27" fmla="*/ 0 h 442"/>
              <a:gd name="T28" fmla="*/ 134 w 587"/>
              <a:gd name="T29" fmla="*/ 27 h 442"/>
              <a:gd name="T30" fmla="*/ 34 w 587"/>
              <a:gd name="T31" fmla="*/ 96 h 442"/>
              <a:gd name="T32" fmla="*/ 0 w 587"/>
              <a:gd name="T33" fmla="*/ 295 h 442"/>
              <a:gd name="T34" fmla="*/ 14 w 587"/>
              <a:gd name="T35" fmla="*/ 331 h 442"/>
              <a:gd name="T36" fmla="*/ 130 w 587"/>
              <a:gd name="T37" fmla="*/ 441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7" h="442">
                <a:moveTo>
                  <a:pt x="130" y="441"/>
                </a:moveTo>
                <a:lnTo>
                  <a:pt x="110" y="392"/>
                </a:lnTo>
                <a:lnTo>
                  <a:pt x="122" y="316"/>
                </a:lnTo>
                <a:lnTo>
                  <a:pt x="196" y="215"/>
                </a:lnTo>
                <a:lnTo>
                  <a:pt x="365" y="176"/>
                </a:lnTo>
                <a:lnTo>
                  <a:pt x="410" y="215"/>
                </a:lnTo>
                <a:lnTo>
                  <a:pt x="483" y="256"/>
                </a:lnTo>
                <a:lnTo>
                  <a:pt x="574" y="234"/>
                </a:lnTo>
                <a:lnTo>
                  <a:pt x="586" y="229"/>
                </a:lnTo>
                <a:lnTo>
                  <a:pt x="498" y="222"/>
                </a:lnTo>
                <a:lnTo>
                  <a:pt x="468" y="148"/>
                </a:lnTo>
                <a:lnTo>
                  <a:pt x="461" y="94"/>
                </a:lnTo>
                <a:lnTo>
                  <a:pt x="348" y="26"/>
                </a:lnTo>
                <a:lnTo>
                  <a:pt x="237" y="0"/>
                </a:lnTo>
                <a:lnTo>
                  <a:pt x="134" y="27"/>
                </a:lnTo>
                <a:lnTo>
                  <a:pt x="34" y="96"/>
                </a:lnTo>
                <a:lnTo>
                  <a:pt x="0" y="295"/>
                </a:lnTo>
                <a:lnTo>
                  <a:pt x="14" y="331"/>
                </a:lnTo>
                <a:lnTo>
                  <a:pt x="130" y="441"/>
                </a:lnTo>
              </a:path>
            </a:pathLst>
          </a:custGeom>
          <a:solidFill>
            <a:srgbClr val="99CC00"/>
          </a:solidFill>
          <a:ln w="0" cap="flat" cmpd="sng">
            <a:solidFill>
              <a:srgbClr val="0099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4026" name="Freeform 1034"/>
          <p:cNvSpPr>
            <a:spLocks/>
          </p:cNvSpPr>
          <p:nvPr/>
        </p:nvSpPr>
        <p:spPr bwMode="auto">
          <a:xfrm>
            <a:off x="6950075" y="4991100"/>
            <a:ext cx="1587500" cy="1162050"/>
          </a:xfrm>
          <a:custGeom>
            <a:avLst/>
            <a:gdLst>
              <a:gd name="T0" fmla="*/ 239 w 1125"/>
              <a:gd name="T1" fmla="*/ 227 h 732"/>
              <a:gd name="T2" fmla="*/ 324 w 1125"/>
              <a:gd name="T3" fmla="*/ 324 h 732"/>
              <a:gd name="T4" fmla="*/ 310 w 1125"/>
              <a:gd name="T5" fmla="*/ 371 h 732"/>
              <a:gd name="T6" fmla="*/ 250 w 1125"/>
              <a:gd name="T7" fmla="*/ 417 h 732"/>
              <a:gd name="T8" fmla="*/ 293 w 1125"/>
              <a:gd name="T9" fmla="*/ 467 h 732"/>
              <a:gd name="T10" fmla="*/ 362 w 1125"/>
              <a:gd name="T11" fmla="*/ 475 h 732"/>
              <a:gd name="T12" fmla="*/ 381 w 1125"/>
              <a:gd name="T13" fmla="*/ 503 h 732"/>
              <a:gd name="T14" fmla="*/ 311 w 1125"/>
              <a:gd name="T15" fmla="*/ 543 h 732"/>
              <a:gd name="T16" fmla="*/ 284 w 1125"/>
              <a:gd name="T17" fmla="*/ 618 h 732"/>
              <a:gd name="T18" fmla="*/ 507 w 1125"/>
              <a:gd name="T19" fmla="*/ 674 h 732"/>
              <a:gd name="T20" fmla="*/ 672 w 1125"/>
              <a:gd name="T21" fmla="*/ 571 h 732"/>
              <a:gd name="T22" fmla="*/ 487 w 1125"/>
              <a:gd name="T23" fmla="*/ 505 h 732"/>
              <a:gd name="T24" fmla="*/ 332 w 1125"/>
              <a:gd name="T25" fmla="*/ 584 h 732"/>
              <a:gd name="T26" fmla="*/ 477 w 1125"/>
              <a:gd name="T27" fmla="*/ 707 h 732"/>
              <a:gd name="T28" fmla="*/ 686 w 1125"/>
              <a:gd name="T29" fmla="*/ 681 h 732"/>
              <a:gd name="T30" fmla="*/ 627 w 1125"/>
              <a:gd name="T31" fmla="*/ 569 h 732"/>
              <a:gd name="T32" fmla="*/ 449 w 1125"/>
              <a:gd name="T33" fmla="*/ 580 h 732"/>
              <a:gd name="T34" fmla="*/ 359 w 1125"/>
              <a:gd name="T35" fmla="*/ 705 h 732"/>
              <a:gd name="T36" fmla="*/ 494 w 1125"/>
              <a:gd name="T37" fmla="*/ 720 h 732"/>
              <a:gd name="T38" fmla="*/ 622 w 1125"/>
              <a:gd name="T39" fmla="*/ 643 h 732"/>
              <a:gd name="T40" fmla="*/ 622 w 1125"/>
              <a:gd name="T41" fmla="*/ 525 h 732"/>
              <a:gd name="T42" fmla="*/ 536 w 1125"/>
              <a:gd name="T43" fmla="*/ 456 h 732"/>
              <a:gd name="T44" fmla="*/ 564 w 1125"/>
              <a:gd name="T45" fmla="*/ 382 h 732"/>
              <a:gd name="T46" fmla="*/ 637 w 1125"/>
              <a:gd name="T47" fmla="*/ 323 h 732"/>
              <a:gd name="T48" fmla="*/ 605 w 1125"/>
              <a:gd name="T49" fmla="*/ 253 h 732"/>
              <a:gd name="T50" fmla="*/ 529 w 1125"/>
              <a:gd name="T51" fmla="*/ 231 h 732"/>
              <a:gd name="T52" fmla="*/ 506 w 1125"/>
              <a:gd name="T53" fmla="*/ 207 h 732"/>
              <a:gd name="T54" fmla="*/ 572 w 1125"/>
              <a:gd name="T55" fmla="*/ 173 h 732"/>
              <a:gd name="T56" fmla="*/ 575 w 1125"/>
              <a:gd name="T57" fmla="*/ 96 h 732"/>
              <a:gd name="T58" fmla="*/ 427 w 1125"/>
              <a:gd name="T59" fmla="*/ 55 h 732"/>
              <a:gd name="T60" fmla="*/ 330 w 1125"/>
              <a:gd name="T61" fmla="*/ 129 h 732"/>
              <a:gd name="T62" fmla="*/ 385 w 1125"/>
              <a:gd name="T63" fmla="*/ 151 h 732"/>
              <a:gd name="T64" fmla="*/ 436 w 1125"/>
              <a:gd name="T65" fmla="*/ 172 h 732"/>
              <a:gd name="T66" fmla="*/ 438 w 1125"/>
              <a:gd name="T67" fmla="*/ 198 h 732"/>
              <a:gd name="T68" fmla="*/ 425 w 1125"/>
              <a:gd name="T69" fmla="*/ 221 h 732"/>
              <a:gd name="T70" fmla="*/ 436 w 1125"/>
              <a:gd name="T71" fmla="*/ 264 h 732"/>
              <a:gd name="T72" fmla="*/ 484 w 1125"/>
              <a:gd name="T73" fmla="*/ 307 h 732"/>
              <a:gd name="T74" fmla="*/ 461 w 1125"/>
              <a:gd name="T75" fmla="*/ 373 h 732"/>
              <a:gd name="T76" fmla="*/ 299 w 1125"/>
              <a:gd name="T77" fmla="*/ 364 h 732"/>
              <a:gd name="T78" fmla="*/ 155 w 1125"/>
              <a:gd name="T79" fmla="*/ 307 h 732"/>
              <a:gd name="T80" fmla="*/ 147 w 1125"/>
              <a:gd name="T81" fmla="*/ 357 h 732"/>
              <a:gd name="T82" fmla="*/ 177 w 1125"/>
              <a:gd name="T83" fmla="*/ 400 h 732"/>
              <a:gd name="T84" fmla="*/ 70 w 1125"/>
              <a:gd name="T85" fmla="*/ 409 h 732"/>
              <a:gd name="T86" fmla="*/ 43 w 1125"/>
              <a:gd name="T87" fmla="*/ 265 h 732"/>
              <a:gd name="T88" fmla="*/ 69 w 1125"/>
              <a:gd name="T89" fmla="*/ 215 h 732"/>
              <a:gd name="T90" fmla="*/ 169 w 1125"/>
              <a:gd name="T91" fmla="*/ 206 h 732"/>
              <a:gd name="T92" fmla="*/ 226 w 1125"/>
              <a:gd name="T93" fmla="*/ 196 h 732"/>
              <a:gd name="T94" fmla="*/ 222 w 1125"/>
              <a:gd name="T95" fmla="*/ 150 h 732"/>
              <a:gd name="T96" fmla="*/ 211 w 1125"/>
              <a:gd name="T97" fmla="*/ 70 h 732"/>
              <a:gd name="T98" fmla="*/ 403 w 1125"/>
              <a:gd name="T99" fmla="*/ 0 h 732"/>
              <a:gd name="T100" fmla="*/ 635 w 1125"/>
              <a:gd name="T101" fmla="*/ 62 h 732"/>
              <a:gd name="T102" fmla="*/ 653 w 1125"/>
              <a:gd name="T103" fmla="*/ 136 h 732"/>
              <a:gd name="T104" fmla="*/ 675 w 1125"/>
              <a:gd name="T105" fmla="*/ 167 h 732"/>
              <a:gd name="T106" fmla="*/ 779 w 1125"/>
              <a:gd name="T107" fmla="*/ 146 h 732"/>
              <a:gd name="T108" fmla="*/ 870 w 1125"/>
              <a:gd name="T109" fmla="*/ 119 h 732"/>
              <a:gd name="T110" fmla="*/ 914 w 1125"/>
              <a:gd name="T111" fmla="*/ 158 h 732"/>
              <a:gd name="T112" fmla="*/ 908 w 1125"/>
              <a:gd name="T113" fmla="*/ 204 h 732"/>
              <a:gd name="T114" fmla="*/ 942 w 1125"/>
              <a:gd name="T115" fmla="*/ 231 h 732"/>
              <a:gd name="T116" fmla="*/ 1041 w 1125"/>
              <a:gd name="T117" fmla="*/ 239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25" h="732">
                <a:moveTo>
                  <a:pt x="278" y="101"/>
                </a:moveTo>
                <a:lnTo>
                  <a:pt x="264" y="123"/>
                </a:lnTo>
                <a:lnTo>
                  <a:pt x="259" y="133"/>
                </a:lnTo>
                <a:lnTo>
                  <a:pt x="253" y="143"/>
                </a:lnTo>
                <a:lnTo>
                  <a:pt x="249" y="152"/>
                </a:lnTo>
                <a:lnTo>
                  <a:pt x="245" y="161"/>
                </a:lnTo>
                <a:lnTo>
                  <a:pt x="243" y="171"/>
                </a:lnTo>
                <a:lnTo>
                  <a:pt x="240" y="179"/>
                </a:lnTo>
                <a:lnTo>
                  <a:pt x="238" y="188"/>
                </a:lnTo>
                <a:lnTo>
                  <a:pt x="237" y="196"/>
                </a:lnTo>
                <a:lnTo>
                  <a:pt x="237" y="204"/>
                </a:lnTo>
                <a:lnTo>
                  <a:pt x="237" y="212"/>
                </a:lnTo>
                <a:lnTo>
                  <a:pt x="237" y="220"/>
                </a:lnTo>
                <a:lnTo>
                  <a:pt x="239" y="227"/>
                </a:lnTo>
                <a:lnTo>
                  <a:pt x="241" y="235"/>
                </a:lnTo>
                <a:lnTo>
                  <a:pt x="244" y="242"/>
                </a:lnTo>
                <a:lnTo>
                  <a:pt x="247" y="249"/>
                </a:lnTo>
                <a:lnTo>
                  <a:pt x="251" y="256"/>
                </a:lnTo>
                <a:lnTo>
                  <a:pt x="255" y="263"/>
                </a:lnTo>
                <a:lnTo>
                  <a:pt x="261" y="270"/>
                </a:lnTo>
                <a:lnTo>
                  <a:pt x="266" y="277"/>
                </a:lnTo>
                <a:lnTo>
                  <a:pt x="273" y="283"/>
                </a:lnTo>
                <a:lnTo>
                  <a:pt x="280" y="290"/>
                </a:lnTo>
                <a:lnTo>
                  <a:pt x="287" y="297"/>
                </a:lnTo>
                <a:lnTo>
                  <a:pt x="296" y="304"/>
                </a:lnTo>
                <a:lnTo>
                  <a:pt x="305" y="311"/>
                </a:lnTo>
                <a:lnTo>
                  <a:pt x="314" y="317"/>
                </a:lnTo>
                <a:lnTo>
                  <a:pt x="324" y="324"/>
                </a:lnTo>
                <a:lnTo>
                  <a:pt x="335" y="331"/>
                </a:lnTo>
                <a:lnTo>
                  <a:pt x="346" y="338"/>
                </a:lnTo>
                <a:lnTo>
                  <a:pt x="358" y="345"/>
                </a:lnTo>
                <a:lnTo>
                  <a:pt x="371" y="353"/>
                </a:lnTo>
                <a:lnTo>
                  <a:pt x="361" y="355"/>
                </a:lnTo>
                <a:lnTo>
                  <a:pt x="355" y="357"/>
                </a:lnTo>
                <a:lnTo>
                  <a:pt x="350" y="359"/>
                </a:lnTo>
                <a:lnTo>
                  <a:pt x="344" y="361"/>
                </a:lnTo>
                <a:lnTo>
                  <a:pt x="339" y="362"/>
                </a:lnTo>
                <a:lnTo>
                  <a:pt x="333" y="364"/>
                </a:lnTo>
                <a:lnTo>
                  <a:pt x="327" y="366"/>
                </a:lnTo>
                <a:lnTo>
                  <a:pt x="321" y="367"/>
                </a:lnTo>
                <a:lnTo>
                  <a:pt x="315" y="369"/>
                </a:lnTo>
                <a:lnTo>
                  <a:pt x="310" y="371"/>
                </a:lnTo>
                <a:lnTo>
                  <a:pt x="304" y="374"/>
                </a:lnTo>
                <a:lnTo>
                  <a:pt x="298" y="376"/>
                </a:lnTo>
                <a:lnTo>
                  <a:pt x="293" y="378"/>
                </a:lnTo>
                <a:lnTo>
                  <a:pt x="288" y="381"/>
                </a:lnTo>
                <a:lnTo>
                  <a:pt x="283" y="384"/>
                </a:lnTo>
                <a:lnTo>
                  <a:pt x="278" y="387"/>
                </a:lnTo>
                <a:lnTo>
                  <a:pt x="273" y="389"/>
                </a:lnTo>
                <a:lnTo>
                  <a:pt x="269" y="393"/>
                </a:lnTo>
                <a:lnTo>
                  <a:pt x="265" y="396"/>
                </a:lnTo>
                <a:lnTo>
                  <a:pt x="261" y="400"/>
                </a:lnTo>
                <a:lnTo>
                  <a:pt x="258" y="404"/>
                </a:lnTo>
                <a:lnTo>
                  <a:pt x="255" y="408"/>
                </a:lnTo>
                <a:lnTo>
                  <a:pt x="252" y="412"/>
                </a:lnTo>
                <a:lnTo>
                  <a:pt x="250" y="417"/>
                </a:lnTo>
                <a:lnTo>
                  <a:pt x="249" y="422"/>
                </a:lnTo>
                <a:lnTo>
                  <a:pt x="247" y="427"/>
                </a:lnTo>
                <a:lnTo>
                  <a:pt x="247" y="433"/>
                </a:lnTo>
                <a:lnTo>
                  <a:pt x="247" y="439"/>
                </a:lnTo>
                <a:lnTo>
                  <a:pt x="248" y="445"/>
                </a:lnTo>
                <a:lnTo>
                  <a:pt x="249" y="451"/>
                </a:lnTo>
                <a:lnTo>
                  <a:pt x="251" y="458"/>
                </a:lnTo>
                <a:lnTo>
                  <a:pt x="262" y="461"/>
                </a:lnTo>
                <a:lnTo>
                  <a:pt x="267" y="463"/>
                </a:lnTo>
                <a:lnTo>
                  <a:pt x="272" y="464"/>
                </a:lnTo>
                <a:lnTo>
                  <a:pt x="277" y="465"/>
                </a:lnTo>
                <a:lnTo>
                  <a:pt x="283" y="466"/>
                </a:lnTo>
                <a:lnTo>
                  <a:pt x="288" y="467"/>
                </a:lnTo>
                <a:lnTo>
                  <a:pt x="293" y="467"/>
                </a:lnTo>
                <a:lnTo>
                  <a:pt x="298" y="468"/>
                </a:lnTo>
                <a:lnTo>
                  <a:pt x="303" y="469"/>
                </a:lnTo>
                <a:lnTo>
                  <a:pt x="308" y="469"/>
                </a:lnTo>
                <a:lnTo>
                  <a:pt x="313" y="469"/>
                </a:lnTo>
                <a:lnTo>
                  <a:pt x="318" y="469"/>
                </a:lnTo>
                <a:lnTo>
                  <a:pt x="323" y="470"/>
                </a:lnTo>
                <a:lnTo>
                  <a:pt x="328" y="470"/>
                </a:lnTo>
                <a:lnTo>
                  <a:pt x="333" y="471"/>
                </a:lnTo>
                <a:lnTo>
                  <a:pt x="338" y="471"/>
                </a:lnTo>
                <a:lnTo>
                  <a:pt x="343" y="471"/>
                </a:lnTo>
                <a:lnTo>
                  <a:pt x="348" y="472"/>
                </a:lnTo>
                <a:lnTo>
                  <a:pt x="353" y="473"/>
                </a:lnTo>
                <a:lnTo>
                  <a:pt x="357" y="474"/>
                </a:lnTo>
                <a:lnTo>
                  <a:pt x="362" y="475"/>
                </a:lnTo>
                <a:lnTo>
                  <a:pt x="367" y="476"/>
                </a:lnTo>
                <a:lnTo>
                  <a:pt x="372" y="477"/>
                </a:lnTo>
                <a:lnTo>
                  <a:pt x="377" y="479"/>
                </a:lnTo>
                <a:lnTo>
                  <a:pt x="381" y="481"/>
                </a:lnTo>
                <a:lnTo>
                  <a:pt x="386" y="483"/>
                </a:lnTo>
                <a:lnTo>
                  <a:pt x="391" y="485"/>
                </a:lnTo>
                <a:lnTo>
                  <a:pt x="396" y="488"/>
                </a:lnTo>
                <a:lnTo>
                  <a:pt x="401" y="491"/>
                </a:lnTo>
                <a:lnTo>
                  <a:pt x="405" y="494"/>
                </a:lnTo>
                <a:lnTo>
                  <a:pt x="410" y="498"/>
                </a:lnTo>
                <a:lnTo>
                  <a:pt x="398" y="499"/>
                </a:lnTo>
                <a:lnTo>
                  <a:pt x="392" y="500"/>
                </a:lnTo>
                <a:lnTo>
                  <a:pt x="387" y="501"/>
                </a:lnTo>
                <a:lnTo>
                  <a:pt x="381" y="503"/>
                </a:lnTo>
                <a:lnTo>
                  <a:pt x="375" y="504"/>
                </a:lnTo>
                <a:lnTo>
                  <a:pt x="370" y="506"/>
                </a:lnTo>
                <a:lnTo>
                  <a:pt x="364" y="508"/>
                </a:lnTo>
                <a:lnTo>
                  <a:pt x="359" y="511"/>
                </a:lnTo>
                <a:lnTo>
                  <a:pt x="354" y="513"/>
                </a:lnTo>
                <a:lnTo>
                  <a:pt x="349" y="516"/>
                </a:lnTo>
                <a:lnTo>
                  <a:pt x="343" y="519"/>
                </a:lnTo>
                <a:lnTo>
                  <a:pt x="339" y="522"/>
                </a:lnTo>
                <a:lnTo>
                  <a:pt x="334" y="525"/>
                </a:lnTo>
                <a:lnTo>
                  <a:pt x="329" y="528"/>
                </a:lnTo>
                <a:lnTo>
                  <a:pt x="324" y="532"/>
                </a:lnTo>
                <a:lnTo>
                  <a:pt x="320" y="535"/>
                </a:lnTo>
                <a:lnTo>
                  <a:pt x="315" y="539"/>
                </a:lnTo>
                <a:lnTo>
                  <a:pt x="311" y="543"/>
                </a:lnTo>
                <a:lnTo>
                  <a:pt x="307" y="547"/>
                </a:lnTo>
                <a:lnTo>
                  <a:pt x="303" y="551"/>
                </a:lnTo>
                <a:lnTo>
                  <a:pt x="299" y="556"/>
                </a:lnTo>
                <a:lnTo>
                  <a:pt x="295" y="560"/>
                </a:lnTo>
                <a:lnTo>
                  <a:pt x="291" y="565"/>
                </a:lnTo>
                <a:lnTo>
                  <a:pt x="287" y="569"/>
                </a:lnTo>
                <a:lnTo>
                  <a:pt x="283" y="574"/>
                </a:lnTo>
                <a:lnTo>
                  <a:pt x="280" y="579"/>
                </a:lnTo>
                <a:lnTo>
                  <a:pt x="277" y="583"/>
                </a:lnTo>
                <a:lnTo>
                  <a:pt x="273" y="588"/>
                </a:lnTo>
                <a:lnTo>
                  <a:pt x="270" y="593"/>
                </a:lnTo>
                <a:lnTo>
                  <a:pt x="267" y="598"/>
                </a:lnTo>
                <a:lnTo>
                  <a:pt x="265" y="603"/>
                </a:lnTo>
                <a:lnTo>
                  <a:pt x="284" y="618"/>
                </a:lnTo>
                <a:lnTo>
                  <a:pt x="296" y="625"/>
                </a:lnTo>
                <a:lnTo>
                  <a:pt x="309" y="631"/>
                </a:lnTo>
                <a:lnTo>
                  <a:pt x="322" y="638"/>
                </a:lnTo>
                <a:lnTo>
                  <a:pt x="337" y="644"/>
                </a:lnTo>
                <a:lnTo>
                  <a:pt x="352" y="649"/>
                </a:lnTo>
                <a:lnTo>
                  <a:pt x="368" y="655"/>
                </a:lnTo>
                <a:lnTo>
                  <a:pt x="385" y="659"/>
                </a:lnTo>
                <a:lnTo>
                  <a:pt x="402" y="663"/>
                </a:lnTo>
                <a:lnTo>
                  <a:pt x="419" y="667"/>
                </a:lnTo>
                <a:lnTo>
                  <a:pt x="437" y="670"/>
                </a:lnTo>
                <a:lnTo>
                  <a:pt x="454" y="672"/>
                </a:lnTo>
                <a:lnTo>
                  <a:pt x="472" y="673"/>
                </a:lnTo>
                <a:lnTo>
                  <a:pt x="489" y="674"/>
                </a:lnTo>
                <a:lnTo>
                  <a:pt x="507" y="674"/>
                </a:lnTo>
                <a:lnTo>
                  <a:pt x="524" y="673"/>
                </a:lnTo>
                <a:lnTo>
                  <a:pt x="541" y="672"/>
                </a:lnTo>
                <a:lnTo>
                  <a:pt x="557" y="669"/>
                </a:lnTo>
                <a:lnTo>
                  <a:pt x="573" y="666"/>
                </a:lnTo>
                <a:lnTo>
                  <a:pt x="588" y="661"/>
                </a:lnTo>
                <a:lnTo>
                  <a:pt x="602" y="656"/>
                </a:lnTo>
                <a:lnTo>
                  <a:pt x="615" y="649"/>
                </a:lnTo>
                <a:lnTo>
                  <a:pt x="627" y="642"/>
                </a:lnTo>
                <a:lnTo>
                  <a:pt x="638" y="633"/>
                </a:lnTo>
                <a:lnTo>
                  <a:pt x="648" y="623"/>
                </a:lnTo>
                <a:lnTo>
                  <a:pt x="656" y="612"/>
                </a:lnTo>
                <a:lnTo>
                  <a:pt x="663" y="600"/>
                </a:lnTo>
                <a:lnTo>
                  <a:pt x="669" y="586"/>
                </a:lnTo>
                <a:lnTo>
                  <a:pt x="672" y="571"/>
                </a:lnTo>
                <a:lnTo>
                  <a:pt x="674" y="555"/>
                </a:lnTo>
                <a:lnTo>
                  <a:pt x="675" y="537"/>
                </a:lnTo>
                <a:lnTo>
                  <a:pt x="653" y="531"/>
                </a:lnTo>
                <a:lnTo>
                  <a:pt x="640" y="527"/>
                </a:lnTo>
                <a:lnTo>
                  <a:pt x="627" y="524"/>
                </a:lnTo>
                <a:lnTo>
                  <a:pt x="613" y="521"/>
                </a:lnTo>
                <a:lnTo>
                  <a:pt x="598" y="518"/>
                </a:lnTo>
                <a:lnTo>
                  <a:pt x="583" y="515"/>
                </a:lnTo>
                <a:lnTo>
                  <a:pt x="567" y="512"/>
                </a:lnTo>
                <a:lnTo>
                  <a:pt x="551" y="510"/>
                </a:lnTo>
                <a:lnTo>
                  <a:pt x="535" y="508"/>
                </a:lnTo>
                <a:lnTo>
                  <a:pt x="519" y="507"/>
                </a:lnTo>
                <a:lnTo>
                  <a:pt x="503" y="505"/>
                </a:lnTo>
                <a:lnTo>
                  <a:pt x="487" y="505"/>
                </a:lnTo>
                <a:lnTo>
                  <a:pt x="471" y="505"/>
                </a:lnTo>
                <a:lnTo>
                  <a:pt x="455" y="505"/>
                </a:lnTo>
                <a:lnTo>
                  <a:pt x="440" y="507"/>
                </a:lnTo>
                <a:lnTo>
                  <a:pt x="425" y="509"/>
                </a:lnTo>
                <a:lnTo>
                  <a:pt x="411" y="512"/>
                </a:lnTo>
                <a:lnTo>
                  <a:pt x="398" y="516"/>
                </a:lnTo>
                <a:lnTo>
                  <a:pt x="386" y="521"/>
                </a:lnTo>
                <a:lnTo>
                  <a:pt x="374" y="526"/>
                </a:lnTo>
                <a:lnTo>
                  <a:pt x="364" y="533"/>
                </a:lnTo>
                <a:lnTo>
                  <a:pt x="355" y="541"/>
                </a:lnTo>
                <a:lnTo>
                  <a:pt x="347" y="549"/>
                </a:lnTo>
                <a:lnTo>
                  <a:pt x="341" y="560"/>
                </a:lnTo>
                <a:lnTo>
                  <a:pt x="336" y="571"/>
                </a:lnTo>
                <a:lnTo>
                  <a:pt x="332" y="584"/>
                </a:lnTo>
                <a:lnTo>
                  <a:pt x="331" y="598"/>
                </a:lnTo>
                <a:lnTo>
                  <a:pt x="331" y="613"/>
                </a:lnTo>
                <a:lnTo>
                  <a:pt x="333" y="631"/>
                </a:lnTo>
                <a:lnTo>
                  <a:pt x="337" y="649"/>
                </a:lnTo>
                <a:lnTo>
                  <a:pt x="344" y="669"/>
                </a:lnTo>
                <a:lnTo>
                  <a:pt x="363" y="678"/>
                </a:lnTo>
                <a:lnTo>
                  <a:pt x="375" y="683"/>
                </a:lnTo>
                <a:lnTo>
                  <a:pt x="387" y="687"/>
                </a:lnTo>
                <a:lnTo>
                  <a:pt x="401" y="691"/>
                </a:lnTo>
                <a:lnTo>
                  <a:pt x="415" y="695"/>
                </a:lnTo>
                <a:lnTo>
                  <a:pt x="430" y="698"/>
                </a:lnTo>
                <a:lnTo>
                  <a:pt x="445" y="701"/>
                </a:lnTo>
                <a:lnTo>
                  <a:pt x="461" y="704"/>
                </a:lnTo>
                <a:lnTo>
                  <a:pt x="477" y="707"/>
                </a:lnTo>
                <a:lnTo>
                  <a:pt x="494" y="709"/>
                </a:lnTo>
                <a:lnTo>
                  <a:pt x="511" y="710"/>
                </a:lnTo>
                <a:lnTo>
                  <a:pt x="528" y="711"/>
                </a:lnTo>
                <a:lnTo>
                  <a:pt x="545" y="712"/>
                </a:lnTo>
                <a:lnTo>
                  <a:pt x="561" y="712"/>
                </a:lnTo>
                <a:lnTo>
                  <a:pt x="578" y="712"/>
                </a:lnTo>
                <a:lnTo>
                  <a:pt x="594" y="711"/>
                </a:lnTo>
                <a:lnTo>
                  <a:pt x="609" y="709"/>
                </a:lnTo>
                <a:lnTo>
                  <a:pt x="624" y="706"/>
                </a:lnTo>
                <a:lnTo>
                  <a:pt x="638" y="703"/>
                </a:lnTo>
                <a:lnTo>
                  <a:pt x="652" y="699"/>
                </a:lnTo>
                <a:lnTo>
                  <a:pt x="664" y="693"/>
                </a:lnTo>
                <a:lnTo>
                  <a:pt x="676" y="688"/>
                </a:lnTo>
                <a:lnTo>
                  <a:pt x="686" y="681"/>
                </a:lnTo>
                <a:lnTo>
                  <a:pt x="695" y="673"/>
                </a:lnTo>
                <a:lnTo>
                  <a:pt x="703" y="665"/>
                </a:lnTo>
                <a:lnTo>
                  <a:pt x="709" y="655"/>
                </a:lnTo>
                <a:lnTo>
                  <a:pt x="713" y="644"/>
                </a:lnTo>
                <a:lnTo>
                  <a:pt x="716" y="632"/>
                </a:lnTo>
                <a:lnTo>
                  <a:pt x="717" y="619"/>
                </a:lnTo>
                <a:lnTo>
                  <a:pt x="717" y="605"/>
                </a:lnTo>
                <a:lnTo>
                  <a:pt x="714" y="590"/>
                </a:lnTo>
                <a:lnTo>
                  <a:pt x="690" y="583"/>
                </a:lnTo>
                <a:lnTo>
                  <a:pt x="678" y="579"/>
                </a:lnTo>
                <a:lnTo>
                  <a:pt x="665" y="577"/>
                </a:lnTo>
                <a:lnTo>
                  <a:pt x="653" y="574"/>
                </a:lnTo>
                <a:lnTo>
                  <a:pt x="640" y="571"/>
                </a:lnTo>
                <a:lnTo>
                  <a:pt x="627" y="569"/>
                </a:lnTo>
                <a:lnTo>
                  <a:pt x="614" y="567"/>
                </a:lnTo>
                <a:lnTo>
                  <a:pt x="601" y="565"/>
                </a:lnTo>
                <a:lnTo>
                  <a:pt x="588" y="564"/>
                </a:lnTo>
                <a:lnTo>
                  <a:pt x="575" y="563"/>
                </a:lnTo>
                <a:lnTo>
                  <a:pt x="562" y="563"/>
                </a:lnTo>
                <a:lnTo>
                  <a:pt x="549" y="563"/>
                </a:lnTo>
                <a:lnTo>
                  <a:pt x="536" y="563"/>
                </a:lnTo>
                <a:lnTo>
                  <a:pt x="523" y="564"/>
                </a:lnTo>
                <a:lnTo>
                  <a:pt x="511" y="565"/>
                </a:lnTo>
                <a:lnTo>
                  <a:pt x="498" y="567"/>
                </a:lnTo>
                <a:lnTo>
                  <a:pt x="485" y="569"/>
                </a:lnTo>
                <a:lnTo>
                  <a:pt x="473" y="572"/>
                </a:lnTo>
                <a:lnTo>
                  <a:pt x="461" y="576"/>
                </a:lnTo>
                <a:lnTo>
                  <a:pt x="449" y="580"/>
                </a:lnTo>
                <a:lnTo>
                  <a:pt x="438" y="585"/>
                </a:lnTo>
                <a:lnTo>
                  <a:pt x="427" y="590"/>
                </a:lnTo>
                <a:lnTo>
                  <a:pt x="416" y="596"/>
                </a:lnTo>
                <a:lnTo>
                  <a:pt x="405" y="602"/>
                </a:lnTo>
                <a:lnTo>
                  <a:pt x="395" y="609"/>
                </a:lnTo>
                <a:lnTo>
                  <a:pt x="386" y="617"/>
                </a:lnTo>
                <a:lnTo>
                  <a:pt x="376" y="626"/>
                </a:lnTo>
                <a:lnTo>
                  <a:pt x="367" y="636"/>
                </a:lnTo>
                <a:lnTo>
                  <a:pt x="359" y="646"/>
                </a:lnTo>
                <a:lnTo>
                  <a:pt x="351" y="657"/>
                </a:lnTo>
                <a:lnTo>
                  <a:pt x="344" y="669"/>
                </a:lnTo>
                <a:lnTo>
                  <a:pt x="349" y="689"/>
                </a:lnTo>
                <a:lnTo>
                  <a:pt x="353" y="697"/>
                </a:lnTo>
                <a:lnTo>
                  <a:pt x="359" y="705"/>
                </a:lnTo>
                <a:lnTo>
                  <a:pt x="365" y="711"/>
                </a:lnTo>
                <a:lnTo>
                  <a:pt x="371" y="717"/>
                </a:lnTo>
                <a:lnTo>
                  <a:pt x="379" y="721"/>
                </a:lnTo>
                <a:lnTo>
                  <a:pt x="387" y="725"/>
                </a:lnTo>
                <a:lnTo>
                  <a:pt x="396" y="727"/>
                </a:lnTo>
                <a:lnTo>
                  <a:pt x="406" y="729"/>
                </a:lnTo>
                <a:lnTo>
                  <a:pt x="416" y="730"/>
                </a:lnTo>
                <a:lnTo>
                  <a:pt x="426" y="731"/>
                </a:lnTo>
                <a:lnTo>
                  <a:pt x="437" y="730"/>
                </a:lnTo>
                <a:lnTo>
                  <a:pt x="448" y="729"/>
                </a:lnTo>
                <a:lnTo>
                  <a:pt x="459" y="728"/>
                </a:lnTo>
                <a:lnTo>
                  <a:pt x="471" y="726"/>
                </a:lnTo>
                <a:lnTo>
                  <a:pt x="483" y="723"/>
                </a:lnTo>
                <a:lnTo>
                  <a:pt x="494" y="720"/>
                </a:lnTo>
                <a:lnTo>
                  <a:pt x="506" y="716"/>
                </a:lnTo>
                <a:lnTo>
                  <a:pt x="517" y="712"/>
                </a:lnTo>
                <a:lnTo>
                  <a:pt x="529" y="707"/>
                </a:lnTo>
                <a:lnTo>
                  <a:pt x="540" y="703"/>
                </a:lnTo>
                <a:lnTo>
                  <a:pt x="550" y="697"/>
                </a:lnTo>
                <a:lnTo>
                  <a:pt x="561" y="692"/>
                </a:lnTo>
                <a:lnTo>
                  <a:pt x="571" y="686"/>
                </a:lnTo>
                <a:lnTo>
                  <a:pt x="580" y="681"/>
                </a:lnTo>
                <a:lnTo>
                  <a:pt x="589" y="674"/>
                </a:lnTo>
                <a:lnTo>
                  <a:pt x="597" y="668"/>
                </a:lnTo>
                <a:lnTo>
                  <a:pt x="604" y="662"/>
                </a:lnTo>
                <a:lnTo>
                  <a:pt x="611" y="655"/>
                </a:lnTo>
                <a:lnTo>
                  <a:pt x="617" y="649"/>
                </a:lnTo>
                <a:lnTo>
                  <a:pt x="622" y="643"/>
                </a:lnTo>
                <a:lnTo>
                  <a:pt x="637" y="618"/>
                </a:lnTo>
                <a:lnTo>
                  <a:pt x="642" y="607"/>
                </a:lnTo>
                <a:lnTo>
                  <a:pt x="646" y="597"/>
                </a:lnTo>
                <a:lnTo>
                  <a:pt x="649" y="588"/>
                </a:lnTo>
                <a:lnTo>
                  <a:pt x="650" y="579"/>
                </a:lnTo>
                <a:lnTo>
                  <a:pt x="650" y="571"/>
                </a:lnTo>
                <a:lnTo>
                  <a:pt x="649" y="564"/>
                </a:lnTo>
                <a:lnTo>
                  <a:pt x="648" y="557"/>
                </a:lnTo>
                <a:lnTo>
                  <a:pt x="645" y="551"/>
                </a:lnTo>
                <a:lnTo>
                  <a:pt x="642" y="545"/>
                </a:lnTo>
                <a:lnTo>
                  <a:pt x="638" y="539"/>
                </a:lnTo>
                <a:lnTo>
                  <a:pt x="633" y="534"/>
                </a:lnTo>
                <a:lnTo>
                  <a:pt x="627" y="529"/>
                </a:lnTo>
                <a:lnTo>
                  <a:pt x="622" y="525"/>
                </a:lnTo>
                <a:lnTo>
                  <a:pt x="615" y="521"/>
                </a:lnTo>
                <a:lnTo>
                  <a:pt x="609" y="516"/>
                </a:lnTo>
                <a:lnTo>
                  <a:pt x="602" y="512"/>
                </a:lnTo>
                <a:lnTo>
                  <a:pt x="595" y="508"/>
                </a:lnTo>
                <a:lnTo>
                  <a:pt x="588" y="504"/>
                </a:lnTo>
                <a:lnTo>
                  <a:pt x="581" y="499"/>
                </a:lnTo>
                <a:lnTo>
                  <a:pt x="575" y="495"/>
                </a:lnTo>
                <a:lnTo>
                  <a:pt x="568" y="491"/>
                </a:lnTo>
                <a:lnTo>
                  <a:pt x="561" y="485"/>
                </a:lnTo>
                <a:lnTo>
                  <a:pt x="555" y="481"/>
                </a:lnTo>
                <a:lnTo>
                  <a:pt x="549" y="475"/>
                </a:lnTo>
                <a:lnTo>
                  <a:pt x="544" y="469"/>
                </a:lnTo>
                <a:lnTo>
                  <a:pt x="540" y="463"/>
                </a:lnTo>
                <a:lnTo>
                  <a:pt x="536" y="456"/>
                </a:lnTo>
                <a:lnTo>
                  <a:pt x="533" y="448"/>
                </a:lnTo>
                <a:lnTo>
                  <a:pt x="530" y="440"/>
                </a:lnTo>
                <a:lnTo>
                  <a:pt x="529" y="432"/>
                </a:lnTo>
                <a:lnTo>
                  <a:pt x="529" y="422"/>
                </a:lnTo>
                <a:lnTo>
                  <a:pt x="531" y="418"/>
                </a:lnTo>
                <a:lnTo>
                  <a:pt x="532" y="413"/>
                </a:lnTo>
                <a:lnTo>
                  <a:pt x="535" y="409"/>
                </a:lnTo>
                <a:lnTo>
                  <a:pt x="538" y="405"/>
                </a:lnTo>
                <a:lnTo>
                  <a:pt x="541" y="401"/>
                </a:lnTo>
                <a:lnTo>
                  <a:pt x="545" y="397"/>
                </a:lnTo>
                <a:lnTo>
                  <a:pt x="549" y="393"/>
                </a:lnTo>
                <a:lnTo>
                  <a:pt x="554" y="390"/>
                </a:lnTo>
                <a:lnTo>
                  <a:pt x="559" y="386"/>
                </a:lnTo>
                <a:lnTo>
                  <a:pt x="564" y="382"/>
                </a:lnTo>
                <a:lnTo>
                  <a:pt x="569" y="379"/>
                </a:lnTo>
                <a:lnTo>
                  <a:pt x="575" y="375"/>
                </a:lnTo>
                <a:lnTo>
                  <a:pt x="581" y="371"/>
                </a:lnTo>
                <a:lnTo>
                  <a:pt x="587" y="367"/>
                </a:lnTo>
                <a:lnTo>
                  <a:pt x="592" y="363"/>
                </a:lnTo>
                <a:lnTo>
                  <a:pt x="598" y="359"/>
                </a:lnTo>
                <a:lnTo>
                  <a:pt x="603" y="355"/>
                </a:lnTo>
                <a:lnTo>
                  <a:pt x="609" y="351"/>
                </a:lnTo>
                <a:lnTo>
                  <a:pt x="614" y="347"/>
                </a:lnTo>
                <a:lnTo>
                  <a:pt x="619" y="342"/>
                </a:lnTo>
                <a:lnTo>
                  <a:pt x="624" y="338"/>
                </a:lnTo>
                <a:lnTo>
                  <a:pt x="629" y="333"/>
                </a:lnTo>
                <a:lnTo>
                  <a:pt x="633" y="328"/>
                </a:lnTo>
                <a:lnTo>
                  <a:pt x="637" y="323"/>
                </a:lnTo>
                <a:lnTo>
                  <a:pt x="640" y="317"/>
                </a:lnTo>
                <a:lnTo>
                  <a:pt x="643" y="312"/>
                </a:lnTo>
                <a:lnTo>
                  <a:pt x="645" y="306"/>
                </a:lnTo>
                <a:lnTo>
                  <a:pt x="647" y="300"/>
                </a:lnTo>
                <a:lnTo>
                  <a:pt x="648" y="293"/>
                </a:lnTo>
                <a:lnTo>
                  <a:pt x="648" y="287"/>
                </a:lnTo>
                <a:lnTo>
                  <a:pt x="639" y="277"/>
                </a:lnTo>
                <a:lnTo>
                  <a:pt x="635" y="273"/>
                </a:lnTo>
                <a:lnTo>
                  <a:pt x="630" y="269"/>
                </a:lnTo>
                <a:lnTo>
                  <a:pt x="625" y="265"/>
                </a:lnTo>
                <a:lnTo>
                  <a:pt x="620" y="262"/>
                </a:lnTo>
                <a:lnTo>
                  <a:pt x="615" y="259"/>
                </a:lnTo>
                <a:lnTo>
                  <a:pt x="610" y="256"/>
                </a:lnTo>
                <a:lnTo>
                  <a:pt x="605" y="253"/>
                </a:lnTo>
                <a:lnTo>
                  <a:pt x="600" y="251"/>
                </a:lnTo>
                <a:lnTo>
                  <a:pt x="595" y="249"/>
                </a:lnTo>
                <a:lnTo>
                  <a:pt x="590" y="247"/>
                </a:lnTo>
                <a:lnTo>
                  <a:pt x="584" y="245"/>
                </a:lnTo>
                <a:lnTo>
                  <a:pt x="579" y="243"/>
                </a:lnTo>
                <a:lnTo>
                  <a:pt x="573" y="241"/>
                </a:lnTo>
                <a:lnTo>
                  <a:pt x="568" y="240"/>
                </a:lnTo>
                <a:lnTo>
                  <a:pt x="563" y="238"/>
                </a:lnTo>
                <a:lnTo>
                  <a:pt x="557" y="237"/>
                </a:lnTo>
                <a:lnTo>
                  <a:pt x="551" y="236"/>
                </a:lnTo>
                <a:lnTo>
                  <a:pt x="546" y="235"/>
                </a:lnTo>
                <a:lnTo>
                  <a:pt x="540" y="233"/>
                </a:lnTo>
                <a:lnTo>
                  <a:pt x="534" y="232"/>
                </a:lnTo>
                <a:lnTo>
                  <a:pt x="529" y="231"/>
                </a:lnTo>
                <a:lnTo>
                  <a:pt x="523" y="230"/>
                </a:lnTo>
                <a:lnTo>
                  <a:pt x="517" y="229"/>
                </a:lnTo>
                <a:lnTo>
                  <a:pt x="511" y="228"/>
                </a:lnTo>
                <a:lnTo>
                  <a:pt x="505" y="227"/>
                </a:lnTo>
                <a:lnTo>
                  <a:pt x="499" y="226"/>
                </a:lnTo>
                <a:lnTo>
                  <a:pt x="493" y="224"/>
                </a:lnTo>
                <a:lnTo>
                  <a:pt x="488" y="223"/>
                </a:lnTo>
                <a:lnTo>
                  <a:pt x="482" y="221"/>
                </a:lnTo>
                <a:lnTo>
                  <a:pt x="476" y="220"/>
                </a:lnTo>
                <a:lnTo>
                  <a:pt x="486" y="215"/>
                </a:lnTo>
                <a:lnTo>
                  <a:pt x="491" y="213"/>
                </a:lnTo>
                <a:lnTo>
                  <a:pt x="496" y="211"/>
                </a:lnTo>
                <a:lnTo>
                  <a:pt x="501" y="209"/>
                </a:lnTo>
                <a:lnTo>
                  <a:pt x="506" y="207"/>
                </a:lnTo>
                <a:lnTo>
                  <a:pt x="511" y="205"/>
                </a:lnTo>
                <a:lnTo>
                  <a:pt x="516" y="203"/>
                </a:lnTo>
                <a:lnTo>
                  <a:pt x="521" y="201"/>
                </a:lnTo>
                <a:lnTo>
                  <a:pt x="527" y="199"/>
                </a:lnTo>
                <a:lnTo>
                  <a:pt x="532" y="197"/>
                </a:lnTo>
                <a:lnTo>
                  <a:pt x="537" y="195"/>
                </a:lnTo>
                <a:lnTo>
                  <a:pt x="542" y="192"/>
                </a:lnTo>
                <a:lnTo>
                  <a:pt x="547" y="190"/>
                </a:lnTo>
                <a:lnTo>
                  <a:pt x="551" y="187"/>
                </a:lnTo>
                <a:lnTo>
                  <a:pt x="556" y="185"/>
                </a:lnTo>
                <a:lnTo>
                  <a:pt x="560" y="182"/>
                </a:lnTo>
                <a:lnTo>
                  <a:pt x="565" y="179"/>
                </a:lnTo>
                <a:lnTo>
                  <a:pt x="569" y="176"/>
                </a:lnTo>
                <a:lnTo>
                  <a:pt x="572" y="173"/>
                </a:lnTo>
                <a:lnTo>
                  <a:pt x="576" y="169"/>
                </a:lnTo>
                <a:lnTo>
                  <a:pt x="579" y="165"/>
                </a:lnTo>
                <a:lnTo>
                  <a:pt x="582" y="161"/>
                </a:lnTo>
                <a:lnTo>
                  <a:pt x="585" y="157"/>
                </a:lnTo>
                <a:lnTo>
                  <a:pt x="587" y="153"/>
                </a:lnTo>
                <a:lnTo>
                  <a:pt x="590" y="149"/>
                </a:lnTo>
                <a:lnTo>
                  <a:pt x="591" y="143"/>
                </a:lnTo>
                <a:lnTo>
                  <a:pt x="593" y="138"/>
                </a:lnTo>
                <a:lnTo>
                  <a:pt x="594" y="133"/>
                </a:lnTo>
                <a:lnTo>
                  <a:pt x="595" y="127"/>
                </a:lnTo>
                <a:lnTo>
                  <a:pt x="595" y="121"/>
                </a:lnTo>
                <a:lnTo>
                  <a:pt x="595" y="115"/>
                </a:lnTo>
                <a:lnTo>
                  <a:pt x="583" y="102"/>
                </a:lnTo>
                <a:lnTo>
                  <a:pt x="575" y="96"/>
                </a:lnTo>
                <a:lnTo>
                  <a:pt x="567" y="90"/>
                </a:lnTo>
                <a:lnTo>
                  <a:pt x="559" y="85"/>
                </a:lnTo>
                <a:lnTo>
                  <a:pt x="549" y="80"/>
                </a:lnTo>
                <a:lnTo>
                  <a:pt x="539" y="75"/>
                </a:lnTo>
                <a:lnTo>
                  <a:pt x="529" y="71"/>
                </a:lnTo>
                <a:lnTo>
                  <a:pt x="518" y="67"/>
                </a:lnTo>
                <a:lnTo>
                  <a:pt x="507" y="64"/>
                </a:lnTo>
                <a:lnTo>
                  <a:pt x="495" y="61"/>
                </a:lnTo>
                <a:lnTo>
                  <a:pt x="484" y="59"/>
                </a:lnTo>
                <a:lnTo>
                  <a:pt x="472" y="57"/>
                </a:lnTo>
                <a:lnTo>
                  <a:pt x="461" y="55"/>
                </a:lnTo>
                <a:lnTo>
                  <a:pt x="449" y="55"/>
                </a:lnTo>
                <a:lnTo>
                  <a:pt x="438" y="55"/>
                </a:lnTo>
                <a:lnTo>
                  <a:pt x="427" y="55"/>
                </a:lnTo>
                <a:lnTo>
                  <a:pt x="415" y="55"/>
                </a:lnTo>
                <a:lnTo>
                  <a:pt x="405" y="57"/>
                </a:lnTo>
                <a:lnTo>
                  <a:pt x="395" y="59"/>
                </a:lnTo>
                <a:lnTo>
                  <a:pt x="385" y="62"/>
                </a:lnTo>
                <a:lnTo>
                  <a:pt x="375" y="65"/>
                </a:lnTo>
                <a:lnTo>
                  <a:pt x="367" y="69"/>
                </a:lnTo>
                <a:lnTo>
                  <a:pt x="359" y="74"/>
                </a:lnTo>
                <a:lnTo>
                  <a:pt x="352" y="80"/>
                </a:lnTo>
                <a:lnTo>
                  <a:pt x="346" y="86"/>
                </a:lnTo>
                <a:lnTo>
                  <a:pt x="341" y="93"/>
                </a:lnTo>
                <a:lnTo>
                  <a:pt x="336" y="101"/>
                </a:lnTo>
                <a:lnTo>
                  <a:pt x="333" y="110"/>
                </a:lnTo>
                <a:lnTo>
                  <a:pt x="331" y="119"/>
                </a:lnTo>
                <a:lnTo>
                  <a:pt x="330" y="129"/>
                </a:lnTo>
                <a:lnTo>
                  <a:pt x="331" y="141"/>
                </a:lnTo>
                <a:lnTo>
                  <a:pt x="339" y="141"/>
                </a:lnTo>
                <a:lnTo>
                  <a:pt x="343" y="142"/>
                </a:lnTo>
                <a:lnTo>
                  <a:pt x="347" y="142"/>
                </a:lnTo>
                <a:lnTo>
                  <a:pt x="350" y="143"/>
                </a:lnTo>
                <a:lnTo>
                  <a:pt x="354" y="143"/>
                </a:lnTo>
                <a:lnTo>
                  <a:pt x="358" y="144"/>
                </a:lnTo>
                <a:lnTo>
                  <a:pt x="362" y="145"/>
                </a:lnTo>
                <a:lnTo>
                  <a:pt x="366" y="146"/>
                </a:lnTo>
                <a:lnTo>
                  <a:pt x="370" y="147"/>
                </a:lnTo>
                <a:lnTo>
                  <a:pt x="374" y="147"/>
                </a:lnTo>
                <a:lnTo>
                  <a:pt x="377" y="148"/>
                </a:lnTo>
                <a:lnTo>
                  <a:pt x="381" y="149"/>
                </a:lnTo>
                <a:lnTo>
                  <a:pt x="385" y="151"/>
                </a:lnTo>
                <a:lnTo>
                  <a:pt x="389" y="151"/>
                </a:lnTo>
                <a:lnTo>
                  <a:pt x="393" y="153"/>
                </a:lnTo>
                <a:lnTo>
                  <a:pt x="396" y="154"/>
                </a:lnTo>
                <a:lnTo>
                  <a:pt x="400" y="155"/>
                </a:lnTo>
                <a:lnTo>
                  <a:pt x="404" y="157"/>
                </a:lnTo>
                <a:lnTo>
                  <a:pt x="407" y="158"/>
                </a:lnTo>
                <a:lnTo>
                  <a:pt x="411" y="160"/>
                </a:lnTo>
                <a:lnTo>
                  <a:pt x="415" y="161"/>
                </a:lnTo>
                <a:lnTo>
                  <a:pt x="418" y="163"/>
                </a:lnTo>
                <a:lnTo>
                  <a:pt x="422" y="165"/>
                </a:lnTo>
                <a:lnTo>
                  <a:pt x="425" y="166"/>
                </a:lnTo>
                <a:lnTo>
                  <a:pt x="429" y="168"/>
                </a:lnTo>
                <a:lnTo>
                  <a:pt x="432" y="170"/>
                </a:lnTo>
                <a:lnTo>
                  <a:pt x="436" y="172"/>
                </a:lnTo>
                <a:lnTo>
                  <a:pt x="439" y="174"/>
                </a:lnTo>
                <a:lnTo>
                  <a:pt x="443" y="176"/>
                </a:lnTo>
                <a:lnTo>
                  <a:pt x="446" y="178"/>
                </a:lnTo>
                <a:lnTo>
                  <a:pt x="450" y="181"/>
                </a:lnTo>
                <a:lnTo>
                  <a:pt x="448" y="184"/>
                </a:lnTo>
                <a:lnTo>
                  <a:pt x="447" y="185"/>
                </a:lnTo>
                <a:lnTo>
                  <a:pt x="446" y="187"/>
                </a:lnTo>
                <a:lnTo>
                  <a:pt x="445" y="189"/>
                </a:lnTo>
                <a:lnTo>
                  <a:pt x="444" y="190"/>
                </a:lnTo>
                <a:lnTo>
                  <a:pt x="443" y="192"/>
                </a:lnTo>
                <a:lnTo>
                  <a:pt x="441" y="193"/>
                </a:lnTo>
                <a:lnTo>
                  <a:pt x="440" y="195"/>
                </a:lnTo>
                <a:lnTo>
                  <a:pt x="439" y="197"/>
                </a:lnTo>
                <a:lnTo>
                  <a:pt x="438" y="198"/>
                </a:lnTo>
                <a:lnTo>
                  <a:pt x="437" y="200"/>
                </a:lnTo>
                <a:lnTo>
                  <a:pt x="436" y="201"/>
                </a:lnTo>
                <a:lnTo>
                  <a:pt x="435" y="203"/>
                </a:lnTo>
                <a:lnTo>
                  <a:pt x="433" y="205"/>
                </a:lnTo>
                <a:lnTo>
                  <a:pt x="433" y="206"/>
                </a:lnTo>
                <a:lnTo>
                  <a:pt x="431" y="208"/>
                </a:lnTo>
                <a:lnTo>
                  <a:pt x="431" y="209"/>
                </a:lnTo>
                <a:lnTo>
                  <a:pt x="429" y="211"/>
                </a:lnTo>
                <a:lnTo>
                  <a:pt x="429" y="213"/>
                </a:lnTo>
                <a:lnTo>
                  <a:pt x="428" y="214"/>
                </a:lnTo>
                <a:lnTo>
                  <a:pt x="427" y="216"/>
                </a:lnTo>
                <a:lnTo>
                  <a:pt x="426" y="218"/>
                </a:lnTo>
                <a:lnTo>
                  <a:pt x="425" y="219"/>
                </a:lnTo>
                <a:lnTo>
                  <a:pt x="425" y="221"/>
                </a:lnTo>
                <a:lnTo>
                  <a:pt x="424" y="223"/>
                </a:lnTo>
                <a:lnTo>
                  <a:pt x="424" y="225"/>
                </a:lnTo>
                <a:lnTo>
                  <a:pt x="423" y="226"/>
                </a:lnTo>
                <a:lnTo>
                  <a:pt x="423" y="228"/>
                </a:lnTo>
                <a:lnTo>
                  <a:pt x="423" y="230"/>
                </a:lnTo>
                <a:lnTo>
                  <a:pt x="423" y="231"/>
                </a:lnTo>
                <a:lnTo>
                  <a:pt x="423" y="233"/>
                </a:lnTo>
                <a:lnTo>
                  <a:pt x="425" y="242"/>
                </a:lnTo>
                <a:lnTo>
                  <a:pt x="426" y="246"/>
                </a:lnTo>
                <a:lnTo>
                  <a:pt x="427" y="249"/>
                </a:lnTo>
                <a:lnTo>
                  <a:pt x="429" y="253"/>
                </a:lnTo>
                <a:lnTo>
                  <a:pt x="431" y="257"/>
                </a:lnTo>
                <a:lnTo>
                  <a:pt x="433" y="261"/>
                </a:lnTo>
                <a:lnTo>
                  <a:pt x="436" y="264"/>
                </a:lnTo>
                <a:lnTo>
                  <a:pt x="438" y="267"/>
                </a:lnTo>
                <a:lnTo>
                  <a:pt x="441" y="271"/>
                </a:lnTo>
                <a:lnTo>
                  <a:pt x="444" y="274"/>
                </a:lnTo>
                <a:lnTo>
                  <a:pt x="447" y="277"/>
                </a:lnTo>
                <a:lnTo>
                  <a:pt x="451" y="280"/>
                </a:lnTo>
                <a:lnTo>
                  <a:pt x="454" y="283"/>
                </a:lnTo>
                <a:lnTo>
                  <a:pt x="458" y="286"/>
                </a:lnTo>
                <a:lnTo>
                  <a:pt x="461" y="289"/>
                </a:lnTo>
                <a:lnTo>
                  <a:pt x="465" y="292"/>
                </a:lnTo>
                <a:lnTo>
                  <a:pt x="469" y="295"/>
                </a:lnTo>
                <a:lnTo>
                  <a:pt x="473" y="298"/>
                </a:lnTo>
                <a:lnTo>
                  <a:pt x="476" y="301"/>
                </a:lnTo>
                <a:lnTo>
                  <a:pt x="480" y="304"/>
                </a:lnTo>
                <a:lnTo>
                  <a:pt x="484" y="307"/>
                </a:lnTo>
                <a:lnTo>
                  <a:pt x="487" y="310"/>
                </a:lnTo>
                <a:lnTo>
                  <a:pt x="491" y="313"/>
                </a:lnTo>
                <a:lnTo>
                  <a:pt x="495" y="316"/>
                </a:lnTo>
                <a:lnTo>
                  <a:pt x="498" y="319"/>
                </a:lnTo>
                <a:lnTo>
                  <a:pt x="501" y="322"/>
                </a:lnTo>
                <a:lnTo>
                  <a:pt x="505" y="325"/>
                </a:lnTo>
                <a:lnTo>
                  <a:pt x="507" y="329"/>
                </a:lnTo>
                <a:lnTo>
                  <a:pt x="511" y="332"/>
                </a:lnTo>
                <a:lnTo>
                  <a:pt x="513" y="335"/>
                </a:lnTo>
                <a:lnTo>
                  <a:pt x="516" y="339"/>
                </a:lnTo>
                <a:lnTo>
                  <a:pt x="494" y="356"/>
                </a:lnTo>
                <a:lnTo>
                  <a:pt x="483" y="362"/>
                </a:lnTo>
                <a:lnTo>
                  <a:pt x="472" y="368"/>
                </a:lnTo>
                <a:lnTo>
                  <a:pt x="461" y="373"/>
                </a:lnTo>
                <a:lnTo>
                  <a:pt x="449" y="377"/>
                </a:lnTo>
                <a:lnTo>
                  <a:pt x="438" y="380"/>
                </a:lnTo>
                <a:lnTo>
                  <a:pt x="426" y="382"/>
                </a:lnTo>
                <a:lnTo>
                  <a:pt x="415" y="383"/>
                </a:lnTo>
                <a:lnTo>
                  <a:pt x="403" y="384"/>
                </a:lnTo>
                <a:lnTo>
                  <a:pt x="391" y="384"/>
                </a:lnTo>
                <a:lnTo>
                  <a:pt x="380" y="383"/>
                </a:lnTo>
                <a:lnTo>
                  <a:pt x="368" y="382"/>
                </a:lnTo>
                <a:lnTo>
                  <a:pt x="357" y="380"/>
                </a:lnTo>
                <a:lnTo>
                  <a:pt x="345" y="378"/>
                </a:lnTo>
                <a:lnTo>
                  <a:pt x="333" y="375"/>
                </a:lnTo>
                <a:lnTo>
                  <a:pt x="321" y="372"/>
                </a:lnTo>
                <a:lnTo>
                  <a:pt x="310" y="368"/>
                </a:lnTo>
                <a:lnTo>
                  <a:pt x="299" y="364"/>
                </a:lnTo>
                <a:lnTo>
                  <a:pt x="287" y="360"/>
                </a:lnTo>
                <a:lnTo>
                  <a:pt x="275" y="355"/>
                </a:lnTo>
                <a:lnTo>
                  <a:pt x="264" y="351"/>
                </a:lnTo>
                <a:lnTo>
                  <a:pt x="253" y="345"/>
                </a:lnTo>
                <a:lnTo>
                  <a:pt x="242" y="340"/>
                </a:lnTo>
                <a:lnTo>
                  <a:pt x="231" y="335"/>
                </a:lnTo>
                <a:lnTo>
                  <a:pt x="220" y="330"/>
                </a:lnTo>
                <a:lnTo>
                  <a:pt x="209" y="325"/>
                </a:lnTo>
                <a:lnTo>
                  <a:pt x="199" y="319"/>
                </a:lnTo>
                <a:lnTo>
                  <a:pt x="189" y="314"/>
                </a:lnTo>
                <a:lnTo>
                  <a:pt x="179" y="309"/>
                </a:lnTo>
                <a:lnTo>
                  <a:pt x="169" y="304"/>
                </a:lnTo>
                <a:lnTo>
                  <a:pt x="159" y="300"/>
                </a:lnTo>
                <a:lnTo>
                  <a:pt x="155" y="307"/>
                </a:lnTo>
                <a:lnTo>
                  <a:pt x="153" y="311"/>
                </a:lnTo>
                <a:lnTo>
                  <a:pt x="151" y="315"/>
                </a:lnTo>
                <a:lnTo>
                  <a:pt x="149" y="319"/>
                </a:lnTo>
                <a:lnTo>
                  <a:pt x="148" y="322"/>
                </a:lnTo>
                <a:lnTo>
                  <a:pt x="147" y="326"/>
                </a:lnTo>
                <a:lnTo>
                  <a:pt x="146" y="330"/>
                </a:lnTo>
                <a:lnTo>
                  <a:pt x="145" y="333"/>
                </a:lnTo>
                <a:lnTo>
                  <a:pt x="145" y="337"/>
                </a:lnTo>
                <a:lnTo>
                  <a:pt x="145" y="340"/>
                </a:lnTo>
                <a:lnTo>
                  <a:pt x="145" y="344"/>
                </a:lnTo>
                <a:lnTo>
                  <a:pt x="145" y="347"/>
                </a:lnTo>
                <a:lnTo>
                  <a:pt x="145" y="351"/>
                </a:lnTo>
                <a:lnTo>
                  <a:pt x="146" y="354"/>
                </a:lnTo>
                <a:lnTo>
                  <a:pt x="147" y="357"/>
                </a:lnTo>
                <a:lnTo>
                  <a:pt x="147" y="361"/>
                </a:lnTo>
                <a:lnTo>
                  <a:pt x="149" y="364"/>
                </a:lnTo>
                <a:lnTo>
                  <a:pt x="150" y="367"/>
                </a:lnTo>
                <a:lnTo>
                  <a:pt x="151" y="370"/>
                </a:lnTo>
                <a:lnTo>
                  <a:pt x="153" y="373"/>
                </a:lnTo>
                <a:lnTo>
                  <a:pt x="155" y="377"/>
                </a:lnTo>
                <a:lnTo>
                  <a:pt x="157" y="379"/>
                </a:lnTo>
                <a:lnTo>
                  <a:pt x="159" y="383"/>
                </a:lnTo>
                <a:lnTo>
                  <a:pt x="162" y="385"/>
                </a:lnTo>
                <a:lnTo>
                  <a:pt x="165" y="389"/>
                </a:lnTo>
                <a:lnTo>
                  <a:pt x="168" y="391"/>
                </a:lnTo>
                <a:lnTo>
                  <a:pt x="171" y="394"/>
                </a:lnTo>
                <a:lnTo>
                  <a:pt x="174" y="397"/>
                </a:lnTo>
                <a:lnTo>
                  <a:pt x="177" y="400"/>
                </a:lnTo>
                <a:lnTo>
                  <a:pt x="181" y="403"/>
                </a:lnTo>
                <a:lnTo>
                  <a:pt x="185" y="405"/>
                </a:lnTo>
                <a:lnTo>
                  <a:pt x="151" y="425"/>
                </a:lnTo>
                <a:lnTo>
                  <a:pt x="137" y="431"/>
                </a:lnTo>
                <a:lnTo>
                  <a:pt x="125" y="436"/>
                </a:lnTo>
                <a:lnTo>
                  <a:pt x="114" y="439"/>
                </a:lnTo>
                <a:lnTo>
                  <a:pt x="105" y="440"/>
                </a:lnTo>
                <a:lnTo>
                  <a:pt x="97" y="439"/>
                </a:lnTo>
                <a:lnTo>
                  <a:pt x="90" y="437"/>
                </a:lnTo>
                <a:lnTo>
                  <a:pt x="84" y="434"/>
                </a:lnTo>
                <a:lnTo>
                  <a:pt x="79" y="429"/>
                </a:lnTo>
                <a:lnTo>
                  <a:pt x="75" y="423"/>
                </a:lnTo>
                <a:lnTo>
                  <a:pt x="72" y="417"/>
                </a:lnTo>
                <a:lnTo>
                  <a:pt x="70" y="409"/>
                </a:lnTo>
                <a:lnTo>
                  <a:pt x="68" y="400"/>
                </a:lnTo>
                <a:lnTo>
                  <a:pt x="67" y="391"/>
                </a:lnTo>
                <a:lnTo>
                  <a:pt x="65" y="381"/>
                </a:lnTo>
                <a:lnTo>
                  <a:pt x="65" y="371"/>
                </a:lnTo>
                <a:lnTo>
                  <a:pt x="64" y="360"/>
                </a:lnTo>
                <a:lnTo>
                  <a:pt x="63" y="349"/>
                </a:lnTo>
                <a:lnTo>
                  <a:pt x="62" y="338"/>
                </a:lnTo>
                <a:lnTo>
                  <a:pt x="61" y="326"/>
                </a:lnTo>
                <a:lnTo>
                  <a:pt x="59" y="315"/>
                </a:lnTo>
                <a:lnTo>
                  <a:pt x="57" y="304"/>
                </a:lnTo>
                <a:lnTo>
                  <a:pt x="55" y="294"/>
                </a:lnTo>
                <a:lnTo>
                  <a:pt x="51" y="283"/>
                </a:lnTo>
                <a:lnTo>
                  <a:pt x="47" y="274"/>
                </a:lnTo>
                <a:lnTo>
                  <a:pt x="43" y="265"/>
                </a:lnTo>
                <a:lnTo>
                  <a:pt x="37" y="257"/>
                </a:lnTo>
                <a:lnTo>
                  <a:pt x="29" y="249"/>
                </a:lnTo>
                <a:lnTo>
                  <a:pt x="21" y="243"/>
                </a:lnTo>
                <a:lnTo>
                  <a:pt x="11" y="237"/>
                </a:lnTo>
                <a:lnTo>
                  <a:pt x="0" y="233"/>
                </a:lnTo>
                <a:lnTo>
                  <a:pt x="13" y="229"/>
                </a:lnTo>
                <a:lnTo>
                  <a:pt x="21" y="227"/>
                </a:lnTo>
                <a:lnTo>
                  <a:pt x="27" y="226"/>
                </a:lnTo>
                <a:lnTo>
                  <a:pt x="34" y="224"/>
                </a:lnTo>
                <a:lnTo>
                  <a:pt x="41" y="222"/>
                </a:lnTo>
                <a:lnTo>
                  <a:pt x="48" y="220"/>
                </a:lnTo>
                <a:lnTo>
                  <a:pt x="55" y="218"/>
                </a:lnTo>
                <a:lnTo>
                  <a:pt x="62" y="217"/>
                </a:lnTo>
                <a:lnTo>
                  <a:pt x="69" y="215"/>
                </a:lnTo>
                <a:lnTo>
                  <a:pt x="76" y="213"/>
                </a:lnTo>
                <a:lnTo>
                  <a:pt x="83" y="212"/>
                </a:lnTo>
                <a:lnTo>
                  <a:pt x="91" y="211"/>
                </a:lnTo>
                <a:lnTo>
                  <a:pt x="97" y="209"/>
                </a:lnTo>
                <a:lnTo>
                  <a:pt x="105" y="208"/>
                </a:lnTo>
                <a:lnTo>
                  <a:pt x="112" y="207"/>
                </a:lnTo>
                <a:lnTo>
                  <a:pt x="119" y="206"/>
                </a:lnTo>
                <a:lnTo>
                  <a:pt x="126" y="206"/>
                </a:lnTo>
                <a:lnTo>
                  <a:pt x="133" y="205"/>
                </a:lnTo>
                <a:lnTo>
                  <a:pt x="140" y="205"/>
                </a:lnTo>
                <a:lnTo>
                  <a:pt x="147" y="205"/>
                </a:lnTo>
                <a:lnTo>
                  <a:pt x="155" y="205"/>
                </a:lnTo>
                <a:lnTo>
                  <a:pt x="162" y="205"/>
                </a:lnTo>
                <a:lnTo>
                  <a:pt x="169" y="206"/>
                </a:lnTo>
                <a:lnTo>
                  <a:pt x="176" y="207"/>
                </a:lnTo>
                <a:lnTo>
                  <a:pt x="183" y="208"/>
                </a:lnTo>
                <a:lnTo>
                  <a:pt x="190" y="209"/>
                </a:lnTo>
                <a:lnTo>
                  <a:pt x="197" y="211"/>
                </a:lnTo>
                <a:lnTo>
                  <a:pt x="204" y="213"/>
                </a:lnTo>
                <a:lnTo>
                  <a:pt x="211" y="215"/>
                </a:lnTo>
                <a:lnTo>
                  <a:pt x="218" y="217"/>
                </a:lnTo>
                <a:lnTo>
                  <a:pt x="225" y="220"/>
                </a:lnTo>
                <a:lnTo>
                  <a:pt x="225" y="213"/>
                </a:lnTo>
                <a:lnTo>
                  <a:pt x="226" y="210"/>
                </a:lnTo>
                <a:lnTo>
                  <a:pt x="226" y="206"/>
                </a:lnTo>
                <a:lnTo>
                  <a:pt x="226" y="203"/>
                </a:lnTo>
                <a:lnTo>
                  <a:pt x="226" y="200"/>
                </a:lnTo>
                <a:lnTo>
                  <a:pt x="226" y="196"/>
                </a:lnTo>
                <a:lnTo>
                  <a:pt x="226" y="193"/>
                </a:lnTo>
                <a:lnTo>
                  <a:pt x="226" y="189"/>
                </a:lnTo>
                <a:lnTo>
                  <a:pt x="226" y="186"/>
                </a:lnTo>
                <a:lnTo>
                  <a:pt x="226" y="183"/>
                </a:lnTo>
                <a:lnTo>
                  <a:pt x="226" y="179"/>
                </a:lnTo>
                <a:lnTo>
                  <a:pt x="225" y="176"/>
                </a:lnTo>
                <a:lnTo>
                  <a:pt x="225" y="173"/>
                </a:lnTo>
                <a:lnTo>
                  <a:pt x="225" y="170"/>
                </a:lnTo>
                <a:lnTo>
                  <a:pt x="225" y="166"/>
                </a:lnTo>
                <a:lnTo>
                  <a:pt x="224" y="163"/>
                </a:lnTo>
                <a:lnTo>
                  <a:pt x="223" y="160"/>
                </a:lnTo>
                <a:lnTo>
                  <a:pt x="223" y="157"/>
                </a:lnTo>
                <a:lnTo>
                  <a:pt x="223" y="153"/>
                </a:lnTo>
                <a:lnTo>
                  <a:pt x="222" y="150"/>
                </a:lnTo>
                <a:lnTo>
                  <a:pt x="221" y="147"/>
                </a:lnTo>
                <a:lnTo>
                  <a:pt x="220" y="143"/>
                </a:lnTo>
                <a:lnTo>
                  <a:pt x="220" y="140"/>
                </a:lnTo>
                <a:lnTo>
                  <a:pt x="219" y="137"/>
                </a:lnTo>
                <a:lnTo>
                  <a:pt x="218" y="134"/>
                </a:lnTo>
                <a:lnTo>
                  <a:pt x="217" y="131"/>
                </a:lnTo>
                <a:lnTo>
                  <a:pt x="216" y="127"/>
                </a:lnTo>
                <a:lnTo>
                  <a:pt x="215" y="124"/>
                </a:lnTo>
                <a:lnTo>
                  <a:pt x="214" y="121"/>
                </a:lnTo>
                <a:lnTo>
                  <a:pt x="213" y="117"/>
                </a:lnTo>
                <a:lnTo>
                  <a:pt x="212" y="115"/>
                </a:lnTo>
                <a:lnTo>
                  <a:pt x="207" y="91"/>
                </a:lnTo>
                <a:lnTo>
                  <a:pt x="208" y="80"/>
                </a:lnTo>
                <a:lnTo>
                  <a:pt x="211" y="70"/>
                </a:lnTo>
                <a:lnTo>
                  <a:pt x="216" y="61"/>
                </a:lnTo>
                <a:lnTo>
                  <a:pt x="223" y="52"/>
                </a:lnTo>
                <a:lnTo>
                  <a:pt x="231" y="44"/>
                </a:lnTo>
                <a:lnTo>
                  <a:pt x="242" y="37"/>
                </a:lnTo>
                <a:lnTo>
                  <a:pt x="253" y="30"/>
                </a:lnTo>
                <a:lnTo>
                  <a:pt x="266" y="24"/>
                </a:lnTo>
                <a:lnTo>
                  <a:pt x="281" y="18"/>
                </a:lnTo>
                <a:lnTo>
                  <a:pt x="296" y="14"/>
                </a:lnTo>
                <a:lnTo>
                  <a:pt x="312" y="10"/>
                </a:lnTo>
                <a:lnTo>
                  <a:pt x="329" y="6"/>
                </a:lnTo>
                <a:lnTo>
                  <a:pt x="347" y="4"/>
                </a:lnTo>
                <a:lnTo>
                  <a:pt x="365" y="2"/>
                </a:lnTo>
                <a:lnTo>
                  <a:pt x="384" y="1"/>
                </a:lnTo>
                <a:lnTo>
                  <a:pt x="403" y="0"/>
                </a:lnTo>
                <a:lnTo>
                  <a:pt x="423" y="0"/>
                </a:lnTo>
                <a:lnTo>
                  <a:pt x="442" y="1"/>
                </a:lnTo>
                <a:lnTo>
                  <a:pt x="461" y="2"/>
                </a:lnTo>
                <a:lnTo>
                  <a:pt x="481" y="4"/>
                </a:lnTo>
                <a:lnTo>
                  <a:pt x="499" y="7"/>
                </a:lnTo>
                <a:lnTo>
                  <a:pt x="518" y="10"/>
                </a:lnTo>
                <a:lnTo>
                  <a:pt x="536" y="14"/>
                </a:lnTo>
                <a:lnTo>
                  <a:pt x="553" y="19"/>
                </a:lnTo>
                <a:lnTo>
                  <a:pt x="569" y="24"/>
                </a:lnTo>
                <a:lnTo>
                  <a:pt x="585" y="31"/>
                </a:lnTo>
                <a:lnTo>
                  <a:pt x="599" y="37"/>
                </a:lnTo>
                <a:lnTo>
                  <a:pt x="613" y="45"/>
                </a:lnTo>
                <a:lnTo>
                  <a:pt x="624" y="53"/>
                </a:lnTo>
                <a:lnTo>
                  <a:pt x="635" y="62"/>
                </a:lnTo>
                <a:lnTo>
                  <a:pt x="646" y="74"/>
                </a:lnTo>
                <a:lnTo>
                  <a:pt x="650" y="80"/>
                </a:lnTo>
                <a:lnTo>
                  <a:pt x="653" y="85"/>
                </a:lnTo>
                <a:lnTo>
                  <a:pt x="656" y="91"/>
                </a:lnTo>
                <a:lnTo>
                  <a:pt x="658" y="96"/>
                </a:lnTo>
                <a:lnTo>
                  <a:pt x="659" y="101"/>
                </a:lnTo>
                <a:lnTo>
                  <a:pt x="659" y="107"/>
                </a:lnTo>
                <a:lnTo>
                  <a:pt x="659" y="111"/>
                </a:lnTo>
                <a:lnTo>
                  <a:pt x="659" y="116"/>
                </a:lnTo>
                <a:lnTo>
                  <a:pt x="658" y="120"/>
                </a:lnTo>
                <a:lnTo>
                  <a:pt x="657" y="125"/>
                </a:lnTo>
                <a:lnTo>
                  <a:pt x="656" y="129"/>
                </a:lnTo>
                <a:lnTo>
                  <a:pt x="655" y="133"/>
                </a:lnTo>
                <a:lnTo>
                  <a:pt x="653" y="136"/>
                </a:lnTo>
                <a:lnTo>
                  <a:pt x="652" y="140"/>
                </a:lnTo>
                <a:lnTo>
                  <a:pt x="651" y="143"/>
                </a:lnTo>
                <a:lnTo>
                  <a:pt x="650" y="146"/>
                </a:lnTo>
                <a:lnTo>
                  <a:pt x="649" y="149"/>
                </a:lnTo>
                <a:lnTo>
                  <a:pt x="649" y="152"/>
                </a:lnTo>
                <a:lnTo>
                  <a:pt x="649" y="154"/>
                </a:lnTo>
                <a:lnTo>
                  <a:pt x="650" y="157"/>
                </a:lnTo>
                <a:lnTo>
                  <a:pt x="651" y="159"/>
                </a:lnTo>
                <a:lnTo>
                  <a:pt x="653" y="161"/>
                </a:lnTo>
                <a:lnTo>
                  <a:pt x="655" y="162"/>
                </a:lnTo>
                <a:lnTo>
                  <a:pt x="659" y="164"/>
                </a:lnTo>
                <a:lnTo>
                  <a:pt x="663" y="165"/>
                </a:lnTo>
                <a:lnTo>
                  <a:pt x="669" y="166"/>
                </a:lnTo>
                <a:lnTo>
                  <a:pt x="675" y="167"/>
                </a:lnTo>
                <a:lnTo>
                  <a:pt x="682" y="167"/>
                </a:lnTo>
                <a:lnTo>
                  <a:pt x="691" y="167"/>
                </a:lnTo>
                <a:lnTo>
                  <a:pt x="701" y="167"/>
                </a:lnTo>
                <a:lnTo>
                  <a:pt x="714" y="166"/>
                </a:lnTo>
                <a:lnTo>
                  <a:pt x="721" y="165"/>
                </a:lnTo>
                <a:lnTo>
                  <a:pt x="728" y="164"/>
                </a:lnTo>
                <a:lnTo>
                  <a:pt x="734" y="162"/>
                </a:lnTo>
                <a:lnTo>
                  <a:pt x="741" y="161"/>
                </a:lnTo>
                <a:lnTo>
                  <a:pt x="747" y="159"/>
                </a:lnTo>
                <a:lnTo>
                  <a:pt x="754" y="156"/>
                </a:lnTo>
                <a:lnTo>
                  <a:pt x="760" y="154"/>
                </a:lnTo>
                <a:lnTo>
                  <a:pt x="766" y="151"/>
                </a:lnTo>
                <a:lnTo>
                  <a:pt x="773" y="149"/>
                </a:lnTo>
                <a:lnTo>
                  <a:pt x="779" y="146"/>
                </a:lnTo>
                <a:lnTo>
                  <a:pt x="785" y="143"/>
                </a:lnTo>
                <a:lnTo>
                  <a:pt x="792" y="141"/>
                </a:lnTo>
                <a:lnTo>
                  <a:pt x="798" y="138"/>
                </a:lnTo>
                <a:lnTo>
                  <a:pt x="804" y="135"/>
                </a:lnTo>
                <a:lnTo>
                  <a:pt x="811" y="133"/>
                </a:lnTo>
                <a:lnTo>
                  <a:pt x="817" y="130"/>
                </a:lnTo>
                <a:lnTo>
                  <a:pt x="823" y="128"/>
                </a:lnTo>
                <a:lnTo>
                  <a:pt x="830" y="126"/>
                </a:lnTo>
                <a:lnTo>
                  <a:pt x="836" y="124"/>
                </a:lnTo>
                <a:lnTo>
                  <a:pt x="843" y="123"/>
                </a:lnTo>
                <a:lnTo>
                  <a:pt x="849" y="121"/>
                </a:lnTo>
                <a:lnTo>
                  <a:pt x="856" y="120"/>
                </a:lnTo>
                <a:lnTo>
                  <a:pt x="863" y="119"/>
                </a:lnTo>
                <a:lnTo>
                  <a:pt x="870" y="119"/>
                </a:lnTo>
                <a:lnTo>
                  <a:pt x="877" y="119"/>
                </a:lnTo>
                <a:lnTo>
                  <a:pt x="883" y="120"/>
                </a:lnTo>
                <a:lnTo>
                  <a:pt x="891" y="121"/>
                </a:lnTo>
                <a:lnTo>
                  <a:pt x="898" y="123"/>
                </a:lnTo>
                <a:lnTo>
                  <a:pt x="905" y="125"/>
                </a:lnTo>
                <a:lnTo>
                  <a:pt x="913" y="128"/>
                </a:lnTo>
                <a:lnTo>
                  <a:pt x="913" y="134"/>
                </a:lnTo>
                <a:lnTo>
                  <a:pt x="913" y="138"/>
                </a:lnTo>
                <a:lnTo>
                  <a:pt x="913" y="141"/>
                </a:lnTo>
                <a:lnTo>
                  <a:pt x="914" y="145"/>
                </a:lnTo>
                <a:lnTo>
                  <a:pt x="914" y="148"/>
                </a:lnTo>
                <a:lnTo>
                  <a:pt x="914" y="151"/>
                </a:lnTo>
                <a:lnTo>
                  <a:pt x="914" y="155"/>
                </a:lnTo>
                <a:lnTo>
                  <a:pt x="914" y="158"/>
                </a:lnTo>
                <a:lnTo>
                  <a:pt x="914" y="161"/>
                </a:lnTo>
                <a:lnTo>
                  <a:pt x="913" y="165"/>
                </a:lnTo>
                <a:lnTo>
                  <a:pt x="913" y="168"/>
                </a:lnTo>
                <a:lnTo>
                  <a:pt x="913" y="171"/>
                </a:lnTo>
                <a:lnTo>
                  <a:pt x="913" y="175"/>
                </a:lnTo>
                <a:lnTo>
                  <a:pt x="913" y="178"/>
                </a:lnTo>
                <a:lnTo>
                  <a:pt x="912" y="181"/>
                </a:lnTo>
                <a:lnTo>
                  <a:pt x="912" y="185"/>
                </a:lnTo>
                <a:lnTo>
                  <a:pt x="911" y="188"/>
                </a:lnTo>
                <a:lnTo>
                  <a:pt x="911" y="191"/>
                </a:lnTo>
                <a:lnTo>
                  <a:pt x="910" y="195"/>
                </a:lnTo>
                <a:lnTo>
                  <a:pt x="909" y="198"/>
                </a:lnTo>
                <a:lnTo>
                  <a:pt x="909" y="201"/>
                </a:lnTo>
                <a:lnTo>
                  <a:pt x="908" y="204"/>
                </a:lnTo>
                <a:lnTo>
                  <a:pt x="907" y="207"/>
                </a:lnTo>
                <a:lnTo>
                  <a:pt x="906" y="211"/>
                </a:lnTo>
                <a:lnTo>
                  <a:pt x="905" y="214"/>
                </a:lnTo>
                <a:lnTo>
                  <a:pt x="905" y="217"/>
                </a:lnTo>
                <a:lnTo>
                  <a:pt x="903" y="220"/>
                </a:lnTo>
                <a:lnTo>
                  <a:pt x="903" y="223"/>
                </a:lnTo>
                <a:lnTo>
                  <a:pt x="901" y="227"/>
                </a:lnTo>
                <a:lnTo>
                  <a:pt x="900" y="230"/>
                </a:lnTo>
                <a:lnTo>
                  <a:pt x="899" y="233"/>
                </a:lnTo>
                <a:lnTo>
                  <a:pt x="913" y="232"/>
                </a:lnTo>
                <a:lnTo>
                  <a:pt x="921" y="232"/>
                </a:lnTo>
                <a:lnTo>
                  <a:pt x="928" y="232"/>
                </a:lnTo>
                <a:lnTo>
                  <a:pt x="935" y="232"/>
                </a:lnTo>
                <a:lnTo>
                  <a:pt x="942" y="231"/>
                </a:lnTo>
                <a:lnTo>
                  <a:pt x="949" y="231"/>
                </a:lnTo>
                <a:lnTo>
                  <a:pt x="956" y="231"/>
                </a:lnTo>
                <a:lnTo>
                  <a:pt x="963" y="232"/>
                </a:lnTo>
                <a:lnTo>
                  <a:pt x="971" y="232"/>
                </a:lnTo>
                <a:lnTo>
                  <a:pt x="978" y="232"/>
                </a:lnTo>
                <a:lnTo>
                  <a:pt x="985" y="233"/>
                </a:lnTo>
                <a:lnTo>
                  <a:pt x="992" y="233"/>
                </a:lnTo>
                <a:lnTo>
                  <a:pt x="999" y="234"/>
                </a:lnTo>
                <a:lnTo>
                  <a:pt x="1006" y="234"/>
                </a:lnTo>
                <a:lnTo>
                  <a:pt x="1013" y="235"/>
                </a:lnTo>
                <a:lnTo>
                  <a:pt x="1020" y="236"/>
                </a:lnTo>
                <a:lnTo>
                  <a:pt x="1027" y="237"/>
                </a:lnTo>
                <a:lnTo>
                  <a:pt x="1034" y="238"/>
                </a:lnTo>
                <a:lnTo>
                  <a:pt x="1041" y="239"/>
                </a:lnTo>
                <a:lnTo>
                  <a:pt x="1048" y="240"/>
                </a:lnTo>
                <a:lnTo>
                  <a:pt x="1055" y="241"/>
                </a:lnTo>
                <a:lnTo>
                  <a:pt x="1062" y="243"/>
                </a:lnTo>
                <a:lnTo>
                  <a:pt x="1069" y="244"/>
                </a:lnTo>
                <a:lnTo>
                  <a:pt x="1076" y="246"/>
                </a:lnTo>
                <a:lnTo>
                  <a:pt x="1083" y="247"/>
                </a:lnTo>
                <a:lnTo>
                  <a:pt x="1090" y="249"/>
                </a:lnTo>
                <a:lnTo>
                  <a:pt x="1097" y="251"/>
                </a:lnTo>
                <a:lnTo>
                  <a:pt x="1104" y="253"/>
                </a:lnTo>
                <a:lnTo>
                  <a:pt x="1111" y="255"/>
                </a:lnTo>
                <a:lnTo>
                  <a:pt x="1117" y="257"/>
                </a:lnTo>
                <a:lnTo>
                  <a:pt x="1124" y="260"/>
                </a:lnTo>
              </a:path>
            </a:pathLst>
          </a:custGeom>
          <a:noFill/>
          <a:ln w="20320" cap="flat" cmpd="sng">
            <a:solidFill>
              <a:srgbClr val="714A15"/>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4027" name="Freeform 1035"/>
          <p:cNvSpPr>
            <a:spLocks/>
          </p:cNvSpPr>
          <p:nvPr/>
        </p:nvSpPr>
        <p:spPr bwMode="auto">
          <a:xfrm>
            <a:off x="7788275" y="5353050"/>
            <a:ext cx="822325" cy="241300"/>
          </a:xfrm>
          <a:custGeom>
            <a:avLst/>
            <a:gdLst>
              <a:gd name="T0" fmla="*/ 0 w 583"/>
              <a:gd name="T1" fmla="*/ 19 h 152"/>
              <a:gd name="T2" fmla="*/ 28 w 583"/>
              <a:gd name="T3" fmla="*/ 7 h 152"/>
              <a:gd name="T4" fmla="*/ 40 w 583"/>
              <a:gd name="T5" fmla="*/ 3 h 152"/>
              <a:gd name="T6" fmla="*/ 52 w 583"/>
              <a:gd name="T7" fmla="*/ 1 h 152"/>
              <a:gd name="T8" fmla="*/ 61 w 583"/>
              <a:gd name="T9" fmla="*/ 0 h 152"/>
              <a:gd name="T10" fmla="*/ 70 w 583"/>
              <a:gd name="T11" fmla="*/ 0 h 152"/>
              <a:gd name="T12" fmla="*/ 77 w 583"/>
              <a:gd name="T13" fmla="*/ 1 h 152"/>
              <a:gd name="T14" fmla="*/ 84 w 583"/>
              <a:gd name="T15" fmla="*/ 3 h 152"/>
              <a:gd name="T16" fmla="*/ 90 w 583"/>
              <a:gd name="T17" fmla="*/ 5 h 152"/>
              <a:gd name="T18" fmla="*/ 95 w 583"/>
              <a:gd name="T19" fmla="*/ 9 h 152"/>
              <a:gd name="T20" fmla="*/ 99 w 583"/>
              <a:gd name="T21" fmla="*/ 13 h 152"/>
              <a:gd name="T22" fmla="*/ 103 w 583"/>
              <a:gd name="T23" fmla="*/ 19 h 152"/>
              <a:gd name="T24" fmla="*/ 106 w 583"/>
              <a:gd name="T25" fmla="*/ 24 h 152"/>
              <a:gd name="T26" fmla="*/ 109 w 583"/>
              <a:gd name="T27" fmla="*/ 30 h 152"/>
              <a:gd name="T28" fmla="*/ 112 w 583"/>
              <a:gd name="T29" fmla="*/ 37 h 152"/>
              <a:gd name="T30" fmla="*/ 114 w 583"/>
              <a:gd name="T31" fmla="*/ 43 h 152"/>
              <a:gd name="T32" fmla="*/ 117 w 583"/>
              <a:gd name="T33" fmla="*/ 50 h 152"/>
              <a:gd name="T34" fmla="*/ 119 w 583"/>
              <a:gd name="T35" fmla="*/ 57 h 152"/>
              <a:gd name="T36" fmla="*/ 121 w 583"/>
              <a:gd name="T37" fmla="*/ 64 h 152"/>
              <a:gd name="T38" fmla="*/ 124 w 583"/>
              <a:gd name="T39" fmla="*/ 71 h 152"/>
              <a:gd name="T40" fmla="*/ 127 w 583"/>
              <a:gd name="T41" fmla="*/ 78 h 152"/>
              <a:gd name="T42" fmla="*/ 130 w 583"/>
              <a:gd name="T43" fmla="*/ 85 h 152"/>
              <a:gd name="T44" fmla="*/ 133 w 583"/>
              <a:gd name="T45" fmla="*/ 92 h 152"/>
              <a:gd name="T46" fmla="*/ 137 w 583"/>
              <a:gd name="T47" fmla="*/ 98 h 152"/>
              <a:gd name="T48" fmla="*/ 142 w 583"/>
              <a:gd name="T49" fmla="*/ 103 h 152"/>
              <a:gd name="T50" fmla="*/ 147 w 583"/>
              <a:gd name="T51" fmla="*/ 109 h 152"/>
              <a:gd name="T52" fmla="*/ 153 w 583"/>
              <a:gd name="T53" fmla="*/ 113 h 152"/>
              <a:gd name="T54" fmla="*/ 160 w 583"/>
              <a:gd name="T55" fmla="*/ 117 h 152"/>
              <a:gd name="T56" fmla="*/ 168 w 583"/>
              <a:gd name="T57" fmla="*/ 120 h 152"/>
              <a:gd name="T58" fmla="*/ 177 w 583"/>
              <a:gd name="T59" fmla="*/ 123 h 152"/>
              <a:gd name="T60" fmla="*/ 187 w 583"/>
              <a:gd name="T61" fmla="*/ 124 h 152"/>
              <a:gd name="T62" fmla="*/ 198 w 583"/>
              <a:gd name="T63" fmla="*/ 125 h 152"/>
              <a:gd name="T64" fmla="*/ 224 w 583"/>
              <a:gd name="T65" fmla="*/ 124 h 152"/>
              <a:gd name="T66" fmla="*/ 236 w 583"/>
              <a:gd name="T67" fmla="*/ 124 h 152"/>
              <a:gd name="T68" fmla="*/ 248 w 583"/>
              <a:gd name="T69" fmla="*/ 124 h 152"/>
              <a:gd name="T70" fmla="*/ 261 w 583"/>
              <a:gd name="T71" fmla="*/ 124 h 152"/>
              <a:gd name="T72" fmla="*/ 273 w 583"/>
              <a:gd name="T73" fmla="*/ 124 h 152"/>
              <a:gd name="T74" fmla="*/ 285 w 583"/>
              <a:gd name="T75" fmla="*/ 124 h 152"/>
              <a:gd name="T76" fmla="*/ 297 w 583"/>
              <a:gd name="T77" fmla="*/ 124 h 152"/>
              <a:gd name="T78" fmla="*/ 309 w 583"/>
              <a:gd name="T79" fmla="*/ 125 h 152"/>
              <a:gd name="T80" fmla="*/ 321 w 583"/>
              <a:gd name="T81" fmla="*/ 125 h 152"/>
              <a:gd name="T82" fmla="*/ 332 w 583"/>
              <a:gd name="T83" fmla="*/ 125 h 152"/>
              <a:gd name="T84" fmla="*/ 344 w 583"/>
              <a:gd name="T85" fmla="*/ 126 h 152"/>
              <a:gd name="T86" fmla="*/ 356 w 583"/>
              <a:gd name="T87" fmla="*/ 126 h 152"/>
              <a:gd name="T88" fmla="*/ 367 w 583"/>
              <a:gd name="T89" fmla="*/ 127 h 152"/>
              <a:gd name="T90" fmla="*/ 379 w 583"/>
              <a:gd name="T91" fmla="*/ 127 h 152"/>
              <a:gd name="T92" fmla="*/ 390 w 583"/>
              <a:gd name="T93" fmla="*/ 128 h 152"/>
              <a:gd name="T94" fmla="*/ 402 w 583"/>
              <a:gd name="T95" fmla="*/ 129 h 152"/>
              <a:gd name="T96" fmla="*/ 414 w 583"/>
              <a:gd name="T97" fmla="*/ 130 h 152"/>
              <a:gd name="T98" fmla="*/ 425 w 583"/>
              <a:gd name="T99" fmla="*/ 131 h 152"/>
              <a:gd name="T100" fmla="*/ 437 w 583"/>
              <a:gd name="T101" fmla="*/ 132 h 152"/>
              <a:gd name="T102" fmla="*/ 448 w 583"/>
              <a:gd name="T103" fmla="*/ 133 h 152"/>
              <a:gd name="T104" fmla="*/ 460 w 583"/>
              <a:gd name="T105" fmla="*/ 134 h 152"/>
              <a:gd name="T106" fmla="*/ 472 w 583"/>
              <a:gd name="T107" fmla="*/ 135 h 152"/>
              <a:gd name="T108" fmla="*/ 484 w 583"/>
              <a:gd name="T109" fmla="*/ 137 h 152"/>
              <a:gd name="T110" fmla="*/ 496 w 583"/>
              <a:gd name="T111" fmla="*/ 138 h 152"/>
              <a:gd name="T112" fmla="*/ 508 w 583"/>
              <a:gd name="T113" fmla="*/ 140 h 152"/>
              <a:gd name="T114" fmla="*/ 520 w 583"/>
              <a:gd name="T115" fmla="*/ 141 h 152"/>
              <a:gd name="T116" fmla="*/ 532 w 583"/>
              <a:gd name="T117" fmla="*/ 143 h 152"/>
              <a:gd name="T118" fmla="*/ 544 w 583"/>
              <a:gd name="T119" fmla="*/ 145 h 152"/>
              <a:gd name="T120" fmla="*/ 556 w 583"/>
              <a:gd name="T121" fmla="*/ 147 h 152"/>
              <a:gd name="T122" fmla="*/ 569 w 583"/>
              <a:gd name="T123" fmla="*/ 148 h 152"/>
              <a:gd name="T124" fmla="*/ 582 w 583"/>
              <a:gd name="T125" fmla="*/ 1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3" h="152">
                <a:moveTo>
                  <a:pt x="0" y="19"/>
                </a:moveTo>
                <a:lnTo>
                  <a:pt x="28" y="7"/>
                </a:lnTo>
                <a:lnTo>
                  <a:pt x="40" y="3"/>
                </a:lnTo>
                <a:lnTo>
                  <a:pt x="52" y="1"/>
                </a:lnTo>
                <a:lnTo>
                  <a:pt x="61" y="0"/>
                </a:lnTo>
                <a:lnTo>
                  <a:pt x="70" y="0"/>
                </a:lnTo>
                <a:lnTo>
                  <a:pt x="77" y="1"/>
                </a:lnTo>
                <a:lnTo>
                  <a:pt x="84" y="3"/>
                </a:lnTo>
                <a:lnTo>
                  <a:pt x="90" y="5"/>
                </a:lnTo>
                <a:lnTo>
                  <a:pt x="95" y="9"/>
                </a:lnTo>
                <a:lnTo>
                  <a:pt x="99" y="13"/>
                </a:lnTo>
                <a:lnTo>
                  <a:pt x="103" y="19"/>
                </a:lnTo>
                <a:lnTo>
                  <a:pt x="106" y="24"/>
                </a:lnTo>
                <a:lnTo>
                  <a:pt x="109" y="30"/>
                </a:lnTo>
                <a:lnTo>
                  <a:pt x="112" y="37"/>
                </a:lnTo>
                <a:lnTo>
                  <a:pt x="114" y="43"/>
                </a:lnTo>
                <a:lnTo>
                  <a:pt x="117" y="50"/>
                </a:lnTo>
                <a:lnTo>
                  <a:pt x="119" y="57"/>
                </a:lnTo>
                <a:lnTo>
                  <a:pt x="121" y="64"/>
                </a:lnTo>
                <a:lnTo>
                  <a:pt x="124" y="71"/>
                </a:lnTo>
                <a:lnTo>
                  <a:pt x="127" y="78"/>
                </a:lnTo>
                <a:lnTo>
                  <a:pt x="130" y="85"/>
                </a:lnTo>
                <a:lnTo>
                  <a:pt x="133" y="92"/>
                </a:lnTo>
                <a:lnTo>
                  <a:pt x="137" y="98"/>
                </a:lnTo>
                <a:lnTo>
                  <a:pt x="142" y="103"/>
                </a:lnTo>
                <a:lnTo>
                  <a:pt x="147" y="109"/>
                </a:lnTo>
                <a:lnTo>
                  <a:pt x="153" y="113"/>
                </a:lnTo>
                <a:lnTo>
                  <a:pt x="160" y="117"/>
                </a:lnTo>
                <a:lnTo>
                  <a:pt x="168" y="120"/>
                </a:lnTo>
                <a:lnTo>
                  <a:pt x="177" y="123"/>
                </a:lnTo>
                <a:lnTo>
                  <a:pt x="187" y="124"/>
                </a:lnTo>
                <a:lnTo>
                  <a:pt x="198" y="125"/>
                </a:lnTo>
                <a:lnTo>
                  <a:pt x="224" y="124"/>
                </a:lnTo>
                <a:lnTo>
                  <a:pt x="236" y="124"/>
                </a:lnTo>
                <a:lnTo>
                  <a:pt x="248" y="124"/>
                </a:lnTo>
                <a:lnTo>
                  <a:pt x="261" y="124"/>
                </a:lnTo>
                <a:lnTo>
                  <a:pt x="273" y="124"/>
                </a:lnTo>
                <a:lnTo>
                  <a:pt x="285" y="124"/>
                </a:lnTo>
                <a:lnTo>
                  <a:pt x="297" y="124"/>
                </a:lnTo>
                <a:lnTo>
                  <a:pt x="309" y="125"/>
                </a:lnTo>
                <a:lnTo>
                  <a:pt x="321" y="125"/>
                </a:lnTo>
                <a:lnTo>
                  <a:pt x="332" y="125"/>
                </a:lnTo>
                <a:lnTo>
                  <a:pt x="344" y="126"/>
                </a:lnTo>
                <a:lnTo>
                  <a:pt x="356" y="126"/>
                </a:lnTo>
                <a:lnTo>
                  <a:pt x="367" y="127"/>
                </a:lnTo>
                <a:lnTo>
                  <a:pt x="379" y="127"/>
                </a:lnTo>
                <a:lnTo>
                  <a:pt x="390" y="128"/>
                </a:lnTo>
                <a:lnTo>
                  <a:pt x="402" y="129"/>
                </a:lnTo>
                <a:lnTo>
                  <a:pt x="414" y="130"/>
                </a:lnTo>
                <a:lnTo>
                  <a:pt x="425" y="131"/>
                </a:lnTo>
                <a:lnTo>
                  <a:pt x="437" y="132"/>
                </a:lnTo>
                <a:lnTo>
                  <a:pt x="448" y="133"/>
                </a:lnTo>
                <a:lnTo>
                  <a:pt x="460" y="134"/>
                </a:lnTo>
                <a:lnTo>
                  <a:pt x="472" y="135"/>
                </a:lnTo>
                <a:lnTo>
                  <a:pt x="484" y="137"/>
                </a:lnTo>
                <a:lnTo>
                  <a:pt x="496" y="138"/>
                </a:lnTo>
                <a:lnTo>
                  <a:pt x="508" y="140"/>
                </a:lnTo>
                <a:lnTo>
                  <a:pt x="520" y="141"/>
                </a:lnTo>
                <a:lnTo>
                  <a:pt x="532" y="143"/>
                </a:lnTo>
                <a:lnTo>
                  <a:pt x="544" y="145"/>
                </a:lnTo>
                <a:lnTo>
                  <a:pt x="556" y="147"/>
                </a:lnTo>
                <a:lnTo>
                  <a:pt x="569" y="148"/>
                </a:lnTo>
                <a:lnTo>
                  <a:pt x="582" y="151"/>
                </a:lnTo>
              </a:path>
            </a:pathLst>
          </a:custGeom>
          <a:noFill/>
          <a:ln w="20320" cap="flat" cmpd="sng">
            <a:solidFill>
              <a:srgbClr val="714A15"/>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4028" name="Freeform 1036"/>
          <p:cNvSpPr>
            <a:spLocks/>
          </p:cNvSpPr>
          <p:nvPr/>
        </p:nvSpPr>
        <p:spPr bwMode="auto">
          <a:xfrm>
            <a:off x="7732713" y="5570538"/>
            <a:ext cx="728662" cy="212725"/>
          </a:xfrm>
          <a:custGeom>
            <a:avLst/>
            <a:gdLst>
              <a:gd name="T0" fmla="*/ 12 w 517"/>
              <a:gd name="T1" fmla="*/ 23 h 134"/>
              <a:gd name="T2" fmla="*/ 26 w 517"/>
              <a:gd name="T3" fmla="*/ 40 h 134"/>
              <a:gd name="T4" fmla="*/ 42 w 517"/>
              <a:gd name="T5" fmla="*/ 52 h 134"/>
              <a:gd name="T6" fmla="*/ 60 w 517"/>
              <a:gd name="T7" fmla="*/ 60 h 134"/>
              <a:gd name="T8" fmla="*/ 81 w 517"/>
              <a:gd name="T9" fmla="*/ 65 h 134"/>
              <a:gd name="T10" fmla="*/ 102 w 517"/>
              <a:gd name="T11" fmla="*/ 66 h 134"/>
              <a:gd name="T12" fmla="*/ 124 w 517"/>
              <a:gd name="T13" fmla="*/ 65 h 134"/>
              <a:gd name="T14" fmla="*/ 147 w 517"/>
              <a:gd name="T15" fmla="*/ 62 h 134"/>
              <a:gd name="T16" fmla="*/ 170 w 517"/>
              <a:gd name="T17" fmla="*/ 59 h 134"/>
              <a:gd name="T18" fmla="*/ 193 w 517"/>
              <a:gd name="T19" fmla="*/ 55 h 134"/>
              <a:gd name="T20" fmla="*/ 215 w 517"/>
              <a:gd name="T21" fmla="*/ 52 h 134"/>
              <a:gd name="T22" fmla="*/ 236 w 517"/>
              <a:gd name="T23" fmla="*/ 50 h 134"/>
              <a:gd name="T24" fmla="*/ 256 w 517"/>
              <a:gd name="T25" fmla="*/ 50 h 134"/>
              <a:gd name="T26" fmla="*/ 274 w 517"/>
              <a:gd name="T27" fmla="*/ 52 h 134"/>
              <a:gd name="T28" fmla="*/ 290 w 517"/>
              <a:gd name="T29" fmla="*/ 57 h 134"/>
              <a:gd name="T30" fmla="*/ 304 w 517"/>
              <a:gd name="T31" fmla="*/ 66 h 134"/>
              <a:gd name="T32" fmla="*/ 307 w 517"/>
              <a:gd name="T33" fmla="*/ 70 h 134"/>
              <a:gd name="T34" fmla="*/ 308 w 517"/>
              <a:gd name="T35" fmla="*/ 73 h 134"/>
              <a:gd name="T36" fmla="*/ 308 w 517"/>
              <a:gd name="T37" fmla="*/ 77 h 134"/>
              <a:gd name="T38" fmla="*/ 307 w 517"/>
              <a:gd name="T39" fmla="*/ 80 h 134"/>
              <a:gd name="T40" fmla="*/ 306 w 517"/>
              <a:gd name="T41" fmla="*/ 84 h 134"/>
              <a:gd name="T42" fmla="*/ 305 w 517"/>
              <a:gd name="T43" fmla="*/ 88 h 134"/>
              <a:gd name="T44" fmla="*/ 304 w 517"/>
              <a:gd name="T45" fmla="*/ 93 h 134"/>
              <a:gd name="T46" fmla="*/ 302 w 517"/>
              <a:gd name="T47" fmla="*/ 97 h 134"/>
              <a:gd name="T48" fmla="*/ 301 w 517"/>
              <a:gd name="T49" fmla="*/ 101 h 134"/>
              <a:gd name="T50" fmla="*/ 300 w 517"/>
              <a:gd name="T51" fmla="*/ 104 h 134"/>
              <a:gd name="T52" fmla="*/ 300 w 517"/>
              <a:gd name="T53" fmla="*/ 108 h 134"/>
              <a:gd name="T54" fmla="*/ 299 w 517"/>
              <a:gd name="T55" fmla="*/ 112 h 134"/>
              <a:gd name="T56" fmla="*/ 300 w 517"/>
              <a:gd name="T57" fmla="*/ 114 h 134"/>
              <a:gd name="T58" fmla="*/ 301 w 517"/>
              <a:gd name="T59" fmla="*/ 117 h 134"/>
              <a:gd name="T60" fmla="*/ 303 w 517"/>
              <a:gd name="T61" fmla="*/ 119 h 134"/>
              <a:gd name="T62" fmla="*/ 316 w 517"/>
              <a:gd name="T63" fmla="*/ 124 h 134"/>
              <a:gd name="T64" fmla="*/ 328 w 517"/>
              <a:gd name="T65" fmla="*/ 126 h 134"/>
              <a:gd name="T66" fmla="*/ 340 w 517"/>
              <a:gd name="T67" fmla="*/ 128 h 134"/>
              <a:gd name="T68" fmla="*/ 353 w 517"/>
              <a:gd name="T69" fmla="*/ 129 h 134"/>
              <a:gd name="T70" fmla="*/ 366 w 517"/>
              <a:gd name="T71" fmla="*/ 129 h 134"/>
              <a:gd name="T72" fmla="*/ 380 w 517"/>
              <a:gd name="T73" fmla="*/ 129 h 134"/>
              <a:gd name="T74" fmla="*/ 394 w 517"/>
              <a:gd name="T75" fmla="*/ 128 h 134"/>
              <a:gd name="T76" fmla="*/ 408 w 517"/>
              <a:gd name="T77" fmla="*/ 127 h 134"/>
              <a:gd name="T78" fmla="*/ 422 w 517"/>
              <a:gd name="T79" fmla="*/ 126 h 134"/>
              <a:gd name="T80" fmla="*/ 436 w 517"/>
              <a:gd name="T81" fmla="*/ 125 h 134"/>
              <a:gd name="T82" fmla="*/ 449 w 517"/>
              <a:gd name="T83" fmla="*/ 124 h 134"/>
              <a:gd name="T84" fmla="*/ 463 w 517"/>
              <a:gd name="T85" fmla="*/ 124 h 134"/>
              <a:gd name="T86" fmla="*/ 477 w 517"/>
              <a:gd name="T87" fmla="*/ 125 h 134"/>
              <a:gd name="T88" fmla="*/ 490 w 517"/>
              <a:gd name="T89" fmla="*/ 126 h 134"/>
              <a:gd name="T90" fmla="*/ 503 w 517"/>
              <a:gd name="T91" fmla="*/ 129 h 134"/>
              <a:gd name="T92" fmla="*/ 516 w 517"/>
              <a:gd name="T93" fmla="*/ 13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7" h="134">
                <a:moveTo>
                  <a:pt x="0" y="0"/>
                </a:moveTo>
                <a:lnTo>
                  <a:pt x="12" y="23"/>
                </a:lnTo>
                <a:lnTo>
                  <a:pt x="18" y="32"/>
                </a:lnTo>
                <a:lnTo>
                  <a:pt x="26" y="40"/>
                </a:lnTo>
                <a:lnTo>
                  <a:pt x="34" y="47"/>
                </a:lnTo>
                <a:lnTo>
                  <a:pt x="42" y="52"/>
                </a:lnTo>
                <a:lnTo>
                  <a:pt x="51" y="57"/>
                </a:lnTo>
                <a:lnTo>
                  <a:pt x="60" y="60"/>
                </a:lnTo>
                <a:lnTo>
                  <a:pt x="70" y="63"/>
                </a:lnTo>
                <a:lnTo>
                  <a:pt x="81" y="65"/>
                </a:lnTo>
                <a:lnTo>
                  <a:pt x="91" y="66"/>
                </a:lnTo>
                <a:lnTo>
                  <a:pt x="102" y="66"/>
                </a:lnTo>
                <a:lnTo>
                  <a:pt x="113" y="66"/>
                </a:lnTo>
                <a:lnTo>
                  <a:pt x="124" y="65"/>
                </a:lnTo>
                <a:lnTo>
                  <a:pt x="136" y="64"/>
                </a:lnTo>
                <a:lnTo>
                  <a:pt x="147" y="62"/>
                </a:lnTo>
                <a:lnTo>
                  <a:pt x="159" y="61"/>
                </a:lnTo>
                <a:lnTo>
                  <a:pt x="170" y="59"/>
                </a:lnTo>
                <a:lnTo>
                  <a:pt x="182" y="57"/>
                </a:lnTo>
                <a:lnTo>
                  <a:pt x="193" y="55"/>
                </a:lnTo>
                <a:lnTo>
                  <a:pt x="204" y="54"/>
                </a:lnTo>
                <a:lnTo>
                  <a:pt x="215" y="52"/>
                </a:lnTo>
                <a:lnTo>
                  <a:pt x="226" y="51"/>
                </a:lnTo>
                <a:lnTo>
                  <a:pt x="236" y="50"/>
                </a:lnTo>
                <a:lnTo>
                  <a:pt x="246" y="50"/>
                </a:lnTo>
                <a:lnTo>
                  <a:pt x="256" y="50"/>
                </a:lnTo>
                <a:lnTo>
                  <a:pt x="266" y="50"/>
                </a:lnTo>
                <a:lnTo>
                  <a:pt x="274" y="52"/>
                </a:lnTo>
                <a:lnTo>
                  <a:pt x="283" y="54"/>
                </a:lnTo>
                <a:lnTo>
                  <a:pt x="290" y="57"/>
                </a:lnTo>
                <a:lnTo>
                  <a:pt x="298" y="61"/>
                </a:lnTo>
                <a:lnTo>
                  <a:pt x="304" y="66"/>
                </a:lnTo>
                <a:lnTo>
                  <a:pt x="306" y="69"/>
                </a:lnTo>
                <a:lnTo>
                  <a:pt x="307" y="70"/>
                </a:lnTo>
                <a:lnTo>
                  <a:pt x="307" y="72"/>
                </a:lnTo>
                <a:lnTo>
                  <a:pt x="308" y="73"/>
                </a:lnTo>
                <a:lnTo>
                  <a:pt x="308" y="75"/>
                </a:lnTo>
                <a:lnTo>
                  <a:pt x="308" y="77"/>
                </a:lnTo>
                <a:lnTo>
                  <a:pt x="308" y="79"/>
                </a:lnTo>
                <a:lnTo>
                  <a:pt x="307" y="80"/>
                </a:lnTo>
                <a:lnTo>
                  <a:pt x="307" y="82"/>
                </a:lnTo>
                <a:lnTo>
                  <a:pt x="306" y="84"/>
                </a:lnTo>
                <a:lnTo>
                  <a:pt x="306" y="86"/>
                </a:lnTo>
                <a:lnTo>
                  <a:pt x="305" y="88"/>
                </a:lnTo>
                <a:lnTo>
                  <a:pt x="304" y="91"/>
                </a:lnTo>
                <a:lnTo>
                  <a:pt x="304" y="93"/>
                </a:lnTo>
                <a:lnTo>
                  <a:pt x="303" y="95"/>
                </a:lnTo>
                <a:lnTo>
                  <a:pt x="302" y="97"/>
                </a:lnTo>
                <a:lnTo>
                  <a:pt x="302" y="99"/>
                </a:lnTo>
                <a:lnTo>
                  <a:pt x="301" y="101"/>
                </a:lnTo>
                <a:lnTo>
                  <a:pt x="301" y="103"/>
                </a:lnTo>
                <a:lnTo>
                  <a:pt x="300" y="104"/>
                </a:lnTo>
                <a:lnTo>
                  <a:pt x="300" y="106"/>
                </a:lnTo>
                <a:lnTo>
                  <a:pt x="300" y="108"/>
                </a:lnTo>
                <a:lnTo>
                  <a:pt x="299" y="110"/>
                </a:lnTo>
                <a:lnTo>
                  <a:pt x="299" y="112"/>
                </a:lnTo>
                <a:lnTo>
                  <a:pt x="299" y="113"/>
                </a:lnTo>
                <a:lnTo>
                  <a:pt x="300" y="114"/>
                </a:lnTo>
                <a:lnTo>
                  <a:pt x="300" y="116"/>
                </a:lnTo>
                <a:lnTo>
                  <a:pt x="301" y="117"/>
                </a:lnTo>
                <a:lnTo>
                  <a:pt x="302" y="118"/>
                </a:lnTo>
                <a:lnTo>
                  <a:pt x="303" y="119"/>
                </a:lnTo>
                <a:lnTo>
                  <a:pt x="304" y="120"/>
                </a:lnTo>
                <a:lnTo>
                  <a:pt x="316" y="124"/>
                </a:lnTo>
                <a:lnTo>
                  <a:pt x="322" y="125"/>
                </a:lnTo>
                <a:lnTo>
                  <a:pt x="328" y="126"/>
                </a:lnTo>
                <a:lnTo>
                  <a:pt x="334" y="127"/>
                </a:lnTo>
                <a:lnTo>
                  <a:pt x="340" y="128"/>
                </a:lnTo>
                <a:lnTo>
                  <a:pt x="346" y="129"/>
                </a:lnTo>
                <a:lnTo>
                  <a:pt x="353" y="129"/>
                </a:lnTo>
                <a:lnTo>
                  <a:pt x="360" y="129"/>
                </a:lnTo>
                <a:lnTo>
                  <a:pt x="366" y="129"/>
                </a:lnTo>
                <a:lnTo>
                  <a:pt x="373" y="129"/>
                </a:lnTo>
                <a:lnTo>
                  <a:pt x="380" y="129"/>
                </a:lnTo>
                <a:lnTo>
                  <a:pt x="386" y="128"/>
                </a:lnTo>
                <a:lnTo>
                  <a:pt x="394" y="128"/>
                </a:lnTo>
                <a:lnTo>
                  <a:pt x="400" y="127"/>
                </a:lnTo>
                <a:lnTo>
                  <a:pt x="408" y="127"/>
                </a:lnTo>
                <a:lnTo>
                  <a:pt x="414" y="126"/>
                </a:lnTo>
                <a:lnTo>
                  <a:pt x="422" y="126"/>
                </a:lnTo>
                <a:lnTo>
                  <a:pt x="428" y="125"/>
                </a:lnTo>
                <a:lnTo>
                  <a:pt x="436" y="125"/>
                </a:lnTo>
                <a:lnTo>
                  <a:pt x="442" y="125"/>
                </a:lnTo>
                <a:lnTo>
                  <a:pt x="449" y="124"/>
                </a:lnTo>
                <a:lnTo>
                  <a:pt x="456" y="124"/>
                </a:lnTo>
                <a:lnTo>
                  <a:pt x="463" y="124"/>
                </a:lnTo>
                <a:lnTo>
                  <a:pt x="470" y="124"/>
                </a:lnTo>
                <a:lnTo>
                  <a:pt x="477" y="125"/>
                </a:lnTo>
                <a:lnTo>
                  <a:pt x="484" y="126"/>
                </a:lnTo>
                <a:lnTo>
                  <a:pt x="490" y="126"/>
                </a:lnTo>
                <a:lnTo>
                  <a:pt x="497" y="128"/>
                </a:lnTo>
                <a:lnTo>
                  <a:pt x="503" y="129"/>
                </a:lnTo>
                <a:lnTo>
                  <a:pt x="510" y="130"/>
                </a:lnTo>
                <a:lnTo>
                  <a:pt x="516" y="133"/>
                </a:lnTo>
              </a:path>
            </a:pathLst>
          </a:custGeom>
          <a:noFill/>
          <a:ln w="20320" cap="flat" cmpd="sng">
            <a:solidFill>
              <a:srgbClr val="714A15"/>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4029" name="Freeform 1037"/>
          <p:cNvSpPr>
            <a:spLocks/>
          </p:cNvSpPr>
          <p:nvPr/>
        </p:nvSpPr>
        <p:spPr bwMode="auto">
          <a:xfrm>
            <a:off x="7826375" y="5819775"/>
            <a:ext cx="635000" cy="130175"/>
          </a:xfrm>
          <a:custGeom>
            <a:avLst/>
            <a:gdLst>
              <a:gd name="T0" fmla="*/ 16 w 450"/>
              <a:gd name="T1" fmla="*/ 9 h 82"/>
              <a:gd name="T2" fmla="*/ 32 w 450"/>
              <a:gd name="T3" fmla="*/ 13 h 82"/>
              <a:gd name="T4" fmla="*/ 47 w 450"/>
              <a:gd name="T5" fmla="*/ 16 h 82"/>
              <a:gd name="T6" fmla="*/ 61 w 450"/>
              <a:gd name="T7" fmla="*/ 17 h 82"/>
              <a:gd name="T8" fmla="*/ 74 w 450"/>
              <a:gd name="T9" fmla="*/ 17 h 82"/>
              <a:gd name="T10" fmla="*/ 87 w 450"/>
              <a:gd name="T11" fmla="*/ 17 h 82"/>
              <a:gd name="T12" fmla="*/ 99 w 450"/>
              <a:gd name="T13" fmla="*/ 15 h 82"/>
              <a:gd name="T14" fmla="*/ 111 w 450"/>
              <a:gd name="T15" fmla="*/ 13 h 82"/>
              <a:gd name="T16" fmla="*/ 123 w 450"/>
              <a:gd name="T17" fmla="*/ 10 h 82"/>
              <a:gd name="T18" fmla="*/ 135 w 450"/>
              <a:gd name="T19" fmla="*/ 7 h 82"/>
              <a:gd name="T20" fmla="*/ 146 w 450"/>
              <a:gd name="T21" fmla="*/ 5 h 82"/>
              <a:gd name="T22" fmla="*/ 159 w 450"/>
              <a:gd name="T23" fmla="*/ 3 h 82"/>
              <a:gd name="T24" fmla="*/ 171 w 450"/>
              <a:gd name="T25" fmla="*/ 1 h 82"/>
              <a:gd name="T26" fmla="*/ 184 w 450"/>
              <a:gd name="T27" fmla="*/ 0 h 82"/>
              <a:gd name="T28" fmla="*/ 197 w 450"/>
              <a:gd name="T29" fmla="*/ 1 h 82"/>
              <a:gd name="T30" fmla="*/ 211 w 450"/>
              <a:gd name="T31" fmla="*/ 2 h 82"/>
              <a:gd name="T32" fmla="*/ 222 w 450"/>
              <a:gd name="T33" fmla="*/ 5 h 82"/>
              <a:gd name="T34" fmla="*/ 228 w 450"/>
              <a:gd name="T35" fmla="*/ 8 h 82"/>
              <a:gd name="T36" fmla="*/ 234 w 450"/>
              <a:gd name="T37" fmla="*/ 13 h 82"/>
              <a:gd name="T38" fmla="*/ 240 w 450"/>
              <a:gd name="T39" fmla="*/ 17 h 82"/>
              <a:gd name="T40" fmla="*/ 245 w 450"/>
              <a:gd name="T41" fmla="*/ 23 h 82"/>
              <a:gd name="T42" fmla="*/ 251 w 450"/>
              <a:gd name="T43" fmla="*/ 29 h 82"/>
              <a:gd name="T44" fmla="*/ 256 w 450"/>
              <a:gd name="T45" fmla="*/ 35 h 82"/>
              <a:gd name="T46" fmla="*/ 261 w 450"/>
              <a:gd name="T47" fmla="*/ 41 h 82"/>
              <a:gd name="T48" fmla="*/ 266 w 450"/>
              <a:gd name="T49" fmla="*/ 48 h 82"/>
              <a:gd name="T50" fmla="*/ 271 w 450"/>
              <a:gd name="T51" fmla="*/ 54 h 82"/>
              <a:gd name="T52" fmla="*/ 276 w 450"/>
              <a:gd name="T53" fmla="*/ 61 h 82"/>
              <a:gd name="T54" fmla="*/ 282 w 450"/>
              <a:gd name="T55" fmla="*/ 66 h 82"/>
              <a:gd name="T56" fmla="*/ 287 w 450"/>
              <a:gd name="T57" fmla="*/ 71 h 82"/>
              <a:gd name="T58" fmla="*/ 293 w 450"/>
              <a:gd name="T59" fmla="*/ 76 h 82"/>
              <a:gd name="T60" fmla="*/ 300 w 450"/>
              <a:gd name="T61" fmla="*/ 80 h 82"/>
              <a:gd name="T62" fmla="*/ 305 w 450"/>
              <a:gd name="T63" fmla="*/ 81 h 82"/>
              <a:gd name="T64" fmla="*/ 309 w 450"/>
              <a:gd name="T65" fmla="*/ 81 h 82"/>
              <a:gd name="T66" fmla="*/ 316 w 450"/>
              <a:gd name="T67" fmla="*/ 81 h 82"/>
              <a:gd name="T68" fmla="*/ 325 w 450"/>
              <a:gd name="T69" fmla="*/ 81 h 82"/>
              <a:gd name="T70" fmla="*/ 336 w 450"/>
              <a:gd name="T71" fmla="*/ 81 h 82"/>
              <a:gd name="T72" fmla="*/ 347 w 450"/>
              <a:gd name="T73" fmla="*/ 81 h 82"/>
              <a:gd name="T74" fmla="*/ 360 w 450"/>
              <a:gd name="T75" fmla="*/ 81 h 82"/>
              <a:gd name="T76" fmla="*/ 373 w 450"/>
              <a:gd name="T77" fmla="*/ 81 h 82"/>
              <a:gd name="T78" fmla="*/ 387 w 450"/>
              <a:gd name="T79" fmla="*/ 81 h 82"/>
              <a:gd name="T80" fmla="*/ 399 w 450"/>
              <a:gd name="T81" fmla="*/ 81 h 82"/>
              <a:gd name="T82" fmla="*/ 412 w 450"/>
              <a:gd name="T83" fmla="*/ 81 h 82"/>
              <a:gd name="T84" fmla="*/ 423 w 450"/>
              <a:gd name="T85" fmla="*/ 81 h 82"/>
              <a:gd name="T86" fmla="*/ 433 w 450"/>
              <a:gd name="T87" fmla="*/ 81 h 82"/>
              <a:gd name="T88" fmla="*/ 440 w 450"/>
              <a:gd name="T89" fmla="*/ 81 h 82"/>
              <a:gd name="T90" fmla="*/ 446 w 450"/>
              <a:gd name="T91" fmla="*/ 81 h 82"/>
              <a:gd name="T92" fmla="*/ 449 w 450"/>
              <a:gd name="T93" fmla="*/ 8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50" h="82">
                <a:moveTo>
                  <a:pt x="0" y="2"/>
                </a:moveTo>
                <a:lnTo>
                  <a:pt x="16" y="9"/>
                </a:lnTo>
                <a:lnTo>
                  <a:pt x="24" y="11"/>
                </a:lnTo>
                <a:lnTo>
                  <a:pt x="32" y="13"/>
                </a:lnTo>
                <a:lnTo>
                  <a:pt x="39" y="15"/>
                </a:lnTo>
                <a:lnTo>
                  <a:pt x="47" y="16"/>
                </a:lnTo>
                <a:lnTo>
                  <a:pt x="53" y="17"/>
                </a:lnTo>
                <a:lnTo>
                  <a:pt x="61" y="17"/>
                </a:lnTo>
                <a:lnTo>
                  <a:pt x="67" y="18"/>
                </a:lnTo>
                <a:lnTo>
                  <a:pt x="74" y="17"/>
                </a:lnTo>
                <a:lnTo>
                  <a:pt x="80" y="17"/>
                </a:lnTo>
                <a:lnTo>
                  <a:pt x="87" y="17"/>
                </a:lnTo>
                <a:lnTo>
                  <a:pt x="93" y="16"/>
                </a:lnTo>
                <a:lnTo>
                  <a:pt x="99" y="15"/>
                </a:lnTo>
                <a:lnTo>
                  <a:pt x="105" y="14"/>
                </a:lnTo>
                <a:lnTo>
                  <a:pt x="111" y="13"/>
                </a:lnTo>
                <a:lnTo>
                  <a:pt x="117" y="11"/>
                </a:lnTo>
                <a:lnTo>
                  <a:pt x="123" y="10"/>
                </a:lnTo>
                <a:lnTo>
                  <a:pt x="129" y="9"/>
                </a:lnTo>
                <a:lnTo>
                  <a:pt x="135" y="7"/>
                </a:lnTo>
                <a:lnTo>
                  <a:pt x="140" y="6"/>
                </a:lnTo>
                <a:lnTo>
                  <a:pt x="146" y="5"/>
                </a:lnTo>
                <a:lnTo>
                  <a:pt x="152" y="4"/>
                </a:lnTo>
                <a:lnTo>
                  <a:pt x="159" y="3"/>
                </a:lnTo>
                <a:lnTo>
                  <a:pt x="165" y="2"/>
                </a:lnTo>
                <a:lnTo>
                  <a:pt x="171" y="1"/>
                </a:lnTo>
                <a:lnTo>
                  <a:pt x="177" y="1"/>
                </a:lnTo>
                <a:lnTo>
                  <a:pt x="184" y="0"/>
                </a:lnTo>
                <a:lnTo>
                  <a:pt x="190" y="0"/>
                </a:lnTo>
                <a:lnTo>
                  <a:pt x="197" y="1"/>
                </a:lnTo>
                <a:lnTo>
                  <a:pt x="204" y="1"/>
                </a:lnTo>
                <a:lnTo>
                  <a:pt x="211" y="2"/>
                </a:lnTo>
                <a:lnTo>
                  <a:pt x="219" y="4"/>
                </a:lnTo>
                <a:lnTo>
                  <a:pt x="222" y="5"/>
                </a:lnTo>
                <a:lnTo>
                  <a:pt x="225" y="7"/>
                </a:lnTo>
                <a:lnTo>
                  <a:pt x="228" y="8"/>
                </a:lnTo>
                <a:lnTo>
                  <a:pt x="231" y="10"/>
                </a:lnTo>
                <a:lnTo>
                  <a:pt x="234" y="13"/>
                </a:lnTo>
                <a:lnTo>
                  <a:pt x="237" y="15"/>
                </a:lnTo>
                <a:lnTo>
                  <a:pt x="240" y="17"/>
                </a:lnTo>
                <a:lnTo>
                  <a:pt x="243" y="20"/>
                </a:lnTo>
                <a:lnTo>
                  <a:pt x="245" y="23"/>
                </a:lnTo>
                <a:lnTo>
                  <a:pt x="248" y="26"/>
                </a:lnTo>
                <a:lnTo>
                  <a:pt x="251" y="29"/>
                </a:lnTo>
                <a:lnTo>
                  <a:pt x="253" y="32"/>
                </a:lnTo>
                <a:lnTo>
                  <a:pt x="256" y="35"/>
                </a:lnTo>
                <a:lnTo>
                  <a:pt x="258" y="38"/>
                </a:lnTo>
                <a:lnTo>
                  <a:pt x="261" y="41"/>
                </a:lnTo>
                <a:lnTo>
                  <a:pt x="263" y="45"/>
                </a:lnTo>
                <a:lnTo>
                  <a:pt x="266" y="48"/>
                </a:lnTo>
                <a:lnTo>
                  <a:pt x="268" y="51"/>
                </a:lnTo>
                <a:lnTo>
                  <a:pt x="271" y="54"/>
                </a:lnTo>
                <a:lnTo>
                  <a:pt x="273" y="57"/>
                </a:lnTo>
                <a:lnTo>
                  <a:pt x="276" y="61"/>
                </a:lnTo>
                <a:lnTo>
                  <a:pt x="279" y="63"/>
                </a:lnTo>
                <a:lnTo>
                  <a:pt x="282" y="66"/>
                </a:lnTo>
                <a:lnTo>
                  <a:pt x="285" y="69"/>
                </a:lnTo>
                <a:lnTo>
                  <a:pt x="287" y="71"/>
                </a:lnTo>
                <a:lnTo>
                  <a:pt x="291" y="74"/>
                </a:lnTo>
                <a:lnTo>
                  <a:pt x="293" y="76"/>
                </a:lnTo>
                <a:lnTo>
                  <a:pt x="297" y="78"/>
                </a:lnTo>
                <a:lnTo>
                  <a:pt x="300" y="80"/>
                </a:lnTo>
                <a:lnTo>
                  <a:pt x="304" y="81"/>
                </a:lnTo>
                <a:lnTo>
                  <a:pt x="305" y="81"/>
                </a:lnTo>
                <a:lnTo>
                  <a:pt x="307" y="81"/>
                </a:lnTo>
                <a:lnTo>
                  <a:pt x="309" y="81"/>
                </a:lnTo>
                <a:lnTo>
                  <a:pt x="313" y="81"/>
                </a:lnTo>
                <a:lnTo>
                  <a:pt x="316" y="81"/>
                </a:lnTo>
                <a:lnTo>
                  <a:pt x="321" y="81"/>
                </a:lnTo>
                <a:lnTo>
                  <a:pt x="325" y="81"/>
                </a:lnTo>
                <a:lnTo>
                  <a:pt x="330" y="81"/>
                </a:lnTo>
                <a:lnTo>
                  <a:pt x="336" y="81"/>
                </a:lnTo>
                <a:lnTo>
                  <a:pt x="341" y="81"/>
                </a:lnTo>
                <a:lnTo>
                  <a:pt x="347" y="81"/>
                </a:lnTo>
                <a:lnTo>
                  <a:pt x="354" y="81"/>
                </a:lnTo>
                <a:lnTo>
                  <a:pt x="360" y="81"/>
                </a:lnTo>
                <a:lnTo>
                  <a:pt x="367" y="81"/>
                </a:lnTo>
                <a:lnTo>
                  <a:pt x="373" y="81"/>
                </a:lnTo>
                <a:lnTo>
                  <a:pt x="380" y="81"/>
                </a:lnTo>
                <a:lnTo>
                  <a:pt x="387" y="81"/>
                </a:lnTo>
                <a:lnTo>
                  <a:pt x="393" y="81"/>
                </a:lnTo>
                <a:lnTo>
                  <a:pt x="399" y="81"/>
                </a:lnTo>
                <a:lnTo>
                  <a:pt x="406" y="81"/>
                </a:lnTo>
                <a:lnTo>
                  <a:pt x="412" y="81"/>
                </a:lnTo>
                <a:lnTo>
                  <a:pt x="417" y="81"/>
                </a:lnTo>
                <a:lnTo>
                  <a:pt x="423" y="81"/>
                </a:lnTo>
                <a:lnTo>
                  <a:pt x="428" y="81"/>
                </a:lnTo>
                <a:lnTo>
                  <a:pt x="433" y="81"/>
                </a:lnTo>
                <a:lnTo>
                  <a:pt x="437" y="81"/>
                </a:lnTo>
                <a:lnTo>
                  <a:pt x="440" y="81"/>
                </a:lnTo>
                <a:lnTo>
                  <a:pt x="443" y="81"/>
                </a:lnTo>
                <a:lnTo>
                  <a:pt x="446" y="81"/>
                </a:lnTo>
                <a:lnTo>
                  <a:pt x="448" y="81"/>
                </a:lnTo>
                <a:lnTo>
                  <a:pt x="449" y="81"/>
                </a:lnTo>
              </a:path>
            </a:pathLst>
          </a:custGeom>
          <a:noFill/>
          <a:ln w="20320" cap="flat" cmpd="sng">
            <a:solidFill>
              <a:srgbClr val="714A15"/>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4030" name="Freeform 1038"/>
          <p:cNvSpPr>
            <a:spLocks/>
          </p:cNvSpPr>
          <p:nvPr/>
        </p:nvSpPr>
        <p:spPr bwMode="auto">
          <a:xfrm>
            <a:off x="7864475" y="6029325"/>
            <a:ext cx="336550" cy="446088"/>
          </a:xfrm>
          <a:custGeom>
            <a:avLst/>
            <a:gdLst>
              <a:gd name="T0" fmla="*/ 0 w 239"/>
              <a:gd name="T1" fmla="*/ 2 h 281"/>
              <a:gd name="T2" fmla="*/ 18 w 239"/>
              <a:gd name="T3" fmla="*/ 0 h 281"/>
              <a:gd name="T4" fmla="*/ 26 w 239"/>
              <a:gd name="T5" fmla="*/ 0 h 281"/>
              <a:gd name="T6" fmla="*/ 33 w 239"/>
              <a:gd name="T7" fmla="*/ 1 h 281"/>
              <a:gd name="T8" fmla="*/ 41 w 239"/>
              <a:gd name="T9" fmla="*/ 3 h 281"/>
              <a:gd name="T10" fmla="*/ 47 w 239"/>
              <a:gd name="T11" fmla="*/ 6 h 281"/>
              <a:gd name="T12" fmla="*/ 54 w 239"/>
              <a:gd name="T13" fmla="*/ 9 h 281"/>
              <a:gd name="T14" fmla="*/ 59 w 239"/>
              <a:gd name="T15" fmla="*/ 13 h 281"/>
              <a:gd name="T16" fmla="*/ 65 w 239"/>
              <a:gd name="T17" fmla="*/ 18 h 281"/>
              <a:gd name="T18" fmla="*/ 70 w 239"/>
              <a:gd name="T19" fmla="*/ 23 h 281"/>
              <a:gd name="T20" fmla="*/ 75 w 239"/>
              <a:gd name="T21" fmla="*/ 29 h 281"/>
              <a:gd name="T22" fmla="*/ 79 w 239"/>
              <a:gd name="T23" fmla="*/ 35 h 281"/>
              <a:gd name="T24" fmla="*/ 83 w 239"/>
              <a:gd name="T25" fmla="*/ 42 h 281"/>
              <a:gd name="T26" fmla="*/ 87 w 239"/>
              <a:gd name="T27" fmla="*/ 49 h 281"/>
              <a:gd name="T28" fmla="*/ 90 w 239"/>
              <a:gd name="T29" fmla="*/ 57 h 281"/>
              <a:gd name="T30" fmla="*/ 94 w 239"/>
              <a:gd name="T31" fmla="*/ 65 h 281"/>
              <a:gd name="T32" fmla="*/ 97 w 239"/>
              <a:gd name="T33" fmla="*/ 72 h 281"/>
              <a:gd name="T34" fmla="*/ 99 w 239"/>
              <a:gd name="T35" fmla="*/ 81 h 281"/>
              <a:gd name="T36" fmla="*/ 102 w 239"/>
              <a:gd name="T37" fmla="*/ 89 h 281"/>
              <a:gd name="T38" fmla="*/ 105 w 239"/>
              <a:gd name="T39" fmla="*/ 97 h 281"/>
              <a:gd name="T40" fmla="*/ 107 w 239"/>
              <a:gd name="T41" fmla="*/ 105 h 281"/>
              <a:gd name="T42" fmla="*/ 109 w 239"/>
              <a:gd name="T43" fmla="*/ 114 h 281"/>
              <a:gd name="T44" fmla="*/ 112 w 239"/>
              <a:gd name="T45" fmla="*/ 122 h 281"/>
              <a:gd name="T46" fmla="*/ 114 w 239"/>
              <a:gd name="T47" fmla="*/ 130 h 281"/>
              <a:gd name="T48" fmla="*/ 116 w 239"/>
              <a:gd name="T49" fmla="*/ 138 h 281"/>
              <a:gd name="T50" fmla="*/ 118 w 239"/>
              <a:gd name="T51" fmla="*/ 146 h 281"/>
              <a:gd name="T52" fmla="*/ 120 w 239"/>
              <a:gd name="T53" fmla="*/ 154 h 281"/>
              <a:gd name="T54" fmla="*/ 123 w 239"/>
              <a:gd name="T55" fmla="*/ 161 h 281"/>
              <a:gd name="T56" fmla="*/ 125 w 239"/>
              <a:gd name="T57" fmla="*/ 168 h 281"/>
              <a:gd name="T58" fmla="*/ 127 w 239"/>
              <a:gd name="T59" fmla="*/ 175 h 281"/>
              <a:gd name="T60" fmla="*/ 129 w 239"/>
              <a:gd name="T61" fmla="*/ 181 h 281"/>
              <a:gd name="T62" fmla="*/ 132 w 239"/>
              <a:gd name="T63" fmla="*/ 187 h 281"/>
              <a:gd name="T64" fmla="*/ 135 w 239"/>
              <a:gd name="T65" fmla="*/ 191 h 281"/>
              <a:gd name="T66" fmla="*/ 137 w 239"/>
              <a:gd name="T67" fmla="*/ 194 h 281"/>
              <a:gd name="T68" fmla="*/ 139 w 239"/>
              <a:gd name="T69" fmla="*/ 197 h 281"/>
              <a:gd name="T70" fmla="*/ 141 w 239"/>
              <a:gd name="T71" fmla="*/ 199 h 281"/>
              <a:gd name="T72" fmla="*/ 144 w 239"/>
              <a:gd name="T73" fmla="*/ 203 h 281"/>
              <a:gd name="T74" fmla="*/ 147 w 239"/>
              <a:gd name="T75" fmla="*/ 205 h 281"/>
              <a:gd name="T76" fmla="*/ 150 w 239"/>
              <a:gd name="T77" fmla="*/ 209 h 281"/>
              <a:gd name="T78" fmla="*/ 153 w 239"/>
              <a:gd name="T79" fmla="*/ 212 h 281"/>
              <a:gd name="T80" fmla="*/ 157 w 239"/>
              <a:gd name="T81" fmla="*/ 215 h 281"/>
              <a:gd name="T82" fmla="*/ 161 w 239"/>
              <a:gd name="T83" fmla="*/ 219 h 281"/>
              <a:gd name="T84" fmla="*/ 165 w 239"/>
              <a:gd name="T85" fmla="*/ 222 h 281"/>
              <a:gd name="T86" fmla="*/ 168 w 239"/>
              <a:gd name="T87" fmla="*/ 226 h 281"/>
              <a:gd name="T88" fmla="*/ 173 w 239"/>
              <a:gd name="T89" fmla="*/ 229 h 281"/>
              <a:gd name="T90" fmla="*/ 177 w 239"/>
              <a:gd name="T91" fmla="*/ 233 h 281"/>
              <a:gd name="T92" fmla="*/ 181 w 239"/>
              <a:gd name="T93" fmla="*/ 236 h 281"/>
              <a:gd name="T94" fmla="*/ 185 w 239"/>
              <a:gd name="T95" fmla="*/ 240 h 281"/>
              <a:gd name="T96" fmla="*/ 189 w 239"/>
              <a:gd name="T97" fmla="*/ 243 h 281"/>
              <a:gd name="T98" fmla="*/ 193 w 239"/>
              <a:gd name="T99" fmla="*/ 247 h 281"/>
              <a:gd name="T100" fmla="*/ 198 w 239"/>
              <a:gd name="T101" fmla="*/ 250 h 281"/>
              <a:gd name="T102" fmla="*/ 202 w 239"/>
              <a:gd name="T103" fmla="*/ 253 h 281"/>
              <a:gd name="T104" fmla="*/ 206 w 239"/>
              <a:gd name="T105" fmla="*/ 256 h 281"/>
              <a:gd name="T106" fmla="*/ 210 w 239"/>
              <a:gd name="T107" fmla="*/ 259 h 281"/>
              <a:gd name="T108" fmla="*/ 214 w 239"/>
              <a:gd name="T109" fmla="*/ 262 h 281"/>
              <a:gd name="T110" fmla="*/ 217 w 239"/>
              <a:gd name="T111" fmla="*/ 265 h 281"/>
              <a:gd name="T112" fmla="*/ 221 w 239"/>
              <a:gd name="T113" fmla="*/ 268 h 281"/>
              <a:gd name="T114" fmla="*/ 225 w 239"/>
              <a:gd name="T115" fmla="*/ 270 h 281"/>
              <a:gd name="T116" fmla="*/ 228 w 239"/>
              <a:gd name="T117" fmla="*/ 273 h 281"/>
              <a:gd name="T118" fmla="*/ 231 w 239"/>
              <a:gd name="T119" fmla="*/ 275 h 281"/>
              <a:gd name="T120" fmla="*/ 233 w 239"/>
              <a:gd name="T121" fmla="*/ 277 h 281"/>
              <a:gd name="T122" fmla="*/ 236 w 239"/>
              <a:gd name="T123" fmla="*/ 278 h 281"/>
              <a:gd name="T124" fmla="*/ 238 w 239"/>
              <a:gd name="T125" fmla="*/ 28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9" h="281">
                <a:moveTo>
                  <a:pt x="0" y="2"/>
                </a:moveTo>
                <a:lnTo>
                  <a:pt x="18" y="0"/>
                </a:lnTo>
                <a:lnTo>
                  <a:pt x="26" y="0"/>
                </a:lnTo>
                <a:lnTo>
                  <a:pt x="33" y="1"/>
                </a:lnTo>
                <a:lnTo>
                  <a:pt x="41" y="3"/>
                </a:lnTo>
                <a:lnTo>
                  <a:pt x="47" y="6"/>
                </a:lnTo>
                <a:lnTo>
                  <a:pt x="54" y="9"/>
                </a:lnTo>
                <a:lnTo>
                  <a:pt x="59" y="13"/>
                </a:lnTo>
                <a:lnTo>
                  <a:pt x="65" y="18"/>
                </a:lnTo>
                <a:lnTo>
                  <a:pt x="70" y="23"/>
                </a:lnTo>
                <a:lnTo>
                  <a:pt x="75" y="29"/>
                </a:lnTo>
                <a:lnTo>
                  <a:pt x="79" y="35"/>
                </a:lnTo>
                <a:lnTo>
                  <a:pt x="83" y="42"/>
                </a:lnTo>
                <a:lnTo>
                  <a:pt x="87" y="49"/>
                </a:lnTo>
                <a:lnTo>
                  <a:pt x="90" y="57"/>
                </a:lnTo>
                <a:lnTo>
                  <a:pt x="94" y="65"/>
                </a:lnTo>
                <a:lnTo>
                  <a:pt x="97" y="72"/>
                </a:lnTo>
                <a:lnTo>
                  <a:pt x="99" y="81"/>
                </a:lnTo>
                <a:lnTo>
                  <a:pt x="102" y="89"/>
                </a:lnTo>
                <a:lnTo>
                  <a:pt x="105" y="97"/>
                </a:lnTo>
                <a:lnTo>
                  <a:pt x="107" y="105"/>
                </a:lnTo>
                <a:lnTo>
                  <a:pt x="109" y="114"/>
                </a:lnTo>
                <a:lnTo>
                  <a:pt x="112" y="122"/>
                </a:lnTo>
                <a:lnTo>
                  <a:pt x="114" y="130"/>
                </a:lnTo>
                <a:lnTo>
                  <a:pt x="116" y="138"/>
                </a:lnTo>
                <a:lnTo>
                  <a:pt x="118" y="146"/>
                </a:lnTo>
                <a:lnTo>
                  <a:pt x="120" y="154"/>
                </a:lnTo>
                <a:lnTo>
                  <a:pt x="123" y="161"/>
                </a:lnTo>
                <a:lnTo>
                  <a:pt x="125" y="168"/>
                </a:lnTo>
                <a:lnTo>
                  <a:pt x="127" y="175"/>
                </a:lnTo>
                <a:lnTo>
                  <a:pt x="129" y="181"/>
                </a:lnTo>
                <a:lnTo>
                  <a:pt x="132" y="187"/>
                </a:lnTo>
                <a:lnTo>
                  <a:pt x="135" y="191"/>
                </a:lnTo>
                <a:lnTo>
                  <a:pt x="137" y="194"/>
                </a:lnTo>
                <a:lnTo>
                  <a:pt x="139" y="197"/>
                </a:lnTo>
                <a:lnTo>
                  <a:pt x="141" y="199"/>
                </a:lnTo>
                <a:lnTo>
                  <a:pt x="144" y="203"/>
                </a:lnTo>
                <a:lnTo>
                  <a:pt x="147" y="205"/>
                </a:lnTo>
                <a:lnTo>
                  <a:pt x="150" y="209"/>
                </a:lnTo>
                <a:lnTo>
                  <a:pt x="153" y="212"/>
                </a:lnTo>
                <a:lnTo>
                  <a:pt x="157" y="215"/>
                </a:lnTo>
                <a:lnTo>
                  <a:pt x="161" y="219"/>
                </a:lnTo>
                <a:lnTo>
                  <a:pt x="165" y="222"/>
                </a:lnTo>
                <a:lnTo>
                  <a:pt x="168" y="226"/>
                </a:lnTo>
                <a:lnTo>
                  <a:pt x="173" y="229"/>
                </a:lnTo>
                <a:lnTo>
                  <a:pt x="177" y="233"/>
                </a:lnTo>
                <a:lnTo>
                  <a:pt x="181" y="236"/>
                </a:lnTo>
                <a:lnTo>
                  <a:pt x="185" y="240"/>
                </a:lnTo>
                <a:lnTo>
                  <a:pt x="189" y="243"/>
                </a:lnTo>
                <a:lnTo>
                  <a:pt x="193" y="247"/>
                </a:lnTo>
                <a:lnTo>
                  <a:pt x="198" y="250"/>
                </a:lnTo>
                <a:lnTo>
                  <a:pt x="202" y="253"/>
                </a:lnTo>
                <a:lnTo>
                  <a:pt x="206" y="256"/>
                </a:lnTo>
                <a:lnTo>
                  <a:pt x="210" y="259"/>
                </a:lnTo>
                <a:lnTo>
                  <a:pt x="214" y="262"/>
                </a:lnTo>
                <a:lnTo>
                  <a:pt x="217" y="265"/>
                </a:lnTo>
                <a:lnTo>
                  <a:pt x="221" y="268"/>
                </a:lnTo>
                <a:lnTo>
                  <a:pt x="225" y="270"/>
                </a:lnTo>
                <a:lnTo>
                  <a:pt x="228" y="273"/>
                </a:lnTo>
                <a:lnTo>
                  <a:pt x="231" y="275"/>
                </a:lnTo>
                <a:lnTo>
                  <a:pt x="233" y="277"/>
                </a:lnTo>
                <a:lnTo>
                  <a:pt x="236" y="278"/>
                </a:lnTo>
                <a:lnTo>
                  <a:pt x="238" y="280"/>
                </a:lnTo>
              </a:path>
            </a:pathLst>
          </a:custGeom>
          <a:noFill/>
          <a:ln w="20320" cap="flat" cmpd="sng">
            <a:solidFill>
              <a:srgbClr val="714A15"/>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4031" name="Freeform 1039"/>
          <p:cNvSpPr>
            <a:spLocks/>
          </p:cNvSpPr>
          <p:nvPr/>
        </p:nvSpPr>
        <p:spPr bwMode="auto">
          <a:xfrm>
            <a:off x="7696200" y="6075363"/>
            <a:ext cx="263525" cy="630237"/>
          </a:xfrm>
          <a:custGeom>
            <a:avLst/>
            <a:gdLst>
              <a:gd name="T0" fmla="*/ 0 w 186"/>
              <a:gd name="T1" fmla="*/ 0 h 397"/>
              <a:gd name="T2" fmla="*/ 28 w 186"/>
              <a:gd name="T3" fmla="*/ 6 h 397"/>
              <a:gd name="T4" fmla="*/ 40 w 186"/>
              <a:gd name="T5" fmla="*/ 11 h 397"/>
              <a:gd name="T6" fmla="*/ 52 w 186"/>
              <a:gd name="T7" fmla="*/ 16 h 397"/>
              <a:gd name="T8" fmla="*/ 62 w 186"/>
              <a:gd name="T9" fmla="*/ 22 h 397"/>
              <a:gd name="T10" fmla="*/ 71 w 186"/>
              <a:gd name="T11" fmla="*/ 29 h 397"/>
              <a:gd name="T12" fmla="*/ 79 w 186"/>
              <a:gd name="T13" fmla="*/ 36 h 397"/>
              <a:gd name="T14" fmla="*/ 86 w 186"/>
              <a:gd name="T15" fmla="*/ 44 h 397"/>
              <a:gd name="T16" fmla="*/ 92 w 186"/>
              <a:gd name="T17" fmla="*/ 52 h 397"/>
              <a:gd name="T18" fmla="*/ 98 w 186"/>
              <a:gd name="T19" fmla="*/ 62 h 397"/>
              <a:gd name="T20" fmla="*/ 103 w 186"/>
              <a:gd name="T21" fmla="*/ 71 h 397"/>
              <a:gd name="T22" fmla="*/ 107 w 186"/>
              <a:gd name="T23" fmla="*/ 81 h 397"/>
              <a:gd name="T24" fmla="*/ 110 w 186"/>
              <a:gd name="T25" fmla="*/ 91 h 397"/>
              <a:gd name="T26" fmla="*/ 114 w 186"/>
              <a:gd name="T27" fmla="*/ 102 h 397"/>
              <a:gd name="T28" fmla="*/ 116 w 186"/>
              <a:gd name="T29" fmla="*/ 113 h 397"/>
              <a:gd name="T30" fmla="*/ 118 w 186"/>
              <a:gd name="T31" fmla="*/ 124 h 397"/>
              <a:gd name="T32" fmla="*/ 120 w 186"/>
              <a:gd name="T33" fmla="*/ 136 h 397"/>
              <a:gd name="T34" fmla="*/ 121 w 186"/>
              <a:gd name="T35" fmla="*/ 147 h 397"/>
              <a:gd name="T36" fmla="*/ 122 w 186"/>
              <a:gd name="T37" fmla="*/ 159 h 397"/>
              <a:gd name="T38" fmla="*/ 124 w 186"/>
              <a:gd name="T39" fmla="*/ 172 h 397"/>
              <a:gd name="T40" fmla="*/ 124 w 186"/>
              <a:gd name="T41" fmla="*/ 184 h 397"/>
              <a:gd name="T42" fmla="*/ 125 w 186"/>
              <a:gd name="T43" fmla="*/ 196 h 397"/>
              <a:gd name="T44" fmla="*/ 126 w 186"/>
              <a:gd name="T45" fmla="*/ 208 h 397"/>
              <a:gd name="T46" fmla="*/ 127 w 186"/>
              <a:gd name="T47" fmla="*/ 221 h 397"/>
              <a:gd name="T48" fmla="*/ 128 w 186"/>
              <a:gd name="T49" fmla="*/ 233 h 397"/>
              <a:gd name="T50" fmla="*/ 130 w 186"/>
              <a:gd name="T51" fmla="*/ 246 h 397"/>
              <a:gd name="T52" fmla="*/ 131 w 186"/>
              <a:gd name="T53" fmla="*/ 258 h 397"/>
              <a:gd name="T54" fmla="*/ 133 w 186"/>
              <a:gd name="T55" fmla="*/ 270 h 397"/>
              <a:gd name="T56" fmla="*/ 136 w 186"/>
              <a:gd name="T57" fmla="*/ 282 h 397"/>
              <a:gd name="T58" fmla="*/ 138 w 186"/>
              <a:gd name="T59" fmla="*/ 294 h 397"/>
              <a:gd name="T60" fmla="*/ 142 w 186"/>
              <a:gd name="T61" fmla="*/ 305 h 397"/>
              <a:gd name="T62" fmla="*/ 146 w 186"/>
              <a:gd name="T63" fmla="*/ 317 h 397"/>
              <a:gd name="T64" fmla="*/ 147 w 186"/>
              <a:gd name="T65" fmla="*/ 322 h 397"/>
              <a:gd name="T66" fmla="*/ 148 w 186"/>
              <a:gd name="T67" fmla="*/ 324 h 397"/>
              <a:gd name="T68" fmla="*/ 149 w 186"/>
              <a:gd name="T69" fmla="*/ 327 h 397"/>
              <a:gd name="T70" fmla="*/ 150 w 186"/>
              <a:gd name="T71" fmla="*/ 330 h 397"/>
              <a:gd name="T72" fmla="*/ 151 w 186"/>
              <a:gd name="T73" fmla="*/ 332 h 397"/>
              <a:gd name="T74" fmla="*/ 152 w 186"/>
              <a:gd name="T75" fmla="*/ 335 h 397"/>
              <a:gd name="T76" fmla="*/ 154 w 186"/>
              <a:gd name="T77" fmla="*/ 337 h 397"/>
              <a:gd name="T78" fmla="*/ 154 w 186"/>
              <a:gd name="T79" fmla="*/ 340 h 397"/>
              <a:gd name="T80" fmla="*/ 156 w 186"/>
              <a:gd name="T81" fmla="*/ 342 h 397"/>
              <a:gd name="T82" fmla="*/ 157 w 186"/>
              <a:gd name="T83" fmla="*/ 345 h 397"/>
              <a:gd name="T84" fmla="*/ 158 w 186"/>
              <a:gd name="T85" fmla="*/ 348 h 397"/>
              <a:gd name="T86" fmla="*/ 159 w 186"/>
              <a:gd name="T87" fmla="*/ 350 h 397"/>
              <a:gd name="T88" fmla="*/ 160 w 186"/>
              <a:gd name="T89" fmla="*/ 352 h 397"/>
              <a:gd name="T90" fmla="*/ 162 w 186"/>
              <a:gd name="T91" fmla="*/ 355 h 397"/>
              <a:gd name="T92" fmla="*/ 163 w 186"/>
              <a:gd name="T93" fmla="*/ 358 h 397"/>
              <a:gd name="T94" fmla="*/ 164 w 186"/>
              <a:gd name="T95" fmla="*/ 360 h 397"/>
              <a:gd name="T96" fmla="*/ 165 w 186"/>
              <a:gd name="T97" fmla="*/ 362 h 397"/>
              <a:gd name="T98" fmla="*/ 166 w 186"/>
              <a:gd name="T99" fmla="*/ 365 h 397"/>
              <a:gd name="T100" fmla="*/ 168 w 186"/>
              <a:gd name="T101" fmla="*/ 368 h 397"/>
              <a:gd name="T102" fmla="*/ 169 w 186"/>
              <a:gd name="T103" fmla="*/ 370 h 397"/>
              <a:gd name="T104" fmla="*/ 170 w 186"/>
              <a:gd name="T105" fmla="*/ 372 h 397"/>
              <a:gd name="T106" fmla="*/ 172 w 186"/>
              <a:gd name="T107" fmla="*/ 375 h 397"/>
              <a:gd name="T108" fmla="*/ 173 w 186"/>
              <a:gd name="T109" fmla="*/ 377 h 397"/>
              <a:gd name="T110" fmla="*/ 174 w 186"/>
              <a:gd name="T111" fmla="*/ 380 h 397"/>
              <a:gd name="T112" fmla="*/ 176 w 186"/>
              <a:gd name="T113" fmla="*/ 382 h 397"/>
              <a:gd name="T114" fmla="*/ 177 w 186"/>
              <a:gd name="T115" fmla="*/ 384 h 397"/>
              <a:gd name="T116" fmla="*/ 179 w 186"/>
              <a:gd name="T117" fmla="*/ 387 h 397"/>
              <a:gd name="T118" fmla="*/ 180 w 186"/>
              <a:gd name="T119" fmla="*/ 389 h 397"/>
              <a:gd name="T120" fmla="*/ 182 w 186"/>
              <a:gd name="T121" fmla="*/ 391 h 397"/>
              <a:gd name="T122" fmla="*/ 184 w 186"/>
              <a:gd name="T123" fmla="*/ 394 h 397"/>
              <a:gd name="T124" fmla="*/ 185 w 186"/>
              <a:gd name="T125" fmla="*/ 396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6" h="397">
                <a:moveTo>
                  <a:pt x="0" y="0"/>
                </a:moveTo>
                <a:lnTo>
                  <a:pt x="28" y="6"/>
                </a:lnTo>
                <a:lnTo>
                  <a:pt x="40" y="11"/>
                </a:lnTo>
                <a:lnTo>
                  <a:pt x="52" y="16"/>
                </a:lnTo>
                <a:lnTo>
                  <a:pt x="62" y="22"/>
                </a:lnTo>
                <a:lnTo>
                  <a:pt x="71" y="29"/>
                </a:lnTo>
                <a:lnTo>
                  <a:pt x="79" y="36"/>
                </a:lnTo>
                <a:lnTo>
                  <a:pt x="86" y="44"/>
                </a:lnTo>
                <a:lnTo>
                  <a:pt x="92" y="52"/>
                </a:lnTo>
                <a:lnTo>
                  <a:pt x="98" y="62"/>
                </a:lnTo>
                <a:lnTo>
                  <a:pt x="103" y="71"/>
                </a:lnTo>
                <a:lnTo>
                  <a:pt x="107" y="81"/>
                </a:lnTo>
                <a:lnTo>
                  <a:pt x="110" y="91"/>
                </a:lnTo>
                <a:lnTo>
                  <a:pt x="114" y="102"/>
                </a:lnTo>
                <a:lnTo>
                  <a:pt x="116" y="113"/>
                </a:lnTo>
                <a:lnTo>
                  <a:pt x="118" y="124"/>
                </a:lnTo>
                <a:lnTo>
                  <a:pt x="120" y="136"/>
                </a:lnTo>
                <a:lnTo>
                  <a:pt x="121" y="147"/>
                </a:lnTo>
                <a:lnTo>
                  <a:pt x="122" y="159"/>
                </a:lnTo>
                <a:lnTo>
                  <a:pt x="124" y="172"/>
                </a:lnTo>
                <a:lnTo>
                  <a:pt x="124" y="184"/>
                </a:lnTo>
                <a:lnTo>
                  <a:pt x="125" y="196"/>
                </a:lnTo>
                <a:lnTo>
                  <a:pt x="126" y="208"/>
                </a:lnTo>
                <a:lnTo>
                  <a:pt x="127" y="221"/>
                </a:lnTo>
                <a:lnTo>
                  <a:pt x="128" y="233"/>
                </a:lnTo>
                <a:lnTo>
                  <a:pt x="130" y="246"/>
                </a:lnTo>
                <a:lnTo>
                  <a:pt x="131" y="258"/>
                </a:lnTo>
                <a:lnTo>
                  <a:pt x="133" y="270"/>
                </a:lnTo>
                <a:lnTo>
                  <a:pt x="136" y="282"/>
                </a:lnTo>
                <a:lnTo>
                  <a:pt x="138" y="294"/>
                </a:lnTo>
                <a:lnTo>
                  <a:pt x="142" y="305"/>
                </a:lnTo>
                <a:lnTo>
                  <a:pt x="146" y="317"/>
                </a:lnTo>
                <a:lnTo>
                  <a:pt x="147" y="322"/>
                </a:lnTo>
                <a:lnTo>
                  <a:pt x="148" y="324"/>
                </a:lnTo>
                <a:lnTo>
                  <a:pt x="149" y="327"/>
                </a:lnTo>
                <a:lnTo>
                  <a:pt x="150" y="330"/>
                </a:lnTo>
                <a:lnTo>
                  <a:pt x="151" y="332"/>
                </a:lnTo>
                <a:lnTo>
                  <a:pt x="152" y="335"/>
                </a:lnTo>
                <a:lnTo>
                  <a:pt x="154" y="337"/>
                </a:lnTo>
                <a:lnTo>
                  <a:pt x="154" y="340"/>
                </a:lnTo>
                <a:lnTo>
                  <a:pt x="156" y="342"/>
                </a:lnTo>
                <a:lnTo>
                  <a:pt x="157" y="345"/>
                </a:lnTo>
                <a:lnTo>
                  <a:pt x="158" y="348"/>
                </a:lnTo>
                <a:lnTo>
                  <a:pt x="159" y="350"/>
                </a:lnTo>
                <a:lnTo>
                  <a:pt x="160" y="352"/>
                </a:lnTo>
                <a:lnTo>
                  <a:pt x="162" y="355"/>
                </a:lnTo>
                <a:lnTo>
                  <a:pt x="163" y="358"/>
                </a:lnTo>
                <a:lnTo>
                  <a:pt x="164" y="360"/>
                </a:lnTo>
                <a:lnTo>
                  <a:pt x="165" y="362"/>
                </a:lnTo>
                <a:lnTo>
                  <a:pt x="166" y="365"/>
                </a:lnTo>
                <a:lnTo>
                  <a:pt x="168" y="368"/>
                </a:lnTo>
                <a:lnTo>
                  <a:pt x="169" y="370"/>
                </a:lnTo>
                <a:lnTo>
                  <a:pt x="170" y="372"/>
                </a:lnTo>
                <a:lnTo>
                  <a:pt x="172" y="375"/>
                </a:lnTo>
                <a:lnTo>
                  <a:pt x="173" y="377"/>
                </a:lnTo>
                <a:lnTo>
                  <a:pt x="174" y="380"/>
                </a:lnTo>
                <a:lnTo>
                  <a:pt x="176" y="382"/>
                </a:lnTo>
                <a:lnTo>
                  <a:pt x="177" y="384"/>
                </a:lnTo>
                <a:lnTo>
                  <a:pt x="179" y="387"/>
                </a:lnTo>
                <a:lnTo>
                  <a:pt x="180" y="389"/>
                </a:lnTo>
                <a:lnTo>
                  <a:pt x="182" y="391"/>
                </a:lnTo>
                <a:lnTo>
                  <a:pt x="184" y="394"/>
                </a:lnTo>
                <a:lnTo>
                  <a:pt x="185" y="396"/>
                </a:lnTo>
              </a:path>
            </a:pathLst>
          </a:custGeom>
          <a:noFill/>
          <a:ln w="20320" cap="flat" cmpd="sng">
            <a:solidFill>
              <a:srgbClr val="714A15"/>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4032" name="Freeform 1040"/>
          <p:cNvSpPr>
            <a:spLocks/>
          </p:cNvSpPr>
          <p:nvPr/>
        </p:nvSpPr>
        <p:spPr bwMode="auto">
          <a:xfrm>
            <a:off x="7604125" y="6116638"/>
            <a:ext cx="274638" cy="404812"/>
          </a:xfrm>
          <a:custGeom>
            <a:avLst/>
            <a:gdLst>
              <a:gd name="T0" fmla="*/ 0 w 179"/>
              <a:gd name="T1" fmla="*/ 0 h 543"/>
              <a:gd name="T2" fmla="*/ 20 w 179"/>
              <a:gd name="T3" fmla="*/ 13 h 543"/>
              <a:gd name="T4" fmla="*/ 29 w 179"/>
              <a:gd name="T5" fmla="*/ 21 h 543"/>
              <a:gd name="T6" fmla="*/ 38 w 179"/>
              <a:gd name="T7" fmla="*/ 30 h 543"/>
              <a:gd name="T8" fmla="*/ 45 w 179"/>
              <a:gd name="T9" fmla="*/ 40 h 543"/>
              <a:gd name="T10" fmla="*/ 51 w 179"/>
              <a:gd name="T11" fmla="*/ 51 h 543"/>
              <a:gd name="T12" fmla="*/ 57 w 179"/>
              <a:gd name="T13" fmla="*/ 62 h 543"/>
              <a:gd name="T14" fmla="*/ 62 w 179"/>
              <a:gd name="T15" fmla="*/ 74 h 543"/>
              <a:gd name="T16" fmla="*/ 66 w 179"/>
              <a:gd name="T17" fmla="*/ 87 h 543"/>
              <a:gd name="T18" fmla="*/ 70 w 179"/>
              <a:gd name="T19" fmla="*/ 100 h 543"/>
              <a:gd name="T20" fmla="*/ 73 w 179"/>
              <a:gd name="T21" fmla="*/ 114 h 543"/>
              <a:gd name="T22" fmla="*/ 76 w 179"/>
              <a:gd name="T23" fmla="*/ 128 h 543"/>
              <a:gd name="T24" fmla="*/ 78 w 179"/>
              <a:gd name="T25" fmla="*/ 143 h 543"/>
              <a:gd name="T26" fmla="*/ 80 w 179"/>
              <a:gd name="T27" fmla="*/ 158 h 543"/>
              <a:gd name="T28" fmla="*/ 82 w 179"/>
              <a:gd name="T29" fmla="*/ 174 h 543"/>
              <a:gd name="T30" fmla="*/ 83 w 179"/>
              <a:gd name="T31" fmla="*/ 189 h 543"/>
              <a:gd name="T32" fmla="*/ 84 w 179"/>
              <a:gd name="T33" fmla="*/ 205 h 543"/>
              <a:gd name="T34" fmla="*/ 85 w 179"/>
              <a:gd name="T35" fmla="*/ 221 h 543"/>
              <a:gd name="T36" fmla="*/ 86 w 179"/>
              <a:gd name="T37" fmla="*/ 237 h 543"/>
              <a:gd name="T38" fmla="*/ 87 w 179"/>
              <a:gd name="T39" fmla="*/ 252 h 543"/>
              <a:gd name="T40" fmla="*/ 87 w 179"/>
              <a:gd name="T41" fmla="*/ 268 h 543"/>
              <a:gd name="T42" fmla="*/ 88 w 179"/>
              <a:gd name="T43" fmla="*/ 284 h 543"/>
              <a:gd name="T44" fmla="*/ 89 w 179"/>
              <a:gd name="T45" fmla="*/ 300 h 543"/>
              <a:gd name="T46" fmla="*/ 90 w 179"/>
              <a:gd name="T47" fmla="*/ 315 h 543"/>
              <a:gd name="T48" fmla="*/ 90 w 179"/>
              <a:gd name="T49" fmla="*/ 330 h 543"/>
              <a:gd name="T50" fmla="*/ 92 w 179"/>
              <a:gd name="T51" fmla="*/ 345 h 543"/>
              <a:gd name="T52" fmla="*/ 93 w 179"/>
              <a:gd name="T53" fmla="*/ 359 h 543"/>
              <a:gd name="T54" fmla="*/ 95 w 179"/>
              <a:gd name="T55" fmla="*/ 373 h 543"/>
              <a:gd name="T56" fmla="*/ 97 w 179"/>
              <a:gd name="T57" fmla="*/ 386 h 543"/>
              <a:gd name="T58" fmla="*/ 99 w 179"/>
              <a:gd name="T59" fmla="*/ 399 h 543"/>
              <a:gd name="T60" fmla="*/ 102 w 179"/>
              <a:gd name="T61" fmla="*/ 411 h 543"/>
              <a:gd name="T62" fmla="*/ 106 w 179"/>
              <a:gd name="T63" fmla="*/ 423 h 543"/>
              <a:gd name="T64" fmla="*/ 112 w 179"/>
              <a:gd name="T65" fmla="*/ 441 h 543"/>
              <a:gd name="T66" fmla="*/ 116 w 179"/>
              <a:gd name="T67" fmla="*/ 449 h 543"/>
              <a:gd name="T68" fmla="*/ 120 w 179"/>
              <a:gd name="T69" fmla="*/ 456 h 543"/>
              <a:gd name="T70" fmla="*/ 124 w 179"/>
              <a:gd name="T71" fmla="*/ 461 h 543"/>
              <a:gd name="T72" fmla="*/ 127 w 179"/>
              <a:gd name="T73" fmla="*/ 466 h 543"/>
              <a:gd name="T74" fmla="*/ 131 w 179"/>
              <a:gd name="T75" fmla="*/ 470 h 543"/>
              <a:gd name="T76" fmla="*/ 135 w 179"/>
              <a:gd name="T77" fmla="*/ 474 h 543"/>
              <a:gd name="T78" fmla="*/ 138 w 179"/>
              <a:gd name="T79" fmla="*/ 477 h 543"/>
              <a:gd name="T80" fmla="*/ 142 w 179"/>
              <a:gd name="T81" fmla="*/ 479 h 543"/>
              <a:gd name="T82" fmla="*/ 145 w 179"/>
              <a:gd name="T83" fmla="*/ 481 h 543"/>
              <a:gd name="T84" fmla="*/ 149 w 179"/>
              <a:gd name="T85" fmla="*/ 482 h 543"/>
              <a:gd name="T86" fmla="*/ 152 w 179"/>
              <a:gd name="T87" fmla="*/ 483 h 543"/>
              <a:gd name="T88" fmla="*/ 155 w 179"/>
              <a:gd name="T89" fmla="*/ 484 h 543"/>
              <a:gd name="T90" fmla="*/ 158 w 179"/>
              <a:gd name="T91" fmla="*/ 485 h 543"/>
              <a:gd name="T92" fmla="*/ 161 w 179"/>
              <a:gd name="T93" fmla="*/ 486 h 543"/>
              <a:gd name="T94" fmla="*/ 164 w 179"/>
              <a:gd name="T95" fmla="*/ 486 h 543"/>
              <a:gd name="T96" fmla="*/ 166 w 179"/>
              <a:gd name="T97" fmla="*/ 486 h 543"/>
              <a:gd name="T98" fmla="*/ 169 w 179"/>
              <a:gd name="T99" fmla="*/ 487 h 543"/>
              <a:gd name="T100" fmla="*/ 171 w 179"/>
              <a:gd name="T101" fmla="*/ 488 h 543"/>
              <a:gd name="T102" fmla="*/ 173 w 179"/>
              <a:gd name="T103" fmla="*/ 489 h 543"/>
              <a:gd name="T104" fmla="*/ 174 w 179"/>
              <a:gd name="T105" fmla="*/ 491 h 543"/>
              <a:gd name="T106" fmla="*/ 176 w 179"/>
              <a:gd name="T107" fmla="*/ 493 h 543"/>
              <a:gd name="T108" fmla="*/ 176 w 179"/>
              <a:gd name="T109" fmla="*/ 495 h 543"/>
              <a:gd name="T110" fmla="*/ 177 w 179"/>
              <a:gd name="T111" fmla="*/ 498 h 543"/>
              <a:gd name="T112" fmla="*/ 178 w 179"/>
              <a:gd name="T113" fmla="*/ 502 h 543"/>
              <a:gd name="T114" fmla="*/ 178 w 179"/>
              <a:gd name="T115" fmla="*/ 506 h 543"/>
              <a:gd name="T116" fmla="*/ 177 w 179"/>
              <a:gd name="T117" fmla="*/ 512 h 543"/>
              <a:gd name="T118" fmla="*/ 176 w 179"/>
              <a:gd name="T119" fmla="*/ 518 h 543"/>
              <a:gd name="T120" fmla="*/ 175 w 179"/>
              <a:gd name="T121" fmla="*/ 524 h 543"/>
              <a:gd name="T122" fmla="*/ 174 w 179"/>
              <a:gd name="T123" fmla="*/ 532 h 543"/>
              <a:gd name="T124" fmla="*/ 172 w 179"/>
              <a:gd name="T125" fmla="*/ 542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9" h="543">
                <a:moveTo>
                  <a:pt x="0" y="0"/>
                </a:moveTo>
                <a:lnTo>
                  <a:pt x="20" y="13"/>
                </a:lnTo>
                <a:lnTo>
                  <a:pt x="29" y="21"/>
                </a:lnTo>
                <a:lnTo>
                  <a:pt x="38" y="30"/>
                </a:lnTo>
                <a:lnTo>
                  <a:pt x="45" y="40"/>
                </a:lnTo>
                <a:lnTo>
                  <a:pt x="51" y="51"/>
                </a:lnTo>
                <a:lnTo>
                  <a:pt x="57" y="62"/>
                </a:lnTo>
                <a:lnTo>
                  <a:pt x="62" y="74"/>
                </a:lnTo>
                <a:lnTo>
                  <a:pt x="66" y="87"/>
                </a:lnTo>
                <a:lnTo>
                  <a:pt x="70" y="100"/>
                </a:lnTo>
                <a:lnTo>
                  <a:pt x="73" y="114"/>
                </a:lnTo>
                <a:lnTo>
                  <a:pt x="76" y="128"/>
                </a:lnTo>
                <a:lnTo>
                  <a:pt x="78" y="143"/>
                </a:lnTo>
                <a:lnTo>
                  <a:pt x="80" y="158"/>
                </a:lnTo>
                <a:lnTo>
                  <a:pt x="82" y="174"/>
                </a:lnTo>
                <a:lnTo>
                  <a:pt x="83" y="189"/>
                </a:lnTo>
                <a:lnTo>
                  <a:pt x="84" y="205"/>
                </a:lnTo>
                <a:lnTo>
                  <a:pt x="85" y="221"/>
                </a:lnTo>
                <a:lnTo>
                  <a:pt x="86" y="237"/>
                </a:lnTo>
                <a:lnTo>
                  <a:pt x="87" y="252"/>
                </a:lnTo>
                <a:lnTo>
                  <a:pt x="87" y="268"/>
                </a:lnTo>
                <a:lnTo>
                  <a:pt x="88" y="284"/>
                </a:lnTo>
                <a:lnTo>
                  <a:pt x="89" y="300"/>
                </a:lnTo>
                <a:lnTo>
                  <a:pt x="90" y="315"/>
                </a:lnTo>
                <a:lnTo>
                  <a:pt x="90" y="330"/>
                </a:lnTo>
                <a:lnTo>
                  <a:pt x="92" y="345"/>
                </a:lnTo>
                <a:lnTo>
                  <a:pt x="93" y="359"/>
                </a:lnTo>
                <a:lnTo>
                  <a:pt x="95" y="373"/>
                </a:lnTo>
                <a:lnTo>
                  <a:pt x="97" y="386"/>
                </a:lnTo>
                <a:lnTo>
                  <a:pt x="99" y="399"/>
                </a:lnTo>
                <a:lnTo>
                  <a:pt x="102" y="411"/>
                </a:lnTo>
                <a:lnTo>
                  <a:pt x="106" y="423"/>
                </a:lnTo>
                <a:lnTo>
                  <a:pt x="112" y="441"/>
                </a:lnTo>
                <a:lnTo>
                  <a:pt x="116" y="449"/>
                </a:lnTo>
                <a:lnTo>
                  <a:pt x="120" y="456"/>
                </a:lnTo>
                <a:lnTo>
                  <a:pt x="124" y="461"/>
                </a:lnTo>
                <a:lnTo>
                  <a:pt x="127" y="466"/>
                </a:lnTo>
                <a:lnTo>
                  <a:pt x="131" y="470"/>
                </a:lnTo>
                <a:lnTo>
                  <a:pt x="135" y="474"/>
                </a:lnTo>
                <a:lnTo>
                  <a:pt x="138" y="477"/>
                </a:lnTo>
                <a:lnTo>
                  <a:pt x="142" y="479"/>
                </a:lnTo>
                <a:lnTo>
                  <a:pt x="145" y="481"/>
                </a:lnTo>
                <a:lnTo>
                  <a:pt x="149" y="482"/>
                </a:lnTo>
                <a:lnTo>
                  <a:pt x="152" y="483"/>
                </a:lnTo>
                <a:lnTo>
                  <a:pt x="155" y="484"/>
                </a:lnTo>
                <a:lnTo>
                  <a:pt x="158" y="485"/>
                </a:lnTo>
                <a:lnTo>
                  <a:pt x="161" y="486"/>
                </a:lnTo>
                <a:lnTo>
                  <a:pt x="164" y="486"/>
                </a:lnTo>
                <a:lnTo>
                  <a:pt x="166" y="486"/>
                </a:lnTo>
                <a:lnTo>
                  <a:pt x="169" y="487"/>
                </a:lnTo>
                <a:lnTo>
                  <a:pt x="171" y="488"/>
                </a:lnTo>
                <a:lnTo>
                  <a:pt x="173" y="489"/>
                </a:lnTo>
                <a:lnTo>
                  <a:pt x="174" y="491"/>
                </a:lnTo>
                <a:lnTo>
                  <a:pt x="176" y="493"/>
                </a:lnTo>
                <a:lnTo>
                  <a:pt x="176" y="495"/>
                </a:lnTo>
                <a:lnTo>
                  <a:pt x="177" y="498"/>
                </a:lnTo>
                <a:lnTo>
                  <a:pt x="178" y="502"/>
                </a:lnTo>
                <a:lnTo>
                  <a:pt x="178" y="506"/>
                </a:lnTo>
                <a:lnTo>
                  <a:pt x="177" y="512"/>
                </a:lnTo>
                <a:lnTo>
                  <a:pt x="176" y="518"/>
                </a:lnTo>
                <a:lnTo>
                  <a:pt x="175" y="524"/>
                </a:lnTo>
                <a:lnTo>
                  <a:pt x="174" y="532"/>
                </a:lnTo>
                <a:lnTo>
                  <a:pt x="172" y="542"/>
                </a:lnTo>
              </a:path>
            </a:pathLst>
          </a:custGeom>
          <a:noFill/>
          <a:ln w="20320" cap="flat" cmpd="sng">
            <a:solidFill>
              <a:srgbClr val="714A15"/>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4033" name="Freeform 1041"/>
          <p:cNvSpPr>
            <a:spLocks/>
          </p:cNvSpPr>
          <p:nvPr/>
        </p:nvSpPr>
        <p:spPr bwMode="auto">
          <a:xfrm>
            <a:off x="7345363" y="6137275"/>
            <a:ext cx="258762" cy="460375"/>
          </a:xfrm>
          <a:custGeom>
            <a:avLst/>
            <a:gdLst>
              <a:gd name="T0" fmla="*/ 62 w 115"/>
              <a:gd name="T1" fmla="*/ 0 h 530"/>
              <a:gd name="T2" fmla="*/ 33 w 115"/>
              <a:gd name="T3" fmla="*/ 34 h 530"/>
              <a:gd name="T4" fmla="*/ 22 w 115"/>
              <a:gd name="T5" fmla="*/ 50 h 530"/>
              <a:gd name="T6" fmla="*/ 13 w 115"/>
              <a:gd name="T7" fmla="*/ 66 h 530"/>
              <a:gd name="T8" fmla="*/ 7 w 115"/>
              <a:gd name="T9" fmla="*/ 82 h 530"/>
              <a:gd name="T10" fmla="*/ 3 w 115"/>
              <a:gd name="T11" fmla="*/ 97 h 530"/>
              <a:gd name="T12" fmla="*/ 1 w 115"/>
              <a:gd name="T13" fmla="*/ 113 h 530"/>
              <a:gd name="T14" fmla="*/ 0 w 115"/>
              <a:gd name="T15" fmla="*/ 127 h 530"/>
              <a:gd name="T16" fmla="*/ 1 w 115"/>
              <a:gd name="T17" fmla="*/ 142 h 530"/>
              <a:gd name="T18" fmla="*/ 4 w 115"/>
              <a:gd name="T19" fmla="*/ 156 h 530"/>
              <a:gd name="T20" fmla="*/ 8 w 115"/>
              <a:gd name="T21" fmla="*/ 171 h 530"/>
              <a:gd name="T22" fmla="*/ 13 w 115"/>
              <a:gd name="T23" fmla="*/ 185 h 530"/>
              <a:gd name="T24" fmla="*/ 19 w 115"/>
              <a:gd name="T25" fmla="*/ 199 h 530"/>
              <a:gd name="T26" fmla="*/ 25 w 115"/>
              <a:gd name="T27" fmla="*/ 213 h 530"/>
              <a:gd name="T28" fmla="*/ 33 w 115"/>
              <a:gd name="T29" fmla="*/ 227 h 530"/>
              <a:gd name="T30" fmla="*/ 41 w 115"/>
              <a:gd name="T31" fmla="*/ 240 h 530"/>
              <a:gd name="T32" fmla="*/ 49 w 115"/>
              <a:gd name="T33" fmla="*/ 254 h 530"/>
              <a:gd name="T34" fmla="*/ 57 w 115"/>
              <a:gd name="T35" fmla="*/ 268 h 530"/>
              <a:gd name="T36" fmla="*/ 65 w 115"/>
              <a:gd name="T37" fmla="*/ 281 h 530"/>
              <a:gd name="T38" fmla="*/ 73 w 115"/>
              <a:gd name="T39" fmla="*/ 295 h 530"/>
              <a:gd name="T40" fmla="*/ 81 w 115"/>
              <a:gd name="T41" fmla="*/ 309 h 530"/>
              <a:gd name="T42" fmla="*/ 89 w 115"/>
              <a:gd name="T43" fmla="*/ 323 h 530"/>
              <a:gd name="T44" fmla="*/ 95 w 115"/>
              <a:gd name="T45" fmla="*/ 337 h 530"/>
              <a:gd name="T46" fmla="*/ 101 w 115"/>
              <a:gd name="T47" fmla="*/ 352 h 530"/>
              <a:gd name="T48" fmla="*/ 106 w 115"/>
              <a:gd name="T49" fmla="*/ 367 h 530"/>
              <a:gd name="T50" fmla="*/ 110 w 115"/>
              <a:gd name="T51" fmla="*/ 381 h 530"/>
              <a:gd name="T52" fmla="*/ 113 w 115"/>
              <a:gd name="T53" fmla="*/ 396 h 530"/>
              <a:gd name="T54" fmla="*/ 114 w 115"/>
              <a:gd name="T55" fmla="*/ 411 h 530"/>
              <a:gd name="T56" fmla="*/ 114 w 115"/>
              <a:gd name="T57" fmla="*/ 427 h 530"/>
              <a:gd name="T58" fmla="*/ 112 w 115"/>
              <a:gd name="T59" fmla="*/ 443 h 530"/>
              <a:gd name="T60" fmla="*/ 108 w 115"/>
              <a:gd name="T61" fmla="*/ 459 h 530"/>
              <a:gd name="T62" fmla="*/ 102 w 115"/>
              <a:gd name="T63" fmla="*/ 476 h 530"/>
              <a:gd name="T64" fmla="*/ 100 w 115"/>
              <a:gd name="T65" fmla="*/ 479 h 530"/>
              <a:gd name="T66" fmla="*/ 99 w 115"/>
              <a:gd name="T67" fmla="*/ 481 h 530"/>
              <a:gd name="T68" fmla="*/ 98 w 115"/>
              <a:gd name="T69" fmla="*/ 483 h 530"/>
              <a:gd name="T70" fmla="*/ 97 w 115"/>
              <a:gd name="T71" fmla="*/ 485 h 530"/>
              <a:gd name="T72" fmla="*/ 96 w 115"/>
              <a:gd name="T73" fmla="*/ 487 h 530"/>
              <a:gd name="T74" fmla="*/ 95 w 115"/>
              <a:gd name="T75" fmla="*/ 489 h 530"/>
              <a:gd name="T76" fmla="*/ 94 w 115"/>
              <a:gd name="T77" fmla="*/ 491 h 530"/>
              <a:gd name="T78" fmla="*/ 93 w 115"/>
              <a:gd name="T79" fmla="*/ 493 h 530"/>
              <a:gd name="T80" fmla="*/ 92 w 115"/>
              <a:gd name="T81" fmla="*/ 494 h 530"/>
              <a:gd name="T82" fmla="*/ 91 w 115"/>
              <a:gd name="T83" fmla="*/ 496 h 530"/>
              <a:gd name="T84" fmla="*/ 90 w 115"/>
              <a:gd name="T85" fmla="*/ 498 h 530"/>
              <a:gd name="T86" fmla="*/ 89 w 115"/>
              <a:gd name="T87" fmla="*/ 499 h 530"/>
              <a:gd name="T88" fmla="*/ 87 w 115"/>
              <a:gd name="T89" fmla="*/ 501 h 530"/>
              <a:gd name="T90" fmla="*/ 86 w 115"/>
              <a:gd name="T91" fmla="*/ 503 h 530"/>
              <a:gd name="T92" fmla="*/ 85 w 115"/>
              <a:gd name="T93" fmla="*/ 505 h 530"/>
              <a:gd name="T94" fmla="*/ 84 w 115"/>
              <a:gd name="T95" fmla="*/ 506 h 530"/>
              <a:gd name="T96" fmla="*/ 83 w 115"/>
              <a:gd name="T97" fmla="*/ 508 h 530"/>
              <a:gd name="T98" fmla="*/ 81 w 115"/>
              <a:gd name="T99" fmla="*/ 510 h 530"/>
              <a:gd name="T100" fmla="*/ 80 w 115"/>
              <a:gd name="T101" fmla="*/ 511 h 530"/>
              <a:gd name="T102" fmla="*/ 79 w 115"/>
              <a:gd name="T103" fmla="*/ 513 h 530"/>
              <a:gd name="T104" fmla="*/ 77 w 115"/>
              <a:gd name="T105" fmla="*/ 514 h 530"/>
              <a:gd name="T106" fmla="*/ 76 w 115"/>
              <a:gd name="T107" fmla="*/ 516 h 530"/>
              <a:gd name="T108" fmla="*/ 74 w 115"/>
              <a:gd name="T109" fmla="*/ 517 h 530"/>
              <a:gd name="T110" fmla="*/ 73 w 115"/>
              <a:gd name="T111" fmla="*/ 519 h 530"/>
              <a:gd name="T112" fmla="*/ 71 w 115"/>
              <a:gd name="T113" fmla="*/ 520 h 530"/>
              <a:gd name="T114" fmla="*/ 70 w 115"/>
              <a:gd name="T115" fmla="*/ 522 h 530"/>
              <a:gd name="T116" fmla="*/ 68 w 115"/>
              <a:gd name="T117" fmla="*/ 523 h 530"/>
              <a:gd name="T118" fmla="*/ 67 w 115"/>
              <a:gd name="T119" fmla="*/ 525 h 530"/>
              <a:gd name="T120" fmla="*/ 65 w 115"/>
              <a:gd name="T121" fmla="*/ 526 h 530"/>
              <a:gd name="T122" fmla="*/ 63 w 115"/>
              <a:gd name="T123" fmla="*/ 527 h 530"/>
              <a:gd name="T124" fmla="*/ 62 w 115"/>
              <a:gd name="T125" fmla="*/ 529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5" h="530">
                <a:moveTo>
                  <a:pt x="62" y="0"/>
                </a:moveTo>
                <a:lnTo>
                  <a:pt x="33" y="34"/>
                </a:lnTo>
                <a:lnTo>
                  <a:pt x="22" y="50"/>
                </a:lnTo>
                <a:lnTo>
                  <a:pt x="13" y="66"/>
                </a:lnTo>
                <a:lnTo>
                  <a:pt x="7" y="82"/>
                </a:lnTo>
                <a:lnTo>
                  <a:pt x="3" y="97"/>
                </a:lnTo>
                <a:lnTo>
                  <a:pt x="1" y="113"/>
                </a:lnTo>
                <a:lnTo>
                  <a:pt x="0" y="127"/>
                </a:lnTo>
                <a:lnTo>
                  <a:pt x="1" y="142"/>
                </a:lnTo>
                <a:lnTo>
                  <a:pt x="4" y="156"/>
                </a:lnTo>
                <a:lnTo>
                  <a:pt x="8" y="171"/>
                </a:lnTo>
                <a:lnTo>
                  <a:pt x="13" y="185"/>
                </a:lnTo>
                <a:lnTo>
                  <a:pt x="19" y="199"/>
                </a:lnTo>
                <a:lnTo>
                  <a:pt x="25" y="213"/>
                </a:lnTo>
                <a:lnTo>
                  <a:pt x="33" y="227"/>
                </a:lnTo>
                <a:lnTo>
                  <a:pt x="41" y="240"/>
                </a:lnTo>
                <a:lnTo>
                  <a:pt x="49" y="254"/>
                </a:lnTo>
                <a:lnTo>
                  <a:pt x="57" y="268"/>
                </a:lnTo>
                <a:lnTo>
                  <a:pt x="65" y="281"/>
                </a:lnTo>
                <a:lnTo>
                  <a:pt x="73" y="295"/>
                </a:lnTo>
                <a:lnTo>
                  <a:pt x="81" y="309"/>
                </a:lnTo>
                <a:lnTo>
                  <a:pt x="89" y="323"/>
                </a:lnTo>
                <a:lnTo>
                  <a:pt x="95" y="337"/>
                </a:lnTo>
                <a:lnTo>
                  <a:pt x="101" y="352"/>
                </a:lnTo>
                <a:lnTo>
                  <a:pt x="106" y="367"/>
                </a:lnTo>
                <a:lnTo>
                  <a:pt x="110" y="381"/>
                </a:lnTo>
                <a:lnTo>
                  <a:pt x="113" y="396"/>
                </a:lnTo>
                <a:lnTo>
                  <a:pt x="114" y="411"/>
                </a:lnTo>
                <a:lnTo>
                  <a:pt x="114" y="427"/>
                </a:lnTo>
                <a:lnTo>
                  <a:pt x="112" y="443"/>
                </a:lnTo>
                <a:lnTo>
                  <a:pt x="108" y="459"/>
                </a:lnTo>
                <a:lnTo>
                  <a:pt x="102" y="476"/>
                </a:lnTo>
                <a:lnTo>
                  <a:pt x="100" y="479"/>
                </a:lnTo>
                <a:lnTo>
                  <a:pt x="99" y="481"/>
                </a:lnTo>
                <a:lnTo>
                  <a:pt x="98" y="483"/>
                </a:lnTo>
                <a:lnTo>
                  <a:pt x="97" y="485"/>
                </a:lnTo>
                <a:lnTo>
                  <a:pt x="96" y="487"/>
                </a:lnTo>
                <a:lnTo>
                  <a:pt x="95" y="489"/>
                </a:lnTo>
                <a:lnTo>
                  <a:pt x="94" y="491"/>
                </a:lnTo>
                <a:lnTo>
                  <a:pt x="93" y="493"/>
                </a:lnTo>
                <a:lnTo>
                  <a:pt x="92" y="494"/>
                </a:lnTo>
                <a:lnTo>
                  <a:pt x="91" y="496"/>
                </a:lnTo>
                <a:lnTo>
                  <a:pt x="90" y="498"/>
                </a:lnTo>
                <a:lnTo>
                  <a:pt x="89" y="499"/>
                </a:lnTo>
                <a:lnTo>
                  <a:pt x="87" y="501"/>
                </a:lnTo>
                <a:lnTo>
                  <a:pt x="86" y="503"/>
                </a:lnTo>
                <a:lnTo>
                  <a:pt x="85" y="505"/>
                </a:lnTo>
                <a:lnTo>
                  <a:pt x="84" y="506"/>
                </a:lnTo>
                <a:lnTo>
                  <a:pt x="83" y="508"/>
                </a:lnTo>
                <a:lnTo>
                  <a:pt x="81" y="510"/>
                </a:lnTo>
                <a:lnTo>
                  <a:pt x="80" y="511"/>
                </a:lnTo>
                <a:lnTo>
                  <a:pt x="79" y="513"/>
                </a:lnTo>
                <a:lnTo>
                  <a:pt x="77" y="514"/>
                </a:lnTo>
                <a:lnTo>
                  <a:pt x="76" y="516"/>
                </a:lnTo>
                <a:lnTo>
                  <a:pt x="74" y="517"/>
                </a:lnTo>
                <a:lnTo>
                  <a:pt x="73" y="519"/>
                </a:lnTo>
                <a:lnTo>
                  <a:pt x="71" y="520"/>
                </a:lnTo>
                <a:lnTo>
                  <a:pt x="70" y="522"/>
                </a:lnTo>
                <a:lnTo>
                  <a:pt x="68" y="523"/>
                </a:lnTo>
                <a:lnTo>
                  <a:pt x="67" y="525"/>
                </a:lnTo>
                <a:lnTo>
                  <a:pt x="65" y="526"/>
                </a:lnTo>
                <a:lnTo>
                  <a:pt x="63" y="527"/>
                </a:lnTo>
                <a:lnTo>
                  <a:pt x="62" y="529"/>
                </a:lnTo>
              </a:path>
            </a:pathLst>
          </a:custGeom>
          <a:noFill/>
          <a:ln w="20320" cap="flat" cmpd="sng">
            <a:solidFill>
              <a:srgbClr val="714A15"/>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4034" name="Freeform 1042"/>
          <p:cNvSpPr>
            <a:spLocks/>
          </p:cNvSpPr>
          <p:nvPr/>
        </p:nvSpPr>
        <p:spPr bwMode="auto">
          <a:xfrm>
            <a:off x="7116763" y="6032500"/>
            <a:ext cx="282575" cy="588963"/>
          </a:xfrm>
          <a:custGeom>
            <a:avLst/>
            <a:gdLst>
              <a:gd name="T0" fmla="*/ 189 w 199"/>
              <a:gd name="T1" fmla="*/ 8 h 371"/>
              <a:gd name="T2" fmla="*/ 179 w 199"/>
              <a:gd name="T3" fmla="*/ 16 h 371"/>
              <a:gd name="T4" fmla="*/ 167 w 199"/>
              <a:gd name="T5" fmla="*/ 25 h 371"/>
              <a:gd name="T6" fmla="*/ 155 w 199"/>
              <a:gd name="T7" fmla="*/ 34 h 371"/>
              <a:gd name="T8" fmla="*/ 142 w 199"/>
              <a:gd name="T9" fmla="*/ 43 h 371"/>
              <a:gd name="T10" fmla="*/ 129 w 199"/>
              <a:gd name="T11" fmla="*/ 53 h 371"/>
              <a:gd name="T12" fmla="*/ 116 w 199"/>
              <a:gd name="T13" fmla="*/ 63 h 371"/>
              <a:gd name="T14" fmla="*/ 104 w 199"/>
              <a:gd name="T15" fmla="*/ 74 h 371"/>
              <a:gd name="T16" fmla="*/ 92 w 199"/>
              <a:gd name="T17" fmla="*/ 85 h 371"/>
              <a:gd name="T18" fmla="*/ 81 w 199"/>
              <a:gd name="T19" fmla="*/ 96 h 371"/>
              <a:gd name="T20" fmla="*/ 72 w 199"/>
              <a:gd name="T21" fmla="*/ 108 h 371"/>
              <a:gd name="T22" fmla="*/ 64 w 199"/>
              <a:gd name="T23" fmla="*/ 120 h 371"/>
              <a:gd name="T24" fmla="*/ 57 w 199"/>
              <a:gd name="T25" fmla="*/ 132 h 371"/>
              <a:gd name="T26" fmla="*/ 53 w 199"/>
              <a:gd name="T27" fmla="*/ 145 h 371"/>
              <a:gd name="T28" fmla="*/ 52 w 199"/>
              <a:gd name="T29" fmla="*/ 158 h 371"/>
              <a:gd name="T30" fmla="*/ 53 w 199"/>
              <a:gd name="T31" fmla="*/ 172 h 371"/>
              <a:gd name="T32" fmla="*/ 57 w 199"/>
              <a:gd name="T33" fmla="*/ 188 h 371"/>
              <a:gd name="T34" fmla="*/ 62 w 199"/>
              <a:gd name="T35" fmla="*/ 199 h 371"/>
              <a:gd name="T36" fmla="*/ 67 w 199"/>
              <a:gd name="T37" fmla="*/ 210 h 371"/>
              <a:gd name="T38" fmla="*/ 72 w 199"/>
              <a:gd name="T39" fmla="*/ 221 h 371"/>
              <a:gd name="T40" fmla="*/ 78 w 199"/>
              <a:gd name="T41" fmla="*/ 232 h 371"/>
              <a:gd name="T42" fmla="*/ 83 w 199"/>
              <a:gd name="T43" fmla="*/ 243 h 371"/>
              <a:gd name="T44" fmla="*/ 88 w 199"/>
              <a:gd name="T45" fmla="*/ 254 h 371"/>
              <a:gd name="T46" fmla="*/ 92 w 199"/>
              <a:gd name="T47" fmla="*/ 265 h 371"/>
              <a:gd name="T48" fmla="*/ 94 w 199"/>
              <a:gd name="T49" fmla="*/ 276 h 371"/>
              <a:gd name="T50" fmla="*/ 94 w 199"/>
              <a:gd name="T51" fmla="*/ 287 h 371"/>
              <a:gd name="T52" fmla="*/ 93 w 199"/>
              <a:gd name="T53" fmla="*/ 297 h 371"/>
              <a:gd name="T54" fmla="*/ 89 w 199"/>
              <a:gd name="T55" fmla="*/ 308 h 371"/>
              <a:gd name="T56" fmla="*/ 83 w 199"/>
              <a:gd name="T57" fmla="*/ 319 h 371"/>
              <a:gd name="T58" fmla="*/ 73 w 199"/>
              <a:gd name="T59" fmla="*/ 329 h 371"/>
              <a:gd name="T60" fmla="*/ 60 w 199"/>
              <a:gd name="T61" fmla="*/ 339 h 371"/>
              <a:gd name="T62" fmla="*/ 50 w 199"/>
              <a:gd name="T63" fmla="*/ 345 h 371"/>
              <a:gd name="T64" fmla="*/ 46 w 199"/>
              <a:gd name="T65" fmla="*/ 347 h 371"/>
              <a:gd name="T66" fmla="*/ 43 w 199"/>
              <a:gd name="T67" fmla="*/ 349 h 371"/>
              <a:gd name="T68" fmla="*/ 40 w 199"/>
              <a:gd name="T69" fmla="*/ 351 h 371"/>
              <a:gd name="T70" fmla="*/ 37 w 199"/>
              <a:gd name="T71" fmla="*/ 353 h 371"/>
              <a:gd name="T72" fmla="*/ 34 w 199"/>
              <a:gd name="T73" fmla="*/ 355 h 371"/>
              <a:gd name="T74" fmla="*/ 30 w 199"/>
              <a:gd name="T75" fmla="*/ 357 h 371"/>
              <a:gd name="T76" fmla="*/ 27 w 199"/>
              <a:gd name="T77" fmla="*/ 359 h 371"/>
              <a:gd name="T78" fmla="*/ 24 w 199"/>
              <a:gd name="T79" fmla="*/ 361 h 371"/>
              <a:gd name="T80" fmla="*/ 20 w 199"/>
              <a:gd name="T81" fmla="*/ 362 h 371"/>
              <a:gd name="T82" fmla="*/ 17 w 199"/>
              <a:gd name="T83" fmla="*/ 364 h 371"/>
              <a:gd name="T84" fmla="*/ 14 w 199"/>
              <a:gd name="T85" fmla="*/ 365 h 371"/>
              <a:gd name="T86" fmla="*/ 10 w 199"/>
              <a:gd name="T87" fmla="*/ 367 h 371"/>
              <a:gd name="T88" fmla="*/ 7 w 199"/>
              <a:gd name="T89" fmla="*/ 368 h 371"/>
              <a:gd name="T90" fmla="*/ 3 w 199"/>
              <a:gd name="T91" fmla="*/ 369 h 371"/>
              <a:gd name="T92" fmla="*/ 0 w 199"/>
              <a:gd name="T93" fmla="*/ 37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9" h="371">
                <a:moveTo>
                  <a:pt x="198" y="0"/>
                </a:moveTo>
                <a:lnTo>
                  <a:pt x="189" y="8"/>
                </a:lnTo>
                <a:lnTo>
                  <a:pt x="184" y="12"/>
                </a:lnTo>
                <a:lnTo>
                  <a:pt x="179" y="16"/>
                </a:lnTo>
                <a:lnTo>
                  <a:pt x="173" y="21"/>
                </a:lnTo>
                <a:lnTo>
                  <a:pt x="167" y="25"/>
                </a:lnTo>
                <a:lnTo>
                  <a:pt x="161" y="29"/>
                </a:lnTo>
                <a:lnTo>
                  <a:pt x="155" y="34"/>
                </a:lnTo>
                <a:lnTo>
                  <a:pt x="148" y="39"/>
                </a:lnTo>
                <a:lnTo>
                  <a:pt x="142" y="43"/>
                </a:lnTo>
                <a:lnTo>
                  <a:pt x="136" y="48"/>
                </a:lnTo>
                <a:lnTo>
                  <a:pt x="129" y="53"/>
                </a:lnTo>
                <a:lnTo>
                  <a:pt x="123" y="58"/>
                </a:lnTo>
                <a:lnTo>
                  <a:pt x="116" y="63"/>
                </a:lnTo>
                <a:lnTo>
                  <a:pt x="110" y="69"/>
                </a:lnTo>
                <a:lnTo>
                  <a:pt x="104" y="74"/>
                </a:lnTo>
                <a:lnTo>
                  <a:pt x="98" y="79"/>
                </a:lnTo>
                <a:lnTo>
                  <a:pt x="92" y="85"/>
                </a:lnTo>
                <a:lnTo>
                  <a:pt x="86" y="91"/>
                </a:lnTo>
                <a:lnTo>
                  <a:pt x="81" y="96"/>
                </a:lnTo>
                <a:lnTo>
                  <a:pt x="76" y="102"/>
                </a:lnTo>
                <a:lnTo>
                  <a:pt x="72" y="108"/>
                </a:lnTo>
                <a:lnTo>
                  <a:pt x="67" y="114"/>
                </a:lnTo>
                <a:lnTo>
                  <a:pt x="64" y="120"/>
                </a:lnTo>
                <a:lnTo>
                  <a:pt x="60" y="126"/>
                </a:lnTo>
                <a:lnTo>
                  <a:pt x="57" y="132"/>
                </a:lnTo>
                <a:lnTo>
                  <a:pt x="55" y="139"/>
                </a:lnTo>
                <a:lnTo>
                  <a:pt x="53" y="145"/>
                </a:lnTo>
                <a:lnTo>
                  <a:pt x="52" y="151"/>
                </a:lnTo>
                <a:lnTo>
                  <a:pt x="52" y="158"/>
                </a:lnTo>
                <a:lnTo>
                  <a:pt x="52" y="165"/>
                </a:lnTo>
                <a:lnTo>
                  <a:pt x="53" y="172"/>
                </a:lnTo>
                <a:lnTo>
                  <a:pt x="55" y="182"/>
                </a:lnTo>
                <a:lnTo>
                  <a:pt x="57" y="188"/>
                </a:lnTo>
                <a:lnTo>
                  <a:pt x="59" y="193"/>
                </a:lnTo>
                <a:lnTo>
                  <a:pt x="62" y="199"/>
                </a:lnTo>
                <a:lnTo>
                  <a:pt x="64" y="204"/>
                </a:lnTo>
                <a:lnTo>
                  <a:pt x="67" y="210"/>
                </a:lnTo>
                <a:lnTo>
                  <a:pt x="70" y="215"/>
                </a:lnTo>
                <a:lnTo>
                  <a:pt x="72" y="221"/>
                </a:lnTo>
                <a:lnTo>
                  <a:pt x="75" y="226"/>
                </a:lnTo>
                <a:lnTo>
                  <a:pt x="78" y="232"/>
                </a:lnTo>
                <a:lnTo>
                  <a:pt x="80" y="237"/>
                </a:lnTo>
                <a:lnTo>
                  <a:pt x="83" y="243"/>
                </a:lnTo>
                <a:lnTo>
                  <a:pt x="86" y="249"/>
                </a:lnTo>
                <a:lnTo>
                  <a:pt x="88" y="254"/>
                </a:lnTo>
                <a:lnTo>
                  <a:pt x="90" y="259"/>
                </a:lnTo>
                <a:lnTo>
                  <a:pt x="92" y="265"/>
                </a:lnTo>
                <a:lnTo>
                  <a:pt x="93" y="271"/>
                </a:lnTo>
                <a:lnTo>
                  <a:pt x="94" y="276"/>
                </a:lnTo>
                <a:lnTo>
                  <a:pt x="94" y="281"/>
                </a:lnTo>
                <a:lnTo>
                  <a:pt x="94" y="287"/>
                </a:lnTo>
                <a:lnTo>
                  <a:pt x="94" y="292"/>
                </a:lnTo>
                <a:lnTo>
                  <a:pt x="93" y="297"/>
                </a:lnTo>
                <a:lnTo>
                  <a:pt x="92" y="303"/>
                </a:lnTo>
                <a:lnTo>
                  <a:pt x="89" y="308"/>
                </a:lnTo>
                <a:lnTo>
                  <a:pt x="86" y="313"/>
                </a:lnTo>
                <a:lnTo>
                  <a:pt x="83" y="319"/>
                </a:lnTo>
                <a:lnTo>
                  <a:pt x="78" y="324"/>
                </a:lnTo>
                <a:lnTo>
                  <a:pt x="73" y="329"/>
                </a:lnTo>
                <a:lnTo>
                  <a:pt x="67" y="334"/>
                </a:lnTo>
                <a:lnTo>
                  <a:pt x="60" y="339"/>
                </a:lnTo>
                <a:lnTo>
                  <a:pt x="53" y="344"/>
                </a:lnTo>
                <a:lnTo>
                  <a:pt x="50" y="345"/>
                </a:lnTo>
                <a:lnTo>
                  <a:pt x="48" y="347"/>
                </a:lnTo>
                <a:lnTo>
                  <a:pt x="46" y="347"/>
                </a:lnTo>
                <a:lnTo>
                  <a:pt x="45" y="348"/>
                </a:lnTo>
                <a:lnTo>
                  <a:pt x="43" y="349"/>
                </a:lnTo>
                <a:lnTo>
                  <a:pt x="42" y="350"/>
                </a:lnTo>
                <a:lnTo>
                  <a:pt x="40" y="351"/>
                </a:lnTo>
                <a:lnTo>
                  <a:pt x="38" y="352"/>
                </a:lnTo>
                <a:lnTo>
                  <a:pt x="37" y="353"/>
                </a:lnTo>
                <a:lnTo>
                  <a:pt x="35" y="354"/>
                </a:lnTo>
                <a:lnTo>
                  <a:pt x="34" y="355"/>
                </a:lnTo>
                <a:lnTo>
                  <a:pt x="32" y="356"/>
                </a:lnTo>
                <a:lnTo>
                  <a:pt x="30" y="357"/>
                </a:lnTo>
                <a:lnTo>
                  <a:pt x="29" y="358"/>
                </a:lnTo>
                <a:lnTo>
                  <a:pt x="27" y="359"/>
                </a:lnTo>
                <a:lnTo>
                  <a:pt x="26" y="359"/>
                </a:lnTo>
                <a:lnTo>
                  <a:pt x="24" y="361"/>
                </a:lnTo>
                <a:lnTo>
                  <a:pt x="22" y="361"/>
                </a:lnTo>
                <a:lnTo>
                  <a:pt x="20" y="362"/>
                </a:lnTo>
                <a:lnTo>
                  <a:pt x="19" y="363"/>
                </a:lnTo>
                <a:lnTo>
                  <a:pt x="17" y="364"/>
                </a:lnTo>
                <a:lnTo>
                  <a:pt x="16" y="365"/>
                </a:lnTo>
                <a:lnTo>
                  <a:pt x="14" y="365"/>
                </a:lnTo>
                <a:lnTo>
                  <a:pt x="12" y="366"/>
                </a:lnTo>
                <a:lnTo>
                  <a:pt x="10" y="367"/>
                </a:lnTo>
                <a:lnTo>
                  <a:pt x="9" y="367"/>
                </a:lnTo>
                <a:lnTo>
                  <a:pt x="7" y="368"/>
                </a:lnTo>
                <a:lnTo>
                  <a:pt x="5" y="369"/>
                </a:lnTo>
                <a:lnTo>
                  <a:pt x="3" y="369"/>
                </a:lnTo>
                <a:lnTo>
                  <a:pt x="2" y="369"/>
                </a:lnTo>
                <a:lnTo>
                  <a:pt x="0" y="370"/>
                </a:lnTo>
              </a:path>
            </a:pathLst>
          </a:custGeom>
          <a:noFill/>
          <a:ln w="20320" cap="flat" cmpd="sng">
            <a:solidFill>
              <a:srgbClr val="714A15"/>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4035" name="Freeform 1043"/>
          <p:cNvSpPr>
            <a:spLocks/>
          </p:cNvSpPr>
          <p:nvPr/>
        </p:nvSpPr>
        <p:spPr bwMode="auto">
          <a:xfrm>
            <a:off x="6670675" y="5915025"/>
            <a:ext cx="615950" cy="560388"/>
          </a:xfrm>
          <a:custGeom>
            <a:avLst/>
            <a:gdLst>
              <a:gd name="T0" fmla="*/ 436 w 437"/>
              <a:gd name="T1" fmla="*/ 8 h 353"/>
              <a:gd name="T2" fmla="*/ 405 w 437"/>
              <a:gd name="T3" fmla="*/ 1 h 353"/>
              <a:gd name="T4" fmla="*/ 390 w 437"/>
              <a:gd name="T5" fmla="*/ 0 h 353"/>
              <a:gd name="T6" fmla="*/ 377 w 437"/>
              <a:gd name="T7" fmla="*/ 0 h 353"/>
              <a:gd name="T8" fmla="*/ 363 w 437"/>
              <a:gd name="T9" fmla="*/ 2 h 353"/>
              <a:gd name="T10" fmla="*/ 350 w 437"/>
              <a:gd name="T11" fmla="*/ 5 h 353"/>
              <a:gd name="T12" fmla="*/ 338 w 437"/>
              <a:gd name="T13" fmla="*/ 9 h 353"/>
              <a:gd name="T14" fmla="*/ 326 w 437"/>
              <a:gd name="T15" fmla="*/ 15 h 353"/>
              <a:gd name="T16" fmla="*/ 315 w 437"/>
              <a:gd name="T17" fmla="*/ 21 h 353"/>
              <a:gd name="T18" fmla="*/ 304 w 437"/>
              <a:gd name="T19" fmla="*/ 29 h 353"/>
              <a:gd name="T20" fmla="*/ 293 w 437"/>
              <a:gd name="T21" fmla="*/ 37 h 353"/>
              <a:gd name="T22" fmla="*/ 283 w 437"/>
              <a:gd name="T23" fmla="*/ 47 h 353"/>
              <a:gd name="T24" fmla="*/ 273 w 437"/>
              <a:gd name="T25" fmla="*/ 57 h 353"/>
              <a:gd name="T26" fmla="*/ 263 w 437"/>
              <a:gd name="T27" fmla="*/ 67 h 353"/>
              <a:gd name="T28" fmla="*/ 254 w 437"/>
              <a:gd name="T29" fmla="*/ 79 h 353"/>
              <a:gd name="T30" fmla="*/ 245 w 437"/>
              <a:gd name="T31" fmla="*/ 90 h 353"/>
              <a:gd name="T32" fmla="*/ 235 w 437"/>
              <a:gd name="T33" fmla="*/ 102 h 353"/>
              <a:gd name="T34" fmla="*/ 226 w 437"/>
              <a:gd name="T35" fmla="*/ 115 h 353"/>
              <a:gd name="T36" fmla="*/ 217 w 437"/>
              <a:gd name="T37" fmla="*/ 127 h 353"/>
              <a:gd name="T38" fmla="*/ 209 w 437"/>
              <a:gd name="T39" fmla="*/ 140 h 353"/>
              <a:gd name="T40" fmla="*/ 199 w 437"/>
              <a:gd name="T41" fmla="*/ 153 h 353"/>
              <a:gd name="T42" fmla="*/ 191 w 437"/>
              <a:gd name="T43" fmla="*/ 165 h 353"/>
              <a:gd name="T44" fmla="*/ 182 w 437"/>
              <a:gd name="T45" fmla="*/ 178 h 353"/>
              <a:gd name="T46" fmla="*/ 173 w 437"/>
              <a:gd name="T47" fmla="*/ 191 h 353"/>
              <a:gd name="T48" fmla="*/ 163 w 437"/>
              <a:gd name="T49" fmla="*/ 203 h 353"/>
              <a:gd name="T50" fmla="*/ 154 w 437"/>
              <a:gd name="T51" fmla="*/ 215 h 353"/>
              <a:gd name="T52" fmla="*/ 144 w 437"/>
              <a:gd name="T53" fmla="*/ 226 h 353"/>
              <a:gd name="T54" fmla="*/ 135 w 437"/>
              <a:gd name="T55" fmla="*/ 237 h 353"/>
              <a:gd name="T56" fmla="*/ 124 w 437"/>
              <a:gd name="T57" fmla="*/ 247 h 353"/>
              <a:gd name="T58" fmla="*/ 114 w 437"/>
              <a:gd name="T59" fmla="*/ 256 h 353"/>
              <a:gd name="T60" fmla="*/ 103 w 437"/>
              <a:gd name="T61" fmla="*/ 264 h 353"/>
              <a:gd name="T62" fmla="*/ 92 w 437"/>
              <a:gd name="T63" fmla="*/ 272 h 353"/>
              <a:gd name="T64" fmla="*/ 83 w 437"/>
              <a:gd name="T65" fmla="*/ 278 h 353"/>
              <a:gd name="T66" fmla="*/ 78 w 437"/>
              <a:gd name="T67" fmla="*/ 280 h 353"/>
              <a:gd name="T68" fmla="*/ 74 w 437"/>
              <a:gd name="T69" fmla="*/ 282 h 353"/>
              <a:gd name="T70" fmla="*/ 70 w 437"/>
              <a:gd name="T71" fmla="*/ 284 h 353"/>
              <a:gd name="T72" fmla="*/ 67 w 437"/>
              <a:gd name="T73" fmla="*/ 286 h 353"/>
              <a:gd name="T74" fmla="*/ 63 w 437"/>
              <a:gd name="T75" fmla="*/ 288 h 353"/>
              <a:gd name="T76" fmla="*/ 60 w 437"/>
              <a:gd name="T77" fmla="*/ 289 h 353"/>
              <a:gd name="T78" fmla="*/ 56 w 437"/>
              <a:gd name="T79" fmla="*/ 291 h 353"/>
              <a:gd name="T80" fmla="*/ 53 w 437"/>
              <a:gd name="T81" fmla="*/ 292 h 353"/>
              <a:gd name="T82" fmla="*/ 50 w 437"/>
              <a:gd name="T83" fmla="*/ 293 h 353"/>
              <a:gd name="T84" fmla="*/ 47 w 437"/>
              <a:gd name="T85" fmla="*/ 295 h 353"/>
              <a:gd name="T86" fmla="*/ 45 w 437"/>
              <a:gd name="T87" fmla="*/ 296 h 353"/>
              <a:gd name="T88" fmla="*/ 42 w 437"/>
              <a:gd name="T89" fmla="*/ 297 h 353"/>
              <a:gd name="T90" fmla="*/ 40 w 437"/>
              <a:gd name="T91" fmla="*/ 299 h 353"/>
              <a:gd name="T92" fmla="*/ 37 w 437"/>
              <a:gd name="T93" fmla="*/ 300 h 353"/>
              <a:gd name="T94" fmla="*/ 35 w 437"/>
              <a:gd name="T95" fmla="*/ 301 h 353"/>
              <a:gd name="T96" fmla="*/ 33 w 437"/>
              <a:gd name="T97" fmla="*/ 303 h 353"/>
              <a:gd name="T98" fmla="*/ 30 w 437"/>
              <a:gd name="T99" fmla="*/ 305 h 353"/>
              <a:gd name="T100" fmla="*/ 28 w 437"/>
              <a:gd name="T101" fmla="*/ 307 h 353"/>
              <a:gd name="T102" fmla="*/ 26 w 437"/>
              <a:gd name="T103" fmla="*/ 309 h 353"/>
              <a:gd name="T104" fmla="*/ 23 w 437"/>
              <a:gd name="T105" fmla="*/ 311 h 353"/>
              <a:gd name="T106" fmla="*/ 21 w 437"/>
              <a:gd name="T107" fmla="*/ 313 h 353"/>
              <a:gd name="T108" fmla="*/ 19 w 437"/>
              <a:gd name="T109" fmla="*/ 316 h 353"/>
              <a:gd name="T110" fmla="*/ 17 w 437"/>
              <a:gd name="T111" fmla="*/ 319 h 353"/>
              <a:gd name="T112" fmla="*/ 15 w 437"/>
              <a:gd name="T113" fmla="*/ 323 h 353"/>
              <a:gd name="T114" fmla="*/ 12 w 437"/>
              <a:gd name="T115" fmla="*/ 327 h 353"/>
              <a:gd name="T116" fmla="*/ 10 w 437"/>
              <a:gd name="T117" fmla="*/ 331 h 353"/>
              <a:gd name="T118" fmla="*/ 7 w 437"/>
              <a:gd name="T119" fmla="*/ 335 h 353"/>
              <a:gd name="T120" fmla="*/ 5 w 437"/>
              <a:gd name="T121" fmla="*/ 340 h 353"/>
              <a:gd name="T122" fmla="*/ 2 w 437"/>
              <a:gd name="T123" fmla="*/ 346 h 353"/>
              <a:gd name="T124" fmla="*/ 0 w 437"/>
              <a:gd name="T125" fmla="*/ 35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7" h="353">
                <a:moveTo>
                  <a:pt x="436" y="8"/>
                </a:moveTo>
                <a:lnTo>
                  <a:pt x="405" y="1"/>
                </a:lnTo>
                <a:lnTo>
                  <a:pt x="390" y="0"/>
                </a:lnTo>
                <a:lnTo>
                  <a:pt x="377" y="0"/>
                </a:lnTo>
                <a:lnTo>
                  <a:pt x="363" y="2"/>
                </a:lnTo>
                <a:lnTo>
                  <a:pt x="350" y="5"/>
                </a:lnTo>
                <a:lnTo>
                  <a:pt x="338" y="9"/>
                </a:lnTo>
                <a:lnTo>
                  <a:pt x="326" y="15"/>
                </a:lnTo>
                <a:lnTo>
                  <a:pt x="315" y="21"/>
                </a:lnTo>
                <a:lnTo>
                  <a:pt x="304" y="29"/>
                </a:lnTo>
                <a:lnTo>
                  <a:pt x="293" y="37"/>
                </a:lnTo>
                <a:lnTo>
                  <a:pt x="283" y="47"/>
                </a:lnTo>
                <a:lnTo>
                  <a:pt x="273" y="57"/>
                </a:lnTo>
                <a:lnTo>
                  <a:pt x="263" y="67"/>
                </a:lnTo>
                <a:lnTo>
                  <a:pt x="254" y="79"/>
                </a:lnTo>
                <a:lnTo>
                  <a:pt x="245" y="90"/>
                </a:lnTo>
                <a:lnTo>
                  <a:pt x="235" y="102"/>
                </a:lnTo>
                <a:lnTo>
                  <a:pt x="226" y="115"/>
                </a:lnTo>
                <a:lnTo>
                  <a:pt x="217" y="127"/>
                </a:lnTo>
                <a:lnTo>
                  <a:pt x="209" y="140"/>
                </a:lnTo>
                <a:lnTo>
                  <a:pt x="199" y="153"/>
                </a:lnTo>
                <a:lnTo>
                  <a:pt x="191" y="165"/>
                </a:lnTo>
                <a:lnTo>
                  <a:pt x="182" y="178"/>
                </a:lnTo>
                <a:lnTo>
                  <a:pt x="173" y="191"/>
                </a:lnTo>
                <a:lnTo>
                  <a:pt x="163" y="203"/>
                </a:lnTo>
                <a:lnTo>
                  <a:pt x="154" y="215"/>
                </a:lnTo>
                <a:lnTo>
                  <a:pt x="144" y="226"/>
                </a:lnTo>
                <a:lnTo>
                  <a:pt x="135" y="237"/>
                </a:lnTo>
                <a:lnTo>
                  <a:pt x="124" y="247"/>
                </a:lnTo>
                <a:lnTo>
                  <a:pt x="114" y="256"/>
                </a:lnTo>
                <a:lnTo>
                  <a:pt x="103" y="264"/>
                </a:lnTo>
                <a:lnTo>
                  <a:pt x="92" y="272"/>
                </a:lnTo>
                <a:lnTo>
                  <a:pt x="83" y="278"/>
                </a:lnTo>
                <a:lnTo>
                  <a:pt x="78" y="280"/>
                </a:lnTo>
                <a:lnTo>
                  <a:pt x="74" y="282"/>
                </a:lnTo>
                <a:lnTo>
                  <a:pt x="70" y="284"/>
                </a:lnTo>
                <a:lnTo>
                  <a:pt x="67" y="286"/>
                </a:lnTo>
                <a:lnTo>
                  <a:pt x="63" y="288"/>
                </a:lnTo>
                <a:lnTo>
                  <a:pt x="60" y="289"/>
                </a:lnTo>
                <a:lnTo>
                  <a:pt x="56" y="291"/>
                </a:lnTo>
                <a:lnTo>
                  <a:pt x="53" y="292"/>
                </a:lnTo>
                <a:lnTo>
                  <a:pt x="50" y="293"/>
                </a:lnTo>
                <a:lnTo>
                  <a:pt x="47" y="295"/>
                </a:lnTo>
                <a:lnTo>
                  <a:pt x="45" y="296"/>
                </a:lnTo>
                <a:lnTo>
                  <a:pt x="42" y="297"/>
                </a:lnTo>
                <a:lnTo>
                  <a:pt x="40" y="299"/>
                </a:lnTo>
                <a:lnTo>
                  <a:pt x="37" y="300"/>
                </a:lnTo>
                <a:lnTo>
                  <a:pt x="35" y="301"/>
                </a:lnTo>
                <a:lnTo>
                  <a:pt x="33" y="303"/>
                </a:lnTo>
                <a:lnTo>
                  <a:pt x="30" y="305"/>
                </a:lnTo>
                <a:lnTo>
                  <a:pt x="28" y="307"/>
                </a:lnTo>
                <a:lnTo>
                  <a:pt x="26" y="309"/>
                </a:lnTo>
                <a:lnTo>
                  <a:pt x="23" y="311"/>
                </a:lnTo>
                <a:lnTo>
                  <a:pt x="21" y="313"/>
                </a:lnTo>
                <a:lnTo>
                  <a:pt x="19" y="316"/>
                </a:lnTo>
                <a:lnTo>
                  <a:pt x="17" y="319"/>
                </a:lnTo>
                <a:lnTo>
                  <a:pt x="15" y="323"/>
                </a:lnTo>
                <a:lnTo>
                  <a:pt x="12" y="327"/>
                </a:lnTo>
                <a:lnTo>
                  <a:pt x="10" y="331"/>
                </a:lnTo>
                <a:lnTo>
                  <a:pt x="7" y="335"/>
                </a:lnTo>
                <a:lnTo>
                  <a:pt x="5" y="340"/>
                </a:lnTo>
                <a:lnTo>
                  <a:pt x="2" y="346"/>
                </a:lnTo>
                <a:lnTo>
                  <a:pt x="0" y="352"/>
                </a:lnTo>
              </a:path>
            </a:pathLst>
          </a:custGeom>
          <a:noFill/>
          <a:ln w="20320" cap="flat" cmpd="sng">
            <a:solidFill>
              <a:srgbClr val="714A15"/>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4036" name="Freeform 1044"/>
          <p:cNvSpPr>
            <a:spLocks/>
          </p:cNvSpPr>
          <p:nvPr/>
        </p:nvSpPr>
        <p:spPr bwMode="auto">
          <a:xfrm>
            <a:off x="6743700" y="5675313"/>
            <a:ext cx="523875" cy="401637"/>
          </a:xfrm>
          <a:custGeom>
            <a:avLst/>
            <a:gdLst>
              <a:gd name="T0" fmla="*/ 370 w 371"/>
              <a:gd name="T1" fmla="*/ 0 h 253"/>
              <a:gd name="T2" fmla="*/ 352 w 371"/>
              <a:gd name="T3" fmla="*/ 15 h 253"/>
              <a:gd name="T4" fmla="*/ 343 w 371"/>
              <a:gd name="T5" fmla="*/ 23 h 253"/>
              <a:gd name="T6" fmla="*/ 334 w 371"/>
              <a:gd name="T7" fmla="*/ 31 h 253"/>
              <a:gd name="T8" fmla="*/ 324 w 371"/>
              <a:gd name="T9" fmla="*/ 39 h 253"/>
              <a:gd name="T10" fmla="*/ 314 w 371"/>
              <a:gd name="T11" fmla="*/ 47 h 253"/>
              <a:gd name="T12" fmla="*/ 303 w 371"/>
              <a:gd name="T13" fmla="*/ 55 h 253"/>
              <a:gd name="T14" fmla="*/ 293 w 371"/>
              <a:gd name="T15" fmla="*/ 64 h 253"/>
              <a:gd name="T16" fmla="*/ 282 w 371"/>
              <a:gd name="T17" fmla="*/ 72 h 253"/>
              <a:gd name="T18" fmla="*/ 270 w 371"/>
              <a:gd name="T19" fmla="*/ 81 h 253"/>
              <a:gd name="T20" fmla="*/ 259 w 371"/>
              <a:gd name="T21" fmla="*/ 90 h 253"/>
              <a:gd name="T22" fmla="*/ 248 w 371"/>
              <a:gd name="T23" fmla="*/ 98 h 253"/>
              <a:gd name="T24" fmla="*/ 236 w 371"/>
              <a:gd name="T25" fmla="*/ 107 h 253"/>
              <a:gd name="T26" fmla="*/ 224 w 371"/>
              <a:gd name="T27" fmla="*/ 115 h 253"/>
              <a:gd name="T28" fmla="*/ 212 w 371"/>
              <a:gd name="T29" fmla="*/ 124 h 253"/>
              <a:gd name="T30" fmla="*/ 200 w 371"/>
              <a:gd name="T31" fmla="*/ 132 h 253"/>
              <a:gd name="T32" fmla="*/ 187 w 371"/>
              <a:gd name="T33" fmla="*/ 141 h 253"/>
              <a:gd name="T34" fmla="*/ 175 w 371"/>
              <a:gd name="T35" fmla="*/ 150 h 253"/>
              <a:gd name="T36" fmla="*/ 162 w 371"/>
              <a:gd name="T37" fmla="*/ 158 h 253"/>
              <a:gd name="T38" fmla="*/ 150 w 371"/>
              <a:gd name="T39" fmla="*/ 166 h 253"/>
              <a:gd name="T40" fmla="*/ 137 w 371"/>
              <a:gd name="T41" fmla="*/ 174 h 253"/>
              <a:gd name="T42" fmla="*/ 124 w 371"/>
              <a:gd name="T43" fmla="*/ 182 h 253"/>
              <a:gd name="T44" fmla="*/ 112 w 371"/>
              <a:gd name="T45" fmla="*/ 190 h 253"/>
              <a:gd name="T46" fmla="*/ 99 w 371"/>
              <a:gd name="T47" fmla="*/ 198 h 253"/>
              <a:gd name="T48" fmla="*/ 86 w 371"/>
              <a:gd name="T49" fmla="*/ 206 h 253"/>
              <a:gd name="T50" fmla="*/ 74 w 371"/>
              <a:gd name="T51" fmla="*/ 213 h 253"/>
              <a:gd name="T52" fmla="*/ 61 w 371"/>
              <a:gd name="T53" fmla="*/ 220 h 253"/>
              <a:gd name="T54" fmla="*/ 48 w 371"/>
              <a:gd name="T55" fmla="*/ 227 h 253"/>
              <a:gd name="T56" fmla="*/ 36 w 371"/>
              <a:gd name="T57" fmla="*/ 233 h 253"/>
              <a:gd name="T58" fmla="*/ 24 w 371"/>
              <a:gd name="T59" fmla="*/ 240 h 253"/>
              <a:gd name="T60" fmla="*/ 12 w 371"/>
              <a:gd name="T61" fmla="*/ 246 h 253"/>
              <a:gd name="T62" fmla="*/ 0 w 371"/>
              <a:gd name="T63" fmla="*/ 252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1" h="253">
                <a:moveTo>
                  <a:pt x="370" y="0"/>
                </a:moveTo>
                <a:lnTo>
                  <a:pt x="352" y="15"/>
                </a:lnTo>
                <a:lnTo>
                  <a:pt x="343" y="23"/>
                </a:lnTo>
                <a:lnTo>
                  <a:pt x="334" y="31"/>
                </a:lnTo>
                <a:lnTo>
                  <a:pt x="324" y="39"/>
                </a:lnTo>
                <a:lnTo>
                  <a:pt x="314" y="47"/>
                </a:lnTo>
                <a:lnTo>
                  <a:pt x="303" y="55"/>
                </a:lnTo>
                <a:lnTo>
                  <a:pt x="293" y="64"/>
                </a:lnTo>
                <a:lnTo>
                  <a:pt x="282" y="72"/>
                </a:lnTo>
                <a:lnTo>
                  <a:pt x="270" y="81"/>
                </a:lnTo>
                <a:lnTo>
                  <a:pt x="259" y="90"/>
                </a:lnTo>
                <a:lnTo>
                  <a:pt x="248" y="98"/>
                </a:lnTo>
                <a:lnTo>
                  <a:pt x="236" y="107"/>
                </a:lnTo>
                <a:lnTo>
                  <a:pt x="224" y="115"/>
                </a:lnTo>
                <a:lnTo>
                  <a:pt x="212" y="124"/>
                </a:lnTo>
                <a:lnTo>
                  <a:pt x="200" y="132"/>
                </a:lnTo>
                <a:lnTo>
                  <a:pt x="187" y="141"/>
                </a:lnTo>
                <a:lnTo>
                  <a:pt x="175" y="150"/>
                </a:lnTo>
                <a:lnTo>
                  <a:pt x="162" y="158"/>
                </a:lnTo>
                <a:lnTo>
                  <a:pt x="150" y="166"/>
                </a:lnTo>
                <a:lnTo>
                  <a:pt x="137" y="174"/>
                </a:lnTo>
                <a:lnTo>
                  <a:pt x="124" y="182"/>
                </a:lnTo>
                <a:lnTo>
                  <a:pt x="112" y="190"/>
                </a:lnTo>
                <a:lnTo>
                  <a:pt x="99" y="198"/>
                </a:lnTo>
                <a:lnTo>
                  <a:pt x="86" y="206"/>
                </a:lnTo>
                <a:lnTo>
                  <a:pt x="74" y="213"/>
                </a:lnTo>
                <a:lnTo>
                  <a:pt x="61" y="220"/>
                </a:lnTo>
                <a:lnTo>
                  <a:pt x="48" y="227"/>
                </a:lnTo>
                <a:lnTo>
                  <a:pt x="36" y="233"/>
                </a:lnTo>
                <a:lnTo>
                  <a:pt x="24" y="240"/>
                </a:lnTo>
                <a:lnTo>
                  <a:pt x="12" y="246"/>
                </a:lnTo>
                <a:lnTo>
                  <a:pt x="0" y="252"/>
                </a:lnTo>
              </a:path>
            </a:pathLst>
          </a:custGeom>
          <a:noFill/>
          <a:ln w="20320" cap="flat" cmpd="sng">
            <a:solidFill>
              <a:srgbClr val="714A15"/>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4037" name="Freeform 1045"/>
          <p:cNvSpPr>
            <a:spLocks/>
          </p:cNvSpPr>
          <p:nvPr/>
        </p:nvSpPr>
        <p:spPr bwMode="auto">
          <a:xfrm>
            <a:off x="6499225" y="5592763"/>
            <a:ext cx="508000" cy="357187"/>
          </a:xfrm>
          <a:custGeom>
            <a:avLst/>
            <a:gdLst>
              <a:gd name="T0" fmla="*/ 359 w 360"/>
              <a:gd name="T1" fmla="*/ 0 h 225"/>
              <a:gd name="T2" fmla="*/ 354 w 360"/>
              <a:gd name="T3" fmla="*/ 34 h 225"/>
              <a:gd name="T4" fmla="*/ 350 w 360"/>
              <a:gd name="T5" fmla="*/ 48 h 225"/>
              <a:gd name="T6" fmla="*/ 345 w 360"/>
              <a:gd name="T7" fmla="*/ 60 h 225"/>
              <a:gd name="T8" fmla="*/ 339 w 360"/>
              <a:gd name="T9" fmla="*/ 70 h 225"/>
              <a:gd name="T10" fmla="*/ 331 w 360"/>
              <a:gd name="T11" fmla="*/ 79 h 225"/>
              <a:gd name="T12" fmla="*/ 323 w 360"/>
              <a:gd name="T13" fmla="*/ 86 h 225"/>
              <a:gd name="T14" fmla="*/ 314 w 360"/>
              <a:gd name="T15" fmla="*/ 91 h 225"/>
              <a:gd name="T16" fmla="*/ 304 w 360"/>
              <a:gd name="T17" fmla="*/ 95 h 225"/>
              <a:gd name="T18" fmla="*/ 292 w 360"/>
              <a:gd name="T19" fmla="*/ 98 h 225"/>
              <a:gd name="T20" fmla="*/ 281 w 360"/>
              <a:gd name="T21" fmla="*/ 100 h 225"/>
              <a:gd name="T22" fmla="*/ 269 w 360"/>
              <a:gd name="T23" fmla="*/ 100 h 225"/>
              <a:gd name="T24" fmla="*/ 256 w 360"/>
              <a:gd name="T25" fmla="*/ 100 h 225"/>
              <a:gd name="T26" fmla="*/ 243 w 360"/>
              <a:gd name="T27" fmla="*/ 100 h 225"/>
              <a:gd name="T28" fmla="*/ 230 w 360"/>
              <a:gd name="T29" fmla="*/ 98 h 225"/>
              <a:gd name="T30" fmla="*/ 216 w 360"/>
              <a:gd name="T31" fmla="*/ 97 h 225"/>
              <a:gd name="T32" fmla="*/ 202 w 360"/>
              <a:gd name="T33" fmla="*/ 95 h 225"/>
              <a:gd name="T34" fmla="*/ 188 w 360"/>
              <a:gd name="T35" fmla="*/ 93 h 225"/>
              <a:gd name="T36" fmla="*/ 173 w 360"/>
              <a:gd name="T37" fmla="*/ 91 h 225"/>
              <a:gd name="T38" fmla="*/ 159 w 360"/>
              <a:gd name="T39" fmla="*/ 89 h 225"/>
              <a:gd name="T40" fmla="*/ 145 w 360"/>
              <a:gd name="T41" fmla="*/ 87 h 225"/>
              <a:gd name="T42" fmla="*/ 131 w 360"/>
              <a:gd name="T43" fmla="*/ 85 h 225"/>
              <a:gd name="T44" fmla="*/ 117 w 360"/>
              <a:gd name="T45" fmla="*/ 84 h 225"/>
              <a:gd name="T46" fmla="*/ 104 w 360"/>
              <a:gd name="T47" fmla="*/ 84 h 225"/>
              <a:gd name="T48" fmla="*/ 90 w 360"/>
              <a:gd name="T49" fmla="*/ 84 h 225"/>
              <a:gd name="T50" fmla="*/ 78 w 360"/>
              <a:gd name="T51" fmla="*/ 86 h 225"/>
              <a:gd name="T52" fmla="*/ 65 w 360"/>
              <a:gd name="T53" fmla="*/ 88 h 225"/>
              <a:gd name="T54" fmla="*/ 54 w 360"/>
              <a:gd name="T55" fmla="*/ 91 h 225"/>
              <a:gd name="T56" fmla="*/ 43 w 360"/>
              <a:gd name="T57" fmla="*/ 96 h 225"/>
              <a:gd name="T58" fmla="*/ 32 w 360"/>
              <a:gd name="T59" fmla="*/ 102 h 225"/>
              <a:gd name="T60" fmla="*/ 23 w 360"/>
              <a:gd name="T61" fmla="*/ 109 h 225"/>
              <a:gd name="T62" fmla="*/ 15 w 360"/>
              <a:gd name="T63" fmla="*/ 119 h 225"/>
              <a:gd name="T64" fmla="*/ 12 w 360"/>
              <a:gd name="T65" fmla="*/ 122 h 225"/>
              <a:gd name="T66" fmla="*/ 11 w 360"/>
              <a:gd name="T67" fmla="*/ 125 h 225"/>
              <a:gd name="T68" fmla="*/ 10 w 360"/>
              <a:gd name="T69" fmla="*/ 128 h 225"/>
              <a:gd name="T70" fmla="*/ 8 w 360"/>
              <a:gd name="T71" fmla="*/ 130 h 225"/>
              <a:gd name="T72" fmla="*/ 8 w 360"/>
              <a:gd name="T73" fmla="*/ 133 h 225"/>
              <a:gd name="T74" fmla="*/ 7 w 360"/>
              <a:gd name="T75" fmla="*/ 136 h 225"/>
              <a:gd name="T76" fmla="*/ 6 w 360"/>
              <a:gd name="T77" fmla="*/ 140 h 225"/>
              <a:gd name="T78" fmla="*/ 5 w 360"/>
              <a:gd name="T79" fmla="*/ 143 h 225"/>
              <a:gd name="T80" fmla="*/ 4 w 360"/>
              <a:gd name="T81" fmla="*/ 147 h 225"/>
              <a:gd name="T82" fmla="*/ 4 w 360"/>
              <a:gd name="T83" fmla="*/ 151 h 225"/>
              <a:gd name="T84" fmla="*/ 3 w 360"/>
              <a:gd name="T85" fmla="*/ 154 h 225"/>
              <a:gd name="T86" fmla="*/ 3 w 360"/>
              <a:gd name="T87" fmla="*/ 158 h 225"/>
              <a:gd name="T88" fmla="*/ 2 w 360"/>
              <a:gd name="T89" fmla="*/ 162 h 225"/>
              <a:gd name="T90" fmla="*/ 2 w 360"/>
              <a:gd name="T91" fmla="*/ 166 h 225"/>
              <a:gd name="T92" fmla="*/ 2 w 360"/>
              <a:gd name="T93" fmla="*/ 170 h 225"/>
              <a:gd name="T94" fmla="*/ 1 w 360"/>
              <a:gd name="T95" fmla="*/ 174 h 225"/>
              <a:gd name="T96" fmla="*/ 1 w 360"/>
              <a:gd name="T97" fmla="*/ 178 h 225"/>
              <a:gd name="T98" fmla="*/ 1 w 360"/>
              <a:gd name="T99" fmla="*/ 182 h 225"/>
              <a:gd name="T100" fmla="*/ 1 w 360"/>
              <a:gd name="T101" fmla="*/ 186 h 225"/>
              <a:gd name="T102" fmla="*/ 0 w 360"/>
              <a:gd name="T103" fmla="*/ 190 h 225"/>
              <a:gd name="T104" fmla="*/ 0 w 360"/>
              <a:gd name="T105" fmla="*/ 194 h 225"/>
              <a:gd name="T106" fmla="*/ 0 w 360"/>
              <a:gd name="T107" fmla="*/ 198 h 225"/>
              <a:gd name="T108" fmla="*/ 0 w 360"/>
              <a:gd name="T109" fmla="*/ 201 h 225"/>
              <a:gd name="T110" fmla="*/ 0 w 360"/>
              <a:gd name="T111" fmla="*/ 205 h 225"/>
              <a:gd name="T112" fmla="*/ 0 w 360"/>
              <a:gd name="T113" fmla="*/ 208 h 225"/>
              <a:gd name="T114" fmla="*/ 0 w 360"/>
              <a:gd name="T115" fmla="*/ 211 h 225"/>
              <a:gd name="T116" fmla="*/ 1 w 360"/>
              <a:gd name="T117" fmla="*/ 214 h 225"/>
              <a:gd name="T118" fmla="*/ 1 w 360"/>
              <a:gd name="T119" fmla="*/ 217 h 225"/>
              <a:gd name="T120" fmla="*/ 1 w 360"/>
              <a:gd name="T121" fmla="*/ 220 h 225"/>
              <a:gd name="T122" fmla="*/ 1 w 360"/>
              <a:gd name="T123" fmla="*/ 222 h 225"/>
              <a:gd name="T124" fmla="*/ 2 w 360"/>
              <a:gd name="T125" fmla="*/ 224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0" h="225">
                <a:moveTo>
                  <a:pt x="359" y="0"/>
                </a:moveTo>
                <a:lnTo>
                  <a:pt x="354" y="34"/>
                </a:lnTo>
                <a:lnTo>
                  <a:pt x="350" y="48"/>
                </a:lnTo>
                <a:lnTo>
                  <a:pt x="345" y="60"/>
                </a:lnTo>
                <a:lnTo>
                  <a:pt x="339" y="70"/>
                </a:lnTo>
                <a:lnTo>
                  <a:pt x="331" y="79"/>
                </a:lnTo>
                <a:lnTo>
                  <a:pt x="323" y="86"/>
                </a:lnTo>
                <a:lnTo>
                  <a:pt x="314" y="91"/>
                </a:lnTo>
                <a:lnTo>
                  <a:pt x="304" y="95"/>
                </a:lnTo>
                <a:lnTo>
                  <a:pt x="292" y="98"/>
                </a:lnTo>
                <a:lnTo>
                  <a:pt x="281" y="100"/>
                </a:lnTo>
                <a:lnTo>
                  <a:pt x="269" y="100"/>
                </a:lnTo>
                <a:lnTo>
                  <a:pt x="256" y="100"/>
                </a:lnTo>
                <a:lnTo>
                  <a:pt x="243" y="100"/>
                </a:lnTo>
                <a:lnTo>
                  <a:pt x="230" y="98"/>
                </a:lnTo>
                <a:lnTo>
                  <a:pt x="216" y="97"/>
                </a:lnTo>
                <a:lnTo>
                  <a:pt x="202" y="95"/>
                </a:lnTo>
                <a:lnTo>
                  <a:pt x="188" y="93"/>
                </a:lnTo>
                <a:lnTo>
                  <a:pt x="173" y="91"/>
                </a:lnTo>
                <a:lnTo>
                  <a:pt x="159" y="89"/>
                </a:lnTo>
                <a:lnTo>
                  <a:pt x="145" y="87"/>
                </a:lnTo>
                <a:lnTo>
                  <a:pt x="131" y="85"/>
                </a:lnTo>
                <a:lnTo>
                  <a:pt x="117" y="84"/>
                </a:lnTo>
                <a:lnTo>
                  <a:pt x="104" y="84"/>
                </a:lnTo>
                <a:lnTo>
                  <a:pt x="90" y="84"/>
                </a:lnTo>
                <a:lnTo>
                  <a:pt x="78" y="86"/>
                </a:lnTo>
                <a:lnTo>
                  <a:pt x="65" y="88"/>
                </a:lnTo>
                <a:lnTo>
                  <a:pt x="54" y="91"/>
                </a:lnTo>
                <a:lnTo>
                  <a:pt x="43" y="96"/>
                </a:lnTo>
                <a:lnTo>
                  <a:pt x="32" y="102"/>
                </a:lnTo>
                <a:lnTo>
                  <a:pt x="23" y="109"/>
                </a:lnTo>
                <a:lnTo>
                  <a:pt x="15" y="119"/>
                </a:lnTo>
                <a:lnTo>
                  <a:pt x="12" y="122"/>
                </a:lnTo>
                <a:lnTo>
                  <a:pt x="11" y="125"/>
                </a:lnTo>
                <a:lnTo>
                  <a:pt x="10" y="128"/>
                </a:lnTo>
                <a:lnTo>
                  <a:pt x="8" y="130"/>
                </a:lnTo>
                <a:lnTo>
                  <a:pt x="8" y="133"/>
                </a:lnTo>
                <a:lnTo>
                  <a:pt x="7" y="136"/>
                </a:lnTo>
                <a:lnTo>
                  <a:pt x="6" y="140"/>
                </a:lnTo>
                <a:lnTo>
                  <a:pt x="5" y="143"/>
                </a:lnTo>
                <a:lnTo>
                  <a:pt x="4" y="147"/>
                </a:lnTo>
                <a:lnTo>
                  <a:pt x="4" y="151"/>
                </a:lnTo>
                <a:lnTo>
                  <a:pt x="3" y="154"/>
                </a:lnTo>
                <a:lnTo>
                  <a:pt x="3" y="158"/>
                </a:lnTo>
                <a:lnTo>
                  <a:pt x="2" y="162"/>
                </a:lnTo>
                <a:lnTo>
                  <a:pt x="2" y="166"/>
                </a:lnTo>
                <a:lnTo>
                  <a:pt x="2" y="170"/>
                </a:lnTo>
                <a:lnTo>
                  <a:pt x="1" y="174"/>
                </a:lnTo>
                <a:lnTo>
                  <a:pt x="1" y="178"/>
                </a:lnTo>
                <a:lnTo>
                  <a:pt x="1" y="182"/>
                </a:lnTo>
                <a:lnTo>
                  <a:pt x="1" y="186"/>
                </a:lnTo>
                <a:lnTo>
                  <a:pt x="0" y="190"/>
                </a:lnTo>
                <a:lnTo>
                  <a:pt x="0" y="194"/>
                </a:lnTo>
                <a:lnTo>
                  <a:pt x="0" y="198"/>
                </a:lnTo>
                <a:lnTo>
                  <a:pt x="0" y="201"/>
                </a:lnTo>
                <a:lnTo>
                  <a:pt x="0" y="205"/>
                </a:lnTo>
                <a:lnTo>
                  <a:pt x="0" y="208"/>
                </a:lnTo>
                <a:lnTo>
                  <a:pt x="0" y="211"/>
                </a:lnTo>
                <a:lnTo>
                  <a:pt x="1" y="214"/>
                </a:lnTo>
                <a:lnTo>
                  <a:pt x="1" y="217"/>
                </a:lnTo>
                <a:lnTo>
                  <a:pt x="1" y="220"/>
                </a:lnTo>
                <a:lnTo>
                  <a:pt x="1" y="222"/>
                </a:lnTo>
                <a:lnTo>
                  <a:pt x="2" y="224"/>
                </a:lnTo>
              </a:path>
            </a:pathLst>
          </a:custGeom>
          <a:noFill/>
          <a:ln w="20320" cap="flat" cmpd="sng">
            <a:solidFill>
              <a:srgbClr val="714A15"/>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4038" name="Freeform 1046"/>
          <p:cNvSpPr>
            <a:spLocks/>
          </p:cNvSpPr>
          <p:nvPr/>
        </p:nvSpPr>
        <p:spPr bwMode="auto">
          <a:xfrm>
            <a:off x="6202363" y="5332413"/>
            <a:ext cx="747712" cy="387350"/>
          </a:xfrm>
          <a:custGeom>
            <a:avLst/>
            <a:gdLst>
              <a:gd name="T0" fmla="*/ 529 w 530"/>
              <a:gd name="T1" fmla="*/ 18 h 244"/>
              <a:gd name="T2" fmla="*/ 498 w 530"/>
              <a:gd name="T3" fmla="*/ 5 h 244"/>
              <a:gd name="T4" fmla="*/ 483 w 530"/>
              <a:gd name="T5" fmla="*/ 2 h 244"/>
              <a:gd name="T6" fmla="*/ 470 w 530"/>
              <a:gd name="T7" fmla="*/ 0 h 244"/>
              <a:gd name="T8" fmla="*/ 456 w 530"/>
              <a:gd name="T9" fmla="*/ 0 h 244"/>
              <a:gd name="T10" fmla="*/ 444 w 530"/>
              <a:gd name="T11" fmla="*/ 1 h 244"/>
              <a:gd name="T12" fmla="*/ 433 w 530"/>
              <a:gd name="T13" fmla="*/ 4 h 244"/>
              <a:gd name="T14" fmla="*/ 422 w 530"/>
              <a:gd name="T15" fmla="*/ 8 h 244"/>
              <a:gd name="T16" fmla="*/ 411 w 530"/>
              <a:gd name="T17" fmla="*/ 14 h 244"/>
              <a:gd name="T18" fmla="*/ 401 w 530"/>
              <a:gd name="T19" fmla="*/ 20 h 244"/>
              <a:gd name="T20" fmla="*/ 391 w 530"/>
              <a:gd name="T21" fmla="*/ 28 h 244"/>
              <a:gd name="T22" fmla="*/ 382 w 530"/>
              <a:gd name="T23" fmla="*/ 36 h 244"/>
              <a:gd name="T24" fmla="*/ 372 w 530"/>
              <a:gd name="T25" fmla="*/ 46 h 244"/>
              <a:gd name="T26" fmla="*/ 364 w 530"/>
              <a:gd name="T27" fmla="*/ 56 h 244"/>
              <a:gd name="T28" fmla="*/ 355 w 530"/>
              <a:gd name="T29" fmla="*/ 66 h 244"/>
              <a:gd name="T30" fmla="*/ 346 w 530"/>
              <a:gd name="T31" fmla="*/ 77 h 244"/>
              <a:gd name="T32" fmla="*/ 338 w 530"/>
              <a:gd name="T33" fmla="*/ 88 h 244"/>
              <a:gd name="T34" fmla="*/ 330 w 530"/>
              <a:gd name="T35" fmla="*/ 100 h 244"/>
              <a:gd name="T36" fmla="*/ 321 w 530"/>
              <a:gd name="T37" fmla="*/ 112 h 244"/>
              <a:gd name="T38" fmla="*/ 312 w 530"/>
              <a:gd name="T39" fmla="*/ 124 h 244"/>
              <a:gd name="T40" fmla="*/ 304 w 530"/>
              <a:gd name="T41" fmla="*/ 136 h 244"/>
              <a:gd name="T42" fmla="*/ 295 w 530"/>
              <a:gd name="T43" fmla="*/ 147 h 244"/>
              <a:gd name="T44" fmla="*/ 286 w 530"/>
              <a:gd name="T45" fmla="*/ 158 h 244"/>
              <a:gd name="T46" fmla="*/ 276 w 530"/>
              <a:gd name="T47" fmla="*/ 170 h 244"/>
              <a:gd name="T48" fmla="*/ 267 w 530"/>
              <a:gd name="T49" fmla="*/ 180 h 244"/>
              <a:gd name="T50" fmla="*/ 257 w 530"/>
              <a:gd name="T51" fmla="*/ 190 h 244"/>
              <a:gd name="T52" fmla="*/ 246 w 530"/>
              <a:gd name="T53" fmla="*/ 199 h 244"/>
              <a:gd name="T54" fmla="*/ 235 w 530"/>
              <a:gd name="T55" fmla="*/ 207 h 244"/>
              <a:gd name="T56" fmla="*/ 224 w 530"/>
              <a:gd name="T57" fmla="*/ 214 h 244"/>
              <a:gd name="T58" fmla="*/ 211 w 530"/>
              <a:gd name="T59" fmla="*/ 221 h 244"/>
              <a:gd name="T60" fmla="*/ 198 w 530"/>
              <a:gd name="T61" fmla="*/ 226 h 244"/>
              <a:gd name="T62" fmla="*/ 185 w 530"/>
              <a:gd name="T63" fmla="*/ 230 h 244"/>
              <a:gd name="T64" fmla="*/ 173 w 530"/>
              <a:gd name="T65" fmla="*/ 232 h 244"/>
              <a:gd name="T66" fmla="*/ 167 w 530"/>
              <a:gd name="T67" fmla="*/ 234 h 244"/>
              <a:gd name="T68" fmla="*/ 161 w 530"/>
              <a:gd name="T69" fmla="*/ 234 h 244"/>
              <a:gd name="T70" fmla="*/ 156 w 530"/>
              <a:gd name="T71" fmla="*/ 236 h 244"/>
              <a:gd name="T72" fmla="*/ 150 w 530"/>
              <a:gd name="T73" fmla="*/ 236 h 244"/>
              <a:gd name="T74" fmla="*/ 144 w 530"/>
              <a:gd name="T75" fmla="*/ 237 h 244"/>
              <a:gd name="T76" fmla="*/ 138 w 530"/>
              <a:gd name="T77" fmla="*/ 238 h 244"/>
              <a:gd name="T78" fmla="*/ 132 w 530"/>
              <a:gd name="T79" fmla="*/ 238 h 244"/>
              <a:gd name="T80" fmla="*/ 127 w 530"/>
              <a:gd name="T81" fmla="*/ 239 h 244"/>
              <a:gd name="T82" fmla="*/ 121 w 530"/>
              <a:gd name="T83" fmla="*/ 240 h 244"/>
              <a:gd name="T84" fmla="*/ 115 w 530"/>
              <a:gd name="T85" fmla="*/ 240 h 244"/>
              <a:gd name="T86" fmla="*/ 110 w 530"/>
              <a:gd name="T87" fmla="*/ 241 h 244"/>
              <a:gd name="T88" fmla="*/ 104 w 530"/>
              <a:gd name="T89" fmla="*/ 241 h 244"/>
              <a:gd name="T90" fmla="*/ 98 w 530"/>
              <a:gd name="T91" fmla="*/ 242 h 244"/>
              <a:gd name="T92" fmla="*/ 92 w 530"/>
              <a:gd name="T93" fmla="*/ 242 h 244"/>
              <a:gd name="T94" fmla="*/ 87 w 530"/>
              <a:gd name="T95" fmla="*/ 242 h 244"/>
              <a:gd name="T96" fmla="*/ 81 w 530"/>
              <a:gd name="T97" fmla="*/ 242 h 244"/>
              <a:gd name="T98" fmla="*/ 76 w 530"/>
              <a:gd name="T99" fmla="*/ 242 h 244"/>
              <a:gd name="T100" fmla="*/ 70 w 530"/>
              <a:gd name="T101" fmla="*/ 243 h 244"/>
              <a:gd name="T102" fmla="*/ 64 w 530"/>
              <a:gd name="T103" fmla="*/ 243 h 244"/>
              <a:gd name="T104" fmla="*/ 58 w 530"/>
              <a:gd name="T105" fmla="*/ 243 h 244"/>
              <a:gd name="T106" fmla="*/ 52 w 530"/>
              <a:gd name="T107" fmla="*/ 243 h 244"/>
              <a:gd name="T108" fmla="*/ 47 w 530"/>
              <a:gd name="T109" fmla="*/ 243 h 244"/>
              <a:gd name="T110" fmla="*/ 41 w 530"/>
              <a:gd name="T111" fmla="*/ 243 h 244"/>
              <a:gd name="T112" fmla="*/ 35 w 530"/>
              <a:gd name="T113" fmla="*/ 243 h 244"/>
              <a:gd name="T114" fmla="*/ 29 w 530"/>
              <a:gd name="T115" fmla="*/ 243 h 244"/>
              <a:gd name="T116" fmla="*/ 24 w 530"/>
              <a:gd name="T117" fmla="*/ 243 h 244"/>
              <a:gd name="T118" fmla="*/ 18 w 530"/>
              <a:gd name="T119" fmla="*/ 243 h 244"/>
              <a:gd name="T120" fmla="*/ 12 w 530"/>
              <a:gd name="T121" fmla="*/ 243 h 244"/>
              <a:gd name="T122" fmla="*/ 6 w 530"/>
              <a:gd name="T123" fmla="*/ 243 h 244"/>
              <a:gd name="T124" fmla="*/ 0 w 530"/>
              <a:gd name="T125" fmla="*/ 243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30" h="244">
                <a:moveTo>
                  <a:pt x="529" y="18"/>
                </a:moveTo>
                <a:lnTo>
                  <a:pt x="498" y="5"/>
                </a:lnTo>
                <a:lnTo>
                  <a:pt x="483" y="2"/>
                </a:lnTo>
                <a:lnTo>
                  <a:pt x="470" y="0"/>
                </a:lnTo>
                <a:lnTo>
                  <a:pt x="456" y="0"/>
                </a:lnTo>
                <a:lnTo>
                  <a:pt x="444" y="1"/>
                </a:lnTo>
                <a:lnTo>
                  <a:pt x="433" y="4"/>
                </a:lnTo>
                <a:lnTo>
                  <a:pt x="422" y="8"/>
                </a:lnTo>
                <a:lnTo>
                  <a:pt x="411" y="14"/>
                </a:lnTo>
                <a:lnTo>
                  <a:pt x="401" y="20"/>
                </a:lnTo>
                <a:lnTo>
                  <a:pt x="391" y="28"/>
                </a:lnTo>
                <a:lnTo>
                  <a:pt x="382" y="36"/>
                </a:lnTo>
                <a:lnTo>
                  <a:pt x="372" y="46"/>
                </a:lnTo>
                <a:lnTo>
                  <a:pt x="364" y="56"/>
                </a:lnTo>
                <a:lnTo>
                  <a:pt x="355" y="66"/>
                </a:lnTo>
                <a:lnTo>
                  <a:pt x="346" y="77"/>
                </a:lnTo>
                <a:lnTo>
                  <a:pt x="338" y="88"/>
                </a:lnTo>
                <a:lnTo>
                  <a:pt x="330" y="100"/>
                </a:lnTo>
                <a:lnTo>
                  <a:pt x="321" y="112"/>
                </a:lnTo>
                <a:lnTo>
                  <a:pt x="312" y="124"/>
                </a:lnTo>
                <a:lnTo>
                  <a:pt x="304" y="136"/>
                </a:lnTo>
                <a:lnTo>
                  <a:pt x="295" y="147"/>
                </a:lnTo>
                <a:lnTo>
                  <a:pt x="286" y="158"/>
                </a:lnTo>
                <a:lnTo>
                  <a:pt x="276" y="170"/>
                </a:lnTo>
                <a:lnTo>
                  <a:pt x="267" y="180"/>
                </a:lnTo>
                <a:lnTo>
                  <a:pt x="257" y="190"/>
                </a:lnTo>
                <a:lnTo>
                  <a:pt x="246" y="199"/>
                </a:lnTo>
                <a:lnTo>
                  <a:pt x="235" y="207"/>
                </a:lnTo>
                <a:lnTo>
                  <a:pt x="224" y="214"/>
                </a:lnTo>
                <a:lnTo>
                  <a:pt x="211" y="221"/>
                </a:lnTo>
                <a:lnTo>
                  <a:pt x="198" y="226"/>
                </a:lnTo>
                <a:lnTo>
                  <a:pt x="185" y="230"/>
                </a:lnTo>
                <a:lnTo>
                  <a:pt x="173" y="232"/>
                </a:lnTo>
                <a:lnTo>
                  <a:pt x="167" y="234"/>
                </a:lnTo>
                <a:lnTo>
                  <a:pt x="161" y="234"/>
                </a:lnTo>
                <a:lnTo>
                  <a:pt x="156" y="236"/>
                </a:lnTo>
                <a:lnTo>
                  <a:pt x="150" y="236"/>
                </a:lnTo>
                <a:lnTo>
                  <a:pt x="144" y="237"/>
                </a:lnTo>
                <a:lnTo>
                  <a:pt x="138" y="238"/>
                </a:lnTo>
                <a:lnTo>
                  <a:pt x="132" y="238"/>
                </a:lnTo>
                <a:lnTo>
                  <a:pt x="127" y="239"/>
                </a:lnTo>
                <a:lnTo>
                  <a:pt x="121" y="240"/>
                </a:lnTo>
                <a:lnTo>
                  <a:pt x="115" y="240"/>
                </a:lnTo>
                <a:lnTo>
                  <a:pt x="110" y="241"/>
                </a:lnTo>
                <a:lnTo>
                  <a:pt x="104" y="241"/>
                </a:lnTo>
                <a:lnTo>
                  <a:pt x="98" y="242"/>
                </a:lnTo>
                <a:lnTo>
                  <a:pt x="92" y="242"/>
                </a:lnTo>
                <a:lnTo>
                  <a:pt x="87" y="242"/>
                </a:lnTo>
                <a:lnTo>
                  <a:pt x="81" y="242"/>
                </a:lnTo>
                <a:lnTo>
                  <a:pt x="76" y="242"/>
                </a:lnTo>
                <a:lnTo>
                  <a:pt x="70" y="243"/>
                </a:lnTo>
                <a:lnTo>
                  <a:pt x="64" y="243"/>
                </a:lnTo>
                <a:lnTo>
                  <a:pt x="58" y="243"/>
                </a:lnTo>
                <a:lnTo>
                  <a:pt x="52" y="243"/>
                </a:lnTo>
                <a:lnTo>
                  <a:pt x="47" y="243"/>
                </a:lnTo>
                <a:lnTo>
                  <a:pt x="41" y="243"/>
                </a:lnTo>
                <a:lnTo>
                  <a:pt x="35" y="243"/>
                </a:lnTo>
                <a:lnTo>
                  <a:pt x="29" y="243"/>
                </a:lnTo>
                <a:lnTo>
                  <a:pt x="24" y="243"/>
                </a:lnTo>
                <a:lnTo>
                  <a:pt x="18" y="243"/>
                </a:lnTo>
                <a:lnTo>
                  <a:pt x="12" y="243"/>
                </a:lnTo>
                <a:lnTo>
                  <a:pt x="6" y="243"/>
                </a:lnTo>
                <a:lnTo>
                  <a:pt x="0" y="243"/>
                </a:lnTo>
              </a:path>
            </a:pathLst>
          </a:custGeom>
          <a:noFill/>
          <a:ln w="20320" cap="flat" cmpd="sng">
            <a:solidFill>
              <a:srgbClr val="714A15"/>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4039" name="Freeform 1047"/>
          <p:cNvSpPr>
            <a:spLocks/>
          </p:cNvSpPr>
          <p:nvPr/>
        </p:nvSpPr>
        <p:spPr bwMode="auto">
          <a:xfrm>
            <a:off x="6670675" y="5676900"/>
            <a:ext cx="541338" cy="400050"/>
          </a:xfrm>
          <a:custGeom>
            <a:avLst/>
            <a:gdLst>
              <a:gd name="T0" fmla="*/ 383 w 384"/>
              <a:gd name="T1" fmla="*/ 13 h 252"/>
              <a:gd name="T2" fmla="*/ 347 w 384"/>
              <a:gd name="T3" fmla="*/ 4 h 252"/>
              <a:gd name="T4" fmla="*/ 332 w 384"/>
              <a:gd name="T5" fmla="*/ 1 h 252"/>
              <a:gd name="T6" fmla="*/ 318 w 384"/>
              <a:gd name="T7" fmla="*/ 0 h 252"/>
              <a:gd name="T8" fmla="*/ 306 w 384"/>
              <a:gd name="T9" fmla="*/ 0 h 252"/>
              <a:gd name="T10" fmla="*/ 295 w 384"/>
              <a:gd name="T11" fmla="*/ 1 h 252"/>
              <a:gd name="T12" fmla="*/ 286 w 384"/>
              <a:gd name="T13" fmla="*/ 3 h 252"/>
              <a:gd name="T14" fmla="*/ 278 w 384"/>
              <a:gd name="T15" fmla="*/ 7 h 252"/>
              <a:gd name="T16" fmla="*/ 271 w 384"/>
              <a:gd name="T17" fmla="*/ 11 h 252"/>
              <a:gd name="T18" fmla="*/ 265 w 384"/>
              <a:gd name="T19" fmla="*/ 16 h 252"/>
              <a:gd name="T20" fmla="*/ 260 w 384"/>
              <a:gd name="T21" fmla="*/ 21 h 252"/>
              <a:gd name="T22" fmla="*/ 255 w 384"/>
              <a:gd name="T23" fmla="*/ 28 h 252"/>
              <a:gd name="T24" fmla="*/ 252 w 384"/>
              <a:gd name="T25" fmla="*/ 35 h 252"/>
              <a:gd name="T26" fmla="*/ 249 w 384"/>
              <a:gd name="T27" fmla="*/ 42 h 252"/>
              <a:gd name="T28" fmla="*/ 247 w 384"/>
              <a:gd name="T29" fmla="*/ 50 h 252"/>
              <a:gd name="T30" fmla="*/ 245 w 384"/>
              <a:gd name="T31" fmla="*/ 59 h 252"/>
              <a:gd name="T32" fmla="*/ 243 w 384"/>
              <a:gd name="T33" fmla="*/ 67 h 252"/>
              <a:gd name="T34" fmla="*/ 242 w 384"/>
              <a:gd name="T35" fmla="*/ 76 h 252"/>
              <a:gd name="T36" fmla="*/ 241 w 384"/>
              <a:gd name="T37" fmla="*/ 85 h 252"/>
              <a:gd name="T38" fmla="*/ 239 w 384"/>
              <a:gd name="T39" fmla="*/ 95 h 252"/>
              <a:gd name="T40" fmla="*/ 238 w 384"/>
              <a:gd name="T41" fmla="*/ 104 h 252"/>
              <a:gd name="T42" fmla="*/ 236 w 384"/>
              <a:gd name="T43" fmla="*/ 113 h 252"/>
              <a:gd name="T44" fmla="*/ 234 w 384"/>
              <a:gd name="T45" fmla="*/ 122 h 252"/>
              <a:gd name="T46" fmla="*/ 232 w 384"/>
              <a:gd name="T47" fmla="*/ 131 h 252"/>
              <a:gd name="T48" fmla="*/ 229 w 384"/>
              <a:gd name="T49" fmla="*/ 139 h 252"/>
              <a:gd name="T50" fmla="*/ 225 w 384"/>
              <a:gd name="T51" fmla="*/ 147 h 252"/>
              <a:gd name="T52" fmla="*/ 221 w 384"/>
              <a:gd name="T53" fmla="*/ 155 h 252"/>
              <a:gd name="T54" fmla="*/ 216 w 384"/>
              <a:gd name="T55" fmla="*/ 162 h 252"/>
              <a:gd name="T56" fmla="*/ 210 w 384"/>
              <a:gd name="T57" fmla="*/ 169 h 252"/>
              <a:gd name="T58" fmla="*/ 203 w 384"/>
              <a:gd name="T59" fmla="*/ 175 h 252"/>
              <a:gd name="T60" fmla="*/ 194 w 384"/>
              <a:gd name="T61" fmla="*/ 180 h 252"/>
              <a:gd name="T62" fmla="*/ 185 w 384"/>
              <a:gd name="T63" fmla="*/ 185 h 252"/>
              <a:gd name="T64" fmla="*/ 171 w 384"/>
              <a:gd name="T65" fmla="*/ 189 h 252"/>
              <a:gd name="T66" fmla="*/ 164 w 384"/>
              <a:gd name="T67" fmla="*/ 191 h 252"/>
              <a:gd name="T68" fmla="*/ 157 w 384"/>
              <a:gd name="T69" fmla="*/ 192 h 252"/>
              <a:gd name="T70" fmla="*/ 151 w 384"/>
              <a:gd name="T71" fmla="*/ 193 h 252"/>
              <a:gd name="T72" fmla="*/ 144 w 384"/>
              <a:gd name="T73" fmla="*/ 193 h 252"/>
              <a:gd name="T74" fmla="*/ 138 w 384"/>
              <a:gd name="T75" fmla="*/ 194 h 252"/>
              <a:gd name="T76" fmla="*/ 132 w 384"/>
              <a:gd name="T77" fmla="*/ 194 h 252"/>
              <a:gd name="T78" fmla="*/ 125 w 384"/>
              <a:gd name="T79" fmla="*/ 194 h 252"/>
              <a:gd name="T80" fmla="*/ 119 w 384"/>
              <a:gd name="T81" fmla="*/ 194 h 252"/>
              <a:gd name="T82" fmla="*/ 113 w 384"/>
              <a:gd name="T83" fmla="*/ 193 h 252"/>
              <a:gd name="T84" fmla="*/ 107 w 384"/>
              <a:gd name="T85" fmla="*/ 193 h 252"/>
              <a:gd name="T86" fmla="*/ 101 w 384"/>
              <a:gd name="T87" fmla="*/ 193 h 252"/>
              <a:gd name="T88" fmla="*/ 95 w 384"/>
              <a:gd name="T89" fmla="*/ 193 h 252"/>
              <a:gd name="T90" fmla="*/ 90 w 384"/>
              <a:gd name="T91" fmla="*/ 193 h 252"/>
              <a:gd name="T92" fmla="*/ 84 w 384"/>
              <a:gd name="T93" fmla="*/ 193 h 252"/>
              <a:gd name="T94" fmla="*/ 78 w 384"/>
              <a:gd name="T95" fmla="*/ 193 h 252"/>
              <a:gd name="T96" fmla="*/ 73 w 384"/>
              <a:gd name="T97" fmla="*/ 194 h 252"/>
              <a:gd name="T98" fmla="*/ 67 w 384"/>
              <a:gd name="T99" fmla="*/ 195 h 252"/>
              <a:gd name="T100" fmla="*/ 62 w 384"/>
              <a:gd name="T101" fmla="*/ 196 h 252"/>
              <a:gd name="T102" fmla="*/ 56 w 384"/>
              <a:gd name="T103" fmla="*/ 197 h 252"/>
              <a:gd name="T104" fmla="*/ 51 w 384"/>
              <a:gd name="T105" fmla="*/ 199 h 252"/>
              <a:gd name="T106" fmla="*/ 46 w 384"/>
              <a:gd name="T107" fmla="*/ 202 h 252"/>
              <a:gd name="T108" fmla="*/ 41 w 384"/>
              <a:gd name="T109" fmla="*/ 205 h 252"/>
              <a:gd name="T110" fmla="*/ 35 w 384"/>
              <a:gd name="T111" fmla="*/ 208 h 252"/>
              <a:gd name="T112" fmla="*/ 30 w 384"/>
              <a:gd name="T113" fmla="*/ 212 h 252"/>
              <a:gd name="T114" fmla="*/ 25 w 384"/>
              <a:gd name="T115" fmla="*/ 217 h 252"/>
              <a:gd name="T116" fmla="*/ 20 w 384"/>
              <a:gd name="T117" fmla="*/ 222 h 252"/>
              <a:gd name="T118" fmla="*/ 15 w 384"/>
              <a:gd name="T119" fmla="*/ 228 h 252"/>
              <a:gd name="T120" fmla="*/ 10 w 384"/>
              <a:gd name="T121" fmla="*/ 235 h 252"/>
              <a:gd name="T122" fmla="*/ 5 w 384"/>
              <a:gd name="T123" fmla="*/ 242 h 252"/>
              <a:gd name="T124" fmla="*/ 0 w 384"/>
              <a:gd name="T125" fmla="*/ 25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4" h="252">
                <a:moveTo>
                  <a:pt x="383" y="13"/>
                </a:moveTo>
                <a:lnTo>
                  <a:pt x="347" y="4"/>
                </a:lnTo>
                <a:lnTo>
                  <a:pt x="332" y="1"/>
                </a:lnTo>
                <a:lnTo>
                  <a:pt x="318" y="0"/>
                </a:lnTo>
                <a:lnTo>
                  <a:pt x="306" y="0"/>
                </a:lnTo>
                <a:lnTo>
                  <a:pt x="295" y="1"/>
                </a:lnTo>
                <a:lnTo>
                  <a:pt x="286" y="3"/>
                </a:lnTo>
                <a:lnTo>
                  <a:pt x="278" y="7"/>
                </a:lnTo>
                <a:lnTo>
                  <a:pt x="271" y="11"/>
                </a:lnTo>
                <a:lnTo>
                  <a:pt x="265" y="16"/>
                </a:lnTo>
                <a:lnTo>
                  <a:pt x="260" y="21"/>
                </a:lnTo>
                <a:lnTo>
                  <a:pt x="255" y="28"/>
                </a:lnTo>
                <a:lnTo>
                  <a:pt x="252" y="35"/>
                </a:lnTo>
                <a:lnTo>
                  <a:pt x="249" y="42"/>
                </a:lnTo>
                <a:lnTo>
                  <a:pt x="247" y="50"/>
                </a:lnTo>
                <a:lnTo>
                  <a:pt x="245" y="59"/>
                </a:lnTo>
                <a:lnTo>
                  <a:pt x="243" y="67"/>
                </a:lnTo>
                <a:lnTo>
                  <a:pt x="242" y="76"/>
                </a:lnTo>
                <a:lnTo>
                  <a:pt x="241" y="85"/>
                </a:lnTo>
                <a:lnTo>
                  <a:pt x="239" y="95"/>
                </a:lnTo>
                <a:lnTo>
                  <a:pt x="238" y="104"/>
                </a:lnTo>
                <a:lnTo>
                  <a:pt x="236" y="113"/>
                </a:lnTo>
                <a:lnTo>
                  <a:pt x="234" y="122"/>
                </a:lnTo>
                <a:lnTo>
                  <a:pt x="232" y="131"/>
                </a:lnTo>
                <a:lnTo>
                  <a:pt x="229" y="139"/>
                </a:lnTo>
                <a:lnTo>
                  <a:pt x="225" y="147"/>
                </a:lnTo>
                <a:lnTo>
                  <a:pt x="221" y="155"/>
                </a:lnTo>
                <a:lnTo>
                  <a:pt x="216" y="162"/>
                </a:lnTo>
                <a:lnTo>
                  <a:pt x="210" y="169"/>
                </a:lnTo>
                <a:lnTo>
                  <a:pt x="203" y="175"/>
                </a:lnTo>
                <a:lnTo>
                  <a:pt x="194" y="180"/>
                </a:lnTo>
                <a:lnTo>
                  <a:pt x="185" y="185"/>
                </a:lnTo>
                <a:lnTo>
                  <a:pt x="171" y="189"/>
                </a:lnTo>
                <a:lnTo>
                  <a:pt x="164" y="191"/>
                </a:lnTo>
                <a:lnTo>
                  <a:pt x="157" y="192"/>
                </a:lnTo>
                <a:lnTo>
                  <a:pt x="151" y="193"/>
                </a:lnTo>
                <a:lnTo>
                  <a:pt x="144" y="193"/>
                </a:lnTo>
                <a:lnTo>
                  <a:pt x="138" y="194"/>
                </a:lnTo>
                <a:lnTo>
                  <a:pt x="132" y="194"/>
                </a:lnTo>
                <a:lnTo>
                  <a:pt x="125" y="194"/>
                </a:lnTo>
                <a:lnTo>
                  <a:pt x="119" y="194"/>
                </a:lnTo>
                <a:lnTo>
                  <a:pt x="113" y="193"/>
                </a:lnTo>
                <a:lnTo>
                  <a:pt x="107" y="193"/>
                </a:lnTo>
                <a:lnTo>
                  <a:pt x="101" y="193"/>
                </a:lnTo>
                <a:lnTo>
                  <a:pt x="95" y="193"/>
                </a:lnTo>
                <a:lnTo>
                  <a:pt x="90" y="193"/>
                </a:lnTo>
                <a:lnTo>
                  <a:pt x="84" y="193"/>
                </a:lnTo>
                <a:lnTo>
                  <a:pt x="78" y="193"/>
                </a:lnTo>
                <a:lnTo>
                  <a:pt x="73" y="194"/>
                </a:lnTo>
                <a:lnTo>
                  <a:pt x="67" y="195"/>
                </a:lnTo>
                <a:lnTo>
                  <a:pt x="62" y="196"/>
                </a:lnTo>
                <a:lnTo>
                  <a:pt x="56" y="197"/>
                </a:lnTo>
                <a:lnTo>
                  <a:pt x="51" y="199"/>
                </a:lnTo>
                <a:lnTo>
                  <a:pt x="46" y="202"/>
                </a:lnTo>
                <a:lnTo>
                  <a:pt x="41" y="205"/>
                </a:lnTo>
                <a:lnTo>
                  <a:pt x="35" y="208"/>
                </a:lnTo>
                <a:lnTo>
                  <a:pt x="30" y="212"/>
                </a:lnTo>
                <a:lnTo>
                  <a:pt x="25" y="217"/>
                </a:lnTo>
                <a:lnTo>
                  <a:pt x="20" y="222"/>
                </a:lnTo>
                <a:lnTo>
                  <a:pt x="15" y="228"/>
                </a:lnTo>
                <a:lnTo>
                  <a:pt x="10" y="235"/>
                </a:lnTo>
                <a:lnTo>
                  <a:pt x="5" y="242"/>
                </a:lnTo>
                <a:lnTo>
                  <a:pt x="0" y="251"/>
                </a:lnTo>
              </a:path>
            </a:pathLst>
          </a:custGeom>
          <a:noFill/>
          <a:ln w="20320" cap="flat" cmpd="sng">
            <a:solidFill>
              <a:srgbClr val="714A15"/>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4040" name="Freeform 1048"/>
          <p:cNvSpPr>
            <a:spLocks/>
          </p:cNvSpPr>
          <p:nvPr/>
        </p:nvSpPr>
        <p:spPr bwMode="auto">
          <a:xfrm>
            <a:off x="6684963" y="4786313"/>
            <a:ext cx="1514475" cy="1574800"/>
          </a:xfrm>
          <a:custGeom>
            <a:avLst/>
            <a:gdLst>
              <a:gd name="T0" fmla="*/ 0 w 1072"/>
              <a:gd name="T1" fmla="*/ 330 h 992"/>
              <a:gd name="T2" fmla="*/ 529 w 1072"/>
              <a:gd name="T3" fmla="*/ 991 h 992"/>
              <a:gd name="T4" fmla="*/ 1071 w 1072"/>
              <a:gd name="T5" fmla="*/ 845 h 992"/>
              <a:gd name="T6" fmla="*/ 965 w 1072"/>
              <a:gd name="T7" fmla="*/ 0 h 992"/>
            </a:gdLst>
            <a:ahLst/>
            <a:cxnLst>
              <a:cxn ang="0">
                <a:pos x="T0" y="T1"/>
              </a:cxn>
              <a:cxn ang="0">
                <a:pos x="T2" y="T3"/>
              </a:cxn>
              <a:cxn ang="0">
                <a:pos x="T4" y="T5"/>
              </a:cxn>
              <a:cxn ang="0">
                <a:pos x="T6" y="T7"/>
              </a:cxn>
            </a:cxnLst>
            <a:rect l="0" t="0" r="r" b="b"/>
            <a:pathLst>
              <a:path w="1072" h="992">
                <a:moveTo>
                  <a:pt x="0" y="330"/>
                </a:moveTo>
                <a:lnTo>
                  <a:pt x="529" y="991"/>
                </a:lnTo>
                <a:lnTo>
                  <a:pt x="1071" y="845"/>
                </a:lnTo>
                <a:lnTo>
                  <a:pt x="965" y="0"/>
                </a:lnTo>
              </a:path>
            </a:pathLst>
          </a:custGeom>
          <a:noFill/>
          <a:ln w="47625" cap="flat">
            <a:solidFill>
              <a:srgbClr val="FF0000"/>
            </a:solidFill>
            <a:prstDash val="lg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4041" name="Line 1049"/>
          <p:cNvSpPr>
            <a:spLocks noChangeShapeType="1"/>
          </p:cNvSpPr>
          <p:nvPr/>
        </p:nvSpPr>
        <p:spPr bwMode="auto">
          <a:xfrm>
            <a:off x="457200" y="1143000"/>
            <a:ext cx="4419600" cy="0"/>
          </a:xfrm>
          <a:prstGeom prst="line">
            <a:avLst/>
          </a:prstGeom>
          <a:noFill/>
          <a:ln w="76200" cmpd="tri">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4043" name="Rectangle 1051"/>
          <p:cNvSpPr>
            <a:spLocks noChangeArrowheads="1"/>
          </p:cNvSpPr>
          <p:nvPr/>
        </p:nvSpPr>
        <p:spPr bwMode="auto">
          <a:xfrm>
            <a:off x="152400" y="1597025"/>
            <a:ext cx="5867400" cy="427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9250" indent="-349250">
              <a:defRPr sz="2400">
                <a:solidFill>
                  <a:schemeClr val="tx1"/>
                </a:solidFill>
                <a:latin typeface="Times New Roman" charset="0"/>
              </a:defRPr>
            </a:lvl1pPr>
            <a:lvl2pPr marL="463550">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eaLnBrk="0" hangingPunct="0">
              <a:lnSpc>
                <a:spcPct val="90000"/>
              </a:lnSpc>
              <a:spcBef>
                <a:spcPct val="20000"/>
              </a:spcBef>
              <a:spcAft>
                <a:spcPct val="20000"/>
              </a:spcAft>
              <a:buFontTx/>
              <a:buChar char="•"/>
            </a:pPr>
            <a:r>
              <a:rPr lang="en-US" altLang="en-US" sz="2800" baseline="0">
                <a:solidFill>
                  <a:srgbClr val="663300"/>
                </a:solidFill>
                <a:effectLst>
                  <a:outerShdw blurRad="38100" dist="38100" dir="2700000" algn="tl">
                    <a:srgbClr val="000000"/>
                  </a:outerShdw>
                </a:effectLst>
                <a:latin typeface="Tempus Sans ITC" charset="0"/>
              </a:rPr>
              <a:t>Root pruning of pot-bound plants is essential for optimum growth after repotting.</a:t>
            </a:r>
          </a:p>
          <a:p>
            <a:pPr eaLnBrk="0" hangingPunct="0">
              <a:lnSpc>
                <a:spcPct val="90000"/>
              </a:lnSpc>
              <a:spcBef>
                <a:spcPct val="20000"/>
              </a:spcBef>
              <a:spcAft>
                <a:spcPct val="20000"/>
              </a:spcAft>
              <a:buFontTx/>
              <a:buChar char="•"/>
            </a:pPr>
            <a:r>
              <a:rPr lang="en-US" altLang="en-US" sz="2800" baseline="0">
                <a:solidFill>
                  <a:srgbClr val="663300"/>
                </a:solidFill>
                <a:effectLst>
                  <a:outerShdw blurRad="38100" dist="38100" dir="2700000" algn="tl">
                    <a:srgbClr val="000000"/>
                  </a:outerShdw>
                </a:effectLst>
                <a:latin typeface="Tempus Sans ITC" charset="0"/>
              </a:rPr>
              <a:t>Pull away the roots from the soil mass and cut back to within one inch of the soil.</a:t>
            </a:r>
          </a:p>
          <a:p>
            <a:pPr eaLnBrk="0" hangingPunct="0">
              <a:lnSpc>
                <a:spcPct val="90000"/>
              </a:lnSpc>
              <a:spcBef>
                <a:spcPct val="20000"/>
              </a:spcBef>
              <a:spcAft>
                <a:spcPct val="20000"/>
              </a:spcAft>
              <a:buFontTx/>
              <a:buChar char="•"/>
            </a:pPr>
            <a:r>
              <a:rPr lang="en-US" altLang="en-US" sz="2800" baseline="0">
                <a:solidFill>
                  <a:srgbClr val="663300"/>
                </a:solidFill>
                <a:effectLst>
                  <a:outerShdw blurRad="38100" dist="38100" dir="2700000" algn="tl">
                    <a:srgbClr val="000000"/>
                  </a:outerShdw>
                </a:effectLst>
                <a:latin typeface="Tempus Sans ITC" charset="0"/>
              </a:rPr>
              <a:t>Alternative method: make three or four vertical cuts one inch deep into the soil mass on the opposite sides of the root ball.</a:t>
            </a:r>
          </a:p>
        </p:txBody>
      </p:sp>
      <p:pic>
        <p:nvPicPr>
          <p:cNvPr id="214044" name="Picture 1052" descr="good root system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0900" y="152400"/>
            <a:ext cx="2984500" cy="2895600"/>
          </a:xfrm>
          <a:prstGeom prst="rect">
            <a:avLst/>
          </a:prstGeom>
          <a:noFill/>
          <a:extLst>
            <a:ext uri="{909E8E84-426E-40DD-AFC4-6F175D3DCCD1}">
              <a14:hiddenFill xmlns:a14="http://schemas.microsoft.com/office/drawing/2010/main">
                <a:solidFill>
                  <a:srgbClr val="FFFFFF"/>
                </a:solidFill>
              </a14:hiddenFill>
            </a:ext>
          </a:extLst>
        </p:spPr>
      </p:pic>
      <p:sp>
        <p:nvSpPr>
          <p:cNvPr id="214045" name="Rectangle 1053"/>
          <p:cNvSpPr>
            <a:spLocks noChangeArrowheads="1"/>
          </p:cNvSpPr>
          <p:nvPr/>
        </p:nvSpPr>
        <p:spPr bwMode="auto">
          <a:xfrm>
            <a:off x="5943600" y="152400"/>
            <a:ext cx="2971800" cy="2895600"/>
          </a:xfrm>
          <a:prstGeom prst="rect">
            <a:avLst/>
          </a:prstGeom>
          <a:noFill/>
          <a:ln w="57150">
            <a:solidFill>
              <a:srgbClr val="66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4043">
                                            <p:txEl>
                                              <p:pRg st="0" end="0"/>
                                            </p:txEl>
                                          </p:spTgt>
                                        </p:tgtEl>
                                        <p:attrNameLst>
                                          <p:attrName>style.visibility</p:attrName>
                                        </p:attrNameLst>
                                      </p:cBhvr>
                                      <p:to>
                                        <p:strVal val="visible"/>
                                      </p:to>
                                    </p:set>
                                    <p:animEffect transition="in" filter="wipe(left)">
                                      <p:cBhvr>
                                        <p:cTn id="7" dur="500"/>
                                        <p:tgtEl>
                                          <p:spTgt spid="2140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4043">
                                            <p:txEl>
                                              <p:pRg st="1" end="1"/>
                                            </p:txEl>
                                          </p:spTgt>
                                        </p:tgtEl>
                                        <p:attrNameLst>
                                          <p:attrName>style.visibility</p:attrName>
                                        </p:attrNameLst>
                                      </p:cBhvr>
                                      <p:to>
                                        <p:strVal val="visible"/>
                                      </p:to>
                                    </p:set>
                                    <p:animEffect transition="in" filter="wipe(left)">
                                      <p:cBhvr>
                                        <p:cTn id="12" dur="500"/>
                                        <p:tgtEl>
                                          <p:spTgt spid="2140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4043">
                                            <p:txEl>
                                              <p:pRg st="2" end="2"/>
                                            </p:txEl>
                                          </p:spTgt>
                                        </p:tgtEl>
                                        <p:attrNameLst>
                                          <p:attrName>style.visibility</p:attrName>
                                        </p:attrNameLst>
                                      </p:cBhvr>
                                      <p:to>
                                        <p:strVal val="visible"/>
                                      </p:to>
                                    </p:set>
                                    <p:animEffect transition="in" filter="wipe(left)">
                                      <p:cBhvr>
                                        <p:cTn id="17" dur="500"/>
                                        <p:tgtEl>
                                          <p:spTgt spid="21404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7" presetClass="entr" presetSubtype="10" fill="hold" grpId="0" nodeType="clickEffect">
                                  <p:stCondLst>
                                    <p:cond delay="0"/>
                                  </p:stCondLst>
                                  <p:childTnLst>
                                    <p:set>
                                      <p:cBhvr>
                                        <p:cTn id="21" dur="1" fill="hold">
                                          <p:stCondLst>
                                            <p:cond delay="0"/>
                                          </p:stCondLst>
                                        </p:cTn>
                                        <p:tgtEl>
                                          <p:spTgt spid="214040"/>
                                        </p:tgtEl>
                                        <p:attrNameLst>
                                          <p:attrName>style.visibility</p:attrName>
                                        </p:attrNameLst>
                                      </p:cBhvr>
                                      <p:to>
                                        <p:strVal val="visible"/>
                                      </p:to>
                                    </p:set>
                                    <p:anim calcmode="lin" valueType="num">
                                      <p:cBhvr>
                                        <p:cTn id="22" dur="500" fill="hold"/>
                                        <p:tgtEl>
                                          <p:spTgt spid="214040"/>
                                        </p:tgtEl>
                                        <p:attrNameLst>
                                          <p:attrName>ppt_w</p:attrName>
                                        </p:attrNameLst>
                                      </p:cBhvr>
                                      <p:tavLst>
                                        <p:tav tm="0">
                                          <p:val>
                                            <p:fltVal val="0"/>
                                          </p:val>
                                        </p:tav>
                                        <p:tav tm="100000">
                                          <p:val>
                                            <p:strVal val="#ppt_w"/>
                                          </p:val>
                                        </p:tav>
                                      </p:tavLst>
                                    </p:anim>
                                    <p:anim calcmode="lin" valueType="num">
                                      <p:cBhvr>
                                        <p:cTn id="23" dur="500" fill="hold"/>
                                        <p:tgtEl>
                                          <p:spTgt spid="21404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40" grpId="0" animBg="1"/>
      <p:bldP spid="214043"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1219200" y="381000"/>
            <a:ext cx="6553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pPr>
            <a:r>
              <a:rPr lang="en-US" altLang="en-US" sz="4400" baseline="0">
                <a:solidFill>
                  <a:srgbClr val="663300"/>
                </a:solidFill>
                <a:effectLst>
                  <a:outerShdw blurRad="38100" dist="38100" dir="2700000" algn="tl">
                    <a:srgbClr val="000000"/>
                  </a:outerShdw>
                </a:effectLst>
              </a:rPr>
              <a:t>Why Have Indoor Plants ?</a:t>
            </a:r>
          </a:p>
        </p:txBody>
      </p:sp>
      <p:sp>
        <p:nvSpPr>
          <p:cNvPr id="3077" name="Rectangle 5"/>
          <p:cNvSpPr>
            <a:spLocks noChangeArrowheads="1"/>
          </p:cNvSpPr>
          <p:nvPr/>
        </p:nvSpPr>
        <p:spPr bwMode="auto">
          <a:xfrm>
            <a:off x="533400" y="1676400"/>
            <a:ext cx="57150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04813" indent="-404813">
              <a:defRPr sz="2400">
                <a:solidFill>
                  <a:schemeClr val="tx1"/>
                </a:solidFill>
                <a:latin typeface="Times New Roman" charset="0"/>
              </a:defRPr>
            </a:lvl1pPr>
            <a:lvl2pPr marL="519113">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eaLnBrk="0" hangingPunct="0">
              <a:spcBef>
                <a:spcPct val="30000"/>
              </a:spcBef>
              <a:spcAft>
                <a:spcPct val="30000"/>
              </a:spcAft>
              <a:buClr>
                <a:srgbClr val="006600"/>
              </a:buClr>
              <a:buFontTx/>
              <a:buChar char="•"/>
            </a:pPr>
            <a:r>
              <a:rPr lang="en-US" altLang="en-US" sz="3200" baseline="0">
                <a:solidFill>
                  <a:srgbClr val="006600"/>
                </a:solidFill>
                <a:effectLst>
                  <a:outerShdw blurRad="38100" dist="38100" dir="2700000" algn="tl">
                    <a:srgbClr val="000000"/>
                  </a:outerShdw>
                </a:effectLst>
                <a:latin typeface="Tempus Sans ITC" charset="0"/>
              </a:rPr>
              <a:t>Bring the outdoors indoors.</a:t>
            </a:r>
          </a:p>
          <a:p>
            <a:pPr eaLnBrk="0" hangingPunct="0">
              <a:spcBef>
                <a:spcPct val="30000"/>
              </a:spcBef>
              <a:spcAft>
                <a:spcPct val="30000"/>
              </a:spcAft>
              <a:buClr>
                <a:srgbClr val="006600"/>
              </a:buClr>
              <a:buFontTx/>
              <a:buChar char="•"/>
            </a:pPr>
            <a:r>
              <a:rPr lang="en-US" altLang="en-US" sz="3200" baseline="0">
                <a:solidFill>
                  <a:srgbClr val="006600"/>
                </a:solidFill>
                <a:effectLst>
                  <a:outerShdw blurRad="38100" dist="38100" dir="2700000" algn="tl">
                    <a:srgbClr val="000000"/>
                  </a:outerShdw>
                </a:effectLst>
                <a:latin typeface="Tempus Sans ITC" charset="0"/>
              </a:rPr>
              <a:t>Aesthetic qualities.</a:t>
            </a:r>
          </a:p>
          <a:p>
            <a:pPr eaLnBrk="0" hangingPunct="0">
              <a:spcBef>
                <a:spcPct val="30000"/>
              </a:spcBef>
              <a:spcAft>
                <a:spcPct val="30000"/>
              </a:spcAft>
              <a:buClr>
                <a:srgbClr val="006600"/>
              </a:buClr>
              <a:buFontTx/>
              <a:buChar char="•"/>
            </a:pPr>
            <a:r>
              <a:rPr lang="en-US" altLang="en-US" sz="3200" baseline="0">
                <a:solidFill>
                  <a:srgbClr val="006600"/>
                </a:solidFill>
                <a:effectLst>
                  <a:outerShdw blurRad="38100" dist="38100" dir="2700000" algn="tl">
                    <a:srgbClr val="000000"/>
                  </a:outerShdw>
                </a:effectLst>
                <a:latin typeface="Tempus Sans ITC" charset="0"/>
              </a:rPr>
              <a:t>Enhance the sense of             well-being.</a:t>
            </a:r>
          </a:p>
          <a:p>
            <a:pPr eaLnBrk="0" hangingPunct="0">
              <a:spcBef>
                <a:spcPct val="30000"/>
              </a:spcBef>
              <a:spcAft>
                <a:spcPct val="30000"/>
              </a:spcAft>
              <a:buClr>
                <a:srgbClr val="006600"/>
              </a:buClr>
              <a:buFontTx/>
              <a:buChar char="•"/>
            </a:pPr>
            <a:r>
              <a:rPr lang="en-US" altLang="en-US" sz="3200" baseline="0">
                <a:solidFill>
                  <a:srgbClr val="006600"/>
                </a:solidFill>
                <a:effectLst>
                  <a:outerShdw blurRad="38100" dist="38100" dir="2700000" algn="tl">
                    <a:srgbClr val="000000"/>
                  </a:outerShdw>
                </a:effectLst>
                <a:latin typeface="Tempus Sans ITC" charset="0"/>
              </a:rPr>
              <a:t>Satisfying hobby.</a:t>
            </a:r>
          </a:p>
          <a:p>
            <a:pPr eaLnBrk="0" hangingPunct="0">
              <a:spcBef>
                <a:spcPct val="30000"/>
              </a:spcBef>
              <a:spcAft>
                <a:spcPct val="30000"/>
              </a:spcAft>
              <a:buClr>
                <a:srgbClr val="006600"/>
              </a:buClr>
              <a:buFontTx/>
              <a:buChar char="•"/>
            </a:pPr>
            <a:r>
              <a:rPr lang="en-US" altLang="en-US" sz="3200" baseline="0">
                <a:solidFill>
                  <a:srgbClr val="006600"/>
                </a:solidFill>
                <a:effectLst>
                  <a:outerShdw blurRad="38100" dist="38100" dir="2700000" algn="tl">
                    <a:srgbClr val="000000"/>
                  </a:outerShdw>
                </a:effectLst>
                <a:latin typeface="Tempus Sans ITC" charset="0"/>
              </a:rPr>
              <a:t>Plants for sweeter air.</a:t>
            </a:r>
            <a:r>
              <a:rPr lang="en-US" altLang="en-US" sz="4000" baseline="0">
                <a:solidFill>
                  <a:srgbClr val="006600"/>
                </a:solidFill>
                <a:effectLst>
                  <a:outerShdw blurRad="38100" dist="38100" dir="2700000" algn="tl">
                    <a:srgbClr val="000000"/>
                  </a:outerShdw>
                </a:effectLst>
                <a:latin typeface="Tempus Sans ITC" charset="0"/>
              </a:rPr>
              <a:t> </a:t>
            </a:r>
          </a:p>
        </p:txBody>
      </p:sp>
      <p:sp>
        <p:nvSpPr>
          <p:cNvPr id="3078" name="Line 6"/>
          <p:cNvSpPr>
            <a:spLocks noChangeShapeType="1"/>
          </p:cNvSpPr>
          <p:nvPr/>
        </p:nvSpPr>
        <p:spPr bwMode="auto">
          <a:xfrm>
            <a:off x="1524000" y="1219200"/>
            <a:ext cx="5943600" cy="0"/>
          </a:xfrm>
          <a:prstGeom prst="line">
            <a:avLst/>
          </a:prstGeom>
          <a:noFill/>
          <a:ln w="76200" cmpd="tri">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pic>
        <p:nvPicPr>
          <p:cNvPr id="3081" name="Picture 9" descr="Pothos on des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2763" y="2971800"/>
            <a:ext cx="3227387" cy="3587750"/>
          </a:xfrm>
          <a:prstGeom prst="rect">
            <a:avLst/>
          </a:prstGeom>
          <a:noFill/>
          <a:extLst>
            <a:ext uri="{909E8E84-426E-40DD-AFC4-6F175D3DCCD1}">
              <a14:hiddenFill xmlns:a14="http://schemas.microsoft.com/office/drawing/2010/main">
                <a:solidFill>
                  <a:srgbClr val="FFFFFF"/>
                </a:solidFill>
              </a14:hiddenFill>
            </a:ext>
          </a:extLst>
        </p:spPr>
      </p:pic>
      <p:sp>
        <p:nvSpPr>
          <p:cNvPr id="3082" name="Rectangle 10"/>
          <p:cNvSpPr>
            <a:spLocks noChangeArrowheads="1"/>
          </p:cNvSpPr>
          <p:nvPr/>
        </p:nvSpPr>
        <p:spPr bwMode="auto">
          <a:xfrm>
            <a:off x="5562600" y="2971800"/>
            <a:ext cx="3276600" cy="3581400"/>
          </a:xfrm>
          <a:prstGeom prst="rect">
            <a:avLst/>
          </a:prstGeom>
          <a:noFill/>
          <a:ln w="38100">
            <a:solidFill>
              <a:srgbClr val="66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ransition>
    <p:random/>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ext Box 2"/>
          <p:cNvSpPr txBox="1">
            <a:spLocks noChangeArrowheads="1"/>
          </p:cNvSpPr>
          <p:nvPr/>
        </p:nvSpPr>
        <p:spPr bwMode="auto">
          <a:xfrm>
            <a:off x="3048000" y="228600"/>
            <a:ext cx="2779713"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hangingPunct="0">
              <a:lnSpc>
                <a:spcPct val="90000"/>
              </a:lnSpc>
              <a:spcBef>
                <a:spcPct val="30000"/>
              </a:spcBef>
            </a:pPr>
            <a:r>
              <a:rPr lang="en-US" altLang="en-US" sz="4400" baseline="0">
                <a:solidFill>
                  <a:srgbClr val="663300"/>
                </a:solidFill>
                <a:effectLst>
                  <a:outerShdw blurRad="38100" dist="38100" dir="2700000" algn="tl">
                    <a:srgbClr val="000000"/>
                  </a:outerShdw>
                </a:effectLst>
              </a:rPr>
              <a:t>Why Clean</a:t>
            </a:r>
          </a:p>
        </p:txBody>
      </p:sp>
      <p:sp>
        <p:nvSpPr>
          <p:cNvPr id="217091" name="Text Box 3"/>
          <p:cNvSpPr txBox="1">
            <a:spLocks noChangeArrowheads="1"/>
          </p:cNvSpPr>
          <p:nvPr/>
        </p:nvSpPr>
        <p:spPr bwMode="auto">
          <a:xfrm>
            <a:off x="381000" y="1143000"/>
            <a:ext cx="8305800" cy="567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lvl1pPr marL="285750" indent="-285750">
              <a:defRPr sz="2400">
                <a:solidFill>
                  <a:schemeClr val="tx1"/>
                </a:solidFill>
                <a:latin typeface="Times New Roman" charset="0"/>
              </a:defRPr>
            </a:lvl1pPr>
            <a:lvl2pPr>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eaLnBrk="0" hangingPunct="0">
              <a:spcBef>
                <a:spcPct val="20000"/>
              </a:spcBef>
              <a:spcAft>
                <a:spcPct val="20000"/>
              </a:spcAft>
              <a:buFontTx/>
              <a:buChar char="•"/>
            </a:pPr>
            <a:r>
              <a:rPr lang="en-US" altLang="en-US" sz="3000" baseline="0">
                <a:solidFill>
                  <a:srgbClr val="663300"/>
                </a:solidFill>
                <a:effectLst>
                  <a:outerShdw blurRad="38100" dist="38100" dir="2700000" algn="tl">
                    <a:srgbClr val="000000"/>
                  </a:outerShdw>
                </a:effectLst>
                <a:latin typeface="Tempus Sans ITC" charset="0"/>
              </a:rPr>
              <a:t>Water exudation may accumulate salts along the leaf margins and/or tips creating necrotic areas.</a:t>
            </a:r>
          </a:p>
          <a:p>
            <a:pPr eaLnBrk="0" hangingPunct="0">
              <a:spcBef>
                <a:spcPct val="20000"/>
              </a:spcBef>
              <a:spcAft>
                <a:spcPct val="20000"/>
              </a:spcAft>
              <a:buFontTx/>
              <a:buChar char="•"/>
            </a:pPr>
            <a:r>
              <a:rPr lang="en-US" altLang="en-US" sz="3000" baseline="0">
                <a:solidFill>
                  <a:srgbClr val="663300"/>
                </a:solidFill>
                <a:effectLst>
                  <a:outerShdw blurRad="38100" dist="38100" dir="2700000" algn="tl">
                    <a:srgbClr val="000000"/>
                  </a:outerShdw>
                </a:effectLst>
                <a:latin typeface="Tempus Sans ITC" charset="0"/>
              </a:rPr>
              <a:t>Dust dulls normal leaf coloration.</a:t>
            </a:r>
          </a:p>
          <a:p>
            <a:pPr eaLnBrk="0" hangingPunct="0">
              <a:spcBef>
                <a:spcPct val="20000"/>
              </a:spcBef>
              <a:spcAft>
                <a:spcPct val="20000"/>
              </a:spcAft>
              <a:buFontTx/>
              <a:buChar char="•"/>
            </a:pPr>
            <a:r>
              <a:rPr lang="en-US" altLang="en-US" sz="3000" baseline="0">
                <a:solidFill>
                  <a:srgbClr val="663300"/>
                </a:solidFill>
                <a:effectLst>
                  <a:outerShdw blurRad="38100" dist="38100" dir="2700000" algn="tl">
                    <a:srgbClr val="000000"/>
                  </a:outerShdw>
                </a:effectLst>
                <a:latin typeface="Tempus Sans ITC" charset="0"/>
              </a:rPr>
              <a:t>Dust creates shade on plant surfaces reflecting light that can be used in photosynthesis.</a:t>
            </a:r>
          </a:p>
          <a:p>
            <a:pPr eaLnBrk="0" hangingPunct="0">
              <a:spcBef>
                <a:spcPct val="20000"/>
              </a:spcBef>
              <a:spcAft>
                <a:spcPct val="20000"/>
              </a:spcAft>
              <a:buFontTx/>
              <a:buChar char="•"/>
            </a:pPr>
            <a:r>
              <a:rPr lang="en-US" altLang="en-US" sz="3000" baseline="0">
                <a:solidFill>
                  <a:srgbClr val="663300"/>
                </a:solidFill>
                <a:effectLst>
                  <a:outerShdw blurRad="38100" dist="38100" dir="2700000" algn="tl">
                    <a:srgbClr val="000000"/>
                  </a:outerShdw>
                </a:effectLst>
                <a:latin typeface="Tempus Sans ITC" charset="0"/>
              </a:rPr>
              <a:t>Dust on lower leaf surfaces may clog stomata (specialized cells involved in water transpiration), inhibiting gas exchange within the leaf.</a:t>
            </a:r>
          </a:p>
        </p:txBody>
      </p:sp>
      <p:sp>
        <p:nvSpPr>
          <p:cNvPr id="217092" name="Line 4"/>
          <p:cNvSpPr>
            <a:spLocks noChangeShapeType="1"/>
          </p:cNvSpPr>
          <p:nvPr/>
        </p:nvSpPr>
        <p:spPr bwMode="auto">
          <a:xfrm>
            <a:off x="2743200" y="1017588"/>
            <a:ext cx="3581400" cy="0"/>
          </a:xfrm>
          <a:prstGeom prst="line">
            <a:avLst/>
          </a:prstGeom>
          <a:noFill/>
          <a:ln w="76200" cmpd="tri">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7091">
                                            <p:txEl>
                                              <p:pRg st="0" end="0"/>
                                            </p:txEl>
                                          </p:spTgt>
                                        </p:tgtEl>
                                        <p:attrNameLst>
                                          <p:attrName>style.visibility</p:attrName>
                                        </p:attrNameLst>
                                      </p:cBhvr>
                                      <p:to>
                                        <p:strVal val="visible"/>
                                      </p:to>
                                    </p:set>
                                    <p:animEffect transition="in" filter="wipe(left)">
                                      <p:cBhvr>
                                        <p:cTn id="7" dur="500"/>
                                        <p:tgtEl>
                                          <p:spTgt spid="2170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7091">
                                            <p:txEl>
                                              <p:pRg st="1" end="1"/>
                                            </p:txEl>
                                          </p:spTgt>
                                        </p:tgtEl>
                                        <p:attrNameLst>
                                          <p:attrName>style.visibility</p:attrName>
                                        </p:attrNameLst>
                                      </p:cBhvr>
                                      <p:to>
                                        <p:strVal val="visible"/>
                                      </p:to>
                                    </p:set>
                                    <p:animEffect transition="in" filter="wipe(left)">
                                      <p:cBhvr>
                                        <p:cTn id="12" dur="500"/>
                                        <p:tgtEl>
                                          <p:spTgt spid="2170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7091">
                                            <p:txEl>
                                              <p:pRg st="2" end="2"/>
                                            </p:txEl>
                                          </p:spTgt>
                                        </p:tgtEl>
                                        <p:attrNameLst>
                                          <p:attrName>style.visibility</p:attrName>
                                        </p:attrNameLst>
                                      </p:cBhvr>
                                      <p:to>
                                        <p:strVal val="visible"/>
                                      </p:to>
                                    </p:set>
                                    <p:animEffect transition="in" filter="wipe(left)">
                                      <p:cBhvr>
                                        <p:cTn id="17" dur="500"/>
                                        <p:tgtEl>
                                          <p:spTgt spid="2170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7091">
                                            <p:txEl>
                                              <p:pRg st="3" end="3"/>
                                            </p:txEl>
                                          </p:spTgt>
                                        </p:tgtEl>
                                        <p:attrNameLst>
                                          <p:attrName>style.visibility</p:attrName>
                                        </p:attrNameLst>
                                      </p:cBhvr>
                                      <p:to>
                                        <p:strVal val="visible"/>
                                      </p:to>
                                    </p:set>
                                    <p:animEffect transition="in" filter="wipe(left)">
                                      <p:cBhvr>
                                        <p:cTn id="22" dur="500"/>
                                        <p:tgtEl>
                                          <p:spTgt spid="2170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1" grpId="0" build="p"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50" name="Text Box 6"/>
          <p:cNvSpPr txBox="1">
            <a:spLocks noChangeArrowheads="1"/>
          </p:cNvSpPr>
          <p:nvPr/>
        </p:nvSpPr>
        <p:spPr bwMode="auto">
          <a:xfrm>
            <a:off x="228600" y="477838"/>
            <a:ext cx="8610600" cy="5999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lvl1pPr marL="282575" indent="-282575">
              <a:defRPr sz="2400">
                <a:solidFill>
                  <a:schemeClr val="tx1"/>
                </a:solidFill>
                <a:latin typeface="Times New Roman" charset="0"/>
              </a:defRPr>
            </a:lvl1pPr>
            <a:lvl2pPr>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eaLnBrk="0" hangingPunct="0">
              <a:lnSpc>
                <a:spcPct val="90000"/>
              </a:lnSpc>
              <a:spcBef>
                <a:spcPct val="30000"/>
              </a:spcBef>
              <a:buFontTx/>
              <a:buChar char="•"/>
            </a:pPr>
            <a:r>
              <a:rPr lang="en-US" altLang="en-US" sz="3100" baseline="0">
                <a:solidFill>
                  <a:srgbClr val="663300"/>
                </a:solidFill>
                <a:effectLst>
                  <a:outerShdw blurRad="38100" dist="38100" dir="2700000" algn="tl">
                    <a:srgbClr val="000000"/>
                  </a:outerShdw>
                </a:effectLst>
                <a:latin typeface="Tempus Sans ITC" charset="0"/>
              </a:rPr>
              <a:t>Wipe leaves with a sponge or a soft, damp cloth.</a:t>
            </a:r>
          </a:p>
          <a:p>
            <a:pPr eaLnBrk="0" hangingPunct="0">
              <a:lnSpc>
                <a:spcPct val="90000"/>
              </a:lnSpc>
              <a:spcBef>
                <a:spcPct val="30000"/>
              </a:spcBef>
              <a:buFontTx/>
              <a:buChar char="•"/>
            </a:pPr>
            <a:r>
              <a:rPr lang="en-US" altLang="en-US" sz="3100" baseline="0">
                <a:solidFill>
                  <a:srgbClr val="663300"/>
                </a:solidFill>
                <a:effectLst>
                  <a:outerShdw blurRad="38100" dist="38100" dir="2700000" algn="tl">
                    <a:srgbClr val="000000"/>
                  </a:outerShdw>
                </a:effectLst>
                <a:latin typeface="Tempus Sans ITC" charset="0"/>
              </a:rPr>
              <a:t>If the plant is small, you can dip the foliage in lukewarm water.</a:t>
            </a:r>
          </a:p>
          <a:p>
            <a:pPr eaLnBrk="0" hangingPunct="0">
              <a:lnSpc>
                <a:spcPct val="90000"/>
              </a:lnSpc>
              <a:spcBef>
                <a:spcPct val="30000"/>
              </a:spcBef>
              <a:buFontTx/>
              <a:buChar char="•"/>
            </a:pPr>
            <a:r>
              <a:rPr lang="en-US" altLang="en-US" sz="3100" baseline="0">
                <a:solidFill>
                  <a:srgbClr val="663300"/>
                </a:solidFill>
                <a:effectLst>
                  <a:outerShdw blurRad="38100" dist="38100" dir="2700000" algn="tl">
                    <a:srgbClr val="000000"/>
                  </a:outerShdw>
                </a:effectLst>
                <a:latin typeface="Tempus Sans ITC" charset="0"/>
              </a:rPr>
              <a:t>Use a clean, unused paintbrush as a duster when cleaning African violet leaves and cacti.</a:t>
            </a:r>
          </a:p>
          <a:p>
            <a:pPr eaLnBrk="0" hangingPunct="0">
              <a:lnSpc>
                <a:spcPct val="90000"/>
              </a:lnSpc>
              <a:spcBef>
                <a:spcPct val="30000"/>
              </a:spcBef>
              <a:buFontTx/>
              <a:buChar char="•"/>
            </a:pPr>
            <a:r>
              <a:rPr lang="en-US" altLang="en-US" sz="3100" baseline="0">
                <a:solidFill>
                  <a:srgbClr val="663300"/>
                </a:solidFill>
                <a:effectLst>
                  <a:outerShdw blurRad="38100" dist="38100" dir="2700000" algn="tl">
                    <a:srgbClr val="000000"/>
                  </a:outerShdw>
                </a:effectLst>
                <a:latin typeface="Tempus Sans ITC" charset="0"/>
              </a:rPr>
              <a:t>Remove dead flowers.</a:t>
            </a:r>
          </a:p>
          <a:p>
            <a:pPr eaLnBrk="0" hangingPunct="0">
              <a:lnSpc>
                <a:spcPct val="90000"/>
              </a:lnSpc>
              <a:spcBef>
                <a:spcPct val="30000"/>
              </a:spcBef>
              <a:buFontTx/>
              <a:buChar char="•"/>
            </a:pPr>
            <a:r>
              <a:rPr lang="en-US" altLang="en-US" sz="3100" baseline="0">
                <a:solidFill>
                  <a:srgbClr val="663300"/>
                </a:solidFill>
                <a:effectLst>
                  <a:outerShdw blurRad="38100" dist="38100" dir="2700000" algn="tl">
                    <a:srgbClr val="000000"/>
                  </a:outerShdw>
                </a:effectLst>
                <a:latin typeface="Tempus Sans ITC" charset="0"/>
              </a:rPr>
              <a:t>Often tips and leaf margins turn brown (remember fluoride damage on dracaenas and cordylines).</a:t>
            </a:r>
          </a:p>
          <a:p>
            <a:pPr>
              <a:buFontTx/>
              <a:buChar char="•"/>
            </a:pPr>
            <a:r>
              <a:rPr lang="en-US" altLang="en-US" sz="3100" baseline="0">
                <a:solidFill>
                  <a:srgbClr val="663300"/>
                </a:solidFill>
                <a:effectLst>
                  <a:outerShdw blurRad="38100" dist="38100" dir="2700000" algn="tl">
                    <a:srgbClr val="000000"/>
                  </a:outerShdw>
                </a:effectLst>
                <a:latin typeface="Tempus Sans ITC" charset="0"/>
              </a:rPr>
              <a:t>Cut these dead leaf parts close to the point of origin.</a:t>
            </a:r>
          </a:p>
          <a:p>
            <a:pPr eaLnBrk="0" hangingPunct="0">
              <a:lnSpc>
                <a:spcPct val="90000"/>
              </a:lnSpc>
              <a:spcBef>
                <a:spcPct val="30000"/>
              </a:spcBef>
              <a:buFontTx/>
              <a:buChar char="•"/>
            </a:pPr>
            <a:r>
              <a:rPr lang="en-US" altLang="en-US" sz="3100" baseline="0">
                <a:solidFill>
                  <a:srgbClr val="663300"/>
                </a:solidFill>
                <a:effectLst>
                  <a:outerShdw blurRad="38100" dist="38100" dir="2700000" algn="tl">
                    <a:srgbClr val="000000"/>
                  </a:outerShdw>
                </a:effectLst>
                <a:latin typeface="Tempus Sans ITC" charset="0"/>
              </a:rPr>
              <a:t>Pull out or cut dead leaves off.</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6550"/>
                                        </p:tgtEl>
                                        <p:attrNameLst>
                                          <p:attrName>style.visibility</p:attrName>
                                        </p:attrNameLst>
                                      </p:cBhvr>
                                      <p:to>
                                        <p:strVal val="visible"/>
                                      </p:to>
                                    </p:set>
                                    <p:animEffect transition="in" filter="randombar(horizontal)">
                                      <p:cBhvr>
                                        <p:cTn id="7" dur="500"/>
                                        <p:tgtEl>
                                          <p:spTgt spid="2365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50" grpId="0"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Text Box 2"/>
          <p:cNvSpPr txBox="1">
            <a:spLocks noChangeArrowheads="1"/>
          </p:cNvSpPr>
          <p:nvPr/>
        </p:nvSpPr>
        <p:spPr bwMode="auto">
          <a:xfrm>
            <a:off x="609600" y="304800"/>
            <a:ext cx="81534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0" hangingPunct="0">
              <a:lnSpc>
                <a:spcPct val="85000"/>
              </a:lnSpc>
              <a:spcBef>
                <a:spcPct val="30000"/>
              </a:spcBef>
            </a:pPr>
            <a:r>
              <a:rPr lang="en-US" altLang="en-US" sz="3600" baseline="0">
                <a:solidFill>
                  <a:srgbClr val="663300"/>
                </a:solidFill>
                <a:effectLst>
                  <a:outerShdw blurRad="38100" dist="38100" dir="2700000" algn="tl">
                    <a:srgbClr val="000000"/>
                  </a:outerShdw>
                </a:effectLst>
              </a:rPr>
              <a:t>Determining The Need For Transplanting</a:t>
            </a:r>
            <a:endParaRPr lang="en-US" altLang="en-US" baseline="0">
              <a:solidFill>
                <a:srgbClr val="663300"/>
              </a:solidFill>
              <a:effectLst>
                <a:outerShdw blurRad="38100" dist="38100" dir="2700000" algn="tl">
                  <a:srgbClr val="000000"/>
                </a:outerShdw>
              </a:effectLst>
            </a:endParaRPr>
          </a:p>
        </p:txBody>
      </p:sp>
      <p:sp>
        <p:nvSpPr>
          <p:cNvPr id="215043" name="Text Box 3"/>
          <p:cNvSpPr txBox="1">
            <a:spLocks noChangeArrowheads="1"/>
          </p:cNvSpPr>
          <p:nvPr/>
        </p:nvSpPr>
        <p:spPr bwMode="auto">
          <a:xfrm>
            <a:off x="4191000" y="1246188"/>
            <a:ext cx="3352800" cy="17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hangingPunct="0">
              <a:lnSpc>
                <a:spcPct val="80000"/>
              </a:lnSpc>
              <a:spcBef>
                <a:spcPct val="30000"/>
              </a:spcBef>
            </a:pPr>
            <a:r>
              <a:rPr lang="en-US" altLang="en-US" sz="3300" baseline="0">
                <a:solidFill>
                  <a:srgbClr val="663300"/>
                </a:solidFill>
                <a:effectLst>
                  <a:outerShdw blurRad="38100" dist="38100" dir="2700000" algn="tl">
                    <a:srgbClr val="000000"/>
                  </a:outerShdw>
                </a:effectLst>
              </a:rPr>
              <a:t>2. The plant fills the container with new shoots.</a:t>
            </a:r>
            <a:endParaRPr lang="en-US" altLang="en-US" baseline="0">
              <a:solidFill>
                <a:srgbClr val="663300"/>
              </a:solidFill>
              <a:effectLst>
                <a:outerShdw blurRad="38100" dist="38100" dir="2700000" algn="tl">
                  <a:srgbClr val="000000"/>
                </a:outerShdw>
              </a:effectLst>
            </a:endParaRPr>
          </a:p>
        </p:txBody>
      </p:sp>
      <p:sp>
        <p:nvSpPr>
          <p:cNvPr id="215044" name="Text Box 4"/>
          <p:cNvSpPr txBox="1">
            <a:spLocks noChangeArrowheads="1"/>
          </p:cNvSpPr>
          <p:nvPr/>
        </p:nvSpPr>
        <p:spPr bwMode="auto">
          <a:xfrm>
            <a:off x="685800" y="1277938"/>
            <a:ext cx="3124200" cy="130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hangingPunct="0">
              <a:lnSpc>
                <a:spcPct val="80000"/>
              </a:lnSpc>
              <a:spcBef>
                <a:spcPct val="30000"/>
              </a:spcBef>
            </a:pPr>
            <a:r>
              <a:rPr lang="en-US" altLang="en-US" sz="3300" baseline="0">
                <a:solidFill>
                  <a:srgbClr val="663300"/>
                </a:solidFill>
                <a:effectLst>
                  <a:outerShdw blurRad="38100" dist="38100" dir="2700000" algn="tl">
                    <a:srgbClr val="000000"/>
                  </a:outerShdw>
                </a:effectLst>
              </a:rPr>
              <a:t>1. The plant appears top-heavy.</a:t>
            </a:r>
            <a:endParaRPr lang="en-US" altLang="en-US" baseline="0">
              <a:solidFill>
                <a:srgbClr val="663300"/>
              </a:solidFill>
              <a:effectLst>
                <a:outerShdw blurRad="38100" dist="38100" dir="2700000" algn="tl">
                  <a:srgbClr val="000000"/>
                </a:outerShdw>
              </a:effectLst>
            </a:endParaRPr>
          </a:p>
        </p:txBody>
      </p:sp>
      <p:sp>
        <p:nvSpPr>
          <p:cNvPr id="215045" name="Freeform 5"/>
          <p:cNvSpPr>
            <a:spLocks/>
          </p:cNvSpPr>
          <p:nvPr/>
        </p:nvSpPr>
        <p:spPr bwMode="auto">
          <a:xfrm>
            <a:off x="2146300" y="4440238"/>
            <a:ext cx="768350" cy="671512"/>
          </a:xfrm>
          <a:custGeom>
            <a:avLst/>
            <a:gdLst>
              <a:gd name="T0" fmla="*/ 0 w 544"/>
              <a:gd name="T1" fmla="*/ 0 h 423"/>
              <a:gd name="T2" fmla="*/ 543 w 544"/>
              <a:gd name="T3" fmla="*/ 0 h 423"/>
              <a:gd name="T4" fmla="*/ 476 w 544"/>
              <a:gd name="T5" fmla="*/ 422 h 423"/>
              <a:gd name="T6" fmla="*/ 106 w 544"/>
              <a:gd name="T7" fmla="*/ 422 h 423"/>
              <a:gd name="T8" fmla="*/ 0 w 544"/>
              <a:gd name="T9" fmla="*/ 0 h 423"/>
            </a:gdLst>
            <a:ahLst/>
            <a:cxnLst>
              <a:cxn ang="0">
                <a:pos x="T0" y="T1"/>
              </a:cxn>
              <a:cxn ang="0">
                <a:pos x="T2" y="T3"/>
              </a:cxn>
              <a:cxn ang="0">
                <a:pos x="T4" y="T5"/>
              </a:cxn>
              <a:cxn ang="0">
                <a:pos x="T6" y="T7"/>
              </a:cxn>
              <a:cxn ang="0">
                <a:pos x="T8" y="T9"/>
              </a:cxn>
            </a:cxnLst>
            <a:rect l="0" t="0" r="r" b="b"/>
            <a:pathLst>
              <a:path w="544" h="423">
                <a:moveTo>
                  <a:pt x="0" y="0"/>
                </a:moveTo>
                <a:lnTo>
                  <a:pt x="543" y="0"/>
                </a:lnTo>
                <a:lnTo>
                  <a:pt x="476" y="422"/>
                </a:lnTo>
                <a:lnTo>
                  <a:pt x="106" y="422"/>
                </a:lnTo>
                <a:lnTo>
                  <a:pt x="0" y="0"/>
                </a:lnTo>
              </a:path>
            </a:pathLst>
          </a:custGeom>
          <a:solidFill>
            <a:srgbClr val="BF4646"/>
          </a:solidFill>
          <a:ln w="2032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5046" name="Freeform 6"/>
          <p:cNvSpPr>
            <a:spLocks/>
          </p:cNvSpPr>
          <p:nvPr/>
        </p:nvSpPr>
        <p:spPr bwMode="auto">
          <a:xfrm>
            <a:off x="1878013" y="2838450"/>
            <a:ext cx="495300" cy="1657350"/>
          </a:xfrm>
          <a:custGeom>
            <a:avLst/>
            <a:gdLst>
              <a:gd name="T0" fmla="*/ 289 w 352"/>
              <a:gd name="T1" fmla="*/ 1020 h 1044"/>
              <a:gd name="T2" fmla="*/ 291 w 352"/>
              <a:gd name="T3" fmla="*/ 1010 h 1044"/>
              <a:gd name="T4" fmla="*/ 293 w 352"/>
              <a:gd name="T5" fmla="*/ 993 h 1044"/>
              <a:gd name="T6" fmla="*/ 293 w 352"/>
              <a:gd name="T7" fmla="*/ 974 h 1044"/>
              <a:gd name="T8" fmla="*/ 293 w 352"/>
              <a:gd name="T9" fmla="*/ 959 h 1044"/>
              <a:gd name="T10" fmla="*/ 293 w 352"/>
              <a:gd name="T11" fmla="*/ 934 h 1044"/>
              <a:gd name="T12" fmla="*/ 293 w 352"/>
              <a:gd name="T13" fmla="*/ 920 h 1044"/>
              <a:gd name="T14" fmla="*/ 293 w 352"/>
              <a:gd name="T15" fmla="*/ 907 h 1044"/>
              <a:gd name="T16" fmla="*/ 293 w 352"/>
              <a:gd name="T17" fmla="*/ 881 h 1044"/>
              <a:gd name="T18" fmla="*/ 293 w 352"/>
              <a:gd name="T19" fmla="*/ 862 h 1044"/>
              <a:gd name="T20" fmla="*/ 293 w 352"/>
              <a:gd name="T21" fmla="*/ 841 h 1044"/>
              <a:gd name="T22" fmla="*/ 294 w 352"/>
              <a:gd name="T23" fmla="*/ 816 h 1044"/>
              <a:gd name="T24" fmla="*/ 297 w 352"/>
              <a:gd name="T25" fmla="*/ 803 h 1044"/>
              <a:gd name="T26" fmla="*/ 295 w 352"/>
              <a:gd name="T27" fmla="*/ 788 h 1044"/>
              <a:gd name="T28" fmla="*/ 227 w 352"/>
              <a:gd name="T29" fmla="*/ 712 h 1044"/>
              <a:gd name="T30" fmla="*/ 141 w 352"/>
              <a:gd name="T31" fmla="*/ 669 h 1044"/>
              <a:gd name="T32" fmla="*/ 47 w 352"/>
              <a:gd name="T33" fmla="*/ 594 h 1044"/>
              <a:gd name="T34" fmla="*/ 31 w 352"/>
              <a:gd name="T35" fmla="*/ 573 h 1044"/>
              <a:gd name="T36" fmla="*/ 23 w 352"/>
              <a:gd name="T37" fmla="*/ 557 h 1044"/>
              <a:gd name="T38" fmla="*/ 14 w 352"/>
              <a:gd name="T39" fmla="*/ 527 h 1044"/>
              <a:gd name="T40" fmla="*/ 7 w 352"/>
              <a:gd name="T41" fmla="*/ 498 h 1044"/>
              <a:gd name="T42" fmla="*/ 4 w 352"/>
              <a:gd name="T43" fmla="*/ 473 h 1044"/>
              <a:gd name="T44" fmla="*/ 2 w 352"/>
              <a:gd name="T45" fmla="*/ 435 h 1044"/>
              <a:gd name="T46" fmla="*/ 0 w 352"/>
              <a:gd name="T47" fmla="*/ 415 h 1044"/>
              <a:gd name="T48" fmla="*/ 1 w 352"/>
              <a:gd name="T49" fmla="*/ 394 h 1044"/>
              <a:gd name="T50" fmla="*/ 8 w 352"/>
              <a:gd name="T51" fmla="*/ 351 h 1044"/>
              <a:gd name="T52" fmla="*/ 17 w 352"/>
              <a:gd name="T53" fmla="*/ 319 h 1044"/>
              <a:gd name="T54" fmla="*/ 29 w 352"/>
              <a:gd name="T55" fmla="*/ 283 h 1044"/>
              <a:gd name="T56" fmla="*/ 43 w 352"/>
              <a:gd name="T57" fmla="*/ 222 h 1044"/>
              <a:gd name="T58" fmla="*/ 53 w 352"/>
              <a:gd name="T59" fmla="*/ 182 h 1044"/>
              <a:gd name="T60" fmla="*/ 60 w 352"/>
              <a:gd name="T61" fmla="*/ 129 h 1044"/>
              <a:gd name="T62" fmla="*/ 63 w 352"/>
              <a:gd name="T63" fmla="*/ 62 h 1044"/>
              <a:gd name="T64" fmla="*/ 62 w 352"/>
              <a:gd name="T65" fmla="*/ 16 h 1044"/>
              <a:gd name="T66" fmla="*/ 61 w 352"/>
              <a:gd name="T67" fmla="*/ 0 h 1044"/>
              <a:gd name="T68" fmla="*/ 61 w 352"/>
              <a:gd name="T69" fmla="*/ 14 h 1044"/>
              <a:gd name="T70" fmla="*/ 60 w 352"/>
              <a:gd name="T71" fmla="*/ 42 h 1044"/>
              <a:gd name="T72" fmla="*/ 62 w 352"/>
              <a:gd name="T73" fmla="*/ 91 h 1044"/>
              <a:gd name="T74" fmla="*/ 63 w 352"/>
              <a:gd name="T75" fmla="*/ 137 h 1044"/>
              <a:gd name="T76" fmla="*/ 68 w 352"/>
              <a:gd name="T77" fmla="*/ 179 h 1044"/>
              <a:gd name="T78" fmla="*/ 85 w 352"/>
              <a:gd name="T79" fmla="*/ 248 h 1044"/>
              <a:gd name="T80" fmla="*/ 102 w 352"/>
              <a:gd name="T81" fmla="*/ 290 h 1044"/>
              <a:gd name="T82" fmla="*/ 123 w 352"/>
              <a:gd name="T83" fmla="*/ 335 h 1044"/>
              <a:gd name="T84" fmla="*/ 141 w 352"/>
              <a:gd name="T85" fmla="*/ 379 h 1044"/>
              <a:gd name="T86" fmla="*/ 147 w 352"/>
              <a:gd name="T87" fmla="*/ 398 h 1044"/>
              <a:gd name="T88" fmla="*/ 159 w 352"/>
              <a:gd name="T89" fmla="*/ 420 h 1044"/>
              <a:gd name="T90" fmla="*/ 181 w 352"/>
              <a:gd name="T91" fmla="*/ 450 h 1044"/>
              <a:gd name="T92" fmla="*/ 199 w 352"/>
              <a:gd name="T93" fmla="*/ 467 h 1044"/>
              <a:gd name="T94" fmla="*/ 221 w 352"/>
              <a:gd name="T95" fmla="*/ 493 h 1044"/>
              <a:gd name="T96" fmla="*/ 241 w 352"/>
              <a:gd name="T97" fmla="*/ 528 h 1044"/>
              <a:gd name="T98" fmla="*/ 252 w 352"/>
              <a:gd name="T99" fmla="*/ 553 h 1044"/>
              <a:gd name="T100" fmla="*/ 271 w 352"/>
              <a:gd name="T101" fmla="*/ 597 h 1044"/>
              <a:gd name="T102" fmla="*/ 288 w 352"/>
              <a:gd name="T103" fmla="*/ 633 h 1044"/>
              <a:gd name="T104" fmla="*/ 301 w 352"/>
              <a:gd name="T105" fmla="*/ 665 h 1044"/>
              <a:gd name="T106" fmla="*/ 323 w 352"/>
              <a:gd name="T107" fmla="*/ 773 h 1044"/>
              <a:gd name="T108" fmla="*/ 350 w 352"/>
              <a:gd name="T109" fmla="*/ 923 h 1044"/>
              <a:gd name="T110" fmla="*/ 336 w 352"/>
              <a:gd name="T111" fmla="*/ 1022 h 1044"/>
              <a:gd name="T112" fmla="*/ 305 w 352"/>
              <a:gd name="T113" fmla="*/ 1043 h 1044"/>
              <a:gd name="T114" fmla="*/ 299 w 352"/>
              <a:gd name="T115" fmla="*/ 1039 h 1044"/>
              <a:gd name="T116" fmla="*/ 294 w 352"/>
              <a:gd name="T117" fmla="*/ 1033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2" h="1044">
                <a:moveTo>
                  <a:pt x="293" y="1032"/>
                </a:moveTo>
                <a:lnTo>
                  <a:pt x="291" y="1029"/>
                </a:lnTo>
                <a:lnTo>
                  <a:pt x="291" y="1028"/>
                </a:lnTo>
                <a:lnTo>
                  <a:pt x="291" y="1027"/>
                </a:lnTo>
                <a:lnTo>
                  <a:pt x="290" y="1026"/>
                </a:lnTo>
                <a:lnTo>
                  <a:pt x="290" y="1025"/>
                </a:lnTo>
                <a:lnTo>
                  <a:pt x="290" y="1023"/>
                </a:lnTo>
                <a:lnTo>
                  <a:pt x="289" y="1023"/>
                </a:lnTo>
                <a:lnTo>
                  <a:pt x="289" y="1022"/>
                </a:lnTo>
                <a:lnTo>
                  <a:pt x="289" y="1021"/>
                </a:lnTo>
                <a:lnTo>
                  <a:pt x="289" y="1020"/>
                </a:lnTo>
                <a:lnTo>
                  <a:pt x="289" y="1019"/>
                </a:lnTo>
                <a:lnTo>
                  <a:pt x="289" y="1018"/>
                </a:lnTo>
                <a:lnTo>
                  <a:pt x="290" y="1017"/>
                </a:lnTo>
                <a:lnTo>
                  <a:pt x="290" y="1017"/>
                </a:lnTo>
                <a:lnTo>
                  <a:pt x="290" y="1016"/>
                </a:lnTo>
                <a:lnTo>
                  <a:pt x="290" y="1015"/>
                </a:lnTo>
                <a:lnTo>
                  <a:pt x="290" y="1014"/>
                </a:lnTo>
                <a:lnTo>
                  <a:pt x="291" y="1013"/>
                </a:lnTo>
                <a:lnTo>
                  <a:pt x="291" y="1012"/>
                </a:lnTo>
                <a:lnTo>
                  <a:pt x="291" y="1011"/>
                </a:lnTo>
                <a:lnTo>
                  <a:pt x="291" y="1010"/>
                </a:lnTo>
                <a:lnTo>
                  <a:pt x="291" y="1009"/>
                </a:lnTo>
                <a:lnTo>
                  <a:pt x="292" y="1008"/>
                </a:lnTo>
                <a:lnTo>
                  <a:pt x="292" y="1007"/>
                </a:lnTo>
                <a:lnTo>
                  <a:pt x="292" y="1006"/>
                </a:lnTo>
                <a:lnTo>
                  <a:pt x="292" y="1005"/>
                </a:lnTo>
                <a:lnTo>
                  <a:pt x="293" y="1004"/>
                </a:lnTo>
                <a:lnTo>
                  <a:pt x="293" y="1002"/>
                </a:lnTo>
                <a:lnTo>
                  <a:pt x="293" y="1001"/>
                </a:lnTo>
                <a:lnTo>
                  <a:pt x="293" y="999"/>
                </a:lnTo>
                <a:lnTo>
                  <a:pt x="293" y="998"/>
                </a:lnTo>
                <a:lnTo>
                  <a:pt x="293" y="993"/>
                </a:lnTo>
                <a:lnTo>
                  <a:pt x="293" y="991"/>
                </a:lnTo>
                <a:lnTo>
                  <a:pt x="293" y="989"/>
                </a:lnTo>
                <a:lnTo>
                  <a:pt x="293" y="987"/>
                </a:lnTo>
                <a:lnTo>
                  <a:pt x="293" y="985"/>
                </a:lnTo>
                <a:lnTo>
                  <a:pt x="293" y="983"/>
                </a:lnTo>
                <a:lnTo>
                  <a:pt x="293" y="981"/>
                </a:lnTo>
                <a:lnTo>
                  <a:pt x="293" y="980"/>
                </a:lnTo>
                <a:lnTo>
                  <a:pt x="293" y="978"/>
                </a:lnTo>
                <a:lnTo>
                  <a:pt x="293" y="977"/>
                </a:lnTo>
                <a:lnTo>
                  <a:pt x="293" y="975"/>
                </a:lnTo>
                <a:lnTo>
                  <a:pt x="293" y="974"/>
                </a:lnTo>
                <a:lnTo>
                  <a:pt x="293" y="973"/>
                </a:lnTo>
                <a:lnTo>
                  <a:pt x="293" y="971"/>
                </a:lnTo>
                <a:lnTo>
                  <a:pt x="293" y="970"/>
                </a:lnTo>
                <a:lnTo>
                  <a:pt x="293" y="969"/>
                </a:lnTo>
                <a:lnTo>
                  <a:pt x="293" y="967"/>
                </a:lnTo>
                <a:lnTo>
                  <a:pt x="293" y="966"/>
                </a:lnTo>
                <a:lnTo>
                  <a:pt x="293" y="965"/>
                </a:lnTo>
                <a:lnTo>
                  <a:pt x="293" y="963"/>
                </a:lnTo>
                <a:lnTo>
                  <a:pt x="293" y="962"/>
                </a:lnTo>
                <a:lnTo>
                  <a:pt x="293" y="960"/>
                </a:lnTo>
                <a:lnTo>
                  <a:pt x="293" y="959"/>
                </a:lnTo>
                <a:lnTo>
                  <a:pt x="293" y="957"/>
                </a:lnTo>
                <a:lnTo>
                  <a:pt x="293" y="955"/>
                </a:lnTo>
                <a:lnTo>
                  <a:pt x="293" y="953"/>
                </a:lnTo>
                <a:lnTo>
                  <a:pt x="293" y="951"/>
                </a:lnTo>
                <a:lnTo>
                  <a:pt x="293" y="949"/>
                </a:lnTo>
                <a:lnTo>
                  <a:pt x="293" y="947"/>
                </a:lnTo>
                <a:lnTo>
                  <a:pt x="293" y="944"/>
                </a:lnTo>
                <a:lnTo>
                  <a:pt x="293" y="942"/>
                </a:lnTo>
                <a:lnTo>
                  <a:pt x="293" y="938"/>
                </a:lnTo>
                <a:lnTo>
                  <a:pt x="293" y="936"/>
                </a:lnTo>
                <a:lnTo>
                  <a:pt x="293" y="934"/>
                </a:lnTo>
                <a:lnTo>
                  <a:pt x="293" y="933"/>
                </a:lnTo>
                <a:lnTo>
                  <a:pt x="293" y="931"/>
                </a:lnTo>
                <a:lnTo>
                  <a:pt x="293" y="930"/>
                </a:lnTo>
                <a:lnTo>
                  <a:pt x="293" y="928"/>
                </a:lnTo>
                <a:lnTo>
                  <a:pt x="293" y="927"/>
                </a:lnTo>
                <a:lnTo>
                  <a:pt x="293" y="926"/>
                </a:lnTo>
                <a:lnTo>
                  <a:pt x="293" y="925"/>
                </a:lnTo>
                <a:lnTo>
                  <a:pt x="293" y="923"/>
                </a:lnTo>
                <a:lnTo>
                  <a:pt x="293" y="922"/>
                </a:lnTo>
                <a:lnTo>
                  <a:pt x="293" y="921"/>
                </a:lnTo>
                <a:lnTo>
                  <a:pt x="293" y="920"/>
                </a:lnTo>
                <a:lnTo>
                  <a:pt x="293" y="919"/>
                </a:lnTo>
                <a:lnTo>
                  <a:pt x="293" y="918"/>
                </a:lnTo>
                <a:lnTo>
                  <a:pt x="293" y="917"/>
                </a:lnTo>
                <a:lnTo>
                  <a:pt x="293" y="916"/>
                </a:lnTo>
                <a:lnTo>
                  <a:pt x="293" y="915"/>
                </a:lnTo>
                <a:lnTo>
                  <a:pt x="293" y="914"/>
                </a:lnTo>
                <a:lnTo>
                  <a:pt x="293" y="913"/>
                </a:lnTo>
                <a:lnTo>
                  <a:pt x="293" y="911"/>
                </a:lnTo>
                <a:lnTo>
                  <a:pt x="293" y="910"/>
                </a:lnTo>
                <a:lnTo>
                  <a:pt x="293" y="909"/>
                </a:lnTo>
                <a:lnTo>
                  <a:pt x="293" y="907"/>
                </a:lnTo>
                <a:lnTo>
                  <a:pt x="293" y="906"/>
                </a:lnTo>
                <a:lnTo>
                  <a:pt x="293" y="904"/>
                </a:lnTo>
                <a:lnTo>
                  <a:pt x="293" y="903"/>
                </a:lnTo>
                <a:lnTo>
                  <a:pt x="293" y="901"/>
                </a:lnTo>
                <a:lnTo>
                  <a:pt x="293" y="899"/>
                </a:lnTo>
                <a:lnTo>
                  <a:pt x="293" y="897"/>
                </a:lnTo>
                <a:lnTo>
                  <a:pt x="293" y="891"/>
                </a:lnTo>
                <a:lnTo>
                  <a:pt x="293" y="888"/>
                </a:lnTo>
                <a:lnTo>
                  <a:pt x="293" y="886"/>
                </a:lnTo>
                <a:lnTo>
                  <a:pt x="293" y="883"/>
                </a:lnTo>
                <a:lnTo>
                  <a:pt x="293" y="881"/>
                </a:lnTo>
                <a:lnTo>
                  <a:pt x="293" y="879"/>
                </a:lnTo>
                <a:lnTo>
                  <a:pt x="293" y="877"/>
                </a:lnTo>
                <a:lnTo>
                  <a:pt x="293" y="875"/>
                </a:lnTo>
                <a:lnTo>
                  <a:pt x="293" y="873"/>
                </a:lnTo>
                <a:lnTo>
                  <a:pt x="293" y="871"/>
                </a:lnTo>
                <a:lnTo>
                  <a:pt x="293" y="870"/>
                </a:lnTo>
                <a:lnTo>
                  <a:pt x="293" y="868"/>
                </a:lnTo>
                <a:lnTo>
                  <a:pt x="293" y="866"/>
                </a:lnTo>
                <a:lnTo>
                  <a:pt x="293" y="865"/>
                </a:lnTo>
                <a:lnTo>
                  <a:pt x="293" y="863"/>
                </a:lnTo>
                <a:lnTo>
                  <a:pt x="293" y="862"/>
                </a:lnTo>
                <a:lnTo>
                  <a:pt x="293" y="860"/>
                </a:lnTo>
                <a:lnTo>
                  <a:pt x="293" y="858"/>
                </a:lnTo>
                <a:lnTo>
                  <a:pt x="293" y="857"/>
                </a:lnTo>
                <a:lnTo>
                  <a:pt x="293" y="855"/>
                </a:lnTo>
                <a:lnTo>
                  <a:pt x="293" y="853"/>
                </a:lnTo>
                <a:lnTo>
                  <a:pt x="293" y="851"/>
                </a:lnTo>
                <a:lnTo>
                  <a:pt x="293" y="849"/>
                </a:lnTo>
                <a:lnTo>
                  <a:pt x="293" y="847"/>
                </a:lnTo>
                <a:lnTo>
                  <a:pt x="293" y="845"/>
                </a:lnTo>
                <a:lnTo>
                  <a:pt x="293" y="843"/>
                </a:lnTo>
                <a:lnTo>
                  <a:pt x="293" y="841"/>
                </a:lnTo>
                <a:lnTo>
                  <a:pt x="293" y="838"/>
                </a:lnTo>
                <a:lnTo>
                  <a:pt x="293" y="835"/>
                </a:lnTo>
                <a:lnTo>
                  <a:pt x="293" y="833"/>
                </a:lnTo>
                <a:lnTo>
                  <a:pt x="293" y="830"/>
                </a:lnTo>
                <a:lnTo>
                  <a:pt x="293" y="825"/>
                </a:lnTo>
                <a:lnTo>
                  <a:pt x="293" y="824"/>
                </a:lnTo>
                <a:lnTo>
                  <a:pt x="293" y="822"/>
                </a:lnTo>
                <a:lnTo>
                  <a:pt x="293" y="820"/>
                </a:lnTo>
                <a:lnTo>
                  <a:pt x="294" y="819"/>
                </a:lnTo>
                <a:lnTo>
                  <a:pt x="294" y="817"/>
                </a:lnTo>
                <a:lnTo>
                  <a:pt x="294" y="816"/>
                </a:lnTo>
                <a:lnTo>
                  <a:pt x="295" y="814"/>
                </a:lnTo>
                <a:lnTo>
                  <a:pt x="295" y="813"/>
                </a:lnTo>
                <a:lnTo>
                  <a:pt x="295" y="812"/>
                </a:lnTo>
                <a:lnTo>
                  <a:pt x="295" y="811"/>
                </a:lnTo>
                <a:lnTo>
                  <a:pt x="296" y="809"/>
                </a:lnTo>
                <a:lnTo>
                  <a:pt x="296" y="808"/>
                </a:lnTo>
                <a:lnTo>
                  <a:pt x="297" y="807"/>
                </a:lnTo>
                <a:lnTo>
                  <a:pt x="297" y="806"/>
                </a:lnTo>
                <a:lnTo>
                  <a:pt x="297" y="805"/>
                </a:lnTo>
                <a:lnTo>
                  <a:pt x="297" y="803"/>
                </a:lnTo>
                <a:lnTo>
                  <a:pt x="297" y="803"/>
                </a:lnTo>
                <a:lnTo>
                  <a:pt x="297" y="801"/>
                </a:lnTo>
                <a:lnTo>
                  <a:pt x="297" y="800"/>
                </a:lnTo>
                <a:lnTo>
                  <a:pt x="297" y="799"/>
                </a:lnTo>
                <a:lnTo>
                  <a:pt x="297" y="798"/>
                </a:lnTo>
                <a:lnTo>
                  <a:pt x="297" y="797"/>
                </a:lnTo>
                <a:lnTo>
                  <a:pt x="297" y="795"/>
                </a:lnTo>
                <a:lnTo>
                  <a:pt x="297" y="794"/>
                </a:lnTo>
                <a:lnTo>
                  <a:pt x="296" y="793"/>
                </a:lnTo>
                <a:lnTo>
                  <a:pt x="296" y="791"/>
                </a:lnTo>
                <a:lnTo>
                  <a:pt x="295" y="790"/>
                </a:lnTo>
                <a:lnTo>
                  <a:pt x="295" y="788"/>
                </a:lnTo>
                <a:lnTo>
                  <a:pt x="294" y="787"/>
                </a:lnTo>
                <a:lnTo>
                  <a:pt x="293" y="785"/>
                </a:lnTo>
                <a:lnTo>
                  <a:pt x="281" y="765"/>
                </a:lnTo>
                <a:lnTo>
                  <a:pt x="275" y="756"/>
                </a:lnTo>
                <a:lnTo>
                  <a:pt x="268" y="748"/>
                </a:lnTo>
                <a:lnTo>
                  <a:pt x="262" y="741"/>
                </a:lnTo>
                <a:lnTo>
                  <a:pt x="255" y="734"/>
                </a:lnTo>
                <a:lnTo>
                  <a:pt x="249" y="728"/>
                </a:lnTo>
                <a:lnTo>
                  <a:pt x="241" y="722"/>
                </a:lnTo>
                <a:lnTo>
                  <a:pt x="235" y="717"/>
                </a:lnTo>
                <a:lnTo>
                  <a:pt x="227" y="712"/>
                </a:lnTo>
                <a:lnTo>
                  <a:pt x="220" y="707"/>
                </a:lnTo>
                <a:lnTo>
                  <a:pt x="213" y="703"/>
                </a:lnTo>
                <a:lnTo>
                  <a:pt x="205" y="699"/>
                </a:lnTo>
                <a:lnTo>
                  <a:pt x="197" y="695"/>
                </a:lnTo>
                <a:lnTo>
                  <a:pt x="189" y="691"/>
                </a:lnTo>
                <a:lnTo>
                  <a:pt x="182" y="688"/>
                </a:lnTo>
                <a:lnTo>
                  <a:pt x="174" y="684"/>
                </a:lnTo>
                <a:lnTo>
                  <a:pt x="166" y="680"/>
                </a:lnTo>
                <a:lnTo>
                  <a:pt x="158" y="677"/>
                </a:lnTo>
                <a:lnTo>
                  <a:pt x="149" y="673"/>
                </a:lnTo>
                <a:lnTo>
                  <a:pt x="141" y="669"/>
                </a:lnTo>
                <a:lnTo>
                  <a:pt x="133" y="664"/>
                </a:lnTo>
                <a:lnTo>
                  <a:pt x="124" y="659"/>
                </a:lnTo>
                <a:lnTo>
                  <a:pt x="116" y="654"/>
                </a:lnTo>
                <a:lnTo>
                  <a:pt x="107" y="649"/>
                </a:lnTo>
                <a:lnTo>
                  <a:pt x="99" y="643"/>
                </a:lnTo>
                <a:lnTo>
                  <a:pt x="90" y="636"/>
                </a:lnTo>
                <a:lnTo>
                  <a:pt x="81" y="629"/>
                </a:lnTo>
                <a:lnTo>
                  <a:pt x="73" y="621"/>
                </a:lnTo>
                <a:lnTo>
                  <a:pt x="64" y="613"/>
                </a:lnTo>
                <a:lnTo>
                  <a:pt x="55" y="604"/>
                </a:lnTo>
                <a:lnTo>
                  <a:pt x="47" y="594"/>
                </a:lnTo>
                <a:lnTo>
                  <a:pt x="43" y="589"/>
                </a:lnTo>
                <a:lnTo>
                  <a:pt x="41" y="587"/>
                </a:lnTo>
                <a:lnTo>
                  <a:pt x="39" y="586"/>
                </a:lnTo>
                <a:lnTo>
                  <a:pt x="38" y="584"/>
                </a:lnTo>
                <a:lnTo>
                  <a:pt x="37" y="582"/>
                </a:lnTo>
                <a:lnTo>
                  <a:pt x="35" y="581"/>
                </a:lnTo>
                <a:lnTo>
                  <a:pt x="35" y="579"/>
                </a:lnTo>
                <a:lnTo>
                  <a:pt x="33" y="577"/>
                </a:lnTo>
                <a:lnTo>
                  <a:pt x="32" y="576"/>
                </a:lnTo>
                <a:lnTo>
                  <a:pt x="31" y="575"/>
                </a:lnTo>
                <a:lnTo>
                  <a:pt x="31" y="573"/>
                </a:lnTo>
                <a:lnTo>
                  <a:pt x="30" y="572"/>
                </a:lnTo>
                <a:lnTo>
                  <a:pt x="29" y="570"/>
                </a:lnTo>
                <a:lnTo>
                  <a:pt x="29" y="569"/>
                </a:lnTo>
                <a:lnTo>
                  <a:pt x="28" y="568"/>
                </a:lnTo>
                <a:lnTo>
                  <a:pt x="27" y="566"/>
                </a:lnTo>
                <a:lnTo>
                  <a:pt x="27" y="565"/>
                </a:lnTo>
                <a:lnTo>
                  <a:pt x="26" y="563"/>
                </a:lnTo>
                <a:lnTo>
                  <a:pt x="25" y="562"/>
                </a:lnTo>
                <a:lnTo>
                  <a:pt x="25" y="561"/>
                </a:lnTo>
                <a:lnTo>
                  <a:pt x="24" y="559"/>
                </a:lnTo>
                <a:lnTo>
                  <a:pt x="23" y="557"/>
                </a:lnTo>
                <a:lnTo>
                  <a:pt x="23" y="555"/>
                </a:lnTo>
                <a:lnTo>
                  <a:pt x="23" y="554"/>
                </a:lnTo>
                <a:lnTo>
                  <a:pt x="22" y="552"/>
                </a:lnTo>
                <a:lnTo>
                  <a:pt x="21" y="550"/>
                </a:lnTo>
                <a:lnTo>
                  <a:pt x="21" y="548"/>
                </a:lnTo>
                <a:lnTo>
                  <a:pt x="20" y="545"/>
                </a:lnTo>
                <a:lnTo>
                  <a:pt x="19" y="543"/>
                </a:lnTo>
                <a:lnTo>
                  <a:pt x="18" y="541"/>
                </a:lnTo>
                <a:lnTo>
                  <a:pt x="17" y="538"/>
                </a:lnTo>
                <a:lnTo>
                  <a:pt x="15" y="530"/>
                </a:lnTo>
                <a:lnTo>
                  <a:pt x="14" y="527"/>
                </a:lnTo>
                <a:lnTo>
                  <a:pt x="13" y="523"/>
                </a:lnTo>
                <a:lnTo>
                  <a:pt x="12" y="521"/>
                </a:lnTo>
                <a:lnTo>
                  <a:pt x="11" y="517"/>
                </a:lnTo>
                <a:lnTo>
                  <a:pt x="10" y="515"/>
                </a:lnTo>
                <a:lnTo>
                  <a:pt x="9" y="512"/>
                </a:lnTo>
                <a:lnTo>
                  <a:pt x="9" y="509"/>
                </a:lnTo>
                <a:lnTo>
                  <a:pt x="8" y="507"/>
                </a:lnTo>
                <a:lnTo>
                  <a:pt x="8" y="505"/>
                </a:lnTo>
                <a:lnTo>
                  <a:pt x="7" y="503"/>
                </a:lnTo>
                <a:lnTo>
                  <a:pt x="7" y="500"/>
                </a:lnTo>
                <a:lnTo>
                  <a:pt x="7" y="498"/>
                </a:lnTo>
                <a:lnTo>
                  <a:pt x="6" y="496"/>
                </a:lnTo>
                <a:lnTo>
                  <a:pt x="6" y="494"/>
                </a:lnTo>
                <a:lnTo>
                  <a:pt x="6" y="492"/>
                </a:lnTo>
                <a:lnTo>
                  <a:pt x="6" y="490"/>
                </a:lnTo>
                <a:lnTo>
                  <a:pt x="5" y="487"/>
                </a:lnTo>
                <a:lnTo>
                  <a:pt x="5" y="485"/>
                </a:lnTo>
                <a:lnTo>
                  <a:pt x="5" y="483"/>
                </a:lnTo>
                <a:lnTo>
                  <a:pt x="5" y="481"/>
                </a:lnTo>
                <a:lnTo>
                  <a:pt x="5" y="478"/>
                </a:lnTo>
                <a:lnTo>
                  <a:pt x="5" y="475"/>
                </a:lnTo>
                <a:lnTo>
                  <a:pt x="4" y="473"/>
                </a:lnTo>
                <a:lnTo>
                  <a:pt x="4" y="470"/>
                </a:lnTo>
                <a:lnTo>
                  <a:pt x="4" y="467"/>
                </a:lnTo>
                <a:lnTo>
                  <a:pt x="4" y="463"/>
                </a:lnTo>
                <a:lnTo>
                  <a:pt x="4" y="460"/>
                </a:lnTo>
                <a:lnTo>
                  <a:pt x="3" y="456"/>
                </a:lnTo>
                <a:lnTo>
                  <a:pt x="3" y="453"/>
                </a:lnTo>
                <a:lnTo>
                  <a:pt x="3" y="449"/>
                </a:lnTo>
                <a:lnTo>
                  <a:pt x="2" y="443"/>
                </a:lnTo>
                <a:lnTo>
                  <a:pt x="2" y="440"/>
                </a:lnTo>
                <a:lnTo>
                  <a:pt x="2" y="437"/>
                </a:lnTo>
                <a:lnTo>
                  <a:pt x="2" y="435"/>
                </a:lnTo>
                <a:lnTo>
                  <a:pt x="1" y="433"/>
                </a:lnTo>
                <a:lnTo>
                  <a:pt x="1" y="430"/>
                </a:lnTo>
                <a:lnTo>
                  <a:pt x="1" y="428"/>
                </a:lnTo>
                <a:lnTo>
                  <a:pt x="1" y="427"/>
                </a:lnTo>
                <a:lnTo>
                  <a:pt x="1" y="425"/>
                </a:lnTo>
                <a:lnTo>
                  <a:pt x="1" y="423"/>
                </a:lnTo>
                <a:lnTo>
                  <a:pt x="1" y="421"/>
                </a:lnTo>
                <a:lnTo>
                  <a:pt x="0" y="419"/>
                </a:lnTo>
                <a:lnTo>
                  <a:pt x="0" y="418"/>
                </a:lnTo>
                <a:lnTo>
                  <a:pt x="0" y="416"/>
                </a:lnTo>
                <a:lnTo>
                  <a:pt x="0" y="415"/>
                </a:lnTo>
                <a:lnTo>
                  <a:pt x="0" y="413"/>
                </a:lnTo>
                <a:lnTo>
                  <a:pt x="0" y="411"/>
                </a:lnTo>
                <a:lnTo>
                  <a:pt x="0" y="410"/>
                </a:lnTo>
                <a:lnTo>
                  <a:pt x="0" y="408"/>
                </a:lnTo>
                <a:lnTo>
                  <a:pt x="0" y="406"/>
                </a:lnTo>
                <a:lnTo>
                  <a:pt x="1" y="405"/>
                </a:lnTo>
                <a:lnTo>
                  <a:pt x="1" y="403"/>
                </a:lnTo>
                <a:lnTo>
                  <a:pt x="1" y="401"/>
                </a:lnTo>
                <a:lnTo>
                  <a:pt x="1" y="399"/>
                </a:lnTo>
                <a:lnTo>
                  <a:pt x="1" y="397"/>
                </a:lnTo>
                <a:lnTo>
                  <a:pt x="1" y="394"/>
                </a:lnTo>
                <a:lnTo>
                  <a:pt x="1" y="392"/>
                </a:lnTo>
                <a:lnTo>
                  <a:pt x="2" y="389"/>
                </a:lnTo>
                <a:lnTo>
                  <a:pt x="2" y="387"/>
                </a:lnTo>
                <a:lnTo>
                  <a:pt x="3" y="384"/>
                </a:lnTo>
                <a:lnTo>
                  <a:pt x="3" y="381"/>
                </a:lnTo>
                <a:lnTo>
                  <a:pt x="4" y="371"/>
                </a:lnTo>
                <a:lnTo>
                  <a:pt x="5" y="366"/>
                </a:lnTo>
                <a:lnTo>
                  <a:pt x="5" y="362"/>
                </a:lnTo>
                <a:lnTo>
                  <a:pt x="6" y="358"/>
                </a:lnTo>
                <a:lnTo>
                  <a:pt x="7" y="354"/>
                </a:lnTo>
                <a:lnTo>
                  <a:pt x="8" y="351"/>
                </a:lnTo>
                <a:lnTo>
                  <a:pt x="9" y="347"/>
                </a:lnTo>
                <a:lnTo>
                  <a:pt x="9" y="344"/>
                </a:lnTo>
                <a:lnTo>
                  <a:pt x="10" y="341"/>
                </a:lnTo>
                <a:lnTo>
                  <a:pt x="11" y="338"/>
                </a:lnTo>
                <a:lnTo>
                  <a:pt x="12" y="335"/>
                </a:lnTo>
                <a:lnTo>
                  <a:pt x="13" y="333"/>
                </a:lnTo>
                <a:lnTo>
                  <a:pt x="13" y="330"/>
                </a:lnTo>
                <a:lnTo>
                  <a:pt x="15" y="327"/>
                </a:lnTo>
                <a:lnTo>
                  <a:pt x="15" y="325"/>
                </a:lnTo>
                <a:lnTo>
                  <a:pt x="16" y="322"/>
                </a:lnTo>
                <a:lnTo>
                  <a:pt x="17" y="319"/>
                </a:lnTo>
                <a:lnTo>
                  <a:pt x="18" y="317"/>
                </a:lnTo>
                <a:lnTo>
                  <a:pt x="19" y="314"/>
                </a:lnTo>
                <a:lnTo>
                  <a:pt x="20" y="311"/>
                </a:lnTo>
                <a:lnTo>
                  <a:pt x="21" y="308"/>
                </a:lnTo>
                <a:lnTo>
                  <a:pt x="22" y="305"/>
                </a:lnTo>
                <a:lnTo>
                  <a:pt x="23" y="302"/>
                </a:lnTo>
                <a:lnTo>
                  <a:pt x="24" y="299"/>
                </a:lnTo>
                <a:lnTo>
                  <a:pt x="25" y="295"/>
                </a:lnTo>
                <a:lnTo>
                  <a:pt x="26" y="291"/>
                </a:lnTo>
                <a:lnTo>
                  <a:pt x="27" y="287"/>
                </a:lnTo>
                <a:lnTo>
                  <a:pt x="29" y="283"/>
                </a:lnTo>
                <a:lnTo>
                  <a:pt x="30" y="279"/>
                </a:lnTo>
                <a:lnTo>
                  <a:pt x="31" y="274"/>
                </a:lnTo>
                <a:lnTo>
                  <a:pt x="32" y="269"/>
                </a:lnTo>
                <a:lnTo>
                  <a:pt x="35" y="256"/>
                </a:lnTo>
                <a:lnTo>
                  <a:pt x="36" y="250"/>
                </a:lnTo>
                <a:lnTo>
                  <a:pt x="38" y="245"/>
                </a:lnTo>
                <a:lnTo>
                  <a:pt x="39" y="239"/>
                </a:lnTo>
                <a:lnTo>
                  <a:pt x="40" y="235"/>
                </a:lnTo>
                <a:lnTo>
                  <a:pt x="41" y="230"/>
                </a:lnTo>
                <a:lnTo>
                  <a:pt x="43" y="226"/>
                </a:lnTo>
                <a:lnTo>
                  <a:pt x="43" y="222"/>
                </a:lnTo>
                <a:lnTo>
                  <a:pt x="45" y="218"/>
                </a:lnTo>
                <a:lnTo>
                  <a:pt x="45" y="214"/>
                </a:lnTo>
                <a:lnTo>
                  <a:pt x="47" y="210"/>
                </a:lnTo>
                <a:lnTo>
                  <a:pt x="47" y="207"/>
                </a:lnTo>
                <a:lnTo>
                  <a:pt x="48" y="203"/>
                </a:lnTo>
                <a:lnTo>
                  <a:pt x="49" y="200"/>
                </a:lnTo>
                <a:lnTo>
                  <a:pt x="50" y="196"/>
                </a:lnTo>
                <a:lnTo>
                  <a:pt x="51" y="193"/>
                </a:lnTo>
                <a:lnTo>
                  <a:pt x="51" y="189"/>
                </a:lnTo>
                <a:lnTo>
                  <a:pt x="52" y="186"/>
                </a:lnTo>
                <a:lnTo>
                  <a:pt x="53" y="182"/>
                </a:lnTo>
                <a:lnTo>
                  <a:pt x="53" y="179"/>
                </a:lnTo>
                <a:lnTo>
                  <a:pt x="54" y="175"/>
                </a:lnTo>
                <a:lnTo>
                  <a:pt x="55" y="171"/>
                </a:lnTo>
                <a:lnTo>
                  <a:pt x="55" y="167"/>
                </a:lnTo>
                <a:lnTo>
                  <a:pt x="56" y="162"/>
                </a:lnTo>
                <a:lnTo>
                  <a:pt x="57" y="157"/>
                </a:lnTo>
                <a:lnTo>
                  <a:pt x="57" y="153"/>
                </a:lnTo>
                <a:lnTo>
                  <a:pt x="58" y="147"/>
                </a:lnTo>
                <a:lnTo>
                  <a:pt x="59" y="142"/>
                </a:lnTo>
                <a:lnTo>
                  <a:pt x="59" y="136"/>
                </a:lnTo>
                <a:lnTo>
                  <a:pt x="60" y="129"/>
                </a:lnTo>
                <a:lnTo>
                  <a:pt x="61" y="123"/>
                </a:lnTo>
                <a:lnTo>
                  <a:pt x="62" y="111"/>
                </a:lnTo>
                <a:lnTo>
                  <a:pt x="62" y="106"/>
                </a:lnTo>
                <a:lnTo>
                  <a:pt x="63" y="100"/>
                </a:lnTo>
                <a:lnTo>
                  <a:pt x="63" y="94"/>
                </a:lnTo>
                <a:lnTo>
                  <a:pt x="63" y="89"/>
                </a:lnTo>
                <a:lnTo>
                  <a:pt x="63" y="83"/>
                </a:lnTo>
                <a:lnTo>
                  <a:pt x="63" y="78"/>
                </a:lnTo>
                <a:lnTo>
                  <a:pt x="63" y="72"/>
                </a:lnTo>
                <a:lnTo>
                  <a:pt x="63" y="67"/>
                </a:lnTo>
                <a:lnTo>
                  <a:pt x="63" y="62"/>
                </a:lnTo>
                <a:lnTo>
                  <a:pt x="63" y="57"/>
                </a:lnTo>
                <a:lnTo>
                  <a:pt x="63" y="52"/>
                </a:lnTo>
                <a:lnTo>
                  <a:pt x="63" y="47"/>
                </a:lnTo>
                <a:lnTo>
                  <a:pt x="63" y="43"/>
                </a:lnTo>
                <a:lnTo>
                  <a:pt x="63" y="38"/>
                </a:lnTo>
                <a:lnTo>
                  <a:pt x="63" y="34"/>
                </a:lnTo>
                <a:lnTo>
                  <a:pt x="63" y="30"/>
                </a:lnTo>
                <a:lnTo>
                  <a:pt x="63" y="26"/>
                </a:lnTo>
                <a:lnTo>
                  <a:pt x="62" y="23"/>
                </a:lnTo>
                <a:lnTo>
                  <a:pt x="62" y="19"/>
                </a:lnTo>
                <a:lnTo>
                  <a:pt x="62" y="16"/>
                </a:lnTo>
                <a:lnTo>
                  <a:pt x="62" y="13"/>
                </a:lnTo>
                <a:lnTo>
                  <a:pt x="62" y="10"/>
                </a:lnTo>
                <a:lnTo>
                  <a:pt x="61" y="8"/>
                </a:lnTo>
                <a:lnTo>
                  <a:pt x="61" y="6"/>
                </a:lnTo>
                <a:lnTo>
                  <a:pt x="61" y="4"/>
                </a:lnTo>
                <a:lnTo>
                  <a:pt x="61" y="2"/>
                </a:lnTo>
                <a:lnTo>
                  <a:pt x="61" y="1"/>
                </a:lnTo>
                <a:lnTo>
                  <a:pt x="61" y="0"/>
                </a:lnTo>
                <a:lnTo>
                  <a:pt x="61" y="0"/>
                </a:lnTo>
                <a:lnTo>
                  <a:pt x="61" y="0"/>
                </a:lnTo>
                <a:lnTo>
                  <a:pt x="61" y="0"/>
                </a:lnTo>
                <a:lnTo>
                  <a:pt x="61" y="1"/>
                </a:lnTo>
                <a:lnTo>
                  <a:pt x="61" y="1"/>
                </a:lnTo>
                <a:lnTo>
                  <a:pt x="61" y="2"/>
                </a:lnTo>
                <a:lnTo>
                  <a:pt x="61" y="3"/>
                </a:lnTo>
                <a:lnTo>
                  <a:pt x="61" y="4"/>
                </a:lnTo>
                <a:lnTo>
                  <a:pt x="61" y="5"/>
                </a:lnTo>
                <a:lnTo>
                  <a:pt x="61" y="7"/>
                </a:lnTo>
                <a:lnTo>
                  <a:pt x="61" y="8"/>
                </a:lnTo>
                <a:lnTo>
                  <a:pt x="61" y="10"/>
                </a:lnTo>
                <a:lnTo>
                  <a:pt x="61" y="12"/>
                </a:lnTo>
                <a:lnTo>
                  <a:pt x="61" y="14"/>
                </a:lnTo>
                <a:lnTo>
                  <a:pt x="61" y="16"/>
                </a:lnTo>
                <a:lnTo>
                  <a:pt x="60" y="18"/>
                </a:lnTo>
                <a:lnTo>
                  <a:pt x="60" y="21"/>
                </a:lnTo>
                <a:lnTo>
                  <a:pt x="60" y="23"/>
                </a:lnTo>
                <a:lnTo>
                  <a:pt x="60" y="25"/>
                </a:lnTo>
                <a:lnTo>
                  <a:pt x="60" y="28"/>
                </a:lnTo>
                <a:lnTo>
                  <a:pt x="60" y="31"/>
                </a:lnTo>
                <a:lnTo>
                  <a:pt x="60" y="33"/>
                </a:lnTo>
                <a:lnTo>
                  <a:pt x="60" y="36"/>
                </a:lnTo>
                <a:lnTo>
                  <a:pt x="60" y="39"/>
                </a:lnTo>
                <a:lnTo>
                  <a:pt x="60" y="42"/>
                </a:lnTo>
                <a:lnTo>
                  <a:pt x="60" y="45"/>
                </a:lnTo>
                <a:lnTo>
                  <a:pt x="60" y="48"/>
                </a:lnTo>
                <a:lnTo>
                  <a:pt x="60" y="51"/>
                </a:lnTo>
                <a:lnTo>
                  <a:pt x="61" y="54"/>
                </a:lnTo>
                <a:lnTo>
                  <a:pt x="61" y="57"/>
                </a:lnTo>
                <a:lnTo>
                  <a:pt x="61" y="61"/>
                </a:lnTo>
                <a:lnTo>
                  <a:pt x="61" y="64"/>
                </a:lnTo>
                <a:lnTo>
                  <a:pt x="61" y="67"/>
                </a:lnTo>
                <a:lnTo>
                  <a:pt x="61" y="80"/>
                </a:lnTo>
                <a:lnTo>
                  <a:pt x="61" y="85"/>
                </a:lnTo>
                <a:lnTo>
                  <a:pt x="62" y="91"/>
                </a:lnTo>
                <a:lnTo>
                  <a:pt x="62" y="96"/>
                </a:lnTo>
                <a:lnTo>
                  <a:pt x="62" y="101"/>
                </a:lnTo>
                <a:lnTo>
                  <a:pt x="62" y="106"/>
                </a:lnTo>
                <a:lnTo>
                  <a:pt x="62" y="111"/>
                </a:lnTo>
                <a:lnTo>
                  <a:pt x="62" y="115"/>
                </a:lnTo>
                <a:lnTo>
                  <a:pt x="62" y="119"/>
                </a:lnTo>
                <a:lnTo>
                  <a:pt x="62" y="123"/>
                </a:lnTo>
                <a:lnTo>
                  <a:pt x="63" y="126"/>
                </a:lnTo>
                <a:lnTo>
                  <a:pt x="63" y="130"/>
                </a:lnTo>
                <a:lnTo>
                  <a:pt x="63" y="133"/>
                </a:lnTo>
                <a:lnTo>
                  <a:pt x="63" y="137"/>
                </a:lnTo>
                <a:lnTo>
                  <a:pt x="63" y="141"/>
                </a:lnTo>
                <a:lnTo>
                  <a:pt x="63" y="144"/>
                </a:lnTo>
                <a:lnTo>
                  <a:pt x="63" y="147"/>
                </a:lnTo>
                <a:lnTo>
                  <a:pt x="64" y="151"/>
                </a:lnTo>
                <a:lnTo>
                  <a:pt x="64" y="155"/>
                </a:lnTo>
                <a:lnTo>
                  <a:pt x="65" y="158"/>
                </a:lnTo>
                <a:lnTo>
                  <a:pt x="65" y="162"/>
                </a:lnTo>
                <a:lnTo>
                  <a:pt x="66" y="166"/>
                </a:lnTo>
                <a:lnTo>
                  <a:pt x="66" y="170"/>
                </a:lnTo>
                <a:lnTo>
                  <a:pt x="67" y="175"/>
                </a:lnTo>
                <a:lnTo>
                  <a:pt x="68" y="179"/>
                </a:lnTo>
                <a:lnTo>
                  <a:pt x="69" y="184"/>
                </a:lnTo>
                <a:lnTo>
                  <a:pt x="70" y="189"/>
                </a:lnTo>
                <a:lnTo>
                  <a:pt x="71" y="194"/>
                </a:lnTo>
                <a:lnTo>
                  <a:pt x="73" y="200"/>
                </a:lnTo>
                <a:lnTo>
                  <a:pt x="74" y="206"/>
                </a:lnTo>
                <a:lnTo>
                  <a:pt x="76" y="213"/>
                </a:lnTo>
                <a:lnTo>
                  <a:pt x="79" y="226"/>
                </a:lnTo>
                <a:lnTo>
                  <a:pt x="81" y="232"/>
                </a:lnTo>
                <a:lnTo>
                  <a:pt x="82" y="237"/>
                </a:lnTo>
                <a:lnTo>
                  <a:pt x="84" y="243"/>
                </a:lnTo>
                <a:lnTo>
                  <a:pt x="85" y="248"/>
                </a:lnTo>
                <a:lnTo>
                  <a:pt x="87" y="252"/>
                </a:lnTo>
                <a:lnTo>
                  <a:pt x="88" y="257"/>
                </a:lnTo>
                <a:lnTo>
                  <a:pt x="89" y="261"/>
                </a:lnTo>
                <a:lnTo>
                  <a:pt x="91" y="265"/>
                </a:lnTo>
                <a:lnTo>
                  <a:pt x="93" y="269"/>
                </a:lnTo>
                <a:lnTo>
                  <a:pt x="94" y="273"/>
                </a:lnTo>
                <a:lnTo>
                  <a:pt x="95" y="276"/>
                </a:lnTo>
                <a:lnTo>
                  <a:pt x="97" y="279"/>
                </a:lnTo>
                <a:lnTo>
                  <a:pt x="99" y="283"/>
                </a:lnTo>
                <a:lnTo>
                  <a:pt x="100" y="286"/>
                </a:lnTo>
                <a:lnTo>
                  <a:pt x="102" y="290"/>
                </a:lnTo>
                <a:lnTo>
                  <a:pt x="103" y="293"/>
                </a:lnTo>
                <a:lnTo>
                  <a:pt x="105" y="297"/>
                </a:lnTo>
                <a:lnTo>
                  <a:pt x="107" y="300"/>
                </a:lnTo>
                <a:lnTo>
                  <a:pt x="109" y="304"/>
                </a:lnTo>
                <a:lnTo>
                  <a:pt x="110" y="307"/>
                </a:lnTo>
                <a:lnTo>
                  <a:pt x="112" y="311"/>
                </a:lnTo>
                <a:lnTo>
                  <a:pt x="114" y="315"/>
                </a:lnTo>
                <a:lnTo>
                  <a:pt x="116" y="320"/>
                </a:lnTo>
                <a:lnTo>
                  <a:pt x="119" y="325"/>
                </a:lnTo>
                <a:lnTo>
                  <a:pt x="121" y="329"/>
                </a:lnTo>
                <a:lnTo>
                  <a:pt x="123" y="335"/>
                </a:lnTo>
                <a:lnTo>
                  <a:pt x="125" y="340"/>
                </a:lnTo>
                <a:lnTo>
                  <a:pt x="128" y="346"/>
                </a:lnTo>
                <a:lnTo>
                  <a:pt x="131" y="352"/>
                </a:lnTo>
                <a:lnTo>
                  <a:pt x="134" y="359"/>
                </a:lnTo>
                <a:lnTo>
                  <a:pt x="136" y="364"/>
                </a:lnTo>
                <a:lnTo>
                  <a:pt x="137" y="367"/>
                </a:lnTo>
                <a:lnTo>
                  <a:pt x="138" y="370"/>
                </a:lnTo>
                <a:lnTo>
                  <a:pt x="139" y="372"/>
                </a:lnTo>
                <a:lnTo>
                  <a:pt x="140" y="375"/>
                </a:lnTo>
                <a:lnTo>
                  <a:pt x="141" y="377"/>
                </a:lnTo>
                <a:lnTo>
                  <a:pt x="141" y="379"/>
                </a:lnTo>
                <a:lnTo>
                  <a:pt x="142" y="381"/>
                </a:lnTo>
                <a:lnTo>
                  <a:pt x="143" y="383"/>
                </a:lnTo>
                <a:lnTo>
                  <a:pt x="143" y="385"/>
                </a:lnTo>
                <a:lnTo>
                  <a:pt x="143" y="386"/>
                </a:lnTo>
                <a:lnTo>
                  <a:pt x="144" y="388"/>
                </a:lnTo>
                <a:lnTo>
                  <a:pt x="145" y="390"/>
                </a:lnTo>
                <a:lnTo>
                  <a:pt x="145" y="391"/>
                </a:lnTo>
                <a:lnTo>
                  <a:pt x="146" y="393"/>
                </a:lnTo>
                <a:lnTo>
                  <a:pt x="146" y="395"/>
                </a:lnTo>
                <a:lnTo>
                  <a:pt x="147" y="396"/>
                </a:lnTo>
                <a:lnTo>
                  <a:pt x="147" y="398"/>
                </a:lnTo>
                <a:lnTo>
                  <a:pt x="148" y="399"/>
                </a:lnTo>
                <a:lnTo>
                  <a:pt x="149" y="401"/>
                </a:lnTo>
                <a:lnTo>
                  <a:pt x="150" y="403"/>
                </a:lnTo>
                <a:lnTo>
                  <a:pt x="151" y="405"/>
                </a:lnTo>
                <a:lnTo>
                  <a:pt x="151" y="407"/>
                </a:lnTo>
                <a:lnTo>
                  <a:pt x="152" y="409"/>
                </a:lnTo>
                <a:lnTo>
                  <a:pt x="153" y="411"/>
                </a:lnTo>
                <a:lnTo>
                  <a:pt x="155" y="413"/>
                </a:lnTo>
                <a:lnTo>
                  <a:pt x="156" y="415"/>
                </a:lnTo>
                <a:lnTo>
                  <a:pt x="157" y="418"/>
                </a:lnTo>
                <a:lnTo>
                  <a:pt x="159" y="420"/>
                </a:lnTo>
                <a:lnTo>
                  <a:pt x="161" y="423"/>
                </a:lnTo>
                <a:lnTo>
                  <a:pt x="163" y="426"/>
                </a:lnTo>
                <a:lnTo>
                  <a:pt x="167" y="432"/>
                </a:lnTo>
                <a:lnTo>
                  <a:pt x="169" y="435"/>
                </a:lnTo>
                <a:lnTo>
                  <a:pt x="171" y="438"/>
                </a:lnTo>
                <a:lnTo>
                  <a:pt x="172" y="440"/>
                </a:lnTo>
                <a:lnTo>
                  <a:pt x="174" y="443"/>
                </a:lnTo>
                <a:lnTo>
                  <a:pt x="176" y="445"/>
                </a:lnTo>
                <a:lnTo>
                  <a:pt x="178" y="447"/>
                </a:lnTo>
                <a:lnTo>
                  <a:pt x="179" y="449"/>
                </a:lnTo>
                <a:lnTo>
                  <a:pt x="181" y="450"/>
                </a:lnTo>
                <a:lnTo>
                  <a:pt x="183" y="452"/>
                </a:lnTo>
                <a:lnTo>
                  <a:pt x="185" y="454"/>
                </a:lnTo>
                <a:lnTo>
                  <a:pt x="186" y="455"/>
                </a:lnTo>
                <a:lnTo>
                  <a:pt x="188" y="457"/>
                </a:lnTo>
                <a:lnTo>
                  <a:pt x="189" y="458"/>
                </a:lnTo>
                <a:lnTo>
                  <a:pt x="191" y="460"/>
                </a:lnTo>
                <a:lnTo>
                  <a:pt x="193" y="461"/>
                </a:lnTo>
                <a:lnTo>
                  <a:pt x="194" y="463"/>
                </a:lnTo>
                <a:lnTo>
                  <a:pt x="196" y="464"/>
                </a:lnTo>
                <a:lnTo>
                  <a:pt x="198" y="466"/>
                </a:lnTo>
                <a:lnTo>
                  <a:pt x="199" y="467"/>
                </a:lnTo>
                <a:lnTo>
                  <a:pt x="201" y="469"/>
                </a:lnTo>
                <a:lnTo>
                  <a:pt x="203" y="471"/>
                </a:lnTo>
                <a:lnTo>
                  <a:pt x="205" y="473"/>
                </a:lnTo>
                <a:lnTo>
                  <a:pt x="206" y="475"/>
                </a:lnTo>
                <a:lnTo>
                  <a:pt x="208" y="477"/>
                </a:lnTo>
                <a:lnTo>
                  <a:pt x="210" y="479"/>
                </a:lnTo>
                <a:lnTo>
                  <a:pt x="212" y="481"/>
                </a:lnTo>
                <a:lnTo>
                  <a:pt x="214" y="484"/>
                </a:lnTo>
                <a:lnTo>
                  <a:pt x="216" y="487"/>
                </a:lnTo>
                <a:lnTo>
                  <a:pt x="218" y="490"/>
                </a:lnTo>
                <a:lnTo>
                  <a:pt x="221" y="493"/>
                </a:lnTo>
                <a:lnTo>
                  <a:pt x="225" y="501"/>
                </a:lnTo>
                <a:lnTo>
                  <a:pt x="227" y="504"/>
                </a:lnTo>
                <a:lnTo>
                  <a:pt x="229" y="507"/>
                </a:lnTo>
                <a:lnTo>
                  <a:pt x="231" y="510"/>
                </a:lnTo>
                <a:lnTo>
                  <a:pt x="233" y="513"/>
                </a:lnTo>
                <a:lnTo>
                  <a:pt x="235" y="516"/>
                </a:lnTo>
                <a:lnTo>
                  <a:pt x="236" y="519"/>
                </a:lnTo>
                <a:lnTo>
                  <a:pt x="237" y="521"/>
                </a:lnTo>
                <a:lnTo>
                  <a:pt x="239" y="524"/>
                </a:lnTo>
                <a:lnTo>
                  <a:pt x="240" y="526"/>
                </a:lnTo>
                <a:lnTo>
                  <a:pt x="241" y="528"/>
                </a:lnTo>
                <a:lnTo>
                  <a:pt x="242" y="531"/>
                </a:lnTo>
                <a:lnTo>
                  <a:pt x="243" y="533"/>
                </a:lnTo>
                <a:lnTo>
                  <a:pt x="244" y="535"/>
                </a:lnTo>
                <a:lnTo>
                  <a:pt x="245" y="537"/>
                </a:lnTo>
                <a:lnTo>
                  <a:pt x="246" y="539"/>
                </a:lnTo>
                <a:lnTo>
                  <a:pt x="247" y="541"/>
                </a:lnTo>
                <a:lnTo>
                  <a:pt x="248" y="543"/>
                </a:lnTo>
                <a:lnTo>
                  <a:pt x="249" y="546"/>
                </a:lnTo>
                <a:lnTo>
                  <a:pt x="250" y="548"/>
                </a:lnTo>
                <a:lnTo>
                  <a:pt x="251" y="551"/>
                </a:lnTo>
                <a:lnTo>
                  <a:pt x="252" y="553"/>
                </a:lnTo>
                <a:lnTo>
                  <a:pt x="253" y="556"/>
                </a:lnTo>
                <a:lnTo>
                  <a:pt x="254" y="559"/>
                </a:lnTo>
                <a:lnTo>
                  <a:pt x="255" y="561"/>
                </a:lnTo>
                <a:lnTo>
                  <a:pt x="256" y="565"/>
                </a:lnTo>
                <a:lnTo>
                  <a:pt x="257" y="568"/>
                </a:lnTo>
                <a:lnTo>
                  <a:pt x="259" y="571"/>
                </a:lnTo>
                <a:lnTo>
                  <a:pt x="261" y="575"/>
                </a:lnTo>
                <a:lnTo>
                  <a:pt x="262" y="579"/>
                </a:lnTo>
                <a:lnTo>
                  <a:pt x="264" y="583"/>
                </a:lnTo>
                <a:lnTo>
                  <a:pt x="268" y="593"/>
                </a:lnTo>
                <a:lnTo>
                  <a:pt x="271" y="597"/>
                </a:lnTo>
                <a:lnTo>
                  <a:pt x="273" y="601"/>
                </a:lnTo>
                <a:lnTo>
                  <a:pt x="274" y="605"/>
                </a:lnTo>
                <a:lnTo>
                  <a:pt x="276" y="609"/>
                </a:lnTo>
                <a:lnTo>
                  <a:pt x="278" y="612"/>
                </a:lnTo>
                <a:lnTo>
                  <a:pt x="279" y="616"/>
                </a:lnTo>
                <a:lnTo>
                  <a:pt x="281" y="619"/>
                </a:lnTo>
                <a:lnTo>
                  <a:pt x="283" y="622"/>
                </a:lnTo>
                <a:lnTo>
                  <a:pt x="284" y="625"/>
                </a:lnTo>
                <a:lnTo>
                  <a:pt x="285" y="628"/>
                </a:lnTo>
                <a:lnTo>
                  <a:pt x="287" y="630"/>
                </a:lnTo>
                <a:lnTo>
                  <a:pt x="288" y="633"/>
                </a:lnTo>
                <a:lnTo>
                  <a:pt x="289" y="636"/>
                </a:lnTo>
                <a:lnTo>
                  <a:pt x="291" y="638"/>
                </a:lnTo>
                <a:lnTo>
                  <a:pt x="292" y="641"/>
                </a:lnTo>
                <a:lnTo>
                  <a:pt x="293" y="644"/>
                </a:lnTo>
                <a:lnTo>
                  <a:pt x="294" y="646"/>
                </a:lnTo>
                <a:lnTo>
                  <a:pt x="295" y="649"/>
                </a:lnTo>
                <a:lnTo>
                  <a:pt x="296" y="652"/>
                </a:lnTo>
                <a:lnTo>
                  <a:pt x="297" y="655"/>
                </a:lnTo>
                <a:lnTo>
                  <a:pt x="299" y="658"/>
                </a:lnTo>
                <a:lnTo>
                  <a:pt x="299" y="661"/>
                </a:lnTo>
                <a:lnTo>
                  <a:pt x="301" y="665"/>
                </a:lnTo>
                <a:lnTo>
                  <a:pt x="301" y="668"/>
                </a:lnTo>
                <a:lnTo>
                  <a:pt x="303" y="672"/>
                </a:lnTo>
                <a:lnTo>
                  <a:pt x="303" y="676"/>
                </a:lnTo>
                <a:lnTo>
                  <a:pt x="305" y="680"/>
                </a:lnTo>
                <a:lnTo>
                  <a:pt x="305" y="685"/>
                </a:lnTo>
                <a:lnTo>
                  <a:pt x="307" y="690"/>
                </a:lnTo>
                <a:lnTo>
                  <a:pt x="308" y="695"/>
                </a:lnTo>
                <a:lnTo>
                  <a:pt x="314" y="727"/>
                </a:lnTo>
                <a:lnTo>
                  <a:pt x="317" y="742"/>
                </a:lnTo>
                <a:lnTo>
                  <a:pt x="320" y="758"/>
                </a:lnTo>
                <a:lnTo>
                  <a:pt x="323" y="773"/>
                </a:lnTo>
                <a:lnTo>
                  <a:pt x="327" y="788"/>
                </a:lnTo>
                <a:lnTo>
                  <a:pt x="329" y="803"/>
                </a:lnTo>
                <a:lnTo>
                  <a:pt x="333" y="817"/>
                </a:lnTo>
                <a:lnTo>
                  <a:pt x="335" y="832"/>
                </a:lnTo>
                <a:lnTo>
                  <a:pt x="338" y="846"/>
                </a:lnTo>
                <a:lnTo>
                  <a:pt x="341" y="859"/>
                </a:lnTo>
                <a:lnTo>
                  <a:pt x="343" y="873"/>
                </a:lnTo>
                <a:lnTo>
                  <a:pt x="345" y="886"/>
                </a:lnTo>
                <a:lnTo>
                  <a:pt x="347" y="899"/>
                </a:lnTo>
                <a:lnTo>
                  <a:pt x="348" y="911"/>
                </a:lnTo>
                <a:lnTo>
                  <a:pt x="350" y="923"/>
                </a:lnTo>
                <a:lnTo>
                  <a:pt x="351" y="935"/>
                </a:lnTo>
                <a:lnTo>
                  <a:pt x="351" y="946"/>
                </a:lnTo>
                <a:lnTo>
                  <a:pt x="351" y="956"/>
                </a:lnTo>
                <a:lnTo>
                  <a:pt x="351" y="966"/>
                </a:lnTo>
                <a:lnTo>
                  <a:pt x="351" y="976"/>
                </a:lnTo>
                <a:lnTo>
                  <a:pt x="349" y="985"/>
                </a:lnTo>
                <a:lnTo>
                  <a:pt x="348" y="993"/>
                </a:lnTo>
                <a:lnTo>
                  <a:pt x="346" y="1001"/>
                </a:lnTo>
                <a:lnTo>
                  <a:pt x="343" y="1009"/>
                </a:lnTo>
                <a:lnTo>
                  <a:pt x="340" y="1016"/>
                </a:lnTo>
                <a:lnTo>
                  <a:pt x="336" y="1022"/>
                </a:lnTo>
                <a:lnTo>
                  <a:pt x="332" y="1027"/>
                </a:lnTo>
                <a:lnTo>
                  <a:pt x="327" y="1032"/>
                </a:lnTo>
                <a:lnTo>
                  <a:pt x="321" y="1037"/>
                </a:lnTo>
                <a:lnTo>
                  <a:pt x="315" y="1040"/>
                </a:lnTo>
                <a:lnTo>
                  <a:pt x="308" y="1043"/>
                </a:lnTo>
                <a:lnTo>
                  <a:pt x="307" y="1043"/>
                </a:lnTo>
                <a:lnTo>
                  <a:pt x="307" y="1043"/>
                </a:lnTo>
                <a:lnTo>
                  <a:pt x="306" y="1043"/>
                </a:lnTo>
                <a:lnTo>
                  <a:pt x="306" y="1043"/>
                </a:lnTo>
                <a:lnTo>
                  <a:pt x="305" y="1043"/>
                </a:lnTo>
                <a:lnTo>
                  <a:pt x="305" y="1043"/>
                </a:lnTo>
                <a:lnTo>
                  <a:pt x="304" y="1043"/>
                </a:lnTo>
                <a:lnTo>
                  <a:pt x="304" y="1042"/>
                </a:lnTo>
                <a:lnTo>
                  <a:pt x="303" y="1042"/>
                </a:lnTo>
                <a:lnTo>
                  <a:pt x="303" y="1042"/>
                </a:lnTo>
                <a:lnTo>
                  <a:pt x="302" y="1041"/>
                </a:lnTo>
                <a:lnTo>
                  <a:pt x="302" y="1041"/>
                </a:lnTo>
                <a:lnTo>
                  <a:pt x="301" y="1041"/>
                </a:lnTo>
                <a:lnTo>
                  <a:pt x="301" y="1041"/>
                </a:lnTo>
                <a:lnTo>
                  <a:pt x="300" y="1040"/>
                </a:lnTo>
                <a:lnTo>
                  <a:pt x="300" y="1040"/>
                </a:lnTo>
                <a:lnTo>
                  <a:pt x="299" y="1039"/>
                </a:lnTo>
                <a:lnTo>
                  <a:pt x="299" y="1039"/>
                </a:lnTo>
                <a:lnTo>
                  <a:pt x="298" y="1039"/>
                </a:lnTo>
                <a:lnTo>
                  <a:pt x="297" y="1038"/>
                </a:lnTo>
                <a:lnTo>
                  <a:pt x="297" y="1037"/>
                </a:lnTo>
                <a:lnTo>
                  <a:pt x="297" y="1037"/>
                </a:lnTo>
                <a:lnTo>
                  <a:pt x="296" y="1036"/>
                </a:lnTo>
                <a:lnTo>
                  <a:pt x="296" y="1036"/>
                </a:lnTo>
                <a:lnTo>
                  <a:pt x="295" y="1035"/>
                </a:lnTo>
                <a:lnTo>
                  <a:pt x="295" y="1035"/>
                </a:lnTo>
                <a:lnTo>
                  <a:pt x="294" y="1034"/>
                </a:lnTo>
                <a:lnTo>
                  <a:pt x="294" y="1033"/>
                </a:lnTo>
                <a:lnTo>
                  <a:pt x="293" y="1033"/>
                </a:lnTo>
                <a:lnTo>
                  <a:pt x="293" y="1032"/>
                </a:lnTo>
                <a:lnTo>
                  <a:pt x="293" y="1032"/>
                </a:lnTo>
              </a:path>
            </a:pathLst>
          </a:custGeom>
          <a:solidFill>
            <a:srgbClr val="A0CA88"/>
          </a:solidFill>
          <a:ln w="20320" cap="flat" cmpd="sng">
            <a:solidFill>
              <a:srgbClr val="008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5047" name="Freeform 7"/>
          <p:cNvSpPr>
            <a:spLocks/>
          </p:cNvSpPr>
          <p:nvPr/>
        </p:nvSpPr>
        <p:spPr bwMode="auto">
          <a:xfrm>
            <a:off x="1468438" y="3117850"/>
            <a:ext cx="965200" cy="1336675"/>
          </a:xfrm>
          <a:custGeom>
            <a:avLst/>
            <a:gdLst>
              <a:gd name="T0" fmla="*/ 639 w 684"/>
              <a:gd name="T1" fmla="*/ 827 h 842"/>
              <a:gd name="T2" fmla="*/ 636 w 684"/>
              <a:gd name="T3" fmla="*/ 818 h 842"/>
              <a:gd name="T4" fmla="*/ 630 w 684"/>
              <a:gd name="T5" fmla="*/ 801 h 842"/>
              <a:gd name="T6" fmla="*/ 622 w 684"/>
              <a:gd name="T7" fmla="*/ 784 h 842"/>
              <a:gd name="T8" fmla="*/ 616 w 684"/>
              <a:gd name="T9" fmla="*/ 770 h 842"/>
              <a:gd name="T10" fmla="*/ 606 w 684"/>
              <a:gd name="T11" fmla="*/ 749 h 842"/>
              <a:gd name="T12" fmla="*/ 600 w 684"/>
              <a:gd name="T13" fmla="*/ 736 h 842"/>
              <a:gd name="T14" fmla="*/ 594 w 684"/>
              <a:gd name="T15" fmla="*/ 724 h 842"/>
              <a:gd name="T16" fmla="*/ 584 w 684"/>
              <a:gd name="T17" fmla="*/ 700 h 842"/>
              <a:gd name="T18" fmla="*/ 575 w 684"/>
              <a:gd name="T19" fmla="*/ 683 h 842"/>
              <a:gd name="T20" fmla="*/ 566 w 684"/>
              <a:gd name="T21" fmla="*/ 664 h 842"/>
              <a:gd name="T22" fmla="*/ 557 w 684"/>
              <a:gd name="T23" fmla="*/ 641 h 842"/>
              <a:gd name="T24" fmla="*/ 554 w 684"/>
              <a:gd name="T25" fmla="*/ 627 h 842"/>
              <a:gd name="T26" fmla="*/ 546 w 684"/>
              <a:gd name="T27" fmla="*/ 615 h 842"/>
              <a:gd name="T28" fmla="*/ 452 w 684"/>
              <a:gd name="T29" fmla="*/ 574 h 842"/>
              <a:gd name="T30" fmla="*/ 356 w 684"/>
              <a:gd name="T31" fmla="*/ 571 h 842"/>
              <a:gd name="T32" fmla="*/ 239 w 684"/>
              <a:gd name="T33" fmla="*/ 545 h 842"/>
              <a:gd name="T34" fmla="*/ 215 w 684"/>
              <a:gd name="T35" fmla="*/ 532 h 842"/>
              <a:gd name="T36" fmla="*/ 202 w 684"/>
              <a:gd name="T37" fmla="*/ 521 h 842"/>
              <a:gd name="T38" fmla="*/ 180 w 684"/>
              <a:gd name="T39" fmla="*/ 497 h 842"/>
              <a:gd name="T40" fmla="*/ 162 w 684"/>
              <a:gd name="T41" fmla="*/ 474 h 842"/>
              <a:gd name="T42" fmla="*/ 149 w 684"/>
              <a:gd name="T43" fmla="*/ 452 h 842"/>
              <a:gd name="T44" fmla="*/ 131 w 684"/>
              <a:gd name="T45" fmla="*/ 419 h 842"/>
              <a:gd name="T46" fmla="*/ 121 w 684"/>
              <a:gd name="T47" fmla="*/ 401 h 842"/>
              <a:gd name="T48" fmla="*/ 113 w 684"/>
              <a:gd name="T49" fmla="*/ 383 h 842"/>
              <a:gd name="T50" fmla="*/ 101 w 684"/>
              <a:gd name="T51" fmla="*/ 340 h 842"/>
              <a:gd name="T52" fmla="*/ 96 w 684"/>
              <a:gd name="T53" fmla="*/ 308 h 842"/>
              <a:gd name="T54" fmla="*/ 91 w 684"/>
              <a:gd name="T55" fmla="*/ 270 h 842"/>
              <a:gd name="T56" fmla="*/ 78 w 684"/>
              <a:gd name="T57" fmla="*/ 208 h 842"/>
              <a:gd name="T58" fmla="*/ 70 w 684"/>
              <a:gd name="T59" fmla="*/ 168 h 842"/>
              <a:gd name="T60" fmla="*/ 55 w 684"/>
              <a:gd name="T61" fmla="*/ 117 h 842"/>
              <a:gd name="T62" fmla="*/ 29 w 684"/>
              <a:gd name="T63" fmla="*/ 55 h 842"/>
              <a:gd name="T64" fmla="*/ 8 w 684"/>
              <a:gd name="T65" fmla="*/ 14 h 842"/>
              <a:gd name="T66" fmla="*/ 0 w 684"/>
              <a:gd name="T67" fmla="*/ 0 h 842"/>
              <a:gd name="T68" fmla="*/ 6 w 684"/>
              <a:gd name="T69" fmla="*/ 13 h 842"/>
              <a:gd name="T70" fmla="*/ 18 w 684"/>
              <a:gd name="T71" fmla="*/ 39 h 842"/>
              <a:gd name="T72" fmla="*/ 40 w 684"/>
              <a:gd name="T73" fmla="*/ 82 h 842"/>
              <a:gd name="T74" fmla="*/ 60 w 684"/>
              <a:gd name="T75" fmla="*/ 123 h 842"/>
              <a:gd name="T76" fmla="*/ 83 w 684"/>
              <a:gd name="T77" fmla="*/ 159 h 842"/>
              <a:gd name="T78" fmla="*/ 127 w 684"/>
              <a:gd name="T79" fmla="*/ 214 h 842"/>
              <a:gd name="T80" fmla="*/ 160 w 684"/>
              <a:gd name="T81" fmla="*/ 245 h 842"/>
              <a:gd name="T82" fmla="*/ 198 w 684"/>
              <a:gd name="T83" fmla="*/ 277 h 842"/>
              <a:gd name="T84" fmla="*/ 233 w 684"/>
              <a:gd name="T85" fmla="*/ 309 h 842"/>
              <a:gd name="T86" fmla="*/ 247 w 684"/>
              <a:gd name="T87" fmla="*/ 324 h 842"/>
              <a:gd name="T88" fmla="*/ 267 w 684"/>
              <a:gd name="T89" fmla="*/ 339 h 842"/>
              <a:gd name="T90" fmla="*/ 300 w 684"/>
              <a:gd name="T91" fmla="*/ 357 h 842"/>
              <a:gd name="T92" fmla="*/ 324 w 684"/>
              <a:gd name="T93" fmla="*/ 365 h 842"/>
              <a:gd name="T94" fmla="*/ 354 w 684"/>
              <a:gd name="T95" fmla="*/ 379 h 842"/>
              <a:gd name="T96" fmla="*/ 387 w 684"/>
              <a:gd name="T97" fmla="*/ 402 h 842"/>
              <a:gd name="T98" fmla="*/ 407 w 684"/>
              <a:gd name="T99" fmla="*/ 421 h 842"/>
              <a:gd name="T100" fmla="*/ 443 w 684"/>
              <a:gd name="T101" fmla="*/ 453 h 842"/>
              <a:gd name="T102" fmla="*/ 474 w 684"/>
              <a:gd name="T103" fmla="*/ 477 h 842"/>
              <a:gd name="T104" fmla="*/ 498 w 684"/>
              <a:gd name="T105" fmla="*/ 501 h 842"/>
              <a:gd name="T106" fmla="*/ 565 w 684"/>
              <a:gd name="T107" fmla="*/ 589 h 842"/>
              <a:gd name="T108" fmla="*/ 652 w 684"/>
              <a:gd name="T109" fmla="*/ 714 h 842"/>
              <a:gd name="T110" fmla="*/ 682 w 684"/>
              <a:gd name="T111" fmla="*/ 809 h 842"/>
              <a:gd name="T112" fmla="*/ 662 w 684"/>
              <a:gd name="T113" fmla="*/ 841 h 842"/>
              <a:gd name="T114" fmla="*/ 656 w 684"/>
              <a:gd name="T115" fmla="*/ 841 h 842"/>
              <a:gd name="T116" fmla="*/ 649 w 684"/>
              <a:gd name="T117" fmla="*/ 838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84" h="842">
                <a:moveTo>
                  <a:pt x="647" y="837"/>
                </a:moveTo>
                <a:lnTo>
                  <a:pt x="645" y="835"/>
                </a:lnTo>
                <a:lnTo>
                  <a:pt x="644" y="834"/>
                </a:lnTo>
                <a:lnTo>
                  <a:pt x="643" y="833"/>
                </a:lnTo>
                <a:lnTo>
                  <a:pt x="642" y="832"/>
                </a:lnTo>
                <a:lnTo>
                  <a:pt x="642" y="831"/>
                </a:lnTo>
                <a:lnTo>
                  <a:pt x="641" y="831"/>
                </a:lnTo>
                <a:lnTo>
                  <a:pt x="640" y="830"/>
                </a:lnTo>
                <a:lnTo>
                  <a:pt x="640" y="829"/>
                </a:lnTo>
                <a:lnTo>
                  <a:pt x="640" y="828"/>
                </a:lnTo>
                <a:lnTo>
                  <a:pt x="639" y="827"/>
                </a:lnTo>
                <a:lnTo>
                  <a:pt x="639" y="827"/>
                </a:lnTo>
                <a:lnTo>
                  <a:pt x="638" y="826"/>
                </a:lnTo>
                <a:lnTo>
                  <a:pt x="638" y="825"/>
                </a:lnTo>
                <a:lnTo>
                  <a:pt x="638" y="824"/>
                </a:lnTo>
                <a:lnTo>
                  <a:pt x="638" y="823"/>
                </a:lnTo>
                <a:lnTo>
                  <a:pt x="638" y="823"/>
                </a:lnTo>
                <a:lnTo>
                  <a:pt x="637" y="821"/>
                </a:lnTo>
                <a:lnTo>
                  <a:pt x="637" y="821"/>
                </a:lnTo>
                <a:lnTo>
                  <a:pt x="637" y="820"/>
                </a:lnTo>
                <a:lnTo>
                  <a:pt x="637" y="819"/>
                </a:lnTo>
                <a:lnTo>
                  <a:pt x="636" y="818"/>
                </a:lnTo>
                <a:lnTo>
                  <a:pt x="636" y="817"/>
                </a:lnTo>
                <a:lnTo>
                  <a:pt x="636" y="816"/>
                </a:lnTo>
                <a:lnTo>
                  <a:pt x="636" y="815"/>
                </a:lnTo>
                <a:lnTo>
                  <a:pt x="636" y="814"/>
                </a:lnTo>
                <a:lnTo>
                  <a:pt x="635" y="813"/>
                </a:lnTo>
                <a:lnTo>
                  <a:pt x="635" y="811"/>
                </a:lnTo>
                <a:lnTo>
                  <a:pt x="634" y="810"/>
                </a:lnTo>
                <a:lnTo>
                  <a:pt x="634" y="809"/>
                </a:lnTo>
                <a:lnTo>
                  <a:pt x="633" y="807"/>
                </a:lnTo>
                <a:lnTo>
                  <a:pt x="633" y="806"/>
                </a:lnTo>
                <a:lnTo>
                  <a:pt x="630" y="801"/>
                </a:lnTo>
                <a:lnTo>
                  <a:pt x="630" y="799"/>
                </a:lnTo>
                <a:lnTo>
                  <a:pt x="629" y="798"/>
                </a:lnTo>
                <a:lnTo>
                  <a:pt x="628" y="796"/>
                </a:lnTo>
                <a:lnTo>
                  <a:pt x="627" y="794"/>
                </a:lnTo>
                <a:lnTo>
                  <a:pt x="626" y="793"/>
                </a:lnTo>
                <a:lnTo>
                  <a:pt x="626" y="791"/>
                </a:lnTo>
                <a:lnTo>
                  <a:pt x="625" y="789"/>
                </a:lnTo>
                <a:lnTo>
                  <a:pt x="624" y="788"/>
                </a:lnTo>
                <a:lnTo>
                  <a:pt x="624" y="787"/>
                </a:lnTo>
                <a:lnTo>
                  <a:pt x="623" y="785"/>
                </a:lnTo>
                <a:lnTo>
                  <a:pt x="622" y="784"/>
                </a:lnTo>
                <a:lnTo>
                  <a:pt x="622" y="783"/>
                </a:lnTo>
                <a:lnTo>
                  <a:pt x="622" y="782"/>
                </a:lnTo>
                <a:lnTo>
                  <a:pt x="621" y="781"/>
                </a:lnTo>
                <a:lnTo>
                  <a:pt x="620" y="779"/>
                </a:lnTo>
                <a:lnTo>
                  <a:pt x="620" y="778"/>
                </a:lnTo>
                <a:lnTo>
                  <a:pt x="619" y="777"/>
                </a:lnTo>
                <a:lnTo>
                  <a:pt x="619" y="776"/>
                </a:lnTo>
                <a:lnTo>
                  <a:pt x="618" y="775"/>
                </a:lnTo>
                <a:lnTo>
                  <a:pt x="618" y="773"/>
                </a:lnTo>
                <a:lnTo>
                  <a:pt x="617" y="772"/>
                </a:lnTo>
                <a:lnTo>
                  <a:pt x="616" y="770"/>
                </a:lnTo>
                <a:lnTo>
                  <a:pt x="615" y="769"/>
                </a:lnTo>
                <a:lnTo>
                  <a:pt x="615" y="767"/>
                </a:lnTo>
                <a:lnTo>
                  <a:pt x="614" y="765"/>
                </a:lnTo>
                <a:lnTo>
                  <a:pt x="613" y="764"/>
                </a:lnTo>
                <a:lnTo>
                  <a:pt x="612" y="762"/>
                </a:lnTo>
                <a:lnTo>
                  <a:pt x="611" y="760"/>
                </a:lnTo>
                <a:lnTo>
                  <a:pt x="610" y="757"/>
                </a:lnTo>
                <a:lnTo>
                  <a:pt x="609" y="755"/>
                </a:lnTo>
                <a:lnTo>
                  <a:pt x="607" y="751"/>
                </a:lnTo>
                <a:lnTo>
                  <a:pt x="606" y="750"/>
                </a:lnTo>
                <a:lnTo>
                  <a:pt x="606" y="749"/>
                </a:lnTo>
                <a:lnTo>
                  <a:pt x="605" y="747"/>
                </a:lnTo>
                <a:lnTo>
                  <a:pt x="604" y="745"/>
                </a:lnTo>
                <a:lnTo>
                  <a:pt x="604" y="744"/>
                </a:lnTo>
                <a:lnTo>
                  <a:pt x="603" y="743"/>
                </a:lnTo>
                <a:lnTo>
                  <a:pt x="603" y="742"/>
                </a:lnTo>
                <a:lnTo>
                  <a:pt x="602" y="741"/>
                </a:lnTo>
                <a:lnTo>
                  <a:pt x="602" y="740"/>
                </a:lnTo>
                <a:lnTo>
                  <a:pt x="601" y="739"/>
                </a:lnTo>
                <a:lnTo>
                  <a:pt x="601" y="738"/>
                </a:lnTo>
                <a:lnTo>
                  <a:pt x="600" y="737"/>
                </a:lnTo>
                <a:lnTo>
                  <a:pt x="600" y="736"/>
                </a:lnTo>
                <a:lnTo>
                  <a:pt x="600" y="735"/>
                </a:lnTo>
                <a:lnTo>
                  <a:pt x="599" y="734"/>
                </a:lnTo>
                <a:lnTo>
                  <a:pt x="598" y="733"/>
                </a:lnTo>
                <a:lnTo>
                  <a:pt x="598" y="732"/>
                </a:lnTo>
                <a:lnTo>
                  <a:pt x="598" y="731"/>
                </a:lnTo>
                <a:lnTo>
                  <a:pt x="597" y="730"/>
                </a:lnTo>
                <a:lnTo>
                  <a:pt x="597" y="729"/>
                </a:lnTo>
                <a:lnTo>
                  <a:pt x="596" y="728"/>
                </a:lnTo>
                <a:lnTo>
                  <a:pt x="596" y="727"/>
                </a:lnTo>
                <a:lnTo>
                  <a:pt x="595" y="725"/>
                </a:lnTo>
                <a:lnTo>
                  <a:pt x="594" y="724"/>
                </a:lnTo>
                <a:lnTo>
                  <a:pt x="594" y="723"/>
                </a:lnTo>
                <a:lnTo>
                  <a:pt x="593" y="721"/>
                </a:lnTo>
                <a:lnTo>
                  <a:pt x="592" y="720"/>
                </a:lnTo>
                <a:lnTo>
                  <a:pt x="592" y="718"/>
                </a:lnTo>
                <a:lnTo>
                  <a:pt x="591" y="716"/>
                </a:lnTo>
                <a:lnTo>
                  <a:pt x="590" y="715"/>
                </a:lnTo>
                <a:lnTo>
                  <a:pt x="588" y="709"/>
                </a:lnTo>
                <a:lnTo>
                  <a:pt x="586" y="707"/>
                </a:lnTo>
                <a:lnTo>
                  <a:pt x="586" y="704"/>
                </a:lnTo>
                <a:lnTo>
                  <a:pt x="584" y="702"/>
                </a:lnTo>
                <a:lnTo>
                  <a:pt x="584" y="700"/>
                </a:lnTo>
                <a:lnTo>
                  <a:pt x="582" y="698"/>
                </a:lnTo>
                <a:lnTo>
                  <a:pt x="582" y="696"/>
                </a:lnTo>
                <a:lnTo>
                  <a:pt x="581" y="695"/>
                </a:lnTo>
                <a:lnTo>
                  <a:pt x="580" y="693"/>
                </a:lnTo>
                <a:lnTo>
                  <a:pt x="579" y="691"/>
                </a:lnTo>
                <a:lnTo>
                  <a:pt x="578" y="690"/>
                </a:lnTo>
                <a:lnTo>
                  <a:pt x="578" y="688"/>
                </a:lnTo>
                <a:lnTo>
                  <a:pt x="577" y="687"/>
                </a:lnTo>
                <a:lnTo>
                  <a:pt x="576" y="685"/>
                </a:lnTo>
                <a:lnTo>
                  <a:pt x="576" y="684"/>
                </a:lnTo>
                <a:lnTo>
                  <a:pt x="575" y="683"/>
                </a:lnTo>
                <a:lnTo>
                  <a:pt x="574" y="681"/>
                </a:lnTo>
                <a:lnTo>
                  <a:pt x="574" y="680"/>
                </a:lnTo>
                <a:lnTo>
                  <a:pt x="573" y="678"/>
                </a:lnTo>
                <a:lnTo>
                  <a:pt x="572" y="677"/>
                </a:lnTo>
                <a:lnTo>
                  <a:pt x="572" y="675"/>
                </a:lnTo>
                <a:lnTo>
                  <a:pt x="571" y="673"/>
                </a:lnTo>
                <a:lnTo>
                  <a:pt x="570" y="672"/>
                </a:lnTo>
                <a:lnTo>
                  <a:pt x="569" y="670"/>
                </a:lnTo>
                <a:lnTo>
                  <a:pt x="568" y="668"/>
                </a:lnTo>
                <a:lnTo>
                  <a:pt x="568" y="666"/>
                </a:lnTo>
                <a:lnTo>
                  <a:pt x="566" y="664"/>
                </a:lnTo>
                <a:lnTo>
                  <a:pt x="565" y="661"/>
                </a:lnTo>
                <a:lnTo>
                  <a:pt x="564" y="659"/>
                </a:lnTo>
                <a:lnTo>
                  <a:pt x="563" y="656"/>
                </a:lnTo>
                <a:lnTo>
                  <a:pt x="562" y="654"/>
                </a:lnTo>
                <a:lnTo>
                  <a:pt x="560" y="650"/>
                </a:lnTo>
                <a:lnTo>
                  <a:pt x="560" y="648"/>
                </a:lnTo>
                <a:lnTo>
                  <a:pt x="559" y="647"/>
                </a:lnTo>
                <a:lnTo>
                  <a:pt x="558" y="645"/>
                </a:lnTo>
                <a:lnTo>
                  <a:pt x="558" y="643"/>
                </a:lnTo>
                <a:lnTo>
                  <a:pt x="558" y="642"/>
                </a:lnTo>
                <a:lnTo>
                  <a:pt x="557" y="641"/>
                </a:lnTo>
                <a:lnTo>
                  <a:pt x="557" y="639"/>
                </a:lnTo>
                <a:lnTo>
                  <a:pt x="557" y="638"/>
                </a:lnTo>
                <a:lnTo>
                  <a:pt x="556" y="636"/>
                </a:lnTo>
                <a:lnTo>
                  <a:pt x="556" y="635"/>
                </a:lnTo>
                <a:lnTo>
                  <a:pt x="556" y="634"/>
                </a:lnTo>
                <a:lnTo>
                  <a:pt x="556" y="633"/>
                </a:lnTo>
                <a:lnTo>
                  <a:pt x="556" y="631"/>
                </a:lnTo>
                <a:lnTo>
                  <a:pt x="555" y="630"/>
                </a:lnTo>
                <a:lnTo>
                  <a:pt x="555" y="629"/>
                </a:lnTo>
                <a:lnTo>
                  <a:pt x="555" y="628"/>
                </a:lnTo>
                <a:lnTo>
                  <a:pt x="554" y="627"/>
                </a:lnTo>
                <a:lnTo>
                  <a:pt x="554" y="626"/>
                </a:lnTo>
                <a:lnTo>
                  <a:pt x="553" y="625"/>
                </a:lnTo>
                <a:lnTo>
                  <a:pt x="553" y="624"/>
                </a:lnTo>
                <a:lnTo>
                  <a:pt x="552" y="623"/>
                </a:lnTo>
                <a:lnTo>
                  <a:pt x="552" y="622"/>
                </a:lnTo>
                <a:lnTo>
                  <a:pt x="551" y="621"/>
                </a:lnTo>
                <a:lnTo>
                  <a:pt x="550" y="619"/>
                </a:lnTo>
                <a:lnTo>
                  <a:pt x="549" y="619"/>
                </a:lnTo>
                <a:lnTo>
                  <a:pt x="548" y="617"/>
                </a:lnTo>
                <a:lnTo>
                  <a:pt x="547" y="616"/>
                </a:lnTo>
                <a:lnTo>
                  <a:pt x="546" y="615"/>
                </a:lnTo>
                <a:lnTo>
                  <a:pt x="544" y="614"/>
                </a:lnTo>
                <a:lnTo>
                  <a:pt x="543" y="613"/>
                </a:lnTo>
                <a:lnTo>
                  <a:pt x="524" y="600"/>
                </a:lnTo>
                <a:lnTo>
                  <a:pt x="514" y="595"/>
                </a:lnTo>
                <a:lnTo>
                  <a:pt x="505" y="590"/>
                </a:lnTo>
                <a:lnTo>
                  <a:pt x="496" y="586"/>
                </a:lnTo>
                <a:lnTo>
                  <a:pt x="487" y="583"/>
                </a:lnTo>
                <a:lnTo>
                  <a:pt x="478" y="580"/>
                </a:lnTo>
                <a:lnTo>
                  <a:pt x="470" y="577"/>
                </a:lnTo>
                <a:lnTo>
                  <a:pt x="461" y="576"/>
                </a:lnTo>
                <a:lnTo>
                  <a:pt x="452" y="574"/>
                </a:lnTo>
                <a:lnTo>
                  <a:pt x="444" y="573"/>
                </a:lnTo>
                <a:lnTo>
                  <a:pt x="435" y="573"/>
                </a:lnTo>
                <a:lnTo>
                  <a:pt x="427" y="572"/>
                </a:lnTo>
                <a:lnTo>
                  <a:pt x="418" y="572"/>
                </a:lnTo>
                <a:lnTo>
                  <a:pt x="410" y="572"/>
                </a:lnTo>
                <a:lnTo>
                  <a:pt x="401" y="572"/>
                </a:lnTo>
                <a:lnTo>
                  <a:pt x="392" y="572"/>
                </a:lnTo>
                <a:lnTo>
                  <a:pt x="383" y="572"/>
                </a:lnTo>
                <a:lnTo>
                  <a:pt x="374" y="572"/>
                </a:lnTo>
                <a:lnTo>
                  <a:pt x="365" y="572"/>
                </a:lnTo>
                <a:lnTo>
                  <a:pt x="356" y="571"/>
                </a:lnTo>
                <a:lnTo>
                  <a:pt x="346" y="571"/>
                </a:lnTo>
                <a:lnTo>
                  <a:pt x="337" y="570"/>
                </a:lnTo>
                <a:lnTo>
                  <a:pt x="327" y="569"/>
                </a:lnTo>
                <a:lnTo>
                  <a:pt x="317" y="568"/>
                </a:lnTo>
                <a:lnTo>
                  <a:pt x="306" y="566"/>
                </a:lnTo>
                <a:lnTo>
                  <a:pt x="296" y="564"/>
                </a:lnTo>
                <a:lnTo>
                  <a:pt x="285" y="561"/>
                </a:lnTo>
                <a:lnTo>
                  <a:pt x="274" y="558"/>
                </a:lnTo>
                <a:lnTo>
                  <a:pt x="262" y="554"/>
                </a:lnTo>
                <a:lnTo>
                  <a:pt x="251" y="550"/>
                </a:lnTo>
                <a:lnTo>
                  <a:pt x="239" y="545"/>
                </a:lnTo>
                <a:lnTo>
                  <a:pt x="233" y="542"/>
                </a:lnTo>
                <a:lnTo>
                  <a:pt x="231" y="541"/>
                </a:lnTo>
                <a:lnTo>
                  <a:pt x="229" y="540"/>
                </a:lnTo>
                <a:lnTo>
                  <a:pt x="227" y="539"/>
                </a:lnTo>
                <a:lnTo>
                  <a:pt x="225" y="538"/>
                </a:lnTo>
                <a:lnTo>
                  <a:pt x="223" y="537"/>
                </a:lnTo>
                <a:lnTo>
                  <a:pt x="221" y="536"/>
                </a:lnTo>
                <a:lnTo>
                  <a:pt x="220" y="535"/>
                </a:lnTo>
                <a:lnTo>
                  <a:pt x="218" y="534"/>
                </a:lnTo>
                <a:lnTo>
                  <a:pt x="217" y="533"/>
                </a:lnTo>
                <a:lnTo>
                  <a:pt x="215" y="532"/>
                </a:lnTo>
                <a:lnTo>
                  <a:pt x="214" y="531"/>
                </a:lnTo>
                <a:lnTo>
                  <a:pt x="213" y="530"/>
                </a:lnTo>
                <a:lnTo>
                  <a:pt x="212" y="529"/>
                </a:lnTo>
                <a:lnTo>
                  <a:pt x="210" y="528"/>
                </a:lnTo>
                <a:lnTo>
                  <a:pt x="209" y="527"/>
                </a:lnTo>
                <a:lnTo>
                  <a:pt x="208" y="526"/>
                </a:lnTo>
                <a:lnTo>
                  <a:pt x="207" y="525"/>
                </a:lnTo>
                <a:lnTo>
                  <a:pt x="206" y="524"/>
                </a:lnTo>
                <a:lnTo>
                  <a:pt x="205" y="523"/>
                </a:lnTo>
                <a:lnTo>
                  <a:pt x="204" y="522"/>
                </a:lnTo>
                <a:lnTo>
                  <a:pt x="202" y="521"/>
                </a:lnTo>
                <a:lnTo>
                  <a:pt x="201" y="519"/>
                </a:lnTo>
                <a:lnTo>
                  <a:pt x="200" y="518"/>
                </a:lnTo>
                <a:lnTo>
                  <a:pt x="198" y="517"/>
                </a:lnTo>
                <a:lnTo>
                  <a:pt x="197" y="515"/>
                </a:lnTo>
                <a:lnTo>
                  <a:pt x="196" y="513"/>
                </a:lnTo>
                <a:lnTo>
                  <a:pt x="194" y="512"/>
                </a:lnTo>
                <a:lnTo>
                  <a:pt x="192" y="510"/>
                </a:lnTo>
                <a:lnTo>
                  <a:pt x="190" y="508"/>
                </a:lnTo>
                <a:lnTo>
                  <a:pt x="189" y="506"/>
                </a:lnTo>
                <a:lnTo>
                  <a:pt x="183" y="500"/>
                </a:lnTo>
                <a:lnTo>
                  <a:pt x="180" y="497"/>
                </a:lnTo>
                <a:lnTo>
                  <a:pt x="178" y="495"/>
                </a:lnTo>
                <a:lnTo>
                  <a:pt x="176" y="492"/>
                </a:lnTo>
                <a:lnTo>
                  <a:pt x="174" y="490"/>
                </a:lnTo>
                <a:lnTo>
                  <a:pt x="172" y="488"/>
                </a:lnTo>
                <a:lnTo>
                  <a:pt x="170" y="486"/>
                </a:lnTo>
                <a:lnTo>
                  <a:pt x="169" y="484"/>
                </a:lnTo>
                <a:lnTo>
                  <a:pt x="167" y="482"/>
                </a:lnTo>
                <a:lnTo>
                  <a:pt x="166" y="480"/>
                </a:lnTo>
                <a:lnTo>
                  <a:pt x="164" y="478"/>
                </a:lnTo>
                <a:lnTo>
                  <a:pt x="163" y="476"/>
                </a:lnTo>
                <a:lnTo>
                  <a:pt x="162" y="474"/>
                </a:lnTo>
                <a:lnTo>
                  <a:pt x="161" y="473"/>
                </a:lnTo>
                <a:lnTo>
                  <a:pt x="160" y="471"/>
                </a:lnTo>
                <a:lnTo>
                  <a:pt x="158" y="469"/>
                </a:lnTo>
                <a:lnTo>
                  <a:pt x="157" y="467"/>
                </a:lnTo>
                <a:lnTo>
                  <a:pt x="156" y="465"/>
                </a:lnTo>
                <a:lnTo>
                  <a:pt x="155" y="463"/>
                </a:lnTo>
                <a:lnTo>
                  <a:pt x="154" y="461"/>
                </a:lnTo>
                <a:lnTo>
                  <a:pt x="153" y="459"/>
                </a:lnTo>
                <a:lnTo>
                  <a:pt x="152" y="457"/>
                </a:lnTo>
                <a:lnTo>
                  <a:pt x="150" y="455"/>
                </a:lnTo>
                <a:lnTo>
                  <a:pt x="149" y="452"/>
                </a:lnTo>
                <a:lnTo>
                  <a:pt x="148" y="449"/>
                </a:lnTo>
                <a:lnTo>
                  <a:pt x="146" y="447"/>
                </a:lnTo>
                <a:lnTo>
                  <a:pt x="145" y="444"/>
                </a:lnTo>
                <a:lnTo>
                  <a:pt x="143" y="441"/>
                </a:lnTo>
                <a:lnTo>
                  <a:pt x="141" y="438"/>
                </a:lnTo>
                <a:lnTo>
                  <a:pt x="140" y="434"/>
                </a:lnTo>
                <a:lnTo>
                  <a:pt x="138" y="431"/>
                </a:lnTo>
                <a:lnTo>
                  <a:pt x="134" y="426"/>
                </a:lnTo>
                <a:lnTo>
                  <a:pt x="133" y="423"/>
                </a:lnTo>
                <a:lnTo>
                  <a:pt x="132" y="421"/>
                </a:lnTo>
                <a:lnTo>
                  <a:pt x="131" y="419"/>
                </a:lnTo>
                <a:lnTo>
                  <a:pt x="130" y="417"/>
                </a:lnTo>
                <a:lnTo>
                  <a:pt x="128" y="415"/>
                </a:lnTo>
                <a:lnTo>
                  <a:pt x="128" y="413"/>
                </a:lnTo>
                <a:lnTo>
                  <a:pt x="126" y="412"/>
                </a:lnTo>
                <a:lnTo>
                  <a:pt x="126" y="410"/>
                </a:lnTo>
                <a:lnTo>
                  <a:pt x="125" y="409"/>
                </a:lnTo>
                <a:lnTo>
                  <a:pt x="124" y="407"/>
                </a:lnTo>
                <a:lnTo>
                  <a:pt x="123" y="405"/>
                </a:lnTo>
                <a:lnTo>
                  <a:pt x="122" y="404"/>
                </a:lnTo>
                <a:lnTo>
                  <a:pt x="122" y="403"/>
                </a:lnTo>
                <a:lnTo>
                  <a:pt x="121" y="401"/>
                </a:lnTo>
                <a:lnTo>
                  <a:pt x="120" y="400"/>
                </a:lnTo>
                <a:lnTo>
                  <a:pt x="120" y="398"/>
                </a:lnTo>
                <a:lnTo>
                  <a:pt x="119" y="397"/>
                </a:lnTo>
                <a:lnTo>
                  <a:pt x="118" y="395"/>
                </a:lnTo>
                <a:lnTo>
                  <a:pt x="118" y="394"/>
                </a:lnTo>
                <a:lnTo>
                  <a:pt x="117" y="392"/>
                </a:lnTo>
                <a:lnTo>
                  <a:pt x="116" y="390"/>
                </a:lnTo>
                <a:lnTo>
                  <a:pt x="116" y="389"/>
                </a:lnTo>
                <a:lnTo>
                  <a:pt x="115" y="387"/>
                </a:lnTo>
                <a:lnTo>
                  <a:pt x="114" y="385"/>
                </a:lnTo>
                <a:lnTo>
                  <a:pt x="113" y="383"/>
                </a:lnTo>
                <a:lnTo>
                  <a:pt x="112" y="380"/>
                </a:lnTo>
                <a:lnTo>
                  <a:pt x="112" y="378"/>
                </a:lnTo>
                <a:lnTo>
                  <a:pt x="111" y="375"/>
                </a:lnTo>
                <a:lnTo>
                  <a:pt x="110" y="373"/>
                </a:lnTo>
                <a:lnTo>
                  <a:pt x="109" y="370"/>
                </a:lnTo>
                <a:lnTo>
                  <a:pt x="106" y="360"/>
                </a:lnTo>
                <a:lnTo>
                  <a:pt x="105" y="355"/>
                </a:lnTo>
                <a:lnTo>
                  <a:pt x="104" y="351"/>
                </a:lnTo>
                <a:lnTo>
                  <a:pt x="103" y="347"/>
                </a:lnTo>
                <a:lnTo>
                  <a:pt x="102" y="344"/>
                </a:lnTo>
                <a:lnTo>
                  <a:pt x="101" y="340"/>
                </a:lnTo>
                <a:lnTo>
                  <a:pt x="100" y="337"/>
                </a:lnTo>
                <a:lnTo>
                  <a:pt x="100" y="333"/>
                </a:lnTo>
                <a:lnTo>
                  <a:pt x="99" y="331"/>
                </a:lnTo>
                <a:lnTo>
                  <a:pt x="98" y="327"/>
                </a:lnTo>
                <a:lnTo>
                  <a:pt x="98" y="325"/>
                </a:lnTo>
                <a:lnTo>
                  <a:pt x="98" y="322"/>
                </a:lnTo>
                <a:lnTo>
                  <a:pt x="97" y="319"/>
                </a:lnTo>
                <a:lnTo>
                  <a:pt x="97" y="316"/>
                </a:lnTo>
                <a:lnTo>
                  <a:pt x="97" y="313"/>
                </a:lnTo>
                <a:lnTo>
                  <a:pt x="96" y="311"/>
                </a:lnTo>
                <a:lnTo>
                  <a:pt x="96" y="308"/>
                </a:lnTo>
                <a:lnTo>
                  <a:pt x="96" y="305"/>
                </a:lnTo>
                <a:lnTo>
                  <a:pt x="96" y="302"/>
                </a:lnTo>
                <a:lnTo>
                  <a:pt x="95" y="299"/>
                </a:lnTo>
                <a:lnTo>
                  <a:pt x="95" y="296"/>
                </a:lnTo>
                <a:lnTo>
                  <a:pt x="94" y="293"/>
                </a:lnTo>
                <a:lnTo>
                  <a:pt x="94" y="290"/>
                </a:lnTo>
                <a:lnTo>
                  <a:pt x="94" y="286"/>
                </a:lnTo>
                <a:lnTo>
                  <a:pt x="93" y="283"/>
                </a:lnTo>
                <a:lnTo>
                  <a:pt x="92" y="279"/>
                </a:lnTo>
                <a:lnTo>
                  <a:pt x="92" y="275"/>
                </a:lnTo>
                <a:lnTo>
                  <a:pt x="91" y="270"/>
                </a:lnTo>
                <a:lnTo>
                  <a:pt x="90" y="266"/>
                </a:lnTo>
                <a:lnTo>
                  <a:pt x="89" y="261"/>
                </a:lnTo>
                <a:lnTo>
                  <a:pt x="88" y="256"/>
                </a:lnTo>
                <a:lnTo>
                  <a:pt x="85" y="243"/>
                </a:lnTo>
                <a:lnTo>
                  <a:pt x="84" y="237"/>
                </a:lnTo>
                <a:lnTo>
                  <a:pt x="83" y="231"/>
                </a:lnTo>
                <a:lnTo>
                  <a:pt x="82" y="226"/>
                </a:lnTo>
                <a:lnTo>
                  <a:pt x="81" y="221"/>
                </a:lnTo>
                <a:lnTo>
                  <a:pt x="80" y="217"/>
                </a:lnTo>
                <a:lnTo>
                  <a:pt x="79" y="212"/>
                </a:lnTo>
                <a:lnTo>
                  <a:pt x="78" y="208"/>
                </a:lnTo>
                <a:lnTo>
                  <a:pt x="78" y="204"/>
                </a:lnTo>
                <a:lnTo>
                  <a:pt x="77" y="200"/>
                </a:lnTo>
                <a:lnTo>
                  <a:pt x="76" y="196"/>
                </a:lnTo>
                <a:lnTo>
                  <a:pt x="76" y="193"/>
                </a:lnTo>
                <a:lnTo>
                  <a:pt x="75" y="189"/>
                </a:lnTo>
                <a:lnTo>
                  <a:pt x="74" y="186"/>
                </a:lnTo>
                <a:lnTo>
                  <a:pt x="74" y="182"/>
                </a:lnTo>
                <a:lnTo>
                  <a:pt x="73" y="179"/>
                </a:lnTo>
                <a:lnTo>
                  <a:pt x="72" y="175"/>
                </a:lnTo>
                <a:lnTo>
                  <a:pt x="71" y="172"/>
                </a:lnTo>
                <a:lnTo>
                  <a:pt x="70" y="168"/>
                </a:lnTo>
                <a:lnTo>
                  <a:pt x="69" y="165"/>
                </a:lnTo>
                <a:lnTo>
                  <a:pt x="68" y="161"/>
                </a:lnTo>
                <a:lnTo>
                  <a:pt x="67" y="157"/>
                </a:lnTo>
                <a:lnTo>
                  <a:pt x="66" y="153"/>
                </a:lnTo>
                <a:lnTo>
                  <a:pt x="65" y="149"/>
                </a:lnTo>
                <a:lnTo>
                  <a:pt x="64" y="144"/>
                </a:lnTo>
                <a:lnTo>
                  <a:pt x="62" y="139"/>
                </a:lnTo>
                <a:lnTo>
                  <a:pt x="60" y="134"/>
                </a:lnTo>
                <a:lnTo>
                  <a:pt x="59" y="129"/>
                </a:lnTo>
                <a:lnTo>
                  <a:pt x="57" y="123"/>
                </a:lnTo>
                <a:lnTo>
                  <a:pt x="55" y="117"/>
                </a:lnTo>
                <a:lnTo>
                  <a:pt x="53" y="111"/>
                </a:lnTo>
                <a:lnTo>
                  <a:pt x="49" y="100"/>
                </a:lnTo>
                <a:lnTo>
                  <a:pt x="46" y="95"/>
                </a:lnTo>
                <a:lnTo>
                  <a:pt x="44" y="90"/>
                </a:lnTo>
                <a:lnTo>
                  <a:pt x="42" y="85"/>
                </a:lnTo>
                <a:lnTo>
                  <a:pt x="40" y="79"/>
                </a:lnTo>
                <a:lnTo>
                  <a:pt x="38" y="74"/>
                </a:lnTo>
                <a:lnTo>
                  <a:pt x="36" y="69"/>
                </a:lnTo>
                <a:lnTo>
                  <a:pt x="34" y="64"/>
                </a:lnTo>
                <a:lnTo>
                  <a:pt x="31" y="59"/>
                </a:lnTo>
                <a:lnTo>
                  <a:pt x="29" y="55"/>
                </a:lnTo>
                <a:lnTo>
                  <a:pt x="27" y="50"/>
                </a:lnTo>
                <a:lnTo>
                  <a:pt x="25" y="46"/>
                </a:lnTo>
                <a:lnTo>
                  <a:pt x="23" y="42"/>
                </a:lnTo>
                <a:lnTo>
                  <a:pt x="21" y="37"/>
                </a:lnTo>
                <a:lnTo>
                  <a:pt x="19" y="34"/>
                </a:lnTo>
                <a:lnTo>
                  <a:pt x="17" y="30"/>
                </a:lnTo>
                <a:lnTo>
                  <a:pt x="15" y="26"/>
                </a:lnTo>
                <a:lnTo>
                  <a:pt x="13" y="23"/>
                </a:lnTo>
                <a:lnTo>
                  <a:pt x="11" y="19"/>
                </a:lnTo>
                <a:lnTo>
                  <a:pt x="10" y="17"/>
                </a:lnTo>
                <a:lnTo>
                  <a:pt x="8" y="14"/>
                </a:lnTo>
                <a:lnTo>
                  <a:pt x="7" y="11"/>
                </a:lnTo>
                <a:lnTo>
                  <a:pt x="6" y="9"/>
                </a:lnTo>
                <a:lnTo>
                  <a:pt x="4" y="7"/>
                </a:lnTo>
                <a:lnTo>
                  <a:pt x="3" y="5"/>
                </a:lnTo>
                <a:lnTo>
                  <a:pt x="2" y="3"/>
                </a:lnTo>
                <a:lnTo>
                  <a:pt x="2" y="2"/>
                </a:lnTo>
                <a:lnTo>
                  <a:pt x="1" y="1"/>
                </a:lnTo>
                <a:lnTo>
                  <a:pt x="0" y="0"/>
                </a:lnTo>
                <a:lnTo>
                  <a:pt x="0" y="0"/>
                </a:lnTo>
                <a:lnTo>
                  <a:pt x="0" y="0"/>
                </a:lnTo>
                <a:lnTo>
                  <a:pt x="0" y="0"/>
                </a:lnTo>
                <a:lnTo>
                  <a:pt x="0" y="0"/>
                </a:lnTo>
                <a:lnTo>
                  <a:pt x="1" y="1"/>
                </a:lnTo>
                <a:lnTo>
                  <a:pt x="1" y="2"/>
                </a:lnTo>
                <a:lnTo>
                  <a:pt x="2" y="3"/>
                </a:lnTo>
                <a:lnTo>
                  <a:pt x="2" y="4"/>
                </a:lnTo>
                <a:lnTo>
                  <a:pt x="2" y="5"/>
                </a:lnTo>
                <a:lnTo>
                  <a:pt x="3" y="6"/>
                </a:lnTo>
                <a:lnTo>
                  <a:pt x="4" y="8"/>
                </a:lnTo>
                <a:lnTo>
                  <a:pt x="4" y="9"/>
                </a:lnTo>
                <a:lnTo>
                  <a:pt x="5" y="11"/>
                </a:lnTo>
                <a:lnTo>
                  <a:pt x="6" y="13"/>
                </a:lnTo>
                <a:lnTo>
                  <a:pt x="7" y="15"/>
                </a:lnTo>
                <a:lnTo>
                  <a:pt x="8" y="17"/>
                </a:lnTo>
                <a:lnTo>
                  <a:pt x="9" y="19"/>
                </a:lnTo>
                <a:lnTo>
                  <a:pt x="10" y="21"/>
                </a:lnTo>
                <a:lnTo>
                  <a:pt x="11" y="23"/>
                </a:lnTo>
                <a:lnTo>
                  <a:pt x="12" y="26"/>
                </a:lnTo>
                <a:lnTo>
                  <a:pt x="13" y="28"/>
                </a:lnTo>
                <a:lnTo>
                  <a:pt x="14" y="31"/>
                </a:lnTo>
                <a:lnTo>
                  <a:pt x="15" y="33"/>
                </a:lnTo>
                <a:lnTo>
                  <a:pt x="17" y="36"/>
                </a:lnTo>
                <a:lnTo>
                  <a:pt x="18" y="39"/>
                </a:lnTo>
                <a:lnTo>
                  <a:pt x="19" y="41"/>
                </a:lnTo>
                <a:lnTo>
                  <a:pt x="20" y="44"/>
                </a:lnTo>
                <a:lnTo>
                  <a:pt x="22" y="47"/>
                </a:lnTo>
                <a:lnTo>
                  <a:pt x="23" y="49"/>
                </a:lnTo>
                <a:lnTo>
                  <a:pt x="25" y="52"/>
                </a:lnTo>
                <a:lnTo>
                  <a:pt x="26" y="55"/>
                </a:lnTo>
                <a:lnTo>
                  <a:pt x="28" y="58"/>
                </a:lnTo>
                <a:lnTo>
                  <a:pt x="29" y="61"/>
                </a:lnTo>
                <a:lnTo>
                  <a:pt x="35" y="72"/>
                </a:lnTo>
                <a:lnTo>
                  <a:pt x="38" y="77"/>
                </a:lnTo>
                <a:lnTo>
                  <a:pt x="40" y="82"/>
                </a:lnTo>
                <a:lnTo>
                  <a:pt x="42" y="87"/>
                </a:lnTo>
                <a:lnTo>
                  <a:pt x="44" y="91"/>
                </a:lnTo>
                <a:lnTo>
                  <a:pt x="47" y="95"/>
                </a:lnTo>
                <a:lnTo>
                  <a:pt x="48" y="99"/>
                </a:lnTo>
                <a:lnTo>
                  <a:pt x="50" y="103"/>
                </a:lnTo>
                <a:lnTo>
                  <a:pt x="52" y="107"/>
                </a:lnTo>
                <a:lnTo>
                  <a:pt x="54" y="110"/>
                </a:lnTo>
                <a:lnTo>
                  <a:pt x="56" y="113"/>
                </a:lnTo>
                <a:lnTo>
                  <a:pt x="57" y="117"/>
                </a:lnTo>
                <a:lnTo>
                  <a:pt x="59" y="120"/>
                </a:lnTo>
                <a:lnTo>
                  <a:pt x="60" y="123"/>
                </a:lnTo>
                <a:lnTo>
                  <a:pt x="62" y="126"/>
                </a:lnTo>
                <a:lnTo>
                  <a:pt x="64" y="129"/>
                </a:lnTo>
                <a:lnTo>
                  <a:pt x="65" y="132"/>
                </a:lnTo>
                <a:lnTo>
                  <a:pt x="67" y="135"/>
                </a:lnTo>
                <a:lnTo>
                  <a:pt x="69" y="138"/>
                </a:lnTo>
                <a:lnTo>
                  <a:pt x="71" y="141"/>
                </a:lnTo>
                <a:lnTo>
                  <a:pt x="73" y="145"/>
                </a:lnTo>
                <a:lnTo>
                  <a:pt x="75" y="148"/>
                </a:lnTo>
                <a:lnTo>
                  <a:pt x="78" y="151"/>
                </a:lnTo>
                <a:lnTo>
                  <a:pt x="80" y="155"/>
                </a:lnTo>
                <a:lnTo>
                  <a:pt x="83" y="159"/>
                </a:lnTo>
                <a:lnTo>
                  <a:pt x="86" y="163"/>
                </a:lnTo>
                <a:lnTo>
                  <a:pt x="89" y="167"/>
                </a:lnTo>
                <a:lnTo>
                  <a:pt x="92" y="171"/>
                </a:lnTo>
                <a:lnTo>
                  <a:pt x="96" y="176"/>
                </a:lnTo>
                <a:lnTo>
                  <a:pt x="100" y="181"/>
                </a:lnTo>
                <a:lnTo>
                  <a:pt x="104" y="187"/>
                </a:lnTo>
                <a:lnTo>
                  <a:pt x="112" y="197"/>
                </a:lnTo>
                <a:lnTo>
                  <a:pt x="116" y="202"/>
                </a:lnTo>
                <a:lnTo>
                  <a:pt x="120" y="206"/>
                </a:lnTo>
                <a:lnTo>
                  <a:pt x="124" y="210"/>
                </a:lnTo>
                <a:lnTo>
                  <a:pt x="127" y="214"/>
                </a:lnTo>
                <a:lnTo>
                  <a:pt x="130" y="218"/>
                </a:lnTo>
                <a:lnTo>
                  <a:pt x="134" y="221"/>
                </a:lnTo>
                <a:lnTo>
                  <a:pt x="137" y="224"/>
                </a:lnTo>
                <a:lnTo>
                  <a:pt x="140" y="227"/>
                </a:lnTo>
                <a:lnTo>
                  <a:pt x="143" y="230"/>
                </a:lnTo>
                <a:lnTo>
                  <a:pt x="146" y="233"/>
                </a:lnTo>
                <a:lnTo>
                  <a:pt x="148" y="235"/>
                </a:lnTo>
                <a:lnTo>
                  <a:pt x="151" y="238"/>
                </a:lnTo>
                <a:lnTo>
                  <a:pt x="154" y="240"/>
                </a:lnTo>
                <a:lnTo>
                  <a:pt x="157" y="243"/>
                </a:lnTo>
                <a:lnTo>
                  <a:pt x="160" y="245"/>
                </a:lnTo>
                <a:lnTo>
                  <a:pt x="163" y="247"/>
                </a:lnTo>
                <a:lnTo>
                  <a:pt x="166" y="250"/>
                </a:lnTo>
                <a:lnTo>
                  <a:pt x="169" y="252"/>
                </a:lnTo>
                <a:lnTo>
                  <a:pt x="172" y="255"/>
                </a:lnTo>
                <a:lnTo>
                  <a:pt x="175" y="257"/>
                </a:lnTo>
                <a:lnTo>
                  <a:pt x="179" y="260"/>
                </a:lnTo>
                <a:lnTo>
                  <a:pt x="182" y="263"/>
                </a:lnTo>
                <a:lnTo>
                  <a:pt x="186" y="266"/>
                </a:lnTo>
                <a:lnTo>
                  <a:pt x="190" y="269"/>
                </a:lnTo>
                <a:lnTo>
                  <a:pt x="194" y="273"/>
                </a:lnTo>
                <a:lnTo>
                  <a:pt x="198" y="277"/>
                </a:lnTo>
                <a:lnTo>
                  <a:pt x="203" y="281"/>
                </a:lnTo>
                <a:lnTo>
                  <a:pt x="208" y="285"/>
                </a:lnTo>
                <a:lnTo>
                  <a:pt x="212" y="289"/>
                </a:lnTo>
                <a:lnTo>
                  <a:pt x="218" y="294"/>
                </a:lnTo>
                <a:lnTo>
                  <a:pt x="222" y="298"/>
                </a:lnTo>
                <a:lnTo>
                  <a:pt x="225" y="301"/>
                </a:lnTo>
                <a:lnTo>
                  <a:pt x="227" y="302"/>
                </a:lnTo>
                <a:lnTo>
                  <a:pt x="228" y="304"/>
                </a:lnTo>
                <a:lnTo>
                  <a:pt x="230" y="306"/>
                </a:lnTo>
                <a:lnTo>
                  <a:pt x="232" y="307"/>
                </a:lnTo>
                <a:lnTo>
                  <a:pt x="233" y="309"/>
                </a:lnTo>
                <a:lnTo>
                  <a:pt x="235" y="311"/>
                </a:lnTo>
                <a:lnTo>
                  <a:pt x="236" y="312"/>
                </a:lnTo>
                <a:lnTo>
                  <a:pt x="238" y="313"/>
                </a:lnTo>
                <a:lnTo>
                  <a:pt x="239" y="315"/>
                </a:lnTo>
                <a:lnTo>
                  <a:pt x="240" y="316"/>
                </a:lnTo>
                <a:lnTo>
                  <a:pt x="241" y="317"/>
                </a:lnTo>
                <a:lnTo>
                  <a:pt x="242" y="319"/>
                </a:lnTo>
                <a:lnTo>
                  <a:pt x="244" y="320"/>
                </a:lnTo>
                <a:lnTo>
                  <a:pt x="245" y="321"/>
                </a:lnTo>
                <a:lnTo>
                  <a:pt x="246" y="323"/>
                </a:lnTo>
                <a:lnTo>
                  <a:pt x="247" y="324"/>
                </a:lnTo>
                <a:lnTo>
                  <a:pt x="248" y="325"/>
                </a:lnTo>
                <a:lnTo>
                  <a:pt x="250" y="326"/>
                </a:lnTo>
                <a:lnTo>
                  <a:pt x="251" y="327"/>
                </a:lnTo>
                <a:lnTo>
                  <a:pt x="253" y="329"/>
                </a:lnTo>
                <a:lnTo>
                  <a:pt x="254" y="330"/>
                </a:lnTo>
                <a:lnTo>
                  <a:pt x="256" y="331"/>
                </a:lnTo>
                <a:lnTo>
                  <a:pt x="258" y="333"/>
                </a:lnTo>
                <a:lnTo>
                  <a:pt x="260" y="334"/>
                </a:lnTo>
                <a:lnTo>
                  <a:pt x="262" y="336"/>
                </a:lnTo>
                <a:lnTo>
                  <a:pt x="264" y="337"/>
                </a:lnTo>
                <a:lnTo>
                  <a:pt x="267" y="339"/>
                </a:lnTo>
                <a:lnTo>
                  <a:pt x="270" y="341"/>
                </a:lnTo>
                <a:lnTo>
                  <a:pt x="273" y="343"/>
                </a:lnTo>
                <a:lnTo>
                  <a:pt x="279" y="347"/>
                </a:lnTo>
                <a:lnTo>
                  <a:pt x="282" y="349"/>
                </a:lnTo>
                <a:lnTo>
                  <a:pt x="285" y="350"/>
                </a:lnTo>
                <a:lnTo>
                  <a:pt x="288" y="351"/>
                </a:lnTo>
                <a:lnTo>
                  <a:pt x="290" y="353"/>
                </a:lnTo>
                <a:lnTo>
                  <a:pt x="293" y="354"/>
                </a:lnTo>
                <a:lnTo>
                  <a:pt x="295" y="355"/>
                </a:lnTo>
                <a:lnTo>
                  <a:pt x="298" y="356"/>
                </a:lnTo>
                <a:lnTo>
                  <a:pt x="300" y="357"/>
                </a:lnTo>
                <a:lnTo>
                  <a:pt x="302" y="358"/>
                </a:lnTo>
                <a:lnTo>
                  <a:pt x="304" y="359"/>
                </a:lnTo>
                <a:lnTo>
                  <a:pt x="306" y="359"/>
                </a:lnTo>
                <a:lnTo>
                  <a:pt x="309" y="360"/>
                </a:lnTo>
                <a:lnTo>
                  <a:pt x="311" y="361"/>
                </a:lnTo>
                <a:lnTo>
                  <a:pt x="313" y="361"/>
                </a:lnTo>
                <a:lnTo>
                  <a:pt x="315" y="362"/>
                </a:lnTo>
                <a:lnTo>
                  <a:pt x="317" y="363"/>
                </a:lnTo>
                <a:lnTo>
                  <a:pt x="319" y="363"/>
                </a:lnTo>
                <a:lnTo>
                  <a:pt x="321" y="364"/>
                </a:lnTo>
                <a:lnTo>
                  <a:pt x="324" y="365"/>
                </a:lnTo>
                <a:lnTo>
                  <a:pt x="326" y="366"/>
                </a:lnTo>
                <a:lnTo>
                  <a:pt x="328" y="367"/>
                </a:lnTo>
                <a:lnTo>
                  <a:pt x="330" y="367"/>
                </a:lnTo>
                <a:lnTo>
                  <a:pt x="333" y="369"/>
                </a:lnTo>
                <a:lnTo>
                  <a:pt x="336" y="370"/>
                </a:lnTo>
                <a:lnTo>
                  <a:pt x="338" y="371"/>
                </a:lnTo>
                <a:lnTo>
                  <a:pt x="341" y="372"/>
                </a:lnTo>
                <a:lnTo>
                  <a:pt x="344" y="374"/>
                </a:lnTo>
                <a:lnTo>
                  <a:pt x="347" y="375"/>
                </a:lnTo>
                <a:lnTo>
                  <a:pt x="350" y="377"/>
                </a:lnTo>
                <a:lnTo>
                  <a:pt x="354" y="379"/>
                </a:lnTo>
                <a:lnTo>
                  <a:pt x="361" y="384"/>
                </a:lnTo>
                <a:lnTo>
                  <a:pt x="364" y="386"/>
                </a:lnTo>
                <a:lnTo>
                  <a:pt x="368" y="388"/>
                </a:lnTo>
                <a:lnTo>
                  <a:pt x="371" y="390"/>
                </a:lnTo>
                <a:lnTo>
                  <a:pt x="374" y="392"/>
                </a:lnTo>
                <a:lnTo>
                  <a:pt x="376" y="394"/>
                </a:lnTo>
                <a:lnTo>
                  <a:pt x="379" y="396"/>
                </a:lnTo>
                <a:lnTo>
                  <a:pt x="381" y="397"/>
                </a:lnTo>
                <a:lnTo>
                  <a:pt x="383" y="399"/>
                </a:lnTo>
                <a:lnTo>
                  <a:pt x="385" y="401"/>
                </a:lnTo>
                <a:lnTo>
                  <a:pt x="387" y="402"/>
                </a:lnTo>
                <a:lnTo>
                  <a:pt x="389" y="404"/>
                </a:lnTo>
                <a:lnTo>
                  <a:pt x="391" y="405"/>
                </a:lnTo>
                <a:lnTo>
                  <a:pt x="393" y="407"/>
                </a:lnTo>
                <a:lnTo>
                  <a:pt x="395" y="409"/>
                </a:lnTo>
                <a:lnTo>
                  <a:pt x="396" y="410"/>
                </a:lnTo>
                <a:lnTo>
                  <a:pt x="398" y="412"/>
                </a:lnTo>
                <a:lnTo>
                  <a:pt x="400" y="413"/>
                </a:lnTo>
                <a:lnTo>
                  <a:pt x="402" y="415"/>
                </a:lnTo>
                <a:lnTo>
                  <a:pt x="403" y="417"/>
                </a:lnTo>
                <a:lnTo>
                  <a:pt x="405" y="419"/>
                </a:lnTo>
                <a:lnTo>
                  <a:pt x="407" y="421"/>
                </a:lnTo>
                <a:lnTo>
                  <a:pt x="409" y="423"/>
                </a:lnTo>
                <a:lnTo>
                  <a:pt x="412" y="425"/>
                </a:lnTo>
                <a:lnTo>
                  <a:pt x="414" y="427"/>
                </a:lnTo>
                <a:lnTo>
                  <a:pt x="416" y="429"/>
                </a:lnTo>
                <a:lnTo>
                  <a:pt x="419" y="431"/>
                </a:lnTo>
                <a:lnTo>
                  <a:pt x="422" y="434"/>
                </a:lnTo>
                <a:lnTo>
                  <a:pt x="424" y="437"/>
                </a:lnTo>
                <a:lnTo>
                  <a:pt x="428" y="439"/>
                </a:lnTo>
                <a:lnTo>
                  <a:pt x="431" y="443"/>
                </a:lnTo>
                <a:lnTo>
                  <a:pt x="439" y="449"/>
                </a:lnTo>
                <a:lnTo>
                  <a:pt x="443" y="453"/>
                </a:lnTo>
                <a:lnTo>
                  <a:pt x="446" y="455"/>
                </a:lnTo>
                <a:lnTo>
                  <a:pt x="450" y="458"/>
                </a:lnTo>
                <a:lnTo>
                  <a:pt x="453" y="461"/>
                </a:lnTo>
                <a:lnTo>
                  <a:pt x="456" y="463"/>
                </a:lnTo>
                <a:lnTo>
                  <a:pt x="459" y="466"/>
                </a:lnTo>
                <a:lnTo>
                  <a:pt x="462" y="468"/>
                </a:lnTo>
                <a:lnTo>
                  <a:pt x="464" y="470"/>
                </a:lnTo>
                <a:lnTo>
                  <a:pt x="467" y="472"/>
                </a:lnTo>
                <a:lnTo>
                  <a:pt x="469" y="474"/>
                </a:lnTo>
                <a:lnTo>
                  <a:pt x="472" y="476"/>
                </a:lnTo>
                <a:lnTo>
                  <a:pt x="474" y="477"/>
                </a:lnTo>
                <a:lnTo>
                  <a:pt x="476" y="479"/>
                </a:lnTo>
                <a:lnTo>
                  <a:pt x="479" y="481"/>
                </a:lnTo>
                <a:lnTo>
                  <a:pt x="481" y="483"/>
                </a:lnTo>
                <a:lnTo>
                  <a:pt x="483" y="485"/>
                </a:lnTo>
                <a:lnTo>
                  <a:pt x="485" y="487"/>
                </a:lnTo>
                <a:lnTo>
                  <a:pt x="487" y="489"/>
                </a:lnTo>
                <a:lnTo>
                  <a:pt x="490" y="491"/>
                </a:lnTo>
                <a:lnTo>
                  <a:pt x="492" y="493"/>
                </a:lnTo>
                <a:lnTo>
                  <a:pt x="494" y="496"/>
                </a:lnTo>
                <a:lnTo>
                  <a:pt x="496" y="498"/>
                </a:lnTo>
                <a:lnTo>
                  <a:pt x="498" y="501"/>
                </a:lnTo>
                <a:lnTo>
                  <a:pt x="501" y="503"/>
                </a:lnTo>
                <a:lnTo>
                  <a:pt x="504" y="507"/>
                </a:lnTo>
                <a:lnTo>
                  <a:pt x="506" y="510"/>
                </a:lnTo>
                <a:lnTo>
                  <a:pt x="509" y="513"/>
                </a:lnTo>
                <a:lnTo>
                  <a:pt x="512" y="517"/>
                </a:lnTo>
                <a:lnTo>
                  <a:pt x="515" y="521"/>
                </a:lnTo>
                <a:lnTo>
                  <a:pt x="518" y="525"/>
                </a:lnTo>
                <a:lnTo>
                  <a:pt x="537" y="551"/>
                </a:lnTo>
                <a:lnTo>
                  <a:pt x="546" y="564"/>
                </a:lnTo>
                <a:lnTo>
                  <a:pt x="556" y="577"/>
                </a:lnTo>
                <a:lnTo>
                  <a:pt x="565" y="589"/>
                </a:lnTo>
                <a:lnTo>
                  <a:pt x="574" y="602"/>
                </a:lnTo>
                <a:lnTo>
                  <a:pt x="583" y="614"/>
                </a:lnTo>
                <a:lnTo>
                  <a:pt x="592" y="626"/>
                </a:lnTo>
                <a:lnTo>
                  <a:pt x="601" y="638"/>
                </a:lnTo>
                <a:lnTo>
                  <a:pt x="609" y="649"/>
                </a:lnTo>
                <a:lnTo>
                  <a:pt x="617" y="661"/>
                </a:lnTo>
                <a:lnTo>
                  <a:pt x="625" y="672"/>
                </a:lnTo>
                <a:lnTo>
                  <a:pt x="632" y="683"/>
                </a:lnTo>
                <a:lnTo>
                  <a:pt x="640" y="693"/>
                </a:lnTo>
                <a:lnTo>
                  <a:pt x="646" y="704"/>
                </a:lnTo>
                <a:lnTo>
                  <a:pt x="652" y="714"/>
                </a:lnTo>
                <a:lnTo>
                  <a:pt x="658" y="724"/>
                </a:lnTo>
                <a:lnTo>
                  <a:pt x="663" y="734"/>
                </a:lnTo>
                <a:lnTo>
                  <a:pt x="668" y="743"/>
                </a:lnTo>
                <a:lnTo>
                  <a:pt x="672" y="753"/>
                </a:lnTo>
                <a:lnTo>
                  <a:pt x="676" y="762"/>
                </a:lnTo>
                <a:lnTo>
                  <a:pt x="678" y="771"/>
                </a:lnTo>
                <a:lnTo>
                  <a:pt x="680" y="779"/>
                </a:lnTo>
                <a:lnTo>
                  <a:pt x="682" y="787"/>
                </a:lnTo>
                <a:lnTo>
                  <a:pt x="683" y="795"/>
                </a:lnTo>
                <a:lnTo>
                  <a:pt x="683" y="802"/>
                </a:lnTo>
                <a:lnTo>
                  <a:pt x="682" y="809"/>
                </a:lnTo>
                <a:lnTo>
                  <a:pt x="680" y="816"/>
                </a:lnTo>
                <a:lnTo>
                  <a:pt x="678" y="823"/>
                </a:lnTo>
                <a:lnTo>
                  <a:pt x="674" y="829"/>
                </a:lnTo>
                <a:lnTo>
                  <a:pt x="670" y="835"/>
                </a:lnTo>
                <a:lnTo>
                  <a:pt x="665" y="841"/>
                </a:lnTo>
                <a:lnTo>
                  <a:pt x="664" y="841"/>
                </a:lnTo>
                <a:lnTo>
                  <a:pt x="664" y="841"/>
                </a:lnTo>
                <a:lnTo>
                  <a:pt x="664" y="841"/>
                </a:lnTo>
                <a:lnTo>
                  <a:pt x="663" y="841"/>
                </a:lnTo>
                <a:lnTo>
                  <a:pt x="663" y="841"/>
                </a:lnTo>
                <a:lnTo>
                  <a:pt x="662" y="841"/>
                </a:lnTo>
                <a:lnTo>
                  <a:pt x="662" y="841"/>
                </a:lnTo>
                <a:lnTo>
                  <a:pt x="661" y="841"/>
                </a:lnTo>
                <a:lnTo>
                  <a:pt x="661" y="841"/>
                </a:lnTo>
                <a:lnTo>
                  <a:pt x="660" y="841"/>
                </a:lnTo>
                <a:lnTo>
                  <a:pt x="660" y="841"/>
                </a:lnTo>
                <a:lnTo>
                  <a:pt x="659" y="841"/>
                </a:lnTo>
                <a:lnTo>
                  <a:pt x="658" y="841"/>
                </a:lnTo>
                <a:lnTo>
                  <a:pt x="658" y="841"/>
                </a:lnTo>
                <a:lnTo>
                  <a:pt x="657" y="841"/>
                </a:lnTo>
                <a:lnTo>
                  <a:pt x="656" y="841"/>
                </a:lnTo>
                <a:lnTo>
                  <a:pt x="656" y="841"/>
                </a:lnTo>
                <a:lnTo>
                  <a:pt x="655" y="841"/>
                </a:lnTo>
                <a:lnTo>
                  <a:pt x="654" y="840"/>
                </a:lnTo>
                <a:lnTo>
                  <a:pt x="654" y="840"/>
                </a:lnTo>
                <a:lnTo>
                  <a:pt x="653" y="840"/>
                </a:lnTo>
                <a:lnTo>
                  <a:pt x="652" y="840"/>
                </a:lnTo>
                <a:lnTo>
                  <a:pt x="652" y="839"/>
                </a:lnTo>
                <a:lnTo>
                  <a:pt x="651" y="839"/>
                </a:lnTo>
                <a:lnTo>
                  <a:pt x="651" y="839"/>
                </a:lnTo>
                <a:lnTo>
                  <a:pt x="650" y="838"/>
                </a:lnTo>
                <a:lnTo>
                  <a:pt x="649" y="838"/>
                </a:lnTo>
                <a:lnTo>
                  <a:pt x="649" y="838"/>
                </a:lnTo>
                <a:lnTo>
                  <a:pt x="648" y="837"/>
                </a:lnTo>
                <a:lnTo>
                  <a:pt x="648" y="837"/>
                </a:lnTo>
                <a:lnTo>
                  <a:pt x="647" y="837"/>
                </a:lnTo>
              </a:path>
            </a:pathLst>
          </a:custGeom>
          <a:solidFill>
            <a:srgbClr val="A0CA88"/>
          </a:solidFill>
          <a:ln w="20320" cap="flat" cmpd="sng">
            <a:solidFill>
              <a:srgbClr val="008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5048" name="Freeform 8"/>
          <p:cNvSpPr>
            <a:spLocks/>
          </p:cNvSpPr>
          <p:nvPr/>
        </p:nvSpPr>
        <p:spPr bwMode="auto">
          <a:xfrm>
            <a:off x="2616200" y="3148013"/>
            <a:ext cx="965200" cy="1338262"/>
          </a:xfrm>
          <a:custGeom>
            <a:avLst/>
            <a:gdLst>
              <a:gd name="T0" fmla="*/ 43 w 683"/>
              <a:gd name="T1" fmla="*/ 828 h 843"/>
              <a:gd name="T2" fmla="*/ 46 w 683"/>
              <a:gd name="T3" fmla="*/ 819 h 843"/>
              <a:gd name="T4" fmla="*/ 52 w 683"/>
              <a:gd name="T5" fmla="*/ 802 h 843"/>
              <a:gd name="T6" fmla="*/ 60 w 683"/>
              <a:gd name="T7" fmla="*/ 785 h 843"/>
              <a:gd name="T8" fmla="*/ 66 w 683"/>
              <a:gd name="T9" fmla="*/ 771 h 843"/>
              <a:gd name="T10" fmla="*/ 76 w 683"/>
              <a:gd name="T11" fmla="*/ 750 h 843"/>
              <a:gd name="T12" fmla="*/ 82 w 683"/>
              <a:gd name="T13" fmla="*/ 737 h 843"/>
              <a:gd name="T14" fmla="*/ 88 w 683"/>
              <a:gd name="T15" fmla="*/ 725 h 843"/>
              <a:gd name="T16" fmla="*/ 99 w 683"/>
              <a:gd name="T17" fmla="*/ 701 h 843"/>
              <a:gd name="T18" fmla="*/ 107 w 683"/>
              <a:gd name="T19" fmla="*/ 684 h 843"/>
              <a:gd name="T20" fmla="*/ 116 w 683"/>
              <a:gd name="T21" fmla="*/ 665 h 843"/>
              <a:gd name="T22" fmla="*/ 125 w 683"/>
              <a:gd name="T23" fmla="*/ 642 h 843"/>
              <a:gd name="T24" fmla="*/ 128 w 683"/>
              <a:gd name="T25" fmla="*/ 628 h 843"/>
              <a:gd name="T26" fmla="*/ 137 w 683"/>
              <a:gd name="T27" fmla="*/ 616 h 843"/>
              <a:gd name="T28" fmla="*/ 230 w 683"/>
              <a:gd name="T29" fmla="*/ 575 h 843"/>
              <a:gd name="T30" fmla="*/ 326 w 683"/>
              <a:gd name="T31" fmla="*/ 572 h 843"/>
              <a:gd name="T32" fmla="*/ 444 w 683"/>
              <a:gd name="T33" fmla="*/ 545 h 843"/>
              <a:gd name="T34" fmla="*/ 467 w 683"/>
              <a:gd name="T35" fmla="*/ 533 h 843"/>
              <a:gd name="T36" fmla="*/ 480 w 683"/>
              <a:gd name="T37" fmla="*/ 521 h 843"/>
              <a:gd name="T38" fmla="*/ 502 w 683"/>
              <a:gd name="T39" fmla="*/ 498 h 843"/>
              <a:gd name="T40" fmla="*/ 520 w 683"/>
              <a:gd name="T41" fmla="*/ 475 h 843"/>
              <a:gd name="T42" fmla="*/ 533 w 683"/>
              <a:gd name="T43" fmla="*/ 453 h 843"/>
              <a:gd name="T44" fmla="*/ 552 w 683"/>
              <a:gd name="T45" fmla="*/ 420 h 843"/>
              <a:gd name="T46" fmla="*/ 562 w 683"/>
              <a:gd name="T47" fmla="*/ 402 h 843"/>
              <a:gd name="T48" fmla="*/ 569 w 683"/>
              <a:gd name="T49" fmla="*/ 384 h 843"/>
              <a:gd name="T50" fmla="*/ 582 w 683"/>
              <a:gd name="T51" fmla="*/ 341 h 843"/>
              <a:gd name="T52" fmla="*/ 586 w 683"/>
              <a:gd name="T53" fmla="*/ 309 h 843"/>
              <a:gd name="T54" fmla="*/ 591 w 683"/>
              <a:gd name="T55" fmla="*/ 271 h 843"/>
              <a:gd name="T56" fmla="*/ 604 w 683"/>
              <a:gd name="T57" fmla="*/ 209 h 843"/>
              <a:gd name="T58" fmla="*/ 612 w 683"/>
              <a:gd name="T59" fmla="*/ 169 h 843"/>
              <a:gd name="T60" fmla="*/ 628 w 683"/>
              <a:gd name="T61" fmla="*/ 118 h 843"/>
              <a:gd name="T62" fmla="*/ 653 w 683"/>
              <a:gd name="T63" fmla="*/ 56 h 843"/>
              <a:gd name="T64" fmla="*/ 674 w 683"/>
              <a:gd name="T65" fmla="*/ 14 h 843"/>
              <a:gd name="T66" fmla="*/ 682 w 683"/>
              <a:gd name="T67" fmla="*/ 0 h 843"/>
              <a:gd name="T68" fmla="*/ 676 w 683"/>
              <a:gd name="T69" fmla="*/ 14 h 843"/>
              <a:gd name="T70" fmla="*/ 664 w 683"/>
              <a:gd name="T71" fmla="*/ 39 h 843"/>
              <a:gd name="T72" fmla="*/ 642 w 683"/>
              <a:gd name="T73" fmla="*/ 83 h 843"/>
              <a:gd name="T74" fmla="*/ 622 w 683"/>
              <a:gd name="T75" fmla="*/ 124 h 843"/>
              <a:gd name="T76" fmla="*/ 600 w 683"/>
              <a:gd name="T77" fmla="*/ 160 h 843"/>
              <a:gd name="T78" fmla="*/ 555 w 683"/>
              <a:gd name="T79" fmla="*/ 215 h 843"/>
              <a:gd name="T80" fmla="*/ 522 w 683"/>
              <a:gd name="T81" fmla="*/ 246 h 843"/>
              <a:gd name="T82" fmla="*/ 484 w 683"/>
              <a:gd name="T83" fmla="*/ 278 h 843"/>
              <a:gd name="T84" fmla="*/ 449 w 683"/>
              <a:gd name="T85" fmla="*/ 310 h 843"/>
              <a:gd name="T86" fmla="*/ 435 w 683"/>
              <a:gd name="T87" fmla="*/ 325 h 843"/>
              <a:gd name="T88" fmla="*/ 415 w 683"/>
              <a:gd name="T89" fmla="*/ 340 h 843"/>
              <a:gd name="T90" fmla="*/ 382 w 683"/>
              <a:gd name="T91" fmla="*/ 358 h 843"/>
              <a:gd name="T92" fmla="*/ 359 w 683"/>
              <a:gd name="T93" fmla="*/ 366 h 843"/>
              <a:gd name="T94" fmla="*/ 329 w 683"/>
              <a:gd name="T95" fmla="*/ 380 h 843"/>
              <a:gd name="T96" fmla="*/ 295 w 683"/>
              <a:gd name="T97" fmla="*/ 403 h 843"/>
              <a:gd name="T98" fmla="*/ 275 w 683"/>
              <a:gd name="T99" fmla="*/ 421 h 843"/>
              <a:gd name="T100" fmla="*/ 240 w 683"/>
              <a:gd name="T101" fmla="*/ 453 h 843"/>
              <a:gd name="T102" fmla="*/ 208 w 683"/>
              <a:gd name="T103" fmla="*/ 478 h 843"/>
              <a:gd name="T104" fmla="*/ 184 w 683"/>
              <a:gd name="T105" fmla="*/ 502 h 843"/>
              <a:gd name="T106" fmla="*/ 117 w 683"/>
              <a:gd name="T107" fmla="*/ 590 h 843"/>
              <a:gd name="T108" fmla="*/ 30 w 683"/>
              <a:gd name="T109" fmla="*/ 715 h 843"/>
              <a:gd name="T110" fmla="*/ 0 w 683"/>
              <a:gd name="T111" fmla="*/ 810 h 843"/>
              <a:gd name="T112" fmla="*/ 20 w 683"/>
              <a:gd name="T113" fmla="*/ 842 h 843"/>
              <a:gd name="T114" fmla="*/ 26 w 683"/>
              <a:gd name="T115" fmla="*/ 842 h 843"/>
              <a:gd name="T116" fmla="*/ 34 w 683"/>
              <a:gd name="T117" fmla="*/ 838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83" h="843">
                <a:moveTo>
                  <a:pt x="36" y="838"/>
                </a:moveTo>
                <a:lnTo>
                  <a:pt x="38" y="836"/>
                </a:lnTo>
                <a:lnTo>
                  <a:pt x="38" y="835"/>
                </a:lnTo>
                <a:lnTo>
                  <a:pt x="39" y="834"/>
                </a:lnTo>
                <a:lnTo>
                  <a:pt x="40" y="833"/>
                </a:lnTo>
                <a:lnTo>
                  <a:pt x="41" y="832"/>
                </a:lnTo>
                <a:lnTo>
                  <a:pt x="42" y="831"/>
                </a:lnTo>
                <a:lnTo>
                  <a:pt x="42" y="830"/>
                </a:lnTo>
                <a:lnTo>
                  <a:pt x="42" y="830"/>
                </a:lnTo>
                <a:lnTo>
                  <a:pt x="43" y="829"/>
                </a:lnTo>
                <a:lnTo>
                  <a:pt x="43" y="828"/>
                </a:lnTo>
                <a:lnTo>
                  <a:pt x="44" y="827"/>
                </a:lnTo>
                <a:lnTo>
                  <a:pt x="44" y="826"/>
                </a:lnTo>
                <a:lnTo>
                  <a:pt x="44" y="826"/>
                </a:lnTo>
                <a:lnTo>
                  <a:pt x="44" y="825"/>
                </a:lnTo>
                <a:lnTo>
                  <a:pt x="45" y="824"/>
                </a:lnTo>
                <a:lnTo>
                  <a:pt x="45" y="823"/>
                </a:lnTo>
                <a:lnTo>
                  <a:pt x="45" y="822"/>
                </a:lnTo>
                <a:lnTo>
                  <a:pt x="45" y="822"/>
                </a:lnTo>
                <a:lnTo>
                  <a:pt x="46" y="821"/>
                </a:lnTo>
                <a:lnTo>
                  <a:pt x="46" y="820"/>
                </a:lnTo>
                <a:lnTo>
                  <a:pt x="46" y="819"/>
                </a:lnTo>
                <a:lnTo>
                  <a:pt x="46" y="818"/>
                </a:lnTo>
                <a:lnTo>
                  <a:pt x="46" y="817"/>
                </a:lnTo>
                <a:lnTo>
                  <a:pt x="46" y="816"/>
                </a:lnTo>
                <a:lnTo>
                  <a:pt x="47" y="814"/>
                </a:lnTo>
                <a:lnTo>
                  <a:pt x="47" y="813"/>
                </a:lnTo>
                <a:lnTo>
                  <a:pt x="48" y="812"/>
                </a:lnTo>
                <a:lnTo>
                  <a:pt x="48" y="811"/>
                </a:lnTo>
                <a:lnTo>
                  <a:pt x="48" y="810"/>
                </a:lnTo>
                <a:lnTo>
                  <a:pt x="49" y="808"/>
                </a:lnTo>
                <a:lnTo>
                  <a:pt x="50" y="807"/>
                </a:lnTo>
                <a:lnTo>
                  <a:pt x="52" y="802"/>
                </a:lnTo>
                <a:lnTo>
                  <a:pt x="53" y="800"/>
                </a:lnTo>
                <a:lnTo>
                  <a:pt x="54" y="798"/>
                </a:lnTo>
                <a:lnTo>
                  <a:pt x="54" y="797"/>
                </a:lnTo>
                <a:lnTo>
                  <a:pt x="55" y="795"/>
                </a:lnTo>
                <a:lnTo>
                  <a:pt x="56" y="793"/>
                </a:lnTo>
                <a:lnTo>
                  <a:pt x="57" y="792"/>
                </a:lnTo>
                <a:lnTo>
                  <a:pt x="57" y="790"/>
                </a:lnTo>
                <a:lnTo>
                  <a:pt x="58" y="789"/>
                </a:lnTo>
                <a:lnTo>
                  <a:pt x="58" y="788"/>
                </a:lnTo>
                <a:lnTo>
                  <a:pt x="59" y="786"/>
                </a:lnTo>
                <a:lnTo>
                  <a:pt x="60" y="785"/>
                </a:lnTo>
                <a:lnTo>
                  <a:pt x="60" y="784"/>
                </a:lnTo>
                <a:lnTo>
                  <a:pt x="61" y="783"/>
                </a:lnTo>
                <a:lnTo>
                  <a:pt x="62" y="782"/>
                </a:lnTo>
                <a:lnTo>
                  <a:pt x="62" y="780"/>
                </a:lnTo>
                <a:lnTo>
                  <a:pt x="62" y="779"/>
                </a:lnTo>
                <a:lnTo>
                  <a:pt x="63" y="778"/>
                </a:lnTo>
                <a:lnTo>
                  <a:pt x="64" y="776"/>
                </a:lnTo>
                <a:lnTo>
                  <a:pt x="64" y="775"/>
                </a:lnTo>
                <a:lnTo>
                  <a:pt x="65" y="774"/>
                </a:lnTo>
                <a:lnTo>
                  <a:pt x="66" y="772"/>
                </a:lnTo>
                <a:lnTo>
                  <a:pt x="66" y="771"/>
                </a:lnTo>
                <a:lnTo>
                  <a:pt x="67" y="770"/>
                </a:lnTo>
                <a:lnTo>
                  <a:pt x="68" y="768"/>
                </a:lnTo>
                <a:lnTo>
                  <a:pt x="68" y="766"/>
                </a:lnTo>
                <a:lnTo>
                  <a:pt x="69" y="764"/>
                </a:lnTo>
                <a:lnTo>
                  <a:pt x="70" y="763"/>
                </a:lnTo>
                <a:lnTo>
                  <a:pt x="71" y="761"/>
                </a:lnTo>
                <a:lnTo>
                  <a:pt x="72" y="758"/>
                </a:lnTo>
                <a:lnTo>
                  <a:pt x="73" y="756"/>
                </a:lnTo>
                <a:lnTo>
                  <a:pt x="75" y="752"/>
                </a:lnTo>
                <a:lnTo>
                  <a:pt x="76" y="751"/>
                </a:lnTo>
                <a:lnTo>
                  <a:pt x="76" y="750"/>
                </a:lnTo>
                <a:lnTo>
                  <a:pt x="77" y="748"/>
                </a:lnTo>
                <a:lnTo>
                  <a:pt x="78" y="746"/>
                </a:lnTo>
                <a:lnTo>
                  <a:pt x="78" y="745"/>
                </a:lnTo>
                <a:lnTo>
                  <a:pt x="79" y="744"/>
                </a:lnTo>
                <a:lnTo>
                  <a:pt x="80" y="743"/>
                </a:lnTo>
                <a:lnTo>
                  <a:pt x="80" y="742"/>
                </a:lnTo>
                <a:lnTo>
                  <a:pt x="80" y="741"/>
                </a:lnTo>
                <a:lnTo>
                  <a:pt x="81" y="740"/>
                </a:lnTo>
                <a:lnTo>
                  <a:pt x="82" y="739"/>
                </a:lnTo>
                <a:lnTo>
                  <a:pt x="82" y="738"/>
                </a:lnTo>
                <a:lnTo>
                  <a:pt x="82" y="737"/>
                </a:lnTo>
                <a:lnTo>
                  <a:pt x="83" y="736"/>
                </a:lnTo>
                <a:lnTo>
                  <a:pt x="83" y="735"/>
                </a:lnTo>
                <a:lnTo>
                  <a:pt x="84" y="734"/>
                </a:lnTo>
                <a:lnTo>
                  <a:pt x="84" y="733"/>
                </a:lnTo>
                <a:lnTo>
                  <a:pt x="85" y="732"/>
                </a:lnTo>
                <a:lnTo>
                  <a:pt x="85" y="731"/>
                </a:lnTo>
                <a:lnTo>
                  <a:pt x="86" y="730"/>
                </a:lnTo>
                <a:lnTo>
                  <a:pt x="86" y="729"/>
                </a:lnTo>
                <a:lnTo>
                  <a:pt x="87" y="728"/>
                </a:lnTo>
                <a:lnTo>
                  <a:pt x="87" y="726"/>
                </a:lnTo>
                <a:lnTo>
                  <a:pt x="88" y="725"/>
                </a:lnTo>
                <a:lnTo>
                  <a:pt x="88" y="724"/>
                </a:lnTo>
                <a:lnTo>
                  <a:pt x="89" y="722"/>
                </a:lnTo>
                <a:lnTo>
                  <a:pt x="90" y="721"/>
                </a:lnTo>
                <a:lnTo>
                  <a:pt x="90" y="719"/>
                </a:lnTo>
                <a:lnTo>
                  <a:pt x="91" y="717"/>
                </a:lnTo>
                <a:lnTo>
                  <a:pt x="92" y="716"/>
                </a:lnTo>
                <a:lnTo>
                  <a:pt x="95" y="710"/>
                </a:lnTo>
                <a:lnTo>
                  <a:pt x="96" y="708"/>
                </a:lnTo>
                <a:lnTo>
                  <a:pt x="97" y="705"/>
                </a:lnTo>
                <a:lnTo>
                  <a:pt x="98" y="703"/>
                </a:lnTo>
                <a:lnTo>
                  <a:pt x="99" y="701"/>
                </a:lnTo>
                <a:lnTo>
                  <a:pt x="100" y="699"/>
                </a:lnTo>
                <a:lnTo>
                  <a:pt x="100" y="697"/>
                </a:lnTo>
                <a:lnTo>
                  <a:pt x="101" y="696"/>
                </a:lnTo>
                <a:lnTo>
                  <a:pt x="102" y="694"/>
                </a:lnTo>
                <a:lnTo>
                  <a:pt x="103" y="692"/>
                </a:lnTo>
                <a:lnTo>
                  <a:pt x="104" y="691"/>
                </a:lnTo>
                <a:lnTo>
                  <a:pt x="104" y="689"/>
                </a:lnTo>
                <a:lnTo>
                  <a:pt x="105" y="688"/>
                </a:lnTo>
                <a:lnTo>
                  <a:pt x="106" y="686"/>
                </a:lnTo>
                <a:lnTo>
                  <a:pt x="106" y="685"/>
                </a:lnTo>
                <a:lnTo>
                  <a:pt x="107" y="684"/>
                </a:lnTo>
                <a:lnTo>
                  <a:pt x="108" y="682"/>
                </a:lnTo>
                <a:lnTo>
                  <a:pt x="108" y="681"/>
                </a:lnTo>
                <a:lnTo>
                  <a:pt x="109" y="679"/>
                </a:lnTo>
                <a:lnTo>
                  <a:pt x="110" y="678"/>
                </a:lnTo>
                <a:lnTo>
                  <a:pt x="110" y="676"/>
                </a:lnTo>
                <a:lnTo>
                  <a:pt x="111" y="674"/>
                </a:lnTo>
                <a:lnTo>
                  <a:pt x="112" y="673"/>
                </a:lnTo>
                <a:lnTo>
                  <a:pt x="113" y="671"/>
                </a:lnTo>
                <a:lnTo>
                  <a:pt x="114" y="669"/>
                </a:lnTo>
                <a:lnTo>
                  <a:pt x="115" y="667"/>
                </a:lnTo>
                <a:lnTo>
                  <a:pt x="116" y="665"/>
                </a:lnTo>
                <a:lnTo>
                  <a:pt x="117" y="662"/>
                </a:lnTo>
                <a:lnTo>
                  <a:pt x="118" y="660"/>
                </a:lnTo>
                <a:lnTo>
                  <a:pt x="119" y="657"/>
                </a:lnTo>
                <a:lnTo>
                  <a:pt x="121" y="655"/>
                </a:lnTo>
                <a:lnTo>
                  <a:pt x="122" y="651"/>
                </a:lnTo>
                <a:lnTo>
                  <a:pt x="123" y="649"/>
                </a:lnTo>
                <a:lnTo>
                  <a:pt x="124" y="648"/>
                </a:lnTo>
                <a:lnTo>
                  <a:pt x="124" y="646"/>
                </a:lnTo>
                <a:lnTo>
                  <a:pt x="124" y="644"/>
                </a:lnTo>
                <a:lnTo>
                  <a:pt x="125" y="643"/>
                </a:lnTo>
                <a:lnTo>
                  <a:pt x="125" y="642"/>
                </a:lnTo>
                <a:lnTo>
                  <a:pt x="126" y="640"/>
                </a:lnTo>
                <a:lnTo>
                  <a:pt x="126" y="639"/>
                </a:lnTo>
                <a:lnTo>
                  <a:pt x="126" y="637"/>
                </a:lnTo>
                <a:lnTo>
                  <a:pt x="126" y="636"/>
                </a:lnTo>
                <a:lnTo>
                  <a:pt x="126" y="635"/>
                </a:lnTo>
                <a:lnTo>
                  <a:pt x="127" y="634"/>
                </a:lnTo>
                <a:lnTo>
                  <a:pt x="127" y="632"/>
                </a:lnTo>
                <a:lnTo>
                  <a:pt x="127" y="631"/>
                </a:lnTo>
                <a:lnTo>
                  <a:pt x="128" y="630"/>
                </a:lnTo>
                <a:lnTo>
                  <a:pt x="128" y="629"/>
                </a:lnTo>
                <a:lnTo>
                  <a:pt x="128" y="628"/>
                </a:lnTo>
                <a:lnTo>
                  <a:pt x="128" y="627"/>
                </a:lnTo>
                <a:lnTo>
                  <a:pt x="129" y="626"/>
                </a:lnTo>
                <a:lnTo>
                  <a:pt x="130" y="625"/>
                </a:lnTo>
                <a:lnTo>
                  <a:pt x="130" y="624"/>
                </a:lnTo>
                <a:lnTo>
                  <a:pt x="131" y="623"/>
                </a:lnTo>
                <a:lnTo>
                  <a:pt x="132" y="622"/>
                </a:lnTo>
                <a:lnTo>
                  <a:pt x="132" y="620"/>
                </a:lnTo>
                <a:lnTo>
                  <a:pt x="133" y="620"/>
                </a:lnTo>
                <a:lnTo>
                  <a:pt x="134" y="618"/>
                </a:lnTo>
                <a:lnTo>
                  <a:pt x="136" y="617"/>
                </a:lnTo>
                <a:lnTo>
                  <a:pt x="137" y="616"/>
                </a:lnTo>
                <a:lnTo>
                  <a:pt x="138" y="615"/>
                </a:lnTo>
                <a:lnTo>
                  <a:pt x="140" y="614"/>
                </a:lnTo>
                <a:lnTo>
                  <a:pt x="159" y="601"/>
                </a:lnTo>
                <a:lnTo>
                  <a:pt x="168" y="595"/>
                </a:lnTo>
                <a:lnTo>
                  <a:pt x="178" y="591"/>
                </a:lnTo>
                <a:lnTo>
                  <a:pt x="186" y="587"/>
                </a:lnTo>
                <a:lnTo>
                  <a:pt x="195" y="584"/>
                </a:lnTo>
                <a:lnTo>
                  <a:pt x="204" y="581"/>
                </a:lnTo>
                <a:lnTo>
                  <a:pt x="213" y="578"/>
                </a:lnTo>
                <a:lnTo>
                  <a:pt x="221" y="576"/>
                </a:lnTo>
                <a:lnTo>
                  <a:pt x="230" y="575"/>
                </a:lnTo>
                <a:lnTo>
                  <a:pt x="238" y="574"/>
                </a:lnTo>
                <a:lnTo>
                  <a:pt x="247" y="573"/>
                </a:lnTo>
                <a:lnTo>
                  <a:pt x="256" y="573"/>
                </a:lnTo>
                <a:lnTo>
                  <a:pt x="264" y="573"/>
                </a:lnTo>
                <a:lnTo>
                  <a:pt x="273" y="572"/>
                </a:lnTo>
                <a:lnTo>
                  <a:pt x="282" y="572"/>
                </a:lnTo>
                <a:lnTo>
                  <a:pt x="290" y="572"/>
                </a:lnTo>
                <a:lnTo>
                  <a:pt x="299" y="572"/>
                </a:lnTo>
                <a:lnTo>
                  <a:pt x="308" y="572"/>
                </a:lnTo>
                <a:lnTo>
                  <a:pt x="317" y="572"/>
                </a:lnTo>
                <a:lnTo>
                  <a:pt x="326" y="572"/>
                </a:lnTo>
                <a:lnTo>
                  <a:pt x="336" y="572"/>
                </a:lnTo>
                <a:lnTo>
                  <a:pt x="346" y="571"/>
                </a:lnTo>
                <a:lnTo>
                  <a:pt x="355" y="570"/>
                </a:lnTo>
                <a:lnTo>
                  <a:pt x="365" y="569"/>
                </a:lnTo>
                <a:lnTo>
                  <a:pt x="376" y="567"/>
                </a:lnTo>
                <a:lnTo>
                  <a:pt x="386" y="565"/>
                </a:lnTo>
                <a:lnTo>
                  <a:pt x="397" y="562"/>
                </a:lnTo>
                <a:lnTo>
                  <a:pt x="408" y="559"/>
                </a:lnTo>
                <a:lnTo>
                  <a:pt x="420" y="555"/>
                </a:lnTo>
                <a:lnTo>
                  <a:pt x="432" y="550"/>
                </a:lnTo>
                <a:lnTo>
                  <a:pt x="444" y="545"/>
                </a:lnTo>
                <a:lnTo>
                  <a:pt x="449" y="542"/>
                </a:lnTo>
                <a:lnTo>
                  <a:pt x="451" y="542"/>
                </a:lnTo>
                <a:lnTo>
                  <a:pt x="454" y="540"/>
                </a:lnTo>
                <a:lnTo>
                  <a:pt x="456" y="539"/>
                </a:lnTo>
                <a:lnTo>
                  <a:pt x="458" y="538"/>
                </a:lnTo>
                <a:lnTo>
                  <a:pt x="459" y="537"/>
                </a:lnTo>
                <a:lnTo>
                  <a:pt x="461" y="536"/>
                </a:lnTo>
                <a:lnTo>
                  <a:pt x="463" y="535"/>
                </a:lnTo>
                <a:lnTo>
                  <a:pt x="464" y="534"/>
                </a:lnTo>
                <a:lnTo>
                  <a:pt x="466" y="534"/>
                </a:lnTo>
                <a:lnTo>
                  <a:pt x="467" y="533"/>
                </a:lnTo>
                <a:lnTo>
                  <a:pt x="468" y="532"/>
                </a:lnTo>
                <a:lnTo>
                  <a:pt x="470" y="531"/>
                </a:lnTo>
                <a:lnTo>
                  <a:pt x="471" y="530"/>
                </a:lnTo>
                <a:lnTo>
                  <a:pt x="472" y="529"/>
                </a:lnTo>
                <a:lnTo>
                  <a:pt x="473" y="528"/>
                </a:lnTo>
                <a:lnTo>
                  <a:pt x="474" y="527"/>
                </a:lnTo>
                <a:lnTo>
                  <a:pt x="475" y="526"/>
                </a:lnTo>
                <a:lnTo>
                  <a:pt x="476" y="525"/>
                </a:lnTo>
                <a:lnTo>
                  <a:pt x="478" y="524"/>
                </a:lnTo>
                <a:lnTo>
                  <a:pt x="479" y="522"/>
                </a:lnTo>
                <a:lnTo>
                  <a:pt x="480" y="521"/>
                </a:lnTo>
                <a:lnTo>
                  <a:pt x="481" y="520"/>
                </a:lnTo>
                <a:lnTo>
                  <a:pt x="482" y="518"/>
                </a:lnTo>
                <a:lnTo>
                  <a:pt x="484" y="517"/>
                </a:lnTo>
                <a:lnTo>
                  <a:pt x="485" y="516"/>
                </a:lnTo>
                <a:lnTo>
                  <a:pt x="487" y="514"/>
                </a:lnTo>
                <a:lnTo>
                  <a:pt x="488" y="512"/>
                </a:lnTo>
                <a:lnTo>
                  <a:pt x="490" y="510"/>
                </a:lnTo>
                <a:lnTo>
                  <a:pt x="492" y="509"/>
                </a:lnTo>
                <a:lnTo>
                  <a:pt x="494" y="507"/>
                </a:lnTo>
                <a:lnTo>
                  <a:pt x="499" y="501"/>
                </a:lnTo>
                <a:lnTo>
                  <a:pt x="502" y="498"/>
                </a:lnTo>
                <a:lnTo>
                  <a:pt x="504" y="496"/>
                </a:lnTo>
                <a:lnTo>
                  <a:pt x="506" y="493"/>
                </a:lnTo>
                <a:lnTo>
                  <a:pt x="508" y="491"/>
                </a:lnTo>
                <a:lnTo>
                  <a:pt x="510" y="488"/>
                </a:lnTo>
                <a:lnTo>
                  <a:pt x="512" y="486"/>
                </a:lnTo>
                <a:lnTo>
                  <a:pt x="513" y="484"/>
                </a:lnTo>
                <a:lnTo>
                  <a:pt x="515" y="482"/>
                </a:lnTo>
                <a:lnTo>
                  <a:pt x="516" y="480"/>
                </a:lnTo>
                <a:lnTo>
                  <a:pt x="518" y="479"/>
                </a:lnTo>
                <a:lnTo>
                  <a:pt x="519" y="477"/>
                </a:lnTo>
                <a:lnTo>
                  <a:pt x="520" y="475"/>
                </a:lnTo>
                <a:lnTo>
                  <a:pt x="521" y="473"/>
                </a:lnTo>
                <a:lnTo>
                  <a:pt x="522" y="472"/>
                </a:lnTo>
                <a:lnTo>
                  <a:pt x="524" y="470"/>
                </a:lnTo>
                <a:lnTo>
                  <a:pt x="525" y="468"/>
                </a:lnTo>
                <a:lnTo>
                  <a:pt x="526" y="466"/>
                </a:lnTo>
                <a:lnTo>
                  <a:pt x="527" y="464"/>
                </a:lnTo>
                <a:lnTo>
                  <a:pt x="528" y="462"/>
                </a:lnTo>
                <a:lnTo>
                  <a:pt x="529" y="460"/>
                </a:lnTo>
                <a:lnTo>
                  <a:pt x="530" y="458"/>
                </a:lnTo>
                <a:lnTo>
                  <a:pt x="532" y="455"/>
                </a:lnTo>
                <a:lnTo>
                  <a:pt x="533" y="453"/>
                </a:lnTo>
                <a:lnTo>
                  <a:pt x="534" y="450"/>
                </a:lnTo>
                <a:lnTo>
                  <a:pt x="536" y="448"/>
                </a:lnTo>
                <a:lnTo>
                  <a:pt x="538" y="445"/>
                </a:lnTo>
                <a:lnTo>
                  <a:pt x="539" y="442"/>
                </a:lnTo>
                <a:lnTo>
                  <a:pt x="541" y="438"/>
                </a:lnTo>
                <a:lnTo>
                  <a:pt x="543" y="435"/>
                </a:lnTo>
                <a:lnTo>
                  <a:pt x="545" y="432"/>
                </a:lnTo>
                <a:lnTo>
                  <a:pt x="548" y="426"/>
                </a:lnTo>
                <a:lnTo>
                  <a:pt x="549" y="424"/>
                </a:lnTo>
                <a:lnTo>
                  <a:pt x="550" y="422"/>
                </a:lnTo>
                <a:lnTo>
                  <a:pt x="552" y="420"/>
                </a:lnTo>
                <a:lnTo>
                  <a:pt x="553" y="418"/>
                </a:lnTo>
                <a:lnTo>
                  <a:pt x="554" y="416"/>
                </a:lnTo>
                <a:lnTo>
                  <a:pt x="555" y="414"/>
                </a:lnTo>
                <a:lnTo>
                  <a:pt x="556" y="412"/>
                </a:lnTo>
                <a:lnTo>
                  <a:pt x="557" y="411"/>
                </a:lnTo>
                <a:lnTo>
                  <a:pt x="558" y="409"/>
                </a:lnTo>
                <a:lnTo>
                  <a:pt x="558" y="408"/>
                </a:lnTo>
                <a:lnTo>
                  <a:pt x="559" y="406"/>
                </a:lnTo>
                <a:lnTo>
                  <a:pt x="560" y="405"/>
                </a:lnTo>
                <a:lnTo>
                  <a:pt x="561" y="404"/>
                </a:lnTo>
                <a:lnTo>
                  <a:pt x="562" y="402"/>
                </a:lnTo>
                <a:lnTo>
                  <a:pt x="562" y="400"/>
                </a:lnTo>
                <a:lnTo>
                  <a:pt x="563" y="399"/>
                </a:lnTo>
                <a:lnTo>
                  <a:pt x="564" y="398"/>
                </a:lnTo>
                <a:lnTo>
                  <a:pt x="564" y="396"/>
                </a:lnTo>
                <a:lnTo>
                  <a:pt x="565" y="394"/>
                </a:lnTo>
                <a:lnTo>
                  <a:pt x="566" y="393"/>
                </a:lnTo>
                <a:lnTo>
                  <a:pt x="566" y="391"/>
                </a:lnTo>
                <a:lnTo>
                  <a:pt x="567" y="390"/>
                </a:lnTo>
                <a:lnTo>
                  <a:pt x="568" y="388"/>
                </a:lnTo>
                <a:lnTo>
                  <a:pt x="568" y="386"/>
                </a:lnTo>
                <a:lnTo>
                  <a:pt x="569" y="384"/>
                </a:lnTo>
                <a:lnTo>
                  <a:pt x="570" y="381"/>
                </a:lnTo>
                <a:lnTo>
                  <a:pt x="571" y="379"/>
                </a:lnTo>
                <a:lnTo>
                  <a:pt x="572" y="376"/>
                </a:lnTo>
                <a:lnTo>
                  <a:pt x="572" y="374"/>
                </a:lnTo>
                <a:lnTo>
                  <a:pt x="574" y="371"/>
                </a:lnTo>
                <a:lnTo>
                  <a:pt x="576" y="361"/>
                </a:lnTo>
                <a:lnTo>
                  <a:pt x="578" y="356"/>
                </a:lnTo>
                <a:lnTo>
                  <a:pt x="579" y="352"/>
                </a:lnTo>
                <a:lnTo>
                  <a:pt x="580" y="348"/>
                </a:lnTo>
                <a:lnTo>
                  <a:pt x="581" y="345"/>
                </a:lnTo>
                <a:lnTo>
                  <a:pt x="582" y="341"/>
                </a:lnTo>
                <a:lnTo>
                  <a:pt x="582" y="338"/>
                </a:lnTo>
                <a:lnTo>
                  <a:pt x="583" y="334"/>
                </a:lnTo>
                <a:lnTo>
                  <a:pt x="584" y="331"/>
                </a:lnTo>
                <a:lnTo>
                  <a:pt x="584" y="328"/>
                </a:lnTo>
                <a:lnTo>
                  <a:pt x="584" y="326"/>
                </a:lnTo>
                <a:lnTo>
                  <a:pt x="585" y="323"/>
                </a:lnTo>
                <a:lnTo>
                  <a:pt x="585" y="320"/>
                </a:lnTo>
                <a:lnTo>
                  <a:pt x="586" y="317"/>
                </a:lnTo>
                <a:lnTo>
                  <a:pt x="586" y="314"/>
                </a:lnTo>
                <a:lnTo>
                  <a:pt x="586" y="312"/>
                </a:lnTo>
                <a:lnTo>
                  <a:pt x="586" y="309"/>
                </a:lnTo>
                <a:lnTo>
                  <a:pt x="586" y="306"/>
                </a:lnTo>
                <a:lnTo>
                  <a:pt x="587" y="303"/>
                </a:lnTo>
                <a:lnTo>
                  <a:pt x="587" y="300"/>
                </a:lnTo>
                <a:lnTo>
                  <a:pt x="588" y="297"/>
                </a:lnTo>
                <a:lnTo>
                  <a:pt x="588" y="294"/>
                </a:lnTo>
                <a:lnTo>
                  <a:pt x="588" y="290"/>
                </a:lnTo>
                <a:lnTo>
                  <a:pt x="589" y="287"/>
                </a:lnTo>
                <a:lnTo>
                  <a:pt x="589" y="283"/>
                </a:lnTo>
                <a:lnTo>
                  <a:pt x="590" y="280"/>
                </a:lnTo>
                <a:lnTo>
                  <a:pt x="590" y="276"/>
                </a:lnTo>
                <a:lnTo>
                  <a:pt x="591" y="271"/>
                </a:lnTo>
                <a:lnTo>
                  <a:pt x="592" y="266"/>
                </a:lnTo>
                <a:lnTo>
                  <a:pt x="593" y="262"/>
                </a:lnTo>
                <a:lnTo>
                  <a:pt x="594" y="257"/>
                </a:lnTo>
                <a:lnTo>
                  <a:pt x="597" y="244"/>
                </a:lnTo>
                <a:lnTo>
                  <a:pt x="598" y="238"/>
                </a:lnTo>
                <a:lnTo>
                  <a:pt x="599" y="232"/>
                </a:lnTo>
                <a:lnTo>
                  <a:pt x="600" y="227"/>
                </a:lnTo>
                <a:lnTo>
                  <a:pt x="601" y="222"/>
                </a:lnTo>
                <a:lnTo>
                  <a:pt x="602" y="217"/>
                </a:lnTo>
                <a:lnTo>
                  <a:pt x="603" y="213"/>
                </a:lnTo>
                <a:lnTo>
                  <a:pt x="604" y="209"/>
                </a:lnTo>
                <a:lnTo>
                  <a:pt x="604" y="204"/>
                </a:lnTo>
                <a:lnTo>
                  <a:pt x="605" y="201"/>
                </a:lnTo>
                <a:lnTo>
                  <a:pt x="606" y="197"/>
                </a:lnTo>
                <a:lnTo>
                  <a:pt x="606" y="193"/>
                </a:lnTo>
                <a:lnTo>
                  <a:pt x="607" y="190"/>
                </a:lnTo>
                <a:lnTo>
                  <a:pt x="608" y="186"/>
                </a:lnTo>
                <a:lnTo>
                  <a:pt x="608" y="183"/>
                </a:lnTo>
                <a:lnTo>
                  <a:pt x="609" y="179"/>
                </a:lnTo>
                <a:lnTo>
                  <a:pt x="610" y="176"/>
                </a:lnTo>
                <a:lnTo>
                  <a:pt x="611" y="172"/>
                </a:lnTo>
                <a:lnTo>
                  <a:pt x="612" y="169"/>
                </a:lnTo>
                <a:lnTo>
                  <a:pt x="613" y="165"/>
                </a:lnTo>
                <a:lnTo>
                  <a:pt x="614" y="162"/>
                </a:lnTo>
                <a:lnTo>
                  <a:pt x="615" y="158"/>
                </a:lnTo>
                <a:lnTo>
                  <a:pt x="616" y="154"/>
                </a:lnTo>
                <a:lnTo>
                  <a:pt x="617" y="149"/>
                </a:lnTo>
                <a:lnTo>
                  <a:pt x="619" y="145"/>
                </a:lnTo>
                <a:lnTo>
                  <a:pt x="620" y="140"/>
                </a:lnTo>
                <a:lnTo>
                  <a:pt x="622" y="135"/>
                </a:lnTo>
                <a:lnTo>
                  <a:pt x="624" y="130"/>
                </a:lnTo>
                <a:lnTo>
                  <a:pt x="626" y="124"/>
                </a:lnTo>
                <a:lnTo>
                  <a:pt x="628" y="118"/>
                </a:lnTo>
                <a:lnTo>
                  <a:pt x="630" y="112"/>
                </a:lnTo>
                <a:lnTo>
                  <a:pt x="634" y="101"/>
                </a:lnTo>
                <a:lnTo>
                  <a:pt x="636" y="96"/>
                </a:lnTo>
                <a:lnTo>
                  <a:pt x="638" y="90"/>
                </a:lnTo>
                <a:lnTo>
                  <a:pt x="640" y="85"/>
                </a:lnTo>
                <a:lnTo>
                  <a:pt x="642" y="80"/>
                </a:lnTo>
                <a:lnTo>
                  <a:pt x="644" y="75"/>
                </a:lnTo>
                <a:lnTo>
                  <a:pt x="646" y="70"/>
                </a:lnTo>
                <a:lnTo>
                  <a:pt x="649" y="65"/>
                </a:lnTo>
                <a:lnTo>
                  <a:pt x="651" y="60"/>
                </a:lnTo>
                <a:lnTo>
                  <a:pt x="653" y="56"/>
                </a:lnTo>
                <a:lnTo>
                  <a:pt x="655" y="51"/>
                </a:lnTo>
                <a:lnTo>
                  <a:pt x="657" y="46"/>
                </a:lnTo>
                <a:lnTo>
                  <a:pt x="660" y="42"/>
                </a:lnTo>
                <a:lnTo>
                  <a:pt x="662" y="38"/>
                </a:lnTo>
                <a:lnTo>
                  <a:pt x="664" y="34"/>
                </a:lnTo>
                <a:lnTo>
                  <a:pt x="665" y="30"/>
                </a:lnTo>
                <a:lnTo>
                  <a:pt x="667" y="27"/>
                </a:lnTo>
                <a:lnTo>
                  <a:pt x="669" y="23"/>
                </a:lnTo>
                <a:lnTo>
                  <a:pt x="671" y="20"/>
                </a:lnTo>
                <a:lnTo>
                  <a:pt x="672" y="17"/>
                </a:lnTo>
                <a:lnTo>
                  <a:pt x="674" y="14"/>
                </a:lnTo>
                <a:lnTo>
                  <a:pt x="675" y="12"/>
                </a:lnTo>
                <a:lnTo>
                  <a:pt x="676" y="10"/>
                </a:lnTo>
                <a:lnTo>
                  <a:pt x="678" y="7"/>
                </a:lnTo>
                <a:lnTo>
                  <a:pt x="679" y="6"/>
                </a:lnTo>
                <a:lnTo>
                  <a:pt x="680" y="4"/>
                </a:lnTo>
                <a:lnTo>
                  <a:pt x="680" y="3"/>
                </a:lnTo>
                <a:lnTo>
                  <a:pt x="681" y="2"/>
                </a:lnTo>
                <a:lnTo>
                  <a:pt x="682" y="1"/>
                </a:lnTo>
                <a:lnTo>
                  <a:pt x="682" y="0"/>
                </a:lnTo>
                <a:lnTo>
                  <a:pt x="682" y="0"/>
                </a:lnTo>
                <a:lnTo>
                  <a:pt x="682" y="0"/>
                </a:lnTo>
                <a:lnTo>
                  <a:pt x="682" y="1"/>
                </a:lnTo>
                <a:lnTo>
                  <a:pt x="681" y="2"/>
                </a:lnTo>
                <a:lnTo>
                  <a:pt x="681" y="2"/>
                </a:lnTo>
                <a:lnTo>
                  <a:pt x="680" y="3"/>
                </a:lnTo>
                <a:lnTo>
                  <a:pt x="680" y="4"/>
                </a:lnTo>
                <a:lnTo>
                  <a:pt x="680" y="6"/>
                </a:lnTo>
                <a:lnTo>
                  <a:pt x="679" y="7"/>
                </a:lnTo>
                <a:lnTo>
                  <a:pt x="678" y="8"/>
                </a:lnTo>
                <a:lnTo>
                  <a:pt x="678" y="10"/>
                </a:lnTo>
                <a:lnTo>
                  <a:pt x="677" y="12"/>
                </a:lnTo>
                <a:lnTo>
                  <a:pt x="676" y="14"/>
                </a:lnTo>
                <a:lnTo>
                  <a:pt x="675" y="15"/>
                </a:lnTo>
                <a:lnTo>
                  <a:pt x="674" y="17"/>
                </a:lnTo>
                <a:lnTo>
                  <a:pt x="674" y="20"/>
                </a:lnTo>
                <a:lnTo>
                  <a:pt x="672" y="22"/>
                </a:lnTo>
                <a:lnTo>
                  <a:pt x="671" y="24"/>
                </a:lnTo>
                <a:lnTo>
                  <a:pt x="670" y="26"/>
                </a:lnTo>
                <a:lnTo>
                  <a:pt x="669" y="29"/>
                </a:lnTo>
                <a:lnTo>
                  <a:pt x="668" y="31"/>
                </a:lnTo>
                <a:lnTo>
                  <a:pt x="667" y="34"/>
                </a:lnTo>
                <a:lnTo>
                  <a:pt x="666" y="36"/>
                </a:lnTo>
                <a:lnTo>
                  <a:pt x="664" y="39"/>
                </a:lnTo>
                <a:lnTo>
                  <a:pt x="663" y="42"/>
                </a:lnTo>
                <a:lnTo>
                  <a:pt x="662" y="44"/>
                </a:lnTo>
                <a:lnTo>
                  <a:pt x="660" y="47"/>
                </a:lnTo>
                <a:lnTo>
                  <a:pt x="659" y="50"/>
                </a:lnTo>
                <a:lnTo>
                  <a:pt x="658" y="53"/>
                </a:lnTo>
                <a:lnTo>
                  <a:pt x="656" y="56"/>
                </a:lnTo>
                <a:lnTo>
                  <a:pt x="655" y="58"/>
                </a:lnTo>
                <a:lnTo>
                  <a:pt x="654" y="61"/>
                </a:lnTo>
                <a:lnTo>
                  <a:pt x="647" y="72"/>
                </a:lnTo>
                <a:lnTo>
                  <a:pt x="645" y="78"/>
                </a:lnTo>
                <a:lnTo>
                  <a:pt x="642" y="83"/>
                </a:lnTo>
                <a:lnTo>
                  <a:pt x="640" y="87"/>
                </a:lnTo>
                <a:lnTo>
                  <a:pt x="638" y="92"/>
                </a:lnTo>
                <a:lnTo>
                  <a:pt x="636" y="96"/>
                </a:lnTo>
                <a:lnTo>
                  <a:pt x="634" y="100"/>
                </a:lnTo>
                <a:lnTo>
                  <a:pt x="632" y="104"/>
                </a:lnTo>
                <a:lnTo>
                  <a:pt x="630" y="107"/>
                </a:lnTo>
                <a:lnTo>
                  <a:pt x="628" y="111"/>
                </a:lnTo>
                <a:lnTo>
                  <a:pt x="627" y="114"/>
                </a:lnTo>
                <a:lnTo>
                  <a:pt x="625" y="118"/>
                </a:lnTo>
                <a:lnTo>
                  <a:pt x="624" y="121"/>
                </a:lnTo>
                <a:lnTo>
                  <a:pt x="622" y="124"/>
                </a:lnTo>
                <a:lnTo>
                  <a:pt x="620" y="127"/>
                </a:lnTo>
                <a:lnTo>
                  <a:pt x="619" y="130"/>
                </a:lnTo>
                <a:lnTo>
                  <a:pt x="617" y="133"/>
                </a:lnTo>
                <a:lnTo>
                  <a:pt x="615" y="136"/>
                </a:lnTo>
                <a:lnTo>
                  <a:pt x="614" y="139"/>
                </a:lnTo>
                <a:lnTo>
                  <a:pt x="612" y="142"/>
                </a:lnTo>
                <a:lnTo>
                  <a:pt x="609" y="146"/>
                </a:lnTo>
                <a:lnTo>
                  <a:pt x="607" y="149"/>
                </a:lnTo>
                <a:lnTo>
                  <a:pt x="605" y="152"/>
                </a:lnTo>
                <a:lnTo>
                  <a:pt x="602" y="156"/>
                </a:lnTo>
                <a:lnTo>
                  <a:pt x="600" y="160"/>
                </a:lnTo>
                <a:lnTo>
                  <a:pt x="597" y="164"/>
                </a:lnTo>
                <a:lnTo>
                  <a:pt x="594" y="168"/>
                </a:lnTo>
                <a:lnTo>
                  <a:pt x="590" y="172"/>
                </a:lnTo>
                <a:lnTo>
                  <a:pt x="587" y="177"/>
                </a:lnTo>
                <a:lnTo>
                  <a:pt x="583" y="182"/>
                </a:lnTo>
                <a:lnTo>
                  <a:pt x="579" y="187"/>
                </a:lnTo>
                <a:lnTo>
                  <a:pt x="570" y="198"/>
                </a:lnTo>
                <a:lnTo>
                  <a:pt x="566" y="202"/>
                </a:lnTo>
                <a:lnTo>
                  <a:pt x="562" y="207"/>
                </a:lnTo>
                <a:lnTo>
                  <a:pt x="558" y="211"/>
                </a:lnTo>
                <a:lnTo>
                  <a:pt x="555" y="215"/>
                </a:lnTo>
                <a:lnTo>
                  <a:pt x="552" y="218"/>
                </a:lnTo>
                <a:lnTo>
                  <a:pt x="548" y="222"/>
                </a:lnTo>
                <a:lnTo>
                  <a:pt x="545" y="225"/>
                </a:lnTo>
                <a:lnTo>
                  <a:pt x="542" y="228"/>
                </a:lnTo>
                <a:lnTo>
                  <a:pt x="539" y="231"/>
                </a:lnTo>
                <a:lnTo>
                  <a:pt x="536" y="234"/>
                </a:lnTo>
                <a:lnTo>
                  <a:pt x="534" y="236"/>
                </a:lnTo>
                <a:lnTo>
                  <a:pt x="531" y="239"/>
                </a:lnTo>
                <a:lnTo>
                  <a:pt x="528" y="241"/>
                </a:lnTo>
                <a:lnTo>
                  <a:pt x="525" y="244"/>
                </a:lnTo>
                <a:lnTo>
                  <a:pt x="522" y="246"/>
                </a:lnTo>
                <a:lnTo>
                  <a:pt x="519" y="248"/>
                </a:lnTo>
                <a:lnTo>
                  <a:pt x="516" y="251"/>
                </a:lnTo>
                <a:lnTo>
                  <a:pt x="513" y="253"/>
                </a:lnTo>
                <a:lnTo>
                  <a:pt x="510" y="256"/>
                </a:lnTo>
                <a:lnTo>
                  <a:pt x="507" y="258"/>
                </a:lnTo>
                <a:lnTo>
                  <a:pt x="504" y="261"/>
                </a:lnTo>
                <a:lnTo>
                  <a:pt x="500" y="264"/>
                </a:lnTo>
                <a:lnTo>
                  <a:pt x="496" y="267"/>
                </a:lnTo>
                <a:lnTo>
                  <a:pt x="492" y="270"/>
                </a:lnTo>
                <a:lnTo>
                  <a:pt x="488" y="274"/>
                </a:lnTo>
                <a:lnTo>
                  <a:pt x="484" y="278"/>
                </a:lnTo>
                <a:lnTo>
                  <a:pt x="480" y="282"/>
                </a:lnTo>
                <a:lnTo>
                  <a:pt x="475" y="286"/>
                </a:lnTo>
                <a:lnTo>
                  <a:pt x="470" y="290"/>
                </a:lnTo>
                <a:lnTo>
                  <a:pt x="465" y="295"/>
                </a:lnTo>
                <a:lnTo>
                  <a:pt x="460" y="299"/>
                </a:lnTo>
                <a:lnTo>
                  <a:pt x="458" y="302"/>
                </a:lnTo>
                <a:lnTo>
                  <a:pt x="456" y="303"/>
                </a:lnTo>
                <a:lnTo>
                  <a:pt x="454" y="305"/>
                </a:lnTo>
                <a:lnTo>
                  <a:pt x="452" y="307"/>
                </a:lnTo>
                <a:lnTo>
                  <a:pt x="450" y="308"/>
                </a:lnTo>
                <a:lnTo>
                  <a:pt x="449" y="310"/>
                </a:lnTo>
                <a:lnTo>
                  <a:pt x="448" y="312"/>
                </a:lnTo>
                <a:lnTo>
                  <a:pt x="446" y="313"/>
                </a:lnTo>
                <a:lnTo>
                  <a:pt x="445" y="314"/>
                </a:lnTo>
                <a:lnTo>
                  <a:pt x="444" y="316"/>
                </a:lnTo>
                <a:lnTo>
                  <a:pt x="442" y="317"/>
                </a:lnTo>
                <a:lnTo>
                  <a:pt x="441" y="318"/>
                </a:lnTo>
                <a:lnTo>
                  <a:pt x="440" y="320"/>
                </a:lnTo>
                <a:lnTo>
                  <a:pt x="439" y="321"/>
                </a:lnTo>
                <a:lnTo>
                  <a:pt x="438" y="322"/>
                </a:lnTo>
                <a:lnTo>
                  <a:pt x="436" y="324"/>
                </a:lnTo>
                <a:lnTo>
                  <a:pt x="435" y="325"/>
                </a:lnTo>
                <a:lnTo>
                  <a:pt x="434" y="326"/>
                </a:lnTo>
                <a:lnTo>
                  <a:pt x="432" y="327"/>
                </a:lnTo>
                <a:lnTo>
                  <a:pt x="431" y="328"/>
                </a:lnTo>
                <a:lnTo>
                  <a:pt x="429" y="330"/>
                </a:lnTo>
                <a:lnTo>
                  <a:pt x="428" y="331"/>
                </a:lnTo>
                <a:lnTo>
                  <a:pt x="426" y="332"/>
                </a:lnTo>
                <a:lnTo>
                  <a:pt x="424" y="334"/>
                </a:lnTo>
                <a:lnTo>
                  <a:pt x="422" y="335"/>
                </a:lnTo>
                <a:lnTo>
                  <a:pt x="420" y="336"/>
                </a:lnTo>
                <a:lnTo>
                  <a:pt x="418" y="338"/>
                </a:lnTo>
                <a:lnTo>
                  <a:pt x="415" y="340"/>
                </a:lnTo>
                <a:lnTo>
                  <a:pt x="413" y="342"/>
                </a:lnTo>
                <a:lnTo>
                  <a:pt x="410" y="344"/>
                </a:lnTo>
                <a:lnTo>
                  <a:pt x="403" y="347"/>
                </a:lnTo>
                <a:lnTo>
                  <a:pt x="400" y="349"/>
                </a:lnTo>
                <a:lnTo>
                  <a:pt x="398" y="351"/>
                </a:lnTo>
                <a:lnTo>
                  <a:pt x="395" y="352"/>
                </a:lnTo>
                <a:lnTo>
                  <a:pt x="392" y="354"/>
                </a:lnTo>
                <a:lnTo>
                  <a:pt x="390" y="355"/>
                </a:lnTo>
                <a:lnTo>
                  <a:pt x="387" y="356"/>
                </a:lnTo>
                <a:lnTo>
                  <a:pt x="385" y="357"/>
                </a:lnTo>
                <a:lnTo>
                  <a:pt x="382" y="358"/>
                </a:lnTo>
                <a:lnTo>
                  <a:pt x="380" y="358"/>
                </a:lnTo>
                <a:lnTo>
                  <a:pt x="378" y="359"/>
                </a:lnTo>
                <a:lnTo>
                  <a:pt x="376" y="360"/>
                </a:lnTo>
                <a:lnTo>
                  <a:pt x="374" y="361"/>
                </a:lnTo>
                <a:lnTo>
                  <a:pt x="372" y="362"/>
                </a:lnTo>
                <a:lnTo>
                  <a:pt x="370" y="362"/>
                </a:lnTo>
                <a:lnTo>
                  <a:pt x="367" y="363"/>
                </a:lnTo>
                <a:lnTo>
                  <a:pt x="365" y="364"/>
                </a:lnTo>
                <a:lnTo>
                  <a:pt x="363" y="364"/>
                </a:lnTo>
                <a:lnTo>
                  <a:pt x="361" y="365"/>
                </a:lnTo>
                <a:lnTo>
                  <a:pt x="359" y="366"/>
                </a:lnTo>
                <a:lnTo>
                  <a:pt x="356" y="366"/>
                </a:lnTo>
                <a:lnTo>
                  <a:pt x="354" y="367"/>
                </a:lnTo>
                <a:lnTo>
                  <a:pt x="352" y="368"/>
                </a:lnTo>
                <a:lnTo>
                  <a:pt x="349" y="369"/>
                </a:lnTo>
                <a:lnTo>
                  <a:pt x="347" y="370"/>
                </a:lnTo>
                <a:lnTo>
                  <a:pt x="344" y="372"/>
                </a:lnTo>
                <a:lnTo>
                  <a:pt x="341" y="373"/>
                </a:lnTo>
                <a:lnTo>
                  <a:pt x="338" y="375"/>
                </a:lnTo>
                <a:lnTo>
                  <a:pt x="335" y="376"/>
                </a:lnTo>
                <a:lnTo>
                  <a:pt x="332" y="378"/>
                </a:lnTo>
                <a:lnTo>
                  <a:pt x="329" y="380"/>
                </a:lnTo>
                <a:lnTo>
                  <a:pt x="321" y="385"/>
                </a:lnTo>
                <a:lnTo>
                  <a:pt x="318" y="387"/>
                </a:lnTo>
                <a:lnTo>
                  <a:pt x="314" y="389"/>
                </a:lnTo>
                <a:lnTo>
                  <a:pt x="311" y="391"/>
                </a:lnTo>
                <a:lnTo>
                  <a:pt x="308" y="393"/>
                </a:lnTo>
                <a:lnTo>
                  <a:pt x="306" y="395"/>
                </a:lnTo>
                <a:lnTo>
                  <a:pt x="303" y="397"/>
                </a:lnTo>
                <a:lnTo>
                  <a:pt x="301" y="398"/>
                </a:lnTo>
                <a:lnTo>
                  <a:pt x="299" y="400"/>
                </a:lnTo>
                <a:lnTo>
                  <a:pt x="297" y="402"/>
                </a:lnTo>
                <a:lnTo>
                  <a:pt x="295" y="403"/>
                </a:lnTo>
                <a:lnTo>
                  <a:pt x="293" y="405"/>
                </a:lnTo>
                <a:lnTo>
                  <a:pt x="291" y="406"/>
                </a:lnTo>
                <a:lnTo>
                  <a:pt x="289" y="408"/>
                </a:lnTo>
                <a:lnTo>
                  <a:pt x="288" y="409"/>
                </a:lnTo>
                <a:lnTo>
                  <a:pt x="286" y="411"/>
                </a:lnTo>
                <a:lnTo>
                  <a:pt x="284" y="412"/>
                </a:lnTo>
                <a:lnTo>
                  <a:pt x="282" y="414"/>
                </a:lnTo>
                <a:lnTo>
                  <a:pt x="280" y="416"/>
                </a:lnTo>
                <a:lnTo>
                  <a:pt x="279" y="418"/>
                </a:lnTo>
                <a:lnTo>
                  <a:pt x="277" y="419"/>
                </a:lnTo>
                <a:lnTo>
                  <a:pt x="275" y="421"/>
                </a:lnTo>
                <a:lnTo>
                  <a:pt x="273" y="423"/>
                </a:lnTo>
                <a:lnTo>
                  <a:pt x="271" y="425"/>
                </a:lnTo>
                <a:lnTo>
                  <a:pt x="268" y="427"/>
                </a:lnTo>
                <a:lnTo>
                  <a:pt x="266" y="430"/>
                </a:lnTo>
                <a:lnTo>
                  <a:pt x="264" y="432"/>
                </a:lnTo>
                <a:lnTo>
                  <a:pt x="261" y="434"/>
                </a:lnTo>
                <a:lnTo>
                  <a:pt x="258" y="437"/>
                </a:lnTo>
                <a:lnTo>
                  <a:pt x="255" y="440"/>
                </a:lnTo>
                <a:lnTo>
                  <a:pt x="252" y="443"/>
                </a:lnTo>
                <a:lnTo>
                  <a:pt x="243" y="450"/>
                </a:lnTo>
                <a:lnTo>
                  <a:pt x="240" y="453"/>
                </a:lnTo>
                <a:lnTo>
                  <a:pt x="236" y="456"/>
                </a:lnTo>
                <a:lnTo>
                  <a:pt x="232" y="459"/>
                </a:lnTo>
                <a:lnTo>
                  <a:pt x="229" y="462"/>
                </a:lnTo>
                <a:lnTo>
                  <a:pt x="226" y="464"/>
                </a:lnTo>
                <a:lnTo>
                  <a:pt x="223" y="466"/>
                </a:lnTo>
                <a:lnTo>
                  <a:pt x="220" y="468"/>
                </a:lnTo>
                <a:lnTo>
                  <a:pt x="218" y="470"/>
                </a:lnTo>
                <a:lnTo>
                  <a:pt x="215" y="472"/>
                </a:lnTo>
                <a:lnTo>
                  <a:pt x="213" y="474"/>
                </a:lnTo>
                <a:lnTo>
                  <a:pt x="210" y="476"/>
                </a:lnTo>
                <a:lnTo>
                  <a:pt x="208" y="478"/>
                </a:lnTo>
                <a:lnTo>
                  <a:pt x="206" y="480"/>
                </a:lnTo>
                <a:lnTo>
                  <a:pt x="204" y="482"/>
                </a:lnTo>
                <a:lnTo>
                  <a:pt x="201" y="484"/>
                </a:lnTo>
                <a:lnTo>
                  <a:pt x="199" y="486"/>
                </a:lnTo>
                <a:lnTo>
                  <a:pt x="197" y="488"/>
                </a:lnTo>
                <a:lnTo>
                  <a:pt x="195" y="490"/>
                </a:lnTo>
                <a:lnTo>
                  <a:pt x="193" y="492"/>
                </a:lnTo>
                <a:lnTo>
                  <a:pt x="190" y="494"/>
                </a:lnTo>
                <a:lnTo>
                  <a:pt x="188" y="496"/>
                </a:lnTo>
                <a:lnTo>
                  <a:pt x="186" y="499"/>
                </a:lnTo>
                <a:lnTo>
                  <a:pt x="184" y="502"/>
                </a:lnTo>
                <a:lnTo>
                  <a:pt x="181" y="504"/>
                </a:lnTo>
                <a:lnTo>
                  <a:pt x="178" y="508"/>
                </a:lnTo>
                <a:lnTo>
                  <a:pt x="176" y="511"/>
                </a:lnTo>
                <a:lnTo>
                  <a:pt x="173" y="514"/>
                </a:lnTo>
                <a:lnTo>
                  <a:pt x="170" y="518"/>
                </a:lnTo>
                <a:lnTo>
                  <a:pt x="167" y="522"/>
                </a:lnTo>
                <a:lnTo>
                  <a:pt x="164" y="526"/>
                </a:lnTo>
                <a:lnTo>
                  <a:pt x="145" y="552"/>
                </a:lnTo>
                <a:lnTo>
                  <a:pt x="136" y="565"/>
                </a:lnTo>
                <a:lnTo>
                  <a:pt x="126" y="578"/>
                </a:lnTo>
                <a:lnTo>
                  <a:pt x="117" y="590"/>
                </a:lnTo>
                <a:lnTo>
                  <a:pt x="108" y="602"/>
                </a:lnTo>
                <a:lnTo>
                  <a:pt x="99" y="615"/>
                </a:lnTo>
                <a:lnTo>
                  <a:pt x="90" y="627"/>
                </a:lnTo>
                <a:lnTo>
                  <a:pt x="81" y="638"/>
                </a:lnTo>
                <a:lnTo>
                  <a:pt x="73" y="650"/>
                </a:lnTo>
                <a:lnTo>
                  <a:pt x="65" y="662"/>
                </a:lnTo>
                <a:lnTo>
                  <a:pt x="57" y="673"/>
                </a:lnTo>
                <a:lnTo>
                  <a:pt x="50" y="684"/>
                </a:lnTo>
                <a:lnTo>
                  <a:pt x="43" y="694"/>
                </a:lnTo>
                <a:lnTo>
                  <a:pt x="36" y="705"/>
                </a:lnTo>
                <a:lnTo>
                  <a:pt x="30" y="715"/>
                </a:lnTo>
                <a:lnTo>
                  <a:pt x="24" y="725"/>
                </a:lnTo>
                <a:lnTo>
                  <a:pt x="19" y="735"/>
                </a:lnTo>
                <a:lnTo>
                  <a:pt x="14" y="744"/>
                </a:lnTo>
                <a:lnTo>
                  <a:pt x="10" y="754"/>
                </a:lnTo>
                <a:lnTo>
                  <a:pt x="7" y="763"/>
                </a:lnTo>
                <a:lnTo>
                  <a:pt x="4" y="771"/>
                </a:lnTo>
                <a:lnTo>
                  <a:pt x="2" y="780"/>
                </a:lnTo>
                <a:lnTo>
                  <a:pt x="0" y="788"/>
                </a:lnTo>
                <a:lnTo>
                  <a:pt x="0" y="796"/>
                </a:lnTo>
                <a:lnTo>
                  <a:pt x="0" y="803"/>
                </a:lnTo>
                <a:lnTo>
                  <a:pt x="0" y="810"/>
                </a:lnTo>
                <a:lnTo>
                  <a:pt x="2" y="817"/>
                </a:lnTo>
                <a:lnTo>
                  <a:pt x="4" y="824"/>
                </a:lnTo>
                <a:lnTo>
                  <a:pt x="8" y="830"/>
                </a:lnTo>
                <a:lnTo>
                  <a:pt x="12" y="836"/>
                </a:lnTo>
                <a:lnTo>
                  <a:pt x="18" y="842"/>
                </a:lnTo>
                <a:lnTo>
                  <a:pt x="18" y="842"/>
                </a:lnTo>
                <a:lnTo>
                  <a:pt x="18" y="842"/>
                </a:lnTo>
                <a:lnTo>
                  <a:pt x="19" y="842"/>
                </a:lnTo>
                <a:lnTo>
                  <a:pt x="19" y="842"/>
                </a:lnTo>
                <a:lnTo>
                  <a:pt x="20" y="842"/>
                </a:lnTo>
                <a:lnTo>
                  <a:pt x="20" y="842"/>
                </a:lnTo>
                <a:lnTo>
                  <a:pt x="20" y="842"/>
                </a:lnTo>
                <a:lnTo>
                  <a:pt x="21" y="842"/>
                </a:lnTo>
                <a:lnTo>
                  <a:pt x="22" y="842"/>
                </a:lnTo>
                <a:lnTo>
                  <a:pt x="22" y="842"/>
                </a:lnTo>
                <a:lnTo>
                  <a:pt x="23" y="842"/>
                </a:lnTo>
                <a:lnTo>
                  <a:pt x="23" y="842"/>
                </a:lnTo>
                <a:lnTo>
                  <a:pt x="24" y="842"/>
                </a:lnTo>
                <a:lnTo>
                  <a:pt x="24" y="842"/>
                </a:lnTo>
                <a:lnTo>
                  <a:pt x="25" y="842"/>
                </a:lnTo>
                <a:lnTo>
                  <a:pt x="26" y="842"/>
                </a:lnTo>
                <a:lnTo>
                  <a:pt x="26" y="842"/>
                </a:lnTo>
                <a:lnTo>
                  <a:pt x="27" y="841"/>
                </a:lnTo>
                <a:lnTo>
                  <a:pt x="28" y="841"/>
                </a:lnTo>
                <a:lnTo>
                  <a:pt x="28" y="841"/>
                </a:lnTo>
                <a:lnTo>
                  <a:pt x="29" y="841"/>
                </a:lnTo>
                <a:lnTo>
                  <a:pt x="30" y="840"/>
                </a:lnTo>
                <a:lnTo>
                  <a:pt x="30" y="840"/>
                </a:lnTo>
                <a:lnTo>
                  <a:pt x="31" y="840"/>
                </a:lnTo>
                <a:lnTo>
                  <a:pt x="32" y="840"/>
                </a:lnTo>
                <a:lnTo>
                  <a:pt x="32" y="839"/>
                </a:lnTo>
                <a:lnTo>
                  <a:pt x="33" y="839"/>
                </a:lnTo>
                <a:lnTo>
                  <a:pt x="34" y="838"/>
                </a:lnTo>
                <a:lnTo>
                  <a:pt x="34" y="838"/>
                </a:lnTo>
                <a:lnTo>
                  <a:pt x="35" y="838"/>
                </a:lnTo>
                <a:lnTo>
                  <a:pt x="36" y="838"/>
                </a:lnTo>
              </a:path>
            </a:pathLst>
          </a:custGeom>
          <a:solidFill>
            <a:srgbClr val="A0CA88"/>
          </a:solidFill>
          <a:ln w="20320" cap="flat" cmpd="sng">
            <a:solidFill>
              <a:srgbClr val="008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5049" name="Freeform 9"/>
          <p:cNvSpPr>
            <a:spLocks/>
          </p:cNvSpPr>
          <p:nvPr/>
        </p:nvSpPr>
        <p:spPr bwMode="auto">
          <a:xfrm>
            <a:off x="2382838" y="3576638"/>
            <a:ext cx="617537" cy="919162"/>
          </a:xfrm>
          <a:custGeom>
            <a:avLst/>
            <a:gdLst>
              <a:gd name="T0" fmla="*/ 28 w 437"/>
              <a:gd name="T1" fmla="*/ 568 h 579"/>
              <a:gd name="T2" fmla="*/ 30 w 437"/>
              <a:gd name="T3" fmla="*/ 562 h 579"/>
              <a:gd name="T4" fmla="*/ 33 w 437"/>
              <a:gd name="T5" fmla="*/ 551 h 579"/>
              <a:gd name="T6" fmla="*/ 38 w 437"/>
              <a:gd name="T7" fmla="*/ 539 h 579"/>
              <a:gd name="T8" fmla="*/ 43 w 437"/>
              <a:gd name="T9" fmla="*/ 530 h 579"/>
              <a:gd name="T10" fmla="*/ 49 w 437"/>
              <a:gd name="T11" fmla="*/ 514 h 579"/>
              <a:gd name="T12" fmla="*/ 53 w 437"/>
              <a:gd name="T13" fmla="*/ 506 h 579"/>
              <a:gd name="T14" fmla="*/ 56 w 437"/>
              <a:gd name="T15" fmla="*/ 498 h 579"/>
              <a:gd name="T16" fmla="*/ 63 w 437"/>
              <a:gd name="T17" fmla="*/ 482 h 579"/>
              <a:gd name="T18" fmla="*/ 69 w 437"/>
              <a:gd name="T19" fmla="*/ 469 h 579"/>
              <a:gd name="T20" fmla="*/ 74 w 437"/>
              <a:gd name="T21" fmla="*/ 456 h 579"/>
              <a:gd name="T22" fmla="*/ 80 w 437"/>
              <a:gd name="T23" fmla="*/ 440 h 579"/>
              <a:gd name="T24" fmla="*/ 82 w 437"/>
              <a:gd name="T25" fmla="*/ 431 h 579"/>
              <a:gd name="T26" fmla="*/ 88 w 437"/>
              <a:gd name="T27" fmla="*/ 423 h 579"/>
              <a:gd name="T28" fmla="*/ 147 w 437"/>
              <a:gd name="T29" fmla="*/ 395 h 579"/>
              <a:gd name="T30" fmla="*/ 209 w 437"/>
              <a:gd name="T31" fmla="*/ 393 h 579"/>
              <a:gd name="T32" fmla="*/ 284 w 437"/>
              <a:gd name="T33" fmla="*/ 374 h 579"/>
              <a:gd name="T34" fmla="*/ 298 w 437"/>
              <a:gd name="T35" fmla="*/ 366 h 579"/>
              <a:gd name="T36" fmla="*/ 307 w 437"/>
              <a:gd name="T37" fmla="*/ 358 h 579"/>
              <a:gd name="T38" fmla="*/ 320 w 437"/>
              <a:gd name="T39" fmla="*/ 342 h 579"/>
              <a:gd name="T40" fmla="*/ 332 w 437"/>
              <a:gd name="T41" fmla="*/ 326 h 579"/>
              <a:gd name="T42" fmla="*/ 341 w 437"/>
              <a:gd name="T43" fmla="*/ 311 h 579"/>
              <a:gd name="T44" fmla="*/ 352 w 437"/>
              <a:gd name="T45" fmla="*/ 288 h 579"/>
              <a:gd name="T46" fmla="*/ 359 w 437"/>
              <a:gd name="T47" fmla="*/ 276 h 579"/>
              <a:gd name="T48" fmla="*/ 364 w 437"/>
              <a:gd name="T49" fmla="*/ 263 h 579"/>
              <a:gd name="T50" fmla="*/ 372 w 437"/>
              <a:gd name="T51" fmla="*/ 234 h 579"/>
              <a:gd name="T52" fmla="*/ 375 w 437"/>
              <a:gd name="T53" fmla="*/ 212 h 579"/>
              <a:gd name="T54" fmla="*/ 378 w 437"/>
              <a:gd name="T55" fmla="*/ 186 h 579"/>
              <a:gd name="T56" fmla="*/ 386 w 437"/>
              <a:gd name="T57" fmla="*/ 143 h 579"/>
              <a:gd name="T58" fmla="*/ 391 w 437"/>
              <a:gd name="T59" fmla="*/ 116 h 579"/>
              <a:gd name="T60" fmla="*/ 401 w 437"/>
              <a:gd name="T61" fmla="*/ 81 h 579"/>
              <a:gd name="T62" fmla="*/ 417 w 437"/>
              <a:gd name="T63" fmla="*/ 38 h 579"/>
              <a:gd name="T64" fmla="*/ 431 w 437"/>
              <a:gd name="T65" fmla="*/ 10 h 579"/>
              <a:gd name="T66" fmla="*/ 436 w 437"/>
              <a:gd name="T67" fmla="*/ 0 h 579"/>
              <a:gd name="T68" fmla="*/ 432 w 437"/>
              <a:gd name="T69" fmla="*/ 9 h 579"/>
              <a:gd name="T70" fmla="*/ 424 w 437"/>
              <a:gd name="T71" fmla="*/ 27 h 579"/>
              <a:gd name="T72" fmla="*/ 410 w 437"/>
              <a:gd name="T73" fmla="*/ 57 h 579"/>
              <a:gd name="T74" fmla="*/ 397 w 437"/>
              <a:gd name="T75" fmla="*/ 85 h 579"/>
              <a:gd name="T76" fmla="*/ 383 w 437"/>
              <a:gd name="T77" fmla="*/ 110 h 579"/>
              <a:gd name="T78" fmla="*/ 355 w 437"/>
              <a:gd name="T79" fmla="*/ 147 h 579"/>
              <a:gd name="T80" fmla="*/ 334 w 437"/>
              <a:gd name="T81" fmla="*/ 169 h 579"/>
              <a:gd name="T82" fmla="*/ 310 w 437"/>
              <a:gd name="T83" fmla="*/ 190 h 579"/>
              <a:gd name="T84" fmla="*/ 287 w 437"/>
              <a:gd name="T85" fmla="*/ 213 h 579"/>
              <a:gd name="T86" fmla="*/ 278 w 437"/>
              <a:gd name="T87" fmla="*/ 223 h 579"/>
              <a:gd name="T88" fmla="*/ 265 w 437"/>
              <a:gd name="T89" fmla="*/ 233 h 579"/>
              <a:gd name="T90" fmla="*/ 244 w 437"/>
              <a:gd name="T91" fmla="*/ 245 h 579"/>
              <a:gd name="T92" fmla="*/ 230 w 437"/>
              <a:gd name="T93" fmla="*/ 251 h 579"/>
              <a:gd name="T94" fmla="*/ 210 w 437"/>
              <a:gd name="T95" fmla="*/ 261 h 579"/>
              <a:gd name="T96" fmla="*/ 188 w 437"/>
              <a:gd name="T97" fmla="*/ 276 h 579"/>
              <a:gd name="T98" fmla="*/ 176 w 437"/>
              <a:gd name="T99" fmla="*/ 289 h 579"/>
              <a:gd name="T100" fmla="*/ 153 w 437"/>
              <a:gd name="T101" fmla="*/ 311 h 579"/>
              <a:gd name="T102" fmla="*/ 133 w 437"/>
              <a:gd name="T103" fmla="*/ 328 h 579"/>
              <a:gd name="T104" fmla="*/ 118 w 437"/>
              <a:gd name="T105" fmla="*/ 344 h 579"/>
              <a:gd name="T106" fmla="*/ 75 w 437"/>
              <a:gd name="T107" fmla="*/ 405 h 579"/>
              <a:gd name="T108" fmla="*/ 20 w 437"/>
              <a:gd name="T109" fmla="*/ 491 h 579"/>
              <a:gd name="T110" fmla="*/ 0 w 437"/>
              <a:gd name="T111" fmla="*/ 556 h 579"/>
              <a:gd name="T112" fmla="*/ 13 w 437"/>
              <a:gd name="T113" fmla="*/ 578 h 579"/>
              <a:gd name="T114" fmla="*/ 17 w 437"/>
              <a:gd name="T115" fmla="*/ 578 h 579"/>
              <a:gd name="T116" fmla="*/ 22 w 437"/>
              <a:gd name="T117" fmla="*/ 576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7" h="579">
                <a:moveTo>
                  <a:pt x="23" y="575"/>
                </a:moveTo>
                <a:lnTo>
                  <a:pt x="24" y="574"/>
                </a:lnTo>
                <a:lnTo>
                  <a:pt x="25" y="573"/>
                </a:lnTo>
                <a:lnTo>
                  <a:pt x="26" y="572"/>
                </a:lnTo>
                <a:lnTo>
                  <a:pt x="26" y="572"/>
                </a:lnTo>
                <a:lnTo>
                  <a:pt x="26" y="572"/>
                </a:lnTo>
                <a:lnTo>
                  <a:pt x="27" y="571"/>
                </a:lnTo>
                <a:lnTo>
                  <a:pt x="27" y="570"/>
                </a:lnTo>
                <a:lnTo>
                  <a:pt x="28" y="570"/>
                </a:lnTo>
                <a:lnTo>
                  <a:pt x="28" y="569"/>
                </a:lnTo>
                <a:lnTo>
                  <a:pt x="28" y="568"/>
                </a:lnTo>
                <a:lnTo>
                  <a:pt x="28" y="568"/>
                </a:lnTo>
                <a:lnTo>
                  <a:pt x="28" y="568"/>
                </a:lnTo>
                <a:lnTo>
                  <a:pt x="29" y="567"/>
                </a:lnTo>
                <a:lnTo>
                  <a:pt x="29" y="566"/>
                </a:lnTo>
                <a:lnTo>
                  <a:pt x="29" y="566"/>
                </a:lnTo>
                <a:lnTo>
                  <a:pt x="29" y="565"/>
                </a:lnTo>
                <a:lnTo>
                  <a:pt x="29" y="565"/>
                </a:lnTo>
                <a:lnTo>
                  <a:pt x="29" y="564"/>
                </a:lnTo>
                <a:lnTo>
                  <a:pt x="29" y="563"/>
                </a:lnTo>
                <a:lnTo>
                  <a:pt x="29" y="563"/>
                </a:lnTo>
                <a:lnTo>
                  <a:pt x="30" y="562"/>
                </a:lnTo>
                <a:lnTo>
                  <a:pt x="30" y="561"/>
                </a:lnTo>
                <a:lnTo>
                  <a:pt x="30" y="561"/>
                </a:lnTo>
                <a:lnTo>
                  <a:pt x="30" y="560"/>
                </a:lnTo>
                <a:lnTo>
                  <a:pt x="30" y="559"/>
                </a:lnTo>
                <a:lnTo>
                  <a:pt x="30" y="558"/>
                </a:lnTo>
                <a:lnTo>
                  <a:pt x="30" y="558"/>
                </a:lnTo>
                <a:lnTo>
                  <a:pt x="31" y="557"/>
                </a:lnTo>
                <a:lnTo>
                  <a:pt x="31" y="556"/>
                </a:lnTo>
                <a:lnTo>
                  <a:pt x="32" y="555"/>
                </a:lnTo>
                <a:lnTo>
                  <a:pt x="32" y="554"/>
                </a:lnTo>
                <a:lnTo>
                  <a:pt x="33" y="551"/>
                </a:lnTo>
                <a:lnTo>
                  <a:pt x="34" y="550"/>
                </a:lnTo>
                <a:lnTo>
                  <a:pt x="34" y="548"/>
                </a:lnTo>
                <a:lnTo>
                  <a:pt x="35" y="547"/>
                </a:lnTo>
                <a:lnTo>
                  <a:pt x="36" y="546"/>
                </a:lnTo>
                <a:lnTo>
                  <a:pt x="36" y="545"/>
                </a:lnTo>
                <a:lnTo>
                  <a:pt x="36" y="544"/>
                </a:lnTo>
                <a:lnTo>
                  <a:pt x="37" y="543"/>
                </a:lnTo>
                <a:lnTo>
                  <a:pt x="38" y="542"/>
                </a:lnTo>
                <a:lnTo>
                  <a:pt x="38" y="541"/>
                </a:lnTo>
                <a:lnTo>
                  <a:pt x="38" y="540"/>
                </a:lnTo>
                <a:lnTo>
                  <a:pt x="38" y="539"/>
                </a:lnTo>
                <a:lnTo>
                  <a:pt x="39" y="538"/>
                </a:lnTo>
                <a:lnTo>
                  <a:pt x="39" y="538"/>
                </a:lnTo>
                <a:lnTo>
                  <a:pt x="40" y="537"/>
                </a:lnTo>
                <a:lnTo>
                  <a:pt x="40" y="536"/>
                </a:lnTo>
                <a:lnTo>
                  <a:pt x="40" y="535"/>
                </a:lnTo>
                <a:lnTo>
                  <a:pt x="41" y="534"/>
                </a:lnTo>
                <a:lnTo>
                  <a:pt x="41" y="533"/>
                </a:lnTo>
                <a:lnTo>
                  <a:pt x="42" y="532"/>
                </a:lnTo>
                <a:lnTo>
                  <a:pt x="42" y="532"/>
                </a:lnTo>
                <a:lnTo>
                  <a:pt x="42" y="530"/>
                </a:lnTo>
                <a:lnTo>
                  <a:pt x="43" y="530"/>
                </a:lnTo>
                <a:lnTo>
                  <a:pt x="43" y="528"/>
                </a:lnTo>
                <a:lnTo>
                  <a:pt x="44" y="527"/>
                </a:lnTo>
                <a:lnTo>
                  <a:pt x="44" y="526"/>
                </a:lnTo>
                <a:lnTo>
                  <a:pt x="45" y="525"/>
                </a:lnTo>
                <a:lnTo>
                  <a:pt x="45" y="524"/>
                </a:lnTo>
                <a:lnTo>
                  <a:pt x="46" y="522"/>
                </a:lnTo>
                <a:lnTo>
                  <a:pt x="46" y="520"/>
                </a:lnTo>
                <a:lnTo>
                  <a:pt x="47" y="519"/>
                </a:lnTo>
                <a:lnTo>
                  <a:pt x="48" y="516"/>
                </a:lnTo>
                <a:lnTo>
                  <a:pt x="49" y="515"/>
                </a:lnTo>
                <a:lnTo>
                  <a:pt x="49" y="514"/>
                </a:lnTo>
                <a:lnTo>
                  <a:pt x="50" y="513"/>
                </a:lnTo>
                <a:lnTo>
                  <a:pt x="50" y="512"/>
                </a:lnTo>
                <a:lnTo>
                  <a:pt x="50" y="512"/>
                </a:lnTo>
                <a:lnTo>
                  <a:pt x="51" y="511"/>
                </a:lnTo>
                <a:lnTo>
                  <a:pt x="51" y="510"/>
                </a:lnTo>
                <a:lnTo>
                  <a:pt x="52" y="509"/>
                </a:lnTo>
                <a:lnTo>
                  <a:pt x="52" y="508"/>
                </a:lnTo>
                <a:lnTo>
                  <a:pt x="52" y="508"/>
                </a:lnTo>
                <a:lnTo>
                  <a:pt x="52" y="507"/>
                </a:lnTo>
                <a:lnTo>
                  <a:pt x="53" y="506"/>
                </a:lnTo>
                <a:lnTo>
                  <a:pt x="53" y="506"/>
                </a:lnTo>
                <a:lnTo>
                  <a:pt x="53" y="505"/>
                </a:lnTo>
                <a:lnTo>
                  <a:pt x="54" y="504"/>
                </a:lnTo>
                <a:lnTo>
                  <a:pt x="54" y="504"/>
                </a:lnTo>
                <a:lnTo>
                  <a:pt x="54" y="503"/>
                </a:lnTo>
                <a:lnTo>
                  <a:pt x="54" y="502"/>
                </a:lnTo>
                <a:lnTo>
                  <a:pt x="55" y="502"/>
                </a:lnTo>
                <a:lnTo>
                  <a:pt x="55" y="501"/>
                </a:lnTo>
                <a:lnTo>
                  <a:pt x="55" y="500"/>
                </a:lnTo>
                <a:lnTo>
                  <a:pt x="56" y="500"/>
                </a:lnTo>
                <a:lnTo>
                  <a:pt x="56" y="499"/>
                </a:lnTo>
                <a:lnTo>
                  <a:pt x="56" y="498"/>
                </a:lnTo>
                <a:lnTo>
                  <a:pt x="57" y="497"/>
                </a:lnTo>
                <a:lnTo>
                  <a:pt x="57" y="496"/>
                </a:lnTo>
                <a:lnTo>
                  <a:pt x="58" y="495"/>
                </a:lnTo>
                <a:lnTo>
                  <a:pt x="58" y="494"/>
                </a:lnTo>
                <a:lnTo>
                  <a:pt x="58" y="493"/>
                </a:lnTo>
                <a:lnTo>
                  <a:pt x="59" y="492"/>
                </a:lnTo>
                <a:lnTo>
                  <a:pt x="61" y="488"/>
                </a:lnTo>
                <a:lnTo>
                  <a:pt x="61" y="486"/>
                </a:lnTo>
                <a:lnTo>
                  <a:pt x="62" y="484"/>
                </a:lnTo>
                <a:lnTo>
                  <a:pt x="63" y="483"/>
                </a:lnTo>
                <a:lnTo>
                  <a:pt x="63" y="482"/>
                </a:lnTo>
                <a:lnTo>
                  <a:pt x="64" y="480"/>
                </a:lnTo>
                <a:lnTo>
                  <a:pt x="64" y="479"/>
                </a:lnTo>
                <a:lnTo>
                  <a:pt x="65" y="478"/>
                </a:lnTo>
                <a:lnTo>
                  <a:pt x="66" y="476"/>
                </a:lnTo>
                <a:lnTo>
                  <a:pt x="66" y="475"/>
                </a:lnTo>
                <a:lnTo>
                  <a:pt x="66" y="474"/>
                </a:lnTo>
                <a:lnTo>
                  <a:pt x="67" y="473"/>
                </a:lnTo>
                <a:lnTo>
                  <a:pt x="67" y="472"/>
                </a:lnTo>
                <a:lnTo>
                  <a:pt x="68" y="471"/>
                </a:lnTo>
                <a:lnTo>
                  <a:pt x="68" y="470"/>
                </a:lnTo>
                <a:lnTo>
                  <a:pt x="69" y="469"/>
                </a:lnTo>
                <a:lnTo>
                  <a:pt x="69" y="468"/>
                </a:lnTo>
                <a:lnTo>
                  <a:pt x="70" y="467"/>
                </a:lnTo>
                <a:lnTo>
                  <a:pt x="70" y="466"/>
                </a:lnTo>
                <a:lnTo>
                  <a:pt x="70" y="465"/>
                </a:lnTo>
                <a:lnTo>
                  <a:pt x="71" y="464"/>
                </a:lnTo>
                <a:lnTo>
                  <a:pt x="71" y="463"/>
                </a:lnTo>
                <a:lnTo>
                  <a:pt x="72" y="462"/>
                </a:lnTo>
                <a:lnTo>
                  <a:pt x="72" y="460"/>
                </a:lnTo>
                <a:lnTo>
                  <a:pt x="73" y="459"/>
                </a:lnTo>
                <a:lnTo>
                  <a:pt x="74" y="458"/>
                </a:lnTo>
                <a:lnTo>
                  <a:pt x="74" y="456"/>
                </a:lnTo>
                <a:lnTo>
                  <a:pt x="75" y="455"/>
                </a:lnTo>
                <a:lnTo>
                  <a:pt x="76" y="453"/>
                </a:lnTo>
                <a:lnTo>
                  <a:pt x="76" y="451"/>
                </a:lnTo>
                <a:lnTo>
                  <a:pt x="78" y="450"/>
                </a:lnTo>
                <a:lnTo>
                  <a:pt x="78" y="447"/>
                </a:lnTo>
                <a:lnTo>
                  <a:pt x="79" y="446"/>
                </a:lnTo>
                <a:lnTo>
                  <a:pt x="79" y="444"/>
                </a:lnTo>
                <a:lnTo>
                  <a:pt x="80" y="444"/>
                </a:lnTo>
                <a:lnTo>
                  <a:pt x="80" y="442"/>
                </a:lnTo>
                <a:lnTo>
                  <a:pt x="80" y="441"/>
                </a:lnTo>
                <a:lnTo>
                  <a:pt x="80" y="440"/>
                </a:lnTo>
                <a:lnTo>
                  <a:pt x="80" y="439"/>
                </a:lnTo>
                <a:lnTo>
                  <a:pt x="80" y="438"/>
                </a:lnTo>
                <a:lnTo>
                  <a:pt x="81" y="438"/>
                </a:lnTo>
                <a:lnTo>
                  <a:pt x="81" y="437"/>
                </a:lnTo>
                <a:lnTo>
                  <a:pt x="81" y="436"/>
                </a:lnTo>
                <a:lnTo>
                  <a:pt x="81" y="435"/>
                </a:lnTo>
                <a:lnTo>
                  <a:pt x="81" y="434"/>
                </a:lnTo>
                <a:lnTo>
                  <a:pt x="82" y="434"/>
                </a:lnTo>
                <a:lnTo>
                  <a:pt x="82" y="433"/>
                </a:lnTo>
                <a:lnTo>
                  <a:pt x="82" y="432"/>
                </a:lnTo>
                <a:lnTo>
                  <a:pt x="82" y="431"/>
                </a:lnTo>
                <a:lnTo>
                  <a:pt x="82" y="430"/>
                </a:lnTo>
                <a:lnTo>
                  <a:pt x="82" y="430"/>
                </a:lnTo>
                <a:lnTo>
                  <a:pt x="83" y="429"/>
                </a:lnTo>
                <a:lnTo>
                  <a:pt x="83" y="428"/>
                </a:lnTo>
                <a:lnTo>
                  <a:pt x="84" y="428"/>
                </a:lnTo>
                <a:lnTo>
                  <a:pt x="84" y="427"/>
                </a:lnTo>
                <a:lnTo>
                  <a:pt x="85" y="426"/>
                </a:lnTo>
                <a:lnTo>
                  <a:pt x="85" y="425"/>
                </a:lnTo>
                <a:lnTo>
                  <a:pt x="86" y="424"/>
                </a:lnTo>
                <a:lnTo>
                  <a:pt x="87" y="424"/>
                </a:lnTo>
                <a:lnTo>
                  <a:pt x="88" y="423"/>
                </a:lnTo>
                <a:lnTo>
                  <a:pt x="88" y="422"/>
                </a:lnTo>
                <a:lnTo>
                  <a:pt x="90" y="422"/>
                </a:lnTo>
                <a:lnTo>
                  <a:pt x="102" y="412"/>
                </a:lnTo>
                <a:lnTo>
                  <a:pt x="108" y="409"/>
                </a:lnTo>
                <a:lnTo>
                  <a:pt x="114" y="406"/>
                </a:lnTo>
                <a:lnTo>
                  <a:pt x="119" y="403"/>
                </a:lnTo>
                <a:lnTo>
                  <a:pt x="125" y="401"/>
                </a:lnTo>
                <a:lnTo>
                  <a:pt x="130" y="399"/>
                </a:lnTo>
                <a:lnTo>
                  <a:pt x="136" y="397"/>
                </a:lnTo>
                <a:lnTo>
                  <a:pt x="142" y="396"/>
                </a:lnTo>
                <a:lnTo>
                  <a:pt x="147" y="395"/>
                </a:lnTo>
                <a:lnTo>
                  <a:pt x="152" y="394"/>
                </a:lnTo>
                <a:lnTo>
                  <a:pt x="158" y="394"/>
                </a:lnTo>
                <a:lnTo>
                  <a:pt x="164" y="393"/>
                </a:lnTo>
                <a:lnTo>
                  <a:pt x="169" y="393"/>
                </a:lnTo>
                <a:lnTo>
                  <a:pt x="174" y="393"/>
                </a:lnTo>
                <a:lnTo>
                  <a:pt x="180" y="393"/>
                </a:lnTo>
                <a:lnTo>
                  <a:pt x="186" y="393"/>
                </a:lnTo>
                <a:lnTo>
                  <a:pt x="191" y="393"/>
                </a:lnTo>
                <a:lnTo>
                  <a:pt x="197" y="393"/>
                </a:lnTo>
                <a:lnTo>
                  <a:pt x="203" y="393"/>
                </a:lnTo>
                <a:lnTo>
                  <a:pt x="209" y="393"/>
                </a:lnTo>
                <a:lnTo>
                  <a:pt x="215" y="392"/>
                </a:lnTo>
                <a:lnTo>
                  <a:pt x="221" y="392"/>
                </a:lnTo>
                <a:lnTo>
                  <a:pt x="227" y="392"/>
                </a:lnTo>
                <a:lnTo>
                  <a:pt x="234" y="390"/>
                </a:lnTo>
                <a:lnTo>
                  <a:pt x="240" y="389"/>
                </a:lnTo>
                <a:lnTo>
                  <a:pt x="247" y="388"/>
                </a:lnTo>
                <a:lnTo>
                  <a:pt x="254" y="386"/>
                </a:lnTo>
                <a:lnTo>
                  <a:pt x="261" y="384"/>
                </a:lnTo>
                <a:lnTo>
                  <a:pt x="268" y="381"/>
                </a:lnTo>
                <a:lnTo>
                  <a:pt x="276" y="378"/>
                </a:lnTo>
                <a:lnTo>
                  <a:pt x="284" y="374"/>
                </a:lnTo>
                <a:lnTo>
                  <a:pt x="287" y="372"/>
                </a:lnTo>
                <a:lnTo>
                  <a:pt x="288" y="372"/>
                </a:lnTo>
                <a:lnTo>
                  <a:pt x="290" y="371"/>
                </a:lnTo>
                <a:lnTo>
                  <a:pt x="291" y="370"/>
                </a:lnTo>
                <a:lnTo>
                  <a:pt x="292" y="370"/>
                </a:lnTo>
                <a:lnTo>
                  <a:pt x="294" y="369"/>
                </a:lnTo>
                <a:lnTo>
                  <a:pt x="295" y="368"/>
                </a:lnTo>
                <a:lnTo>
                  <a:pt x="296" y="368"/>
                </a:lnTo>
                <a:lnTo>
                  <a:pt x="297" y="367"/>
                </a:lnTo>
                <a:lnTo>
                  <a:pt x="298" y="366"/>
                </a:lnTo>
                <a:lnTo>
                  <a:pt x="298" y="366"/>
                </a:lnTo>
                <a:lnTo>
                  <a:pt x="299" y="365"/>
                </a:lnTo>
                <a:lnTo>
                  <a:pt x="300" y="364"/>
                </a:lnTo>
                <a:lnTo>
                  <a:pt x="301" y="364"/>
                </a:lnTo>
                <a:lnTo>
                  <a:pt x="302" y="363"/>
                </a:lnTo>
                <a:lnTo>
                  <a:pt x="302" y="362"/>
                </a:lnTo>
                <a:lnTo>
                  <a:pt x="303" y="362"/>
                </a:lnTo>
                <a:lnTo>
                  <a:pt x="304" y="361"/>
                </a:lnTo>
                <a:lnTo>
                  <a:pt x="304" y="360"/>
                </a:lnTo>
                <a:lnTo>
                  <a:pt x="305" y="360"/>
                </a:lnTo>
                <a:lnTo>
                  <a:pt x="306" y="359"/>
                </a:lnTo>
                <a:lnTo>
                  <a:pt x="307" y="358"/>
                </a:lnTo>
                <a:lnTo>
                  <a:pt x="308" y="357"/>
                </a:lnTo>
                <a:lnTo>
                  <a:pt x="308" y="356"/>
                </a:lnTo>
                <a:lnTo>
                  <a:pt x="309" y="355"/>
                </a:lnTo>
                <a:lnTo>
                  <a:pt x="310" y="354"/>
                </a:lnTo>
                <a:lnTo>
                  <a:pt x="311" y="353"/>
                </a:lnTo>
                <a:lnTo>
                  <a:pt x="312" y="352"/>
                </a:lnTo>
                <a:lnTo>
                  <a:pt x="313" y="350"/>
                </a:lnTo>
                <a:lnTo>
                  <a:pt x="314" y="349"/>
                </a:lnTo>
                <a:lnTo>
                  <a:pt x="316" y="348"/>
                </a:lnTo>
                <a:lnTo>
                  <a:pt x="319" y="344"/>
                </a:lnTo>
                <a:lnTo>
                  <a:pt x="320" y="342"/>
                </a:lnTo>
                <a:lnTo>
                  <a:pt x="322" y="340"/>
                </a:lnTo>
                <a:lnTo>
                  <a:pt x="323" y="338"/>
                </a:lnTo>
                <a:lnTo>
                  <a:pt x="325" y="337"/>
                </a:lnTo>
                <a:lnTo>
                  <a:pt x="326" y="335"/>
                </a:lnTo>
                <a:lnTo>
                  <a:pt x="327" y="334"/>
                </a:lnTo>
                <a:lnTo>
                  <a:pt x="328" y="332"/>
                </a:lnTo>
                <a:lnTo>
                  <a:pt x="329" y="331"/>
                </a:lnTo>
                <a:lnTo>
                  <a:pt x="330" y="330"/>
                </a:lnTo>
                <a:lnTo>
                  <a:pt x="331" y="328"/>
                </a:lnTo>
                <a:lnTo>
                  <a:pt x="332" y="327"/>
                </a:lnTo>
                <a:lnTo>
                  <a:pt x="332" y="326"/>
                </a:lnTo>
                <a:lnTo>
                  <a:pt x="333" y="324"/>
                </a:lnTo>
                <a:lnTo>
                  <a:pt x="334" y="323"/>
                </a:lnTo>
                <a:lnTo>
                  <a:pt x="334" y="322"/>
                </a:lnTo>
                <a:lnTo>
                  <a:pt x="335" y="321"/>
                </a:lnTo>
                <a:lnTo>
                  <a:pt x="336" y="320"/>
                </a:lnTo>
                <a:lnTo>
                  <a:pt x="337" y="318"/>
                </a:lnTo>
                <a:lnTo>
                  <a:pt x="338" y="317"/>
                </a:lnTo>
                <a:lnTo>
                  <a:pt x="338" y="315"/>
                </a:lnTo>
                <a:lnTo>
                  <a:pt x="339" y="314"/>
                </a:lnTo>
                <a:lnTo>
                  <a:pt x="340" y="312"/>
                </a:lnTo>
                <a:lnTo>
                  <a:pt x="341" y="311"/>
                </a:lnTo>
                <a:lnTo>
                  <a:pt x="342" y="309"/>
                </a:lnTo>
                <a:lnTo>
                  <a:pt x="342" y="307"/>
                </a:lnTo>
                <a:lnTo>
                  <a:pt x="344" y="305"/>
                </a:lnTo>
                <a:lnTo>
                  <a:pt x="344" y="303"/>
                </a:lnTo>
                <a:lnTo>
                  <a:pt x="346" y="301"/>
                </a:lnTo>
                <a:lnTo>
                  <a:pt x="347" y="299"/>
                </a:lnTo>
                <a:lnTo>
                  <a:pt x="348" y="296"/>
                </a:lnTo>
                <a:lnTo>
                  <a:pt x="350" y="293"/>
                </a:lnTo>
                <a:lnTo>
                  <a:pt x="351" y="291"/>
                </a:lnTo>
                <a:lnTo>
                  <a:pt x="352" y="290"/>
                </a:lnTo>
                <a:lnTo>
                  <a:pt x="352" y="288"/>
                </a:lnTo>
                <a:lnTo>
                  <a:pt x="353" y="287"/>
                </a:lnTo>
                <a:lnTo>
                  <a:pt x="354" y="285"/>
                </a:lnTo>
                <a:lnTo>
                  <a:pt x="355" y="284"/>
                </a:lnTo>
                <a:lnTo>
                  <a:pt x="355" y="283"/>
                </a:lnTo>
                <a:lnTo>
                  <a:pt x="356" y="282"/>
                </a:lnTo>
                <a:lnTo>
                  <a:pt x="356" y="281"/>
                </a:lnTo>
                <a:lnTo>
                  <a:pt x="357" y="280"/>
                </a:lnTo>
                <a:lnTo>
                  <a:pt x="358" y="279"/>
                </a:lnTo>
                <a:lnTo>
                  <a:pt x="358" y="278"/>
                </a:lnTo>
                <a:lnTo>
                  <a:pt x="358" y="277"/>
                </a:lnTo>
                <a:lnTo>
                  <a:pt x="359" y="276"/>
                </a:lnTo>
                <a:lnTo>
                  <a:pt x="359" y="275"/>
                </a:lnTo>
                <a:lnTo>
                  <a:pt x="360" y="274"/>
                </a:lnTo>
                <a:lnTo>
                  <a:pt x="360" y="273"/>
                </a:lnTo>
                <a:lnTo>
                  <a:pt x="360" y="272"/>
                </a:lnTo>
                <a:lnTo>
                  <a:pt x="361" y="271"/>
                </a:lnTo>
                <a:lnTo>
                  <a:pt x="361" y="270"/>
                </a:lnTo>
                <a:lnTo>
                  <a:pt x="362" y="268"/>
                </a:lnTo>
                <a:lnTo>
                  <a:pt x="362" y="267"/>
                </a:lnTo>
                <a:lnTo>
                  <a:pt x="363" y="266"/>
                </a:lnTo>
                <a:lnTo>
                  <a:pt x="363" y="264"/>
                </a:lnTo>
                <a:lnTo>
                  <a:pt x="364" y="263"/>
                </a:lnTo>
                <a:lnTo>
                  <a:pt x="364" y="262"/>
                </a:lnTo>
                <a:lnTo>
                  <a:pt x="364" y="260"/>
                </a:lnTo>
                <a:lnTo>
                  <a:pt x="365" y="258"/>
                </a:lnTo>
                <a:lnTo>
                  <a:pt x="366" y="256"/>
                </a:lnTo>
                <a:lnTo>
                  <a:pt x="366" y="254"/>
                </a:lnTo>
                <a:lnTo>
                  <a:pt x="368" y="248"/>
                </a:lnTo>
                <a:lnTo>
                  <a:pt x="369" y="244"/>
                </a:lnTo>
                <a:lnTo>
                  <a:pt x="370" y="242"/>
                </a:lnTo>
                <a:lnTo>
                  <a:pt x="370" y="239"/>
                </a:lnTo>
                <a:lnTo>
                  <a:pt x="371" y="236"/>
                </a:lnTo>
                <a:lnTo>
                  <a:pt x="372" y="234"/>
                </a:lnTo>
                <a:lnTo>
                  <a:pt x="372" y="232"/>
                </a:lnTo>
                <a:lnTo>
                  <a:pt x="372" y="230"/>
                </a:lnTo>
                <a:lnTo>
                  <a:pt x="373" y="227"/>
                </a:lnTo>
                <a:lnTo>
                  <a:pt x="373" y="225"/>
                </a:lnTo>
                <a:lnTo>
                  <a:pt x="374" y="223"/>
                </a:lnTo>
                <a:lnTo>
                  <a:pt x="374" y="221"/>
                </a:lnTo>
                <a:lnTo>
                  <a:pt x="374" y="219"/>
                </a:lnTo>
                <a:lnTo>
                  <a:pt x="374" y="218"/>
                </a:lnTo>
                <a:lnTo>
                  <a:pt x="374" y="216"/>
                </a:lnTo>
                <a:lnTo>
                  <a:pt x="374" y="214"/>
                </a:lnTo>
                <a:lnTo>
                  <a:pt x="375" y="212"/>
                </a:lnTo>
                <a:lnTo>
                  <a:pt x="375" y="210"/>
                </a:lnTo>
                <a:lnTo>
                  <a:pt x="375" y="208"/>
                </a:lnTo>
                <a:lnTo>
                  <a:pt x="375" y="206"/>
                </a:lnTo>
                <a:lnTo>
                  <a:pt x="376" y="204"/>
                </a:lnTo>
                <a:lnTo>
                  <a:pt x="376" y="202"/>
                </a:lnTo>
                <a:lnTo>
                  <a:pt x="376" y="199"/>
                </a:lnTo>
                <a:lnTo>
                  <a:pt x="376" y="197"/>
                </a:lnTo>
                <a:lnTo>
                  <a:pt x="377" y="194"/>
                </a:lnTo>
                <a:lnTo>
                  <a:pt x="377" y="192"/>
                </a:lnTo>
                <a:lnTo>
                  <a:pt x="378" y="189"/>
                </a:lnTo>
                <a:lnTo>
                  <a:pt x="378" y="186"/>
                </a:lnTo>
                <a:lnTo>
                  <a:pt x="378" y="183"/>
                </a:lnTo>
                <a:lnTo>
                  <a:pt x="379" y="179"/>
                </a:lnTo>
                <a:lnTo>
                  <a:pt x="380" y="176"/>
                </a:lnTo>
                <a:lnTo>
                  <a:pt x="382" y="167"/>
                </a:lnTo>
                <a:lnTo>
                  <a:pt x="382" y="163"/>
                </a:lnTo>
                <a:lnTo>
                  <a:pt x="383" y="159"/>
                </a:lnTo>
                <a:lnTo>
                  <a:pt x="384" y="156"/>
                </a:lnTo>
                <a:lnTo>
                  <a:pt x="384" y="152"/>
                </a:lnTo>
                <a:lnTo>
                  <a:pt x="385" y="149"/>
                </a:lnTo>
                <a:lnTo>
                  <a:pt x="385" y="146"/>
                </a:lnTo>
                <a:lnTo>
                  <a:pt x="386" y="143"/>
                </a:lnTo>
                <a:lnTo>
                  <a:pt x="386" y="140"/>
                </a:lnTo>
                <a:lnTo>
                  <a:pt x="387" y="138"/>
                </a:lnTo>
                <a:lnTo>
                  <a:pt x="387" y="135"/>
                </a:lnTo>
                <a:lnTo>
                  <a:pt x="388" y="132"/>
                </a:lnTo>
                <a:lnTo>
                  <a:pt x="388" y="130"/>
                </a:lnTo>
                <a:lnTo>
                  <a:pt x="388" y="128"/>
                </a:lnTo>
                <a:lnTo>
                  <a:pt x="389" y="126"/>
                </a:lnTo>
                <a:lnTo>
                  <a:pt x="389" y="123"/>
                </a:lnTo>
                <a:lnTo>
                  <a:pt x="390" y="121"/>
                </a:lnTo>
                <a:lnTo>
                  <a:pt x="390" y="118"/>
                </a:lnTo>
                <a:lnTo>
                  <a:pt x="391" y="116"/>
                </a:lnTo>
                <a:lnTo>
                  <a:pt x="392" y="113"/>
                </a:lnTo>
                <a:lnTo>
                  <a:pt x="392" y="111"/>
                </a:lnTo>
                <a:lnTo>
                  <a:pt x="393" y="108"/>
                </a:lnTo>
                <a:lnTo>
                  <a:pt x="394" y="105"/>
                </a:lnTo>
                <a:lnTo>
                  <a:pt x="394" y="102"/>
                </a:lnTo>
                <a:lnTo>
                  <a:pt x="395" y="99"/>
                </a:lnTo>
                <a:lnTo>
                  <a:pt x="396" y="96"/>
                </a:lnTo>
                <a:lnTo>
                  <a:pt x="397" y="92"/>
                </a:lnTo>
                <a:lnTo>
                  <a:pt x="398" y="89"/>
                </a:lnTo>
                <a:lnTo>
                  <a:pt x="400" y="85"/>
                </a:lnTo>
                <a:lnTo>
                  <a:pt x="401" y="81"/>
                </a:lnTo>
                <a:lnTo>
                  <a:pt x="402" y="77"/>
                </a:lnTo>
                <a:lnTo>
                  <a:pt x="405" y="69"/>
                </a:lnTo>
                <a:lnTo>
                  <a:pt x="406" y="66"/>
                </a:lnTo>
                <a:lnTo>
                  <a:pt x="408" y="62"/>
                </a:lnTo>
                <a:lnTo>
                  <a:pt x="409" y="58"/>
                </a:lnTo>
                <a:lnTo>
                  <a:pt x="410" y="55"/>
                </a:lnTo>
                <a:lnTo>
                  <a:pt x="412" y="51"/>
                </a:lnTo>
                <a:lnTo>
                  <a:pt x="413" y="48"/>
                </a:lnTo>
                <a:lnTo>
                  <a:pt x="414" y="44"/>
                </a:lnTo>
                <a:lnTo>
                  <a:pt x="416" y="41"/>
                </a:lnTo>
                <a:lnTo>
                  <a:pt x="417" y="38"/>
                </a:lnTo>
                <a:lnTo>
                  <a:pt x="419" y="35"/>
                </a:lnTo>
                <a:lnTo>
                  <a:pt x="420" y="32"/>
                </a:lnTo>
                <a:lnTo>
                  <a:pt x="421" y="29"/>
                </a:lnTo>
                <a:lnTo>
                  <a:pt x="423" y="26"/>
                </a:lnTo>
                <a:lnTo>
                  <a:pt x="424" y="23"/>
                </a:lnTo>
                <a:lnTo>
                  <a:pt x="425" y="20"/>
                </a:lnTo>
                <a:lnTo>
                  <a:pt x="426" y="18"/>
                </a:lnTo>
                <a:lnTo>
                  <a:pt x="428" y="16"/>
                </a:lnTo>
                <a:lnTo>
                  <a:pt x="429" y="14"/>
                </a:lnTo>
                <a:lnTo>
                  <a:pt x="430" y="12"/>
                </a:lnTo>
                <a:lnTo>
                  <a:pt x="431" y="10"/>
                </a:lnTo>
                <a:lnTo>
                  <a:pt x="432" y="8"/>
                </a:lnTo>
                <a:lnTo>
                  <a:pt x="432" y="6"/>
                </a:lnTo>
                <a:lnTo>
                  <a:pt x="433" y="5"/>
                </a:lnTo>
                <a:lnTo>
                  <a:pt x="434" y="4"/>
                </a:lnTo>
                <a:lnTo>
                  <a:pt x="434" y="2"/>
                </a:lnTo>
                <a:lnTo>
                  <a:pt x="435" y="2"/>
                </a:lnTo>
                <a:lnTo>
                  <a:pt x="435" y="1"/>
                </a:lnTo>
                <a:lnTo>
                  <a:pt x="436" y="0"/>
                </a:lnTo>
                <a:lnTo>
                  <a:pt x="436" y="0"/>
                </a:lnTo>
                <a:lnTo>
                  <a:pt x="436" y="0"/>
                </a:lnTo>
                <a:lnTo>
                  <a:pt x="436" y="0"/>
                </a:lnTo>
                <a:lnTo>
                  <a:pt x="436" y="0"/>
                </a:lnTo>
                <a:lnTo>
                  <a:pt x="436" y="1"/>
                </a:lnTo>
                <a:lnTo>
                  <a:pt x="435" y="1"/>
                </a:lnTo>
                <a:lnTo>
                  <a:pt x="435" y="2"/>
                </a:lnTo>
                <a:lnTo>
                  <a:pt x="435" y="3"/>
                </a:lnTo>
                <a:lnTo>
                  <a:pt x="434" y="4"/>
                </a:lnTo>
                <a:lnTo>
                  <a:pt x="434" y="4"/>
                </a:lnTo>
                <a:lnTo>
                  <a:pt x="434" y="6"/>
                </a:lnTo>
                <a:lnTo>
                  <a:pt x="433" y="6"/>
                </a:lnTo>
                <a:lnTo>
                  <a:pt x="433" y="8"/>
                </a:lnTo>
                <a:lnTo>
                  <a:pt x="432" y="9"/>
                </a:lnTo>
                <a:lnTo>
                  <a:pt x="432" y="10"/>
                </a:lnTo>
                <a:lnTo>
                  <a:pt x="431" y="12"/>
                </a:lnTo>
                <a:lnTo>
                  <a:pt x="430" y="13"/>
                </a:lnTo>
                <a:lnTo>
                  <a:pt x="430" y="15"/>
                </a:lnTo>
                <a:lnTo>
                  <a:pt x="429" y="16"/>
                </a:lnTo>
                <a:lnTo>
                  <a:pt x="428" y="18"/>
                </a:lnTo>
                <a:lnTo>
                  <a:pt x="428" y="20"/>
                </a:lnTo>
                <a:lnTo>
                  <a:pt x="427" y="21"/>
                </a:lnTo>
                <a:lnTo>
                  <a:pt x="426" y="23"/>
                </a:lnTo>
                <a:lnTo>
                  <a:pt x="425" y="25"/>
                </a:lnTo>
                <a:lnTo>
                  <a:pt x="424" y="27"/>
                </a:lnTo>
                <a:lnTo>
                  <a:pt x="424" y="28"/>
                </a:lnTo>
                <a:lnTo>
                  <a:pt x="423" y="30"/>
                </a:lnTo>
                <a:lnTo>
                  <a:pt x="422" y="32"/>
                </a:lnTo>
                <a:lnTo>
                  <a:pt x="421" y="34"/>
                </a:lnTo>
                <a:lnTo>
                  <a:pt x="420" y="36"/>
                </a:lnTo>
                <a:lnTo>
                  <a:pt x="419" y="38"/>
                </a:lnTo>
                <a:lnTo>
                  <a:pt x="418" y="40"/>
                </a:lnTo>
                <a:lnTo>
                  <a:pt x="418" y="42"/>
                </a:lnTo>
                <a:lnTo>
                  <a:pt x="414" y="50"/>
                </a:lnTo>
                <a:lnTo>
                  <a:pt x="412" y="53"/>
                </a:lnTo>
                <a:lnTo>
                  <a:pt x="410" y="57"/>
                </a:lnTo>
                <a:lnTo>
                  <a:pt x="409" y="60"/>
                </a:lnTo>
                <a:lnTo>
                  <a:pt x="407" y="63"/>
                </a:lnTo>
                <a:lnTo>
                  <a:pt x="406" y="66"/>
                </a:lnTo>
                <a:lnTo>
                  <a:pt x="405" y="68"/>
                </a:lnTo>
                <a:lnTo>
                  <a:pt x="404" y="71"/>
                </a:lnTo>
                <a:lnTo>
                  <a:pt x="402" y="74"/>
                </a:lnTo>
                <a:lnTo>
                  <a:pt x="401" y="76"/>
                </a:lnTo>
                <a:lnTo>
                  <a:pt x="400" y="78"/>
                </a:lnTo>
                <a:lnTo>
                  <a:pt x="399" y="80"/>
                </a:lnTo>
                <a:lnTo>
                  <a:pt x="398" y="83"/>
                </a:lnTo>
                <a:lnTo>
                  <a:pt x="397" y="85"/>
                </a:lnTo>
                <a:lnTo>
                  <a:pt x="396" y="87"/>
                </a:lnTo>
                <a:lnTo>
                  <a:pt x="395" y="89"/>
                </a:lnTo>
                <a:lnTo>
                  <a:pt x="394" y="91"/>
                </a:lnTo>
                <a:lnTo>
                  <a:pt x="393" y="93"/>
                </a:lnTo>
                <a:lnTo>
                  <a:pt x="392" y="95"/>
                </a:lnTo>
                <a:lnTo>
                  <a:pt x="391" y="98"/>
                </a:lnTo>
                <a:lnTo>
                  <a:pt x="389" y="100"/>
                </a:lnTo>
                <a:lnTo>
                  <a:pt x="388" y="102"/>
                </a:lnTo>
                <a:lnTo>
                  <a:pt x="386" y="104"/>
                </a:lnTo>
                <a:lnTo>
                  <a:pt x="385" y="107"/>
                </a:lnTo>
                <a:lnTo>
                  <a:pt x="383" y="110"/>
                </a:lnTo>
                <a:lnTo>
                  <a:pt x="381" y="112"/>
                </a:lnTo>
                <a:lnTo>
                  <a:pt x="379" y="115"/>
                </a:lnTo>
                <a:lnTo>
                  <a:pt x="377" y="118"/>
                </a:lnTo>
                <a:lnTo>
                  <a:pt x="375" y="121"/>
                </a:lnTo>
                <a:lnTo>
                  <a:pt x="372" y="125"/>
                </a:lnTo>
                <a:lnTo>
                  <a:pt x="370" y="128"/>
                </a:lnTo>
                <a:lnTo>
                  <a:pt x="364" y="136"/>
                </a:lnTo>
                <a:lnTo>
                  <a:pt x="362" y="139"/>
                </a:lnTo>
                <a:lnTo>
                  <a:pt x="359" y="142"/>
                </a:lnTo>
                <a:lnTo>
                  <a:pt x="357" y="144"/>
                </a:lnTo>
                <a:lnTo>
                  <a:pt x="355" y="147"/>
                </a:lnTo>
                <a:lnTo>
                  <a:pt x="353" y="150"/>
                </a:lnTo>
                <a:lnTo>
                  <a:pt x="351" y="152"/>
                </a:lnTo>
                <a:lnTo>
                  <a:pt x="348" y="154"/>
                </a:lnTo>
                <a:lnTo>
                  <a:pt x="347" y="156"/>
                </a:lnTo>
                <a:lnTo>
                  <a:pt x="345" y="158"/>
                </a:lnTo>
                <a:lnTo>
                  <a:pt x="343" y="160"/>
                </a:lnTo>
                <a:lnTo>
                  <a:pt x="341" y="162"/>
                </a:lnTo>
                <a:lnTo>
                  <a:pt x="339" y="164"/>
                </a:lnTo>
                <a:lnTo>
                  <a:pt x="338" y="165"/>
                </a:lnTo>
                <a:lnTo>
                  <a:pt x="336" y="167"/>
                </a:lnTo>
                <a:lnTo>
                  <a:pt x="334" y="169"/>
                </a:lnTo>
                <a:lnTo>
                  <a:pt x="332" y="170"/>
                </a:lnTo>
                <a:lnTo>
                  <a:pt x="330" y="172"/>
                </a:lnTo>
                <a:lnTo>
                  <a:pt x="328" y="174"/>
                </a:lnTo>
                <a:lnTo>
                  <a:pt x="326" y="175"/>
                </a:lnTo>
                <a:lnTo>
                  <a:pt x="324" y="177"/>
                </a:lnTo>
                <a:lnTo>
                  <a:pt x="322" y="179"/>
                </a:lnTo>
                <a:lnTo>
                  <a:pt x="320" y="181"/>
                </a:lnTo>
                <a:lnTo>
                  <a:pt x="317" y="183"/>
                </a:lnTo>
                <a:lnTo>
                  <a:pt x="315" y="185"/>
                </a:lnTo>
                <a:lnTo>
                  <a:pt x="312" y="188"/>
                </a:lnTo>
                <a:lnTo>
                  <a:pt x="310" y="190"/>
                </a:lnTo>
                <a:lnTo>
                  <a:pt x="306" y="193"/>
                </a:lnTo>
                <a:lnTo>
                  <a:pt x="304" y="196"/>
                </a:lnTo>
                <a:lnTo>
                  <a:pt x="300" y="199"/>
                </a:lnTo>
                <a:lnTo>
                  <a:pt x="297" y="202"/>
                </a:lnTo>
                <a:lnTo>
                  <a:pt x="294" y="205"/>
                </a:lnTo>
                <a:lnTo>
                  <a:pt x="292" y="207"/>
                </a:lnTo>
                <a:lnTo>
                  <a:pt x="291" y="208"/>
                </a:lnTo>
                <a:lnTo>
                  <a:pt x="290" y="209"/>
                </a:lnTo>
                <a:lnTo>
                  <a:pt x="289" y="210"/>
                </a:lnTo>
                <a:lnTo>
                  <a:pt x="288" y="212"/>
                </a:lnTo>
                <a:lnTo>
                  <a:pt x="287" y="213"/>
                </a:lnTo>
                <a:lnTo>
                  <a:pt x="286" y="214"/>
                </a:lnTo>
                <a:lnTo>
                  <a:pt x="285" y="215"/>
                </a:lnTo>
                <a:lnTo>
                  <a:pt x="284" y="216"/>
                </a:lnTo>
                <a:lnTo>
                  <a:pt x="284" y="217"/>
                </a:lnTo>
                <a:lnTo>
                  <a:pt x="283" y="218"/>
                </a:lnTo>
                <a:lnTo>
                  <a:pt x="282" y="218"/>
                </a:lnTo>
                <a:lnTo>
                  <a:pt x="281" y="220"/>
                </a:lnTo>
                <a:lnTo>
                  <a:pt x="280" y="220"/>
                </a:lnTo>
                <a:lnTo>
                  <a:pt x="280" y="221"/>
                </a:lnTo>
                <a:lnTo>
                  <a:pt x="279" y="222"/>
                </a:lnTo>
                <a:lnTo>
                  <a:pt x="278" y="223"/>
                </a:lnTo>
                <a:lnTo>
                  <a:pt x="277" y="224"/>
                </a:lnTo>
                <a:lnTo>
                  <a:pt x="276" y="224"/>
                </a:lnTo>
                <a:lnTo>
                  <a:pt x="276" y="226"/>
                </a:lnTo>
                <a:lnTo>
                  <a:pt x="274" y="226"/>
                </a:lnTo>
                <a:lnTo>
                  <a:pt x="274" y="227"/>
                </a:lnTo>
                <a:lnTo>
                  <a:pt x="272" y="228"/>
                </a:lnTo>
                <a:lnTo>
                  <a:pt x="271" y="229"/>
                </a:lnTo>
                <a:lnTo>
                  <a:pt x="270" y="230"/>
                </a:lnTo>
                <a:lnTo>
                  <a:pt x="268" y="231"/>
                </a:lnTo>
                <a:lnTo>
                  <a:pt x="267" y="232"/>
                </a:lnTo>
                <a:lnTo>
                  <a:pt x="265" y="233"/>
                </a:lnTo>
                <a:lnTo>
                  <a:pt x="264" y="234"/>
                </a:lnTo>
                <a:lnTo>
                  <a:pt x="262" y="236"/>
                </a:lnTo>
                <a:lnTo>
                  <a:pt x="258" y="238"/>
                </a:lnTo>
                <a:lnTo>
                  <a:pt x="256" y="240"/>
                </a:lnTo>
                <a:lnTo>
                  <a:pt x="254" y="241"/>
                </a:lnTo>
                <a:lnTo>
                  <a:pt x="252" y="242"/>
                </a:lnTo>
                <a:lnTo>
                  <a:pt x="250" y="242"/>
                </a:lnTo>
                <a:lnTo>
                  <a:pt x="249" y="243"/>
                </a:lnTo>
                <a:lnTo>
                  <a:pt x="248" y="244"/>
                </a:lnTo>
                <a:lnTo>
                  <a:pt x="246" y="245"/>
                </a:lnTo>
                <a:lnTo>
                  <a:pt x="244" y="245"/>
                </a:lnTo>
                <a:lnTo>
                  <a:pt x="243" y="246"/>
                </a:lnTo>
                <a:lnTo>
                  <a:pt x="242" y="246"/>
                </a:lnTo>
                <a:lnTo>
                  <a:pt x="240" y="247"/>
                </a:lnTo>
                <a:lnTo>
                  <a:pt x="239" y="248"/>
                </a:lnTo>
                <a:lnTo>
                  <a:pt x="238" y="248"/>
                </a:lnTo>
                <a:lnTo>
                  <a:pt x="236" y="248"/>
                </a:lnTo>
                <a:lnTo>
                  <a:pt x="235" y="249"/>
                </a:lnTo>
                <a:lnTo>
                  <a:pt x="234" y="249"/>
                </a:lnTo>
                <a:lnTo>
                  <a:pt x="232" y="250"/>
                </a:lnTo>
                <a:lnTo>
                  <a:pt x="231" y="250"/>
                </a:lnTo>
                <a:lnTo>
                  <a:pt x="230" y="251"/>
                </a:lnTo>
                <a:lnTo>
                  <a:pt x="228" y="251"/>
                </a:lnTo>
                <a:lnTo>
                  <a:pt x="226" y="252"/>
                </a:lnTo>
                <a:lnTo>
                  <a:pt x="225" y="253"/>
                </a:lnTo>
                <a:lnTo>
                  <a:pt x="223" y="253"/>
                </a:lnTo>
                <a:lnTo>
                  <a:pt x="222" y="254"/>
                </a:lnTo>
                <a:lnTo>
                  <a:pt x="220" y="255"/>
                </a:lnTo>
                <a:lnTo>
                  <a:pt x="218" y="256"/>
                </a:lnTo>
                <a:lnTo>
                  <a:pt x="216" y="257"/>
                </a:lnTo>
                <a:lnTo>
                  <a:pt x="214" y="258"/>
                </a:lnTo>
                <a:lnTo>
                  <a:pt x="212" y="260"/>
                </a:lnTo>
                <a:lnTo>
                  <a:pt x="210" y="261"/>
                </a:lnTo>
                <a:lnTo>
                  <a:pt x="205" y="264"/>
                </a:lnTo>
                <a:lnTo>
                  <a:pt x="203" y="266"/>
                </a:lnTo>
                <a:lnTo>
                  <a:pt x="201" y="267"/>
                </a:lnTo>
                <a:lnTo>
                  <a:pt x="199" y="268"/>
                </a:lnTo>
                <a:lnTo>
                  <a:pt x="197" y="270"/>
                </a:lnTo>
                <a:lnTo>
                  <a:pt x="196" y="271"/>
                </a:lnTo>
                <a:lnTo>
                  <a:pt x="194" y="272"/>
                </a:lnTo>
                <a:lnTo>
                  <a:pt x="192" y="273"/>
                </a:lnTo>
                <a:lnTo>
                  <a:pt x="191" y="274"/>
                </a:lnTo>
                <a:lnTo>
                  <a:pt x="190" y="276"/>
                </a:lnTo>
                <a:lnTo>
                  <a:pt x="188" y="276"/>
                </a:lnTo>
                <a:lnTo>
                  <a:pt x="187" y="278"/>
                </a:lnTo>
                <a:lnTo>
                  <a:pt x="186" y="279"/>
                </a:lnTo>
                <a:lnTo>
                  <a:pt x="185" y="280"/>
                </a:lnTo>
                <a:lnTo>
                  <a:pt x="184" y="281"/>
                </a:lnTo>
                <a:lnTo>
                  <a:pt x="183" y="282"/>
                </a:lnTo>
                <a:lnTo>
                  <a:pt x="182" y="283"/>
                </a:lnTo>
                <a:lnTo>
                  <a:pt x="181" y="284"/>
                </a:lnTo>
                <a:lnTo>
                  <a:pt x="180" y="285"/>
                </a:lnTo>
                <a:lnTo>
                  <a:pt x="178" y="286"/>
                </a:lnTo>
                <a:lnTo>
                  <a:pt x="177" y="288"/>
                </a:lnTo>
                <a:lnTo>
                  <a:pt x="176" y="289"/>
                </a:lnTo>
                <a:lnTo>
                  <a:pt x="175" y="290"/>
                </a:lnTo>
                <a:lnTo>
                  <a:pt x="173" y="292"/>
                </a:lnTo>
                <a:lnTo>
                  <a:pt x="172" y="293"/>
                </a:lnTo>
                <a:lnTo>
                  <a:pt x="170" y="294"/>
                </a:lnTo>
                <a:lnTo>
                  <a:pt x="169" y="296"/>
                </a:lnTo>
                <a:lnTo>
                  <a:pt x="167" y="298"/>
                </a:lnTo>
                <a:lnTo>
                  <a:pt x="165" y="300"/>
                </a:lnTo>
                <a:lnTo>
                  <a:pt x="163" y="302"/>
                </a:lnTo>
                <a:lnTo>
                  <a:pt x="161" y="304"/>
                </a:lnTo>
                <a:lnTo>
                  <a:pt x="156" y="309"/>
                </a:lnTo>
                <a:lnTo>
                  <a:pt x="153" y="311"/>
                </a:lnTo>
                <a:lnTo>
                  <a:pt x="151" y="313"/>
                </a:lnTo>
                <a:lnTo>
                  <a:pt x="149" y="315"/>
                </a:lnTo>
                <a:lnTo>
                  <a:pt x="147" y="316"/>
                </a:lnTo>
                <a:lnTo>
                  <a:pt x="145" y="318"/>
                </a:lnTo>
                <a:lnTo>
                  <a:pt x="143" y="320"/>
                </a:lnTo>
                <a:lnTo>
                  <a:pt x="141" y="321"/>
                </a:lnTo>
                <a:lnTo>
                  <a:pt x="140" y="323"/>
                </a:lnTo>
                <a:lnTo>
                  <a:pt x="138" y="324"/>
                </a:lnTo>
                <a:lnTo>
                  <a:pt x="136" y="326"/>
                </a:lnTo>
                <a:lnTo>
                  <a:pt x="135" y="327"/>
                </a:lnTo>
                <a:lnTo>
                  <a:pt x="133" y="328"/>
                </a:lnTo>
                <a:lnTo>
                  <a:pt x="132" y="329"/>
                </a:lnTo>
                <a:lnTo>
                  <a:pt x="130" y="331"/>
                </a:lnTo>
                <a:lnTo>
                  <a:pt x="129" y="332"/>
                </a:lnTo>
                <a:lnTo>
                  <a:pt x="128" y="333"/>
                </a:lnTo>
                <a:lnTo>
                  <a:pt x="126" y="334"/>
                </a:lnTo>
                <a:lnTo>
                  <a:pt x="125" y="336"/>
                </a:lnTo>
                <a:lnTo>
                  <a:pt x="123" y="337"/>
                </a:lnTo>
                <a:lnTo>
                  <a:pt x="122" y="339"/>
                </a:lnTo>
                <a:lnTo>
                  <a:pt x="120" y="340"/>
                </a:lnTo>
                <a:lnTo>
                  <a:pt x="119" y="342"/>
                </a:lnTo>
                <a:lnTo>
                  <a:pt x="118" y="344"/>
                </a:lnTo>
                <a:lnTo>
                  <a:pt x="116" y="346"/>
                </a:lnTo>
                <a:lnTo>
                  <a:pt x="114" y="348"/>
                </a:lnTo>
                <a:lnTo>
                  <a:pt x="113" y="350"/>
                </a:lnTo>
                <a:lnTo>
                  <a:pt x="111" y="353"/>
                </a:lnTo>
                <a:lnTo>
                  <a:pt x="109" y="355"/>
                </a:lnTo>
                <a:lnTo>
                  <a:pt x="107" y="358"/>
                </a:lnTo>
                <a:lnTo>
                  <a:pt x="106" y="361"/>
                </a:lnTo>
                <a:lnTo>
                  <a:pt x="93" y="379"/>
                </a:lnTo>
                <a:lnTo>
                  <a:pt x="87" y="388"/>
                </a:lnTo>
                <a:lnTo>
                  <a:pt x="81" y="396"/>
                </a:lnTo>
                <a:lnTo>
                  <a:pt x="75" y="405"/>
                </a:lnTo>
                <a:lnTo>
                  <a:pt x="69" y="414"/>
                </a:lnTo>
                <a:lnTo>
                  <a:pt x="64" y="422"/>
                </a:lnTo>
                <a:lnTo>
                  <a:pt x="58" y="430"/>
                </a:lnTo>
                <a:lnTo>
                  <a:pt x="52" y="438"/>
                </a:lnTo>
                <a:lnTo>
                  <a:pt x="47" y="446"/>
                </a:lnTo>
                <a:lnTo>
                  <a:pt x="42" y="454"/>
                </a:lnTo>
                <a:lnTo>
                  <a:pt x="37" y="462"/>
                </a:lnTo>
                <a:lnTo>
                  <a:pt x="32" y="469"/>
                </a:lnTo>
                <a:lnTo>
                  <a:pt x="28" y="477"/>
                </a:lnTo>
                <a:lnTo>
                  <a:pt x="23" y="484"/>
                </a:lnTo>
                <a:lnTo>
                  <a:pt x="20" y="491"/>
                </a:lnTo>
                <a:lnTo>
                  <a:pt x="16" y="498"/>
                </a:lnTo>
                <a:lnTo>
                  <a:pt x="12" y="505"/>
                </a:lnTo>
                <a:lnTo>
                  <a:pt x="10" y="511"/>
                </a:lnTo>
                <a:lnTo>
                  <a:pt x="7" y="518"/>
                </a:lnTo>
                <a:lnTo>
                  <a:pt x="4" y="524"/>
                </a:lnTo>
                <a:lnTo>
                  <a:pt x="3" y="530"/>
                </a:lnTo>
                <a:lnTo>
                  <a:pt x="1" y="536"/>
                </a:lnTo>
                <a:lnTo>
                  <a:pt x="0" y="541"/>
                </a:lnTo>
                <a:lnTo>
                  <a:pt x="0" y="546"/>
                </a:lnTo>
                <a:lnTo>
                  <a:pt x="0" y="552"/>
                </a:lnTo>
                <a:lnTo>
                  <a:pt x="0" y="556"/>
                </a:lnTo>
                <a:lnTo>
                  <a:pt x="2" y="561"/>
                </a:lnTo>
                <a:lnTo>
                  <a:pt x="3" y="566"/>
                </a:lnTo>
                <a:lnTo>
                  <a:pt x="5" y="570"/>
                </a:lnTo>
                <a:lnTo>
                  <a:pt x="8" y="574"/>
                </a:lnTo>
                <a:lnTo>
                  <a:pt x="12" y="578"/>
                </a:lnTo>
                <a:lnTo>
                  <a:pt x="12" y="578"/>
                </a:lnTo>
                <a:lnTo>
                  <a:pt x="12" y="578"/>
                </a:lnTo>
                <a:lnTo>
                  <a:pt x="12" y="578"/>
                </a:lnTo>
                <a:lnTo>
                  <a:pt x="12" y="578"/>
                </a:lnTo>
                <a:lnTo>
                  <a:pt x="13" y="578"/>
                </a:lnTo>
                <a:lnTo>
                  <a:pt x="13" y="578"/>
                </a:lnTo>
                <a:lnTo>
                  <a:pt x="14" y="578"/>
                </a:lnTo>
                <a:lnTo>
                  <a:pt x="14" y="578"/>
                </a:lnTo>
                <a:lnTo>
                  <a:pt x="14" y="578"/>
                </a:lnTo>
                <a:lnTo>
                  <a:pt x="14" y="578"/>
                </a:lnTo>
                <a:lnTo>
                  <a:pt x="15" y="578"/>
                </a:lnTo>
                <a:lnTo>
                  <a:pt x="15" y="578"/>
                </a:lnTo>
                <a:lnTo>
                  <a:pt x="16" y="578"/>
                </a:lnTo>
                <a:lnTo>
                  <a:pt x="16" y="578"/>
                </a:lnTo>
                <a:lnTo>
                  <a:pt x="16" y="578"/>
                </a:lnTo>
                <a:lnTo>
                  <a:pt x="17" y="578"/>
                </a:lnTo>
                <a:lnTo>
                  <a:pt x="17" y="578"/>
                </a:lnTo>
                <a:lnTo>
                  <a:pt x="18" y="578"/>
                </a:lnTo>
                <a:lnTo>
                  <a:pt x="18" y="578"/>
                </a:lnTo>
                <a:lnTo>
                  <a:pt x="18" y="578"/>
                </a:lnTo>
                <a:lnTo>
                  <a:pt x="19" y="577"/>
                </a:lnTo>
                <a:lnTo>
                  <a:pt x="19" y="577"/>
                </a:lnTo>
                <a:lnTo>
                  <a:pt x="20" y="577"/>
                </a:lnTo>
                <a:lnTo>
                  <a:pt x="20" y="577"/>
                </a:lnTo>
                <a:lnTo>
                  <a:pt x="21" y="576"/>
                </a:lnTo>
                <a:lnTo>
                  <a:pt x="21" y="576"/>
                </a:lnTo>
                <a:lnTo>
                  <a:pt x="22" y="576"/>
                </a:lnTo>
                <a:lnTo>
                  <a:pt x="22" y="576"/>
                </a:lnTo>
                <a:lnTo>
                  <a:pt x="22" y="576"/>
                </a:lnTo>
                <a:lnTo>
                  <a:pt x="22" y="575"/>
                </a:lnTo>
                <a:lnTo>
                  <a:pt x="23" y="575"/>
                </a:lnTo>
              </a:path>
            </a:pathLst>
          </a:custGeom>
          <a:solidFill>
            <a:srgbClr val="A0CA88"/>
          </a:solidFill>
          <a:ln w="0" cap="flat" cmpd="sng">
            <a:solidFill>
              <a:srgbClr val="55555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5050" name="Freeform 10"/>
          <p:cNvSpPr>
            <a:spLocks/>
          </p:cNvSpPr>
          <p:nvPr/>
        </p:nvSpPr>
        <p:spPr bwMode="auto">
          <a:xfrm>
            <a:off x="1714500" y="3565525"/>
            <a:ext cx="615950" cy="920750"/>
          </a:xfrm>
          <a:custGeom>
            <a:avLst/>
            <a:gdLst>
              <a:gd name="T0" fmla="*/ 407 w 437"/>
              <a:gd name="T1" fmla="*/ 569 h 580"/>
              <a:gd name="T2" fmla="*/ 406 w 437"/>
              <a:gd name="T3" fmla="*/ 562 h 580"/>
              <a:gd name="T4" fmla="*/ 402 w 437"/>
              <a:gd name="T5" fmla="*/ 551 h 580"/>
              <a:gd name="T6" fmla="*/ 397 w 437"/>
              <a:gd name="T7" fmla="*/ 539 h 580"/>
              <a:gd name="T8" fmla="*/ 393 w 437"/>
              <a:gd name="T9" fmla="*/ 529 h 580"/>
              <a:gd name="T10" fmla="*/ 386 w 437"/>
              <a:gd name="T11" fmla="*/ 515 h 580"/>
              <a:gd name="T12" fmla="*/ 382 w 437"/>
              <a:gd name="T13" fmla="*/ 506 h 580"/>
              <a:gd name="T14" fmla="*/ 379 w 437"/>
              <a:gd name="T15" fmla="*/ 498 h 580"/>
              <a:gd name="T16" fmla="*/ 372 w 437"/>
              <a:gd name="T17" fmla="*/ 481 h 580"/>
              <a:gd name="T18" fmla="*/ 367 w 437"/>
              <a:gd name="T19" fmla="*/ 469 h 580"/>
              <a:gd name="T20" fmla="*/ 361 w 437"/>
              <a:gd name="T21" fmla="*/ 456 h 580"/>
              <a:gd name="T22" fmla="*/ 355 w 437"/>
              <a:gd name="T23" fmla="*/ 440 h 580"/>
              <a:gd name="T24" fmla="*/ 353 w 437"/>
              <a:gd name="T25" fmla="*/ 431 h 580"/>
              <a:gd name="T26" fmla="*/ 348 w 437"/>
              <a:gd name="T27" fmla="*/ 423 h 580"/>
              <a:gd name="T28" fmla="*/ 288 w 437"/>
              <a:gd name="T29" fmla="*/ 395 h 580"/>
              <a:gd name="T30" fmla="*/ 227 w 437"/>
              <a:gd name="T31" fmla="*/ 393 h 580"/>
              <a:gd name="T32" fmla="*/ 152 w 437"/>
              <a:gd name="T33" fmla="*/ 375 h 580"/>
              <a:gd name="T34" fmla="*/ 137 w 437"/>
              <a:gd name="T35" fmla="*/ 366 h 580"/>
              <a:gd name="T36" fmla="*/ 129 w 437"/>
              <a:gd name="T37" fmla="*/ 358 h 580"/>
              <a:gd name="T38" fmla="*/ 115 w 437"/>
              <a:gd name="T39" fmla="*/ 342 h 580"/>
              <a:gd name="T40" fmla="*/ 103 w 437"/>
              <a:gd name="T41" fmla="*/ 326 h 580"/>
              <a:gd name="T42" fmla="*/ 95 w 437"/>
              <a:gd name="T43" fmla="*/ 311 h 580"/>
              <a:gd name="T44" fmla="*/ 83 w 437"/>
              <a:gd name="T45" fmla="*/ 288 h 580"/>
              <a:gd name="T46" fmla="*/ 77 w 437"/>
              <a:gd name="T47" fmla="*/ 276 h 580"/>
              <a:gd name="T48" fmla="*/ 72 w 437"/>
              <a:gd name="T49" fmla="*/ 263 h 580"/>
              <a:gd name="T50" fmla="*/ 64 w 437"/>
              <a:gd name="T51" fmla="*/ 234 h 580"/>
              <a:gd name="T52" fmla="*/ 61 w 437"/>
              <a:gd name="T53" fmla="*/ 212 h 580"/>
              <a:gd name="T54" fmla="*/ 58 w 437"/>
              <a:gd name="T55" fmla="*/ 186 h 580"/>
              <a:gd name="T56" fmla="*/ 50 w 437"/>
              <a:gd name="T57" fmla="*/ 143 h 580"/>
              <a:gd name="T58" fmla="*/ 45 w 437"/>
              <a:gd name="T59" fmla="*/ 116 h 580"/>
              <a:gd name="T60" fmla="*/ 35 w 437"/>
              <a:gd name="T61" fmla="*/ 81 h 580"/>
              <a:gd name="T62" fmla="*/ 18 w 437"/>
              <a:gd name="T63" fmla="*/ 38 h 580"/>
              <a:gd name="T64" fmla="*/ 5 w 437"/>
              <a:gd name="T65" fmla="*/ 10 h 580"/>
              <a:gd name="T66" fmla="*/ 0 w 437"/>
              <a:gd name="T67" fmla="*/ 0 h 580"/>
              <a:gd name="T68" fmla="*/ 4 w 437"/>
              <a:gd name="T69" fmla="*/ 9 h 580"/>
              <a:gd name="T70" fmla="*/ 11 w 437"/>
              <a:gd name="T71" fmla="*/ 27 h 580"/>
              <a:gd name="T72" fmla="*/ 25 w 437"/>
              <a:gd name="T73" fmla="*/ 57 h 580"/>
              <a:gd name="T74" fmla="*/ 38 w 437"/>
              <a:gd name="T75" fmla="*/ 85 h 580"/>
              <a:gd name="T76" fmla="*/ 52 w 437"/>
              <a:gd name="T77" fmla="*/ 110 h 580"/>
              <a:gd name="T78" fmla="*/ 81 w 437"/>
              <a:gd name="T79" fmla="*/ 147 h 580"/>
              <a:gd name="T80" fmla="*/ 102 w 437"/>
              <a:gd name="T81" fmla="*/ 169 h 580"/>
              <a:gd name="T82" fmla="*/ 126 w 437"/>
              <a:gd name="T83" fmla="*/ 191 h 580"/>
              <a:gd name="T84" fmla="*/ 149 w 437"/>
              <a:gd name="T85" fmla="*/ 213 h 580"/>
              <a:gd name="T86" fmla="*/ 158 w 437"/>
              <a:gd name="T87" fmla="*/ 223 h 580"/>
              <a:gd name="T88" fmla="*/ 170 w 437"/>
              <a:gd name="T89" fmla="*/ 233 h 580"/>
              <a:gd name="T90" fmla="*/ 191 w 437"/>
              <a:gd name="T91" fmla="*/ 245 h 580"/>
              <a:gd name="T92" fmla="*/ 206 w 437"/>
              <a:gd name="T93" fmla="*/ 251 h 580"/>
              <a:gd name="T94" fmla="*/ 226 w 437"/>
              <a:gd name="T95" fmla="*/ 261 h 580"/>
              <a:gd name="T96" fmla="*/ 247 w 437"/>
              <a:gd name="T97" fmla="*/ 277 h 580"/>
              <a:gd name="T98" fmla="*/ 260 w 437"/>
              <a:gd name="T99" fmla="*/ 289 h 580"/>
              <a:gd name="T100" fmla="*/ 282 w 437"/>
              <a:gd name="T101" fmla="*/ 311 h 580"/>
              <a:gd name="T102" fmla="*/ 302 w 437"/>
              <a:gd name="T103" fmla="*/ 328 h 580"/>
              <a:gd name="T104" fmla="*/ 318 w 437"/>
              <a:gd name="T105" fmla="*/ 344 h 580"/>
              <a:gd name="T106" fmla="*/ 360 w 437"/>
              <a:gd name="T107" fmla="*/ 405 h 580"/>
              <a:gd name="T108" fmla="*/ 416 w 437"/>
              <a:gd name="T109" fmla="*/ 491 h 580"/>
              <a:gd name="T110" fmla="*/ 435 w 437"/>
              <a:gd name="T111" fmla="*/ 556 h 580"/>
              <a:gd name="T112" fmla="*/ 422 w 437"/>
              <a:gd name="T113" fmla="*/ 578 h 580"/>
              <a:gd name="T114" fmla="*/ 418 w 437"/>
              <a:gd name="T115" fmla="*/ 578 h 580"/>
              <a:gd name="T116" fmla="*/ 414 w 437"/>
              <a:gd name="T117" fmla="*/ 576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7" h="580">
                <a:moveTo>
                  <a:pt x="413" y="575"/>
                </a:moveTo>
                <a:lnTo>
                  <a:pt x="411" y="574"/>
                </a:lnTo>
                <a:lnTo>
                  <a:pt x="410" y="573"/>
                </a:lnTo>
                <a:lnTo>
                  <a:pt x="410" y="573"/>
                </a:lnTo>
                <a:lnTo>
                  <a:pt x="410" y="572"/>
                </a:lnTo>
                <a:lnTo>
                  <a:pt x="409" y="571"/>
                </a:lnTo>
                <a:lnTo>
                  <a:pt x="408" y="571"/>
                </a:lnTo>
                <a:lnTo>
                  <a:pt x="408" y="570"/>
                </a:lnTo>
                <a:lnTo>
                  <a:pt x="408" y="570"/>
                </a:lnTo>
                <a:lnTo>
                  <a:pt x="408" y="569"/>
                </a:lnTo>
                <a:lnTo>
                  <a:pt x="407" y="569"/>
                </a:lnTo>
                <a:lnTo>
                  <a:pt x="407" y="568"/>
                </a:lnTo>
                <a:lnTo>
                  <a:pt x="407" y="567"/>
                </a:lnTo>
                <a:lnTo>
                  <a:pt x="407" y="567"/>
                </a:lnTo>
                <a:lnTo>
                  <a:pt x="407" y="567"/>
                </a:lnTo>
                <a:lnTo>
                  <a:pt x="406" y="566"/>
                </a:lnTo>
                <a:lnTo>
                  <a:pt x="406" y="565"/>
                </a:lnTo>
                <a:lnTo>
                  <a:pt x="406" y="565"/>
                </a:lnTo>
                <a:lnTo>
                  <a:pt x="406" y="564"/>
                </a:lnTo>
                <a:lnTo>
                  <a:pt x="406" y="563"/>
                </a:lnTo>
                <a:lnTo>
                  <a:pt x="406" y="563"/>
                </a:lnTo>
                <a:lnTo>
                  <a:pt x="406" y="562"/>
                </a:lnTo>
                <a:lnTo>
                  <a:pt x="406" y="561"/>
                </a:lnTo>
                <a:lnTo>
                  <a:pt x="406" y="561"/>
                </a:lnTo>
                <a:lnTo>
                  <a:pt x="406" y="560"/>
                </a:lnTo>
                <a:lnTo>
                  <a:pt x="405" y="559"/>
                </a:lnTo>
                <a:lnTo>
                  <a:pt x="405" y="558"/>
                </a:lnTo>
                <a:lnTo>
                  <a:pt x="405" y="558"/>
                </a:lnTo>
                <a:lnTo>
                  <a:pt x="405" y="557"/>
                </a:lnTo>
                <a:lnTo>
                  <a:pt x="404" y="556"/>
                </a:lnTo>
                <a:lnTo>
                  <a:pt x="404" y="555"/>
                </a:lnTo>
                <a:lnTo>
                  <a:pt x="404" y="554"/>
                </a:lnTo>
                <a:lnTo>
                  <a:pt x="402" y="551"/>
                </a:lnTo>
                <a:lnTo>
                  <a:pt x="402" y="549"/>
                </a:lnTo>
                <a:lnTo>
                  <a:pt x="401" y="548"/>
                </a:lnTo>
                <a:lnTo>
                  <a:pt x="400" y="547"/>
                </a:lnTo>
                <a:lnTo>
                  <a:pt x="400" y="546"/>
                </a:lnTo>
                <a:lnTo>
                  <a:pt x="400" y="545"/>
                </a:lnTo>
                <a:lnTo>
                  <a:pt x="399" y="543"/>
                </a:lnTo>
                <a:lnTo>
                  <a:pt x="398" y="543"/>
                </a:lnTo>
                <a:lnTo>
                  <a:pt x="398" y="541"/>
                </a:lnTo>
                <a:lnTo>
                  <a:pt x="398" y="541"/>
                </a:lnTo>
                <a:lnTo>
                  <a:pt x="397" y="540"/>
                </a:lnTo>
                <a:lnTo>
                  <a:pt x="397" y="539"/>
                </a:lnTo>
                <a:lnTo>
                  <a:pt x="397" y="538"/>
                </a:lnTo>
                <a:lnTo>
                  <a:pt x="396" y="537"/>
                </a:lnTo>
                <a:lnTo>
                  <a:pt x="396" y="537"/>
                </a:lnTo>
                <a:lnTo>
                  <a:pt x="396" y="536"/>
                </a:lnTo>
                <a:lnTo>
                  <a:pt x="395" y="535"/>
                </a:lnTo>
                <a:lnTo>
                  <a:pt x="395" y="534"/>
                </a:lnTo>
                <a:lnTo>
                  <a:pt x="394" y="533"/>
                </a:lnTo>
                <a:lnTo>
                  <a:pt x="394" y="532"/>
                </a:lnTo>
                <a:lnTo>
                  <a:pt x="394" y="531"/>
                </a:lnTo>
                <a:lnTo>
                  <a:pt x="393" y="530"/>
                </a:lnTo>
                <a:lnTo>
                  <a:pt x="393" y="529"/>
                </a:lnTo>
                <a:lnTo>
                  <a:pt x="392" y="528"/>
                </a:lnTo>
                <a:lnTo>
                  <a:pt x="392" y="527"/>
                </a:lnTo>
                <a:lnTo>
                  <a:pt x="392" y="526"/>
                </a:lnTo>
                <a:lnTo>
                  <a:pt x="391" y="525"/>
                </a:lnTo>
                <a:lnTo>
                  <a:pt x="390" y="523"/>
                </a:lnTo>
                <a:lnTo>
                  <a:pt x="390" y="522"/>
                </a:lnTo>
                <a:lnTo>
                  <a:pt x="389" y="521"/>
                </a:lnTo>
                <a:lnTo>
                  <a:pt x="389" y="519"/>
                </a:lnTo>
                <a:lnTo>
                  <a:pt x="388" y="517"/>
                </a:lnTo>
                <a:lnTo>
                  <a:pt x="387" y="515"/>
                </a:lnTo>
                <a:lnTo>
                  <a:pt x="386" y="515"/>
                </a:lnTo>
                <a:lnTo>
                  <a:pt x="386" y="513"/>
                </a:lnTo>
                <a:lnTo>
                  <a:pt x="386" y="513"/>
                </a:lnTo>
                <a:lnTo>
                  <a:pt x="385" y="512"/>
                </a:lnTo>
                <a:lnTo>
                  <a:pt x="385" y="511"/>
                </a:lnTo>
                <a:lnTo>
                  <a:pt x="384" y="510"/>
                </a:lnTo>
                <a:lnTo>
                  <a:pt x="384" y="509"/>
                </a:lnTo>
                <a:lnTo>
                  <a:pt x="384" y="509"/>
                </a:lnTo>
                <a:lnTo>
                  <a:pt x="384" y="508"/>
                </a:lnTo>
                <a:lnTo>
                  <a:pt x="383" y="507"/>
                </a:lnTo>
                <a:lnTo>
                  <a:pt x="383" y="507"/>
                </a:lnTo>
                <a:lnTo>
                  <a:pt x="382" y="506"/>
                </a:lnTo>
                <a:lnTo>
                  <a:pt x="382" y="505"/>
                </a:lnTo>
                <a:lnTo>
                  <a:pt x="382" y="505"/>
                </a:lnTo>
                <a:lnTo>
                  <a:pt x="382" y="504"/>
                </a:lnTo>
                <a:lnTo>
                  <a:pt x="381" y="503"/>
                </a:lnTo>
                <a:lnTo>
                  <a:pt x="381" y="503"/>
                </a:lnTo>
                <a:lnTo>
                  <a:pt x="381" y="502"/>
                </a:lnTo>
                <a:lnTo>
                  <a:pt x="380" y="501"/>
                </a:lnTo>
                <a:lnTo>
                  <a:pt x="380" y="500"/>
                </a:lnTo>
                <a:lnTo>
                  <a:pt x="380" y="499"/>
                </a:lnTo>
                <a:lnTo>
                  <a:pt x="379" y="499"/>
                </a:lnTo>
                <a:lnTo>
                  <a:pt x="379" y="498"/>
                </a:lnTo>
                <a:lnTo>
                  <a:pt x="378" y="497"/>
                </a:lnTo>
                <a:lnTo>
                  <a:pt x="378" y="496"/>
                </a:lnTo>
                <a:lnTo>
                  <a:pt x="378" y="495"/>
                </a:lnTo>
                <a:lnTo>
                  <a:pt x="377" y="494"/>
                </a:lnTo>
                <a:lnTo>
                  <a:pt x="377" y="493"/>
                </a:lnTo>
                <a:lnTo>
                  <a:pt x="376" y="491"/>
                </a:lnTo>
                <a:lnTo>
                  <a:pt x="375" y="487"/>
                </a:lnTo>
                <a:lnTo>
                  <a:pt x="374" y="486"/>
                </a:lnTo>
                <a:lnTo>
                  <a:pt x="373" y="484"/>
                </a:lnTo>
                <a:lnTo>
                  <a:pt x="373" y="483"/>
                </a:lnTo>
                <a:lnTo>
                  <a:pt x="372" y="481"/>
                </a:lnTo>
                <a:lnTo>
                  <a:pt x="372" y="480"/>
                </a:lnTo>
                <a:lnTo>
                  <a:pt x="371" y="479"/>
                </a:lnTo>
                <a:lnTo>
                  <a:pt x="370" y="478"/>
                </a:lnTo>
                <a:lnTo>
                  <a:pt x="370" y="477"/>
                </a:lnTo>
                <a:lnTo>
                  <a:pt x="370" y="475"/>
                </a:lnTo>
                <a:lnTo>
                  <a:pt x="369" y="474"/>
                </a:lnTo>
                <a:lnTo>
                  <a:pt x="368" y="473"/>
                </a:lnTo>
                <a:lnTo>
                  <a:pt x="368" y="472"/>
                </a:lnTo>
                <a:lnTo>
                  <a:pt x="368" y="471"/>
                </a:lnTo>
                <a:lnTo>
                  <a:pt x="367" y="470"/>
                </a:lnTo>
                <a:lnTo>
                  <a:pt x="367" y="469"/>
                </a:lnTo>
                <a:lnTo>
                  <a:pt x="366" y="468"/>
                </a:lnTo>
                <a:lnTo>
                  <a:pt x="366" y="467"/>
                </a:lnTo>
                <a:lnTo>
                  <a:pt x="366" y="466"/>
                </a:lnTo>
                <a:lnTo>
                  <a:pt x="365" y="465"/>
                </a:lnTo>
                <a:lnTo>
                  <a:pt x="365" y="464"/>
                </a:lnTo>
                <a:lnTo>
                  <a:pt x="364" y="463"/>
                </a:lnTo>
                <a:lnTo>
                  <a:pt x="364" y="462"/>
                </a:lnTo>
                <a:lnTo>
                  <a:pt x="363" y="461"/>
                </a:lnTo>
                <a:lnTo>
                  <a:pt x="362" y="459"/>
                </a:lnTo>
                <a:lnTo>
                  <a:pt x="362" y="458"/>
                </a:lnTo>
                <a:lnTo>
                  <a:pt x="361" y="456"/>
                </a:lnTo>
                <a:lnTo>
                  <a:pt x="360" y="455"/>
                </a:lnTo>
                <a:lnTo>
                  <a:pt x="360" y="453"/>
                </a:lnTo>
                <a:lnTo>
                  <a:pt x="359" y="451"/>
                </a:lnTo>
                <a:lnTo>
                  <a:pt x="358" y="449"/>
                </a:lnTo>
                <a:lnTo>
                  <a:pt x="357" y="447"/>
                </a:lnTo>
                <a:lnTo>
                  <a:pt x="357" y="445"/>
                </a:lnTo>
                <a:lnTo>
                  <a:pt x="356" y="444"/>
                </a:lnTo>
                <a:lnTo>
                  <a:pt x="356" y="443"/>
                </a:lnTo>
                <a:lnTo>
                  <a:pt x="356" y="442"/>
                </a:lnTo>
                <a:lnTo>
                  <a:pt x="356" y="441"/>
                </a:lnTo>
                <a:lnTo>
                  <a:pt x="355" y="440"/>
                </a:lnTo>
                <a:lnTo>
                  <a:pt x="355" y="439"/>
                </a:lnTo>
                <a:lnTo>
                  <a:pt x="355" y="438"/>
                </a:lnTo>
                <a:lnTo>
                  <a:pt x="355" y="437"/>
                </a:lnTo>
                <a:lnTo>
                  <a:pt x="355" y="437"/>
                </a:lnTo>
                <a:lnTo>
                  <a:pt x="354" y="436"/>
                </a:lnTo>
                <a:lnTo>
                  <a:pt x="354" y="435"/>
                </a:lnTo>
                <a:lnTo>
                  <a:pt x="354" y="434"/>
                </a:lnTo>
                <a:lnTo>
                  <a:pt x="354" y="433"/>
                </a:lnTo>
                <a:lnTo>
                  <a:pt x="354" y="433"/>
                </a:lnTo>
                <a:lnTo>
                  <a:pt x="354" y="432"/>
                </a:lnTo>
                <a:lnTo>
                  <a:pt x="353" y="431"/>
                </a:lnTo>
                <a:lnTo>
                  <a:pt x="353" y="430"/>
                </a:lnTo>
                <a:lnTo>
                  <a:pt x="353" y="429"/>
                </a:lnTo>
                <a:lnTo>
                  <a:pt x="352" y="429"/>
                </a:lnTo>
                <a:lnTo>
                  <a:pt x="352" y="428"/>
                </a:lnTo>
                <a:lnTo>
                  <a:pt x="352" y="427"/>
                </a:lnTo>
                <a:lnTo>
                  <a:pt x="351" y="427"/>
                </a:lnTo>
                <a:lnTo>
                  <a:pt x="351" y="426"/>
                </a:lnTo>
                <a:lnTo>
                  <a:pt x="350" y="425"/>
                </a:lnTo>
                <a:lnTo>
                  <a:pt x="350" y="425"/>
                </a:lnTo>
                <a:lnTo>
                  <a:pt x="349" y="424"/>
                </a:lnTo>
                <a:lnTo>
                  <a:pt x="348" y="423"/>
                </a:lnTo>
                <a:lnTo>
                  <a:pt x="347" y="422"/>
                </a:lnTo>
                <a:lnTo>
                  <a:pt x="346" y="422"/>
                </a:lnTo>
                <a:lnTo>
                  <a:pt x="334" y="413"/>
                </a:lnTo>
                <a:lnTo>
                  <a:pt x="328" y="409"/>
                </a:lnTo>
                <a:lnTo>
                  <a:pt x="322" y="406"/>
                </a:lnTo>
                <a:lnTo>
                  <a:pt x="316" y="403"/>
                </a:lnTo>
                <a:lnTo>
                  <a:pt x="311" y="401"/>
                </a:lnTo>
                <a:lnTo>
                  <a:pt x="305" y="399"/>
                </a:lnTo>
                <a:lnTo>
                  <a:pt x="300" y="397"/>
                </a:lnTo>
                <a:lnTo>
                  <a:pt x="294" y="396"/>
                </a:lnTo>
                <a:lnTo>
                  <a:pt x="288" y="395"/>
                </a:lnTo>
                <a:lnTo>
                  <a:pt x="283" y="394"/>
                </a:lnTo>
                <a:lnTo>
                  <a:pt x="278" y="394"/>
                </a:lnTo>
                <a:lnTo>
                  <a:pt x="272" y="393"/>
                </a:lnTo>
                <a:lnTo>
                  <a:pt x="267" y="393"/>
                </a:lnTo>
                <a:lnTo>
                  <a:pt x="261" y="393"/>
                </a:lnTo>
                <a:lnTo>
                  <a:pt x="256" y="393"/>
                </a:lnTo>
                <a:lnTo>
                  <a:pt x="250" y="393"/>
                </a:lnTo>
                <a:lnTo>
                  <a:pt x="244" y="393"/>
                </a:lnTo>
                <a:lnTo>
                  <a:pt x="238" y="393"/>
                </a:lnTo>
                <a:lnTo>
                  <a:pt x="233" y="393"/>
                </a:lnTo>
                <a:lnTo>
                  <a:pt x="227" y="393"/>
                </a:lnTo>
                <a:lnTo>
                  <a:pt x="221" y="393"/>
                </a:lnTo>
                <a:lnTo>
                  <a:pt x="215" y="392"/>
                </a:lnTo>
                <a:lnTo>
                  <a:pt x="208" y="391"/>
                </a:lnTo>
                <a:lnTo>
                  <a:pt x="202" y="391"/>
                </a:lnTo>
                <a:lnTo>
                  <a:pt x="195" y="389"/>
                </a:lnTo>
                <a:lnTo>
                  <a:pt x="188" y="388"/>
                </a:lnTo>
                <a:lnTo>
                  <a:pt x="182" y="386"/>
                </a:lnTo>
                <a:lnTo>
                  <a:pt x="174" y="384"/>
                </a:lnTo>
                <a:lnTo>
                  <a:pt x="167" y="381"/>
                </a:lnTo>
                <a:lnTo>
                  <a:pt x="160" y="378"/>
                </a:lnTo>
                <a:lnTo>
                  <a:pt x="152" y="375"/>
                </a:lnTo>
                <a:lnTo>
                  <a:pt x="148" y="373"/>
                </a:lnTo>
                <a:lnTo>
                  <a:pt x="147" y="372"/>
                </a:lnTo>
                <a:lnTo>
                  <a:pt x="146" y="371"/>
                </a:lnTo>
                <a:lnTo>
                  <a:pt x="144" y="370"/>
                </a:lnTo>
                <a:lnTo>
                  <a:pt x="143" y="370"/>
                </a:lnTo>
                <a:lnTo>
                  <a:pt x="142" y="369"/>
                </a:lnTo>
                <a:lnTo>
                  <a:pt x="141" y="368"/>
                </a:lnTo>
                <a:lnTo>
                  <a:pt x="140" y="368"/>
                </a:lnTo>
                <a:lnTo>
                  <a:pt x="139" y="367"/>
                </a:lnTo>
                <a:lnTo>
                  <a:pt x="138" y="366"/>
                </a:lnTo>
                <a:lnTo>
                  <a:pt x="137" y="366"/>
                </a:lnTo>
                <a:lnTo>
                  <a:pt x="136" y="365"/>
                </a:lnTo>
                <a:lnTo>
                  <a:pt x="135" y="365"/>
                </a:lnTo>
                <a:lnTo>
                  <a:pt x="135" y="364"/>
                </a:lnTo>
                <a:lnTo>
                  <a:pt x="134" y="363"/>
                </a:lnTo>
                <a:lnTo>
                  <a:pt x="133" y="362"/>
                </a:lnTo>
                <a:lnTo>
                  <a:pt x="132" y="362"/>
                </a:lnTo>
                <a:lnTo>
                  <a:pt x="132" y="361"/>
                </a:lnTo>
                <a:lnTo>
                  <a:pt x="131" y="360"/>
                </a:lnTo>
                <a:lnTo>
                  <a:pt x="130" y="359"/>
                </a:lnTo>
                <a:lnTo>
                  <a:pt x="130" y="359"/>
                </a:lnTo>
                <a:lnTo>
                  <a:pt x="129" y="358"/>
                </a:lnTo>
                <a:lnTo>
                  <a:pt x="128" y="357"/>
                </a:lnTo>
                <a:lnTo>
                  <a:pt x="127" y="356"/>
                </a:lnTo>
                <a:lnTo>
                  <a:pt x="126" y="355"/>
                </a:lnTo>
                <a:lnTo>
                  <a:pt x="126" y="354"/>
                </a:lnTo>
                <a:lnTo>
                  <a:pt x="124" y="353"/>
                </a:lnTo>
                <a:lnTo>
                  <a:pt x="124" y="351"/>
                </a:lnTo>
                <a:lnTo>
                  <a:pt x="122" y="350"/>
                </a:lnTo>
                <a:lnTo>
                  <a:pt x="121" y="349"/>
                </a:lnTo>
                <a:lnTo>
                  <a:pt x="120" y="348"/>
                </a:lnTo>
                <a:lnTo>
                  <a:pt x="117" y="343"/>
                </a:lnTo>
                <a:lnTo>
                  <a:pt x="115" y="342"/>
                </a:lnTo>
                <a:lnTo>
                  <a:pt x="114" y="340"/>
                </a:lnTo>
                <a:lnTo>
                  <a:pt x="112" y="338"/>
                </a:lnTo>
                <a:lnTo>
                  <a:pt x="111" y="337"/>
                </a:lnTo>
                <a:lnTo>
                  <a:pt x="110" y="335"/>
                </a:lnTo>
                <a:lnTo>
                  <a:pt x="109" y="334"/>
                </a:lnTo>
                <a:lnTo>
                  <a:pt x="108" y="332"/>
                </a:lnTo>
                <a:lnTo>
                  <a:pt x="107" y="331"/>
                </a:lnTo>
                <a:lnTo>
                  <a:pt x="106" y="330"/>
                </a:lnTo>
                <a:lnTo>
                  <a:pt x="105" y="329"/>
                </a:lnTo>
                <a:lnTo>
                  <a:pt x="104" y="327"/>
                </a:lnTo>
                <a:lnTo>
                  <a:pt x="103" y="326"/>
                </a:lnTo>
                <a:lnTo>
                  <a:pt x="102" y="325"/>
                </a:lnTo>
                <a:lnTo>
                  <a:pt x="102" y="323"/>
                </a:lnTo>
                <a:lnTo>
                  <a:pt x="101" y="322"/>
                </a:lnTo>
                <a:lnTo>
                  <a:pt x="100" y="321"/>
                </a:lnTo>
                <a:lnTo>
                  <a:pt x="100" y="319"/>
                </a:lnTo>
                <a:lnTo>
                  <a:pt x="99" y="318"/>
                </a:lnTo>
                <a:lnTo>
                  <a:pt x="98" y="317"/>
                </a:lnTo>
                <a:lnTo>
                  <a:pt x="97" y="315"/>
                </a:lnTo>
                <a:lnTo>
                  <a:pt x="96" y="314"/>
                </a:lnTo>
                <a:lnTo>
                  <a:pt x="96" y="312"/>
                </a:lnTo>
                <a:lnTo>
                  <a:pt x="95" y="311"/>
                </a:lnTo>
                <a:lnTo>
                  <a:pt x="94" y="309"/>
                </a:lnTo>
                <a:lnTo>
                  <a:pt x="93" y="307"/>
                </a:lnTo>
                <a:lnTo>
                  <a:pt x="92" y="305"/>
                </a:lnTo>
                <a:lnTo>
                  <a:pt x="91" y="303"/>
                </a:lnTo>
                <a:lnTo>
                  <a:pt x="90" y="301"/>
                </a:lnTo>
                <a:lnTo>
                  <a:pt x="89" y="299"/>
                </a:lnTo>
                <a:lnTo>
                  <a:pt x="88" y="296"/>
                </a:lnTo>
                <a:lnTo>
                  <a:pt x="86" y="293"/>
                </a:lnTo>
                <a:lnTo>
                  <a:pt x="84" y="291"/>
                </a:lnTo>
                <a:lnTo>
                  <a:pt x="84" y="289"/>
                </a:lnTo>
                <a:lnTo>
                  <a:pt x="83" y="288"/>
                </a:lnTo>
                <a:lnTo>
                  <a:pt x="82" y="287"/>
                </a:lnTo>
                <a:lnTo>
                  <a:pt x="82" y="285"/>
                </a:lnTo>
                <a:lnTo>
                  <a:pt x="81" y="284"/>
                </a:lnTo>
                <a:lnTo>
                  <a:pt x="80" y="283"/>
                </a:lnTo>
                <a:lnTo>
                  <a:pt x="80" y="282"/>
                </a:lnTo>
                <a:lnTo>
                  <a:pt x="79" y="281"/>
                </a:lnTo>
                <a:lnTo>
                  <a:pt x="79" y="280"/>
                </a:lnTo>
                <a:lnTo>
                  <a:pt x="78" y="279"/>
                </a:lnTo>
                <a:lnTo>
                  <a:pt x="78" y="278"/>
                </a:lnTo>
                <a:lnTo>
                  <a:pt x="77" y="277"/>
                </a:lnTo>
                <a:lnTo>
                  <a:pt x="77" y="276"/>
                </a:lnTo>
                <a:lnTo>
                  <a:pt x="76" y="275"/>
                </a:lnTo>
                <a:lnTo>
                  <a:pt x="76" y="274"/>
                </a:lnTo>
                <a:lnTo>
                  <a:pt x="76" y="273"/>
                </a:lnTo>
                <a:lnTo>
                  <a:pt x="75" y="272"/>
                </a:lnTo>
                <a:lnTo>
                  <a:pt x="75" y="271"/>
                </a:lnTo>
                <a:lnTo>
                  <a:pt x="74" y="269"/>
                </a:lnTo>
                <a:lnTo>
                  <a:pt x="74" y="268"/>
                </a:lnTo>
                <a:lnTo>
                  <a:pt x="73" y="267"/>
                </a:lnTo>
                <a:lnTo>
                  <a:pt x="73" y="266"/>
                </a:lnTo>
                <a:lnTo>
                  <a:pt x="72" y="264"/>
                </a:lnTo>
                <a:lnTo>
                  <a:pt x="72" y="263"/>
                </a:lnTo>
                <a:lnTo>
                  <a:pt x="72" y="261"/>
                </a:lnTo>
                <a:lnTo>
                  <a:pt x="71" y="260"/>
                </a:lnTo>
                <a:lnTo>
                  <a:pt x="70" y="258"/>
                </a:lnTo>
                <a:lnTo>
                  <a:pt x="70" y="256"/>
                </a:lnTo>
                <a:lnTo>
                  <a:pt x="70" y="254"/>
                </a:lnTo>
                <a:lnTo>
                  <a:pt x="68" y="247"/>
                </a:lnTo>
                <a:lnTo>
                  <a:pt x="67" y="245"/>
                </a:lnTo>
                <a:lnTo>
                  <a:pt x="66" y="241"/>
                </a:lnTo>
                <a:lnTo>
                  <a:pt x="65" y="239"/>
                </a:lnTo>
                <a:lnTo>
                  <a:pt x="65" y="236"/>
                </a:lnTo>
                <a:lnTo>
                  <a:pt x="64" y="234"/>
                </a:lnTo>
                <a:lnTo>
                  <a:pt x="64" y="231"/>
                </a:lnTo>
                <a:lnTo>
                  <a:pt x="63" y="229"/>
                </a:lnTo>
                <a:lnTo>
                  <a:pt x="63" y="227"/>
                </a:lnTo>
                <a:lnTo>
                  <a:pt x="62" y="225"/>
                </a:lnTo>
                <a:lnTo>
                  <a:pt x="62" y="223"/>
                </a:lnTo>
                <a:lnTo>
                  <a:pt x="62" y="221"/>
                </a:lnTo>
                <a:lnTo>
                  <a:pt x="62" y="219"/>
                </a:lnTo>
                <a:lnTo>
                  <a:pt x="62" y="217"/>
                </a:lnTo>
                <a:lnTo>
                  <a:pt x="61" y="216"/>
                </a:lnTo>
                <a:lnTo>
                  <a:pt x="61" y="214"/>
                </a:lnTo>
                <a:lnTo>
                  <a:pt x="61" y="212"/>
                </a:lnTo>
                <a:lnTo>
                  <a:pt x="61" y="210"/>
                </a:lnTo>
                <a:lnTo>
                  <a:pt x="60" y="208"/>
                </a:lnTo>
                <a:lnTo>
                  <a:pt x="60" y="206"/>
                </a:lnTo>
                <a:lnTo>
                  <a:pt x="60" y="204"/>
                </a:lnTo>
                <a:lnTo>
                  <a:pt x="60" y="201"/>
                </a:lnTo>
                <a:lnTo>
                  <a:pt x="60" y="199"/>
                </a:lnTo>
                <a:lnTo>
                  <a:pt x="59" y="197"/>
                </a:lnTo>
                <a:lnTo>
                  <a:pt x="59" y="195"/>
                </a:lnTo>
                <a:lnTo>
                  <a:pt x="58" y="192"/>
                </a:lnTo>
                <a:lnTo>
                  <a:pt x="58" y="189"/>
                </a:lnTo>
                <a:lnTo>
                  <a:pt x="58" y="186"/>
                </a:lnTo>
                <a:lnTo>
                  <a:pt x="57" y="183"/>
                </a:lnTo>
                <a:lnTo>
                  <a:pt x="56" y="179"/>
                </a:lnTo>
                <a:lnTo>
                  <a:pt x="56" y="176"/>
                </a:lnTo>
                <a:lnTo>
                  <a:pt x="54" y="167"/>
                </a:lnTo>
                <a:lnTo>
                  <a:pt x="53" y="163"/>
                </a:lnTo>
                <a:lnTo>
                  <a:pt x="53" y="159"/>
                </a:lnTo>
                <a:lnTo>
                  <a:pt x="52" y="156"/>
                </a:lnTo>
                <a:lnTo>
                  <a:pt x="51" y="152"/>
                </a:lnTo>
                <a:lnTo>
                  <a:pt x="51" y="149"/>
                </a:lnTo>
                <a:lnTo>
                  <a:pt x="50" y="146"/>
                </a:lnTo>
                <a:lnTo>
                  <a:pt x="50" y="143"/>
                </a:lnTo>
                <a:lnTo>
                  <a:pt x="49" y="141"/>
                </a:lnTo>
                <a:lnTo>
                  <a:pt x="49" y="138"/>
                </a:lnTo>
                <a:lnTo>
                  <a:pt x="48" y="135"/>
                </a:lnTo>
                <a:lnTo>
                  <a:pt x="48" y="133"/>
                </a:lnTo>
                <a:lnTo>
                  <a:pt x="48" y="130"/>
                </a:lnTo>
                <a:lnTo>
                  <a:pt x="47" y="128"/>
                </a:lnTo>
                <a:lnTo>
                  <a:pt x="47" y="126"/>
                </a:lnTo>
                <a:lnTo>
                  <a:pt x="46" y="123"/>
                </a:lnTo>
                <a:lnTo>
                  <a:pt x="46" y="121"/>
                </a:lnTo>
                <a:lnTo>
                  <a:pt x="45" y="119"/>
                </a:lnTo>
                <a:lnTo>
                  <a:pt x="45" y="116"/>
                </a:lnTo>
                <a:lnTo>
                  <a:pt x="44" y="113"/>
                </a:lnTo>
                <a:lnTo>
                  <a:pt x="44" y="111"/>
                </a:lnTo>
                <a:lnTo>
                  <a:pt x="43" y="108"/>
                </a:lnTo>
                <a:lnTo>
                  <a:pt x="42" y="105"/>
                </a:lnTo>
                <a:lnTo>
                  <a:pt x="41" y="103"/>
                </a:lnTo>
                <a:lnTo>
                  <a:pt x="40" y="99"/>
                </a:lnTo>
                <a:lnTo>
                  <a:pt x="40" y="96"/>
                </a:lnTo>
                <a:lnTo>
                  <a:pt x="38" y="93"/>
                </a:lnTo>
                <a:lnTo>
                  <a:pt x="37" y="89"/>
                </a:lnTo>
                <a:lnTo>
                  <a:pt x="36" y="85"/>
                </a:lnTo>
                <a:lnTo>
                  <a:pt x="35" y="81"/>
                </a:lnTo>
                <a:lnTo>
                  <a:pt x="34" y="77"/>
                </a:lnTo>
                <a:lnTo>
                  <a:pt x="31" y="69"/>
                </a:lnTo>
                <a:lnTo>
                  <a:pt x="30" y="66"/>
                </a:lnTo>
                <a:lnTo>
                  <a:pt x="28" y="62"/>
                </a:lnTo>
                <a:lnTo>
                  <a:pt x="27" y="58"/>
                </a:lnTo>
                <a:lnTo>
                  <a:pt x="25" y="55"/>
                </a:lnTo>
                <a:lnTo>
                  <a:pt x="24" y="51"/>
                </a:lnTo>
                <a:lnTo>
                  <a:pt x="22" y="48"/>
                </a:lnTo>
                <a:lnTo>
                  <a:pt x="21" y="45"/>
                </a:lnTo>
                <a:lnTo>
                  <a:pt x="20" y="41"/>
                </a:lnTo>
                <a:lnTo>
                  <a:pt x="18" y="38"/>
                </a:lnTo>
                <a:lnTo>
                  <a:pt x="17" y="35"/>
                </a:lnTo>
                <a:lnTo>
                  <a:pt x="16" y="32"/>
                </a:lnTo>
                <a:lnTo>
                  <a:pt x="14" y="29"/>
                </a:lnTo>
                <a:lnTo>
                  <a:pt x="13" y="26"/>
                </a:lnTo>
                <a:lnTo>
                  <a:pt x="12" y="23"/>
                </a:lnTo>
                <a:lnTo>
                  <a:pt x="10" y="21"/>
                </a:lnTo>
                <a:lnTo>
                  <a:pt x="9" y="18"/>
                </a:lnTo>
                <a:lnTo>
                  <a:pt x="8" y="16"/>
                </a:lnTo>
                <a:lnTo>
                  <a:pt x="7" y="14"/>
                </a:lnTo>
                <a:lnTo>
                  <a:pt x="6" y="12"/>
                </a:lnTo>
                <a:lnTo>
                  <a:pt x="5" y="10"/>
                </a:lnTo>
                <a:lnTo>
                  <a:pt x="4" y="8"/>
                </a:lnTo>
                <a:lnTo>
                  <a:pt x="3" y="6"/>
                </a:lnTo>
                <a:lnTo>
                  <a:pt x="2" y="5"/>
                </a:lnTo>
                <a:lnTo>
                  <a:pt x="2" y="4"/>
                </a:lnTo>
                <a:lnTo>
                  <a:pt x="1" y="3"/>
                </a:lnTo>
                <a:lnTo>
                  <a:pt x="1" y="2"/>
                </a:lnTo>
                <a:lnTo>
                  <a:pt x="0" y="1"/>
                </a:lnTo>
                <a:lnTo>
                  <a:pt x="0" y="1"/>
                </a:lnTo>
                <a:lnTo>
                  <a:pt x="0" y="0"/>
                </a:lnTo>
                <a:lnTo>
                  <a:pt x="0" y="0"/>
                </a:lnTo>
                <a:lnTo>
                  <a:pt x="0" y="0"/>
                </a:lnTo>
                <a:lnTo>
                  <a:pt x="0" y="1"/>
                </a:lnTo>
                <a:lnTo>
                  <a:pt x="0" y="1"/>
                </a:lnTo>
                <a:lnTo>
                  <a:pt x="0" y="1"/>
                </a:lnTo>
                <a:lnTo>
                  <a:pt x="1" y="2"/>
                </a:lnTo>
                <a:lnTo>
                  <a:pt x="1" y="3"/>
                </a:lnTo>
                <a:lnTo>
                  <a:pt x="1" y="4"/>
                </a:lnTo>
                <a:lnTo>
                  <a:pt x="2" y="5"/>
                </a:lnTo>
                <a:lnTo>
                  <a:pt x="2" y="6"/>
                </a:lnTo>
                <a:lnTo>
                  <a:pt x="2" y="7"/>
                </a:lnTo>
                <a:lnTo>
                  <a:pt x="3" y="8"/>
                </a:lnTo>
                <a:lnTo>
                  <a:pt x="4" y="9"/>
                </a:lnTo>
                <a:lnTo>
                  <a:pt x="4" y="11"/>
                </a:lnTo>
                <a:lnTo>
                  <a:pt x="5" y="12"/>
                </a:lnTo>
                <a:lnTo>
                  <a:pt x="5" y="13"/>
                </a:lnTo>
                <a:lnTo>
                  <a:pt x="6" y="15"/>
                </a:lnTo>
                <a:lnTo>
                  <a:pt x="6" y="16"/>
                </a:lnTo>
                <a:lnTo>
                  <a:pt x="7" y="18"/>
                </a:lnTo>
                <a:lnTo>
                  <a:pt x="8" y="20"/>
                </a:lnTo>
                <a:lnTo>
                  <a:pt x="9" y="21"/>
                </a:lnTo>
                <a:lnTo>
                  <a:pt x="10" y="23"/>
                </a:lnTo>
                <a:lnTo>
                  <a:pt x="10" y="25"/>
                </a:lnTo>
                <a:lnTo>
                  <a:pt x="11" y="27"/>
                </a:lnTo>
                <a:lnTo>
                  <a:pt x="12" y="29"/>
                </a:lnTo>
                <a:lnTo>
                  <a:pt x="13" y="30"/>
                </a:lnTo>
                <a:lnTo>
                  <a:pt x="14" y="32"/>
                </a:lnTo>
                <a:lnTo>
                  <a:pt x="14" y="34"/>
                </a:lnTo>
                <a:lnTo>
                  <a:pt x="16" y="36"/>
                </a:lnTo>
                <a:lnTo>
                  <a:pt x="16" y="38"/>
                </a:lnTo>
                <a:lnTo>
                  <a:pt x="17" y="40"/>
                </a:lnTo>
                <a:lnTo>
                  <a:pt x="18" y="42"/>
                </a:lnTo>
                <a:lnTo>
                  <a:pt x="22" y="49"/>
                </a:lnTo>
                <a:lnTo>
                  <a:pt x="24" y="53"/>
                </a:lnTo>
                <a:lnTo>
                  <a:pt x="25" y="57"/>
                </a:lnTo>
                <a:lnTo>
                  <a:pt x="27" y="60"/>
                </a:lnTo>
                <a:lnTo>
                  <a:pt x="28" y="63"/>
                </a:lnTo>
                <a:lnTo>
                  <a:pt x="29" y="66"/>
                </a:lnTo>
                <a:lnTo>
                  <a:pt x="31" y="69"/>
                </a:lnTo>
                <a:lnTo>
                  <a:pt x="32" y="71"/>
                </a:lnTo>
                <a:lnTo>
                  <a:pt x="33" y="74"/>
                </a:lnTo>
                <a:lnTo>
                  <a:pt x="34" y="76"/>
                </a:lnTo>
                <a:lnTo>
                  <a:pt x="35" y="79"/>
                </a:lnTo>
                <a:lnTo>
                  <a:pt x="36" y="81"/>
                </a:lnTo>
                <a:lnTo>
                  <a:pt x="37" y="83"/>
                </a:lnTo>
                <a:lnTo>
                  <a:pt x="38" y="85"/>
                </a:lnTo>
                <a:lnTo>
                  <a:pt x="39" y="87"/>
                </a:lnTo>
                <a:lnTo>
                  <a:pt x="40" y="89"/>
                </a:lnTo>
                <a:lnTo>
                  <a:pt x="41" y="91"/>
                </a:lnTo>
                <a:lnTo>
                  <a:pt x="42" y="93"/>
                </a:lnTo>
                <a:lnTo>
                  <a:pt x="44" y="95"/>
                </a:lnTo>
                <a:lnTo>
                  <a:pt x="45" y="98"/>
                </a:lnTo>
                <a:lnTo>
                  <a:pt x="46" y="100"/>
                </a:lnTo>
                <a:lnTo>
                  <a:pt x="48" y="102"/>
                </a:lnTo>
                <a:lnTo>
                  <a:pt x="49" y="105"/>
                </a:lnTo>
                <a:lnTo>
                  <a:pt x="51" y="107"/>
                </a:lnTo>
                <a:lnTo>
                  <a:pt x="52" y="110"/>
                </a:lnTo>
                <a:lnTo>
                  <a:pt x="54" y="112"/>
                </a:lnTo>
                <a:lnTo>
                  <a:pt x="56" y="115"/>
                </a:lnTo>
                <a:lnTo>
                  <a:pt x="58" y="118"/>
                </a:lnTo>
                <a:lnTo>
                  <a:pt x="61" y="121"/>
                </a:lnTo>
                <a:lnTo>
                  <a:pt x="63" y="125"/>
                </a:lnTo>
                <a:lnTo>
                  <a:pt x="66" y="129"/>
                </a:lnTo>
                <a:lnTo>
                  <a:pt x="71" y="136"/>
                </a:lnTo>
                <a:lnTo>
                  <a:pt x="74" y="139"/>
                </a:lnTo>
                <a:lnTo>
                  <a:pt x="76" y="142"/>
                </a:lnTo>
                <a:lnTo>
                  <a:pt x="78" y="145"/>
                </a:lnTo>
                <a:lnTo>
                  <a:pt x="81" y="147"/>
                </a:lnTo>
                <a:lnTo>
                  <a:pt x="83" y="150"/>
                </a:lnTo>
                <a:lnTo>
                  <a:pt x="85" y="152"/>
                </a:lnTo>
                <a:lnTo>
                  <a:pt x="87" y="155"/>
                </a:lnTo>
                <a:lnTo>
                  <a:pt x="89" y="157"/>
                </a:lnTo>
                <a:lnTo>
                  <a:pt x="91" y="159"/>
                </a:lnTo>
                <a:lnTo>
                  <a:pt x="93" y="160"/>
                </a:lnTo>
                <a:lnTo>
                  <a:pt x="94" y="162"/>
                </a:lnTo>
                <a:lnTo>
                  <a:pt x="96" y="164"/>
                </a:lnTo>
                <a:lnTo>
                  <a:pt x="98" y="165"/>
                </a:lnTo>
                <a:lnTo>
                  <a:pt x="100" y="167"/>
                </a:lnTo>
                <a:lnTo>
                  <a:pt x="102" y="169"/>
                </a:lnTo>
                <a:lnTo>
                  <a:pt x="104" y="171"/>
                </a:lnTo>
                <a:lnTo>
                  <a:pt x="106" y="172"/>
                </a:lnTo>
                <a:lnTo>
                  <a:pt x="108" y="174"/>
                </a:lnTo>
                <a:lnTo>
                  <a:pt x="110" y="175"/>
                </a:lnTo>
                <a:lnTo>
                  <a:pt x="112" y="177"/>
                </a:lnTo>
                <a:lnTo>
                  <a:pt x="114" y="179"/>
                </a:lnTo>
                <a:lnTo>
                  <a:pt x="116" y="181"/>
                </a:lnTo>
                <a:lnTo>
                  <a:pt x="118" y="183"/>
                </a:lnTo>
                <a:lnTo>
                  <a:pt x="121" y="185"/>
                </a:lnTo>
                <a:lnTo>
                  <a:pt x="123" y="188"/>
                </a:lnTo>
                <a:lnTo>
                  <a:pt x="126" y="191"/>
                </a:lnTo>
                <a:lnTo>
                  <a:pt x="129" y="193"/>
                </a:lnTo>
                <a:lnTo>
                  <a:pt x="132" y="196"/>
                </a:lnTo>
                <a:lnTo>
                  <a:pt x="135" y="199"/>
                </a:lnTo>
                <a:lnTo>
                  <a:pt x="139" y="203"/>
                </a:lnTo>
                <a:lnTo>
                  <a:pt x="142" y="205"/>
                </a:lnTo>
                <a:lnTo>
                  <a:pt x="143" y="207"/>
                </a:lnTo>
                <a:lnTo>
                  <a:pt x="144" y="208"/>
                </a:lnTo>
                <a:lnTo>
                  <a:pt x="146" y="209"/>
                </a:lnTo>
                <a:lnTo>
                  <a:pt x="147" y="211"/>
                </a:lnTo>
                <a:lnTo>
                  <a:pt x="148" y="212"/>
                </a:lnTo>
                <a:lnTo>
                  <a:pt x="149" y="213"/>
                </a:lnTo>
                <a:lnTo>
                  <a:pt x="150" y="214"/>
                </a:lnTo>
                <a:lnTo>
                  <a:pt x="150" y="215"/>
                </a:lnTo>
                <a:lnTo>
                  <a:pt x="151" y="216"/>
                </a:lnTo>
                <a:lnTo>
                  <a:pt x="152" y="217"/>
                </a:lnTo>
                <a:lnTo>
                  <a:pt x="153" y="217"/>
                </a:lnTo>
                <a:lnTo>
                  <a:pt x="154" y="219"/>
                </a:lnTo>
                <a:lnTo>
                  <a:pt x="154" y="219"/>
                </a:lnTo>
                <a:lnTo>
                  <a:pt x="155" y="220"/>
                </a:lnTo>
                <a:lnTo>
                  <a:pt x="156" y="221"/>
                </a:lnTo>
                <a:lnTo>
                  <a:pt x="157" y="222"/>
                </a:lnTo>
                <a:lnTo>
                  <a:pt x="158" y="223"/>
                </a:lnTo>
                <a:lnTo>
                  <a:pt x="158" y="223"/>
                </a:lnTo>
                <a:lnTo>
                  <a:pt x="159" y="224"/>
                </a:lnTo>
                <a:lnTo>
                  <a:pt x="160" y="225"/>
                </a:lnTo>
                <a:lnTo>
                  <a:pt x="161" y="226"/>
                </a:lnTo>
                <a:lnTo>
                  <a:pt x="162" y="227"/>
                </a:lnTo>
                <a:lnTo>
                  <a:pt x="163" y="228"/>
                </a:lnTo>
                <a:lnTo>
                  <a:pt x="164" y="229"/>
                </a:lnTo>
                <a:lnTo>
                  <a:pt x="166" y="230"/>
                </a:lnTo>
                <a:lnTo>
                  <a:pt x="167" y="231"/>
                </a:lnTo>
                <a:lnTo>
                  <a:pt x="168" y="232"/>
                </a:lnTo>
                <a:lnTo>
                  <a:pt x="170" y="233"/>
                </a:lnTo>
                <a:lnTo>
                  <a:pt x="172" y="234"/>
                </a:lnTo>
                <a:lnTo>
                  <a:pt x="174" y="236"/>
                </a:lnTo>
                <a:lnTo>
                  <a:pt x="178" y="238"/>
                </a:lnTo>
                <a:lnTo>
                  <a:pt x="180" y="239"/>
                </a:lnTo>
                <a:lnTo>
                  <a:pt x="182" y="241"/>
                </a:lnTo>
                <a:lnTo>
                  <a:pt x="183" y="242"/>
                </a:lnTo>
                <a:lnTo>
                  <a:pt x="185" y="243"/>
                </a:lnTo>
                <a:lnTo>
                  <a:pt x="186" y="243"/>
                </a:lnTo>
                <a:lnTo>
                  <a:pt x="188" y="244"/>
                </a:lnTo>
                <a:lnTo>
                  <a:pt x="190" y="245"/>
                </a:lnTo>
                <a:lnTo>
                  <a:pt x="191" y="245"/>
                </a:lnTo>
                <a:lnTo>
                  <a:pt x="192" y="246"/>
                </a:lnTo>
                <a:lnTo>
                  <a:pt x="194" y="247"/>
                </a:lnTo>
                <a:lnTo>
                  <a:pt x="195" y="247"/>
                </a:lnTo>
                <a:lnTo>
                  <a:pt x="197" y="247"/>
                </a:lnTo>
                <a:lnTo>
                  <a:pt x="198" y="248"/>
                </a:lnTo>
                <a:lnTo>
                  <a:pt x="199" y="249"/>
                </a:lnTo>
                <a:lnTo>
                  <a:pt x="201" y="249"/>
                </a:lnTo>
                <a:lnTo>
                  <a:pt x="202" y="249"/>
                </a:lnTo>
                <a:lnTo>
                  <a:pt x="203" y="250"/>
                </a:lnTo>
                <a:lnTo>
                  <a:pt x="205" y="250"/>
                </a:lnTo>
                <a:lnTo>
                  <a:pt x="206" y="251"/>
                </a:lnTo>
                <a:lnTo>
                  <a:pt x="208" y="251"/>
                </a:lnTo>
                <a:lnTo>
                  <a:pt x="209" y="252"/>
                </a:lnTo>
                <a:lnTo>
                  <a:pt x="210" y="253"/>
                </a:lnTo>
                <a:lnTo>
                  <a:pt x="212" y="253"/>
                </a:lnTo>
                <a:lnTo>
                  <a:pt x="214" y="254"/>
                </a:lnTo>
                <a:lnTo>
                  <a:pt x="216" y="255"/>
                </a:lnTo>
                <a:lnTo>
                  <a:pt x="217" y="256"/>
                </a:lnTo>
                <a:lnTo>
                  <a:pt x="219" y="257"/>
                </a:lnTo>
                <a:lnTo>
                  <a:pt x="221" y="258"/>
                </a:lnTo>
                <a:lnTo>
                  <a:pt x="223" y="259"/>
                </a:lnTo>
                <a:lnTo>
                  <a:pt x="226" y="261"/>
                </a:lnTo>
                <a:lnTo>
                  <a:pt x="230" y="264"/>
                </a:lnTo>
                <a:lnTo>
                  <a:pt x="232" y="265"/>
                </a:lnTo>
                <a:lnTo>
                  <a:pt x="234" y="267"/>
                </a:lnTo>
                <a:lnTo>
                  <a:pt x="236" y="268"/>
                </a:lnTo>
                <a:lnTo>
                  <a:pt x="238" y="270"/>
                </a:lnTo>
                <a:lnTo>
                  <a:pt x="240" y="271"/>
                </a:lnTo>
                <a:lnTo>
                  <a:pt x="242" y="272"/>
                </a:lnTo>
                <a:lnTo>
                  <a:pt x="243" y="273"/>
                </a:lnTo>
                <a:lnTo>
                  <a:pt x="244" y="275"/>
                </a:lnTo>
                <a:lnTo>
                  <a:pt x="246" y="275"/>
                </a:lnTo>
                <a:lnTo>
                  <a:pt x="247" y="277"/>
                </a:lnTo>
                <a:lnTo>
                  <a:pt x="248" y="278"/>
                </a:lnTo>
                <a:lnTo>
                  <a:pt x="249" y="279"/>
                </a:lnTo>
                <a:lnTo>
                  <a:pt x="250" y="280"/>
                </a:lnTo>
                <a:lnTo>
                  <a:pt x="252" y="281"/>
                </a:lnTo>
                <a:lnTo>
                  <a:pt x="252" y="282"/>
                </a:lnTo>
                <a:lnTo>
                  <a:pt x="254" y="283"/>
                </a:lnTo>
                <a:lnTo>
                  <a:pt x="255" y="284"/>
                </a:lnTo>
                <a:lnTo>
                  <a:pt x="256" y="285"/>
                </a:lnTo>
                <a:lnTo>
                  <a:pt x="257" y="287"/>
                </a:lnTo>
                <a:lnTo>
                  <a:pt x="258" y="288"/>
                </a:lnTo>
                <a:lnTo>
                  <a:pt x="260" y="289"/>
                </a:lnTo>
                <a:lnTo>
                  <a:pt x="261" y="290"/>
                </a:lnTo>
                <a:lnTo>
                  <a:pt x="262" y="292"/>
                </a:lnTo>
                <a:lnTo>
                  <a:pt x="264" y="293"/>
                </a:lnTo>
                <a:lnTo>
                  <a:pt x="265" y="295"/>
                </a:lnTo>
                <a:lnTo>
                  <a:pt x="267" y="297"/>
                </a:lnTo>
                <a:lnTo>
                  <a:pt x="268" y="298"/>
                </a:lnTo>
                <a:lnTo>
                  <a:pt x="270" y="300"/>
                </a:lnTo>
                <a:lnTo>
                  <a:pt x="272" y="302"/>
                </a:lnTo>
                <a:lnTo>
                  <a:pt x="275" y="304"/>
                </a:lnTo>
                <a:lnTo>
                  <a:pt x="280" y="309"/>
                </a:lnTo>
                <a:lnTo>
                  <a:pt x="282" y="311"/>
                </a:lnTo>
                <a:lnTo>
                  <a:pt x="284" y="313"/>
                </a:lnTo>
                <a:lnTo>
                  <a:pt x="287" y="315"/>
                </a:lnTo>
                <a:lnTo>
                  <a:pt x="289" y="317"/>
                </a:lnTo>
                <a:lnTo>
                  <a:pt x="291" y="319"/>
                </a:lnTo>
                <a:lnTo>
                  <a:pt x="292" y="320"/>
                </a:lnTo>
                <a:lnTo>
                  <a:pt x="294" y="321"/>
                </a:lnTo>
                <a:lnTo>
                  <a:pt x="296" y="323"/>
                </a:lnTo>
                <a:lnTo>
                  <a:pt x="298" y="324"/>
                </a:lnTo>
                <a:lnTo>
                  <a:pt x="299" y="326"/>
                </a:lnTo>
                <a:lnTo>
                  <a:pt x="301" y="327"/>
                </a:lnTo>
                <a:lnTo>
                  <a:pt x="302" y="328"/>
                </a:lnTo>
                <a:lnTo>
                  <a:pt x="304" y="329"/>
                </a:lnTo>
                <a:lnTo>
                  <a:pt x="305" y="331"/>
                </a:lnTo>
                <a:lnTo>
                  <a:pt x="307" y="332"/>
                </a:lnTo>
                <a:lnTo>
                  <a:pt x="308" y="333"/>
                </a:lnTo>
                <a:lnTo>
                  <a:pt x="309" y="335"/>
                </a:lnTo>
                <a:lnTo>
                  <a:pt x="311" y="336"/>
                </a:lnTo>
                <a:lnTo>
                  <a:pt x="312" y="337"/>
                </a:lnTo>
                <a:lnTo>
                  <a:pt x="314" y="339"/>
                </a:lnTo>
                <a:lnTo>
                  <a:pt x="315" y="341"/>
                </a:lnTo>
                <a:lnTo>
                  <a:pt x="316" y="343"/>
                </a:lnTo>
                <a:lnTo>
                  <a:pt x="318" y="344"/>
                </a:lnTo>
                <a:lnTo>
                  <a:pt x="320" y="346"/>
                </a:lnTo>
                <a:lnTo>
                  <a:pt x="321" y="348"/>
                </a:lnTo>
                <a:lnTo>
                  <a:pt x="323" y="351"/>
                </a:lnTo>
                <a:lnTo>
                  <a:pt x="324" y="353"/>
                </a:lnTo>
                <a:lnTo>
                  <a:pt x="326" y="355"/>
                </a:lnTo>
                <a:lnTo>
                  <a:pt x="328" y="358"/>
                </a:lnTo>
                <a:lnTo>
                  <a:pt x="330" y="361"/>
                </a:lnTo>
                <a:lnTo>
                  <a:pt x="342" y="379"/>
                </a:lnTo>
                <a:lnTo>
                  <a:pt x="348" y="388"/>
                </a:lnTo>
                <a:lnTo>
                  <a:pt x="354" y="397"/>
                </a:lnTo>
                <a:lnTo>
                  <a:pt x="360" y="405"/>
                </a:lnTo>
                <a:lnTo>
                  <a:pt x="366" y="414"/>
                </a:lnTo>
                <a:lnTo>
                  <a:pt x="372" y="422"/>
                </a:lnTo>
                <a:lnTo>
                  <a:pt x="378" y="430"/>
                </a:lnTo>
                <a:lnTo>
                  <a:pt x="383" y="438"/>
                </a:lnTo>
                <a:lnTo>
                  <a:pt x="388" y="446"/>
                </a:lnTo>
                <a:lnTo>
                  <a:pt x="394" y="454"/>
                </a:lnTo>
                <a:lnTo>
                  <a:pt x="399" y="462"/>
                </a:lnTo>
                <a:lnTo>
                  <a:pt x="403" y="469"/>
                </a:lnTo>
                <a:lnTo>
                  <a:pt x="408" y="477"/>
                </a:lnTo>
                <a:lnTo>
                  <a:pt x="412" y="484"/>
                </a:lnTo>
                <a:lnTo>
                  <a:pt x="416" y="491"/>
                </a:lnTo>
                <a:lnTo>
                  <a:pt x="420" y="498"/>
                </a:lnTo>
                <a:lnTo>
                  <a:pt x="423" y="505"/>
                </a:lnTo>
                <a:lnTo>
                  <a:pt x="426" y="511"/>
                </a:lnTo>
                <a:lnTo>
                  <a:pt x="428" y="517"/>
                </a:lnTo>
                <a:lnTo>
                  <a:pt x="431" y="524"/>
                </a:lnTo>
                <a:lnTo>
                  <a:pt x="433" y="530"/>
                </a:lnTo>
                <a:lnTo>
                  <a:pt x="434" y="535"/>
                </a:lnTo>
                <a:lnTo>
                  <a:pt x="435" y="541"/>
                </a:lnTo>
                <a:lnTo>
                  <a:pt x="436" y="546"/>
                </a:lnTo>
                <a:lnTo>
                  <a:pt x="436" y="551"/>
                </a:lnTo>
                <a:lnTo>
                  <a:pt x="435" y="556"/>
                </a:lnTo>
                <a:lnTo>
                  <a:pt x="434" y="561"/>
                </a:lnTo>
                <a:lnTo>
                  <a:pt x="432" y="565"/>
                </a:lnTo>
                <a:lnTo>
                  <a:pt x="430" y="570"/>
                </a:lnTo>
                <a:lnTo>
                  <a:pt x="428" y="574"/>
                </a:lnTo>
                <a:lnTo>
                  <a:pt x="424" y="578"/>
                </a:lnTo>
                <a:lnTo>
                  <a:pt x="424" y="578"/>
                </a:lnTo>
                <a:lnTo>
                  <a:pt x="424" y="578"/>
                </a:lnTo>
                <a:lnTo>
                  <a:pt x="423" y="578"/>
                </a:lnTo>
                <a:lnTo>
                  <a:pt x="423" y="578"/>
                </a:lnTo>
                <a:lnTo>
                  <a:pt x="423" y="578"/>
                </a:lnTo>
                <a:lnTo>
                  <a:pt x="422" y="578"/>
                </a:lnTo>
                <a:lnTo>
                  <a:pt x="422" y="579"/>
                </a:lnTo>
                <a:lnTo>
                  <a:pt x="422" y="579"/>
                </a:lnTo>
                <a:lnTo>
                  <a:pt x="421" y="579"/>
                </a:lnTo>
                <a:lnTo>
                  <a:pt x="421" y="579"/>
                </a:lnTo>
                <a:lnTo>
                  <a:pt x="421" y="579"/>
                </a:lnTo>
                <a:lnTo>
                  <a:pt x="420" y="578"/>
                </a:lnTo>
                <a:lnTo>
                  <a:pt x="420" y="578"/>
                </a:lnTo>
                <a:lnTo>
                  <a:pt x="420" y="578"/>
                </a:lnTo>
                <a:lnTo>
                  <a:pt x="419" y="578"/>
                </a:lnTo>
                <a:lnTo>
                  <a:pt x="419" y="578"/>
                </a:lnTo>
                <a:lnTo>
                  <a:pt x="418" y="578"/>
                </a:lnTo>
                <a:lnTo>
                  <a:pt x="418" y="578"/>
                </a:lnTo>
                <a:lnTo>
                  <a:pt x="418" y="578"/>
                </a:lnTo>
                <a:lnTo>
                  <a:pt x="417" y="577"/>
                </a:lnTo>
                <a:lnTo>
                  <a:pt x="417" y="577"/>
                </a:lnTo>
                <a:lnTo>
                  <a:pt x="416" y="577"/>
                </a:lnTo>
                <a:lnTo>
                  <a:pt x="416" y="577"/>
                </a:lnTo>
                <a:lnTo>
                  <a:pt x="415" y="577"/>
                </a:lnTo>
                <a:lnTo>
                  <a:pt x="415" y="576"/>
                </a:lnTo>
                <a:lnTo>
                  <a:pt x="414" y="576"/>
                </a:lnTo>
                <a:lnTo>
                  <a:pt x="414" y="576"/>
                </a:lnTo>
                <a:lnTo>
                  <a:pt x="414" y="576"/>
                </a:lnTo>
                <a:lnTo>
                  <a:pt x="413" y="575"/>
                </a:lnTo>
                <a:lnTo>
                  <a:pt x="413" y="575"/>
                </a:lnTo>
                <a:lnTo>
                  <a:pt x="413" y="575"/>
                </a:lnTo>
              </a:path>
            </a:pathLst>
          </a:custGeom>
          <a:solidFill>
            <a:srgbClr val="A0CA88"/>
          </a:solidFill>
          <a:ln w="0" cap="flat" cmpd="sng">
            <a:solidFill>
              <a:srgbClr val="55555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5051" name="Freeform 11"/>
          <p:cNvSpPr>
            <a:spLocks/>
          </p:cNvSpPr>
          <p:nvPr/>
        </p:nvSpPr>
        <p:spPr bwMode="auto">
          <a:xfrm>
            <a:off x="1465263" y="3933825"/>
            <a:ext cx="844550" cy="549275"/>
          </a:xfrm>
          <a:custGeom>
            <a:avLst/>
            <a:gdLst>
              <a:gd name="T0" fmla="*/ 558 w 598"/>
              <a:gd name="T1" fmla="*/ 340 h 346"/>
              <a:gd name="T2" fmla="*/ 556 w 598"/>
              <a:gd name="T3" fmla="*/ 336 h 346"/>
              <a:gd name="T4" fmla="*/ 551 w 598"/>
              <a:gd name="T5" fmla="*/ 329 h 346"/>
              <a:gd name="T6" fmla="*/ 544 w 598"/>
              <a:gd name="T7" fmla="*/ 322 h 346"/>
              <a:gd name="T8" fmla="*/ 538 w 598"/>
              <a:gd name="T9" fmla="*/ 317 h 346"/>
              <a:gd name="T10" fmla="*/ 529 w 598"/>
              <a:gd name="T11" fmla="*/ 307 h 346"/>
              <a:gd name="T12" fmla="*/ 524 w 598"/>
              <a:gd name="T13" fmla="*/ 302 h 346"/>
              <a:gd name="T14" fmla="*/ 519 w 598"/>
              <a:gd name="T15" fmla="*/ 297 h 346"/>
              <a:gd name="T16" fmla="*/ 510 w 598"/>
              <a:gd name="T17" fmla="*/ 287 h 346"/>
              <a:gd name="T18" fmla="*/ 502 w 598"/>
              <a:gd name="T19" fmla="*/ 280 h 346"/>
              <a:gd name="T20" fmla="*/ 495 w 598"/>
              <a:gd name="T21" fmla="*/ 273 h 346"/>
              <a:gd name="T22" fmla="*/ 487 w 598"/>
              <a:gd name="T23" fmla="*/ 263 h 346"/>
              <a:gd name="T24" fmla="*/ 484 w 598"/>
              <a:gd name="T25" fmla="*/ 257 h 346"/>
              <a:gd name="T26" fmla="*/ 476 w 598"/>
              <a:gd name="T27" fmla="*/ 253 h 346"/>
              <a:gd name="T28" fmla="*/ 395 w 598"/>
              <a:gd name="T29" fmla="*/ 236 h 346"/>
              <a:gd name="T30" fmla="*/ 310 w 598"/>
              <a:gd name="T31" fmla="*/ 235 h 346"/>
              <a:gd name="T32" fmla="*/ 208 w 598"/>
              <a:gd name="T33" fmla="*/ 223 h 346"/>
              <a:gd name="T34" fmla="*/ 188 w 598"/>
              <a:gd name="T35" fmla="*/ 218 h 346"/>
              <a:gd name="T36" fmla="*/ 176 w 598"/>
              <a:gd name="T37" fmla="*/ 213 h 346"/>
              <a:gd name="T38" fmla="*/ 157 w 598"/>
              <a:gd name="T39" fmla="*/ 204 h 346"/>
              <a:gd name="T40" fmla="*/ 141 w 598"/>
              <a:gd name="T41" fmla="*/ 195 h 346"/>
              <a:gd name="T42" fmla="*/ 130 w 598"/>
              <a:gd name="T43" fmla="*/ 185 h 346"/>
              <a:gd name="T44" fmla="*/ 114 w 598"/>
              <a:gd name="T45" fmla="*/ 172 h 346"/>
              <a:gd name="T46" fmla="*/ 105 w 598"/>
              <a:gd name="T47" fmla="*/ 165 h 346"/>
              <a:gd name="T48" fmla="*/ 98 w 598"/>
              <a:gd name="T49" fmla="*/ 157 h 346"/>
              <a:gd name="T50" fmla="*/ 88 w 598"/>
              <a:gd name="T51" fmla="*/ 139 h 346"/>
              <a:gd name="T52" fmla="*/ 83 w 598"/>
              <a:gd name="T53" fmla="*/ 126 h 346"/>
              <a:gd name="T54" fmla="*/ 79 w 598"/>
              <a:gd name="T55" fmla="*/ 111 h 346"/>
              <a:gd name="T56" fmla="*/ 68 w 598"/>
              <a:gd name="T57" fmla="*/ 85 h 346"/>
              <a:gd name="T58" fmla="*/ 61 w 598"/>
              <a:gd name="T59" fmla="*/ 69 h 346"/>
              <a:gd name="T60" fmla="*/ 47 w 598"/>
              <a:gd name="T61" fmla="*/ 48 h 346"/>
              <a:gd name="T62" fmla="*/ 25 w 598"/>
              <a:gd name="T63" fmla="*/ 22 h 346"/>
              <a:gd name="T64" fmla="*/ 7 w 598"/>
              <a:gd name="T65" fmla="*/ 5 h 346"/>
              <a:gd name="T66" fmla="*/ 0 w 598"/>
              <a:gd name="T67" fmla="*/ 0 h 346"/>
              <a:gd name="T68" fmla="*/ 5 w 598"/>
              <a:gd name="T69" fmla="*/ 5 h 346"/>
              <a:gd name="T70" fmla="*/ 15 w 598"/>
              <a:gd name="T71" fmla="*/ 15 h 346"/>
              <a:gd name="T72" fmla="*/ 34 w 598"/>
              <a:gd name="T73" fmla="*/ 33 h 346"/>
              <a:gd name="T74" fmla="*/ 52 w 598"/>
              <a:gd name="T75" fmla="*/ 50 h 346"/>
              <a:gd name="T76" fmla="*/ 72 w 598"/>
              <a:gd name="T77" fmla="*/ 65 h 346"/>
              <a:gd name="T78" fmla="*/ 110 w 598"/>
              <a:gd name="T79" fmla="*/ 87 h 346"/>
              <a:gd name="T80" fmla="*/ 139 w 598"/>
              <a:gd name="T81" fmla="*/ 100 h 346"/>
              <a:gd name="T82" fmla="*/ 173 w 598"/>
              <a:gd name="T83" fmla="*/ 113 h 346"/>
              <a:gd name="T84" fmla="*/ 203 w 598"/>
              <a:gd name="T85" fmla="*/ 127 h 346"/>
              <a:gd name="T86" fmla="*/ 216 w 598"/>
              <a:gd name="T87" fmla="*/ 133 h 346"/>
              <a:gd name="T88" fmla="*/ 233 w 598"/>
              <a:gd name="T89" fmla="*/ 139 h 346"/>
              <a:gd name="T90" fmla="*/ 262 w 598"/>
              <a:gd name="T91" fmla="*/ 146 h 346"/>
              <a:gd name="T92" fmla="*/ 282 w 598"/>
              <a:gd name="T93" fmla="*/ 149 h 346"/>
              <a:gd name="T94" fmla="*/ 309 w 598"/>
              <a:gd name="T95" fmla="*/ 156 h 346"/>
              <a:gd name="T96" fmla="*/ 338 w 598"/>
              <a:gd name="T97" fmla="*/ 165 h 346"/>
              <a:gd name="T98" fmla="*/ 356 w 598"/>
              <a:gd name="T99" fmla="*/ 172 h 346"/>
              <a:gd name="T100" fmla="*/ 386 w 598"/>
              <a:gd name="T101" fmla="*/ 185 h 346"/>
              <a:gd name="T102" fmla="*/ 414 w 598"/>
              <a:gd name="T103" fmla="*/ 196 h 346"/>
              <a:gd name="T104" fmla="*/ 436 w 598"/>
              <a:gd name="T105" fmla="*/ 205 h 346"/>
              <a:gd name="T106" fmla="*/ 494 w 598"/>
              <a:gd name="T107" fmla="*/ 242 h 346"/>
              <a:gd name="T108" fmla="*/ 570 w 598"/>
              <a:gd name="T109" fmla="*/ 293 h 346"/>
              <a:gd name="T110" fmla="*/ 596 w 598"/>
              <a:gd name="T111" fmla="*/ 332 h 346"/>
              <a:gd name="T112" fmla="*/ 579 w 598"/>
              <a:gd name="T113" fmla="*/ 345 h 346"/>
              <a:gd name="T114" fmla="*/ 573 w 598"/>
              <a:gd name="T115" fmla="*/ 345 h 346"/>
              <a:gd name="T116" fmla="*/ 566 w 598"/>
              <a:gd name="T117" fmla="*/ 34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98" h="346">
                <a:moveTo>
                  <a:pt x="565" y="344"/>
                </a:moveTo>
                <a:lnTo>
                  <a:pt x="563" y="343"/>
                </a:lnTo>
                <a:lnTo>
                  <a:pt x="562" y="343"/>
                </a:lnTo>
                <a:lnTo>
                  <a:pt x="562" y="342"/>
                </a:lnTo>
                <a:lnTo>
                  <a:pt x="561" y="342"/>
                </a:lnTo>
                <a:lnTo>
                  <a:pt x="560" y="341"/>
                </a:lnTo>
                <a:lnTo>
                  <a:pt x="560" y="341"/>
                </a:lnTo>
                <a:lnTo>
                  <a:pt x="559" y="341"/>
                </a:lnTo>
                <a:lnTo>
                  <a:pt x="559" y="340"/>
                </a:lnTo>
                <a:lnTo>
                  <a:pt x="558" y="340"/>
                </a:lnTo>
                <a:lnTo>
                  <a:pt x="558" y="340"/>
                </a:lnTo>
                <a:lnTo>
                  <a:pt x="558" y="339"/>
                </a:lnTo>
                <a:lnTo>
                  <a:pt x="558" y="339"/>
                </a:lnTo>
                <a:lnTo>
                  <a:pt x="557" y="339"/>
                </a:lnTo>
                <a:lnTo>
                  <a:pt x="557" y="338"/>
                </a:lnTo>
                <a:lnTo>
                  <a:pt x="557" y="338"/>
                </a:lnTo>
                <a:lnTo>
                  <a:pt x="557" y="338"/>
                </a:lnTo>
                <a:lnTo>
                  <a:pt x="557" y="337"/>
                </a:lnTo>
                <a:lnTo>
                  <a:pt x="556" y="337"/>
                </a:lnTo>
                <a:lnTo>
                  <a:pt x="556" y="337"/>
                </a:lnTo>
                <a:lnTo>
                  <a:pt x="556" y="336"/>
                </a:lnTo>
                <a:lnTo>
                  <a:pt x="556" y="336"/>
                </a:lnTo>
                <a:lnTo>
                  <a:pt x="556" y="335"/>
                </a:lnTo>
                <a:lnTo>
                  <a:pt x="556" y="335"/>
                </a:lnTo>
                <a:lnTo>
                  <a:pt x="555" y="335"/>
                </a:lnTo>
                <a:lnTo>
                  <a:pt x="555" y="334"/>
                </a:lnTo>
                <a:lnTo>
                  <a:pt x="555" y="334"/>
                </a:lnTo>
                <a:lnTo>
                  <a:pt x="554" y="333"/>
                </a:lnTo>
                <a:lnTo>
                  <a:pt x="554" y="333"/>
                </a:lnTo>
                <a:lnTo>
                  <a:pt x="554" y="332"/>
                </a:lnTo>
                <a:lnTo>
                  <a:pt x="553" y="332"/>
                </a:lnTo>
                <a:lnTo>
                  <a:pt x="553" y="331"/>
                </a:lnTo>
                <a:lnTo>
                  <a:pt x="551" y="329"/>
                </a:lnTo>
                <a:lnTo>
                  <a:pt x="550" y="329"/>
                </a:lnTo>
                <a:lnTo>
                  <a:pt x="549" y="328"/>
                </a:lnTo>
                <a:lnTo>
                  <a:pt x="548" y="327"/>
                </a:lnTo>
                <a:lnTo>
                  <a:pt x="548" y="326"/>
                </a:lnTo>
                <a:lnTo>
                  <a:pt x="547" y="326"/>
                </a:lnTo>
                <a:lnTo>
                  <a:pt x="546" y="325"/>
                </a:lnTo>
                <a:lnTo>
                  <a:pt x="546" y="324"/>
                </a:lnTo>
                <a:lnTo>
                  <a:pt x="545" y="324"/>
                </a:lnTo>
                <a:lnTo>
                  <a:pt x="545" y="323"/>
                </a:lnTo>
                <a:lnTo>
                  <a:pt x="544" y="323"/>
                </a:lnTo>
                <a:lnTo>
                  <a:pt x="544" y="322"/>
                </a:lnTo>
                <a:lnTo>
                  <a:pt x="543" y="322"/>
                </a:lnTo>
                <a:lnTo>
                  <a:pt x="543" y="321"/>
                </a:lnTo>
                <a:lnTo>
                  <a:pt x="542" y="321"/>
                </a:lnTo>
                <a:lnTo>
                  <a:pt x="542" y="320"/>
                </a:lnTo>
                <a:lnTo>
                  <a:pt x="541" y="320"/>
                </a:lnTo>
                <a:lnTo>
                  <a:pt x="541" y="319"/>
                </a:lnTo>
                <a:lnTo>
                  <a:pt x="540" y="319"/>
                </a:lnTo>
                <a:lnTo>
                  <a:pt x="540" y="318"/>
                </a:lnTo>
                <a:lnTo>
                  <a:pt x="539" y="317"/>
                </a:lnTo>
                <a:lnTo>
                  <a:pt x="538" y="317"/>
                </a:lnTo>
                <a:lnTo>
                  <a:pt x="538" y="317"/>
                </a:lnTo>
                <a:lnTo>
                  <a:pt x="537" y="316"/>
                </a:lnTo>
                <a:lnTo>
                  <a:pt x="537" y="315"/>
                </a:lnTo>
                <a:lnTo>
                  <a:pt x="536" y="314"/>
                </a:lnTo>
                <a:lnTo>
                  <a:pt x="535" y="313"/>
                </a:lnTo>
                <a:lnTo>
                  <a:pt x="534" y="313"/>
                </a:lnTo>
                <a:lnTo>
                  <a:pt x="534" y="312"/>
                </a:lnTo>
                <a:lnTo>
                  <a:pt x="533" y="311"/>
                </a:lnTo>
                <a:lnTo>
                  <a:pt x="532" y="310"/>
                </a:lnTo>
                <a:lnTo>
                  <a:pt x="530" y="309"/>
                </a:lnTo>
                <a:lnTo>
                  <a:pt x="530" y="308"/>
                </a:lnTo>
                <a:lnTo>
                  <a:pt x="529" y="307"/>
                </a:lnTo>
                <a:lnTo>
                  <a:pt x="528" y="307"/>
                </a:lnTo>
                <a:lnTo>
                  <a:pt x="528" y="306"/>
                </a:lnTo>
                <a:lnTo>
                  <a:pt x="528" y="306"/>
                </a:lnTo>
                <a:lnTo>
                  <a:pt x="527" y="305"/>
                </a:lnTo>
                <a:lnTo>
                  <a:pt x="526" y="305"/>
                </a:lnTo>
                <a:lnTo>
                  <a:pt x="526" y="304"/>
                </a:lnTo>
                <a:lnTo>
                  <a:pt x="526" y="304"/>
                </a:lnTo>
                <a:lnTo>
                  <a:pt x="525" y="303"/>
                </a:lnTo>
                <a:lnTo>
                  <a:pt x="525" y="303"/>
                </a:lnTo>
                <a:lnTo>
                  <a:pt x="524" y="303"/>
                </a:lnTo>
                <a:lnTo>
                  <a:pt x="524" y="302"/>
                </a:lnTo>
                <a:lnTo>
                  <a:pt x="524" y="302"/>
                </a:lnTo>
                <a:lnTo>
                  <a:pt x="523" y="301"/>
                </a:lnTo>
                <a:lnTo>
                  <a:pt x="523" y="301"/>
                </a:lnTo>
                <a:lnTo>
                  <a:pt x="522" y="301"/>
                </a:lnTo>
                <a:lnTo>
                  <a:pt x="522" y="300"/>
                </a:lnTo>
                <a:lnTo>
                  <a:pt x="522" y="300"/>
                </a:lnTo>
                <a:lnTo>
                  <a:pt x="521" y="299"/>
                </a:lnTo>
                <a:lnTo>
                  <a:pt x="521" y="299"/>
                </a:lnTo>
                <a:lnTo>
                  <a:pt x="520" y="299"/>
                </a:lnTo>
                <a:lnTo>
                  <a:pt x="520" y="298"/>
                </a:lnTo>
                <a:lnTo>
                  <a:pt x="519" y="297"/>
                </a:lnTo>
                <a:lnTo>
                  <a:pt x="519" y="297"/>
                </a:lnTo>
                <a:lnTo>
                  <a:pt x="518" y="296"/>
                </a:lnTo>
                <a:lnTo>
                  <a:pt x="518" y="296"/>
                </a:lnTo>
                <a:lnTo>
                  <a:pt x="517" y="295"/>
                </a:lnTo>
                <a:lnTo>
                  <a:pt x="516" y="294"/>
                </a:lnTo>
                <a:lnTo>
                  <a:pt x="516" y="294"/>
                </a:lnTo>
                <a:lnTo>
                  <a:pt x="513" y="291"/>
                </a:lnTo>
                <a:lnTo>
                  <a:pt x="512" y="290"/>
                </a:lnTo>
                <a:lnTo>
                  <a:pt x="511" y="289"/>
                </a:lnTo>
                <a:lnTo>
                  <a:pt x="510" y="289"/>
                </a:lnTo>
                <a:lnTo>
                  <a:pt x="510" y="287"/>
                </a:lnTo>
                <a:lnTo>
                  <a:pt x="509" y="287"/>
                </a:lnTo>
                <a:lnTo>
                  <a:pt x="508" y="286"/>
                </a:lnTo>
                <a:lnTo>
                  <a:pt x="507" y="285"/>
                </a:lnTo>
                <a:lnTo>
                  <a:pt x="507" y="285"/>
                </a:lnTo>
                <a:lnTo>
                  <a:pt x="506" y="284"/>
                </a:lnTo>
                <a:lnTo>
                  <a:pt x="505" y="283"/>
                </a:lnTo>
                <a:lnTo>
                  <a:pt x="505" y="283"/>
                </a:lnTo>
                <a:lnTo>
                  <a:pt x="504" y="282"/>
                </a:lnTo>
                <a:lnTo>
                  <a:pt x="504" y="281"/>
                </a:lnTo>
                <a:lnTo>
                  <a:pt x="503" y="281"/>
                </a:lnTo>
                <a:lnTo>
                  <a:pt x="502" y="280"/>
                </a:lnTo>
                <a:lnTo>
                  <a:pt x="502" y="280"/>
                </a:lnTo>
                <a:lnTo>
                  <a:pt x="501" y="279"/>
                </a:lnTo>
                <a:lnTo>
                  <a:pt x="501" y="279"/>
                </a:lnTo>
                <a:lnTo>
                  <a:pt x="500" y="278"/>
                </a:lnTo>
                <a:lnTo>
                  <a:pt x="499" y="277"/>
                </a:lnTo>
                <a:lnTo>
                  <a:pt x="499" y="277"/>
                </a:lnTo>
                <a:lnTo>
                  <a:pt x="498" y="276"/>
                </a:lnTo>
                <a:lnTo>
                  <a:pt x="497" y="275"/>
                </a:lnTo>
                <a:lnTo>
                  <a:pt x="496" y="274"/>
                </a:lnTo>
                <a:lnTo>
                  <a:pt x="496" y="273"/>
                </a:lnTo>
                <a:lnTo>
                  <a:pt x="495" y="273"/>
                </a:lnTo>
                <a:lnTo>
                  <a:pt x="494" y="271"/>
                </a:lnTo>
                <a:lnTo>
                  <a:pt x="493" y="271"/>
                </a:lnTo>
                <a:lnTo>
                  <a:pt x="492" y="269"/>
                </a:lnTo>
                <a:lnTo>
                  <a:pt x="491" y="269"/>
                </a:lnTo>
                <a:lnTo>
                  <a:pt x="489" y="267"/>
                </a:lnTo>
                <a:lnTo>
                  <a:pt x="488" y="266"/>
                </a:lnTo>
                <a:lnTo>
                  <a:pt x="488" y="265"/>
                </a:lnTo>
                <a:lnTo>
                  <a:pt x="488" y="265"/>
                </a:lnTo>
                <a:lnTo>
                  <a:pt x="487" y="264"/>
                </a:lnTo>
                <a:lnTo>
                  <a:pt x="487" y="263"/>
                </a:lnTo>
                <a:lnTo>
                  <a:pt x="487" y="263"/>
                </a:lnTo>
                <a:lnTo>
                  <a:pt x="486" y="262"/>
                </a:lnTo>
                <a:lnTo>
                  <a:pt x="486" y="262"/>
                </a:lnTo>
                <a:lnTo>
                  <a:pt x="486" y="261"/>
                </a:lnTo>
                <a:lnTo>
                  <a:pt x="486" y="261"/>
                </a:lnTo>
                <a:lnTo>
                  <a:pt x="486" y="260"/>
                </a:lnTo>
                <a:lnTo>
                  <a:pt x="485" y="260"/>
                </a:lnTo>
                <a:lnTo>
                  <a:pt x="485" y="259"/>
                </a:lnTo>
                <a:lnTo>
                  <a:pt x="485" y="259"/>
                </a:lnTo>
                <a:lnTo>
                  <a:pt x="485" y="258"/>
                </a:lnTo>
                <a:lnTo>
                  <a:pt x="484" y="258"/>
                </a:lnTo>
                <a:lnTo>
                  <a:pt x="484" y="257"/>
                </a:lnTo>
                <a:lnTo>
                  <a:pt x="484" y="257"/>
                </a:lnTo>
                <a:lnTo>
                  <a:pt x="483" y="257"/>
                </a:lnTo>
                <a:lnTo>
                  <a:pt x="483" y="256"/>
                </a:lnTo>
                <a:lnTo>
                  <a:pt x="482" y="256"/>
                </a:lnTo>
                <a:lnTo>
                  <a:pt x="482" y="255"/>
                </a:lnTo>
                <a:lnTo>
                  <a:pt x="481" y="255"/>
                </a:lnTo>
                <a:lnTo>
                  <a:pt x="480" y="254"/>
                </a:lnTo>
                <a:lnTo>
                  <a:pt x="480" y="254"/>
                </a:lnTo>
                <a:lnTo>
                  <a:pt x="479" y="253"/>
                </a:lnTo>
                <a:lnTo>
                  <a:pt x="478" y="253"/>
                </a:lnTo>
                <a:lnTo>
                  <a:pt x="476" y="253"/>
                </a:lnTo>
                <a:lnTo>
                  <a:pt x="475" y="252"/>
                </a:lnTo>
                <a:lnTo>
                  <a:pt x="474" y="252"/>
                </a:lnTo>
                <a:lnTo>
                  <a:pt x="457" y="246"/>
                </a:lnTo>
                <a:lnTo>
                  <a:pt x="449" y="244"/>
                </a:lnTo>
                <a:lnTo>
                  <a:pt x="441" y="242"/>
                </a:lnTo>
                <a:lnTo>
                  <a:pt x="433" y="241"/>
                </a:lnTo>
                <a:lnTo>
                  <a:pt x="425" y="239"/>
                </a:lnTo>
                <a:lnTo>
                  <a:pt x="418" y="238"/>
                </a:lnTo>
                <a:lnTo>
                  <a:pt x="410" y="237"/>
                </a:lnTo>
                <a:lnTo>
                  <a:pt x="402" y="237"/>
                </a:lnTo>
                <a:lnTo>
                  <a:pt x="395" y="236"/>
                </a:lnTo>
                <a:lnTo>
                  <a:pt x="388" y="235"/>
                </a:lnTo>
                <a:lnTo>
                  <a:pt x="380" y="235"/>
                </a:lnTo>
                <a:lnTo>
                  <a:pt x="372" y="235"/>
                </a:lnTo>
                <a:lnTo>
                  <a:pt x="365" y="235"/>
                </a:lnTo>
                <a:lnTo>
                  <a:pt x="358" y="235"/>
                </a:lnTo>
                <a:lnTo>
                  <a:pt x="350" y="235"/>
                </a:lnTo>
                <a:lnTo>
                  <a:pt x="342" y="235"/>
                </a:lnTo>
                <a:lnTo>
                  <a:pt x="334" y="235"/>
                </a:lnTo>
                <a:lnTo>
                  <a:pt x="327" y="235"/>
                </a:lnTo>
                <a:lnTo>
                  <a:pt x="319" y="235"/>
                </a:lnTo>
                <a:lnTo>
                  <a:pt x="310" y="235"/>
                </a:lnTo>
                <a:lnTo>
                  <a:pt x="302" y="235"/>
                </a:lnTo>
                <a:lnTo>
                  <a:pt x="294" y="234"/>
                </a:lnTo>
                <a:lnTo>
                  <a:pt x="285" y="234"/>
                </a:lnTo>
                <a:lnTo>
                  <a:pt x="276" y="233"/>
                </a:lnTo>
                <a:lnTo>
                  <a:pt x="268" y="232"/>
                </a:lnTo>
                <a:lnTo>
                  <a:pt x="258" y="231"/>
                </a:lnTo>
                <a:lnTo>
                  <a:pt x="249" y="230"/>
                </a:lnTo>
                <a:lnTo>
                  <a:pt x="239" y="229"/>
                </a:lnTo>
                <a:lnTo>
                  <a:pt x="229" y="227"/>
                </a:lnTo>
                <a:lnTo>
                  <a:pt x="218" y="225"/>
                </a:lnTo>
                <a:lnTo>
                  <a:pt x="208" y="223"/>
                </a:lnTo>
                <a:lnTo>
                  <a:pt x="203" y="222"/>
                </a:lnTo>
                <a:lnTo>
                  <a:pt x="201" y="222"/>
                </a:lnTo>
                <a:lnTo>
                  <a:pt x="199" y="221"/>
                </a:lnTo>
                <a:lnTo>
                  <a:pt x="198" y="221"/>
                </a:lnTo>
                <a:lnTo>
                  <a:pt x="196" y="221"/>
                </a:lnTo>
                <a:lnTo>
                  <a:pt x="194" y="220"/>
                </a:lnTo>
                <a:lnTo>
                  <a:pt x="193" y="220"/>
                </a:lnTo>
                <a:lnTo>
                  <a:pt x="191" y="219"/>
                </a:lnTo>
                <a:lnTo>
                  <a:pt x="190" y="219"/>
                </a:lnTo>
                <a:lnTo>
                  <a:pt x="189" y="219"/>
                </a:lnTo>
                <a:lnTo>
                  <a:pt x="188" y="218"/>
                </a:lnTo>
                <a:lnTo>
                  <a:pt x="186" y="218"/>
                </a:lnTo>
                <a:lnTo>
                  <a:pt x="185" y="217"/>
                </a:lnTo>
                <a:lnTo>
                  <a:pt x="184" y="217"/>
                </a:lnTo>
                <a:lnTo>
                  <a:pt x="183" y="217"/>
                </a:lnTo>
                <a:lnTo>
                  <a:pt x="182" y="216"/>
                </a:lnTo>
                <a:lnTo>
                  <a:pt x="181" y="216"/>
                </a:lnTo>
                <a:lnTo>
                  <a:pt x="180" y="215"/>
                </a:lnTo>
                <a:lnTo>
                  <a:pt x="179" y="215"/>
                </a:lnTo>
                <a:lnTo>
                  <a:pt x="178" y="215"/>
                </a:lnTo>
                <a:lnTo>
                  <a:pt x="177" y="214"/>
                </a:lnTo>
                <a:lnTo>
                  <a:pt x="176" y="213"/>
                </a:lnTo>
                <a:lnTo>
                  <a:pt x="175" y="213"/>
                </a:lnTo>
                <a:lnTo>
                  <a:pt x="174" y="212"/>
                </a:lnTo>
                <a:lnTo>
                  <a:pt x="173" y="212"/>
                </a:lnTo>
                <a:lnTo>
                  <a:pt x="172" y="211"/>
                </a:lnTo>
                <a:lnTo>
                  <a:pt x="170" y="211"/>
                </a:lnTo>
                <a:lnTo>
                  <a:pt x="169" y="210"/>
                </a:lnTo>
                <a:lnTo>
                  <a:pt x="168" y="209"/>
                </a:lnTo>
                <a:lnTo>
                  <a:pt x="166" y="208"/>
                </a:lnTo>
                <a:lnTo>
                  <a:pt x="164" y="208"/>
                </a:lnTo>
                <a:lnTo>
                  <a:pt x="160" y="205"/>
                </a:lnTo>
                <a:lnTo>
                  <a:pt x="157" y="204"/>
                </a:lnTo>
                <a:lnTo>
                  <a:pt x="155" y="203"/>
                </a:lnTo>
                <a:lnTo>
                  <a:pt x="153" y="202"/>
                </a:lnTo>
                <a:lnTo>
                  <a:pt x="152" y="201"/>
                </a:lnTo>
                <a:lnTo>
                  <a:pt x="150" y="200"/>
                </a:lnTo>
                <a:lnTo>
                  <a:pt x="148" y="199"/>
                </a:lnTo>
                <a:lnTo>
                  <a:pt x="147" y="199"/>
                </a:lnTo>
                <a:lnTo>
                  <a:pt x="146" y="198"/>
                </a:lnTo>
                <a:lnTo>
                  <a:pt x="144" y="197"/>
                </a:lnTo>
                <a:lnTo>
                  <a:pt x="143" y="196"/>
                </a:lnTo>
                <a:lnTo>
                  <a:pt x="142" y="195"/>
                </a:lnTo>
                <a:lnTo>
                  <a:pt x="141" y="195"/>
                </a:lnTo>
                <a:lnTo>
                  <a:pt x="140" y="194"/>
                </a:lnTo>
                <a:lnTo>
                  <a:pt x="139" y="193"/>
                </a:lnTo>
                <a:lnTo>
                  <a:pt x="138" y="192"/>
                </a:lnTo>
                <a:lnTo>
                  <a:pt x="137" y="191"/>
                </a:lnTo>
                <a:lnTo>
                  <a:pt x="136" y="191"/>
                </a:lnTo>
                <a:lnTo>
                  <a:pt x="135" y="190"/>
                </a:lnTo>
                <a:lnTo>
                  <a:pt x="134" y="189"/>
                </a:lnTo>
                <a:lnTo>
                  <a:pt x="133" y="188"/>
                </a:lnTo>
                <a:lnTo>
                  <a:pt x="132" y="187"/>
                </a:lnTo>
                <a:lnTo>
                  <a:pt x="131" y="187"/>
                </a:lnTo>
                <a:lnTo>
                  <a:pt x="130" y="185"/>
                </a:lnTo>
                <a:lnTo>
                  <a:pt x="129" y="184"/>
                </a:lnTo>
                <a:lnTo>
                  <a:pt x="127" y="183"/>
                </a:lnTo>
                <a:lnTo>
                  <a:pt x="126" y="182"/>
                </a:lnTo>
                <a:lnTo>
                  <a:pt x="124" y="181"/>
                </a:lnTo>
                <a:lnTo>
                  <a:pt x="123" y="180"/>
                </a:lnTo>
                <a:lnTo>
                  <a:pt x="121" y="178"/>
                </a:lnTo>
                <a:lnTo>
                  <a:pt x="120" y="177"/>
                </a:lnTo>
                <a:lnTo>
                  <a:pt x="117" y="175"/>
                </a:lnTo>
                <a:lnTo>
                  <a:pt x="116" y="174"/>
                </a:lnTo>
                <a:lnTo>
                  <a:pt x="114" y="173"/>
                </a:lnTo>
                <a:lnTo>
                  <a:pt x="114" y="172"/>
                </a:lnTo>
                <a:lnTo>
                  <a:pt x="112" y="171"/>
                </a:lnTo>
                <a:lnTo>
                  <a:pt x="112" y="170"/>
                </a:lnTo>
                <a:lnTo>
                  <a:pt x="111" y="169"/>
                </a:lnTo>
                <a:lnTo>
                  <a:pt x="110" y="169"/>
                </a:lnTo>
                <a:lnTo>
                  <a:pt x="109" y="168"/>
                </a:lnTo>
                <a:lnTo>
                  <a:pt x="108" y="167"/>
                </a:lnTo>
                <a:lnTo>
                  <a:pt x="108" y="167"/>
                </a:lnTo>
                <a:lnTo>
                  <a:pt x="107" y="166"/>
                </a:lnTo>
                <a:lnTo>
                  <a:pt x="106" y="166"/>
                </a:lnTo>
                <a:lnTo>
                  <a:pt x="106" y="165"/>
                </a:lnTo>
                <a:lnTo>
                  <a:pt x="105" y="165"/>
                </a:lnTo>
                <a:lnTo>
                  <a:pt x="104" y="164"/>
                </a:lnTo>
                <a:lnTo>
                  <a:pt x="104" y="163"/>
                </a:lnTo>
                <a:lnTo>
                  <a:pt x="103" y="163"/>
                </a:lnTo>
                <a:lnTo>
                  <a:pt x="103" y="162"/>
                </a:lnTo>
                <a:lnTo>
                  <a:pt x="102" y="161"/>
                </a:lnTo>
                <a:lnTo>
                  <a:pt x="102" y="161"/>
                </a:lnTo>
                <a:lnTo>
                  <a:pt x="101" y="160"/>
                </a:lnTo>
                <a:lnTo>
                  <a:pt x="100" y="159"/>
                </a:lnTo>
                <a:lnTo>
                  <a:pt x="100" y="159"/>
                </a:lnTo>
                <a:lnTo>
                  <a:pt x="99" y="158"/>
                </a:lnTo>
                <a:lnTo>
                  <a:pt x="98" y="157"/>
                </a:lnTo>
                <a:lnTo>
                  <a:pt x="98" y="156"/>
                </a:lnTo>
                <a:lnTo>
                  <a:pt x="97" y="155"/>
                </a:lnTo>
                <a:lnTo>
                  <a:pt x="96" y="154"/>
                </a:lnTo>
                <a:lnTo>
                  <a:pt x="96" y="153"/>
                </a:lnTo>
                <a:lnTo>
                  <a:pt x="95" y="152"/>
                </a:lnTo>
                <a:lnTo>
                  <a:pt x="92" y="148"/>
                </a:lnTo>
                <a:lnTo>
                  <a:pt x="91" y="146"/>
                </a:lnTo>
                <a:lnTo>
                  <a:pt x="90" y="144"/>
                </a:lnTo>
                <a:lnTo>
                  <a:pt x="89" y="143"/>
                </a:lnTo>
                <a:lnTo>
                  <a:pt x="88" y="141"/>
                </a:lnTo>
                <a:lnTo>
                  <a:pt x="88" y="139"/>
                </a:lnTo>
                <a:lnTo>
                  <a:pt x="87" y="138"/>
                </a:lnTo>
                <a:lnTo>
                  <a:pt x="86" y="137"/>
                </a:lnTo>
                <a:lnTo>
                  <a:pt x="86" y="135"/>
                </a:lnTo>
                <a:lnTo>
                  <a:pt x="85" y="134"/>
                </a:lnTo>
                <a:lnTo>
                  <a:pt x="85" y="133"/>
                </a:lnTo>
                <a:lnTo>
                  <a:pt x="84" y="132"/>
                </a:lnTo>
                <a:lnTo>
                  <a:pt x="84" y="131"/>
                </a:lnTo>
                <a:lnTo>
                  <a:pt x="84" y="130"/>
                </a:lnTo>
                <a:lnTo>
                  <a:pt x="84" y="129"/>
                </a:lnTo>
                <a:lnTo>
                  <a:pt x="84" y="127"/>
                </a:lnTo>
                <a:lnTo>
                  <a:pt x="83" y="126"/>
                </a:lnTo>
                <a:lnTo>
                  <a:pt x="83" y="125"/>
                </a:lnTo>
                <a:lnTo>
                  <a:pt x="83" y="124"/>
                </a:lnTo>
                <a:lnTo>
                  <a:pt x="82" y="123"/>
                </a:lnTo>
                <a:lnTo>
                  <a:pt x="82" y="121"/>
                </a:lnTo>
                <a:lnTo>
                  <a:pt x="82" y="120"/>
                </a:lnTo>
                <a:lnTo>
                  <a:pt x="82" y="119"/>
                </a:lnTo>
                <a:lnTo>
                  <a:pt x="81" y="117"/>
                </a:lnTo>
                <a:lnTo>
                  <a:pt x="80" y="116"/>
                </a:lnTo>
                <a:lnTo>
                  <a:pt x="80" y="114"/>
                </a:lnTo>
                <a:lnTo>
                  <a:pt x="80" y="113"/>
                </a:lnTo>
                <a:lnTo>
                  <a:pt x="79" y="111"/>
                </a:lnTo>
                <a:lnTo>
                  <a:pt x="78" y="109"/>
                </a:lnTo>
                <a:lnTo>
                  <a:pt x="77" y="107"/>
                </a:lnTo>
                <a:lnTo>
                  <a:pt x="76" y="105"/>
                </a:lnTo>
                <a:lnTo>
                  <a:pt x="74" y="99"/>
                </a:lnTo>
                <a:lnTo>
                  <a:pt x="73" y="97"/>
                </a:lnTo>
                <a:lnTo>
                  <a:pt x="72" y="95"/>
                </a:lnTo>
                <a:lnTo>
                  <a:pt x="71" y="93"/>
                </a:lnTo>
                <a:lnTo>
                  <a:pt x="70" y="91"/>
                </a:lnTo>
                <a:lnTo>
                  <a:pt x="69" y="89"/>
                </a:lnTo>
                <a:lnTo>
                  <a:pt x="69" y="87"/>
                </a:lnTo>
                <a:lnTo>
                  <a:pt x="68" y="85"/>
                </a:lnTo>
                <a:lnTo>
                  <a:pt x="67" y="83"/>
                </a:lnTo>
                <a:lnTo>
                  <a:pt x="67" y="82"/>
                </a:lnTo>
                <a:lnTo>
                  <a:pt x="66" y="80"/>
                </a:lnTo>
                <a:lnTo>
                  <a:pt x="66" y="79"/>
                </a:lnTo>
                <a:lnTo>
                  <a:pt x="65" y="77"/>
                </a:lnTo>
                <a:lnTo>
                  <a:pt x="64" y="76"/>
                </a:lnTo>
                <a:lnTo>
                  <a:pt x="64" y="75"/>
                </a:lnTo>
                <a:lnTo>
                  <a:pt x="63" y="73"/>
                </a:lnTo>
                <a:lnTo>
                  <a:pt x="62" y="72"/>
                </a:lnTo>
                <a:lnTo>
                  <a:pt x="62" y="70"/>
                </a:lnTo>
                <a:lnTo>
                  <a:pt x="61" y="69"/>
                </a:lnTo>
                <a:lnTo>
                  <a:pt x="60" y="67"/>
                </a:lnTo>
                <a:lnTo>
                  <a:pt x="59" y="66"/>
                </a:lnTo>
                <a:lnTo>
                  <a:pt x="58" y="64"/>
                </a:lnTo>
                <a:lnTo>
                  <a:pt x="58" y="63"/>
                </a:lnTo>
                <a:lnTo>
                  <a:pt x="56" y="61"/>
                </a:lnTo>
                <a:lnTo>
                  <a:pt x="55" y="59"/>
                </a:lnTo>
                <a:lnTo>
                  <a:pt x="54" y="57"/>
                </a:lnTo>
                <a:lnTo>
                  <a:pt x="52" y="55"/>
                </a:lnTo>
                <a:lnTo>
                  <a:pt x="51" y="53"/>
                </a:lnTo>
                <a:lnTo>
                  <a:pt x="49" y="50"/>
                </a:lnTo>
                <a:lnTo>
                  <a:pt x="47" y="48"/>
                </a:lnTo>
                <a:lnTo>
                  <a:pt x="46" y="45"/>
                </a:lnTo>
                <a:lnTo>
                  <a:pt x="42" y="41"/>
                </a:lnTo>
                <a:lnTo>
                  <a:pt x="40" y="39"/>
                </a:lnTo>
                <a:lnTo>
                  <a:pt x="38" y="36"/>
                </a:lnTo>
                <a:lnTo>
                  <a:pt x="36" y="34"/>
                </a:lnTo>
                <a:lnTo>
                  <a:pt x="34" y="32"/>
                </a:lnTo>
                <a:lnTo>
                  <a:pt x="32" y="30"/>
                </a:lnTo>
                <a:lnTo>
                  <a:pt x="31" y="28"/>
                </a:lnTo>
                <a:lnTo>
                  <a:pt x="29" y="26"/>
                </a:lnTo>
                <a:lnTo>
                  <a:pt x="27" y="24"/>
                </a:lnTo>
                <a:lnTo>
                  <a:pt x="25" y="22"/>
                </a:lnTo>
                <a:lnTo>
                  <a:pt x="23" y="20"/>
                </a:lnTo>
                <a:lnTo>
                  <a:pt x="21" y="18"/>
                </a:lnTo>
                <a:lnTo>
                  <a:pt x="19" y="17"/>
                </a:lnTo>
                <a:lnTo>
                  <a:pt x="18" y="15"/>
                </a:lnTo>
                <a:lnTo>
                  <a:pt x="16" y="13"/>
                </a:lnTo>
                <a:lnTo>
                  <a:pt x="14" y="12"/>
                </a:lnTo>
                <a:lnTo>
                  <a:pt x="12" y="10"/>
                </a:lnTo>
                <a:lnTo>
                  <a:pt x="11" y="9"/>
                </a:lnTo>
                <a:lnTo>
                  <a:pt x="10" y="8"/>
                </a:lnTo>
                <a:lnTo>
                  <a:pt x="8" y="7"/>
                </a:lnTo>
                <a:lnTo>
                  <a:pt x="7" y="5"/>
                </a:lnTo>
                <a:lnTo>
                  <a:pt x="6" y="4"/>
                </a:lnTo>
                <a:lnTo>
                  <a:pt x="4" y="3"/>
                </a:lnTo>
                <a:lnTo>
                  <a:pt x="3" y="3"/>
                </a:lnTo>
                <a:lnTo>
                  <a:pt x="2" y="2"/>
                </a:lnTo>
                <a:lnTo>
                  <a:pt x="2" y="1"/>
                </a:lnTo>
                <a:lnTo>
                  <a:pt x="1" y="1"/>
                </a:lnTo>
                <a:lnTo>
                  <a:pt x="0" y="0"/>
                </a:lnTo>
                <a:lnTo>
                  <a:pt x="0" y="0"/>
                </a:lnTo>
                <a:lnTo>
                  <a:pt x="0" y="0"/>
                </a:lnTo>
                <a:lnTo>
                  <a:pt x="0" y="0"/>
                </a:lnTo>
                <a:lnTo>
                  <a:pt x="0" y="0"/>
                </a:lnTo>
                <a:lnTo>
                  <a:pt x="0" y="0"/>
                </a:lnTo>
                <a:lnTo>
                  <a:pt x="0" y="0"/>
                </a:lnTo>
                <a:lnTo>
                  <a:pt x="0" y="1"/>
                </a:lnTo>
                <a:lnTo>
                  <a:pt x="1" y="1"/>
                </a:lnTo>
                <a:lnTo>
                  <a:pt x="1" y="1"/>
                </a:lnTo>
                <a:lnTo>
                  <a:pt x="2" y="2"/>
                </a:lnTo>
                <a:lnTo>
                  <a:pt x="2" y="2"/>
                </a:lnTo>
                <a:lnTo>
                  <a:pt x="3" y="3"/>
                </a:lnTo>
                <a:lnTo>
                  <a:pt x="3" y="3"/>
                </a:lnTo>
                <a:lnTo>
                  <a:pt x="4" y="4"/>
                </a:lnTo>
                <a:lnTo>
                  <a:pt x="5" y="5"/>
                </a:lnTo>
                <a:lnTo>
                  <a:pt x="6" y="6"/>
                </a:lnTo>
                <a:lnTo>
                  <a:pt x="6" y="7"/>
                </a:lnTo>
                <a:lnTo>
                  <a:pt x="7" y="7"/>
                </a:lnTo>
                <a:lnTo>
                  <a:pt x="8" y="8"/>
                </a:lnTo>
                <a:lnTo>
                  <a:pt x="9" y="9"/>
                </a:lnTo>
                <a:lnTo>
                  <a:pt x="10" y="10"/>
                </a:lnTo>
                <a:lnTo>
                  <a:pt x="11" y="11"/>
                </a:lnTo>
                <a:lnTo>
                  <a:pt x="12" y="12"/>
                </a:lnTo>
                <a:lnTo>
                  <a:pt x="13" y="13"/>
                </a:lnTo>
                <a:lnTo>
                  <a:pt x="14" y="14"/>
                </a:lnTo>
                <a:lnTo>
                  <a:pt x="15" y="15"/>
                </a:lnTo>
                <a:lnTo>
                  <a:pt x="16" y="16"/>
                </a:lnTo>
                <a:lnTo>
                  <a:pt x="17" y="17"/>
                </a:lnTo>
                <a:lnTo>
                  <a:pt x="18" y="19"/>
                </a:lnTo>
                <a:lnTo>
                  <a:pt x="20" y="20"/>
                </a:lnTo>
                <a:lnTo>
                  <a:pt x="21" y="21"/>
                </a:lnTo>
                <a:lnTo>
                  <a:pt x="22" y="22"/>
                </a:lnTo>
                <a:lnTo>
                  <a:pt x="23" y="23"/>
                </a:lnTo>
                <a:lnTo>
                  <a:pt x="25" y="25"/>
                </a:lnTo>
                <a:lnTo>
                  <a:pt x="30" y="29"/>
                </a:lnTo>
                <a:lnTo>
                  <a:pt x="32" y="31"/>
                </a:lnTo>
                <a:lnTo>
                  <a:pt x="34" y="33"/>
                </a:lnTo>
                <a:lnTo>
                  <a:pt x="36" y="35"/>
                </a:lnTo>
                <a:lnTo>
                  <a:pt x="38" y="37"/>
                </a:lnTo>
                <a:lnTo>
                  <a:pt x="40" y="39"/>
                </a:lnTo>
                <a:lnTo>
                  <a:pt x="42" y="41"/>
                </a:lnTo>
                <a:lnTo>
                  <a:pt x="43" y="42"/>
                </a:lnTo>
                <a:lnTo>
                  <a:pt x="45" y="43"/>
                </a:lnTo>
                <a:lnTo>
                  <a:pt x="46" y="45"/>
                </a:lnTo>
                <a:lnTo>
                  <a:pt x="48" y="46"/>
                </a:lnTo>
                <a:lnTo>
                  <a:pt x="49" y="48"/>
                </a:lnTo>
                <a:lnTo>
                  <a:pt x="51" y="49"/>
                </a:lnTo>
                <a:lnTo>
                  <a:pt x="52" y="50"/>
                </a:lnTo>
                <a:lnTo>
                  <a:pt x="54" y="51"/>
                </a:lnTo>
                <a:lnTo>
                  <a:pt x="55" y="53"/>
                </a:lnTo>
                <a:lnTo>
                  <a:pt x="56" y="54"/>
                </a:lnTo>
                <a:lnTo>
                  <a:pt x="58" y="55"/>
                </a:lnTo>
                <a:lnTo>
                  <a:pt x="60" y="57"/>
                </a:lnTo>
                <a:lnTo>
                  <a:pt x="61" y="58"/>
                </a:lnTo>
                <a:lnTo>
                  <a:pt x="63" y="59"/>
                </a:lnTo>
                <a:lnTo>
                  <a:pt x="65" y="61"/>
                </a:lnTo>
                <a:lnTo>
                  <a:pt x="67" y="62"/>
                </a:lnTo>
                <a:lnTo>
                  <a:pt x="69" y="63"/>
                </a:lnTo>
                <a:lnTo>
                  <a:pt x="72" y="65"/>
                </a:lnTo>
                <a:lnTo>
                  <a:pt x="74" y="67"/>
                </a:lnTo>
                <a:lnTo>
                  <a:pt x="77" y="68"/>
                </a:lnTo>
                <a:lnTo>
                  <a:pt x="80" y="70"/>
                </a:lnTo>
                <a:lnTo>
                  <a:pt x="83" y="72"/>
                </a:lnTo>
                <a:lnTo>
                  <a:pt x="86" y="74"/>
                </a:lnTo>
                <a:lnTo>
                  <a:pt x="90" y="76"/>
                </a:lnTo>
                <a:lnTo>
                  <a:pt x="97" y="80"/>
                </a:lnTo>
                <a:lnTo>
                  <a:pt x="101" y="82"/>
                </a:lnTo>
                <a:lnTo>
                  <a:pt x="104" y="84"/>
                </a:lnTo>
                <a:lnTo>
                  <a:pt x="107" y="86"/>
                </a:lnTo>
                <a:lnTo>
                  <a:pt x="110" y="87"/>
                </a:lnTo>
                <a:lnTo>
                  <a:pt x="113" y="89"/>
                </a:lnTo>
                <a:lnTo>
                  <a:pt x="116" y="90"/>
                </a:lnTo>
                <a:lnTo>
                  <a:pt x="119" y="92"/>
                </a:lnTo>
                <a:lnTo>
                  <a:pt x="122" y="93"/>
                </a:lnTo>
                <a:lnTo>
                  <a:pt x="124" y="94"/>
                </a:lnTo>
                <a:lnTo>
                  <a:pt x="127" y="95"/>
                </a:lnTo>
                <a:lnTo>
                  <a:pt x="129" y="96"/>
                </a:lnTo>
                <a:lnTo>
                  <a:pt x="132" y="97"/>
                </a:lnTo>
                <a:lnTo>
                  <a:pt x="134" y="98"/>
                </a:lnTo>
                <a:lnTo>
                  <a:pt x="137" y="99"/>
                </a:lnTo>
                <a:lnTo>
                  <a:pt x="139" y="100"/>
                </a:lnTo>
                <a:lnTo>
                  <a:pt x="142" y="101"/>
                </a:lnTo>
                <a:lnTo>
                  <a:pt x="144" y="102"/>
                </a:lnTo>
                <a:lnTo>
                  <a:pt x="147" y="103"/>
                </a:lnTo>
                <a:lnTo>
                  <a:pt x="150" y="105"/>
                </a:lnTo>
                <a:lnTo>
                  <a:pt x="153" y="105"/>
                </a:lnTo>
                <a:lnTo>
                  <a:pt x="156" y="107"/>
                </a:lnTo>
                <a:lnTo>
                  <a:pt x="159" y="108"/>
                </a:lnTo>
                <a:lnTo>
                  <a:pt x="162" y="109"/>
                </a:lnTo>
                <a:lnTo>
                  <a:pt x="166" y="110"/>
                </a:lnTo>
                <a:lnTo>
                  <a:pt x="169" y="112"/>
                </a:lnTo>
                <a:lnTo>
                  <a:pt x="173" y="113"/>
                </a:lnTo>
                <a:lnTo>
                  <a:pt x="177" y="115"/>
                </a:lnTo>
                <a:lnTo>
                  <a:pt x="181" y="117"/>
                </a:lnTo>
                <a:lnTo>
                  <a:pt x="185" y="119"/>
                </a:lnTo>
                <a:lnTo>
                  <a:pt x="190" y="121"/>
                </a:lnTo>
                <a:lnTo>
                  <a:pt x="194" y="122"/>
                </a:lnTo>
                <a:lnTo>
                  <a:pt x="196" y="123"/>
                </a:lnTo>
                <a:lnTo>
                  <a:pt x="198" y="124"/>
                </a:lnTo>
                <a:lnTo>
                  <a:pt x="199" y="125"/>
                </a:lnTo>
                <a:lnTo>
                  <a:pt x="201" y="125"/>
                </a:lnTo>
                <a:lnTo>
                  <a:pt x="202" y="126"/>
                </a:lnTo>
                <a:lnTo>
                  <a:pt x="203" y="127"/>
                </a:lnTo>
                <a:lnTo>
                  <a:pt x="205" y="127"/>
                </a:lnTo>
                <a:lnTo>
                  <a:pt x="206" y="128"/>
                </a:lnTo>
                <a:lnTo>
                  <a:pt x="207" y="129"/>
                </a:lnTo>
                <a:lnTo>
                  <a:pt x="208" y="129"/>
                </a:lnTo>
                <a:lnTo>
                  <a:pt x="209" y="129"/>
                </a:lnTo>
                <a:lnTo>
                  <a:pt x="210" y="130"/>
                </a:lnTo>
                <a:lnTo>
                  <a:pt x="211" y="131"/>
                </a:lnTo>
                <a:lnTo>
                  <a:pt x="212" y="131"/>
                </a:lnTo>
                <a:lnTo>
                  <a:pt x="213" y="132"/>
                </a:lnTo>
                <a:lnTo>
                  <a:pt x="214" y="132"/>
                </a:lnTo>
                <a:lnTo>
                  <a:pt x="216" y="133"/>
                </a:lnTo>
                <a:lnTo>
                  <a:pt x="217" y="133"/>
                </a:lnTo>
                <a:lnTo>
                  <a:pt x="218" y="133"/>
                </a:lnTo>
                <a:lnTo>
                  <a:pt x="219" y="134"/>
                </a:lnTo>
                <a:lnTo>
                  <a:pt x="220" y="135"/>
                </a:lnTo>
                <a:lnTo>
                  <a:pt x="222" y="135"/>
                </a:lnTo>
                <a:lnTo>
                  <a:pt x="224" y="136"/>
                </a:lnTo>
                <a:lnTo>
                  <a:pt x="225" y="136"/>
                </a:lnTo>
                <a:lnTo>
                  <a:pt x="227" y="137"/>
                </a:lnTo>
                <a:lnTo>
                  <a:pt x="229" y="137"/>
                </a:lnTo>
                <a:lnTo>
                  <a:pt x="231" y="138"/>
                </a:lnTo>
                <a:lnTo>
                  <a:pt x="233" y="139"/>
                </a:lnTo>
                <a:lnTo>
                  <a:pt x="235" y="140"/>
                </a:lnTo>
                <a:lnTo>
                  <a:pt x="238" y="141"/>
                </a:lnTo>
                <a:lnTo>
                  <a:pt x="243" y="142"/>
                </a:lnTo>
                <a:lnTo>
                  <a:pt x="246" y="143"/>
                </a:lnTo>
                <a:lnTo>
                  <a:pt x="248" y="143"/>
                </a:lnTo>
                <a:lnTo>
                  <a:pt x="251" y="144"/>
                </a:lnTo>
                <a:lnTo>
                  <a:pt x="253" y="145"/>
                </a:lnTo>
                <a:lnTo>
                  <a:pt x="255" y="145"/>
                </a:lnTo>
                <a:lnTo>
                  <a:pt x="258" y="145"/>
                </a:lnTo>
                <a:lnTo>
                  <a:pt x="260" y="146"/>
                </a:lnTo>
                <a:lnTo>
                  <a:pt x="262" y="146"/>
                </a:lnTo>
                <a:lnTo>
                  <a:pt x="264" y="147"/>
                </a:lnTo>
                <a:lnTo>
                  <a:pt x="266" y="147"/>
                </a:lnTo>
                <a:lnTo>
                  <a:pt x="267" y="147"/>
                </a:lnTo>
                <a:lnTo>
                  <a:pt x="269" y="147"/>
                </a:lnTo>
                <a:lnTo>
                  <a:pt x="271" y="148"/>
                </a:lnTo>
                <a:lnTo>
                  <a:pt x="273" y="148"/>
                </a:lnTo>
                <a:lnTo>
                  <a:pt x="275" y="148"/>
                </a:lnTo>
                <a:lnTo>
                  <a:pt x="276" y="149"/>
                </a:lnTo>
                <a:lnTo>
                  <a:pt x="278" y="149"/>
                </a:lnTo>
                <a:lnTo>
                  <a:pt x="280" y="149"/>
                </a:lnTo>
                <a:lnTo>
                  <a:pt x="282" y="149"/>
                </a:lnTo>
                <a:lnTo>
                  <a:pt x="284" y="150"/>
                </a:lnTo>
                <a:lnTo>
                  <a:pt x="286" y="150"/>
                </a:lnTo>
                <a:lnTo>
                  <a:pt x="288" y="151"/>
                </a:lnTo>
                <a:lnTo>
                  <a:pt x="290" y="151"/>
                </a:lnTo>
                <a:lnTo>
                  <a:pt x="293" y="151"/>
                </a:lnTo>
                <a:lnTo>
                  <a:pt x="295" y="152"/>
                </a:lnTo>
                <a:lnTo>
                  <a:pt x="298" y="153"/>
                </a:lnTo>
                <a:lnTo>
                  <a:pt x="300" y="153"/>
                </a:lnTo>
                <a:lnTo>
                  <a:pt x="303" y="154"/>
                </a:lnTo>
                <a:lnTo>
                  <a:pt x="306" y="155"/>
                </a:lnTo>
                <a:lnTo>
                  <a:pt x="309" y="156"/>
                </a:lnTo>
                <a:lnTo>
                  <a:pt x="315" y="157"/>
                </a:lnTo>
                <a:lnTo>
                  <a:pt x="318" y="158"/>
                </a:lnTo>
                <a:lnTo>
                  <a:pt x="321" y="159"/>
                </a:lnTo>
                <a:lnTo>
                  <a:pt x="324" y="160"/>
                </a:lnTo>
                <a:lnTo>
                  <a:pt x="326" y="161"/>
                </a:lnTo>
                <a:lnTo>
                  <a:pt x="328" y="161"/>
                </a:lnTo>
                <a:lnTo>
                  <a:pt x="331" y="162"/>
                </a:lnTo>
                <a:lnTo>
                  <a:pt x="333" y="163"/>
                </a:lnTo>
                <a:lnTo>
                  <a:pt x="334" y="164"/>
                </a:lnTo>
                <a:lnTo>
                  <a:pt x="336" y="164"/>
                </a:lnTo>
                <a:lnTo>
                  <a:pt x="338" y="165"/>
                </a:lnTo>
                <a:lnTo>
                  <a:pt x="340" y="165"/>
                </a:lnTo>
                <a:lnTo>
                  <a:pt x="341" y="166"/>
                </a:lnTo>
                <a:lnTo>
                  <a:pt x="343" y="167"/>
                </a:lnTo>
                <a:lnTo>
                  <a:pt x="344" y="167"/>
                </a:lnTo>
                <a:lnTo>
                  <a:pt x="346" y="168"/>
                </a:lnTo>
                <a:lnTo>
                  <a:pt x="348" y="169"/>
                </a:lnTo>
                <a:lnTo>
                  <a:pt x="349" y="169"/>
                </a:lnTo>
                <a:lnTo>
                  <a:pt x="350" y="170"/>
                </a:lnTo>
                <a:lnTo>
                  <a:pt x="352" y="171"/>
                </a:lnTo>
                <a:lnTo>
                  <a:pt x="354" y="171"/>
                </a:lnTo>
                <a:lnTo>
                  <a:pt x="356" y="172"/>
                </a:lnTo>
                <a:lnTo>
                  <a:pt x="357" y="173"/>
                </a:lnTo>
                <a:lnTo>
                  <a:pt x="359" y="174"/>
                </a:lnTo>
                <a:lnTo>
                  <a:pt x="361" y="175"/>
                </a:lnTo>
                <a:lnTo>
                  <a:pt x="363" y="176"/>
                </a:lnTo>
                <a:lnTo>
                  <a:pt x="366" y="177"/>
                </a:lnTo>
                <a:lnTo>
                  <a:pt x="368" y="178"/>
                </a:lnTo>
                <a:lnTo>
                  <a:pt x="370" y="179"/>
                </a:lnTo>
                <a:lnTo>
                  <a:pt x="373" y="180"/>
                </a:lnTo>
                <a:lnTo>
                  <a:pt x="376" y="181"/>
                </a:lnTo>
                <a:lnTo>
                  <a:pt x="383" y="184"/>
                </a:lnTo>
                <a:lnTo>
                  <a:pt x="386" y="185"/>
                </a:lnTo>
                <a:lnTo>
                  <a:pt x="390" y="187"/>
                </a:lnTo>
                <a:lnTo>
                  <a:pt x="392" y="188"/>
                </a:lnTo>
                <a:lnTo>
                  <a:pt x="395" y="189"/>
                </a:lnTo>
                <a:lnTo>
                  <a:pt x="398" y="190"/>
                </a:lnTo>
                <a:lnTo>
                  <a:pt x="401" y="191"/>
                </a:lnTo>
                <a:lnTo>
                  <a:pt x="403" y="192"/>
                </a:lnTo>
                <a:lnTo>
                  <a:pt x="405" y="193"/>
                </a:lnTo>
                <a:lnTo>
                  <a:pt x="408" y="193"/>
                </a:lnTo>
                <a:lnTo>
                  <a:pt x="410" y="194"/>
                </a:lnTo>
                <a:lnTo>
                  <a:pt x="412" y="195"/>
                </a:lnTo>
                <a:lnTo>
                  <a:pt x="414" y="196"/>
                </a:lnTo>
                <a:lnTo>
                  <a:pt x="416" y="197"/>
                </a:lnTo>
                <a:lnTo>
                  <a:pt x="418" y="197"/>
                </a:lnTo>
                <a:lnTo>
                  <a:pt x="420" y="198"/>
                </a:lnTo>
                <a:lnTo>
                  <a:pt x="422" y="199"/>
                </a:lnTo>
                <a:lnTo>
                  <a:pt x="424" y="200"/>
                </a:lnTo>
                <a:lnTo>
                  <a:pt x="426" y="201"/>
                </a:lnTo>
                <a:lnTo>
                  <a:pt x="428" y="201"/>
                </a:lnTo>
                <a:lnTo>
                  <a:pt x="430" y="203"/>
                </a:lnTo>
                <a:lnTo>
                  <a:pt x="431" y="203"/>
                </a:lnTo>
                <a:lnTo>
                  <a:pt x="434" y="205"/>
                </a:lnTo>
                <a:lnTo>
                  <a:pt x="436" y="205"/>
                </a:lnTo>
                <a:lnTo>
                  <a:pt x="438" y="207"/>
                </a:lnTo>
                <a:lnTo>
                  <a:pt x="440" y="208"/>
                </a:lnTo>
                <a:lnTo>
                  <a:pt x="442" y="209"/>
                </a:lnTo>
                <a:lnTo>
                  <a:pt x="444" y="211"/>
                </a:lnTo>
                <a:lnTo>
                  <a:pt x="447" y="212"/>
                </a:lnTo>
                <a:lnTo>
                  <a:pt x="450" y="214"/>
                </a:lnTo>
                <a:lnTo>
                  <a:pt x="452" y="216"/>
                </a:lnTo>
                <a:lnTo>
                  <a:pt x="469" y="226"/>
                </a:lnTo>
                <a:lnTo>
                  <a:pt x="477" y="231"/>
                </a:lnTo>
                <a:lnTo>
                  <a:pt x="486" y="237"/>
                </a:lnTo>
                <a:lnTo>
                  <a:pt x="494" y="242"/>
                </a:lnTo>
                <a:lnTo>
                  <a:pt x="502" y="247"/>
                </a:lnTo>
                <a:lnTo>
                  <a:pt x="510" y="252"/>
                </a:lnTo>
                <a:lnTo>
                  <a:pt x="517" y="257"/>
                </a:lnTo>
                <a:lnTo>
                  <a:pt x="525" y="262"/>
                </a:lnTo>
                <a:lnTo>
                  <a:pt x="532" y="267"/>
                </a:lnTo>
                <a:lnTo>
                  <a:pt x="539" y="271"/>
                </a:lnTo>
                <a:lnTo>
                  <a:pt x="546" y="276"/>
                </a:lnTo>
                <a:lnTo>
                  <a:pt x="552" y="280"/>
                </a:lnTo>
                <a:lnTo>
                  <a:pt x="559" y="285"/>
                </a:lnTo>
                <a:lnTo>
                  <a:pt x="564" y="289"/>
                </a:lnTo>
                <a:lnTo>
                  <a:pt x="570" y="293"/>
                </a:lnTo>
                <a:lnTo>
                  <a:pt x="575" y="297"/>
                </a:lnTo>
                <a:lnTo>
                  <a:pt x="580" y="301"/>
                </a:lnTo>
                <a:lnTo>
                  <a:pt x="584" y="305"/>
                </a:lnTo>
                <a:lnTo>
                  <a:pt x="587" y="309"/>
                </a:lnTo>
                <a:lnTo>
                  <a:pt x="590" y="313"/>
                </a:lnTo>
                <a:lnTo>
                  <a:pt x="593" y="316"/>
                </a:lnTo>
                <a:lnTo>
                  <a:pt x="595" y="320"/>
                </a:lnTo>
                <a:lnTo>
                  <a:pt x="596" y="323"/>
                </a:lnTo>
                <a:lnTo>
                  <a:pt x="597" y="326"/>
                </a:lnTo>
                <a:lnTo>
                  <a:pt x="597" y="329"/>
                </a:lnTo>
                <a:lnTo>
                  <a:pt x="596" y="332"/>
                </a:lnTo>
                <a:lnTo>
                  <a:pt x="594" y="335"/>
                </a:lnTo>
                <a:lnTo>
                  <a:pt x="592" y="338"/>
                </a:lnTo>
                <a:lnTo>
                  <a:pt x="589" y="341"/>
                </a:lnTo>
                <a:lnTo>
                  <a:pt x="586" y="343"/>
                </a:lnTo>
                <a:lnTo>
                  <a:pt x="581" y="345"/>
                </a:lnTo>
                <a:lnTo>
                  <a:pt x="580" y="345"/>
                </a:lnTo>
                <a:lnTo>
                  <a:pt x="580" y="345"/>
                </a:lnTo>
                <a:lnTo>
                  <a:pt x="580" y="345"/>
                </a:lnTo>
                <a:lnTo>
                  <a:pt x="580" y="345"/>
                </a:lnTo>
                <a:lnTo>
                  <a:pt x="579" y="345"/>
                </a:lnTo>
                <a:lnTo>
                  <a:pt x="579" y="345"/>
                </a:lnTo>
                <a:lnTo>
                  <a:pt x="578" y="345"/>
                </a:lnTo>
                <a:lnTo>
                  <a:pt x="578" y="345"/>
                </a:lnTo>
                <a:lnTo>
                  <a:pt x="577" y="345"/>
                </a:lnTo>
                <a:lnTo>
                  <a:pt x="577" y="345"/>
                </a:lnTo>
                <a:lnTo>
                  <a:pt x="576" y="345"/>
                </a:lnTo>
                <a:lnTo>
                  <a:pt x="576" y="345"/>
                </a:lnTo>
                <a:lnTo>
                  <a:pt x="575" y="345"/>
                </a:lnTo>
                <a:lnTo>
                  <a:pt x="575" y="345"/>
                </a:lnTo>
                <a:lnTo>
                  <a:pt x="574" y="345"/>
                </a:lnTo>
                <a:lnTo>
                  <a:pt x="574" y="345"/>
                </a:lnTo>
                <a:lnTo>
                  <a:pt x="573" y="345"/>
                </a:lnTo>
                <a:lnTo>
                  <a:pt x="572" y="345"/>
                </a:lnTo>
                <a:lnTo>
                  <a:pt x="572" y="345"/>
                </a:lnTo>
                <a:lnTo>
                  <a:pt x="571" y="345"/>
                </a:lnTo>
                <a:lnTo>
                  <a:pt x="571" y="345"/>
                </a:lnTo>
                <a:lnTo>
                  <a:pt x="570" y="345"/>
                </a:lnTo>
                <a:lnTo>
                  <a:pt x="570" y="345"/>
                </a:lnTo>
                <a:lnTo>
                  <a:pt x="569" y="345"/>
                </a:lnTo>
                <a:lnTo>
                  <a:pt x="568" y="344"/>
                </a:lnTo>
                <a:lnTo>
                  <a:pt x="568" y="344"/>
                </a:lnTo>
                <a:lnTo>
                  <a:pt x="567" y="344"/>
                </a:lnTo>
                <a:lnTo>
                  <a:pt x="566" y="344"/>
                </a:lnTo>
                <a:lnTo>
                  <a:pt x="566" y="344"/>
                </a:lnTo>
                <a:lnTo>
                  <a:pt x="566" y="344"/>
                </a:lnTo>
                <a:lnTo>
                  <a:pt x="565" y="344"/>
                </a:lnTo>
              </a:path>
            </a:pathLst>
          </a:custGeom>
          <a:solidFill>
            <a:srgbClr val="A0CA88"/>
          </a:solidFill>
          <a:ln w="0" cap="flat" cmpd="sng">
            <a:solidFill>
              <a:srgbClr val="55555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5052" name="Freeform 12"/>
          <p:cNvSpPr>
            <a:spLocks/>
          </p:cNvSpPr>
          <p:nvPr/>
        </p:nvSpPr>
        <p:spPr bwMode="auto">
          <a:xfrm>
            <a:off x="2678113" y="3925888"/>
            <a:ext cx="844550" cy="550862"/>
          </a:xfrm>
          <a:custGeom>
            <a:avLst/>
            <a:gdLst>
              <a:gd name="T0" fmla="*/ 39 w 599"/>
              <a:gd name="T1" fmla="*/ 340 h 347"/>
              <a:gd name="T2" fmla="*/ 41 w 599"/>
              <a:gd name="T3" fmla="*/ 336 h 347"/>
              <a:gd name="T4" fmla="*/ 46 w 599"/>
              <a:gd name="T5" fmla="*/ 330 h 347"/>
              <a:gd name="T6" fmla="*/ 53 w 599"/>
              <a:gd name="T7" fmla="*/ 322 h 347"/>
              <a:gd name="T8" fmla="*/ 59 w 599"/>
              <a:gd name="T9" fmla="*/ 317 h 347"/>
              <a:gd name="T10" fmla="*/ 68 w 599"/>
              <a:gd name="T11" fmla="*/ 308 h 347"/>
              <a:gd name="T12" fmla="*/ 73 w 599"/>
              <a:gd name="T13" fmla="*/ 302 h 347"/>
              <a:gd name="T14" fmla="*/ 78 w 599"/>
              <a:gd name="T15" fmla="*/ 298 h 347"/>
              <a:gd name="T16" fmla="*/ 87 w 599"/>
              <a:gd name="T17" fmla="*/ 288 h 347"/>
              <a:gd name="T18" fmla="*/ 95 w 599"/>
              <a:gd name="T19" fmla="*/ 280 h 347"/>
              <a:gd name="T20" fmla="*/ 102 w 599"/>
              <a:gd name="T21" fmla="*/ 273 h 347"/>
              <a:gd name="T22" fmla="*/ 110 w 599"/>
              <a:gd name="T23" fmla="*/ 263 h 347"/>
              <a:gd name="T24" fmla="*/ 113 w 599"/>
              <a:gd name="T25" fmla="*/ 258 h 347"/>
              <a:gd name="T26" fmla="*/ 120 w 599"/>
              <a:gd name="T27" fmla="*/ 253 h 347"/>
              <a:gd name="T28" fmla="*/ 202 w 599"/>
              <a:gd name="T29" fmla="*/ 236 h 347"/>
              <a:gd name="T30" fmla="*/ 286 w 599"/>
              <a:gd name="T31" fmla="*/ 235 h 347"/>
              <a:gd name="T32" fmla="*/ 389 w 599"/>
              <a:gd name="T33" fmla="*/ 224 h 347"/>
              <a:gd name="T34" fmla="*/ 409 w 599"/>
              <a:gd name="T35" fmla="*/ 218 h 347"/>
              <a:gd name="T36" fmla="*/ 421 w 599"/>
              <a:gd name="T37" fmla="*/ 214 h 347"/>
              <a:gd name="T38" fmla="*/ 440 w 599"/>
              <a:gd name="T39" fmla="*/ 204 h 347"/>
              <a:gd name="T40" fmla="*/ 456 w 599"/>
              <a:gd name="T41" fmla="*/ 195 h 347"/>
              <a:gd name="T42" fmla="*/ 467 w 599"/>
              <a:gd name="T43" fmla="*/ 186 h 347"/>
              <a:gd name="T44" fmla="*/ 483 w 599"/>
              <a:gd name="T45" fmla="*/ 172 h 347"/>
              <a:gd name="T46" fmla="*/ 492 w 599"/>
              <a:gd name="T47" fmla="*/ 165 h 347"/>
              <a:gd name="T48" fmla="*/ 499 w 599"/>
              <a:gd name="T49" fmla="*/ 157 h 347"/>
              <a:gd name="T50" fmla="*/ 510 w 599"/>
              <a:gd name="T51" fmla="*/ 140 h 347"/>
              <a:gd name="T52" fmla="*/ 514 w 599"/>
              <a:gd name="T53" fmla="*/ 126 h 347"/>
              <a:gd name="T54" fmla="*/ 518 w 599"/>
              <a:gd name="T55" fmla="*/ 111 h 347"/>
              <a:gd name="T56" fmla="*/ 529 w 599"/>
              <a:gd name="T57" fmla="*/ 85 h 347"/>
              <a:gd name="T58" fmla="*/ 536 w 599"/>
              <a:gd name="T59" fmla="*/ 69 h 347"/>
              <a:gd name="T60" fmla="*/ 550 w 599"/>
              <a:gd name="T61" fmla="*/ 48 h 347"/>
              <a:gd name="T62" fmla="*/ 572 w 599"/>
              <a:gd name="T63" fmla="*/ 22 h 347"/>
              <a:gd name="T64" fmla="*/ 590 w 599"/>
              <a:gd name="T65" fmla="*/ 6 h 347"/>
              <a:gd name="T66" fmla="*/ 597 w 599"/>
              <a:gd name="T67" fmla="*/ 0 h 347"/>
              <a:gd name="T68" fmla="*/ 592 w 599"/>
              <a:gd name="T69" fmla="*/ 5 h 347"/>
              <a:gd name="T70" fmla="*/ 582 w 599"/>
              <a:gd name="T71" fmla="*/ 16 h 347"/>
              <a:gd name="T72" fmla="*/ 563 w 599"/>
              <a:gd name="T73" fmla="*/ 34 h 347"/>
              <a:gd name="T74" fmla="*/ 545 w 599"/>
              <a:gd name="T75" fmla="*/ 50 h 347"/>
              <a:gd name="T76" fmla="*/ 525 w 599"/>
              <a:gd name="T77" fmla="*/ 65 h 347"/>
              <a:gd name="T78" fmla="*/ 486 w 599"/>
              <a:gd name="T79" fmla="*/ 88 h 347"/>
              <a:gd name="T80" fmla="*/ 458 w 599"/>
              <a:gd name="T81" fmla="*/ 101 h 347"/>
              <a:gd name="T82" fmla="*/ 424 w 599"/>
              <a:gd name="T83" fmla="*/ 114 h 347"/>
              <a:gd name="T84" fmla="*/ 394 w 599"/>
              <a:gd name="T85" fmla="*/ 127 h 347"/>
              <a:gd name="T86" fmla="*/ 381 w 599"/>
              <a:gd name="T87" fmla="*/ 133 h 347"/>
              <a:gd name="T88" fmla="*/ 364 w 599"/>
              <a:gd name="T89" fmla="*/ 139 h 347"/>
              <a:gd name="T90" fmla="*/ 335 w 599"/>
              <a:gd name="T91" fmla="*/ 146 h 347"/>
              <a:gd name="T92" fmla="*/ 315 w 599"/>
              <a:gd name="T93" fmla="*/ 150 h 347"/>
              <a:gd name="T94" fmla="*/ 289 w 599"/>
              <a:gd name="T95" fmla="*/ 156 h 347"/>
              <a:gd name="T96" fmla="*/ 259 w 599"/>
              <a:gd name="T97" fmla="*/ 165 h 347"/>
              <a:gd name="T98" fmla="*/ 242 w 599"/>
              <a:gd name="T99" fmla="*/ 173 h 347"/>
              <a:gd name="T100" fmla="*/ 210 w 599"/>
              <a:gd name="T101" fmla="*/ 186 h 347"/>
              <a:gd name="T102" fmla="*/ 183 w 599"/>
              <a:gd name="T103" fmla="*/ 196 h 347"/>
              <a:gd name="T104" fmla="*/ 162 w 599"/>
              <a:gd name="T105" fmla="*/ 206 h 347"/>
              <a:gd name="T106" fmla="*/ 103 w 599"/>
              <a:gd name="T107" fmla="*/ 242 h 347"/>
              <a:gd name="T108" fmla="*/ 27 w 599"/>
              <a:gd name="T109" fmla="*/ 294 h 347"/>
              <a:gd name="T110" fmla="*/ 1 w 599"/>
              <a:gd name="T111" fmla="*/ 333 h 347"/>
              <a:gd name="T112" fmla="*/ 18 w 599"/>
              <a:gd name="T113" fmla="*/ 346 h 347"/>
              <a:gd name="T114" fmla="*/ 24 w 599"/>
              <a:gd name="T115" fmla="*/ 345 h 347"/>
              <a:gd name="T116" fmla="*/ 30 w 599"/>
              <a:gd name="T117" fmla="*/ 344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99" h="347">
                <a:moveTo>
                  <a:pt x="32" y="344"/>
                </a:moveTo>
                <a:lnTo>
                  <a:pt x="34" y="343"/>
                </a:lnTo>
                <a:lnTo>
                  <a:pt x="35" y="343"/>
                </a:lnTo>
                <a:lnTo>
                  <a:pt x="36" y="342"/>
                </a:lnTo>
                <a:lnTo>
                  <a:pt x="36" y="342"/>
                </a:lnTo>
                <a:lnTo>
                  <a:pt x="37" y="342"/>
                </a:lnTo>
                <a:lnTo>
                  <a:pt x="37" y="341"/>
                </a:lnTo>
                <a:lnTo>
                  <a:pt x="38" y="341"/>
                </a:lnTo>
                <a:lnTo>
                  <a:pt x="38" y="341"/>
                </a:lnTo>
                <a:lnTo>
                  <a:pt x="38" y="340"/>
                </a:lnTo>
                <a:lnTo>
                  <a:pt x="39" y="340"/>
                </a:lnTo>
                <a:lnTo>
                  <a:pt x="39" y="340"/>
                </a:lnTo>
                <a:lnTo>
                  <a:pt x="40" y="339"/>
                </a:lnTo>
                <a:lnTo>
                  <a:pt x="40" y="339"/>
                </a:lnTo>
                <a:lnTo>
                  <a:pt x="40" y="339"/>
                </a:lnTo>
                <a:lnTo>
                  <a:pt x="40" y="338"/>
                </a:lnTo>
                <a:lnTo>
                  <a:pt x="40" y="338"/>
                </a:lnTo>
                <a:lnTo>
                  <a:pt x="40" y="338"/>
                </a:lnTo>
                <a:lnTo>
                  <a:pt x="40" y="337"/>
                </a:lnTo>
                <a:lnTo>
                  <a:pt x="41" y="337"/>
                </a:lnTo>
                <a:lnTo>
                  <a:pt x="41" y="336"/>
                </a:lnTo>
                <a:lnTo>
                  <a:pt x="41" y="336"/>
                </a:lnTo>
                <a:lnTo>
                  <a:pt x="41" y="336"/>
                </a:lnTo>
                <a:lnTo>
                  <a:pt x="41" y="335"/>
                </a:lnTo>
                <a:lnTo>
                  <a:pt x="42" y="335"/>
                </a:lnTo>
                <a:lnTo>
                  <a:pt x="42" y="334"/>
                </a:lnTo>
                <a:lnTo>
                  <a:pt x="42" y="334"/>
                </a:lnTo>
                <a:lnTo>
                  <a:pt x="42" y="334"/>
                </a:lnTo>
                <a:lnTo>
                  <a:pt x="43" y="333"/>
                </a:lnTo>
                <a:lnTo>
                  <a:pt x="43" y="332"/>
                </a:lnTo>
                <a:lnTo>
                  <a:pt x="44" y="332"/>
                </a:lnTo>
                <a:lnTo>
                  <a:pt x="44" y="332"/>
                </a:lnTo>
                <a:lnTo>
                  <a:pt x="46" y="330"/>
                </a:lnTo>
                <a:lnTo>
                  <a:pt x="47" y="329"/>
                </a:lnTo>
                <a:lnTo>
                  <a:pt x="48" y="328"/>
                </a:lnTo>
                <a:lnTo>
                  <a:pt x="48" y="327"/>
                </a:lnTo>
                <a:lnTo>
                  <a:pt x="49" y="326"/>
                </a:lnTo>
                <a:lnTo>
                  <a:pt x="50" y="326"/>
                </a:lnTo>
                <a:lnTo>
                  <a:pt x="50" y="325"/>
                </a:lnTo>
                <a:lnTo>
                  <a:pt x="51" y="324"/>
                </a:lnTo>
                <a:lnTo>
                  <a:pt x="52" y="324"/>
                </a:lnTo>
                <a:lnTo>
                  <a:pt x="52" y="324"/>
                </a:lnTo>
                <a:lnTo>
                  <a:pt x="53" y="323"/>
                </a:lnTo>
                <a:lnTo>
                  <a:pt x="53" y="322"/>
                </a:lnTo>
                <a:lnTo>
                  <a:pt x="54" y="322"/>
                </a:lnTo>
                <a:lnTo>
                  <a:pt x="54" y="322"/>
                </a:lnTo>
                <a:lnTo>
                  <a:pt x="55" y="321"/>
                </a:lnTo>
                <a:lnTo>
                  <a:pt x="55" y="320"/>
                </a:lnTo>
                <a:lnTo>
                  <a:pt x="56" y="320"/>
                </a:lnTo>
                <a:lnTo>
                  <a:pt x="56" y="319"/>
                </a:lnTo>
                <a:lnTo>
                  <a:pt x="56" y="319"/>
                </a:lnTo>
                <a:lnTo>
                  <a:pt x="57" y="318"/>
                </a:lnTo>
                <a:lnTo>
                  <a:pt x="58" y="318"/>
                </a:lnTo>
                <a:lnTo>
                  <a:pt x="58" y="317"/>
                </a:lnTo>
                <a:lnTo>
                  <a:pt x="59" y="317"/>
                </a:lnTo>
                <a:lnTo>
                  <a:pt x="60" y="316"/>
                </a:lnTo>
                <a:lnTo>
                  <a:pt x="60" y="315"/>
                </a:lnTo>
                <a:lnTo>
                  <a:pt x="61" y="314"/>
                </a:lnTo>
                <a:lnTo>
                  <a:pt x="62" y="314"/>
                </a:lnTo>
                <a:lnTo>
                  <a:pt x="62" y="313"/>
                </a:lnTo>
                <a:lnTo>
                  <a:pt x="63" y="312"/>
                </a:lnTo>
                <a:lnTo>
                  <a:pt x="64" y="311"/>
                </a:lnTo>
                <a:lnTo>
                  <a:pt x="65" y="310"/>
                </a:lnTo>
                <a:lnTo>
                  <a:pt x="66" y="309"/>
                </a:lnTo>
                <a:lnTo>
                  <a:pt x="67" y="308"/>
                </a:lnTo>
                <a:lnTo>
                  <a:pt x="68" y="308"/>
                </a:lnTo>
                <a:lnTo>
                  <a:pt x="68" y="307"/>
                </a:lnTo>
                <a:lnTo>
                  <a:pt x="69" y="306"/>
                </a:lnTo>
                <a:lnTo>
                  <a:pt x="70" y="306"/>
                </a:lnTo>
                <a:lnTo>
                  <a:pt x="70" y="306"/>
                </a:lnTo>
                <a:lnTo>
                  <a:pt x="70" y="305"/>
                </a:lnTo>
                <a:lnTo>
                  <a:pt x="71" y="304"/>
                </a:lnTo>
                <a:lnTo>
                  <a:pt x="71" y="304"/>
                </a:lnTo>
                <a:lnTo>
                  <a:pt x="72" y="304"/>
                </a:lnTo>
                <a:lnTo>
                  <a:pt x="72" y="303"/>
                </a:lnTo>
                <a:lnTo>
                  <a:pt x="72" y="303"/>
                </a:lnTo>
                <a:lnTo>
                  <a:pt x="73" y="302"/>
                </a:lnTo>
                <a:lnTo>
                  <a:pt x="73" y="302"/>
                </a:lnTo>
                <a:lnTo>
                  <a:pt x="74" y="302"/>
                </a:lnTo>
                <a:lnTo>
                  <a:pt x="74" y="301"/>
                </a:lnTo>
                <a:lnTo>
                  <a:pt x="74" y="301"/>
                </a:lnTo>
                <a:lnTo>
                  <a:pt x="75" y="300"/>
                </a:lnTo>
                <a:lnTo>
                  <a:pt x="75" y="300"/>
                </a:lnTo>
                <a:lnTo>
                  <a:pt x="76" y="300"/>
                </a:lnTo>
                <a:lnTo>
                  <a:pt x="76" y="299"/>
                </a:lnTo>
                <a:lnTo>
                  <a:pt x="77" y="299"/>
                </a:lnTo>
                <a:lnTo>
                  <a:pt x="77" y="298"/>
                </a:lnTo>
                <a:lnTo>
                  <a:pt x="78" y="298"/>
                </a:lnTo>
                <a:lnTo>
                  <a:pt x="78" y="297"/>
                </a:lnTo>
                <a:lnTo>
                  <a:pt x="79" y="296"/>
                </a:lnTo>
                <a:lnTo>
                  <a:pt x="79" y="296"/>
                </a:lnTo>
                <a:lnTo>
                  <a:pt x="80" y="295"/>
                </a:lnTo>
                <a:lnTo>
                  <a:pt x="81" y="294"/>
                </a:lnTo>
                <a:lnTo>
                  <a:pt x="82" y="294"/>
                </a:lnTo>
                <a:lnTo>
                  <a:pt x="84" y="292"/>
                </a:lnTo>
                <a:lnTo>
                  <a:pt x="85" y="290"/>
                </a:lnTo>
                <a:lnTo>
                  <a:pt x="86" y="290"/>
                </a:lnTo>
                <a:lnTo>
                  <a:pt x="86" y="289"/>
                </a:lnTo>
                <a:lnTo>
                  <a:pt x="87" y="288"/>
                </a:lnTo>
                <a:lnTo>
                  <a:pt x="88" y="287"/>
                </a:lnTo>
                <a:lnTo>
                  <a:pt x="89" y="286"/>
                </a:lnTo>
                <a:lnTo>
                  <a:pt x="90" y="286"/>
                </a:lnTo>
                <a:lnTo>
                  <a:pt x="90" y="285"/>
                </a:lnTo>
                <a:lnTo>
                  <a:pt x="91" y="284"/>
                </a:lnTo>
                <a:lnTo>
                  <a:pt x="92" y="284"/>
                </a:lnTo>
                <a:lnTo>
                  <a:pt x="92" y="283"/>
                </a:lnTo>
                <a:lnTo>
                  <a:pt x="93" y="282"/>
                </a:lnTo>
                <a:lnTo>
                  <a:pt x="94" y="282"/>
                </a:lnTo>
                <a:lnTo>
                  <a:pt x="94" y="281"/>
                </a:lnTo>
                <a:lnTo>
                  <a:pt x="95" y="280"/>
                </a:lnTo>
                <a:lnTo>
                  <a:pt x="95" y="280"/>
                </a:lnTo>
                <a:lnTo>
                  <a:pt x="96" y="279"/>
                </a:lnTo>
                <a:lnTo>
                  <a:pt x="96" y="279"/>
                </a:lnTo>
                <a:lnTo>
                  <a:pt x="97" y="278"/>
                </a:lnTo>
                <a:lnTo>
                  <a:pt x="98" y="277"/>
                </a:lnTo>
                <a:lnTo>
                  <a:pt x="98" y="277"/>
                </a:lnTo>
                <a:lnTo>
                  <a:pt x="99" y="276"/>
                </a:lnTo>
                <a:lnTo>
                  <a:pt x="100" y="275"/>
                </a:lnTo>
                <a:lnTo>
                  <a:pt x="101" y="274"/>
                </a:lnTo>
                <a:lnTo>
                  <a:pt x="102" y="274"/>
                </a:lnTo>
                <a:lnTo>
                  <a:pt x="102" y="273"/>
                </a:lnTo>
                <a:lnTo>
                  <a:pt x="103" y="272"/>
                </a:lnTo>
                <a:lnTo>
                  <a:pt x="104" y="271"/>
                </a:lnTo>
                <a:lnTo>
                  <a:pt x="106" y="270"/>
                </a:lnTo>
                <a:lnTo>
                  <a:pt x="107" y="269"/>
                </a:lnTo>
                <a:lnTo>
                  <a:pt x="108" y="267"/>
                </a:lnTo>
                <a:lnTo>
                  <a:pt x="108" y="266"/>
                </a:lnTo>
                <a:lnTo>
                  <a:pt x="109" y="266"/>
                </a:lnTo>
                <a:lnTo>
                  <a:pt x="110" y="265"/>
                </a:lnTo>
                <a:lnTo>
                  <a:pt x="110" y="264"/>
                </a:lnTo>
                <a:lnTo>
                  <a:pt x="110" y="264"/>
                </a:lnTo>
                <a:lnTo>
                  <a:pt x="110" y="263"/>
                </a:lnTo>
                <a:lnTo>
                  <a:pt x="111" y="262"/>
                </a:lnTo>
                <a:lnTo>
                  <a:pt x="111" y="262"/>
                </a:lnTo>
                <a:lnTo>
                  <a:pt x="111" y="262"/>
                </a:lnTo>
                <a:lnTo>
                  <a:pt x="112" y="261"/>
                </a:lnTo>
                <a:lnTo>
                  <a:pt x="112" y="260"/>
                </a:lnTo>
                <a:lnTo>
                  <a:pt x="112" y="260"/>
                </a:lnTo>
                <a:lnTo>
                  <a:pt x="112" y="260"/>
                </a:lnTo>
                <a:lnTo>
                  <a:pt x="112" y="259"/>
                </a:lnTo>
                <a:lnTo>
                  <a:pt x="112" y="258"/>
                </a:lnTo>
                <a:lnTo>
                  <a:pt x="113" y="258"/>
                </a:lnTo>
                <a:lnTo>
                  <a:pt x="113" y="258"/>
                </a:lnTo>
                <a:lnTo>
                  <a:pt x="113" y="257"/>
                </a:lnTo>
                <a:lnTo>
                  <a:pt x="114" y="257"/>
                </a:lnTo>
                <a:lnTo>
                  <a:pt x="114" y="256"/>
                </a:lnTo>
                <a:lnTo>
                  <a:pt x="115" y="256"/>
                </a:lnTo>
                <a:lnTo>
                  <a:pt x="115" y="256"/>
                </a:lnTo>
                <a:lnTo>
                  <a:pt x="116" y="255"/>
                </a:lnTo>
                <a:lnTo>
                  <a:pt x="116" y="254"/>
                </a:lnTo>
                <a:lnTo>
                  <a:pt x="117" y="254"/>
                </a:lnTo>
                <a:lnTo>
                  <a:pt x="118" y="254"/>
                </a:lnTo>
                <a:lnTo>
                  <a:pt x="119" y="253"/>
                </a:lnTo>
                <a:lnTo>
                  <a:pt x="120" y="253"/>
                </a:lnTo>
                <a:lnTo>
                  <a:pt x="122" y="252"/>
                </a:lnTo>
                <a:lnTo>
                  <a:pt x="123" y="252"/>
                </a:lnTo>
                <a:lnTo>
                  <a:pt x="140" y="246"/>
                </a:lnTo>
                <a:lnTo>
                  <a:pt x="148" y="244"/>
                </a:lnTo>
                <a:lnTo>
                  <a:pt x="156" y="242"/>
                </a:lnTo>
                <a:lnTo>
                  <a:pt x="164" y="241"/>
                </a:lnTo>
                <a:lnTo>
                  <a:pt x="172" y="240"/>
                </a:lnTo>
                <a:lnTo>
                  <a:pt x="179" y="238"/>
                </a:lnTo>
                <a:lnTo>
                  <a:pt x="187" y="238"/>
                </a:lnTo>
                <a:lnTo>
                  <a:pt x="194" y="237"/>
                </a:lnTo>
                <a:lnTo>
                  <a:pt x="202" y="236"/>
                </a:lnTo>
                <a:lnTo>
                  <a:pt x="210" y="236"/>
                </a:lnTo>
                <a:lnTo>
                  <a:pt x="217" y="235"/>
                </a:lnTo>
                <a:lnTo>
                  <a:pt x="224" y="235"/>
                </a:lnTo>
                <a:lnTo>
                  <a:pt x="232" y="235"/>
                </a:lnTo>
                <a:lnTo>
                  <a:pt x="240" y="235"/>
                </a:lnTo>
                <a:lnTo>
                  <a:pt x="247" y="235"/>
                </a:lnTo>
                <a:lnTo>
                  <a:pt x="255" y="235"/>
                </a:lnTo>
                <a:lnTo>
                  <a:pt x="262" y="235"/>
                </a:lnTo>
                <a:lnTo>
                  <a:pt x="270" y="235"/>
                </a:lnTo>
                <a:lnTo>
                  <a:pt x="278" y="235"/>
                </a:lnTo>
                <a:lnTo>
                  <a:pt x="286" y="235"/>
                </a:lnTo>
                <a:lnTo>
                  <a:pt x="295" y="235"/>
                </a:lnTo>
                <a:lnTo>
                  <a:pt x="303" y="234"/>
                </a:lnTo>
                <a:lnTo>
                  <a:pt x="312" y="234"/>
                </a:lnTo>
                <a:lnTo>
                  <a:pt x="320" y="233"/>
                </a:lnTo>
                <a:lnTo>
                  <a:pt x="330" y="232"/>
                </a:lnTo>
                <a:lnTo>
                  <a:pt x="339" y="232"/>
                </a:lnTo>
                <a:lnTo>
                  <a:pt x="348" y="230"/>
                </a:lnTo>
                <a:lnTo>
                  <a:pt x="358" y="229"/>
                </a:lnTo>
                <a:lnTo>
                  <a:pt x="368" y="228"/>
                </a:lnTo>
                <a:lnTo>
                  <a:pt x="378" y="226"/>
                </a:lnTo>
                <a:lnTo>
                  <a:pt x="389" y="224"/>
                </a:lnTo>
                <a:lnTo>
                  <a:pt x="394" y="222"/>
                </a:lnTo>
                <a:lnTo>
                  <a:pt x="396" y="222"/>
                </a:lnTo>
                <a:lnTo>
                  <a:pt x="398" y="222"/>
                </a:lnTo>
                <a:lnTo>
                  <a:pt x="399" y="221"/>
                </a:lnTo>
                <a:lnTo>
                  <a:pt x="401" y="221"/>
                </a:lnTo>
                <a:lnTo>
                  <a:pt x="403" y="220"/>
                </a:lnTo>
                <a:lnTo>
                  <a:pt x="404" y="220"/>
                </a:lnTo>
                <a:lnTo>
                  <a:pt x="406" y="220"/>
                </a:lnTo>
                <a:lnTo>
                  <a:pt x="407" y="219"/>
                </a:lnTo>
                <a:lnTo>
                  <a:pt x="408" y="219"/>
                </a:lnTo>
                <a:lnTo>
                  <a:pt x="409" y="218"/>
                </a:lnTo>
                <a:lnTo>
                  <a:pt x="410" y="218"/>
                </a:lnTo>
                <a:lnTo>
                  <a:pt x="412" y="218"/>
                </a:lnTo>
                <a:lnTo>
                  <a:pt x="413" y="218"/>
                </a:lnTo>
                <a:lnTo>
                  <a:pt x="414" y="217"/>
                </a:lnTo>
                <a:lnTo>
                  <a:pt x="415" y="217"/>
                </a:lnTo>
                <a:lnTo>
                  <a:pt x="416" y="216"/>
                </a:lnTo>
                <a:lnTo>
                  <a:pt x="417" y="216"/>
                </a:lnTo>
                <a:lnTo>
                  <a:pt x="418" y="215"/>
                </a:lnTo>
                <a:lnTo>
                  <a:pt x="419" y="215"/>
                </a:lnTo>
                <a:lnTo>
                  <a:pt x="420" y="214"/>
                </a:lnTo>
                <a:lnTo>
                  <a:pt x="421" y="214"/>
                </a:lnTo>
                <a:lnTo>
                  <a:pt x="422" y="213"/>
                </a:lnTo>
                <a:lnTo>
                  <a:pt x="423" y="213"/>
                </a:lnTo>
                <a:lnTo>
                  <a:pt x="424" y="212"/>
                </a:lnTo>
                <a:lnTo>
                  <a:pt x="426" y="212"/>
                </a:lnTo>
                <a:lnTo>
                  <a:pt x="427" y="211"/>
                </a:lnTo>
                <a:lnTo>
                  <a:pt x="428" y="210"/>
                </a:lnTo>
                <a:lnTo>
                  <a:pt x="430" y="210"/>
                </a:lnTo>
                <a:lnTo>
                  <a:pt x="431" y="209"/>
                </a:lnTo>
                <a:lnTo>
                  <a:pt x="433" y="208"/>
                </a:lnTo>
                <a:lnTo>
                  <a:pt x="438" y="205"/>
                </a:lnTo>
                <a:lnTo>
                  <a:pt x="440" y="204"/>
                </a:lnTo>
                <a:lnTo>
                  <a:pt x="442" y="203"/>
                </a:lnTo>
                <a:lnTo>
                  <a:pt x="444" y="202"/>
                </a:lnTo>
                <a:lnTo>
                  <a:pt x="446" y="201"/>
                </a:lnTo>
                <a:lnTo>
                  <a:pt x="447" y="200"/>
                </a:lnTo>
                <a:lnTo>
                  <a:pt x="449" y="200"/>
                </a:lnTo>
                <a:lnTo>
                  <a:pt x="450" y="199"/>
                </a:lnTo>
                <a:lnTo>
                  <a:pt x="451" y="198"/>
                </a:lnTo>
                <a:lnTo>
                  <a:pt x="453" y="197"/>
                </a:lnTo>
                <a:lnTo>
                  <a:pt x="454" y="196"/>
                </a:lnTo>
                <a:lnTo>
                  <a:pt x="455" y="196"/>
                </a:lnTo>
                <a:lnTo>
                  <a:pt x="456" y="195"/>
                </a:lnTo>
                <a:lnTo>
                  <a:pt x="457" y="194"/>
                </a:lnTo>
                <a:lnTo>
                  <a:pt x="458" y="193"/>
                </a:lnTo>
                <a:lnTo>
                  <a:pt x="459" y="192"/>
                </a:lnTo>
                <a:lnTo>
                  <a:pt x="460" y="192"/>
                </a:lnTo>
                <a:lnTo>
                  <a:pt x="461" y="191"/>
                </a:lnTo>
                <a:lnTo>
                  <a:pt x="462" y="190"/>
                </a:lnTo>
                <a:lnTo>
                  <a:pt x="463" y="189"/>
                </a:lnTo>
                <a:lnTo>
                  <a:pt x="464" y="188"/>
                </a:lnTo>
                <a:lnTo>
                  <a:pt x="465" y="188"/>
                </a:lnTo>
                <a:lnTo>
                  <a:pt x="466" y="187"/>
                </a:lnTo>
                <a:lnTo>
                  <a:pt x="467" y="186"/>
                </a:lnTo>
                <a:lnTo>
                  <a:pt x="468" y="184"/>
                </a:lnTo>
                <a:lnTo>
                  <a:pt x="470" y="184"/>
                </a:lnTo>
                <a:lnTo>
                  <a:pt x="471" y="182"/>
                </a:lnTo>
                <a:lnTo>
                  <a:pt x="472" y="181"/>
                </a:lnTo>
                <a:lnTo>
                  <a:pt x="474" y="180"/>
                </a:lnTo>
                <a:lnTo>
                  <a:pt x="476" y="178"/>
                </a:lnTo>
                <a:lnTo>
                  <a:pt x="478" y="177"/>
                </a:lnTo>
                <a:lnTo>
                  <a:pt x="480" y="175"/>
                </a:lnTo>
                <a:lnTo>
                  <a:pt x="481" y="174"/>
                </a:lnTo>
                <a:lnTo>
                  <a:pt x="482" y="173"/>
                </a:lnTo>
                <a:lnTo>
                  <a:pt x="483" y="172"/>
                </a:lnTo>
                <a:lnTo>
                  <a:pt x="484" y="171"/>
                </a:lnTo>
                <a:lnTo>
                  <a:pt x="485" y="170"/>
                </a:lnTo>
                <a:lnTo>
                  <a:pt x="486" y="170"/>
                </a:lnTo>
                <a:lnTo>
                  <a:pt x="487" y="169"/>
                </a:lnTo>
                <a:lnTo>
                  <a:pt x="488" y="168"/>
                </a:lnTo>
                <a:lnTo>
                  <a:pt x="488" y="168"/>
                </a:lnTo>
                <a:lnTo>
                  <a:pt x="489" y="167"/>
                </a:lnTo>
                <a:lnTo>
                  <a:pt x="490" y="167"/>
                </a:lnTo>
                <a:lnTo>
                  <a:pt x="491" y="166"/>
                </a:lnTo>
                <a:lnTo>
                  <a:pt x="491" y="166"/>
                </a:lnTo>
                <a:lnTo>
                  <a:pt x="492" y="165"/>
                </a:lnTo>
                <a:lnTo>
                  <a:pt x="492" y="164"/>
                </a:lnTo>
                <a:lnTo>
                  <a:pt x="493" y="164"/>
                </a:lnTo>
                <a:lnTo>
                  <a:pt x="494" y="163"/>
                </a:lnTo>
                <a:lnTo>
                  <a:pt x="494" y="162"/>
                </a:lnTo>
                <a:lnTo>
                  <a:pt x="495" y="162"/>
                </a:lnTo>
                <a:lnTo>
                  <a:pt x="496" y="161"/>
                </a:lnTo>
                <a:lnTo>
                  <a:pt x="496" y="160"/>
                </a:lnTo>
                <a:lnTo>
                  <a:pt x="497" y="160"/>
                </a:lnTo>
                <a:lnTo>
                  <a:pt x="498" y="159"/>
                </a:lnTo>
                <a:lnTo>
                  <a:pt x="498" y="158"/>
                </a:lnTo>
                <a:lnTo>
                  <a:pt x="499" y="157"/>
                </a:lnTo>
                <a:lnTo>
                  <a:pt x="500" y="156"/>
                </a:lnTo>
                <a:lnTo>
                  <a:pt x="500" y="155"/>
                </a:lnTo>
                <a:lnTo>
                  <a:pt x="501" y="154"/>
                </a:lnTo>
                <a:lnTo>
                  <a:pt x="502" y="153"/>
                </a:lnTo>
                <a:lnTo>
                  <a:pt x="503" y="152"/>
                </a:lnTo>
                <a:lnTo>
                  <a:pt x="505" y="148"/>
                </a:lnTo>
                <a:lnTo>
                  <a:pt x="506" y="146"/>
                </a:lnTo>
                <a:lnTo>
                  <a:pt x="507" y="144"/>
                </a:lnTo>
                <a:lnTo>
                  <a:pt x="508" y="143"/>
                </a:lnTo>
                <a:lnTo>
                  <a:pt x="509" y="141"/>
                </a:lnTo>
                <a:lnTo>
                  <a:pt x="510" y="140"/>
                </a:lnTo>
                <a:lnTo>
                  <a:pt x="510" y="138"/>
                </a:lnTo>
                <a:lnTo>
                  <a:pt x="511" y="137"/>
                </a:lnTo>
                <a:lnTo>
                  <a:pt x="511" y="136"/>
                </a:lnTo>
                <a:lnTo>
                  <a:pt x="512" y="134"/>
                </a:lnTo>
                <a:lnTo>
                  <a:pt x="512" y="133"/>
                </a:lnTo>
                <a:lnTo>
                  <a:pt x="512" y="132"/>
                </a:lnTo>
                <a:lnTo>
                  <a:pt x="513" y="131"/>
                </a:lnTo>
                <a:lnTo>
                  <a:pt x="513" y="130"/>
                </a:lnTo>
                <a:lnTo>
                  <a:pt x="513" y="129"/>
                </a:lnTo>
                <a:lnTo>
                  <a:pt x="514" y="128"/>
                </a:lnTo>
                <a:lnTo>
                  <a:pt x="514" y="126"/>
                </a:lnTo>
                <a:lnTo>
                  <a:pt x="514" y="125"/>
                </a:lnTo>
                <a:lnTo>
                  <a:pt x="514" y="124"/>
                </a:lnTo>
                <a:lnTo>
                  <a:pt x="514" y="123"/>
                </a:lnTo>
                <a:lnTo>
                  <a:pt x="515" y="122"/>
                </a:lnTo>
                <a:lnTo>
                  <a:pt x="515" y="120"/>
                </a:lnTo>
                <a:lnTo>
                  <a:pt x="516" y="119"/>
                </a:lnTo>
                <a:lnTo>
                  <a:pt x="516" y="118"/>
                </a:lnTo>
                <a:lnTo>
                  <a:pt x="516" y="116"/>
                </a:lnTo>
                <a:lnTo>
                  <a:pt x="517" y="114"/>
                </a:lnTo>
                <a:lnTo>
                  <a:pt x="518" y="113"/>
                </a:lnTo>
                <a:lnTo>
                  <a:pt x="518" y="111"/>
                </a:lnTo>
                <a:lnTo>
                  <a:pt x="519" y="109"/>
                </a:lnTo>
                <a:lnTo>
                  <a:pt x="520" y="107"/>
                </a:lnTo>
                <a:lnTo>
                  <a:pt x="521" y="105"/>
                </a:lnTo>
                <a:lnTo>
                  <a:pt x="523" y="100"/>
                </a:lnTo>
                <a:lnTo>
                  <a:pt x="524" y="97"/>
                </a:lnTo>
                <a:lnTo>
                  <a:pt x="525" y="95"/>
                </a:lnTo>
                <a:lnTo>
                  <a:pt x="526" y="93"/>
                </a:lnTo>
                <a:lnTo>
                  <a:pt x="527" y="91"/>
                </a:lnTo>
                <a:lnTo>
                  <a:pt x="528" y="89"/>
                </a:lnTo>
                <a:lnTo>
                  <a:pt x="528" y="87"/>
                </a:lnTo>
                <a:lnTo>
                  <a:pt x="529" y="85"/>
                </a:lnTo>
                <a:lnTo>
                  <a:pt x="530" y="84"/>
                </a:lnTo>
                <a:lnTo>
                  <a:pt x="530" y="82"/>
                </a:lnTo>
                <a:lnTo>
                  <a:pt x="531" y="80"/>
                </a:lnTo>
                <a:lnTo>
                  <a:pt x="532" y="79"/>
                </a:lnTo>
                <a:lnTo>
                  <a:pt x="532" y="78"/>
                </a:lnTo>
                <a:lnTo>
                  <a:pt x="533" y="76"/>
                </a:lnTo>
                <a:lnTo>
                  <a:pt x="534" y="75"/>
                </a:lnTo>
                <a:lnTo>
                  <a:pt x="534" y="73"/>
                </a:lnTo>
                <a:lnTo>
                  <a:pt x="535" y="72"/>
                </a:lnTo>
                <a:lnTo>
                  <a:pt x="535" y="70"/>
                </a:lnTo>
                <a:lnTo>
                  <a:pt x="536" y="69"/>
                </a:lnTo>
                <a:lnTo>
                  <a:pt x="537" y="68"/>
                </a:lnTo>
                <a:lnTo>
                  <a:pt x="538" y="66"/>
                </a:lnTo>
                <a:lnTo>
                  <a:pt x="539" y="64"/>
                </a:lnTo>
                <a:lnTo>
                  <a:pt x="540" y="63"/>
                </a:lnTo>
                <a:lnTo>
                  <a:pt x="541" y="61"/>
                </a:lnTo>
                <a:lnTo>
                  <a:pt x="542" y="59"/>
                </a:lnTo>
                <a:lnTo>
                  <a:pt x="543" y="57"/>
                </a:lnTo>
                <a:lnTo>
                  <a:pt x="545" y="55"/>
                </a:lnTo>
                <a:lnTo>
                  <a:pt x="546" y="53"/>
                </a:lnTo>
                <a:lnTo>
                  <a:pt x="548" y="50"/>
                </a:lnTo>
                <a:lnTo>
                  <a:pt x="550" y="48"/>
                </a:lnTo>
                <a:lnTo>
                  <a:pt x="552" y="46"/>
                </a:lnTo>
                <a:lnTo>
                  <a:pt x="555" y="41"/>
                </a:lnTo>
                <a:lnTo>
                  <a:pt x="557" y="39"/>
                </a:lnTo>
                <a:lnTo>
                  <a:pt x="559" y="37"/>
                </a:lnTo>
                <a:lnTo>
                  <a:pt x="561" y="34"/>
                </a:lnTo>
                <a:lnTo>
                  <a:pt x="562" y="32"/>
                </a:lnTo>
                <a:lnTo>
                  <a:pt x="564" y="30"/>
                </a:lnTo>
                <a:lnTo>
                  <a:pt x="566" y="28"/>
                </a:lnTo>
                <a:lnTo>
                  <a:pt x="568" y="26"/>
                </a:lnTo>
                <a:lnTo>
                  <a:pt x="570" y="24"/>
                </a:lnTo>
                <a:lnTo>
                  <a:pt x="572" y="22"/>
                </a:lnTo>
                <a:lnTo>
                  <a:pt x="574" y="20"/>
                </a:lnTo>
                <a:lnTo>
                  <a:pt x="576" y="19"/>
                </a:lnTo>
                <a:lnTo>
                  <a:pt x="578" y="17"/>
                </a:lnTo>
                <a:lnTo>
                  <a:pt x="580" y="15"/>
                </a:lnTo>
                <a:lnTo>
                  <a:pt x="581" y="14"/>
                </a:lnTo>
                <a:lnTo>
                  <a:pt x="583" y="12"/>
                </a:lnTo>
                <a:lnTo>
                  <a:pt x="584" y="11"/>
                </a:lnTo>
                <a:lnTo>
                  <a:pt x="586" y="9"/>
                </a:lnTo>
                <a:lnTo>
                  <a:pt x="588" y="8"/>
                </a:lnTo>
                <a:lnTo>
                  <a:pt x="589" y="7"/>
                </a:lnTo>
                <a:lnTo>
                  <a:pt x="590" y="6"/>
                </a:lnTo>
                <a:lnTo>
                  <a:pt x="592" y="4"/>
                </a:lnTo>
                <a:lnTo>
                  <a:pt x="593" y="4"/>
                </a:lnTo>
                <a:lnTo>
                  <a:pt x="594" y="3"/>
                </a:lnTo>
                <a:lnTo>
                  <a:pt x="595" y="2"/>
                </a:lnTo>
                <a:lnTo>
                  <a:pt x="596" y="1"/>
                </a:lnTo>
                <a:lnTo>
                  <a:pt x="596" y="1"/>
                </a:lnTo>
                <a:lnTo>
                  <a:pt x="597" y="0"/>
                </a:lnTo>
                <a:lnTo>
                  <a:pt x="597" y="0"/>
                </a:lnTo>
                <a:lnTo>
                  <a:pt x="597" y="0"/>
                </a:lnTo>
                <a:lnTo>
                  <a:pt x="598" y="0"/>
                </a:lnTo>
                <a:lnTo>
                  <a:pt x="597" y="0"/>
                </a:lnTo>
                <a:lnTo>
                  <a:pt x="597" y="0"/>
                </a:lnTo>
                <a:lnTo>
                  <a:pt x="597" y="0"/>
                </a:lnTo>
                <a:lnTo>
                  <a:pt x="596" y="1"/>
                </a:lnTo>
                <a:lnTo>
                  <a:pt x="596" y="1"/>
                </a:lnTo>
                <a:lnTo>
                  <a:pt x="596" y="2"/>
                </a:lnTo>
                <a:lnTo>
                  <a:pt x="596" y="2"/>
                </a:lnTo>
                <a:lnTo>
                  <a:pt x="595" y="2"/>
                </a:lnTo>
                <a:lnTo>
                  <a:pt x="594" y="3"/>
                </a:lnTo>
                <a:lnTo>
                  <a:pt x="594" y="4"/>
                </a:lnTo>
                <a:lnTo>
                  <a:pt x="593" y="4"/>
                </a:lnTo>
                <a:lnTo>
                  <a:pt x="592" y="5"/>
                </a:lnTo>
                <a:lnTo>
                  <a:pt x="592" y="6"/>
                </a:lnTo>
                <a:lnTo>
                  <a:pt x="591" y="7"/>
                </a:lnTo>
                <a:lnTo>
                  <a:pt x="590" y="8"/>
                </a:lnTo>
                <a:lnTo>
                  <a:pt x="589" y="8"/>
                </a:lnTo>
                <a:lnTo>
                  <a:pt x="588" y="9"/>
                </a:lnTo>
                <a:lnTo>
                  <a:pt x="587" y="10"/>
                </a:lnTo>
                <a:lnTo>
                  <a:pt x="586" y="11"/>
                </a:lnTo>
                <a:lnTo>
                  <a:pt x="585" y="12"/>
                </a:lnTo>
                <a:lnTo>
                  <a:pt x="584" y="13"/>
                </a:lnTo>
                <a:lnTo>
                  <a:pt x="583" y="14"/>
                </a:lnTo>
                <a:lnTo>
                  <a:pt x="582" y="16"/>
                </a:lnTo>
                <a:lnTo>
                  <a:pt x="581" y="16"/>
                </a:lnTo>
                <a:lnTo>
                  <a:pt x="580" y="18"/>
                </a:lnTo>
                <a:lnTo>
                  <a:pt x="579" y="19"/>
                </a:lnTo>
                <a:lnTo>
                  <a:pt x="578" y="20"/>
                </a:lnTo>
                <a:lnTo>
                  <a:pt x="576" y="21"/>
                </a:lnTo>
                <a:lnTo>
                  <a:pt x="575" y="22"/>
                </a:lnTo>
                <a:lnTo>
                  <a:pt x="574" y="24"/>
                </a:lnTo>
                <a:lnTo>
                  <a:pt x="573" y="25"/>
                </a:lnTo>
                <a:lnTo>
                  <a:pt x="567" y="29"/>
                </a:lnTo>
                <a:lnTo>
                  <a:pt x="565" y="32"/>
                </a:lnTo>
                <a:lnTo>
                  <a:pt x="563" y="34"/>
                </a:lnTo>
                <a:lnTo>
                  <a:pt x="560" y="36"/>
                </a:lnTo>
                <a:lnTo>
                  <a:pt x="559" y="37"/>
                </a:lnTo>
                <a:lnTo>
                  <a:pt x="557" y="39"/>
                </a:lnTo>
                <a:lnTo>
                  <a:pt x="555" y="41"/>
                </a:lnTo>
                <a:lnTo>
                  <a:pt x="554" y="42"/>
                </a:lnTo>
                <a:lnTo>
                  <a:pt x="552" y="44"/>
                </a:lnTo>
                <a:lnTo>
                  <a:pt x="550" y="45"/>
                </a:lnTo>
                <a:lnTo>
                  <a:pt x="549" y="47"/>
                </a:lnTo>
                <a:lnTo>
                  <a:pt x="548" y="48"/>
                </a:lnTo>
                <a:lnTo>
                  <a:pt x="546" y="49"/>
                </a:lnTo>
                <a:lnTo>
                  <a:pt x="545" y="50"/>
                </a:lnTo>
                <a:lnTo>
                  <a:pt x="544" y="52"/>
                </a:lnTo>
                <a:lnTo>
                  <a:pt x="542" y="53"/>
                </a:lnTo>
                <a:lnTo>
                  <a:pt x="540" y="54"/>
                </a:lnTo>
                <a:lnTo>
                  <a:pt x="539" y="56"/>
                </a:lnTo>
                <a:lnTo>
                  <a:pt x="537" y="57"/>
                </a:lnTo>
                <a:lnTo>
                  <a:pt x="536" y="58"/>
                </a:lnTo>
                <a:lnTo>
                  <a:pt x="534" y="60"/>
                </a:lnTo>
                <a:lnTo>
                  <a:pt x="532" y="61"/>
                </a:lnTo>
                <a:lnTo>
                  <a:pt x="530" y="62"/>
                </a:lnTo>
                <a:lnTo>
                  <a:pt x="528" y="64"/>
                </a:lnTo>
                <a:lnTo>
                  <a:pt x="525" y="65"/>
                </a:lnTo>
                <a:lnTo>
                  <a:pt x="523" y="67"/>
                </a:lnTo>
                <a:lnTo>
                  <a:pt x="520" y="69"/>
                </a:lnTo>
                <a:lnTo>
                  <a:pt x="517" y="70"/>
                </a:lnTo>
                <a:lnTo>
                  <a:pt x="514" y="72"/>
                </a:lnTo>
                <a:lnTo>
                  <a:pt x="511" y="74"/>
                </a:lnTo>
                <a:lnTo>
                  <a:pt x="507" y="77"/>
                </a:lnTo>
                <a:lnTo>
                  <a:pt x="500" y="81"/>
                </a:lnTo>
                <a:lnTo>
                  <a:pt x="496" y="83"/>
                </a:lnTo>
                <a:lnTo>
                  <a:pt x="493" y="85"/>
                </a:lnTo>
                <a:lnTo>
                  <a:pt x="490" y="86"/>
                </a:lnTo>
                <a:lnTo>
                  <a:pt x="486" y="88"/>
                </a:lnTo>
                <a:lnTo>
                  <a:pt x="484" y="89"/>
                </a:lnTo>
                <a:lnTo>
                  <a:pt x="481" y="91"/>
                </a:lnTo>
                <a:lnTo>
                  <a:pt x="478" y="92"/>
                </a:lnTo>
                <a:lnTo>
                  <a:pt x="476" y="93"/>
                </a:lnTo>
                <a:lnTo>
                  <a:pt x="473" y="94"/>
                </a:lnTo>
                <a:lnTo>
                  <a:pt x="470" y="96"/>
                </a:lnTo>
                <a:lnTo>
                  <a:pt x="468" y="96"/>
                </a:lnTo>
                <a:lnTo>
                  <a:pt x="465" y="98"/>
                </a:lnTo>
                <a:lnTo>
                  <a:pt x="463" y="99"/>
                </a:lnTo>
                <a:lnTo>
                  <a:pt x="460" y="100"/>
                </a:lnTo>
                <a:lnTo>
                  <a:pt x="458" y="101"/>
                </a:lnTo>
                <a:lnTo>
                  <a:pt x="455" y="102"/>
                </a:lnTo>
                <a:lnTo>
                  <a:pt x="452" y="102"/>
                </a:lnTo>
                <a:lnTo>
                  <a:pt x="450" y="104"/>
                </a:lnTo>
                <a:lnTo>
                  <a:pt x="447" y="105"/>
                </a:lnTo>
                <a:lnTo>
                  <a:pt x="444" y="106"/>
                </a:lnTo>
                <a:lnTo>
                  <a:pt x="441" y="107"/>
                </a:lnTo>
                <a:lnTo>
                  <a:pt x="438" y="108"/>
                </a:lnTo>
                <a:lnTo>
                  <a:pt x="435" y="109"/>
                </a:lnTo>
                <a:lnTo>
                  <a:pt x="432" y="110"/>
                </a:lnTo>
                <a:lnTo>
                  <a:pt x="428" y="112"/>
                </a:lnTo>
                <a:lnTo>
                  <a:pt x="424" y="114"/>
                </a:lnTo>
                <a:lnTo>
                  <a:pt x="420" y="115"/>
                </a:lnTo>
                <a:lnTo>
                  <a:pt x="416" y="117"/>
                </a:lnTo>
                <a:lnTo>
                  <a:pt x="412" y="119"/>
                </a:lnTo>
                <a:lnTo>
                  <a:pt x="407" y="121"/>
                </a:lnTo>
                <a:lnTo>
                  <a:pt x="403" y="122"/>
                </a:lnTo>
                <a:lnTo>
                  <a:pt x="401" y="123"/>
                </a:lnTo>
                <a:lnTo>
                  <a:pt x="399" y="124"/>
                </a:lnTo>
                <a:lnTo>
                  <a:pt x="398" y="125"/>
                </a:lnTo>
                <a:lnTo>
                  <a:pt x="396" y="126"/>
                </a:lnTo>
                <a:lnTo>
                  <a:pt x="395" y="126"/>
                </a:lnTo>
                <a:lnTo>
                  <a:pt x="394" y="127"/>
                </a:lnTo>
                <a:lnTo>
                  <a:pt x="392" y="128"/>
                </a:lnTo>
                <a:lnTo>
                  <a:pt x="391" y="128"/>
                </a:lnTo>
                <a:lnTo>
                  <a:pt x="390" y="129"/>
                </a:lnTo>
                <a:lnTo>
                  <a:pt x="389" y="129"/>
                </a:lnTo>
                <a:lnTo>
                  <a:pt x="388" y="130"/>
                </a:lnTo>
                <a:lnTo>
                  <a:pt x="387" y="130"/>
                </a:lnTo>
                <a:lnTo>
                  <a:pt x="386" y="131"/>
                </a:lnTo>
                <a:lnTo>
                  <a:pt x="384" y="131"/>
                </a:lnTo>
                <a:lnTo>
                  <a:pt x="384" y="132"/>
                </a:lnTo>
                <a:lnTo>
                  <a:pt x="382" y="132"/>
                </a:lnTo>
                <a:lnTo>
                  <a:pt x="381" y="133"/>
                </a:lnTo>
                <a:lnTo>
                  <a:pt x="380" y="133"/>
                </a:lnTo>
                <a:lnTo>
                  <a:pt x="379" y="134"/>
                </a:lnTo>
                <a:lnTo>
                  <a:pt x="378" y="134"/>
                </a:lnTo>
                <a:lnTo>
                  <a:pt x="376" y="135"/>
                </a:lnTo>
                <a:lnTo>
                  <a:pt x="375" y="135"/>
                </a:lnTo>
                <a:lnTo>
                  <a:pt x="374" y="136"/>
                </a:lnTo>
                <a:lnTo>
                  <a:pt x="372" y="136"/>
                </a:lnTo>
                <a:lnTo>
                  <a:pt x="370" y="137"/>
                </a:lnTo>
                <a:lnTo>
                  <a:pt x="368" y="138"/>
                </a:lnTo>
                <a:lnTo>
                  <a:pt x="366" y="138"/>
                </a:lnTo>
                <a:lnTo>
                  <a:pt x="364" y="139"/>
                </a:lnTo>
                <a:lnTo>
                  <a:pt x="362" y="140"/>
                </a:lnTo>
                <a:lnTo>
                  <a:pt x="360" y="141"/>
                </a:lnTo>
                <a:lnTo>
                  <a:pt x="354" y="142"/>
                </a:lnTo>
                <a:lnTo>
                  <a:pt x="351" y="143"/>
                </a:lnTo>
                <a:lnTo>
                  <a:pt x="348" y="144"/>
                </a:lnTo>
                <a:lnTo>
                  <a:pt x="346" y="144"/>
                </a:lnTo>
                <a:lnTo>
                  <a:pt x="344" y="145"/>
                </a:lnTo>
                <a:lnTo>
                  <a:pt x="342" y="145"/>
                </a:lnTo>
                <a:lnTo>
                  <a:pt x="340" y="146"/>
                </a:lnTo>
                <a:lnTo>
                  <a:pt x="337" y="146"/>
                </a:lnTo>
                <a:lnTo>
                  <a:pt x="335" y="146"/>
                </a:lnTo>
                <a:lnTo>
                  <a:pt x="333" y="147"/>
                </a:lnTo>
                <a:lnTo>
                  <a:pt x="332" y="147"/>
                </a:lnTo>
                <a:lnTo>
                  <a:pt x="330" y="148"/>
                </a:lnTo>
                <a:lnTo>
                  <a:pt x="328" y="148"/>
                </a:lnTo>
                <a:lnTo>
                  <a:pt x="326" y="148"/>
                </a:lnTo>
                <a:lnTo>
                  <a:pt x="324" y="148"/>
                </a:lnTo>
                <a:lnTo>
                  <a:pt x="322" y="148"/>
                </a:lnTo>
                <a:lnTo>
                  <a:pt x="320" y="149"/>
                </a:lnTo>
                <a:lnTo>
                  <a:pt x="318" y="149"/>
                </a:lnTo>
                <a:lnTo>
                  <a:pt x="316" y="150"/>
                </a:lnTo>
                <a:lnTo>
                  <a:pt x="315" y="150"/>
                </a:lnTo>
                <a:lnTo>
                  <a:pt x="313" y="150"/>
                </a:lnTo>
                <a:lnTo>
                  <a:pt x="311" y="150"/>
                </a:lnTo>
                <a:lnTo>
                  <a:pt x="308" y="151"/>
                </a:lnTo>
                <a:lnTo>
                  <a:pt x="306" y="151"/>
                </a:lnTo>
                <a:lnTo>
                  <a:pt x="304" y="152"/>
                </a:lnTo>
                <a:lnTo>
                  <a:pt x="302" y="152"/>
                </a:lnTo>
                <a:lnTo>
                  <a:pt x="300" y="153"/>
                </a:lnTo>
                <a:lnTo>
                  <a:pt x="297" y="154"/>
                </a:lnTo>
                <a:lnTo>
                  <a:pt x="294" y="154"/>
                </a:lnTo>
                <a:lnTo>
                  <a:pt x="292" y="155"/>
                </a:lnTo>
                <a:lnTo>
                  <a:pt x="289" y="156"/>
                </a:lnTo>
                <a:lnTo>
                  <a:pt x="282" y="158"/>
                </a:lnTo>
                <a:lnTo>
                  <a:pt x="279" y="159"/>
                </a:lnTo>
                <a:lnTo>
                  <a:pt x="276" y="160"/>
                </a:lnTo>
                <a:lnTo>
                  <a:pt x="274" y="160"/>
                </a:lnTo>
                <a:lnTo>
                  <a:pt x="271" y="161"/>
                </a:lnTo>
                <a:lnTo>
                  <a:pt x="269" y="162"/>
                </a:lnTo>
                <a:lnTo>
                  <a:pt x="266" y="163"/>
                </a:lnTo>
                <a:lnTo>
                  <a:pt x="264" y="163"/>
                </a:lnTo>
                <a:lnTo>
                  <a:pt x="262" y="164"/>
                </a:lnTo>
                <a:lnTo>
                  <a:pt x="261" y="165"/>
                </a:lnTo>
                <a:lnTo>
                  <a:pt x="259" y="165"/>
                </a:lnTo>
                <a:lnTo>
                  <a:pt x="257" y="166"/>
                </a:lnTo>
                <a:lnTo>
                  <a:pt x="256" y="167"/>
                </a:lnTo>
                <a:lnTo>
                  <a:pt x="254" y="167"/>
                </a:lnTo>
                <a:lnTo>
                  <a:pt x="253" y="168"/>
                </a:lnTo>
                <a:lnTo>
                  <a:pt x="251" y="168"/>
                </a:lnTo>
                <a:lnTo>
                  <a:pt x="250" y="169"/>
                </a:lnTo>
                <a:lnTo>
                  <a:pt x="248" y="170"/>
                </a:lnTo>
                <a:lnTo>
                  <a:pt x="246" y="170"/>
                </a:lnTo>
                <a:lnTo>
                  <a:pt x="245" y="171"/>
                </a:lnTo>
                <a:lnTo>
                  <a:pt x="243" y="172"/>
                </a:lnTo>
                <a:lnTo>
                  <a:pt x="242" y="173"/>
                </a:lnTo>
                <a:lnTo>
                  <a:pt x="240" y="174"/>
                </a:lnTo>
                <a:lnTo>
                  <a:pt x="238" y="174"/>
                </a:lnTo>
                <a:lnTo>
                  <a:pt x="236" y="175"/>
                </a:lnTo>
                <a:lnTo>
                  <a:pt x="234" y="176"/>
                </a:lnTo>
                <a:lnTo>
                  <a:pt x="232" y="177"/>
                </a:lnTo>
                <a:lnTo>
                  <a:pt x="229" y="178"/>
                </a:lnTo>
                <a:lnTo>
                  <a:pt x="227" y="179"/>
                </a:lnTo>
                <a:lnTo>
                  <a:pt x="224" y="180"/>
                </a:lnTo>
                <a:lnTo>
                  <a:pt x="221" y="182"/>
                </a:lnTo>
                <a:lnTo>
                  <a:pt x="214" y="185"/>
                </a:lnTo>
                <a:lnTo>
                  <a:pt x="210" y="186"/>
                </a:lnTo>
                <a:lnTo>
                  <a:pt x="208" y="187"/>
                </a:lnTo>
                <a:lnTo>
                  <a:pt x="204" y="188"/>
                </a:lnTo>
                <a:lnTo>
                  <a:pt x="202" y="189"/>
                </a:lnTo>
                <a:lnTo>
                  <a:pt x="199" y="190"/>
                </a:lnTo>
                <a:lnTo>
                  <a:pt x="196" y="191"/>
                </a:lnTo>
                <a:lnTo>
                  <a:pt x="194" y="192"/>
                </a:lnTo>
                <a:lnTo>
                  <a:pt x="192" y="193"/>
                </a:lnTo>
                <a:lnTo>
                  <a:pt x="189" y="194"/>
                </a:lnTo>
                <a:lnTo>
                  <a:pt x="187" y="195"/>
                </a:lnTo>
                <a:lnTo>
                  <a:pt x="185" y="196"/>
                </a:lnTo>
                <a:lnTo>
                  <a:pt x="183" y="196"/>
                </a:lnTo>
                <a:lnTo>
                  <a:pt x="181" y="197"/>
                </a:lnTo>
                <a:lnTo>
                  <a:pt x="179" y="198"/>
                </a:lnTo>
                <a:lnTo>
                  <a:pt x="177" y="198"/>
                </a:lnTo>
                <a:lnTo>
                  <a:pt x="175" y="199"/>
                </a:lnTo>
                <a:lnTo>
                  <a:pt x="173" y="200"/>
                </a:lnTo>
                <a:lnTo>
                  <a:pt x="171" y="201"/>
                </a:lnTo>
                <a:lnTo>
                  <a:pt x="170" y="202"/>
                </a:lnTo>
                <a:lnTo>
                  <a:pt x="168" y="203"/>
                </a:lnTo>
                <a:lnTo>
                  <a:pt x="166" y="204"/>
                </a:lnTo>
                <a:lnTo>
                  <a:pt x="164" y="205"/>
                </a:lnTo>
                <a:lnTo>
                  <a:pt x="162" y="206"/>
                </a:lnTo>
                <a:lnTo>
                  <a:pt x="159" y="207"/>
                </a:lnTo>
                <a:lnTo>
                  <a:pt x="157" y="208"/>
                </a:lnTo>
                <a:lnTo>
                  <a:pt x="155" y="210"/>
                </a:lnTo>
                <a:lnTo>
                  <a:pt x="152" y="211"/>
                </a:lnTo>
                <a:lnTo>
                  <a:pt x="150" y="212"/>
                </a:lnTo>
                <a:lnTo>
                  <a:pt x="147" y="214"/>
                </a:lnTo>
                <a:lnTo>
                  <a:pt x="145" y="216"/>
                </a:lnTo>
                <a:lnTo>
                  <a:pt x="128" y="226"/>
                </a:lnTo>
                <a:lnTo>
                  <a:pt x="120" y="232"/>
                </a:lnTo>
                <a:lnTo>
                  <a:pt x="112" y="237"/>
                </a:lnTo>
                <a:lnTo>
                  <a:pt x="103" y="242"/>
                </a:lnTo>
                <a:lnTo>
                  <a:pt x="95" y="247"/>
                </a:lnTo>
                <a:lnTo>
                  <a:pt x="88" y="252"/>
                </a:lnTo>
                <a:lnTo>
                  <a:pt x="80" y="257"/>
                </a:lnTo>
                <a:lnTo>
                  <a:pt x="72" y="262"/>
                </a:lnTo>
                <a:lnTo>
                  <a:pt x="65" y="267"/>
                </a:lnTo>
                <a:lnTo>
                  <a:pt x="58" y="271"/>
                </a:lnTo>
                <a:lnTo>
                  <a:pt x="51" y="276"/>
                </a:lnTo>
                <a:lnTo>
                  <a:pt x="44" y="280"/>
                </a:lnTo>
                <a:lnTo>
                  <a:pt x="38" y="285"/>
                </a:lnTo>
                <a:lnTo>
                  <a:pt x="32" y="289"/>
                </a:lnTo>
                <a:lnTo>
                  <a:pt x="27" y="294"/>
                </a:lnTo>
                <a:lnTo>
                  <a:pt x="22" y="298"/>
                </a:lnTo>
                <a:lnTo>
                  <a:pt x="18" y="302"/>
                </a:lnTo>
                <a:lnTo>
                  <a:pt x="14" y="306"/>
                </a:lnTo>
                <a:lnTo>
                  <a:pt x="10" y="309"/>
                </a:lnTo>
                <a:lnTo>
                  <a:pt x="7" y="313"/>
                </a:lnTo>
                <a:lnTo>
                  <a:pt x="4" y="317"/>
                </a:lnTo>
                <a:lnTo>
                  <a:pt x="2" y="320"/>
                </a:lnTo>
                <a:lnTo>
                  <a:pt x="1" y="324"/>
                </a:lnTo>
                <a:lnTo>
                  <a:pt x="0" y="327"/>
                </a:lnTo>
                <a:lnTo>
                  <a:pt x="0" y="330"/>
                </a:lnTo>
                <a:lnTo>
                  <a:pt x="1" y="333"/>
                </a:lnTo>
                <a:lnTo>
                  <a:pt x="3" y="336"/>
                </a:lnTo>
                <a:lnTo>
                  <a:pt x="5" y="338"/>
                </a:lnTo>
                <a:lnTo>
                  <a:pt x="8" y="341"/>
                </a:lnTo>
                <a:lnTo>
                  <a:pt x="12" y="343"/>
                </a:lnTo>
                <a:lnTo>
                  <a:pt x="16" y="346"/>
                </a:lnTo>
                <a:lnTo>
                  <a:pt x="17" y="346"/>
                </a:lnTo>
                <a:lnTo>
                  <a:pt x="17" y="346"/>
                </a:lnTo>
                <a:lnTo>
                  <a:pt x="17" y="346"/>
                </a:lnTo>
                <a:lnTo>
                  <a:pt x="18" y="346"/>
                </a:lnTo>
                <a:lnTo>
                  <a:pt x="18" y="346"/>
                </a:lnTo>
                <a:lnTo>
                  <a:pt x="18" y="346"/>
                </a:lnTo>
                <a:lnTo>
                  <a:pt x="19" y="346"/>
                </a:lnTo>
                <a:lnTo>
                  <a:pt x="19" y="346"/>
                </a:lnTo>
                <a:lnTo>
                  <a:pt x="20" y="346"/>
                </a:lnTo>
                <a:lnTo>
                  <a:pt x="20" y="346"/>
                </a:lnTo>
                <a:lnTo>
                  <a:pt x="21" y="346"/>
                </a:lnTo>
                <a:lnTo>
                  <a:pt x="21" y="346"/>
                </a:lnTo>
                <a:lnTo>
                  <a:pt x="22" y="346"/>
                </a:lnTo>
                <a:lnTo>
                  <a:pt x="22" y="346"/>
                </a:lnTo>
                <a:lnTo>
                  <a:pt x="23" y="346"/>
                </a:lnTo>
                <a:lnTo>
                  <a:pt x="24" y="346"/>
                </a:lnTo>
                <a:lnTo>
                  <a:pt x="24" y="345"/>
                </a:lnTo>
                <a:lnTo>
                  <a:pt x="24" y="345"/>
                </a:lnTo>
                <a:lnTo>
                  <a:pt x="25" y="345"/>
                </a:lnTo>
                <a:lnTo>
                  <a:pt x="26" y="345"/>
                </a:lnTo>
                <a:lnTo>
                  <a:pt x="26" y="345"/>
                </a:lnTo>
                <a:lnTo>
                  <a:pt x="27" y="345"/>
                </a:lnTo>
                <a:lnTo>
                  <a:pt x="28" y="345"/>
                </a:lnTo>
                <a:lnTo>
                  <a:pt x="28" y="345"/>
                </a:lnTo>
                <a:lnTo>
                  <a:pt x="29" y="344"/>
                </a:lnTo>
                <a:lnTo>
                  <a:pt x="29" y="344"/>
                </a:lnTo>
                <a:lnTo>
                  <a:pt x="30" y="344"/>
                </a:lnTo>
                <a:lnTo>
                  <a:pt x="30" y="344"/>
                </a:lnTo>
                <a:lnTo>
                  <a:pt x="31" y="344"/>
                </a:lnTo>
                <a:lnTo>
                  <a:pt x="31" y="344"/>
                </a:lnTo>
                <a:lnTo>
                  <a:pt x="32" y="344"/>
                </a:lnTo>
              </a:path>
            </a:pathLst>
          </a:custGeom>
          <a:solidFill>
            <a:srgbClr val="A0CA88"/>
          </a:solidFill>
          <a:ln w="0" cap="flat" cmpd="sng">
            <a:solidFill>
              <a:srgbClr val="55555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5053" name="Freeform 13"/>
          <p:cNvSpPr>
            <a:spLocks/>
          </p:cNvSpPr>
          <p:nvPr/>
        </p:nvSpPr>
        <p:spPr bwMode="auto">
          <a:xfrm>
            <a:off x="2647950" y="3725863"/>
            <a:ext cx="501650" cy="739775"/>
          </a:xfrm>
          <a:custGeom>
            <a:avLst/>
            <a:gdLst>
              <a:gd name="T0" fmla="*/ 23 w 356"/>
              <a:gd name="T1" fmla="*/ 457 h 466"/>
              <a:gd name="T2" fmla="*/ 25 w 356"/>
              <a:gd name="T3" fmla="*/ 452 h 466"/>
              <a:gd name="T4" fmla="*/ 28 w 356"/>
              <a:gd name="T5" fmla="*/ 443 h 466"/>
              <a:gd name="T6" fmla="*/ 32 w 356"/>
              <a:gd name="T7" fmla="*/ 433 h 466"/>
              <a:gd name="T8" fmla="*/ 35 w 356"/>
              <a:gd name="T9" fmla="*/ 426 h 466"/>
              <a:gd name="T10" fmla="*/ 40 w 356"/>
              <a:gd name="T11" fmla="*/ 414 h 466"/>
              <a:gd name="T12" fmla="*/ 44 w 356"/>
              <a:gd name="T13" fmla="*/ 407 h 466"/>
              <a:gd name="T14" fmla="*/ 46 w 356"/>
              <a:gd name="T15" fmla="*/ 400 h 466"/>
              <a:gd name="T16" fmla="*/ 52 w 356"/>
              <a:gd name="T17" fmla="*/ 387 h 466"/>
              <a:gd name="T18" fmla="*/ 56 w 356"/>
              <a:gd name="T19" fmla="*/ 377 h 466"/>
              <a:gd name="T20" fmla="*/ 61 w 356"/>
              <a:gd name="T21" fmla="*/ 367 h 466"/>
              <a:gd name="T22" fmla="*/ 66 w 356"/>
              <a:gd name="T23" fmla="*/ 354 h 466"/>
              <a:gd name="T24" fmla="*/ 67 w 356"/>
              <a:gd name="T25" fmla="*/ 346 h 466"/>
              <a:gd name="T26" fmla="*/ 72 w 356"/>
              <a:gd name="T27" fmla="*/ 340 h 466"/>
              <a:gd name="T28" fmla="*/ 120 w 356"/>
              <a:gd name="T29" fmla="*/ 317 h 466"/>
              <a:gd name="T30" fmla="*/ 170 w 356"/>
              <a:gd name="T31" fmla="*/ 316 h 466"/>
              <a:gd name="T32" fmla="*/ 231 w 356"/>
              <a:gd name="T33" fmla="*/ 301 h 466"/>
              <a:gd name="T34" fmla="*/ 243 w 356"/>
              <a:gd name="T35" fmla="*/ 294 h 466"/>
              <a:gd name="T36" fmla="*/ 250 w 356"/>
              <a:gd name="T37" fmla="*/ 288 h 466"/>
              <a:gd name="T38" fmla="*/ 261 w 356"/>
              <a:gd name="T39" fmla="*/ 275 h 466"/>
              <a:gd name="T40" fmla="*/ 271 w 356"/>
              <a:gd name="T41" fmla="*/ 262 h 466"/>
              <a:gd name="T42" fmla="*/ 277 w 356"/>
              <a:gd name="T43" fmla="*/ 250 h 466"/>
              <a:gd name="T44" fmla="*/ 287 w 356"/>
              <a:gd name="T45" fmla="*/ 232 h 466"/>
              <a:gd name="T46" fmla="*/ 292 w 356"/>
              <a:gd name="T47" fmla="*/ 222 h 466"/>
              <a:gd name="T48" fmla="*/ 296 w 356"/>
              <a:gd name="T49" fmla="*/ 212 h 466"/>
              <a:gd name="T50" fmla="*/ 302 w 356"/>
              <a:gd name="T51" fmla="*/ 188 h 466"/>
              <a:gd name="T52" fmla="*/ 305 w 356"/>
              <a:gd name="T53" fmla="*/ 170 h 466"/>
              <a:gd name="T54" fmla="*/ 308 w 356"/>
              <a:gd name="T55" fmla="*/ 150 h 466"/>
              <a:gd name="T56" fmla="*/ 314 w 356"/>
              <a:gd name="T57" fmla="*/ 115 h 466"/>
              <a:gd name="T58" fmla="*/ 318 w 356"/>
              <a:gd name="T59" fmla="*/ 93 h 466"/>
              <a:gd name="T60" fmla="*/ 326 w 356"/>
              <a:gd name="T61" fmla="*/ 65 h 466"/>
              <a:gd name="T62" fmla="*/ 340 w 356"/>
              <a:gd name="T63" fmla="*/ 30 h 466"/>
              <a:gd name="T64" fmla="*/ 350 w 356"/>
              <a:gd name="T65" fmla="*/ 8 h 466"/>
              <a:gd name="T66" fmla="*/ 354 w 356"/>
              <a:gd name="T67" fmla="*/ 0 h 466"/>
              <a:gd name="T68" fmla="*/ 352 w 356"/>
              <a:gd name="T69" fmla="*/ 7 h 466"/>
              <a:gd name="T70" fmla="*/ 346 w 356"/>
              <a:gd name="T71" fmla="*/ 21 h 466"/>
              <a:gd name="T72" fmla="*/ 334 w 356"/>
              <a:gd name="T73" fmla="*/ 46 h 466"/>
              <a:gd name="T74" fmla="*/ 324 w 356"/>
              <a:gd name="T75" fmla="*/ 68 h 466"/>
              <a:gd name="T76" fmla="*/ 312 w 356"/>
              <a:gd name="T77" fmla="*/ 88 h 466"/>
              <a:gd name="T78" fmla="*/ 289 w 356"/>
              <a:gd name="T79" fmla="*/ 118 h 466"/>
              <a:gd name="T80" fmla="*/ 272 w 356"/>
              <a:gd name="T81" fmla="*/ 136 h 466"/>
              <a:gd name="T82" fmla="*/ 252 w 356"/>
              <a:gd name="T83" fmla="*/ 153 h 466"/>
              <a:gd name="T84" fmla="*/ 234 w 356"/>
              <a:gd name="T85" fmla="*/ 171 h 466"/>
              <a:gd name="T86" fmla="*/ 226 w 356"/>
              <a:gd name="T87" fmla="*/ 179 h 466"/>
              <a:gd name="T88" fmla="*/ 216 w 356"/>
              <a:gd name="T89" fmla="*/ 187 h 466"/>
              <a:gd name="T90" fmla="*/ 199 w 356"/>
              <a:gd name="T91" fmla="*/ 197 h 466"/>
              <a:gd name="T92" fmla="*/ 187 w 356"/>
              <a:gd name="T93" fmla="*/ 202 h 466"/>
              <a:gd name="T94" fmla="*/ 172 w 356"/>
              <a:gd name="T95" fmla="*/ 210 h 466"/>
              <a:gd name="T96" fmla="*/ 154 w 356"/>
              <a:gd name="T97" fmla="*/ 222 h 466"/>
              <a:gd name="T98" fmla="*/ 144 w 356"/>
              <a:gd name="T99" fmla="*/ 232 h 466"/>
              <a:gd name="T100" fmla="*/ 125 w 356"/>
              <a:gd name="T101" fmla="*/ 250 h 466"/>
              <a:gd name="T102" fmla="*/ 109 w 356"/>
              <a:gd name="T103" fmla="*/ 264 h 466"/>
              <a:gd name="T104" fmla="*/ 96 w 356"/>
              <a:gd name="T105" fmla="*/ 277 h 466"/>
              <a:gd name="T106" fmla="*/ 62 w 356"/>
              <a:gd name="T107" fmla="*/ 326 h 466"/>
              <a:gd name="T108" fmla="*/ 16 w 356"/>
              <a:gd name="T109" fmla="*/ 395 h 466"/>
              <a:gd name="T110" fmla="*/ 1 w 356"/>
              <a:gd name="T111" fmla="*/ 448 h 466"/>
              <a:gd name="T112" fmla="*/ 11 w 356"/>
              <a:gd name="T113" fmla="*/ 465 h 466"/>
              <a:gd name="T114" fmla="*/ 14 w 356"/>
              <a:gd name="T115" fmla="*/ 465 h 466"/>
              <a:gd name="T116" fmla="*/ 18 w 356"/>
              <a:gd name="T117" fmla="*/ 463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6" h="466">
                <a:moveTo>
                  <a:pt x="19" y="462"/>
                </a:moveTo>
                <a:lnTo>
                  <a:pt x="20" y="461"/>
                </a:lnTo>
                <a:lnTo>
                  <a:pt x="21" y="461"/>
                </a:lnTo>
                <a:lnTo>
                  <a:pt x="21" y="460"/>
                </a:lnTo>
                <a:lnTo>
                  <a:pt x="22" y="460"/>
                </a:lnTo>
                <a:lnTo>
                  <a:pt x="22" y="460"/>
                </a:lnTo>
                <a:lnTo>
                  <a:pt x="22" y="459"/>
                </a:lnTo>
                <a:lnTo>
                  <a:pt x="23" y="458"/>
                </a:lnTo>
                <a:lnTo>
                  <a:pt x="23" y="458"/>
                </a:lnTo>
                <a:lnTo>
                  <a:pt x="23" y="458"/>
                </a:lnTo>
                <a:lnTo>
                  <a:pt x="23" y="457"/>
                </a:lnTo>
                <a:lnTo>
                  <a:pt x="24" y="457"/>
                </a:lnTo>
                <a:lnTo>
                  <a:pt x="24" y="456"/>
                </a:lnTo>
                <a:lnTo>
                  <a:pt x="24" y="456"/>
                </a:lnTo>
                <a:lnTo>
                  <a:pt x="24" y="456"/>
                </a:lnTo>
                <a:lnTo>
                  <a:pt x="24" y="455"/>
                </a:lnTo>
                <a:lnTo>
                  <a:pt x="24" y="454"/>
                </a:lnTo>
                <a:lnTo>
                  <a:pt x="24" y="454"/>
                </a:lnTo>
                <a:lnTo>
                  <a:pt x="24" y="454"/>
                </a:lnTo>
                <a:lnTo>
                  <a:pt x="24" y="453"/>
                </a:lnTo>
                <a:lnTo>
                  <a:pt x="24" y="452"/>
                </a:lnTo>
                <a:lnTo>
                  <a:pt x="25" y="452"/>
                </a:lnTo>
                <a:lnTo>
                  <a:pt x="25" y="451"/>
                </a:lnTo>
                <a:lnTo>
                  <a:pt x="25" y="451"/>
                </a:lnTo>
                <a:lnTo>
                  <a:pt x="25" y="450"/>
                </a:lnTo>
                <a:lnTo>
                  <a:pt x="25" y="450"/>
                </a:lnTo>
                <a:lnTo>
                  <a:pt x="25" y="449"/>
                </a:lnTo>
                <a:lnTo>
                  <a:pt x="26" y="448"/>
                </a:lnTo>
                <a:lnTo>
                  <a:pt x="26" y="448"/>
                </a:lnTo>
                <a:lnTo>
                  <a:pt x="26" y="447"/>
                </a:lnTo>
                <a:lnTo>
                  <a:pt x="26" y="446"/>
                </a:lnTo>
                <a:lnTo>
                  <a:pt x="27" y="446"/>
                </a:lnTo>
                <a:lnTo>
                  <a:pt x="28" y="443"/>
                </a:lnTo>
                <a:lnTo>
                  <a:pt x="28" y="442"/>
                </a:lnTo>
                <a:lnTo>
                  <a:pt x="28" y="441"/>
                </a:lnTo>
                <a:lnTo>
                  <a:pt x="29" y="440"/>
                </a:lnTo>
                <a:lnTo>
                  <a:pt x="29" y="439"/>
                </a:lnTo>
                <a:lnTo>
                  <a:pt x="30" y="438"/>
                </a:lnTo>
                <a:lnTo>
                  <a:pt x="30" y="437"/>
                </a:lnTo>
                <a:lnTo>
                  <a:pt x="30" y="436"/>
                </a:lnTo>
                <a:lnTo>
                  <a:pt x="31" y="436"/>
                </a:lnTo>
                <a:lnTo>
                  <a:pt x="31" y="435"/>
                </a:lnTo>
                <a:lnTo>
                  <a:pt x="32" y="434"/>
                </a:lnTo>
                <a:lnTo>
                  <a:pt x="32" y="433"/>
                </a:lnTo>
                <a:lnTo>
                  <a:pt x="32" y="433"/>
                </a:lnTo>
                <a:lnTo>
                  <a:pt x="32" y="432"/>
                </a:lnTo>
                <a:lnTo>
                  <a:pt x="33" y="432"/>
                </a:lnTo>
                <a:lnTo>
                  <a:pt x="33" y="431"/>
                </a:lnTo>
                <a:lnTo>
                  <a:pt x="33" y="430"/>
                </a:lnTo>
                <a:lnTo>
                  <a:pt x="34" y="429"/>
                </a:lnTo>
                <a:lnTo>
                  <a:pt x="34" y="429"/>
                </a:lnTo>
                <a:lnTo>
                  <a:pt x="34" y="428"/>
                </a:lnTo>
                <a:lnTo>
                  <a:pt x="34" y="427"/>
                </a:lnTo>
                <a:lnTo>
                  <a:pt x="35" y="426"/>
                </a:lnTo>
                <a:lnTo>
                  <a:pt x="35" y="426"/>
                </a:lnTo>
                <a:lnTo>
                  <a:pt x="36" y="425"/>
                </a:lnTo>
                <a:lnTo>
                  <a:pt x="36" y="424"/>
                </a:lnTo>
                <a:lnTo>
                  <a:pt x="36" y="423"/>
                </a:lnTo>
                <a:lnTo>
                  <a:pt x="37" y="422"/>
                </a:lnTo>
                <a:lnTo>
                  <a:pt x="37" y="421"/>
                </a:lnTo>
                <a:lnTo>
                  <a:pt x="38" y="420"/>
                </a:lnTo>
                <a:lnTo>
                  <a:pt x="38" y="419"/>
                </a:lnTo>
                <a:lnTo>
                  <a:pt x="39" y="418"/>
                </a:lnTo>
                <a:lnTo>
                  <a:pt x="40" y="416"/>
                </a:lnTo>
                <a:lnTo>
                  <a:pt x="40" y="414"/>
                </a:lnTo>
                <a:lnTo>
                  <a:pt x="40" y="414"/>
                </a:lnTo>
                <a:lnTo>
                  <a:pt x="41" y="413"/>
                </a:lnTo>
                <a:lnTo>
                  <a:pt x="41" y="412"/>
                </a:lnTo>
                <a:lnTo>
                  <a:pt x="42" y="412"/>
                </a:lnTo>
                <a:lnTo>
                  <a:pt x="42" y="411"/>
                </a:lnTo>
                <a:lnTo>
                  <a:pt x="42" y="410"/>
                </a:lnTo>
                <a:lnTo>
                  <a:pt x="42" y="410"/>
                </a:lnTo>
                <a:lnTo>
                  <a:pt x="42" y="409"/>
                </a:lnTo>
                <a:lnTo>
                  <a:pt x="43" y="408"/>
                </a:lnTo>
                <a:lnTo>
                  <a:pt x="43" y="408"/>
                </a:lnTo>
                <a:lnTo>
                  <a:pt x="43" y="407"/>
                </a:lnTo>
                <a:lnTo>
                  <a:pt x="44" y="407"/>
                </a:lnTo>
                <a:lnTo>
                  <a:pt x="44" y="406"/>
                </a:lnTo>
                <a:lnTo>
                  <a:pt x="44" y="406"/>
                </a:lnTo>
                <a:lnTo>
                  <a:pt x="44" y="405"/>
                </a:lnTo>
                <a:lnTo>
                  <a:pt x="44" y="404"/>
                </a:lnTo>
                <a:lnTo>
                  <a:pt x="45" y="404"/>
                </a:lnTo>
                <a:lnTo>
                  <a:pt x="45" y="404"/>
                </a:lnTo>
                <a:lnTo>
                  <a:pt x="45" y="403"/>
                </a:lnTo>
                <a:lnTo>
                  <a:pt x="46" y="402"/>
                </a:lnTo>
                <a:lnTo>
                  <a:pt x="46" y="402"/>
                </a:lnTo>
                <a:lnTo>
                  <a:pt x="46" y="401"/>
                </a:lnTo>
                <a:lnTo>
                  <a:pt x="46" y="400"/>
                </a:lnTo>
                <a:lnTo>
                  <a:pt x="47" y="400"/>
                </a:lnTo>
                <a:lnTo>
                  <a:pt x="47" y="399"/>
                </a:lnTo>
                <a:lnTo>
                  <a:pt x="47" y="398"/>
                </a:lnTo>
                <a:lnTo>
                  <a:pt x="48" y="397"/>
                </a:lnTo>
                <a:lnTo>
                  <a:pt x="48" y="396"/>
                </a:lnTo>
                <a:lnTo>
                  <a:pt x="49" y="395"/>
                </a:lnTo>
                <a:lnTo>
                  <a:pt x="50" y="392"/>
                </a:lnTo>
                <a:lnTo>
                  <a:pt x="50" y="391"/>
                </a:lnTo>
                <a:lnTo>
                  <a:pt x="51" y="390"/>
                </a:lnTo>
                <a:lnTo>
                  <a:pt x="52" y="388"/>
                </a:lnTo>
                <a:lnTo>
                  <a:pt x="52" y="387"/>
                </a:lnTo>
                <a:lnTo>
                  <a:pt x="53" y="386"/>
                </a:lnTo>
                <a:lnTo>
                  <a:pt x="53" y="385"/>
                </a:lnTo>
                <a:lnTo>
                  <a:pt x="54" y="384"/>
                </a:lnTo>
                <a:lnTo>
                  <a:pt x="54" y="383"/>
                </a:lnTo>
                <a:lnTo>
                  <a:pt x="54" y="382"/>
                </a:lnTo>
                <a:lnTo>
                  <a:pt x="55" y="382"/>
                </a:lnTo>
                <a:lnTo>
                  <a:pt x="55" y="380"/>
                </a:lnTo>
                <a:lnTo>
                  <a:pt x="56" y="380"/>
                </a:lnTo>
                <a:lnTo>
                  <a:pt x="56" y="379"/>
                </a:lnTo>
                <a:lnTo>
                  <a:pt x="56" y="378"/>
                </a:lnTo>
                <a:lnTo>
                  <a:pt x="56" y="377"/>
                </a:lnTo>
                <a:lnTo>
                  <a:pt x="57" y="377"/>
                </a:lnTo>
                <a:lnTo>
                  <a:pt x="57" y="376"/>
                </a:lnTo>
                <a:lnTo>
                  <a:pt x="58" y="375"/>
                </a:lnTo>
                <a:lnTo>
                  <a:pt x="58" y="374"/>
                </a:lnTo>
                <a:lnTo>
                  <a:pt x="58" y="373"/>
                </a:lnTo>
                <a:lnTo>
                  <a:pt x="59" y="372"/>
                </a:lnTo>
                <a:lnTo>
                  <a:pt x="59" y="371"/>
                </a:lnTo>
                <a:lnTo>
                  <a:pt x="60" y="370"/>
                </a:lnTo>
                <a:lnTo>
                  <a:pt x="60" y="369"/>
                </a:lnTo>
                <a:lnTo>
                  <a:pt x="60" y="368"/>
                </a:lnTo>
                <a:lnTo>
                  <a:pt x="61" y="367"/>
                </a:lnTo>
                <a:lnTo>
                  <a:pt x="62" y="366"/>
                </a:lnTo>
                <a:lnTo>
                  <a:pt x="62" y="364"/>
                </a:lnTo>
                <a:lnTo>
                  <a:pt x="63" y="363"/>
                </a:lnTo>
                <a:lnTo>
                  <a:pt x="64" y="362"/>
                </a:lnTo>
                <a:lnTo>
                  <a:pt x="64" y="359"/>
                </a:lnTo>
                <a:lnTo>
                  <a:pt x="64" y="358"/>
                </a:lnTo>
                <a:lnTo>
                  <a:pt x="65" y="357"/>
                </a:lnTo>
                <a:lnTo>
                  <a:pt x="65" y="356"/>
                </a:lnTo>
                <a:lnTo>
                  <a:pt x="65" y="356"/>
                </a:lnTo>
                <a:lnTo>
                  <a:pt x="66" y="355"/>
                </a:lnTo>
                <a:lnTo>
                  <a:pt x="66" y="354"/>
                </a:lnTo>
                <a:lnTo>
                  <a:pt x="66" y="353"/>
                </a:lnTo>
                <a:lnTo>
                  <a:pt x="66" y="352"/>
                </a:lnTo>
                <a:lnTo>
                  <a:pt x="66" y="352"/>
                </a:lnTo>
                <a:lnTo>
                  <a:pt x="66" y="351"/>
                </a:lnTo>
                <a:lnTo>
                  <a:pt x="66" y="350"/>
                </a:lnTo>
                <a:lnTo>
                  <a:pt x="66" y="350"/>
                </a:lnTo>
                <a:lnTo>
                  <a:pt x="67" y="349"/>
                </a:lnTo>
                <a:lnTo>
                  <a:pt x="67" y="348"/>
                </a:lnTo>
                <a:lnTo>
                  <a:pt x="67" y="348"/>
                </a:lnTo>
                <a:lnTo>
                  <a:pt x="67" y="347"/>
                </a:lnTo>
                <a:lnTo>
                  <a:pt x="67" y="346"/>
                </a:lnTo>
                <a:lnTo>
                  <a:pt x="68" y="346"/>
                </a:lnTo>
                <a:lnTo>
                  <a:pt x="68" y="345"/>
                </a:lnTo>
                <a:lnTo>
                  <a:pt x="68" y="345"/>
                </a:lnTo>
                <a:lnTo>
                  <a:pt x="68" y="344"/>
                </a:lnTo>
                <a:lnTo>
                  <a:pt x="69" y="344"/>
                </a:lnTo>
                <a:lnTo>
                  <a:pt x="69" y="343"/>
                </a:lnTo>
                <a:lnTo>
                  <a:pt x="70" y="342"/>
                </a:lnTo>
                <a:lnTo>
                  <a:pt x="70" y="342"/>
                </a:lnTo>
                <a:lnTo>
                  <a:pt x="70" y="341"/>
                </a:lnTo>
                <a:lnTo>
                  <a:pt x="71" y="340"/>
                </a:lnTo>
                <a:lnTo>
                  <a:pt x="72" y="340"/>
                </a:lnTo>
                <a:lnTo>
                  <a:pt x="72" y="339"/>
                </a:lnTo>
                <a:lnTo>
                  <a:pt x="74" y="339"/>
                </a:lnTo>
                <a:lnTo>
                  <a:pt x="83" y="332"/>
                </a:lnTo>
                <a:lnTo>
                  <a:pt x="88" y="328"/>
                </a:lnTo>
                <a:lnTo>
                  <a:pt x="93" y="326"/>
                </a:lnTo>
                <a:lnTo>
                  <a:pt x="98" y="324"/>
                </a:lnTo>
                <a:lnTo>
                  <a:pt x="102" y="322"/>
                </a:lnTo>
                <a:lnTo>
                  <a:pt x="107" y="320"/>
                </a:lnTo>
                <a:lnTo>
                  <a:pt x="111" y="319"/>
                </a:lnTo>
                <a:lnTo>
                  <a:pt x="116" y="318"/>
                </a:lnTo>
                <a:lnTo>
                  <a:pt x="120" y="317"/>
                </a:lnTo>
                <a:lnTo>
                  <a:pt x="124" y="317"/>
                </a:lnTo>
                <a:lnTo>
                  <a:pt x="129" y="316"/>
                </a:lnTo>
                <a:lnTo>
                  <a:pt x="133" y="316"/>
                </a:lnTo>
                <a:lnTo>
                  <a:pt x="138" y="316"/>
                </a:lnTo>
                <a:lnTo>
                  <a:pt x="142" y="316"/>
                </a:lnTo>
                <a:lnTo>
                  <a:pt x="147" y="316"/>
                </a:lnTo>
                <a:lnTo>
                  <a:pt x="151" y="316"/>
                </a:lnTo>
                <a:lnTo>
                  <a:pt x="156" y="316"/>
                </a:lnTo>
                <a:lnTo>
                  <a:pt x="160" y="316"/>
                </a:lnTo>
                <a:lnTo>
                  <a:pt x="165" y="316"/>
                </a:lnTo>
                <a:lnTo>
                  <a:pt x="170" y="316"/>
                </a:lnTo>
                <a:lnTo>
                  <a:pt x="175" y="316"/>
                </a:lnTo>
                <a:lnTo>
                  <a:pt x="180" y="315"/>
                </a:lnTo>
                <a:lnTo>
                  <a:pt x="185" y="315"/>
                </a:lnTo>
                <a:lnTo>
                  <a:pt x="190" y="314"/>
                </a:lnTo>
                <a:lnTo>
                  <a:pt x="196" y="313"/>
                </a:lnTo>
                <a:lnTo>
                  <a:pt x="201" y="312"/>
                </a:lnTo>
                <a:lnTo>
                  <a:pt x="207" y="310"/>
                </a:lnTo>
                <a:lnTo>
                  <a:pt x="212" y="308"/>
                </a:lnTo>
                <a:lnTo>
                  <a:pt x="218" y="306"/>
                </a:lnTo>
                <a:lnTo>
                  <a:pt x="225" y="304"/>
                </a:lnTo>
                <a:lnTo>
                  <a:pt x="231" y="301"/>
                </a:lnTo>
                <a:lnTo>
                  <a:pt x="234" y="299"/>
                </a:lnTo>
                <a:lnTo>
                  <a:pt x="235" y="299"/>
                </a:lnTo>
                <a:lnTo>
                  <a:pt x="236" y="298"/>
                </a:lnTo>
                <a:lnTo>
                  <a:pt x="237" y="298"/>
                </a:lnTo>
                <a:lnTo>
                  <a:pt x="238" y="297"/>
                </a:lnTo>
                <a:lnTo>
                  <a:pt x="239" y="296"/>
                </a:lnTo>
                <a:lnTo>
                  <a:pt x="240" y="296"/>
                </a:lnTo>
                <a:lnTo>
                  <a:pt x="241" y="296"/>
                </a:lnTo>
                <a:lnTo>
                  <a:pt x="242" y="295"/>
                </a:lnTo>
                <a:lnTo>
                  <a:pt x="242" y="294"/>
                </a:lnTo>
                <a:lnTo>
                  <a:pt x="243" y="294"/>
                </a:lnTo>
                <a:lnTo>
                  <a:pt x="244" y="294"/>
                </a:lnTo>
                <a:lnTo>
                  <a:pt x="244" y="293"/>
                </a:lnTo>
                <a:lnTo>
                  <a:pt x="245" y="292"/>
                </a:lnTo>
                <a:lnTo>
                  <a:pt x="246" y="292"/>
                </a:lnTo>
                <a:lnTo>
                  <a:pt x="246" y="291"/>
                </a:lnTo>
                <a:lnTo>
                  <a:pt x="247" y="291"/>
                </a:lnTo>
                <a:lnTo>
                  <a:pt x="248" y="290"/>
                </a:lnTo>
                <a:lnTo>
                  <a:pt x="248" y="290"/>
                </a:lnTo>
                <a:lnTo>
                  <a:pt x="249" y="289"/>
                </a:lnTo>
                <a:lnTo>
                  <a:pt x="249" y="288"/>
                </a:lnTo>
                <a:lnTo>
                  <a:pt x="250" y="288"/>
                </a:lnTo>
                <a:lnTo>
                  <a:pt x="250" y="287"/>
                </a:lnTo>
                <a:lnTo>
                  <a:pt x="251" y="286"/>
                </a:lnTo>
                <a:lnTo>
                  <a:pt x="252" y="285"/>
                </a:lnTo>
                <a:lnTo>
                  <a:pt x="253" y="284"/>
                </a:lnTo>
                <a:lnTo>
                  <a:pt x="253" y="284"/>
                </a:lnTo>
                <a:lnTo>
                  <a:pt x="254" y="282"/>
                </a:lnTo>
                <a:lnTo>
                  <a:pt x="255" y="282"/>
                </a:lnTo>
                <a:lnTo>
                  <a:pt x="256" y="280"/>
                </a:lnTo>
                <a:lnTo>
                  <a:pt x="257" y="280"/>
                </a:lnTo>
                <a:lnTo>
                  <a:pt x="260" y="276"/>
                </a:lnTo>
                <a:lnTo>
                  <a:pt x="261" y="275"/>
                </a:lnTo>
                <a:lnTo>
                  <a:pt x="262" y="273"/>
                </a:lnTo>
                <a:lnTo>
                  <a:pt x="264" y="272"/>
                </a:lnTo>
                <a:lnTo>
                  <a:pt x="264" y="270"/>
                </a:lnTo>
                <a:lnTo>
                  <a:pt x="266" y="269"/>
                </a:lnTo>
                <a:lnTo>
                  <a:pt x="266" y="268"/>
                </a:lnTo>
                <a:lnTo>
                  <a:pt x="267" y="267"/>
                </a:lnTo>
                <a:lnTo>
                  <a:pt x="268" y="266"/>
                </a:lnTo>
                <a:lnTo>
                  <a:pt x="269" y="265"/>
                </a:lnTo>
                <a:lnTo>
                  <a:pt x="270" y="264"/>
                </a:lnTo>
                <a:lnTo>
                  <a:pt x="270" y="263"/>
                </a:lnTo>
                <a:lnTo>
                  <a:pt x="271" y="262"/>
                </a:lnTo>
                <a:lnTo>
                  <a:pt x="271" y="261"/>
                </a:lnTo>
                <a:lnTo>
                  <a:pt x="272" y="260"/>
                </a:lnTo>
                <a:lnTo>
                  <a:pt x="272" y="259"/>
                </a:lnTo>
                <a:lnTo>
                  <a:pt x="273" y="258"/>
                </a:lnTo>
                <a:lnTo>
                  <a:pt x="274" y="257"/>
                </a:lnTo>
                <a:lnTo>
                  <a:pt x="274" y="256"/>
                </a:lnTo>
                <a:lnTo>
                  <a:pt x="275" y="255"/>
                </a:lnTo>
                <a:lnTo>
                  <a:pt x="276" y="254"/>
                </a:lnTo>
                <a:lnTo>
                  <a:pt x="276" y="252"/>
                </a:lnTo>
                <a:lnTo>
                  <a:pt x="277" y="251"/>
                </a:lnTo>
                <a:lnTo>
                  <a:pt x="277" y="250"/>
                </a:lnTo>
                <a:lnTo>
                  <a:pt x="278" y="248"/>
                </a:lnTo>
                <a:lnTo>
                  <a:pt x="279" y="247"/>
                </a:lnTo>
                <a:lnTo>
                  <a:pt x="280" y="246"/>
                </a:lnTo>
                <a:lnTo>
                  <a:pt x="280" y="244"/>
                </a:lnTo>
                <a:lnTo>
                  <a:pt x="281" y="242"/>
                </a:lnTo>
                <a:lnTo>
                  <a:pt x="282" y="240"/>
                </a:lnTo>
                <a:lnTo>
                  <a:pt x="284" y="238"/>
                </a:lnTo>
                <a:lnTo>
                  <a:pt x="285" y="235"/>
                </a:lnTo>
                <a:lnTo>
                  <a:pt x="286" y="234"/>
                </a:lnTo>
                <a:lnTo>
                  <a:pt x="286" y="233"/>
                </a:lnTo>
                <a:lnTo>
                  <a:pt x="287" y="232"/>
                </a:lnTo>
                <a:lnTo>
                  <a:pt x="288" y="230"/>
                </a:lnTo>
                <a:lnTo>
                  <a:pt x="288" y="230"/>
                </a:lnTo>
                <a:lnTo>
                  <a:pt x="289" y="228"/>
                </a:lnTo>
                <a:lnTo>
                  <a:pt x="289" y="228"/>
                </a:lnTo>
                <a:lnTo>
                  <a:pt x="290" y="227"/>
                </a:lnTo>
                <a:lnTo>
                  <a:pt x="290" y="226"/>
                </a:lnTo>
                <a:lnTo>
                  <a:pt x="290" y="225"/>
                </a:lnTo>
                <a:lnTo>
                  <a:pt x="291" y="224"/>
                </a:lnTo>
                <a:lnTo>
                  <a:pt x="291" y="223"/>
                </a:lnTo>
                <a:lnTo>
                  <a:pt x="292" y="222"/>
                </a:lnTo>
                <a:lnTo>
                  <a:pt x="292" y="222"/>
                </a:lnTo>
                <a:lnTo>
                  <a:pt x="292" y="221"/>
                </a:lnTo>
                <a:lnTo>
                  <a:pt x="293" y="220"/>
                </a:lnTo>
                <a:lnTo>
                  <a:pt x="293" y="219"/>
                </a:lnTo>
                <a:lnTo>
                  <a:pt x="294" y="218"/>
                </a:lnTo>
                <a:lnTo>
                  <a:pt x="294" y="218"/>
                </a:lnTo>
                <a:lnTo>
                  <a:pt x="294" y="217"/>
                </a:lnTo>
                <a:lnTo>
                  <a:pt x="294" y="216"/>
                </a:lnTo>
                <a:lnTo>
                  <a:pt x="295" y="215"/>
                </a:lnTo>
                <a:lnTo>
                  <a:pt x="295" y="214"/>
                </a:lnTo>
                <a:lnTo>
                  <a:pt x="296" y="213"/>
                </a:lnTo>
                <a:lnTo>
                  <a:pt x="296" y="212"/>
                </a:lnTo>
                <a:lnTo>
                  <a:pt x="296" y="210"/>
                </a:lnTo>
                <a:lnTo>
                  <a:pt x="297" y="209"/>
                </a:lnTo>
                <a:lnTo>
                  <a:pt x="297" y="207"/>
                </a:lnTo>
                <a:lnTo>
                  <a:pt x="298" y="206"/>
                </a:lnTo>
                <a:lnTo>
                  <a:pt x="298" y="204"/>
                </a:lnTo>
                <a:lnTo>
                  <a:pt x="300" y="199"/>
                </a:lnTo>
                <a:lnTo>
                  <a:pt x="300" y="196"/>
                </a:lnTo>
                <a:lnTo>
                  <a:pt x="301" y="194"/>
                </a:lnTo>
                <a:lnTo>
                  <a:pt x="302" y="192"/>
                </a:lnTo>
                <a:lnTo>
                  <a:pt x="302" y="190"/>
                </a:lnTo>
                <a:lnTo>
                  <a:pt x="302" y="188"/>
                </a:lnTo>
                <a:lnTo>
                  <a:pt x="303" y="186"/>
                </a:lnTo>
                <a:lnTo>
                  <a:pt x="303" y="184"/>
                </a:lnTo>
                <a:lnTo>
                  <a:pt x="304" y="182"/>
                </a:lnTo>
                <a:lnTo>
                  <a:pt x="304" y="181"/>
                </a:lnTo>
                <a:lnTo>
                  <a:pt x="304" y="179"/>
                </a:lnTo>
                <a:lnTo>
                  <a:pt x="304" y="178"/>
                </a:lnTo>
                <a:lnTo>
                  <a:pt x="304" y="176"/>
                </a:lnTo>
                <a:lnTo>
                  <a:pt x="305" y="175"/>
                </a:lnTo>
                <a:lnTo>
                  <a:pt x="305" y="173"/>
                </a:lnTo>
                <a:lnTo>
                  <a:pt x="305" y="172"/>
                </a:lnTo>
                <a:lnTo>
                  <a:pt x="305" y="170"/>
                </a:lnTo>
                <a:lnTo>
                  <a:pt x="305" y="169"/>
                </a:lnTo>
                <a:lnTo>
                  <a:pt x="306" y="167"/>
                </a:lnTo>
                <a:lnTo>
                  <a:pt x="306" y="166"/>
                </a:lnTo>
                <a:lnTo>
                  <a:pt x="306" y="164"/>
                </a:lnTo>
                <a:lnTo>
                  <a:pt x="306" y="162"/>
                </a:lnTo>
                <a:lnTo>
                  <a:pt x="306" y="160"/>
                </a:lnTo>
                <a:lnTo>
                  <a:pt x="306" y="158"/>
                </a:lnTo>
                <a:lnTo>
                  <a:pt x="307" y="156"/>
                </a:lnTo>
                <a:lnTo>
                  <a:pt x="307" y="154"/>
                </a:lnTo>
                <a:lnTo>
                  <a:pt x="308" y="152"/>
                </a:lnTo>
                <a:lnTo>
                  <a:pt x="308" y="150"/>
                </a:lnTo>
                <a:lnTo>
                  <a:pt x="308" y="147"/>
                </a:lnTo>
                <a:lnTo>
                  <a:pt x="309" y="144"/>
                </a:lnTo>
                <a:lnTo>
                  <a:pt x="310" y="142"/>
                </a:lnTo>
                <a:lnTo>
                  <a:pt x="311" y="134"/>
                </a:lnTo>
                <a:lnTo>
                  <a:pt x="311" y="131"/>
                </a:lnTo>
                <a:lnTo>
                  <a:pt x="312" y="128"/>
                </a:lnTo>
                <a:lnTo>
                  <a:pt x="312" y="125"/>
                </a:lnTo>
                <a:lnTo>
                  <a:pt x="313" y="122"/>
                </a:lnTo>
                <a:lnTo>
                  <a:pt x="313" y="120"/>
                </a:lnTo>
                <a:lnTo>
                  <a:pt x="314" y="117"/>
                </a:lnTo>
                <a:lnTo>
                  <a:pt x="314" y="115"/>
                </a:lnTo>
                <a:lnTo>
                  <a:pt x="314" y="113"/>
                </a:lnTo>
                <a:lnTo>
                  <a:pt x="315" y="110"/>
                </a:lnTo>
                <a:lnTo>
                  <a:pt x="315" y="108"/>
                </a:lnTo>
                <a:lnTo>
                  <a:pt x="316" y="106"/>
                </a:lnTo>
                <a:lnTo>
                  <a:pt x="316" y="104"/>
                </a:lnTo>
                <a:lnTo>
                  <a:pt x="316" y="102"/>
                </a:lnTo>
                <a:lnTo>
                  <a:pt x="317" y="101"/>
                </a:lnTo>
                <a:lnTo>
                  <a:pt x="317" y="99"/>
                </a:lnTo>
                <a:lnTo>
                  <a:pt x="317" y="97"/>
                </a:lnTo>
                <a:lnTo>
                  <a:pt x="318" y="95"/>
                </a:lnTo>
                <a:lnTo>
                  <a:pt x="318" y="93"/>
                </a:lnTo>
                <a:lnTo>
                  <a:pt x="319" y="91"/>
                </a:lnTo>
                <a:lnTo>
                  <a:pt x="319" y="89"/>
                </a:lnTo>
                <a:lnTo>
                  <a:pt x="320" y="87"/>
                </a:lnTo>
                <a:lnTo>
                  <a:pt x="320" y="84"/>
                </a:lnTo>
                <a:lnTo>
                  <a:pt x="321" y="82"/>
                </a:lnTo>
                <a:lnTo>
                  <a:pt x="322" y="80"/>
                </a:lnTo>
                <a:lnTo>
                  <a:pt x="323" y="77"/>
                </a:lnTo>
                <a:lnTo>
                  <a:pt x="324" y="74"/>
                </a:lnTo>
                <a:lnTo>
                  <a:pt x="324" y="72"/>
                </a:lnTo>
                <a:lnTo>
                  <a:pt x="326" y="68"/>
                </a:lnTo>
                <a:lnTo>
                  <a:pt x="326" y="65"/>
                </a:lnTo>
                <a:lnTo>
                  <a:pt x="328" y="62"/>
                </a:lnTo>
                <a:lnTo>
                  <a:pt x="330" y="56"/>
                </a:lnTo>
                <a:lnTo>
                  <a:pt x="331" y="53"/>
                </a:lnTo>
                <a:lnTo>
                  <a:pt x="332" y="50"/>
                </a:lnTo>
                <a:lnTo>
                  <a:pt x="333" y="47"/>
                </a:lnTo>
                <a:lnTo>
                  <a:pt x="334" y="44"/>
                </a:lnTo>
                <a:lnTo>
                  <a:pt x="335" y="41"/>
                </a:lnTo>
                <a:lnTo>
                  <a:pt x="336" y="38"/>
                </a:lnTo>
                <a:lnTo>
                  <a:pt x="338" y="36"/>
                </a:lnTo>
                <a:lnTo>
                  <a:pt x="339" y="33"/>
                </a:lnTo>
                <a:lnTo>
                  <a:pt x="340" y="30"/>
                </a:lnTo>
                <a:lnTo>
                  <a:pt x="341" y="28"/>
                </a:lnTo>
                <a:lnTo>
                  <a:pt x="342" y="26"/>
                </a:lnTo>
                <a:lnTo>
                  <a:pt x="343" y="23"/>
                </a:lnTo>
                <a:lnTo>
                  <a:pt x="344" y="21"/>
                </a:lnTo>
                <a:lnTo>
                  <a:pt x="345" y="19"/>
                </a:lnTo>
                <a:lnTo>
                  <a:pt x="346" y="16"/>
                </a:lnTo>
                <a:lnTo>
                  <a:pt x="347" y="14"/>
                </a:lnTo>
                <a:lnTo>
                  <a:pt x="348" y="13"/>
                </a:lnTo>
                <a:lnTo>
                  <a:pt x="349" y="11"/>
                </a:lnTo>
                <a:lnTo>
                  <a:pt x="350" y="9"/>
                </a:lnTo>
                <a:lnTo>
                  <a:pt x="350" y="8"/>
                </a:lnTo>
                <a:lnTo>
                  <a:pt x="351" y="6"/>
                </a:lnTo>
                <a:lnTo>
                  <a:pt x="352" y="5"/>
                </a:lnTo>
                <a:lnTo>
                  <a:pt x="352" y="4"/>
                </a:lnTo>
                <a:lnTo>
                  <a:pt x="353" y="3"/>
                </a:lnTo>
                <a:lnTo>
                  <a:pt x="354" y="2"/>
                </a:lnTo>
                <a:lnTo>
                  <a:pt x="354" y="1"/>
                </a:lnTo>
                <a:lnTo>
                  <a:pt x="354" y="0"/>
                </a:lnTo>
                <a:lnTo>
                  <a:pt x="354" y="0"/>
                </a:lnTo>
                <a:lnTo>
                  <a:pt x="354" y="0"/>
                </a:lnTo>
                <a:lnTo>
                  <a:pt x="355" y="0"/>
                </a:lnTo>
                <a:lnTo>
                  <a:pt x="354" y="0"/>
                </a:lnTo>
                <a:lnTo>
                  <a:pt x="354" y="0"/>
                </a:lnTo>
                <a:lnTo>
                  <a:pt x="354" y="0"/>
                </a:lnTo>
                <a:lnTo>
                  <a:pt x="354" y="1"/>
                </a:lnTo>
                <a:lnTo>
                  <a:pt x="354" y="2"/>
                </a:lnTo>
                <a:lnTo>
                  <a:pt x="354" y="2"/>
                </a:lnTo>
                <a:lnTo>
                  <a:pt x="354" y="3"/>
                </a:lnTo>
                <a:lnTo>
                  <a:pt x="353" y="4"/>
                </a:lnTo>
                <a:lnTo>
                  <a:pt x="353" y="4"/>
                </a:lnTo>
                <a:lnTo>
                  <a:pt x="352" y="5"/>
                </a:lnTo>
                <a:lnTo>
                  <a:pt x="352" y="6"/>
                </a:lnTo>
                <a:lnTo>
                  <a:pt x="352" y="7"/>
                </a:lnTo>
                <a:lnTo>
                  <a:pt x="351" y="8"/>
                </a:lnTo>
                <a:lnTo>
                  <a:pt x="351" y="9"/>
                </a:lnTo>
                <a:lnTo>
                  <a:pt x="350" y="10"/>
                </a:lnTo>
                <a:lnTo>
                  <a:pt x="350" y="12"/>
                </a:lnTo>
                <a:lnTo>
                  <a:pt x="349" y="13"/>
                </a:lnTo>
                <a:lnTo>
                  <a:pt x="348" y="14"/>
                </a:lnTo>
                <a:lnTo>
                  <a:pt x="348" y="16"/>
                </a:lnTo>
                <a:lnTo>
                  <a:pt x="347" y="17"/>
                </a:lnTo>
                <a:lnTo>
                  <a:pt x="347" y="18"/>
                </a:lnTo>
                <a:lnTo>
                  <a:pt x="346" y="20"/>
                </a:lnTo>
                <a:lnTo>
                  <a:pt x="346" y="21"/>
                </a:lnTo>
                <a:lnTo>
                  <a:pt x="345" y="23"/>
                </a:lnTo>
                <a:lnTo>
                  <a:pt x="344" y="24"/>
                </a:lnTo>
                <a:lnTo>
                  <a:pt x="344" y="26"/>
                </a:lnTo>
                <a:lnTo>
                  <a:pt x="343" y="27"/>
                </a:lnTo>
                <a:lnTo>
                  <a:pt x="342" y="29"/>
                </a:lnTo>
                <a:lnTo>
                  <a:pt x="341" y="30"/>
                </a:lnTo>
                <a:lnTo>
                  <a:pt x="340" y="32"/>
                </a:lnTo>
                <a:lnTo>
                  <a:pt x="340" y="34"/>
                </a:lnTo>
                <a:lnTo>
                  <a:pt x="337" y="40"/>
                </a:lnTo>
                <a:lnTo>
                  <a:pt x="335" y="43"/>
                </a:lnTo>
                <a:lnTo>
                  <a:pt x="334" y="46"/>
                </a:lnTo>
                <a:lnTo>
                  <a:pt x="333" y="48"/>
                </a:lnTo>
                <a:lnTo>
                  <a:pt x="332" y="50"/>
                </a:lnTo>
                <a:lnTo>
                  <a:pt x="331" y="53"/>
                </a:lnTo>
                <a:lnTo>
                  <a:pt x="330" y="55"/>
                </a:lnTo>
                <a:lnTo>
                  <a:pt x="329" y="57"/>
                </a:lnTo>
                <a:lnTo>
                  <a:pt x="328" y="59"/>
                </a:lnTo>
                <a:lnTo>
                  <a:pt x="327" y="61"/>
                </a:lnTo>
                <a:lnTo>
                  <a:pt x="326" y="63"/>
                </a:lnTo>
                <a:lnTo>
                  <a:pt x="325" y="65"/>
                </a:lnTo>
                <a:lnTo>
                  <a:pt x="324" y="66"/>
                </a:lnTo>
                <a:lnTo>
                  <a:pt x="324" y="68"/>
                </a:lnTo>
                <a:lnTo>
                  <a:pt x="323" y="70"/>
                </a:lnTo>
                <a:lnTo>
                  <a:pt x="322" y="72"/>
                </a:lnTo>
                <a:lnTo>
                  <a:pt x="321" y="73"/>
                </a:lnTo>
                <a:lnTo>
                  <a:pt x="320" y="75"/>
                </a:lnTo>
                <a:lnTo>
                  <a:pt x="319" y="76"/>
                </a:lnTo>
                <a:lnTo>
                  <a:pt x="318" y="78"/>
                </a:lnTo>
                <a:lnTo>
                  <a:pt x="317" y="80"/>
                </a:lnTo>
                <a:lnTo>
                  <a:pt x="316" y="82"/>
                </a:lnTo>
                <a:lnTo>
                  <a:pt x="315" y="84"/>
                </a:lnTo>
                <a:lnTo>
                  <a:pt x="313" y="86"/>
                </a:lnTo>
                <a:lnTo>
                  <a:pt x="312" y="88"/>
                </a:lnTo>
                <a:lnTo>
                  <a:pt x="310" y="90"/>
                </a:lnTo>
                <a:lnTo>
                  <a:pt x="309" y="92"/>
                </a:lnTo>
                <a:lnTo>
                  <a:pt x="307" y="95"/>
                </a:lnTo>
                <a:lnTo>
                  <a:pt x="305" y="97"/>
                </a:lnTo>
                <a:lnTo>
                  <a:pt x="303" y="100"/>
                </a:lnTo>
                <a:lnTo>
                  <a:pt x="301" y="103"/>
                </a:lnTo>
                <a:lnTo>
                  <a:pt x="296" y="109"/>
                </a:lnTo>
                <a:lnTo>
                  <a:pt x="294" y="111"/>
                </a:lnTo>
                <a:lnTo>
                  <a:pt x="292" y="114"/>
                </a:lnTo>
                <a:lnTo>
                  <a:pt x="291" y="116"/>
                </a:lnTo>
                <a:lnTo>
                  <a:pt x="289" y="118"/>
                </a:lnTo>
                <a:lnTo>
                  <a:pt x="287" y="120"/>
                </a:lnTo>
                <a:lnTo>
                  <a:pt x="286" y="122"/>
                </a:lnTo>
                <a:lnTo>
                  <a:pt x="284" y="124"/>
                </a:lnTo>
                <a:lnTo>
                  <a:pt x="282" y="126"/>
                </a:lnTo>
                <a:lnTo>
                  <a:pt x="281" y="127"/>
                </a:lnTo>
                <a:lnTo>
                  <a:pt x="279" y="128"/>
                </a:lnTo>
                <a:lnTo>
                  <a:pt x="278" y="130"/>
                </a:lnTo>
                <a:lnTo>
                  <a:pt x="276" y="132"/>
                </a:lnTo>
                <a:lnTo>
                  <a:pt x="275" y="133"/>
                </a:lnTo>
                <a:lnTo>
                  <a:pt x="273" y="134"/>
                </a:lnTo>
                <a:lnTo>
                  <a:pt x="272" y="136"/>
                </a:lnTo>
                <a:lnTo>
                  <a:pt x="270" y="137"/>
                </a:lnTo>
                <a:lnTo>
                  <a:pt x="269" y="138"/>
                </a:lnTo>
                <a:lnTo>
                  <a:pt x="267" y="140"/>
                </a:lnTo>
                <a:lnTo>
                  <a:pt x="266" y="141"/>
                </a:lnTo>
                <a:lnTo>
                  <a:pt x="264" y="142"/>
                </a:lnTo>
                <a:lnTo>
                  <a:pt x="262" y="144"/>
                </a:lnTo>
                <a:lnTo>
                  <a:pt x="260" y="146"/>
                </a:lnTo>
                <a:lnTo>
                  <a:pt x="258" y="147"/>
                </a:lnTo>
                <a:lnTo>
                  <a:pt x="256" y="149"/>
                </a:lnTo>
                <a:lnTo>
                  <a:pt x="254" y="151"/>
                </a:lnTo>
                <a:lnTo>
                  <a:pt x="252" y="153"/>
                </a:lnTo>
                <a:lnTo>
                  <a:pt x="250" y="155"/>
                </a:lnTo>
                <a:lnTo>
                  <a:pt x="247" y="158"/>
                </a:lnTo>
                <a:lnTo>
                  <a:pt x="244" y="160"/>
                </a:lnTo>
                <a:lnTo>
                  <a:pt x="242" y="163"/>
                </a:lnTo>
                <a:lnTo>
                  <a:pt x="239" y="165"/>
                </a:lnTo>
                <a:lnTo>
                  <a:pt x="238" y="166"/>
                </a:lnTo>
                <a:lnTo>
                  <a:pt x="237" y="167"/>
                </a:lnTo>
                <a:lnTo>
                  <a:pt x="236" y="168"/>
                </a:lnTo>
                <a:lnTo>
                  <a:pt x="235" y="169"/>
                </a:lnTo>
                <a:lnTo>
                  <a:pt x="234" y="170"/>
                </a:lnTo>
                <a:lnTo>
                  <a:pt x="234" y="171"/>
                </a:lnTo>
                <a:lnTo>
                  <a:pt x="233" y="172"/>
                </a:lnTo>
                <a:lnTo>
                  <a:pt x="232" y="172"/>
                </a:lnTo>
                <a:lnTo>
                  <a:pt x="232" y="173"/>
                </a:lnTo>
                <a:lnTo>
                  <a:pt x="231" y="174"/>
                </a:lnTo>
                <a:lnTo>
                  <a:pt x="230" y="175"/>
                </a:lnTo>
                <a:lnTo>
                  <a:pt x="230" y="176"/>
                </a:lnTo>
                <a:lnTo>
                  <a:pt x="229" y="176"/>
                </a:lnTo>
                <a:lnTo>
                  <a:pt x="228" y="177"/>
                </a:lnTo>
                <a:lnTo>
                  <a:pt x="228" y="178"/>
                </a:lnTo>
                <a:lnTo>
                  <a:pt x="227" y="178"/>
                </a:lnTo>
                <a:lnTo>
                  <a:pt x="226" y="179"/>
                </a:lnTo>
                <a:lnTo>
                  <a:pt x="226" y="180"/>
                </a:lnTo>
                <a:lnTo>
                  <a:pt x="225" y="180"/>
                </a:lnTo>
                <a:lnTo>
                  <a:pt x="224" y="181"/>
                </a:lnTo>
                <a:lnTo>
                  <a:pt x="224" y="182"/>
                </a:lnTo>
                <a:lnTo>
                  <a:pt x="223" y="182"/>
                </a:lnTo>
                <a:lnTo>
                  <a:pt x="222" y="183"/>
                </a:lnTo>
                <a:lnTo>
                  <a:pt x="221" y="184"/>
                </a:lnTo>
                <a:lnTo>
                  <a:pt x="220" y="185"/>
                </a:lnTo>
                <a:lnTo>
                  <a:pt x="219" y="186"/>
                </a:lnTo>
                <a:lnTo>
                  <a:pt x="218" y="186"/>
                </a:lnTo>
                <a:lnTo>
                  <a:pt x="216" y="187"/>
                </a:lnTo>
                <a:lnTo>
                  <a:pt x="215" y="188"/>
                </a:lnTo>
                <a:lnTo>
                  <a:pt x="214" y="190"/>
                </a:lnTo>
                <a:lnTo>
                  <a:pt x="210" y="192"/>
                </a:lnTo>
                <a:lnTo>
                  <a:pt x="208" y="192"/>
                </a:lnTo>
                <a:lnTo>
                  <a:pt x="207" y="194"/>
                </a:lnTo>
                <a:lnTo>
                  <a:pt x="206" y="194"/>
                </a:lnTo>
                <a:lnTo>
                  <a:pt x="204" y="195"/>
                </a:lnTo>
                <a:lnTo>
                  <a:pt x="203" y="196"/>
                </a:lnTo>
                <a:lnTo>
                  <a:pt x="202" y="196"/>
                </a:lnTo>
                <a:lnTo>
                  <a:pt x="200" y="197"/>
                </a:lnTo>
                <a:lnTo>
                  <a:pt x="199" y="197"/>
                </a:lnTo>
                <a:lnTo>
                  <a:pt x="198" y="198"/>
                </a:lnTo>
                <a:lnTo>
                  <a:pt x="197" y="198"/>
                </a:lnTo>
                <a:lnTo>
                  <a:pt x="196" y="198"/>
                </a:lnTo>
                <a:lnTo>
                  <a:pt x="194" y="199"/>
                </a:lnTo>
                <a:lnTo>
                  <a:pt x="194" y="199"/>
                </a:lnTo>
                <a:lnTo>
                  <a:pt x="192" y="200"/>
                </a:lnTo>
                <a:lnTo>
                  <a:pt x="191" y="200"/>
                </a:lnTo>
                <a:lnTo>
                  <a:pt x="190" y="200"/>
                </a:lnTo>
                <a:lnTo>
                  <a:pt x="189" y="201"/>
                </a:lnTo>
                <a:lnTo>
                  <a:pt x="188" y="201"/>
                </a:lnTo>
                <a:lnTo>
                  <a:pt x="187" y="202"/>
                </a:lnTo>
                <a:lnTo>
                  <a:pt x="186" y="202"/>
                </a:lnTo>
                <a:lnTo>
                  <a:pt x="184" y="202"/>
                </a:lnTo>
                <a:lnTo>
                  <a:pt x="183" y="203"/>
                </a:lnTo>
                <a:lnTo>
                  <a:pt x="182" y="204"/>
                </a:lnTo>
                <a:lnTo>
                  <a:pt x="181" y="204"/>
                </a:lnTo>
                <a:lnTo>
                  <a:pt x="179" y="205"/>
                </a:lnTo>
                <a:lnTo>
                  <a:pt x="178" y="206"/>
                </a:lnTo>
                <a:lnTo>
                  <a:pt x="176" y="206"/>
                </a:lnTo>
                <a:lnTo>
                  <a:pt x="175" y="207"/>
                </a:lnTo>
                <a:lnTo>
                  <a:pt x="173" y="208"/>
                </a:lnTo>
                <a:lnTo>
                  <a:pt x="172" y="210"/>
                </a:lnTo>
                <a:lnTo>
                  <a:pt x="168" y="212"/>
                </a:lnTo>
                <a:lnTo>
                  <a:pt x="166" y="213"/>
                </a:lnTo>
                <a:lnTo>
                  <a:pt x="164" y="214"/>
                </a:lnTo>
                <a:lnTo>
                  <a:pt x="162" y="216"/>
                </a:lnTo>
                <a:lnTo>
                  <a:pt x="161" y="216"/>
                </a:lnTo>
                <a:lnTo>
                  <a:pt x="160" y="218"/>
                </a:lnTo>
                <a:lnTo>
                  <a:pt x="158" y="218"/>
                </a:lnTo>
                <a:lnTo>
                  <a:pt x="157" y="220"/>
                </a:lnTo>
                <a:lnTo>
                  <a:pt x="156" y="220"/>
                </a:lnTo>
                <a:lnTo>
                  <a:pt x="155" y="221"/>
                </a:lnTo>
                <a:lnTo>
                  <a:pt x="154" y="222"/>
                </a:lnTo>
                <a:lnTo>
                  <a:pt x="153" y="223"/>
                </a:lnTo>
                <a:lnTo>
                  <a:pt x="152" y="224"/>
                </a:lnTo>
                <a:lnTo>
                  <a:pt x="151" y="225"/>
                </a:lnTo>
                <a:lnTo>
                  <a:pt x="150" y="226"/>
                </a:lnTo>
                <a:lnTo>
                  <a:pt x="149" y="226"/>
                </a:lnTo>
                <a:lnTo>
                  <a:pt x="148" y="227"/>
                </a:lnTo>
                <a:lnTo>
                  <a:pt x="148" y="228"/>
                </a:lnTo>
                <a:lnTo>
                  <a:pt x="146" y="229"/>
                </a:lnTo>
                <a:lnTo>
                  <a:pt x="146" y="230"/>
                </a:lnTo>
                <a:lnTo>
                  <a:pt x="145" y="231"/>
                </a:lnTo>
                <a:lnTo>
                  <a:pt x="144" y="232"/>
                </a:lnTo>
                <a:lnTo>
                  <a:pt x="143" y="233"/>
                </a:lnTo>
                <a:lnTo>
                  <a:pt x="142" y="234"/>
                </a:lnTo>
                <a:lnTo>
                  <a:pt x="140" y="236"/>
                </a:lnTo>
                <a:lnTo>
                  <a:pt x="139" y="237"/>
                </a:lnTo>
                <a:lnTo>
                  <a:pt x="138" y="238"/>
                </a:lnTo>
                <a:lnTo>
                  <a:pt x="136" y="240"/>
                </a:lnTo>
                <a:lnTo>
                  <a:pt x="135" y="241"/>
                </a:lnTo>
                <a:lnTo>
                  <a:pt x="133" y="242"/>
                </a:lnTo>
                <a:lnTo>
                  <a:pt x="132" y="244"/>
                </a:lnTo>
                <a:lnTo>
                  <a:pt x="127" y="248"/>
                </a:lnTo>
                <a:lnTo>
                  <a:pt x="125" y="250"/>
                </a:lnTo>
                <a:lnTo>
                  <a:pt x="123" y="252"/>
                </a:lnTo>
                <a:lnTo>
                  <a:pt x="122" y="253"/>
                </a:lnTo>
                <a:lnTo>
                  <a:pt x="120" y="254"/>
                </a:lnTo>
                <a:lnTo>
                  <a:pt x="118" y="256"/>
                </a:lnTo>
                <a:lnTo>
                  <a:pt x="117" y="257"/>
                </a:lnTo>
                <a:lnTo>
                  <a:pt x="115" y="258"/>
                </a:lnTo>
                <a:lnTo>
                  <a:pt x="114" y="260"/>
                </a:lnTo>
                <a:lnTo>
                  <a:pt x="113" y="261"/>
                </a:lnTo>
                <a:lnTo>
                  <a:pt x="111" y="262"/>
                </a:lnTo>
                <a:lnTo>
                  <a:pt x="110" y="263"/>
                </a:lnTo>
                <a:lnTo>
                  <a:pt x="109" y="264"/>
                </a:lnTo>
                <a:lnTo>
                  <a:pt x="108" y="265"/>
                </a:lnTo>
                <a:lnTo>
                  <a:pt x="106" y="266"/>
                </a:lnTo>
                <a:lnTo>
                  <a:pt x="105" y="267"/>
                </a:lnTo>
                <a:lnTo>
                  <a:pt x="104" y="268"/>
                </a:lnTo>
                <a:lnTo>
                  <a:pt x="103" y="269"/>
                </a:lnTo>
                <a:lnTo>
                  <a:pt x="102" y="270"/>
                </a:lnTo>
                <a:lnTo>
                  <a:pt x="101" y="271"/>
                </a:lnTo>
                <a:lnTo>
                  <a:pt x="100" y="273"/>
                </a:lnTo>
                <a:lnTo>
                  <a:pt x="98" y="274"/>
                </a:lnTo>
                <a:lnTo>
                  <a:pt x="97" y="275"/>
                </a:lnTo>
                <a:lnTo>
                  <a:pt x="96" y="277"/>
                </a:lnTo>
                <a:lnTo>
                  <a:pt x="95" y="278"/>
                </a:lnTo>
                <a:lnTo>
                  <a:pt x="94" y="280"/>
                </a:lnTo>
                <a:lnTo>
                  <a:pt x="92" y="282"/>
                </a:lnTo>
                <a:lnTo>
                  <a:pt x="91" y="284"/>
                </a:lnTo>
                <a:lnTo>
                  <a:pt x="89" y="286"/>
                </a:lnTo>
                <a:lnTo>
                  <a:pt x="88" y="288"/>
                </a:lnTo>
                <a:lnTo>
                  <a:pt x="86" y="291"/>
                </a:lnTo>
                <a:lnTo>
                  <a:pt x="76" y="305"/>
                </a:lnTo>
                <a:lnTo>
                  <a:pt x="71" y="312"/>
                </a:lnTo>
                <a:lnTo>
                  <a:pt x="66" y="319"/>
                </a:lnTo>
                <a:lnTo>
                  <a:pt x="62" y="326"/>
                </a:lnTo>
                <a:lnTo>
                  <a:pt x="57" y="333"/>
                </a:lnTo>
                <a:lnTo>
                  <a:pt x="52" y="339"/>
                </a:lnTo>
                <a:lnTo>
                  <a:pt x="48" y="346"/>
                </a:lnTo>
                <a:lnTo>
                  <a:pt x="43" y="352"/>
                </a:lnTo>
                <a:lnTo>
                  <a:pt x="39" y="359"/>
                </a:lnTo>
                <a:lnTo>
                  <a:pt x="34" y="365"/>
                </a:lnTo>
                <a:lnTo>
                  <a:pt x="30" y="371"/>
                </a:lnTo>
                <a:lnTo>
                  <a:pt x="27" y="377"/>
                </a:lnTo>
                <a:lnTo>
                  <a:pt x="23" y="383"/>
                </a:lnTo>
                <a:lnTo>
                  <a:pt x="20" y="389"/>
                </a:lnTo>
                <a:lnTo>
                  <a:pt x="16" y="395"/>
                </a:lnTo>
                <a:lnTo>
                  <a:pt x="13" y="400"/>
                </a:lnTo>
                <a:lnTo>
                  <a:pt x="11" y="406"/>
                </a:lnTo>
                <a:lnTo>
                  <a:pt x="8" y="411"/>
                </a:lnTo>
                <a:lnTo>
                  <a:pt x="6" y="416"/>
                </a:lnTo>
                <a:lnTo>
                  <a:pt x="4" y="421"/>
                </a:lnTo>
                <a:lnTo>
                  <a:pt x="3" y="426"/>
                </a:lnTo>
                <a:lnTo>
                  <a:pt x="2" y="430"/>
                </a:lnTo>
                <a:lnTo>
                  <a:pt x="1" y="435"/>
                </a:lnTo>
                <a:lnTo>
                  <a:pt x="0" y="439"/>
                </a:lnTo>
                <a:lnTo>
                  <a:pt x="0" y="444"/>
                </a:lnTo>
                <a:lnTo>
                  <a:pt x="1" y="448"/>
                </a:lnTo>
                <a:lnTo>
                  <a:pt x="2" y="451"/>
                </a:lnTo>
                <a:lnTo>
                  <a:pt x="3" y="455"/>
                </a:lnTo>
                <a:lnTo>
                  <a:pt x="5" y="458"/>
                </a:lnTo>
                <a:lnTo>
                  <a:pt x="7" y="462"/>
                </a:lnTo>
                <a:lnTo>
                  <a:pt x="10" y="465"/>
                </a:lnTo>
                <a:lnTo>
                  <a:pt x="10" y="465"/>
                </a:lnTo>
                <a:lnTo>
                  <a:pt x="10" y="465"/>
                </a:lnTo>
                <a:lnTo>
                  <a:pt x="10" y="465"/>
                </a:lnTo>
                <a:lnTo>
                  <a:pt x="11" y="465"/>
                </a:lnTo>
                <a:lnTo>
                  <a:pt x="11" y="465"/>
                </a:lnTo>
                <a:lnTo>
                  <a:pt x="11" y="465"/>
                </a:lnTo>
                <a:lnTo>
                  <a:pt x="12" y="465"/>
                </a:lnTo>
                <a:lnTo>
                  <a:pt x="12" y="465"/>
                </a:lnTo>
                <a:lnTo>
                  <a:pt x="12" y="465"/>
                </a:lnTo>
                <a:lnTo>
                  <a:pt x="12" y="465"/>
                </a:lnTo>
                <a:lnTo>
                  <a:pt x="12" y="465"/>
                </a:lnTo>
                <a:lnTo>
                  <a:pt x="13" y="465"/>
                </a:lnTo>
                <a:lnTo>
                  <a:pt x="13" y="465"/>
                </a:lnTo>
                <a:lnTo>
                  <a:pt x="14" y="465"/>
                </a:lnTo>
                <a:lnTo>
                  <a:pt x="14" y="465"/>
                </a:lnTo>
                <a:lnTo>
                  <a:pt x="14" y="465"/>
                </a:lnTo>
                <a:lnTo>
                  <a:pt x="14" y="465"/>
                </a:lnTo>
                <a:lnTo>
                  <a:pt x="15" y="464"/>
                </a:lnTo>
                <a:lnTo>
                  <a:pt x="15" y="464"/>
                </a:lnTo>
                <a:lnTo>
                  <a:pt x="15" y="464"/>
                </a:lnTo>
                <a:lnTo>
                  <a:pt x="16" y="464"/>
                </a:lnTo>
                <a:lnTo>
                  <a:pt x="16" y="464"/>
                </a:lnTo>
                <a:lnTo>
                  <a:pt x="16" y="464"/>
                </a:lnTo>
                <a:lnTo>
                  <a:pt x="17" y="464"/>
                </a:lnTo>
                <a:lnTo>
                  <a:pt x="17" y="464"/>
                </a:lnTo>
                <a:lnTo>
                  <a:pt x="17" y="463"/>
                </a:lnTo>
                <a:lnTo>
                  <a:pt x="18" y="463"/>
                </a:lnTo>
                <a:lnTo>
                  <a:pt x="18" y="463"/>
                </a:lnTo>
                <a:lnTo>
                  <a:pt x="18" y="463"/>
                </a:lnTo>
                <a:lnTo>
                  <a:pt x="19" y="462"/>
                </a:lnTo>
                <a:lnTo>
                  <a:pt x="19" y="462"/>
                </a:lnTo>
              </a:path>
            </a:pathLst>
          </a:custGeom>
          <a:solidFill>
            <a:srgbClr val="A0CA88"/>
          </a:solidFill>
          <a:ln w="0" cap="flat" cmpd="sng">
            <a:solidFill>
              <a:srgbClr val="55555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5054" name="Freeform 14"/>
          <p:cNvSpPr>
            <a:spLocks/>
          </p:cNvSpPr>
          <p:nvPr/>
        </p:nvSpPr>
        <p:spPr bwMode="auto">
          <a:xfrm>
            <a:off x="1760538" y="3727450"/>
            <a:ext cx="500062" cy="739775"/>
          </a:xfrm>
          <a:custGeom>
            <a:avLst/>
            <a:gdLst>
              <a:gd name="T0" fmla="*/ 331 w 354"/>
              <a:gd name="T1" fmla="*/ 457 h 466"/>
              <a:gd name="T2" fmla="*/ 330 w 354"/>
              <a:gd name="T3" fmla="*/ 452 h 466"/>
              <a:gd name="T4" fmla="*/ 327 w 354"/>
              <a:gd name="T5" fmla="*/ 443 h 466"/>
              <a:gd name="T6" fmla="*/ 323 w 354"/>
              <a:gd name="T7" fmla="*/ 433 h 466"/>
              <a:gd name="T8" fmla="*/ 319 w 354"/>
              <a:gd name="T9" fmla="*/ 426 h 466"/>
              <a:gd name="T10" fmla="*/ 314 w 354"/>
              <a:gd name="T11" fmla="*/ 413 h 466"/>
              <a:gd name="T12" fmla="*/ 311 w 354"/>
              <a:gd name="T13" fmla="*/ 407 h 466"/>
              <a:gd name="T14" fmla="*/ 308 w 354"/>
              <a:gd name="T15" fmla="*/ 400 h 466"/>
              <a:gd name="T16" fmla="*/ 302 w 354"/>
              <a:gd name="T17" fmla="*/ 387 h 466"/>
              <a:gd name="T18" fmla="*/ 298 w 354"/>
              <a:gd name="T19" fmla="*/ 377 h 466"/>
              <a:gd name="T20" fmla="*/ 293 w 354"/>
              <a:gd name="T21" fmla="*/ 367 h 466"/>
              <a:gd name="T22" fmla="*/ 289 w 354"/>
              <a:gd name="T23" fmla="*/ 354 h 466"/>
              <a:gd name="T24" fmla="*/ 287 w 354"/>
              <a:gd name="T25" fmla="*/ 347 h 466"/>
              <a:gd name="T26" fmla="*/ 283 w 354"/>
              <a:gd name="T27" fmla="*/ 340 h 466"/>
              <a:gd name="T28" fmla="*/ 234 w 354"/>
              <a:gd name="T29" fmla="*/ 317 h 466"/>
              <a:gd name="T30" fmla="*/ 184 w 354"/>
              <a:gd name="T31" fmla="*/ 316 h 466"/>
              <a:gd name="T32" fmla="*/ 123 w 354"/>
              <a:gd name="T33" fmla="*/ 301 h 466"/>
              <a:gd name="T34" fmla="*/ 111 w 354"/>
              <a:gd name="T35" fmla="*/ 294 h 466"/>
              <a:gd name="T36" fmla="*/ 105 w 354"/>
              <a:gd name="T37" fmla="*/ 288 h 466"/>
              <a:gd name="T38" fmla="*/ 93 w 354"/>
              <a:gd name="T39" fmla="*/ 275 h 466"/>
              <a:gd name="T40" fmla="*/ 83 w 354"/>
              <a:gd name="T41" fmla="*/ 262 h 466"/>
              <a:gd name="T42" fmla="*/ 77 w 354"/>
              <a:gd name="T43" fmla="*/ 250 h 466"/>
              <a:gd name="T44" fmla="*/ 67 w 354"/>
              <a:gd name="T45" fmla="*/ 231 h 466"/>
              <a:gd name="T46" fmla="*/ 62 w 354"/>
              <a:gd name="T47" fmla="*/ 222 h 466"/>
              <a:gd name="T48" fmla="*/ 58 w 354"/>
              <a:gd name="T49" fmla="*/ 211 h 466"/>
              <a:gd name="T50" fmla="*/ 52 w 354"/>
              <a:gd name="T51" fmla="*/ 188 h 466"/>
              <a:gd name="T52" fmla="*/ 49 w 354"/>
              <a:gd name="T53" fmla="*/ 170 h 466"/>
              <a:gd name="T54" fmla="*/ 47 w 354"/>
              <a:gd name="T55" fmla="*/ 149 h 466"/>
              <a:gd name="T56" fmla="*/ 40 w 354"/>
              <a:gd name="T57" fmla="*/ 115 h 466"/>
              <a:gd name="T58" fmla="*/ 36 w 354"/>
              <a:gd name="T59" fmla="*/ 93 h 466"/>
              <a:gd name="T60" fmla="*/ 28 w 354"/>
              <a:gd name="T61" fmla="*/ 65 h 466"/>
              <a:gd name="T62" fmla="*/ 15 w 354"/>
              <a:gd name="T63" fmla="*/ 31 h 466"/>
              <a:gd name="T64" fmla="*/ 4 w 354"/>
              <a:gd name="T65" fmla="*/ 8 h 466"/>
              <a:gd name="T66" fmla="*/ 0 w 354"/>
              <a:gd name="T67" fmla="*/ 0 h 466"/>
              <a:gd name="T68" fmla="*/ 3 w 354"/>
              <a:gd name="T69" fmla="*/ 7 h 466"/>
              <a:gd name="T70" fmla="*/ 9 w 354"/>
              <a:gd name="T71" fmla="*/ 21 h 466"/>
              <a:gd name="T72" fmla="*/ 20 w 354"/>
              <a:gd name="T73" fmla="*/ 45 h 466"/>
              <a:gd name="T74" fmla="*/ 31 w 354"/>
              <a:gd name="T75" fmla="*/ 68 h 466"/>
              <a:gd name="T76" fmla="*/ 42 w 354"/>
              <a:gd name="T77" fmla="*/ 88 h 466"/>
              <a:gd name="T78" fmla="*/ 65 w 354"/>
              <a:gd name="T79" fmla="*/ 118 h 466"/>
              <a:gd name="T80" fmla="*/ 83 w 354"/>
              <a:gd name="T81" fmla="*/ 135 h 466"/>
              <a:gd name="T82" fmla="*/ 102 w 354"/>
              <a:gd name="T83" fmla="*/ 153 h 466"/>
              <a:gd name="T84" fmla="*/ 121 w 354"/>
              <a:gd name="T85" fmla="*/ 171 h 466"/>
              <a:gd name="T86" fmla="*/ 128 w 354"/>
              <a:gd name="T87" fmla="*/ 179 h 466"/>
              <a:gd name="T88" fmla="*/ 138 w 354"/>
              <a:gd name="T89" fmla="*/ 187 h 466"/>
              <a:gd name="T90" fmla="*/ 155 w 354"/>
              <a:gd name="T91" fmla="*/ 197 h 466"/>
              <a:gd name="T92" fmla="*/ 167 w 354"/>
              <a:gd name="T93" fmla="*/ 201 h 466"/>
              <a:gd name="T94" fmla="*/ 183 w 354"/>
              <a:gd name="T95" fmla="*/ 210 h 466"/>
              <a:gd name="T96" fmla="*/ 201 w 354"/>
              <a:gd name="T97" fmla="*/ 222 h 466"/>
              <a:gd name="T98" fmla="*/ 211 w 354"/>
              <a:gd name="T99" fmla="*/ 232 h 466"/>
              <a:gd name="T100" fmla="*/ 229 w 354"/>
              <a:gd name="T101" fmla="*/ 250 h 466"/>
              <a:gd name="T102" fmla="*/ 246 w 354"/>
              <a:gd name="T103" fmla="*/ 264 h 466"/>
              <a:gd name="T104" fmla="*/ 259 w 354"/>
              <a:gd name="T105" fmla="*/ 277 h 466"/>
              <a:gd name="T106" fmla="*/ 293 w 354"/>
              <a:gd name="T107" fmla="*/ 326 h 466"/>
              <a:gd name="T108" fmla="*/ 338 w 354"/>
              <a:gd name="T109" fmla="*/ 395 h 466"/>
              <a:gd name="T110" fmla="*/ 353 w 354"/>
              <a:gd name="T111" fmla="*/ 447 h 466"/>
              <a:gd name="T112" fmla="*/ 343 w 354"/>
              <a:gd name="T113" fmla="*/ 465 h 466"/>
              <a:gd name="T114" fmla="*/ 340 w 354"/>
              <a:gd name="T115" fmla="*/ 465 h 466"/>
              <a:gd name="T116" fmla="*/ 336 w 354"/>
              <a:gd name="T117" fmla="*/ 463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 h="466">
                <a:moveTo>
                  <a:pt x="335" y="463"/>
                </a:moveTo>
                <a:lnTo>
                  <a:pt x="334" y="461"/>
                </a:lnTo>
                <a:lnTo>
                  <a:pt x="333" y="461"/>
                </a:lnTo>
                <a:lnTo>
                  <a:pt x="333" y="461"/>
                </a:lnTo>
                <a:lnTo>
                  <a:pt x="333" y="460"/>
                </a:lnTo>
                <a:lnTo>
                  <a:pt x="332" y="459"/>
                </a:lnTo>
                <a:lnTo>
                  <a:pt x="332" y="459"/>
                </a:lnTo>
                <a:lnTo>
                  <a:pt x="332" y="459"/>
                </a:lnTo>
                <a:lnTo>
                  <a:pt x="331" y="458"/>
                </a:lnTo>
                <a:lnTo>
                  <a:pt x="331" y="458"/>
                </a:lnTo>
                <a:lnTo>
                  <a:pt x="331" y="457"/>
                </a:lnTo>
                <a:lnTo>
                  <a:pt x="331" y="457"/>
                </a:lnTo>
                <a:lnTo>
                  <a:pt x="331" y="456"/>
                </a:lnTo>
                <a:lnTo>
                  <a:pt x="331" y="456"/>
                </a:lnTo>
                <a:lnTo>
                  <a:pt x="331" y="455"/>
                </a:lnTo>
                <a:lnTo>
                  <a:pt x="330" y="455"/>
                </a:lnTo>
                <a:lnTo>
                  <a:pt x="330" y="455"/>
                </a:lnTo>
                <a:lnTo>
                  <a:pt x="330" y="454"/>
                </a:lnTo>
                <a:lnTo>
                  <a:pt x="330" y="453"/>
                </a:lnTo>
                <a:lnTo>
                  <a:pt x="330" y="453"/>
                </a:lnTo>
                <a:lnTo>
                  <a:pt x="330" y="453"/>
                </a:lnTo>
                <a:lnTo>
                  <a:pt x="330" y="452"/>
                </a:lnTo>
                <a:lnTo>
                  <a:pt x="329" y="451"/>
                </a:lnTo>
                <a:lnTo>
                  <a:pt x="329" y="451"/>
                </a:lnTo>
                <a:lnTo>
                  <a:pt x="329" y="450"/>
                </a:lnTo>
                <a:lnTo>
                  <a:pt x="329" y="450"/>
                </a:lnTo>
                <a:lnTo>
                  <a:pt x="329" y="449"/>
                </a:lnTo>
                <a:lnTo>
                  <a:pt x="329" y="449"/>
                </a:lnTo>
                <a:lnTo>
                  <a:pt x="329" y="448"/>
                </a:lnTo>
                <a:lnTo>
                  <a:pt x="328" y="447"/>
                </a:lnTo>
                <a:lnTo>
                  <a:pt x="328" y="446"/>
                </a:lnTo>
                <a:lnTo>
                  <a:pt x="328" y="446"/>
                </a:lnTo>
                <a:lnTo>
                  <a:pt x="327" y="443"/>
                </a:lnTo>
                <a:lnTo>
                  <a:pt x="326" y="442"/>
                </a:lnTo>
                <a:lnTo>
                  <a:pt x="325" y="441"/>
                </a:lnTo>
                <a:lnTo>
                  <a:pt x="325" y="440"/>
                </a:lnTo>
                <a:lnTo>
                  <a:pt x="325" y="439"/>
                </a:lnTo>
                <a:lnTo>
                  <a:pt x="324" y="438"/>
                </a:lnTo>
                <a:lnTo>
                  <a:pt x="324" y="437"/>
                </a:lnTo>
                <a:lnTo>
                  <a:pt x="324" y="437"/>
                </a:lnTo>
                <a:lnTo>
                  <a:pt x="323" y="436"/>
                </a:lnTo>
                <a:lnTo>
                  <a:pt x="323" y="435"/>
                </a:lnTo>
                <a:lnTo>
                  <a:pt x="323" y="434"/>
                </a:lnTo>
                <a:lnTo>
                  <a:pt x="323" y="433"/>
                </a:lnTo>
                <a:lnTo>
                  <a:pt x="322" y="433"/>
                </a:lnTo>
                <a:lnTo>
                  <a:pt x="322" y="432"/>
                </a:lnTo>
                <a:lnTo>
                  <a:pt x="322" y="431"/>
                </a:lnTo>
                <a:lnTo>
                  <a:pt x="321" y="431"/>
                </a:lnTo>
                <a:lnTo>
                  <a:pt x="321" y="430"/>
                </a:lnTo>
                <a:lnTo>
                  <a:pt x="321" y="429"/>
                </a:lnTo>
                <a:lnTo>
                  <a:pt x="321" y="429"/>
                </a:lnTo>
                <a:lnTo>
                  <a:pt x="320" y="428"/>
                </a:lnTo>
                <a:lnTo>
                  <a:pt x="320" y="427"/>
                </a:lnTo>
                <a:lnTo>
                  <a:pt x="319" y="427"/>
                </a:lnTo>
                <a:lnTo>
                  <a:pt x="319" y="426"/>
                </a:lnTo>
                <a:lnTo>
                  <a:pt x="319" y="425"/>
                </a:lnTo>
                <a:lnTo>
                  <a:pt x="318" y="424"/>
                </a:lnTo>
                <a:lnTo>
                  <a:pt x="318" y="423"/>
                </a:lnTo>
                <a:lnTo>
                  <a:pt x="317" y="422"/>
                </a:lnTo>
                <a:lnTo>
                  <a:pt x="317" y="421"/>
                </a:lnTo>
                <a:lnTo>
                  <a:pt x="317" y="420"/>
                </a:lnTo>
                <a:lnTo>
                  <a:pt x="316" y="419"/>
                </a:lnTo>
                <a:lnTo>
                  <a:pt x="316" y="417"/>
                </a:lnTo>
                <a:lnTo>
                  <a:pt x="315" y="415"/>
                </a:lnTo>
                <a:lnTo>
                  <a:pt x="314" y="414"/>
                </a:lnTo>
                <a:lnTo>
                  <a:pt x="314" y="413"/>
                </a:lnTo>
                <a:lnTo>
                  <a:pt x="313" y="413"/>
                </a:lnTo>
                <a:lnTo>
                  <a:pt x="313" y="412"/>
                </a:lnTo>
                <a:lnTo>
                  <a:pt x="313" y="411"/>
                </a:lnTo>
                <a:lnTo>
                  <a:pt x="313" y="411"/>
                </a:lnTo>
                <a:lnTo>
                  <a:pt x="312" y="410"/>
                </a:lnTo>
                <a:lnTo>
                  <a:pt x="312" y="409"/>
                </a:lnTo>
                <a:lnTo>
                  <a:pt x="312" y="409"/>
                </a:lnTo>
                <a:lnTo>
                  <a:pt x="311" y="408"/>
                </a:lnTo>
                <a:lnTo>
                  <a:pt x="311" y="407"/>
                </a:lnTo>
                <a:lnTo>
                  <a:pt x="311" y="407"/>
                </a:lnTo>
                <a:lnTo>
                  <a:pt x="311" y="407"/>
                </a:lnTo>
                <a:lnTo>
                  <a:pt x="311" y="406"/>
                </a:lnTo>
                <a:lnTo>
                  <a:pt x="310" y="405"/>
                </a:lnTo>
                <a:lnTo>
                  <a:pt x="310" y="405"/>
                </a:lnTo>
                <a:lnTo>
                  <a:pt x="310" y="404"/>
                </a:lnTo>
                <a:lnTo>
                  <a:pt x="309" y="404"/>
                </a:lnTo>
                <a:lnTo>
                  <a:pt x="309" y="403"/>
                </a:lnTo>
                <a:lnTo>
                  <a:pt x="309" y="403"/>
                </a:lnTo>
                <a:lnTo>
                  <a:pt x="309" y="402"/>
                </a:lnTo>
                <a:lnTo>
                  <a:pt x="309" y="401"/>
                </a:lnTo>
                <a:lnTo>
                  <a:pt x="308" y="401"/>
                </a:lnTo>
                <a:lnTo>
                  <a:pt x="308" y="400"/>
                </a:lnTo>
                <a:lnTo>
                  <a:pt x="307" y="399"/>
                </a:lnTo>
                <a:lnTo>
                  <a:pt x="307" y="399"/>
                </a:lnTo>
                <a:lnTo>
                  <a:pt x="307" y="398"/>
                </a:lnTo>
                <a:lnTo>
                  <a:pt x="307" y="397"/>
                </a:lnTo>
                <a:lnTo>
                  <a:pt x="306" y="396"/>
                </a:lnTo>
                <a:lnTo>
                  <a:pt x="306" y="395"/>
                </a:lnTo>
                <a:lnTo>
                  <a:pt x="304" y="392"/>
                </a:lnTo>
                <a:lnTo>
                  <a:pt x="304" y="391"/>
                </a:lnTo>
                <a:lnTo>
                  <a:pt x="303" y="389"/>
                </a:lnTo>
                <a:lnTo>
                  <a:pt x="303" y="388"/>
                </a:lnTo>
                <a:lnTo>
                  <a:pt x="302" y="387"/>
                </a:lnTo>
                <a:lnTo>
                  <a:pt x="302" y="386"/>
                </a:lnTo>
                <a:lnTo>
                  <a:pt x="301" y="385"/>
                </a:lnTo>
                <a:lnTo>
                  <a:pt x="301" y="384"/>
                </a:lnTo>
                <a:lnTo>
                  <a:pt x="301" y="383"/>
                </a:lnTo>
                <a:lnTo>
                  <a:pt x="300" y="382"/>
                </a:lnTo>
                <a:lnTo>
                  <a:pt x="300" y="381"/>
                </a:lnTo>
                <a:lnTo>
                  <a:pt x="299" y="380"/>
                </a:lnTo>
                <a:lnTo>
                  <a:pt x="299" y="379"/>
                </a:lnTo>
                <a:lnTo>
                  <a:pt x="299" y="379"/>
                </a:lnTo>
                <a:lnTo>
                  <a:pt x="298" y="378"/>
                </a:lnTo>
                <a:lnTo>
                  <a:pt x="298" y="377"/>
                </a:lnTo>
                <a:lnTo>
                  <a:pt x="298" y="377"/>
                </a:lnTo>
                <a:lnTo>
                  <a:pt x="297" y="375"/>
                </a:lnTo>
                <a:lnTo>
                  <a:pt x="297" y="375"/>
                </a:lnTo>
                <a:lnTo>
                  <a:pt x="297" y="374"/>
                </a:lnTo>
                <a:lnTo>
                  <a:pt x="296" y="373"/>
                </a:lnTo>
                <a:lnTo>
                  <a:pt x="296" y="372"/>
                </a:lnTo>
                <a:lnTo>
                  <a:pt x="295" y="371"/>
                </a:lnTo>
                <a:lnTo>
                  <a:pt x="295" y="370"/>
                </a:lnTo>
                <a:lnTo>
                  <a:pt x="294" y="369"/>
                </a:lnTo>
                <a:lnTo>
                  <a:pt x="294" y="368"/>
                </a:lnTo>
                <a:lnTo>
                  <a:pt x="293" y="367"/>
                </a:lnTo>
                <a:lnTo>
                  <a:pt x="293" y="365"/>
                </a:lnTo>
                <a:lnTo>
                  <a:pt x="292" y="364"/>
                </a:lnTo>
                <a:lnTo>
                  <a:pt x="291" y="363"/>
                </a:lnTo>
                <a:lnTo>
                  <a:pt x="291" y="361"/>
                </a:lnTo>
                <a:lnTo>
                  <a:pt x="290" y="359"/>
                </a:lnTo>
                <a:lnTo>
                  <a:pt x="290" y="358"/>
                </a:lnTo>
                <a:lnTo>
                  <a:pt x="289" y="357"/>
                </a:lnTo>
                <a:lnTo>
                  <a:pt x="289" y="356"/>
                </a:lnTo>
                <a:lnTo>
                  <a:pt x="289" y="355"/>
                </a:lnTo>
                <a:lnTo>
                  <a:pt x="289" y="355"/>
                </a:lnTo>
                <a:lnTo>
                  <a:pt x="289" y="354"/>
                </a:lnTo>
                <a:lnTo>
                  <a:pt x="288" y="353"/>
                </a:lnTo>
                <a:lnTo>
                  <a:pt x="288" y="352"/>
                </a:lnTo>
                <a:lnTo>
                  <a:pt x="288" y="352"/>
                </a:lnTo>
                <a:lnTo>
                  <a:pt x="288" y="351"/>
                </a:lnTo>
                <a:lnTo>
                  <a:pt x="288" y="350"/>
                </a:lnTo>
                <a:lnTo>
                  <a:pt x="288" y="350"/>
                </a:lnTo>
                <a:lnTo>
                  <a:pt x="287" y="349"/>
                </a:lnTo>
                <a:lnTo>
                  <a:pt x="287" y="348"/>
                </a:lnTo>
                <a:lnTo>
                  <a:pt x="287" y="348"/>
                </a:lnTo>
                <a:lnTo>
                  <a:pt x="287" y="347"/>
                </a:lnTo>
                <a:lnTo>
                  <a:pt x="287" y="347"/>
                </a:lnTo>
                <a:lnTo>
                  <a:pt x="287" y="346"/>
                </a:lnTo>
                <a:lnTo>
                  <a:pt x="287" y="345"/>
                </a:lnTo>
                <a:lnTo>
                  <a:pt x="286" y="345"/>
                </a:lnTo>
                <a:lnTo>
                  <a:pt x="286" y="344"/>
                </a:lnTo>
                <a:lnTo>
                  <a:pt x="286" y="343"/>
                </a:lnTo>
                <a:lnTo>
                  <a:pt x="285" y="343"/>
                </a:lnTo>
                <a:lnTo>
                  <a:pt x="285" y="342"/>
                </a:lnTo>
                <a:lnTo>
                  <a:pt x="285" y="342"/>
                </a:lnTo>
                <a:lnTo>
                  <a:pt x="284" y="341"/>
                </a:lnTo>
                <a:lnTo>
                  <a:pt x="283" y="341"/>
                </a:lnTo>
                <a:lnTo>
                  <a:pt x="283" y="340"/>
                </a:lnTo>
                <a:lnTo>
                  <a:pt x="282" y="339"/>
                </a:lnTo>
                <a:lnTo>
                  <a:pt x="281" y="339"/>
                </a:lnTo>
                <a:lnTo>
                  <a:pt x="271" y="332"/>
                </a:lnTo>
                <a:lnTo>
                  <a:pt x="266" y="329"/>
                </a:lnTo>
                <a:lnTo>
                  <a:pt x="261" y="326"/>
                </a:lnTo>
                <a:lnTo>
                  <a:pt x="257" y="324"/>
                </a:lnTo>
                <a:lnTo>
                  <a:pt x="252" y="322"/>
                </a:lnTo>
                <a:lnTo>
                  <a:pt x="248" y="321"/>
                </a:lnTo>
                <a:lnTo>
                  <a:pt x="243" y="319"/>
                </a:lnTo>
                <a:lnTo>
                  <a:pt x="239" y="318"/>
                </a:lnTo>
                <a:lnTo>
                  <a:pt x="234" y="317"/>
                </a:lnTo>
                <a:lnTo>
                  <a:pt x="230" y="317"/>
                </a:lnTo>
                <a:lnTo>
                  <a:pt x="225" y="317"/>
                </a:lnTo>
                <a:lnTo>
                  <a:pt x="221" y="316"/>
                </a:lnTo>
                <a:lnTo>
                  <a:pt x="217" y="316"/>
                </a:lnTo>
                <a:lnTo>
                  <a:pt x="212" y="316"/>
                </a:lnTo>
                <a:lnTo>
                  <a:pt x="207" y="316"/>
                </a:lnTo>
                <a:lnTo>
                  <a:pt x="203" y="316"/>
                </a:lnTo>
                <a:lnTo>
                  <a:pt x="198" y="316"/>
                </a:lnTo>
                <a:lnTo>
                  <a:pt x="193" y="316"/>
                </a:lnTo>
                <a:lnTo>
                  <a:pt x="189" y="316"/>
                </a:lnTo>
                <a:lnTo>
                  <a:pt x="184" y="316"/>
                </a:lnTo>
                <a:lnTo>
                  <a:pt x="179" y="315"/>
                </a:lnTo>
                <a:lnTo>
                  <a:pt x="174" y="315"/>
                </a:lnTo>
                <a:lnTo>
                  <a:pt x="169" y="315"/>
                </a:lnTo>
                <a:lnTo>
                  <a:pt x="164" y="314"/>
                </a:lnTo>
                <a:lnTo>
                  <a:pt x="159" y="313"/>
                </a:lnTo>
                <a:lnTo>
                  <a:pt x="153" y="312"/>
                </a:lnTo>
                <a:lnTo>
                  <a:pt x="147" y="310"/>
                </a:lnTo>
                <a:lnTo>
                  <a:pt x="141" y="308"/>
                </a:lnTo>
                <a:lnTo>
                  <a:pt x="136" y="306"/>
                </a:lnTo>
                <a:lnTo>
                  <a:pt x="129" y="304"/>
                </a:lnTo>
                <a:lnTo>
                  <a:pt x="123" y="301"/>
                </a:lnTo>
                <a:lnTo>
                  <a:pt x="121" y="299"/>
                </a:lnTo>
                <a:lnTo>
                  <a:pt x="119" y="299"/>
                </a:lnTo>
                <a:lnTo>
                  <a:pt x="118" y="298"/>
                </a:lnTo>
                <a:lnTo>
                  <a:pt x="117" y="298"/>
                </a:lnTo>
                <a:lnTo>
                  <a:pt x="116" y="297"/>
                </a:lnTo>
                <a:lnTo>
                  <a:pt x="115" y="297"/>
                </a:lnTo>
                <a:lnTo>
                  <a:pt x="114" y="296"/>
                </a:lnTo>
                <a:lnTo>
                  <a:pt x="113" y="295"/>
                </a:lnTo>
                <a:lnTo>
                  <a:pt x="113" y="295"/>
                </a:lnTo>
                <a:lnTo>
                  <a:pt x="112" y="295"/>
                </a:lnTo>
                <a:lnTo>
                  <a:pt x="111" y="294"/>
                </a:lnTo>
                <a:lnTo>
                  <a:pt x="111" y="293"/>
                </a:lnTo>
                <a:lnTo>
                  <a:pt x="110" y="293"/>
                </a:lnTo>
                <a:lnTo>
                  <a:pt x="109" y="293"/>
                </a:lnTo>
                <a:lnTo>
                  <a:pt x="109" y="292"/>
                </a:lnTo>
                <a:lnTo>
                  <a:pt x="108" y="291"/>
                </a:lnTo>
                <a:lnTo>
                  <a:pt x="107" y="291"/>
                </a:lnTo>
                <a:lnTo>
                  <a:pt x="107" y="290"/>
                </a:lnTo>
                <a:lnTo>
                  <a:pt x="106" y="290"/>
                </a:lnTo>
                <a:lnTo>
                  <a:pt x="106" y="289"/>
                </a:lnTo>
                <a:lnTo>
                  <a:pt x="105" y="289"/>
                </a:lnTo>
                <a:lnTo>
                  <a:pt x="105" y="288"/>
                </a:lnTo>
                <a:lnTo>
                  <a:pt x="104" y="287"/>
                </a:lnTo>
                <a:lnTo>
                  <a:pt x="103" y="286"/>
                </a:lnTo>
                <a:lnTo>
                  <a:pt x="103" y="285"/>
                </a:lnTo>
                <a:lnTo>
                  <a:pt x="102" y="285"/>
                </a:lnTo>
                <a:lnTo>
                  <a:pt x="101" y="284"/>
                </a:lnTo>
                <a:lnTo>
                  <a:pt x="100" y="283"/>
                </a:lnTo>
                <a:lnTo>
                  <a:pt x="99" y="282"/>
                </a:lnTo>
                <a:lnTo>
                  <a:pt x="98" y="281"/>
                </a:lnTo>
                <a:lnTo>
                  <a:pt x="97" y="280"/>
                </a:lnTo>
                <a:lnTo>
                  <a:pt x="94" y="276"/>
                </a:lnTo>
                <a:lnTo>
                  <a:pt x="93" y="275"/>
                </a:lnTo>
                <a:lnTo>
                  <a:pt x="92" y="273"/>
                </a:lnTo>
                <a:lnTo>
                  <a:pt x="91" y="272"/>
                </a:lnTo>
                <a:lnTo>
                  <a:pt x="90" y="271"/>
                </a:lnTo>
                <a:lnTo>
                  <a:pt x="89" y="269"/>
                </a:lnTo>
                <a:lnTo>
                  <a:pt x="88" y="268"/>
                </a:lnTo>
                <a:lnTo>
                  <a:pt x="87" y="267"/>
                </a:lnTo>
                <a:lnTo>
                  <a:pt x="86" y="266"/>
                </a:lnTo>
                <a:lnTo>
                  <a:pt x="85" y="265"/>
                </a:lnTo>
                <a:lnTo>
                  <a:pt x="85" y="264"/>
                </a:lnTo>
                <a:lnTo>
                  <a:pt x="84" y="263"/>
                </a:lnTo>
                <a:lnTo>
                  <a:pt x="83" y="262"/>
                </a:lnTo>
                <a:lnTo>
                  <a:pt x="83" y="261"/>
                </a:lnTo>
                <a:lnTo>
                  <a:pt x="82" y="260"/>
                </a:lnTo>
                <a:lnTo>
                  <a:pt x="82" y="259"/>
                </a:lnTo>
                <a:lnTo>
                  <a:pt x="81" y="258"/>
                </a:lnTo>
                <a:lnTo>
                  <a:pt x="81" y="257"/>
                </a:lnTo>
                <a:lnTo>
                  <a:pt x="80" y="256"/>
                </a:lnTo>
                <a:lnTo>
                  <a:pt x="79" y="255"/>
                </a:lnTo>
                <a:lnTo>
                  <a:pt x="79" y="253"/>
                </a:lnTo>
                <a:lnTo>
                  <a:pt x="78" y="252"/>
                </a:lnTo>
                <a:lnTo>
                  <a:pt x="77" y="251"/>
                </a:lnTo>
                <a:lnTo>
                  <a:pt x="77" y="250"/>
                </a:lnTo>
                <a:lnTo>
                  <a:pt x="76" y="248"/>
                </a:lnTo>
                <a:lnTo>
                  <a:pt x="75" y="247"/>
                </a:lnTo>
                <a:lnTo>
                  <a:pt x="75" y="245"/>
                </a:lnTo>
                <a:lnTo>
                  <a:pt x="74" y="243"/>
                </a:lnTo>
                <a:lnTo>
                  <a:pt x="73" y="242"/>
                </a:lnTo>
                <a:lnTo>
                  <a:pt x="72" y="240"/>
                </a:lnTo>
                <a:lnTo>
                  <a:pt x="71" y="238"/>
                </a:lnTo>
                <a:lnTo>
                  <a:pt x="69" y="235"/>
                </a:lnTo>
                <a:lnTo>
                  <a:pt x="69" y="234"/>
                </a:lnTo>
                <a:lnTo>
                  <a:pt x="68" y="233"/>
                </a:lnTo>
                <a:lnTo>
                  <a:pt x="67" y="231"/>
                </a:lnTo>
                <a:lnTo>
                  <a:pt x="67" y="230"/>
                </a:lnTo>
                <a:lnTo>
                  <a:pt x="66" y="229"/>
                </a:lnTo>
                <a:lnTo>
                  <a:pt x="66" y="228"/>
                </a:lnTo>
                <a:lnTo>
                  <a:pt x="65" y="227"/>
                </a:lnTo>
                <a:lnTo>
                  <a:pt x="65" y="227"/>
                </a:lnTo>
                <a:lnTo>
                  <a:pt x="64" y="226"/>
                </a:lnTo>
                <a:lnTo>
                  <a:pt x="64" y="225"/>
                </a:lnTo>
                <a:lnTo>
                  <a:pt x="63" y="224"/>
                </a:lnTo>
                <a:lnTo>
                  <a:pt x="63" y="223"/>
                </a:lnTo>
                <a:lnTo>
                  <a:pt x="63" y="222"/>
                </a:lnTo>
                <a:lnTo>
                  <a:pt x="62" y="222"/>
                </a:lnTo>
                <a:lnTo>
                  <a:pt x="62" y="221"/>
                </a:lnTo>
                <a:lnTo>
                  <a:pt x="61" y="220"/>
                </a:lnTo>
                <a:lnTo>
                  <a:pt x="61" y="219"/>
                </a:lnTo>
                <a:lnTo>
                  <a:pt x="61" y="218"/>
                </a:lnTo>
                <a:lnTo>
                  <a:pt x="60" y="217"/>
                </a:lnTo>
                <a:lnTo>
                  <a:pt x="60" y="217"/>
                </a:lnTo>
                <a:lnTo>
                  <a:pt x="60" y="215"/>
                </a:lnTo>
                <a:lnTo>
                  <a:pt x="59" y="215"/>
                </a:lnTo>
                <a:lnTo>
                  <a:pt x="59" y="213"/>
                </a:lnTo>
                <a:lnTo>
                  <a:pt x="59" y="213"/>
                </a:lnTo>
                <a:lnTo>
                  <a:pt x="58" y="211"/>
                </a:lnTo>
                <a:lnTo>
                  <a:pt x="58" y="210"/>
                </a:lnTo>
                <a:lnTo>
                  <a:pt x="57" y="209"/>
                </a:lnTo>
                <a:lnTo>
                  <a:pt x="57" y="207"/>
                </a:lnTo>
                <a:lnTo>
                  <a:pt x="57" y="206"/>
                </a:lnTo>
                <a:lnTo>
                  <a:pt x="56" y="204"/>
                </a:lnTo>
                <a:lnTo>
                  <a:pt x="55" y="199"/>
                </a:lnTo>
                <a:lnTo>
                  <a:pt x="54" y="196"/>
                </a:lnTo>
                <a:lnTo>
                  <a:pt x="53" y="194"/>
                </a:lnTo>
                <a:lnTo>
                  <a:pt x="53" y="192"/>
                </a:lnTo>
                <a:lnTo>
                  <a:pt x="52" y="190"/>
                </a:lnTo>
                <a:lnTo>
                  <a:pt x="52" y="188"/>
                </a:lnTo>
                <a:lnTo>
                  <a:pt x="51" y="186"/>
                </a:lnTo>
                <a:lnTo>
                  <a:pt x="51" y="184"/>
                </a:lnTo>
                <a:lnTo>
                  <a:pt x="51" y="182"/>
                </a:lnTo>
                <a:lnTo>
                  <a:pt x="51" y="181"/>
                </a:lnTo>
                <a:lnTo>
                  <a:pt x="50" y="179"/>
                </a:lnTo>
                <a:lnTo>
                  <a:pt x="50" y="177"/>
                </a:lnTo>
                <a:lnTo>
                  <a:pt x="50" y="176"/>
                </a:lnTo>
                <a:lnTo>
                  <a:pt x="50" y="175"/>
                </a:lnTo>
                <a:lnTo>
                  <a:pt x="50" y="173"/>
                </a:lnTo>
                <a:lnTo>
                  <a:pt x="49" y="171"/>
                </a:lnTo>
                <a:lnTo>
                  <a:pt x="49" y="170"/>
                </a:lnTo>
                <a:lnTo>
                  <a:pt x="49" y="169"/>
                </a:lnTo>
                <a:lnTo>
                  <a:pt x="49" y="167"/>
                </a:lnTo>
                <a:lnTo>
                  <a:pt x="49" y="165"/>
                </a:lnTo>
                <a:lnTo>
                  <a:pt x="49" y="163"/>
                </a:lnTo>
                <a:lnTo>
                  <a:pt x="49" y="162"/>
                </a:lnTo>
                <a:lnTo>
                  <a:pt x="48" y="160"/>
                </a:lnTo>
                <a:lnTo>
                  <a:pt x="48" y="158"/>
                </a:lnTo>
                <a:lnTo>
                  <a:pt x="48" y="156"/>
                </a:lnTo>
                <a:lnTo>
                  <a:pt x="47" y="154"/>
                </a:lnTo>
                <a:lnTo>
                  <a:pt x="47" y="152"/>
                </a:lnTo>
                <a:lnTo>
                  <a:pt x="47" y="149"/>
                </a:lnTo>
                <a:lnTo>
                  <a:pt x="46" y="147"/>
                </a:lnTo>
                <a:lnTo>
                  <a:pt x="46" y="144"/>
                </a:lnTo>
                <a:lnTo>
                  <a:pt x="45" y="141"/>
                </a:lnTo>
                <a:lnTo>
                  <a:pt x="44" y="134"/>
                </a:lnTo>
                <a:lnTo>
                  <a:pt x="43" y="131"/>
                </a:lnTo>
                <a:lnTo>
                  <a:pt x="43" y="128"/>
                </a:lnTo>
                <a:lnTo>
                  <a:pt x="42" y="125"/>
                </a:lnTo>
                <a:lnTo>
                  <a:pt x="42" y="122"/>
                </a:lnTo>
                <a:lnTo>
                  <a:pt x="41" y="120"/>
                </a:lnTo>
                <a:lnTo>
                  <a:pt x="41" y="117"/>
                </a:lnTo>
                <a:lnTo>
                  <a:pt x="40" y="115"/>
                </a:lnTo>
                <a:lnTo>
                  <a:pt x="40" y="113"/>
                </a:lnTo>
                <a:lnTo>
                  <a:pt x="39" y="111"/>
                </a:lnTo>
                <a:lnTo>
                  <a:pt x="39" y="109"/>
                </a:lnTo>
                <a:lnTo>
                  <a:pt x="39" y="107"/>
                </a:lnTo>
                <a:lnTo>
                  <a:pt x="39" y="105"/>
                </a:lnTo>
                <a:lnTo>
                  <a:pt x="38" y="103"/>
                </a:lnTo>
                <a:lnTo>
                  <a:pt x="38" y="101"/>
                </a:lnTo>
                <a:lnTo>
                  <a:pt x="37" y="99"/>
                </a:lnTo>
                <a:lnTo>
                  <a:pt x="37" y="97"/>
                </a:lnTo>
                <a:lnTo>
                  <a:pt x="37" y="95"/>
                </a:lnTo>
                <a:lnTo>
                  <a:pt x="36" y="93"/>
                </a:lnTo>
                <a:lnTo>
                  <a:pt x="36" y="91"/>
                </a:lnTo>
                <a:lnTo>
                  <a:pt x="35" y="89"/>
                </a:lnTo>
                <a:lnTo>
                  <a:pt x="35" y="87"/>
                </a:lnTo>
                <a:lnTo>
                  <a:pt x="34" y="85"/>
                </a:lnTo>
                <a:lnTo>
                  <a:pt x="33" y="82"/>
                </a:lnTo>
                <a:lnTo>
                  <a:pt x="33" y="80"/>
                </a:lnTo>
                <a:lnTo>
                  <a:pt x="32" y="77"/>
                </a:lnTo>
                <a:lnTo>
                  <a:pt x="31" y="74"/>
                </a:lnTo>
                <a:lnTo>
                  <a:pt x="30" y="71"/>
                </a:lnTo>
                <a:lnTo>
                  <a:pt x="29" y="68"/>
                </a:lnTo>
                <a:lnTo>
                  <a:pt x="28" y="65"/>
                </a:lnTo>
                <a:lnTo>
                  <a:pt x="27" y="62"/>
                </a:lnTo>
                <a:lnTo>
                  <a:pt x="25" y="56"/>
                </a:lnTo>
                <a:lnTo>
                  <a:pt x="24" y="53"/>
                </a:lnTo>
                <a:lnTo>
                  <a:pt x="23" y="50"/>
                </a:lnTo>
                <a:lnTo>
                  <a:pt x="21" y="47"/>
                </a:lnTo>
                <a:lnTo>
                  <a:pt x="21" y="44"/>
                </a:lnTo>
                <a:lnTo>
                  <a:pt x="19" y="41"/>
                </a:lnTo>
                <a:lnTo>
                  <a:pt x="18" y="39"/>
                </a:lnTo>
                <a:lnTo>
                  <a:pt x="17" y="36"/>
                </a:lnTo>
                <a:lnTo>
                  <a:pt x="16" y="33"/>
                </a:lnTo>
                <a:lnTo>
                  <a:pt x="15" y="31"/>
                </a:lnTo>
                <a:lnTo>
                  <a:pt x="14" y="28"/>
                </a:lnTo>
                <a:lnTo>
                  <a:pt x="13" y="25"/>
                </a:lnTo>
                <a:lnTo>
                  <a:pt x="11" y="23"/>
                </a:lnTo>
                <a:lnTo>
                  <a:pt x="10" y="21"/>
                </a:lnTo>
                <a:lnTo>
                  <a:pt x="9" y="19"/>
                </a:lnTo>
                <a:lnTo>
                  <a:pt x="8" y="17"/>
                </a:lnTo>
                <a:lnTo>
                  <a:pt x="7" y="15"/>
                </a:lnTo>
                <a:lnTo>
                  <a:pt x="6" y="13"/>
                </a:lnTo>
                <a:lnTo>
                  <a:pt x="5" y="11"/>
                </a:lnTo>
                <a:lnTo>
                  <a:pt x="5" y="9"/>
                </a:lnTo>
                <a:lnTo>
                  <a:pt x="4" y="8"/>
                </a:lnTo>
                <a:lnTo>
                  <a:pt x="3" y="7"/>
                </a:lnTo>
                <a:lnTo>
                  <a:pt x="2" y="5"/>
                </a:lnTo>
                <a:lnTo>
                  <a:pt x="2" y="4"/>
                </a:lnTo>
                <a:lnTo>
                  <a:pt x="1" y="3"/>
                </a:lnTo>
                <a:lnTo>
                  <a:pt x="1" y="2"/>
                </a:lnTo>
                <a:lnTo>
                  <a:pt x="0" y="1"/>
                </a:lnTo>
                <a:lnTo>
                  <a:pt x="0" y="1"/>
                </a:lnTo>
                <a:lnTo>
                  <a:pt x="0" y="0"/>
                </a:lnTo>
                <a:lnTo>
                  <a:pt x="0" y="0"/>
                </a:lnTo>
                <a:lnTo>
                  <a:pt x="0" y="0"/>
                </a:lnTo>
                <a:lnTo>
                  <a:pt x="0" y="0"/>
                </a:lnTo>
                <a:lnTo>
                  <a:pt x="0" y="1"/>
                </a:lnTo>
                <a:lnTo>
                  <a:pt x="0" y="1"/>
                </a:lnTo>
                <a:lnTo>
                  <a:pt x="0" y="1"/>
                </a:lnTo>
                <a:lnTo>
                  <a:pt x="0" y="2"/>
                </a:lnTo>
                <a:lnTo>
                  <a:pt x="1" y="2"/>
                </a:lnTo>
                <a:lnTo>
                  <a:pt x="1" y="3"/>
                </a:lnTo>
                <a:lnTo>
                  <a:pt x="1" y="4"/>
                </a:lnTo>
                <a:lnTo>
                  <a:pt x="1" y="5"/>
                </a:lnTo>
                <a:lnTo>
                  <a:pt x="2" y="5"/>
                </a:lnTo>
                <a:lnTo>
                  <a:pt x="2" y="6"/>
                </a:lnTo>
                <a:lnTo>
                  <a:pt x="3" y="7"/>
                </a:lnTo>
                <a:lnTo>
                  <a:pt x="3" y="8"/>
                </a:lnTo>
                <a:lnTo>
                  <a:pt x="3" y="9"/>
                </a:lnTo>
                <a:lnTo>
                  <a:pt x="4" y="11"/>
                </a:lnTo>
                <a:lnTo>
                  <a:pt x="5" y="12"/>
                </a:lnTo>
                <a:lnTo>
                  <a:pt x="5" y="13"/>
                </a:lnTo>
                <a:lnTo>
                  <a:pt x="5" y="14"/>
                </a:lnTo>
                <a:lnTo>
                  <a:pt x="6" y="16"/>
                </a:lnTo>
                <a:lnTo>
                  <a:pt x="7" y="17"/>
                </a:lnTo>
                <a:lnTo>
                  <a:pt x="7" y="19"/>
                </a:lnTo>
                <a:lnTo>
                  <a:pt x="8" y="20"/>
                </a:lnTo>
                <a:lnTo>
                  <a:pt x="9" y="21"/>
                </a:lnTo>
                <a:lnTo>
                  <a:pt x="9" y="23"/>
                </a:lnTo>
                <a:lnTo>
                  <a:pt x="10" y="24"/>
                </a:lnTo>
                <a:lnTo>
                  <a:pt x="11" y="26"/>
                </a:lnTo>
                <a:lnTo>
                  <a:pt x="11" y="27"/>
                </a:lnTo>
                <a:lnTo>
                  <a:pt x="12" y="29"/>
                </a:lnTo>
                <a:lnTo>
                  <a:pt x="13" y="31"/>
                </a:lnTo>
                <a:lnTo>
                  <a:pt x="14" y="32"/>
                </a:lnTo>
                <a:lnTo>
                  <a:pt x="15" y="34"/>
                </a:lnTo>
                <a:lnTo>
                  <a:pt x="17" y="40"/>
                </a:lnTo>
                <a:lnTo>
                  <a:pt x="19" y="43"/>
                </a:lnTo>
                <a:lnTo>
                  <a:pt x="20" y="45"/>
                </a:lnTo>
                <a:lnTo>
                  <a:pt x="21" y="48"/>
                </a:lnTo>
                <a:lnTo>
                  <a:pt x="23" y="51"/>
                </a:lnTo>
                <a:lnTo>
                  <a:pt x="24" y="53"/>
                </a:lnTo>
                <a:lnTo>
                  <a:pt x="25" y="55"/>
                </a:lnTo>
                <a:lnTo>
                  <a:pt x="26" y="57"/>
                </a:lnTo>
                <a:lnTo>
                  <a:pt x="27" y="59"/>
                </a:lnTo>
                <a:lnTo>
                  <a:pt x="27" y="61"/>
                </a:lnTo>
                <a:lnTo>
                  <a:pt x="28" y="63"/>
                </a:lnTo>
                <a:lnTo>
                  <a:pt x="29" y="65"/>
                </a:lnTo>
                <a:lnTo>
                  <a:pt x="30" y="67"/>
                </a:lnTo>
                <a:lnTo>
                  <a:pt x="31" y="68"/>
                </a:lnTo>
                <a:lnTo>
                  <a:pt x="32" y="70"/>
                </a:lnTo>
                <a:lnTo>
                  <a:pt x="33" y="71"/>
                </a:lnTo>
                <a:lnTo>
                  <a:pt x="33" y="73"/>
                </a:lnTo>
                <a:lnTo>
                  <a:pt x="34" y="75"/>
                </a:lnTo>
                <a:lnTo>
                  <a:pt x="35" y="77"/>
                </a:lnTo>
                <a:lnTo>
                  <a:pt x="36" y="78"/>
                </a:lnTo>
                <a:lnTo>
                  <a:pt x="37" y="80"/>
                </a:lnTo>
                <a:lnTo>
                  <a:pt x="39" y="82"/>
                </a:lnTo>
                <a:lnTo>
                  <a:pt x="40" y="84"/>
                </a:lnTo>
                <a:lnTo>
                  <a:pt x="41" y="86"/>
                </a:lnTo>
                <a:lnTo>
                  <a:pt x="42" y="88"/>
                </a:lnTo>
                <a:lnTo>
                  <a:pt x="44" y="90"/>
                </a:lnTo>
                <a:lnTo>
                  <a:pt x="45" y="93"/>
                </a:lnTo>
                <a:lnTo>
                  <a:pt x="47" y="95"/>
                </a:lnTo>
                <a:lnTo>
                  <a:pt x="49" y="97"/>
                </a:lnTo>
                <a:lnTo>
                  <a:pt x="51" y="100"/>
                </a:lnTo>
                <a:lnTo>
                  <a:pt x="53" y="103"/>
                </a:lnTo>
                <a:lnTo>
                  <a:pt x="58" y="109"/>
                </a:lnTo>
                <a:lnTo>
                  <a:pt x="60" y="111"/>
                </a:lnTo>
                <a:lnTo>
                  <a:pt x="62" y="114"/>
                </a:lnTo>
                <a:lnTo>
                  <a:pt x="63" y="116"/>
                </a:lnTo>
                <a:lnTo>
                  <a:pt x="65" y="118"/>
                </a:lnTo>
                <a:lnTo>
                  <a:pt x="67" y="120"/>
                </a:lnTo>
                <a:lnTo>
                  <a:pt x="69" y="122"/>
                </a:lnTo>
                <a:lnTo>
                  <a:pt x="71" y="124"/>
                </a:lnTo>
                <a:lnTo>
                  <a:pt x="72" y="125"/>
                </a:lnTo>
                <a:lnTo>
                  <a:pt x="73" y="127"/>
                </a:lnTo>
                <a:lnTo>
                  <a:pt x="75" y="129"/>
                </a:lnTo>
                <a:lnTo>
                  <a:pt x="77" y="130"/>
                </a:lnTo>
                <a:lnTo>
                  <a:pt x="78" y="131"/>
                </a:lnTo>
                <a:lnTo>
                  <a:pt x="79" y="133"/>
                </a:lnTo>
                <a:lnTo>
                  <a:pt x="81" y="134"/>
                </a:lnTo>
                <a:lnTo>
                  <a:pt x="83" y="135"/>
                </a:lnTo>
                <a:lnTo>
                  <a:pt x="84" y="137"/>
                </a:lnTo>
                <a:lnTo>
                  <a:pt x="85" y="138"/>
                </a:lnTo>
                <a:lnTo>
                  <a:pt x="87" y="139"/>
                </a:lnTo>
                <a:lnTo>
                  <a:pt x="89" y="141"/>
                </a:lnTo>
                <a:lnTo>
                  <a:pt x="91" y="142"/>
                </a:lnTo>
                <a:lnTo>
                  <a:pt x="92" y="144"/>
                </a:lnTo>
                <a:lnTo>
                  <a:pt x="94" y="145"/>
                </a:lnTo>
                <a:lnTo>
                  <a:pt x="96" y="147"/>
                </a:lnTo>
                <a:lnTo>
                  <a:pt x="98" y="149"/>
                </a:lnTo>
                <a:lnTo>
                  <a:pt x="100" y="151"/>
                </a:lnTo>
                <a:lnTo>
                  <a:pt x="102" y="153"/>
                </a:lnTo>
                <a:lnTo>
                  <a:pt x="105" y="155"/>
                </a:lnTo>
                <a:lnTo>
                  <a:pt x="107" y="157"/>
                </a:lnTo>
                <a:lnTo>
                  <a:pt x="110" y="160"/>
                </a:lnTo>
                <a:lnTo>
                  <a:pt x="113" y="163"/>
                </a:lnTo>
                <a:lnTo>
                  <a:pt x="115" y="165"/>
                </a:lnTo>
                <a:lnTo>
                  <a:pt x="116" y="166"/>
                </a:lnTo>
                <a:lnTo>
                  <a:pt x="117" y="167"/>
                </a:lnTo>
                <a:lnTo>
                  <a:pt x="118" y="168"/>
                </a:lnTo>
                <a:lnTo>
                  <a:pt x="119" y="169"/>
                </a:lnTo>
                <a:lnTo>
                  <a:pt x="120" y="170"/>
                </a:lnTo>
                <a:lnTo>
                  <a:pt x="121" y="171"/>
                </a:lnTo>
                <a:lnTo>
                  <a:pt x="121" y="172"/>
                </a:lnTo>
                <a:lnTo>
                  <a:pt x="122" y="173"/>
                </a:lnTo>
                <a:lnTo>
                  <a:pt x="123" y="173"/>
                </a:lnTo>
                <a:lnTo>
                  <a:pt x="123" y="174"/>
                </a:lnTo>
                <a:lnTo>
                  <a:pt x="124" y="175"/>
                </a:lnTo>
                <a:lnTo>
                  <a:pt x="125" y="175"/>
                </a:lnTo>
                <a:lnTo>
                  <a:pt x="125" y="176"/>
                </a:lnTo>
                <a:lnTo>
                  <a:pt x="126" y="177"/>
                </a:lnTo>
                <a:lnTo>
                  <a:pt x="127" y="177"/>
                </a:lnTo>
                <a:lnTo>
                  <a:pt x="127" y="178"/>
                </a:lnTo>
                <a:lnTo>
                  <a:pt x="128" y="179"/>
                </a:lnTo>
                <a:lnTo>
                  <a:pt x="129" y="179"/>
                </a:lnTo>
                <a:lnTo>
                  <a:pt x="129" y="180"/>
                </a:lnTo>
                <a:lnTo>
                  <a:pt x="130" y="181"/>
                </a:lnTo>
                <a:lnTo>
                  <a:pt x="131" y="182"/>
                </a:lnTo>
                <a:lnTo>
                  <a:pt x="132" y="182"/>
                </a:lnTo>
                <a:lnTo>
                  <a:pt x="133" y="183"/>
                </a:lnTo>
                <a:lnTo>
                  <a:pt x="133" y="184"/>
                </a:lnTo>
                <a:lnTo>
                  <a:pt x="135" y="185"/>
                </a:lnTo>
                <a:lnTo>
                  <a:pt x="135" y="185"/>
                </a:lnTo>
                <a:lnTo>
                  <a:pt x="137" y="186"/>
                </a:lnTo>
                <a:lnTo>
                  <a:pt x="138" y="187"/>
                </a:lnTo>
                <a:lnTo>
                  <a:pt x="139" y="188"/>
                </a:lnTo>
                <a:lnTo>
                  <a:pt x="141" y="189"/>
                </a:lnTo>
                <a:lnTo>
                  <a:pt x="144" y="191"/>
                </a:lnTo>
                <a:lnTo>
                  <a:pt x="146" y="193"/>
                </a:lnTo>
                <a:lnTo>
                  <a:pt x="147" y="193"/>
                </a:lnTo>
                <a:lnTo>
                  <a:pt x="149" y="194"/>
                </a:lnTo>
                <a:lnTo>
                  <a:pt x="150" y="195"/>
                </a:lnTo>
                <a:lnTo>
                  <a:pt x="151" y="195"/>
                </a:lnTo>
                <a:lnTo>
                  <a:pt x="153" y="196"/>
                </a:lnTo>
                <a:lnTo>
                  <a:pt x="154" y="197"/>
                </a:lnTo>
                <a:lnTo>
                  <a:pt x="155" y="197"/>
                </a:lnTo>
                <a:lnTo>
                  <a:pt x="156" y="198"/>
                </a:lnTo>
                <a:lnTo>
                  <a:pt x="157" y="198"/>
                </a:lnTo>
                <a:lnTo>
                  <a:pt x="159" y="199"/>
                </a:lnTo>
                <a:lnTo>
                  <a:pt x="160" y="199"/>
                </a:lnTo>
                <a:lnTo>
                  <a:pt x="161" y="199"/>
                </a:lnTo>
                <a:lnTo>
                  <a:pt x="162" y="200"/>
                </a:lnTo>
                <a:lnTo>
                  <a:pt x="163" y="200"/>
                </a:lnTo>
                <a:lnTo>
                  <a:pt x="164" y="200"/>
                </a:lnTo>
                <a:lnTo>
                  <a:pt x="165" y="201"/>
                </a:lnTo>
                <a:lnTo>
                  <a:pt x="166" y="201"/>
                </a:lnTo>
                <a:lnTo>
                  <a:pt x="167" y="201"/>
                </a:lnTo>
                <a:lnTo>
                  <a:pt x="169" y="202"/>
                </a:lnTo>
                <a:lnTo>
                  <a:pt x="170" y="203"/>
                </a:lnTo>
                <a:lnTo>
                  <a:pt x="171" y="203"/>
                </a:lnTo>
                <a:lnTo>
                  <a:pt x="172" y="203"/>
                </a:lnTo>
                <a:lnTo>
                  <a:pt x="173" y="204"/>
                </a:lnTo>
                <a:lnTo>
                  <a:pt x="175" y="205"/>
                </a:lnTo>
                <a:lnTo>
                  <a:pt x="176" y="206"/>
                </a:lnTo>
                <a:lnTo>
                  <a:pt x="178" y="207"/>
                </a:lnTo>
                <a:lnTo>
                  <a:pt x="179" y="207"/>
                </a:lnTo>
                <a:lnTo>
                  <a:pt x="181" y="209"/>
                </a:lnTo>
                <a:lnTo>
                  <a:pt x="183" y="210"/>
                </a:lnTo>
                <a:lnTo>
                  <a:pt x="187" y="212"/>
                </a:lnTo>
                <a:lnTo>
                  <a:pt x="189" y="213"/>
                </a:lnTo>
                <a:lnTo>
                  <a:pt x="190" y="215"/>
                </a:lnTo>
                <a:lnTo>
                  <a:pt x="192" y="216"/>
                </a:lnTo>
                <a:lnTo>
                  <a:pt x="193" y="217"/>
                </a:lnTo>
                <a:lnTo>
                  <a:pt x="195" y="218"/>
                </a:lnTo>
                <a:lnTo>
                  <a:pt x="196" y="219"/>
                </a:lnTo>
                <a:lnTo>
                  <a:pt x="197" y="219"/>
                </a:lnTo>
                <a:lnTo>
                  <a:pt x="198" y="221"/>
                </a:lnTo>
                <a:lnTo>
                  <a:pt x="199" y="221"/>
                </a:lnTo>
                <a:lnTo>
                  <a:pt x="201" y="222"/>
                </a:lnTo>
                <a:lnTo>
                  <a:pt x="201" y="223"/>
                </a:lnTo>
                <a:lnTo>
                  <a:pt x="203" y="224"/>
                </a:lnTo>
                <a:lnTo>
                  <a:pt x="203" y="225"/>
                </a:lnTo>
                <a:lnTo>
                  <a:pt x="204" y="226"/>
                </a:lnTo>
                <a:lnTo>
                  <a:pt x="205" y="227"/>
                </a:lnTo>
                <a:lnTo>
                  <a:pt x="206" y="227"/>
                </a:lnTo>
                <a:lnTo>
                  <a:pt x="207" y="228"/>
                </a:lnTo>
                <a:lnTo>
                  <a:pt x="208" y="229"/>
                </a:lnTo>
                <a:lnTo>
                  <a:pt x="209" y="230"/>
                </a:lnTo>
                <a:lnTo>
                  <a:pt x="210" y="231"/>
                </a:lnTo>
                <a:lnTo>
                  <a:pt x="211" y="232"/>
                </a:lnTo>
                <a:lnTo>
                  <a:pt x="212" y="233"/>
                </a:lnTo>
                <a:lnTo>
                  <a:pt x="213" y="234"/>
                </a:lnTo>
                <a:lnTo>
                  <a:pt x="214" y="235"/>
                </a:lnTo>
                <a:lnTo>
                  <a:pt x="215" y="237"/>
                </a:lnTo>
                <a:lnTo>
                  <a:pt x="217" y="238"/>
                </a:lnTo>
                <a:lnTo>
                  <a:pt x="218" y="240"/>
                </a:lnTo>
                <a:lnTo>
                  <a:pt x="220" y="241"/>
                </a:lnTo>
                <a:lnTo>
                  <a:pt x="221" y="243"/>
                </a:lnTo>
                <a:lnTo>
                  <a:pt x="223" y="245"/>
                </a:lnTo>
                <a:lnTo>
                  <a:pt x="227" y="248"/>
                </a:lnTo>
                <a:lnTo>
                  <a:pt x="229" y="250"/>
                </a:lnTo>
                <a:lnTo>
                  <a:pt x="231" y="251"/>
                </a:lnTo>
                <a:lnTo>
                  <a:pt x="233" y="253"/>
                </a:lnTo>
                <a:lnTo>
                  <a:pt x="235" y="255"/>
                </a:lnTo>
                <a:lnTo>
                  <a:pt x="236" y="256"/>
                </a:lnTo>
                <a:lnTo>
                  <a:pt x="238" y="257"/>
                </a:lnTo>
                <a:lnTo>
                  <a:pt x="239" y="258"/>
                </a:lnTo>
                <a:lnTo>
                  <a:pt x="241" y="259"/>
                </a:lnTo>
                <a:lnTo>
                  <a:pt x="242" y="261"/>
                </a:lnTo>
                <a:lnTo>
                  <a:pt x="243" y="262"/>
                </a:lnTo>
                <a:lnTo>
                  <a:pt x="245" y="263"/>
                </a:lnTo>
                <a:lnTo>
                  <a:pt x="246" y="264"/>
                </a:lnTo>
                <a:lnTo>
                  <a:pt x="247" y="265"/>
                </a:lnTo>
                <a:lnTo>
                  <a:pt x="248" y="266"/>
                </a:lnTo>
                <a:lnTo>
                  <a:pt x="249" y="267"/>
                </a:lnTo>
                <a:lnTo>
                  <a:pt x="250" y="268"/>
                </a:lnTo>
                <a:lnTo>
                  <a:pt x="251" y="269"/>
                </a:lnTo>
                <a:lnTo>
                  <a:pt x="253" y="270"/>
                </a:lnTo>
                <a:lnTo>
                  <a:pt x="254" y="271"/>
                </a:lnTo>
                <a:lnTo>
                  <a:pt x="255" y="273"/>
                </a:lnTo>
                <a:lnTo>
                  <a:pt x="256" y="274"/>
                </a:lnTo>
                <a:lnTo>
                  <a:pt x="257" y="275"/>
                </a:lnTo>
                <a:lnTo>
                  <a:pt x="259" y="277"/>
                </a:lnTo>
                <a:lnTo>
                  <a:pt x="260" y="278"/>
                </a:lnTo>
                <a:lnTo>
                  <a:pt x="261" y="280"/>
                </a:lnTo>
                <a:lnTo>
                  <a:pt x="262" y="282"/>
                </a:lnTo>
                <a:lnTo>
                  <a:pt x="264" y="284"/>
                </a:lnTo>
                <a:lnTo>
                  <a:pt x="265" y="286"/>
                </a:lnTo>
                <a:lnTo>
                  <a:pt x="267" y="288"/>
                </a:lnTo>
                <a:lnTo>
                  <a:pt x="269" y="291"/>
                </a:lnTo>
                <a:lnTo>
                  <a:pt x="278" y="305"/>
                </a:lnTo>
                <a:lnTo>
                  <a:pt x="283" y="312"/>
                </a:lnTo>
                <a:lnTo>
                  <a:pt x="288" y="319"/>
                </a:lnTo>
                <a:lnTo>
                  <a:pt x="293" y="326"/>
                </a:lnTo>
                <a:lnTo>
                  <a:pt x="297" y="333"/>
                </a:lnTo>
                <a:lnTo>
                  <a:pt x="302" y="339"/>
                </a:lnTo>
                <a:lnTo>
                  <a:pt x="307" y="346"/>
                </a:lnTo>
                <a:lnTo>
                  <a:pt x="311" y="353"/>
                </a:lnTo>
                <a:lnTo>
                  <a:pt x="315" y="359"/>
                </a:lnTo>
                <a:lnTo>
                  <a:pt x="320" y="365"/>
                </a:lnTo>
                <a:lnTo>
                  <a:pt x="324" y="371"/>
                </a:lnTo>
                <a:lnTo>
                  <a:pt x="328" y="377"/>
                </a:lnTo>
                <a:lnTo>
                  <a:pt x="331" y="383"/>
                </a:lnTo>
                <a:lnTo>
                  <a:pt x="335" y="389"/>
                </a:lnTo>
                <a:lnTo>
                  <a:pt x="338" y="395"/>
                </a:lnTo>
                <a:lnTo>
                  <a:pt x="341" y="400"/>
                </a:lnTo>
                <a:lnTo>
                  <a:pt x="343" y="406"/>
                </a:lnTo>
                <a:lnTo>
                  <a:pt x="346" y="411"/>
                </a:lnTo>
                <a:lnTo>
                  <a:pt x="348" y="416"/>
                </a:lnTo>
                <a:lnTo>
                  <a:pt x="350" y="421"/>
                </a:lnTo>
                <a:lnTo>
                  <a:pt x="351" y="426"/>
                </a:lnTo>
                <a:lnTo>
                  <a:pt x="353" y="431"/>
                </a:lnTo>
                <a:lnTo>
                  <a:pt x="353" y="435"/>
                </a:lnTo>
                <a:lnTo>
                  <a:pt x="353" y="439"/>
                </a:lnTo>
                <a:lnTo>
                  <a:pt x="353" y="443"/>
                </a:lnTo>
                <a:lnTo>
                  <a:pt x="353" y="447"/>
                </a:lnTo>
                <a:lnTo>
                  <a:pt x="352" y="451"/>
                </a:lnTo>
                <a:lnTo>
                  <a:pt x="351" y="455"/>
                </a:lnTo>
                <a:lnTo>
                  <a:pt x="349" y="458"/>
                </a:lnTo>
                <a:lnTo>
                  <a:pt x="347" y="461"/>
                </a:lnTo>
                <a:lnTo>
                  <a:pt x="345" y="465"/>
                </a:lnTo>
                <a:lnTo>
                  <a:pt x="344" y="465"/>
                </a:lnTo>
                <a:lnTo>
                  <a:pt x="344" y="465"/>
                </a:lnTo>
                <a:lnTo>
                  <a:pt x="344" y="465"/>
                </a:lnTo>
                <a:lnTo>
                  <a:pt x="343" y="465"/>
                </a:lnTo>
                <a:lnTo>
                  <a:pt x="343" y="465"/>
                </a:lnTo>
                <a:lnTo>
                  <a:pt x="343" y="465"/>
                </a:lnTo>
                <a:lnTo>
                  <a:pt x="343" y="465"/>
                </a:lnTo>
                <a:lnTo>
                  <a:pt x="343" y="465"/>
                </a:lnTo>
                <a:lnTo>
                  <a:pt x="342" y="465"/>
                </a:lnTo>
                <a:lnTo>
                  <a:pt x="342" y="465"/>
                </a:lnTo>
                <a:lnTo>
                  <a:pt x="342" y="465"/>
                </a:lnTo>
                <a:lnTo>
                  <a:pt x="341" y="465"/>
                </a:lnTo>
                <a:lnTo>
                  <a:pt x="341" y="465"/>
                </a:lnTo>
                <a:lnTo>
                  <a:pt x="341" y="465"/>
                </a:lnTo>
                <a:lnTo>
                  <a:pt x="341" y="465"/>
                </a:lnTo>
                <a:lnTo>
                  <a:pt x="340" y="465"/>
                </a:lnTo>
                <a:lnTo>
                  <a:pt x="340" y="465"/>
                </a:lnTo>
                <a:lnTo>
                  <a:pt x="339" y="465"/>
                </a:lnTo>
                <a:lnTo>
                  <a:pt x="339" y="465"/>
                </a:lnTo>
                <a:lnTo>
                  <a:pt x="339" y="464"/>
                </a:lnTo>
                <a:lnTo>
                  <a:pt x="339" y="464"/>
                </a:lnTo>
                <a:lnTo>
                  <a:pt x="338" y="464"/>
                </a:lnTo>
                <a:lnTo>
                  <a:pt x="338" y="464"/>
                </a:lnTo>
                <a:lnTo>
                  <a:pt x="337" y="464"/>
                </a:lnTo>
                <a:lnTo>
                  <a:pt x="337" y="463"/>
                </a:lnTo>
                <a:lnTo>
                  <a:pt x="337" y="463"/>
                </a:lnTo>
                <a:lnTo>
                  <a:pt x="337" y="463"/>
                </a:lnTo>
                <a:lnTo>
                  <a:pt x="336" y="463"/>
                </a:lnTo>
                <a:lnTo>
                  <a:pt x="336" y="463"/>
                </a:lnTo>
                <a:lnTo>
                  <a:pt x="335" y="463"/>
                </a:lnTo>
                <a:lnTo>
                  <a:pt x="335" y="463"/>
                </a:lnTo>
              </a:path>
            </a:pathLst>
          </a:custGeom>
          <a:solidFill>
            <a:srgbClr val="A0CA88"/>
          </a:solidFill>
          <a:ln w="0" cap="flat" cmpd="sng">
            <a:solidFill>
              <a:srgbClr val="55555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5055" name="Freeform 15"/>
          <p:cNvSpPr>
            <a:spLocks/>
          </p:cNvSpPr>
          <p:nvPr/>
        </p:nvSpPr>
        <p:spPr bwMode="auto">
          <a:xfrm>
            <a:off x="1751013" y="4330700"/>
            <a:ext cx="501650" cy="166688"/>
          </a:xfrm>
          <a:custGeom>
            <a:avLst/>
            <a:gdLst>
              <a:gd name="T0" fmla="*/ 331 w 355"/>
              <a:gd name="T1" fmla="*/ 103 h 105"/>
              <a:gd name="T2" fmla="*/ 330 w 355"/>
              <a:gd name="T3" fmla="*/ 101 h 105"/>
              <a:gd name="T4" fmla="*/ 327 w 355"/>
              <a:gd name="T5" fmla="*/ 99 h 105"/>
              <a:gd name="T6" fmla="*/ 323 w 355"/>
              <a:gd name="T7" fmla="*/ 97 h 105"/>
              <a:gd name="T8" fmla="*/ 319 w 355"/>
              <a:gd name="T9" fmla="*/ 95 h 105"/>
              <a:gd name="T10" fmla="*/ 314 w 355"/>
              <a:gd name="T11" fmla="*/ 93 h 105"/>
              <a:gd name="T12" fmla="*/ 311 w 355"/>
              <a:gd name="T13" fmla="*/ 91 h 105"/>
              <a:gd name="T14" fmla="*/ 308 w 355"/>
              <a:gd name="T15" fmla="*/ 90 h 105"/>
              <a:gd name="T16" fmla="*/ 302 w 355"/>
              <a:gd name="T17" fmla="*/ 87 h 105"/>
              <a:gd name="T18" fmla="*/ 298 w 355"/>
              <a:gd name="T19" fmla="*/ 85 h 105"/>
              <a:gd name="T20" fmla="*/ 293 w 355"/>
              <a:gd name="T21" fmla="*/ 82 h 105"/>
              <a:gd name="T22" fmla="*/ 289 w 355"/>
              <a:gd name="T23" fmla="*/ 79 h 105"/>
              <a:gd name="T24" fmla="*/ 287 w 355"/>
              <a:gd name="T25" fmla="*/ 78 h 105"/>
              <a:gd name="T26" fmla="*/ 282 w 355"/>
              <a:gd name="T27" fmla="*/ 76 h 105"/>
              <a:gd name="T28" fmla="*/ 234 w 355"/>
              <a:gd name="T29" fmla="*/ 71 h 105"/>
              <a:gd name="T30" fmla="*/ 184 w 355"/>
              <a:gd name="T31" fmla="*/ 71 h 105"/>
              <a:gd name="T32" fmla="*/ 124 w 355"/>
              <a:gd name="T33" fmla="*/ 68 h 105"/>
              <a:gd name="T34" fmla="*/ 111 w 355"/>
              <a:gd name="T35" fmla="*/ 66 h 105"/>
              <a:gd name="T36" fmla="*/ 104 w 355"/>
              <a:gd name="T37" fmla="*/ 65 h 105"/>
              <a:gd name="T38" fmla="*/ 93 w 355"/>
              <a:gd name="T39" fmla="*/ 62 h 105"/>
              <a:gd name="T40" fmla="*/ 84 w 355"/>
              <a:gd name="T41" fmla="*/ 59 h 105"/>
              <a:gd name="T42" fmla="*/ 77 w 355"/>
              <a:gd name="T43" fmla="*/ 56 h 105"/>
              <a:gd name="T44" fmla="*/ 68 w 355"/>
              <a:gd name="T45" fmla="*/ 52 h 105"/>
              <a:gd name="T46" fmla="*/ 62 w 355"/>
              <a:gd name="T47" fmla="*/ 50 h 105"/>
              <a:gd name="T48" fmla="*/ 58 w 355"/>
              <a:gd name="T49" fmla="*/ 47 h 105"/>
              <a:gd name="T50" fmla="*/ 52 w 355"/>
              <a:gd name="T51" fmla="*/ 42 h 105"/>
              <a:gd name="T52" fmla="*/ 49 w 355"/>
              <a:gd name="T53" fmla="*/ 38 h 105"/>
              <a:gd name="T54" fmla="*/ 47 w 355"/>
              <a:gd name="T55" fmla="*/ 33 h 105"/>
              <a:gd name="T56" fmla="*/ 40 w 355"/>
              <a:gd name="T57" fmla="*/ 25 h 105"/>
              <a:gd name="T58" fmla="*/ 36 w 355"/>
              <a:gd name="T59" fmla="*/ 21 h 105"/>
              <a:gd name="T60" fmla="*/ 28 w 355"/>
              <a:gd name="T61" fmla="*/ 14 h 105"/>
              <a:gd name="T62" fmla="*/ 15 w 355"/>
              <a:gd name="T63" fmla="*/ 7 h 105"/>
              <a:gd name="T64" fmla="*/ 4 w 355"/>
              <a:gd name="T65" fmla="*/ 2 h 105"/>
              <a:gd name="T66" fmla="*/ 0 w 355"/>
              <a:gd name="T67" fmla="*/ 0 h 105"/>
              <a:gd name="T68" fmla="*/ 3 w 355"/>
              <a:gd name="T69" fmla="*/ 1 h 105"/>
              <a:gd name="T70" fmla="*/ 9 w 355"/>
              <a:gd name="T71" fmla="*/ 5 h 105"/>
              <a:gd name="T72" fmla="*/ 20 w 355"/>
              <a:gd name="T73" fmla="*/ 10 h 105"/>
              <a:gd name="T74" fmla="*/ 31 w 355"/>
              <a:gd name="T75" fmla="*/ 15 h 105"/>
              <a:gd name="T76" fmla="*/ 42 w 355"/>
              <a:gd name="T77" fmla="*/ 20 h 105"/>
              <a:gd name="T78" fmla="*/ 66 w 355"/>
              <a:gd name="T79" fmla="*/ 27 h 105"/>
              <a:gd name="T80" fmla="*/ 83 w 355"/>
              <a:gd name="T81" fmla="*/ 30 h 105"/>
              <a:gd name="T82" fmla="*/ 102 w 355"/>
              <a:gd name="T83" fmla="*/ 34 h 105"/>
              <a:gd name="T84" fmla="*/ 121 w 355"/>
              <a:gd name="T85" fmla="*/ 38 h 105"/>
              <a:gd name="T86" fmla="*/ 128 w 355"/>
              <a:gd name="T87" fmla="*/ 40 h 105"/>
              <a:gd name="T88" fmla="*/ 138 w 355"/>
              <a:gd name="T89" fmla="*/ 42 h 105"/>
              <a:gd name="T90" fmla="*/ 155 w 355"/>
              <a:gd name="T91" fmla="*/ 44 h 105"/>
              <a:gd name="T92" fmla="*/ 168 w 355"/>
              <a:gd name="T93" fmla="*/ 45 h 105"/>
              <a:gd name="T94" fmla="*/ 183 w 355"/>
              <a:gd name="T95" fmla="*/ 47 h 105"/>
              <a:gd name="T96" fmla="*/ 200 w 355"/>
              <a:gd name="T97" fmla="*/ 50 h 105"/>
              <a:gd name="T98" fmla="*/ 211 w 355"/>
              <a:gd name="T99" fmla="*/ 52 h 105"/>
              <a:gd name="T100" fmla="*/ 229 w 355"/>
              <a:gd name="T101" fmla="*/ 56 h 105"/>
              <a:gd name="T102" fmla="*/ 246 w 355"/>
              <a:gd name="T103" fmla="*/ 59 h 105"/>
              <a:gd name="T104" fmla="*/ 258 w 355"/>
              <a:gd name="T105" fmla="*/ 62 h 105"/>
              <a:gd name="T106" fmla="*/ 293 w 355"/>
              <a:gd name="T107" fmla="*/ 73 h 105"/>
              <a:gd name="T108" fmla="*/ 338 w 355"/>
              <a:gd name="T109" fmla="*/ 89 h 105"/>
              <a:gd name="T110" fmla="*/ 353 w 355"/>
              <a:gd name="T111" fmla="*/ 100 h 105"/>
              <a:gd name="T112" fmla="*/ 343 w 355"/>
              <a:gd name="T113" fmla="*/ 104 h 105"/>
              <a:gd name="T114" fmla="*/ 340 w 355"/>
              <a:gd name="T115" fmla="*/ 104 h 105"/>
              <a:gd name="T116" fmla="*/ 336 w 355"/>
              <a:gd name="T117" fmla="*/ 10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5" h="105">
                <a:moveTo>
                  <a:pt x="336" y="104"/>
                </a:moveTo>
                <a:lnTo>
                  <a:pt x="334" y="103"/>
                </a:lnTo>
                <a:lnTo>
                  <a:pt x="334" y="103"/>
                </a:lnTo>
                <a:lnTo>
                  <a:pt x="333" y="103"/>
                </a:lnTo>
                <a:lnTo>
                  <a:pt x="333" y="103"/>
                </a:lnTo>
                <a:lnTo>
                  <a:pt x="332" y="103"/>
                </a:lnTo>
                <a:lnTo>
                  <a:pt x="332" y="103"/>
                </a:lnTo>
                <a:lnTo>
                  <a:pt x="332" y="103"/>
                </a:lnTo>
                <a:lnTo>
                  <a:pt x="332" y="103"/>
                </a:lnTo>
                <a:lnTo>
                  <a:pt x="331" y="103"/>
                </a:lnTo>
                <a:lnTo>
                  <a:pt x="331" y="103"/>
                </a:lnTo>
                <a:lnTo>
                  <a:pt x="331" y="102"/>
                </a:lnTo>
                <a:lnTo>
                  <a:pt x="331" y="102"/>
                </a:lnTo>
                <a:lnTo>
                  <a:pt x="331" y="102"/>
                </a:lnTo>
                <a:lnTo>
                  <a:pt x="330" y="102"/>
                </a:lnTo>
                <a:lnTo>
                  <a:pt x="330" y="102"/>
                </a:lnTo>
                <a:lnTo>
                  <a:pt x="330" y="102"/>
                </a:lnTo>
                <a:lnTo>
                  <a:pt x="330" y="102"/>
                </a:lnTo>
                <a:lnTo>
                  <a:pt x="330" y="101"/>
                </a:lnTo>
                <a:lnTo>
                  <a:pt x="330" y="101"/>
                </a:lnTo>
                <a:lnTo>
                  <a:pt x="330" y="101"/>
                </a:lnTo>
                <a:lnTo>
                  <a:pt x="330" y="101"/>
                </a:lnTo>
                <a:lnTo>
                  <a:pt x="330" y="101"/>
                </a:lnTo>
                <a:lnTo>
                  <a:pt x="330" y="101"/>
                </a:lnTo>
                <a:lnTo>
                  <a:pt x="329" y="101"/>
                </a:lnTo>
                <a:lnTo>
                  <a:pt x="329" y="101"/>
                </a:lnTo>
                <a:lnTo>
                  <a:pt x="329" y="101"/>
                </a:lnTo>
                <a:lnTo>
                  <a:pt x="329" y="101"/>
                </a:lnTo>
                <a:lnTo>
                  <a:pt x="329" y="101"/>
                </a:lnTo>
                <a:lnTo>
                  <a:pt x="328" y="100"/>
                </a:lnTo>
                <a:lnTo>
                  <a:pt x="328" y="100"/>
                </a:lnTo>
                <a:lnTo>
                  <a:pt x="328" y="100"/>
                </a:lnTo>
                <a:lnTo>
                  <a:pt x="327" y="99"/>
                </a:lnTo>
                <a:lnTo>
                  <a:pt x="326" y="99"/>
                </a:lnTo>
                <a:lnTo>
                  <a:pt x="326" y="99"/>
                </a:lnTo>
                <a:lnTo>
                  <a:pt x="325" y="99"/>
                </a:lnTo>
                <a:lnTo>
                  <a:pt x="325" y="99"/>
                </a:lnTo>
                <a:lnTo>
                  <a:pt x="324" y="98"/>
                </a:lnTo>
                <a:lnTo>
                  <a:pt x="324" y="98"/>
                </a:lnTo>
                <a:lnTo>
                  <a:pt x="324" y="98"/>
                </a:lnTo>
                <a:lnTo>
                  <a:pt x="324" y="98"/>
                </a:lnTo>
                <a:lnTo>
                  <a:pt x="323" y="97"/>
                </a:lnTo>
                <a:lnTo>
                  <a:pt x="323" y="97"/>
                </a:lnTo>
                <a:lnTo>
                  <a:pt x="323" y="97"/>
                </a:lnTo>
                <a:lnTo>
                  <a:pt x="322" y="97"/>
                </a:lnTo>
                <a:lnTo>
                  <a:pt x="322" y="97"/>
                </a:lnTo>
                <a:lnTo>
                  <a:pt x="322" y="97"/>
                </a:lnTo>
                <a:lnTo>
                  <a:pt x="322" y="97"/>
                </a:lnTo>
                <a:lnTo>
                  <a:pt x="321" y="97"/>
                </a:lnTo>
                <a:lnTo>
                  <a:pt x="321" y="96"/>
                </a:lnTo>
                <a:lnTo>
                  <a:pt x="320" y="96"/>
                </a:lnTo>
                <a:lnTo>
                  <a:pt x="320" y="96"/>
                </a:lnTo>
                <a:lnTo>
                  <a:pt x="320" y="96"/>
                </a:lnTo>
                <a:lnTo>
                  <a:pt x="320" y="96"/>
                </a:lnTo>
                <a:lnTo>
                  <a:pt x="319" y="95"/>
                </a:lnTo>
                <a:lnTo>
                  <a:pt x="319" y="95"/>
                </a:lnTo>
                <a:lnTo>
                  <a:pt x="318" y="95"/>
                </a:lnTo>
                <a:lnTo>
                  <a:pt x="318" y="95"/>
                </a:lnTo>
                <a:lnTo>
                  <a:pt x="318" y="95"/>
                </a:lnTo>
                <a:lnTo>
                  <a:pt x="317" y="94"/>
                </a:lnTo>
                <a:lnTo>
                  <a:pt x="316" y="94"/>
                </a:lnTo>
                <a:lnTo>
                  <a:pt x="316" y="94"/>
                </a:lnTo>
                <a:lnTo>
                  <a:pt x="316" y="94"/>
                </a:lnTo>
                <a:lnTo>
                  <a:pt x="314" y="93"/>
                </a:lnTo>
                <a:lnTo>
                  <a:pt x="314" y="93"/>
                </a:lnTo>
                <a:lnTo>
                  <a:pt x="314" y="93"/>
                </a:lnTo>
                <a:lnTo>
                  <a:pt x="314" y="93"/>
                </a:lnTo>
                <a:lnTo>
                  <a:pt x="313" y="92"/>
                </a:lnTo>
                <a:lnTo>
                  <a:pt x="313" y="92"/>
                </a:lnTo>
                <a:lnTo>
                  <a:pt x="312" y="92"/>
                </a:lnTo>
                <a:lnTo>
                  <a:pt x="312" y="92"/>
                </a:lnTo>
                <a:lnTo>
                  <a:pt x="312" y="92"/>
                </a:lnTo>
                <a:lnTo>
                  <a:pt x="312" y="91"/>
                </a:lnTo>
                <a:lnTo>
                  <a:pt x="312" y="91"/>
                </a:lnTo>
                <a:lnTo>
                  <a:pt x="311" y="91"/>
                </a:lnTo>
                <a:lnTo>
                  <a:pt x="311" y="91"/>
                </a:lnTo>
                <a:lnTo>
                  <a:pt x="311" y="91"/>
                </a:lnTo>
                <a:lnTo>
                  <a:pt x="311" y="91"/>
                </a:lnTo>
                <a:lnTo>
                  <a:pt x="310" y="91"/>
                </a:lnTo>
                <a:lnTo>
                  <a:pt x="310" y="91"/>
                </a:lnTo>
                <a:lnTo>
                  <a:pt x="310" y="91"/>
                </a:lnTo>
                <a:lnTo>
                  <a:pt x="310" y="91"/>
                </a:lnTo>
                <a:lnTo>
                  <a:pt x="309" y="90"/>
                </a:lnTo>
                <a:lnTo>
                  <a:pt x="309" y="90"/>
                </a:lnTo>
                <a:lnTo>
                  <a:pt x="309" y="90"/>
                </a:lnTo>
                <a:lnTo>
                  <a:pt x="309" y="90"/>
                </a:lnTo>
                <a:lnTo>
                  <a:pt x="308" y="90"/>
                </a:lnTo>
                <a:lnTo>
                  <a:pt x="308" y="90"/>
                </a:lnTo>
                <a:lnTo>
                  <a:pt x="308" y="89"/>
                </a:lnTo>
                <a:lnTo>
                  <a:pt x="307" y="89"/>
                </a:lnTo>
                <a:lnTo>
                  <a:pt x="307" y="89"/>
                </a:lnTo>
                <a:lnTo>
                  <a:pt x="307" y="89"/>
                </a:lnTo>
                <a:lnTo>
                  <a:pt x="306" y="89"/>
                </a:lnTo>
                <a:lnTo>
                  <a:pt x="306" y="89"/>
                </a:lnTo>
                <a:lnTo>
                  <a:pt x="304" y="88"/>
                </a:lnTo>
                <a:lnTo>
                  <a:pt x="304" y="88"/>
                </a:lnTo>
                <a:lnTo>
                  <a:pt x="303" y="87"/>
                </a:lnTo>
                <a:lnTo>
                  <a:pt x="303" y="87"/>
                </a:lnTo>
                <a:lnTo>
                  <a:pt x="302" y="87"/>
                </a:lnTo>
                <a:lnTo>
                  <a:pt x="302" y="87"/>
                </a:lnTo>
                <a:lnTo>
                  <a:pt x="301" y="87"/>
                </a:lnTo>
                <a:lnTo>
                  <a:pt x="301" y="86"/>
                </a:lnTo>
                <a:lnTo>
                  <a:pt x="300" y="86"/>
                </a:lnTo>
                <a:lnTo>
                  <a:pt x="300" y="86"/>
                </a:lnTo>
                <a:lnTo>
                  <a:pt x="300" y="85"/>
                </a:lnTo>
                <a:lnTo>
                  <a:pt x="299" y="85"/>
                </a:lnTo>
                <a:lnTo>
                  <a:pt x="299" y="85"/>
                </a:lnTo>
                <a:lnTo>
                  <a:pt x="298" y="85"/>
                </a:lnTo>
                <a:lnTo>
                  <a:pt x="298" y="85"/>
                </a:lnTo>
                <a:lnTo>
                  <a:pt x="298" y="85"/>
                </a:lnTo>
                <a:lnTo>
                  <a:pt x="298" y="85"/>
                </a:lnTo>
                <a:lnTo>
                  <a:pt x="297" y="84"/>
                </a:lnTo>
                <a:lnTo>
                  <a:pt x="297" y="84"/>
                </a:lnTo>
                <a:lnTo>
                  <a:pt x="296" y="84"/>
                </a:lnTo>
                <a:lnTo>
                  <a:pt x="296" y="83"/>
                </a:lnTo>
                <a:lnTo>
                  <a:pt x="296" y="83"/>
                </a:lnTo>
                <a:lnTo>
                  <a:pt x="295" y="83"/>
                </a:lnTo>
                <a:lnTo>
                  <a:pt x="295" y="83"/>
                </a:lnTo>
                <a:lnTo>
                  <a:pt x="294" y="83"/>
                </a:lnTo>
                <a:lnTo>
                  <a:pt x="294" y="82"/>
                </a:lnTo>
                <a:lnTo>
                  <a:pt x="293" y="82"/>
                </a:lnTo>
                <a:lnTo>
                  <a:pt x="293" y="82"/>
                </a:lnTo>
                <a:lnTo>
                  <a:pt x="292" y="81"/>
                </a:lnTo>
                <a:lnTo>
                  <a:pt x="292" y="81"/>
                </a:lnTo>
                <a:lnTo>
                  <a:pt x="291" y="81"/>
                </a:lnTo>
                <a:lnTo>
                  <a:pt x="290" y="80"/>
                </a:lnTo>
                <a:lnTo>
                  <a:pt x="290" y="80"/>
                </a:lnTo>
                <a:lnTo>
                  <a:pt x="290" y="80"/>
                </a:lnTo>
                <a:lnTo>
                  <a:pt x="289" y="80"/>
                </a:lnTo>
                <a:lnTo>
                  <a:pt x="289" y="79"/>
                </a:lnTo>
                <a:lnTo>
                  <a:pt x="289" y="79"/>
                </a:lnTo>
                <a:lnTo>
                  <a:pt x="289" y="79"/>
                </a:lnTo>
                <a:lnTo>
                  <a:pt x="288" y="79"/>
                </a:lnTo>
                <a:lnTo>
                  <a:pt x="288" y="79"/>
                </a:lnTo>
                <a:lnTo>
                  <a:pt x="288" y="79"/>
                </a:lnTo>
                <a:lnTo>
                  <a:pt x="288" y="79"/>
                </a:lnTo>
                <a:lnTo>
                  <a:pt x="288" y="79"/>
                </a:lnTo>
                <a:lnTo>
                  <a:pt x="288" y="78"/>
                </a:lnTo>
                <a:lnTo>
                  <a:pt x="288" y="78"/>
                </a:lnTo>
                <a:lnTo>
                  <a:pt x="288" y="78"/>
                </a:lnTo>
                <a:lnTo>
                  <a:pt x="288" y="78"/>
                </a:lnTo>
                <a:lnTo>
                  <a:pt x="287" y="78"/>
                </a:lnTo>
                <a:lnTo>
                  <a:pt x="287" y="78"/>
                </a:lnTo>
                <a:lnTo>
                  <a:pt x="287" y="77"/>
                </a:lnTo>
                <a:lnTo>
                  <a:pt x="287" y="77"/>
                </a:lnTo>
                <a:lnTo>
                  <a:pt x="286" y="77"/>
                </a:lnTo>
                <a:lnTo>
                  <a:pt x="286" y="77"/>
                </a:lnTo>
                <a:lnTo>
                  <a:pt x="286" y="77"/>
                </a:lnTo>
                <a:lnTo>
                  <a:pt x="285" y="77"/>
                </a:lnTo>
                <a:lnTo>
                  <a:pt x="285" y="77"/>
                </a:lnTo>
                <a:lnTo>
                  <a:pt x="284" y="77"/>
                </a:lnTo>
                <a:lnTo>
                  <a:pt x="284" y="77"/>
                </a:lnTo>
                <a:lnTo>
                  <a:pt x="283" y="77"/>
                </a:lnTo>
                <a:lnTo>
                  <a:pt x="282" y="76"/>
                </a:lnTo>
                <a:lnTo>
                  <a:pt x="282" y="76"/>
                </a:lnTo>
                <a:lnTo>
                  <a:pt x="281" y="76"/>
                </a:lnTo>
                <a:lnTo>
                  <a:pt x="271" y="74"/>
                </a:lnTo>
                <a:lnTo>
                  <a:pt x="266" y="74"/>
                </a:lnTo>
                <a:lnTo>
                  <a:pt x="262" y="73"/>
                </a:lnTo>
                <a:lnTo>
                  <a:pt x="257" y="73"/>
                </a:lnTo>
                <a:lnTo>
                  <a:pt x="252" y="72"/>
                </a:lnTo>
                <a:lnTo>
                  <a:pt x="248" y="72"/>
                </a:lnTo>
                <a:lnTo>
                  <a:pt x="243" y="72"/>
                </a:lnTo>
                <a:lnTo>
                  <a:pt x="239" y="71"/>
                </a:lnTo>
                <a:lnTo>
                  <a:pt x="234" y="71"/>
                </a:lnTo>
                <a:lnTo>
                  <a:pt x="230" y="71"/>
                </a:lnTo>
                <a:lnTo>
                  <a:pt x="226" y="71"/>
                </a:lnTo>
                <a:lnTo>
                  <a:pt x="221" y="71"/>
                </a:lnTo>
                <a:lnTo>
                  <a:pt x="216" y="71"/>
                </a:lnTo>
                <a:lnTo>
                  <a:pt x="212" y="71"/>
                </a:lnTo>
                <a:lnTo>
                  <a:pt x="208" y="71"/>
                </a:lnTo>
                <a:lnTo>
                  <a:pt x="203" y="71"/>
                </a:lnTo>
                <a:lnTo>
                  <a:pt x="198" y="71"/>
                </a:lnTo>
                <a:lnTo>
                  <a:pt x="194" y="71"/>
                </a:lnTo>
                <a:lnTo>
                  <a:pt x="189" y="71"/>
                </a:lnTo>
                <a:lnTo>
                  <a:pt x="184" y="71"/>
                </a:lnTo>
                <a:lnTo>
                  <a:pt x="179" y="71"/>
                </a:lnTo>
                <a:lnTo>
                  <a:pt x="174" y="71"/>
                </a:lnTo>
                <a:lnTo>
                  <a:pt x="169" y="71"/>
                </a:lnTo>
                <a:lnTo>
                  <a:pt x="164" y="71"/>
                </a:lnTo>
                <a:lnTo>
                  <a:pt x="159" y="70"/>
                </a:lnTo>
                <a:lnTo>
                  <a:pt x="153" y="70"/>
                </a:lnTo>
                <a:lnTo>
                  <a:pt x="148" y="70"/>
                </a:lnTo>
                <a:lnTo>
                  <a:pt x="142" y="69"/>
                </a:lnTo>
                <a:lnTo>
                  <a:pt x="136" y="69"/>
                </a:lnTo>
                <a:lnTo>
                  <a:pt x="130" y="68"/>
                </a:lnTo>
                <a:lnTo>
                  <a:pt x="124" y="68"/>
                </a:lnTo>
                <a:lnTo>
                  <a:pt x="121" y="67"/>
                </a:lnTo>
                <a:lnTo>
                  <a:pt x="120" y="67"/>
                </a:lnTo>
                <a:lnTo>
                  <a:pt x="118" y="67"/>
                </a:lnTo>
                <a:lnTo>
                  <a:pt x="117" y="67"/>
                </a:lnTo>
                <a:lnTo>
                  <a:pt x="116" y="67"/>
                </a:lnTo>
                <a:lnTo>
                  <a:pt x="115" y="67"/>
                </a:lnTo>
                <a:lnTo>
                  <a:pt x="114" y="67"/>
                </a:lnTo>
                <a:lnTo>
                  <a:pt x="114" y="66"/>
                </a:lnTo>
                <a:lnTo>
                  <a:pt x="113" y="66"/>
                </a:lnTo>
                <a:lnTo>
                  <a:pt x="112" y="66"/>
                </a:lnTo>
                <a:lnTo>
                  <a:pt x="111" y="66"/>
                </a:lnTo>
                <a:lnTo>
                  <a:pt x="111" y="66"/>
                </a:lnTo>
                <a:lnTo>
                  <a:pt x="110" y="66"/>
                </a:lnTo>
                <a:lnTo>
                  <a:pt x="109" y="65"/>
                </a:lnTo>
                <a:lnTo>
                  <a:pt x="109" y="65"/>
                </a:lnTo>
                <a:lnTo>
                  <a:pt x="108" y="65"/>
                </a:lnTo>
                <a:lnTo>
                  <a:pt x="108" y="65"/>
                </a:lnTo>
                <a:lnTo>
                  <a:pt x="107" y="65"/>
                </a:lnTo>
                <a:lnTo>
                  <a:pt x="106" y="65"/>
                </a:lnTo>
                <a:lnTo>
                  <a:pt x="106" y="65"/>
                </a:lnTo>
                <a:lnTo>
                  <a:pt x="105" y="65"/>
                </a:lnTo>
                <a:lnTo>
                  <a:pt x="104" y="65"/>
                </a:lnTo>
                <a:lnTo>
                  <a:pt x="104" y="65"/>
                </a:lnTo>
                <a:lnTo>
                  <a:pt x="103" y="64"/>
                </a:lnTo>
                <a:lnTo>
                  <a:pt x="102" y="64"/>
                </a:lnTo>
                <a:lnTo>
                  <a:pt x="102" y="64"/>
                </a:lnTo>
                <a:lnTo>
                  <a:pt x="101" y="64"/>
                </a:lnTo>
                <a:lnTo>
                  <a:pt x="100" y="63"/>
                </a:lnTo>
                <a:lnTo>
                  <a:pt x="99" y="63"/>
                </a:lnTo>
                <a:lnTo>
                  <a:pt x="98" y="63"/>
                </a:lnTo>
                <a:lnTo>
                  <a:pt x="98" y="63"/>
                </a:lnTo>
                <a:lnTo>
                  <a:pt x="94" y="62"/>
                </a:lnTo>
                <a:lnTo>
                  <a:pt x="93" y="62"/>
                </a:lnTo>
                <a:lnTo>
                  <a:pt x="92" y="61"/>
                </a:lnTo>
                <a:lnTo>
                  <a:pt x="91" y="61"/>
                </a:lnTo>
                <a:lnTo>
                  <a:pt x="90" y="61"/>
                </a:lnTo>
                <a:lnTo>
                  <a:pt x="89" y="60"/>
                </a:lnTo>
                <a:lnTo>
                  <a:pt x="88" y="60"/>
                </a:lnTo>
                <a:lnTo>
                  <a:pt x="87" y="60"/>
                </a:lnTo>
                <a:lnTo>
                  <a:pt x="86" y="59"/>
                </a:lnTo>
                <a:lnTo>
                  <a:pt x="86" y="59"/>
                </a:lnTo>
                <a:lnTo>
                  <a:pt x="85" y="59"/>
                </a:lnTo>
                <a:lnTo>
                  <a:pt x="84" y="59"/>
                </a:lnTo>
                <a:lnTo>
                  <a:pt x="84" y="59"/>
                </a:lnTo>
                <a:lnTo>
                  <a:pt x="83" y="59"/>
                </a:lnTo>
                <a:lnTo>
                  <a:pt x="82" y="58"/>
                </a:lnTo>
                <a:lnTo>
                  <a:pt x="82" y="58"/>
                </a:lnTo>
                <a:lnTo>
                  <a:pt x="81" y="58"/>
                </a:lnTo>
                <a:lnTo>
                  <a:pt x="81" y="57"/>
                </a:lnTo>
                <a:lnTo>
                  <a:pt x="80" y="57"/>
                </a:lnTo>
                <a:lnTo>
                  <a:pt x="80" y="57"/>
                </a:lnTo>
                <a:lnTo>
                  <a:pt x="79" y="57"/>
                </a:lnTo>
                <a:lnTo>
                  <a:pt x="78" y="57"/>
                </a:lnTo>
                <a:lnTo>
                  <a:pt x="78" y="56"/>
                </a:lnTo>
                <a:lnTo>
                  <a:pt x="77" y="56"/>
                </a:lnTo>
                <a:lnTo>
                  <a:pt x="76" y="56"/>
                </a:lnTo>
                <a:lnTo>
                  <a:pt x="76" y="55"/>
                </a:lnTo>
                <a:lnTo>
                  <a:pt x="75" y="55"/>
                </a:lnTo>
                <a:lnTo>
                  <a:pt x="74" y="55"/>
                </a:lnTo>
                <a:lnTo>
                  <a:pt x="73" y="54"/>
                </a:lnTo>
                <a:lnTo>
                  <a:pt x="72" y="54"/>
                </a:lnTo>
                <a:lnTo>
                  <a:pt x="71" y="54"/>
                </a:lnTo>
                <a:lnTo>
                  <a:pt x="70" y="53"/>
                </a:lnTo>
                <a:lnTo>
                  <a:pt x="69" y="53"/>
                </a:lnTo>
                <a:lnTo>
                  <a:pt x="68" y="52"/>
                </a:lnTo>
                <a:lnTo>
                  <a:pt x="68" y="52"/>
                </a:lnTo>
                <a:lnTo>
                  <a:pt x="67" y="52"/>
                </a:lnTo>
                <a:lnTo>
                  <a:pt x="66" y="51"/>
                </a:lnTo>
                <a:lnTo>
                  <a:pt x="66" y="51"/>
                </a:lnTo>
                <a:lnTo>
                  <a:pt x="65" y="51"/>
                </a:lnTo>
                <a:lnTo>
                  <a:pt x="65" y="51"/>
                </a:lnTo>
                <a:lnTo>
                  <a:pt x="64" y="51"/>
                </a:lnTo>
                <a:lnTo>
                  <a:pt x="64" y="50"/>
                </a:lnTo>
                <a:lnTo>
                  <a:pt x="64" y="50"/>
                </a:lnTo>
                <a:lnTo>
                  <a:pt x="63" y="50"/>
                </a:lnTo>
                <a:lnTo>
                  <a:pt x="63" y="50"/>
                </a:lnTo>
                <a:lnTo>
                  <a:pt x="62" y="50"/>
                </a:lnTo>
                <a:lnTo>
                  <a:pt x="62" y="49"/>
                </a:lnTo>
                <a:lnTo>
                  <a:pt x="62" y="49"/>
                </a:lnTo>
                <a:lnTo>
                  <a:pt x="61" y="49"/>
                </a:lnTo>
                <a:lnTo>
                  <a:pt x="61" y="49"/>
                </a:lnTo>
                <a:lnTo>
                  <a:pt x="60" y="49"/>
                </a:lnTo>
                <a:lnTo>
                  <a:pt x="60" y="48"/>
                </a:lnTo>
                <a:lnTo>
                  <a:pt x="60" y="48"/>
                </a:lnTo>
                <a:lnTo>
                  <a:pt x="60" y="48"/>
                </a:lnTo>
                <a:lnTo>
                  <a:pt x="59" y="48"/>
                </a:lnTo>
                <a:lnTo>
                  <a:pt x="59" y="47"/>
                </a:lnTo>
                <a:lnTo>
                  <a:pt x="58" y="47"/>
                </a:lnTo>
                <a:lnTo>
                  <a:pt x="58" y="47"/>
                </a:lnTo>
                <a:lnTo>
                  <a:pt x="58" y="47"/>
                </a:lnTo>
                <a:lnTo>
                  <a:pt x="57" y="46"/>
                </a:lnTo>
                <a:lnTo>
                  <a:pt x="57" y="46"/>
                </a:lnTo>
                <a:lnTo>
                  <a:pt x="56" y="46"/>
                </a:lnTo>
                <a:lnTo>
                  <a:pt x="55" y="44"/>
                </a:lnTo>
                <a:lnTo>
                  <a:pt x="54" y="44"/>
                </a:lnTo>
                <a:lnTo>
                  <a:pt x="53" y="43"/>
                </a:lnTo>
                <a:lnTo>
                  <a:pt x="53" y="43"/>
                </a:lnTo>
                <a:lnTo>
                  <a:pt x="52" y="42"/>
                </a:lnTo>
                <a:lnTo>
                  <a:pt x="52" y="42"/>
                </a:lnTo>
                <a:lnTo>
                  <a:pt x="52" y="41"/>
                </a:lnTo>
                <a:lnTo>
                  <a:pt x="51" y="41"/>
                </a:lnTo>
                <a:lnTo>
                  <a:pt x="51" y="41"/>
                </a:lnTo>
                <a:lnTo>
                  <a:pt x="50" y="40"/>
                </a:lnTo>
                <a:lnTo>
                  <a:pt x="50" y="40"/>
                </a:lnTo>
                <a:lnTo>
                  <a:pt x="50" y="40"/>
                </a:lnTo>
                <a:lnTo>
                  <a:pt x="50" y="39"/>
                </a:lnTo>
                <a:lnTo>
                  <a:pt x="50" y="39"/>
                </a:lnTo>
                <a:lnTo>
                  <a:pt x="50" y="39"/>
                </a:lnTo>
                <a:lnTo>
                  <a:pt x="50" y="38"/>
                </a:lnTo>
                <a:lnTo>
                  <a:pt x="49" y="38"/>
                </a:lnTo>
                <a:lnTo>
                  <a:pt x="49" y="37"/>
                </a:lnTo>
                <a:lnTo>
                  <a:pt x="49" y="37"/>
                </a:lnTo>
                <a:lnTo>
                  <a:pt x="49" y="37"/>
                </a:lnTo>
                <a:lnTo>
                  <a:pt x="49" y="37"/>
                </a:lnTo>
                <a:lnTo>
                  <a:pt x="48" y="36"/>
                </a:lnTo>
                <a:lnTo>
                  <a:pt x="48" y="36"/>
                </a:lnTo>
                <a:lnTo>
                  <a:pt x="48" y="35"/>
                </a:lnTo>
                <a:lnTo>
                  <a:pt x="48" y="35"/>
                </a:lnTo>
                <a:lnTo>
                  <a:pt x="48" y="34"/>
                </a:lnTo>
                <a:lnTo>
                  <a:pt x="47" y="34"/>
                </a:lnTo>
                <a:lnTo>
                  <a:pt x="47" y="33"/>
                </a:lnTo>
                <a:lnTo>
                  <a:pt x="46" y="33"/>
                </a:lnTo>
                <a:lnTo>
                  <a:pt x="46" y="32"/>
                </a:lnTo>
                <a:lnTo>
                  <a:pt x="46" y="32"/>
                </a:lnTo>
                <a:lnTo>
                  <a:pt x="44" y="30"/>
                </a:lnTo>
                <a:lnTo>
                  <a:pt x="43" y="29"/>
                </a:lnTo>
                <a:lnTo>
                  <a:pt x="43" y="29"/>
                </a:lnTo>
                <a:lnTo>
                  <a:pt x="42" y="28"/>
                </a:lnTo>
                <a:lnTo>
                  <a:pt x="42" y="27"/>
                </a:lnTo>
                <a:lnTo>
                  <a:pt x="41" y="27"/>
                </a:lnTo>
                <a:lnTo>
                  <a:pt x="41" y="26"/>
                </a:lnTo>
                <a:lnTo>
                  <a:pt x="40" y="25"/>
                </a:lnTo>
                <a:lnTo>
                  <a:pt x="40" y="25"/>
                </a:lnTo>
                <a:lnTo>
                  <a:pt x="40" y="25"/>
                </a:lnTo>
                <a:lnTo>
                  <a:pt x="39" y="24"/>
                </a:lnTo>
                <a:lnTo>
                  <a:pt x="39" y="24"/>
                </a:lnTo>
                <a:lnTo>
                  <a:pt x="38" y="23"/>
                </a:lnTo>
                <a:lnTo>
                  <a:pt x="38" y="23"/>
                </a:lnTo>
                <a:lnTo>
                  <a:pt x="38" y="23"/>
                </a:lnTo>
                <a:lnTo>
                  <a:pt x="38" y="22"/>
                </a:lnTo>
                <a:lnTo>
                  <a:pt x="37" y="21"/>
                </a:lnTo>
                <a:lnTo>
                  <a:pt x="37" y="21"/>
                </a:lnTo>
                <a:lnTo>
                  <a:pt x="36" y="21"/>
                </a:lnTo>
                <a:lnTo>
                  <a:pt x="36" y="20"/>
                </a:lnTo>
                <a:lnTo>
                  <a:pt x="35" y="20"/>
                </a:lnTo>
                <a:lnTo>
                  <a:pt x="35" y="19"/>
                </a:lnTo>
                <a:lnTo>
                  <a:pt x="34" y="19"/>
                </a:lnTo>
                <a:lnTo>
                  <a:pt x="34" y="18"/>
                </a:lnTo>
                <a:lnTo>
                  <a:pt x="33" y="18"/>
                </a:lnTo>
                <a:lnTo>
                  <a:pt x="32" y="17"/>
                </a:lnTo>
                <a:lnTo>
                  <a:pt x="31" y="17"/>
                </a:lnTo>
                <a:lnTo>
                  <a:pt x="30" y="16"/>
                </a:lnTo>
                <a:lnTo>
                  <a:pt x="29" y="15"/>
                </a:lnTo>
                <a:lnTo>
                  <a:pt x="28" y="14"/>
                </a:lnTo>
                <a:lnTo>
                  <a:pt x="27" y="14"/>
                </a:lnTo>
                <a:lnTo>
                  <a:pt x="25" y="12"/>
                </a:lnTo>
                <a:lnTo>
                  <a:pt x="24" y="11"/>
                </a:lnTo>
                <a:lnTo>
                  <a:pt x="23" y="11"/>
                </a:lnTo>
                <a:lnTo>
                  <a:pt x="22" y="10"/>
                </a:lnTo>
                <a:lnTo>
                  <a:pt x="20" y="10"/>
                </a:lnTo>
                <a:lnTo>
                  <a:pt x="19" y="9"/>
                </a:lnTo>
                <a:lnTo>
                  <a:pt x="18" y="9"/>
                </a:lnTo>
                <a:lnTo>
                  <a:pt x="17" y="8"/>
                </a:lnTo>
                <a:lnTo>
                  <a:pt x="16" y="7"/>
                </a:lnTo>
                <a:lnTo>
                  <a:pt x="15" y="7"/>
                </a:lnTo>
                <a:lnTo>
                  <a:pt x="14" y="6"/>
                </a:lnTo>
                <a:lnTo>
                  <a:pt x="12" y="5"/>
                </a:lnTo>
                <a:lnTo>
                  <a:pt x="12" y="5"/>
                </a:lnTo>
                <a:lnTo>
                  <a:pt x="10" y="5"/>
                </a:lnTo>
                <a:lnTo>
                  <a:pt x="9" y="4"/>
                </a:lnTo>
                <a:lnTo>
                  <a:pt x="8" y="4"/>
                </a:lnTo>
                <a:lnTo>
                  <a:pt x="7" y="3"/>
                </a:lnTo>
                <a:lnTo>
                  <a:pt x="6" y="3"/>
                </a:lnTo>
                <a:lnTo>
                  <a:pt x="6" y="2"/>
                </a:lnTo>
                <a:lnTo>
                  <a:pt x="5" y="2"/>
                </a:lnTo>
                <a:lnTo>
                  <a:pt x="4" y="2"/>
                </a:lnTo>
                <a:lnTo>
                  <a:pt x="3" y="1"/>
                </a:lnTo>
                <a:lnTo>
                  <a:pt x="2" y="1"/>
                </a:lnTo>
                <a:lnTo>
                  <a:pt x="2" y="1"/>
                </a:lnTo>
                <a:lnTo>
                  <a:pt x="1" y="1"/>
                </a:lnTo>
                <a:lnTo>
                  <a:pt x="1" y="1"/>
                </a:lnTo>
                <a:lnTo>
                  <a:pt x="0" y="0"/>
                </a:lnTo>
                <a:lnTo>
                  <a:pt x="0" y="0"/>
                </a:lnTo>
                <a:lnTo>
                  <a:pt x="0" y="0"/>
                </a:lnTo>
                <a:lnTo>
                  <a:pt x="0" y="0"/>
                </a:lnTo>
                <a:lnTo>
                  <a:pt x="0" y="0"/>
                </a:lnTo>
                <a:lnTo>
                  <a:pt x="0" y="0"/>
                </a:lnTo>
                <a:lnTo>
                  <a:pt x="0" y="0"/>
                </a:lnTo>
                <a:lnTo>
                  <a:pt x="0" y="0"/>
                </a:lnTo>
                <a:lnTo>
                  <a:pt x="0" y="0"/>
                </a:lnTo>
                <a:lnTo>
                  <a:pt x="0" y="0"/>
                </a:lnTo>
                <a:lnTo>
                  <a:pt x="1" y="1"/>
                </a:lnTo>
                <a:lnTo>
                  <a:pt x="1" y="1"/>
                </a:lnTo>
                <a:lnTo>
                  <a:pt x="1" y="1"/>
                </a:lnTo>
                <a:lnTo>
                  <a:pt x="2" y="1"/>
                </a:lnTo>
                <a:lnTo>
                  <a:pt x="2" y="1"/>
                </a:lnTo>
                <a:lnTo>
                  <a:pt x="2" y="1"/>
                </a:lnTo>
                <a:lnTo>
                  <a:pt x="3" y="1"/>
                </a:lnTo>
                <a:lnTo>
                  <a:pt x="3" y="2"/>
                </a:lnTo>
                <a:lnTo>
                  <a:pt x="4" y="2"/>
                </a:lnTo>
                <a:lnTo>
                  <a:pt x="4" y="2"/>
                </a:lnTo>
                <a:lnTo>
                  <a:pt x="5" y="3"/>
                </a:lnTo>
                <a:lnTo>
                  <a:pt x="5" y="3"/>
                </a:lnTo>
                <a:lnTo>
                  <a:pt x="6" y="3"/>
                </a:lnTo>
                <a:lnTo>
                  <a:pt x="6" y="3"/>
                </a:lnTo>
                <a:lnTo>
                  <a:pt x="7" y="4"/>
                </a:lnTo>
                <a:lnTo>
                  <a:pt x="8" y="4"/>
                </a:lnTo>
                <a:lnTo>
                  <a:pt x="8" y="4"/>
                </a:lnTo>
                <a:lnTo>
                  <a:pt x="9" y="5"/>
                </a:lnTo>
                <a:lnTo>
                  <a:pt x="10" y="5"/>
                </a:lnTo>
                <a:lnTo>
                  <a:pt x="10" y="5"/>
                </a:lnTo>
                <a:lnTo>
                  <a:pt x="11" y="6"/>
                </a:lnTo>
                <a:lnTo>
                  <a:pt x="12" y="6"/>
                </a:lnTo>
                <a:lnTo>
                  <a:pt x="12" y="7"/>
                </a:lnTo>
                <a:lnTo>
                  <a:pt x="13" y="7"/>
                </a:lnTo>
                <a:lnTo>
                  <a:pt x="14" y="7"/>
                </a:lnTo>
                <a:lnTo>
                  <a:pt x="15" y="8"/>
                </a:lnTo>
                <a:lnTo>
                  <a:pt x="18" y="9"/>
                </a:lnTo>
                <a:lnTo>
                  <a:pt x="19" y="10"/>
                </a:lnTo>
                <a:lnTo>
                  <a:pt x="20" y="10"/>
                </a:lnTo>
                <a:lnTo>
                  <a:pt x="22" y="11"/>
                </a:lnTo>
                <a:lnTo>
                  <a:pt x="23" y="11"/>
                </a:lnTo>
                <a:lnTo>
                  <a:pt x="24" y="12"/>
                </a:lnTo>
                <a:lnTo>
                  <a:pt x="25" y="13"/>
                </a:lnTo>
                <a:lnTo>
                  <a:pt x="26" y="13"/>
                </a:lnTo>
                <a:lnTo>
                  <a:pt x="26" y="13"/>
                </a:lnTo>
                <a:lnTo>
                  <a:pt x="27" y="14"/>
                </a:lnTo>
                <a:lnTo>
                  <a:pt x="28" y="14"/>
                </a:lnTo>
                <a:lnTo>
                  <a:pt x="29" y="15"/>
                </a:lnTo>
                <a:lnTo>
                  <a:pt x="30" y="15"/>
                </a:lnTo>
                <a:lnTo>
                  <a:pt x="31" y="15"/>
                </a:lnTo>
                <a:lnTo>
                  <a:pt x="32" y="16"/>
                </a:lnTo>
                <a:lnTo>
                  <a:pt x="32" y="16"/>
                </a:lnTo>
                <a:lnTo>
                  <a:pt x="33" y="17"/>
                </a:lnTo>
                <a:lnTo>
                  <a:pt x="34" y="17"/>
                </a:lnTo>
                <a:lnTo>
                  <a:pt x="35" y="17"/>
                </a:lnTo>
                <a:lnTo>
                  <a:pt x="36" y="17"/>
                </a:lnTo>
                <a:lnTo>
                  <a:pt x="37" y="18"/>
                </a:lnTo>
                <a:lnTo>
                  <a:pt x="38" y="19"/>
                </a:lnTo>
                <a:lnTo>
                  <a:pt x="40" y="19"/>
                </a:lnTo>
                <a:lnTo>
                  <a:pt x="41" y="19"/>
                </a:lnTo>
                <a:lnTo>
                  <a:pt x="42" y="20"/>
                </a:lnTo>
                <a:lnTo>
                  <a:pt x="44" y="20"/>
                </a:lnTo>
                <a:lnTo>
                  <a:pt x="46" y="21"/>
                </a:lnTo>
                <a:lnTo>
                  <a:pt x="47" y="21"/>
                </a:lnTo>
                <a:lnTo>
                  <a:pt x="49" y="22"/>
                </a:lnTo>
                <a:lnTo>
                  <a:pt x="51" y="23"/>
                </a:lnTo>
                <a:lnTo>
                  <a:pt x="54" y="23"/>
                </a:lnTo>
                <a:lnTo>
                  <a:pt x="58" y="25"/>
                </a:lnTo>
                <a:lnTo>
                  <a:pt x="60" y="25"/>
                </a:lnTo>
                <a:lnTo>
                  <a:pt x="62" y="25"/>
                </a:lnTo>
                <a:lnTo>
                  <a:pt x="64" y="26"/>
                </a:lnTo>
                <a:lnTo>
                  <a:pt x="66" y="27"/>
                </a:lnTo>
                <a:lnTo>
                  <a:pt x="67" y="27"/>
                </a:lnTo>
                <a:lnTo>
                  <a:pt x="69" y="27"/>
                </a:lnTo>
                <a:lnTo>
                  <a:pt x="71" y="28"/>
                </a:lnTo>
                <a:lnTo>
                  <a:pt x="72" y="28"/>
                </a:lnTo>
                <a:lnTo>
                  <a:pt x="74" y="29"/>
                </a:lnTo>
                <a:lnTo>
                  <a:pt x="75" y="29"/>
                </a:lnTo>
                <a:lnTo>
                  <a:pt x="77" y="29"/>
                </a:lnTo>
                <a:lnTo>
                  <a:pt x="78" y="29"/>
                </a:lnTo>
                <a:lnTo>
                  <a:pt x="80" y="30"/>
                </a:lnTo>
                <a:lnTo>
                  <a:pt x="81" y="30"/>
                </a:lnTo>
                <a:lnTo>
                  <a:pt x="83" y="30"/>
                </a:lnTo>
                <a:lnTo>
                  <a:pt x="84" y="31"/>
                </a:lnTo>
                <a:lnTo>
                  <a:pt x="86" y="31"/>
                </a:lnTo>
                <a:lnTo>
                  <a:pt x="87" y="31"/>
                </a:lnTo>
                <a:lnTo>
                  <a:pt x="89" y="31"/>
                </a:lnTo>
                <a:lnTo>
                  <a:pt x="91" y="32"/>
                </a:lnTo>
                <a:lnTo>
                  <a:pt x="92" y="32"/>
                </a:lnTo>
                <a:lnTo>
                  <a:pt x="94" y="33"/>
                </a:lnTo>
                <a:lnTo>
                  <a:pt x="96" y="33"/>
                </a:lnTo>
                <a:lnTo>
                  <a:pt x="98" y="33"/>
                </a:lnTo>
                <a:lnTo>
                  <a:pt x="100" y="34"/>
                </a:lnTo>
                <a:lnTo>
                  <a:pt x="102" y="34"/>
                </a:lnTo>
                <a:lnTo>
                  <a:pt x="105" y="35"/>
                </a:lnTo>
                <a:lnTo>
                  <a:pt x="107" y="35"/>
                </a:lnTo>
                <a:lnTo>
                  <a:pt x="110" y="36"/>
                </a:lnTo>
                <a:lnTo>
                  <a:pt x="113" y="37"/>
                </a:lnTo>
                <a:lnTo>
                  <a:pt x="115" y="37"/>
                </a:lnTo>
                <a:lnTo>
                  <a:pt x="116" y="37"/>
                </a:lnTo>
                <a:lnTo>
                  <a:pt x="117" y="37"/>
                </a:lnTo>
                <a:lnTo>
                  <a:pt x="118" y="38"/>
                </a:lnTo>
                <a:lnTo>
                  <a:pt x="119" y="38"/>
                </a:lnTo>
                <a:lnTo>
                  <a:pt x="120" y="38"/>
                </a:lnTo>
                <a:lnTo>
                  <a:pt x="121" y="38"/>
                </a:lnTo>
                <a:lnTo>
                  <a:pt x="121" y="39"/>
                </a:lnTo>
                <a:lnTo>
                  <a:pt x="122" y="39"/>
                </a:lnTo>
                <a:lnTo>
                  <a:pt x="123" y="39"/>
                </a:lnTo>
                <a:lnTo>
                  <a:pt x="124" y="39"/>
                </a:lnTo>
                <a:lnTo>
                  <a:pt x="124" y="39"/>
                </a:lnTo>
                <a:lnTo>
                  <a:pt x="125" y="39"/>
                </a:lnTo>
                <a:lnTo>
                  <a:pt x="125" y="39"/>
                </a:lnTo>
                <a:lnTo>
                  <a:pt x="126" y="40"/>
                </a:lnTo>
                <a:lnTo>
                  <a:pt x="126" y="40"/>
                </a:lnTo>
                <a:lnTo>
                  <a:pt x="127" y="40"/>
                </a:lnTo>
                <a:lnTo>
                  <a:pt x="128" y="40"/>
                </a:lnTo>
                <a:lnTo>
                  <a:pt x="128" y="40"/>
                </a:lnTo>
                <a:lnTo>
                  <a:pt x="129" y="41"/>
                </a:lnTo>
                <a:lnTo>
                  <a:pt x="130" y="41"/>
                </a:lnTo>
                <a:lnTo>
                  <a:pt x="131" y="41"/>
                </a:lnTo>
                <a:lnTo>
                  <a:pt x="132" y="41"/>
                </a:lnTo>
                <a:lnTo>
                  <a:pt x="132" y="41"/>
                </a:lnTo>
                <a:lnTo>
                  <a:pt x="134" y="41"/>
                </a:lnTo>
                <a:lnTo>
                  <a:pt x="134" y="41"/>
                </a:lnTo>
                <a:lnTo>
                  <a:pt x="136" y="41"/>
                </a:lnTo>
                <a:lnTo>
                  <a:pt x="137" y="42"/>
                </a:lnTo>
                <a:lnTo>
                  <a:pt x="138" y="42"/>
                </a:lnTo>
                <a:lnTo>
                  <a:pt x="140" y="42"/>
                </a:lnTo>
                <a:lnTo>
                  <a:pt x="141" y="43"/>
                </a:lnTo>
                <a:lnTo>
                  <a:pt x="144" y="43"/>
                </a:lnTo>
                <a:lnTo>
                  <a:pt x="146" y="43"/>
                </a:lnTo>
                <a:lnTo>
                  <a:pt x="148" y="43"/>
                </a:lnTo>
                <a:lnTo>
                  <a:pt x="149" y="43"/>
                </a:lnTo>
                <a:lnTo>
                  <a:pt x="150" y="44"/>
                </a:lnTo>
                <a:lnTo>
                  <a:pt x="152" y="44"/>
                </a:lnTo>
                <a:lnTo>
                  <a:pt x="153" y="44"/>
                </a:lnTo>
                <a:lnTo>
                  <a:pt x="154" y="44"/>
                </a:lnTo>
                <a:lnTo>
                  <a:pt x="155" y="44"/>
                </a:lnTo>
                <a:lnTo>
                  <a:pt x="156" y="44"/>
                </a:lnTo>
                <a:lnTo>
                  <a:pt x="158" y="45"/>
                </a:lnTo>
                <a:lnTo>
                  <a:pt x="159" y="45"/>
                </a:lnTo>
                <a:lnTo>
                  <a:pt x="160" y="45"/>
                </a:lnTo>
                <a:lnTo>
                  <a:pt x="161" y="45"/>
                </a:lnTo>
                <a:lnTo>
                  <a:pt x="162" y="45"/>
                </a:lnTo>
                <a:lnTo>
                  <a:pt x="163" y="45"/>
                </a:lnTo>
                <a:lnTo>
                  <a:pt x="164" y="45"/>
                </a:lnTo>
                <a:lnTo>
                  <a:pt x="165" y="45"/>
                </a:lnTo>
                <a:lnTo>
                  <a:pt x="166" y="45"/>
                </a:lnTo>
                <a:lnTo>
                  <a:pt x="168" y="45"/>
                </a:lnTo>
                <a:lnTo>
                  <a:pt x="169" y="45"/>
                </a:lnTo>
                <a:lnTo>
                  <a:pt x="170" y="45"/>
                </a:lnTo>
                <a:lnTo>
                  <a:pt x="171" y="46"/>
                </a:lnTo>
                <a:lnTo>
                  <a:pt x="172" y="46"/>
                </a:lnTo>
                <a:lnTo>
                  <a:pt x="174" y="46"/>
                </a:lnTo>
                <a:lnTo>
                  <a:pt x="175" y="46"/>
                </a:lnTo>
                <a:lnTo>
                  <a:pt x="176" y="46"/>
                </a:lnTo>
                <a:lnTo>
                  <a:pt x="178" y="47"/>
                </a:lnTo>
                <a:lnTo>
                  <a:pt x="180" y="47"/>
                </a:lnTo>
                <a:lnTo>
                  <a:pt x="181" y="47"/>
                </a:lnTo>
                <a:lnTo>
                  <a:pt x="183" y="47"/>
                </a:lnTo>
                <a:lnTo>
                  <a:pt x="187" y="48"/>
                </a:lnTo>
                <a:lnTo>
                  <a:pt x="189" y="48"/>
                </a:lnTo>
                <a:lnTo>
                  <a:pt x="190" y="48"/>
                </a:lnTo>
                <a:lnTo>
                  <a:pt x="192" y="49"/>
                </a:lnTo>
                <a:lnTo>
                  <a:pt x="193" y="49"/>
                </a:lnTo>
                <a:lnTo>
                  <a:pt x="195" y="49"/>
                </a:lnTo>
                <a:lnTo>
                  <a:pt x="196" y="49"/>
                </a:lnTo>
                <a:lnTo>
                  <a:pt x="197" y="49"/>
                </a:lnTo>
                <a:lnTo>
                  <a:pt x="198" y="49"/>
                </a:lnTo>
                <a:lnTo>
                  <a:pt x="200" y="50"/>
                </a:lnTo>
                <a:lnTo>
                  <a:pt x="200" y="50"/>
                </a:lnTo>
                <a:lnTo>
                  <a:pt x="202" y="50"/>
                </a:lnTo>
                <a:lnTo>
                  <a:pt x="202" y="50"/>
                </a:lnTo>
                <a:lnTo>
                  <a:pt x="203" y="51"/>
                </a:lnTo>
                <a:lnTo>
                  <a:pt x="204" y="51"/>
                </a:lnTo>
                <a:lnTo>
                  <a:pt x="205" y="51"/>
                </a:lnTo>
                <a:lnTo>
                  <a:pt x="206" y="51"/>
                </a:lnTo>
                <a:lnTo>
                  <a:pt x="207" y="51"/>
                </a:lnTo>
                <a:lnTo>
                  <a:pt x="208" y="51"/>
                </a:lnTo>
                <a:lnTo>
                  <a:pt x="209" y="52"/>
                </a:lnTo>
                <a:lnTo>
                  <a:pt x="210" y="52"/>
                </a:lnTo>
                <a:lnTo>
                  <a:pt x="211" y="52"/>
                </a:lnTo>
                <a:lnTo>
                  <a:pt x="212" y="52"/>
                </a:lnTo>
                <a:lnTo>
                  <a:pt x="213" y="53"/>
                </a:lnTo>
                <a:lnTo>
                  <a:pt x="214" y="53"/>
                </a:lnTo>
                <a:lnTo>
                  <a:pt x="216" y="53"/>
                </a:lnTo>
                <a:lnTo>
                  <a:pt x="217" y="53"/>
                </a:lnTo>
                <a:lnTo>
                  <a:pt x="218" y="54"/>
                </a:lnTo>
                <a:lnTo>
                  <a:pt x="220" y="54"/>
                </a:lnTo>
                <a:lnTo>
                  <a:pt x="221" y="55"/>
                </a:lnTo>
                <a:lnTo>
                  <a:pt x="223" y="55"/>
                </a:lnTo>
                <a:lnTo>
                  <a:pt x="227" y="56"/>
                </a:lnTo>
                <a:lnTo>
                  <a:pt x="229" y="56"/>
                </a:lnTo>
                <a:lnTo>
                  <a:pt x="231" y="56"/>
                </a:lnTo>
                <a:lnTo>
                  <a:pt x="233" y="57"/>
                </a:lnTo>
                <a:lnTo>
                  <a:pt x="234" y="57"/>
                </a:lnTo>
                <a:lnTo>
                  <a:pt x="236" y="57"/>
                </a:lnTo>
                <a:lnTo>
                  <a:pt x="238" y="58"/>
                </a:lnTo>
                <a:lnTo>
                  <a:pt x="239" y="58"/>
                </a:lnTo>
                <a:lnTo>
                  <a:pt x="240" y="58"/>
                </a:lnTo>
                <a:lnTo>
                  <a:pt x="242" y="58"/>
                </a:lnTo>
                <a:lnTo>
                  <a:pt x="243" y="59"/>
                </a:lnTo>
                <a:lnTo>
                  <a:pt x="244" y="59"/>
                </a:lnTo>
                <a:lnTo>
                  <a:pt x="246" y="59"/>
                </a:lnTo>
                <a:lnTo>
                  <a:pt x="247" y="59"/>
                </a:lnTo>
                <a:lnTo>
                  <a:pt x="248" y="59"/>
                </a:lnTo>
                <a:lnTo>
                  <a:pt x="249" y="60"/>
                </a:lnTo>
                <a:lnTo>
                  <a:pt x="250" y="60"/>
                </a:lnTo>
                <a:lnTo>
                  <a:pt x="251" y="60"/>
                </a:lnTo>
                <a:lnTo>
                  <a:pt x="252" y="61"/>
                </a:lnTo>
                <a:lnTo>
                  <a:pt x="254" y="61"/>
                </a:lnTo>
                <a:lnTo>
                  <a:pt x="255" y="61"/>
                </a:lnTo>
                <a:lnTo>
                  <a:pt x="256" y="61"/>
                </a:lnTo>
                <a:lnTo>
                  <a:pt x="257" y="62"/>
                </a:lnTo>
                <a:lnTo>
                  <a:pt x="258" y="62"/>
                </a:lnTo>
                <a:lnTo>
                  <a:pt x="260" y="63"/>
                </a:lnTo>
                <a:lnTo>
                  <a:pt x="261" y="63"/>
                </a:lnTo>
                <a:lnTo>
                  <a:pt x="262" y="63"/>
                </a:lnTo>
                <a:lnTo>
                  <a:pt x="264" y="64"/>
                </a:lnTo>
                <a:lnTo>
                  <a:pt x="265" y="64"/>
                </a:lnTo>
                <a:lnTo>
                  <a:pt x="266" y="65"/>
                </a:lnTo>
                <a:lnTo>
                  <a:pt x="268" y="65"/>
                </a:lnTo>
                <a:lnTo>
                  <a:pt x="278" y="68"/>
                </a:lnTo>
                <a:lnTo>
                  <a:pt x="283" y="70"/>
                </a:lnTo>
                <a:lnTo>
                  <a:pt x="288" y="71"/>
                </a:lnTo>
                <a:lnTo>
                  <a:pt x="293" y="73"/>
                </a:lnTo>
                <a:lnTo>
                  <a:pt x="298" y="75"/>
                </a:lnTo>
                <a:lnTo>
                  <a:pt x="302" y="76"/>
                </a:lnTo>
                <a:lnTo>
                  <a:pt x="307" y="77"/>
                </a:lnTo>
                <a:lnTo>
                  <a:pt x="311" y="79"/>
                </a:lnTo>
                <a:lnTo>
                  <a:pt x="316" y="81"/>
                </a:lnTo>
                <a:lnTo>
                  <a:pt x="320" y="82"/>
                </a:lnTo>
                <a:lnTo>
                  <a:pt x="324" y="83"/>
                </a:lnTo>
                <a:lnTo>
                  <a:pt x="328" y="85"/>
                </a:lnTo>
                <a:lnTo>
                  <a:pt x="331" y="86"/>
                </a:lnTo>
                <a:lnTo>
                  <a:pt x="335" y="87"/>
                </a:lnTo>
                <a:lnTo>
                  <a:pt x="338" y="89"/>
                </a:lnTo>
                <a:lnTo>
                  <a:pt x="341" y="90"/>
                </a:lnTo>
                <a:lnTo>
                  <a:pt x="344" y="91"/>
                </a:lnTo>
                <a:lnTo>
                  <a:pt x="346" y="92"/>
                </a:lnTo>
                <a:lnTo>
                  <a:pt x="348" y="93"/>
                </a:lnTo>
                <a:lnTo>
                  <a:pt x="350" y="94"/>
                </a:lnTo>
                <a:lnTo>
                  <a:pt x="352" y="95"/>
                </a:lnTo>
                <a:lnTo>
                  <a:pt x="353" y="97"/>
                </a:lnTo>
                <a:lnTo>
                  <a:pt x="354" y="97"/>
                </a:lnTo>
                <a:lnTo>
                  <a:pt x="354" y="99"/>
                </a:lnTo>
                <a:lnTo>
                  <a:pt x="354" y="99"/>
                </a:lnTo>
                <a:lnTo>
                  <a:pt x="353" y="100"/>
                </a:lnTo>
                <a:lnTo>
                  <a:pt x="352" y="101"/>
                </a:lnTo>
                <a:lnTo>
                  <a:pt x="351" y="102"/>
                </a:lnTo>
                <a:lnTo>
                  <a:pt x="350" y="103"/>
                </a:lnTo>
                <a:lnTo>
                  <a:pt x="347" y="103"/>
                </a:lnTo>
                <a:lnTo>
                  <a:pt x="345" y="104"/>
                </a:lnTo>
                <a:lnTo>
                  <a:pt x="344" y="104"/>
                </a:lnTo>
                <a:lnTo>
                  <a:pt x="344" y="104"/>
                </a:lnTo>
                <a:lnTo>
                  <a:pt x="344" y="104"/>
                </a:lnTo>
                <a:lnTo>
                  <a:pt x="344" y="104"/>
                </a:lnTo>
                <a:lnTo>
                  <a:pt x="344" y="104"/>
                </a:lnTo>
                <a:lnTo>
                  <a:pt x="343" y="104"/>
                </a:lnTo>
                <a:lnTo>
                  <a:pt x="343" y="104"/>
                </a:lnTo>
                <a:lnTo>
                  <a:pt x="343" y="104"/>
                </a:lnTo>
                <a:lnTo>
                  <a:pt x="342" y="104"/>
                </a:lnTo>
                <a:lnTo>
                  <a:pt x="342" y="104"/>
                </a:lnTo>
                <a:lnTo>
                  <a:pt x="342" y="104"/>
                </a:lnTo>
                <a:lnTo>
                  <a:pt x="342" y="104"/>
                </a:lnTo>
                <a:lnTo>
                  <a:pt x="341" y="104"/>
                </a:lnTo>
                <a:lnTo>
                  <a:pt x="341" y="104"/>
                </a:lnTo>
                <a:lnTo>
                  <a:pt x="341" y="104"/>
                </a:lnTo>
                <a:lnTo>
                  <a:pt x="340" y="104"/>
                </a:lnTo>
                <a:lnTo>
                  <a:pt x="340" y="104"/>
                </a:lnTo>
                <a:lnTo>
                  <a:pt x="340" y="104"/>
                </a:lnTo>
                <a:lnTo>
                  <a:pt x="339" y="104"/>
                </a:lnTo>
                <a:lnTo>
                  <a:pt x="339" y="104"/>
                </a:lnTo>
                <a:lnTo>
                  <a:pt x="339" y="104"/>
                </a:lnTo>
                <a:lnTo>
                  <a:pt x="338" y="104"/>
                </a:lnTo>
                <a:lnTo>
                  <a:pt x="338" y="104"/>
                </a:lnTo>
                <a:lnTo>
                  <a:pt x="338" y="104"/>
                </a:lnTo>
                <a:lnTo>
                  <a:pt x="337" y="104"/>
                </a:lnTo>
                <a:lnTo>
                  <a:pt x="337" y="104"/>
                </a:lnTo>
                <a:lnTo>
                  <a:pt x="337" y="104"/>
                </a:lnTo>
                <a:lnTo>
                  <a:pt x="336" y="104"/>
                </a:lnTo>
                <a:lnTo>
                  <a:pt x="336" y="104"/>
                </a:lnTo>
                <a:lnTo>
                  <a:pt x="336" y="104"/>
                </a:lnTo>
                <a:lnTo>
                  <a:pt x="336" y="104"/>
                </a:lnTo>
              </a:path>
            </a:pathLst>
          </a:custGeom>
          <a:solidFill>
            <a:srgbClr val="A0CA88"/>
          </a:solidFill>
          <a:ln w="0" cap="flat" cmpd="sng">
            <a:solidFill>
              <a:srgbClr val="55555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5056" name="Freeform 16"/>
          <p:cNvSpPr>
            <a:spLocks/>
          </p:cNvSpPr>
          <p:nvPr/>
        </p:nvSpPr>
        <p:spPr bwMode="auto">
          <a:xfrm>
            <a:off x="2717800" y="4310063"/>
            <a:ext cx="501650" cy="166687"/>
          </a:xfrm>
          <a:custGeom>
            <a:avLst/>
            <a:gdLst>
              <a:gd name="T0" fmla="*/ 23 w 355"/>
              <a:gd name="T1" fmla="*/ 102 h 105"/>
              <a:gd name="T2" fmla="*/ 24 w 355"/>
              <a:gd name="T3" fmla="*/ 101 h 105"/>
              <a:gd name="T4" fmla="*/ 27 w 355"/>
              <a:gd name="T5" fmla="*/ 99 h 105"/>
              <a:gd name="T6" fmla="*/ 31 w 355"/>
              <a:gd name="T7" fmla="*/ 97 h 105"/>
              <a:gd name="T8" fmla="*/ 35 w 355"/>
              <a:gd name="T9" fmla="*/ 95 h 105"/>
              <a:gd name="T10" fmla="*/ 40 w 355"/>
              <a:gd name="T11" fmla="*/ 92 h 105"/>
              <a:gd name="T12" fmla="*/ 43 w 355"/>
              <a:gd name="T13" fmla="*/ 90 h 105"/>
              <a:gd name="T14" fmla="*/ 46 w 355"/>
              <a:gd name="T15" fmla="*/ 89 h 105"/>
              <a:gd name="T16" fmla="*/ 52 w 355"/>
              <a:gd name="T17" fmla="*/ 86 h 105"/>
              <a:gd name="T18" fmla="*/ 56 w 355"/>
              <a:gd name="T19" fmla="*/ 84 h 105"/>
              <a:gd name="T20" fmla="*/ 61 w 355"/>
              <a:gd name="T21" fmla="*/ 82 h 105"/>
              <a:gd name="T22" fmla="*/ 65 w 355"/>
              <a:gd name="T23" fmla="*/ 79 h 105"/>
              <a:gd name="T24" fmla="*/ 67 w 355"/>
              <a:gd name="T25" fmla="*/ 77 h 105"/>
              <a:gd name="T26" fmla="*/ 72 w 355"/>
              <a:gd name="T27" fmla="*/ 76 h 105"/>
              <a:gd name="T28" fmla="*/ 120 w 355"/>
              <a:gd name="T29" fmla="*/ 71 h 105"/>
              <a:gd name="T30" fmla="*/ 170 w 355"/>
              <a:gd name="T31" fmla="*/ 70 h 105"/>
              <a:gd name="T32" fmla="*/ 231 w 355"/>
              <a:gd name="T33" fmla="*/ 67 h 105"/>
              <a:gd name="T34" fmla="*/ 243 w 355"/>
              <a:gd name="T35" fmla="*/ 65 h 105"/>
              <a:gd name="T36" fmla="*/ 250 w 355"/>
              <a:gd name="T37" fmla="*/ 64 h 105"/>
              <a:gd name="T38" fmla="*/ 261 w 355"/>
              <a:gd name="T39" fmla="*/ 61 h 105"/>
              <a:gd name="T40" fmla="*/ 270 w 355"/>
              <a:gd name="T41" fmla="*/ 58 h 105"/>
              <a:gd name="T42" fmla="*/ 277 w 355"/>
              <a:gd name="T43" fmla="*/ 55 h 105"/>
              <a:gd name="T44" fmla="*/ 286 w 355"/>
              <a:gd name="T45" fmla="*/ 51 h 105"/>
              <a:gd name="T46" fmla="*/ 292 w 355"/>
              <a:gd name="T47" fmla="*/ 49 h 105"/>
              <a:gd name="T48" fmla="*/ 296 w 355"/>
              <a:gd name="T49" fmla="*/ 46 h 105"/>
              <a:gd name="T50" fmla="*/ 302 w 355"/>
              <a:gd name="T51" fmla="*/ 41 h 105"/>
              <a:gd name="T52" fmla="*/ 305 w 355"/>
              <a:gd name="T53" fmla="*/ 37 h 105"/>
              <a:gd name="T54" fmla="*/ 308 w 355"/>
              <a:gd name="T55" fmla="*/ 33 h 105"/>
              <a:gd name="T56" fmla="*/ 314 w 355"/>
              <a:gd name="T57" fmla="*/ 25 h 105"/>
              <a:gd name="T58" fmla="*/ 318 w 355"/>
              <a:gd name="T59" fmla="*/ 20 h 105"/>
              <a:gd name="T60" fmla="*/ 326 w 355"/>
              <a:gd name="T61" fmla="*/ 14 h 105"/>
              <a:gd name="T62" fmla="*/ 339 w 355"/>
              <a:gd name="T63" fmla="*/ 6 h 105"/>
              <a:gd name="T64" fmla="*/ 350 w 355"/>
              <a:gd name="T65" fmla="*/ 1 h 105"/>
              <a:gd name="T66" fmla="*/ 354 w 355"/>
              <a:gd name="T67" fmla="*/ 0 h 105"/>
              <a:gd name="T68" fmla="*/ 351 w 355"/>
              <a:gd name="T69" fmla="*/ 1 h 105"/>
              <a:gd name="T70" fmla="*/ 345 w 355"/>
              <a:gd name="T71" fmla="*/ 4 h 105"/>
              <a:gd name="T72" fmla="*/ 334 w 355"/>
              <a:gd name="T73" fmla="*/ 10 h 105"/>
              <a:gd name="T74" fmla="*/ 323 w 355"/>
              <a:gd name="T75" fmla="*/ 14 h 105"/>
              <a:gd name="T76" fmla="*/ 312 w 355"/>
              <a:gd name="T77" fmla="*/ 19 h 105"/>
              <a:gd name="T78" fmla="*/ 288 w 355"/>
              <a:gd name="T79" fmla="*/ 26 h 105"/>
              <a:gd name="T80" fmla="*/ 272 w 355"/>
              <a:gd name="T81" fmla="*/ 30 h 105"/>
              <a:gd name="T82" fmla="*/ 252 w 355"/>
              <a:gd name="T83" fmla="*/ 34 h 105"/>
              <a:gd name="T84" fmla="*/ 233 w 355"/>
              <a:gd name="T85" fmla="*/ 38 h 105"/>
              <a:gd name="T86" fmla="*/ 226 w 355"/>
              <a:gd name="T87" fmla="*/ 40 h 105"/>
              <a:gd name="T88" fmla="*/ 216 w 355"/>
              <a:gd name="T89" fmla="*/ 41 h 105"/>
              <a:gd name="T90" fmla="*/ 199 w 355"/>
              <a:gd name="T91" fmla="*/ 44 h 105"/>
              <a:gd name="T92" fmla="*/ 186 w 355"/>
              <a:gd name="T93" fmla="*/ 45 h 105"/>
              <a:gd name="T94" fmla="*/ 171 w 355"/>
              <a:gd name="T95" fmla="*/ 47 h 105"/>
              <a:gd name="T96" fmla="*/ 154 w 355"/>
              <a:gd name="T97" fmla="*/ 49 h 105"/>
              <a:gd name="T98" fmla="*/ 143 w 355"/>
              <a:gd name="T99" fmla="*/ 51 h 105"/>
              <a:gd name="T100" fmla="*/ 125 w 355"/>
              <a:gd name="T101" fmla="*/ 55 h 105"/>
              <a:gd name="T102" fmla="*/ 108 w 355"/>
              <a:gd name="T103" fmla="*/ 58 h 105"/>
              <a:gd name="T104" fmla="*/ 96 w 355"/>
              <a:gd name="T105" fmla="*/ 62 h 105"/>
              <a:gd name="T106" fmla="*/ 61 w 355"/>
              <a:gd name="T107" fmla="*/ 72 h 105"/>
              <a:gd name="T108" fmla="*/ 16 w 355"/>
              <a:gd name="T109" fmla="*/ 88 h 105"/>
              <a:gd name="T110" fmla="*/ 0 w 355"/>
              <a:gd name="T111" fmla="*/ 100 h 105"/>
              <a:gd name="T112" fmla="*/ 11 w 355"/>
              <a:gd name="T113" fmla="*/ 104 h 105"/>
              <a:gd name="T114" fmla="*/ 14 w 355"/>
              <a:gd name="T115" fmla="*/ 104 h 105"/>
              <a:gd name="T116" fmla="*/ 18 w 355"/>
              <a:gd name="T117" fmla="*/ 10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5" h="105">
                <a:moveTo>
                  <a:pt x="19" y="103"/>
                </a:moveTo>
                <a:lnTo>
                  <a:pt x="20" y="103"/>
                </a:lnTo>
                <a:lnTo>
                  <a:pt x="20" y="103"/>
                </a:lnTo>
                <a:lnTo>
                  <a:pt x="21" y="102"/>
                </a:lnTo>
                <a:lnTo>
                  <a:pt x="21" y="102"/>
                </a:lnTo>
                <a:lnTo>
                  <a:pt x="22" y="102"/>
                </a:lnTo>
                <a:lnTo>
                  <a:pt x="22" y="102"/>
                </a:lnTo>
                <a:lnTo>
                  <a:pt x="22" y="102"/>
                </a:lnTo>
                <a:lnTo>
                  <a:pt x="22" y="102"/>
                </a:lnTo>
                <a:lnTo>
                  <a:pt x="23" y="102"/>
                </a:lnTo>
                <a:lnTo>
                  <a:pt x="23" y="102"/>
                </a:lnTo>
                <a:lnTo>
                  <a:pt x="23" y="102"/>
                </a:lnTo>
                <a:lnTo>
                  <a:pt x="23" y="102"/>
                </a:lnTo>
                <a:lnTo>
                  <a:pt x="24" y="102"/>
                </a:lnTo>
                <a:lnTo>
                  <a:pt x="24" y="102"/>
                </a:lnTo>
                <a:lnTo>
                  <a:pt x="24" y="101"/>
                </a:lnTo>
                <a:lnTo>
                  <a:pt x="24" y="101"/>
                </a:lnTo>
                <a:lnTo>
                  <a:pt x="24" y="101"/>
                </a:lnTo>
                <a:lnTo>
                  <a:pt x="24" y="101"/>
                </a:lnTo>
                <a:lnTo>
                  <a:pt x="24" y="101"/>
                </a:lnTo>
                <a:lnTo>
                  <a:pt x="24" y="101"/>
                </a:lnTo>
                <a:lnTo>
                  <a:pt x="24" y="101"/>
                </a:lnTo>
                <a:lnTo>
                  <a:pt x="24" y="100"/>
                </a:lnTo>
                <a:lnTo>
                  <a:pt x="24" y="100"/>
                </a:lnTo>
                <a:lnTo>
                  <a:pt x="25" y="100"/>
                </a:lnTo>
                <a:lnTo>
                  <a:pt x="25" y="100"/>
                </a:lnTo>
                <a:lnTo>
                  <a:pt x="25" y="100"/>
                </a:lnTo>
                <a:lnTo>
                  <a:pt x="25" y="100"/>
                </a:lnTo>
                <a:lnTo>
                  <a:pt x="25" y="100"/>
                </a:lnTo>
                <a:lnTo>
                  <a:pt x="26" y="100"/>
                </a:lnTo>
                <a:lnTo>
                  <a:pt x="26" y="100"/>
                </a:lnTo>
                <a:lnTo>
                  <a:pt x="26" y="100"/>
                </a:lnTo>
                <a:lnTo>
                  <a:pt x="27" y="99"/>
                </a:lnTo>
                <a:lnTo>
                  <a:pt x="28" y="98"/>
                </a:lnTo>
                <a:lnTo>
                  <a:pt x="28" y="98"/>
                </a:lnTo>
                <a:lnTo>
                  <a:pt x="28" y="98"/>
                </a:lnTo>
                <a:lnTo>
                  <a:pt x="29" y="98"/>
                </a:lnTo>
                <a:lnTo>
                  <a:pt x="29" y="98"/>
                </a:lnTo>
                <a:lnTo>
                  <a:pt x="30" y="98"/>
                </a:lnTo>
                <a:lnTo>
                  <a:pt x="30" y="97"/>
                </a:lnTo>
                <a:lnTo>
                  <a:pt x="30" y="97"/>
                </a:lnTo>
                <a:lnTo>
                  <a:pt x="31" y="97"/>
                </a:lnTo>
                <a:lnTo>
                  <a:pt x="31" y="97"/>
                </a:lnTo>
                <a:lnTo>
                  <a:pt x="31" y="97"/>
                </a:lnTo>
                <a:lnTo>
                  <a:pt x="32" y="96"/>
                </a:lnTo>
                <a:lnTo>
                  <a:pt x="32" y="96"/>
                </a:lnTo>
                <a:lnTo>
                  <a:pt x="32" y="96"/>
                </a:lnTo>
                <a:lnTo>
                  <a:pt x="32" y="96"/>
                </a:lnTo>
                <a:lnTo>
                  <a:pt x="33" y="96"/>
                </a:lnTo>
                <a:lnTo>
                  <a:pt x="33" y="96"/>
                </a:lnTo>
                <a:lnTo>
                  <a:pt x="34" y="96"/>
                </a:lnTo>
                <a:lnTo>
                  <a:pt x="34" y="95"/>
                </a:lnTo>
                <a:lnTo>
                  <a:pt x="34" y="95"/>
                </a:lnTo>
                <a:lnTo>
                  <a:pt x="34" y="95"/>
                </a:lnTo>
                <a:lnTo>
                  <a:pt x="35" y="95"/>
                </a:lnTo>
                <a:lnTo>
                  <a:pt x="35" y="95"/>
                </a:lnTo>
                <a:lnTo>
                  <a:pt x="36" y="94"/>
                </a:lnTo>
                <a:lnTo>
                  <a:pt x="36" y="94"/>
                </a:lnTo>
                <a:lnTo>
                  <a:pt x="36" y="94"/>
                </a:lnTo>
                <a:lnTo>
                  <a:pt x="37" y="94"/>
                </a:lnTo>
                <a:lnTo>
                  <a:pt x="38" y="94"/>
                </a:lnTo>
                <a:lnTo>
                  <a:pt x="38" y="93"/>
                </a:lnTo>
                <a:lnTo>
                  <a:pt x="39" y="93"/>
                </a:lnTo>
                <a:lnTo>
                  <a:pt x="40" y="92"/>
                </a:lnTo>
                <a:lnTo>
                  <a:pt x="40" y="92"/>
                </a:lnTo>
                <a:lnTo>
                  <a:pt x="40" y="92"/>
                </a:lnTo>
                <a:lnTo>
                  <a:pt x="40" y="92"/>
                </a:lnTo>
                <a:lnTo>
                  <a:pt x="41" y="92"/>
                </a:lnTo>
                <a:lnTo>
                  <a:pt x="41" y="92"/>
                </a:lnTo>
                <a:lnTo>
                  <a:pt x="42" y="91"/>
                </a:lnTo>
                <a:lnTo>
                  <a:pt x="42" y="91"/>
                </a:lnTo>
                <a:lnTo>
                  <a:pt x="42" y="91"/>
                </a:lnTo>
                <a:lnTo>
                  <a:pt x="42" y="91"/>
                </a:lnTo>
                <a:lnTo>
                  <a:pt x="42" y="91"/>
                </a:lnTo>
                <a:lnTo>
                  <a:pt x="43" y="90"/>
                </a:lnTo>
                <a:lnTo>
                  <a:pt x="43" y="90"/>
                </a:lnTo>
                <a:lnTo>
                  <a:pt x="43" y="90"/>
                </a:lnTo>
                <a:lnTo>
                  <a:pt x="44" y="90"/>
                </a:lnTo>
                <a:lnTo>
                  <a:pt x="44" y="90"/>
                </a:lnTo>
                <a:lnTo>
                  <a:pt x="44" y="90"/>
                </a:lnTo>
                <a:lnTo>
                  <a:pt x="44" y="90"/>
                </a:lnTo>
                <a:lnTo>
                  <a:pt x="44" y="90"/>
                </a:lnTo>
                <a:lnTo>
                  <a:pt x="45" y="90"/>
                </a:lnTo>
                <a:lnTo>
                  <a:pt x="45" y="90"/>
                </a:lnTo>
                <a:lnTo>
                  <a:pt x="45" y="89"/>
                </a:lnTo>
                <a:lnTo>
                  <a:pt x="46" y="89"/>
                </a:lnTo>
                <a:lnTo>
                  <a:pt x="46" y="89"/>
                </a:lnTo>
                <a:lnTo>
                  <a:pt x="46" y="89"/>
                </a:lnTo>
                <a:lnTo>
                  <a:pt x="46" y="89"/>
                </a:lnTo>
                <a:lnTo>
                  <a:pt x="47" y="88"/>
                </a:lnTo>
                <a:lnTo>
                  <a:pt x="47" y="88"/>
                </a:lnTo>
                <a:lnTo>
                  <a:pt x="48" y="88"/>
                </a:lnTo>
                <a:lnTo>
                  <a:pt x="48" y="88"/>
                </a:lnTo>
                <a:lnTo>
                  <a:pt x="49" y="88"/>
                </a:lnTo>
                <a:lnTo>
                  <a:pt x="50" y="87"/>
                </a:lnTo>
                <a:lnTo>
                  <a:pt x="50" y="87"/>
                </a:lnTo>
                <a:lnTo>
                  <a:pt x="51" y="86"/>
                </a:lnTo>
                <a:lnTo>
                  <a:pt x="52" y="86"/>
                </a:lnTo>
                <a:lnTo>
                  <a:pt x="52" y="86"/>
                </a:lnTo>
                <a:lnTo>
                  <a:pt x="52" y="86"/>
                </a:lnTo>
                <a:lnTo>
                  <a:pt x="53" y="86"/>
                </a:lnTo>
                <a:lnTo>
                  <a:pt x="53" y="86"/>
                </a:lnTo>
                <a:lnTo>
                  <a:pt x="54" y="85"/>
                </a:lnTo>
                <a:lnTo>
                  <a:pt x="54" y="85"/>
                </a:lnTo>
                <a:lnTo>
                  <a:pt x="54" y="85"/>
                </a:lnTo>
                <a:lnTo>
                  <a:pt x="55" y="85"/>
                </a:lnTo>
                <a:lnTo>
                  <a:pt x="55" y="84"/>
                </a:lnTo>
                <a:lnTo>
                  <a:pt x="56" y="84"/>
                </a:lnTo>
                <a:lnTo>
                  <a:pt x="56" y="84"/>
                </a:lnTo>
                <a:lnTo>
                  <a:pt x="56" y="84"/>
                </a:lnTo>
                <a:lnTo>
                  <a:pt x="56" y="84"/>
                </a:lnTo>
                <a:lnTo>
                  <a:pt x="57" y="84"/>
                </a:lnTo>
                <a:lnTo>
                  <a:pt x="57" y="83"/>
                </a:lnTo>
                <a:lnTo>
                  <a:pt x="58" y="83"/>
                </a:lnTo>
                <a:lnTo>
                  <a:pt x="58" y="83"/>
                </a:lnTo>
                <a:lnTo>
                  <a:pt x="58" y="83"/>
                </a:lnTo>
                <a:lnTo>
                  <a:pt x="59" y="82"/>
                </a:lnTo>
                <a:lnTo>
                  <a:pt x="59" y="82"/>
                </a:lnTo>
                <a:lnTo>
                  <a:pt x="60" y="82"/>
                </a:lnTo>
                <a:lnTo>
                  <a:pt x="60" y="82"/>
                </a:lnTo>
                <a:lnTo>
                  <a:pt x="61" y="82"/>
                </a:lnTo>
                <a:lnTo>
                  <a:pt x="61" y="81"/>
                </a:lnTo>
                <a:lnTo>
                  <a:pt x="62" y="81"/>
                </a:lnTo>
                <a:lnTo>
                  <a:pt x="62" y="80"/>
                </a:lnTo>
                <a:lnTo>
                  <a:pt x="63" y="80"/>
                </a:lnTo>
                <a:lnTo>
                  <a:pt x="64" y="80"/>
                </a:lnTo>
                <a:lnTo>
                  <a:pt x="64" y="80"/>
                </a:lnTo>
                <a:lnTo>
                  <a:pt x="64" y="79"/>
                </a:lnTo>
                <a:lnTo>
                  <a:pt x="65" y="79"/>
                </a:lnTo>
                <a:lnTo>
                  <a:pt x="65" y="79"/>
                </a:lnTo>
                <a:lnTo>
                  <a:pt x="65" y="79"/>
                </a:lnTo>
                <a:lnTo>
                  <a:pt x="65" y="79"/>
                </a:lnTo>
                <a:lnTo>
                  <a:pt x="66" y="78"/>
                </a:lnTo>
                <a:lnTo>
                  <a:pt x="66" y="78"/>
                </a:lnTo>
                <a:lnTo>
                  <a:pt x="66" y="78"/>
                </a:lnTo>
                <a:lnTo>
                  <a:pt x="66" y="78"/>
                </a:lnTo>
                <a:lnTo>
                  <a:pt x="66" y="78"/>
                </a:lnTo>
                <a:lnTo>
                  <a:pt x="66" y="78"/>
                </a:lnTo>
                <a:lnTo>
                  <a:pt x="66" y="78"/>
                </a:lnTo>
                <a:lnTo>
                  <a:pt x="66" y="78"/>
                </a:lnTo>
                <a:lnTo>
                  <a:pt x="66" y="77"/>
                </a:lnTo>
                <a:lnTo>
                  <a:pt x="67" y="77"/>
                </a:lnTo>
                <a:lnTo>
                  <a:pt x="67" y="77"/>
                </a:lnTo>
                <a:lnTo>
                  <a:pt x="67" y="77"/>
                </a:lnTo>
                <a:lnTo>
                  <a:pt x="67" y="77"/>
                </a:lnTo>
                <a:lnTo>
                  <a:pt x="68" y="77"/>
                </a:lnTo>
                <a:lnTo>
                  <a:pt x="68" y="76"/>
                </a:lnTo>
                <a:lnTo>
                  <a:pt x="68" y="76"/>
                </a:lnTo>
                <a:lnTo>
                  <a:pt x="69" y="76"/>
                </a:lnTo>
                <a:lnTo>
                  <a:pt x="69" y="76"/>
                </a:lnTo>
                <a:lnTo>
                  <a:pt x="70" y="76"/>
                </a:lnTo>
                <a:lnTo>
                  <a:pt x="70" y="76"/>
                </a:lnTo>
                <a:lnTo>
                  <a:pt x="71" y="76"/>
                </a:lnTo>
                <a:lnTo>
                  <a:pt x="72" y="76"/>
                </a:lnTo>
                <a:lnTo>
                  <a:pt x="72" y="76"/>
                </a:lnTo>
                <a:lnTo>
                  <a:pt x="73" y="76"/>
                </a:lnTo>
                <a:lnTo>
                  <a:pt x="83" y="74"/>
                </a:lnTo>
                <a:lnTo>
                  <a:pt x="88" y="73"/>
                </a:lnTo>
                <a:lnTo>
                  <a:pt x="92" y="72"/>
                </a:lnTo>
                <a:lnTo>
                  <a:pt x="97" y="72"/>
                </a:lnTo>
                <a:lnTo>
                  <a:pt x="102" y="72"/>
                </a:lnTo>
                <a:lnTo>
                  <a:pt x="106" y="71"/>
                </a:lnTo>
                <a:lnTo>
                  <a:pt x="111" y="71"/>
                </a:lnTo>
                <a:lnTo>
                  <a:pt x="115" y="71"/>
                </a:lnTo>
                <a:lnTo>
                  <a:pt x="120" y="71"/>
                </a:lnTo>
                <a:lnTo>
                  <a:pt x="124" y="70"/>
                </a:lnTo>
                <a:lnTo>
                  <a:pt x="128" y="70"/>
                </a:lnTo>
                <a:lnTo>
                  <a:pt x="133" y="70"/>
                </a:lnTo>
                <a:lnTo>
                  <a:pt x="138" y="70"/>
                </a:lnTo>
                <a:lnTo>
                  <a:pt x="142" y="70"/>
                </a:lnTo>
                <a:lnTo>
                  <a:pt x="146" y="70"/>
                </a:lnTo>
                <a:lnTo>
                  <a:pt x="151" y="70"/>
                </a:lnTo>
                <a:lnTo>
                  <a:pt x="156" y="70"/>
                </a:lnTo>
                <a:lnTo>
                  <a:pt x="160" y="70"/>
                </a:lnTo>
                <a:lnTo>
                  <a:pt x="165" y="70"/>
                </a:lnTo>
                <a:lnTo>
                  <a:pt x="170" y="70"/>
                </a:lnTo>
                <a:lnTo>
                  <a:pt x="174" y="70"/>
                </a:lnTo>
                <a:lnTo>
                  <a:pt x="180" y="70"/>
                </a:lnTo>
                <a:lnTo>
                  <a:pt x="185" y="70"/>
                </a:lnTo>
                <a:lnTo>
                  <a:pt x="190" y="70"/>
                </a:lnTo>
                <a:lnTo>
                  <a:pt x="195" y="69"/>
                </a:lnTo>
                <a:lnTo>
                  <a:pt x="201" y="69"/>
                </a:lnTo>
                <a:lnTo>
                  <a:pt x="206" y="69"/>
                </a:lnTo>
                <a:lnTo>
                  <a:pt x="212" y="68"/>
                </a:lnTo>
                <a:lnTo>
                  <a:pt x="218" y="68"/>
                </a:lnTo>
                <a:lnTo>
                  <a:pt x="224" y="67"/>
                </a:lnTo>
                <a:lnTo>
                  <a:pt x="231" y="67"/>
                </a:lnTo>
                <a:lnTo>
                  <a:pt x="233" y="66"/>
                </a:lnTo>
                <a:lnTo>
                  <a:pt x="234" y="66"/>
                </a:lnTo>
                <a:lnTo>
                  <a:pt x="236" y="66"/>
                </a:lnTo>
                <a:lnTo>
                  <a:pt x="237" y="66"/>
                </a:lnTo>
                <a:lnTo>
                  <a:pt x="238" y="66"/>
                </a:lnTo>
                <a:lnTo>
                  <a:pt x="239" y="66"/>
                </a:lnTo>
                <a:lnTo>
                  <a:pt x="240" y="66"/>
                </a:lnTo>
                <a:lnTo>
                  <a:pt x="240" y="66"/>
                </a:lnTo>
                <a:lnTo>
                  <a:pt x="241" y="66"/>
                </a:lnTo>
                <a:lnTo>
                  <a:pt x="242" y="65"/>
                </a:lnTo>
                <a:lnTo>
                  <a:pt x="243" y="65"/>
                </a:lnTo>
                <a:lnTo>
                  <a:pt x="243" y="65"/>
                </a:lnTo>
                <a:lnTo>
                  <a:pt x="244" y="65"/>
                </a:lnTo>
                <a:lnTo>
                  <a:pt x="244" y="65"/>
                </a:lnTo>
                <a:lnTo>
                  <a:pt x="245" y="65"/>
                </a:lnTo>
                <a:lnTo>
                  <a:pt x="246" y="65"/>
                </a:lnTo>
                <a:lnTo>
                  <a:pt x="246" y="65"/>
                </a:lnTo>
                <a:lnTo>
                  <a:pt x="247" y="64"/>
                </a:lnTo>
                <a:lnTo>
                  <a:pt x="248" y="64"/>
                </a:lnTo>
                <a:lnTo>
                  <a:pt x="248" y="64"/>
                </a:lnTo>
                <a:lnTo>
                  <a:pt x="249" y="64"/>
                </a:lnTo>
                <a:lnTo>
                  <a:pt x="250" y="64"/>
                </a:lnTo>
                <a:lnTo>
                  <a:pt x="250" y="64"/>
                </a:lnTo>
                <a:lnTo>
                  <a:pt x="251" y="64"/>
                </a:lnTo>
                <a:lnTo>
                  <a:pt x="252" y="64"/>
                </a:lnTo>
                <a:lnTo>
                  <a:pt x="252" y="63"/>
                </a:lnTo>
                <a:lnTo>
                  <a:pt x="253" y="63"/>
                </a:lnTo>
                <a:lnTo>
                  <a:pt x="254" y="63"/>
                </a:lnTo>
                <a:lnTo>
                  <a:pt x="255" y="63"/>
                </a:lnTo>
                <a:lnTo>
                  <a:pt x="256" y="62"/>
                </a:lnTo>
                <a:lnTo>
                  <a:pt x="257" y="62"/>
                </a:lnTo>
                <a:lnTo>
                  <a:pt x="260" y="62"/>
                </a:lnTo>
                <a:lnTo>
                  <a:pt x="261" y="61"/>
                </a:lnTo>
                <a:lnTo>
                  <a:pt x="262" y="61"/>
                </a:lnTo>
                <a:lnTo>
                  <a:pt x="263" y="60"/>
                </a:lnTo>
                <a:lnTo>
                  <a:pt x="264" y="60"/>
                </a:lnTo>
                <a:lnTo>
                  <a:pt x="265" y="60"/>
                </a:lnTo>
                <a:lnTo>
                  <a:pt x="266" y="60"/>
                </a:lnTo>
                <a:lnTo>
                  <a:pt x="267" y="59"/>
                </a:lnTo>
                <a:lnTo>
                  <a:pt x="268" y="59"/>
                </a:lnTo>
                <a:lnTo>
                  <a:pt x="268" y="59"/>
                </a:lnTo>
                <a:lnTo>
                  <a:pt x="269" y="58"/>
                </a:lnTo>
                <a:lnTo>
                  <a:pt x="270" y="58"/>
                </a:lnTo>
                <a:lnTo>
                  <a:pt x="270" y="58"/>
                </a:lnTo>
                <a:lnTo>
                  <a:pt x="271" y="58"/>
                </a:lnTo>
                <a:lnTo>
                  <a:pt x="272" y="58"/>
                </a:lnTo>
                <a:lnTo>
                  <a:pt x="272" y="57"/>
                </a:lnTo>
                <a:lnTo>
                  <a:pt x="273" y="57"/>
                </a:lnTo>
                <a:lnTo>
                  <a:pt x="273" y="57"/>
                </a:lnTo>
                <a:lnTo>
                  <a:pt x="274" y="56"/>
                </a:lnTo>
                <a:lnTo>
                  <a:pt x="274" y="56"/>
                </a:lnTo>
                <a:lnTo>
                  <a:pt x="275" y="56"/>
                </a:lnTo>
                <a:lnTo>
                  <a:pt x="276" y="56"/>
                </a:lnTo>
                <a:lnTo>
                  <a:pt x="276" y="56"/>
                </a:lnTo>
                <a:lnTo>
                  <a:pt x="277" y="55"/>
                </a:lnTo>
                <a:lnTo>
                  <a:pt x="278" y="55"/>
                </a:lnTo>
                <a:lnTo>
                  <a:pt x="278" y="54"/>
                </a:lnTo>
                <a:lnTo>
                  <a:pt x="279" y="54"/>
                </a:lnTo>
                <a:lnTo>
                  <a:pt x="280" y="54"/>
                </a:lnTo>
                <a:lnTo>
                  <a:pt x="281" y="54"/>
                </a:lnTo>
                <a:lnTo>
                  <a:pt x="282" y="53"/>
                </a:lnTo>
                <a:lnTo>
                  <a:pt x="283" y="53"/>
                </a:lnTo>
                <a:lnTo>
                  <a:pt x="284" y="52"/>
                </a:lnTo>
                <a:lnTo>
                  <a:pt x="285" y="52"/>
                </a:lnTo>
                <a:lnTo>
                  <a:pt x="286" y="51"/>
                </a:lnTo>
                <a:lnTo>
                  <a:pt x="286" y="51"/>
                </a:lnTo>
                <a:lnTo>
                  <a:pt x="287" y="51"/>
                </a:lnTo>
                <a:lnTo>
                  <a:pt x="288" y="51"/>
                </a:lnTo>
                <a:lnTo>
                  <a:pt x="288" y="50"/>
                </a:lnTo>
                <a:lnTo>
                  <a:pt x="289" y="50"/>
                </a:lnTo>
                <a:lnTo>
                  <a:pt x="289" y="50"/>
                </a:lnTo>
                <a:lnTo>
                  <a:pt x="290" y="50"/>
                </a:lnTo>
                <a:lnTo>
                  <a:pt x="290" y="50"/>
                </a:lnTo>
                <a:lnTo>
                  <a:pt x="290" y="50"/>
                </a:lnTo>
                <a:lnTo>
                  <a:pt x="291" y="49"/>
                </a:lnTo>
                <a:lnTo>
                  <a:pt x="291" y="49"/>
                </a:lnTo>
                <a:lnTo>
                  <a:pt x="292" y="49"/>
                </a:lnTo>
                <a:lnTo>
                  <a:pt x="292" y="49"/>
                </a:lnTo>
                <a:lnTo>
                  <a:pt x="292" y="48"/>
                </a:lnTo>
                <a:lnTo>
                  <a:pt x="293" y="48"/>
                </a:lnTo>
                <a:lnTo>
                  <a:pt x="293" y="48"/>
                </a:lnTo>
                <a:lnTo>
                  <a:pt x="294" y="48"/>
                </a:lnTo>
                <a:lnTo>
                  <a:pt x="294" y="48"/>
                </a:lnTo>
                <a:lnTo>
                  <a:pt x="294" y="48"/>
                </a:lnTo>
                <a:lnTo>
                  <a:pt x="294" y="47"/>
                </a:lnTo>
                <a:lnTo>
                  <a:pt x="295" y="47"/>
                </a:lnTo>
                <a:lnTo>
                  <a:pt x="295" y="47"/>
                </a:lnTo>
                <a:lnTo>
                  <a:pt x="296" y="46"/>
                </a:lnTo>
                <a:lnTo>
                  <a:pt x="296" y="46"/>
                </a:lnTo>
                <a:lnTo>
                  <a:pt x="296" y="46"/>
                </a:lnTo>
                <a:lnTo>
                  <a:pt x="297" y="46"/>
                </a:lnTo>
                <a:lnTo>
                  <a:pt x="297" y="45"/>
                </a:lnTo>
                <a:lnTo>
                  <a:pt x="298" y="45"/>
                </a:lnTo>
                <a:lnTo>
                  <a:pt x="299" y="44"/>
                </a:lnTo>
                <a:lnTo>
                  <a:pt x="300" y="43"/>
                </a:lnTo>
                <a:lnTo>
                  <a:pt x="301" y="43"/>
                </a:lnTo>
                <a:lnTo>
                  <a:pt x="301" y="42"/>
                </a:lnTo>
                <a:lnTo>
                  <a:pt x="302" y="42"/>
                </a:lnTo>
                <a:lnTo>
                  <a:pt x="302" y="41"/>
                </a:lnTo>
                <a:lnTo>
                  <a:pt x="302" y="41"/>
                </a:lnTo>
                <a:lnTo>
                  <a:pt x="303" y="40"/>
                </a:lnTo>
                <a:lnTo>
                  <a:pt x="303" y="40"/>
                </a:lnTo>
                <a:lnTo>
                  <a:pt x="304" y="40"/>
                </a:lnTo>
                <a:lnTo>
                  <a:pt x="304" y="39"/>
                </a:lnTo>
                <a:lnTo>
                  <a:pt x="304" y="39"/>
                </a:lnTo>
                <a:lnTo>
                  <a:pt x="304" y="39"/>
                </a:lnTo>
                <a:lnTo>
                  <a:pt x="304" y="38"/>
                </a:lnTo>
                <a:lnTo>
                  <a:pt x="304" y="38"/>
                </a:lnTo>
                <a:lnTo>
                  <a:pt x="304" y="38"/>
                </a:lnTo>
                <a:lnTo>
                  <a:pt x="305" y="37"/>
                </a:lnTo>
                <a:lnTo>
                  <a:pt x="305" y="37"/>
                </a:lnTo>
                <a:lnTo>
                  <a:pt x="305" y="37"/>
                </a:lnTo>
                <a:lnTo>
                  <a:pt x="305" y="36"/>
                </a:lnTo>
                <a:lnTo>
                  <a:pt x="305" y="36"/>
                </a:lnTo>
                <a:lnTo>
                  <a:pt x="306" y="36"/>
                </a:lnTo>
                <a:lnTo>
                  <a:pt x="306" y="35"/>
                </a:lnTo>
                <a:lnTo>
                  <a:pt x="306" y="35"/>
                </a:lnTo>
                <a:lnTo>
                  <a:pt x="306" y="34"/>
                </a:lnTo>
                <a:lnTo>
                  <a:pt x="307" y="34"/>
                </a:lnTo>
                <a:lnTo>
                  <a:pt x="307" y="33"/>
                </a:lnTo>
                <a:lnTo>
                  <a:pt x="308" y="33"/>
                </a:lnTo>
                <a:lnTo>
                  <a:pt x="308" y="32"/>
                </a:lnTo>
                <a:lnTo>
                  <a:pt x="308" y="32"/>
                </a:lnTo>
                <a:lnTo>
                  <a:pt x="309" y="31"/>
                </a:lnTo>
                <a:lnTo>
                  <a:pt x="310" y="29"/>
                </a:lnTo>
                <a:lnTo>
                  <a:pt x="311" y="29"/>
                </a:lnTo>
                <a:lnTo>
                  <a:pt x="312" y="28"/>
                </a:lnTo>
                <a:lnTo>
                  <a:pt x="312" y="27"/>
                </a:lnTo>
                <a:lnTo>
                  <a:pt x="312" y="27"/>
                </a:lnTo>
                <a:lnTo>
                  <a:pt x="313" y="26"/>
                </a:lnTo>
                <a:lnTo>
                  <a:pt x="314" y="26"/>
                </a:lnTo>
                <a:lnTo>
                  <a:pt x="314" y="25"/>
                </a:lnTo>
                <a:lnTo>
                  <a:pt x="314" y="24"/>
                </a:lnTo>
                <a:lnTo>
                  <a:pt x="314" y="24"/>
                </a:lnTo>
                <a:lnTo>
                  <a:pt x="315" y="24"/>
                </a:lnTo>
                <a:lnTo>
                  <a:pt x="315" y="23"/>
                </a:lnTo>
                <a:lnTo>
                  <a:pt x="316" y="23"/>
                </a:lnTo>
                <a:lnTo>
                  <a:pt x="316" y="22"/>
                </a:lnTo>
                <a:lnTo>
                  <a:pt x="316" y="22"/>
                </a:lnTo>
                <a:lnTo>
                  <a:pt x="317" y="22"/>
                </a:lnTo>
                <a:lnTo>
                  <a:pt x="317" y="21"/>
                </a:lnTo>
                <a:lnTo>
                  <a:pt x="318" y="20"/>
                </a:lnTo>
                <a:lnTo>
                  <a:pt x="318" y="20"/>
                </a:lnTo>
                <a:lnTo>
                  <a:pt x="318" y="20"/>
                </a:lnTo>
                <a:lnTo>
                  <a:pt x="319" y="19"/>
                </a:lnTo>
                <a:lnTo>
                  <a:pt x="320" y="19"/>
                </a:lnTo>
                <a:lnTo>
                  <a:pt x="320" y="18"/>
                </a:lnTo>
                <a:lnTo>
                  <a:pt x="321" y="18"/>
                </a:lnTo>
                <a:lnTo>
                  <a:pt x="322" y="17"/>
                </a:lnTo>
                <a:lnTo>
                  <a:pt x="322" y="16"/>
                </a:lnTo>
                <a:lnTo>
                  <a:pt x="323" y="16"/>
                </a:lnTo>
                <a:lnTo>
                  <a:pt x="324" y="15"/>
                </a:lnTo>
                <a:lnTo>
                  <a:pt x="325" y="14"/>
                </a:lnTo>
                <a:lnTo>
                  <a:pt x="326" y="14"/>
                </a:lnTo>
                <a:lnTo>
                  <a:pt x="328" y="13"/>
                </a:lnTo>
                <a:lnTo>
                  <a:pt x="329" y="12"/>
                </a:lnTo>
                <a:lnTo>
                  <a:pt x="330" y="11"/>
                </a:lnTo>
                <a:lnTo>
                  <a:pt x="332" y="10"/>
                </a:lnTo>
                <a:lnTo>
                  <a:pt x="333" y="10"/>
                </a:lnTo>
                <a:lnTo>
                  <a:pt x="334" y="9"/>
                </a:lnTo>
                <a:lnTo>
                  <a:pt x="335" y="8"/>
                </a:lnTo>
                <a:lnTo>
                  <a:pt x="336" y="8"/>
                </a:lnTo>
                <a:lnTo>
                  <a:pt x="337" y="7"/>
                </a:lnTo>
                <a:lnTo>
                  <a:pt x="338" y="7"/>
                </a:lnTo>
                <a:lnTo>
                  <a:pt x="339" y="6"/>
                </a:lnTo>
                <a:lnTo>
                  <a:pt x="340" y="6"/>
                </a:lnTo>
                <a:lnTo>
                  <a:pt x="342" y="5"/>
                </a:lnTo>
                <a:lnTo>
                  <a:pt x="343" y="4"/>
                </a:lnTo>
                <a:lnTo>
                  <a:pt x="344" y="4"/>
                </a:lnTo>
                <a:lnTo>
                  <a:pt x="345" y="4"/>
                </a:lnTo>
                <a:lnTo>
                  <a:pt x="346" y="3"/>
                </a:lnTo>
                <a:lnTo>
                  <a:pt x="347" y="2"/>
                </a:lnTo>
                <a:lnTo>
                  <a:pt x="348" y="2"/>
                </a:lnTo>
                <a:lnTo>
                  <a:pt x="348" y="2"/>
                </a:lnTo>
                <a:lnTo>
                  <a:pt x="349" y="2"/>
                </a:lnTo>
                <a:lnTo>
                  <a:pt x="350" y="1"/>
                </a:lnTo>
                <a:lnTo>
                  <a:pt x="351" y="1"/>
                </a:lnTo>
                <a:lnTo>
                  <a:pt x="352" y="0"/>
                </a:lnTo>
                <a:lnTo>
                  <a:pt x="352" y="0"/>
                </a:lnTo>
                <a:lnTo>
                  <a:pt x="353" y="0"/>
                </a:lnTo>
                <a:lnTo>
                  <a:pt x="353" y="0"/>
                </a:lnTo>
                <a:lnTo>
                  <a:pt x="354" y="0"/>
                </a:lnTo>
                <a:lnTo>
                  <a:pt x="354" y="0"/>
                </a:lnTo>
                <a:lnTo>
                  <a:pt x="354" y="0"/>
                </a:lnTo>
                <a:lnTo>
                  <a:pt x="354" y="0"/>
                </a:lnTo>
                <a:lnTo>
                  <a:pt x="354" y="0"/>
                </a:lnTo>
                <a:lnTo>
                  <a:pt x="354" y="0"/>
                </a:lnTo>
                <a:lnTo>
                  <a:pt x="354" y="0"/>
                </a:lnTo>
                <a:lnTo>
                  <a:pt x="354" y="0"/>
                </a:lnTo>
                <a:lnTo>
                  <a:pt x="354" y="0"/>
                </a:lnTo>
                <a:lnTo>
                  <a:pt x="354" y="0"/>
                </a:lnTo>
                <a:lnTo>
                  <a:pt x="353" y="0"/>
                </a:lnTo>
                <a:lnTo>
                  <a:pt x="353" y="0"/>
                </a:lnTo>
                <a:lnTo>
                  <a:pt x="353" y="0"/>
                </a:lnTo>
                <a:lnTo>
                  <a:pt x="352" y="0"/>
                </a:lnTo>
                <a:lnTo>
                  <a:pt x="352" y="0"/>
                </a:lnTo>
                <a:lnTo>
                  <a:pt x="352" y="1"/>
                </a:lnTo>
                <a:lnTo>
                  <a:pt x="351" y="1"/>
                </a:lnTo>
                <a:lnTo>
                  <a:pt x="351" y="1"/>
                </a:lnTo>
                <a:lnTo>
                  <a:pt x="350" y="2"/>
                </a:lnTo>
                <a:lnTo>
                  <a:pt x="350" y="2"/>
                </a:lnTo>
                <a:lnTo>
                  <a:pt x="350" y="2"/>
                </a:lnTo>
                <a:lnTo>
                  <a:pt x="349" y="2"/>
                </a:lnTo>
                <a:lnTo>
                  <a:pt x="348" y="2"/>
                </a:lnTo>
                <a:lnTo>
                  <a:pt x="348" y="3"/>
                </a:lnTo>
                <a:lnTo>
                  <a:pt x="347" y="3"/>
                </a:lnTo>
                <a:lnTo>
                  <a:pt x="346" y="4"/>
                </a:lnTo>
                <a:lnTo>
                  <a:pt x="346" y="4"/>
                </a:lnTo>
                <a:lnTo>
                  <a:pt x="345" y="4"/>
                </a:lnTo>
                <a:lnTo>
                  <a:pt x="344" y="4"/>
                </a:lnTo>
                <a:lnTo>
                  <a:pt x="344" y="5"/>
                </a:lnTo>
                <a:lnTo>
                  <a:pt x="343" y="5"/>
                </a:lnTo>
                <a:lnTo>
                  <a:pt x="342" y="6"/>
                </a:lnTo>
                <a:lnTo>
                  <a:pt x="342" y="6"/>
                </a:lnTo>
                <a:lnTo>
                  <a:pt x="341" y="6"/>
                </a:lnTo>
                <a:lnTo>
                  <a:pt x="340" y="7"/>
                </a:lnTo>
                <a:lnTo>
                  <a:pt x="340" y="7"/>
                </a:lnTo>
                <a:lnTo>
                  <a:pt x="336" y="8"/>
                </a:lnTo>
                <a:lnTo>
                  <a:pt x="335" y="9"/>
                </a:lnTo>
                <a:lnTo>
                  <a:pt x="334" y="10"/>
                </a:lnTo>
                <a:lnTo>
                  <a:pt x="332" y="10"/>
                </a:lnTo>
                <a:lnTo>
                  <a:pt x="331" y="11"/>
                </a:lnTo>
                <a:lnTo>
                  <a:pt x="330" y="11"/>
                </a:lnTo>
                <a:lnTo>
                  <a:pt x="329" y="12"/>
                </a:lnTo>
                <a:lnTo>
                  <a:pt x="328" y="12"/>
                </a:lnTo>
                <a:lnTo>
                  <a:pt x="328" y="12"/>
                </a:lnTo>
                <a:lnTo>
                  <a:pt x="326" y="13"/>
                </a:lnTo>
                <a:lnTo>
                  <a:pt x="326" y="13"/>
                </a:lnTo>
                <a:lnTo>
                  <a:pt x="325" y="14"/>
                </a:lnTo>
                <a:lnTo>
                  <a:pt x="324" y="14"/>
                </a:lnTo>
                <a:lnTo>
                  <a:pt x="323" y="14"/>
                </a:lnTo>
                <a:lnTo>
                  <a:pt x="322" y="15"/>
                </a:lnTo>
                <a:lnTo>
                  <a:pt x="322" y="15"/>
                </a:lnTo>
                <a:lnTo>
                  <a:pt x="321" y="16"/>
                </a:lnTo>
                <a:lnTo>
                  <a:pt x="320" y="16"/>
                </a:lnTo>
                <a:lnTo>
                  <a:pt x="319" y="16"/>
                </a:lnTo>
                <a:lnTo>
                  <a:pt x="318" y="17"/>
                </a:lnTo>
                <a:lnTo>
                  <a:pt x="317" y="17"/>
                </a:lnTo>
                <a:lnTo>
                  <a:pt x="316" y="18"/>
                </a:lnTo>
                <a:lnTo>
                  <a:pt x="314" y="18"/>
                </a:lnTo>
                <a:lnTo>
                  <a:pt x="313" y="19"/>
                </a:lnTo>
                <a:lnTo>
                  <a:pt x="312" y="19"/>
                </a:lnTo>
                <a:lnTo>
                  <a:pt x="310" y="20"/>
                </a:lnTo>
                <a:lnTo>
                  <a:pt x="308" y="20"/>
                </a:lnTo>
                <a:lnTo>
                  <a:pt x="307" y="21"/>
                </a:lnTo>
                <a:lnTo>
                  <a:pt x="305" y="21"/>
                </a:lnTo>
                <a:lnTo>
                  <a:pt x="303" y="22"/>
                </a:lnTo>
                <a:lnTo>
                  <a:pt x="301" y="23"/>
                </a:lnTo>
                <a:lnTo>
                  <a:pt x="296" y="24"/>
                </a:lnTo>
                <a:lnTo>
                  <a:pt x="294" y="24"/>
                </a:lnTo>
                <a:lnTo>
                  <a:pt x="292" y="25"/>
                </a:lnTo>
                <a:lnTo>
                  <a:pt x="290" y="26"/>
                </a:lnTo>
                <a:lnTo>
                  <a:pt x="288" y="26"/>
                </a:lnTo>
                <a:lnTo>
                  <a:pt x="287" y="26"/>
                </a:lnTo>
                <a:lnTo>
                  <a:pt x="285" y="27"/>
                </a:lnTo>
                <a:lnTo>
                  <a:pt x="284" y="27"/>
                </a:lnTo>
                <a:lnTo>
                  <a:pt x="282" y="28"/>
                </a:lnTo>
                <a:lnTo>
                  <a:pt x="280" y="28"/>
                </a:lnTo>
                <a:lnTo>
                  <a:pt x="279" y="28"/>
                </a:lnTo>
                <a:lnTo>
                  <a:pt x="277" y="28"/>
                </a:lnTo>
                <a:lnTo>
                  <a:pt x="276" y="29"/>
                </a:lnTo>
                <a:lnTo>
                  <a:pt x="274" y="29"/>
                </a:lnTo>
                <a:lnTo>
                  <a:pt x="273" y="30"/>
                </a:lnTo>
                <a:lnTo>
                  <a:pt x="272" y="30"/>
                </a:lnTo>
                <a:lnTo>
                  <a:pt x="270" y="30"/>
                </a:lnTo>
                <a:lnTo>
                  <a:pt x="268" y="30"/>
                </a:lnTo>
                <a:lnTo>
                  <a:pt x="267" y="31"/>
                </a:lnTo>
                <a:lnTo>
                  <a:pt x="265" y="31"/>
                </a:lnTo>
                <a:lnTo>
                  <a:pt x="264" y="31"/>
                </a:lnTo>
                <a:lnTo>
                  <a:pt x="262" y="32"/>
                </a:lnTo>
                <a:lnTo>
                  <a:pt x="260" y="32"/>
                </a:lnTo>
                <a:lnTo>
                  <a:pt x="258" y="32"/>
                </a:lnTo>
                <a:lnTo>
                  <a:pt x="256" y="33"/>
                </a:lnTo>
                <a:lnTo>
                  <a:pt x="254" y="33"/>
                </a:lnTo>
                <a:lnTo>
                  <a:pt x="252" y="34"/>
                </a:lnTo>
                <a:lnTo>
                  <a:pt x="249" y="34"/>
                </a:lnTo>
                <a:lnTo>
                  <a:pt x="247" y="35"/>
                </a:lnTo>
                <a:lnTo>
                  <a:pt x="244" y="35"/>
                </a:lnTo>
                <a:lnTo>
                  <a:pt x="242" y="36"/>
                </a:lnTo>
                <a:lnTo>
                  <a:pt x="239" y="36"/>
                </a:lnTo>
                <a:lnTo>
                  <a:pt x="238" y="36"/>
                </a:lnTo>
                <a:lnTo>
                  <a:pt x="237" y="37"/>
                </a:lnTo>
                <a:lnTo>
                  <a:pt x="236" y="37"/>
                </a:lnTo>
                <a:lnTo>
                  <a:pt x="235" y="37"/>
                </a:lnTo>
                <a:lnTo>
                  <a:pt x="234" y="38"/>
                </a:lnTo>
                <a:lnTo>
                  <a:pt x="233" y="38"/>
                </a:lnTo>
                <a:lnTo>
                  <a:pt x="232" y="38"/>
                </a:lnTo>
                <a:lnTo>
                  <a:pt x="232" y="38"/>
                </a:lnTo>
                <a:lnTo>
                  <a:pt x="231" y="38"/>
                </a:lnTo>
                <a:lnTo>
                  <a:pt x="230" y="38"/>
                </a:lnTo>
                <a:lnTo>
                  <a:pt x="230" y="39"/>
                </a:lnTo>
                <a:lnTo>
                  <a:pt x="229" y="39"/>
                </a:lnTo>
                <a:lnTo>
                  <a:pt x="229" y="39"/>
                </a:lnTo>
                <a:lnTo>
                  <a:pt x="228" y="39"/>
                </a:lnTo>
                <a:lnTo>
                  <a:pt x="228" y="39"/>
                </a:lnTo>
                <a:lnTo>
                  <a:pt x="227" y="39"/>
                </a:lnTo>
                <a:lnTo>
                  <a:pt x="226" y="40"/>
                </a:lnTo>
                <a:lnTo>
                  <a:pt x="226" y="40"/>
                </a:lnTo>
                <a:lnTo>
                  <a:pt x="225" y="40"/>
                </a:lnTo>
                <a:lnTo>
                  <a:pt x="224" y="40"/>
                </a:lnTo>
                <a:lnTo>
                  <a:pt x="223" y="40"/>
                </a:lnTo>
                <a:lnTo>
                  <a:pt x="222" y="40"/>
                </a:lnTo>
                <a:lnTo>
                  <a:pt x="222" y="40"/>
                </a:lnTo>
                <a:lnTo>
                  <a:pt x="220" y="41"/>
                </a:lnTo>
                <a:lnTo>
                  <a:pt x="220" y="41"/>
                </a:lnTo>
                <a:lnTo>
                  <a:pt x="218" y="41"/>
                </a:lnTo>
                <a:lnTo>
                  <a:pt x="217" y="41"/>
                </a:lnTo>
                <a:lnTo>
                  <a:pt x="216" y="41"/>
                </a:lnTo>
                <a:lnTo>
                  <a:pt x="214" y="42"/>
                </a:lnTo>
                <a:lnTo>
                  <a:pt x="213" y="42"/>
                </a:lnTo>
                <a:lnTo>
                  <a:pt x="210" y="42"/>
                </a:lnTo>
                <a:lnTo>
                  <a:pt x="208" y="42"/>
                </a:lnTo>
                <a:lnTo>
                  <a:pt x="206" y="43"/>
                </a:lnTo>
                <a:lnTo>
                  <a:pt x="205" y="43"/>
                </a:lnTo>
                <a:lnTo>
                  <a:pt x="204" y="43"/>
                </a:lnTo>
                <a:lnTo>
                  <a:pt x="202" y="43"/>
                </a:lnTo>
                <a:lnTo>
                  <a:pt x="201" y="43"/>
                </a:lnTo>
                <a:lnTo>
                  <a:pt x="200" y="44"/>
                </a:lnTo>
                <a:lnTo>
                  <a:pt x="199" y="44"/>
                </a:lnTo>
                <a:lnTo>
                  <a:pt x="198" y="44"/>
                </a:lnTo>
                <a:lnTo>
                  <a:pt x="196" y="44"/>
                </a:lnTo>
                <a:lnTo>
                  <a:pt x="195" y="44"/>
                </a:lnTo>
                <a:lnTo>
                  <a:pt x="194" y="44"/>
                </a:lnTo>
                <a:lnTo>
                  <a:pt x="193" y="44"/>
                </a:lnTo>
                <a:lnTo>
                  <a:pt x="192" y="44"/>
                </a:lnTo>
                <a:lnTo>
                  <a:pt x="191" y="44"/>
                </a:lnTo>
                <a:lnTo>
                  <a:pt x="190" y="44"/>
                </a:lnTo>
                <a:lnTo>
                  <a:pt x="189" y="44"/>
                </a:lnTo>
                <a:lnTo>
                  <a:pt x="188" y="44"/>
                </a:lnTo>
                <a:lnTo>
                  <a:pt x="186" y="45"/>
                </a:lnTo>
                <a:lnTo>
                  <a:pt x="186" y="45"/>
                </a:lnTo>
                <a:lnTo>
                  <a:pt x="184" y="45"/>
                </a:lnTo>
                <a:lnTo>
                  <a:pt x="183" y="45"/>
                </a:lnTo>
                <a:lnTo>
                  <a:pt x="182" y="45"/>
                </a:lnTo>
                <a:lnTo>
                  <a:pt x="180" y="45"/>
                </a:lnTo>
                <a:lnTo>
                  <a:pt x="179" y="46"/>
                </a:lnTo>
                <a:lnTo>
                  <a:pt x="178" y="46"/>
                </a:lnTo>
                <a:lnTo>
                  <a:pt x="176" y="46"/>
                </a:lnTo>
                <a:lnTo>
                  <a:pt x="174" y="46"/>
                </a:lnTo>
                <a:lnTo>
                  <a:pt x="173" y="46"/>
                </a:lnTo>
                <a:lnTo>
                  <a:pt x="171" y="47"/>
                </a:lnTo>
                <a:lnTo>
                  <a:pt x="167" y="47"/>
                </a:lnTo>
                <a:lnTo>
                  <a:pt x="165" y="47"/>
                </a:lnTo>
                <a:lnTo>
                  <a:pt x="164" y="48"/>
                </a:lnTo>
                <a:lnTo>
                  <a:pt x="162" y="48"/>
                </a:lnTo>
                <a:lnTo>
                  <a:pt x="161" y="48"/>
                </a:lnTo>
                <a:lnTo>
                  <a:pt x="159" y="48"/>
                </a:lnTo>
                <a:lnTo>
                  <a:pt x="158" y="48"/>
                </a:lnTo>
                <a:lnTo>
                  <a:pt x="157" y="48"/>
                </a:lnTo>
                <a:lnTo>
                  <a:pt x="156" y="49"/>
                </a:lnTo>
                <a:lnTo>
                  <a:pt x="154" y="49"/>
                </a:lnTo>
                <a:lnTo>
                  <a:pt x="154" y="49"/>
                </a:lnTo>
                <a:lnTo>
                  <a:pt x="152" y="49"/>
                </a:lnTo>
                <a:lnTo>
                  <a:pt x="152" y="50"/>
                </a:lnTo>
                <a:lnTo>
                  <a:pt x="151" y="50"/>
                </a:lnTo>
                <a:lnTo>
                  <a:pt x="150" y="50"/>
                </a:lnTo>
                <a:lnTo>
                  <a:pt x="149" y="50"/>
                </a:lnTo>
                <a:lnTo>
                  <a:pt x="148" y="50"/>
                </a:lnTo>
                <a:lnTo>
                  <a:pt x="147" y="50"/>
                </a:lnTo>
                <a:lnTo>
                  <a:pt x="146" y="50"/>
                </a:lnTo>
                <a:lnTo>
                  <a:pt x="145" y="51"/>
                </a:lnTo>
                <a:lnTo>
                  <a:pt x="144" y="51"/>
                </a:lnTo>
                <a:lnTo>
                  <a:pt x="143" y="51"/>
                </a:lnTo>
                <a:lnTo>
                  <a:pt x="142" y="52"/>
                </a:lnTo>
                <a:lnTo>
                  <a:pt x="141" y="52"/>
                </a:lnTo>
                <a:lnTo>
                  <a:pt x="140" y="52"/>
                </a:lnTo>
                <a:lnTo>
                  <a:pt x="139" y="52"/>
                </a:lnTo>
                <a:lnTo>
                  <a:pt x="137" y="53"/>
                </a:lnTo>
                <a:lnTo>
                  <a:pt x="136" y="53"/>
                </a:lnTo>
                <a:lnTo>
                  <a:pt x="134" y="54"/>
                </a:lnTo>
                <a:lnTo>
                  <a:pt x="133" y="54"/>
                </a:lnTo>
                <a:lnTo>
                  <a:pt x="131" y="54"/>
                </a:lnTo>
                <a:lnTo>
                  <a:pt x="127" y="55"/>
                </a:lnTo>
                <a:lnTo>
                  <a:pt x="125" y="55"/>
                </a:lnTo>
                <a:lnTo>
                  <a:pt x="123" y="56"/>
                </a:lnTo>
                <a:lnTo>
                  <a:pt x="121" y="56"/>
                </a:lnTo>
                <a:lnTo>
                  <a:pt x="120" y="56"/>
                </a:lnTo>
                <a:lnTo>
                  <a:pt x="118" y="57"/>
                </a:lnTo>
                <a:lnTo>
                  <a:pt x="116" y="57"/>
                </a:lnTo>
                <a:lnTo>
                  <a:pt x="115" y="57"/>
                </a:lnTo>
                <a:lnTo>
                  <a:pt x="114" y="58"/>
                </a:lnTo>
                <a:lnTo>
                  <a:pt x="112" y="58"/>
                </a:lnTo>
                <a:lnTo>
                  <a:pt x="111" y="58"/>
                </a:lnTo>
                <a:lnTo>
                  <a:pt x="110" y="58"/>
                </a:lnTo>
                <a:lnTo>
                  <a:pt x="108" y="58"/>
                </a:lnTo>
                <a:lnTo>
                  <a:pt x="107" y="59"/>
                </a:lnTo>
                <a:lnTo>
                  <a:pt x="106" y="59"/>
                </a:lnTo>
                <a:lnTo>
                  <a:pt x="105" y="59"/>
                </a:lnTo>
                <a:lnTo>
                  <a:pt x="104" y="60"/>
                </a:lnTo>
                <a:lnTo>
                  <a:pt x="103" y="60"/>
                </a:lnTo>
                <a:lnTo>
                  <a:pt x="102" y="60"/>
                </a:lnTo>
                <a:lnTo>
                  <a:pt x="100" y="60"/>
                </a:lnTo>
                <a:lnTo>
                  <a:pt x="99" y="60"/>
                </a:lnTo>
                <a:lnTo>
                  <a:pt x="98" y="61"/>
                </a:lnTo>
                <a:lnTo>
                  <a:pt x="97" y="61"/>
                </a:lnTo>
                <a:lnTo>
                  <a:pt x="96" y="62"/>
                </a:lnTo>
                <a:lnTo>
                  <a:pt x="94" y="62"/>
                </a:lnTo>
                <a:lnTo>
                  <a:pt x="93" y="62"/>
                </a:lnTo>
                <a:lnTo>
                  <a:pt x="92" y="63"/>
                </a:lnTo>
                <a:lnTo>
                  <a:pt x="90" y="63"/>
                </a:lnTo>
                <a:lnTo>
                  <a:pt x="89" y="64"/>
                </a:lnTo>
                <a:lnTo>
                  <a:pt x="87" y="64"/>
                </a:lnTo>
                <a:lnTo>
                  <a:pt x="86" y="65"/>
                </a:lnTo>
                <a:lnTo>
                  <a:pt x="76" y="68"/>
                </a:lnTo>
                <a:lnTo>
                  <a:pt x="71" y="69"/>
                </a:lnTo>
                <a:lnTo>
                  <a:pt x="66" y="71"/>
                </a:lnTo>
                <a:lnTo>
                  <a:pt x="61" y="72"/>
                </a:lnTo>
                <a:lnTo>
                  <a:pt x="56" y="74"/>
                </a:lnTo>
                <a:lnTo>
                  <a:pt x="52" y="76"/>
                </a:lnTo>
                <a:lnTo>
                  <a:pt x="47" y="77"/>
                </a:lnTo>
                <a:lnTo>
                  <a:pt x="43" y="78"/>
                </a:lnTo>
                <a:lnTo>
                  <a:pt x="38" y="80"/>
                </a:lnTo>
                <a:lnTo>
                  <a:pt x="34" y="81"/>
                </a:lnTo>
                <a:lnTo>
                  <a:pt x="30" y="83"/>
                </a:lnTo>
                <a:lnTo>
                  <a:pt x="26" y="84"/>
                </a:lnTo>
                <a:lnTo>
                  <a:pt x="22" y="85"/>
                </a:lnTo>
                <a:lnTo>
                  <a:pt x="19" y="86"/>
                </a:lnTo>
                <a:lnTo>
                  <a:pt x="16" y="88"/>
                </a:lnTo>
                <a:lnTo>
                  <a:pt x="13" y="89"/>
                </a:lnTo>
                <a:lnTo>
                  <a:pt x="10" y="90"/>
                </a:lnTo>
                <a:lnTo>
                  <a:pt x="8" y="92"/>
                </a:lnTo>
                <a:lnTo>
                  <a:pt x="6" y="93"/>
                </a:lnTo>
                <a:lnTo>
                  <a:pt x="4" y="94"/>
                </a:lnTo>
                <a:lnTo>
                  <a:pt x="2" y="95"/>
                </a:lnTo>
                <a:lnTo>
                  <a:pt x="1" y="96"/>
                </a:lnTo>
                <a:lnTo>
                  <a:pt x="0" y="97"/>
                </a:lnTo>
                <a:lnTo>
                  <a:pt x="0" y="98"/>
                </a:lnTo>
                <a:lnTo>
                  <a:pt x="0" y="99"/>
                </a:lnTo>
                <a:lnTo>
                  <a:pt x="0" y="100"/>
                </a:lnTo>
                <a:lnTo>
                  <a:pt x="2" y="100"/>
                </a:lnTo>
                <a:lnTo>
                  <a:pt x="3" y="101"/>
                </a:lnTo>
                <a:lnTo>
                  <a:pt x="4" y="102"/>
                </a:lnTo>
                <a:lnTo>
                  <a:pt x="7" y="103"/>
                </a:lnTo>
                <a:lnTo>
                  <a:pt x="10" y="104"/>
                </a:lnTo>
                <a:lnTo>
                  <a:pt x="10" y="104"/>
                </a:lnTo>
                <a:lnTo>
                  <a:pt x="10" y="104"/>
                </a:lnTo>
                <a:lnTo>
                  <a:pt x="10" y="104"/>
                </a:lnTo>
                <a:lnTo>
                  <a:pt x="10" y="104"/>
                </a:lnTo>
                <a:lnTo>
                  <a:pt x="10" y="104"/>
                </a:lnTo>
                <a:lnTo>
                  <a:pt x="11" y="104"/>
                </a:lnTo>
                <a:lnTo>
                  <a:pt x="11" y="104"/>
                </a:lnTo>
                <a:lnTo>
                  <a:pt x="11" y="104"/>
                </a:lnTo>
                <a:lnTo>
                  <a:pt x="12" y="104"/>
                </a:lnTo>
                <a:lnTo>
                  <a:pt x="12" y="104"/>
                </a:lnTo>
                <a:lnTo>
                  <a:pt x="12" y="104"/>
                </a:lnTo>
                <a:lnTo>
                  <a:pt x="12" y="104"/>
                </a:lnTo>
                <a:lnTo>
                  <a:pt x="13" y="104"/>
                </a:lnTo>
                <a:lnTo>
                  <a:pt x="13" y="104"/>
                </a:lnTo>
                <a:lnTo>
                  <a:pt x="14" y="104"/>
                </a:lnTo>
                <a:lnTo>
                  <a:pt x="14" y="104"/>
                </a:lnTo>
                <a:lnTo>
                  <a:pt x="14" y="104"/>
                </a:lnTo>
                <a:lnTo>
                  <a:pt x="14" y="103"/>
                </a:lnTo>
                <a:lnTo>
                  <a:pt x="15" y="103"/>
                </a:lnTo>
                <a:lnTo>
                  <a:pt x="15" y="103"/>
                </a:lnTo>
                <a:lnTo>
                  <a:pt x="15" y="103"/>
                </a:lnTo>
                <a:lnTo>
                  <a:pt x="16" y="103"/>
                </a:lnTo>
                <a:lnTo>
                  <a:pt x="16" y="103"/>
                </a:lnTo>
                <a:lnTo>
                  <a:pt x="16" y="103"/>
                </a:lnTo>
                <a:lnTo>
                  <a:pt x="17" y="103"/>
                </a:lnTo>
                <a:lnTo>
                  <a:pt x="17" y="103"/>
                </a:lnTo>
                <a:lnTo>
                  <a:pt x="17" y="103"/>
                </a:lnTo>
                <a:lnTo>
                  <a:pt x="18" y="103"/>
                </a:lnTo>
                <a:lnTo>
                  <a:pt x="18" y="103"/>
                </a:lnTo>
                <a:lnTo>
                  <a:pt x="18" y="103"/>
                </a:lnTo>
                <a:lnTo>
                  <a:pt x="19" y="103"/>
                </a:lnTo>
              </a:path>
            </a:pathLst>
          </a:custGeom>
          <a:solidFill>
            <a:srgbClr val="A0CA88"/>
          </a:solidFill>
          <a:ln w="0" cap="flat" cmpd="sng">
            <a:solidFill>
              <a:srgbClr val="55555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5057" name="Freeform 17"/>
          <p:cNvSpPr>
            <a:spLocks/>
          </p:cNvSpPr>
          <p:nvPr/>
        </p:nvSpPr>
        <p:spPr bwMode="auto">
          <a:xfrm>
            <a:off x="2043113" y="2532063"/>
            <a:ext cx="450850" cy="1952625"/>
          </a:xfrm>
          <a:custGeom>
            <a:avLst/>
            <a:gdLst>
              <a:gd name="T0" fmla="*/ 264 w 321"/>
              <a:gd name="T1" fmla="*/ 1202 h 1230"/>
              <a:gd name="T2" fmla="*/ 265 w 321"/>
              <a:gd name="T3" fmla="*/ 1190 h 1230"/>
              <a:gd name="T4" fmla="*/ 267 w 321"/>
              <a:gd name="T5" fmla="*/ 1170 h 1230"/>
              <a:gd name="T6" fmla="*/ 267 w 321"/>
              <a:gd name="T7" fmla="*/ 1148 h 1230"/>
              <a:gd name="T8" fmla="*/ 267 w 321"/>
              <a:gd name="T9" fmla="*/ 1130 h 1230"/>
              <a:gd name="T10" fmla="*/ 267 w 321"/>
              <a:gd name="T11" fmla="*/ 1101 h 1230"/>
              <a:gd name="T12" fmla="*/ 267 w 321"/>
              <a:gd name="T13" fmla="*/ 1085 h 1230"/>
              <a:gd name="T14" fmla="*/ 267 w 321"/>
              <a:gd name="T15" fmla="*/ 1070 h 1230"/>
              <a:gd name="T16" fmla="*/ 267 w 321"/>
              <a:gd name="T17" fmla="*/ 1038 h 1230"/>
              <a:gd name="T18" fmla="*/ 267 w 321"/>
              <a:gd name="T19" fmla="*/ 1016 h 1230"/>
              <a:gd name="T20" fmla="*/ 267 w 321"/>
              <a:gd name="T21" fmla="*/ 991 h 1230"/>
              <a:gd name="T22" fmla="*/ 268 w 321"/>
              <a:gd name="T23" fmla="*/ 962 h 1230"/>
              <a:gd name="T24" fmla="*/ 271 w 321"/>
              <a:gd name="T25" fmla="*/ 946 h 1230"/>
              <a:gd name="T26" fmla="*/ 268 w 321"/>
              <a:gd name="T27" fmla="*/ 929 h 1230"/>
              <a:gd name="T28" fmla="*/ 207 w 321"/>
              <a:gd name="T29" fmla="*/ 839 h 1230"/>
              <a:gd name="T30" fmla="*/ 128 w 321"/>
              <a:gd name="T31" fmla="*/ 788 h 1230"/>
              <a:gd name="T32" fmla="*/ 42 w 321"/>
              <a:gd name="T33" fmla="*/ 701 h 1230"/>
              <a:gd name="T34" fmla="*/ 27 w 321"/>
              <a:gd name="T35" fmla="*/ 676 h 1230"/>
              <a:gd name="T36" fmla="*/ 21 w 321"/>
              <a:gd name="T37" fmla="*/ 657 h 1230"/>
              <a:gd name="T38" fmla="*/ 12 w 321"/>
              <a:gd name="T39" fmla="*/ 622 h 1230"/>
              <a:gd name="T40" fmla="*/ 6 w 321"/>
              <a:gd name="T41" fmla="*/ 588 h 1230"/>
              <a:gd name="T42" fmla="*/ 4 w 321"/>
              <a:gd name="T43" fmla="*/ 558 h 1230"/>
              <a:gd name="T44" fmla="*/ 1 w 321"/>
              <a:gd name="T45" fmla="*/ 513 h 1230"/>
              <a:gd name="T46" fmla="*/ 0 w 321"/>
              <a:gd name="T47" fmla="*/ 489 h 1230"/>
              <a:gd name="T48" fmla="*/ 1 w 321"/>
              <a:gd name="T49" fmla="*/ 465 h 1230"/>
              <a:gd name="T50" fmla="*/ 7 w 321"/>
              <a:gd name="T51" fmla="*/ 414 h 1230"/>
              <a:gd name="T52" fmla="*/ 15 w 321"/>
              <a:gd name="T53" fmla="*/ 377 h 1230"/>
              <a:gd name="T54" fmla="*/ 26 w 321"/>
              <a:gd name="T55" fmla="*/ 334 h 1230"/>
              <a:gd name="T56" fmla="*/ 39 w 321"/>
              <a:gd name="T57" fmla="*/ 262 h 1230"/>
              <a:gd name="T58" fmla="*/ 48 w 321"/>
              <a:gd name="T59" fmla="*/ 215 h 1230"/>
              <a:gd name="T60" fmla="*/ 54 w 321"/>
              <a:gd name="T61" fmla="*/ 153 h 1230"/>
              <a:gd name="T62" fmla="*/ 58 w 321"/>
              <a:gd name="T63" fmla="*/ 74 h 1230"/>
              <a:gd name="T64" fmla="*/ 56 w 321"/>
              <a:gd name="T65" fmla="*/ 19 h 1230"/>
              <a:gd name="T66" fmla="*/ 55 w 321"/>
              <a:gd name="T67" fmla="*/ 1 h 1230"/>
              <a:gd name="T68" fmla="*/ 55 w 321"/>
              <a:gd name="T69" fmla="*/ 17 h 1230"/>
              <a:gd name="T70" fmla="*/ 54 w 321"/>
              <a:gd name="T71" fmla="*/ 50 h 1230"/>
              <a:gd name="T72" fmla="*/ 56 w 321"/>
              <a:gd name="T73" fmla="*/ 108 h 1230"/>
              <a:gd name="T74" fmla="*/ 57 w 321"/>
              <a:gd name="T75" fmla="*/ 162 h 1230"/>
              <a:gd name="T76" fmla="*/ 62 w 321"/>
              <a:gd name="T77" fmla="*/ 212 h 1230"/>
              <a:gd name="T78" fmla="*/ 77 w 321"/>
              <a:gd name="T79" fmla="*/ 292 h 1230"/>
              <a:gd name="T80" fmla="*/ 92 w 321"/>
              <a:gd name="T81" fmla="*/ 342 h 1230"/>
              <a:gd name="T82" fmla="*/ 112 w 321"/>
              <a:gd name="T83" fmla="*/ 395 h 1230"/>
              <a:gd name="T84" fmla="*/ 128 w 321"/>
              <a:gd name="T85" fmla="*/ 447 h 1230"/>
              <a:gd name="T86" fmla="*/ 134 w 321"/>
              <a:gd name="T87" fmla="*/ 469 h 1230"/>
              <a:gd name="T88" fmla="*/ 145 w 321"/>
              <a:gd name="T89" fmla="*/ 496 h 1230"/>
              <a:gd name="T90" fmla="*/ 165 w 321"/>
              <a:gd name="T91" fmla="*/ 531 h 1230"/>
              <a:gd name="T92" fmla="*/ 181 w 321"/>
              <a:gd name="T93" fmla="*/ 551 h 1230"/>
              <a:gd name="T94" fmla="*/ 201 w 321"/>
              <a:gd name="T95" fmla="*/ 582 h 1230"/>
              <a:gd name="T96" fmla="*/ 220 w 321"/>
              <a:gd name="T97" fmla="*/ 623 h 1230"/>
              <a:gd name="T98" fmla="*/ 229 w 321"/>
              <a:gd name="T99" fmla="*/ 652 h 1230"/>
              <a:gd name="T100" fmla="*/ 246 w 321"/>
              <a:gd name="T101" fmla="*/ 704 h 1230"/>
              <a:gd name="T102" fmla="*/ 262 w 321"/>
              <a:gd name="T103" fmla="*/ 746 h 1230"/>
              <a:gd name="T104" fmla="*/ 274 w 321"/>
              <a:gd name="T105" fmla="*/ 784 h 1230"/>
              <a:gd name="T106" fmla="*/ 294 w 321"/>
              <a:gd name="T107" fmla="*/ 911 h 1230"/>
              <a:gd name="T108" fmla="*/ 318 w 321"/>
              <a:gd name="T109" fmla="*/ 1088 h 1230"/>
              <a:gd name="T110" fmla="*/ 306 w 321"/>
              <a:gd name="T111" fmla="*/ 1204 h 1230"/>
              <a:gd name="T112" fmla="*/ 278 w 321"/>
              <a:gd name="T113" fmla="*/ 1229 h 1230"/>
              <a:gd name="T114" fmla="*/ 272 w 321"/>
              <a:gd name="T115" fmla="*/ 1225 h 1230"/>
              <a:gd name="T116" fmla="*/ 268 w 321"/>
              <a:gd name="T117" fmla="*/ 1218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1" h="1230">
                <a:moveTo>
                  <a:pt x="267" y="1216"/>
                </a:moveTo>
                <a:lnTo>
                  <a:pt x="266" y="1213"/>
                </a:lnTo>
                <a:lnTo>
                  <a:pt x="265" y="1211"/>
                </a:lnTo>
                <a:lnTo>
                  <a:pt x="265" y="1210"/>
                </a:lnTo>
                <a:lnTo>
                  <a:pt x="264" y="1209"/>
                </a:lnTo>
                <a:lnTo>
                  <a:pt x="264" y="1208"/>
                </a:lnTo>
                <a:lnTo>
                  <a:pt x="264" y="1206"/>
                </a:lnTo>
                <a:lnTo>
                  <a:pt x="264" y="1205"/>
                </a:lnTo>
                <a:lnTo>
                  <a:pt x="264" y="1204"/>
                </a:lnTo>
                <a:lnTo>
                  <a:pt x="264" y="1203"/>
                </a:lnTo>
                <a:lnTo>
                  <a:pt x="264" y="1202"/>
                </a:lnTo>
                <a:lnTo>
                  <a:pt x="264" y="1201"/>
                </a:lnTo>
                <a:lnTo>
                  <a:pt x="264" y="1200"/>
                </a:lnTo>
                <a:lnTo>
                  <a:pt x="264" y="1199"/>
                </a:lnTo>
                <a:lnTo>
                  <a:pt x="264" y="1198"/>
                </a:lnTo>
                <a:lnTo>
                  <a:pt x="264" y="1197"/>
                </a:lnTo>
                <a:lnTo>
                  <a:pt x="264" y="1196"/>
                </a:lnTo>
                <a:lnTo>
                  <a:pt x="264" y="1195"/>
                </a:lnTo>
                <a:lnTo>
                  <a:pt x="264" y="1194"/>
                </a:lnTo>
                <a:lnTo>
                  <a:pt x="265" y="1193"/>
                </a:lnTo>
                <a:lnTo>
                  <a:pt x="265" y="1192"/>
                </a:lnTo>
                <a:lnTo>
                  <a:pt x="265" y="1190"/>
                </a:lnTo>
                <a:lnTo>
                  <a:pt x="266" y="1190"/>
                </a:lnTo>
                <a:lnTo>
                  <a:pt x="266" y="1188"/>
                </a:lnTo>
                <a:lnTo>
                  <a:pt x="266" y="1187"/>
                </a:lnTo>
                <a:lnTo>
                  <a:pt x="266" y="1186"/>
                </a:lnTo>
                <a:lnTo>
                  <a:pt x="266" y="1184"/>
                </a:lnTo>
                <a:lnTo>
                  <a:pt x="266" y="1183"/>
                </a:lnTo>
                <a:lnTo>
                  <a:pt x="266" y="1181"/>
                </a:lnTo>
                <a:lnTo>
                  <a:pt x="266" y="1180"/>
                </a:lnTo>
                <a:lnTo>
                  <a:pt x="266" y="1178"/>
                </a:lnTo>
                <a:lnTo>
                  <a:pt x="267" y="1176"/>
                </a:lnTo>
                <a:lnTo>
                  <a:pt x="267" y="1170"/>
                </a:lnTo>
                <a:lnTo>
                  <a:pt x="267" y="1168"/>
                </a:lnTo>
                <a:lnTo>
                  <a:pt x="267" y="1165"/>
                </a:lnTo>
                <a:lnTo>
                  <a:pt x="267" y="1163"/>
                </a:lnTo>
                <a:lnTo>
                  <a:pt x="267" y="1160"/>
                </a:lnTo>
                <a:lnTo>
                  <a:pt x="267" y="1158"/>
                </a:lnTo>
                <a:lnTo>
                  <a:pt x="267" y="1156"/>
                </a:lnTo>
                <a:lnTo>
                  <a:pt x="267" y="1154"/>
                </a:lnTo>
                <a:lnTo>
                  <a:pt x="267" y="1153"/>
                </a:lnTo>
                <a:lnTo>
                  <a:pt x="267" y="1151"/>
                </a:lnTo>
                <a:lnTo>
                  <a:pt x="267" y="1149"/>
                </a:lnTo>
                <a:lnTo>
                  <a:pt x="267" y="1148"/>
                </a:lnTo>
                <a:lnTo>
                  <a:pt x="267" y="1146"/>
                </a:lnTo>
                <a:lnTo>
                  <a:pt x="267" y="1144"/>
                </a:lnTo>
                <a:lnTo>
                  <a:pt x="267" y="1143"/>
                </a:lnTo>
                <a:lnTo>
                  <a:pt x="267" y="1142"/>
                </a:lnTo>
                <a:lnTo>
                  <a:pt x="267" y="1140"/>
                </a:lnTo>
                <a:lnTo>
                  <a:pt x="267" y="1138"/>
                </a:lnTo>
                <a:lnTo>
                  <a:pt x="267" y="1137"/>
                </a:lnTo>
                <a:lnTo>
                  <a:pt x="267" y="1135"/>
                </a:lnTo>
                <a:lnTo>
                  <a:pt x="267" y="1133"/>
                </a:lnTo>
                <a:lnTo>
                  <a:pt x="267" y="1132"/>
                </a:lnTo>
                <a:lnTo>
                  <a:pt x="267" y="1130"/>
                </a:lnTo>
                <a:lnTo>
                  <a:pt x="267" y="1128"/>
                </a:lnTo>
                <a:lnTo>
                  <a:pt x="267" y="1126"/>
                </a:lnTo>
                <a:lnTo>
                  <a:pt x="267" y="1124"/>
                </a:lnTo>
                <a:lnTo>
                  <a:pt x="267" y="1121"/>
                </a:lnTo>
                <a:lnTo>
                  <a:pt x="267" y="1118"/>
                </a:lnTo>
                <a:lnTo>
                  <a:pt x="267" y="1116"/>
                </a:lnTo>
                <a:lnTo>
                  <a:pt x="267" y="1113"/>
                </a:lnTo>
                <a:lnTo>
                  <a:pt x="267" y="1110"/>
                </a:lnTo>
                <a:lnTo>
                  <a:pt x="267" y="1106"/>
                </a:lnTo>
                <a:lnTo>
                  <a:pt x="267" y="1103"/>
                </a:lnTo>
                <a:lnTo>
                  <a:pt x="267" y="1101"/>
                </a:lnTo>
                <a:lnTo>
                  <a:pt x="267" y="1099"/>
                </a:lnTo>
                <a:lnTo>
                  <a:pt x="267" y="1098"/>
                </a:lnTo>
                <a:lnTo>
                  <a:pt x="267" y="1096"/>
                </a:lnTo>
                <a:lnTo>
                  <a:pt x="267" y="1094"/>
                </a:lnTo>
                <a:lnTo>
                  <a:pt x="267" y="1093"/>
                </a:lnTo>
                <a:lnTo>
                  <a:pt x="267" y="1091"/>
                </a:lnTo>
                <a:lnTo>
                  <a:pt x="267" y="1090"/>
                </a:lnTo>
                <a:lnTo>
                  <a:pt x="267" y="1088"/>
                </a:lnTo>
                <a:lnTo>
                  <a:pt x="267" y="1087"/>
                </a:lnTo>
                <a:lnTo>
                  <a:pt x="267" y="1086"/>
                </a:lnTo>
                <a:lnTo>
                  <a:pt x="267" y="1085"/>
                </a:lnTo>
                <a:lnTo>
                  <a:pt x="267" y="1084"/>
                </a:lnTo>
                <a:lnTo>
                  <a:pt x="267" y="1082"/>
                </a:lnTo>
                <a:lnTo>
                  <a:pt x="267" y="1081"/>
                </a:lnTo>
                <a:lnTo>
                  <a:pt x="267" y="1080"/>
                </a:lnTo>
                <a:lnTo>
                  <a:pt x="267" y="1078"/>
                </a:lnTo>
                <a:lnTo>
                  <a:pt x="267" y="1077"/>
                </a:lnTo>
                <a:lnTo>
                  <a:pt x="267" y="1076"/>
                </a:lnTo>
                <a:lnTo>
                  <a:pt x="267" y="1074"/>
                </a:lnTo>
                <a:lnTo>
                  <a:pt x="267" y="1073"/>
                </a:lnTo>
                <a:lnTo>
                  <a:pt x="267" y="1071"/>
                </a:lnTo>
                <a:lnTo>
                  <a:pt x="267" y="1070"/>
                </a:lnTo>
                <a:lnTo>
                  <a:pt x="267" y="1068"/>
                </a:lnTo>
                <a:lnTo>
                  <a:pt x="267" y="1066"/>
                </a:lnTo>
                <a:lnTo>
                  <a:pt x="267" y="1064"/>
                </a:lnTo>
                <a:lnTo>
                  <a:pt x="267" y="1062"/>
                </a:lnTo>
                <a:lnTo>
                  <a:pt x="267" y="1060"/>
                </a:lnTo>
                <a:lnTo>
                  <a:pt x="267" y="1058"/>
                </a:lnTo>
                <a:lnTo>
                  <a:pt x="267" y="1050"/>
                </a:lnTo>
                <a:lnTo>
                  <a:pt x="267" y="1047"/>
                </a:lnTo>
                <a:lnTo>
                  <a:pt x="267" y="1044"/>
                </a:lnTo>
                <a:lnTo>
                  <a:pt x="267" y="1041"/>
                </a:lnTo>
                <a:lnTo>
                  <a:pt x="267" y="1038"/>
                </a:lnTo>
                <a:lnTo>
                  <a:pt x="267" y="1036"/>
                </a:lnTo>
                <a:lnTo>
                  <a:pt x="267" y="1034"/>
                </a:lnTo>
                <a:lnTo>
                  <a:pt x="267" y="1031"/>
                </a:lnTo>
                <a:lnTo>
                  <a:pt x="267" y="1029"/>
                </a:lnTo>
                <a:lnTo>
                  <a:pt x="267" y="1027"/>
                </a:lnTo>
                <a:lnTo>
                  <a:pt x="267" y="1025"/>
                </a:lnTo>
                <a:lnTo>
                  <a:pt x="267" y="1023"/>
                </a:lnTo>
                <a:lnTo>
                  <a:pt x="267" y="1021"/>
                </a:lnTo>
                <a:lnTo>
                  <a:pt x="267" y="1019"/>
                </a:lnTo>
                <a:lnTo>
                  <a:pt x="267" y="1018"/>
                </a:lnTo>
                <a:lnTo>
                  <a:pt x="267" y="1016"/>
                </a:lnTo>
                <a:lnTo>
                  <a:pt x="267" y="1014"/>
                </a:lnTo>
                <a:lnTo>
                  <a:pt x="267" y="1012"/>
                </a:lnTo>
                <a:lnTo>
                  <a:pt x="267" y="1010"/>
                </a:lnTo>
                <a:lnTo>
                  <a:pt x="267" y="1008"/>
                </a:lnTo>
                <a:lnTo>
                  <a:pt x="267" y="1006"/>
                </a:lnTo>
                <a:lnTo>
                  <a:pt x="267" y="1004"/>
                </a:lnTo>
                <a:lnTo>
                  <a:pt x="267" y="1001"/>
                </a:lnTo>
                <a:lnTo>
                  <a:pt x="267" y="999"/>
                </a:lnTo>
                <a:lnTo>
                  <a:pt x="267" y="996"/>
                </a:lnTo>
                <a:lnTo>
                  <a:pt x="267" y="994"/>
                </a:lnTo>
                <a:lnTo>
                  <a:pt x="267" y="991"/>
                </a:lnTo>
                <a:lnTo>
                  <a:pt x="267" y="988"/>
                </a:lnTo>
                <a:lnTo>
                  <a:pt x="267" y="985"/>
                </a:lnTo>
                <a:lnTo>
                  <a:pt x="267" y="981"/>
                </a:lnTo>
                <a:lnTo>
                  <a:pt x="267" y="978"/>
                </a:lnTo>
                <a:lnTo>
                  <a:pt x="267" y="973"/>
                </a:lnTo>
                <a:lnTo>
                  <a:pt x="267" y="971"/>
                </a:lnTo>
                <a:lnTo>
                  <a:pt x="267" y="969"/>
                </a:lnTo>
                <a:lnTo>
                  <a:pt x="267" y="967"/>
                </a:lnTo>
                <a:lnTo>
                  <a:pt x="268" y="965"/>
                </a:lnTo>
                <a:lnTo>
                  <a:pt x="268" y="963"/>
                </a:lnTo>
                <a:lnTo>
                  <a:pt x="268" y="962"/>
                </a:lnTo>
                <a:lnTo>
                  <a:pt x="268" y="960"/>
                </a:lnTo>
                <a:lnTo>
                  <a:pt x="268" y="958"/>
                </a:lnTo>
                <a:lnTo>
                  <a:pt x="269" y="957"/>
                </a:lnTo>
                <a:lnTo>
                  <a:pt x="269" y="955"/>
                </a:lnTo>
                <a:lnTo>
                  <a:pt x="269" y="954"/>
                </a:lnTo>
                <a:lnTo>
                  <a:pt x="270" y="952"/>
                </a:lnTo>
                <a:lnTo>
                  <a:pt x="270" y="951"/>
                </a:lnTo>
                <a:lnTo>
                  <a:pt x="270" y="950"/>
                </a:lnTo>
                <a:lnTo>
                  <a:pt x="270" y="948"/>
                </a:lnTo>
                <a:lnTo>
                  <a:pt x="270" y="947"/>
                </a:lnTo>
                <a:lnTo>
                  <a:pt x="271" y="946"/>
                </a:lnTo>
                <a:lnTo>
                  <a:pt x="271" y="944"/>
                </a:lnTo>
                <a:lnTo>
                  <a:pt x="271" y="943"/>
                </a:lnTo>
                <a:lnTo>
                  <a:pt x="271" y="942"/>
                </a:lnTo>
                <a:lnTo>
                  <a:pt x="271" y="940"/>
                </a:lnTo>
                <a:lnTo>
                  <a:pt x="271" y="939"/>
                </a:lnTo>
                <a:lnTo>
                  <a:pt x="270" y="938"/>
                </a:lnTo>
                <a:lnTo>
                  <a:pt x="270" y="936"/>
                </a:lnTo>
                <a:lnTo>
                  <a:pt x="270" y="934"/>
                </a:lnTo>
                <a:lnTo>
                  <a:pt x="269" y="933"/>
                </a:lnTo>
                <a:lnTo>
                  <a:pt x="269" y="931"/>
                </a:lnTo>
                <a:lnTo>
                  <a:pt x="268" y="929"/>
                </a:lnTo>
                <a:lnTo>
                  <a:pt x="268" y="927"/>
                </a:lnTo>
                <a:lnTo>
                  <a:pt x="267" y="925"/>
                </a:lnTo>
                <a:lnTo>
                  <a:pt x="256" y="902"/>
                </a:lnTo>
                <a:lnTo>
                  <a:pt x="250" y="891"/>
                </a:lnTo>
                <a:lnTo>
                  <a:pt x="244" y="882"/>
                </a:lnTo>
                <a:lnTo>
                  <a:pt x="238" y="873"/>
                </a:lnTo>
                <a:lnTo>
                  <a:pt x="232" y="865"/>
                </a:lnTo>
                <a:lnTo>
                  <a:pt x="226" y="858"/>
                </a:lnTo>
                <a:lnTo>
                  <a:pt x="220" y="851"/>
                </a:lnTo>
                <a:lnTo>
                  <a:pt x="214" y="845"/>
                </a:lnTo>
                <a:lnTo>
                  <a:pt x="207" y="839"/>
                </a:lnTo>
                <a:lnTo>
                  <a:pt x="200" y="834"/>
                </a:lnTo>
                <a:lnTo>
                  <a:pt x="194" y="829"/>
                </a:lnTo>
                <a:lnTo>
                  <a:pt x="187" y="824"/>
                </a:lnTo>
                <a:lnTo>
                  <a:pt x="180" y="820"/>
                </a:lnTo>
                <a:lnTo>
                  <a:pt x="172" y="815"/>
                </a:lnTo>
                <a:lnTo>
                  <a:pt x="166" y="811"/>
                </a:lnTo>
                <a:lnTo>
                  <a:pt x="158" y="806"/>
                </a:lnTo>
                <a:lnTo>
                  <a:pt x="151" y="802"/>
                </a:lnTo>
                <a:lnTo>
                  <a:pt x="144" y="798"/>
                </a:lnTo>
                <a:lnTo>
                  <a:pt x="136" y="793"/>
                </a:lnTo>
                <a:lnTo>
                  <a:pt x="128" y="788"/>
                </a:lnTo>
                <a:lnTo>
                  <a:pt x="121" y="783"/>
                </a:lnTo>
                <a:lnTo>
                  <a:pt x="113" y="778"/>
                </a:lnTo>
                <a:lnTo>
                  <a:pt x="105" y="772"/>
                </a:lnTo>
                <a:lnTo>
                  <a:pt x="98" y="765"/>
                </a:lnTo>
                <a:lnTo>
                  <a:pt x="90" y="758"/>
                </a:lnTo>
                <a:lnTo>
                  <a:pt x="82" y="750"/>
                </a:lnTo>
                <a:lnTo>
                  <a:pt x="74" y="742"/>
                </a:lnTo>
                <a:lnTo>
                  <a:pt x="66" y="733"/>
                </a:lnTo>
                <a:lnTo>
                  <a:pt x="58" y="723"/>
                </a:lnTo>
                <a:lnTo>
                  <a:pt x="50" y="712"/>
                </a:lnTo>
                <a:lnTo>
                  <a:pt x="42" y="701"/>
                </a:lnTo>
                <a:lnTo>
                  <a:pt x="38" y="696"/>
                </a:lnTo>
                <a:lnTo>
                  <a:pt x="37" y="693"/>
                </a:lnTo>
                <a:lnTo>
                  <a:pt x="36" y="691"/>
                </a:lnTo>
                <a:lnTo>
                  <a:pt x="34" y="688"/>
                </a:lnTo>
                <a:lnTo>
                  <a:pt x="33" y="686"/>
                </a:lnTo>
                <a:lnTo>
                  <a:pt x="32" y="685"/>
                </a:lnTo>
                <a:lnTo>
                  <a:pt x="31" y="683"/>
                </a:lnTo>
                <a:lnTo>
                  <a:pt x="30" y="681"/>
                </a:lnTo>
                <a:lnTo>
                  <a:pt x="29" y="679"/>
                </a:lnTo>
                <a:lnTo>
                  <a:pt x="28" y="678"/>
                </a:lnTo>
                <a:lnTo>
                  <a:pt x="27" y="676"/>
                </a:lnTo>
                <a:lnTo>
                  <a:pt x="26" y="674"/>
                </a:lnTo>
                <a:lnTo>
                  <a:pt x="26" y="672"/>
                </a:lnTo>
                <a:lnTo>
                  <a:pt x="25" y="671"/>
                </a:lnTo>
                <a:lnTo>
                  <a:pt x="25" y="670"/>
                </a:lnTo>
                <a:lnTo>
                  <a:pt x="24" y="668"/>
                </a:lnTo>
                <a:lnTo>
                  <a:pt x="24" y="666"/>
                </a:lnTo>
                <a:lnTo>
                  <a:pt x="23" y="664"/>
                </a:lnTo>
                <a:lnTo>
                  <a:pt x="22" y="663"/>
                </a:lnTo>
                <a:lnTo>
                  <a:pt x="22" y="661"/>
                </a:lnTo>
                <a:lnTo>
                  <a:pt x="22" y="659"/>
                </a:lnTo>
                <a:lnTo>
                  <a:pt x="21" y="657"/>
                </a:lnTo>
                <a:lnTo>
                  <a:pt x="20" y="655"/>
                </a:lnTo>
                <a:lnTo>
                  <a:pt x="20" y="653"/>
                </a:lnTo>
                <a:lnTo>
                  <a:pt x="20" y="651"/>
                </a:lnTo>
                <a:lnTo>
                  <a:pt x="19" y="648"/>
                </a:lnTo>
                <a:lnTo>
                  <a:pt x="18" y="646"/>
                </a:lnTo>
                <a:lnTo>
                  <a:pt x="18" y="643"/>
                </a:lnTo>
                <a:lnTo>
                  <a:pt x="17" y="641"/>
                </a:lnTo>
                <a:lnTo>
                  <a:pt x="16" y="638"/>
                </a:lnTo>
                <a:lnTo>
                  <a:pt x="16" y="635"/>
                </a:lnTo>
                <a:lnTo>
                  <a:pt x="13" y="626"/>
                </a:lnTo>
                <a:lnTo>
                  <a:pt x="12" y="622"/>
                </a:lnTo>
                <a:lnTo>
                  <a:pt x="11" y="618"/>
                </a:lnTo>
                <a:lnTo>
                  <a:pt x="10" y="614"/>
                </a:lnTo>
                <a:lnTo>
                  <a:pt x="10" y="610"/>
                </a:lnTo>
                <a:lnTo>
                  <a:pt x="9" y="607"/>
                </a:lnTo>
                <a:lnTo>
                  <a:pt x="8" y="604"/>
                </a:lnTo>
                <a:lnTo>
                  <a:pt x="8" y="601"/>
                </a:lnTo>
                <a:lnTo>
                  <a:pt x="7" y="598"/>
                </a:lnTo>
                <a:lnTo>
                  <a:pt x="7" y="595"/>
                </a:lnTo>
                <a:lnTo>
                  <a:pt x="6" y="593"/>
                </a:lnTo>
                <a:lnTo>
                  <a:pt x="6" y="590"/>
                </a:lnTo>
                <a:lnTo>
                  <a:pt x="6" y="588"/>
                </a:lnTo>
                <a:lnTo>
                  <a:pt x="5" y="585"/>
                </a:lnTo>
                <a:lnTo>
                  <a:pt x="5" y="582"/>
                </a:lnTo>
                <a:lnTo>
                  <a:pt x="5" y="580"/>
                </a:lnTo>
                <a:lnTo>
                  <a:pt x="5" y="578"/>
                </a:lnTo>
                <a:lnTo>
                  <a:pt x="4" y="575"/>
                </a:lnTo>
                <a:lnTo>
                  <a:pt x="4" y="572"/>
                </a:lnTo>
                <a:lnTo>
                  <a:pt x="4" y="570"/>
                </a:lnTo>
                <a:lnTo>
                  <a:pt x="4" y="567"/>
                </a:lnTo>
                <a:lnTo>
                  <a:pt x="4" y="564"/>
                </a:lnTo>
                <a:lnTo>
                  <a:pt x="4" y="561"/>
                </a:lnTo>
                <a:lnTo>
                  <a:pt x="4" y="558"/>
                </a:lnTo>
                <a:lnTo>
                  <a:pt x="4" y="554"/>
                </a:lnTo>
                <a:lnTo>
                  <a:pt x="3" y="550"/>
                </a:lnTo>
                <a:lnTo>
                  <a:pt x="3" y="547"/>
                </a:lnTo>
                <a:lnTo>
                  <a:pt x="3" y="543"/>
                </a:lnTo>
                <a:lnTo>
                  <a:pt x="3" y="538"/>
                </a:lnTo>
                <a:lnTo>
                  <a:pt x="2" y="534"/>
                </a:lnTo>
                <a:lnTo>
                  <a:pt x="2" y="529"/>
                </a:lnTo>
                <a:lnTo>
                  <a:pt x="2" y="522"/>
                </a:lnTo>
                <a:lnTo>
                  <a:pt x="2" y="519"/>
                </a:lnTo>
                <a:lnTo>
                  <a:pt x="1" y="516"/>
                </a:lnTo>
                <a:lnTo>
                  <a:pt x="1" y="513"/>
                </a:lnTo>
                <a:lnTo>
                  <a:pt x="1" y="510"/>
                </a:lnTo>
                <a:lnTo>
                  <a:pt x="1" y="508"/>
                </a:lnTo>
                <a:lnTo>
                  <a:pt x="1" y="506"/>
                </a:lnTo>
                <a:lnTo>
                  <a:pt x="0" y="503"/>
                </a:lnTo>
                <a:lnTo>
                  <a:pt x="0" y="501"/>
                </a:lnTo>
                <a:lnTo>
                  <a:pt x="0" y="499"/>
                </a:lnTo>
                <a:lnTo>
                  <a:pt x="0" y="497"/>
                </a:lnTo>
                <a:lnTo>
                  <a:pt x="0" y="495"/>
                </a:lnTo>
                <a:lnTo>
                  <a:pt x="0" y="493"/>
                </a:lnTo>
                <a:lnTo>
                  <a:pt x="0" y="491"/>
                </a:lnTo>
                <a:lnTo>
                  <a:pt x="0" y="489"/>
                </a:lnTo>
                <a:lnTo>
                  <a:pt x="0" y="487"/>
                </a:lnTo>
                <a:lnTo>
                  <a:pt x="0" y="486"/>
                </a:lnTo>
                <a:lnTo>
                  <a:pt x="0" y="484"/>
                </a:lnTo>
                <a:lnTo>
                  <a:pt x="0" y="482"/>
                </a:lnTo>
                <a:lnTo>
                  <a:pt x="0" y="480"/>
                </a:lnTo>
                <a:lnTo>
                  <a:pt x="0" y="478"/>
                </a:lnTo>
                <a:lnTo>
                  <a:pt x="0" y="475"/>
                </a:lnTo>
                <a:lnTo>
                  <a:pt x="0" y="473"/>
                </a:lnTo>
                <a:lnTo>
                  <a:pt x="0" y="470"/>
                </a:lnTo>
                <a:lnTo>
                  <a:pt x="1" y="468"/>
                </a:lnTo>
                <a:lnTo>
                  <a:pt x="1" y="465"/>
                </a:lnTo>
                <a:lnTo>
                  <a:pt x="1" y="462"/>
                </a:lnTo>
                <a:lnTo>
                  <a:pt x="1" y="460"/>
                </a:lnTo>
                <a:lnTo>
                  <a:pt x="2" y="456"/>
                </a:lnTo>
                <a:lnTo>
                  <a:pt x="2" y="453"/>
                </a:lnTo>
                <a:lnTo>
                  <a:pt x="2" y="450"/>
                </a:lnTo>
                <a:lnTo>
                  <a:pt x="4" y="438"/>
                </a:lnTo>
                <a:lnTo>
                  <a:pt x="4" y="432"/>
                </a:lnTo>
                <a:lnTo>
                  <a:pt x="5" y="427"/>
                </a:lnTo>
                <a:lnTo>
                  <a:pt x="6" y="423"/>
                </a:lnTo>
                <a:lnTo>
                  <a:pt x="6" y="418"/>
                </a:lnTo>
                <a:lnTo>
                  <a:pt x="7" y="414"/>
                </a:lnTo>
                <a:lnTo>
                  <a:pt x="8" y="410"/>
                </a:lnTo>
                <a:lnTo>
                  <a:pt x="8" y="406"/>
                </a:lnTo>
                <a:lnTo>
                  <a:pt x="9" y="403"/>
                </a:lnTo>
                <a:lnTo>
                  <a:pt x="10" y="399"/>
                </a:lnTo>
                <a:lnTo>
                  <a:pt x="10" y="396"/>
                </a:lnTo>
                <a:lnTo>
                  <a:pt x="11" y="393"/>
                </a:lnTo>
                <a:lnTo>
                  <a:pt x="12" y="390"/>
                </a:lnTo>
                <a:lnTo>
                  <a:pt x="13" y="386"/>
                </a:lnTo>
                <a:lnTo>
                  <a:pt x="14" y="384"/>
                </a:lnTo>
                <a:lnTo>
                  <a:pt x="14" y="380"/>
                </a:lnTo>
                <a:lnTo>
                  <a:pt x="15" y="377"/>
                </a:lnTo>
                <a:lnTo>
                  <a:pt x="16" y="374"/>
                </a:lnTo>
                <a:lnTo>
                  <a:pt x="17" y="371"/>
                </a:lnTo>
                <a:lnTo>
                  <a:pt x="18" y="368"/>
                </a:lnTo>
                <a:lnTo>
                  <a:pt x="19" y="364"/>
                </a:lnTo>
                <a:lnTo>
                  <a:pt x="20" y="360"/>
                </a:lnTo>
                <a:lnTo>
                  <a:pt x="20" y="357"/>
                </a:lnTo>
                <a:lnTo>
                  <a:pt x="22" y="353"/>
                </a:lnTo>
                <a:lnTo>
                  <a:pt x="22" y="348"/>
                </a:lnTo>
                <a:lnTo>
                  <a:pt x="23" y="344"/>
                </a:lnTo>
                <a:lnTo>
                  <a:pt x="24" y="340"/>
                </a:lnTo>
                <a:lnTo>
                  <a:pt x="26" y="334"/>
                </a:lnTo>
                <a:lnTo>
                  <a:pt x="26" y="329"/>
                </a:lnTo>
                <a:lnTo>
                  <a:pt x="28" y="324"/>
                </a:lnTo>
                <a:lnTo>
                  <a:pt x="29" y="318"/>
                </a:lnTo>
                <a:lnTo>
                  <a:pt x="31" y="302"/>
                </a:lnTo>
                <a:lnTo>
                  <a:pt x="32" y="296"/>
                </a:lnTo>
                <a:lnTo>
                  <a:pt x="34" y="289"/>
                </a:lnTo>
                <a:lnTo>
                  <a:pt x="35" y="283"/>
                </a:lnTo>
                <a:lnTo>
                  <a:pt x="36" y="277"/>
                </a:lnTo>
                <a:lnTo>
                  <a:pt x="37" y="272"/>
                </a:lnTo>
                <a:lnTo>
                  <a:pt x="38" y="267"/>
                </a:lnTo>
                <a:lnTo>
                  <a:pt x="39" y="262"/>
                </a:lnTo>
                <a:lnTo>
                  <a:pt x="40" y="257"/>
                </a:lnTo>
                <a:lnTo>
                  <a:pt x="41" y="252"/>
                </a:lnTo>
                <a:lnTo>
                  <a:pt x="42" y="248"/>
                </a:lnTo>
                <a:lnTo>
                  <a:pt x="43" y="244"/>
                </a:lnTo>
                <a:lnTo>
                  <a:pt x="44" y="240"/>
                </a:lnTo>
                <a:lnTo>
                  <a:pt x="44" y="236"/>
                </a:lnTo>
                <a:lnTo>
                  <a:pt x="45" y="232"/>
                </a:lnTo>
                <a:lnTo>
                  <a:pt x="46" y="228"/>
                </a:lnTo>
                <a:lnTo>
                  <a:pt x="46" y="224"/>
                </a:lnTo>
                <a:lnTo>
                  <a:pt x="47" y="220"/>
                </a:lnTo>
                <a:lnTo>
                  <a:pt x="48" y="215"/>
                </a:lnTo>
                <a:lnTo>
                  <a:pt x="48" y="211"/>
                </a:lnTo>
                <a:lnTo>
                  <a:pt x="49" y="206"/>
                </a:lnTo>
                <a:lnTo>
                  <a:pt x="50" y="202"/>
                </a:lnTo>
                <a:lnTo>
                  <a:pt x="50" y="197"/>
                </a:lnTo>
                <a:lnTo>
                  <a:pt x="51" y="192"/>
                </a:lnTo>
                <a:lnTo>
                  <a:pt x="52" y="186"/>
                </a:lnTo>
                <a:lnTo>
                  <a:pt x="52" y="180"/>
                </a:lnTo>
                <a:lnTo>
                  <a:pt x="53" y="174"/>
                </a:lnTo>
                <a:lnTo>
                  <a:pt x="53" y="168"/>
                </a:lnTo>
                <a:lnTo>
                  <a:pt x="54" y="161"/>
                </a:lnTo>
                <a:lnTo>
                  <a:pt x="54" y="153"/>
                </a:lnTo>
                <a:lnTo>
                  <a:pt x="55" y="146"/>
                </a:lnTo>
                <a:lnTo>
                  <a:pt x="56" y="132"/>
                </a:lnTo>
                <a:lnTo>
                  <a:pt x="56" y="125"/>
                </a:lnTo>
                <a:lnTo>
                  <a:pt x="57" y="118"/>
                </a:lnTo>
                <a:lnTo>
                  <a:pt x="57" y="112"/>
                </a:lnTo>
                <a:lnTo>
                  <a:pt x="57" y="105"/>
                </a:lnTo>
                <a:lnTo>
                  <a:pt x="57" y="99"/>
                </a:lnTo>
                <a:lnTo>
                  <a:pt x="57" y="92"/>
                </a:lnTo>
                <a:lnTo>
                  <a:pt x="57" y="86"/>
                </a:lnTo>
                <a:lnTo>
                  <a:pt x="58" y="80"/>
                </a:lnTo>
                <a:lnTo>
                  <a:pt x="58" y="74"/>
                </a:lnTo>
                <a:lnTo>
                  <a:pt x="58" y="68"/>
                </a:lnTo>
                <a:lnTo>
                  <a:pt x="57" y="62"/>
                </a:lnTo>
                <a:lnTo>
                  <a:pt x="57" y="56"/>
                </a:lnTo>
                <a:lnTo>
                  <a:pt x="57" y="51"/>
                </a:lnTo>
                <a:lnTo>
                  <a:pt x="57" y="46"/>
                </a:lnTo>
                <a:lnTo>
                  <a:pt x="57" y="41"/>
                </a:lnTo>
                <a:lnTo>
                  <a:pt x="57" y="36"/>
                </a:lnTo>
                <a:lnTo>
                  <a:pt x="57" y="32"/>
                </a:lnTo>
                <a:lnTo>
                  <a:pt x="56" y="27"/>
                </a:lnTo>
                <a:lnTo>
                  <a:pt x="56" y="23"/>
                </a:lnTo>
                <a:lnTo>
                  <a:pt x="56" y="19"/>
                </a:lnTo>
                <a:lnTo>
                  <a:pt x="56" y="16"/>
                </a:lnTo>
                <a:lnTo>
                  <a:pt x="56" y="13"/>
                </a:lnTo>
                <a:lnTo>
                  <a:pt x="56" y="10"/>
                </a:lnTo>
                <a:lnTo>
                  <a:pt x="56" y="8"/>
                </a:lnTo>
                <a:lnTo>
                  <a:pt x="55" y="5"/>
                </a:lnTo>
                <a:lnTo>
                  <a:pt x="55" y="4"/>
                </a:lnTo>
                <a:lnTo>
                  <a:pt x="55" y="2"/>
                </a:lnTo>
                <a:lnTo>
                  <a:pt x="55" y="1"/>
                </a:lnTo>
                <a:lnTo>
                  <a:pt x="55" y="0"/>
                </a:lnTo>
                <a:lnTo>
                  <a:pt x="55" y="0"/>
                </a:lnTo>
                <a:lnTo>
                  <a:pt x="55" y="1"/>
                </a:lnTo>
                <a:lnTo>
                  <a:pt x="55" y="1"/>
                </a:lnTo>
                <a:lnTo>
                  <a:pt x="55" y="2"/>
                </a:lnTo>
                <a:lnTo>
                  <a:pt x="55" y="3"/>
                </a:lnTo>
                <a:lnTo>
                  <a:pt x="55" y="4"/>
                </a:lnTo>
                <a:lnTo>
                  <a:pt x="55" y="6"/>
                </a:lnTo>
                <a:lnTo>
                  <a:pt x="55" y="7"/>
                </a:lnTo>
                <a:lnTo>
                  <a:pt x="55" y="9"/>
                </a:lnTo>
                <a:lnTo>
                  <a:pt x="55" y="11"/>
                </a:lnTo>
                <a:lnTo>
                  <a:pt x="55" y="13"/>
                </a:lnTo>
                <a:lnTo>
                  <a:pt x="55" y="15"/>
                </a:lnTo>
                <a:lnTo>
                  <a:pt x="55" y="17"/>
                </a:lnTo>
                <a:lnTo>
                  <a:pt x="55" y="20"/>
                </a:lnTo>
                <a:lnTo>
                  <a:pt x="54" y="22"/>
                </a:lnTo>
                <a:lnTo>
                  <a:pt x="54" y="25"/>
                </a:lnTo>
                <a:lnTo>
                  <a:pt x="54" y="28"/>
                </a:lnTo>
                <a:lnTo>
                  <a:pt x="54" y="31"/>
                </a:lnTo>
                <a:lnTo>
                  <a:pt x="54" y="34"/>
                </a:lnTo>
                <a:lnTo>
                  <a:pt x="54" y="37"/>
                </a:lnTo>
                <a:lnTo>
                  <a:pt x="54" y="40"/>
                </a:lnTo>
                <a:lnTo>
                  <a:pt x="54" y="44"/>
                </a:lnTo>
                <a:lnTo>
                  <a:pt x="54" y="47"/>
                </a:lnTo>
                <a:lnTo>
                  <a:pt x="54" y="50"/>
                </a:lnTo>
                <a:lnTo>
                  <a:pt x="54" y="54"/>
                </a:lnTo>
                <a:lnTo>
                  <a:pt x="54" y="58"/>
                </a:lnTo>
                <a:lnTo>
                  <a:pt x="54" y="61"/>
                </a:lnTo>
                <a:lnTo>
                  <a:pt x="55" y="65"/>
                </a:lnTo>
                <a:lnTo>
                  <a:pt x="55" y="68"/>
                </a:lnTo>
                <a:lnTo>
                  <a:pt x="55" y="72"/>
                </a:lnTo>
                <a:lnTo>
                  <a:pt x="55" y="76"/>
                </a:lnTo>
                <a:lnTo>
                  <a:pt x="55" y="80"/>
                </a:lnTo>
                <a:lnTo>
                  <a:pt x="56" y="95"/>
                </a:lnTo>
                <a:lnTo>
                  <a:pt x="56" y="102"/>
                </a:lnTo>
                <a:lnTo>
                  <a:pt x="56" y="108"/>
                </a:lnTo>
                <a:lnTo>
                  <a:pt x="56" y="114"/>
                </a:lnTo>
                <a:lnTo>
                  <a:pt x="56" y="120"/>
                </a:lnTo>
                <a:lnTo>
                  <a:pt x="56" y="126"/>
                </a:lnTo>
                <a:lnTo>
                  <a:pt x="56" y="131"/>
                </a:lnTo>
                <a:lnTo>
                  <a:pt x="56" y="136"/>
                </a:lnTo>
                <a:lnTo>
                  <a:pt x="56" y="141"/>
                </a:lnTo>
                <a:lnTo>
                  <a:pt x="56" y="145"/>
                </a:lnTo>
                <a:lnTo>
                  <a:pt x="57" y="150"/>
                </a:lnTo>
                <a:lnTo>
                  <a:pt x="57" y="154"/>
                </a:lnTo>
                <a:lnTo>
                  <a:pt x="57" y="158"/>
                </a:lnTo>
                <a:lnTo>
                  <a:pt x="57" y="162"/>
                </a:lnTo>
                <a:lnTo>
                  <a:pt x="57" y="166"/>
                </a:lnTo>
                <a:lnTo>
                  <a:pt x="57" y="170"/>
                </a:lnTo>
                <a:lnTo>
                  <a:pt x="58" y="174"/>
                </a:lnTo>
                <a:lnTo>
                  <a:pt x="58" y="178"/>
                </a:lnTo>
                <a:lnTo>
                  <a:pt x="58" y="183"/>
                </a:lnTo>
                <a:lnTo>
                  <a:pt x="58" y="187"/>
                </a:lnTo>
                <a:lnTo>
                  <a:pt x="59" y="192"/>
                </a:lnTo>
                <a:lnTo>
                  <a:pt x="60" y="196"/>
                </a:lnTo>
                <a:lnTo>
                  <a:pt x="60" y="201"/>
                </a:lnTo>
                <a:lnTo>
                  <a:pt x="61" y="206"/>
                </a:lnTo>
                <a:lnTo>
                  <a:pt x="62" y="212"/>
                </a:lnTo>
                <a:lnTo>
                  <a:pt x="62" y="218"/>
                </a:lnTo>
                <a:lnTo>
                  <a:pt x="64" y="224"/>
                </a:lnTo>
                <a:lnTo>
                  <a:pt x="65" y="230"/>
                </a:lnTo>
                <a:lnTo>
                  <a:pt x="66" y="236"/>
                </a:lnTo>
                <a:lnTo>
                  <a:pt x="67" y="244"/>
                </a:lnTo>
                <a:lnTo>
                  <a:pt x="69" y="252"/>
                </a:lnTo>
                <a:lnTo>
                  <a:pt x="72" y="267"/>
                </a:lnTo>
                <a:lnTo>
                  <a:pt x="73" y="274"/>
                </a:lnTo>
                <a:lnTo>
                  <a:pt x="74" y="280"/>
                </a:lnTo>
                <a:lnTo>
                  <a:pt x="76" y="286"/>
                </a:lnTo>
                <a:lnTo>
                  <a:pt x="77" y="292"/>
                </a:lnTo>
                <a:lnTo>
                  <a:pt x="79" y="298"/>
                </a:lnTo>
                <a:lnTo>
                  <a:pt x="80" y="303"/>
                </a:lnTo>
                <a:lnTo>
                  <a:pt x="81" y="308"/>
                </a:lnTo>
                <a:lnTo>
                  <a:pt x="83" y="313"/>
                </a:lnTo>
                <a:lnTo>
                  <a:pt x="84" y="317"/>
                </a:lnTo>
                <a:lnTo>
                  <a:pt x="86" y="322"/>
                </a:lnTo>
                <a:lnTo>
                  <a:pt x="87" y="326"/>
                </a:lnTo>
                <a:lnTo>
                  <a:pt x="88" y="330"/>
                </a:lnTo>
                <a:lnTo>
                  <a:pt x="90" y="334"/>
                </a:lnTo>
                <a:lnTo>
                  <a:pt x="91" y="338"/>
                </a:lnTo>
                <a:lnTo>
                  <a:pt x="92" y="342"/>
                </a:lnTo>
                <a:lnTo>
                  <a:pt x="94" y="346"/>
                </a:lnTo>
                <a:lnTo>
                  <a:pt x="95" y="350"/>
                </a:lnTo>
                <a:lnTo>
                  <a:pt x="97" y="354"/>
                </a:lnTo>
                <a:lnTo>
                  <a:pt x="98" y="358"/>
                </a:lnTo>
                <a:lnTo>
                  <a:pt x="100" y="363"/>
                </a:lnTo>
                <a:lnTo>
                  <a:pt x="102" y="368"/>
                </a:lnTo>
                <a:lnTo>
                  <a:pt x="104" y="372"/>
                </a:lnTo>
                <a:lnTo>
                  <a:pt x="106" y="378"/>
                </a:lnTo>
                <a:lnTo>
                  <a:pt x="108" y="383"/>
                </a:lnTo>
                <a:lnTo>
                  <a:pt x="110" y="388"/>
                </a:lnTo>
                <a:lnTo>
                  <a:pt x="112" y="395"/>
                </a:lnTo>
                <a:lnTo>
                  <a:pt x="114" y="401"/>
                </a:lnTo>
                <a:lnTo>
                  <a:pt x="116" y="408"/>
                </a:lnTo>
                <a:lnTo>
                  <a:pt x="119" y="415"/>
                </a:lnTo>
                <a:lnTo>
                  <a:pt x="122" y="423"/>
                </a:lnTo>
                <a:lnTo>
                  <a:pt x="124" y="430"/>
                </a:lnTo>
                <a:lnTo>
                  <a:pt x="124" y="433"/>
                </a:lnTo>
                <a:lnTo>
                  <a:pt x="126" y="436"/>
                </a:lnTo>
                <a:lnTo>
                  <a:pt x="126" y="439"/>
                </a:lnTo>
                <a:lnTo>
                  <a:pt x="127" y="442"/>
                </a:lnTo>
                <a:lnTo>
                  <a:pt x="128" y="444"/>
                </a:lnTo>
                <a:lnTo>
                  <a:pt x="128" y="447"/>
                </a:lnTo>
                <a:lnTo>
                  <a:pt x="129" y="449"/>
                </a:lnTo>
                <a:lnTo>
                  <a:pt x="130" y="452"/>
                </a:lnTo>
                <a:lnTo>
                  <a:pt x="130" y="454"/>
                </a:lnTo>
                <a:lnTo>
                  <a:pt x="130" y="456"/>
                </a:lnTo>
                <a:lnTo>
                  <a:pt x="131" y="458"/>
                </a:lnTo>
                <a:lnTo>
                  <a:pt x="132" y="460"/>
                </a:lnTo>
                <a:lnTo>
                  <a:pt x="132" y="462"/>
                </a:lnTo>
                <a:lnTo>
                  <a:pt x="132" y="464"/>
                </a:lnTo>
                <a:lnTo>
                  <a:pt x="133" y="466"/>
                </a:lnTo>
                <a:lnTo>
                  <a:pt x="134" y="468"/>
                </a:lnTo>
                <a:lnTo>
                  <a:pt x="134" y="469"/>
                </a:lnTo>
                <a:lnTo>
                  <a:pt x="135" y="471"/>
                </a:lnTo>
                <a:lnTo>
                  <a:pt x="135" y="473"/>
                </a:lnTo>
                <a:lnTo>
                  <a:pt x="136" y="475"/>
                </a:lnTo>
                <a:lnTo>
                  <a:pt x="137" y="478"/>
                </a:lnTo>
                <a:lnTo>
                  <a:pt x="138" y="480"/>
                </a:lnTo>
                <a:lnTo>
                  <a:pt x="138" y="482"/>
                </a:lnTo>
                <a:lnTo>
                  <a:pt x="140" y="484"/>
                </a:lnTo>
                <a:lnTo>
                  <a:pt x="141" y="487"/>
                </a:lnTo>
                <a:lnTo>
                  <a:pt x="142" y="490"/>
                </a:lnTo>
                <a:lnTo>
                  <a:pt x="143" y="493"/>
                </a:lnTo>
                <a:lnTo>
                  <a:pt x="145" y="496"/>
                </a:lnTo>
                <a:lnTo>
                  <a:pt x="146" y="499"/>
                </a:lnTo>
                <a:lnTo>
                  <a:pt x="148" y="502"/>
                </a:lnTo>
                <a:lnTo>
                  <a:pt x="152" y="510"/>
                </a:lnTo>
                <a:lnTo>
                  <a:pt x="153" y="513"/>
                </a:lnTo>
                <a:lnTo>
                  <a:pt x="155" y="516"/>
                </a:lnTo>
                <a:lnTo>
                  <a:pt x="157" y="519"/>
                </a:lnTo>
                <a:lnTo>
                  <a:pt x="158" y="522"/>
                </a:lnTo>
                <a:lnTo>
                  <a:pt x="160" y="524"/>
                </a:lnTo>
                <a:lnTo>
                  <a:pt x="162" y="527"/>
                </a:lnTo>
                <a:lnTo>
                  <a:pt x="163" y="529"/>
                </a:lnTo>
                <a:lnTo>
                  <a:pt x="165" y="531"/>
                </a:lnTo>
                <a:lnTo>
                  <a:pt x="166" y="533"/>
                </a:lnTo>
                <a:lnTo>
                  <a:pt x="168" y="535"/>
                </a:lnTo>
                <a:lnTo>
                  <a:pt x="170" y="537"/>
                </a:lnTo>
                <a:lnTo>
                  <a:pt x="171" y="539"/>
                </a:lnTo>
                <a:lnTo>
                  <a:pt x="172" y="540"/>
                </a:lnTo>
                <a:lnTo>
                  <a:pt x="174" y="542"/>
                </a:lnTo>
                <a:lnTo>
                  <a:pt x="175" y="544"/>
                </a:lnTo>
                <a:lnTo>
                  <a:pt x="177" y="546"/>
                </a:lnTo>
                <a:lnTo>
                  <a:pt x="178" y="548"/>
                </a:lnTo>
                <a:lnTo>
                  <a:pt x="180" y="550"/>
                </a:lnTo>
                <a:lnTo>
                  <a:pt x="181" y="551"/>
                </a:lnTo>
                <a:lnTo>
                  <a:pt x="183" y="553"/>
                </a:lnTo>
                <a:lnTo>
                  <a:pt x="184" y="556"/>
                </a:lnTo>
                <a:lnTo>
                  <a:pt x="186" y="558"/>
                </a:lnTo>
                <a:lnTo>
                  <a:pt x="188" y="560"/>
                </a:lnTo>
                <a:lnTo>
                  <a:pt x="190" y="562"/>
                </a:lnTo>
                <a:lnTo>
                  <a:pt x="191" y="565"/>
                </a:lnTo>
                <a:lnTo>
                  <a:pt x="193" y="568"/>
                </a:lnTo>
                <a:lnTo>
                  <a:pt x="195" y="571"/>
                </a:lnTo>
                <a:lnTo>
                  <a:pt x="197" y="574"/>
                </a:lnTo>
                <a:lnTo>
                  <a:pt x="198" y="578"/>
                </a:lnTo>
                <a:lnTo>
                  <a:pt x="201" y="582"/>
                </a:lnTo>
                <a:lnTo>
                  <a:pt x="205" y="591"/>
                </a:lnTo>
                <a:lnTo>
                  <a:pt x="207" y="595"/>
                </a:lnTo>
                <a:lnTo>
                  <a:pt x="209" y="598"/>
                </a:lnTo>
                <a:lnTo>
                  <a:pt x="211" y="602"/>
                </a:lnTo>
                <a:lnTo>
                  <a:pt x="212" y="606"/>
                </a:lnTo>
                <a:lnTo>
                  <a:pt x="214" y="609"/>
                </a:lnTo>
                <a:lnTo>
                  <a:pt x="215" y="612"/>
                </a:lnTo>
                <a:lnTo>
                  <a:pt x="216" y="615"/>
                </a:lnTo>
                <a:lnTo>
                  <a:pt x="218" y="618"/>
                </a:lnTo>
                <a:lnTo>
                  <a:pt x="218" y="620"/>
                </a:lnTo>
                <a:lnTo>
                  <a:pt x="220" y="623"/>
                </a:lnTo>
                <a:lnTo>
                  <a:pt x="220" y="626"/>
                </a:lnTo>
                <a:lnTo>
                  <a:pt x="222" y="628"/>
                </a:lnTo>
                <a:lnTo>
                  <a:pt x="222" y="631"/>
                </a:lnTo>
                <a:lnTo>
                  <a:pt x="223" y="633"/>
                </a:lnTo>
                <a:lnTo>
                  <a:pt x="224" y="636"/>
                </a:lnTo>
                <a:lnTo>
                  <a:pt x="225" y="638"/>
                </a:lnTo>
                <a:lnTo>
                  <a:pt x="226" y="641"/>
                </a:lnTo>
                <a:lnTo>
                  <a:pt x="226" y="644"/>
                </a:lnTo>
                <a:lnTo>
                  <a:pt x="227" y="646"/>
                </a:lnTo>
                <a:lnTo>
                  <a:pt x="228" y="649"/>
                </a:lnTo>
                <a:lnTo>
                  <a:pt x="229" y="652"/>
                </a:lnTo>
                <a:lnTo>
                  <a:pt x="230" y="655"/>
                </a:lnTo>
                <a:lnTo>
                  <a:pt x="231" y="658"/>
                </a:lnTo>
                <a:lnTo>
                  <a:pt x="232" y="662"/>
                </a:lnTo>
                <a:lnTo>
                  <a:pt x="233" y="666"/>
                </a:lnTo>
                <a:lnTo>
                  <a:pt x="234" y="670"/>
                </a:lnTo>
                <a:lnTo>
                  <a:pt x="236" y="674"/>
                </a:lnTo>
                <a:lnTo>
                  <a:pt x="237" y="678"/>
                </a:lnTo>
                <a:lnTo>
                  <a:pt x="238" y="682"/>
                </a:lnTo>
                <a:lnTo>
                  <a:pt x="240" y="688"/>
                </a:lnTo>
                <a:lnTo>
                  <a:pt x="244" y="699"/>
                </a:lnTo>
                <a:lnTo>
                  <a:pt x="246" y="704"/>
                </a:lnTo>
                <a:lnTo>
                  <a:pt x="248" y="709"/>
                </a:lnTo>
                <a:lnTo>
                  <a:pt x="250" y="714"/>
                </a:lnTo>
                <a:lnTo>
                  <a:pt x="251" y="718"/>
                </a:lnTo>
                <a:lnTo>
                  <a:pt x="253" y="722"/>
                </a:lnTo>
                <a:lnTo>
                  <a:pt x="254" y="726"/>
                </a:lnTo>
                <a:lnTo>
                  <a:pt x="256" y="730"/>
                </a:lnTo>
                <a:lnTo>
                  <a:pt x="257" y="733"/>
                </a:lnTo>
                <a:lnTo>
                  <a:pt x="259" y="737"/>
                </a:lnTo>
                <a:lnTo>
                  <a:pt x="260" y="740"/>
                </a:lnTo>
                <a:lnTo>
                  <a:pt x="261" y="743"/>
                </a:lnTo>
                <a:lnTo>
                  <a:pt x="262" y="746"/>
                </a:lnTo>
                <a:lnTo>
                  <a:pt x="264" y="750"/>
                </a:lnTo>
                <a:lnTo>
                  <a:pt x="265" y="752"/>
                </a:lnTo>
                <a:lnTo>
                  <a:pt x="266" y="756"/>
                </a:lnTo>
                <a:lnTo>
                  <a:pt x="267" y="759"/>
                </a:lnTo>
                <a:lnTo>
                  <a:pt x="268" y="762"/>
                </a:lnTo>
                <a:lnTo>
                  <a:pt x="269" y="765"/>
                </a:lnTo>
                <a:lnTo>
                  <a:pt x="270" y="768"/>
                </a:lnTo>
                <a:lnTo>
                  <a:pt x="271" y="772"/>
                </a:lnTo>
                <a:lnTo>
                  <a:pt x="272" y="776"/>
                </a:lnTo>
                <a:lnTo>
                  <a:pt x="273" y="780"/>
                </a:lnTo>
                <a:lnTo>
                  <a:pt x="274" y="784"/>
                </a:lnTo>
                <a:lnTo>
                  <a:pt x="275" y="788"/>
                </a:lnTo>
                <a:lnTo>
                  <a:pt x="276" y="792"/>
                </a:lnTo>
                <a:lnTo>
                  <a:pt x="276" y="797"/>
                </a:lnTo>
                <a:lnTo>
                  <a:pt x="278" y="802"/>
                </a:lnTo>
                <a:lnTo>
                  <a:pt x="278" y="808"/>
                </a:lnTo>
                <a:lnTo>
                  <a:pt x="279" y="813"/>
                </a:lnTo>
                <a:lnTo>
                  <a:pt x="280" y="820"/>
                </a:lnTo>
                <a:lnTo>
                  <a:pt x="286" y="857"/>
                </a:lnTo>
                <a:lnTo>
                  <a:pt x="289" y="875"/>
                </a:lnTo>
                <a:lnTo>
                  <a:pt x="292" y="893"/>
                </a:lnTo>
                <a:lnTo>
                  <a:pt x="294" y="911"/>
                </a:lnTo>
                <a:lnTo>
                  <a:pt x="297" y="929"/>
                </a:lnTo>
                <a:lnTo>
                  <a:pt x="300" y="946"/>
                </a:lnTo>
                <a:lnTo>
                  <a:pt x="303" y="964"/>
                </a:lnTo>
                <a:lnTo>
                  <a:pt x="306" y="980"/>
                </a:lnTo>
                <a:lnTo>
                  <a:pt x="308" y="997"/>
                </a:lnTo>
                <a:lnTo>
                  <a:pt x="310" y="1013"/>
                </a:lnTo>
                <a:lnTo>
                  <a:pt x="312" y="1029"/>
                </a:lnTo>
                <a:lnTo>
                  <a:pt x="314" y="1044"/>
                </a:lnTo>
                <a:lnTo>
                  <a:pt x="316" y="1060"/>
                </a:lnTo>
                <a:lnTo>
                  <a:pt x="317" y="1074"/>
                </a:lnTo>
                <a:lnTo>
                  <a:pt x="318" y="1088"/>
                </a:lnTo>
                <a:lnTo>
                  <a:pt x="319" y="1102"/>
                </a:lnTo>
                <a:lnTo>
                  <a:pt x="320" y="1115"/>
                </a:lnTo>
                <a:lnTo>
                  <a:pt x="320" y="1127"/>
                </a:lnTo>
                <a:lnTo>
                  <a:pt x="320" y="1139"/>
                </a:lnTo>
                <a:lnTo>
                  <a:pt x="319" y="1150"/>
                </a:lnTo>
                <a:lnTo>
                  <a:pt x="318" y="1161"/>
                </a:lnTo>
                <a:lnTo>
                  <a:pt x="317" y="1171"/>
                </a:lnTo>
                <a:lnTo>
                  <a:pt x="315" y="1180"/>
                </a:lnTo>
                <a:lnTo>
                  <a:pt x="312" y="1189"/>
                </a:lnTo>
                <a:lnTo>
                  <a:pt x="310" y="1197"/>
                </a:lnTo>
                <a:lnTo>
                  <a:pt x="306" y="1204"/>
                </a:lnTo>
                <a:lnTo>
                  <a:pt x="302" y="1211"/>
                </a:lnTo>
                <a:lnTo>
                  <a:pt x="298" y="1217"/>
                </a:lnTo>
                <a:lnTo>
                  <a:pt x="292" y="1222"/>
                </a:lnTo>
                <a:lnTo>
                  <a:pt x="287" y="1226"/>
                </a:lnTo>
                <a:lnTo>
                  <a:pt x="280" y="1229"/>
                </a:lnTo>
                <a:lnTo>
                  <a:pt x="280" y="1229"/>
                </a:lnTo>
                <a:lnTo>
                  <a:pt x="279" y="1229"/>
                </a:lnTo>
                <a:lnTo>
                  <a:pt x="279" y="1229"/>
                </a:lnTo>
                <a:lnTo>
                  <a:pt x="278" y="1229"/>
                </a:lnTo>
                <a:lnTo>
                  <a:pt x="278" y="1229"/>
                </a:lnTo>
                <a:lnTo>
                  <a:pt x="278" y="1229"/>
                </a:lnTo>
                <a:lnTo>
                  <a:pt x="277" y="1228"/>
                </a:lnTo>
                <a:lnTo>
                  <a:pt x="277" y="1228"/>
                </a:lnTo>
                <a:lnTo>
                  <a:pt x="276" y="1228"/>
                </a:lnTo>
                <a:lnTo>
                  <a:pt x="276" y="1228"/>
                </a:lnTo>
                <a:lnTo>
                  <a:pt x="276" y="1227"/>
                </a:lnTo>
                <a:lnTo>
                  <a:pt x="275" y="1227"/>
                </a:lnTo>
                <a:lnTo>
                  <a:pt x="274" y="1226"/>
                </a:lnTo>
                <a:lnTo>
                  <a:pt x="274" y="1226"/>
                </a:lnTo>
                <a:lnTo>
                  <a:pt x="274" y="1226"/>
                </a:lnTo>
                <a:lnTo>
                  <a:pt x="273" y="1225"/>
                </a:lnTo>
                <a:lnTo>
                  <a:pt x="272" y="1225"/>
                </a:lnTo>
                <a:lnTo>
                  <a:pt x="272" y="1224"/>
                </a:lnTo>
                <a:lnTo>
                  <a:pt x="272" y="1224"/>
                </a:lnTo>
                <a:lnTo>
                  <a:pt x="271" y="1223"/>
                </a:lnTo>
                <a:lnTo>
                  <a:pt x="271" y="1222"/>
                </a:lnTo>
                <a:lnTo>
                  <a:pt x="270" y="1222"/>
                </a:lnTo>
                <a:lnTo>
                  <a:pt x="270" y="1221"/>
                </a:lnTo>
                <a:lnTo>
                  <a:pt x="269" y="1220"/>
                </a:lnTo>
                <a:lnTo>
                  <a:pt x="269" y="1220"/>
                </a:lnTo>
                <a:lnTo>
                  <a:pt x="268" y="1219"/>
                </a:lnTo>
                <a:lnTo>
                  <a:pt x="268" y="1218"/>
                </a:lnTo>
                <a:lnTo>
                  <a:pt x="268" y="1218"/>
                </a:lnTo>
                <a:lnTo>
                  <a:pt x="267" y="1217"/>
                </a:lnTo>
                <a:lnTo>
                  <a:pt x="267" y="1216"/>
                </a:lnTo>
                <a:lnTo>
                  <a:pt x="267" y="1216"/>
                </a:lnTo>
              </a:path>
            </a:pathLst>
          </a:custGeom>
          <a:solidFill>
            <a:srgbClr val="A0CA88"/>
          </a:solidFill>
          <a:ln w="20320" cap="flat" cmpd="sng">
            <a:solidFill>
              <a:srgbClr val="008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5058" name="Freeform 18"/>
          <p:cNvSpPr>
            <a:spLocks/>
          </p:cNvSpPr>
          <p:nvPr/>
        </p:nvSpPr>
        <p:spPr bwMode="auto">
          <a:xfrm>
            <a:off x="2163763" y="2271713"/>
            <a:ext cx="452437" cy="2201862"/>
          </a:xfrm>
          <a:custGeom>
            <a:avLst/>
            <a:gdLst>
              <a:gd name="T0" fmla="*/ 264 w 321"/>
              <a:gd name="T1" fmla="*/ 1356 h 1387"/>
              <a:gd name="T2" fmla="*/ 265 w 321"/>
              <a:gd name="T3" fmla="*/ 1343 h 1387"/>
              <a:gd name="T4" fmla="*/ 267 w 321"/>
              <a:gd name="T5" fmla="*/ 1320 h 1387"/>
              <a:gd name="T6" fmla="*/ 267 w 321"/>
              <a:gd name="T7" fmla="*/ 1294 h 1387"/>
              <a:gd name="T8" fmla="*/ 267 w 321"/>
              <a:gd name="T9" fmla="*/ 1274 h 1387"/>
              <a:gd name="T10" fmla="*/ 267 w 321"/>
              <a:gd name="T11" fmla="*/ 1242 h 1387"/>
              <a:gd name="T12" fmla="*/ 267 w 321"/>
              <a:gd name="T13" fmla="*/ 1223 h 1387"/>
              <a:gd name="T14" fmla="*/ 267 w 321"/>
              <a:gd name="T15" fmla="*/ 1206 h 1387"/>
              <a:gd name="T16" fmla="*/ 267 w 321"/>
              <a:gd name="T17" fmla="*/ 1171 h 1387"/>
              <a:gd name="T18" fmla="*/ 267 w 321"/>
              <a:gd name="T19" fmla="*/ 1145 h 1387"/>
              <a:gd name="T20" fmla="*/ 267 w 321"/>
              <a:gd name="T21" fmla="*/ 1118 h 1387"/>
              <a:gd name="T22" fmla="*/ 268 w 321"/>
              <a:gd name="T23" fmla="*/ 1084 h 1387"/>
              <a:gd name="T24" fmla="*/ 271 w 321"/>
              <a:gd name="T25" fmla="*/ 1066 h 1387"/>
              <a:gd name="T26" fmla="*/ 268 w 321"/>
              <a:gd name="T27" fmla="*/ 1048 h 1387"/>
              <a:gd name="T28" fmla="*/ 207 w 321"/>
              <a:gd name="T29" fmla="*/ 946 h 1387"/>
              <a:gd name="T30" fmla="*/ 128 w 321"/>
              <a:gd name="T31" fmla="*/ 889 h 1387"/>
              <a:gd name="T32" fmla="*/ 42 w 321"/>
              <a:gd name="T33" fmla="*/ 790 h 1387"/>
              <a:gd name="T34" fmla="*/ 27 w 321"/>
              <a:gd name="T35" fmla="*/ 762 h 1387"/>
              <a:gd name="T36" fmla="*/ 21 w 321"/>
              <a:gd name="T37" fmla="*/ 741 h 1387"/>
              <a:gd name="T38" fmla="*/ 12 w 321"/>
              <a:gd name="T39" fmla="*/ 700 h 1387"/>
              <a:gd name="T40" fmla="*/ 6 w 321"/>
              <a:gd name="T41" fmla="*/ 662 h 1387"/>
              <a:gd name="T42" fmla="*/ 3 w 321"/>
              <a:gd name="T43" fmla="*/ 628 h 1387"/>
              <a:gd name="T44" fmla="*/ 1 w 321"/>
              <a:gd name="T45" fmla="*/ 578 h 1387"/>
              <a:gd name="T46" fmla="*/ 0 w 321"/>
              <a:gd name="T47" fmla="*/ 552 h 1387"/>
              <a:gd name="T48" fmla="*/ 0 w 321"/>
              <a:gd name="T49" fmla="*/ 524 h 1387"/>
              <a:gd name="T50" fmla="*/ 6 w 321"/>
              <a:gd name="T51" fmla="*/ 466 h 1387"/>
              <a:gd name="T52" fmla="*/ 15 w 321"/>
              <a:gd name="T53" fmla="*/ 425 h 1387"/>
              <a:gd name="T54" fmla="*/ 26 w 321"/>
              <a:gd name="T55" fmla="*/ 377 h 1387"/>
              <a:gd name="T56" fmla="*/ 39 w 321"/>
              <a:gd name="T57" fmla="*/ 295 h 1387"/>
              <a:gd name="T58" fmla="*/ 48 w 321"/>
              <a:gd name="T59" fmla="*/ 242 h 1387"/>
              <a:gd name="T60" fmla="*/ 54 w 321"/>
              <a:gd name="T61" fmla="*/ 173 h 1387"/>
              <a:gd name="T62" fmla="*/ 58 w 321"/>
              <a:gd name="T63" fmla="*/ 83 h 1387"/>
              <a:gd name="T64" fmla="*/ 56 w 321"/>
              <a:gd name="T65" fmla="*/ 21 h 1387"/>
              <a:gd name="T66" fmla="*/ 55 w 321"/>
              <a:gd name="T67" fmla="*/ 0 h 1387"/>
              <a:gd name="T68" fmla="*/ 55 w 321"/>
              <a:gd name="T69" fmla="*/ 19 h 1387"/>
              <a:gd name="T70" fmla="*/ 54 w 321"/>
              <a:gd name="T71" fmla="*/ 56 h 1387"/>
              <a:gd name="T72" fmla="*/ 56 w 321"/>
              <a:gd name="T73" fmla="*/ 121 h 1387"/>
              <a:gd name="T74" fmla="*/ 57 w 321"/>
              <a:gd name="T75" fmla="*/ 182 h 1387"/>
              <a:gd name="T76" fmla="*/ 62 w 321"/>
              <a:gd name="T77" fmla="*/ 238 h 1387"/>
              <a:gd name="T78" fmla="*/ 77 w 321"/>
              <a:gd name="T79" fmla="*/ 330 h 1387"/>
              <a:gd name="T80" fmla="*/ 92 w 321"/>
              <a:gd name="T81" fmla="*/ 385 h 1387"/>
              <a:gd name="T82" fmla="*/ 112 w 321"/>
              <a:gd name="T83" fmla="*/ 445 h 1387"/>
              <a:gd name="T84" fmla="*/ 128 w 321"/>
              <a:gd name="T85" fmla="*/ 504 h 1387"/>
              <a:gd name="T86" fmla="*/ 134 w 321"/>
              <a:gd name="T87" fmla="*/ 529 h 1387"/>
              <a:gd name="T88" fmla="*/ 144 w 321"/>
              <a:gd name="T89" fmla="*/ 559 h 1387"/>
              <a:gd name="T90" fmla="*/ 164 w 321"/>
              <a:gd name="T91" fmla="*/ 599 h 1387"/>
              <a:gd name="T92" fmla="*/ 181 w 321"/>
              <a:gd name="T93" fmla="*/ 621 h 1387"/>
              <a:gd name="T94" fmla="*/ 200 w 321"/>
              <a:gd name="T95" fmla="*/ 656 h 1387"/>
              <a:gd name="T96" fmla="*/ 220 w 321"/>
              <a:gd name="T97" fmla="*/ 702 h 1387"/>
              <a:gd name="T98" fmla="*/ 229 w 321"/>
              <a:gd name="T99" fmla="*/ 735 h 1387"/>
              <a:gd name="T100" fmla="*/ 246 w 321"/>
              <a:gd name="T101" fmla="*/ 794 h 1387"/>
              <a:gd name="T102" fmla="*/ 262 w 321"/>
              <a:gd name="T103" fmla="*/ 842 h 1387"/>
              <a:gd name="T104" fmla="*/ 273 w 321"/>
              <a:gd name="T105" fmla="*/ 883 h 1387"/>
              <a:gd name="T106" fmla="*/ 294 w 321"/>
              <a:gd name="T107" fmla="*/ 1028 h 1387"/>
              <a:gd name="T108" fmla="*/ 318 w 321"/>
              <a:gd name="T109" fmla="*/ 1227 h 1387"/>
              <a:gd name="T110" fmla="*/ 306 w 321"/>
              <a:gd name="T111" fmla="*/ 1358 h 1387"/>
              <a:gd name="T112" fmla="*/ 277 w 321"/>
              <a:gd name="T113" fmla="*/ 1386 h 1387"/>
              <a:gd name="T114" fmla="*/ 272 w 321"/>
              <a:gd name="T115" fmla="*/ 1381 h 1387"/>
              <a:gd name="T116" fmla="*/ 268 w 321"/>
              <a:gd name="T117" fmla="*/ 1373 h 1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1" h="1387">
                <a:moveTo>
                  <a:pt x="267" y="1371"/>
                </a:moveTo>
                <a:lnTo>
                  <a:pt x="266" y="1368"/>
                </a:lnTo>
                <a:lnTo>
                  <a:pt x="265" y="1366"/>
                </a:lnTo>
                <a:lnTo>
                  <a:pt x="265" y="1364"/>
                </a:lnTo>
                <a:lnTo>
                  <a:pt x="264" y="1363"/>
                </a:lnTo>
                <a:lnTo>
                  <a:pt x="264" y="1362"/>
                </a:lnTo>
                <a:lnTo>
                  <a:pt x="264" y="1360"/>
                </a:lnTo>
                <a:lnTo>
                  <a:pt x="264" y="1359"/>
                </a:lnTo>
                <a:lnTo>
                  <a:pt x="264" y="1358"/>
                </a:lnTo>
                <a:lnTo>
                  <a:pt x="264" y="1356"/>
                </a:lnTo>
                <a:lnTo>
                  <a:pt x="264" y="1356"/>
                </a:lnTo>
                <a:lnTo>
                  <a:pt x="264" y="1354"/>
                </a:lnTo>
                <a:lnTo>
                  <a:pt x="264" y="1353"/>
                </a:lnTo>
                <a:lnTo>
                  <a:pt x="264" y="1352"/>
                </a:lnTo>
                <a:lnTo>
                  <a:pt x="264" y="1351"/>
                </a:lnTo>
                <a:lnTo>
                  <a:pt x="264" y="1350"/>
                </a:lnTo>
                <a:lnTo>
                  <a:pt x="264" y="1349"/>
                </a:lnTo>
                <a:lnTo>
                  <a:pt x="264" y="1348"/>
                </a:lnTo>
                <a:lnTo>
                  <a:pt x="264" y="1346"/>
                </a:lnTo>
                <a:lnTo>
                  <a:pt x="265" y="1345"/>
                </a:lnTo>
                <a:lnTo>
                  <a:pt x="265" y="1344"/>
                </a:lnTo>
                <a:lnTo>
                  <a:pt x="265" y="1343"/>
                </a:lnTo>
                <a:lnTo>
                  <a:pt x="266" y="1341"/>
                </a:lnTo>
                <a:lnTo>
                  <a:pt x="266" y="1340"/>
                </a:lnTo>
                <a:lnTo>
                  <a:pt x="266" y="1338"/>
                </a:lnTo>
                <a:lnTo>
                  <a:pt x="266" y="1337"/>
                </a:lnTo>
                <a:lnTo>
                  <a:pt x="266" y="1335"/>
                </a:lnTo>
                <a:lnTo>
                  <a:pt x="266" y="1334"/>
                </a:lnTo>
                <a:lnTo>
                  <a:pt x="266" y="1332"/>
                </a:lnTo>
                <a:lnTo>
                  <a:pt x="266" y="1330"/>
                </a:lnTo>
                <a:lnTo>
                  <a:pt x="266" y="1328"/>
                </a:lnTo>
                <a:lnTo>
                  <a:pt x="267" y="1326"/>
                </a:lnTo>
                <a:lnTo>
                  <a:pt x="267" y="1320"/>
                </a:lnTo>
                <a:lnTo>
                  <a:pt x="267" y="1317"/>
                </a:lnTo>
                <a:lnTo>
                  <a:pt x="267" y="1314"/>
                </a:lnTo>
                <a:lnTo>
                  <a:pt x="267" y="1311"/>
                </a:lnTo>
                <a:lnTo>
                  <a:pt x="267" y="1309"/>
                </a:lnTo>
                <a:lnTo>
                  <a:pt x="267" y="1306"/>
                </a:lnTo>
                <a:lnTo>
                  <a:pt x="267" y="1304"/>
                </a:lnTo>
                <a:lnTo>
                  <a:pt x="267" y="1302"/>
                </a:lnTo>
                <a:lnTo>
                  <a:pt x="267" y="1300"/>
                </a:lnTo>
                <a:lnTo>
                  <a:pt x="267" y="1298"/>
                </a:lnTo>
                <a:lnTo>
                  <a:pt x="267" y="1296"/>
                </a:lnTo>
                <a:lnTo>
                  <a:pt x="267" y="1294"/>
                </a:lnTo>
                <a:lnTo>
                  <a:pt x="267" y="1292"/>
                </a:lnTo>
                <a:lnTo>
                  <a:pt x="267" y="1291"/>
                </a:lnTo>
                <a:lnTo>
                  <a:pt x="267" y="1289"/>
                </a:lnTo>
                <a:lnTo>
                  <a:pt x="267" y="1287"/>
                </a:lnTo>
                <a:lnTo>
                  <a:pt x="267" y="1286"/>
                </a:lnTo>
                <a:lnTo>
                  <a:pt x="267" y="1284"/>
                </a:lnTo>
                <a:lnTo>
                  <a:pt x="267" y="1282"/>
                </a:lnTo>
                <a:lnTo>
                  <a:pt x="267" y="1280"/>
                </a:lnTo>
                <a:lnTo>
                  <a:pt x="267" y="1278"/>
                </a:lnTo>
                <a:lnTo>
                  <a:pt x="267" y="1276"/>
                </a:lnTo>
                <a:lnTo>
                  <a:pt x="267" y="1274"/>
                </a:lnTo>
                <a:lnTo>
                  <a:pt x="267" y="1272"/>
                </a:lnTo>
                <a:lnTo>
                  <a:pt x="267" y="1269"/>
                </a:lnTo>
                <a:lnTo>
                  <a:pt x="267" y="1267"/>
                </a:lnTo>
                <a:lnTo>
                  <a:pt x="267" y="1264"/>
                </a:lnTo>
                <a:lnTo>
                  <a:pt x="267" y="1261"/>
                </a:lnTo>
                <a:lnTo>
                  <a:pt x="267" y="1258"/>
                </a:lnTo>
                <a:lnTo>
                  <a:pt x="267" y="1255"/>
                </a:lnTo>
                <a:lnTo>
                  <a:pt x="267" y="1252"/>
                </a:lnTo>
                <a:lnTo>
                  <a:pt x="267" y="1246"/>
                </a:lnTo>
                <a:lnTo>
                  <a:pt x="267" y="1244"/>
                </a:lnTo>
                <a:lnTo>
                  <a:pt x="267" y="1242"/>
                </a:lnTo>
                <a:lnTo>
                  <a:pt x="267" y="1240"/>
                </a:lnTo>
                <a:lnTo>
                  <a:pt x="267" y="1238"/>
                </a:lnTo>
                <a:lnTo>
                  <a:pt x="267" y="1236"/>
                </a:lnTo>
                <a:lnTo>
                  <a:pt x="267" y="1234"/>
                </a:lnTo>
                <a:lnTo>
                  <a:pt x="267" y="1232"/>
                </a:lnTo>
                <a:lnTo>
                  <a:pt x="267" y="1231"/>
                </a:lnTo>
                <a:lnTo>
                  <a:pt x="267" y="1229"/>
                </a:lnTo>
                <a:lnTo>
                  <a:pt x="267" y="1228"/>
                </a:lnTo>
                <a:lnTo>
                  <a:pt x="267" y="1226"/>
                </a:lnTo>
                <a:lnTo>
                  <a:pt x="267" y="1225"/>
                </a:lnTo>
                <a:lnTo>
                  <a:pt x="267" y="1223"/>
                </a:lnTo>
                <a:lnTo>
                  <a:pt x="267" y="1222"/>
                </a:lnTo>
                <a:lnTo>
                  <a:pt x="267" y="1220"/>
                </a:lnTo>
                <a:lnTo>
                  <a:pt x="267" y="1219"/>
                </a:lnTo>
                <a:lnTo>
                  <a:pt x="267" y="1218"/>
                </a:lnTo>
                <a:lnTo>
                  <a:pt x="267" y="1216"/>
                </a:lnTo>
                <a:lnTo>
                  <a:pt x="267" y="1214"/>
                </a:lnTo>
                <a:lnTo>
                  <a:pt x="267" y="1213"/>
                </a:lnTo>
                <a:lnTo>
                  <a:pt x="267" y="1212"/>
                </a:lnTo>
                <a:lnTo>
                  <a:pt x="267" y="1210"/>
                </a:lnTo>
                <a:lnTo>
                  <a:pt x="267" y="1208"/>
                </a:lnTo>
                <a:lnTo>
                  <a:pt x="267" y="1206"/>
                </a:lnTo>
                <a:lnTo>
                  <a:pt x="267" y="1204"/>
                </a:lnTo>
                <a:lnTo>
                  <a:pt x="267" y="1202"/>
                </a:lnTo>
                <a:lnTo>
                  <a:pt x="267" y="1200"/>
                </a:lnTo>
                <a:lnTo>
                  <a:pt x="267" y="1198"/>
                </a:lnTo>
                <a:lnTo>
                  <a:pt x="267" y="1195"/>
                </a:lnTo>
                <a:lnTo>
                  <a:pt x="267" y="1192"/>
                </a:lnTo>
                <a:lnTo>
                  <a:pt x="267" y="1184"/>
                </a:lnTo>
                <a:lnTo>
                  <a:pt x="267" y="1181"/>
                </a:lnTo>
                <a:lnTo>
                  <a:pt x="267" y="1177"/>
                </a:lnTo>
                <a:lnTo>
                  <a:pt x="267" y="1174"/>
                </a:lnTo>
                <a:lnTo>
                  <a:pt x="267" y="1171"/>
                </a:lnTo>
                <a:lnTo>
                  <a:pt x="267" y="1168"/>
                </a:lnTo>
                <a:lnTo>
                  <a:pt x="267" y="1166"/>
                </a:lnTo>
                <a:lnTo>
                  <a:pt x="267" y="1163"/>
                </a:lnTo>
                <a:lnTo>
                  <a:pt x="267" y="1160"/>
                </a:lnTo>
                <a:lnTo>
                  <a:pt x="267" y="1158"/>
                </a:lnTo>
                <a:lnTo>
                  <a:pt x="267" y="1156"/>
                </a:lnTo>
                <a:lnTo>
                  <a:pt x="267" y="1154"/>
                </a:lnTo>
                <a:lnTo>
                  <a:pt x="267" y="1152"/>
                </a:lnTo>
                <a:lnTo>
                  <a:pt x="267" y="1150"/>
                </a:lnTo>
                <a:lnTo>
                  <a:pt x="267" y="1148"/>
                </a:lnTo>
                <a:lnTo>
                  <a:pt x="267" y="1145"/>
                </a:lnTo>
                <a:lnTo>
                  <a:pt x="267" y="1143"/>
                </a:lnTo>
                <a:lnTo>
                  <a:pt x="267" y="1141"/>
                </a:lnTo>
                <a:lnTo>
                  <a:pt x="267" y="1139"/>
                </a:lnTo>
                <a:lnTo>
                  <a:pt x="267" y="1136"/>
                </a:lnTo>
                <a:lnTo>
                  <a:pt x="267" y="1134"/>
                </a:lnTo>
                <a:lnTo>
                  <a:pt x="267" y="1132"/>
                </a:lnTo>
                <a:lnTo>
                  <a:pt x="267" y="1129"/>
                </a:lnTo>
                <a:lnTo>
                  <a:pt x="267" y="1126"/>
                </a:lnTo>
                <a:lnTo>
                  <a:pt x="267" y="1124"/>
                </a:lnTo>
                <a:lnTo>
                  <a:pt x="267" y="1121"/>
                </a:lnTo>
                <a:lnTo>
                  <a:pt x="267" y="1118"/>
                </a:lnTo>
                <a:lnTo>
                  <a:pt x="267" y="1114"/>
                </a:lnTo>
                <a:lnTo>
                  <a:pt x="267" y="1110"/>
                </a:lnTo>
                <a:lnTo>
                  <a:pt x="267" y="1107"/>
                </a:lnTo>
                <a:lnTo>
                  <a:pt x="267" y="1103"/>
                </a:lnTo>
                <a:lnTo>
                  <a:pt x="267" y="1097"/>
                </a:lnTo>
                <a:lnTo>
                  <a:pt x="267" y="1095"/>
                </a:lnTo>
                <a:lnTo>
                  <a:pt x="267" y="1092"/>
                </a:lnTo>
                <a:lnTo>
                  <a:pt x="267" y="1090"/>
                </a:lnTo>
                <a:lnTo>
                  <a:pt x="268" y="1088"/>
                </a:lnTo>
                <a:lnTo>
                  <a:pt x="268" y="1086"/>
                </a:lnTo>
                <a:lnTo>
                  <a:pt x="268" y="1084"/>
                </a:lnTo>
                <a:lnTo>
                  <a:pt x="268" y="1082"/>
                </a:lnTo>
                <a:lnTo>
                  <a:pt x="268" y="1080"/>
                </a:lnTo>
                <a:lnTo>
                  <a:pt x="269" y="1079"/>
                </a:lnTo>
                <a:lnTo>
                  <a:pt x="269" y="1077"/>
                </a:lnTo>
                <a:lnTo>
                  <a:pt x="269" y="1076"/>
                </a:lnTo>
                <a:lnTo>
                  <a:pt x="270" y="1074"/>
                </a:lnTo>
                <a:lnTo>
                  <a:pt x="270" y="1072"/>
                </a:lnTo>
                <a:lnTo>
                  <a:pt x="270" y="1071"/>
                </a:lnTo>
                <a:lnTo>
                  <a:pt x="270" y="1070"/>
                </a:lnTo>
                <a:lnTo>
                  <a:pt x="270" y="1068"/>
                </a:lnTo>
                <a:lnTo>
                  <a:pt x="271" y="1066"/>
                </a:lnTo>
                <a:lnTo>
                  <a:pt x="271" y="1065"/>
                </a:lnTo>
                <a:lnTo>
                  <a:pt x="271" y="1064"/>
                </a:lnTo>
                <a:lnTo>
                  <a:pt x="271" y="1062"/>
                </a:lnTo>
                <a:lnTo>
                  <a:pt x="271" y="1060"/>
                </a:lnTo>
                <a:lnTo>
                  <a:pt x="271" y="1059"/>
                </a:lnTo>
                <a:lnTo>
                  <a:pt x="270" y="1057"/>
                </a:lnTo>
                <a:lnTo>
                  <a:pt x="270" y="1056"/>
                </a:lnTo>
                <a:lnTo>
                  <a:pt x="270" y="1054"/>
                </a:lnTo>
                <a:lnTo>
                  <a:pt x="269" y="1052"/>
                </a:lnTo>
                <a:lnTo>
                  <a:pt x="269" y="1050"/>
                </a:lnTo>
                <a:lnTo>
                  <a:pt x="268" y="1048"/>
                </a:lnTo>
                <a:lnTo>
                  <a:pt x="268" y="1046"/>
                </a:lnTo>
                <a:lnTo>
                  <a:pt x="267" y="1044"/>
                </a:lnTo>
                <a:lnTo>
                  <a:pt x="256" y="1017"/>
                </a:lnTo>
                <a:lnTo>
                  <a:pt x="250" y="1005"/>
                </a:lnTo>
                <a:lnTo>
                  <a:pt x="244" y="994"/>
                </a:lnTo>
                <a:lnTo>
                  <a:pt x="238" y="985"/>
                </a:lnTo>
                <a:lnTo>
                  <a:pt x="232" y="976"/>
                </a:lnTo>
                <a:lnTo>
                  <a:pt x="226" y="967"/>
                </a:lnTo>
                <a:lnTo>
                  <a:pt x="220" y="960"/>
                </a:lnTo>
                <a:lnTo>
                  <a:pt x="214" y="953"/>
                </a:lnTo>
                <a:lnTo>
                  <a:pt x="207" y="946"/>
                </a:lnTo>
                <a:lnTo>
                  <a:pt x="200" y="940"/>
                </a:lnTo>
                <a:lnTo>
                  <a:pt x="194" y="934"/>
                </a:lnTo>
                <a:lnTo>
                  <a:pt x="186" y="929"/>
                </a:lnTo>
                <a:lnTo>
                  <a:pt x="180" y="924"/>
                </a:lnTo>
                <a:lnTo>
                  <a:pt x="172" y="919"/>
                </a:lnTo>
                <a:lnTo>
                  <a:pt x="165" y="914"/>
                </a:lnTo>
                <a:lnTo>
                  <a:pt x="158" y="909"/>
                </a:lnTo>
                <a:lnTo>
                  <a:pt x="151" y="904"/>
                </a:lnTo>
                <a:lnTo>
                  <a:pt x="143" y="899"/>
                </a:lnTo>
                <a:lnTo>
                  <a:pt x="136" y="894"/>
                </a:lnTo>
                <a:lnTo>
                  <a:pt x="128" y="889"/>
                </a:lnTo>
                <a:lnTo>
                  <a:pt x="120" y="883"/>
                </a:lnTo>
                <a:lnTo>
                  <a:pt x="113" y="876"/>
                </a:lnTo>
                <a:lnTo>
                  <a:pt x="105" y="870"/>
                </a:lnTo>
                <a:lnTo>
                  <a:pt x="97" y="862"/>
                </a:lnTo>
                <a:lnTo>
                  <a:pt x="90" y="854"/>
                </a:lnTo>
                <a:lnTo>
                  <a:pt x="82" y="846"/>
                </a:lnTo>
                <a:lnTo>
                  <a:pt x="74" y="836"/>
                </a:lnTo>
                <a:lnTo>
                  <a:pt x="66" y="826"/>
                </a:lnTo>
                <a:lnTo>
                  <a:pt x="58" y="815"/>
                </a:lnTo>
                <a:lnTo>
                  <a:pt x="50" y="803"/>
                </a:lnTo>
                <a:lnTo>
                  <a:pt x="42" y="790"/>
                </a:lnTo>
                <a:lnTo>
                  <a:pt x="38" y="784"/>
                </a:lnTo>
                <a:lnTo>
                  <a:pt x="37" y="781"/>
                </a:lnTo>
                <a:lnTo>
                  <a:pt x="36" y="779"/>
                </a:lnTo>
                <a:lnTo>
                  <a:pt x="34" y="776"/>
                </a:lnTo>
                <a:lnTo>
                  <a:pt x="33" y="774"/>
                </a:lnTo>
                <a:lnTo>
                  <a:pt x="32" y="772"/>
                </a:lnTo>
                <a:lnTo>
                  <a:pt x="31" y="770"/>
                </a:lnTo>
                <a:lnTo>
                  <a:pt x="30" y="768"/>
                </a:lnTo>
                <a:lnTo>
                  <a:pt x="29" y="766"/>
                </a:lnTo>
                <a:lnTo>
                  <a:pt x="28" y="764"/>
                </a:lnTo>
                <a:lnTo>
                  <a:pt x="27" y="762"/>
                </a:lnTo>
                <a:lnTo>
                  <a:pt x="26" y="760"/>
                </a:lnTo>
                <a:lnTo>
                  <a:pt x="26" y="758"/>
                </a:lnTo>
                <a:lnTo>
                  <a:pt x="25" y="756"/>
                </a:lnTo>
                <a:lnTo>
                  <a:pt x="25" y="755"/>
                </a:lnTo>
                <a:lnTo>
                  <a:pt x="24" y="753"/>
                </a:lnTo>
                <a:lnTo>
                  <a:pt x="24" y="751"/>
                </a:lnTo>
                <a:lnTo>
                  <a:pt x="23" y="749"/>
                </a:lnTo>
                <a:lnTo>
                  <a:pt x="22" y="747"/>
                </a:lnTo>
                <a:lnTo>
                  <a:pt x="22" y="745"/>
                </a:lnTo>
                <a:lnTo>
                  <a:pt x="22" y="743"/>
                </a:lnTo>
                <a:lnTo>
                  <a:pt x="21" y="741"/>
                </a:lnTo>
                <a:lnTo>
                  <a:pt x="20" y="738"/>
                </a:lnTo>
                <a:lnTo>
                  <a:pt x="20" y="736"/>
                </a:lnTo>
                <a:lnTo>
                  <a:pt x="20" y="734"/>
                </a:lnTo>
                <a:lnTo>
                  <a:pt x="19" y="731"/>
                </a:lnTo>
                <a:lnTo>
                  <a:pt x="18" y="728"/>
                </a:lnTo>
                <a:lnTo>
                  <a:pt x="18" y="725"/>
                </a:lnTo>
                <a:lnTo>
                  <a:pt x="17" y="722"/>
                </a:lnTo>
                <a:lnTo>
                  <a:pt x="16" y="718"/>
                </a:lnTo>
                <a:lnTo>
                  <a:pt x="16" y="715"/>
                </a:lnTo>
                <a:lnTo>
                  <a:pt x="13" y="705"/>
                </a:lnTo>
                <a:lnTo>
                  <a:pt x="12" y="700"/>
                </a:lnTo>
                <a:lnTo>
                  <a:pt x="11" y="696"/>
                </a:lnTo>
                <a:lnTo>
                  <a:pt x="10" y="692"/>
                </a:lnTo>
                <a:lnTo>
                  <a:pt x="10" y="688"/>
                </a:lnTo>
                <a:lnTo>
                  <a:pt x="9" y="684"/>
                </a:lnTo>
                <a:lnTo>
                  <a:pt x="8" y="681"/>
                </a:lnTo>
                <a:lnTo>
                  <a:pt x="8" y="677"/>
                </a:lnTo>
                <a:lnTo>
                  <a:pt x="7" y="674"/>
                </a:lnTo>
                <a:lnTo>
                  <a:pt x="7" y="671"/>
                </a:lnTo>
                <a:lnTo>
                  <a:pt x="6" y="668"/>
                </a:lnTo>
                <a:lnTo>
                  <a:pt x="6" y="665"/>
                </a:lnTo>
                <a:lnTo>
                  <a:pt x="6" y="662"/>
                </a:lnTo>
                <a:lnTo>
                  <a:pt x="5" y="660"/>
                </a:lnTo>
                <a:lnTo>
                  <a:pt x="5" y="657"/>
                </a:lnTo>
                <a:lnTo>
                  <a:pt x="5" y="654"/>
                </a:lnTo>
                <a:lnTo>
                  <a:pt x="4" y="651"/>
                </a:lnTo>
                <a:lnTo>
                  <a:pt x="4" y="648"/>
                </a:lnTo>
                <a:lnTo>
                  <a:pt x="4" y="645"/>
                </a:lnTo>
                <a:lnTo>
                  <a:pt x="4" y="642"/>
                </a:lnTo>
                <a:lnTo>
                  <a:pt x="4" y="639"/>
                </a:lnTo>
                <a:lnTo>
                  <a:pt x="4" y="636"/>
                </a:lnTo>
                <a:lnTo>
                  <a:pt x="4" y="632"/>
                </a:lnTo>
                <a:lnTo>
                  <a:pt x="3" y="628"/>
                </a:lnTo>
                <a:lnTo>
                  <a:pt x="3" y="624"/>
                </a:lnTo>
                <a:lnTo>
                  <a:pt x="3" y="620"/>
                </a:lnTo>
                <a:lnTo>
                  <a:pt x="3" y="616"/>
                </a:lnTo>
                <a:lnTo>
                  <a:pt x="3" y="612"/>
                </a:lnTo>
                <a:lnTo>
                  <a:pt x="2" y="607"/>
                </a:lnTo>
                <a:lnTo>
                  <a:pt x="2" y="602"/>
                </a:lnTo>
                <a:lnTo>
                  <a:pt x="2" y="596"/>
                </a:lnTo>
                <a:lnTo>
                  <a:pt x="2" y="588"/>
                </a:lnTo>
                <a:lnTo>
                  <a:pt x="1" y="585"/>
                </a:lnTo>
                <a:lnTo>
                  <a:pt x="1" y="582"/>
                </a:lnTo>
                <a:lnTo>
                  <a:pt x="1" y="578"/>
                </a:lnTo>
                <a:lnTo>
                  <a:pt x="1" y="575"/>
                </a:lnTo>
                <a:lnTo>
                  <a:pt x="0" y="572"/>
                </a:lnTo>
                <a:lnTo>
                  <a:pt x="0" y="570"/>
                </a:lnTo>
                <a:lnTo>
                  <a:pt x="0" y="567"/>
                </a:lnTo>
                <a:lnTo>
                  <a:pt x="0" y="565"/>
                </a:lnTo>
                <a:lnTo>
                  <a:pt x="0" y="562"/>
                </a:lnTo>
                <a:lnTo>
                  <a:pt x="0" y="560"/>
                </a:lnTo>
                <a:lnTo>
                  <a:pt x="0" y="558"/>
                </a:lnTo>
                <a:lnTo>
                  <a:pt x="0" y="556"/>
                </a:lnTo>
                <a:lnTo>
                  <a:pt x="0" y="554"/>
                </a:lnTo>
                <a:lnTo>
                  <a:pt x="0" y="552"/>
                </a:lnTo>
                <a:lnTo>
                  <a:pt x="0" y="549"/>
                </a:lnTo>
                <a:lnTo>
                  <a:pt x="0" y="547"/>
                </a:lnTo>
                <a:lnTo>
                  <a:pt x="0" y="545"/>
                </a:lnTo>
                <a:lnTo>
                  <a:pt x="0" y="543"/>
                </a:lnTo>
                <a:lnTo>
                  <a:pt x="0" y="540"/>
                </a:lnTo>
                <a:lnTo>
                  <a:pt x="0" y="538"/>
                </a:lnTo>
                <a:lnTo>
                  <a:pt x="0" y="536"/>
                </a:lnTo>
                <a:lnTo>
                  <a:pt x="0" y="533"/>
                </a:lnTo>
                <a:lnTo>
                  <a:pt x="0" y="530"/>
                </a:lnTo>
                <a:lnTo>
                  <a:pt x="0" y="528"/>
                </a:lnTo>
                <a:lnTo>
                  <a:pt x="0" y="524"/>
                </a:lnTo>
                <a:lnTo>
                  <a:pt x="1" y="521"/>
                </a:lnTo>
                <a:lnTo>
                  <a:pt x="1" y="518"/>
                </a:lnTo>
                <a:lnTo>
                  <a:pt x="1" y="514"/>
                </a:lnTo>
                <a:lnTo>
                  <a:pt x="2" y="511"/>
                </a:lnTo>
                <a:lnTo>
                  <a:pt x="2" y="507"/>
                </a:lnTo>
                <a:lnTo>
                  <a:pt x="3" y="493"/>
                </a:lnTo>
                <a:lnTo>
                  <a:pt x="4" y="487"/>
                </a:lnTo>
                <a:lnTo>
                  <a:pt x="4" y="482"/>
                </a:lnTo>
                <a:lnTo>
                  <a:pt x="5" y="476"/>
                </a:lnTo>
                <a:lnTo>
                  <a:pt x="6" y="471"/>
                </a:lnTo>
                <a:lnTo>
                  <a:pt x="6" y="466"/>
                </a:lnTo>
                <a:lnTo>
                  <a:pt x="7" y="462"/>
                </a:lnTo>
                <a:lnTo>
                  <a:pt x="8" y="458"/>
                </a:lnTo>
                <a:lnTo>
                  <a:pt x="9" y="454"/>
                </a:lnTo>
                <a:lnTo>
                  <a:pt x="10" y="450"/>
                </a:lnTo>
                <a:lnTo>
                  <a:pt x="10" y="446"/>
                </a:lnTo>
                <a:lnTo>
                  <a:pt x="11" y="442"/>
                </a:lnTo>
                <a:lnTo>
                  <a:pt x="12" y="439"/>
                </a:lnTo>
                <a:lnTo>
                  <a:pt x="12" y="436"/>
                </a:lnTo>
                <a:lnTo>
                  <a:pt x="14" y="432"/>
                </a:lnTo>
                <a:lnTo>
                  <a:pt x="14" y="428"/>
                </a:lnTo>
                <a:lnTo>
                  <a:pt x="15" y="425"/>
                </a:lnTo>
                <a:lnTo>
                  <a:pt x="16" y="422"/>
                </a:lnTo>
                <a:lnTo>
                  <a:pt x="17" y="418"/>
                </a:lnTo>
                <a:lnTo>
                  <a:pt x="18" y="414"/>
                </a:lnTo>
                <a:lnTo>
                  <a:pt x="18" y="410"/>
                </a:lnTo>
                <a:lnTo>
                  <a:pt x="20" y="406"/>
                </a:lnTo>
                <a:lnTo>
                  <a:pt x="20" y="402"/>
                </a:lnTo>
                <a:lnTo>
                  <a:pt x="22" y="397"/>
                </a:lnTo>
                <a:lnTo>
                  <a:pt x="22" y="393"/>
                </a:lnTo>
                <a:lnTo>
                  <a:pt x="23" y="388"/>
                </a:lnTo>
                <a:lnTo>
                  <a:pt x="24" y="382"/>
                </a:lnTo>
                <a:lnTo>
                  <a:pt x="26" y="377"/>
                </a:lnTo>
                <a:lnTo>
                  <a:pt x="26" y="371"/>
                </a:lnTo>
                <a:lnTo>
                  <a:pt x="28" y="364"/>
                </a:lnTo>
                <a:lnTo>
                  <a:pt x="29" y="358"/>
                </a:lnTo>
                <a:lnTo>
                  <a:pt x="31" y="340"/>
                </a:lnTo>
                <a:lnTo>
                  <a:pt x="32" y="333"/>
                </a:lnTo>
                <a:lnTo>
                  <a:pt x="34" y="326"/>
                </a:lnTo>
                <a:lnTo>
                  <a:pt x="35" y="318"/>
                </a:lnTo>
                <a:lnTo>
                  <a:pt x="36" y="312"/>
                </a:lnTo>
                <a:lnTo>
                  <a:pt x="37" y="306"/>
                </a:lnTo>
                <a:lnTo>
                  <a:pt x="38" y="300"/>
                </a:lnTo>
                <a:lnTo>
                  <a:pt x="39" y="295"/>
                </a:lnTo>
                <a:lnTo>
                  <a:pt x="40" y="290"/>
                </a:lnTo>
                <a:lnTo>
                  <a:pt x="41" y="284"/>
                </a:lnTo>
                <a:lnTo>
                  <a:pt x="42" y="280"/>
                </a:lnTo>
                <a:lnTo>
                  <a:pt x="43" y="275"/>
                </a:lnTo>
                <a:lnTo>
                  <a:pt x="44" y="270"/>
                </a:lnTo>
                <a:lnTo>
                  <a:pt x="44" y="266"/>
                </a:lnTo>
                <a:lnTo>
                  <a:pt x="45" y="261"/>
                </a:lnTo>
                <a:lnTo>
                  <a:pt x="46" y="256"/>
                </a:lnTo>
                <a:lnTo>
                  <a:pt x="46" y="252"/>
                </a:lnTo>
                <a:lnTo>
                  <a:pt x="47" y="247"/>
                </a:lnTo>
                <a:lnTo>
                  <a:pt x="48" y="242"/>
                </a:lnTo>
                <a:lnTo>
                  <a:pt x="48" y="238"/>
                </a:lnTo>
                <a:lnTo>
                  <a:pt x="49" y="232"/>
                </a:lnTo>
                <a:lnTo>
                  <a:pt x="50" y="227"/>
                </a:lnTo>
                <a:lnTo>
                  <a:pt x="50" y="222"/>
                </a:lnTo>
                <a:lnTo>
                  <a:pt x="51" y="216"/>
                </a:lnTo>
                <a:lnTo>
                  <a:pt x="52" y="210"/>
                </a:lnTo>
                <a:lnTo>
                  <a:pt x="52" y="203"/>
                </a:lnTo>
                <a:lnTo>
                  <a:pt x="53" y="196"/>
                </a:lnTo>
                <a:lnTo>
                  <a:pt x="53" y="189"/>
                </a:lnTo>
                <a:lnTo>
                  <a:pt x="54" y="181"/>
                </a:lnTo>
                <a:lnTo>
                  <a:pt x="54" y="173"/>
                </a:lnTo>
                <a:lnTo>
                  <a:pt x="55" y="164"/>
                </a:lnTo>
                <a:lnTo>
                  <a:pt x="56" y="148"/>
                </a:lnTo>
                <a:lnTo>
                  <a:pt x="56" y="141"/>
                </a:lnTo>
                <a:lnTo>
                  <a:pt x="57" y="133"/>
                </a:lnTo>
                <a:lnTo>
                  <a:pt x="57" y="126"/>
                </a:lnTo>
                <a:lnTo>
                  <a:pt x="57" y="118"/>
                </a:lnTo>
                <a:lnTo>
                  <a:pt x="57" y="111"/>
                </a:lnTo>
                <a:lnTo>
                  <a:pt x="57" y="104"/>
                </a:lnTo>
                <a:lnTo>
                  <a:pt x="57" y="96"/>
                </a:lnTo>
                <a:lnTo>
                  <a:pt x="58" y="90"/>
                </a:lnTo>
                <a:lnTo>
                  <a:pt x="58" y="83"/>
                </a:lnTo>
                <a:lnTo>
                  <a:pt x="58" y="76"/>
                </a:lnTo>
                <a:lnTo>
                  <a:pt x="57" y="70"/>
                </a:lnTo>
                <a:lnTo>
                  <a:pt x="57" y="63"/>
                </a:lnTo>
                <a:lnTo>
                  <a:pt x="57" y="57"/>
                </a:lnTo>
                <a:lnTo>
                  <a:pt x="57" y="51"/>
                </a:lnTo>
                <a:lnTo>
                  <a:pt x="57" y="46"/>
                </a:lnTo>
                <a:lnTo>
                  <a:pt x="57" y="40"/>
                </a:lnTo>
                <a:lnTo>
                  <a:pt x="57" y="35"/>
                </a:lnTo>
                <a:lnTo>
                  <a:pt x="56" y="30"/>
                </a:lnTo>
                <a:lnTo>
                  <a:pt x="56" y="26"/>
                </a:lnTo>
                <a:lnTo>
                  <a:pt x="56" y="21"/>
                </a:lnTo>
                <a:lnTo>
                  <a:pt x="56" y="18"/>
                </a:lnTo>
                <a:lnTo>
                  <a:pt x="56" y="14"/>
                </a:lnTo>
                <a:lnTo>
                  <a:pt x="56" y="11"/>
                </a:lnTo>
                <a:lnTo>
                  <a:pt x="56" y="8"/>
                </a:lnTo>
                <a:lnTo>
                  <a:pt x="55" y="6"/>
                </a:lnTo>
                <a:lnTo>
                  <a:pt x="55" y="4"/>
                </a:lnTo>
                <a:lnTo>
                  <a:pt x="55" y="2"/>
                </a:lnTo>
                <a:lnTo>
                  <a:pt x="55" y="1"/>
                </a:lnTo>
                <a:lnTo>
                  <a:pt x="55" y="0"/>
                </a:lnTo>
                <a:lnTo>
                  <a:pt x="55" y="0"/>
                </a:lnTo>
                <a:lnTo>
                  <a:pt x="55" y="0"/>
                </a:lnTo>
                <a:lnTo>
                  <a:pt x="55" y="1"/>
                </a:lnTo>
                <a:lnTo>
                  <a:pt x="55" y="2"/>
                </a:lnTo>
                <a:lnTo>
                  <a:pt x="55" y="3"/>
                </a:lnTo>
                <a:lnTo>
                  <a:pt x="55" y="4"/>
                </a:lnTo>
                <a:lnTo>
                  <a:pt x="55" y="6"/>
                </a:lnTo>
                <a:lnTo>
                  <a:pt x="55" y="8"/>
                </a:lnTo>
                <a:lnTo>
                  <a:pt x="55" y="10"/>
                </a:lnTo>
                <a:lnTo>
                  <a:pt x="55" y="12"/>
                </a:lnTo>
                <a:lnTo>
                  <a:pt x="55" y="14"/>
                </a:lnTo>
                <a:lnTo>
                  <a:pt x="55" y="16"/>
                </a:lnTo>
                <a:lnTo>
                  <a:pt x="55" y="19"/>
                </a:lnTo>
                <a:lnTo>
                  <a:pt x="55" y="22"/>
                </a:lnTo>
                <a:lnTo>
                  <a:pt x="54" y="25"/>
                </a:lnTo>
                <a:lnTo>
                  <a:pt x="54" y="28"/>
                </a:lnTo>
                <a:lnTo>
                  <a:pt x="54" y="31"/>
                </a:lnTo>
                <a:lnTo>
                  <a:pt x="54" y="34"/>
                </a:lnTo>
                <a:lnTo>
                  <a:pt x="54" y="38"/>
                </a:lnTo>
                <a:lnTo>
                  <a:pt x="54" y="41"/>
                </a:lnTo>
                <a:lnTo>
                  <a:pt x="54" y="45"/>
                </a:lnTo>
                <a:lnTo>
                  <a:pt x="54" y="49"/>
                </a:lnTo>
                <a:lnTo>
                  <a:pt x="54" y="52"/>
                </a:lnTo>
                <a:lnTo>
                  <a:pt x="54" y="56"/>
                </a:lnTo>
                <a:lnTo>
                  <a:pt x="54" y="60"/>
                </a:lnTo>
                <a:lnTo>
                  <a:pt x="54" y="64"/>
                </a:lnTo>
                <a:lnTo>
                  <a:pt x="54" y="68"/>
                </a:lnTo>
                <a:lnTo>
                  <a:pt x="55" y="72"/>
                </a:lnTo>
                <a:lnTo>
                  <a:pt x="55" y="76"/>
                </a:lnTo>
                <a:lnTo>
                  <a:pt x="55" y="81"/>
                </a:lnTo>
                <a:lnTo>
                  <a:pt x="55" y="85"/>
                </a:lnTo>
                <a:lnTo>
                  <a:pt x="55" y="89"/>
                </a:lnTo>
                <a:lnTo>
                  <a:pt x="56" y="106"/>
                </a:lnTo>
                <a:lnTo>
                  <a:pt x="56" y="114"/>
                </a:lnTo>
                <a:lnTo>
                  <a:pt x="56" y="121"/>
                </a:lnTo>
                <a:lnTo>
                  <a:pt x="56" y="128"/>
                </a:lnTo>
                <a:lnTo>
                  <a:pt x="56" y="135"/>
                </a:lnTo>
                <a:lnTo>
                  <a:pt x="56" y="141"/>
                </a:lnTo>
                <a:lnTo>
                  <a:pt x="56" y="147"/>
                </a:lnTo>
                <a:lnTo>
                  <a:pt x="56" y="152"/>
                </a:lnTo>
                <a:lnTo>
                  <a:pt x="56" y="158"/>
                </a:lnTo>
                <a:lnTo>
                  <a:pt x="56" y="163"/>
                </a:lnTo>
                <a:lnTo>
                  <a:pt x="56" y="168"/>
                </a:lnTo>
                <a:lnTo>
                  <a:pt x="56" y="173"/>
                </a:lnTo>
                <a:lnTo>
                  <a:pt x="57" y="178"/>
                </a:lnTo>
                <a:lnTo>
                  <a:pt x="57" y="182"/>
                </a:lnTo>
                <a:lnTo>
                  <a:pt x="57" y="187"/>
                </a:lnTo>
                <a:lnTo>
                  <a:pt x="57" y="192"/>
                </a:lnTo>
                <a:lnTo>
                  <a:pt x="57" y="196"/>
                </a:lnTo>
                <a:lnTo>
                  <a:pt x="58" y="201"/>
                </a:lnTo>
                <a:lnTo>
                  <a:pt x="58" y="206"/>
                </a:lnTo>
                <a:lnTo>
                  <a:pt x="58" y="210"/>
                </a:lnTo>
                <a:lnTo>
                  <a:pt x="59" y="216"/>
                </a:lnTo>
                <a:lnTo>
                  <a:pt x="59" y="221"/>
                </a:lnTo>
                <a:lnTo>
                  <a:pt x="60" y="226"/>
                </a:lnTo>
                <a:lnTo>
                  <a:pt x="61" y="232"/>
                </a:lnTo>
                <a:lnTo>
                  <a:pt x="62" y="238"/>
                </a:lnTo>
                <a:lnTo>
                  <a:pt x="62" y="245"/>
                </a:lnTo>
                <a:lnTo>
                  <a:pt x="63" y="252"/>
                </a:lnTo>
                <a:lnTo>
                  <a:pt x="64" y="259"/>
                </a:lnTo>
                <a:lnTo>
                  <a:pt x="66" y="266"/>
                </a:lnTo>
                <a:lnTo>
                  <a:pt x="67" y="274"/>
                </a:lnTo>
                <a:lnTo>
                  <a:pt x="68" y="283"/>
                </a:lnTo>
                <a:lnTo>
                  <a:pt x="71" y="300"/>
                </a:lnTo>
                <a:lnTo>
                  <a:pt x="73" y="308"/>
                </a:lnTo>
                <a:lnTo>
                  <a:pt x="74" y="316"/>
                </a:lnTo>
                <a:lnTo>
                  <a:pt x="76" y="323"/>
                </a:lnTo>
                <a:lnTo>
                  <a:pt x="77" y="330"/>
                </a:lnTo>
                <a:lnTo>
                  <a:pt x="78" y="336"/>
                </a:lnTo>
                <a:lnTo>
                  <a:pt x="80" y="342"/>
                </a:lnTo>
                <a:lnTo>
                  <a:pt x="81" y="347"/>
                </a:lnTo>
                <a:lnTo>
                  <a:pt x="82" y="352"/>
                </a:lnTo>
                <a:lnTo>
                  <a:pt x="84" y="358"/>
                </a:lnTo>
                <a:lnTo>
                  <a:pt x="85" y="362"/>
                </a:lnTo>
                <a:lnTo>
                  <a:pt x="86" y="367"/>
                </a:lnTo>
                <a:lnTo>
                  <a:pt x="88" y="372"/>
                </a:lnTo>
                <a:lnTo>
                  <a:pt x="89" y="376"/>
                </a:lnTo>
                <a:lnTo>
                  <a:pt x="91" y="381"/>
                </a:lnTo>
                <a:lnTo>
                  <a:pt x="92" y="385"/>
                </a:lnTo>
                <a:lnTo>
                  <a:pt x="94" y="390"/>
                </a:lnTo>
                <a:lnTo>
                  <a:pt x="95" y="394"/>
                </a:lnTo>
                <a:lnTo>
                  <a:pt x="97" y="399"/>
                </a:lnTo>
                <a:lnTo>
                  <a:pt x="98" y="404"/>
                </a:lnTo>
                <a:lnTo>
                  <a:pt x="100" y="409"/>
                </a:lnTo>
                <a:lnTo>
                  <a:pt x="102" y="414"/>
                </a:lnTo>
                <a:lnTo>
                  <a:pt x="104" y="420"/>
                </a:lnTo>
                <a:lnTo>
                  <a:pt x="106" y="425"/>
                </a:lnTo>
                <a:lnTo>
                  <a:pt x="108" y="432"/>
                </a:lnTo>
                <a:lnTo>
                  <a:pt x="110" y="438"/>
                </a:lnTo>
                <a:lnTo>
                  <a:pt x="112" y="445"/>
                </a:lnTo>
                <a:lnTo>
                  <a:pt x="114" y="452"/>
                </a:lnTo>
                <a:lnTo>
                  <a:pt x="116" y="460"/>
                </a:lnTo>
                <a:lnTo>
                  <a:pt x="118" y="468"/>
                </a:lnTo>
                <a:lnTo>
                  <a:pt x="121" y="477"/>
                </a:lnTo>
                <a:lnTo>
                  <a:pt x="123" y="484"/>
                </a:lnTo>
                <a:lnTo>
                  <a:pt x="124" y="488"/>
                </a:lnTo>
                <a:lnTo>
                  <a:pt x="125" y="492"/>
                </a:lnTo>
                <a:lnTo>
                  <a:pt x="126" y="495"/>
                </a:lnTo>
                <a:lnTo>
                  <a:pt x="127" y="498"/>
                </a:lnTo>
                <a:lnTo>
                  <a:pt x="127" y="501"/>
                </a:lnTo>
                <a:lnTo>
                  <a:pt x="128" y="504"/>
                </a:lnTo>
                <a:lnTo>
                  <a:pt x="128" y="506"/>
                </a:lnTo>
                <a:lnTo>
                  <a:pt x="129" y="509"/>
                </a:lnTo>
                <a:lnTo>
                  <a:pt x="130" y="511"/>
                </a:lnTo>
                <a:lnTo>
                  <a:pt x="130" y="514"/>
                </a:lnTo>
                <a:lnTo>
                  <a:pt x="131" y="516"/>
                </a:lnTo>
                <a:lnTo>
                  <a:pt x="131" y="518"/>
                </a:lnTo>
                <a:lnTo>
                  <a:pt x="132" y="520"/>
                </a:lnTo>
                <a:lnTo>
                  <a:pt x="132" y="523"/>
                </a:lnTo>
                <a:lnTo>
                  <a:pt x="133" y="525"/>
                </a:lnTo>
                <a:lnTo>
                  <a:pt x="133" y="527"/>
                </a:lnTo>
                <a:lnTo>
                  <a:pt x="134" y="529"/>
                </a:lnTo>
                <a:lnTo>
                  <a:pt x="134" y="531"/>
                </a:lnTo>
                <a:lnTo>
                  <a:pt x="135" y="534"/>
                </a:lnTo>
                <a:lnTo>
                  <a:pt x="136" y="536"/>
                </a:lnTo>
                <a:lnTo>
                  <a:pt x="137" y="538"/>
                </a:lnTo>
                <a:lnTo>
                  <a:pt x="138" y="541"/>
                </a:lnTo>
                <a:lnTo>
                  <a:pt x="138" y="544"/>
                </a:lnTo>
                <a:lnTo>
                  <a:pt x="139" y="546"/>
                </a:lnTo>
                <a:lnTo>
                  <a:pt x="140" y="549"/>
                </a:lnTo>
                <a:lnTo>
                  <a:pt x="142" y="552"/>
                </a:lnTo>
                <a:lnTo>
                  <a:pt x="143" y="555"/>
                </a:lnTo>
                <a:lnTo>
                  <a:pt x="144" y="559"/>
                </a:lnTo>
                <a:lnTo>
                  <a:pt x="146" y="562"/>
                </a:lnTo>
                <a:lnTo>
                  <a:pt x="148" y="566"/>
                </a:lnTo>
                <a:lnTo>
                  <a:pt x="151" y="574"/>
                </a:lnTo>
                <a:lnTo>
                  <a:pt x="153" y="578"/>
                </a:lnTo>
                <a:lnTo>
                  <a:pt x="155" y="582"/>
                </a:lnTo>
                <a:lnTo>
                  <a:pt x="156" y="585"/>
                </a:lnTo>
                <a:lnTo>
                  <a:pt x="158" y="588"/>
                </a:lnTo>
                <a:lnTo>
                  <a:pt x="160" y="591"/>
                </a:lnTo>
                <a:lnTo>
                  <a:pt x="161" y="594"/>
                </a:lnTo>
                <a:lnTo>
                  <a:pt x="163" y="596"/>
                </a:lnTo>
                <a:lnTo>
                  <a:pt x="164" y="599"/>
                </a:lnTo>
                <a:lnTo>
                  <a:pt x="166" y="601"/>
                </a:lnTo>
                <a:lnTo>
                  <a:pt x="168" y="603"/>
                </a:lnTo>
                <a:lnTo>
                  <a:pt x="169" y="605"/>
                </a:lnTo>
                <a:lnTo>
                  <a:pt x="170" y="607"/>
                </a:lnTo>
                <a:lnTo>
                  <a:pt x="172" y="609"/>
                </a:lnTo>
                <a:lnTo>
                  <a:pt x="174" y="611"/>
                </a:lnTo>
                <a:lnTo>
                  <a:pt x="175" y="613"/>
                </a:lnTo>
                <a:lnTo>
                  <a:pt x="176" y="615"/>
                </a:lnTo>
                <a:lnTo>
                  <a:pt x="178" y="617"/>
                </a:lnTo>
                <a:lnTo>
                  <a:pt x="180" y="619"/>
                </a:lnTo>
                <a:lnTo>
                  <a:pt x="181" y="621"/>
                </a:lnTo>
                <a:lnTo>
                  <a:pt x="182" y="624"/>
                </a:lnTo>
                <a:lnTo>
                  <a:pt x="184" y="626"/>
                </a:lnTo>
                <a:lnTo>
                  <a:pt x="186" y="628"/>
                </a:lnTo>
                <a:lnTo>
                  <a:pt x="187" y="631"/>
                </a:lnTo>
                <a:lnTo>
                  <a:pt x="189" y="634"/>
                </a:lnTo>
                <a:lnTo>
                  <a:pt x="191" y="637"/>
                </a:lnTo>
                <a:lnTo>
                  <a:pt x="192" y="640"/>
                </a:lnTo>
                <a:lnTo>
                  <a:pt x="194" y="644"/>
                </a:lnTo>
                <a:lnTo>
                  <a:pt x="196" y="648"/>
                </a:lnTo>
                <a:lnTo>
                  <a:pt x="198" y="652"/>
                </a:lnTo>
                <a:lnTo>
                  <a:pt x="200" y="656"/>
                </a:lnTo>
                <a:lnTo>
                  <a:pt x="205" y="666"/>
                </a:lnTo>
                <a:lnTo>
                  <a:pt x="207" y="670"/>
                </a:lnTo>
                <a:lnTo>
                  <a:pt x="209" y="675"/>
                </a:lnTo>
                <a:lnTo>
                  <a:pt x="210" y="679"/>
                </a:lnTo>
                <a:lnTo>
                  <a:pt x="212" y="682"/>
                </a:lnTo>
                <a:lnTo>
                  <a:pt x="214" y="686"/>
                </a:lnTo>
                <a:lnTo>
                  <a:pt x="215" y="690"/>
                </a:lnTo>
                <a:lnTo>
                  <a:pt x="216" y="693"/>
                </a:lnTo>
                <a:lnTo>
                  <a:pt x="217" y="696"/>
                </a:lnTo>
                <a:lnTo>
                  <a:pt x="218" y="699"/>
                </a:lnTo>
                <a:lnTo>
                  <a:pt x="220" y="702"/>
                </a:lnTo>
                <a:lnTo>
                  <a:pt x="220" y="705"/>
                </a:lnTo>
                <a:lnTo>
                  <a:pt x="222" y="708"/>
                </a:lnTo>
                <a:lnTo>
                  <a:pt x="222" y="711"/>
                </a:lnTo>
                <a:lnTo>
                  <a:pt x="223" y="714"/>
                </a:lnTo>
                <a:lnTo>
                  <a:pt x="224" y="717"/>
                </a:lnTo>
                <a:lnTo>
                  <a:pt x="225" y="720"/>
                </a:lnTo>
                <a:lnTo>
                  <a:pt x="226" y="722"/>
                </a:lnTo>
                <a:lnTo>
                  <a:pt x="226" y="726"/>
                </a:lnTo>
                <a:lnTo>
                  <a:pt x="227" y="729"/>
                </a:lnTo>
                <a:lnTo>
                  <a:pt x="228" y="732"/>
                </a:lnTo>
                <a:lnTo>
                  <a:pt x="229" y="735"/>
                </a:lnTo>
                <a:lnTo>
                  <a:pt x="230" y="739"/>
                </a:lnTo>
                <a:lnTo>
                  <a:pt x="231" y="742"/>
                </a:lnTo>
                <a:lnTo>
                  <a:pt x="232" y="746"/>
                </a:lnTo>
                <a:lnTo>
                  <a:pt x="233" y="750"/>
                </a:lnTo>
                <a:lnTo>
                  <a:pt x="234" y="755"/>
                </a:lnTo>
                <a:lnTo>
                  <a:pt x="236" y="760"/>
                </a:lnTo>
                <a:lnTo>
                  <a:pt x="237" y="764"/>
                </a:lnTo>
                <a:lnTo>
                  <a:pt x="238" y="770"/>
                </a:lnTo>
                <a:lnTo>
                  <a:pt x="240" y="775"/>
                </a:lnTo>
                <a:lnTo>
                  <a:pt x="244" y="788"/>
                </a:lnTo>
                <a:lnTo>
                  <a:pt x="246" y="794"/>
                </a:lnTo>
                <a:lnTo>
                  <a:pt x="248" y="800"/>
                </a:lnTo>
                <a:lnTo>
                  <a:pt x="250" y="804"/>
                </a:lnTo>
                <a:lnTo>
                  <a:pt x="251" y="810"/>
                </a:lnTo>
                <a:lnTo>
                  <a:pt x="253" y="814"/>
                </a:lnTo>
                <a:lnTo>
                  <a:pt x="254" y="819"/>
                </a:lnTo>
                <a:lnTo>
                  <a:pt x="256" y="823"/>
                </a:lnTo>
                <a:lnTo>
                  <a:pt x="257" y="827"/>
                </a:lnTo>
                <a:lnTo>
                  <a:pt x="258" y="831"/>
                </a:lnTo>
                <a:lnTo>
                  <a:pt x="260" y="834"/>
                </a:lnTo>
                <a:lnTo>
                  <a:pt x="261" y="838"/>
                </a:lnTo>
                <a:lnTo>
                  <a:pt x="262" y="842"/>
                </a:lnTo>
                <a:lnTo>
                  <a:pt x="263" y="845"/>
                </a:lnTo>
                <a:lnTo>
                  <a:pt x="264" y="848"/>
                </a:lnTo>
                <a:lnTo>
                  <a:pt x="266" y="852"/>
                </a:lnTo>
                <a:lnTo>
                  <a:pt x="267" y="856"/>
                </a:lnTo>
                <a:lnTo>
                  <a:pt x="268" y="859"/>
                </a:lnTo>
                <a:lnTo>
                  <a:pt x="269" y="863"/>
                </a:lnTo>
                <a:lnTo>
                  <a:pt x="270" y="866"/>
                </a:lnTo>
                <a:lnTo>
                  <a:pt x="270" y="870"/>
                </a:lnTo>
                <a:lnTo>
                  <a:pt x="272" y="874"/>
                </a:lnTo>
                <a:lnTo>
                  <a:pt x="272" y="879"/>
                </a:lnTo>
                <a:lnTo>
                  <a:pt x="273" y="883"/>
                </a:lnTo>
                <a:lnTo>
                  <a:pt x="274" y="888"/>
                </a:lnTo>
                <a:lnTo>
                  <a:pt x="275" y="893"/>
                </a:lnTo>
                <a:lnTo>
                  <a:pt x="276" y="899"/>
                </a:lnTo>
                <a:lnTo>
                  <a:pt x="277" y="904"/>
                </a:lnTo>
                <a:lnTo>
                  <a:pt x="278" y="910"/>
                </a:lnTo>
                <a:lnTo>
                  <a:pt x="279" y="917"/>
                </a:lnTo>
                <a:lnTo>
                  <a:pt x="280" y="924"/>
                </a:lnTo>
                <a:lnTo>
                  <a:pt x="286" y="966"/>
                </a:lnTo>
                <a:lnTo>
                  <a:pt x="288" y="986"/>
                </a:lnTo>
                <a:lnTo>
                  <a:pt x="291" y="1007"/>
                </a:lnTo>
                <a:lnTo>
                  <a:pt x="294" y="1028"/>
                </a:lnTo>
                <a:lnTo>
                  <a:pt x="297" y="1048"/>
                </a:lnTo>
                <a:lnTo>
                  <a:pt x="300" y="1067"/>
                </a:lnTo>
                <a:lnTo>
                  <a:pt x="302" y="1086"/>
                </a:lnTo>
                <a:lnTo>
                  <a:pt x="305" y="1106"/>
                </a:lnTo>
                <a:lnTo>
                  <a:pt x="308" y="1124"/>
                </a:lnTo>
                <a:lnTo>
                  <a:pt x="310" y="1142"/>
                </a:lnTo>
                <a:lnTo>
                  <a:pt x="312" y="1160"/>
                </a:lnTo>
                <a:lnTo>
                  <a:pt x="314" y="1178"/>
                </a:lnTo>
                <a:lnTo>
                  <a:pt x="316" y="1194"/>
                </a:lnTo>
                <a:lnTo>
                  <a:pt x="317" y="1211"/>
                </a:lnTo>
                <a:lnTo>
                  <a:pt x="318" y="1227"/>
                </a:lnTo>
                <a:lnTo>
                  <a:pt x="319" y="1242"/>
                </a:lnTo>
                <a:lnTo>
                  <a:pt x="320" y="1257"/>
                </a:lnTo>
                <a:lnTo>
                  <a:pt x="320" y="1271"/>
                </a:lnTo>
                <a:lnTo>
                  <a:pt x="320" y="1284"/>
                </a:lnTo>
                <a:lnTo>
                  <a:pt x="319" y="1297"/>
                </a:lnTo>
                <a:lnTo>
                  <a:pt x="318" y="1309"/>
                </a:lnTo>
                <a:lnTo>
                  <a:pt x="316" y="1320"/>
                </a:lnTo>
                <a:lnTo>
                  <a:pt x="315" y="1331"/>
                </a:lnTo>
                <a:lnTo>
                  <a:pt x="312" y="1341"/>
                </a:lnTo>
                <a:lnTo>
                  <a:pt x="309" y="1350"/>
                </a:lnTo>
                <a:lnTo>
                  <a:pt x="306" y="1358"/>
                </a:lnTo>
                <a:lnTo>
                  <a:pt x="302" y="1366"/>
                </a:lnTo>
                <a:lnTo>
                  <a:pt x="297" y="1372"/>
                </a:lnTo>
                <a:lnTo>
                  <a:pt x="292" y="1378"/>
                </a:lnTo>
                <a:lnTo>
                  <a:pt x="286" y="1382"/>
                </a:lnTo>
                <a:lnTo>
                  <a:pt x="280" y="1386"/>
                </a:lnTo>
                <a:lnTo>
                  <a:pt x="279" y="1386"/>
                </a:lnTo>
                <a:lnTo>
                  <a:pt x="279" y="1386"/>
                </a:lnTo>
                <a:lnTo>
                  <a:pt x="278" y="1386"/>
                </a:lnTo>
                <a:lnTo>
                  <a:pt x="278" y="1386"/>
                </a:lnTo>
                <a:lnTo>
                  <a:pt x="278" y="1386"/>
                </a:lnTo>
                <a:lnTo>
                  <a:pt x="277" y="1386"/>
                </a:lnTo>
                <a:lnTo>
                  <a:pt x="277" y="1385"/>
                </a:lnTo>
                <a:lnTo>
                  <a:pt x="276" y="1385"/>
                </a:lnTo>
                <a:lnTo>
                  <a:pt x="276" y="1385"/>
                </a:lnTo>
                <a:lnTo>
                  <a:pt x="276" y="1384"/>
                </a:lnTo>
                <a:lnTo>
                  <a:pt x="275" y="1384"/>
                </a:lnTo>
                <a:lnTo>
                  <a:pt x="274" y="1384"/>
                </a:lnTo>
                <a:lnTo>
                  <a:pt x="274" y="1383"/>
                </a:lnTo>
                <a:lnTo>
                  <a:pt x="274" y="1383"/>
                </a:lnTo>
                <a:lnTo>
                  <a:pt x="273" y="1382"/>
                </a:lnTo>
                <a:lnTo>
                  <a:pt x="273" y="1382"/>
                </a:lnTo>
                <a:lnTo>
                  <a:pt x="272" y="1381"/>
                </a:lnTo>
                <a:lnTo>
                  <a:pt x="272" y="1380"/>
                </a:lnTo>
                <a:lnTo>
                  <a:pt x="271" y="1380"/>
                </a:lnTo>
                <a:lnTo>
                  <a:pt x="271" y="1379"/>
                </a:lnTo>
                <a:lnTo>
                  <a:pt x="270" y="1378"/>
                </a:lnTo>
                <a:lnTo>
                  <a:pt x="270" y="1378"/>
                </a:lnTo>
                <a:lnTo>
                  <a:pt x="270" y="1377"/>
                </a:lnTo>
                <a:lnTo>
                  <a:pt x="269" y="1376"/>
                </a:lnTo>
                <a:lnTo>
                  <a:pt x="269" y="1376"/>
                </a:lnTo>
                <a:lnTo>
                  <a:pt x="268" y="1375"/>
                </a:lnTo>
                <a:lnTo>
                  <a:pt x="268" y="1374"/>
                </a:lnTo>
                <a:lnTo>
                  <a:pt x="268" y="1373"/>
                </a:lnTo>
                <a:lnTo>
                  <a:pt x="267" y="1373"/>
                </a:lnTo>
                <a:lnTo>
                  <a:pt x="267" y="1372"/>
                </a:lnTo>
                <a:lnTo>
                  <a:pt x="267" y="1371"/>
                </a:lnTo>
              </a:path>
            </a:pathLst>
          </a:custGeom>
          <a:solidFill>
            <a:srgbClr val="A0CA88"/>
          </a:solidFill>
          <a:ln w="20320" cap="flat" cmpd="sng">
            <a:solidFill>
              <a:srgbClr val="008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5059" name="Freeform 19"/>
          <p:cNvSpPr>
            <a:spLocks/>
          </p:cNvSpPr>
          <p:nvPr/>
        </p:nvSpPr>
        <p:spPr bwMode="auto">
          <a:xfrm>
            <a:off x="2284413" y="2511425"/>
            <a:ext cx="452437" cy="1951038"/>
          </a:xfrm>
          <a:custGeom>
            <a:avLst/>
            <a:gdLst>
              <a:gd name="T0" fmla="*/ 263 w 321"/>
              <a:gd name="T1" fmla="*/ 1201 h 1229"/>
              <a:gd name="T2" fmla="*/ 265 w 321"/>
              <a:gd name="T3" fmla="*/ 1190 h 1229"/>
              <a:gd name="T4" fmla="*/ 267 w 321"/>
              <a:gd name="T5" fmla="*/ 1169 h 1229"/>
              <a:gd name="T6" fmla="*/ 267 w 321"/>
              <a:gd name="T7" fmla="*/ 1147 h 1229"/>
              <a:gd name="T8" fmla="*/ 267 w 321"/>
              <a:gd name="T9" fmla="*/ 1129 h 1229"/>
              <a:gd name="T10" fmla="*/ 267 w 321"/>
              <a:gd name="T11" fmla="*/ 1101 h 1229"/>
              <a:gd name="T12" fmla="*/ 267 w 321"/>
              <a:gd name="T13" fmla="*/ 1084 h 1229"/>
              <a:gd name="T14" fmla="*/ 267 w 321"/>
              <a:gd name="T15" fmla="*/ 1069 h 1229"/>
              <a:gd name="T16" fmla="*/ 267 w 321"/>
              <a:gd name="T17" fmla="*/ 1038 h 1229"/>
              <a:gd name="T18" fmla="*/ 267 w 321"/>
              <a:gd name="T19" fmla="*/ 1015 h 1229"/>
              <a:gd name="T20" fmla="*/ 267 w 321"/>
              <a:gd name="T21" fmla="*/ 990 h 1229"/>
              <a:gd name="T22" fmla="*/ 268 w 321"/>
              <a:gd name="T23" fmla="*/ 961 h 1229"/>
              <a:gd name="T24" fmla="*/ 270 w 321"/>
              <a:gd name="T25" fmla="*/ 945 h 1229"/>
              <a:gd name="T26" fmla="*/ 268 w 321"/>
              <a:gd name="T27" fmla="*/ 928 h 1229"/>
              <a:gd name="T28" fmla="*/ 207 w 321"/>
              <a:gd name="T29" fmla="*/ 838 h 1229"/>
              <a:gd name="T30" fmla="*/ 128 w 321"/>
              <a:gd name="T31" fmla="*/ 787 h 1229"/>
              <a:gd name="T32" fmla="*/ 42 w 321"/>
              <a:gd name="T33" fmla="*/ 700 h 1229"/>
              <a:gd name="T34" fmla="*/ 27 w 321"/>
              <a:gd name="T35" fmla="*/ 675 h 1229"/>
              <a:gd name="T36" fmla="*/ 21 w 321"/>
              <a:gd name="T37" fmla="*/ 656 h 1229"/>
              <a:gd name="T38" fmla="*/ 12 w 321"/>
              <a:gd name="T39" fmla="*/ 621 h 1229"/>
              <a:gd name="T40" fmla="*/ 5 w 321"/>
              <a:gd name="T41" fmla="*/ 587 h 1229"/>
              <a:gd name="T42" fmla="*/ 3 w 321"/>
              <a:gd name="T43" fmla="*/ 557 h 1229"/>
              <a:gd name="T44" fmla="*/ 1 w 321"/>
              <a:gd name="T45" fmla="*/ 512 h 1229"/>
              <a:gd name="T46" fmla="*/ 0 w 321"/>
              <a:gd name="T47" fmla="*/ 489 h 1229"/>
              <a:gd name="T48" fmla="*/ 0 w 321"/>
              <a:gd name="T49" fmla="*/ 465 h 1229"/>
              <a:gd name="T50" fmla="*/ 6 w 321"/>
              <a:gd name="T51" fmla="*/ 413 h 1229"/>
              <a:gd name="T52" fmla="*/ 15 w 321"/>
              <a:gd name="T53" fmla="*/ 377 h 1229"/>
              <a:gd name="T54" fmla="*/ 25 w 321"/>
              <a:gd name="T55" fmla="*/ 333 h 1229"/>
              <a:gd name="T56" fmla="*/ 39 w 321"/>
              <a:gd name="T57" fmla="*/ 261 h 1229"/>
              <a:gd name="T58" fmla="*/ 48 w 321"/>
              <a:gd name="T59" fmla="*/ 215 h 1229"/>
              <a:gd name="T60" fmla="*/ 54 w 321"/>
              <a:gd name="T61" fmla="*/ 153 h 1229"/>
              <a:gd name="T62" fmla="*/ 57 w 321"/>
              <a:gd name="T63" fmla="*/ 73 h 1229"/>
              <a:gd name="T64" fmla="*/ 56 w 321"/>
              <a:gd name="T65" fmla="*/ 19 h 1229"/>
              <a:gd name="T66" fmla="*/ 55 w 321"/>
              <a:gd name="T67" fmla="*/ 0 h 1229"/>
              <a:gd name="T68" fmla="*/ 54 w 321"/>
              <a:gd name="T69" fmla="*/ 17 h 1229"/>
              <a:gd name="T70" fmla="*/ 54 w 321"/>
              <a:gd name="T71" fmla="*/ 50 h 1229"/>
              <a:gd name="T72" fmla="*/ 56 w 321"/>
              <a:gd name="T73" fmla="*/ 107 h 1229"/>
              <a:gd name="T74" fmla="*/ 57 w 321"/>
              <a:gd name="T75" fmla="*/ 161 h 1229"/>
              <a:gd name="T76" fmla="*/ 61 w 321"/>
              <a:gd name="T77" fmla="*/ 211 h 1229"/>
              <a:gd name="T78" fmla="*/ 77 w 321"/>
              <a:gd name="T79" fmla="*/ 291 h 1229"/>
              <a:gd name="T80" fmla="*/ 92 w 321"/>
              <a:gd name="T81" fmla="*/ 341 h 1229"/>
              <a:gd name="T82" fmla="*/ 112 w 321"/>
              <a:gd name="T83" fmla="*/ 394 h 1229"/>
              <a:gd name="T84" fmla="*/ 128 w 321"/>
              <a:gd name="T85" fmla="*/ 446 h 1229"/>
              <a:gd name="T86" fmla="*/ 134 w 321"/>
              <a:gd name="T87" fmla="*/ 469 h 1229"/>
              <a:gd name="T88" fmla="*/ 144 w 321"/>
              <a:gd name="T89" fmla="*/ 495 h 1229"/>
              <a:gd name="T90" fmla="*/ 164 w 321"/>
              <a:gd name="T91" fmla="*/ 530 h 1229"/>
              <a:gd name="T92" fmla="*/ 181 w 321"/>
              <a:gd name="T93" fmla="*/ 550 h 1229"/>
              <a:gd name="T94" fmla="*/ 200 w 321"/>
              <a:gd name="T95" fmla="*/ 581 h 1229"/>
              <a:gd name="T96" fmla="*/ 219 w 321"/>
              <a:gd name="T97" fmla="*/ 622 h 1229"/>
              <a:gd name="T98" fmla="*/ 229 w 321"/>
              <a:gd name="T99" fmla="*/ 651 h 1229"/>
              <a:gd name="T100" fmla="*/ 246 w 321"/>
              <a:gd name="T101" fmla="*/ 703 h 1229"/>
              <a:gd name="T102" fmla="*/ 262 w 321"/>
              <a:gd name="T103" fmla="*/ 746 h 1229"/>
              <a:gd name="T104" fmla="*/ 273 w 321"/>
              <a:gd name="T105" fmla="*/ 783 h 1229"/>
              <a:gd name="T106" fmla="*/ 294 w 321"/>
              <a:gd name="T107" fmla="*/ 910 h 1229"/>
              <a:gd name="T108" fmla="*/ 318 w 321"/>
              <a:gd name="T109" fmla="*/ 1087 h 1229"/>
              <a:gd name="T110" fmla="*/ 306 w 321"/>
              <a:gd name="T111" fmla="*/ 1203 h 1229"/>
              <a:gd name="T112" fmla="*/ 277 w 321"/>
              <a:gd name="T113" fmla="*/ 1228 h 1229"/>
              <a:gd name="T114" fmla="*/ 272 w 321"/>
              <a:gd name="T115" fmla="*/ 1224 h 1229"/>
              <a:gd name="T116" fmla="*/ 268 w 321"/>
              <a:gd name="T117" fmla="*/ 1217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1" h="1229">
                <a:moveTo>
                  <a:pt x="267" y="1215"/>
                </a:moveTo>
                <a:lnTo>
                  <a:pt x="266" y="1212"/>
                </a:lnTo>
                <a:lnTo>
                  <a:pt x="265" y="1210"/>
                </a:lnTo>
                <a:lnTo>
                  <a:pt x="264" y="1209"/>
                </a:lnTo>
                <a:lnTo>
                  <a:pt x="264" y="1208"/>
                </a:lnTo>
                <a:lnTo>
                  <a:pt x="264" y="1207"/>
                </a:lnTo>
                <a:lnTo>
                  <a:pt x="264" y="1205"/>
                </a:lnTo>
                <a:lnTo>
                  <a:pt x="264" y="1204"/>
                </a:lnTo>
                <a:lnTo>
                  <a:pt x="264" y="1203"/>
                </a:lnTo>
                <a:lnTo>
                  <a:pt x="263" y="1202"/>
                </a:lnTo>
                <a:lnTo>
                  <a:pt x="263" y="1201"/>
                </a:lnTo>
                <a:lnTo>
                  <a:pt x="264" y="1200"/>
                </a:lnTo>
                <a:lnTo>
                  <a:pt x="264" y="1199"/>
                </a:lnTo>
                <a:lnTo>
                  <a:pt x="264" y="1198"/>
                </a:lnTo>
                <a:lnTo>
                  <a:pt x="264" y="1197"/>
                </a:lnTo>
                <a:lnTo>
                  <a:pt x="264" y="1196"/>
                </a:lnTo>
                <a:lnTo>
                  <a:pt x="264" y="1195"/>
                </a:lnTo>
                <a:lnTo>
                  <a:pt x="264" y="1194"/>
                </a:lnTo>
                <a:lnTo>
                  <a:pt x="264" y="1193"/>
                </a:lnTo>
                <a:lnTo>
                  <a:pt x="265" y="1192"/>
                </a:lnTo>
                <a:lnTo>
                  <a:pt x="265" y="1191"/>
                </a:lnTo>
                <a:lnTo>
                  <a:pt x="265" y="1190"/>
                </a:lnTo>
                <a:lnTo>
                  <a:pt x="265" y="1189"/>
                </a:lnTo>
                <a:lnTo>
                  <a:pt x="266" y="1187"/>
                </a:lnTo>
                <a:lnTo>
                  <a:pt x="266" y="1186"/>
                </a:lnTo>
                <a:lnTo>
                  <a:pt x="266" y="1185"/>
                </a:lnTo>
                <a:lnTo>
                  <a:pt x="266" y="1183"/>
                </a:lnTo>
                <a:lnTo>
                  <a:pt x="266" y="1182"/>
                </a:lnTo>
                <a:lnTo>
                  <a:pt x="266" y="1180"/>
                </a:lnTo>
                <a:lnTo>
                  <a:pt x="266" y="1179"/>
                </a:lnTo>
                <a:lnTo>
                  <a:pt x="266" y="1177"/>
                </a:lnTo>
                <a:lnTo>
                  <a:pt x="267" y="1175"/>
                </a:lnTo>
                <a:lnTo>
                  <a:pt x="267" y="1169"/>
                </a:lnTo>
                <a:lnTo>
                  <a:pt x="267" y="1167"/>
                </a:lnTo>
                <a:lnTo>
                  <a:pt x="267" y="1164"/>
                </a:lnTo>
                <a:lnTo>
                  <a:pt x="267" y="1162"/>
                </a:lnTo>
                <a:lnTo>
                  <a:pt x="267" y="1160"/>
                </a:lnTo>
                <a:lnTo>
                  <a:pt x="267" y="1158"/>
                </a:lnTo>
                <a:lnTo>
                  <a:pt x="267" y="1156"/>
                </a:lnTo>
                <a:lnTo>
                  <a:pt x="267" y="1154"/>
                </a:lnTo>
                <a:lnTo>
                  <a:pt x="267" y="1152"/>
                </a:lnTo>
                <a:lnTo>
                  <a:pt x="267" y="1150"/>
                </a:lnTo>
                <a:lnTo>
                  <a:pt x="267" y="1149"/>
                </a:lnTo>
                <a:lnTo>
                  <a:pt x="267" y="1147"/>
                </a:lnTo>
                <a:lnTo>
                  <a:pt x="267" y="1145"/>
                </a:lnTo>
                <a:lnTo>
                  <a:pt x="267" y="1144"/>
                </a:lnTo>
                <a:lnTo>
                  <a:pt x="267" y="1142"/>
                </a:lnTo>
                <a:lnTo>
                  <a:pt x="267" y="1141"/>
                </a:lnTo>
                <a:lnTo>
                  <a:pt x="267" y="1139"/>
                </a:lnTo>
                <a:lnTo>
                  <a:pt x="267" y="1138"/>
                </a:lnTo>
                <a:lnTo>
                  <a:pt x="267" y="1136"/>
                </a:lnTo>
                <a:lnTo>
                  <a:pt x="267" y="1134"/>
                </a:lnTo>
                <a:lnTo>
                  <a:pt x="267" y="1133"/>
                </a:lnTo>
                <a:lnTo>
                  <a:pt x="267" y="1131"/>
                </a:lnTo>
                <a:lnTo>
                  <a:pt x="267" y="1129"/>
                </a:lnTo>
                <a:lnTo>
                  <a:pt x="267" y="1127"/>
                </a:lnTo>
                <a:lnTo>
                  <a:pt x="267" y="1125"/>
                </a:lnTo>
                <a:lnTo>
                  <a:pt x="267" y="1123"/>
                </a:lnTo>
                <a:lnTo>
                  <a:pt x="267" y="1120"/>
                </a:lnTo>
                <a:lnTo>
                  <a:pt x="267" y="1118"/>
                </a:lnTo>
                <a:lnTo>
                  <a:pt x="267" y="1115"/>
                </a:lnTo>
                <a:lnTo>
                  <a:pt x="267" y="1112"/>
                </a:lnTo>
                <a:lnTo>
                  <a:pt x="267" y="1109"/>
                </a:lnTo>
                <a:lnTo>
                  <a:pt x="267" y="1105"/>
                </a:lnTo>
                <a:lnTo>
                  <a:pt x="267" y="1102"/>
                </a:lnTo>
                <a:lnTo>
                  <a:pt x="267" y="1101"/>
                </a:lnTo>
                <a:lnTo>
                  <a:pt x="267" y="1099"/>
                </a:lnTo>
                <a:lnTo>
                  <a:pt x="267" y="1097"/>
                </a:lnTo>
                <a:lnTo>
                  <a:pt x="267" y="1095"/>
                </a:lnTo>
                <a:lnTo>
                  <a:pt x="267" y="1093"/>
                </a:lnTo>
                <a:lnTo>
                  <a:pt x="267" y="1092"/>
                </a:lnTo>
                <a:lnTo>
                  <a:pt x="267" y="1091"/>
                </a:lnTo>
                <a:lnTo>
                  <a:pt x="267" y="1089"/>
                </a:lnTo>
                <a:lnTo>
                  <a:pt x="267" y="1088"/>
                </a:lnTo>
                <a:lnTo>
                  <a:pt x="267" y="1087"/>
                </a:lnTo>
                <a:lnTo>
                  <a:pt x="267" y="1085"/>
                </a:lnTo>
                <a:lnTo>
                  <a:pt x="267" y="1084"/>
                </a:lnTo>
                <a:lnTo>
                  <a:pt x="267" y="1083"/>
                </a:lnTo>
                <a:lnTo>
                  <a:pt x="267" y="1081"/>
                </a:lnTo>
                <a:lnTo>
                  <a:pt x="267" y="1080"/>
                </a:lnTo>
                <a:lnTo>
                  <a:pt x="267" y="1079"/>
                </a:lnTo>
                <a:lnTo>
                  <a:pt x="267" y="1078"/>
                </a:lnTo>
                <a:lnTo>
                  <a:pt x="267" y="1076"/>
                </a:lnTo>
                <a:lnTo>
                  <a:pt x="267" y="1075"/>
                </a:lnTo>
                <a:lnTo>
                  <a:pt x="267" y="1073"/>
                </a:lnTo>
                <a:lnTo>
                  <a:pt x="267" y="1072"/>
                </a:lnTo>
                <a:lnTo>
                  <a:pt x="267" y="1071"/>
                </a:lnTo>
                <a:lnTo>
                  <a:pt x="267" y="1069"/>
                </a:lnTo>
                <a:lnTo>
                  <a:pt x="267" y="1067"/>
                </a:lnTo>
                <a:lnTo>
                  <a:pt x="267" y="1065"/>
                </a:lnTo>
                <a:lnTo>
                  <a:pt x="267" y="1063"/>
                </a:lnTo>
                <a:lnTo>
                  <a:pt x="267" y="1061"/>
                </a:lnTo>
                <a:lnTo>
                  <a:pt x="267" y="1059"/>
                </a:lnTo>
                <a:lnTo>
                  <a:pt x="267" y="1057"/>
                </a:lnTo>
                <a:lnTo>
                  <a:pt x="267" y="1049"/>
                </a:lnTo>
                <a:lnTo>
                  <a:pt x="267" y="1046"/>
                </a:lnTo>
                <a:lnTo>
                  <a:pt x="267" y="1043"/>
                </a:lnTo>
                <a:lnTo>
                  <a:pt x="267" y="1040"/>
                </a:lnTo>
                <a:lnTo>
                  <a:pt x="267" y="1038"/>
                </a:lnTo>
                <a:lnTo>
                  <a:pt x="267" y="1035"/>
                </a:lnTo>
                <a:lnTo>
                  <a:pt x="267" y="1033"/>
                </a:lnTo>
                <a:lnTo>
                  <a:pt x="267" y="1031"/>
                </a:lnTo>
                <a:lnTo>
                  <a:pt x="267" y="1029"/>
                </a:lnTo>
                <a:lnTo>
                  <a:pt x="267" y="1026"/>
                </a:lnTo>
                <a:lnTo>
                  <a:pt x="267" y="1024"/>
                </a:lnTo>
                <a:lnTo>
                  <a:pt x="267" y="1023"/>
                </a:lnTo>
                <a:lnTo>
                  <a:pt x="267" y="1021"/>
                </a:lnTo>
                <a:lnTo>
                  <a:pt x="267" y="1019"/>
                </a:lnTo>
                <a:lnTo>
                  <a:pt x="267" y="1017"/>
                </a:lnTo>
                <a:lnTo>
                  <a:pt x="267" y="1015"/>
                </a:lnTo>
                <a:lnTo>
                  <a:pt x="267" y="1013"/>
                </a:lnTo>
                <a:lnTo>
                  <a:pt x="267" y="1011"/>
                </a:lnTo>
                <a:lnTo>
                  <a:pt x="267" y="1009"/>
                </a:lnTo>
                <a:lnTo>
                  <a:pt x="267" y="1007"/>
                </a:lnTo>
                <a:lnTo>
                  <a:pt x="267" y="1005"/>
                </a:lnTo>
                <a:lnTo>
                  <a:pt x="267" y="1003"/>
                </a:lnTo>
                <a:lnTo>
                  <a:pt x="267" y="1001"/>
                </a:lnTo>
                <a:lnTo>
                  <a:pt x="267" y="998"/>
                </a:lnTo>
                <a:lnTo>
                  <a:pt x="267" y="996"/>
                </a:lnTo>
                <a:lnTo>
                  <a:pt x="267" y="993"/>
                </a:lnTo>
                <a:lnTo>
                  <a:pt x="267" y="990"/>
                </a:lnTo>
                <a:lnTo>
                  <a:pt x="267" y="987"/>
                </a:lnTo>
                <a:lnTo>
                  <a:pt x="267" y="984"/>
                </a:lnTo>
                <a:lnTo>
                  <a:pt x="267" y="981"/>
                </a:lnTo>
                <a:lnTo>
                  <a:pt x="267" y="977"/>
                </a:lnTo>
                <a:lnTo>
                  <a:pt x="267" y="973"/>
                </a:lnTo>
                <a:lnTo>
                  <a:pt x="267" y="970"/>
                </a:lnTo>
                <a:lnTo>
                  <a:pt x="267" y="968"/>
                </a:lnTo>
                <a:lnTo>
                  <a:pt x="267" y="966"/>
                </a:lnTo>
                <a:lnTo>
                  <a:pt x="267" y="965"/>
                </a:lnTo>
                <a:lnTo>
                  <a:pt x="268" y="963"/>
                </a:lnTo>
                <a:lnTo>
                  <a:pt x="268" y="961"/>
                </a:lnTo>
                <a:lnTo>
                  <a:pt x="268" y="959"/>
                </a:lnTo>
                <a:lnTo>
                  <a:pt x="268" y="958"/>
                </a:lnTo>
                <a:lnTo>
                  <a:pt x="269" y="956"/>
                </a:lnTo>
                <a:lnTo>
                  <a:pt x="269" y="955"/>
                </a:lnTo>
                <a:lnTo>
                  <a:pt x="269" y="953"/>
                </a:lnTo>
                <a:lnTo>
                  <a:pt x="270" y="952"/>
                </a:lnTo>
                <a:lnTo>
                  <a:pt x="270" y="951"/>
                </a:lnTo>
                <a:lnTo>
                  <a:pt x="270" y="949"/>
                </a:lnTo>
                <a:lnTo>
                  <a:pt x="270" y="948"/>
                </a:lnTo>
                <a:lnTo>
                  <a:pt x="270" y="947"/>
                </a:lnTo>
                <a:lnTo>
                  <a:pt x="270" y="945"/>
                </a:lnTo>
                <a:lnTo>
                  <a:pt x="271" y="944"/>
                </a:lnTo>
                <a:lnTo>
                  <a:pt x="271" y="943"/>
                </a:lnTo>
                <a:lnTo>
                  <a:pt x="271" y="941"/>
                </a:lnTo>
                <a:lnTo>
                  <a:pt x="270" y="940"/>
                </a:lnTo>
                <a:lnTo>
                  <a:pt x="270" y="938"/>
                </a:lnTo>
                <a:lnTo>
                  <a:pt x="270" y="937"/>
                </a:lnTo>
                <a:lnTo>
                  <a:pt x="270" y="935"/>
                </a:lnTo>
                <a:lnTo>
                  <a:pt x="270" y="934"/>
                </a:lnTo>
                <a:lnTo>
                  <a:pt x="269" y="932"/>
                </a:lnTo>
                <a:lnTo>
                  <a:pt x="269" y="930"/>
                </a:lnTo>
                <a:lnTo>
                  <a:pt x="268" y="928"/>
                </a:lnTo>
                <a:lnTo>
                  <a:pt x="268" y="927"/>
                </a:lnTo>
                <a:lnTo>
                  <a:pt x="267" y="925"/>
                </a:lnTo>
                <a:lnTo>
                  <a:pt x="256" y="901"/>
                </a:lnTo>
                <a:lnTo>
                  <a:pt x="250" y="891"/>
                </a:lnTo>
                <a:lnTo>
                  <a:pt x="244" y="881"/>
                </a:lnTo>
                <a:lnTo>
                  <a:pt x="238" y="872"/>
                </a:lnTo>
                <a:lnTo>
                  <a:pt x="232" y="865"/>
                </a:lnTo>
                <a:lnTo>
                  <a:pt x="226" y="857"/>
                </a:lnTo>
                <a:lnTo>
                  <a:pt x="220" y="850"/>
                </a:lnTo>
                <a:lnTo>
                  <a:pt x="213" y="844"/>
                </a:lnTo>
                <a:lnTo>
                  <a:pt x="207" y="838"/>
                </a:lnTo>
                <a:lnTo>
                  <a:pt x="200" y="833"/>
                </a:lnTo>
                <a:lnTo>
                  <a:pt x="193" y="828"/>
                </a:lnTo>
                <a:lnTo>
                  <a:pt x="186" y="823"/>
                </a:lnTo>
                <a:lnTo>
                  <a:pt x="179" y="819"/>
                </a:lnTo>
                <a:lnTo>
                  <a:pt x="172" y="814"/>
                </a:lnTo>
                <a:lnTo>
                  <a:pt x="165" y="810"/>
                </a:lnTo>
                <a:lnTo>
                  <a:pt x="158" y="805"/>
                </a:lnTo>
                <a:lnTo>
                  <a:pt x="150" y="801"/>
                </a:lnTo>
                <a:lnTo>
                  <a:pt x="143" y="797"/>
                </a:lnTo>
                <a:lnTo>
                  <a:pt x="136" y="792"/>
                </a:lnTo>
                <a:lnTo>
                  <a:pt x="128" y="787"/>
                </a:lnTo>
                <a:lnTo>
                  <a:pt x="120" y="782"/>
                </a:lnTo>
                <a:lnTo>
                  <a:pt x="113" y="777"/>
                </a:lnTo>
                <a:lnTo>
                  <a:pt x="105" y="771"/>
                </a:lnTo>
                <a:lnTo>
                  <a:pt x="97" y="764"/>
                </a:lnTo>
                <a:lnTo>
                  <a:pt x="89" y="757"/>
                </a:lnTo>
                <a:lnTo>
                  <a:pt x="81" y="749"/>
                </a:lnTo>
                <a:lnTo>
                  <a:pt x="74" y="741"/>
                </a:lnTo>
                <a:lnTo>
                  <a:pt x="66" y="732"/>
                </a:lnTo>
                <a:lnTo>
                  <a:pt x="58" y="722"/>
                </a:lnTo>
                <a:lnTo>
                  <a:pt x="50" y="711"/>
                </a:lnTo>
                <a:lnTo>
                  <a:pt x="42" y="700"/>
                </a:lnTo>
                <a:lnTo>
                  <a:pt x="38" y="695"/>
                </a:lnTo>
                <a:lnTo>
                  <a:pt x="36" y="692"/>
                </a:lnTo>
                <a:lnTo>
                  <a:pt x="35" y="690"/>
                </a:lnTo>
                <a:lnTo>
                  <a:pt x="34" y="688"/>
                </a:lnTo>
                <a:lnTo>
                  <a:pt x="32" y="685"/>
                </a:lnTo>
                <a:lnTo>
                  <a:pt x="32" y="684"/>
                </a:lnTo>
                <a:lnTo>
                  <a:pt x="30" y="682"/>
                </a:lnTo>
                <a:lnTo>
                  <a:pt x="30" y="680"/>
                </a:lnTo>
                <a:lnTo>
                  <a:pt x="28" y="678"/>
                </a:lnTo>
                <a:lnTo>
                  <a:pt x="28" y="677"/>
                </a:lnTo>
                <a:lnTo>
                  <a:pt x="27" y="675"/>
                </a:lnTo>
                <a:lnTo>
                  <a:pt x="26" y="673"/>
                </a:lnTo>
                <a:lnTo>
                  <a:pt x="26" y="672"/>
                </a:lnTo>
                <a:lnTo>
                  <a:pt x="25" y="670"/>
                </a:lnTo>
                <a:lnTo>
                  <a:pt x="24" y="669"/>
                </a:lnTo>
                <a:lnTo>
                  <a:pt x="24" y="667"/>
                </a:lnTo>
                <a:lnTo>
                  <a:pt x="23" y="665"/>
                </a:lnTo>
                <a:lnTo>
                  <a:pt x="23" y="663"/>
                </a:lnTo>
                <a:lnTo>
                  <a:pt x="22" y="662"/>
                </a:lnTo>
                <a:lnTo>
                  <a:pt x="22" y="660"/>
                </a:lnTo>
                <a:lnTo>
                  <a:pt x="21" y="658"/>
                </a:lnTo>
                <a:lnTo>
                  <a:pt x="21" y="656"/>
                </a:lnTo>
                <a:lnTo>
                  <a:pt x="20" y="654"/>
                </a:lnTo>
                <a:lnTo>
                  <a:pt x="20" y="652"/>
                </a:lnTo>
                <a:lnTo>
                  <a:pt x="19" y="650"/>
                </a:lnTo>
                <a:lnTo>
                  <a:pt x="18" y="647"/>
                </a:lnTo>
                <a:lnTo>
                  <a:pt x="18" y="645"/>
                </a:lnTo>
                <a:lnTo>
                  <a:pt x="17" y="643"/>
                </a:lnTo>
                <a:lnTo>
                  <a:pt x="16" y="640"/>
                </a:lnTo>
                <a:lnTo>
                  <a:pt x="16" y="637"/>
                </a:lnTo>
                <a:lnTo>
                  <a:pt x="15" y="634"/>
                </a:lnTo>
                <a:lnTo>
                  <a:pt x="13" y="625"/>
                </a:lnTo>
                <a:lnTo>
                  <a:pt x="12" y="621"/>
                </a:lnTo>
                <a:lnTo>
                  <a:pt x="11" y="617"/>
                </a:lnTo>
                <a:lnTo>
                  <a:pt x="10" y="613"/>
                </a:lnTo>
                <a:lnTo>
                  <a:pt x="9" y="609"/>
                </a:lnTo>
                <a:lnTo>
                  <a:pt x="8" y="606"/>
                </a:lnTo>
                <a:lnTo>
                  <a:pt x="8" y="603"/>
                </a:lnTo>
                <a:lnTo>
                  <a:pt x="7" y="600"/>
                </a:lnTo>
                <a:lnTo>
                  <a:pt x="7" y="597"/>
                </a:lnTo>
                <a:lnTo>
                  <a:pt x="6" y="594"/>
                </a:lnTo>
                <a:lnTo>
                  <a:pt x="6" y="592"/>
                </a:lnTo>
                <a:lnTo>
                  <a:pt x="6" y="589"/>
                </a:lnTo>
                <a:lnTo>
                  <a:pt x="5" y="587"/>
                </a:lnTo>
                <a:lnTo>
                  <a:pt x="5" y="584"/>
                </a:lnTo>
                <a:lnTo>
                  <a:pt x="5" y="581"/>
                </a:lnTo>
                <a:lnTo>
                  <a:pt x="4" y="579"/>
                </a:lnTo>
                <a:lnTo>
                  <a:pt x="4" y="577"/>
                </a:lnTo>
                <a:lnTo>
                  <a:pt x="4" y="574"/>
                </a:lnTo>
                <a:lnTo>
                  <a:pt x="4" y="571"/>
                </a:lnTo>
                <a:lnTo>
                  <a:pt x="4" y="569"/>
                </a:lnTo>
                <a:lnTo>
                  <a:pt x="4" y="566"/>
                </a:lnTo>
                <a:lnTo>
                  <a:pt x="4" y="563"/>
                </a:lnTo>
                <a:lnTo>
                  <a:pt x="4" y="560"/>
                </a:lnTo>
                <a:lnTo>
                  <a:pt x="3" y="557"/>
                </a:lnTo>
                <a:lnTo>
                  <a:pt x="3" y="553"/>
                </a:lnTo>
                <a:lnTo>
                  <a:pt x="3" y="549"/>
                </a:lnTo>
                <a:lnTo>
                  <a:pt x="3" y="546"/>
                </a:lnTo>
                <a:lnTo>
                  <a:pt x="2" y="542"/>
                </a:lnTo>
                <a:lnTo>
                  <a:pt x="2" y="537"/>
                </a:lnTo>
                <a:lnTo>
                  <a:pt x="2" y="533"/>
                </a:lnTo>
                <a:lnTo>
                  <a:pt x="2" y="528"/>
                </a:lnTo>
                <a:lnTo>
                  <a:pt x="1" y="521"/>
                </a:lnTo>
                <a:lnTo>
                  <a:pt x="1" y="518"/>
                </a:lnTo>
                <a:lnTo>
                  <a:pt x="1" y="515"/>
                </a:lnTo>
                <a:lnTo>
                  <a:pt x="1" y="512"/>
                </a:lnTo>
                <a:lnTo>
                  <a:pt x="0" y="509"/>
                </a:lnTo>
                <a:lnTo>
                  <a:pt x="0" y="507"/>
                </a:lnTo>
                <a:lnTo>
                  <a:pt x="0" y="505"/>
                </a:lnTo>
                <a:lnTo>
                  <a:pt x="0" y="502"/>
                </a:lnTo>
                <a:lnTo>
                  <a:pt x="0" y="500"/>
                </a:lnTo>
                <a:lnTo>
                  <a:pt x="0" y="498"/>
                </a:lnTo>
                <a:lnTo>
                  <a:pt x="0" y="496"/>
                </a:lnTo>
                <a:lnTo>
                  <a:pt x="0" y="494"/>
                </a:lnTo>
                <a:lnTo>
                  <a:pt x="0" y="492"/>
                </a:lnTo>
                <a:lnTo>
                  <a:pt x="0" y="490"/>
                </a:lnTo>
                <a:lnTo>
                  <a:pt x="0" y="489"/>
                </a:lnTo>
                <a:lnTo>
                  <a:pt x="0" y="487"/>
                </a:lnTo>
                <a:lnTo>
                  <a:pt x="0" y="485"/>
                </a:lnTo>
                <a:lnTo>
                  <a:pt x="0" y="483"/>
                </a:lnTo>
                <a:lnTo>
                  <a:pt x="0" y="481"/>
                </a:lnTo>
                <a:lnTo>
                  <a:pt x="0" y="479"/>
                </a:lnTo>
                <a:lnTo>
                  <a:pt x="0" y="477"/>
                </a:lnTo>
                <a:lnTo>
                  <a:pt x="0" y="475"/>
                </a:lnTo>
                <a:lnTo>
                  <a:pt x="0" y="472"/>
                </a:lnTo>
                <a:lnTo>
                  <a:pt x="0" y="470"/>
                </a:lnTo>
                <a:lnTo>
                  <a:pt x="0" y="467"/>
                </a:lnTo>
                <a:lnTo>
                  <a:pt x="0" y="465"/>
                </a:lnTo>
                <a:lnTo>
                  <a:pt x="1" y="462"/>
                </a:lnTo>
                <a:lnTo>
                  <a:pt x="1" y="459"/>
                </a:lnTo>
                <a:lnTo>
                  <a:pt x="1" y="456"/>
                </a:lnTo>
                <a:lnTo>
                  <a:pt x="2" y="452"/>
                </a:lnTo>
                <a:lnTo>
                  <a:pt x="2" y="449"/>
                </a:lnTo>
                <a:lnTo>
                  <a:pt x="3" y="437"/>
                </a:lnTo>
                <a:lnTo>
                  <a:pt x="4" y="432"/>
                </a:lnTo>
                <a:lnTo>
                  <a:pt x="4" y="427"/>
                </a:lnTo>
                <a:lnTo>
                  <a:pt x="5" y="422"/>
                </a:lnTo>
                <a:lnTo>
                  <a:pt x="6" y="417"/>
                </a:lnTo>
                <a:lnTo>
                  <a:pt x="6" y="413"/>
                </a:lnTo>
                <a:lnTo>
                  <a:pt x="7" y="409"/>
                </a:lnTo>
                <a:lnTo>
                  <a:pt x="8" y="405"/>
                </a:lnTo>
                <a:lnTo>
                  <a:pt x="8" y="402"/>
                </a:lnTo>
                <a:lnTo>
                  <a:pt x="9" y="399"/>
                </a:lnTo>
                <a:lnTo>
                  <a:pt x="10" y="395"/>
                </a:lnTo>
                <a:lnTo>
                  <a:pt x="11" y="392"/>
                </a:lnTo>
                <a:lnTo>
                  <a:pt x="12" y="389"/>
                </a:lnTo>
                <a:lnTo>
                  <a:pt x="12" y="386"/>
                </a:lnTo>
                <a:lnTo>
                  <a:pt x="13" y="383"/>
                </a:lnTo>
                <a:lnTo>
                  <a:pt x="14" y="379"/>
                </a:lnTo>
                <a:lnTo>
                  <a:pt x="15" y="377"/>
                </a:lnTo>
                <a:lnTo>
                  <a:pt x="16" y="373"/>
                </a:lnTo>
                <a:lnTo>
                  <a:pt x="16" y="370"/>
                </a:lnTo>
                <a:lnTo>
                  <a:pt x="17" y="367"/>
                </a:lnTo>
                <a:lnTo>
                  <a:pt x="18" y="363"/>
                </a:lnTo>
                <a:lnTo>
                  <a:pt x="19" y="360"/>
                </a:lnTo>
                <a:lnTo>
                  <a:pt x="20" y="356"/>
                </a:lnTo>
                <a:lnTo>
                  <a:pt x="21" y="352"/>
                </a:lnTo>
                <a:lnTo>
                  <a:pt x="22" y="348"/>
                </a:lnTo>
                <a:lnTo>
                  <a:pt x="23" y="343"/>
                </a:lnTo>
                <a:lnTo>
                  <a:pt x="24" y="339"/>
                </a:lnTo>
                <a:lnTo>
                  <a:pt x="25" y="333"/>
                </a:lnTo>
                <a:lnTo>
                  <a:pt x="26" y="328"/>
                </a:lnTo>
                <a:lnTo>
                  <a:pt x="27" y="323"/>
                </a:lnTo>
                <a:lnTo>
                  <a:pt x="28" y="317"/>
                </a:lnTo>
                <a:lnTo>
                  <a:pt x="31" y="301"/>
                </a:lnTo>
                <a:lnTo>
                  <a:pt x="32" y="295"/>
                </a:lnTo>
                <a:lnTo>
                  <a:pt x="34" y="288"/>
                </a:lnTo>
                <a:lnTo>
                  <a:pt x="34" y="282"/>
                </a:lnTo>
                <a:lnTo>
                  <a:pt x="36" y="276"/>
                </a:lnTo>
                <a:lnTo>
                  <a:pt x="37" y="271"/>
                </a:lnTo>
                <a:lnTo>
                  <a:pt x="38" y="266"/>
                </a:lnTo>
                <a:lnTo>
                  <a:pt x="39" y="261"/>
                </a:lnTo>
                <a:lnTo>
                  <a:pt x="40" y="256"/>
                </a:lnTo>
                <a:lnTo>
                  <a:pt x="41" y="252"/>
                </a:lnTo>
                <a:lnTo>
                  <a:pt x="42" y="247"/>
                </a:lnTo>
                <a:lnTo>
                  <a:pt x="42" y="243"/>
                </a:lnTo>
                <a:lnTo>
                  <a:pt x="43" y="239"/>
                </a:lnTo>
                <a:lnTo>
                  <a:pt x="44" y="235"/>
                </a:lnTo>
                <a:lnTo>
                  <a:pt x="45" y="231"/>
                </a:lnTo>
                <a:lnTo>
                  <a:pt x="46" y="227"/>
                </a:lnTo>
                <a:lnTo>
                  <a:pt x="46" y="223"/>
                </a:lnTo>
                <a:lnTo>
                  <a:pt x="47" y="219"/>
                </a:lnTo>
                <a:lnTo>
                  <a:pt x="48" y="215"/>
                </a:lnTo>
                <a:lnTo>
                  <a:pt x="48" y="210"/>
                </a:lnTo>
                <a:lnTo>
                  <a:pt x="49" y="206"/>
                </a:lnTo>
                <a:lnTo>
                  <a:pt x="50" y="201"/>
                </a:lnTo>
                <a:lnTo>
                  <a:pt x="50" y="196"/>
                </a:lnTo>
                <a:lnTo>
                  <a:pt x="51" y="191"/>
                </a:lnTo>
                <a:lnTo>
                  <a:pt x="51" y="185"/>
                </a:lnTo>
                <a:lnTo>
                  <a:pt x="52" y="179"/>
                </a:lnTo>
                <a:lnTo>
                  <a:pt x="52" y="173"/>
                </a:lnTo>
                <a:lnTo>
                  <a:pt x="53" y="167"/>
                </a:lnTo>
                <a:lnTo>
                  <a:pt x="54" y="160"/>
                </a:lnTo>
                <a:lnTo>
                  <a:pt x="54" y="153"/>
                </a:lnTo>
                <a:lnTo>
                  <a:pt x="55" y="145"/>
                </a:lnTo>
                <a:lnTo>
                  <a:pt x="56" y="131"/>
                </a:lnTo>
                <a:lnTo>
                  <a:pt x="56" y="125"/>
                </a:lnTo>
                <a:lnTo>
                  <a:pt x="56" y="118"/>
                </a:lnTo>
                <a:lnTo>
                  <a:pt x="57" y="111"/>
                </a:lnTo>
                <a:lnTo>
                  <a:pt x="57" y="105"/>
                </a:lnTo>
                <a:lnTo>
                  <a:pt x="57" y="98"/>
                </a:lnTo>
                <a:lnTo>
                  <a:pt x="57" y="92"/>
                </a:lnTo>
                <a:lnTo>
                  <a:pt x="57" y="85"/>
                </a:lnTo>
                <a:lnTo>
                  <a:pt x="57" y="79"/>
                </a:lnTo>
                <a:lnTo>
                  <a:pt x="57" y="73"/>
                </a:lnTo>
                <a:lnTo>
                  <a:pt x="57" y="67"/>
                </a:lnTo>
                <a:lnTo>
                  <a:pt x="57" y="61"/>
                </a:lnTo>
                <a:lnTo>
                  <a:pt x="57" y="56"/>
                </a:lnTo>
                <a:lnTo>
                  <a:pt x="57" y="51"/>
                </a:lnTo>
                <a:lnTo>
                  <a:pt x="57" y="45"/>
                </a:lnTo>
                <a:lnTo>
                  <a:pt x="57" y="40"/>
                </a:lnTo>
                <a:lnTo>
                  <a:pt x="57" y="35"/>
                </a:lnTo>
                <a:lnTo>
                  <a:pt x="56" y="31"/>
                </a:lnTo>
                <a:lnTo>
                  <a:pt x="56" y="27"/>
                </a:lnTo>
                <a:lnTo>
                  <a:pt x="56" y="23"/>
                </a:lnTo>
                <a:lnTo>
                  <a:pt x="56" y="19"/>
                </a:lnTo>
                <a:lnTo>
                  <a:pt x="56" y="15"/>
                </a:lnTo>
                <a:lnTo>
                  <a:pt x="56" y="12"/>
                </a:lnTo>
                <a:lnTo>
                  <a:pt x="56" y="9"/>
                </a:lnTo>
                <a:lnTo>
                  <a:pt x="56" y="7"/>
                </a:lnTo>
                <a:lnTo>
                  <a:pt x="55" y="5"/>
                </a:lnTo>
                <a:lnTo>
                  <a:pt x="55" y="3"/>
                </a:lnTo>
                <a:lnTo>
                  <a:pt x="55" y="1"/>
                </a:lnTo>
                <a:lnTo>
                  <a:pt x="55" y="1"/>
                </a:lnTo>
                <a:lnTo>
                  <a:pt x="55" y="0"/>
                </a:lnTo>
                <a:lnTo>
                  <a:pt x="55" y="0"/>
                </a:lnTo>
                <a:lnTo>
                  <a:pt x="55" y="0"/>
                </a:lnTo>
                <a:lnTo>
                  <a:pt x="55" y="1"/>
                </a:lnTo>
                <a:lnTo>
                  <a:pt x="55" y="1"/>
                </a:lnTo>
                <a:lnTo>
                  <a:pt x="55" y="2"/>
                </a:lnTo>
                <a:lnTo>
                  <a:pt x="55" y="3"/>
                </a:lnTo>
                <a:lnTo>
                  <a:pt x="55" y="5"/>
                </a:lnTo>
                <a:lnTo>
                  <a:pt x="55" y="7"/>
                </a:lnTo>
                <a:lnTo>
                  <a:pt x="55" y="8"/>
                </a:lnTo>
                <a:lnTo>
                  <a:pt x="55" y="10"/>
                </a:lnTo>
                <a:lnTo>
                  <a:pt x="54" y="12"/>
                </a:lnTo>
                <a:lnTo>
                  <a:pt x="54" y="14"/>
                </a:lnTo>
                <a:lnTo>
                  <a:pt x="54" y="17"/>
                </a:lnTo>
                <a:lnTo>
                  <a:pt x="54" y="19"/>
                </a:lnTo>
                <a:lnTo>
                  <a:pt x="54" y="21"/>
                </a:lnTo>
                <a:lnTo>
                  <a:pt x="54" y="24"/>
                </a:lnTo>
                <a:lnTo>
                  <a:pt x="54" y="27"/>
                </a:lnTo>
                <a:lnTo>
                  <a:pt x="54" y="30"/>
                </a:lnTo>
                <a:lnTo>
                  <a:pt x="54" y="33"/>
                </a:lnTo>
                <a:lnTo>
                  <a:pt x="54" y="36"/>
                </a:lnTo>
                <a:lnTo>
                  <a:pt x="54" y="39"/>
                </a:lnTo>
                <a:lnTo>
                  <a:pt x="54" y="43"/>
                </a:lnTo>
                <a:lnTo>
                  <a:pt x="54" y="46"/>
                </a:lnTo>
                <a:lnTo>
                  <a:pt x="54" y="50"/>
                </a:lnTo>
                <a:lnTo>
                  <a:pt x="54" y="53"/>
                </a:lnTo>
                <a:lnTo>
                  <a:pt x="54" y="57"/>
                </a:lnTo>
                <a:lnTo>
                  <a:pt x="54" y="60"/>
                </a:lnTo>
                <a:lnTo>
                  <a:pt x="54" y="64"/>
                </a:lnTo>
                <a:lnTo>
                  <a:pt x="55" y="68"/>
                </a:lnTo>
                <a:lnTo>
                  <a:pt x="55" y="71"/>
                </a:lnTo>
                <a:lnTo>
                  <a:pt x="55" y="75"/>
                </a:lnTo>
                <a:lnTo>
                  <a:pt x="55" y="79"/>
                </a:lnTo>
                <a:lnTo>
                  <a:pt x="56" y="94"/>
                </a:lnTo>
                <a:lnTo>
                  <a:pt x="56" y="101"/>
                </a:lnTo>
                <a:lnTo>
                  <a:pt x="56" y="107"/>
                </a:lnTo>
                <a:lnTo>
                  <a:pt x="56" y="113"/>
                </a:lnTo>
                <a:lnTo>
                  <a:pt x="56" y="119"/>
                </a:lnTo>
                <a:lnTo>
                  <a:pt x="56" y="125"/>
                </a:lnTo>
                <a:lnTo>
                  <a:pt x="56" y="130"/>
                </a:lnTo>
                <a:lnTo>
                  <a:pt x="56" y="135"/>
                </a:lnTo>
                <a:lnTo>
                  <a:pt x="56" y="140"/>
                </a:lnTo>
                <a:lnTo>
                  <a:pt x="56" y="144"/>
                </a:lnTo>
                <a:lnTo>
                  <a:pt x="56" y="149"/>
                </a:lnTo>
                <a:lnTo>
                  <a:pt x="56" y="153"/>
                </a:lnTo>
                <a:lnTo>
                  <a:pt x="56" y="157"/>
                </a:lnTo>
                <a:lnTo>
                  <a:pt x="57" y="161"/>
                </a:lnTo>
                <a:lnTo>
                  <a:pt x="57" y="165"/>
                </a:lnTo>
                <a:lnTo>
                  <a:pt x="57" y="169"/>
                </a:lnTo>
                <a:lnTo>
                  <a:pt x="57" y="173"/>
                </a:lnTo>
                <a:lnTo>
                  <a:pt x="58" y="178"/>
                </a:lnTo>
                <a:lnTo>
                  <a:pt x="58" y="182"/>
                </a:lnTo>
                <a:lnTo>
                  <a:pt x="58" y="186"/>
                </a:lnTo>
                <a:lnTo>
                  <a:pt x="59" y="191"/>
                </a:lnTo>
                <a:lnTo>
                  <a:pt x="59" y="195"/>
                </a:lnTo>
                <a:lnTo>
                  <a:pt x="60" y="200"/>
                </a:lnTo>
                <a:lnTo>
                  <a:pt x="60" y="205"/>
                </a:lnTo>
                <a:lnTo>
                  <a:pt x="61" y="211"/>
                </a:lnTo>
                <a:lnTo>
                  <a:pt x="62" y="217"/>
                </a:lnTo>
                <a:lnTo>
                  <a:pt x="63" y="223"/>
                </a:lnTo>
                <a:lnTo>
                  <a:pt x="64" y="229"/>
                </a:lnTo>
                <a:lnTo>
                  <a:pt x="66" y="235"/>
                </a:lnTo>
                <a:lnTo>
                  <a:pt x="67" y="243"/>
                </a:lnTo>
                <a:lnTo>
                  <a:pt x="68" y="251"/>
                </a:lnTo>
                <a:lnTo>
                  <a:pt x="71" y="266"/>
                </a:lnTo>
                <a:lnTo>
                  <a:pt x="73" y="273"/>
                </a:lnTo>
                <a:lnTo>
                  <a:pt x="74" y="279"/>
                </a:lnTo>
                <a:lnTo>
                  <a:pt x="76" y="286"/>
                </a:lnTo>
                <a:lnTo>
                  <a:pt x="77" y="291"/>
                </a:lnTo>
                <a:lnTo>
                  <a:pt x="78" y="297"/>
                </a:lnTo>
                <a:lnTo>
                  <a:pt x="80" y="302"/>
                </a:lnTo>
                <a:lnTo>
                  <a:pt x="81" y="307"/>
                </a:lnTo>
                <a:lnTo>
                  <a:pt x="82" y="312"/>
                </a:lnTo>
                <a:lnTo>
                  <a:pt x="84" y="317"/>
                </a:lnTo>
                <a:lnTo>
                  <a:pt x="85" y="321"/>
                </a:lnTo>
                <a:lnTo>
                  <a:pt x="86" y="325"/>
                </a:lnTo>
                <a:lnTo>
                  <a:pt x="88" y="329"/>
                </a:lnTo>
                <a:lnTo>
                  <a:pt x="89" y="333"/>
                </a:lnTo>
                <a:lnTo>
                  <a:pt x="90" y="337"/>
                </a:lnTo>
                <a:lnTo>
                  <a:pt x="92" y="341"/>
                </a:lnTo>
                <a:lnTo>
                  <a:pt x="94" y="345"/>
                </a:lnTo>
                <a:lnTo>
                  <a:pt x="95" y="349"/>
                </a:lnTo>
                <a:lnTo>
                  <a:pt x="96" y="353"/>
                </a:lnTo>
                <a:lnTo>
                  <a:pt x="98" y="358"/>
                </a:lnTo>
                <a:lnTo>
                  <a:pt x="100" y="362"/>
                </a:lnTo>
                <a:lnTo>
                  <a:pt x="102" y="367"/>
                </a:lnTo>
                <a:lnTo>
                  <a:pt x="104" y="372"/>
                </a:lnTo>
                <a:lnTo>
                  <a:pt x="105" y="377"/>
                </a:lnTo>
                <a:lnTo>
                  <a:pt x="107" y="382"/>
                </a:lnTo>
                <a:lnTo>
                  <a:pt x="109" y="388"/>
                </a:lnTo>
                <a:lnTo>
                  <a:pt x="112" y="394"/>
                </a:lnTo>
                <a:lnTo>
                  <a:pt x="114" y="400"/>
                </a:lnTo>
                <a:lnTo>
                  <a:pt x="116" y="407"/>
                </a:lnTo>
                <a:lnTo>
                  <a:pt x="118" y="414"/>
                </a:lnTo>
                <a:lnTo>
                  <a:pt x="121" y="422"/>
                </a:lnTo>
                <a:lnTo>
                  <a:pt x="123" y="429"/>
                </a:lnTo>
                <a:lnTo>
                  <a:pt x="124" y="432"/>
                </a:lnTo>
                <a:lnTo>
                  <a:pt x="125" y="435"/>
                </a:lnTo>
                <a:lnTo>
                  <a:pt x="126" y="438"/>
                </a:lnTo>
                <a:lnTo>
                  <a:pt x="126" y="441"/>
                </a:lnTo>
                <a:lnTo>
                  <a:pt x="127" y="443"/>
                </a:lnTo>
                <a:lnTo>
                  <a:pt x="128" y="446"/>
                </a:lnTo>
                <a:lnTo>
                  <a:pt x="128" y="449"/>
                </a:lnTo>
                <a:lnTo>
                  <a:pt x="129" y="451"/>
                </a:lnTo>
                <a:lnTo>
                  <a:pt x="130" y="453"/>
                </a:lnTo>
                <a:lnTo>
                  <a:pt x="130" y="455"/>
                </a:lnTo>
                <a:lnTo>
                  <a:pt x="130" y="457"/>
                </a:lnTo>
                <a:lnTo>
                  <a:pt x="131" y="459"/>
                </a:lnTo>
                <a:lnTo>
                  <a:pt x="132" y="461"/>
                </a:lnTo>
                <a:lnTo>
                  <a:pt x="132" y="463"/>
                </a:lnTo>
                <a:lnTo>
                  <a:pt x="133" y="465"/>
                </a:lnTo>
                <a:lnTo>
                  <a:pt x="133" y="467"/>
                </a:lnTo>
                <a:lnTo>
                  <a:pt x="134" y="469"/>
                </a:lnTo>
                <a:lnTo>
                  <a:pt x="134" y="471"/>
                </a:lnTo>
                <a:lnTo>
                  <a:pt x="135" y="473"/>
                </a:lnTo>
                <a:lnTo>
                  <a:pt x="136" y="475"/>
                </a:lnTo>
                <a:lnTo>
                  <a:pt x="136" y="477"/>
                </a:lnTo>
                <a:lnTo>
                  <a:pt x="137" y="479"/>
                </a:lnTo>
                <a:lnTo>
                  <a:pt x="138" y="481"/>
                </a:lnTo>
                <a:lnTo>
                  <a:pt x="139" y="484"/>
                </a:lnTo>
                <a:lnTo>
                  <a:pt x="140" y="487"/>
                </a:lnTo>
                <a:lnTo>
                  <a:pt x="142" y="489"/>
                </a:lnTo>
                <a:lnTo>
                  <a:pt x="143" y="492"/>
                </a:lnTo>
                <a:lnTo>
                  <a:pt x="144" y="495"/>
                </a:lnTo>
                <a:lnTo>
                  <a:pt x="146" y="498"/>
                </a:lnTo>
                <a:lnTo>
                  <a:pt x="148" y="502"/>
                </a:lnTo>
                <a:lnTo>
                  <a:pt x="151" y="509"/>
                </a:lnTo>
                <a:lnTo>
                  <a:pt x="153" y="512"/>
                </a:lnTo>
                <a:lnTo>
                  <a:pt x="155" y="515"/>
                </a:lnTo>
                <a:lnTo>
                  <a:pt x="156" y="518"/>
                </a:lnTo>
                <a:lnTo>
                  <a:pt x="158" y="521"/>
                </a:lnTo>
                <a:lnTo>
                  <a:pt x="160" y="523"/>
                </a:lnTo>
                <a:lnTo>
                  <a:pt x="161" y="526"/>
                </a:lnTo>
                <a:lnTo>
                  <a:pt x="163" y="528"/>
                </a:lnTo>
                <a:lnTo>
                  <a:pt x="164" y="530"/>
                </a:lnTo>
                <a:lnTo>
                  <a:pt x="166" y="532"/>
                </a:lnTo>
                <a:lnTo>
                  <a:pt x="168" y="534"/>
                </a:lnTo>
                <a:lnTo>
                  <a:pt x="169" y="536"/>
                </a:lnTo>
                <a:lnTo>
                  <a:pt x="170" y="538"/>
                </a:lnTo>
                <a:lnTo>
                  <a:pt x="172" y="539"/>
                </a:lnTo>
                <a:lnTo>
                  <a:pt x="174" y="541"/>
                </a:lnTo>
                <a:lnTo>
                  <a:pt x="175" y="543"/>
                </a:lnTo>
                <a:lnTo>
                  <a:pt x="176" y="545"/>
                </a:lnTo>
                <a:lnTo>
                  <a:pt x="178" y="547"/>
                </a:lnTo>
                <a:lnTo>
                  <a:pt x="180" y="549"/>
                </a:lnTo>
                <a:lnTo>
                  <a:pt x="181" y="550"/>
                </a:lnTo>
                <a:lnTo>
                  <a:pt x="182" y="552"/>
                </a:lnTo>
                <a:lnTo>
                  <a:pt x="184" y="555"/>
                </a:lnTo>
                <a:lnTo>
                  <a:pt x="186" y="557"/>
                </a:lnTo>
                <a:lnTo>
                  <a:pt x="187" y="559"/>
                </a:lnTo>
                <a:lnTo>
                  <a:pt x="189" y="561"/>
                </a:lnTo>
                <a:lnTo>
                  <a:pt x="191" y="564"/>
                </a:lnTo>
                <a:lnTo>
                  <a:pt x="192" y="567"/>
                </a:lnTo>
                <a:lnTo>
                  <a:pt x="194" y="570"/>
                </a:lnTo>
                <a:lnTo>
                  <a:pt x="196" y="573"/>
                </a:lnTo>
                <a:lnTo>
                  <a:pt x="198" y="577"/>
                </a:lnTo>
                <a:lnTo>
                  <a:pt x="200" y="581"/>
                </a:lnTo>
                <a:lnTo>
                  <a:pt x="205" y="590"/>
                </a:lnTo>
                <a:lnTo>
                  <a:pt x="207" y="594"/>
                </a:lnTo>
                <a:lnTo>
                  <a:pt x="208" y="597"/>
                </a:lnTo>
                <a:lnTo>
                  <a:pt x="210" y="601"/>
                </a:lnTo>
                <a:lnTo>
                  <a:pt x="212" y="605"/>
                </a:lnTo>
                <a:lnTo>
                  <a:pt x="213" y="608"/>
                </a:lnTo>
                <a:lnTo>
                  <a:pt x="215" y="611"/>
                </a:lnTo>
                <a:lnTo>
                  <a:pt x="216" y="614"/>
                </a:lnTo>
                <a:lnTo>
                  <a:pt x="217" y="617"/>
                </a:lnTo>
                <a:lnTo>
                  <a:pt x="218" y="619"/>
                </a:lnTo>
                <a:lnTo>
                  <a:pt x="219" y="622"/>
                </a:lnTo>
                <a:lnTo>
                  <a:pt x="220" y="625"/>
                </a:lnTo>
                <a:lnTo>
                  <a:pt x="221" y="627"/>
                </a:lnTo>
                <a:lnTo>
                  <a:pt x="222" y="630"/>
                </a:lnTo>
                <a:lnTo>
                  <a:pt x="223" y="633"/>
                </a:lnTo>
                <a:lnTo>
                  <a:pt x="224" y="635"/>
                </a:lnTo>
                <a:lnTo>
                  <a:pt x="224" y="637"/>
                </a:lnTo>
                <a:lnTo>
                  <a:pt x="225" y="640"/>
                </a:lnTo>
                <a:lnTo>
                  <a:pt x="226" y="643"/>
                </a:lnTo>
                <a:lnTo>
                  <a:pt x="227" y="645"/>
                </a:lnTo>
                <a:lnTo>
                  <a:pt x="228" y="648"/>
                </a:lnTo>
                <a:lnTo>
                  <a:pt x="229" y="651"/>
                </a:lnTo>
                <a:lnTo>
                  <a:pt x="230" y="655"/>
                </a:lnTo>
                <a:lnTo>
                  <a:pt x="230" y="658"/>
                </a:lnTo>
                <a:lnTo>
                  <a:pt x="232" y="661"/>
                </a:lnTo>
                <a:lnTo>
                  <a:pt x="233" y="665"/>
                </a:lnTo>
                <a:lnTo>
                  <a:pt x="234" y="669"/>
                </a:lnTo>
                <a:lnTo>
                  <a:pt x="235" y="673"/>
                </a:lnTo>
                <a:lnTo>
                  <a:pt x="237" y="677"/>
                </a:lnTo>
                <a:lnTo>
                  <a:pt x="238" y="681"/>
                </a:lnTo>
                <a:lnTo>
                  <a:pt x="240" y="687"/>
                </a:lnTo>
                <a:lnTo>
                  <a:pt x="244" y="698"/>
                </a:lnTo>
                <a:lnTo>
                  <a:pt x="246" y="703"/>
                </a:lnTo>
                <a:lnTo>
                  <a:pt x="248" y="708"/>
                </a:lnTo>
                <a:lnTo>
                  <a:pt x="249" y="713"/>
                </a:lnTo>
                <a:lnTo>
                  <a:pt x="251" y="717"/>
                </a:lnTo>
                <a:lnTo>
                  <a:pt x="252" y="721"/>
                </a:lnTo>
                <a:lnTo>
                  <a:pt x="254" y="725"/>
                </a:lnTo>
                <a:lnTo>
                  <a:pt x="256" y="729"/>
                </a:lnTo>
                <a:lnTo>
                  <a:pt x="257" y="733"/>
                </a:lnTo>
                <a:lnTo>
                  <a:pt x="258" y="736"/>
                </a:lnTo>
                <a:lnTo>
                  <a:pt x="260" y="739"/>
                </a:lnTo>
                <a:lnTo>
                  <a:pt x="261" y="743"/>
                </a:lnTo>
                <a:lnTo>
                  <a:pt x="262" y="746"/>
                </a:lnTo>
                <a:lnTo>
                  <a:pt x="263" y="749"/>
                </a:lnTo>
                <a:lnTo>
                  <a:pt x="264" y="752"/>
                </a:lnTo>
                <a:lnTo>
                  <a:pt x="266" y="755"/>
                </a:lnTo>
                <a:lnTo>
                  <a:pt x="266" y="758"/>
                </a:lnTo>
                <a:lnTo>
                  <a:pt x="268" y="761"/>
                </a:lnTo>
                <a:lnTo>
                  <a:pt x="269" y="764"/>
                </a:lnTo>
                <a:lnTo>
                  <a:pt x="270" y="768"/>
                </a:lnTo>
                <a:lnTo>
                  <a:pt x="270" y="771"/>
                </a:lnTo>
                <a:lnTo>
                  <a:pt x="272" y="775"/>
                </a:lnTo>
                <a:lnTo>
                  <a:pt x="272" y="779"/>
                </a:lnTo>
                <a:lnTo>
                  <a:pt x="273" y="783"/>
                </a:lnTo>
                <a:lnTo>
                  <a:pt x="274" y="787"/>
                </a:lnTo>
                <a:lnTo>
                  <a:pt x="275" y="791"/>
                </a:lnTo>
                <a:lnTo>
                  <a:pt x="276" y="796"/>
                </a:lnTo>
                <a:lnTo>
                  <a:pt x="277" y="801"/>
                </a:lnTo>
                <a:lnTo>
                  <a:pt x="278" y="807"/>
                </a:lnTo>
                <a:lnTo>
                  <a:pt x="279" y="812"/>
                </a:lnTo>
                <a:lnTo>
                  <a:pt x="280" y="819"/>
                </a:lnTo>
                <a:lnTo>
                  <a:pt x="286" y="856"/>
                </a:lnTo>
                <a:lnTo>
                  <a:pt x="288" y="874"/>
                </a:lnTo>
                <a:lnTo>
                  <a:pt x="291" y="892"/>
                </a:lnTo>
                <a:lnTo>
                  <a:pt x="294" y="910"/>
                </a:lnTo>
                <a:lnTo>
                  <a:pt x="297" y="928"/>
                </a:lnTo>
                <a:lnTo>
                  <a:pt x="300" y="945"/>
                </a:lnTo>
                <a:lnTo>
                  <a:pt x="302" y="963"/>
                </a:lnTo>
                <a:lnTo>
                  <a:pt x="305" y="979"/>
                </a:lnTo>
                <a:lnTo>
                  <a:pt x="308" y="996"/>
                </a:lnTo>
                <a:lnTo>
                  <a:pt x="310" y="1012"/>
                </a:lnTo>
                <a:lnTo>
                  <a:pt x="312" y="1028"/>
                </a:lnTo>
                <a:lnTo>
                  <a:pt x="314" y="1043"/>
                </a:lnTo>
                <a:lnTo>
                  <a:pt x="316" y="1059"/>
                </a:lnTo>
                <a:lnTo>
                  <a:pt x="317" y="1073"/>
                </a:lnTo>
                <a:lnTo>
                  <a:pt x="318" y="1087"/>
                </a:lnTo>
                <a:lnTo>
                  <a:pt x="319" y="1101"/>
                </a:lnTo>
                <a:lnTo>
                  <a:pt x="319" y="1114"/>
                </a:lnTo>
                <a:lnTo>
                  <a:pt x="320" y="1126"/>
                </a:lnTo>
                <a:lnTo>
                  <a:pt x="320" y="1138"/>
                </a:lnTo>
                <a:lnTo>
                  <a:pt x="319" y="1149"/>
                </a:lnTo>
                <a:lnTo>
                  <a:pt x="318" y="1160"/>
                </a:lnTo>
                <a:lnTo>
                  <a:pt x="316" y="1170"/>
                </a:lnTo>
                <a:lnTo>
                  <a:pt x="314" y="1179"/>
                </a:lnTo>
                <a:lnTo>
                  <a:pt x="312" y="1188"/>
                </a:lnTo>
                <a:lnTo>
                  <a:pt x="309" y="1196"/>
                </a:lnTo>
                <a:lnTo>
                  <a:pt x="306" y="1203"/>
                </a:lnTo>
                <a:lnTo>
                  <a:pt x="302" y="1210"/>
                </a:lnTo>
                <a:lnTo>
                  <a:pt x="297" y="1216"/>
                </a:lnTo>
                <a:lnTo>
                  <a:pt x="292" y="1221"/>
                </a:lnTo>
                <a:lnTo>
                  <a:pt x="286" y="1225"/>
                </a:lnTo>
                <a:lnTo>
                  <a:pt x="280" y="1228"/>
                </a:lnTo>
                <a:lnTo>
                  <a:pt x="279" y="1228"/>
                </a:lnTo>
                <a:lnTo>
                  <a:pt x="279" y="1228"/>
                </a:lnTo>
                <a:lnTo>
                  <a:pt x="278" y="1228"/>
                </a:lnTo>
                <a:lnTo>
                  <a:pt x="278" y="1228"/>
                </a:lnTo>
                <a:lnTo>
                  <a:pt x="278" y="1228"/>
                </a:lnTo>
                <a:lnTo>
                  <a:pt x="277" y="1228"/>
                </a:lnTo>
                <a:lnTo>
                  <a:pt x="277" y="1227"/>
                </a:lnTo>
                <a:lnTo>
                  <a:pt x="276" y="1227"/>
                </a:lnTo>
                <a:lnTo>
                  <a:pt x="276" y="1227"/>
                </a:lnTo>
                <a:lnTo>
                  <a:pt x="276" y="1227"/>
                </a:lnTo>
                <a:lnTo>
                  <a:pt x="275" y="1227"/>
                </a:lnTo>
                <a:lnTo>
                  <a:pt x="274" y="1226"/>
                </a:lnTo>
                <a:lnTo>
                  <a:pt x="274" y="1226"/>
                </a:lnTo>
                <a:lnTo>
                  <a:pt x="274" y="1225"/>
                </a:lnTo>
                <a:lnTo>
                  <a:pt x="273" y="1225"/>
                </a:lnTo>
                <a:lnTo>
                  <a:pt x="273" y="1224"/>
                </a:lnTo>
                <a:lnTo>
                  <a:pt x="272" y="1224"/>
                </a:lnTo>
                <a:lnTo>
                  <a:pt x="272" y="1223"/>
                </a:lnTo>
                <a:lnTo>
                  <a:pt x="271" y="1223"/>
                </a:lnTo>
                <a:lnTo>
                  <a:pt x="271" y="1222"/>
                </a:lnTo>
                <a:lnTo>
                  <a:pt x="270" y="1222"/>
                </a:lnTo>
                <a:lnTo>
                  <a:pt x="270" y="1221"/>
                </a:lnTo>
                <a:lnTo>
                  <a:pt x="270" y="1221"/>
                </a:lnTo>
                <a:lnTo>
                  <a:pt x="269" y="1220"/>
                </a:lnTo>
                <a:lnTo>
                  <a:pt x="269" y="1219"/>
                </a:lnTo>
                <a:lnTo>
                  <a:pt x="268" y="1218"/>
                </a:lnTo>
                <a:lnTo>
                  <a:pt x="268" y="1218"/>
                </a:lnTo>
                <a:lnTo>
                  <a:pt x="268" y="1217"/>
                </a:lnTo>
                <a:lnTo>
                  <a:pt x="267" y="1216"/>
                </a:lnTo>
                <a:lnTo>
                  <a:pt x="267" y="1215"/>
                </a:lnTo>
                <a:lnTo>
                  <a:pt x="267" y="1215"/>
                </a:lnTo>
              </a:path>
            </a:pathLst>
          </a:custGeom>
          <a:solidFill>
            <a:srgbClr val="A0CA88"/>
          </a:solidFill>
          <a:ln w="20320" cap="flat" cmpd="sng">
            <a:solidFill>
              <a:srgbClr val="008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5060" name="Freeform 20"/>
          <p:cNvSpPr>
            <a:spLocks/>
          </p:cNvSpPr>
          <p:nvPr/>
        </p:nvSpPr>
        <p:spPr bwMode="auto">
          <a:xfrm>
            <a:off x="2405063" y="2209800"/>
            <a:ext cx="452437" cy="2241550"/>
          </a:xfrm>
          <a:custGeom>
            <a:avLst/>
            <a:gdLst>
              <a:gd name="T0" fmla="*/ 56 w 321"/>
              <a:gd name="T1" fmla="*/ 1380 h 1412"/>
              <a:gd name="T2" fmla="*/ 55 w 321"/>
              <a:gd name="T3" fmla="*/ 1367 h 1412"/>
              <a:gd name="T4" fmla="*/ 53 w 321"/>
              <a:gd name="T5" fmla="*/ 1344 h 1412"/>
              <a:gd name="T6" fmla="*/ 53 w 321"/>
              <a:gd name="T7" fmla="*/ 1318 h 1412"/>
              <a:gd name="T8" fmla="*/ 53 w 321"/>
              <a:gd name="T9" fmla="*/ 1297 h 1412"/>
              <a:gd name="T10" fmla="*/ 53 w 321"/>
              <a:gd name="T11" fmla="*/ 1264 h 1412"/>
              <a:gd name="T12" fmla="*/ 53 w 321"/>
              <a:gd name="T13" fmla="*/ 1245 h 1412"/>
              <a:gd name="T14" fmla="*/ 53 w 321"/>
              <a:gd name="T15" fmla="*/ 1228 h 1412"/>
              <a:gd name="T16" fmla="*/ 53 w 321"/>
              <a:gd name="T17" fmla="*/ 1192 h 1412"/>
              <a:gd name="T18" fmla="*/ 53 w 321"/>
              <a:gd name="T19" fmla="*/ 1166 h 1412"/>
              <a:gd name="T20" fmla="*/ 53 w 321"/>
              <a:gd name="T21" fmla="*/ 1138 h 1412"/>
              <a:gd name="T22" fmla="*/ 52 w 321"/>
              <a:gd name="T23" fmla="*/ 1104 h 1412"/>
              <a:gd name="T24" fmla="*/ 49 w 321"/>
              <a:gd name="T25" fmla="*/ 1086 h 1412"/>
              <a:gd name="T26" fmla="*/ 52 w 321"/>
              <a:gd name="T27" fmla="*/ 1067 h 1412"/>
              <a:gd name="T28" fmla="*/ 113 w 321"/>
              <a:gd name="T29" fmla="*/ 963 h 1412"/>
              <a:gd name="T30" fmla="*/ 192 w 321"/>
              <a:gd name="T31" fmla="*/ 905 h 1412"/>
              <a:gd name="T32" fmla="*/ 278 w 321"/>
              <a:gd name="T33" fmla="*/ 804 h 1412"/>
              <a:gd name="T34" fmla="*/ 293 w 321"/>
              <a:gd name="T35" fmla="*/ 776 h 1412"/>
              <a:gd name="T36" fmla="*/ 299 w 321"/>
              <a:gd name="T37" fmla="*/ 754 h 1412"/>
              <a:gd name="T38" fmla="*/ 308 w 321"/>
              <a:gd name="T39" fmla="*/ 713 h 1412"/>
              <a:gd name="T40" fmla="*/ 314 w 321"/>
              <a:gd name="T41" fmla="*/ 674 h 1412"/>
              <a:gd name="T42" fmla="*/ 316 w 321"/>
              <a:gd name="T43" fmla="*/ 639 h 1412"/>
              <a:gd name="T44" fmla="*/ 319 w 321"/>
              <a:gd name="T45" fmla="*/ 589 h 1412"/>
              <a:gd name="T46" fmla="*/ 320 w 321"/>
              <a:gd name="T47" fmla="*/ 561 h 1412"/>
              <a:gd name="T48" fmla="*/ 319 w 321"/>
              <a:gd name="T49" fmla="*/ 534 h 1412"/>
              <a:gd name="T50" fmla="*/ 313 w 321"/>
              <a:gd name="T51" fmla="*/ 475 h 1412"/>
              <a:gd name="T52" fmla="*/ 305 w 321"/>
              <a:gd name="T53" fmla="*/ 433 h 1412"/>
              <a:gd name="T54" fmla="*/ 295 w 321"/>
              <a:gd name="T55" fmla="*/ 383 h 1412"/>
              <a:gd name="T56" fmla="*/ 281 w 321"/>
              <a:gd name="T57" fmla="*/ 300 h 1412"/>
              <a:gd name="T58" fmla="*/ 272 w 321"/>
              <a:gd name="T59" fmla="*/ 247 h 1412"/>
              <a:gd name="T60" fmla="*/ 265 w 321"/>
              <a:gd name="T61" fmla="*/ 175 h 1412"/>
              <a:gd name="T62" fmla="*/ 262 w 321"/>
              <a:gd name="T63" fmla="*/ 84 h 1412"/>
              <a:gd name="T64" fmla="*/ 264 w 321"/>
              <a:gd name="T65" fmla="*/ 21 h 1412"/>
              <a:gd name="T66" fmla="*/ 265 w 321"/>
              <a:gd name="T67" fmla="*/ 0 h 1412"/>
              <a:gd name="T68" fmla="*/ 265 w 321"/>
              <a:gd name="T69" fmla="*/ 19 h 1412"/>
              <a:gd name="T70" fmla="*/ 265 w 321"/>
              <a:gd name="T71" fmla="*/ 57 h 1412"/>
              <a:gd name="T72" fmla="*/ 264 w 321"/>
              <a:gd name="T73" fmla="*/ 123 h 1412"/>
              <a:gd name="T74" fmla="*/ 263 w 321"/>
              <a:gd name="T75" fmla="*/ 185 h 1412"/>
              <a:gd name="T76" fmla="*/ 259 w 321"/>
              <a:gd name="T77" fmla="*/ 242 h 1412"/>
              <a:gd name="T78" fmla="*/ 243 w 321"/>
              <a:gd name="T79" fmla="*/ 335 h 1412"/>
              <a:gd name="T80" fmla="*/ 228 w 321"/>
              <a:gd name="T81" fmla="*/ 392 h 1412"/>
              <a:gd name="T82" fmla="*/ 208 w 321"/>
              <a:gd name="T83" fmla="*/ 453 h 1412"/>
              <a:gd name="T84" fmla="*/ 192 w 321"/>
              <a:gd name="T85" fmla="*/ 513 h 1412"/>
              <a:gd name="T86" fmla="*/ 186 w 321"/>
              <a:gd name="T87" fmla="*/ 539 h 1412"/>
              <a:gd name="T88" fmla="*/ 175 w 321"/>
              <a:gd name="T89" fmla="*/ 569 h 1412"/>
              <a:gd name="T90" fmla="*/ 155 w 321"/>
              <a:gd name="T91" fmla="*/ 609 h 1412"/>
              <a:gd name="T92" fmla="*/ 139 w 321"/>
              <a:gd name="T93" fmla="*/ 633 h 1412"/>
              <a:gd name="T94" fmla="*/ 120 w 321"/>
              <a:gd name="T95" fmla="*/ 668 h 1412"/>
              <a:gd name="T96" fmla="*/ 101 w 321"/>
              <a:gd name="T97" fmla="*/ 715 h 1412"/>
              <a:gd name="T98" fmla="*/ 91 w 321"/>
              <a:gd name="T99" fmla="*/ 749 h 1412"/>
              <a:gd name="T100" fmla="*/ 74 w 321"/>
              <a:gd name="T101" fmla="*/ 808 h 1412"/>
              <a:gd name="T102" fmla="*/ 57 w 321"/>
              <a:gd name="T103" fmla="*/ 857 h 1412"/>
              <a:gd name="T104" fmla="*/ 46 w 321"/>
              <a:gd name="T105" fmla="*/ 899 h 1412"/>
              <a:gd name="T106" fmla="*/ 26 w 321"/>
              <a:gd name="T107" fmla="*/ 1046 h 1412"/>
              <a:gd name="T108" fmla="*/ 2 w 321"/>
              <a:gd name="T109" fmla="*/ 1249 h 1412"/>
              <a:gd name="T110" fmla="*/ 14 w 321"/>
              <a:gd name="T111" fmla="*/ 1383 h 1412"/>
              <a:gd name="T112" fmla="*/ 43 w 321"/>
              <a:gd name="T113" fmla="*/ 1411 h 1412"/>
              <a:gd name="T114" fmla="*/ 47 w 321"/>
              <a:gd name="T115" fmla="*/ 1406 h 1412"/>
              <a:gd name="T116" fmla="*/ 52 w 321"/>
              <a:gd name="T117" fmla="*/ 1398 h 1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1" h="1412">
                <a:moveTo>
                  <a:pt x="53" y="1396"/>
                </a:moveTo>
                <a:lnTo>
                  <a:pt x="54" y="1393"/>
                </a:lnTo>
                <a:lnTo>
                  <a:pt x="55" y="1391"/>
                </a:lnTo>
                <a:lnTo>
                  <a:pt x="55" y="1389"/>
                </a:lnTo>
                <a:lnTo>
                  <a:pt x="55" y="1388"/>
                </a:lnTo>
                <a:lnTo>
                  <a:pt x="56" y="1387"/>
                </a:lnTo>
                <a:lnTo>
                  <a:pt x="56" y="1385"/>
                </a:lnTo>
                <a:lnTo>
                  <a:pt x="56" y="1384"/>
                </a:lnTo>
                <a:lnTo>
                  <a:pt x="56" y="1383"/>
                </a:lnTo>
                <a:lnTo>
                  <a:pt x="56" y="1381"/>
                </a:lnTo>
                <a:lnTo>
                  <a:pt x="56" y="1380"/>
                </a:lnTo>
                <a:lnTo>
                  <a:pt x="56" y="1379"/>
                </a:lnTo>
                <a:lnTo>
                  <a:pt x="56" y="1378"/>
                </a:lnTo>
                <a:lnTo>
                  <a:pt x="56" y="1377"/>
                </a:lnTo>
                <a:lnTo>
                  <a:pt x="56" y="1375"/>
                </a:lnTo>
                <a:lnTo>
                  <a:pt x="56" y="1375"/>
                </a:lnTo>
                <a:lnTo>
                  <a:pt x="56" y="1373"/>
                </a:lnTo>
                <a:lnTo>
                  <a:pt x="55" y="1372"/>
                </a:lnTo>
                <a:lnTo>
                  <a:pt x="55" y="1371"/>
                </a:lnTo>
                <a:lnTo>
                  <a:pt x="55" y="1370"/>
                </a:lnTo>
                <a:lnTo>
                  <a:pt x="55" y="1369"/>
                </a:lnTo>
                <a:lnTo>
                  <a:pt x="55" y="1367"/>
                </a:lnTo>
                <a:lnTo>
                  <a:pt x="55" y="1366"/>
                </a:lnTo>
                <a:lnTo>
                  <a:pt x="54" y="1364"/>
                </a:lnTo>
                <a:lnTo>
                  <a:pt x="54" y="1363"/>
                </a:lnTo>
                <a:lnTo>
                  <a:pt x="54" y="1361"/>
                </a:lnTo>
                <a:lnTo>
                  <a:pt x="54" y="1360"/>
                </a:lnTo>
                <a:lnTo>
                  <a:pt x="53" y="1358"/>
                </a:lnTo>
                <a:lnTo>
                  <a:pt x="53" y="1356"/>
                </a:lnTo>
                <a:lnTo>
                  <a:pt x="53" y="1355"/>
                </a:lnTo>
                <a:lnTo>
                  <a:pt x="53" y="1353"/>
                </a:lnTo>
                <a:lnTo>
                  <a:pt x="53" y="1351"/>
                </a:lnTo>
                <a:lnTo>
                  <a:pt x="53" y="1344"/>
                </a:lnTo>
                <a:lnTo>
                  <a:pt x="53" y="1341"/>
                </a:lnTo>
                <a:lnTo>
                  <a:pt x="53" y="1338"/>
                </a:lnTo>
                <a:lnTo>
                  <a:pt x="53" y="1335"/>
                </a:lnTo>
                <a:lnTo>
                  <a:pt x="53" y="1333"/>
                </a:lnTo>
                <a:lnTo>
                  <a:pt x="53" y="1330"/>
                </a:lnTo>
                <a:lnTo>
                  <a:pt x="53" y="1328"/>
                </a:lnTo>
                <a:lnTo>
                  <a:pt x="53" y="1326"/>
                </a:lnTo>
                <a:lnTo>
                  <a:pt x="53" y="1323"/>
                </a:lnTo>
                <a:lnTo>
                  <a:pt x="53" y="1321"/>
                </a:lnTo>
                <a:lnTo>
                  <a:pt x="53" y="1320"/>
                </a:lnTo>
                <a:lnTo>
                  <a:pt x="53" y="1318"/>
                </a:lnTo>
                <a:lnTo>
                  <a:pt x="53" y="1316"/>
                </a:lnTo>
                <a:lnTo>
                  <a:pt x="53" y="1314"/>
                </a:lnTo>
                <a:lnTo>
                  <a:pt x="53" y="1313"/>
                </a:lnTo>
                <a:lnTo>
                  <a:pt x="53" y="1311"/>
                </a:lnTo>
                <a:lnTo>
                  <a:pt x="53" y="1309"/>
                </a:lnTo>
                <a:lnTo>
                  <a:pt x="53" y="1307"/>
                </a:lnTo>
                <a:lnTo>
                  <a:pt x="53" y="1305"/>
                </a:lnTo>
                <a:lnTo>
                  <a:pt x="53" y="1303"/>
                </a:lnTo>
                <a:lnTo>
                  <a:pt x="53" y="1301"/>
                </a:lnTo>
                <a:lnTo>
                  <a:pt x="53" y="1299"/>
                </a:lnTo>
                <a:lnTo>
                  <a:pt x="53" y="1297"/>
                </a:lnTo>
                <a:lnTo>
                  <a:pt x="53" y="1295"/>
                </a:lnTo>
                <a:lnTo>
                  <a:pt x="53" y="1292"/>
                </a:lnTo>
                <a:lnTo>
                  <a:pt x="53" y="1290"/>
                </a:lnTo>
                <a:lnTo>
                  <a:pt x="53" y="1287"/>
                </a:lnTo>
                <a:lnTo>
                  <a:pt x="53" y="1284"/>
                </a:lnTo>
                <a:lnTo>
                  <a:pt x="53" y="1281"/>
                </a:lnTo>
                <a:lnTo>
                  <a:pt x="53" y="1278"/>
                </a:lnTo>
                <a:lnTo>
                  <a:pt x="53" y="1275"/>
                </a:lnTo>
                <a:lnTo>
                  <a:pt x="53" y="1269"/>
                </a:lnTo>
                <a:lnTo>
                  <a:pt x="53" y="1267"/>
                </a:lnTo>
                <a:lnTo>
                  <a:pt x="53" y="1264"/>
                </a:lnTo>
                <a:lnTo>
                  <a:pt x="53" y="1262"/>
                </a:lnTo>
                <a:lnTo>
                  <a:pt x="53" y="1260"/>
                </a:lnTo>
                <a:lnTo>
                  <a:pt x="53" y="1258"/>
                </a:lnTo>
                <a:lnTo>
                  <a:pt x="53" y="1256"/>
                </a:lnTo>
                <a:lnTo>
                  <a:pt x="53" y="1255"/>
                </a:lnTo>
                <a:lnTo>
                  <a:pt x="53" y="1253"/>
                </a:lnTo>
                <a:lnTo>
                  <a:pt x="53" y="1251"/>
                </a:lnTo>
                <a:lnTo>
                  <a:pt x="53" y="1250"/>
                </a:lnTo>
                <a:lnTo>
                  <a:pt x="53" y="1248"/>
                </a:lnTo>
                <a:lnTo>
                  <a:pt x="53" y="1247"/>
                </a:lnTo>
                <a:lnTo>
                  <a:pt x="53" y="1245"/>
                </a:lnTo>
                <a:lnTo>
                  <a:pt x="53" y="1244"/>
                </a:lnTo>
                <a:lnTo>
                  <a:pt x="53" y="1243"/>
                </a:lnTo>
                <a:lnTo>
                  <a:pt x="53" y="1241"/>
                </a:lnTo>
                <a:lnTo>
                  <a:pt x="53" y="1240"/>
                </a:lnTo>
                <a:lnTo>
                  <a:pt x="53" y="1238"/>
                </a:lnTo>
                <a:lnTo>
                  <a:pt x="53" y="1237"/>
                </a:lnTo>
                <a:lnTo>
                  <a:pt x="53" y="1235"/>
                </a:lnTo>
                <a:lnTo>
                  <a:pt x="53" y="1233"/>
                </a:lnTo>
                <a:lnTo>
                  <a:pt x="53" y="1232"/>
                </a:lnTo>
                <a:lnTo>
                  <a:pt x="53" y="1230"/>
                </a:lnTo>
                <a:lnTo>
                  <a:pt x="53" y="1228"/>
                </a:lnTo>
                <a:lnTo>
                  <a:pt x="53" y="1226"/>
                </a:lnTo>
                <a:lnTo>
                  <a:pt x="53" y="1224"/>
                </a:lnTo>
                <a:lnTo>
                  <a:pt x="53" y="1221"/>
                </a:lnTo>
                <a:lnTo>
                  <a:pt x="53" y="1219"/>
                </a:lnTo>
                <a:lnTo>
                  <a:pt x="53" y="1216"/>
                </a:lnTo>
                <a:lnTo>
                  <a:pt x="53" y="1214"/>
                </a:lnTo>
                <a:lnTo>
                  <a:pt x="53" y="1205"/>
                </a:lnTo>
                <a:lnTo>
                  <a:pt x="53" y="1202"/>
                </a:lnTo>
                <a:lnTo>
                  <a:pt x="53" y="1199"/>
                </a:lnTo>
                <a:lnTo>
                  <a:pt x="53" y="1195"/>
                </a:lnTo>
                <a:lnTo>
                  <a:pt x="53" y="1192"/>
                </a:lnTo>
                <a:lnTo>
                  <a:pt x="53" y="1189"/>
                </a:lnTo>
                <a:lnTo>
                  <a:pt x="53" y="1187"/>
                </a:lnTo>
                <a:lnTo>
                  <a:pt x="53" y="1184"/>
                </a:lnTo>
                <a:lnTo>
                  <a:pt x="53" y="1181"/>
                </a:lnTo>
                <a:lnTo>
                  <a:pt x="53" y="1179"/>
                </a:lnTo>
                <a:lnTo>
                  <a:pt x="53" y="1177"/>
                </a:lnTo>
                <a:lnTo>
                  <a:pt x="53" y="1175"/>
                </a:lnTo>
                <a:lnTo>
                  <a:pt x="53" y="1172"/>
                </a:lnTo>
                <a:lnTo>
                  <a:pt x="53" y="1170"/>
                </a:lnTo>
                <a:lnTo>
                  <a:pt x="53" y="1168"/>
                </a:lnTo>
                <a:lnTo>
                  <a:pt x="53" y="1166"/>
                </a:lnTo>
                <a:lnTo>
                  <a:pt x="53" y="1164"/>
                </a:lnTo>
                <a:lnTo>
                  <a:pt x="53" y="1161"/>
                </a:lnTo>
                <a:lnTo>
                  <a:pt x="53" y="1159"/>
                </a:lnTo>
                <a:lnTo>
                  <a:pt x="53" y="1157"/>
                </a:lnTo>
                <a:lnTo>
                  <a:pt x="53" y="1155"/>
                </a:lnTo>
                <a:lnTo>
                  <a:pt x="53" y="1152"/>
                </a:lnTo>
                <a:lnTo>
                  <a:pt x="53" y="1150"/>
                </a:lnTo>
                <a:lnTo>
                  <a:pt x="53" y="1147"/>
                </a:lnTo>
                <a:lnTo>
                  <a:pt x="53" y="1144"/>
                </a:lnTo>
                <a:lnTo>
                  <a:pt x="53" y="1141"/>
                </a:lnTo>
                <a:lnTo>
                  <a:pt x="53" y="1138"/>
                </a:lnTo>
                <a:lnTo>
                  <a:pt x="53" y="1134"/>
                </a:lnTo>
                <a:lnTo>
                  <a:pt x="53" y="1131"/>
                </a:lnTo>
                <a:lnTo>
                  <a:pt x="53" y="1127"/>
                </a:lnTo>
                <a:lnTo>
                  <a:pt x="53" y="1123"/>
                </a:lnTo>
                <a:lnTo>
                  <a:pt x="53" y="1117"/>
                </a:lnTo>
                <a:lnTo>
                  <a:pt x="53" y="1115"/>
                </a:lnTo>
                <a:lnTo>
                  <a:pt x="53" y="1112"/>
                </a:lnTo>
                <a:lnTo>
                  <a:pt x="53" y="1110"/>
                </a:lnTo>
                <a:lnTo>
                  <a:pt x="52" y="1108"/>
                </a:lnTo>
                <a:lnTo>
                  <a:pt x="52" y="1106"/>
                </a:lnTo>
                <a:lnTo>
                  <a:pt x="52" y="1104"/>
                </a:lnTo>
                <a:lnTo>
                  <a:pt x="51" y="1102"/>
                </a:lnTo>
                <a:lnTo>
                  <a:pt x="51" y="1100"/>
                </a:lnTo>
                <a:lnTo>
                  <a:pt x="51" y="1099"/>
                </a:lnTo>
                <a:lnTo>
                  <a:pt x="51" y="1097"/>
                </a:lnTo>
                <a:lnTo>
                  <a:pt x="50" y="1095"/>
                </a:lnTo>
                <a:lnTo>
                  <a:pt x="50" y="1094"/>
                </a:lnTo>
                <a:lnTo>
                  <a:pt x="50" y="1092"/>
                </a:lnTo>
                <a:lnTo>
                  <a:pt x="50" y="1091"/>
                </a:lnTo>
                <a:lnTo>
                  <a:pt x="49" y="1089"/>
                </a:lnTo>
                <a:lnTo>
                  <a:pt x="49" y="1088"/>
                </a:lnTo>
                <a:lnTo>
                  <a:pt x="49" y="1086"/>
                </a:lnTo>
                <a:lnTo>
                  <a:pt x="49" y="1085"/>
                </a:lnTo>
                <a:lnTo>
                  <a:pt x="49" y="1083"/>
                </a:lnTo>
                <a:lnTo>
                  <a:pt x="49" y="1081"/>
                </a:lnTo>
                <a:lnTo>
                  <a:pt x="49" y="1080"/>
                </a:lnTo>
                <a:lnTo>
                  <a:pt x="49" y="1078"/>
                </a:lnTo>
                <a:lnTo>
                  <a:pt x="49" y="1077"/>
                </a:lnTo>
                <a:lnTo>
                  <a:pt x="50" y="1075"/>
                </a:lnTo>
                <a:lnTo>
                  <a:pt x="50" y="1073"/>
                </a:lnTo>
                <a:lnTo>
                  <a:pt x="51" y="1071"/>
                </a:lnTo>
                <a:lnTo>
                  <a:pt x="51" y="1069"/>
                </a:lnTo>
                <a:lnTo>
                  <a:pt x="52" y="1067"/>
                </a:lnTo>
                <a:lnTo>
                  <a:pt x="52" y="1065"/>
                </a:lnTo>
                <a:lnTo>
                  <a:pt x="53" y="1063"/>
                </a:lnTo>
                <a:lnTo>
                  <a:pt x="64" y="1035"/>
                </a:lnTo>
                <a:lnTo>
                  <a:pt x="70" y="1023"/>
                </a:lnTo>
                <a:lnTo>
                  <a:pt x="75" y="1013"/>
                </a:lnTo>
                <a:lnTo>
                  <a:pt x="81" y="1003"/>
                </a:lnTo>
                <a:lnTo>
                  <a:pt x="87" y="993"/>
                </a:lnTo>
                <a:lnTo>
                  <a:pt x="94" y="985"/>
                </a:lnTo>
                <a:lnTo>
                  <a:pt x="100" y="977"/>
                </a:lnTo>
                <a:lnTo>
                  <a:pt x="107" y="970"/>
                </a:lnTo>
                <a:lnTo>
                  <a:pt x="113" y="963"/>
                </a:lnTo>
                <a:lnTo>
                  <a:pt x="120" y="957"/>
                </a:lnTo>
                <a:lnTo>
                  <a:pt x="127" y="951"/>
                </a:lnTo>
                <a:lnTo>
                  <a:pt x="133" y="946"/>
                </a:lnTo>
                <a:lnTo>
                  <a:pt x="140" y="941"/>
                </a:lnTo>
                <a:lnTo>
                  <a:pt x="147" y="936"/>
                </a:lnTo>
                <a:lnTo>
                  <a:pt x="155" y="931"/>
                </a:lnTo>
                <a:lnTo>
                  <a:pt x="162" y="926"/>
                </a:lnTo>
                <a:lnTo>
                  <a:pt x="169" y="921"/>
                </a:lnTo>
                <a:lnTo>
                  <a:pt x="177" y="915"/>
                </a:lnTo>
                <a:lnTo>
                  <a:pt x="184" y="910"/>
                </a:lnTo>
                <a:lnTo>
                  <a:pt x="192" y="905"/>
                </a:lnTo>
                <a:lnTo>
                  <a:pt x="199" y="899"/>
                </a:lnTo>
                <a:lnTo>
                  <a:pt x="207" y="892"/>
                </a:lnTo>
                <a:lnTo>
                  <a:pt x="215" y="885"/>
                </a:lnTo>
                <a:lnTo>
                  <a:pt x="223" y="878"/>
                </a:lnTo>
                <a:lnTo>
                  <a:pt x="230" y="870"/>
                </a:lnTo>
                <a:lnTo>
                  <a:pt x="238" y="861"/>
                </a:lnTo>
                <a:lnTo>
                  <a:pt x="246" y="851"/>
                </a:lnTo>
                <a:lnTo>
                  <a:pt x="254" y="841"/>
                </a:lnTo>
                <a:lnTo>
                  <a:pt x="262" y="830"/>
                </a:lnTo>
                <a:lnTo>
                  <a:pt x="270" y="817"/>
                </a:lnTo>
                <a:lnTo>
                  <a:pt x="278" y="804"/>
                </a:lnTo>
                <a:lnTo>
                  <a:pt x="281" y="798"/>
                </a:lnTo>
                <a:lnTo>
                  <a:pt x="283" y="795"/>
                </a:lnTo>
                <a:lnTo>
                  <a:pt x="284" y="793"/>
                </a:lnTo>
                <a:lnTo>
                  <a:pt x="285" y="790"/>
                </a:lnTo>
                <a:lnTo>
                  <a:pt x="287" y="788"/>
                </a:lnTo>
                <a:lnTo>
                  <a:pt x="288" y="786"/>
                </a:lnTo>
                <a:lnTo>
                  <a:pt x="289" y="783"/>
                </a:lnTo>
                <a:lnTo>
                  <a:pt x="290" y="781"/>
                </a:lnTo>
                <a:lnTo>
                  <a:pt x="291" y="779"/>
                </a:lnTo>
                <a:lnTo>
                  <a:pt x="292" y="777"/>
                </a:lnTo>
                <a:lnTo>
                  <a:pt x="293" y="776"/>
                </a:lnTo>
                <a:lnTo>
                  <a:pt x="293" y="774"/>
                </a:lnTo>
                <a:lnTo>
                  <a:pt x="294" y="772"/>
                </a:lnTo>
                <a:lnTo>
                  <a:pt x="295" y="770"/>
                </a:lnTo>
                <a:lnTo>
                  <a:pt x="295" y="768"/>
                </a:lnTo>
                <a:lnTo>
                  <a:pt x="296" y="766"/>
                </a:lnTo>
                <a:lnTo>
                  <a:pt x="296" y="765"/>
                </a:lnTo>
                <a:lnTo>
                  <a:pt x="297" y="763"/>
                </a:lnTo>
                <a:lnTo>
                  <a:pt x="297" y="761"/>
                </a:lnTo>
                <a:lnTo>
                  <a:pt x="298" y="759"/>
                </a:lnTo>
                <a:lnTo>
                  <a:pt x="298" y="756"/>
                </a:lnTo>
                <a:lnTo>
                  <a:pt x="299" y="754"/>
                </a:lnTo>
                <a:lnTo>
                  <a:pt x="299" y="752"/>
                </a:lnTo>
                <a:lnTo>
                  <a:pt x="300" y="749"/>
                </a:lnTo>
                <a:lnTo>
                  <a:pt x="301" y="747"/>
                </a:lnTo>
                <a:lnTo>
                  <a:pt x="301" y="744"/>
                </a:lnTo>
                <a:lnTo>
                  <a:pt x="302" y="741"/>
                </a:lnTo>
                <a:lnTo>
                  <a:pt x="303" y="738"/>
                </a:lnTo>
                <a:lnTo>
                  <a:pt x="303" y="735"/>
                </a:lnTo>
                <a:lnTo>
                  <a:pt x="304" y="731"/>
                </a:lnTo>
                <a:lnTo>
                  <a:pt x="305" y="728"/>
                </a:lnTo>
                <a:lnTo>
                  <a:pt x="307" y="718"/>
                </a:lnTo>
                <a:lnTo>
                  <a:pt x="308" y="713"/>
                </a:lnTo>
                <a:lnTo>
                  <a:pt x="309" y="709"/>
                </a:lnTo>
                <a:lnTo>
                  <a:pt x="310" y="704"/>
                </a:lnTo>
                <a:lnTo>
                  <a:pt x="311" y="700"/>
                </a:lnTo>
                <a:lnTo>
                  <a:pt x="311" y="697"/>
                </a:lnTo>
                <a:lnTo>
                  <a:pt x="312" y="693"/>
                </a:lnTo>
                <a:lnTo>
                  <a:pt x="312" y="689"/>
                </a:lnTo>
                <a:lnTo>
                  <a:pt x="313" y="686"/>
                </a:lnTo>
                <a:lnTo>
                  <a:pt x="313" y="683"/>
                </a:lnTo>
                <a:lnTo>
                  <a:pt x="314" y="680"/>
                </a:lnTo>
                <a:lnTo>
                  <a:pt x="314" y="677"/>
                </a:lnTo>
                <a:lnTo>
                  <a:pt x="314" y="674"/>
                </a:lnTo>
                <a:lnTo>
                  <a:pt x="315" y="671"/>
                </a:lnTo>
                <a:lnTo>
                  <a:pt x="315" y="669"/>
                </a:lnTo>
                <a:lnTo>
                  <a:pt x="315" y="665"/>
                </a:lnTo>
                <a:lnTo>
                  <a:pt x="315" y="663"/>
                </a:lnTo>
                <a:lnTo>
                  <a:pt x="315" y="660"/>
                </a:lnTo>
                <a:lnTo>
                  <a:pt x="315" y="657"/>
                </a:lnTo>
                <a:lnTo>
                  <a:pt x="316" y="653"/>
                </a:lnTo>
                <a:lnTo>
                  <a:pt x="316" y="650"/>
                </a:lnTo>
                <a:lnTo>
                  <a:pt x="316" y="647"/>
                </a:lnTo>
                <a:lnTo>
                  <a:pt x="316" y="643"/>
                </a:lnTo>
                <a:lnTo>
                  <a:pt x="316" y="639"/>
                </a:lnTo>
                <a:lnTo>
                  <a:pt x="317" y="636"/>
                </a:lnTo>
                <a:lnTo>
                  <a:pt x="317" y="631"/>
                </a:lnTo>
                <a:lnTo>
                  <a:pt x="317" y="627"/>
                </a:lnTo>
                <a:lnTo>
                  <a:pt x="317" y="623"/>
                </a:lnTo>
                <a:lnTo>
                  <a:pt x="317" y="617"/>
                </a:lnTo>
                <a:lnTo>
                  <a:pt x="318" y="612"/>
                </a:lnTo>
                <a:lnTo>
                  <a:pt x="318" y="607"/>
                </a:lnTo>
                <a:lnTo>
                  <a:pt x="319" y="599"/>
                </a:lnTo>
                <a:lnTo>
                  <a:pt x="319" y="595"/>
                </a:lnTo>
                <a:lnTo>
                  <a:pt x="319" y="592"/>
                </a:lnTo>
                <a:lnTo>
                  <a:pt x="319" y="589"/>
                </a:lnTo>
                <a:lnTo>
                  <a:pt x="319" y="585"/>
                </a:lnTo>
                <a:lnTo>
                  <a:pt x="319" y="583"/>
                </a:lnTo>
                <a:lnTo>
                  <a:pt x="319" y="580"/>
                </a:lnTo>
                <a:lnTo>
                  <a:pt x="320" y="577"/>
                </a:lnTo>
                <a:lnTo>
                  <a:pt x="320" y="575"/>
                </a:lnTo>
                <a:lnTo>
                  <a:pt x="320" y="572"/>
                </a:lnTo>
                <a:lnTo>
                  <a:pt x="320" y="570"/>
                </a:lnTo>
                <a:lnTo>
                  <a:pt x="320" y="568"/>
                </a:lnTo>
                <a:lnTo>
                  <a:pt x="320" y="565"/>
                </a:lnTo>
                <a:lnTo>
                  <a:pt x="320" y="563"/>
                </a:lnTo>
                <a:lnTo>
                  <a:pt x="320" y="561"/>
                </a:lnTo>
                <a:lnTo>
                  <a:pt x="320" y="559"/>
                </a:lnTo>
                <a:lnTo>
                  <a:pt x="320" y="557"/>
                </a:lnTo>
                <a:lnTo>
                  <a:pt x="320" y="555"/>
                </a:lnTo>
                <a:lnTo>
                  <a:pt x="320" y="553"/>
                </a:lnTo>
                <a:lnTo>
                  <a:pt x="320" y="550"/>
                </a:lnTo>
                <a:lnTo>
                  <a:pt x="320" y="548"/>
                </a:lnTo>
                <a:lnTo>
                  <a:pt x="320" y="545"/>
                </a:lnTo>
                <a:lnTo>
                  <a:pt x="320" y="543"/>
                </a:lnTo>
                <a:lnTo>
                  <a:pt x="320" y="540"/>
                </a:lnTo>
                <a:lnTo>
                  <a:pt x="319" y="537"/>
                </a:lnTo>
                <a:lnTo>
                  <a:pt x="319" y="534"/>
                </a:lnTo>
                <a:lnTo>
                  <a:pt x="319" y="531"/>
                </a:lnTo>
                <a:lnTo>
                  <a:pt x="319" y="527"/>
                </a:lnTo>
                <a:lnTo>
                  <a:pt x="319" y="523"/>
                </a:lnTo>
                <a:lnTo>
                  <a:pt x="318" y="520"/>
                </a:lnTo>
                <a:lnTo>
                  <a:pt x="318" y="516"/>
                </a:lnTo>
                <a:lnTo>
                  <a:pt x="317" y="502"/>
                </a:lnTo>
                <a:lnTo>
                  <a:pt x="316" y="496"/>
                </a:lnTo>
                <a:lnTo>
                  <a:pt x="315" y="490"/>
                </a:lnTo>
                <a:lnTo>
                  <a:pt x="315" y="485"/>
                </a:lnTo>
                <a:lnTo>
                  <a:pt x="314" y="480"/>
                </a:lnTo>
                <a:lnTo>
                  <a:pt x="313" y="475"/>
                </a:lnTo>
                <a:lnTo>
                  <a:pt x="313" y="471"/>
                </a:lnTo>
                <a:lnTo>
                  <a:pt x="312" y="466"/>
                </a:lnTo>
                <a:lnTo>
                  <a:pt x="311" y="462"/>
                </a:lnTo>
                <a:lnTo>
                  <a:pt x="311" y="458"/>
                </a:lnTo>
                <a:lnTo>
                  <a:pt x="310" y="454"/>
                </a:lnTo>
                <a:lnTo>
                  <a:pt x="309" y="451"/>
                </a:lnTo>
                <a:lnTo>
                  <a:pt x="308" y="447"/>
                </a:lnTo>
                <a:lnTo>
                  <a:pt x="307" y="443"/>
                </a:lnTo>
                <a:lnTo>
                  <a:pt x="307" y="440"/>
                </a:lnTo>
                <a:lnTo>
                  <a:pt x="306" y="436"/>
                </a:lnTo>
                <a:lnTo>
                  <a:pt x="305" y="433"/>
                </a:lnTo>
                <a:lnTo>
                  <a:pt x="304" y="429"/>
                </a:lnTo>
                <a:lnTo>
                  <a:pt x="303" y="425"/>
                </a:lnTo>
                <a:lnTo>
                  <a:pt x="302" y="421"/>
                </a:lnTo>
                <a:lnTo>
                  <a:pt x="301" y="417"/>
                </a:lnTo>
                <a:lnTo>
                  <a:pt x="300" y="413"/>
                </a:lnTo>
                <a:lnTo>
                  <a:pt x="299" y="409"/>
                </a:lnTo>
                <a:lnTo>
                  <a:pt x="299" y="405"/>
                </a:lnTo>
                <a:lnTo>
                  <a:pt x="297" y="399"/>
                </a:lnTo>
                <a:lnTo>
                  <a:pt x="297" y="395"/>
                </a:lnTo>
                <a:lnTo>
                  <a:pt x="295" y="389"/>
                </a:lnTo>
                <a:lnTo>
                  <a:pt x="295" y="383"/>
                </a:lnTo>
                <a:lnTo>
                  <a:pt x="293" y="377"/>
                </a:lnTo>
                <a:lnTo>
                  <a:pt x="292" y="371"/>
                </a:lnTo>
                <a:lnTo>
                  <a:pt x="291" y="364"/>
                </a:lnTo>
                <a:lnTo>
                  <a:pt x="289" y="346"/>
                </a:lnTo>
                <a:lnTo>
                  <a:pt x="287" y="339"/>
                </a:lnTo>
                <a:lnTo>
                  <a:pt x="286" y="331"/>
                </a:lnTo>
                <a:lnTo>
                  <a:pt x="285" y="324"/>
                </a:lnTo>
                <a:lnTo>
                  <a:pt x="284" y="317"/>
                </a:lnTo>
                <a:lnTo>
                  <a:pt x="283" y="311"/>
                </a:lnTo>
                <a:lnTo>
                  <a:pt x="282" y="305"/>
                </a:lnTo>
                <a:lnTo>
                  <a:pt x="281" y="300"/>
                </a:lnTo>
                <a:lnTo>
                  <a:pt x="280" y="295"/>
                </a:lnTo>
                <a:lnTo>
                  <a:pt x="279" y="289"/>
                </a:lnTo>
                <a:lnTo>
                  <a:pt x="278" y="284"/>
                </a:lnTo>
                <a:lnTo>
                  <a:pt x="277" y="279"/>
                </a:lnTo>
                <a:lnTo>
                  <a:pt x="276" y="275"/>
                </a:lnTo>
                <a:lnTo>
                  <a:pt x="275" y="270"/>
                </a:lnTo>
                <a:lnTo>
                  <a:pt x="275" y="266"/>
                </a:lnTo>
                <a:lnTo>
                  <a:pt x="274" y="261"/>
                </a:lnTo>
                <a:lnTo>
                  <a:pt x="273" y="256"/>
                </a:lnTo>
                <a:lnTo>
                  <a:pt x="273" y="251"/>
                </a:lnTo>
                <a:lnTo>
                  <a:pt x="272" y="247"/>
                </a:lnTo>
                <a:lnTo>
                  <a:pt x="271" y="242"/>
                </a:lnTo>
                <a:lnTo>
                  <a:pt x="271" y="237"/>
                </a:lnTo>
                <a:lnTo>
                  <a:pt x="270" y="231"/>
                </a:lnTo>
                <a:lnTo>
                  <a:pt x="270" y="225"/>
                </a:lnTo>
                <a:lnTo>
                  <a:pt x="269" y="219"/>
                </a:lnTo>
                <a:lnTo>
                  <a:pt x="269" y="213"/>
                </a:lnTo>
                <a:lnTo>
                  <a:pt x="268" y="207"/>
                </a:lnTo>
                <a:lnTo>
                  <a:pt x="267" y="199"/>
                </a:lnTo>
                <a:lnTo>
                  <a:pt x="267" y="192"/>
                </a:lnTo>
                <a:lnTo>
                  <a:pt x="266" y="184"/>
                </a:lnTo>
                <a:lnTo>
                  <a:pt x="265" y="175"/>
                </a:lnTo>
                <a:lnTo>
                  <a:pt x="265" y="167"/>
                </a:lnTo>
                <a:lnTo>
                  <a:pt x="264" y="151"/>
                </a:lnTo>
                <a:lnTo>
                  <a:pt x="263" y="143"/>
                </a:lnTo>
                <a:lnTo>
                  <a:pt x="263" y="135"/>
                </a:lnTo>
                <a:lnTo>
                  <a:pt x="263" y="128"/>
                </a:lnTo>
                <a:lnTo>
                  <a:pt x="263" y="120"/>
                </a:lnTo>
                <a:lnTo>
                  <a:pt x="263" y="113"/>
                </a:lnTo>
                <a:lnTo>
                  <a:pt x="263" y="105"/>
                </a:lnTo>
                <a:lnTo>
                  <a:pt x="262" y="98"/>
                </a:lnTo>
                <a:lnTo>
                  <a:pt x="262" y="91"/>
                </a:lnTo>
                <a:lnTo>
                  <a:pt x="262" y="84"/>
                </a:lnTo>
                <a:lnTo>
                  <a:pt x="262" y="77"/>
                </a:lnTo>
                <a:lnTo>
                  <a:pt x="262" y="71"/>
                </a:lnTo>
                <a:lnTo>
                  <a:pt x="263" y="64"/>
                </a:lnTo>
                <a:lnTo>
                  <a:pt x="263" y="58"/>
                </a:lnTo>
                <a:lnTo>
                  <a:pt x="263" y="52"/>
                </a:lnTo>
                <a:lnTo>
                  <a:pt x="263" y="46"/>
                </a:lnTo>
                <a:lnTo>
                  <a:pt x="263" y="41"/>
                </a:lnTo>
                <a:lnTo>
                  <a:pt x="263" y="35"/>
                </a:lnTo>
                <a:lnTo>
                  <a:pt x="263" y="31"/>
                </a:lnTo>
                <a:lnTo>
                  <a:pt x="263" y="26"/>
                </a:lnTo>
                <a:lnTo>
                  <a:pt x="264" y="21"/>
                </a:lnTo>
                <a:lnTo>
                  <a:pt x="264" y="17"/>
                </a:lnTo>
                <a:lnTo>
                  <a:pt x="264" y="14"/>
                </a:lnTo>
                <a:lnTo>
                  <a:pt x="264" y="11"/>
                </a:lnTo>
                <a:lnTo>
                  <a:pt x="264" y="8"/>
                </a:lnTo>
                <a:lnTo>
                  <a:pt x="265" y="5"/>
                </a:lnTo>
                <a:lnTo>
                  <a:pt x="265" y="3"/>
                </a:lnTo>
                <a:lnTo>
                  <a:pt x="265" y="2"/>
                </a:lnTo>
                <a:lnTo>
                  <a:pt x="265" y="1"/>
                </a:lnTo>
                <a:lnTo>
                  <a:pt x="265" y="0"/>
                </a:lnTo>
                <a:lnTo>
                  <a:pt x="265" y="0"/>
                </a:lnTo>
                <a:lnTo>
                  <a:pt x="265" y="0"/>
                </a:lnTo>
                <a:lnTo>
                  <a:pt x="265" y="1"/>
                </a:lnTo>
                <a:lnTo>
                  <a:pt x="265" y="2"/>
                </a:lnTo>
                <a:lnTo>
                  <a:pt x="265" y="3"/>
                </a:lnTo>
                <a:lnTo>
                  <a:pt x="265" y="4"/>
                </a:lnTo>
                <a:lnTo>
                  <a:pt x="265" y="6"/>
                </a:lnTo>
                <a:lnTo>
                  <a:pt x="265" y="7"/>
                </a:lnTo>
                <a:lnTo>
                  <a:pt x="265" y="9"/>
                </a:lnTo>
                <a:lnTo>
                  <a:pt x="265" y="11"/>
                </a:lnTo>
                <a:lnTo>
                  <a:pt x="265" y="14"/>
                </a:lnTo>
                <a:lnTo>
                  <a:pt x="265" y="16"/>
                </a:lnTo>
                <a:lnTo>
                  <a:pt x="265" y="19"/>
                </a:lnTo>
                <a:lnTo>
                  <a:pt x="265" y="22"/>
                </a:lnTo>
                <a:lnTo>
                  <a:pt x="265" y="25"/>
                </a:lnTo>
                <a:lnTo>
                  <a:pt x="265" y="28"/>
                </a:lnTo>
                <a:lnTo>
                  <a:pt x="265" y="31"/>
                </a:lnTo>
                <a:lnTo>
                  <a:pt x="265" y="35"/>
                </a:lnTo>
                <a:lnTo>
                  <a:pt x="265" y="38"/>
                </a:lnTo>
                <a:lnTo>
                  <a:pt x="265" y="42"/>
                </a:lnTo>
                <a:lnTo>
                  <a:pt x="265" y="45"/>
                </a:lnTo>
                <a:lnTo>
                  <a:pt x="265" y="49"/>
                </a:lnTo>
                <a:lnTo>
                  <a:pt x="265" y="53"/>
                </a:lnTo>
                <a:lnTo>
                  <a:pt x="265" y="57"/>
                </a:lnTo>
                <a:lnTo>
                  <a:pt x="265" y="61"/>
                </a:lnTo>
                <a:lnTo>
                  <a:pt x="265" y="65"/>
                </a:lnTo>
                <a:lnTo>
                  <a:pt x="265" y="69"/>
                </a:lnTo>
                <a:lnTo>
                  <a:pt x="265" y="73"/>
                </a:lnTo>
                <a:lnTo>
                  <a:pt x="265" y="78"/>
                </a:lnTo>
                <a:lnTo>
                  <a:pt x="265" y="82"/>
                </a:lnTo>
                <a:lnTo>
                  <a:pt x="265" y="86"/>
                </a:lnTo>
                <a:lnTo>
                  <a:pt x="265" y="91"/>
                </a:lnTo>
                <a:lnTo>
                  <a:pt x="264" y="108"/>
                </a:lnTo>
                <a:lnTo>
                  <a:pt x="264" y="116"/>
                </a:lnTo>
                <a:lnTo>
                  <a:pt x="264" y="123"/>
                </a:lnTo>
                <a:lnTo>
                  <a:pt x="264" y="131"/>
                </a:lnTo>
                <a:lnTo>
                  <a:pt x="264" y="137"/>
                </a:lnTo>
                <a:lnTo>
                  <a:pt x="264" y="143"/>
                </a:lnTo>
                <a:lnTo>
                  <a:pt x="264" y="149"/>
                </a:lnTo>
                <a:lnTo>
                  <a:pt x="263" y="155"/>
                </a:lnTo>
                <a:lnTo>
                  <a:pt x="263" y="161"/>
                </a:lnTo>
                <a:lnTo>
                  <a:pt x="263" y="166"/>
                </a:lnTo>
                <a:lnTo>
                  <a:pt x="263" y="171"/>
                </a:lnTo>
                <a:lnTo>
                  <a:pt x="263" y="176"/>
                </a:lnTo>
                <a:lnTo>
                  <a:pt x="263" y="181"/>
                </a:lnTo>
                <a:lnTo>
                  <a:pt x="263" y="185"/>
                </a:lnTo>
                <a:lnTo>
                  <a:pt x="263" y="190"/>
                </a:lnTo>
                <a:lnTo>
                  <a:pt x="263" y="195"/>
                </a:lnTo>
                <a:lnTo>
                  <a:pt x="263" y="199"/>
                </a:lnTo>
                <a:lnTo>
                  <a:pt x="262" y="204"/>
                </a:lnTo>
                <a:lnTo>
                  <a:pt x="262" y="209"/>
                </a:lnTo>
                <a:lnTo>
                  <a:pt x="261" y="214"/>
                </a:lnTo>
                <a:lnTo>
                  <a:pt x="261" y="219"/>
                </a:lnTo>
                <a:lnTo>
                  <a:pt x="261" y="225"/>
                </a:lnTo>
                <a:lnTo>
                  <a:pt x="260" y="230"/>
                </a:lnTo>
                <a:lnTo>
                  <a:pt x="259" y="236"/>
                </a:lnTo>
                <a:lnTo>
                  <a:pt x="259" y="242"/>
                </a:lnTo>
                <a:lnTo>
                  <a:pt x="257" y="249"/>
                </a:lnTo>
                <a:lnTo>
                  <a:pt x="257" y="256"/>
                </a:lnTo>
                <a:lnTo>
                  <a:pt x="255" y="263"/>
                </a:lnTo>
                <a:lnTo>
                  <a:pt x="254" y="271"/>
                </a:lnTo>
                <a:lnTo>
                  <a:pt x="253" y="279"/>
                </a:lnTo>
                <a:lnTo>
                  <a:pt x="252" y="288"/>
                </a:lnTo>
                <a:lnTo>
                  <a:pt x="249" y="306"/>
                </a:lnTo>
                <a:lnTo>
                  <a:pt x="247" y="314"/>
                </a:lnTo>
                <a:lnTo>
                  <a:pt x="246" y="321"/>
                </a:lnTo>
                <a:lnTo>
                  <a:pt x="244" y="329"/>
                </a:lnTo>
                <a:lnTo>
                  <a:pt x="243" y="335"/>
                </a:lnTo>
                <a:lnTo>
                  <a:pt x="241" y="341"/>
                </a:lnTo>
                <a:lnTo>
                  <a:pt x="240" y="347"/>
                </a:lnTo>
                <a:lnTo>
                  <a:pt x="239" y="353"/>
                </a:lnTo>
                <a:lnTo>
                  <a:pt x="237" y="359"/>
                </a:lnTo>
                <a:lnTo>
                  <a:pt x="236" y="364"/>
                </a:lnTo>
                <a:lnTo>
                  <a:pt x="235" y="369"/>
                </a:lnTo>
                <a:lnTo>
                  <a:pt x="233" y="374"/>
                </a:lnTo>
                <a:lnTo>
                  <a:pt x="232" y="378"/>
                </a:lnTo>
                <a:lnTo>
                  <a:pt x="231" y="383"/>
                </a:lnTo>
                <a:lnTo>
                  <a:pt x="229" y="388"/>
                </a:lnTo>
                <a:lnTo>
                  <a:pt x="228" y="392"/>
                </a:lnTo>
                <a:lnTo>
                  <a:pt x="226" y="397"/>
                </a:lnTo>
                <a:lnTo>
                  <a:pt x="225" y="401"/>
                </a:lnTo>
                <a:lnTo>
                  <a:pt x="223" y="406"/>
                </a:lnTo>
                <a:lnTo>
                  <a:pt x="221" y="411"/>
                </a:lnTo>
                <a:lnTo>
                  <a:pt x="220" y="416"/>
                </a:lnTo>
                <a:lnTo>
                  <a:pt x="218" y="422"/>
                </a:lnTo>
                <a:lnTo>
                  <a:pt x="216" y="427"/>
                </a:lnTo>
                <a:lnTo>
                  <a:pt x="214" y="433"/>
                </a:lnTo>
                <a:lnTo>
                  <a:pt x="212" y="439"/>
                </a:lnTo>
                <a:lnTo>
                  <a:pt x="210" y="446"/>
                </a:lnTo>
                <a:lnTo>
                  <a:pt x="208" y="453"/>
                </a:lnTo>
                <a:lnTo>
                  <a:pt x="206" y="460"/>
                </a:lnTo>
                <a:lnTo>
                  <a:pt x="204" y="468"/>
                </a:lnTo>
                <a:lnTo>
                  <a:pt x="201" y="476"/>
                </a:lnTo>
                <a:lnTo>
                  <a:pt x="199" y="485"/>
                </a:lnTo>
                <a:lnTo>
                  <a:pt x="197" y="493"/>
                </a:lnTo>
                <a:lnTo>
                  <a:pt x="195" y="497"/>
                </a:lnTo>
                <a:lnTo>
                  <a:pt x="195" y="501"/>
                </a:lnTo>
                <a:lnTo>
                  <a:pt x="194" y="504"/>
                </a:lnTo>
                <a:lnTo>
                  <a:pt x="193" y="507"/>
                </a:lnTo>
                <a:lnTo>
                  <a:pt x="193" y="510"/>
                </a:lnTo>
                <a:lnTo>
                  <a:pt x="192" y="513"/>
                </a:lnTo>
                <a:lnTo>
                  <a:pt x="191" y="515"/>
                </a:lnTo>
                <a:lnTo>
                  <a:pt x="191" y="518"/>
                </a:lnTo>
                <a:lnTo>
                  <a:pt x="190" y="521"/>
                </a:lnTo>
                <a:lnTo>
                  <a:pt x="189" y="523"/>
                </a:lnTo>
                <a:lnTo>
                  <a:pt x="189" y="525"/>
                </a:lnTo>
                <a:lnTo>
                  <a:pt x="189" y="527"/>
                </a:lnTo>
                <a:lnTo>
                  <a:pt x="188" y="530"/>
                </a:lnTo>
                <a:lnTo>
                  <a:pt x="187" y="532"/>
                </a:lnTo>
                <a:lnTo>
                  <a:pt x="187" y="534"/>
                </a:lnTo>
                <a:lnTo>
                  <a:pt x="187" y="536"/>
                </a:lnTo>
                <a:lnTo>
                  <a:pt x="186" y="539"/>
                </a:lnTo>
                <a:lnTo>
                  <a:pt x="185" y="541"/>
                </a:lnTo>
                <a:lnTo>
                  <a:pt x="185" y="543"/>
                </a:lnTo>
                <a:lnTo>
                  <a:pt x="184" y="545"/>
                </a:lnTo>
                <a:lnTo>
                  <a:pt x="183" y="548"/>
                </a:lnTo>
                <a:lnTo>
                  <a:pt x="182" y="551"/>
                </a:lnTo>
                <a:lnTo>
                  <a:pt x="181" y="553"/>
                </a:lnTo>
                <a:lnTo>
                  <a:pt x="181" y="556"/>
                </a:lnTo>
                <a:lnTo>
                  <a:pt x="179" y="559"/>
                </a:lnTo>
                <a:lnTo>
                  <a:pt x="178" y="562"/>
                </a:lnTo>
                <a:lnTo>
                  <a:pt x="177" y="565"/>
                </a:lnTo>
                <a:lnTo>
                  <a:pt x="175" y="569"/>
                </a:lnTo>
                <a:lnTo>
                  <a:pt x="174" y="573"/>
                </a:lnTo>
                <a:lnTo>
                  <a:pt x="173" y="577"/>
                </a:lnTo>
                <a:lnTo>
                  <a:pt x="169" y="585"/>
                </a:lnTo>
                <a:lnTo>
                  <a:pt x="167" y="589"/>
                </a:lnTo>
                <a:lnTo>
                  <a:pt x="165" y="592"/>
                </a:lnTo>
                <a:lnTo>
                  <a:pt x="163" y="596"/>
                </a:lnTo>
                <a:lnTo>
                  <a:pt x="162" y="599"/>
                </a:lnTo>
                <a:lnTo>
                  <a:pt x="160" y="602"/>
                </a:lnTo>
                <a:lnTo>
                  <a:pt x="159" y="605"/>
                </a:lnTo>
                <a:lnTo>
                  <a:pt x="157" y="607"/>
                </a:lnTo>
                <a:lnTo>
                  <a:pt x="155" y="609"/>
                </a:lnTo>
                <a:lnTo>
                  <a:pt x="154" y="612"/>
                </a:lnTo>
                <a:lnTo>
                  <a:pt x="152" y="614"/>
                </a:lnTo>
                <a:lnTo>
                  <a:pt x="151" y="616"/>
                </a:lnTo>
                <a:lnTo>
                  <a:pt x="149" y="618"/>
                </a:lnTo>
                <a:lnTo>
                  <a:pt x="148" y="620"/>
                </a:lnTo>
                <a:lnTo>
                  <a:pt x="146" y="622"/>
                </a:lnTo>
                <a:lnTo>
                  <a:pt x="145" y="624"/>
                </a:lnTo>
                <a:lnTo>
                  <a:pt x="143" y="626"/>
                </a:lnTo>
                <a:lnTo>
                  <a:pt x="142" y="628"/>
                </a:lnTo>
                <a:lnTo>
                  <a:pt x="140" y="630"/>
                </a:lnTo>
                <a:lnTo>
                  <a:pt x="139" y="633"/>
                </a:lnTo>
                <a:lnTo>
                  <a:pt x="137" y="635"/>
                </a:lnTo>
                <a:lnTo>
                  <a:pt x="136" y="637"/>
                </a:lnTo>
                <a:lnTo>
                  <a:pt x="134" y="640"/>
                </a:lnTo>
                <a:lnTo>
                  <a:pt x="132" y="643"/>
                </a:lnTo>
                <a:lnTo>
                  <a:pt x="131" y="645"/>
                </a:lnTo>
                <a:lnTo>
                  <a:pt x="129" y="649"/>
                </a:lnTo>
                <a:lnTo>
                  <a:pt x="127" y="652"/>
                </a:lnTo>
                <a:lnTo>
                  <a:pt x="125" y="655"/>
                </a:lnTo>
                <a:lnTo>
                  <a:pt x="123" y="659"/>
                </a:lnTo>
                <a:lnTo>
                  <a:pt x="121" y="663"/>
                </a:lnTo>
                <a:lnTo>
                  <a:pt x="120" y="668"/>
                </a:lnTo>
                <a:lnTo>
                  <a:pt x="115" y="678"/>
                </a:lnTo>
                <a:lnTo>
                  <a:pt x="113" y="682"/>
                </a:lnTo>
                <a:lnTo>
                  <a:pt x="111" y="687"/>
                </a:lnTo>
                <a:lnTo>
                  <a:pt x="109" y="691"/>
                </a:lnTo>
                <a:lnTo>
                  <a:pt x="108" y="695"/>
                </a:lnTo>
                <a:lnTo>
                  <a:pt x="107" y="699"/>
                </a:lnTo>
                <a:lnTo>
                  <a:pt x="105" y="702"/>
                </a:lnTo>
                <a:lnTo>
                  <a:pt x="104" y="705"/>
                </a:lnTo>
                <a:lnTo>
                  <a:pt x="103" y="709"/>
                </a:lnTo>
                <a:lnTo>
                  <a:pt x="101" y="712"/>
                </a:lnTo>
                <a:lnTo>
                  <a:pt x="101" y="715"/>
                </a:lnTo>
                <a:lnTo>
                  <a:pt x="99" y="718"/>
                </a:lnTo>
                <a:lnTo>
                  <a:pt x="99" y="721"/>
                </a:lnTo>
                <a:lnTo>
                  <a:pt x="97" y="724"/>
                </a:lnTo>
                <a:lnTo>
                  <a:pt x="97" y="727"/>
                </a:lnTo>
                <a:lnTo>
                  <a:pt x="96" y="730"/>
                </a:lnTo>
                <a:lnTo>
                  <a:pt x="95" y="733"/>
                </a:lnTo>
                <a:lnTo>
                  <a:pt x="94" y="735"/>
                </a:lnTo>
                <a:lnTo>
                  <a:pt x="93" y="739"/>
                </a:lnTo>
                <a:lnTo>
                  <a:pt x="93" y="742"/>
                </a:lnTo>
                <a:lnTo>
                  <a:pt x="92" y="745"/>
                </a:lnTo>
                <a:lnTo>
                  <a:pt x="91" y="749"/>
                </a:lnTo>
                <a:lnTo>
                  <a:pt x="90" y="752"/>
                </a:lnTo>
                <a:lnTo>
                  <a:pt x="89" y="756"/>
                </a:lnTo>
                <a:lnTo>
                  <a:pt x="88" y="760"/>
                </a:lnTo>
                <a:lnTo>
                  <a:pt x="87" y="764"/>
                </a:lnTo>
                <a:lnTo>
                  <a:pt x="85" y="768"/>
                </a:lnTo>
                <a:lnTo>
                  <a:pt x="84" y="773"/>
                </a:lnTo>
                <a:lnTo>
                  <a:pt x="83" y="778"/>
                </a:lnTo>
                <a:lnTo>
                  <a:pt x="81" y="783"/>
                </a:lnTo>
                <a:lnTo>
                  <a:pt x="80" y="789"/>
                </a:lnTo>
                <a:lnTo>
                  <a:pt x="76" y="802"/>
                </a:lnTo>
                <a:lnTo>
                  <a:pt x="74" y="808"/>
                </a:lnTo>
                <a:lnTo>
                  <a:pt x="72" y="814"/>
                </a:lnTo>
                <a:lnTo>
                  <a:pt x="70" y="819"/>
                </a:lnTo>
                <a:lnTo>
                  <a:pt x="69" y="824"/>
                </a:lnTo>
                <a:lnTo>
                  <a:pt x="67" y="829"/>
                </a:lnTo>
                <a:lnTo>
                  <a:pt x="65" y="833"/>
                </a:lnTo>
                <a:lnTo>
                  <a:pt x="64" y="838"/>
                </a:lnTo>
                <a:lnTo>
                  <a:pt x="63" y="842"/>
                </a:lnTo>
                <a:lnTo>
                  <a:pt x="61" y="846"/>
                </a:lnTo>
                <a:lnTo>
                  <a:pt x="60" y="849"/>
                </a:lnTo>
                <a:lnTo>
                  <a:pt x="59" y="853"/>
                </a:lnTo>
                <a:lnTo>
                  <a:pt x="57" y="857"/>
                </a:lnTo>
                <a:lnTo>
                  <a:pt x="57" y="860"/>
                </a:lnTo>
                <a:lnTo>
                  <a:pt x="55" y="864"/>
                </a:lnTo>
                <a:lnTo>
                  <a:pt x="54" y="867"/>
                </a:lnTo>
                <a:lnTo>
                  <a:pt x="53" y="871"/>
                </a:lnTo>
                <a:lnTo>
                  <a:pt x="52" y="875"/>
                </a:lnTo>
                <a:lnTo>
                  <a:pt x="51" y="879"/>
                </a:lnTo>
                <a:lnTo>
                  <a:pt x="50" y="882"/>
                </a:lnTo>
                <a:lnTo>
                  <a:pt x="49" y="886"/>
                </a:lnTo>
                <a:lnTo>
                  <a:pt x="48" y="891"/>
                </a:lnTo>
                <a:lnTo>
                  <a:pt x="47" y="895"/>
                </a:lnTo>
                <a:lnTo>
                  <a:pt x="46" y="899"/>
                </a:lnTo>
                <a:lnTo>
                  <a:pt x="45" y="904"/>
                </a:lnTo>
                <a:lnTo>
                  <a:pt x="45" y="909"/>
                </a:lnTo>
                <a:lnTo>
                  <a:pt x="44" y="915"/>
                </a:lnTo>
                <a:lnTo>
                  <a:pt x="43" y="921"/>
                </a:lnTo>
                <a:lnTo>
                  <a:pt x="42" y="927"/>
                </a:lnTo>
                <a:lnTo>
                  <a:pt x="41" y="934"/>
                </a:lnTo>
                <a:lnTo>
                  <a:pt x="40" y="941"/>
                </a:lnTo>
                <a:lnTo>
                  <a:pt x="34" y="983"/>
                </a:lnTo>
                <a:lnTo>
                  <a:pt x="31" y="1005"/>
                </a:lnTo>
                <a:lnTo>
                  <a:pt x="29" y="1026"/>
                </a:lnTo>
                <a:lnTo>
                  <a:pt x="26" y="1046"/>
                </a:lnTo>
                <a:lnTo>
                  <a:pt x="23" y="1067"/>
                </a:lnTo>
                <a:lnTo>
                  <a:pt x="20" y="1087"/>
                </a:lnTo>
                <a:lnTo>
                  <a:pt x="17" y="1107"/>
                </a:lnTo>
                <a:lnTo>
                  <a:pt x="15" y="1126"/>
                </a:lnTo>
                <a:lnTo>
                  <a:pt x="12" y="1145"/>
                </a:lnTo>
                <a:lnTo>
                  <a:pt x="10" y="1163"/>
                </a:lnTo>
                <a:lnTo>
                  <a:pt x="8" y="1181"/>
                </a:lnTo>
                <a:lnTo>
                  <a:pt x="6" y="1199"/>
                </a:lnTo>
                <a:lnTo>
                  <a:pt x="4" y="1216"/>
                </a:lnTo>
                <a:lnTo>
                  <a:pt x="3" y="1233"/>
                </a:lnTo>
                <a:lnTo>
                  <a:pt x="2" y="1249"/>
                </a:lnTo>
                <a:lnTo>
                  <a:pt x="1" y="1265"/>
                </a:lnTo>
                <a:lnTo>
                  <a:pt x="0" y="1280"/>
                </a:lnTo>
                <a:lnTo>
                  <a:pt x="0" y="1294"/>
                </a:lnTo>
                <a:lnTo>
                  <a:pt x="0" y="1308"/>
                </a:lnTo>
                <a:lnTo>
                  <a:pt x="1" y="1321"/>
                </a:lnTo>
                <a:lnTo>
                  <a:pt x="2" y="1333"/>
                </a:lnTo>
                <a:lnTo>
                  <a:pt x="3" y="1345"/>
                </a:lnTo>
                <a:lnTo>
                  <a:pt x="5" y="1355"/>
                </a:lnTo>
                <a:lnTo>
                  <a:pt x="8" y="1365"/>
                </a:lnTo>
                <a:lnTo>
                  <a:pt x="11" y="1375"/>
                </a:lnTo>
                <a:lnTo>
                  <a:pt x="14" y="1383"/>
                </a:lnTo>
                <a:lnTo>
                  <a:pt x="18" y="1391"/>
                </a:lnTo>
                <a:lnTo>
                  <a:pt x="23" y="1397"/>
                </a:lnTo>
                <a:lnTo>
                  <a:pt x="28" y="1403"/>
                </a:lnTo>
                <a:lnTo>
                  <a:pt x="33" y="1407"/>
                </a:lnTo>
                <a:lnTo>
                  <a:pt x="40" y="1411"/>
                </a:lnTo>
                <a:lnTo>
                  <a:pt x="41" y="1411"/>
                </a:lnTo>
                <a:lnTo>
                  <a:pt x="41" y="1411"/>
                </a:lnTo>
                <a:lnTo>
                  <a:pt x="41" y="1411"/>
                </a:lnTo>
                <a:lnTo>
                  <a:pt x="42" y="1411"/>
                </a:lnTo>
                <a:lnTo>
                  <a:pt x="42" y="1411"/>
                </a:lnTo>
                <a:lnTo>
                  <a:pt x="43" y="1411"/>
                </a:lnTo>
                <a:lnTo>
                  <a:pt x="43" y="1411"/>
                </a:lnTo>
                <a:lnTo>
                  <a:pt x="43" y="1410"/>
                </a:lnTo>
                <a:lnTo>
                  <a:pt x="44" y="1410"/>
                </a:lnTo>
                <a:lnTo>
                  <a:pt x="44" y="1409"/>
                </a:lnTo>
                <a:lnTo>
                  <a:pt x="45" y="1409"/>
                </a:lnTo>
                <a:lnTo>
                  <a:pt x="45" y="1409"/>
                </a:lnTo>
                <a:lnTo>
                  <a:pt x="46" y="1408"/>
                </a:lnTo>
                <a:lnTo>
                  <a:pt x="46" y="1408"/>
                </a:lnTo>
                <a:lnTo>
                  <a:pt x="47" y="1407"/>
                </a:lnTo>
                <a:lnTo>
                  <a:pt x="47" y="1407"/>
                </a:lnTo>
                <a:lnTo>
                  <a:pt x="47" y="1406"/>
                </a:lnTo>
                <a:lnTo>
                  <a:pt x="48" y="1405"/>
                </a:lnTo>
                <a:lnTo>
                  <a:pt x="49" y="1405"/>
                </a:lnTo>
                <a:lnTo>
                  <a:pt x="49" y="1404"/>
                </a:lnTo>
                <a:lnTo>
                  <a:pt x="49" y="1404"/>
                </a:lnTo>
                <a:lnTo>
                  <a:pt x="50" y="1403"/>
                </a:lnTo>
                <a:lnTo>
                  <a:pt x="50" y="1402"/>
                </a:lnTo>
                <a:lnTo>
                  <a:pt x="51" y="1401"/>
                </a:lnTo>
                <a:lnTo>
                  <a:pt x="51" y="1401"/>
                </a:lnTo>
                <a:lnTo>
                  <a:pt x="51" y="1400"/>
                </a:lnTo>
                <a:lnTo>
                  <a:pt x="52" y="1399"/>
                </a:lnTo>
                <a:lnTo>
                  <a:pt x="52" y="1398"/>
                </a:lnTo>
                <a:lnTo>
                  <a:pt x="53" y="1398"/>
                </a:lnTo>
                <a:lnTo>
                  <a:pt x="53" y="1397"/>
                </a:lnTo>
                <a:lnTo>
                  <a:pt x="53" y="1396"/>
                </a:lnTo>
              </a:path>
            </a:pathLst>
          </a:custGeom>
          <a:solidFill>
            <a:srgbClr val="A0CA88"/>
          </a:solidFill>
          <a:ln w="20320" cap="flat" cmpd="sng">
            <a:solidFill>
              <a:srgbClr val="008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5061" name="Freeform 21"/>
          <p:cNvSpPr>
            <a:spLocks/>
          </p:cNvSpPr>
          <p:nvPr/>
        </p:nvSpPr>
        <p:spPr bwMode="auto">
          <a:xfrm>
            <a:off x="2525713" y="2649538"/>
            <a:ext cx="454025" cy="1790700"/>
          </a:xfrm>
          <a:custGeom>
            <a:avLst/>
            <a:gdLst>
              <a:gd name="T0" fmla="*/ 56 w 322"/>
              <a:gd name="T1" fmla="*/ 1102 h 1128"/>
              <a:gd name="T2" fmla="*/ 55 w 322"/>
              <a:gd name="T3" fmla="*/ 1092 h 1128"/>
              <a:gd name="T4" fmla="*/ 53 w 322"/>
              <a:gd name="T5" fmla="*/ 1073 h 1128"/>
              <a:gd name="T6" fmla="*/ 53 w 322"/>
              <a:gd name="T7" fmla="*/ 1052 h 1128"/>
              <a:gd name="T8" fmla="*/ 53 w 322"/>
              <a:gd name="T9" fmla="*/ 1036 h 1128"/>
              <a:gd name="T10" fmla="*/ 53 w 322"/>
              <a:gd name="T11" fmla="*/ 1010 h 1128"/>
              <a:gd name="T12" fmla="*/ 53 w 322"/>
              <a:gd name="T13" fmla="*/ 995 h 1128"/>
              <a:gd name="T14" fmla="*/ 53 w 322"/>
              <a:gd name="T15" fmla="*/ 981 h 1128"/>
              <a:gd name="T16" fmla="*/ 53 w 322"/>
              <a:gd name="T17" fmla="*/ 953 h 1128"/>
              <a:gd name="T18" fmla="*/ 53 w 322"/>
              <a:gd name="T19" fmla="*/ 932 h 1128"/>
              <a:gd name="T20" fmla="*/ 53 w 322"/>
              <a:gd name="T21" fmla="*/ 909 h 1128"/>
              <a:gd name="T22" fmla="*/ 52 w 322"/>
              <a:gd name="T23" fmla="*/ 882 h 1128"/>
              <a:gd name="T24" fmla="*/ 49 w 322"/>
              <a:gd name="T25" fmla="*/ 868 h 1128"/>
              <a:gd name="T26" fmla="*/ 52 w 322"/>
              <a:gd name="T27" fmla="*/ 852 h 1128"/>
              <a:gd name="T28" fmla="*/ 113 w 322"/>
              <a:gd name="T29" fmla="*/ 770 h 1128"/>
              <a:gd name="T30" fmla="*/ 192 w 322"/>
              <a:gd name="T31" fmla="*/ 723 h 1128"/>
              <a:gd name="T32" fmla="*/ 279 w 322"/>
              <a:gd name="T33" fmla="*/ 643 h 1128"/>
              <a:gd name="T34" fmla="*/ 293 w 322"/>
              <a:gd name="T35" fmla="*/ 620 h 1128"/>
              <a:gd name="T36" fmla="*/ 299 w 322"/>
              <a:gd name="T37" fmla="*/ 603 h 1128"/>
              <a:gd name="T38" fmla="*/ 308 w 322"/>
              <a:gd name="T39" fmla="*/ 570 h 1128"/>
              <a:gd name="T40" fmla="*/ 315 w 322"/>
              <a:gd name="T41" fmla="*/ 539 h 1128"/>
              <a:gd name="T42" fmla="*/ 317 w 322"/>
              <a:gd name="T43" fmla="*/ 511 h 1128"/>
              <a:gd name="T44" fmla="*/ 319 w 322"/>
              <a:gd name="T45" fmla="*/ 470 h 1128"/>
              <a:gd name="T46" fmla="*/ 321 w 322"/>
              <a:gd name="T47" fmla="*/ 449 h 1128"/>
              <a:gd name="T48" fmla="*/ 319 w 322"/>
              <a:gd name="T49" fmla="*/ 427 h 1128"/>
              <a:gd name="T50" fmla="*/ 313 w 322"/>
              <a:gd name="T51" fmla="*/ 380 h 1128"/>
              <a:gd name="T52" fmla="*/ 305 w 322"/>
              <a:gd name="T53" fmla="*/ 346 h 1128"/>
              <a:gd name="T54" fmla="*/ 295 w 322"/>
              <a:gd name="T55" fmla="*/ 306 h 1128"/>
              <a:gd name="T56" fmla="*/ 281 w 322"/>
              <a:gd name="T57" fmla="*/ 240 h 1128"/>
              <a:gd name="T58" fmla="*/ 272 w 322"/>
              <a:gd name="T59" fmla="*/ 197 h 1128"/>
              <a:gd name="T60" fmla="*/ 266 w 322"/>
              <a:gd name="T61" fmla="*/ 140 h 1128"/>
              <a:gd name="T62" fmla="*/ 263 w 322"/>
              <a:gd name="T63" fmla="*/ 68 h 1128"/>
              <a:gd name="T64" fmla="*/ 264 w 322"/>
              <a:gd name="T65" fmla="*/ 18 h 1128"/>
              <a:gd name="T66" fmla="*/ 265 w 322"/>
              <a:gd name="T67" fmla="*/ 1 h 1128"/>
              <a:gd name="T68" fmla="*/ 265 w 322"/>
              <a:gd name="T69" fmla="*/ 16 h 1128"/>
              <a:gd name="T70" fmla="*/ 266 w 322"/>
              <a:gd name="T71" fmla="*/ 46 h 1128"/>
              <a:gd name="T72" fmla="*/ 264 w 322"/>
              <a:gd name="T73" fmla="*/ 99 h 1128"/>
              <a:gd name="T74" fmla="*/ 263 w 322"/>
              <a:gd name="T75" fmla="*/ 148 h 1128"/>
              <a:gd name="T76" fmla="*/ 259 w 322"/>
              <a:gd name="T77" fmla="*/ 194 h 1128"/>
              <a:gd name="T78" fmla="*/ 243 w 322"/>
              <a:gd name="T79" fmla="*/ 268 h 1128"/>
              <a:gd name="T80" fmla="*/ 228 w 322"/>
              <a:gd name="T81" fmla="*/ 314 h 1128"/>
              <a:gd name="T82" fmla="*/ 209 w 322"/>
              <a:gd name="T83" fmla="*/ 362 h 1128"/>
              <a:gd name="T84" fmla="*/ 192 w 322"/>
              <a:gd name="T85" fmla="*/ 410 h 1128"/>
              <a:gd name="T86" fmla="*/ 186 w 322"/>
              <a:gd name="T87" fmla="*/ 430 h 1128"/>
              <a:gd name="T88" fmla="*/ 175 w 322"/>
              <a:gd name="T89" fmla="*/ 454 h 1128"/>
              <a:gd name="T90" fmla="*/ 155 w 322"/>
              <a:gd name="T91" fmla="*/ 487 h 1128"/>
              <a:gd name="T92" fmla="*/ 139 w 322"/>
              <a:gd name="T93" fmla="*/ 506 h 1128"/>
              <a:gd name="T94" fmla="*/ 120 w 322"/>
              <a:gd name="T95" fmla="*/ 534 h 1128"/>
              <a:gd name="T96" fmla="*/ 101 w 322"/>
              <a:gd name="T97" fmla="*/ 571 h 1128"/>
              <a:gd name="T98" fmla="*/ 91 w 322"/>
              <a:gd name="T99" fmla="*/ 598 h 1128"/>
              <a:gd name="T100" fmla="*/ 74 w 322"/>
              <a:gd name="T101" fmla="*/ 646 h 1128"/>
              <a:gd name="T102" fmla="*/ 58 w 322"/>
              <a:gd name="T103" fmla="*/ 684 h 1128"/>
              <a:gd name="T104" fmla="*/ 46 w 322"/>
              <a:gd name="T105" fmla="*/ 718 h 1128"/>
              <a:gd name="T106" fmla="*/ 25 w 322"/>
              <a:gd name="T107" fmla="*/ 836 h 1128"/>
              <a:gd name="T108" fmla="*/ 2 w 322"/>
              <a:gd name="T109" fmla="*/ 998 h 1128"/>
              <a:gd name="T110" fmla="*/ 14 w 322"/>
              <a:gd name="T111" fmla="*/ 1104 h 1128"/>
              <a:gd name="T112" fmla="*/ 43 w 322"/>
              <a:gd name="T113" fmla="*/ 1127 h 1128"/>
              <a:gd name="T114" fmla="*/ 47 w 322"/>
              <a:gd name="T115" fmla="*/ 1123 h 1128"/>
              <a:gd name="T116" fmla="*/ 52 w 322"/>
              <a:gd name="T117" fmla="*/ 1117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2" h="1128">
                <a:moveTo>
                  <a:pt x="53" y="1115"/>
                </a:moveTo>
                <a:lnTo>
                  <a:pt x="54" y="1112"/>
                </a:lnTo>
                <a:lnTo>
                  <a:pt x="55" y="1111"/>
                </a:lnTo>
                <a:lnTo>
                  <a:pt x="55" y="1110"/>
                </a:lnTo>
                <a:lnTo>
                  <a:pt x="55" y="1108"/>
                </a:lnTo>
                <a:lnTo>
                  <a:pt x="56" y="1107"/>
                </a:lnTo>
                <a:lnTo>
                  <a:pt x="56" y="1106"/>
                </a:lnTo>
                <a:lnTo>
                  <a:pt x="56" y="1105"/>
                </a:lnTo>
                <a:lnTo>
                  <a:pt x="56" y="1104"/>
                </a:lnTo>
                <a:lnTo>
                  <a:pt x="56" y="1103"/>
                </a:lnTo>
                <a:lnTo>
                  <a:pt x="56" y="1102"/>
                </a:lnTo>
                <a:lnTo>
                  <a:pt x="56" y="1101"/>
                </a:lnTo>
                <a:lnTo>
                  <a:pt x="56" y="1100"/>
                </a:lnTo>
                <a:lnTo>
                  <a:pt x="56" y="1100"/>
                </a:lnTo>
                <a:lnTo>
                  <a:pt x="56" y="1099"/>
                </a:lnTo>
                <a:lnTo>
                  <a:pt x="56" y="1098"/>
                </a:lnTo>
                <a:lnTo>
                  <a:pt x="56" y="1097"/>
                </a:lnTo>
                <a:lnTo>
                  <a:pt x="55" y="1096"/>
                </a:lnTo>
                <a:lnTo>
                  <a:pt x="55" y="1095"/>
                </a:lnTo>
                <a:lnTo>
                  <a:pt x="55" y="1094"/>
                </a:lnTo>
                <a:lnTo>
                  <a:pt x="55" y="1093"/>
                </a:lnTo>
                <a:lnTo>
                  <a:pt x="55" y="1092"/>
                </a:lnTo>
                <a:lnTo>
                  <a:pt x="55" y="1091"/>
                </a:lnTo>
                <a:lnTo>
                  <a:pt x="54" y="1090"/>
                </a:lnTo>
                <a:lnTo>
                  <a:pt x="54" y="1088"/>
                </a:lnTo>
                <a:lnTo>
                  <a:pt x="54" y="1087"/>
                </a:lnTo>
                <a:lnTo>
                  <a:pt x="54" y="1086"/>
                </a:lnTo>
                <a:lnTo>
                  <a:pt x="53" y="1085"/>
                </a:lnTo>
                <a:lnTo>
                  <a:pt x="53" y="1083"/>
                </a:lnTo>
                <a:lnTo>
                  <a:pt x="53" y="1082"/>
                </a:lnTo>
                <a:lnTo>
                  <a:pt x="53" y="1080"/>
                </a:lnTo>
                <a:lnTo>
                  <a:pt x="53" y="1079"/>
                </a:lnTo>
                <a:lnTo>
                  <a:pt x="53" y="1073"/>
                </a:lnTo>
                <a:lnTo>
                  <a:pt x="53" y="1071"/>
                </a:lnTo>
                <a:lnTo>
                  <a:pt x="53" y="1068"/>
                </a:lnTo>
                <a:lnTo>
                  <a:pt x="53" y="1066"/>
                </a:lnTo>
                <a:lnTo>
                  <a:pt x="53" y="1064"/>
                </a:lnTo>
                <a:lnTo>
                  <a:pt x="53" y="1062"/>
                </a:lnTo>
                <a:lnTo>
                  <a:pt x="53" y="1060"/>
                </a:lnTo>
                <a:lnTo>
                  <a:pt x="53" y="1059"/>
                </a:lnTo>
                <a:lnTo>
                  <a:pt x="53" y="1057"/>
                </a:lnTo>
                <a:lnTo>
                  <a:pt x="53" y="1056"/>
                </a:lnTo>
                <a:lnTo>
                  <a:pt x="53" y="1054"/>
                </a:lnTo>
                <a:lnTo>
                  <a:pt x="53" y="1052"/>
                </a:lnTo>
                <a:lnTo>
                  <a:pt x="53" y="1051"/>
                </a:lnTo>
                <a:lnTo>
                  <a:pt x="53" y="1050"/>
                </a:lnTo>
                <a:lnTo>
                  <a:pt x="53" y="1048"/>
                </a:lnTo>
                <a:lnTo>
                  <a:pt x="53" y="1047"/>
                </a:lnTo>
                <a:lnTo>
                  <a:pt x="53" y="1045"/>
                </a:lnTo>
                <a:lnTo>
                  <a:pt x="53" y="1044"/>
                </a:lnTo>
                <a:lnTo>
                  <a:pt x="53" y="1042"/>
                </a:lnTo>
                <a:lnTo>
                  <a:pt x="53" y="1041"/>
                </a:lnTo>
                <a:lnTo>
                  <a:pt x="53" y="1039"/>
                </a:lnTo>
                <a:lnTo>
                  <a:pt x="53" y="1038"/>
                </a:lnTo>
                <a:lnTo>
                  <a:pt x="53" y="1036"/>
                </a:lnTo>
                <a:lnTo>
                  <a:pt x="53" y="1034"/>
                </a:lnTo>
                <a:lnTo>
                  <a:pt x="53" y="1032"/>
                </a:lnTo>
                <a:lnTo>
                  <a:pt x="53" y="1030"/>
                </a:lnTo>
                <a:lnTo>
                  <a:pt x="53" y="1028"/>
                </a:lnTo>
                <a:lnTo>
                  <a:pt x="53" y="1026"/>
                </a:lnTo>
                <a:lnTo>
                  <a:pt x="53" y="1024"/>
                </a:lnTo>
                <a:lnTo>
                  <a:pt x="53" y="1021"/>
                </a:lnTo>
                <a:lnTo>
                  <a:pt x="53" y="1018"/>
                </a:lnTo>
                <a:lnTo>
                  <a:pt x="53" y="1014"/>
                </a:lnTo>
                <a:lnTo>
                  <a:pt x="53" y="1012"/>
                </a:lnTo>
                <a:lnTo>
                  <a:pt x="53" y="1010"/>
                </a:lnTo>
                <a:lnTo>
                  <a:pt x="53" y="1008"/>
                </a:lnTo>
                <a:lnTo>
                  <a:pt x="53" y="1007"/>
                </a:lnTo>
                <a:lnTo>
                  <a:pt x="53" y="1005"/>
                </a:lnTo>
                <a:lnTo>
                  <a:pt x="53" y="1004"/>
                </a:lnTo>
                <a:lnTo>
                  <a:pt x="53" y="1002"/>
                </a:lnTo>
                <a:lnTo>
                  <a:pt x="53" y="1001"/>
                </a:lnTo>
                <a:lnTo>
                  <a:pt x="53" y="1000"/>
                </a:lnTo>
                <a:lnTo>
                  <a:pt x="53" y="998"/>
                </a:lnTo>
                <a:lnTo>
                  <a:pt x="53" y="997"/>
                </a:lnTo>
                <a:lnTo>
                  <a:pt x="53" y="996"/>
                </a:lnTo>
                <a:lnTo>
                  <a:pt x="53" y="995"/>
                </a:lnTo>
                <a:lnTo>
                  <a:pt x="53" y="994"/>
                </a:lnTo>
                <a:lnTo>
                  <a:pt x="53" y="993"/>
                </a:lnTo>
                <a:lnTo>
                  <a:pt x="53" y="992"/>
                </a:lnTo>
                <a:lnTo>
                  <a:pt x="53" y="990"/>
                </a:lnTo>
                <a:lnTo>
                  <a:pt x="53" y="989"/>
                </a:lnTo>
                <a:lnTo>
                  <a:pt x="53" y="988"/>
                </a:lnTo>
                <a:lnTo>
                  <a:pt x="53" y="987"/>
                </a:lnTo>
                <a:lnTo>
                  <a:pt x="53" y="985"/>
                </a:lnTo>
                <a:lnTo>
                  <a:pt x="53" y="984"/>
                </a:lnTo>
                <a:lnTo>
                  <a:pt x="53" y="982"/>
                </a:lnTo>
                <a:lnTo>
                  <a:pt x="53" y="981"/>
                </a:lnTo>
                <a:lnTo>
                  <a:pt x="53" y="980"/>
                </a:lnTo>
                <a:lnTo>
                  <a:pt x="53" y="978"/>
                </a:lnTo>
                <a:lnTo>
                  <a:pt x="53" y="976"/>
                </a:lnTo>
                <a:lnTo>
                  <a:pt x="53" y="974"/>
                </a:lnTo>
                <a:lnTo>
                  <a:pt x="53" y="972"/>
                </a:lnTo>
                <a:lnTo>
                  <a:pt x="53" y="970"/>
                </a:lnTo>
                <a:lnTo>
                  <a:pt x="53" y="963"/>
                </a:lnTo>
                <a:lnTo>
                  <a:pt x="53" y="960"/>
                </a:lnTo>
                <a:lnTo>
                  <a:pt x="53" y="958"/>
                </a:lnTo>
                <a:lnTo>
                  <a:pt x="53" y="955"/>
                </a:lnTo>
                <a:lnTo>
                  <a:pt x="53" y="953"/>
                </a:lnTo>
                <a:lnTo>
                  <a:pt x="53" y="950"/>
                </a:lnTo>
                <a:lnTo>
                  <a:pt x="53" y="948"/>
                </a:lnTo>
                <a:lnTo>
                  <a:pt x="53" y="946"/>
                </a:lnTo>
                <a:lnTo>
                  <a:pt x="53" y="944"/>
                </a:lnTo>
                <a:lnTo>
                  <a:pt x="53" y="942"/>
                </a:lnTo>
                <a:lnTo>
                  <a:pt x="53" y="940"/>
                </a:lnTo>
                <a:lnTo>
                  <a:pt x="53" y="938"/>
                </a:lnTo>
                <a:lnTo>
                  <a:pt x="53" y="937"/>
                </a:lnTo>
                <a:lnTo>
                  <a:pt x="53" y="935"/>
                </a:lnTo>
                <a:lnTo>
                  <a:pt x="53" y="934"/>
                </a:lnTo>
                <a:lnTo>
                  <a:pt x="53" y="932"/>
                </a:lnTo>
                <a:lnTo>
                  <a:pt x="53" y="930"/>
                </a:lnTo>
                <a:lnTo>
                  <a:pt x="53" y="928"/>
                </a:lnTo>
                <a:lnTo>
                  <a:pt x="53" y="926"/>
                </a:lnTo>
                <a:lnTo>
                  <a:pt x="53" y="924"/>
                </a:lnTo>
                <a:lnTo>
                  <a:pt x="53" y="923"/>
                </a:lnTo>
                <a:lnTo>
                  <a:pt x="53" y="921"/>
                </a:lnTo>
                <a:lnTo>
                  <a:pt x="53" y="919"/>
                </a:lnTo>
                <a:lnTo>
                  <a:pt x="53" y="916"/>
                </a:lnTo>
                <a:lnTo>
                  <a:pt x="53" y="914"/>
                </a:lnTo>
                <a:lnTo>
                  <a:pt x="53" y="912"/>
                </a:lnTo>
                <a:lnTo>
                  <a:pt x="53" y="909"/>
                </a:lnTo>
                <a:lnTo>
                  <a:pt x="53" y="906"/>
                </a:lnTo>
                <a:lnTo>
                  <a:pt x="53" y="904"/>
                </a:lnTo>
                <a:lnTo>
                  <a:pt x="53" y="900"/>
                </a:lnTo>
                <a:lnTo>
                  <a:pt x="53" y="897"/>
                </a:lnTo>
                <a:lnTo>
                  <a:pt x="53" y="893"/>
                </a:lnTo>
                <a:lnTo>
                  <a:pt x="53" y="891"/>
                </a:lnTo>
                <a:lnTo>
                  <a:pt x="53" y="889"/>
                </a:lnTo>
                <a:lnTo>
                  <a:pt x="53" y="887"/>
                </a:lnTo>
                <a:lnTo>
                  <a:pt x="52" y="885"/>
                </a:lnTo>
                <a:lnTo>
                  <a:pt x="52" y="884"/>
                </a:lnTo>
                <a:lnTo>
                  <a:pt x="52" y="882"/>
                </a:lnTo>
                <a:lnTo>
                  <a:pt x="52" y="880"/>
                </a:lnTo>
                <a:lnTo>
                  <a:pt x="51" y="879"/>
                </a:lnTo>
                <a:lnTo>
                  <a:pt x="51" y="878"/>
                </a:lnTo>
                <a:lnTo>
                  <a:pt x="51" y="876"/>
                </a:lnTo>
                <a:lnTo>
                  <a:pt x="51" y="875"/>
                </a:lnTo>
                <a:lnTo>
                  <a:pt x="50" y="874"/>
                </a:lnTo>
                <a:lnTo>
                  <a:pt x="50" y="872"/>
                </a:lnTo>
                <a:lnTo>
                  <a:pt x="50" y="871"/>
                </a:lnTo>
                <a:lnTo>
                  <a:pt x="49" y="870"/>
                </a:lnTo>
                <a:lnTo>
                  <a:pt x="49" y="869"/>
                </a:lnTo>
                <a:lnTo>
                  <a:pt x="49" y="868"/>
                </a:lnTo>
                <a:lnTo>
                  <a:pt x="49" y="866"/>
                </a:lnTo>
                <a:lnTo>
                  <a:pt x="49" y="865"/>
                </a:lnTo>
                <a:lnTo>
                  <a:pt x="49" y="864"/>
                </a:lnTo>
                <a:lnTo>
                  <a:pt x="49" y="862"/>
                </a:lnTo>
                <a:lnTo>
                  <a:pt x="49" y="861"/>
                </a:lnTo>
                <a:lnTo>
                  <a:pt x="49" y="860"/>
                </a:lnTo>
                <a:lnTo>
                  <a:pt x="50" y="858"/>
                </a:lnTo>
                <a:lnTo>
                  <a:pt x="50" y="857"/>
                </a:lnTo>
                <a:lnTo>
                  <a:pt x="51" y="855"/>
                </a:lnTo>
                <a:lnTo>
                  <a:pt x="51" y="854"/>
                </a:lnTo>
                <a:lnTo>
                  <a:pt x="52" y="852"/>
                </a:lnTo>
                <a:lnTo>
                  <a:pt x="52" y="850"/>
                </a:lnTo>
                <a:lnTo>
                  <a:pt x="53" y="848"/>
                </a:lnTo>
                <a:lnTo>
                  <a:pt x="64" y="827"/>
                </a:lnTo>
                <a:lnTo>
                  <a:pt x="70" y="817"/>
                </a:lnTo>
                <a:lnTo>
                  <a:pt x="75" y="809"/>
                </a:lnTo>
                <a:lnTo>
                  <a:pt x="81" y="801"/>
                </a:lnTo>
                <a:lnTo>
                  <a:pt x="87" y="793"/>
                </a:lnTo>
                <a:lnTo>
                  <a:pt x="94" y="787"/>
                </a:lnTo>
                <a:lnTo>
                  <a:pt x="100" y="780"/>
                </a:lnTo>
                <a:lnTo>
                  <a:pt x="107" y="775"/>
                </a:lnTo>
                <a:lnTo>
                  <a:pt x="113" y="770"/>
                </a:lnTo>
                <a:lnTo>
                  <a:pt x="120" y="765"/>
                </a:lnTo>
                <a:lnTo>
                  <a:pt x="127" y="760"/>
                </a:lnTo>
                <a:lnTo>
                  <a:pt x="133" y="756"/>
                </a:lnTo>
                <a:lnTo>
                  <a:pt x="141" y="752"/>
                </a:lnTo>
                <a:lnTo>
                  <a:pt x="147" y="748"/>
                </a:lnTo>
                <a:lnTo>
                  <a:pt x="155" y="744"/>
                </a:lnTo>
                <a:lnTo>
                  <a:pt x="162" y="740"/>
                </a:lnTo>
                <a:lnTo>
                  <a:pt x="169" y="736"/>
                </a:lnTo>
                <a:lnTo>
                  <a:pt x="177" y="732"/>
                </a:lnTo>
                <a:lnTo>
                  <a:pt x="184" y="727"/>
                </a:lnTo>
                <a:lnTo>
                  <a:pt x="192" y="723"/>
                </a:lnTo>
                <a:lnTo>
                  <a:pt x="199" y="718"/>
                </a:lnTo>
                <a:lnTo>
                  <a:pt x="207" y="713"/>
                </a:lnTo>
                <a:lnTo>
                  <a:pt x="215" y="708"/>
                </a:lnTo>
                <a:lnTo>
                  <a:pt x="223" y="702"/>
                </a:lnTo>
                <a:lnTo>
                  <a:pt x="231" y="695"/>
                </a:lnTo>
                <a:lnTo>
                  <a:pt x="238" y="688"/>
                </a:lnTo>
                <a:lnTo>
                  <a:pt x="246" y="680"/>
                </a:lnTo>
                <a:lnTo>
                  <a:pt x="254" y="672"/>
                </a:lnTo>
                <a:lnTo>
                  <a:pt x="262" y="663"/>
                </a:lnTo>
                <a:lnTo>
                  <a:pt x="270" y="653"/>
                </a:lnTo>
                <a:lnTo>
                  <a:pt x="279" y="643"/>
                </a:lnTo>
                <a:lnTo>
                  <a:pt x="282" y="638"/>
                </a:lnTo>
                <a:lnTo>
                  <a:pt x="283" y="636"/>
                </a:lnTo>
                <a:lnTo>
                  <a:pt x="285" y="634"/>
                </a:lnTo>
                <a:lnTo>
                  <a:pt x="286" y="632"/>
                </a:lnTo>
                <a:lnTo>
                  <a:pt x="287" y="630"/>
                </a:lnTo>
                <a:lnTo>
                  <a:pt x="288" y="628"/>
                </a:lnTo>
                <a:lnTo>
                  <a:pt x="289" y="626"/>
                </a:lnTo>
                <a:lnTo>
                  <a:pt x="290" y="624"/>
                </a:lnTo>
                <a:lnTo>
                  <a:pt x="291" y="623"/>
                </a:lnTo>
                <a:lnTo>
                  <a:pt x="292" y="622"/>
                </a:lnTo>
                <a:lnTo>
                  <a:pt x="293" y="620"/>
                </a:lnTo>
                <a:lnTo>
                  <a:pt x="293" y="618"/>
                </a:lnTo>
                <a:lnTo>
                  <a:pt x="294" y="617"/>
                </a:lnTo>
                <a:lnTo>
                  <a:pt x="295" y="616"/>
                </a:lnTo>
                <a:lnTo>
                  <a:pt x="295" y="614"/>
                </a:lnTo>
                <a:lnTo>
                  <a:pt x="296" y="612"/>
                </a:lnTo>
                <a:lnTo>
                  <a:pt x="297" y="611"/>
                </a:lnTo>
                <a:lnTo>
                  <a:pt x="297" y="610"/>
                </a:lnTo>
                <a:lnTo>
                  <a:pt x="298" y="608"/>
                </a:lnTo>
                <a:lnTo>
                  <a:pt x="298" y="606"/>
                </a:lnTo>
                <a:lnTo>
                  <a:pt x="299" y="604"/>
                </a:lnTo>
                <a:lnTo>
                  <a:pt x="299" y="603"/>
                </a:lnTo>
                <a:lnTo>
                  <a:pt x="300" y="601"/>
                </a:lnTo>
                <a:lnTo>
                  <a:pt x="300" y="599"/>
                </a:lnTo>
                <a:lnTo>
                  <a:pt x="301" y="597"/>
                </a:lnTo>
                <a:lnTo>
                  <a:pt x="301" y="595"/>
                </a:lnTo>
                <a:lnTo>
                  <a:pt x="302" y="592"/>
                </a:lnTo>
                <a:lnTo>
                  <a:pt x="303" y="590"/>
                </a:lnTo>
                <a:lnTo>
                  <a:pt x="303" y="587"/>
                </a:lnTo>
                <a:lnTo>
                  <a:pt x="304" y="585"/>
                </a:lnTo>
                <a:lnTo>
                  <a:pt x="305" y="582"/>
                </a:lnTo>
                <a:lnTo>
                  <a:pt x="307" y="574"/>
                </a:lnTo>
                <a:lnTo>
                  <a:pt x="308" y="570"/>
                </a:lnTo>
                <a:lnTo>
                  <a:pt x="309" y="566"/>
                </a:lnTo>
                <a:lnTo>
                  <a:pt x="310" y="563"/>
                </a:lnTo>
                <a:lnTo>
                  <a:pt x="311" y="560"/>
                </a:lnTo>
                <a:lnTo>
                  <a:pt x="311" y="557"/>
                </a:lnTo>
                <a:lnTo>
                  <a:pt x="312" y="554"/>
                </a:lnTo>
                <a:lnTo>
                  <a:pt x="313" y="551"/>
                </a:lnTo>
                <a:lnTo>
                  <a:pt x="313" y="548"/>
                </a:lnTo>
                <a:lnTo>
                  <a:pt x="313" y="546"/>
                </a:lnTo>
                <a:lnTo>
                  <a:pt x="314" y="544"/>
                </a:lnTo>
                <a:lnTo>
                  <a:pt x="314" y="541"/>
                </a:lnTo>
                <a:lnTo>
                  <a:pt x="315" y="539"/>
                </a:lnTo>
                <a:lnTo>
                  <a:pt x="315" y="536"/>
                </a:lnTo>
                <a:lnTo>
                  <a:pt x="315" y="534"/>
                </a:lnTo>
                <a:lnTo>
                  <a:pt x="315" y="532"/>
                </a:lnTo>
                <a:lnTo>
                  <a:pt x="315" y="530"/>
                </a:lnTo>
                <a:lnTo>
                  <a:pt x="316" y="527"/>
                </a:lnTo>
                <a:lnTo>
                  <a:pt x="316" y="525"/>
                </a:lnTo>
                <a:lnTo>
                  <a:pt x="316" y="522"/>
                </a:lnTo>
                <a:lnTo>
                  <a:pt x="316" y="520"/>
                </a:lnTo>
                <a:lnTo>
                  <a:pt x="316" y="517"/>
                </a:lnTo>
                <a:lnTo>
                  <a:pt x="317" y="514"/>
                </a:lnTo>
                <a:lnTo>
                  <a:pt x="317" y="511"/>
                </a:lnTo>
                <a:lnTo>
                  <a:pt x="317" y="508"/>
                </a:lnTo>
                <a:lnTo>
                  <a:pt x="317" y="505"/>
                </a:lnTo>
                <a:lnTo>
                  <a:pt x="317" y="501"/>
                </a:lnTo>
                <a:lnTo>
                  <a:pt x="317" y="498"/>
                </a:lnTo>
                <a:lnTo>
                  <a:pt x="317" y="494"/>
                </a:lnTo>
                <a:lnTo>
                  <a:pt x="318" y="490"/>
                </a:lnTo>
                <a:lnTo>
                  <a:pt x="318" y="485"/>
                </a:lnTo>
                <a:lnTo>
                  <a:pt x="319" y="479"/>
                </a:lnTo>
                <a:lnTo>
                  <a:pt x="319" y="476"/>
                </a:lnTo>
                <a:lnTo>
                  <a:pt x="319" y="473"/>
                </a:lnTo>
                <a:lnTo>
                  <a:pt x="319" y="470"/>
                </a:lnTo>
                <a:lnTo>
                  <a:pt x="319" y="468"/>
                </a:lnTo>
                <a:lnTo>
                  <a:pt x="319" y="466"/>
                </a:lnTo>
                <a:lnTo>
                  <a:pt x="320" y="464"/>
                </a:lnTo>
                <a:lnTo>
                  <a:pt x="320" y="461"/>
                </a:lnTo>
                <a:lnTo>
                  <a:pt x="320" y="460"/>
                </a:lnTo>
                <a:lnTo>
                  <a:pt x="320" y="458"/>
                </a:lnTo>
                <a:lnTo>
                  <a:pt x="320" y="456"/>
                </a:lnTo>
                <a:lnTo>
                  <a:pt x="320" y="454"/>
                </a:lnTo>
                <a:lnTo>
                  <a:pt x="321" y="452"/>
                </a:lnTo>
                <a:lnTo>
                  <a:pt x="321" y="450"/>
                </a:lnTo>
                <a:lnTo>
                  <a:pt x="321" y="449"/>
                </a:lnTo>
                <a:lnTo>
                  <a:pt x="321" y="447"/>
                </a:lnTo>
                <a:lnTo>
                  <a:pt x="321" y="445"/>
                </a:lnTo>
                <a:lnTo>
                  <a:pt x="321" y="443"/>
                </a:lnTo>
                <a:lnTo>
                  <a:pt x="321" y="442"/>
                </a:lnTo>
                <a:lnTo>
                  <a:pt x="320" y="440"/>
                </a:lnTo>
                <a:lnTo>
                  <a:pt x="320" y="438"/>
                </a:lnTo>
                <a:lnTo>
                  <a:pt x="320" y="436"/>
                </a:lnTo>
                <a:lnTo>
                  <a:pt x="320" y="434"/>
                </a:lnTo>
                <a:lnTo>
                  <a:pt x="320" y="432"/>
                </a:lnTo>
                <a:lnTo>
                  <a:pt x="320" y="429"/>
                </a:lnTo>
                <a:lnTo>
                  <a:pt x="319" y="427"/>
                </a:lnTo>
                <a:lnTo>
                  <a:pt x="319" y="424"/>
                </a:lnTo>
                <a:lnTo>
                  <a:pt x="319" y="422"/>
                </a:lnTo>
                <a:lnTo>
                  <a:pt x="319" y="418"/>
                </a:lnTo>
                <a:lnTo>
                  <a:pt x="318" y="416"/>
                </a:lnTo>
                <a:lnTo>
                  <a:pt x="318" y="412"/>
                </a:lnTo>
                <a:lnTo>
                  <a:pt x="317" y="402"/>
                </a:lnTo>
                <a:lnTo>
                  <a:pt x="316" y="396"/>
                </a:lnTo>
                <a:lnTo>
                  <a:pt x="315" y="392"/>
                </a:lnTo>
                <a:lnTo>
                  <a:pt x="315" y="388"/>
                </a:lnTo>
                <a:lnTo>
                  <a:pt x="314" y="384"/>
                </a:lnTo>
                <a:lnTo>
                  <a:pt x="313" y="380"/>
                </a:lnTo>
                <a:lnTo>
                  <a:pt x="313" y="376"/>
                </a:lnTo>
                <a:lnTo>
                  <a:pt x="312" y="372"/>
                </a:lnTo>
                <a:lnTo>
                  <a:pt x="311" y="369"/>
                </a:lnTo>
                <a:lnTo>
                  <a:pt x="311" y="366"/>
                </a:lnTo>
                <a:lnTo>
                  <a:pt x="310" y="363"/>
                </a:lnTo>
                <a:lnTo>
                  <a:pt x="309" y="360"/>
                </a:lnTo>
                <a:lnTo>
                  <a:pt x="308" y="357"/>
                </a:lnTo>
                <a:lnTo>
                  <a:pt x="307" y="354"/>
                </a:lnTo>
                <a:lnTo>
                  <a:pt x="307" y="352"/>
                </a:lnTo>
                <a:lnTo>
                  <a:pt x="306" y="348"/>
                </a:lnTo>
                <a:lnTo>
                  <a:pt x="305" y="346"/>
                </a:lnTo>
                <a:lnTo>
                  <a:pt x="304" y="343"/>
                </a:lnTo>
                <a:lnTo>
                  <a:pt x="303" y="340"/>
                </a:lnTo>
                <a:lnTo>
                  <a:pt x="302" y="337"/>
                </a:lnTo>
                <a:lnTo>
                  <a:pt x="301" y="334"/>
                </a:lnTo>
                <a:lnTo>
                  <a:pt x="301" y="330"/>
                </a:lnTo>
                <a:lnTo>
                  <a:pt x="300" y="327"/>
                </a:lnTo>
                <a:lnTo>
                  <a:pt x="299" y="323"/>
                </a:lnTo>
                <a:lnTo>
                  <a:pt x="298" y="320"/>
                </a:lnTo>
                <a:lnTo>
                  <a:pt x="297" y="316"/>
                </a:lnTo>
                <a:lnTo>
                  <a:pt x="296" y="311"/>
                </a:lnTo>
                <a:lnTo>
                  <a:pt x="295" y="306"/>
                </a:lnTo>
                <a:lnTo>
                  <a:pt x="294" y="302"/>
                </a:lnTo>
                <a:lnTo>
                  <a:pt x="293" y="296"/>
                </a:lnTo>
                <a:lnTo>
                  <a:pt x="292" y="291"/>
                </a:lnTo>
                <a:lnTo>
                  <a:pt x="289" y="277"/>
                </a:lnTo>
                <a:lnTo>
                  <a:pt x="287" y="271"/>
                </a:lnTo>
                <a:lnTo>
                  <a:pt x="286" y="265"/>
                </a:lnTo>
                <a:lnTo>
                  <a:pt x="285" y="259"/>
                </a:lnTo>
                <a:lnTo>
                  <a:pt x="284" y="254"/>
                </a:lnTo>
                <a:lnTo>
                  <a:pt x="283" y="249"/>
                </a:lnTo>
                <a:lnTo>
                  <a:pt x="282" y="244"/>
                </a:lnTo>
                <a:lnTo>
                  <a:pt x="281" y="240"/>
                </a:lnTo>
                <a:lnTo>
                  <a:pt x="280" y="236"/>
                </a:lnTo>
                <a:lnTo>
                  <a:pt x="279" y="232"/>
                </a:lnTo>
                <a:lnTo>
                  <a:pt x="278" y="228"/>
                </a:lnTo>
                <a:lnTo>
                  <a:pt x="277" y="224"/>
                </a:lnTo>
                <a:lnTo>
                  <a:pt x="277" y="220"/>
                </a:lnTo>
                <a:lnTo>
                  <a:pt x="276" y="216"/>
                </a:lnTo>
                <a:lnTo>
                  <a:pt x="275" y="212"/>
                </a:lnTo>
                <a:lnTo>
                  <a:pt x="274" y="209"/>
                </a:lnTo>
                <a:lnTo>
                  <a:pt x="274" y="205"/>
                </a:lnTo>
                <a:lnTo>
                  <a:pt x="273" y="201"/>
                </a:lnTo>
                <a:lnTo>
                  <a:pt x="272" y="197"/>
                </a:lnTo>
                <a:lnTo>
                  <a:pt x="272" y="193"/>
                </a:lnTo>
                <a:lnTo>
                  <a:pt x="271" y="189"/>
                </a:lnTo>
                <a:lnTo>
                  <a:pt x="271" y="185"/>
                </a:lnTo>
                <a:lnTo>
                  <a:pt x="270" y="180"/>
                </a:lnTo>
                <a:lnTo>
                  <a:pt x="269" y="176"/>
                </a:lnTo>
                <a:lnTo>
                  <a:pt x="269" y="171"/>
                </a:lnTo>
                <a:lnTo>
                  <a:pt x="268" y="165"/>
                </a:lnTo>
                <a:lnTo>
                  <a:pt x="267" y="160"/>
                </a:lnTo>
                <a:lnTo>
                  <a:pt x="267" y="154"/>
                </a:lnTo>
                <a:lnTo>
                  <a:pt x="266" y="147"/>
                </a:lnTo>
                <a:lnTo>
                  <a:pt x="266" y="140"/>
                </a:lnTo>
                <a:lnTo>
                  <a:pt x="265" y="134"/>
                </a:lnTo>
                <a:lnTo>
                  <a:pt x="264" y="121"/>
                </a:lnTo>
                <a:lnTo>
                  <a:pt x="264" y="115"/>
                </a:lnTo>
                <a:lnTo>
                  <a:pt x="263" y="109"/>
                </a:lnTo>
                <a:lnTo>
                  <a:pt x="263" y="103"/>
                </a:lnTo>
                <a:lnTo>
                  <a:pt x="263" y="96"/>
                </a:lnTo>
                <a:lnTo>
                  <a:pt x="263" y="91"/>
                </a:lnTo>
                <a:lnTo>
                  <a:pt x="263" y="85"/>
                </a:lnTo>
                <a:lnTo>
                  <a:pt x="263" y="79"/>
                </a:lnTo>
                <a:lnTo>
                  <a:pt x="263" y="73"/>
                </a:lnTo>
                <a:lnTo>
                  <a:pt x="263" y="68"/>
                </a:lnTo>
                <a:lnTo>
                  <a:pt x="263" y="62"/>
                </a:lnTo>
                <a:lnTo>
                  <a:pt x="263" y="57"/>
                </a:lnTo>
                <a:lnTo>
                  <a:pt x="263" y="52"/>
                </a:lnTo>
                <a:lnTo>
                  <a:pt x="263" y="47"/>
                </a:lnTo>
                <a:lnTo>
                  <a:pt x="263" y="42"/>
                </a:lnTo>
                <a:lnTo>
                  <a:pt x="263" y="38"/>
                </a:lnTo>
                <a:lnTo>
                  <a:pt x="263" y="33"/>
                </a:lnTo>
                <a:lnTo>
                  <a:pt x="263" y="29"/>
                </a:lnTo>
                <a:lnTo>
                  <a:pt x="264" y="25"/>
                </a:lnTo>
                <a:lnTo>
                  <a:pt x="264" y="21"/>
                </a:lnTo>
                <a:lnTo>
                  <a:pt x="264" y="18"/>
                </a:lnTo>
                <a:lnTo>
                  <a:pt x="264" y="14"/>
                </a:lnTo>
                <a:lnTo>
                  <a:pt x="265" y="12"/>
                </a:lnTo>
                <a:lnTo>
                  <a:pt x="265" y="9"/>
                </a:lnTo>
                <a:lnTo>
                  <a:pt x="265" y="7"/>
                </a:lnTo>
                <a:lnTo>
                  <a:pt x="265" y="5"/>
                </a:lnTo>
                <a:lnTo>
                  <a:pt x="265" y="3"/>
                </a:lnTo>
                <a:lnTo>
                  <a:pt x="265" y="2"/>
                </a:lnTo>
                <a:lnTo>
                  <a:pt x="265" y="1"/>
                </a:lnTo>
                <a:lnTo>
                  <a:pt x="265" y="0"/>
                </a:lnTo>
                <a:lnTo>
                  <a:pt x="265" y="0"/>
                </a:lnTo>
                <a:lnTo>
                  <a:pt x="265" y="1"/>
                </a:lnTo>
                <a:lnTo>
                  <a:pt x="265" y="1"/>
                </a:lnTo>
                <a:lnTo>
                  <a:pt x="265" y="2"/>
                </a:lnTo>
                <a:lnTo>
                  <a:pt x="265" y="3"/>
                </a:lnTo>
                <a:lnTo>
                  <a:pt x="265" y="4"/>
                </a:lnTo>
                <a:lnTo>
                  <a:pt x="265" y="5"/>
                </a:lnTo>
                <a:lnTo>
                  <a:pt x="265" y="6"/>
                </a:lnTo>
                <a:lnTo>
                  <a:pt x="265" y="8"/>
                </a:lnTo>
                <a:lnTo>
                  <a:pt x="265" y="10"/>
                </a:lnTo>
                <a:lnTo>
                  <a:pt x="265" y="12"/>
                </a:lnTo>
                <a:lnTo>
                  <a:pt x="265" y="14"/>
                </a:lnTo>
                <a:lnTo>
                  <a:pt x="265" y="16"/>
                </a:lnTo>
                <a:lnTo>
                  <a:pt x="265" y="18"/>
                </a:lnTo>
                <a:lnTo>
                  <a:pt x="265" y="20"/>
                </a:lnTo>
                <a:lnTo>
                  <a:pt x="266" y="23"/>
                </a:lnTo>
                <a:lnTo>
                  <a:pt x="266" y="26"/>
                </a:lnTo>
                <a:lnTo>
                  <a:pt x="266" y="28"/>
                </a:lnTo>
                <a:lnTo>
                  <a:pt x="266" y="31"/>
                </a:lnTo>
                <a:lnTo>
                  <a:pt x="266" y="34"/>
                </a:lnTo>
                <a:lnTo>
                  <a:pt x="266" y="37"/>
                </a:lnTo>
                <a:lnTo>
                  <a:pt x="266" y="40"/>
                </a:lnTo>
                <a:lnTo>
                  <a:pt x="266" y="43"/>
                </a:lnTo>
                <a:lnTo>
                  <a:pt x="266" y="46"/>
                </a:lnTo>
                <a:lnTo>
                  <a:pt x="266" y="49"/>
                </a:lnTo>
                <a:lnTo>
                  <a:pt x="266" y="52"/>
                </a:lnTo>
                <a:lnTo>
                  <a:pt x="265" y="56"/>
                </a:lnTo>
                <a:lnTo>
                  <a:pt x="265" y="59"/>
                </a:lnTo>
                <a:lnTo>
                  <a:pt x="265" y="62"/>
                </a:lnTo>
                <a:lnTo>
                  <a:pt x="265" y="66"/>
                </a:lnTo>
                <a:lnTo>
                  <a:pt x="265" y="69"/>
                </a:lnTo>
                <a:lnTo>
                  <a:pt x="265" y="73"/>
                </a:lnTo>
                <a:lnTo>
                  <a:pt x="265" y="86"/>
                </a:lnTo>
                <a:lnTo>
                  <a:pt x="264" y="93"/>
                </a:lnTo>
                <a:lnTo>
                  <a:pt x="264" y="99"/>
                </a:lnTo>
                <a:lnTo>
                  <a:pt x="264" y="104"/>
                </a:lnTo>
                <a:lnTo>
                  <a:pt x="264" y="110"/>
                </a:lnTo>
                <a:lnTo>
                  <a:pt x="264" y="115"/>
                </a:lnTo>
                <a:lnTo>
                  <a:pt x="264" y="120"/>
                </a:lnTo>
                <a:lnTo>
                  <a:pt x="264" y="124"/>
                </a:lnTo>
                <a:lnTo>
                  <a:pt x="264" y="129"/>
                </a:lnTo>
                <a:lnTo>
                  <a:pt x="263" y="133"/>
                </a:lnTo>
                <a:lnTo>
                  <a:pt x="263" y="137"/>
                </a:lnTo>
                <a:lnTo>
                  <a:pt x="263" y="141"/>
                </a:lnTo>
                <a:lnTo>
                  <a:pt x="263" y="145"/>
                </a:lnTo>
                <a:lnTo>
                  <a:pt x="263" y="148"/>
                </a:lnTo>
                <a:lnTo>
                  <a:pt x="263" y="152"/>
                </a:lnTo>
                <a:lnTo>
                  <a:pt x="263" y="156"/>
                </a:lnTo>
                <a:lnTo>
                  <a:pt x="263" y="160"/>
                </a:lnTo>
                <a:lnTo>
                  <a:pt x="262" y="164"/>
                </a:lnTo>
                <a:lnTo>
                  <a:pt x="262" y="168"/>
                </a:lnTo>
                <a:lnTo>
                  <a:pt x="262" y="172"/>
                </a:lnTo>
                <a:lnTo>
                  <a:pt x="261" y="176"/>
                </a:lnTo>
                <a:lnTo>
                  <a:pt x="261" y="180"/>
                </a:lnTo>
                <a:lnTo>
                  <a:pt x="260" y="184"/>
                </a:lnTo>
                <a:lnTo>
                  <a:pt x="259" y="189"/>
                </a:lnTo>
                <a:lnTo>
                  <a:pt x="259" y="194"/>
                </a:lnTo>
                <a:lnTo>
                  <a:pt x="258" y="199"/>
                </a:lnTo>
                <a:lnTo>
                  <a:pt x="257" y="205"/>
                </a:lnTo>
                <a:lnTo>
                  <a:pt x="256" y="210"/>
                </a:lnTo>
                <a:lnTo>
                  <a:pt x="255" y="217"/>
                </a:lnTo>
                <a:lnTo>
                  <a:pt x="253" y="223"/>
                </a:lnTo>
                <a:lnTo>
                  <a:pt x="252" y="230"/>
                </a:lnTo>
                <a:lnTo>
                  <a:pt x="249" y="244"/>
                </a:lnTo>
                <a:lnTo>
                  <a:pt x="247" y="251"/>
                </a:lnTo>
                <a:lnTo>
                  <a:pt x="246" y="257"/>
                </a:lnTo>
                <a:lnTo>
                  <a:pt x="245" y="263"/>
                </a:lnTo>
                <a:lnTo>
                  <a:pt x="243" y="268"/>
                </a:lnTo>
                <a:lnTo>
                  <a:pt x="242" y="273"/>
                </a:lnTo>
                <a:lnTo>
                  <a:pt x="241" y="278"/>
                </a:lnTo>
                <a:lnTo>
                  <a:pt x="239" y="282"/>
                </a:lnTo>
                <a:lnTo>
                  <a:pt x="238" y="287"/>
                </a:lnTo>
                <a:lnTo>
                  <a:pt x="237" y="291"/>
                </a:lnTo>
                <a:lnTo>
                  <a:pt x="235" y="295"/>
                </a:lnTo>
                <a:lnTo>
                  <a:pt x="234" y="299"/>
                </a:lnTo>
                <a:lnTo>
                  <a:pt x="232" y="302"/>
                </a:lnTo>
                <a:lnTo>
                  <a:pt x="231" y="306"/>
                </a:lnTo>
                <a:lnTo>
                  <a:pt x="229" y="310"/>
                </a:lnTo>
                <a:lnTo>
                  <a:pt x="228" y="314"/>
                </a:lnTo>
                <a:lnTo>
                  <a:pt x="227" y="317"/>
                </a:lnTo>
                <a:lnTo>
                  <a:pt x="225" y="321"/>
                </a:lnTo>
                <a:lnTo>
                  <a:pt x="223" y="325"/>
                </a:lnTo>
                <a:lnTo>
                  <a:pt x="222" y="329"/>
                </a:lnTo>
                <a:lnTo>
                  <a:pt x="220" y="333"/>
                </a:lnTo>
                <a:lnTo>
                  <a:pt x="218" y="337"/>
                </a:lnTo>
                <a:lnTo>
                  <a:pt x="217" y="342"/>
                </a:lnTo>
                <a:lnTo>
                  <a:pt x="215" y="346"/>
                </a:lnTo>
                <a:lnTo>
                  <a:pt x="213" y="351"/>
                </a:lnTo>
                <a:lnTo>
                  <a:pt x="211" y="356"/>
                </a:lnTo>
                <a:lnTo>
                  <a:pt x="209" y="362"/>
                </a:lnTo>
                <a:lnTo>
                  <a:pt x="206" y="368"/>
                </a:lnTo>
                <a:lnTo>
                  <a:pt x="204" y="374"/>
                </a:lnTo>
                <a:lnTo>
                  <a:pt x="202" y="381"/>
                </a:lnTo>
                <a:lnTo>
                  <a:pt x="199" y="388"/>
                </a:lnTo>
                <a:lnTo>
                  <a:pt x="197" y="394"/>
                </a:lnTo>
                <a:lnTo>
                  <a:pt x="196" y="397"/>
                </a:lnTo>
                <a:lnTo>
                  <a:pt x="195" y="400"/>
                </a:lnTo>
                <a:lnTo>
                  <a:pt x="194" y="403"/>
                </a:lnTo>
                <a:lnTo>
                  <a:pt x="193" y="405"/>
                </a:lnTo>
                <a:lnTo>
                  <a:pt x="193" y="408"/>
                </a:lnTo>
                <a:lnTo>
                  <a:pt x="192" y="410"/>
                </a:lnTo>
                <a:lnTo>
                  <a:pt x="191" y="412"/>
                </a:lnTo>
                <a:lnTo>
                  <a:pt x="191" y="414"/>
                </a:lnTo>
                <a:lnTo>
                  <a:pt x="191" y="416"/>
                </a:lnTo>
                <a:lnTo>
                  <a:pt x="190" y="418"/>
                </a:lnTo>
                <a:lnTo>
                  <a:pt x="189" y="420"/>
                </a:lnTo>
                <a:lnTo>
                  <a:pt x="189" y="422"/>
                </a:lnTo>
                <a:lnTo>
                  <a:pt x="188" y="424"/>
                </a:lnTo>
                <a:lnTo>
                  <a:pt x="188" y="425"/>
                </a:lnTo>
                <a:lnTo>
                  <a:pt x="187" y="427"/>
                </a:lnTo>
                <a:lnTo>
                  <a:pt x="187" y="429"/>
                </a:lnTo>
                <a:lnTo>
                  <a:pt x="186" y="430"/>
                </a:lnTo>
                <a:lnTo>
                  <a:pt x="185" y="432"/>
                </a:lnTo>
                <a:lnTo>
                  <a:pt x="185" y="434"/>
                </a:lnTo>
                <a:lnTo>
                  <a:pt x="184" y="436"/>
                </a:lnTo>
                <a:lnTo>
                  <a:pt x="183" y="438"/>
                </a:lnTo>
                <a:lnTo>
                  <a:pt x="183" y="440"/>
                </a:lnTo>
                <a:lnTo>
                  <a:pt x="182" y="442"/>
                </a:lnTo>
                <a:lnTo>
                  <a:pt x="181" y="444"/>
                </a:lnTo>
                <a:lnTo>
                  <a:pt x="179" y="447"/>
                </a:lnTo>
                <a:lnTo>
                  <a:pt x="178" y="449"/>
                </a:lnTo>
                <a:lnTo>
                  <a:pt x="177" y="452"/>
                </a:lnTo>
                <a:lnTo>
                  <a:pt x="175" y="454"/>
                </a:lnTo>
                <a:lnTo>
                  <a:pt x="174" y="458"/>
                </a:lnTo>
                <a:lnTo>
                  <a:pt x="173" y="461"/>
                </a:lnTo>
                <a:lnTo>
                  <a:pt x="169" y="468"/>
                </a:lnTo>
                <a:lnTo>
                  <a:pt x="167" y="470"/>
                </a:lnTo>
                <a:lnTo>
                  <a:pt x="165" y="474"/>
                </a:lnTo>
                <a:lnTo>
                  <a:pt x="163" y="476"/>
                </a:lnTo>
                <a:lnTo>
                  <a:pt x="162" y="478"/>
                </a:lnTo>
                <a:lnTo>
                  <a:pt x="160" y="481"/>
                </a:lnTo>
                <a:lnTo>
                  <a:pt x="159" y="483"/>
                </a:lnTo>
                <a:lnTo>
                  <a:pt x="157" y="485"/>
                </a:lnTo>
                <a:lnTo>
                  <a:pt x="155" y="487"/>
                </a:lnTo>
                <a:lnTo>
                  <a:pt x="154" y="489"/>
                </a:lnTo>
                <a:lnTo>
                  <a:pt x="152" y="491"/>
                </a:lnTo>
                <a:lnTo>
                  <a:pt x="151" y="492"/>
                </a:lnTo>
                <a:lnTo>
                  <a:pt x="149" y="494"/>
                </a:lnTo>
                <a:lnTo>
                  <a:pt x="148" y="496"/>
                </a:lnTo>
                <a:lnTo>
                  <a:pt x="146" y="497"/>
                </a:lnTo>
                <a:lnTo>
                  <a:pt x="145" y="499"/>
                </a:lnTo>
                <a:lnTo>
                  <a:pt x="143" y="500"/>
                </a:lnTo>
                <a:lnTo>
                  <a:pt x="142" y="502"/>
                </a:lnTo>
                <a:lnTo>
                  <a:pt x="140" y="504"/>
                </a:lnTo>
                <a:lnTo>
                  <a:pt x="139" y="506"/>
                </a:lnTo>
                <a:lnTo>
                  <a:pt x="137" y="507"/>
                </a:lnTo>
                <a:lnTo>
                  <a:pt x="136" y="509"/>
                </a:lnTo>
                <a:lnTo>
                  <a:pt x="134" y="511"/>
                </a:lnTo>
                <a:lnTo>
                  <a:pt x="132" y="514"/>
                </a:lnTo>
                <a:lnTo>
                  <a:pt x="131" y="516"/>
                </a:lnTo>
                <a:lnTo>
                  <a:pt x="129" y="518"/>
                </a:lnTo>
                <a:lnTo>
                  <a:pt x="127" y="521"/>
                </a:lnTo>
                <a:lnTo>
                  <a:pt x="125" y="524"/>
                </a:lnTo>
                <a:lnTo>
                  <a:pt x="123" y="527"/>
                </a:lnTo>
                <a:lnTo>
                  <a:pt x="121" y="530"/>
                </a:lnTo>
                <a:lnTo>
                  <a:pt x="120" y="534"/>
                </a:lnTo>
                <a:lnTo>
                  <a:pt x="115" y="542"/>
                </a:lnTo>
                <a:lnTo>
                  <a:pt x="113" y="545"/>
                </a:lnTo>
                <a:lnTo>
                  <a:pt x="111" y="549"/>
                </a:lnTo>
                <a:lnTo>
                  <a:pt x="109" y="552"/>
                </a:lnTo>
                <a:lnTo>
                  <a:pt x="108" y="555"/>
                </a:lnTo>
                <a:lnTo>
                  <a:pt x="107" y="558"/>
                </a:lnTo>
                <a:lnTo>
                  <a:pt x="105" y="561"/>
                </a:lnTo>
                <a:lnTo>
                  <a:pt x="104" y="564"/>
                </a:lnTo>
                <a:lnTo>
                  <a:pt x="103" y="566"/>
                </a:lnTo>
                <a:lnTo>
                  <a:pt x="101" y="569"/>
                </a:lnTo>
                <a:lnTo>
                  <a:pt x="101" y="571"/>
                </a:lnTo>
                <a:lnTo>
                  <a:pt x="99" y="574"/>
                </a:lnTo>
                <a:lnTo>
                  <a:pt x="99" y="576"/>
                </a:lnTo>
                <a:lnTo>
                  <a:pt x="98" y="578"/>
                </a:lnTo>
                <a:lnTo>
                  <a:pt x="97" y="581"/>
                </a:lnTo>
                <a:lnTo>
                  <a:pt x="96" y="583"/>
                </a:lnTo>
                <a:lnTo>
                  <a:pt x="95" y="586"/>
                </a:lnTo>
                <a:lnTo>
                  <a:pt x="95" y="588"/>
                </a:lnTo>
                <a:lnTo>
                  <a:pt x="94" y="590"/>
                </a:lnTo>
                <a:lnTo>
                  <a:pt x="93" y="593"/>
                </a:lnTo>
                <a:lnTo>
                  <a:pt x="92" y="595"/>
                </a:lnTo>
                <a:lnTo>
                  <a:pt x="91" y="598"/>
                </a:lnTo>
                <a:lnTo>
                  <a:pt x="90" y="601"/>
                </a:lnTo>
                <a:lnTo>
                  <a:pt x="89" y="604"/>
                </a:lnTo>
                <a:lnTo>
                  <a:pt x="88" y="607"/>
                </a:lnTo>
                <a:lnTo>
                  <a:pt x="87" y="610"/>
                </a:lnTo>
                <a:lnTo>
                  <a:pt x="86" y="614"/>
                </a:lnTo>
                <a:lnTo>
                  <a:pt x="85" y="618"/>
                </a:lnTo>
                <a:lnTo>
                  <a:pt x="83" y="622"/>
                </a:lnTo>
                <a:lnTo>
                  <a:pt x="82" y="626"/>
                </a:lnTo>
                <a:lnTo>
                  <a:pt x="80" y="630"/>
                </a:lnTo>
                <a:lnTo>
                  <a:pt x="76" y="641"/>
                </a:lnTo>
                <a:lnTo>
                  <a:pt x="74" y="646"/>
                </a:lnTo>
                <a:lnTo>
                  <a:pt x="72" y="650"/>
                </a:lnTo>
                <a:lnTo>
                  <a:pt x="71" y="654"/>
                </a:lnTo>
                <a:lnTo>
                  <a:pt x="69" y="658"/>
                </a:lnTo>
                <a:lnTo>
                  <a:pt x="67" y="662"/>
                </a:lnTo>
                <a:lnTo>
                  <a:pt x="66" y="666"/>
                </a:lnTo>
                <a:lnTo>
                  <a:pt x="64" y="669"/>
                </a:lnTo>
                <a:lnTo>
                  <a:pt x="63" y="672"/>
                </a:lnTo>
                <a:lnTo>
                  <a:pt x="61" y="676"/>
                </a:lnTo>
                <a:lnTo>
                  <a:pt x="60" y="678"/>
                </a:lnTo>
                <a:lnTo>
                  <a:pt x="59" y="682"/>
                </a:lnTo>
                <a:lnTo>
                  <a:pt x="58" y="684"/>
                </a:lnTo>
                <a:lnTo>
                  <a:pt x="57" y="687"/>
                </a:lnTo>
                <a:lnTo>
                  <a:pt x="55" y="690"/>
                </a:lnTo>
                <a:lnTo>
                  <a:pt x="54" y="693"/>
                </a:lnTo>
                <a:lnTo>
                  <a:pt x="53" y="696"/>
                </a:lnTo>
                <a:lnTo>
                  <a:pt x="52" y="699"/>
                </a:lnTo>
                <a:lnTo>
                  <a:pt x="51" y="702"/>
                </a:lnTo>
                <a:lnTo>
                  <a:pt x="50" y="705"/>
                </a:lnTo>
                <a:lnTo>
                  <a:pt x="49" y="708"/>
                </a:lnTo>
                <a:lnTo>
                  <a:pt x="48" y="711"/>
                </a:lnTo>
                <a:lnTo>
                  <a:pt x="47" y="715"/>
                </a:lnTo>
                <a:lnTo>
                  <a:pt x="46" y="718"/>
                </a:lnTo>
                <a:lnTo>
                  <a:pt x="45" y="722"/>
                </a:lnTo>
                <a:lnTo>
                  <a:pt x="45" y="726"/>
                </a:lnTo>
                <a:lnTo>
                  <a:pt x="44" y="731"/>
                </a:lnTo>
                <a:lnTo>
                  <a:pt x="43" y="736"/>
                </a:lnTo>
                <a:lnTo>
                  <a:pt x="42" y="740"/>
                </a:lnTo>
                <a:lnTo>
                  <a:pt x="41" y="746"/>
                </a:lnTo>
                <a:lnTo>
                  <a:pt x="40" y="752"/>
                </a:lnTo>
                <a:lnTo>
                  <a:pt x="34" y="786"/>
                </a:lnTo>
                <a:lnTo>
                  <a:pt x="31" y="802"/>
                </a:lnTo>
                <a:lnTo>
                  <a:pt x="29" y="819"/>
                </a:lnTo>
                <a:lnTo>
                  <a:pt x="25" y="836"/>
                </a:lnTo>
                <a:lnTo>
                  <a:pt x="23" y="852"/>
                </a:lnTo>
                <a:lnTo>
                  <a:pt x="20" y="868"/>
                </a:lnTo>
                <a:lnTo>
                  <a:pt x="17" y="884"/>
                </a:lnTo>
                <a:lnTo>
                  <a:pt x="15" y="899"/>
                </a:lnTo>
                <a:lnTo>
                  <a:pt x="12" y="914"/>
                </a:lnTo>
                <a:lnTo>
                  <a:pt x="10" y="929"/>
                </a:lnTo>
                <a:lnTo>
                  <a:pt x="8" y="944"/>
                </a:lnTo>
                <a:lnTo>
                  <a:pt x="6" y="958"/>
                </a:lnTo>
                <a:lnTo>
                  <a:pt x="4" y="972"/>
                </a:lnTo>
                <a:lnTo>
                  <a:pt x="3" y="985"/>
                </a:lnTo>
                <a:lnTo>
                  <a:pt x="2" y="998"/>
                </a:lnTo>
                <a:lnTo>
                  <a:pt x="1" y="1010"/>
                </a:lnTo>
                <a:lnTo>
                  <a:pt x="0" y="1022"/>
                </a:lnTo>
                <a:lnTo>
                  <a:pt x="0" y="1034"/>
                </a:lnTo>
                <a:lnTo>
                  <a:pt x="0" y="1044"/>
                </a:lnTo>
                <a:lnTo>
                  <a:pt x="1" y="1055"/>
                </a:lnTo>
                <a:lnTo>
                  <a:pt x="2" y="1065"/>
                </a:lnTo>
                <a:lnTo>
                  <a:pt x="3" y="1074"/>
                </a:lnTo>
                <a:lnTo>
                  <a:pt x="5" y="1082"/>
                </a:lnTo>
                <a:lnTo>
                  <a:pt x="7" y="1090"/>
                </a:lnTo>
                <a:lnTo>
                  <a:pt x="11" y="1098"/>
                </a:lnTo>
                <a:lnTo>
                  <a:pt x="14" y="1104"/>
                </a:lnTo>
                <a:lnTo>
                  <a:pt x="18" y="1110"/>
                </a:lnTo>
                <a:lnTo>
                  <a:pt x="23" y="1116"/>
                </a:lnTo>
                <a:lnTo>
                  <a:pt x="28" y="1120"/>
                </a:lnTo>
                <a:lnTo>
                  <a:pt x="33" y="1124"/>
                </a:lnTo>
                <a:lnTo>
                  <a:pt x="40" y="1127"/>
                </a:lnTo>
                <a:lnTo>
                  <a:pt x="41" y="1127"/>
                </a:lnTo>
                <a:lnTo>
                  <a:pt x="41" y="1127"/>
                </a:lnTo>
                <a:lnTo>
                  <a:pt x="41" y="1127"/>
                </a:lnTo>
                <a:lnTo>
                  <a:pt x="42" y="1127"/>
                </a:lnTo>
                <a:lnTo>
                  <a:pt x="42" y="1127"/>
                </a:lnTo>
                <a:lnTo>
                  <a:pt x="43" y="1127"/>
                </a:lnTo>
                <a:lnTo>
                  <a:pt x="43" y="1127"/>
                </a:lnTo>
                <a:lnTo>
                  <a:pt x="43" y="1126"/>
                </a:lnTo>
                <a:lnTo>
                  <a:pt x="44" y="1126"/>
                </a:lnTo>
                <a:lnTo>
                  <a:pt x="44" y="1126"/>
                </a:lnTo>
                <a:lnTo>
                  <a:pt x="45" y="1126"/>
                </a:lnTo>
                <a:lnTo>
                  <a:pt x="45" y="1125"/>
                </a:lnTo>
                <a:lnTo>
                  <a:pt x="46" y="1125"/>
                </a:lnTo>
                <a:lnTo>
                  <a:pt x="46" y="1124"/>
                </a:lnTo>
                <a:lnTo>
                  <a:pt x="47" y="1124"/>
                </a:lnTo>
                <a:lnTo>
                  <a:pt x="47" y="1124"/>
                </a:lnTo>
                <a:lnTo>
                  <a:pt x="47" y="1123"/>
                </a:lnTo>
                <a:lnTo>
                  <a:pt x="48" y="1123"/>
                </a:lnTo>
                <a:lnTo>
                  <a:pt x="49" y="1122"/>
                </a:lnTo>
                <a:lnTo>
                  <a:pt x="49" y="1122"/>
                </a:lnTo>
                <a:lnTo>
                  <a:pt x="49" y="1121"/>
                </a:lnTo>
                <a:lnTo>
                  <a:pt x="50" y="1121"/>
                </a:lnTo>
                <a:lnTo>
                  <a:pt x="50" y="1120"/>
                </a:lnTo>
                <a:lnTo>
                  <a:pt x="51" y="1120"/>
                </a:lnTo>
                <a:lnTo>
                  <a:pt x="51" y="1119"/>
                </a:lnTo>
                <a:lnTo>
                  <a:pt x="51" y="1118"/>
                </a:lnTo>
                <a:lnTo>
                  <a:pt x="52" y="1118"/>
                </a:lnTo>
                <a:lnTo>
                  <a:pt x="52" y="1117"/>
                </a:lnTo>
                <a:lnTo>
                  <a:pt x="53" y="1116"/>
                </a:lnTo>
                <a:lnTo>
                  <a:pt x="53" y="1116"/>
                </a:lnTo>
                <a:lnTo>
                  <a:pt x="53" y="1115"/>
                </a:lnTo>
              </a:path>
            </a:pathLst>
          </a:custGeom>
          <a:solidFill>
            <a:srgbClr val="A0CA88"/>
          </a:solidFill>
          <a:ln w="20320" cap="flat" cmpd="sng">
            <a:solidFill>
              <a:srgbClr val="008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5062" name="Freeform 22"/>
          <p:cNvSpPr>
            <a:spLocks/>
          </p:cNvSpPr>
          <p:nvPr/>
        </p:nvSpPr>
        <p:spPr bwMode="auto">
          <a:xfrm>
            <a:off x="1828800" y="4454525"/>
            <a:ext cx="320675" cy="334963"/>
          </a:xfrm>
          <a:custGeom>
            <a:avLst/>
            <a:gdLst>
              <a:gd name="T0" fmla="*/ 215 w 226"/>
              <a:gd name="T1" fmla="*/ 13 h 211"/>
              <a:gd name="T2" fmla="*/ 188 w 226"/>
              <a:gd name="T3" fmla="*/ 5 h 211"/>
              <a:gd name="T4" fmla="*/ 150 w 226"/>
              <a:gd name="T5" fmla="*/ 1 h 211"/>
              <a:gd name="T6" fmla="*/ 105 w 226"/>
              <a:gd name="T7" fmla="*/ 1 h 211"/>
              <a:gd name="T8" fmla="*/ 56 w 226"/>
              <a:gd name="T9" fmla="*/ 8 h 211"/>
              <a:gd name="T10" fmla="*/ 30 w 226"/>
              <a:gd name="T11" fmla="*/ 14 h 211"/>
              <a:gd name="T12" fmla="*/ 20 w 226"/>
              <a:gd name="T13" fmla="*/ 17 h 211"/>
              <a:gd name="T14" fmla="*/ 12 w 226"/>
              <a:gd name="T15" fmla="*/ 21 h 211"/>
              <a:gd name="T16" fmla="*/ 6 w 226"/>
              <a:gd name="T17" fmla="*/ 27 h 211"/>
              <a:gd name="T18" fmla="*/ 2 w 226"/>
              <a:gd name="T19" fmla="*/ 34 h 211"/>
              <a:gd name="T20" fmla="*/ 0 w 226"/>
              <a:gd name="T21" fmla="*/ 49 h 211"/>
              <a:gd name="T22" fmla="*/ 7 w 226"/>
              <a:gd name="T23" fmla="*/ 62 h 211"/>
              <a:gd name="T24" fmla="*/ 20 w 226"/>
              <a:gd name="T25" fmla="*/ 74 h 211"/>
              <a:gd name="T26" fmla="*/ 34 w 226"/>
              <a:gd name="T27" fmla="*/ 86 h 211"/>
              <a:gd name="T28" fmla="*/ 47 w 226"/>
              <a:gd name="T29" fmla="*/ 103 h 211"/>
              <a:gd name="T30" fmla="*/ 56 w 226"/>
              <a:gd name="T31" fmla="*/ 127 h 211"/>
              <a:gd name="T32" fmla="*/ 60 w 226"/>
              <a:gd name="T33" fmla="*/ 143 h 211"/>
              <a:gd name="T34" fmla="*/ 62 w 226"/>
              <a:gd name="T35" fmla="*/ 156 h 211"/>
              <a:gd name="T36" fmla="*/ 62 w 226"/>
              <a:gd name="T37" fmla="*/ 168 h 211"/>
              <a:gd name="T38" fmla="*/ 58 w 226"/>
              <a:gd name="T39" fmla="*/ 183 h 211"/>
              <a:gd name="T40" fmla="*/ 52 w 226"/>
              <a:gd name="T41" fmla="*/ 198 h 211"/>
              <a:gd name="T42" fmla="*/ 50 w 226"/>
              <a:gd name="T43" fmla="*/ 201 h 211"/>
              <a:gd name="T44" fmla="*/ 48 w 226"/>
              <a:gd name="T45" fmla="*/ 204 h 211"/>
              <a:gd name="T46" fmla="*/ 45 w 226"/>
              <a:gd name="T47" fmla="*/ 206 h 211"/>
              <a:gd name="T48" fmla="*/ 42 w 226"/>
              <a:gd name="T49" fmla="*/ 208 h 211"/>
              <a:gd name="T50" fmla="*/ 40 w 226"/>
              <a:gd name="T51" fmla="*/ 210 h 211"/>
              <a:gd name="T52" fmla="*/ 40 w 226"/>
              <a:gd name="T53" fmla="*/ 210 h 211"/>
              <a:gd name="T54" fmla="*/ 40 w 226"/>
              <a:gd name="T55" fmla="*/ 210 h 211"/>
              <a:gd name="T56" fmla="*/ 40 w 226"/>
              <a:gd name="T57" fmla="*/ 210 h 211"/>
              <a:gd name="T58" fmla="*/ 40 w 226"/>
              <a:gd name="T59" fmla="*/ 210 h 211"/>
              <a:gd name="T60" fmla="*/ 40 w 226"/>
              <a:gd name="T61" fmla="*/ 210 h 211"/>
              <a:gd name="T62" fmla="*/ 46 w 226"/>
              <a:gd name="T63" fmla="*/ 208 h 211"/>
              <a:gd name="T64" fmla="*/ 54 w 226"/>
              <a:gd name="T65" fmla="*/ 208 h 211"/>
              <a:gd name="T66" fmla="*/ 62 w 226"/>
              <a:gd name="T67" fmla="*/ 207 h 211"/>
              <a:gd name="T68" fmla="*/ 70 w 226"/>
              <a:gd name="T69" fmla="*/ 204 h 211"/>
              <a:gd name="T70" fmla="*/ 78 w 226"/>
              <a:gd name="T71" fmla="*/ 199 h 211"/>
              <a:gd name="T72" fmla="*/ 83 w 226"/>
              <a:gd name="T73" fmla="*/ 189 h 211"/>
              <a:gd name="T74" fmla="*/ 83 w 226"/>
              <a:gd name="T75" fmla="*/ 180 h 211"/>
              <a:gd name="T76" fmla="*/ 81 w 226"/>
              <a:gd name="T77" fmla="*/ 171 h 211"/>
              <a:gd name="T78" fmla="*/ 78 w 226"/>
              <a:gd name="T79" fmla="*/ 161 h 211"/>
              <a:gd name="T80" fmla="*/ 78 w 226"/>
              <a:gd name="T81" fmla="*/ 150 h 211"/>
              <a:gd name="T82" fmla="*/ 88 w 226"/>
              <a:gd name="T83" fmla="*/ 123 h 211"/>
              <a:gd name="T84" fmla="*/ 103 w 226"/>
              <a:gd name="T85" fmla="*/ 98 h 211"/>
              <a:gd name="T86" fmla="*/ 119 w 226"/>
              <a:gd name="T87" fmla="*/ 78 h 211"/>
              <a:gd name="T88" fmla="*/ 136 w 226"/>
              <a:gd name="T89" fmla="*/ 62 h 211"/>
              <a:gd name="T90" fmla="*/ 151 w 226"/>
              <a:gd name="T91" fmla="*/ 48 h 211"/>
              <a:gd name="T92" fmla="*/ 159 w 226"/>
              <a:gd name="T93" fmla="*/ 38 h 211"/>
              <a:gd name="T94" fmla="*/ 159 w 226"/>
              <a:gd name="T95" fmla="*/ 38 h 211"/>
              <a:gd name="T96" fmla="*/ 159 w 226"/>
              <a:gd name="T97" fmla="*/ 38 h 211"/>
              <a:gd name="T98" fmla="*/ 159 w 226"/>
              <a:gd name="T99" fmla="*/ 38 h 211"/>
              <a:gd name="T100" fmla="*/ 159 w 226"/>
              <a:gd name="T101" fmla="*/ 38 h 211"/>
              <a:gd name="T102" fmla="*/ 162 w 226"/>
              <a:gd name="T103" fmla="*/ 37 h 211"/>
              <a:gd name="T104" fmla="*/ 176 w 226"/>
              <a:gd name="T105" fmla="*/ 36 h 211"/>
              <a:gd name="T106" fmla="*/ 193 w 226"/>
              <a:gd name="T107" fmla="*/ 34 h 211"/>
              <a:gd name="T108" fmla="*/ 209 w 226"/>
              <a:gd name="T109" fmla="*/ 32 h 211"/>
              <a:gd name="T110" fmla="*/ 220 w 226"/>
              <a:gd name="T111" fmla="*/ 29 h 211"/>
              <a:gd name="T112" fmla="*/ 225 w 226"/>
              <a:gd name="T113" fmla="*/ 25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6" h="211">
                <a:moveTo>
                  <a:pt x="225" y="25"/>
                </a:moveTo>
                <a:lnTo>
                  <a:pt x="224" y="21"/>
                </a:lnTo>
                <a:lnTo>
                  <a:pt x="222" y="19"/>
                </a:lnTo>
                <a:lnTo>
                  <a:pt x="220" y="17"/>
                </a:lnTo>
                <a:lnTo>
                  <a:pt x="218" y="15"/>
                </a:lnTo>
                <a:lnTo>
                  <a:pt x="215" y="13"/>
                </a:lnTo>
                <a:lnTo>
                  <a:pt x="211" y="12"/>
                </a:lnTo>
                <a:lnTo>
                  <a:pt x="208" y="10"/>
                </a:lnTo>
                <a:lnTo>
                  <a:pt x="203" y="9"/>
                </a:lnTo>
                <a:lnTo>
                  <a:pt x="199" y="7"/>
                </a:lnTo>
                <a:lnTo>
                  <a:pt x="194" y="6"/>
                </a:lnTo>
                <a:lnTo>
                  <a:pt x="188" y="5"/>
                </a:lnTo>
                <a:lnTo>
                  <a:pt x="183" y="4"/>
                </a:lnTo>
                <a:lnTo>
                  <a:pt x="177" y="3"/>
                </a:lnTo>
                <a:lnTo>
                  <a:pt x="170" y="2"/>
                </a:lnTo>
                <a:lnTo>
                  <a:pt x="164" y="1"/>
                </a:lnTo>
                <a:lnTo>
                  <a:pt x="157" y="1"/>
                </a:lnTo>
                <a:lnTo>
                  <a:pt x="150" y="1"/>
                </a:lnTo>
                <a:lnTo>
                  <a:pt x="143" y="0"/>
                </a:lnTo>
                <a:lnTo>
                  <a:pt x="136" y="0"/>
                </a:lnTo>
                <a:lnTo>
                  <a:pt x="128" y="0"/>
                </a:lnTo>
                <a:lnTo>
                  <a:pt x="120" y="0"/>
                </a:lnTo>
                <a:lnTo>
                  <a:pt x="112" y="1"/>
                </a:lnTo>
                <a:lnTo>
                  <a:pt x="105" y="1"/>
                </a:lnTo>
                <a:lnTo>
                  <a:pt x="97" y="2"/>
                </a:lnTo>
                <a:lnTo>
                  <a:pt x="89" y="3"/>
                </a:lnTo>
                <a:lnTo>
                  <a:pt x="80" y="4"/>
                </a:lnTo>
                <a:lnTo>
                  <a:pt x="72" y="5"/>
                </a:lnTo>
                <a:lnTo>
                  <a:pt x="64" y="6"/>
                </a:lnTo>
                <a:lnTo>
                  <a:pt x="56" y="8"/>
                </a:lnTo>
                <a:lnTo>
                  <a:pt x="48" y="9"/>
                </a:lnTo>
                <a:lnTo>
                  <a:pt x="40" y="12"/>
                </a:lnTo>
                <a:lnTo>
                  <a:pt x="36" y="13"/>
                </a:lnTo>
                <a:lnTo>
                  <a:pt x="34" y="13"/>
                </a:lnTo>
                <a:lnTo>
                  <a:pt x="32" y="14"/>
                </a:lnTo>
                <a:lnTo>
                  <a:pt x="30" y="14"/>
                </a:lnTo>
                <a:lnTo>
                  <a:pt x="29" y="15"/>
                </a:lnTo>
                <a:lnTo>
                  <a:pt x="27" y="15"/>
                </a:lnTo>
                <a:lnTo>
                  <a:pt x="25" y="16"/>
                </a:lnTo>
                <a:lnTo>
                  <a:pt x="24" y="16"/>
                </a:lnTo>
                <a:lnTo>
                  <a:pt x="22" y="17"/>
                </a:lnTo>
                <a:lnTo>
                  <a:pt x="20" y="17"/>
                </a:lnTo>
                <a:lnTo>
                  <a:pt x="19" y="18"/>
                </a:lnTo>
                <a:lnTo>
                  <a:pt x="17" y="19"/>
                </a:lnTo>
                <a:lnTo>
                  <a:pt x="16" y="19"/>
                </a:lnTo>
                <a:lnTo>
                  <a:pt x="14" y="20"/>
                </a:lnTo>
                <a:lnTo>
                  <a:pt x="13" y="21"/>
                </a:lnTo>
                <a:lnTo>
                  <a:pt x="12" y="21"/>
                </a:lnTo>
                <a:lnTo>
                  <a:pt x="11" y="22"/>
                </a:lnTo>
                <a:lnTo>
                  <a:pt x="10" y="23"/>
                </a:lnTo>
                <a:lnTo>
                  <a:pt x="9" y="24"/>
                </a:lnTo>
                <a:lnTo>
                  <a:pt x="8" y="25"/>
                </a:lnTo>
                <a:lnTo>
                  <a:pt x="7" y="26"/>
                </a:lnTo>
                <a:lnTo>
                  <a:pt x="6" y="27"/>
                </a:lnTo>
                <a:lnTo>
                  <a:pt x="5" y="28"/>
                </a:lnTo>
                <a:lnTo>
                  <a:pt x="4" y="29"/>
                </a:lnTo>
                <a:lnTo>
                  <a:pt x="3" y="30"/>
                </a:lnTo>
                <a:lnTo>
                  <a:pt x="3" y="31"/>
                </a:lnTo>
                <a:lnTo>
                  <a:pt x="2" y="32"/>
                </a:lnTo>
                <a:lnTo>
                  <a:pt x="2" y="34"/>
                </a:lnTo>
                <a:lnTo>
                  <a:pt x="1" y="35"/>
                </a:lnTo>
                <a:lnTo>
                  <a:pt x="0" y="37"/>
                </a:lnTo>
                <a:lnTo>
                  <a:pt x="0" y="38"/>
                </a:lnTo>
                <a:lnTo>
                  <a:pt x="0" y="44"/>
                </a:lnTo>
                <a:lnTo>
                  <a:pt x="0" y="47"/>
                </a:lnTo>
                <a:lnTo>
                  <a:pt x="0" y="49"/>
                </a:lnTo>
                <a:lnTo>
                  <a:pt x="1" y="51"/>
                </a:lnTo>
                <a:lnTo>
                  <a:pt x="2" y="54"/>
                </a:lnTo>
                <a:lnTo>
                  <a:pt x="3" y="56"/>
                </a:lnTo>
                <a:lnTo>
                  <a:pt x="4" y="58"/>
                </a:lnTo>
                <a:lnTo>
                  <a:pt x="5" y="60"/>
                </a:lnTo>
                <a:lnTo>
                  <a:pt x="7" y="62"/>
                </a:lnTo>
                <a:lnTo>
                  <a:pt x="9" y="64"/>
                </a:lnTo>
                <a:lnTo>
                  <a:pt x="11" y="66"/>
                </a:lnTo>
                <a:lnTo>
                  <a:pt x="13" y="68"/>
                </a:lnTo>
                <a:lnTo>
                  <a:pt x="15" y="70"/>
                </a:lnTo>
                <a:lnTo>
                  <a:pt x="17" y="72"/>
                </a:lnTo>
                <a:lnTo>
                  <a:pt x="20" y="74"/>
                </a:lnTo>
                <a:lnTo>
                  <a:pt x="22" y="76"/>
                </a:lnTo>
                <a:lnTo>
                  <a:pt x="24" y="77"/>
                </a:lnTo>
                <a:lnTo>
                  <a:pt x="26" y="80"/>
                </a:lnTo>
                <a:lnTo>
                  <a:pt x="29" y="82"/>
                </a:lnTo>
                <a:lnTo>
                  <a:pt x="31" y="84"/>
                </a:lnTo>
                <a:lnTo>
                  <a:pt x="34" y="86"/>
                </a:lnTo>
                <a:lnTo>
                  <a:pt x="36" y="89"/>
                </a:lnTo>
                <a:lnTo>
                  <a:pt x="38" y="91"/>
                </a:lnTo>
                <a:lnTo>
                  <a:pt x="41" y="94"/>
                </a:lnTo>
                <a:lnTo>
                  <a:pt x="43" y="97"/>
                </a:lnTo>
                <a:lnTo>
                  <a:pt x="45" y="99"/>
                </a:lnTo>
                <a:lnTo>
                  <a:pt x="47" y="103"/>
                </a:lnTo>
                <a:lnTo>
                  <a:pt x="48" y="106"/>
                </a:lnTo>
                <a:lnTo>
                  <a:pt x="50" y="109"/>
                </a:lnTo>
                <a:lnTo>
                  <a:pt x="52" y="113"/>
                </a:lnTo>
                <a:lnTo>
                  <a:pt x="53" y="117"/>
                </a:lnTo>
                <a:lnTo>
                  <a:pt x="55" y="124"/>
                </a:lnTo>
                <a:lnTo>
                  <a:pt x="56" y="127"/>
                </a:lnTo>
                <a:lnTo>
                  <a:pt x="57" y="130"/>
                </a:lnTo>
                <a:lnTo>
                  <a:pt x="58" y="133"/>
                </a:lnTo>
                <a:lnTo>
                  <a:pt x="58" y="135"/>
                </a:lnTo>
                <a:lnTo>
                  <a:pt x="59" y="138"/>
                </a:lnTo>
                <a:lnTo>
                  <a:pt x="60" y="140"/>
                </a:lnTo>
                <a:lnTo>
                  <a:pt x="60" y="143"/>
                </a:lnTo>
                <a:lnTo>
                  <a:pt x="61" y="145"/>
                </a:lnTo>
                <a:lnTo>
                  <a:pt x="61" y="147"/>
                </a:lnTo>
                <a:lnTo>
                  <a:pt x="62" y="149"/>
                </a:lnTo>
                <a:lnTo>
                  <a:pt x="62" y="151"/>
                </a:lnTo>
                <a:lnTo>
                  <a:pt x="62" y="154"/>
                </a:lnTo>
                <a:lnTo>
                  <a:pt x="62" y="156"/>
                </a:lnTo>
                <a:lnTo>
                  <a:pt x="62" y="158"/>
                </a:lnTo>
                <a:lnTo>
                  <a:pt x="62" y="160"/>
                </a:lnTo>
                <a:lnTo>
                  <a:pt x="62" y="162"/>
                </a:lnTo>
                <a:lnTo>
                  <a:pt x="62" y="164"/>
                </a:lnTo>
                <a:lnTo>
                  <a:pt x="62" y="166"/>
                </a:lnTo>
                <a:lnTo>
                  <a:pt x="62" y="168"/>
                </a:lnTo>
                <a:lnTo>
                  <a:pt x="62" y="171"/>
                </a:lnTo>
                <a:lnTo>
                  <a:pt x="61" y="173"/>
                </a:lnTo>
                <a:lnTo>
                  <a:pt x="60" y="175"/>
                </a:lnTo>
                <a:lnTo>
                  <a:pt x="60" y="177"/>
                </a:lnTo>
                <a:lnTo>
                  <a:pt x="59" y="180"/>
                </a:lnTo>
                <a:lnTo>
                  <a:pt x="58" y="183"/>
                </a:lnTo>
                <a:lnTo>
                  <a:pt x="58" y="185"/>
                </a:lnTo>
                <a:lnTo>
                  <a:pt x="56" y="188"/>
                </a:lnTo>
                <a:lnTo>
                  <a:pt x="56" y="191"/>
                </a:lnTo>
                <a:lnTo>
                  <a:pt x="54" y="194"/>
                </a:lnTo>
                <a:lnTo>
                  <a:pt x="53" y="197"/>
                </a:lnTo>
                <a:lnTo>
                  <a:pt x="52" y="198"/>
                </a:lnTo>
                <a:lnTo>
                  <a:pt x="52" y="199"/>
                </a:lnTo>
                <a:lnTo>
                  <a:pt x="52" y="199"/>
                </a:lnTo>
                <a:lnTo>
                  <a:pt x="51" y="200"/>
                </a:lnTo>
                <a:lnTo>
                  <a:pt x="51" y="201"/>
                </a:lnTo>
                <a:lnTo>
                  <a:pt x="50" y="201"/>
                </a:lnTo>
                <a:lnTo>
                  <a:pt x="50" y="201"/>
                </a:lnTo>
                <a:lnTo>
                  <a:pt x="50" y="202"/>
                </a:lnTo>
                <a:lnTo>
                  <a:pt x="49" y="203"/>
                </a:lnTo>
                <a:lnTo>
                  <a:pt x="49" y="203"/>
                </a:lnTo>
                <a:lnTo>
                  <a:pt x="48" y="203"/>
                </a:lnTo>
                <a:lnTo>
                  <a:pt x="48" y="204"/>
                </a:lnTo>
                <a:lnTo>
                  <a:pt x="48" y="204"/>
                </a:lnTo>
                <a:lnTo>
                  <a:pt x="47" y="205"/>
                </a:lnTo>
                <a:lnTo>
                  <a:pt x="47" y="205"/>
                </a:lnTo>
                <a:lnTo>
                  <a:pt x="46" y="205"/>
                </a:lnTo>
                <a:lnTo>
                  <a:pt x="46" y="205"/>
                </a:lnTo>
                <a:lnTo>
                  <a:pt x="45" y="206"/>
                </a:lnTo>
                <a:lnTo>
                  <a:pt x="45" y="206"/>
                </a:lnTo>
                <a:lnTo>
                  <a:pt x="44" y="207"/>
                </a:lnTo>
                <a:lnTo>
                  <a:pt x="44" y="207"/>
                </a:lnTo>
                <a:lnTo>
                  <a:pt x="44" y="207"/>
                </a:lnTo>
                <a:lnTo>
                  <a:pt x="43" y="207"/>
                </a:lnTo>
                <a:lnTo>
                  <a:pt x="43" y="207"/>
                </a:lnTo>
                <a:lnTo>
                  <a:pt x="42" y="208"/>
                </a:lnTo>
                <a:lnTo>
                  <a:pt x="42" y="208"/>
                </a:lnTo>
                <a:lnTo>
                  <a:pt x="42" y="209"/>
                </a:lnTo>
                <a:lnTo>
                  <a:pt x="41" y="209"/>
                </a:lnTo>
                <a:lnTo>
                  <a:pt x="41" y="209"/>
                </a:lnTo>
                <a:lnTo>
                  <a:pt x="40" y="209"/>
                </a:lnTo>
                <a:lnTo>
                  <a:pt x="40" y="210"/>
                </a:lnTo>
                <a:lnTo>
                  <a:pt x="40" y="210"/>
                </a:lnTo>
                <a:lnTo>
                  <a:pt x="40" y="210"/>
                </a:lnTo>
                <a:lnTo>
                  <a:pt x="40" y="210"/>
                </a:lnTo>
                <a:lnTo>
                  <a:pt x="40" y="210"/>
                </a:lnTo>
                <a:lnTo>
                  <a:pt x="40" y="210"/>
                </a:lnTo>
                <a:lnTo>
                  <a:pt x="40" y="210"/>
                </a:lnTo>
                <a:lnTo>
                  <a:pt x="40" y="210"/>
                </a:lnTo>
                <a:lnTo>
                  <a:pt x="40" y="210"/>
                </a:lnTo>
                <a:lnTo>
                  <a:pt x="40" y="210"/>
                </a:lnTo>
                <a:lnTo>
                  <a:pt x="40" y="210"/>
                </a:lnTo>
                <a:lnTo>
                  <a:pt x="40" y="210"/>
                </a:lnTo>
                <a:lnTo>
                  <a:pt x="40" y="210"/>
                </a:lnTo>
                <a:lnTo>
                  <a:pt x="40" y="210"/>
                </a:lnTo>
                <a:lnTo>
                  <a:pt x="40" y="210"/>
                </a:lnTo>
                <a:lnTo>
                  <a:pt x="40" y="210"/>
                </a:lnTo>
                <a:lnTo>
                  <a:pt x="40" y="210"/>
                </a:lnTo>
                <a:lnTo>
                  <a:pt x="40" y="210"/>
                </a:lnTo>
                <a:lnTo>
                  <a:pt x="40" y="210"/>
                </a:lnTo>
                <a:lnTo>
                  <a:pt x="40" y="210"/>
                </a:lnTo>
                <a:lnTo>
                  <a:pt x="40" y="210"/>
                </a:lnTo>
                <a:lnTo>
                  <a:pt x="40" y="210"/>
                </a:lnTo>
                <a:lnTo>
                  <a:pt x="40" y="210"/>
                </a:lnTo>
                <a:lnTo>
                  <a:pt x="40" y="210"/>
                </a:lnTo>
                <a:lnTo>
                  <a:pt x="40" y="210"/>
                </a:lnTo>
                <a:lnTo>
                  <a:pt x="40" y="210"/>
                </a:lnTo>
                <a:lnTo>
                  <a:pt x="40" y="210"/>
                </a:lnTo>
                <a:lnTo>
                  <a:pt x="40" y="210"/>
                </a:lnTo>
                <a:lnTo>
                  <a:pt x="40" y="210"/>
                </a:lnTo>
                <a:lnTo>
                  <a:pt x="40" y="210"/>
                </a:lnTo>
                <a:lnTo>
                  <a:pt x="40" y="210"/>
                </a:lnTo>
                <a:lnTo>
                  <a:pt x="40" y="210"/>
                </a:lnTo>
                <a:lnTo>
                  <a:pt x="42" y="209"/>
                </a:lnTo>
                <a:lnTo>
                  <a:pt x="43" y="209"/>
                </a:lnTo>
                <a:lnTo>
                  <a:pt x="44" y="209"/>
                </a:lnTo>
                <a:lnTo>
                  <a:pt x="45" y="209"/>
                </a:lnTo>
                <a:lnTo>
                  <a:pt x="46" y="208"/>
                </a:lnTo>
                <a:lnTo>
                  <a:pt x="48" y="208"/>
                </a:lnTo>
                <a:lnTo>
                  <a:pt x="49" y="208"/>
                </a:lnTo>
                <a:lnTo>
                  <a:pt x="50" y="208"/>
                </a:lnTo>
                <a:lnTo>
                  <a:pt x="52" y="208"/>
                </a:lnTo>
                <a:lnTo>
                  <a:pt x="53" y="208"/>
                </a:lnTo>
                <a:lnTo>
                  <a:pt x="54" y="208"/>
                </a:lnTo>
                <a:lnTo>
                  <a:pt x="56" y="207"/>
                </a:lnTo>
                <a:lnTo>
                  <a:pt x="57" y="207"/>
                </a:lnTo>
                <a:lnTo>
                  <a:pt x="58" y="207"/>
                </a:lnTo>
                <a:lnTo>
                  <a:pt x="60" y="207"/>
                </a:lnTo>
                <a:lnTo>
                  <a:pt x="61" y="207"/>
                </a:lnTo>
                <a:lnTo>
                  <a:pt x="62" y="207"/>
                </a:lnTo>
                <a:lnTo>
                  <a:pt x="64" y="206"/>
                </a:lnTo>
                <a:lnTo>
                  <a:pt x="65" y="206"/>
                </a:lnTo>
                <a:lnTo>
                  <a:pt x="67" y="205"/>
                </a:lnTo>
                <a:lnTo>
                  <a:pt x="68" y="205"/>
                </a:lnTo>
                <a:lnTo>
                  <a:pt x="69" y="205"/>
                </a:lnTo>
                <a:lnTo>
                  <a:pt x="70" y="204"/>
                </a:lnTo>
                <a:lnTo>
                  <a:pt x="72" y="203"/>
                </a:lnTo>
                <a:lnTo>
                  <a:pt x="73" y="203"/>
                </a:lnTo>
                <a:lnTo>
                  <a:pt x="74" y="202"/>
                </a:lnTo>
                <a:lnTo>
                  <a:pt x="75" y="201"/>
                </a:lnTo>
                <a:lnTo>
                  <a:pt x="76" y="200"/>
                </a:lnTo>
                <a:lnTo>
                  <a:pt x="78" y="199"/>
                </a:lnTo>
                <a:lnTo>
                  <a:pt x="78" y="198"/>
                </a:lnTo>
                <a:lnTo>
                  <a:pt x="80" y="197"/>
                </a:lnTo>
                <a:lnTo>
                  <a:pt x="82" y="193"/>
                </a:lnTo>
                <a:lnTo>
                  <a:pt x="82" y="192"/>
                </a:lnTo>
                <a:lnTo>
                  <a:pt x="83" y="191"/>
                </a:lnTo>
                <a:lnTo>
                  <a:pt x="83" y="189"/>
                </a:lnTo>
                <a:lnTo>
                  <a:pt x="84" y="187"/>
                </a:lnTo>
                <a:lnTo>
                  <a:pt x="84" y="186"/>
                </a:lnTo>
                <a:lnTo>
                  <a:pt x="84" y="185"/>
                </a:lnTo>
                <a:lnTo>
                  <a:pt x="84" y="183"/>
                </a:lnTo>
                <a:lnTo>
                  <a:pt x="84" y="181"/>
                </a:lnTo>
                <a:lnTo>
                  <a:pt x="83" y="180"/>
                </a:lnTo>
                <a:lnTo>
                  <a:pt x="83" y="179"/>
                </a:lnTo>
                <a:lnTo>
                  <a:pt x="83" y="177"/>
                </a:lnTo>
                <a:lnTo>
                  <a:pt x="82" y="175"/>
                </a:lnTo>
                <a:lnTo>
                  <a:pt x="82" y="174"/>
                </a:lnTo>
                <a:lnTo>
                  <a:pt x="81" y="173"/>
                </a:lnTo>
                <a:lnTo>
                  <a:pt x="81" y="171"/>
                </a:lnTo>
                <a:lnTo>
                  <a:pt x="80" y="169"/>
                </a:lnTo>
                <a:lnTo>
                  <a:pt x="80" y="168"/>
                </a:lnTo>
                <a:lnTo>
                  <a:pt x="80" y="166"/>
                </a:lnTo>
                <a:lnTo>
                  <a:pt x="79" y="165"/>
                </a:lnTo>
                <a:lnTo>
                  <a:pt x="78" y="163"/>
                </a:lnTo>
                <a:lnTo>
                  <a:pt x="78" y="161"/>
                </a:lnTo>
                <a:lnTo>
                  <a:pt x="78" y="159"/>
                </a:lnTo>
                <a:lnTo>
                  <a:pt x="78" y="158"/>
                </a:lnTo>
                <a:lnTo>
                  <a:pt x="78" y="156"/>
                </a:lnTo>
                <a:lnTo>
                  <a:pt x="78" y="154"/>
                </a:lnTo>
                <a:lnTo>
                  <a:pt x="78" y="152"/>
                </a:lnTo>
                <a:lnTo>
                  <a:pt x="78" y="150"/>
                </a:lnTo>
                <a:lnTo>
                  <a:pt x="78" y="148"/>
                </a:lnTo>
                <a:lnTo>
                  <a:pt x="79" y="146"/>
                </a:lnTo>
                <a:lnTo>
                  <a:pt x="80" y="144"/>
                </a:lnTo>
                <a:lnTo>
                  <a:pt x="83" y="133"/>
                </a:lnTo>
                <a:lnTo>
                  <a:pt x="86" y="128"/>
                </a:lnTo>
                <a:lnTo>
                  <a:pt x="88" y="123"/>
                </a:lnTo>
                <a:lnTo>
                  <a:pt x="90" y="118"/>
                </a:lnTo>
                <a:lnTo>
                  <a:pt x="92" y="114"/>
                </a:lnTo>
                <a:lnTo>
                  <a:pt x="95" y="110"/>
                </a:lnTo>
                <a:lnTo>
                  <a:pt x="98" y="106"/>
                </a:lnTo>
                <a:lnTo>
                  <a:pt x="100" y="102"/>
                </a:lnTo>
                <a:lnTo>
                  <a:pt x="103" y="98"/>
                </a:lnTo>
                <a:lnTo>
                  <a:pt x="105" y="94"/>
                </a:lnTo>
                <a:lnTo>
                  <a:pt x="108" y="91"/>
                </a:lnTo>
                <a:lnTo>
                  <a:pt x="111" y="87"/>
                </a:lnTo>
                <a:lnTo>
                  <a:pt x="114" y="85"/>
                </a:lnTo>
                <a:lnTo>
                  <a:pt x="116" y="81"/>
                </a:lnTo>
                <a:lnTo>
                  <a:pt x="119" y="78"/>
                </a:lnTo>
                <a:lnTo>
                  <a:pt x="122" y="75"/>
                </a:lnTo>
                <a:lnTo>
                  <a:pt x="125" y="73"/>
                </a:lnTo>
                <a:lnTo>
                  <a:pt x="128" y="70"/>
                </a:lnTo>
                <a:lnTo>
                  <a:pt x="130" y="67"/>
                </a:lnTo>
                <a:lnTo>
                  <a:pt x="133" y="65"/>
                </a:lnTo>
                <a:lnTo>
                  <a:pt x="136" y="62"/>
                </a:lnTo>
                <a:lnTo>
                  <a:pt x="138" y="60"/>
                </a:lnTo>
                <a:lnTo>
                  <a:pt x="141" y="57"/>
                </a:lnTo>
                <a:lnTo>
                  <a:pt x="144" y="55"/>
                </a:lnTo>
                <a:lnTo>
                  <a:pt x="146" y="53"/>
                </a:lnTo>
                <a:lnTo>
                  <a:pt x="148" y="50"/>
                </a:lnTo>
                <a:lnTo>
                  <a:pt x="151" y="48"/>
                </a:lnTo>
                <a:lnTo>
                  <a:pt x="153" y="45"/>
                </a:lnTo>
                <a:lnTo>
                  <a:pt x="155" y="43"/>
                </a:lnTo>
                <a:lnTo>
                  <a:pt x="157" y="41"/>
                </a:lnTo>
                <a:lnTo>
                  <a:pt x="159" y="38"/>
                </a:lnTo>
                <a:lnTo>
                  <a:pt x="159" y="38"/>
                </a:lnTo>
                <a:lnTo>
                  <a:pt x="159" y="38"/>
                </a:lnTo>
                <a:lnTo>
                  <a:pt x="159" y="38"/>
                </a:lnTo>
                <a:lnTo>
                  <a:pt x="159" y="38"/>
                </a:lnTo>
                <a:lnTo>
                  <a:pt x="159" y="38"/>
                </a:lnTo>
                <a:lnTo>
                  <a:pt x="159" y="38"/>
                </a:lnTo>
                <a:lnTo>
                  <a:pt x="159" y="38"/>
                </a:lnTo>
                <a:lnTo>
                  <a:pt x="159" y="38"/>
                </a:lnTo>
                <a:lnTo>
                  <a:pt x="159" y="38"/>
                </a:lnTo>
                <a:lnTo>
                  <a:pt x="159" y="38"/>
                </a:lnTo>
                <a:lnTo>
                  <a:pt x="159" y="38"/>
                </a:lnTo>
                <a:lnTo>
                  <a:pt x="159" y="38"/>
                </a:lnTo>
                <a:lnTo>
                  <a:pt x="159" y="38"/>
                </a:lnTo>
                <a:lnTo>
                  <a:pt x="159" y="38"/>
                </a:lnTo>
                <a:lnTo>
                  <a:pt x="159" y="38"/>
                </a:lnTo>
                <a:lnTo>
                  <a:pt x="159" y="38"/>
                </a:lnTo>
                <a:lnTo>
                  <a:pt x="159" y="38"/>
                </a:lnTo>
                <a:lnTo>
                  <a:pt x="159" y="38"/>
                </a:lnTo>
                <a:lnTo>
                  <a:pt x="159" y="38"/>
                </a:lnTo>
                <a:lnTo>
                  <a:pt x="159" y="38"/>
                </a:lnTo>
                <a:lnTo>
                  <a:pt x="159" y="38"/>
                </a:lnTo>
                <a:lnTo>
                  <a:pt x="159" y="38"/>
                </a:lnTo>
                <a:lnTo>
                  <a:pt x="159" y="38"/>
                </a:lnTo>
                <a:lnTo>
                  <a:pt x="159" y="38"/>
                </a:lnTo>
                <a:lnTo>
                  <a:pt x="159" y="38"/>
                </a:lnTo>
                <a:lnTo>
                  <a:pt x="159" y="38"/>
                </a:lnTo>
                <a:lnTo>
                  <a:pt x="159" y="38"/>
                </a:lnTo>
                <a:lnTo>
                  <a:pt x="159" y="38"/>
                </a:lnTo>
                <a:lnTo>
                  <a:pt x="159" y="38"/>
                </a:lnTo>
                <a:lnTo>
                  <a:pt x="159" y="38"/>
                </a:lnTo>
                <a:lnTo>
                  <a:pt x="159" y="38"/>
                </a:lnTo>
                <a:lnTo>
                  <a:pt x="162" y="37"/>
                </a:lnTo>
                <a:lnTo>
                  <a:pt x="164" y="37"/>
                </a:lnTo>
                <a:lnTo>
                  <a:pt x="166" y="37"/>
                </a:lnTo>
                <a:lnTo>
                  <a:pt x="169" y="37"/>
                </a:lnTo>
                <a:lnTo>
                  <a:pt x="171" y="36"/>
                </a:lnTo>
                <a:lnTo>
                  <a:pt x="174" y="36"/>
                </a:lnTo>
                <a:lnTo>
                  <a:pt x="176" y="36"/>
                </a:lnTo>
                <a:lnTo>
                  <a:pt x="179" y="35"/>
                </a:lnTo>
                <a:lnTo>
                  <a:pt x="182" y="35"/>
                </a:lnTo>
                <a:lnTo>
                  <a:pt x="184" y="35"/>
                </a:lnTo>
                <a:lnTo>
                  <a:pt x="187" y="35"/>
                </a:lnTo>
                <a:lnTo>
                  <a:pt x="190" y="34"/>
                </a:lnTo>
                <a:lnTo>
                  <a:pt x="193" y="34"/>
                </a:lnTo>
                <a:lnTo>
                  <a:pt x="196" y="33"/>
                </a:lnTo>
                <a:lnTo>
                  <a:pt x="198" y="33"/>
                </a:lnTo>
                <a:lnTo>
                  <a:pt x="201" y="33"/>
                </a:lnTo>
                <a:lnTo>
                  <a:pt x="204" y="33"/>
                </a:lnTo>
                <a:lnTo>
                  <a:pt x="206" y="32"/>
                </a:lnTo>
                <a:lnTo>
                  <a:pt x="209" y="32"/>
                </a:lnTo>
                <a:lnTo>
                  <a:pt x="211" y="31"/>
                </a:lnTo>
                <a:lnTo>
                  <a:pt x="213" y="31"/>
                </a:lnTo>
                <a:lnTo>
                  <a:pt x="215" y="30"/>
                </a:lnTo>
                <a:lnTo>
                  <a:pt x="217" y="30"/>
                </a:lnTo>
                <a:lnTo>
                  <a:pt x="219" y="29"/>
                </a:lnTo>
                <a:lnTo>
                  <a:pt x="220" y="29"/>
                </a:lnTo>
                <a:lnTo>
                  <a:pt x="222" y="28"/>
                </a:lnTo>
                <a:lnTo>
                  <a:pt x="223" y="27"/>
                </a:lnTo>
                <a:lnTo>
                  <a:pt x="224" y="27"/>
                </a:lnTo>
                <a:lnTo>
                  <a:pt x="224" y="26"/>
                </a:lnTo>
                <a:lnTo>
                  <a:pt x="225" y="25"/>
                </a:lnTo>
                <a:lnTo>
                  <a:pt x="225" y="25"/>
                </a:lnTo>
              </a:path>
            </a:pathLst>
          </a:custGeom>
          <a:solidFill>
            <a:srgbClr val="A0CA88"/>
          </a:solidFill>
          <a:ln w="0" cap="flat" cmpd="sng">
            <a:solidFill>
              <a:srgbClr val="55555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5063" name="Freeform 23"/>
          <p:cNvSpPr>
            <a:spLocks/>
          </p:cNvSpPr>
          <p:nvPr/>
        </p:nvSpPr>
        <p:spPr bwMode="auto">
          <a:xfrm>
            <a:off x="2725738" y="4387850"/>
            <a:ext cx="619125" cy="411163"/>
          </a:xfrm>
          <a:custGeom>
            <a:avLst/>
            <a:gdLst>
              <a:gd name="T0" fmla="*/ 91 w 438"/>
              <a:gd name="T1" fmla="*/ 51 h 259"/>
              <a:gd name="T2" fmla="*/ 109 w 438"/>
              <a:gd name="T3" fmla="*/ 47 h 259"/>
              <a:gd name="T4" fmla="*/ 124 w 438"/>
              <a:gd name="T5" fmla="*/ 41 h 259"/>
              <a:gd name="T6" fmla="*/ 144 w 438"/>
              <a:gd name="T7" fmla="*/ 33 h 259"/>
              <a:gd name="T8" fmla="*/ 170 w 438"/>
              <a:gd name="T9" fmla="*/ 23 h 259"/>
              <a:gd name="T10" fmla="*/ 185 w 438"/>
              <a:gd name="T11" fmla="*/ 13 h 259"/>
              <a:gd name="T12" fmla="*/ 197 w 438"/>
              <a:gd name="T13" fmla="*/ 6 h 259"/>
              <a:gd name="T14" fmla="*/ 209 w 438"/>
              <a:gd name="T15" fmla="*/ 1 h 259"/>
              <a:gd name="T16" fmla="*/ 225 w 438"/>
              <a:gd name="T17" fmla="*/ 1 h 259"/>
              <a:gd name="T18" fmla="*/ 274 w 438"/>
              <a:gd name="T19" fmla="*/ 15 h 259"/>
              <a:gd name="T20" fmla="*/ 307 w 438"/>
              <a:gd name="T21" fmla="*/ 34 h 259"/>
              <a:gd name="T22" fmla="*/ 331 w 438"/>
              <a:gd name="T23" fmla="*/ 63 h 259"/>
              <a:gd name="T24" fmla="*/ 351 w 438"/>
              <a:gd name="T25" fmla="*/ 100 h 259"/>
              <a:gd name="T26" fmla="*/ 359 w 438"/>
              <a:gd name="T27" fmla="*/ 129 h 259"/>
              <a:gd name="T28" fmla="*/ 356 w 438"/>
              <a:gd name="T29" fmla="*/ 139 h 259"/>
              <a:gd name="T30" fmla="*/ 351 w 438"/>
              <a:gd name="T31" fmla="*/ 149 h 259"/>
              <a:gd name="T32" fmla="*/ 346 w 438"/>
              <a:gd name="T33" fmla="*/ 160 h 259"/>
              <a:gd name="T34" fmla="*/ 344 w 438"/>
              <a:gd name="T35" fmla="*/ 177 h 259"/>
              <a:gd name="T36" fmla="*/ 344 w 438"/>
              <a:gd name="T37" fmla="*/ 191 h 259"/>
              <a:gd name="T38" fmla="*/ 345 w 438"/>
              <a:gd name="T39" fmla="*/ 202 h 259"/>
              <a:gd name="T40" fmla="*/ 347 w 438"/>
              <a:gd name="T41" fmla="*/ 212 h 259"/>
              <a:gd name="T42" fmla="*/ 354 w 438"/>
              <a:gd name="T43" fmla="*/ 222 h 259"/>
              <a:gd name="T44" fmla="*/ 374 w 438"/>
              <a:gd name="T45" fmla="*/ 237 h 259"/>
              <a:gd name="T46" fmla="*/ 397 w 438"/>
              <a:gd name="T47" fmla="*/ 243 h 259"/>
              <a:gd name="T48" fmla="*/ 419 w 438"/>
              <a:gd name="T49" fmla="*/ 245 h 259"/>
              <a:gd name="T50" fmla="*/ 433 w 438"/>
              <a:gd name="T51" fmla="*/ 248 h 259"/>
              <a:gd name="T52" fmla="*/ 435 w 438"/>
              <a:gd name="T53" fmla="*/ 254 h 259"/>
              <a:gd name="T54" fmla="*/ 425 w 438"/>
              <a:gd name="T55" fmla="*/ 258 h 259"/>
              <a:gd name="T56" fmla="*/ 408 w 438"/>
              <a:gd name="T57" fmla="*/ 258 h 259"/>
              <a:gd name="T58" fmla="*/ 386 w 438"/>
              <a:gd name="T59" fmla="*/ 256 h 259"/>
              <a:gd name="T60" fmla="*/ 361 w 438"/>
              <a:gd name="T61" fmla="*/ 252 h 259"/>
              <a:gd name="T62" fmla="*/ 334 w 438"/>
              <a:gd name="T63" fmla="*/ 249 h 259"/>
              <a:gd name="T64" fmla="*/ 316 w 438"/>
              <a:gd name="T65" fmla="*/ 247 h 259"/>
              <a:gd name="T66" fmla="*/ 301 w 438"/>
              <a:gd name="T67" fmla="*/ 243 h 259"/>
              <a:gd name="T68" fmla="*/ 287 w 438"/>
              <a:gd name="T69" fmla="*/ 234 h 259"/>
              <a:gd name="T70" fmla="*/ 265 w 438"/>
              <a:gd name="T71" fmla="*/ 207 h 259"/>
              <a:gd name="T72" fmla="*/ 257 w 438"/>
              <a:gd name="T73" fmla="*/ 175 h 259"/>
              <a:gd name="T74" fmla="*/ 259 w 438"/>
              <a:gd name="T75" fmla="*/ 143 h 259"/>
              <a:gd name="T76" fmla="*/ 256 w 438"/>
              <a:gd name="T77" fmla="*/ 112 h 259"/>
              <a:gd name="T78" fmla="*/ 238 w 438"/>
              <a:gd name="T79" fmla="*/ 80 h 259"/>
              <a:gd name="T80" fmla="*/ 212 w 438"/>
              <a:gd name="T81" fmla="*/ 58 h 259"/>
              <a:gd name="T82" fmla="*/ 191 w 438"/>
              <a:gd name="T83" fmla="*/ 50 h 259"/>
              <a:gd name="T84" fmla="*/ 166 w 438"/>
              <a:gd name="T85" fmla="*/ 46 h 259"/>
              <a:gd name="T86" fmla="*/ 135 w 438"/>
              <a:gd name="T87" fmla="*/ 43 h 259"/>
              <a:gd name="T88" fmla="*/ 94 w 438"/>
              <a:gd name="T89" fmla="*/ 37 h 259"/>
              <a:gd name="T90" fmla="*/ 64 w 438"/>
              <a:gd name="T91" fmla="*/ 36 h 259"/>
              <a:gd name="T92" fmla="*/ 39 w 438"/>
              <a:gd name="T93" fmla="*/ 38 h 259"/>
              <a:gd name="T94" fmla="*/ 17 w 438"/>
              <a:gd name="T95" fmla="*/ 39 h 259"/>
              <a:gd name="T96" fmla="*/ 0 w 438"/>
              <a:gd name="T97" fmla="*/ 41 h 259"/>
              <a:gd name="T98" fmla="*/ 0 w 438"/>
              <a:gd name="T99" fmla="*/ 41 h 259"/>
              <a:gd name="T100" fmla="*/ 0 w 438"/>
              <a:gd name="T101" fmla="*/ 41 h 259"/>
              <a:gd name="T102" fmla="*/ 0 w 438"/>
              <a:gd name="T103" fmla="*/ 41 h 259"/>
              <a:gd name="T104" fmla="*/ 0 w 438"/>
              <a:gd name="T105" fmla="*/ 41 h 259"/>
              <a:gd name="T106" fmla="*/ 9 w 438"/>
              <a:gd name="T107" fmla="*/ 43 h 259"/>
              <a:gd name="T108" fmla="*/ 21 w 438"/>
              <a:gd name="T109" fmla="*/ 47 h 259"/>
              <a:gd name="T110" fmla="*/ 35 w 438"/>
              <a:gd name="T111" fmla="*/ 51 h 259"/>
              <a:gd name="T112" fmla="*/ 52 w 438"/>
              <a:gd name="T113" fmla="*/ 53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38" h="259">
                <a:moveTo>
                  <a:pt x="66" y="54"/>
                </a:moveTo>
                <a:lnTo>
                  <a:pt x="74" y="53"/>
                </a:lnTo>
                <a:lnTo>
                  <a:pt x="78" y="53"/>
                </a:lnTo>
                <a:lnTo>
                  <a:pt x="82" y="53"/>
                </a:lnTo>
                <a:lnTo>
                  <a:pt x="85" y="52"/>
                </a:lnTo>
                <a:lnTo>
                  <a:pt x="88" y="52"/>
                </a:lnTo>
                <a:lnTo>
                  <a:pt x="91" y="51"/>
                </a:lnTo>
                <a:lnTo>
                  <a:pt x="94" y="51"/>
                </a:lnTo>
                <a:lnTo>
                  <a:pt x="97" y="50"/>
                </a:lnTo>
                <a:lnTo>
                  <a:pt x="99" y="50"/>
                </a:lnTo>
                <a:lnTo>
                  <a:pt x="102" y="49"/>
                </a:lnTo>
                <a:lnTo>
                  <a:pt x="104" y="49"/>
                </a:lnTo>
                <a:lnTo>
                  <a:pt x="107" y="48"/>
                </a:lnTo>
                <a:lnTo>
                  <a:pt x="109" y="47"/>
                </a:lnTo>
                <a:lnTo>
                  <a:pt x="111" y="46"/>
                </a:lnTo>
                <a:lnTo>
                  <a:pt x="113" y="45"/>
                </a:lnTo>
                <a:lnTo>
                  <a:pt x="115" y="45"/>
                </a:lnTo>
                <a:lnTo>
                  <a:pt x="117" y="44"/>
                </a:lnTo>
                <a:lnTo>
                  <a:pt x="120" y="43"/>
                </a:lnTo>
                <a:lnTo>
                  <a:pt x="122" y="42"/>
                </a:lnTo>
                <a:lnTo>
                  <a:pt x="124" y="41"/>
                </a:lnTo>
                <a:lnTo>
                  <a:pt x="127" y="40"/>
                </a:lnTo>
                <a:lnTo>
                  <a:pt x="129" y="39"/>
                </a:lnTo>
                <a:lnTo>
                  <a:pt x="132" y="38"/>
                </a:lnTo>
                <a:lnTo>
                  <a:pt x="135" y="37"/>
                </a:lnTo>
                <a:lnTo>
                  <a:pt x="137" y="35"/>
                </a:lnTo>
                <a:lnTo>
                  <a:pt x="141" y="34"/>
                </a:lnTo>
                <a:lnTo>
                  <a:pt x="144" y="33"/>
                </a:lnTo>
                <a:lnTo>
                  <a:pt x="147" y="31"/>
                </a:lnTo>
                <a:lnTo>
                  <a:pt x="151" y="30"/>
                </a:lnTo>
                <a:lnTo>
                  <a:pt x="155" y="29"/>
                </a:lnTo>
                <a:lnTo>
                  <a:pt x="159" y="27"/>
                </a:lnTo>
                <a:lnTo>
                  <a:pt x="165" y="25"/>
                </a:lnTo>
                <a:lnTo>
                  <a:pt x="167" y="24"/>
                </a:lnTo>
                <a:lnTo>
                  <a:pt x="170" y="23"/>
                </a:lnTo>
                <a:lnTo>
                  <a:pt x="173" y="21"/>
                </a:lnTo>
                <a:lnTo>
                  <a:pt x="175" y="20"/>
                </a:lnTo>
                <a:lnTo>
                  <a:pt x="177" y="19"/>
                </a:lnTo>
                <a:lnTo>
                  <a:pt x="179" y="17"/>
                </a:lnTo>
                <a:lnTo>
                  <a:pt x="181" y="16"/>
                </a:lnTo>
                <a:lnTo>
                  <a:pt x="183" y="15"/>
                </a:lnTo>
                <a:lnTo>
                  <a:pt x="185" y="13"/>
                </a:lnTo>
                <a:lnTo>
                  <a:pt x="187" y="12"/>
                </a:lnTo>
                <a:lnTo>
                  <a:pt x="188" y="11"/>
                </a:lnTo>
                <a:lnTo>
                  <a:pt x="190" y="10"/>
                </a:lnTo>
                <a:lnTo>
                  <a:pt x="192" y="9"/>
                </a:lnTo>
                <a:lnTo>
                  <a:pt x="193" y="8"/>
                </a:lnTo>
                <a:lnTo>
                  <a:pt x="195" y="7"/>
                </a:lnTo>
                <a:lnTo>
                  <a:pt x="197" y="6"/>
                </a:lnTo>
                <a:lnTo>
                  <a:pt x="198" y="5"/>
                </a:lnTo>
                <a:lnTo>
                  <a:pt x="200" y="4"/>
                </a:lnTo>
                <a:lnTo>
                  <a:pt x="201" y="3"/>
                </a:lnTo>
                <a:lnTo>
                  <a:pt x="203" y="2"/>
                </a:lnTo>
                <a:lnTo>
                  <a:pt x="205" y="2"/>
                </a:lnTo>
                <a:lnTo>
                  <a:pt x="207" y="1"/>
                </a:lnTo>
                <a:lnTo>
                  <a:pt x="209" y="1"/>
                </a:lnTo>
                <a:lnTo>
                  <a:pt x="211" y="0"/>
                </a:lnTo>
                <a:lnTo>
                  <a:pt x="213" y="0"/>
                </a:lnTo>
                <a:lnTo>
                  <a:pt x="215" y="0"/>
                </a:lnTo>
                <a:lnTo>
                  <a:pt x="217" y="0"/>
                </a:lnTo>
                <a:lnTo>
                  <a:pt x="219" y="0"/>
                </a:lnTo>
                <a:lnTo>
                  <a:pt x="222" y="0"/>
                </a:lnTo>
                <a:lnTo>
                  <a:pt x="225" y="1"/>
                </a:lnTo>
                <a:lnTo>
                  <a:pt x="238" y="3"/>
                </a:lnTo>
                <a:lnTo>
                  <a:pt x="245" y="5"/>
                </a:lnTo>
                <a:lnTo>
                  <a:pt x="251" y="7"/>
                </a:lnTo>
                <a:lnTo>
                  <a:pt x="257" y="9"/>
                </a:lnTo>
                <a:lnTo>
                  <a:pt x="263" y="11"/>
                </a:lnTo>
                <a:lnTo>
                  <a:pt x="268" y="13"/>
                </a:lnTo>
                <a:lnTo>
                  <a:pt x="274" y="15"/>
                </a:lnTo>
                <a:lnTo>
                  <a:pt x="279" y="17"/>
                </a:lnTo>
                <a:lnTo>
                  <a:pt x="284" y="19"/>
                </a:lnTo>
                <a:lnTo>
                  <a:pt x="289" y="22"/>
                </a:lnTo>
                <a:lnTo>
                  <a:pt x="293" y="25"/>
                </a:lnTo>
                <a:lnTo>
                  <a:pt x="298" y="28"/>
                </a:lnTo>
                <a:lnTo>
                  <a:pt x="302" y="31"/>
                </a:lnTo>
                <a:lnTo>
                  <a:pt x="307" y="34"/>
                </a:lnTo>
                <a:lnTo>
                  <a:pt x="311" y="38"/>
                </a:lnTo>
                <a:lnTo>
                  <a:pt x="314" y="41"/>
                </a:lnTo>
                <a:lnTo>
                  <a:pt x="318" y="45"/>
                </a:lnTo>
                <a:lnTo>
                  <a:pt x="322" y="49"/>
                </a:lnTo>
                <a:lnTo>
                  <a:pt x="325" y="53"/>
                </a:lnTo>
                <a:lnTo>
                  <a:pt x="328" y="58"/>
                </a:lnTo>
                <a:lnTo>
                  <a:pt x="331" y="63"/>
                </a:lnTo>
                <a:lnTo>
                  <a:pt x="335" y="67"/>
                </a:lnTo>
                <a:lnTo>
                  <a:pt x="337" y="72"/>
                </a:lnTo>
                <a:lnTo>
                  <a:pt x="340" y="77"/>
                </a:lnTo>
                <a:lnTo>
                  <a:pt x="343" y="83"/>
                </a:lnTo>
                <a:lnTo>
                  <a:pt x="346" y="88"/>
                </a:lnTo>
                <a:lnTo>
                  <a:pt x="348" y="94"/>
                </a:lnTo>
                <a:lnTo>
                  <a:pt x="351" y="100"/>
                </a:lnTo>
                <a:lnTo>
                  <a:pt x="353" y="107"/>
                </a:lnTo>
                <a:lnTo>
                  <a:pt x="355" y="113"/>
                </a:lnTo>
                <a:lnTo>
                  <a:pt x="357" y="120"/>
                </a:lnTo>
                <a:lnTo>
                  <a:pt x="358" y="123"/>
                </a:lnTo>
                <a:lnTo>
                  <a:pt x="359" y="125"/>
                </a:lnTo>
                <a:lnTo>
                  <a:pt x="359" y="127"/>
                </a:lnTo>
                <a:lnTo>
                  <a:pt x="359" y="129"/>
                </a:lnTo>
                <a:lnTo>
                  <a:pt x="359" y="131"/>
                </a:lnTo>
                <a:lnTo>
                  <a:pt x="358" y="132"/>
                </a:lnTo>
                <a:lnTo>
                  <a:pt x="358" y="133"/>
                </a:lnTo>
                <a:lnTo>
                  <a:pt x="357" y="135"/>
                </a:lnTo>
                <a:lnTo>
                  <a:pt x="357" y="137"/>
                </a:lnTo>
                <a:lnTo>
                  <a:pt x="357" y="138"/>
                </a:lnTo>
                <a:lnTo>
                  <a:pt x="356" y="139"/>
                </a:lnTo>
                <a:lnTo>
                  <a:pt x="355" y="141"/>
                </a:lnTo>
                <a:lnTo>
                  <a:pt x="355" y="142"/>
                </a:lnTo>
                <a:lnTo>
                  <a:pt x="354" y="143"/>
                </a:lnTo>
                <a:lnTo>
                  <a:pt x="353" y="145"/>
                </a:lnTo>
                <a:lnTo>
                  <a:pt x="352" y="146"/>
                </a:lnTo>
                <a:lnTo>
                  <a:pt x="351" y="147"/>
                </a:lnTo>
                <a:lnTo>
                  <a:pt x="351" y="149"/>
                </a:lnTo>
                <a:lnTo>
                  <a:pt x="350" y="150"/>
                </a:lnTo>
                <a:lnTo>
                  <a:pt x="349" y="151"/>
                </a:lnTo>
                <a:lnTo>
                  <a:pt x="349" y="153"/>
                </a:lnTo>
                <a:lnTo>
                  <a:pt x="348" y="155"/>
                </a:lnTo>
                <a:lnTo>
                  <a:pt x="347" y="156"/>
                </a:lnTo>
                <a:lnTo>
                  <a:pt x="346" y="158"/>
                </a:lnTo>
                <a:lnTo>
                  <a:pt x="346" y="160"/>
                </a:lnTo>
                <a:lnTo>
                  <a:pt x="345" y="162"/>
                </a:lnTo>
                <a:lnTo>
                  <a:pt x="345" y="164"/>
                </a:lnTo>
                <a:lnTo>
                  <a:pt x="345" y="166"/>
                </a:lnTo>
                <a:lnTo>
                  <a:pt x="344" y="168"/>
                </a:lnTo>
                <a:lnTo>
                  <a:pt x="344" y="170"/>
                </a:lnTo>
                <a:lnTo>
                  <a:pt x="344" y="173"/>
                </a:lnTo>
                <a:lnTo>
                  <a:pt x="344" y="177"/>
                </a:lnTo>
                <a:lnTo>
                  <a:pt x="344" y="180"/>
                </a:lnTo>
                <a:lnTo>
                  <a:pt x="344" y="182"/>
                </a:lnTo>
                <a:lnTo>
                  <a:pt x="344" y="184"/>
                </a:lnTo>
                <a:lnTo>
                  <a:pt x="344" y="186"/>
                </a:lnTo>
                <a:lnTo>
                  <a:pt x="344" y="188"/>
                </a:lnTo>
                <a:lnTo>
                  <a:pt x="344" y="189"/>
                </a:lnTo>
                <a:lnTo>
                  <a:pt x="344" y="191"/>
                </a:lnTo>
                <a:lnTo>
                  <a:pt x="344" y="193"/>
                </a:lnTo>
                <a:lnTo>
                  <a:pt x="344" y="195"/>
                </a:lnTo>
                <a:lnTo>
                  <a:pt x="344" y="196"/>
                </a:lnTo>
                <a:lnTo>
                  <a:pt x="344" y="198"/>
                </a:lnTo>
                <a:lnTo>
                  <a:pt x="344" y="199"/>
                </a:lnTo>
                <a:lnTo>
                  <a:pt x="344" y="201"/>
                </a:lnTo>
                <a:lnTo>
                  <a:pt x="345" y="202"/>
                </a:lnTo>
                <a:lnTo>
                  <a:pt x="345" y="204"/>
                </a:lnTo>
                <a:lnTo>
                  <a:pt x="345" y="205"/>
                </a:lnTo>
                <a:lnTo>
                  <a:pt x="345" y="207"/>
                </a:lnTo>
                <a:lnTo>
                  <a:pt x="346" y="208"/>
                </a:lnTo>
                <a:lnTo>
                  <a:pt x="346" y="209"/>
                </a:lnTo>
                <a:lnTo>
                  <a:pt x="347" y="211"/>
                </a:lnTo>
                <a:lnTo>
                  <a:pt x="347" y="212"/>
                </a:lnTo>
                <a:lnTo>
                  <a:pt x="348" y="213"/>
                </a:lnTo>
                <a:lnTo>
                  <a:pt x="349" y="215"/>
                </a:lnTo>
                <a:lnTo>
                  <a:pt x="350" y="217"/>
                </a:lnTo>
                <a:lnTo>
                  <a:pt x="351" y="218"/>
                </a:lnTo>
                <a:lnTo>
                  <a:pt x="352" y="219"/>
                </a:lnTo>
                <a:lnTo>
                  <a:pt x="353" y="221"/>
                </a:lnTo>
                <a:lnTo>
                  <a:pt x="354" y="222"/>
                </a:lnTo>
                <a:lnTo>
                  <a:pt x="356" y="224"/>
                </a:lnTo>
                <a:lnTo>
                  <a:pt x="357" y="226"/>
                </a:lnTo>
                <a:lnTo>
                  <a:pt x="362" y="230"/>
                </a:lnTo>
                <a:lnTo>
                  <a:pt x="365" y="232"/>
                </a:lnTo>
                <a:lnTo>
                  <a:pt x="368" y="234"/>
                </a:lnTo>
                <a:lnTo>
                  <a:pt x="371" y="235"/>
                </a:lnTo>
                <a:lnTo>
                  <a:pt x="374" y="237"/>
                </a:lnTo>
                <a:lnTo>
                  <a:pt x="377" y="238"/>
                </a:lnTo>
                <a:lnTo>
                  <a:pt x="380" y="239"/>
                </a:lnTo>
                <a:lnTo>
                  <a:pt x="383" y="240"/>
                </a:lnTo>
                <a:lnTo>
                  <a:pt x="387" y="241"/>
                </a:lnTo>
                <a:lnTo>
                  <a:pt x="390" y="242"/>
                </a:lnTo>
                <a:lnTo>
                  <a:pt x="394" y="242"/>
                </a:lnTo>
                <a:lnTo>
                  <a:pt x="397" y="243"/>
                </a:lnTo>
                <a:lnTo>
                  <a:pt x="400" y="243"/>
                </a:lnTo>
                <a:lnTo>
                  <a:pt x="404" y="244"/>
                </a:lnTo>
                <a:lnTo>
                  <a:pt x="407" y="244"/>
                </a:lnTo>
                <a:lnTo>
                  <a:pt x="410" y="245"/>
                </a:lnTo>
                <a:lnTo>
                  <a:pt x="413" y="245"/>
                </a:lnTo>
                <a:lnTo>
                  <a:pt x="416" y="245"/>
                </a:lnTo>
                <a:lnTo>
                  <a:pt x="419" y="245"/>
                </a:lnTo>
                <a:lnTo>
                  <a:pt x="421" y="245"/>
                </a:lnTo>
                <a:lnTo>
                  <a:pt x="424" y="246"/>
                </a:lnTo>
                <a:lnTo>
                  <a:pt x="426" y="246"/>
                </a:lnTo>
                <a:lnTo>
                  <a:pt x="428" y="246"/>
                </a:lnTo>
                <a:lnTo>
                  <a:pt x="430" y="247"/>
                </a:lnTo>
                <a:lnTo>
                  <a:pt x="432" y="247"/>
                </a:lnTo>
                <a:lnTo>
                  <a:pt x="433" y="248"/>
                </a:lnTo>
                <a:lnTo>
                  <a:pt x="435" y="248"/>
                </a:lnTo>
                <a:lnTo>
                  <a:pt x="435" y="249"/>
                </a:lnTo>
                <a:lnTo>
                  <a:pt x="436" y="250"/>
                </a:lnTo>
                <a:lnTo>
                  <a:pt x="436" y="251"/>
                </a:lnTo>
                <a:lnTo>
                  <a:pt x="437" y="252"/>
                </a:lnTo>
                <a:lnTo>
                  <a:pt x="435" y="253"/>
                </a:lnTo>
                <a:lnTo>
                  <a:pt x="435" y="254"/>
                </a:lnTo>
                <a:lnTo>
                  <a:pt x="434" y="255"/>
                </a:lnTo>
                <a:lnTo>
                  <a:pt x="433" y="256"/>
                </a:lnTo>
                <a:lnTo>
                  <a:pt x="432" y="256"/>
                </a:lnTo>
                <a:lnTo>
                  <a:pt x="430" y="257"/>
                </a:lnTo>
                <a:lnTo>
                  <a:pt x="429" y="257"/>
                </a:lnTo>
                <a:lnTo>
                  <a:pt x="427" y="257"/>
                </a:lnTo>
                <a:lnTo>
                  <a:pt x="425" y="258"/>
                </a:lnTo>
                <a:lnTo>
                  <a:pt x="423" y="258"/>
                </a:lnTo>
                <a:lnTo>
                  <a:pt x="421" y="258"/>
                </a:lnTo>
                <a:lnTo>
                  <a:pt x="418" y="258"/>
                </a:lnTo>
                <a:lnTo>
                  <a:pt x="416" y="258"/>
                </a:lnTo>
                <a:lnTo>
                  <a:pt x="413" y="258"/>
                </a:lnTo>
                <a:lnTo>
                  <a:pt x="411" y="258"/>
                </a:lnTo>
                <a:lnTo>
                  <a:pt x="408" y="258"/>
                </a:lnTo>
                <a:lnTo>
                  <a:pt x="405" y="258"/>
                </a:lnTo>
                <a:lnTo>
                  <a:pt x="402" y="258"/>
                </a:lnTo>
                <a:lnTo>
                  <a:pt x="399" y="257"/>
                </a:lnTo>
                <a:lnTo>
                  <a:pt x="395" y="257"/>
                </a:lnTo>
                <a:lnTo>
                  <a:pt x="392" y="257"/>
                </a:lnTo>
                <a:lnTo>
                  <a:pt x="389" y="256"/>
                </a:lnTo>
                <a:lnTo>
                  <a:pt x="386" y="256"/>
                </a:lnTo>
                <a:lnTo>
                  <a:pt x="382" y="255"/>
                </a:lnTo>
                <a:lnTo>
                  <a:pt x="379" y="255"/>
                </a:lnTo>
                <a:lnTo>
                  <a:pt x="375" y="254"/>
                </a:lnTo>
                <a:lnTo>
                  <a:pt x="372" y="254"/>
                </a:lnTo>
                <a:lnTo>
                  <a:pt x="368" y="253"/>
                </a:lnTo>
                <a:lnTo>
                  <a:pt x="365" y="253"/>
                </a:lnTo>
                <a:lnTo>
                  <a:pt x="361" y="252"/>
                </a:lnTo>
                <a:lnTo>
                  <a:pt x="357" y="252"/>
                </a:lnTo>
                <a:lnTo>
                  <a:pt x="350" y="251"/>
                </a:lnTo>
                <a:lnTo>
                  <a:pt x="347" y="250"/>
                </a:lnTo>
                <a:lnTo>
                  <a:pt x="343" y="250"/>
                </a:lnTo>
                <a:lnTo>
                  <a:pt x="340" y="249"/>
                </a:lnTo>
                <a:lnTo>
                  <a:pt x="337" y="249"/>
                </a:lnTo>
                <a:lnTo>
                  <a:pt x="334" y="249"/>
                </a:lnTo>
                <a:lnTo>
                  <a:pt x="331" y="249"/>
                </a:lnTo>
                <a:lnTo>
                  <a:pt x="329" y="248"/>
                </a:lnTo>
                <a:lnTo>
                  <a:pt x="326" y="248"/>
                </a:lnTo>
                <a:lnTo>
                  <a:pt x="323" y="248"/>
                </a:lnTo>
                <a:lnTo>
                  <a:pt x="321" y="247"/>
                </a:lnTo>
                <a:lnTo>
                  <a:pt x="319" y="247"/>
                </a:lnTo>
                <a:lnTo>
                  <a:pt x="316" y="247"/>
                </a:lnTo>
                <a:lnTo>
                  <a:pt x="314" y="247"/>
                </a:lnTo>
                <a:lnTo>
                  <a:pt x="312" y="246"/>
                </a:lnTo>
                <a:lnTo>
                  <a:pt x="309" y="246"/>
                </a:lnTo>
                <a:lnTo>
                  <a:pt x="307" y="245"/>
                </a:lnTo>
                <a:lnTo>
                  <a:pt x="305" y="245"/>
                </a:lnTo>
                <a:lnTo>
                  <a:pt x="303" y="244"/>
                </a:lnTo>
                <a:lnTo>
                  <a:pt x="301" y="243"/>
                </a:lnTo>
                <a:lnTo>
                  <a:pt x="299" y="242"/>
                </a:lnTo>
                <a:lnTo>
                  <a:pt x="297" y="241"/>
                </a:lnTo>
                <a:lnTo>
                  <a:pt x="295" y="240"/>
                </a:lnTo>
                <a:lnTo>
                  <a:pt x="293" y="239"/>
                </a:lnTo>
                <a:lnTo>
                  <a:pt x="291" y="237"/>
                </a:lnTo>
                <a:lnTo>
                  <a:pt x="289" y="236"/>
                </a:lnTo>
                <a:lnTo>
                  <a:pt x="287" y="234"/>
                </a:lnTo>
                <a:lnTo>
                  <a:pt x="285" y="232"/>
                </a:lnTo>
                <a:lnTo>
                  <a:pt x="282" y="230"/>
                </a:lnTo>
                <a:lnTo>
                  <a:pt x="280" y="228"/>
                </a:lnTo>
                <a:lnTo>
                  <a:pt x="278" y="226"/>
                </a:lnTo>
                <a:lnTo>
                  <a:pt x="270" y="217"/>
                </a:lnTo>
                <a:lnTo>
                  <a:pt x="267" y="212"/>
                </a:lnTo>
                <a:lnTo>
                  <a:pt x="265" y="207"/>
                </a:lnTo>
                <a:lnTo>
                  <a:pt x="263" y="203"/>
                </a:lnTo>
                <a:lnTo>
                  <a:pt x="261" y="198"/>
                </a:lnTo>
                <a:lnTo>
                  <a:pt x="260" y="194"/>
                </a:lnTo>
                <a:lnTo>
                  <a:pt x="259" y="189"/>
                </a:lnTo>
                <a:lnTo>
                  <a:pt x="258" y="185"/>
                </a:lnTo>
                <a:lnTo>
                  <a:pt x="257" y="180"/>
                </a:lnTo>
                <a:lnTo>
                  <a:pt x="257" y="175"/>
                </a:lnTo>
                <a:lnTo>
                  <a:pt x="257" y="171"/>
                </a:lnTo>
                <a:lnTo>
                  <a:pt x="257" y="166"/>
                </a:lnTo>
                <a:lnTo>
                  <a:pt x="257" y="162"/>
                </a:lnTo>
                <a:lnTo>
                  <a:pt x="258" y="157"/>
                </a:lnTo>
                <a:lnTo>
                  <a:pt x="258" y="153"/>
                </a:lnTo>
                <a:lnTo>
                  <a:pt x="258" y="148"/>
                </a:lnTo>
                <a:lnTo>
                  <a:pt x="259" y="143"/>
                </a:lnTo>
                <a:lnTo>
                  <a:pt x="259" y="139"/>
                </a:lnTo>
                <a:lnTo>
                  <a:pt x="259" y="134"/>
                </a:lnTo>
                <a:lnTo>
                  <a:pt x="259" y="130"/>
                </a:lnTo>
                <a:lnTo>
                  <a:pt x="258" y="125"/>
                </a:lnTo>
                <a:lnTo>
                  <a:pt x="258" y="121"/>
                </a:lnTo>
                <a:lnTo>
                  <a:pt x="257" y="116"/>
                </a:lnTo>
                <a:lnTo>
                  <a:pt x="256" y="112"/>
                </a:lnTo>
                <a:lnTo>
                  <a:pt x="255" y="107"/>
                </a:lnTo>
                <a:lnTo>
                  <a:pt x="253" y="103"/>
                </a:lnTo>
                <a:lnTo>
                  <a:pt x="251" y="98"/>
                </a:lnTo>
                <a:lnTo>
                  <a:pt x="249" y="93"/>
                </a:lnTo>
                <a:lnTo>
                  <a:pt x="245" y="89"/>
                </a:lnTo>
                <a:lnTo>
                  <a:pt x="242" y="85"/>
                </a:lnTo>
                <a:lnTo>
                  <a:pt x="238" y="80"/>
                </a:lnTo>
                <a:lnTo>
                  <a:pt x="231" y="73"/>
                </a:lnTo>
                <a:lnTo>
                  <a:pt x="228" y="70"/>
                </a:lnTo>
                <a:lnTo>
                  <a:pt x="225" y="67"/>
                </a:lnTo>
                <a:lnTo>
                  <a:pt x="221" y="65"/>
                </a:lnTo>
                <a:lnTo>
                  <a:pt x="218" y="62"/>
                </a:lnTo>
                <a:lnTo>
                  <a:pt x="215" y="60"/>
                </a:lnTo>
                <a:lnTo>
                  <a:pt x="212" y="58"/>
                </a:lnTo>
                <a:lnTo>
                  <a:pt x="209" y="57"/>
                </a:lnTo>
                <a:lnTo>
                  <a:pt x="206" y="55"/>
                </a:lnTo>
                <a:lnTo>
                  <a:pt x="203" y="54"/>
                </a:lnTo>
                <a:lnTo>
                  <a:pt x="200" y="53"/>
                </a:lnTo>
                <a:lnTo>
                  <a:pt x="197" y="51"/>
                </a:lnTo>
                <a:lnTo>
                  <a:pt x="194" y="51"/>
                </a:lnTo>
                <a:lnTo>
                  <a:pt x="191" y="50"/>
                </a:lnTo>
                <a:lnTo>
                  <a:pt x="187" y="49"/>
                </a:lnTo>
                <a:lnTo>
                  <a:pt x="184" y="48"/>
                </a:lnTo>
                <a:lnTo>
                  <a:pt x="181" y="48"/>
                </a:lnTo>
                <a:lnTo>
                  <a:pt x="177" y="47"/>
                </a:lnTo>
                <a:lnTo>
                  <a:pt x="174" y="47"/>
                </a:lnTo>
                <a:lnTo>
                  <a:pt x="170" y="46"/>
                </a:lnTo>
                <a:lnTo>
                  <a:pt x="166" y="46"/>
                </a:lnTo>
                <a:lnTo>
                  <a:pt x="162" y="45"/>
                </a:lnTo>
                <a:lnTo>
                  <a:pt x="158" y="45"/>
                </a:lnTo>
                <a:lnTo>
                  <a:pt x="154" y="45"/>
                </a:lnTo>
                <a:lnTo>
                  <a:pt x="150" y="44"/>
                </a:lnTo>
                <a:lnTo>
                  <a:pt x="145" y="44"/>
                </a:lnTo>
                <a:lnTo>
                  <a:pt x="140" y="43"/>
                </a:lnTo>
                <a:lnTo>
                  <a:pt x="135" y="43"/>
                </a:lnTo>
                <a:lnTo>
                  <a:pt x="130" y="42"/>
                </a:lnTo>
                <a:lnTo>
                  <a:pt x="125" y="41"/>
                </a:lnTo>
                <a:lnTo>
                  <a:pt x="119" y="41"/>
                </a:lnTo>
                <a:lnTo>
                  <a:pt x="109" y="39"/>
                </a:lnTo>
                <a:lnTo>
                  <a:pt x="103" y="38"/>
                </a:lnTo>
                <a:lnTo>
                  <a:pt x="99" y="38"/>
                </a:lnTo>
                <a:lnTo>
                  <a:pt x="94" y="37"/>
                </a:lnTo>
                <a:lnTo>
                  <a:pt x="89" y="37"/>
                </a:lnTo>
                <a:lnTo>
                  <a:pt x="85" y="37"/>
                </a:lnTo>
                <a:lnTo>
                  <a:pt x="80" y="37"/>
                </a:lnTo>
                <a:lnTo>
                  <a:pt x="76" y="36"/>
                </a:lnTo>
                <a:lnTo>
                  <a:pt x="72" y="36"/>
                </a:lnTo>
                <a:lnTo>
                  <a:pt x="68" y="36"/>
                </a:lnTo>
                <a:lnTo>
                  <a:pt x="64" y="36"/>
                </a:lnTo>
                <a:lnTo>
                  <a:pt x="60" y="37"/>
                </a:lnTo>
                <a:lnTo>
                  <a:pt x="56" y="37"/>
                </a:lnTo>
                <a:lnTo>
                  <a:pt x="53" y="37"/>
                </a:lnTo>
                <a:lnTo>
                  <a:pt x="49" y="37"/>
                </a:lnTo>
                <a:lnTo>
                  <a:pt x="46" y="37"/>
                </a:lnTo>
                <a:lnTo>
                  <a:pt x="42" y="37"/>
                </a:lnTo>
                <a:lnTo>
                  <a:pt x="39" y="38"/>
                </a:lnTo>
                <a:lnTo>
                  <a:pt x="35" y="38"/>
                </a:lnTo>
                <a:lnTo>
                  <a:pt x="32" y="38"/>
                </a:lnTo>
                <a:lnTo>
                  <a:pt x="29" y="39"/>
                </a:lnTo>
                <a:lnTo>
                  <a:pt x="26" y="39"/>
                </a:lnTo>
                <a:lnTo>
                  <a:pt x="23" y="39"/>
                </a:lnTo>
                <a:lnTo>
                  <a:pt x="20" y="39"/>
                </a:lnTo>
                <a:lnTo>
                  <a:pt x="17" y="39"/>
                </a:lnTo>
                <a:lnTo>
                  <a:pt x="14" y="40"/>
                </a:lnTo>
                <a:lnTo>
                  <a:pt x="11" y="40"/>
                </a:lnTo>
                <a:lnTo>
                  <a:pt x="9" y="40"/>
                </a:lnTo>
                <a:lnTo>
                  <a:pt x="6" y="40"/>
                </a:lnTo>
                <a:lnTo>
                  <a:pt x="3" y="40"/>
                </a:lnTo>
                <a:lnTo>
                  <a:pt x="0" y="41"/>
                </a:lnTo>
                <a:lnTo>
                  <a:pt x="0" y="41"/>
                </a:lnTo>
                <a:lnTo>
                  <a:pt x="0" y="41"/>
                </a:lnTo>
                <a:lnTo>
                  <a:pt x="0" y="41"/>
                </a:lnTo>
                <a:lnTo>
                  <a:pt x="0" y="41"/>
                </a:lnTo>
                <a:lnTo>
                  <a:pt x="0" y="41"/>
                </a:lnTo>
                <a:lnTo>
                  <a:pt x="0" y="41"/>
                </a:lnTo>
                <a:lnTo>
                  <a:pt x="0" y="41"/>
                </a:lnTo>
                <a:lnTo>
                  <a:pt x="0" y="41"/>
                </a:lnTo>
                <a:lnTo>
                  <a:pt x="0" y="41"/>
                </a:lnTo>
                <a:lnTo>
                  <a:pt x="0" y="41"/>
                </a:lnTo>
                <a:lnTo>
                  <a:pt x="0" y="41"/>
                </a:lnTo>
                <a:lnTo>
                  <a:pt x="0" y="41"/>
                </a:lnTo>
                <a:lnTo>
                  <a:pt x="0" y="41"/>
                </a:lnTo>
                <a:lnTo>
                  <a:pt x="0" y="41"/>
                </a:lnTo>
                <a:lnTo>
                  <a:pt x="0" y="41"/>
                </a:lnTo>
                <a:lnTo>
                  <a:pt x="0" y="41"/>
                </a:lnTo>
                <a:lnTo>
                  <a:pt x="0" y="41"/>
                </a:lnTo>
                <a:lnTo>
                  <a:pt x="0" y="41"/>
                </a:lnTo>
                <a:lnTo>
                  <a:pt x="0" y="41"/>
                </a:lnTo>
                <a:lnTo>
                  <a:pt x="0" y="41"/>
                </a:lnTo>
                <a:lnTo>
                  <a:pt x="0" y="41"/>
                </a:lnTo>
                <a:lnTo>
                  <a:pt x="0" y="41"/>
                </a:lnTo>
                <a:lnTo>
                  <a:pt x="0" y="41"/>
                </a:lnTo>
                <a:lnTo>
                  <a:pt x="0" y="41"/>
                </a:lnTo>
                <a:lnTo>
                  <a:pt x="0" y="41"/>
                </a:lnTo>
                <a:lnTo>
                  <a:pt x="0" y="41"/>
                </a:lnTo>
                <a:lnTo>
                  <a:pt x="0" y="41"/>
                </a:lnTo>
                <a:lnTo>
                  <a:pt x="0" y="41"/>
                </a:lnTo>
                <a:lnTo>
                  <a:pt x="0" y="41"/>
                </a:lnTo>
                <a:lnTo>
                  <a:pt x="0" y="41"/>
                </a:lnTo>
                <a:lnTo>
                  <a:pt x="0" y="41"/>
                </a:lnTo>
                <a:lnTo>
                  <a:pt x="3" y="41"/>
                </a:lnTo>
                <a:lnTo>
                  <a:pt x="5" y="41"/>
                </a:lnTo>
                <a:lnTo>
                  <a:pt x="6" y="42"/>
                </a:lnTo>
                <a:lnTo>
                  <a:pt x="8" y="42"/>
                </a:lnTo>
                <a:lnTo>
                  <a:pt x="9" y="43"/>
                </a:lnTo>
                <a:lnTo>
                  <a:pt x="11" y="43"/>
                </a:lnTo>
                <a:lnTo>
                  <a:pt x="13" y="44"/>
                </a:lnTo>
                <a:lnTo>
                  <a:pt x="15" y="45"/>
                </a:lnTo>
                <a:lnTo>
                  <a:pt x="16" y="45"/>
                </a:lnTo>
                <a:lnTo>
                  <a:pt x="18" y="46"/>
                </a:lnTo>
                <a:lnTo>
                  <a:pt x="20" y="46"/>
                </a:lnTo>
                <a:lnTo>
                  <a:pt x="21" y="47"/>
                </a:lnTo>
                <a:lnTo>
                  <a:pt x="23" y="47"/>
                </a:lnTo>
                <a:lnTo>
                  <a:pt x="25" y="48"/>
                </a:lnTo>
                <a:lnTo>
                  <a:pt x="27" y="49"/>
                </a:lnTo>
                <a:lnTo>
                  <a:pt x="29" y="49"/>
                </a:lnTo>
                <a:lnTo>
                  <a:pt x="31" y="50"/>
                </a:lnTo>
                <a:lnTo>
                  <a:pt x="33" y="50"/>
                </a:lnTo>
                <a:lnTo>
                  <a:pt x="35" y="51"/>
                </a:lnTo>
                <a:lnTo>
                  <a:pt x="37" y="51"/>
                </a:lnTo>
                <a:lnTo>
                  <a:pt x="40" y="52"/>
                </a:lnTo>
                <a:lnTo>
                  <a:pt x="42" y="52"/>
                </a:lnTo>
                <a:lnTo>
                  <a:pt x="44" y="53"/>
                </a:lnTo>
                <a:lnTo>
                  <a:pt x="47" y="53"/>
                </a:lnTo>
                <a:lnTo>
                  <a:pt x="49" y="53"/>
                </a:lnTo>
                <a:lnTo>
                  <a:pt x="52" y="53"/>
                </a:lnTo>
                <a:lnTo>
                  <a:pt x="55" y="53"/>
                </a:lnTo>
                <a:lnTo>
                  <a:pt x="57" y="54"/>
                </a:lnTo>
                <a:lnTo>
                  <a:pt x="60" y="54"/>
                </a:lnTo>
                <a:lnTo>
                  <a:pt x="63" y="54"/>
                </a:lnTo>
                <a:lnTo>
                  <a:pt x="66" y="54"/>
                </a:lnTo>
              </a:path>
            </a:pathLst>
          </a:custGeom>
          <a:solidFill>
            <a:srgbClr val="A0CA88"/>
          </a:solidFill>
          <a:ln w="0" cap="flat" cmpd="sng">
            <a:solidFill>
              <a:srgbClr val="55555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5064" name="Freeform 24" descr="Wide downward diagonal"/>
          <p:cNvSpPr>
            <a:spLocks/>
          </p:cNvSpPr>
          <p:nvPr/>
        </p:nvSpPr>
        <p:spPr bwMode="auto">
          <a:xfrm>
            <a:off x="7872413" y="2790825"/>
            <a:ext cx="114300" cy="338138"/>
          </a:xfrm>
          <a:custGeom>
            <a:avLst/>
            <a:gdLst>
              <a:gd name="T0" fmla="*/ 0 w 81"/>
              <a:gd name="T1" fmla="*/ 212 h 213"/>
              <a:gd name="T2" fmla="*/ 0 w 81"/>
              <a:gd name="T3" fmla="*/ 66 h 213"/>
              <a:gd name="T4" fmla="*/ 0 w 81"/>
              <a:gd name="T5" fmla="*/ 27 h 213"/>
              <a:gd name="T6" fmla="*/ 26 w 81"/>
              <a:gd name="T7" fmla="*/ 0 h 213"/>
              <a:gd name="T8" fmla="*/ 53 w 81"/>
              <a:gd name="T9" fmla="*/ 27 h 213"/>
              <a:gd name="T10" fmla="*/ 53 w 81"/>
              <a:gd name="T11" fmla="*/ 93 h 213"/>
              <a:gd name="T12" fmla="*/ 66 w 81"/>
              <a:gd name="T13" fmla="*/ 146 h 213"/>
              <a:gd name="T14" fmla="*/ 80 w 81"/>
              <a:gd name="T15" fmla="*/ 212 h 213"/>
              <a:gd name="T16" fmla="*/ 0 w 81"/>
              <a:gd name="T17" fmla="*/ 21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213">
                <a:moveTo>
                  <a:pt x="0" y="212"/>
                </a:moveTo>
                <a:lnTo>
                  <a:pt x="0" y="66"/>
                </a:lnTo>
                <a:lnTo>
                  <a:pt x="0" y="27"/>
                </a:lnTo>
                <a:lnTo>
                  <a:pt x="26" y="0"/>
                </a:lnTo>
                <a:lnTo>
                  <a:pt x="53" y="27"/>
                </a:lnTo>
                <a:lnTo>
                  <a:pt x="53" y="93"/>
                </a:lnTo>
                <a:lnTo>
                  <a:pt x="66" y="146"/>
                </a:lnTo>
                <a:lnTo>
                  <a:pt x="80" y="212"/>
                </a:lnTo>
                <a:lnTo>
                  <a:pt x="0" y="212"/>
                </a:lnTo>
              </a:path>
            </a:pathLst>
          </a:custGeom>
          <a:pattFill prst="wdDnDiag">
            <a:fgClr>
              <a:srgbClr val="A9A9A9"/>
            </a:fgClr>
            <a:bgClr>
              <a:srgbClr val="80FF00"/>
            </a:bgClr>
          </a:pattFill>
          <a:ln w="20320" cap="flat" cmpd="sng">
            <a:solidFill>
              <a:srgbClr val="80FF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5065" name="Freeform 25"/>
          <p:cNvSpPr>
            <a:spLocks/>
          </p:cNvSpPr>
          <p:nvPr/>
        </p:nvSpPr>
        <p:spPr bwMode="auto">
          <a:xfrm>
            <a:off x="7788275" y="2432050"/>
            <a:ext cx="131763" cy="665163"/>
          </a:xfrm>
          <a:custGeom>
            <a:avLst/>
            <a:gdLst>
              <a:gd name="T0" fmla="*/ 0 w 94"/>
              <a:gd name="T1" fmla="*/ 418 h 419"/>
              <a:gd name="T2" fmla="*/ 0 w 94"/>
              <a:gd name="T3" fmla="*/ 130 h 419"/>
              <a:gd name="T4" fmla="*/ 0 w 94"/>
              <a:gd name="T5" fmla="*/ 52 h 419"/>
              <a:gd name="T6" fmla="*/ 31 w 94"/>
              <a:gd name="T7" fmla="*/ 0 h 419"/>
              <a:gd name="T8" fmla="*/ 62 w 94"/>
              <a:gd name="T9" fmla="*/ 52 h 419"/>
              <a:gd name="T10" fmla="*/ 62 w 94"/>
              <a:gd name="T11" fmla="*/ 183 h 419"/>
              <a:gd name="T12" fmla="*/ 77 w 94"/>
              <a:gd name="T13" fmla="*/ 287 h 419"/>
              <a:gd name="T14" fmla="*/ 93 w 94"/>
              <a:gd name="T15" fmla="*/ 418 h 419"/>
              <a:gd name="T16" fmla="*/ 0 w 94"/>
              <a:gd name="T17" fmla="*/ 418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419">
                <a:moveTo>
                  <a:pt x="0" y="418"/>
                </a:moveTo>
                <a:lnTo>
                  <a:pt x="0" y="130"/>
                </a:lnTo>
                <a:lnTo>
                  <a:pt x="0" y="52"/>
                </a:lnTo>
                <a:lnTo>
                  <a:pt x="31" y="0"/>
                </a:lnTo>
                <a:lnTo>
                  <a:pt x="62" y="52"/>
                </a:lnTo>
                <a:lnTo>
                  <a:pt x="62" y="183"/>
                </a:lnTo>
                <a:lnTo>
                  <a:pt x="77" y="287"/>
                </a:lnTo>
                <a:lnTo>
                  <a:pt x="93" y="418"/>
                </a:lnTo>
                <a:lnTo>
                  <a:pt x="0" y="418"/>
                </a:lnTo>
              </a:path>
            </a:pathLst>
          </a:custGeom>
          <a:solidFill>
            <a:srgbClr val="A0CA88"/>
          </a:solidFill>
          <a:ln w="20320" cap="flat" cmpd="sng">
            <a:solidFill>
              <a:srgbClr val="80FF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5066" name="Freeform 26"/>
          <p:cNvSpPr>
            <a:spLocks/>
          </p:cNvSpPr>
          <p:nvPr/>
        </p:nvSpPr>
        <p:spPr bwMode="auto">
          <a:xfrm>
            <a:off x="7675563" y="2811463"/>
            <a:ext cx="122237" cy="338137"/>
          </a:xfrm>
          <a:custGeom>
            <a:avLst/>
            <a:gdLst>
              <a:gd name="T0" fmla="*/ 0 w 86"/>
              <a:gd name="T1" fmla="*/ 212 h 213"/>
              <a:gd name="T2" fmla="*/ 0 w 86"/>
              <a:gd name="T3" fmla="*/ 66 h 213"/>
              <a:gd name="T4" fmla="*/ 0 w 86"/>
              <a:gd name="T5" fmla="*/ 27 h 213"/>
              <a:gd name="T6" fmla="*/ 28 w 86"/>
              <a:gd name="T7" fmla="*/ 0 h 213"/>
              <a:gd name="T8" fmla="*/ 57 w 86"/>
              <a:gd name="T9" fmla="*/ 27 h 213"/>
              <a:gd name="T10" fmla="*/ 57 w 86"/>
              <a:gd name="T11" fmla="*/ 93 h 213"/>
              <a:gd name="T12" fmla="*/ 71 w 86"/>
              <a:gd name="T13" fmla="*/ 145 h 213"/>
              <a:gd name="T14" fmla="*/ 85 w 86"/>
              <a:gd name="T15" fmla="*/ 212 h 213"/>
              <a:gd name="T16" fmla="*/ 0 w 86"/>
              <a:gd name="T17" fmla="*/ 21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213">
                <a:moveTo>
                  <a:pt x="0" y="212"/>
                </a:moveTo>
                <a:lnTo>
                  <a:pt x="0" y="66"/>
                </a:lnTo>
                <a:lnTo>
                  <a:pt x="0" y="27"/>
                </a:lnTo>
                <a:lnTo>
                  <a:pt x="28" y="0"/>
                </a:lnTo>
                <a:lnTo>
                  <a:pt x="57" y="27"/>
                </a:lnTo>
                <a:lnTo>
                  <a:pt x="57" y="93"/>
                </a:lnTo>
                <a:lnTo>
                  <a:pt x="71" y="145"/>
                </a:lnTo>
                <a:lnTo>
                  <a:pt x="85" y="212"/>
                </a:lnTo>
                <a:lnTo>
                  <a:pt x="0" y="212"/>
                </a:lnTo>
              </a:path>
            </a:pathLst>
          </a:custGeom>
          <a:solidFill>
            <a:srgbClr val="A0CA88"/>
          </a:solidFill>
          <a:ln w="20320" cap="flat" cmpd="sng">
            <a:solidFill>
              <a:srgbClr val="80FF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5067" name="Freeform 27" descr="Wide downward diagonal"/>
          <p:cNvSpPr>
            <a:spLocks/>
          </p:cNvSpPr>
          <p:nvPr/>
        </p:nvSpPr>
        <p:spPr bwMode="auto">
          <a:xfrm>
            <a:off x="8253413" y="2789238"/>
            <a:ext cx="131762" cy="315912"/>
          </a:xfrm>
          <a:custGeom>
            <a:avLst/>
            <a:gdLst>
              <a:gd name="T0" fmla="*/ 0 w 93"/>
              <a:gd name="T1" fmla="*/ 198 h 199"/>
              <a:gd name="T2" fmla="*/ 13 w 93"/>
              <a:gd name="T3" fmla="*/ 158 h 199"/>
              <a:gd name="T4" fmla="*/ 26 w 93"/>
              <a:gd name="T5" fmla="*/ 79 h 199"/>
              <a:gd name="T6" fmla="*/ 66 w 93"/>
              <a:gd name="T7" fmla="*/ 13 h 199"/>
              <a:gd name="T8" fmla="*/ 66 w 93"/>
              <a:gd name="T9" fmla="*/ 0 h 199"/>
              <a:gd name="T10" fmla="*/ 66 w 93"/>
              <a:gd name="T11" fmla="*/ 145 h 199"/>
              <a:gd name="T12" fmla="*/ 92 w 93"/>
              <a:gd name="T13" fmla="*/ 185 h 199"/>
              <a:gd name="T14" fmla="*/ 92 w 93"/>
              <a:gd name="T15" fmla="*/ 185 h 199"/>
              <a:gd name="T16" fmla="*/ 0 w 93"/>
              <a:gd name="T17" fmla="*/ 19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199">
                <a:moveTo>
                  <a:pt x="0" y="198"/>
                </a:moveTo>
                <a:lnTo>
                  <a:pt x="13" y="158"/>
                </a:lnTo>
                <a:lnTo>
                  <a:pt x="26" y="79"/>
                </a:lnTo>
                <a:lnTo>
                  <a:pt x="66" y="13"/>
                </a:lnTo>
                <a:lnTo>
                  <a:pt x="66" y="0"/>
                </a:lnTo>
                <a:lnTo>
                  <a:pt x="66" y="145"/>
                </a:lnTo>
                <a:lnTo>
                  <a:pt x="92" y="185"/>
                </a:lnTo>
                <a:lnTo>
                  <a:pt x="92" y="185"/>
                </a:lnTo>
                <a:lnTo>
                  <a:pt x="0" y="198"/>
                </a:lnTo>
              </a:path>
            </a:pathLst>
          </a:custGeom>
          <a:pattFill prst="wdDnDiag">
            <a:fgClr>
              <a:srgbClr val="A9A9A9"/>
            </a:fgClr>
            <a:bgClr>
              <a:srgbClr val="80FF00"/>
            </a:bgClr>
          </a:pattFill>
          <a:ln w="20320" cap="flat" cmpd="sng">
            <a:solidFill>
              <a:srgbClr val="008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5068" name="Freeform 28" descr="Wide downward diagonal"/>
          <p:cNvSpPr>
            <a:spLocks/>
          </p:cNvSpPr>
          <p:nvPr/>
        </p:nvSpPr>
        <p:spPr bwMode="auto">
          <a:xfrm>
            <a:off x="8401050" y="2579688"/>
            <a:ext cx="60325" cy="525462"/>
          </a:xfrm>
          <a:custGeom>
            <a:avLst/>
            <a:gdLst>
              <a:gd name="T0" fmla="*/ 0 w 41"/>
              <a:gd name="T1" fmla="*/ 317 h 331"/>
              <a:gd name="T2" fmla="*/ 0 w 41"/>
              <a:gd name="T3" fmla="*/ 251 h 331"/>
              <a:gd name="T4" fmla="*/ 13 w 41"/>
              <a:gd name="T5" fmla="*/ 145 h 331"/>
              <a:gd name="T6" fmla="*/ 26 w 41"/>
              <a:gd name="T7" fmla="*/ 13 h 331"/>
              <a:gd name="T8" fmla="*/ 26 w 41"/>
              <a:gd name="T9" fmla="*/ 0 h 331"/>
              <a:gd name="T10" fmla="*/ 40 w 41"/>
              <a:gd name="T11" fmla="*/ 224 h 331"/>
              <a:gd name="T12" fmla="*/ 40 w 41"/>
              <a:gd name="T13" fmla="*/ 251 h 331"/>
              <a:gd name="T14" fmla="*/ 40 w 41"/>
              <a:gd name="T15" fmla="*/ 303 h 331"/>
              <a:gd name="T16" fmla="*/ 40 w 41"/>
              <a:gd name="T17" fmla="*/ 330 h 331"/>
              <a:gd name="T18" fmla="*/ 0 w 41"/>
              <a:gd name="T19" fmla="*/ 317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331">
                <a:moveTo>
                  <a:pt x="0" y="317"/>
                </a:moveTo>
                <a:lnTo>
                  <a:pt x="0" y="251"/>
                </a:lnTo>
                <a:lnTo>
                  <a:pt x="13" y="145"/>
                </a:lnTo>
                <a:lnTo>
                  <a:pt x="26" y="13"/>
                </a:lnTo>
                <a:lnTo>
                  <a:pt x="26" y="0"/>
                </a:lnTo>
                <a:lnTo>
                  <a:pt x="40" y="224"/>
                </a:lnTo>
                <a:lnTo>
                  <a:pt x="40" y="251"/>
                </a:lnTo>
                <a:lnTo>
                  <a:pt x="40" y="303"/>
                </a:lnTo>
                <a:lnTo>
                  <a:pt x="40" y="330"/>
                </a:lnTo>
                <a:lnTo>
                  <a:pt x="0" y="317"/>
                </a:lnTo>
              </a:path>
            </a:pathLst>
          </a:custGeom>
          <a:pattFill prst="wdDnDiag">
            <a:fgClr>
              <a:srgbClr val="A9A9A9"/>
            </a:fgClr>
            <a:bgClr>
              <a:srgbClr val="80FF00"/>
            </a:bgClr>
          </a:pattFill>
          <a:ln w="20320" cap="flat" cmpd="sng">
            <a:solidFill>
              <a:srgbClr val="008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5069" name="Freeform 29" descr="Wide downward diagonal"/>
          <p:cNvSpPr>
            <a:spLocks/>
          </p:cNvSpPr>
          <p:nvPr/>
        </p:nvSpPr>
        <p:spPr bwMode="auto">
          <a:xfrm>
            <a:off x="8539163" y="2736850"/>
            <a:ext cx="58737" cy="525463"/>
          </a:xfrm>
          <a:custGeom>
            <a:avLst/>
            <a:gdLst>
              <a:gd name="T0" fmla="*/ 0 w 41"/>
              <a:gd name="T1" fmla="*/ 317 h 331"/>
              <a:gd name="T2" fmla="*/ 0 w 41"/>
              <a:gd name="T3" fmla="*/ 251 h 331"/>
              <a:gd name="T4" fmla="*/ 14 w 41"/>
              <a:gd name="T5" fmla="*/ 145 h 331"/>
              <a:gd name="T6" fmla="*/ 27 w 41"/>
              <a:gd name="T7" fmla="*/ 13 h 331"/>
              <a:gd name="T8" fmla="*/ 27 w 41"/>
              <a:gd name="T9" fmla="*/ 0 h 331"/>
              <a:gd name="T10" fmla="*/ 40 w 41"/>
              <a:gd name="T11" fmla="*/ 224 h 331"/>
              <a:gd name="T12" fmla="*/ 40 w 41"/>
              <a:gd name="T13" fmla="*/ 251 h 331"/>
              <a:gd name="T14" fmla="*/ 40 w 41"/>
              <a:gd name="T15" fmla="*/ 304 h 331"/>
              <a:gd name="T16" fmla="*/ 40 w 41"/>
              <a:gd name="T17" fmla="*/ 330 h 331"/>
              <a:gd name="T18" fmla="*/ 0 w 41"/>
              <a:gd name="T19" fmla="*/ 317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331">
                <a:moveTo>
                  <a:pt x="0" y="317"/>
                </a:moveTo>
                <a:lnTo>
                  <a:pt x="0" y="251"/>
                </a:lnTo>
                <a:lnTo>
                  <a:pt x="14" y="145"/>
                </a:lnTo>
                <a:lnTo>
                  <a:pt x="27" y="13"/>
                </a:lnTo>
                <a:lnTo>
                  <a:pt x="27" y="0"/>
                </a:lnTo>
                <a:lnTo>
                  <a:pt x="40" y="224"/>
                </a:lnTo>
                <a:lnTo>
                  <a:pt x="40" y="251"/>
                </a:lnTo>
                <a:lnTo>
                  <a:pt x="40" y="304"/>
                </a:lnTo>
                <a:lnTo>
                  <a:pt x="40" y="330"/>
                </a:lnTo>
                <a:lnTo>
                  <a:pt x="0" y="317"/>
                </a:lnTo>
              </a:path>
            </a:pathLst>
          </a:custGeom>
          <a:pattFill prst="wdDnDiag">
            <a:fgClr>
              <a:srgbClr val="A9A9A9"/>
            </a:fgClr>
            <a:bgClr>
              <a:srgbClr val="80FF00"/>
            </a:bgClr>
          </a:pattFill>
          <a:ln w="20320" cap="flat" cmpd="sng">
            <a:solidFill>
              <a:srgbClr val="008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5070" name="Freeform 30"/>
          <p:cNvSpPr>
            <a:spLocks/>
          </p:cNvSpPr>
          <p:nvPr/>
        </p:nvSpPr>
        <p:spPr bwMode="auto">
          <a:xfrm>
            <a:off x="7593013" y="2601913"/>
            <a:ext cx="57150" cy="525462"/>
          </a:xfrm>
          <a:custGeom>
            <a:avLst/>
            <a:gdLst>
              <a:gd name="T0" fmla="*/ 0 w 41"/>
              <a:gd name="T1" fmla="*/ 317 h 331"/>
              <a:gd name="T2" fmla="*/ 0 w 41"/>
              <a:gd name="T3" fmla="*/ 251 h 331"/>
              <a:gd name="T4" fmla="*/ 13 w 41"/>
              <a:gd name="T5" fmla="*/ 145 h 331"/>
              <a:gd name="T6" fmla="*/ 27 w 41"/>
              <a:gd name="T7" fmla="*/ 13 h 331"/>
              <a:gd name="T8" fmla="*/ 27 w 41"/>
              <a:gd name="T9" fmla="*/ 0 h 331"/>
              <a:gd name="T10" fmla="*/ 40 w 41"/>
              <a:gd name="T11" fmla="*/ 225 h 331"/>
              <a:gd name="T12" fmla="*/ 40 w 41"/>
              <a:gd name="T13" fmla="*/ 251 h 331"/>
              <a:gd name="T14" fmla="*/ 40 w 41"/>
              <a:gd name="T15" fmla="*/ 304 h 331"/>
              <a:gd name="T16" fmla="*/ 40 w 41"/>
              <a:gd name="T17" fmla="*/ 330 h 331"/>
              <a:gd name="T18" fmla="*/ 0 w 41"/>
              <a:gd name="T19" fmla="*/ 317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331">
                <a:moveTo>
                  <a:pt x="0" y="317"/>
                </a:moveTo>
                <a:lnTo>
                  <a:pt x="0" y="251"/>
                </a:lnTo>
                <a:lnTo>
                  <a:pt x="13" y="145"/>
                </a:lnTo>
                <a:lnTo>
                  <a:pt x="27" y="13"/>
                </a:lnTo>
                <a:lnTo>
                  <a:pt x="27" y="0"/>
                </a:lnTo>
                <a:lnTo>
                  <a:pt x="40" y="225"/>
                </a:lnTo>
                <a:lnTo>
                  <a:pt x="40" y="251"/>
                </a:lnTo>
                <a:lnTo>
                  <a:pt x="40" y="304"/>
                </a:lnTo>
                <a:lnTo>
                  <a:pt x="40" y="330"/>
                </a:lnTo>
                <a:lnTo>
                  <a:pt x="0" y="317"/>
                </a:lnTo>
              </a:path>
            </a:pathLst>
          </a:custGeom>
          <a:solidFill>
            <a:srgbClr val="A0CA88"/>
          </a:solidFill>
          <a:ln w="20320" cap="flat" cmpd="sng">
            <a:solidFill>
              <a:srgbClr val="80FF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5071" name="Freeform 31" descr="Wide downward diagonal"/>
          <p:cNvSpPr>
            <a:spLocks/>
          </p:cNvSpPr>
          <p:nvPr/>
        </p:nvSpPr>
        <p:spPr bwMode="auto">
          <a:xfrm>
            <a:off x="8458200" y="2641600"/>
            <a:ext cx="55563" cy="525463"/>
          </a:xfrm>
          <a:custGeom>
            <a:avLst/>
            <a:gdLst>
              <a:gd name="T0" fmla="*/ 0 w 40"/>
              <a:gd name="T1" fmla="*/ 317 h 331"/>
              <a:gd name="T2" fmla="*/ 0 w 40"/>
              <a:gd name="T3" fmla="*/ 251 h 331"/>
              <a:gd name="T4" fmla="*/ 13 w 40"/>
              <a:gd name="T5" fmla="*/ 145 h 331"/>
              <a:gd name="T6" fmla="*/ 26 w 40"/>
              <a:gd name="T7" fmla="*/ 13 h 331"/>
              <a:gd name="T8" fmla="*/ 26 w 40"/>
              <a:gd name="T9" fmla="*/ 0 h 331"/>
              <a:gd name="T10" fmla="*/ 39 w 40"/>
              <a:gd name="T11" fmla="*/ 224 h 331"/>
              <a:gd name="T12" fmla="*/ 39 w 40"/>
              <a:gd name="T13" fmla="*/ 251 h 331"/>
              <a:gd name="T14" fmla="*/ 39 w 40"/>
              <a:gd name="T15" fmla="*/ 304 h 331"/>
              <a:gd name="T16" fmla="*/ 39 w 40"/>
              <a:gd name="T17" fmla="*/ 330 h 331"/>
              <a:gd name="T18" fmla="*/ 0 w 40"/>
              <a:gd name="T19" fmla="*/ 317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331">
                <a:moveTo>
                  <a:pt x="0" y="317"/>
                </a:moveTo>
                <a:lnTo>
                  <a:pt x="0" y="251"/>
                </a:lnTo>
                <a:lnTo>
                  <a:pt x="13" y="145"/>
                </a:lnTo>
                <a:lnTo>
                  <a:pt x="26" y="13"/>
                </a:lnTo>
                <a:lnTo>
                  <a:pt x="26" y="0"/>
                </a:lnTo>
                <a:lnTo>
                  <a:pt x="39" y="224"/>
                </a:lnTo>
                <a:lnTo>
                  <a:pt x="39" y="251"/>
                </a:lnTo>
                <a:lnTo>
                  <a:pt x="39" y="304"/>
                </a:lnTo>
                <a:lnTo>
                  <a:pt x="39" y="330"/>
                </a:lnTo>
                <a:lnTo>
                  <a:pt x="0" y="317"/>
                </a:lnTo>
              </a:path>
            </a:pathLst>
          </a:custGeom>
          <a:pattFill prst="wdDnDiag">
            <a:fgClr>
              <a:srgbClr val="A9A9A9"/>
            </a:fgClr>
            <a:bgClr>
              <a:srgbClr val="80FF00"/>
            </a:bgClr>
          </a:pattFill>
          <a:ln w="20320" cap="flat" cmpd="sng">
            <a:solidFill>
              <a:srgbClr val="008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5072" name="Freeform 32" descr="Wide downward diagonal"/>
          <p:cNvSpPr>
            <a:spLocks/>
          </p:cNvSpPr>
          <p:nvPr/>
        </p:nvSpPr>
        <p:spPr bwMode="auto">
          <a:xfrm>
            <a:off x="7878763" y="1698625"/>
            <a:ext cx="133350" cy="1406525"/>
          </a:xfrm>
          <a:custGeom>
            <a:avLst/>
            <a:gdLst>
              <a:gd name="T0" fmla="*/ 26 w 93"/>
              <a:gd name="T1" fmla="*/ 872 h 886"/>
              <a:gd name="T2" fmla="*/ 0 w 93"/>
              <a:gd name="T3" fmla="*/ 753 h 886"/>
              <a:gd name="T4" fmla="*/ 0 w 93"/>
              <a:gd name="T5" fmla="*/ 621 h 886"/>
              <a:gd name="T6" fmla="*/ 66 w 93"/>
              <a:gd name="T7" fmla="*/ 449 h 886"/>
              <a:gd name="T8" fmla="*/ 92 w 93"/>
              <a:gd name="T9" fmla="*/ 264 h 886"/>
              <a:gd name="T10" fmla="*/ 92 w 93"/>
              <a:gd name="T11" fmla="*/ 79 h 886"/>
              <a:gd name="T12" fmla="*/ 92 w 93"/>
              <a:gd name="T13" fmla="*/ 0 h 886"/>
              <a:gd name="T14" fmla="*/ 92 w 93"/>
              <a:gd name="T15" fmla="*/ 0 h 886"/>
              <a:gd name="T16" fmla="*/ 92 w 93"/>
              <a:gd name="T17" fmla="*/ 185 h 886"/>
              <a:gd name="T18" fmla="*/ 92 w 93"/>
              <a:gd name="T19" fmla="*/ 502 h 886"/>
              <a:gd name="T20" fmla="*/ 92 w 93"/>
              <a:gd name="T21" fmla="*/ 674 h 886"/>
              <a:gd name="T22" fmla="*/ 92 w 93"/>
              <a:gd name="T23" fmla="*/ 885 h 886"/>
              <a:gd name="T24" fmla="*/ 26 w 93"/>
              <a:gd name="T25" fmla="*/ 872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886">
                <a:moveTo>
                  <a:pt x="26" y="872"/>
                </a:moveTo>
                <a:lnTo>
                  <a:pt x="0" y="753"/>
                </a:lnTo>
                <a:lnTo>
                  <a:pt x="0" y="621"/>
                </a:lnTo>
                <a:lnTo>
                  <a:pt x="66" y="449"/>
                </a:lnTo>
                <a:lnTo>
                  <a:pt x="92" y="264"/>
                </a:lnTo>
                <a:lnTo>
                  <a:pt x="92" y="79"/>
                </a:lnTo>
                <a:lnTo>
                  <a:pt x="92" y="0"/>
                </a:lnTo>
                <a:lnTo>
                  <a:pt x="92" y="0"/>
                </a:lnTo>
                <a:lnTo>
                  <a:pt x="92" y="185"/>
                </a:lnTo>
                <a:lnTo>
                  <a:pt x="92" y="502"/>
                </a:lnTo>
                <a:lnTo>
                  <a:pt x="92" y="674"/>
                </a:lnTo>
                <a:lnTo>
                  <a:pt x="92" y="885"/>
                </a:lnTo>
                <a:lnTo>
                  <a:pt x="26" y="872"/>
                </a:lnTo>
              </a:path>
            </a:pathLst>
          </a:custGeom>
          <a:pattFill prst="wdDnDiag">
            <a:fgClr>
              <a:srgbClr val="A9A9A9"/>
            </a:fgClr>
            <a:bgClr>
              <a:srgbClr val="80FF00"/>
            </a:bgClr>
          </a:pattFill>
          <a:ln w="20320" cap="flat" cmpd="sng">
            <a:solidFill>
              <a:srgbClr val="80FF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5073" name="Freeform 33" descr="Wide downward diagonal"/>
          <p:cNvSpPr>
            <a:spLocks/>
          </p:cNvSpPr>
          <p:nvPr/>
        </p:nvSpPr>
        <p:spPr bwMode="auto">
          <a:xfrm>
            <a:off x="8008938" y="1174750"/>
            <a:ext cx="187325" cy="1909763"/>
          </a:xfrm>
          <a:custGeom>
            <a:avLst/>
            <a:gdLst>
              <a:gd name="T0" fmla="*/ 132 w 133"/>
              <a:gd name="T1" fmla="*/ 1202 h 1203"/>
              <a:gd name="T2" fmla="*/ 92 w 133"/>
              <a:gd name="T3" fmla="*/ 1096 h 1203"/>
              <a:gd name="T4" fmla="*/ 92 w 133"/>
              <a:gd name="T5" fmla="*/ 872 h 1203"/>
              <a:gd name="T6" fmla="*/ 92 w 133"/>
              <a:gd name="T7" fmla="*/ 620 h 1203"/>
              <a:gd name="T8" fmla="*/ 106 w 133"/>
              <a:gd name="T9" fmla="*/ 409 h 1203"/>
              <a:gd name="T10" fmla="*/ 106 w 133"/>
              <a:gd name="T11" fmla="*/ 224 h 1203"/>
              <a:gd name="T12" fmla="*/ 92 w 133"/>
              <a:gd name="T13" fmla="*/ 79 h 1203"/>
              <a:gd name="T14" fmla="*/ 79 w 133"/>
              <a:gd name="T15" fmla="*/ 0 h 1203"/>
              <a:gd name="T16" fmla="*/ 79 w 133"/>
              <a:gd name="T17" fmla="*/ 0 h 1203"/>
              <a:gd name="T18" fmla="*/ 53 w 133"/>
              <a:gd name="T19" fmla="*/ 105 h 1203"/>
              <a:gd name="T20" fmla="*/ 40 w 133"/>
              <a:gd name="T21" fmla="*/ 198 h 1203"/>
              <a:gd name="T22" fmla="*/ 13 w 133"/>
              <a:gd name="T23" fmla="*/ 369 h 1203"/>
              <a:gd name="T24" fmla="*/ 26 w 133"/>
              <a:gd name="T25" fmla="*/ 726 h 1203"/>
              <a:gd name="T26" fmla="*/ 0 w 133"/>
              <a:gd name="T27" fmla="*/ 832 h 1203"/>
              <a:gd name="T28" fmla="*/ 0 w 133"/>
              <a:gd name="T29" fmla="*/ 951 h 1203"/>
              <a:gd name="T30" fmla="*/ 0 w 133"/>
              <a:gd name="T31" fmla="*/ 1083 h 1203"/>
              <a:gd name="T32" fmla="*/ 13 w 133"/>
              <a:gd name="T33" fmla="*/ 1202 h 1203"/>
              <a:gd name="T34" fmla="*/ 132 w 133"/>
              <a:gd name="T35" fmla="*/ 1202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3" h="1203">
                <a:moveTo>
                  <a:pt x="132" y="1202"/>
                </a:moveTo>
                <a:lnTo>
                  <a:pt x="92" y="1096"/>
                </a:lnTo>
                <a:lnTo>
                  <a:pt x="92" y="872"/>
                </a:lnTo>
                <a:lnTo>
                  <a:pt x="92" y="620"/>
                </a:lnTo>
                <a:lnTo>
                  <a:pt x="106" y="409"/>
                </a:lnTo>
                <a:lnTo>
                  <a:pt x="106" y="224"/>
                </a:lnTo>
                <a:lnTo>
                  <a:pt x="92" y="79"/>
                </a:lnTo>
                <a:lnTo>
                  <a:pt x="79" y="0"/>
                </a:lnTo>
                <a:lnTo>
                  <a:pt x="79" y="0"/>
                </a:lnTo>
                <a:lnTo>
                  <a:pt x="53" y="105"/>
                </a:lnTo>
                <a:lnTo>
                  <a:pt x="40" y="198"/>
                </a:lnTo>
                <a:lnTo>
                  <a:pt x="13" y="369"/>
                </a:lnTo>
                <a:lnTo>
                  <a:pt x="26" y="726"/>
                </a:lnTo>
                <a:lnTo>
                  <a:pt x="0" y="832"/>
                </a:lnTo>
                <a:lnTo>
                  <a:pt x="0" y="951"/>
                </a:lnTo>
                <a:lnTo>
                  <a:pt x="0" y="1083"/>
                </a:lnTo>
                <a:lnTo>
                  <a:pt x="13" y="1202"/>
                </a:lnTo>
                <a:lnTo>
                  <a:pt x="132" y="1202"/>
                </a:lnTo>
              </a:path>
            </a:pathLst>
          </a:custGeom>
          <a:pattFill prst="wdDnDiag">
            <a:fgClr>
              <a:srgbClr val="A9A9A9"/>
            </a:fgClr>
            <a:bgClr>
              <a:srgbClr val="80FF00"/>
            </a:bgClr>
          </a:pattFill>
          <a:ln w="20320" cap="flat" cmpd="sng">
            <a:solidFill>
              <a:srgbClr val="008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5074" name="Freeform 34" descr="Wide downward diagonal"/>
          <p:cNvSpPr>
            <a:spLocks/>
          </p:cNvSpPr>
          <p:nvPr/>
        </p:nvSpPr>
        <p:spPr bwMode="auto">
          <a:xfrm>
            <a:off x="8120063" y="1300163"/>
            <a:ext cx="227012" cy="1804987"/>
          </a:xfrm>
          <a:custGeom>
            <a:avLst/>
            <a:gdLst>
              <a:gd name="T0" fmla="*/ 0 w 160"/>
              <a:gd name="T1" fmla="*/ 1136 h 1137"/>
              <a:gd name="T2" fmla="*/ 40 w 160"/>
              <a:gd name="T3" fmla="*/ 1070 h 1137"/>
              <a:gd name="T4" fmla="*/ 80 w 160"/>
              <a:gd name="T5" fmla="*/ 832 h 1137"/>
              <a:gd name="T6" fmla="*/ 80 w 160"/>
              <a:gd name="T7" fmla="*/ 700 h 1137"/>
              <a:gd name="T8" fmla="*/ 80 w 160"/>
              <a:gd name="T9" fmla="*/ 528 h 1137"/>
              <a:gd name="T10" fmla="*/ 80 w 160"/>
              <a:gd name="T11" fmla="*/ 343 h 1137"/>
              <a:gd name="T12" fmla="*/ 93 w 160"/>
              <a:gd name="T13" fmla="*/ 224 h 1137"/>
              <a:gd name="T14" fmla="*/ 93 w 160"/>
              <a:gd name="T15" fmla="*/ 0 h 1137"/>
              <a:gd name="T16" fmla="*/ 119 w 160"/>
              <a:gd name="T17" fmla="*/ 92 h 1137"/>
              <a:gd name="T18" fmla="*/ 133 w 160"/>
              <a:gd name="T19" fmla="*/ 237 h 1137"/>
              <a:gd name="T20" fmla="*/ 159 w 160"/>
              <a:gd name="T21" fmla="*/ 317 h 1137"/>
              <a:gd name="T22" fmla="*/ 133 w 160"/>
              <a:gd name="T23" fmla="*/ 436 h 1137"/>
              <a:gd name="T24" fmla="*/ 106 w 160"/>
              <a:gd name="T25" fmla="*/ 568 h 1137"/>
              <a:gd name="T26" fmla="*/ 119 w 160"/>
              <a:gd name="T27" fmla="*/ 700 h 1137"/>
              <a:gd name="T28" fmla="*/ 106 w 160"/>
              <a:gd name="T29" fmla="*/ 793 h 1137"/>
              <a:gd name="T30" fmla="*/ 106 w 160"/>
              <a:gd name="T31" fmla="*/ 885 h 1137"/>
              <a:gd name="T32" fmla="*/ 106 w 160"/>
              <a:gd name="T33" fmla="*/ 991 h 1137"/>
              <a:gd name="T34" fmla="*/ 93 w 160"/>
              <a:gd name="T35" fmla="*/ 1070 h 1137"/>
              <a:gd name="T36" fmla="*/ 0 w 160"/>
              <a:gd name="T37" fmla="*/ 1136 h 1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0" h="1137">
                <a:moveTo>
                  <a:pt x="0" y="1136"/>
                </a:moveTo>
                <a:lnTo>
                  <a:pt x="40" y="1070"/>
                </a:lnTo>
                <a:lnTo>
                  <a:pt x="80" y="832"/>
                </a:lnTo>
                <a:lnTo>
                  <a:pt x="80" y="700"/>
                </a:lnTo>
                <a:lnTo>
                  <a:pt x="80" y="528"/>
                </a:lnTo>
                <a:lnTo>
                  <a:pt x="80" y="343"/>
                </a:lnTo>
                <a:lnTo>
                  <a:pt x="93" y="224"/>
                </a:lnTo>
                <a:lnTo>
                  <a:pt x="93" y="0"/>
                </a:lnTo>
                <a:lnTo>
                  <a:pt x="119" y="92"/>
                </a:lnTo>
                <a:lnTo>
                  <a:pt x="133" y="237"/>
                </a:lnTo>
                <a:lnTo>
                  <a:pt x="159" y="317"/>
                </a:lnTo>
                <a:lnTo>
                  <a:pt x="133" y="436"/>
                </a:lnTo>
                <a:lnTo>
                  <a:pt x="106" y="568"/>
                </a:lnTo>
                <a:lnTo>
                  <a:pt x="119" y="700"/>
                </a:lnTo>
                <a:lnTo>
                  <a:pt x="106" y="793"/>
                </a:lnTo>
                <a:lnTo>
                  <a:pt x="106" y="885"/>
                </a:lnTo>
                <a:lnTo>
                  <a:pt x="106" y="991"/>
                </a:lnTo>
                <a:lnTo>
                  <a:pt x="93" y="1070"/>
                </a:lnTo>
                <a:lnTo>
                  <a:pt x="0" y="1136"/>
                </a:lnTo>
              </a:path>
            </a:pathLst>
          </a:custGeom>
          <a:pattFill prst="wdDnDiag">
            <a:fgClr>
              <a:srgbClr val="A9A9A9"/>
            </a:fgClr>
            <a:bgClr>
              <a:srgbClr val="80FF00"/>
            </a:bgClr>
          </a:pattFill>
          <a:ln w="20320" cap="flat" cmpd="sng">
            <a:solidFill>
              <a:srgbClr val="008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5075" name="Freeform 35" descr="Wide downward diagonal"/>
          <p:cNvSpPr>
            <a:spLocks/>
          </p:cNvSpPr>
          <p:nvPr/>
        </p:nvSpPr>
        <p:spPr bwMode="auto">
          <a:xfrm>
            <a:off x="7785100" y="1425575"/>
            <a:ext cx="207963" cy="1239838"/>
          </a:xfrm>
          <a:custGeom>
            <a:avLst/>
            <a:gdLst>
              <a:gd name="T0" fmla="*/ 146 w 147"/>
              <a:gd name="T1" fmla="*/ 608 h 781"/>
              <a:gd name="T2" fmla="*/ 53 w 147"/>
              <a:gd name="T3" fmla="*/ 555 h 781"/>
              <a:gd name="T4" fmla="*/ 79 w 147"/>
              <a:gd name="T5" fmla="*/ 462 h 781"/>
              <a:gd name="T6" fmla="*/ 93 w 147"/>
              <a:gd name="T7" fmla="*/ 330 h 781"/>
              <a:gd name="T8" fmla="*/ 93 w 147"/>
              <a:gd name="T9" fmla="*/ 211 h 781"/>
              <a:gd name="T10" fmla="*/ 93 w 147"/>
              <a:gd name="T11" fmla="*/ 92 h 781"/>
              <a:gd name="T12" fmla="*/ 93 w 147"/>
              <a:gd name="T13" fmla="*/ 0 h 781"/>
              <a:gd name="T14" fmla="*/ 93 w 147"/>
              <a:gd name="T15" fmla="*/ 26 h 781"/>
              <a:gd name="T16" fmla="*/ 93 w 147"/>
              <a:gd name="T17" fmla="*/ 145 h 781"/>
              <a:gd name="T18" fmla="*/ 0 w 147"/>
              <a:gd name="T19" fmla="*/ 370 h 781"/>
              <a:gd name="T20" fmla="*/ 0 w 147"/>
              <a:gd name="T21" fmla="*/ 476 h 781"/>
              <a:gd name="T22" fmla="*/ 0 w 147"/>
              <a:gd name="T23" fmla="*/ 582 h 781"/>
              <a:gd name="T24" fmla="*/ 0 w 147"/>
              <a:gd name="T25" fmla="*/ 674 h 781"/>
              <a:gd name="T26" fmla="*/ 53 w 147"/>
              <a:gd name="T27" fmla="*/ 766 h 781"/>
              <a:gd name="T28" fmla="*/ 79 w 147"/>
              <a:gd name="T29" fmla="*/ 780 h 781"/>
              <a:gd name="T30" fmla="*/ 79 w 147"/>
              <a:gd name="T31" fmla="*/ 780 h 781"/>
              <a:gd name="T32" fmla="*/ 146 w 147"/>
              <a:gd name="T33" fmla="*/ 608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7" h="781">
                <a:moveTo>
                  <a:pt x="146" y="608"/>
                </a:moveTo>
                <a:lnTo>
                  <a:pt x="53" y="555"/>
                </a:lnTo>
                <a:lnTo>
                  <a:pt x="79" y="462"/>
                </a:lnTo>
                <a:lnTo>
                  <a:pt x="93" y="330"/>
                </a:lnTo>
                <a:lnTo>
                  <a:pt x="93" y="211"/>
                </a:lnTo>
                <a:lnTo>
                  <a:pt x="93" y="92"/>
                </a:lnTo>
                <a:lnTo>
                  <a:pt x="93" y="0"/>
                </a:lnTo>
                <a:lnTo>
                  <a:pt x="93" y="26"/>
                </a:lnTo>
                <a:lnTo>
                  <a:pt x="93" y="145"/>
                </a:lnTo>
                <a:lnTo>
                  <a:pt x="0" y="370"/>
                </a:lnTo>
                <a:lnTo>
                  <a:pt x="0" y="476"/>
                </a:lnTo>
                <a:lnTo>
                  <a:pt x="0" y="582"/>
                </a:lnTo>
                <a:lnTo>
                  <a:pt x="0" y="674"/>
                </a:lnTo>
                <a:lnTo>
                  <a:pt x="53" y="766"/>
                </a:lnTo>
                <a:lnTo>
                  <a:pt x="79" y="780"/>
                </a:lnTo>
                <a:lnTo>
                  <a:pt x="79" y="780"/>
                </a:lnTo>
                <a:lnTo>
                  <a:pt x="146" y="608"/>
                </a:lnTo>
              </a:path>
            </a:pathLst>
          </a:custGeom>
          <a:pattFill prst="wdDnDiag">
            <a:fgClr>
              <a:srgbClr val="A9A9A9"/>
            </a:fgClr>
            <a:bgClr>
              <a:srgbClr val="80FF00"/>
            </a:bgClr>
          </a:pattFill>
          <a:ln w="20320" cap="flat" cmpd="sng">
            <a:solidFill>
              <a:srgbClr val="008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5076" name="Freeform 36" descr="Wide downward diagonal"/>
          <p:cNvSpPr>
            <a:spLocks/>
          </p:cNvSpPr>
          <p:nvPr/>
        </p:nvSpPr>
        <p:spPr bwMode="auto">
          <a:xfrm>
            <a:off x="8177213" y="1300163"/>
            <a:ext cx="431800" cy="1238250"/>
          </a:xfrm>
          <a:custGeom>
            <a:avLst/>
            <a:gdLst>
              <a:gd name="T0" fmla="*/ 13 w 305"/>
              <a:gd name="T1" fmla="*/ 621 h 780"/>
              <a:gd name="T2" fmla="*/ 79 w 305"/>
              <a:gd name="T3" fmla="*/ 608 h 780"/>
              <a:gd name="T4" fmla="*/ 185 w 305"/>
              <a:gd name="T5" fmla="*/ 568 h 780"/>
              <a:gd name="T6" fmla="*/ 238 w 305"/>
              <a:gd name="T7" fmla="*/ 475 h 780"/>
              <a:gd name="T8" fmla="*/ 264 w 305"/>
              <a:gd name="T9" fmla="*/ 39 h 780"/>
              <a:gd name="T10" fmla="*/ 264 w 305"/>
              <a:gd name="T11" fmla="*/ 0 h 780"/>
              <a:gd name="T12" fmla="*/ 304 w 305"/>
              <a:gd name="T13" fmla="*/ 237 h 780"/>
              <a:gd name="T14" fmla="*/ 304 w 305"/>
              <a:gd name="T15" fmla="*/ 343 h 780"/>
              <a:gd name="T16" fmla="*/ 304 w 305"/>
              <a:gd name="T17" fmla="*/ 462 h 780"/>
              <a:gd name="T18" fmla="*/ 304 w 305"/>
              <a:gd name="T19" fmla="*/ 581 h 780"/>
              <a:gd name="T20" fmla="*/ 251 w 305"/>
              <a:gd name="T21" fmla="*/ 661 h 780"/>
              <a:gd name="T22" fmla="*/ 119 w 305"/>
              <a:gd name="T23" fmla="*/ 713 h 780"/>
              <a:gd name="T24" fmla="*/ 93 w 305"/>
              <a:gd name="T25" fmla="*/ 740 h 780"/>
              <a:gd name="T26" fmla="*/ 26 w 305"/>
              <a:gd name="T27" fmla="*/ 779 h 780"/>
              <a:gd name="T28" fmla="*/ 0 w 305"/>
              <a:gd name="T29" fmla="*/ 661 h 780"/>
              <a:gd name="T30" fmla="*/ 13 w 305"/>
              <a:gd name="T31" fmla="*/ 6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5" h="780">
                <a:moveTo>
                  <a:pt x="13" y="621"/>
                </a:moveTo>
                <a:lnTo>
                  <a:pt x="79" y="608"/>
                </a:lnTo>
                <a:lnTo>
                  <a:pt x="185" y="568"/>
                </a:lnTo>
                <a:lnTo>
                  <a:pt x="238" y="475"/>
                </a:lnTo>
                <a:lnTo>
                  <a:pt x="264" y="39"/>
                </a:lnTo>
                <a:lnTo>
                  <a:pt x="264" y="0"/>
                </a:lnTo>
                <a:lnTo>
                  <a:pt x="304" y="237"/>
                </a:lnTo>
                <a:lnTo>
                  <a:pt x="304" y="343"/>
                </a:lnTo>
                <a:lnTo>
                  <a:pt x="304" y="462"/>
                </a:lnTo>
                <a:lnTo>
                  <a:pt x="304" y="581"/>
                </a:lnTo>
                <a:lnTo>
                  <a:pt x="251" y="661"/>
                </a:lnTo>
                <a:lnTo>
                  <a:pt x="119" y="713"/>
                </a:lnTo>
                <a:lnTo>
                  <a:pt x="93" y="740"/>
                </a:lnTo>
                <a:lnTo>
                  <a:pt x="26" y="779"/>
                </a:lnTo>
                <a:lnTo>
                  <a:pt x="0" y="661"/>
                </a:lnTo>
                <a:lnTo>
                  <a:pt x="13" y="621"/>
                </a:lnTo>
              </a:path>
            </a:pathLst>
          </a:custGeom>
          <a:pattFill prst="wdDnDiag">
            <a:fgClr>
              <a:srgbClr val="A9A9A9"/>
            </a:fgClr>
            <a:bgClr>
              <a:srgbClr val="80FF00"/>
            </a:bgClr>
          </a:pattFill>
          <a:ln w="20320" cap="flat" cmpd="sng">
            <a:solidFill>
              <a:srgbClr val="008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5077" name="Freeform 37"/>
          <p:cNvSpPr>
            <a:spLocks/>
          </p:cNvSpPr>
          <p:nvPr/>
        </p:nvSpPr>
        <p:spPr bwMode="auto">
          <a:xfrm>
            <a:off x="7543800" y="3048000"/>
            <a:ext cx="1143000" cy="822325"/>
          </a:xfrm>
          <a:custGeom>
            <a:avLst/>
            <a:gdLst>
              <a:gd name="T0" fmla="*/ 0 w 953"/>
              <a:gd name="T1" fmla="*/ 0 h 609"/>
              <a:gd name="T2" fmla="*/ 952 w 953"/>
              <a:gd name="T3" fmla="*/ 0 h 609"/>
              <a:gd name="T4" fmla="*/ 807 w 953"/>
              <a:gd name="T5" fmla="*/ 608 h 609"/>
              <a:gd name="T6" fmla="*/ 186 w 953"/>
              <a:gd name="T7" fmla="*/ 608 h 609"/>
              <a:gd name="T8" fmla="*/ 0 w 953"/>
              <a:gd name="T9" fmla="*/ 0 h 609"/>
            </a:gdLst>
            <a:ahLst/>
            <a:cxnLst>
              <a:cxn ang="0">
                <a:pos x="T0" y="T1"/>
              </a:cxn>
              <a:cxn ang="0">
                <a:pos x="T2" y="T3"/>
              </a:cxn>
              <a:cxn ang="0">
                <a:pos x="T4" y="T5"/>
              </a:cxn>
              <a:cxn ang="0">
                <a:pos x="T6" y="T7"/>
              </a:cxn>
              <a:cxn ang="0">
                <a:pos x="T8" y="T9"/>
              </a:cxn>
            </a:cxnLst>
            <a:rect l="0" t="0" r="r" b="b"/>
            <a:pathLst>
              <a:path w="953" h="609">
                <a:moveTo>
                  <a:pt x="0" y="0"/>
                </a:moveTo>
                <a:lnTo>
                  <a:pt x="952" y="0"/>
                </a:lnTo>
                <a:lnTo>
                  <a:pt x="807" y="608"/>
                </a:lnTo>
                <a:lnTo>
                  <a:pt x="186" y="608"/>
                </a:lnTo>
                <a:lnTo>
                  <a:pt x="0" y="0"/>
                </a:lnTo>
              </a:path>
            </a:pathLst>
          </a:custGeom>
          <a:solidFill>
            <a:srgbClr val="BF4646"/>
          </a:solidFill>
          <a:ln w="2032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5078" name="Freeform 38"/>
          <p:cNvSpPr>
            <a:spLocks/>
          </p:cNvSpPr>
          <p:nvPr/>
        </p:nvSpPr>
        <p:spPr bwMode="auto">
          <a:xfrm>
            <a:off x="6269038" y="5907088"/>
            <a:ext cx="898525" cy="569912"/>
          </a:xfrm>
          <a:custGeom>
            <a:avLst/>
            <a:gdLst>
              <a:gd name="T0" fmla="*/ 590 w 636"/>
              <a:gd name="T1" fmla="*/ 5 h 359"/>
              <a:gd name="T2" fmla="*/ 552 w 636"/>
              <a:gd name="T3" fmla="*/ 0 h 359"/>
              <a:gd name="T4" fmla="*/ 520 w 636"/>
              <a:gd name="T5" fmla="*/ 0 h 359"/>
              <a:gd name="T6" fmla="*/ 494 w 636"/>
              <a:gd name="T7" fmla="*/ 5 h 359"/>
              <a:gd name="T8" fmla="*/ 474 w 636"/>
              <a:gd name="T9" fmla="*/ 13 h 359"/>
              <a:gd name="T10" fmla="*/ 457 w 636"/>
              <a:gd name="T11" fmla="*/ 25 h 359"/>
              <a:gd name="T12" fmla="*/ 444 w 636"/>
              <a:gd name="T13" fmla="*/ 40 h 359"/>
              <a:gd name="T14" fmla="*/ 433 w 636"/>
              <a:gd name="T15" fmla="*/ 56 h 359"/>
              <a:gd name="T16" fmla="*/ 424 w 636"/>
              <a:gd name="T17" fmla="*/ 75 h 359"/>
              <a:gd name="T18" fmla="*/ 416 w 636"/>
              <a:gd name="T19" fmla="*/ 94 h 359"/>
              <a:gd name="T20" fmla="*/ 408 w 636"/>
              <a:gd name="T21" fmla="*/ 115 h 359"/>
              <a:gd name="T22" fmla="*/ 400 w 636"/>
              <a:gd name="T23" fmla="*/ 136 h 359"/>
              <a:gd name="T24" fmla="*/ 390 w 636"/>
              <a:gd name="T25" fmla="*/ 157 h 359"/>
              <a:gd name="T26" fmla="*/ 378 w 636"/>
              <a:gd name="T27" fmla="*/ 177 h 359"/>
              <a:gd name="T28" fmla="*/ 362 w 636"/>
              <a:gd name="T29" fmla="*/ 196 h 359"/>
              <a:gd name="T30" fmla="*/ 344 w 636"/>
              <a:gd name="T31" fmla="*/ 214 h 359"/>
              <a:gd name="T32" fmla="*/ 326 w 636"/>
              <a:gd name="T33" fmla="*/ 224 h 359"/>
              <a:gd name="T34" fmla="*/ 312 w 636"/>
              <a:gd name="T35" fmla="*/ 230 h 359"/>
              <a:gd name="T36" fmla="*/ 296 w 636"/>
              <a:gd name="T37" fmla="*/ 234 h 359"/>
              <a:gd name="T38" fmla="*/ 280 w 636"/>
              <a:gd name="T39" fmla="*/ 238 h 359"/>
              <a:gd name="T40" fmla="*/ 262 w 636"/>
              <a:gd name="T41" fmla="*/ 241 h 359"/>
              <a:gd name="T42" fmla="*/ 244 w 636"/>
              <a:gd name="T43" fmla="*/ 244 h 359"/>
              <a:gd name="T44" fmla="*/ 226 w 636"/>
              <a:gd name="T45" fmla="*/ 247 h 359"/>
              <a:gd name="T46" fmla="*/ 209 w 636"/>
              <a:gd name="T47" fmla="*/ 250 h 359"/>
              <a:gd name="T48" fmla="*/ 191 w 636"/>
              <a:gd name="T49" fmla="*/ 254 h 359"/>
              <a:gd name="T50" fmla="*/ 174 w 636"/>
              <a:gd name="T51" fmla="*/ 258 h 359"/>
              <a:gd name="T52" fmla="*/ 158 w 636"/>
              <a:gd name="T53" fmla="*/ 264 h 359"/>
              <a:gd name="T54" fmla="*/ 144 w 636"/>
              <a:gd name="T55" fmla="*/ 270 h 359"/>
              <a:gd name="T56" fmla="*/ 131 w 636"/>
              <a:gd name="T57" fmla="*/ 278 h 359"/>
              <a:gd name="T58" fmla="*/ 119 w 636"/>
              <a:gd name="T59" fmla="*/ 287 h 359"/>
              <a:gd name="T60" fmla="*/ 110 w 636"/>
              <a:gd name="T61" fmla="*/ 299 h 359"/>
              <a:gd name="T62" fmla="*/ 105 w 636"/>
              <a:gd name="T63" fmla="*/ 308 h 359"/>
              <a:gd name="T64" fmla="*/ 104 w 636"/>
              <a:gd name="T65" fmla="*/ 312 h 359"/>
              <a:gd name="T66" fmla="*/ 104 w 636"/>
              <a:gd name="T67" fmla="*/ 315 h 359"/>
              <a:gd name="T68" fmla="*/ 104 w 636"/>
              <a:gd name="T69" fmla="*/ 318 h 359"/>
              <a:gd name="T70" fmla="*/ 105 w 636"/>
              <a:gd name="T71" fmla="*/ 322 h 359"/>
              <a:gd name="T72" fmla="*/ 106 w 636"/>
              <a:gd name="T73" fmla="*/ 326 h 359"/>
              <a:gd name="T74" fmla="*/ 107 w 636"/>
              <a:gd name="T75" fmla="*/ 329 h 359"/>
              <a:gd name="T76" fmla="*/ 108 w 636"/>
              <a:gd name="T77" fmla="*/ 333 h 359"/>
              <a:gd name="T78" fmla="*/ 108 w 636"/>
              <a:gd name="T79" fmla="*/ 337 h 359"/>
              <a:gd name="T80" fmla="*/ 109 w 636"/>
              <a:gd name="T81" fmla="*/ 340 h 359"/>
              <a:gd name="T82" fmla="*/ 110 w 636"/>
              <a:gd name="T83" fmla="*/ 344 h 359"/>
              <a:gd name="T84" fmla="*/ 110 w 636"/>
              <a:gd name="T85" fmla="*/ 347 h 359"/>
              <a:gd name="T86" fmla="*/ 110 w 636"/>
              <a:gd name="T87" fmla="*/ 350 h 359"/>
              <a:gd name="T88" fmla="*/ 109 w 636"/>
              <a:gd name="T89" fmla="*/ 353 h 359"/>
              <a:gd name="T90" fmla="*/ 108 w 636"/>
              <a:gd name="T91" fmla="*/ 356 h 359"/>
              <a:gd name="T92" fmla="*/ 106 w 636"/>
              <a:gd name="T93" fmla="*/ 358 h 359"/>
              <a:gd name="T94" fmla="*/ 104 w 636"/>
              <a:gd name="T95" fmla="*/ 358 h 359"/>
              <a:gd name="T96" fmla="*/ 99 w 636"/>
              <a:gd name="T97" fmla="*/ 358 h 359"/>
              <a:gd name="T98" fmla="*/ 93 w 636"/>
              <a:gd name="T99" fmla="*/ 358 h 359"/>
              <a:gd name="T100" fmla="*/ 86 w 636"/>
              <a:gd name="T101" fmla="*/ 358 h 359"/>
              <a:gd name="T102" fmla="*/ 77 w 636"/>
              <a:gd name="T103" fmla="*/ 358 h 359"/>
              <a:gd name="T104" fmla="*/ 68 w 636"/>
              <a:gd name="T105" fmla="*/ 358 h 359"/>
              <a:gd name="T106" fmla="*/ 58 w 636"/>
              <a:gd name="T107" fmla="*/ 358 h 359"/>
              <a:gd name="T108" fmla="*/ 48 w 636"/>
              <a:gd name="T109" fmla="*/ 358 h 359"/>
              <a:gd name="T110" fmla="*/ 38 w 636"/>
              <a:gd name="T111" fmla="*/ 358 h 359"/>
              <a:gd name="T112" fmla="*/ 29 w 636"/>
              <a:gd name="T113" fmla="*/ 358 h 359"/>
              <a:gd name="T114" fmla="*/ 21 w 636"/>
              <a:gd name="T115" fmla="*/ 358 h 359"/>
              <a:gd name="T116" fmla="*/ 13 w 636"/>
              <a:gd name="T117" fmla="*/ 358 h 359"/>
              <a:gd name="T118" fmla="*/ 7 w 636"/>
              <a:gd name="T119" fmla="*/ 358 h 359"/>
              <a:gd name="T120" fmla="*/ 3 w 636"/>
              <a:gd name="T121" fmla="*/ 358 h 359"/>
              <a:gd name="T122" fmla="*/ 0 w 636"/>
              <a:gd name="T123" fmla="*/ 358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6" h="359">
                <a:moveTo>
                  <a:pt x="635" y="15"/>
                </a:moveTo>
                <a:lnTo>
                  <a:pt x="590" y="5"/>
                </a:lnTo>
                <a:lnTo>
                  <a:pt x="570" y="2"/>
                </a:lnTo>
                <a:lnTo>
                  <a:pt x="552" y="0"/>
                </a:lnTo>
                <a:lnTo>
                  <a:pt x="535" y="0"/>
                </a:lnTo>
                <a:lnTo>
                  <a:pt x="520" y="0"/>
                </a:lnTo>
                <a:lnTo>
                  <a:pt x="506" y="2"/>
                </a:lnTo>
                <a:lnTo>
                  <a:pt x="494" y="5"/>
                </a:lnTo>
                <a:lnTo>
                  <a:pt x="483" y="9"/>
                </a:lnTo>
                <a:lnTo>
                  <a:pt x="474" y="13"/>
                </a:lnTo>
                <a:lnTo>
                  <a:pt x="465" y="19"/>
                </a:lnTo>
                <a:lnTo>
                  <a:pt x="457" y="25"/>
                </a:lnTo>
                <a:lnTo>
                  <a:pt x="450" y="32"/>
                </a:lnTo>
                <a:lnTo>
                  <a:pt x="444" y="40"/>
                </a:lnTo>
                <a:lnTo>
                  <a:pt x="438" y="48"/>
                </a:lnTo>
                <a:lnTo>
                  <a:pt x="433" y="56"/>
                </a:lnTo>
                <a:lnTo>
                  <a:pt x="428" y="65"/>
                </a:lnTo>
                <a:lnTo>
                  <a:pt x="424" y="75"/>
                </a:lnTo>
                <a:lnTo>
                  <a:pt x="420" y="84"/>
                </a:lnTo>
                <a:lnTo>
                  <a:pt x="416" y="94"/>
                </a:lnTo>
                <a:lnTo>
                  <a:pt x="412" y="105"/>
                </a:lnTo>
                <a:lnTo>
                  <a:pt x="408" y="115"/>
                </a:lnTo>
                <a:lnTo>
                  <a:pt x="404" y="126"/>
                </a:lnTo>
                <a:lnTo>
                  <a:pt x="400" y="136"/>
                </a:lnTo>
                <a:lnTo>
                  <a:pt x="395" y="147"/>
                </a:lnTo>
                <a:lnTo>
                  <a:pt x="390" y="157"/>
                </a:lnTo>
                <a:lnTo>
                  <a:pt x="384" y="167"/>
                </a:lnTo>
                <a:lnTo>
                  <a:pt x="378" y="177"/>
                </a:lnTo>
                <a:lnTo>
                  <a:pt x="370" y="187"/>
                </a:lnTo>
                <a:lnTo>
                  <a:pt x="362" y="196"/>
                </a:lnTo>
                <a:lnTo>
                  <a:pt x="354" y="205"/>
                </a:lnTo>
                <a:lnTo>
                  <a:pt x="344" y="214"/>
                </a:lnTo>
                <a:lnTo>
                  <a:pt x="332" y="221"/>
                </a:lnTo>
                <a:lnTo>
                  <a:pt x="326" y="224"/>
                </a:lnTo>
                <a:lnTo>
                  <a:pt x="319" y="227"/>
                </a:lnTo>
                <a:lnTo>
                  <a:pt x="312" y="230"/>
                </a:lnTo>
                <a:lnTo>
                  <a:pt x="304" y="232"/>
                </a:lnTo>
                <a:lnTo>
                  <a:pt x="296" y="234"/>
                </a:lnTo>
                <a:lnTo>
                  <a:pt x="288" y="236"/>
                </a:lnTo>
                <a:lnTo>
                  <a:pt x="280" y="238"/>
                </a:lnTo>
                <a:lnTo>
                  <a:pt x="271" y="240"/>
                </a:lnTo>
                <a:lnTo>
                  <a:pt x="262" y="241"/>
                </a:lnTo>
                <a:lnTo>
                  <a:pt x="254" y="243"/>
                </a:lnTo>
                <a:lnTo>
                  <a:pt x="244" y="244"/>
                </a:lnTo>
                <a:lnTo>
                  <a:pt x="236" y="246"/>
                </a:lnTo>
                <a:lnTo>
                  <a:pt x="226" y="247"/>
                </a:lnTo>
                <a:lnTo>
                  <a:pt x="218" y="249"/>
                </a:lnTo>
                <a:lnTo>
                  <a:pt x="209" y="250"/>
                </a:lnTo>
                <a:lnTo>
                  <a:pt x="200" y="252"/>
                </a:lnTo>
                <a:lnTo>
                  <a:pt x="191" y="254"/>
                </a:lnTo>
                <a:lnTo>
                  <a:pt x="183" y="256"/>
                </a:lnTo>
                <a:lnTo>
                  <a:pt x="174" y="258"/>
                </a:lnTo>
                <a:lnTo>
                  <a:pt x="166" y="261"/>
                </a:lnTo>
                <a:lnTo>
                  <a:pt x="158" y="264"/>
                </a:lnTo>
                <a:lnTo>
                  <a:pt x="151" y="266"/>
                </a:lnTo>
                <a:lnTo>
                  <a:pt x="144" y="270"/>
                </a:lnTo>
                <a:lnTo>
                  <a:pt x="137" y="274"/>
                </a:lnTo>
                <a:lnTo>
                  <a:pt x="131" y="278"/>
                </a:lnTo>
                <a:lnTo>
                  <a:pt x="125" y="282"/>
                </a:lnTo>
                <a:lnTo>
                  <a:pt x="119" y="287"/>
                </a:lnTo>
                <a:lnTo>
                  <a:pt x="114" y="293"/>
                </a:lnTo>
                <a:lnTo>
                  <a:pt x="110" y="299"/>
                </a:lnTo>
                <a:lnTo>
                  <a:pt x="106" y="306"/>
                </a:lnTo>
                <a:lnTo>
                  <a:pt x="105" y="308"/>
                </a:lnTo>
                <a:lnTo>
                  <a:pt x="105" y="310"/>
                </a:lnTo>
                <a:lnTo>
                  <a:pt x="104" y="312"/>
                </a:lnTo>
                <a:lnTo>
                  <a:pt x="104" y="313"/>
                </a:lnTo>
                <a:lnTo>
                  <a:pt x="104" y="315"/>
                </a:lnTo>
                <a:lnTo>
                  <a:pt x="104" y="317"/>
                </a:lnTo>
                <a:lnTo>
                  <a:pt x="104" y="318"/>
                </a:lnTo>
                <a:lnTo>
                  <a:pt x="105" y="320"/>
                </a:lnTo>
                <a:lnTo>
                  <a:pt x="105" y="322"/>
                </a:lnTo>
                <a:lnTo>
                  <a:pt x="105" y="324"/>
                </a:lnTo>
                <a:lnTo>
                  <a:pt x="106" y="326"/>
                </a:lnTo>
                <a:lnTo>
                  <a:pt x="106" y="328"/>
                </a:lnTo>
                <a:lnTo>
                  <a:pt x="107" y="329"/>
                </a:lnTo>
                <a:lnTo>
                  <a:pt x="107" y="331"/>
                </a:lnTo>
                <a:lnTo>
                  <a:pt x="108" y="333"/>
                </a:lnTo>
                <a:lnTo>
                  <a:pt x="108" y="335"/>
                </a:lnTo>
                <a:lnTo>
                  <a:pt x="108" y="337"/>
                </a:lnTo>
                <a:lnTo>
                  <a:pt x="109" y="338"/>
                </a:lnTo>
                <a:lnTo>
                  <a:pt x="109" y="340"/>
                </a:lnTo>
                <a:lnTo>
                  <a:pt x="110" y="342"/>
                </a:lnTo>
                <a:lnTo>
                  <a:pt x="110" y="344"/>
                </a:lnTo>
                <a:lnTo>
                  <a:pt x="110" y="345"/>
                </a:lnTo>
                <a:lnTo>
                  <a:pt x="110" y="347"/>
                </a:lnTo>
                <a:lnTo>
                  <a:pt x="110" y="348"/>
                </a:lnTo>
                <a:lnTo>
                  <a:pt x="110" y="350"/>
                </a:lnTo>
                <a:lnTo>
                  <a:pt x="110" y="352"/>
                </a:lnTo>
                <a:lnTo>
                  <a:pt x="109" y="353"/>
                </a:lnTo>
                <a:lnTo>
                  <a:pt x="109" y="354"/>
                </a:lnTo>
                <a:lnTo>
                  <a:pt x="108" y="356"/>
                </a:lnTo>
                <a:lnTo>
                  <a:pt x="107" y="357"/>
                </a:lnTo>
                <a:lnTo>
                  <a:pt x="106" y="358"/>
                </a:lnTo>
                <a:lnTo>
                  <a:pt x="105" y="358"/>
                </a:lnTo>
                <a:lnTo>
                  <a:pt x="104" y="358"/>
                </a:lnTo>
                <a:lnTo>
                  <a:pt x="102" y="358"/>
                </a:lnTo>
                <a:lnTo>
                  <a:pt x="99" y="358"/>
                </a:lnTo>
                <a:lnTo>
                  <a:pt x="96" y="358"/>
                </a:lnTo>
                <a:lnTo>
                  <a:pt x="93" y="358"/>
                </a:lnTo>
                <a:lnTo>
                  <a:pt x="90" y="358"/>
                </a:lnTo>
                <a:lnTo>
                  <a:pt x="86" y="358"/>
                </a:lnTo>
                <a:lnTo>
                  <a:pt x="82" y="358"/>
                </a:lnTo>
                <a:lnTo>
                  <a:pt x="77" y="358"/>
                </a:lnTo>
                <a:lnTo>
                  <a:pt x="73" y="358"/>
                </a:lnTo>
                <a:lnTo>
                  <a:pt x="68" y="358"/>
                </a:lnTo>
                <a:lnTo>
                  <a:pt x="63" y="358"/>
                </a:lnTo>
                <a:lnTo>
                  <a:pt x="58" y="358"/>
                </a:lnTo>
                <a:lnTo>
                  <a:pt x="53" y="358"/>
                </a:lnTo>
                <a:lnTo>
                  <a:pt x="48" y="358"/>
                </a:lnTo>
                <a:lnTo>
                  <a:pt x="43" y="358"/>
                </a:lnTo>
                <a:lnTo>
                  <a:pt x="38" y="358"/>
                </a:lnTo>
                <a:lnTo>
                  <a:pt x="34" y="358"/>
                </a:lnTo>
                <a:lnTo>
                  <a:pt x="29" y="358"/>
                </a:lnTo>
                <a:lnTo>
                  <a:pt x="25" y="358"/>
                </a:lnTo>
                <a:lnTo>
                  <a:pt x="21" y="358"/>
                </a:lnTo>
                <a:lnTo>
                  <a:pt x="17" y="358"/>
                </a:lnTo>
                <a:lnTo>
                  <a:pt x="13" y="358"/>
                </a:lnTo>
                <a:lnTo>
                  <a:pt x="10" y="358"/>
                </a:lnTo>
                <a:lnTo>
                  <a:pt x="7" y="358"/>
                </a:lnTo>
                <a:lnTo>
                  <a:pt x="5" y="358"/>
                </a:lnTo>
                <a:lnTo>
                  <a:pt x="3" y="358"/>
                </a:lnTo>
                <a:lnTo>
                  <a:pt x="1" y="358"/>
                </a:lnTo>
                <a:lnTo>
                  <a:pt x="0" y="358"/>
                </a:lnTo>
                <a:lnTo>
                  <a:pt x="0" y="358"/>
                </a:lnTo>
              </a:path>
            </a:pathLst>
          </a:custGeom>
          <a:noFill/>
          <a:ln w="47625" cap="flat" cmpd="sng">
            <a:solidFill>
              <a:srgbClr val="66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5079" name="Freeform 39"/>
          <p:cNvSpPr>
            <a:spLocks/>
          </p:cNvSpPr>
          <p:nvPr/>
        </p:nvSpPr>
        <p:spPr bwMode="auto">
          <a:xfrm>
            <a:off x="7194550" y="5927725"/>
            <a:ext cx="730250" cy="449263"/>
          </a:xfrm>
          <a:custGeom>
            <a:avLst/>
            <a:gdLst>
              <a:gd name="T0" fmla="*/ 0 w 517"/>
              <a:gd name="T1" fmla="*/ 17 h 283"/>
              <a:gd name="T2" fmla="*/ 29 w 517"/>
              <a:gd name="T3" fmla="*/ 7 h 283"/>
              <a:gd name="T4" fmla="*/ 42 w 517"/>
              <a:gd name="T5" fmla="*/ 3 h 283"/>
              <a:gd name="T6" fmla="*/ 55 w 517"/>
              <a:gd name="T7" fmla="*/ 1 h 283"/>
              <a:gd name="T8" fmla="*/ 67 w 517"/>
              <a:gd name="T9" fmla="*/ 0 h 283"/>
              <a:gd name="T10" fmla="*/ 78 w 517"/>
              <a:gd name="T11" fmla="*/ 0 h 283"/>
              <a:gd name="T12" fmla="*/ 88 w 517"/>
              <a:gd name="T13" fmla="*/ 1 h 283"/>
              <a:gd name="T14" fmla="*/ 98 w 517"/>
              <a:gd name="T15" fmla="*/ 3 h 283"/>
              <a:gd name="T16" fmla="*/ 106 w 517"/>
              <a:gd name="T17" fmla="*/ 6 h 283"/>
              <a:gd name="T18" fmla="*/ 115 w 517"/>
              <a:gd name="T19" fmla="*/ 10 h 283"/>
              <a:gd name="T20" fmla="*/ 123 w 517"/>
              <a:gd name="T21" fmla="*/ 14 h 283"/>
              <a:gd name="T22" fmla="*/ 130 w 517"/>
              <a:gd name="T23" fmla="*/ 19 h 283"/>
              <a:gd name="T24" fmla="*/ 138 w 517"/>
              <a:gd name="T25" fmla="*/ 25 h 283"/>
              <a:gd name="T26" fmla="*/ 145 w 517"/>
              <a:gd name="T27" fmla="*/ 31 h 283"/>
              <a:gd name="T28" fmla="*/ 151 w 517"/>
              <a:gd name="T29" fmla="*/ 37 h 283"/>
              <a:gd name="T30" fmla="*/ 158 w 517"/>
              <a:gd name="T31" fmla="*/ 45 h 283"/>
              <a:gd name="T32" fmla="*/ 164 w 517"/>
              <a:gd name="T33" fmla="*/ 52 h 283"/>
              <a:gd name="T34" fmla="*/ 170 w 517"/>
              <a:gd name="T35" fmla="*/ 59 h 283"/>
              <a:gd name="T36" fmla="*/ 176 w 517"/>
              <a:gd name="T37" fmla="*/ 67 h 283"/>
              <a:gd name="T38" fmla="*/ 183 w 517"/>
              <a:gd name="T39" fmla="*/ 75 h 283"/>
              <a:gd name="T40" fmla="*/ 189 w 517"/>
              <a:gd name="T41" fmla="*/ 82 h 283"/>
              <a:gd name="T42" fmla="*/ 195 w 517"/>
              <a:gd name="T43" fmla="*/ 90 h 283"/>
              <a:gd name="T44" fmla="*/ 202 w 517"/>
              <a:gd name="T45" fmla="*/ 97 h 283"/>
              <a:gd name="T46" fmla="*/ 209 w 517"/>
              <a:gd name="T47" fmla="*/ 105 h 283"/>
              <a:gd name="T48" fmla="*/ 216 w 517"/>
              <a:gd name="T49" fmla="*/ 112 h 283"/>
              <a:gd name="T50" fmla="*/ 223 w 517"/>
              <a:gd name="T51" fmla="*/ 119 h 283"/>
              <a:gd name="T52" fmla="*/ 231 w 517"/>
              <a:gd name="T53" fmla="*/ 125 h 283"/>
              <a:gd name="T54" fmla="*/ 239 w 517"/>
              <a:gd name="T55" fmla="*/ 131 h 283"/>
              <a:gd name="T56" fmla="*/ 248 w 517"/>
              <a:gd name="T57" fmla="*/ 137 h 283"/>
              <a:gd name="T58" fmla="*/ 257 w 517"/>
              <a:gd name="T59" fmla="*/ 141 h 283"/>
              <a:gd name="T60" fmla="*/ 267 w 517"/>
              <a:gd name="T61" fmla="*/ 146 h 283"/>
              <a:gd name="T62" fmla="*/ 278 w 517"/>
              <a:gd name="T63" fmla="*/ 149 h 283"/>
              <a:gd name="T64" fmla="*/ 297 w 517"/>
              <a:gd name="T65" fmla="*/ 155 h 283"/>
              <a:gd name="T66" fmla="*/ 306 w 517"/>
              <a:gd name="T67" fmla="*/ 158 h 283"/>
              <a:gd name="T68" fmla="*/ 314 w 517"/>
              <a:gd name="T69" fmla="*/ 161 h 283"/>
              <a:gd name="T70" fmla="*/ 322 w 517"/>
              <a:gd name="T71" fmla="*/ 165 h 283"/>
              <a:gd name="T72" fmla="*/ 330 w 517"/>
              <a:gd name="T73" fmla="*/ 168 h 283"/>
              <a:gd name="T74" fmla="*/ 338 w 517"/>
              <a:gd name="T75" fmla="*/ 172 h 283"/>
              <a:gd name="T76" fmla="*/ 346 w 517"/>
              <a:gd name="T77" fmla="*/ 175 h 283"/>
              <a:gd name="T78" fmla="*/ 353 w 517"/>
              <a:gd name="T79" fmla="*/ 179 h 283"/>
              <a:gd name="T80" fmla="*/ 360 w 517"/>
              <a:gd name="T81" fmla="*/ 183 h 283"/>
              <a:gd name="T82" fmla="*/ 367 w 517"/>
              <a:gd name="T83" fmla="*/ 187 h 283"/>
              <a:gd name="T84" fmla="*/ 374 w 517"/>
              <a:gd name="T85" fmla="*/ 191 h 283"/>
              <a:gd name="T86" fmla="*/ 380 w 517"/>
              <a:gd name="T87" fmla="*/ 195 h 283"/>
              <a:gd name="T88" fmla="*/ 387 w 517"/>
              <a:gd name="T89" fmla="*/ 199 h 283"/>
              <a:gd name="T90" fmla="*/ 394 w 517"/>
              <a:gd name="T91" fmla="*/ 204 h 283"/>
              <a:gd name="T92" fmla="*/ 400 w 517"/>
              <a:gd name="T93" fmla="*/ 208 h 283"/>
              <a:gd name="T94" fmla="*/ 406 w 517"/>
              <a:gd name="T95" fmla="*/ 213 h 283"/>
              <a:gd name="T96" fmla="*/ 413 w 517"/>
              <a:gd name="T97" fmla="*/ 217 h 283"/>
              <a:gd name="T98" fmla="*/ 419 w 517"/>
              <a:gd name="T99" fmla="*/ 221 h 283"/>
              <a:gd name="T100" fmla="*/ 426 w 517"/>
              <a:gd name="T101" fmla="*/ 226 h 283"/>
              <a:gd name="T102" fmla="*/ 432 w 517"/>
              <a:gd name="T103" fmla="*/ 231 h 283"/>
              <a:gd name="T104" fmla="*/ 439 w 517"/>
              <a:gd name="T105" fmla="*/ 235 h 283"/>
              <a:gd name="T106" fmla="*/ 446 w 517"/>
              <a:gd name="T107" fmla="*/ 240 h 283"/>
              <a:gd name="T108" fmla="*/ 452 w 517"/>
              <a:gd name="T109" fmla="*/ 245 h 283"/>
              <a:gd name="T110" fmla="*/ 460 w 517"/>
              <a:gd name="T111" fmla="*/ 249 h 283"/>
              <a:gd name="T112" fmla="*/ 467 w 517"/>
              <a:gd name="T113" fmla="*/ 254 h 283"/>
              <a:gd name="T114" fmla="*/ 474 w 517"/>
              <a:gd name="T115" fmla="*/ 259 h 283"/>
              <a:gd name="T116" fmla="*/ 482 w 517"/>
              <a:gd name="T117" fmla="*/ 263 h 283"/>
              <a:gd name="T118" fmla="*/ 490 w 517"/>
              <a:gd name="T119" fmla="*/ 268 h 283"/>
              <a:gd name="T120" fmla="*/ 498 w 517"/>
              <a:gd name="T121" fmla="*/ 272 h 283"/>
              <a:gd name="T122" fmla="*/ 507 w 517"/>
              <a:gd name="T123" fmla="*/ 277 h 283"/>
              <a:gd name="T124" fmla="*/ 516 w 517"/>
              <a:gd name="T125" fmla="*/ 282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17" h="283">
                <a:moveTo>
                  <a:pt x="0" y="17"/>
                </a:moveTo>
                <a:lnTo>
                  <a:pt x="29" y="7"/>
                </a:lnTo>
                <a:lnTo>
                  <a:pt x="42" y="3"/>
                </a:lnTo>
                <a:lnTo>
                  <a:pt x="55" y="1"/>
                </a:lnTo>
                <a:lnTo>
                  <a:pt x="67" y="0"/>
                </a:lnTo>
                <a:lnTo>
                  <a:pt x="78" y="0"/>
                </a:lnTo>
                <a:lnTo>
                  <a:pt x="88" y="1"/>
                </a:lnTo>
                <a:lnTo>
                  <a:pt x="98" y="3"/>
                </a:lnTo>
                <a:lnTo>
                  <a:pt x="106" y="6"/>
                </a:lnTo>
                <a:lnTo>
                  <a:pt x="115" y="10"/>
                </a:lnTo>
                <a:lnTo>
                  <a:pt x="123" y="14"/>
                </a:lnTo>
                <a:lnTo>
                  <a:pt x="130" y="19"/>
                </a:lnTo>
                <a:lnTo>
                  <a:pt x="138" y="25"/>
                </a:lnTo>
                <a:lnTo>
                  <a:pt x="145" y="31"/>
                </a:lnTo>
                <a:lnTo>
                  <a:pt x="151" y="37"/>
                </a:lnTo>
                <a:lnTo>
                  <a:pt x="158" y="45"/>
                </a:lnTo>
                <a:lnTo>
                  <a:pt x="164" y="52"/>
                </a:lnTo>
                <a:lnTo>
                  <a:pt x="170" y="59"/>
                </a:lnTo>
                <a:lnTo>
                  <a:pt x="176" y="67"/>
                </a:lnTo>
                <a:lnTo>
                  <a:pt x="183" y="75"/>
                </a:lnTo>
                <a:lnTo>
                  <a:pt x="189" y="82"/>
                </a:lnTo>
                <a:lnTo>
                  <a:pt x="195" y="90"/>
                </a:lnTo>
                <a:lnTo>
                  <a:pt x="202" y="97"/>
                </a:lnTo>
                <a:lnTo>
                  <a:pt x="209" y="105"/>
                </a:lnTo>
                <a:lnTo>
                  <a:pt x="216" y="112"/>
                </a:lnTo>
                <a:lnTo>
                  <a:pt x="223" y="119"/>
                </a:lnTo>
                <a:lnTo>
                  <a:pt x="231" y="125"/>
                </a:lnTo>
                <a:lnTo>
                  <a:pt x="239" y="131"/>
                </a:lnTo>
                <a:lnTo>
                  <a:pt x="248" y="137"/>
                </a:lnTo>
                <a:lnTo>
                  <a:pt x="257" y="141"/>
                </a:lnTo>
                <a:lnTo>
                  <a:pt x="267" y="146"/>
                </a:lnTo>
                <a:lnTo>
                  <a:pt x="278" y="149"/>
                </a:lnTo>
                <a:lnTo>
                  <a:pt x="297" y="155"/>
                </a:lnTo>
                <a:lnTo>
                  <a:pt x="306" y="158"/>
                </a:lnTo>
                <a:lnTo>
                  <a:pt x="314" y="161"/>
                </a:lnTo>
                <a:lnTo>
                  <a:pt x="322" y="165"/>
                </a:lnTo>
                <a:lnTo>
                  <a:pt x="330" y="168"/>
                </a:lnTo>
                <a:lnTo>
                  <a:pt x="338" y="172"/>
                </a:lnTo>
                <a:lnTo>
                  <a:pt x="346" y="175"/>
                </a:lnTo>
                <a:lnTo>
                  <a:pt x="353" y="179"/>
                </a:lnTo>
                <a:lnTo>
                  <a:pt x="360" y="183"/>
                </a:lnTo>
                <a:lnTo>
                  <a:pt x="367" y="187"/>
                </a:lnTo>
                <a:lnTo>
                  <a:pt x="374" y="191"/>
                </a:lnTo>
                <a:lnTo>
                  <a:pt x="380" y="195"/>
                </a:lnTo>
                <a:lnTo>
                  <a:pt x="387" y="199"/>
                </a:lnTo>
                <a:lnTo>
                  <a:pt x="394" y="204"/>
                </a:lnTo>
                <a:lnTo>
                  <a:pt x="400" y="208"/>
                </a:lnTo>
                <a:lnTo>
                  <a:pt x="406" y="213"/>
                </a:lnTo>
                <a:lnTo>
                  <a:pt x="413" y="217"/>
                </a:lnTo>
                <a:lnTo>
                  <a:pt x="419" y="221"/>
                </a:lnTo>
                <a:lnTo>
                  <a:pt x="426" y="226"/>
                </a:lnTo>
                <a:lnTo>
                  <a:pt x="432" y="231"/>
                </a:lnTo>
                <a:lnTo>
                  <a:pt x="439" y="235"/>
                </a:lnTo>
                <a:lnTo>
                  <a:pt x="446" y="240"/>
                </a:lnTo>
                <a:lnTo>
                  <a:pt x="452" y="245"/>
                </a:lnTo>
                <a:lnTo>
                  <a:pt x="460" y="249"/>
                </a:lnTo>
                <a:lnTo>
                  <a:pt x="467" y="254"/>
                </a:lnTo>
                <a:lnTo>
                  <a:pt x="474" y="259"/>
                </a:lnTo>
                <a:lnTo>
                  <a:pt x="482" y="263"/>
                </a:lnTo>
                <a:lnTo>
                  <a:pt x="490" y="268"/>
                </a:lnTo>
                <a:lnTo>
                  <a:pt x="498" y="272"/>
                </a:lnTo>
                <a:lnTo>
                  <a:pt x="507" y="277"/>
                </a:lnTo>
                <a:lnTo>
                  <a:pt x="516" y="282"/>
                </a:lnTo>
              </a:path>
            </a:pathLst>
          </a:custGeom>
          <a:noFill/>
          <a:ln w="47625" cap="flat" cmpd="sng">
            <a:solidFill>
              <a:srgbClr val="66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5080" name="Freeform 40"/>
          <p:cNvSpPr>
            <a:spLocks/>
          </p:cNvSpPr>
          <p:nvPr/>
        </p:nvSpPr>
        <p:spPr bwMode="auto">
          <a:xfrm>
            <a:off x="7042150" y="5900738"/>
            <a:ext cx="512763" cy="527050"/>
          </a:xfrm>
          <a:custGeom>
            <a:avLst/>
            <a:gdLst>
              <a:gd name="T0" fmla="*/ 46 w 364"/>
              <a:gd name="T1" fmla="*/ 0 h 332"/>
              <a:gd name="T2" fmla="*/ 74 w 364"/>
              <a:gd name="T3" fmla="*/ 10 h 332"/>
              <a:gd name="T4" fmla="*/ 85 w 364"/>
              <a:gd name="T5" fmla="*/ 16 h 332"/>
              <a:gd name="T6" fmla="*/ 93 w 364"/>
              <a:gd name="T7" fmla="*/ 23 h 332"/>
              <a:gd name="T8" fmla="*/ 99 w 364"/>
              <a:gd name="T9" fmla="*/ 31 h 332"/>
              <a:gd name="T10" fmla="*/ 103 w 364"/>
              <a:gd name="T11" fmla="*/ 39 h 332"/>
              <a:gd name="T12" fmla="*/ 104 w 364"/>
              <a:gd name="T13" fmla="*/ 48 h 332"/>
              <a:gd name="T14" fmla="*/ 105 w 364"/>
              <a:gd name="T15" fmla="*/ 57 h 332"/>
              <a:gd name="T16" fmla="*/ 103 w 364"/>
              <a:gd name="T17" fmla="*/ 67 h 332"/>
              <a:gd name="T18" fmla="*/ 101 w 364"/>
              <a:gd name="T19" fmla="*/ 77 h 332"/>
              <a:gd name="T20" fmla="*/ 97 w 364"/>
              <a:gd name="T21" fmla="*/ 88 h 332"/>
              <a:gd name="T22" fmla="*/ 92 w 364"/>
              <a:gd name="T23" fmla="*/ 98 h 332"/>
              <a:gd name="T24" fmla="*/ 86 w 364"/>
              <a:gd name="T25" fmla="*/ 110 h 332"/>
              <a:gd name="T26" fmla="*/ 79 w 364"/>
              <a:gd name="T27" fmla="*/ 121 h 332"/>
              <a:gd name="T28" fmla="*/ 72 w 364"/>
              <a:gd name="T29" fmla="*/ 132 h 332"/>
              <a:gd name="T30" fmla="*/ 64 w 364"/>
              <a:gd name="T31" fmla="*/ 144 h 332"/>
              <a:gd name="T32" fmla="*/ 57 w 364"/>
              <a:gd name="T33" fmla="*/ 156 h 332"/>
              <a:gd name="T34" fmla="*/ 49 w 364"/>
              <a:gd name="T35" fmla="*/ 168 h 332"/>
              <a:gd name="T36" fmla="*/ 41 w 364"/>
              <a:gd name="T37" fmla="*/ 180 h 332"/>
              <a:gd name="T38" fmla="*/ 33 w 364"/>
              <a:gd name="T39" fmla="*/ 192 h 332"/>
              <a:gd name="T40" fmla="*/ 26 w 364"/>
              <a:gd name="T41" fmla="*/ 203 h 332"/>
              <a:gd name="T42" fmla="*/ 19 w 364"/>
              <a:gd name="T43" fmla="*/ 215 h 332"/>
              <a:gd name="T44" fmla="*/ 13 w 364"/>
              <a:gd name="T45" fmla="*/ 226 h 332"/>
              <a:gd name="T46" fmla="*/ 8 w 364"/>
              <a:gd name="T47" fmla="*/ 238 h 332"/>
              <a:gd name="T48" fmla="*/ 4 w 364"/>
              <a:gd name="T49" fmla="*/ 249 h 332"/>
              <a:gd name="T50" fmla="*/ 1 w 364"/>
              <a:gd name="T51" fmla="*/ 260 h 332"/>
              <a:gd name="T52" fmla="*/ 0 w 364"/>
              <a:gd name="T53" fmla="*/ 270 h 332"/>
              <a:gd name="T54" fmla="*/ 0 w 364"/>
              <a:gd name="T55" fmla="*/ 280 h 332"/>
              <a:gd name="T56" fmla="*/ 2 w 364"/>
              <a:gd name="T57" fmla="*/ 290 h 332"/>
              <a:gd name="T58" fmla="*/ 5 w 364"/>
              <a:gd name="T59" fmla="*/ 300 h 332"/>
              <a:gd name="T60" fmla="*/ 11 w 364"/>
              <a:gd name="T61" fmla="*/ 308 h 332"/>
              <a:gd name="T62" fmla="*/ 19 w 364"/>
              <a:gd name="T63" fmla="*/ 317 h 332"/>
              <a:gd name="T64" fmla="*/ 40 w 364"/>
              <a:gd name="T65" fmla="*/ 321 h 332"/>
              <a:gd name="T66" fmla="*/ 51 w 364"/>
              <a:gd name="T67" fmla="*/ 323 h 332"/>
              <a:gd name="T68" fmla="*/ 62 w 364"/>
              <a:gd name="T69" fmla="*/ 325 h 332"/>
              <a:gd name="T70" fmla="*/ 72 w 364"/>
              <a:gd name="T71" fmla="*/ 326 h 332"/>
              <a:gd name="T72" fmla="*/ 83 w 364"/>
              <a:gd name="T73" fmla="*/ 327 h 332"/>
              <a:gd name="T74" fmla="*/ 94 w 364"/>
              <a:gd name="T75" fmla="*/ 328 h 332"/>
              <a:gd name="T76" fmla="*/ 104 w 364"/>
              <a:gd name="T77" fmla="*/ 329 h 332"/>
              <a:gd name="T78" fmla="*/ 115 w 364"/>
              <a:gd name="T79" fmla="*/ 330 h 332"/>
              <a:gd name="T80" fmla="*/ 126 w 364"/>
              <a:gd name="T81" fmla="*/ 330 h 332"/>
              <a:gd name="T82" fmla="*/ 137 w 364"/>
              <a:gd name="T83" fmla="*/ 330 h 332"/>
              <a:gd name="T84" fmla="*/ 147 w 364"/>
              <a:gd name="T85" fmla="*/ 331 h 332"/>
              <a:gd name="T86" fmla="*/ 158 w 364"/>
              <a:gd name="T87" fmla="*/ 331 h 332"/>
              <a:gd name="T88" fmla="*/ 169 w 364"/>
              <a:gd name="T89" fmla="*/ 331 h 332"/>
              <a:gd name="T90" fmla="*/ 180 w 364"/>
              <a:gd name="T91" fmla="*/ 330 h 332"/>
              <a:gd name="T92" fmla="*/ 191 w 364"/>
              <a:gd name="T93" fmla="*/ 330 h 332"/>
              <a:gd name="T94" fmla="*/ 201 w 364"/>
              <a:gd name="T95" fmla="*/ 330 h 332"/>
              <a:gd name="T96" fmla="*/ 212 w 364"/>
              <a:gd name="T97" fmla="*/ 330 h 332"/>
              <a:gd name="T98" fmla="*/ 223 w 364"/>
              <a:gd name="T99" fmla="*/ 329 h 332"/>
              <a:gd name="T100" fmla="*/ 234 w 364"/>
              <a:gd name="T101" fmla="*/ 329 h 332"/>
              <a:gd name="T102" fmla="*/ 245 w 364"/>
              <a:gd name="T103" fmla="*/ 329 h 332"/>
              <a:gd name="T104" fmla="*/ 255 w 364"/>
              <a:gd name="T105" fmla="*/ 328 h 332"/>
              <a:gd name="T106" fmla="*/ 266 w 364"/>
              <a:gd name="T107" fmla="*/ 328 h 332"/>
              <a:gd name="T108" fmla="*/ 277 w 364"/>
              <a:gd name="T109" fmla="*/ 328 h 332"/>
              <a:gd name="T110" fmla="*/ 288 w 364"/>
              <a:gd name="T111" fmla="*/ 328 h 332"/>
              <a:gd name="T112" fmla="*/ 299 w 364"/>
              <a:gd name="T113" fmla="*/ 328 h 332"/>
              <a:gd name="T114" fmla="*/ 309 w 364"/>
              <a:gd name="T115" fmla="*/ 328 h 332"/>
              <a:gd name="T116" fmla="*/ 320 w 364"/>
              <a:gd name="T117" fmla="*/ 328 h 332"/>
              <a:gd name="T118" fmla="*/ 331 w 364"/>
              <a:gd name="T119" fmla="*/ 328 h 332"/>
              <a:gd name="T120" fmla="*/ 342 w 364"/>
              <a:gd name="T121" fmla="*/ 328 h 332"/>
              <a:gd name="T122" fmla="*/ 353 w 364"/>
              <a:gd name="T123" fmla="*/ 329 h 332"/>
              <a:gd name="T124" fmla="*/ 363 w 364"/>
              <a:gd name="T125" fmla="*/ 33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4" h="332">
                <a:moveTo>
                  <a:pt x="46" y="0"/>
                </a:moveTo>
                <a:lnTo>
                  <a:pt x="74" y="10"/>
                </a:lnTo>
                <a:lnTo>
                  <a:pt x="85" y="16"/>
                </a:lnTo>
                <a:lnTo>
                  <a:pt x="93" y="23"/>
                </a:lnTo>
                <a:lnTo>
                  <a:pt x="99" y="31"/>
                </a:lnTo>
                <a:lnTo>
                  <a:pt x="103" y="39"/>
                </a:lnTo>
                <a:lnTo>
                  <a:pt x="104" y="48"/>
                </a:lnTo>
                <a:lnTo>
                  <a:pt x="105" y="57"/>
                </a:lnTo>
                <a:lnTo>
                  <a:pt x="103" y="67"/>
                </a:lnTo>
                <a:lnTo>
                  <a:pt x="101" y="77"/>
                </a:lnTo>
                <a:lnTo>
                  <a:pt x="97" y="88"/>
                </a:lnTo>
                <a:lnTo>
                  <a:pt x="92" y="98"/>
                </a:lnTo>
                <a:lnTo>
                  <a:pt x="86" y="110"/>
                </a:lnTo>
                <a:lnTo>
                  <a:pt x="79" y="121"/>
                </a:lnTo>
                <a:lnTo>
                  <a:pt x="72" y="132"/>
                </a:lnTo>
                <a:lnTo>
                  <a:pt x="64" y="144"/>
                </a:lnTo>
                <a:lnTo>
                  <a:pt x="57" y="156"/>
                </a:lnTo>
                <a:lnTo>
                  <a:pt x="49" y="168"/>
                </a:lnTo>
                <a:lnTo>
                  <a:pt x="41" y="180"/>
                </a:lnTo>
                <a:lnTo>
                  <a:pt x="33" y="192"/>
                </a:lnTo>
                <a:lnTo>
                  <a:pt x="26" y="203"/>
                </a:lnTo>
                <a:lnTo>
                  <a:pt x="19" y="215"/>
                </a:lnTo>
                <a:lnTo>
                  <a:pt x="13" y="226"/>
                </a:lnTo>
                <a:lnTo>
                  <a:pt x="8" y="238"/>
                </a:lnTo>
                <a:lnTo>
                  <a:pt x="4" y="249"/>
                </a:lnTo>
                <a:lnTo>
                  <a:pt x="1" y="260"/>
                </a:lnTo>
                <a:lnTo>
                  <a:pt x="0" y="270"/>
                </a:lnTo>
                <a:lnTo>
                  <a:pt x="0" y="280"/>
                </a:lnTo>
                <a:lnTo>
                  <a:pt x="2" y="290"/>
                </a:lnTo>
                <a:lnTo>
                  <a:pt x="5" y="300"/>
                </a:lnTo>
                <a:lnTo>
                  <a:pt x="11" y="308"/>
                </a:lnTo>
                <a:lnTo>
                  <a:pt x="19" y="317"/>
                </a:lnTo>
                <a:lnTo>
                  <a:pt x="40" y="321"/>
                </a:lnTo>
                <a:lnTo>
                  <a:pt x="51" y="323"/>
                </a:lnTo>
                <a:lnTo>
                  <a:pt x="62" y="325"/>
                </a:lnTo>
                <a:lnTo>
                  <a:pt x="72" y="326"/>
                </a:lnTo>
                <a:lnTo>
                  <a:pt x="83" y="327"/>
                </a:lnTo>
                <a:lnTo>
                  <a:pt x="94" y="328"/>
                </a:lnTo>
                <a:lnTo>
                  <a:pt x="104" y="329"/>
                </a:lnTo>
                <a:lnTo>
                  <a:pt x="115" y="330"/>
                </a:lnTo>
                <a:lnTo>
                  <a:pt x="126" y="330"/>
                </a:lnTo>
                <a:lnTo>
                  <a:pt x="137" y="330"/>
                </a:lnTo>
                <a:lnTo>
                  <a:pt x="147" y="331"/>
                </a:lnTo>
                <a:lnTo>
                  <a:pt x="158" y="331"/>
                </a:lnTo>
                <a:lnTo>
                  <a:pt x="169" y="331"/>
                </a:lnTo>
                <a:lnTo>
                  <a:pt x="180" y="330"/>
                </a:lnTo>
                <a:lnTo>
                  <a:pt x="191" y="330"/>
                </a:lnTo>
                <a:lnTo>
                  <a:pt x="201" y="330"/>
                </a:lnTo>
                <a:lnTo>
                  <a:pt x="212" y="330"/>
                </a:lnTo>
                <a:lnTo>
                  <a:pt x="223" y="329"/>
                </a:lnTo>
                <a:lnTo>
                  <a:pt x="234" y="329"/>
                </a:lnTo>
                <a:lnTo>
                  <a:pt x="245" y="329"/>
                </a:lnTo>
                <a:lnTo>
                  <a:pt x="255" y="328"/>
                </a:lnTo>
                <a:lnTo>
                  <a:pt x="266" y="328"/>
                </a:lnTo>
                <a:lnTo>
                  <a:pt x="277" y="328"/>
                </a:lnTo>
                <a:lnTo>
                  <a:pt x="288" y="328"/>
                </a:lnTo>
                <a:lnTo>
                  <a:pt x="299" y="328"/>
                </a:lnTo>
                <a:lnTo>
                  <a:pt x="309" y="328"/>
                </a:lnTo>
                <a:lnTo>
                  <a:pt x="320" y="328"/>
                </a:lnTo>
                <a:lnTo>
                  <a:pt x="331" y="328"/>
                </a:lnTo>
                <a:lnTo>
                  <a:pt x="342" y="328"/>
                </a:lnTo>
                <a:lnTo>
                  <a:pt x="353" y="329"/>
                </a:lnTo>
                <a:lnTo>
                  <a:pt x="363" y="330"/>
                </a:lnTo>
              </a:path>
            </a:pathLst>
          </a:custGeom>
          <a:noFill/>
          <a:ln w="47625" cap="flat" cmpd="sng">
            <a:solidFill>
              <a:srgbClr val="66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5081" name="Freeform 41"/>
          <p:cNvSpPr>
            <a:spLocks/>
          </p:cNvSpPr>
          <p:nvPr/>
        </p:nvSpPr>
        <p:spPr bwMode="auto">
          <a:xfrm>
            <a:off x="7194550" y="6018213"/>
            <a:ext cx="301625" cy="111125"/>
          </a:xfrm>
          <a:custGeom>
            <a:avLst/>
            <a:gdLst>
              <a:gd name="T0" fmla="*/ 0 w 213"/>
              <a:gd name="T1" fmla="*/ 40 h 70"/>
              <a:gd name="T2" fmla="*/ 14 w 213"/>
              <a:gd name="T3" fmla="*/ 52 h 70"/>
              <a:gd name="T4" fmla="*/ 21 w 213"/>
              <a:gd name="T5" fmla="*/ 56 h 70"/>
              <a:gd name="T6" fmla="*/ 28 w 213"/>
              <a:gd name="T7" fmla="*/ 60 h 70"/>
              <a:gd name="T8" fmla="*/ 35 w 213"/>
              <a:gd name="T9" fmla="*/ 64 h 70"/>
              <a:gd name="T10" fmla="*/ 42 w 213"/>
              <a:gd name="T11" fmla="*/ 66 h 70"/>
              <a:gd name="T12" fmla="*/ 49 w 213"/>
              <a:gd name="T13" fmla="*/ 68 h 70"/>
              <a:gd name="T14" fmla="*/ 56 w 213"/>
              <a:gd name="T15" fmla="*/ 69 h 70"/>
              <a:gd name="T16" fmla="*/ 62 w 213"/>
              <a:gd name="T17" fmla="*/ 69 h 70"/>
              <a:gd name="T18" fmla="*/ 69 w 213"/>
              <a:gd name="T19" fmla="*/ 69 h 70"/>
              <a:gd name="T20" fmla="*/ 76 w 213"/>
              <a:gd name="T21" fmla="*/ 69 h 70"/>
              <a:gd name="T22" fmla="*/ 82 w 213"/>
              <a:gd name="T23" fmla="*/ 68 h 70"/>
              <a:gd name="T24" fmla="*/ 89 w 213"/>
              <a:gd name="T25" fmla="*/ 66 h 70"/>
              <a:gd name="T26" fmla="*/ 96 w 213"/>
              <a:gd name="T27" fmla="*/ 64 h 70"/>
              <a:gd name="T28" fmla="*/ 102 w 213"/>
              <a:gd name="T29" fmla="*/ 62 h 70"/>
              <a:gd name="T30" fmla="*/ 109 w 213"/>
              <a:gd name="T31" fmla="*/ 59 h 70"/>
              <a:gd name="T32" fmla="*/ 115 w 213"/>
              <a:gd name="T33" fmla="*/ 56 h 70"/>
              <a:gd name="T34" fmla="*/ 122 w 213"/>
              <a:gd name="T35" fmla="*/ 52 h 70"/>
              <a:gd name="T36" fmla="*/ 128 w 213"/>
              <a:gd name="T37" fmla="*/ 49 h 70"/>
              <a:gd name="T38" fmla="*/ 135 w 213"/>
              <a:gd name="T39" fmla="*/ 45 h 70"/>
              <a:gd name="T40" fmla="*/ 142 w 213"/>
              <a:gd name="T41" fmla="*/ 42 h 70"/>
              <a:gd name="T42" fmla="*/ 148 w 213"/>
              <a:gd name="T43" fmla="*/ 38 h 70"/>
              <a:gd name="T44" fmla="*/ 154 w 213"/>
              <a:gd name="T45" fmla="*/ 33 h 70"/>
              <a:gd name="T46" fmla="*/ 161 w 213"/>
              <a:gd name="T47" fmla="*/ 29 h 70"/>
              <a:gd name="T48" fmla="*/ 167 w 213"/>
              <a:gd name="T49" fmla="*/ 25 h 70"/>
              <a:gd name="T50" fmla="*/ 174 w 213"/>
              <a:gd name="T51" fmla="*/ 21 h 70"/>
              <a:gd name="T52" fmla="*/ 180 w 213"/>
              <a:gd name="T53" fmla="*/ 17 h 70"/>
              <a:gd name="T54" fmla="*/ 186 w 213"/>
              <a:gd name="T55" fmla="*/ 13 h 70"/>
              <a:gd name="T56" fmla="*/ 193 w 213"/>
              <a:gd name="T57" fmla="*/ 10 h 70"/>
              <a:gd name="T58" fmla="*/ 199 w 213"/>
              <a:gd name="T59" fmla="*/ 6 h 70"/>
              <a:gd name="T60" fmla="*/ 206 w 213"/>
              <a:gd name="T61" fmla="*/ 3 h 70"/>
              <a:gd name="T62" fmla="*/ 212 w 213"/>
              <a:gd name="T6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 h="70">
                <a:moveTo>
                  <a:pt x="0" y="40"/>
                </a:moveTo>
                <a:lnTo>
                  <a:pt x="14" y="52"/>
                </a:lnTo>
                <a:lnTo>
                  <a:pt x="21" y="56"/>
                </a:lnTo>
                <a:lnTo>
                  <a:pt x="28" y="60"/>
                </a:lnTo>
                <a:lnTo>
                  <a:pt x="35" y="64"/>
                </a:lnTo>
                <a:lnTo>
                  <a:pt x="42" y="66"/>
                </a:lnTo>
                <a:lnTo>
                  <a:pt x="49" y="68"/>
                </a:lnTo>
                <a:lnTo>
                  <a:pt x="56" y="69"/>
                </a:lnTo>
                <a:lnTo>
                  <a:pt x="62" y="69"/>
                </a:lnTo>
                <a:lnTo>
                  <a:pt x="69" y="69"/>
                </a:lnTo>
                <a:lnTo>
                  <a:pt x="76" y="69"/>
                </a:lnTo>
                <a:lnTo>
                  <a:pt x="82" y="68"/>
                </a:lnTo>
                <a:lnTo>
                  <a:pt x="89" y="66"/>
                </a:lnTo>
                <a:lnTo>
                  <a:pt x="96" y="64"/>
                </a:lnTo>
                <a:lnTo>
                  <a:pt x="102" y="62"/>
                </a:lnTo>
                <a:lnTo>
                  <a:pt x="109" y="59"/>
                </a:lnTo>
                <a:lnTo>
                  <a:pt x="115" y="56"/>
                </a:lnTo>
                <a:lnTo>
                  <a:pt x="122" y="52"/>
                </a:lnTo>
                <a:lnTo>
                  <a:pt x="128" y="49"/>
                </a:lnTo>
                <a:lnTo>
                  <a:pt x="135" y="45"/>
                </a:lnTo>
                <a:lnTo>
                  <a:pt x="142" y="42"/>
                </a:lnTo>
                <a:lnTo>
                  <a:pt x="148" y="38"/>
                </a:lnTo>
                <a:lnTo>
                  <a:pt x="154" y="33"/>
                </a:lnTo>
                <a:lnTo>
                  <a:pt x="161" y="29"/>
                </a:lnTo>
                <a:lnTo>
                  <a:pt x="167" y="25"/>
                </a:lnTo>
                <a:lnTo>
                  <a:pt x="174" y="21"/>
                </a:lnTo>
                <a:lnTo>
                  <a:pt x="180" y="17"/>
                </a:lnTo>
                <a:lnTo>
                  <a:pt x="186" y="13"/>
                </a:lnTo>
                <a:lnTo>
                  <a:pt x="193" y="10"/>
                </a:lnTo>
                <a:lnTo>
                  <a:pt x="199" y="6"/>
                </a:lnTo>
                <a:lnTo>
                  <a:pt x="206" y="3"/>
                </a:lnTo>
                <a:lnTo>
                  <a:pt x="212" y="0"/>
                </a:lnTo>
              </a:path>
            </a:pathLst>
          </a:custGeom>
          <a:noFill/>
          <a:ln w="47625" cap="flat" cmpd="sng">
            <a:solidFill>
              <a:srgbClr val="66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5082" name="Freeform 42"/>
          <p:cNvSpPr>
            <a:spLocks/>
          </p:cNvSpPr>
          <p:nvPr/>
        </p:nvSpPr>
        <p:spPr bwMode="auto">
          <a:xfrm>
            <a:off x="6645275" y="5900738"/>
            <a:ext cx="355600" cy="265112"/>
          </a:xfrm>
          <a:custGeom>
            <a:avLst/>
            <a:gdLst>
              <a:gd name="T0" fmla="*/ 251 w 252"/>
              <a:gd name="T1" fmla="*/ 8 h 167"/>
              <a:gd name="T2" fmla="*/ 229 w 252"/>
              <a:gd name="T3" fmla="*/ 2 h 167"/>
              <a:gd name="T4" fmla="*/ 218 w 252"/>
              <a:gd name="T5" fmla="*/ 1 h 167"/>
              <a:gd name="T6" fmla="*/ 208 w 252"/>
              <a:gd name="T7" fmla="*/ 0 h 167"/>
              <a:gd name="T8" fmla="*/ 198 w 252"/>
              <a:gd name="T9" fmla="*/ 0 h 167"/>
              <a:gd name="T10" fmla="*/ 188 w 252"/>
              <a:gd name="T11" fmla="*/ 1 h 167"/>
              <a:gd name="T12" fmla="*/ 179 w 252"/>
              <a:gd name="T13" fmla="*/ 3 h 167"/>
              <a:gd name="T14" fmla="*/ 169 w 252"/>
              <a:gd name="T15" fmla="*/ 5 h 167"/>
              <a:gd name="T16" fmla="*/ 160 w 252"/>
              <a:gd name="T17" fmla="*/ 8 h 167"/>
              <a:gd name="T18" fmla="*/ 151 w 252"/>
              <a:gd name="T19" fmla="*/ 11 h 167"/>
              <a:gd name="T20" fmla="*/ 142 w 252"/>
              <a:gd name="T21" fmla="*/ 14 h 167"/>
              <a:gd name="T22" fmla="*/ 134 w 252"/>
              <a:gd name="T23" fmla="*/ 19 h 167"/>
              <a:gd name="T24" fmla="*/ 125 w 252"/>
              <a:gd name="T25" fmla="*/ 24 h 167"/>
              <a:gd name="T26" fmla="*/ 117 w 252"/>
              <a:gd name="T27" fmla="*/ 29 h 167"/>
              <a:gd name="T28" fmla="*/ 109 w 252"/>
              <a:gd name="T29" fmla="*/ 34 h 167"/>
              <a:gd name="T30" fmla="*/ 101 w 252"/>
              <a:gd name="T31" fmla="*/ 41 h 167"/>
              <a:gd name="T32" fmla="*/ 94 w 252"/>
              <a:gd name="T33" fmla="*/ 47 h 167"/>
              <a:gd name="T34" fmla="*/ 87 w 252"/>
              <a:gd name="T35" fmla="*/ 54 h 167"/>
              <a:gd name="T36" fmla="*/ 79 w 252"/>
              <a:gd name="T37" fmla="*/ 61 h 167"/>
              <a:gd name="T38" fmla="*/ 72 w 252"/>
              <a:gd name="T39" fmla="*/ 68 h 167"/>
              <a:gd name="T40" fmla="*/ 65 w 252"/>
              <a:gd name="T41" fmla="*/ 76 h 167"/>
              <a:gd name="T42" fmla="*/ 59 w 252"/>
              <a:gd name="T43" fmla="*/ 84 h 167"/>
              <a:gd name="T44" fmla="*/ 52 w 252"/>
              <a:gd name="T45" fmla="*/ 92 h 167"/>
              <a:gd name="T46" fmla="*/ 46 w 252"/>
              <a:gd name="T47" fmla="*/ 100 h 167"/>
              <a:gd name="T48" fmla="*/ 39 w 252"/>
              <a:gd name="T49" fmla="*/ 108 h 167"/>
              <a:gd name="T50" fmla="*/ 33 w 252"/>
              <a:gd name="T51" fmla="*/ 116 h 167"/>
              <a:gd name="T52" fmla="*/ 27 w 252"/>
              <a:gd name="T53" fmla="*/ 124 h 167"/>
              <a:gd name="T54" fmla="*/ 21 w 252"/>
              <a:gd name="T55" fmla="*/ 133 h 167"/>
              <a:gd name="T56" fmla="*/ 16 w 252"/>
              <a:gd name="T57" fmla="*/ 141 h 167"/>
              <a:gd name="T58" fmla="*/ 10 w 252"/>
              <a:gd name="T59" fmla="*/ 150 h 167"/>
              <a:gd name="T60" fmla="*/ 5 w 252"/>
              <a:gd name="T61" fmla="*/ 158 h 167"/>
              <a:gd name="T62" fmla="*/ 0 w 252"/>
              <a:gd name="T63" fmla="*/ 16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2" h="167">
                <a:moveTo>
                  <a:pt x="251" y="8"/>
                </a:moveTo>
                <a:lnTo>
                  <a:pt x="229" y="2"/>
                </a:lnTo>
                <a:lnTo>
                  <a:pt x="218" y="1"/>
                </a:lnTo>
                <a:lnTo>
                  <a:pt x="208" y="0"/>
                </a:lnTo>
                <a:lnTo>
                  <a:pt x="198" y="0"/>
                </a:lnTo>
                <a:lnTo>
                  <a:pt x="188" y="1"/>
                </a:lnTo>
                <a:lnTo>
                  <a:pt x="179" y="3"/>
                </a:lnTo>
                <a:lnTo>
                  <a:pt x="169" y="5"/>
                </a:lnTo>
                <a:lnTo>
                  <a:pt x="160" y="8"/>
                </a:lnTo>
                <a:lnTo>
                  <a:pt x="151" y="11"/>
                </a:lnTo>
                <a:lnTo>
                  <a:pt x="142" y="14"/>
                </a:lnTo>
                <a:lnTo>
                  <a:pt x="134" y="19"/>
                </a:lnTo>
                <a:lnTo>
                  <a:pt x="125" y="24"/>
                </a:lnTo>
                <a:lnTo>
                  <a:pt x="117" y="29"/>
                </a:lnTo>
                <a:lnTo>
                  <a:pt x="109" y="34"/>
                </a:lnTo>
                <a:lnTo>
                  <a:pt x="101" y="41"/>
                </a:lnTo>
                <a:lnTo>
                  <a:pt x="94" y="47"/>
                </a:lnTo>
                <a:lnTo>
                  <a:pt x="87" y="54"/>
                </a:lnTo>
                <a:lnTo>
                  <a:pt x="79" y="61"/>
                </a:lnTo>
                <a:lnTo>
                  <a:pt x="72" y="68"/>
                </a:lnTo>
                <a:lnTo>
                  <a:pt x="65" y="76"/>
                </a:lnTo>
                <a:lnTo>
                  <a:pt x="59" y="84"/>
                </a:lnTo>
                <a:lnTo>
                  <a:pt x="52" y="92"/>
                </a:lnTo>
                <a:lnTo>
                  <a:pt x="46" y="100"/>
                </a:lnTo>
                <a:lnTo>
                  <a:pt x="39" y="108"/>
                </a:lnTo>
                <a:lnTo>
                  <a:pt x="33" y="116"/>
                </a:lnTo>
                <a:lnTo>
                  <a:pt x="27" y="124"/>
                </a:lnTo>
                <a:lnTo>
                  <a:pt x="21" y="133"/>
                </a:lnTo>
                <a:lnTo>
                  <a:pt x="16" y="141"/>
                </a:lnTo>
                <a:lnTo>
                  <a:pt x="10" y="150"/>
                </a:lnTo>
                <a:lnTo>
                  <a:pt x="5" y="158"/>
                </a:lnTo>
                <a:lnTo>
                  <a:pt x="0" y="166"/>
                </a:lnTo>
              </a:path>
            </a:pathLst>
          </a:custGeom>
          <a:noFill/>
          <a:ln w="47625" cap="flat" cmpd="sng">
            <a:solidFill>
              <a:srgbClr val="66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5083" name="Freeform 43"/>
          <p:cNvSpPr>
            <a:spLocks/>
          </p:cNvSpPr>
          <p:nvPr/>
        </p:nvSpPr>
        <p:spPr bwMode="auto">
          <a:xfrm>
            <a:off x="7118350" y="6205538"/>
            <a:ext cx="263525" cy="138112"/>
          </a:xfrm>
          <a:custGeom>
            <a:avLst/>
            <a:gdLst>
              <a:gd name="T0" fmla="*/ 0 w 186"/>
              <a:gd name="T1" fmla="*/ 1 h 87"/>
              <a:gd name="T2" fmla="*/ 21 w 186"/>
              <a:gd name="T3" fmla="*/ 0 h 87"/>
              <a:gd name="T4" fmla="*/ 29 w 186"/>
              <a:gd name="T5" fmla="*/ 0 h 87"/>
              <a:gd name="T6" fmla="*/ 37 w 186"/>
              <a:gd name="T7" fmla="*/ 1 h 87"/>
              <a:gd name="T8" fmla="*/ 44 w 186"/>
              <a:gd name="T9" fmla="*/ 3 h 87"/>
              <a:gd name="T10" fmla="*/ 50 w 186"/>
              <a:gd name="T11" fmla="*/ 5 h 87"/>
              <a:gd name="T12" fmla="*/ 55 w 186"/>
              <a:gd name="T13" fmla="*/ 8 h 87"/>
              <a:gd name="T14" fmla="*/ 60 w 186"/>
              <a:gd name="T15" fmla="*/ 11 h 87"/>
              <a:gd name="T16" fmla="*/ 65 w 186"/>
              <a:gd name="T17" fmla="*/ 15 h 87"/>
              <a:gd name="T18" fmla="*/ 68 w 186"/>
              <a:gd name="T19" fmla="*/ 19 h 87"/>
              <a:gd name="T20" fmla="*/ 71 w 186"/>
              <a:gd name="T21" fmla="*/ 23 h 87"/>
              <a:gd name="T22" fmla="*/ 74 w 186"/>
              <a:gd name="T23" fmla="*/ 28 h 87"/>
              <a:gd name="T24" fmla="*/ 77 w 186"/>
              <a:gd name="T25" fmla="*/ 33 h 87"/>
              <a:gd name="T26" fmla="*/ 79 w 186"/>
              <a:gd name="T27" fmla="*/ 38 h 87"/>
              <a:gd name="T28" fmla="*/ 82 w 186"/>
              <a:gd name="T29" fmla="*/ 42 h 87"/>
              <a:gd name="T30" fmla="*/ 84 w 186"/>
              <a:gd name="T31" fmla="*/ 48 h 87"/>
              <a:gd name="T32" fmla="*/ 87 w 186"/>
              <a:gd name="T33" fmla="*/ 52 h 87"/>
              <a:gd name="T34" fmla="*/ 89 w 186"/>
              <a:gd name="T35" fmla="*/ 57 h 87"/>
              <a:gd name="T36" fmla="*/ 92 w 186"/>
              <a:gd name="T37" fmla="*/ 62 h 87"/>
              <a:gd name="T38" fmla="*/ 95 w 186"/>
              <a:gd name="T39" fmla="*/ 66 h 87"/>
              <a:gd name="T40" fmla="*/ 99 w 186"/>
              <a:gd name="T41" fmla="*/ 70 h 87"/>
              <a:gd name="T42" fmla="*/ 103 w 186"/>
              <a:gd name="T43" fmla="*/ 74 h 87"/>
              <a:gd name="T44" fmla="*/ 107 w 186"/>
              <a:gd name="T45" fmla="*/ 78 h 87"/>
              <a:gd name="T46" fmla="*/ 113 w 186"/>
              <a:gd name="T47" fmla="*/ 80 h 87"/>
              <a:gd name="T48" fmla="*/ 118 w 186"/>
              <a:gd name="T49" fmla="*/ 83 h 87"/>
              <a:gd name="T50" fmla="*/ 125 w 186"/>
              <a:gd name="T51" fmla="*/ 85 h 87"/>
              <a:gd name="T52" fmla="*/ 132 w 186"/>
              <a:gd name="T53" fmla="*/ 86 h 87"/>
              <a:gd name="T54" fmla="*/ 141 w 186"/>
              <a:gd name="T55" fmla="*/ 86 h 87"/>
              <a:gd name="T56" fmla="*/ 150 w 186"/>
              <a:gd name="T57" fmla="*/ 86 h 87"/>
              <a:gd name="T58" fmla="*/ 161 w 186"/>
              <a:gd name="T59" fmla="*/ 85 h 87"/>
              <a:gd name="T60" fmla="*/ 172 w 186"/>
              <a:gd name="T61" fmla="*/ 83 h 87"/>
              <a:gd name="T62" fmla="*/ 185 w 186"/>
              <a:gd name="T63" fmla="*/ 8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6" h="87">
                <a:moveTo>
                  <a:pt x="0" y="1"/>
                </a:moveTo>
                <a:lnTo>
                  <a:pt x="21" y="0"/>
                </a:lnTo>
                <a:lnTo>
                  <a:pt x="29" y="0"/>
                </a:lnTo>
                <a:lnTo>
                  <a:pt x="37" y="1"/>
                </a:lnTo>
                <a:lnTo>
                  <a:pt x="44" y="3"/>
                </a:lnTo>
                <a:lnTo>
                  <a:pt x="50" y="5"/>
                </a:lnTo>
                <a:lnTo>
                  <a:pt x="55" y="8"/>
                </a:lnTo>
                <a:lnTo>
                  <a:pt x="60" y="11"/>
                </a:lnTo>
                <a:lnTo>
                  <a:pt x="65" y="15"/>
                </a:lnTo>
                <a:lnTo>
                  <a:pt x="68" y="19"/>
                </a:lnTo>
                <a:lnTo>
                  <a:pt x="71" y="23"/>
                </a:lnTo>
                <a:lnTo>
                  <a:pt x="74" y="28"/>
                </a:lnTo>
                <a:lnTo>
                  <a:pt x="77" y="33"/>
                </a:lnTo>
                <a:lnTo>
                  <a:pt x="79" y="38"/>
                </a:lnTo>
                <a:lnTo>
                  <a:pt x="82" y="42"/>
                </a:lnTo>
                <a:lnTo>
                  <a:pt x="84" y="48"/>
                </a:lnTo>
                <a:lnTo>
                  <a:pt x="87" y="52"/>
                </a:lnTo>
                <a:lnTo>
                  <a:pt x="89" y="57"/>
                </a:lnTo>
                <a:lnTo>
                  <a:pt x="92" y="62"/>
                </a:lnTo>
                <a:lnTo>
                  <a:pt x="95" y="66"/>
                </a:lnTo>
                <a:lnTo>
                  <a:pt x="99" y="70"/>
                </a:lnTo>
                <a:lnTo>
                  <a:pt x="103" y="74"/>
                </a:lnTo>
                <a:lnTo>
                  <a:pt x="107" y="78"/>
                </a:lnTo>
                <a:lnTo>
                  <a:pt x="113" y="80"/>
                </a:lnTo>
                <a:lnTo>
                  <a:pt x="118" y="83"/>
                </a:lnTo>
                <a:lnTo>
                  <a:pt x="125" y="85"/>
                </a:lnTo>
                <a:lnTo>
                  <a:pt x="132" y="86"/>
                </a:lnTo>
                <a:lnTo>
                  <a:pt x="141" y="86"/>
                </a:lnTo>
                <a:lnTo>
                  <a:pt x="150" y="86"/>
                </a:lnTo>
                <a:lnTo>
                  <a:pt x="161" y="85"/>
                </a:lnTo>
                <a:lnTo>
                  <a:pt x="172" y="83"/>
                </a:lnTo>
                <a:lnTo>
                  <a:pt x="185" y="81"/>
                </a:lnTo>
              </a:path>
            </a:pathLst>
          </a:custGeom>
          <a:noFill/>
          <a:ln w="47625" cap="flat" cmpd="sng">
            <a:solidFill>
              <a:srgbClr val="66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5084" name="Text Box 44"/>
          <p:cNvSpPr txBox="1">
            <a:spLocks noChangeArrowheads="1"/>
          </p:cNvSpPr>
          <p:nvPr/>
        </p:nvSpPr>
        <p:spPr bwMode="auto">
          <a:xfrm>
            <a:off x="914400" y="5638800"/>
            <a:ext cx="5672138" cy="89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hangingPunct="0">
              <a:lnSpc>
                <a:spcPct val="80000"/>
              </a:lnSpc>
              <a:spcBef>
                <a:spcPct val="30000"/>
              </a:spcBef>
            </a:pPr>
            <a:r>
              <a:rPr lang="en-US" altLang="en-US" sz="3300" baseline="0">
                <a:solidFill>
                  <a:srgbClr val="663300"/>
                </a:solidFill>
                <a:effectLst>
                  <a:outerShdw blurRad="38100" dist="38100" dir="2700000" algn="tl">
                    <a:srgbClr val="000000"/>
                  </a:outerShdw>
                </a:effectLst>
              </a:rPr>
              <a:t>3. Extensive root growth out of the pot's drainage holes.</a:t>
            </a:r>
            <a:endParaRPr lang="en-US" altLang="en-US" baseline="0">
              <a:solidFill>
                <a:srgbClr val="663300"/>
              </a:solidFill>
              <a:effectLst>
                <a:outerShdw blurRad="38100" dist="38100" dir="2700000" algn="tl">
                  <a:srgbClr val="000000"/>
                </a:outerShdw>
              </a:effectLst>
            </a:endParaRPr>
          </a:p>
        </p:txBody>
      </p:sp>
      <p:sp>
        <p:nvSpPr>
          <p:cNvPr id="215085" name="Freeform 45"/>
          <p:cNvSpPr>
            <a:spLocks/>
          </p:cNvSpPr>
          <p:nvPr/>
        </p:nvSpPr>
        <p:spPr bwMode="auto">
          <a:xfrm>
            <a:off x="6797675" y="6053138"/>
            <a:ext cx="355600" cy="265112"/>
          </a:xfrm>
          <a:custGeom>
            <a:avLst/>
            <a:gdLst>
              <a:gd name="T0" fmla="*/ 251 w 252"/>
              <a:gd name="T1" fmla="*/ 8 h 167"/>
              <a:gd name="T2" fmla="*/ 229 w 252"/>
              <a:gd name="T3" fmla="*/ 2 h 167"/>
              <a:gd name="T4" fmla="*/ 218 w 252"/>
              <a:gd name="T5" fmla="*/ 1 h 167"/>
              <a:gd name="T6" fmla="*/ 208 w 252"/>
              <a:gd name="T7" fmla="*/ 0 h 167"/>
              <a:gd name="T8" fmla="*/ 198 w 252"/>
              <a:gd name="T9" fmla="*/ 0 h 167"/>
              <a:gd name="T10" fmla="*/ 188 w 252"/>
              <a:gd name="T11" fmla="*/ 1 h 167"/>
              <a:gd name="T12" fmla="*/ 179 w 252"/>
              <a:gd name="T13" fmla="*/ 3 h 167"/>
              <a:gd name="T14" fmla="*/ 169 w 252"/>
              <a:gd name="T15" fmla="*/ 5 h 167"/>
              <a:gd name="T16" fmla="*/ 160 w 252"/>
              <a:gd name="T17" fmla="*/ 8 h 167"/>
              <a:gd name="T18" fmla="*/ 151 w 252"/>
              <a:gd name="T19" fmla="*/ 11 h 167"/>
              <a:gd name="T20" fmla="*/ 142 w 252"/>
              <a:gd name="T21" fmla="*/ 14 h 167"/>
              <a:gd name="T22" fmla="*/ 134 w 252"/>
              <a:gd name="T23" fmla="*/ 19 h 167"/>
              <a:gd name="T24" fmla="*/ 125 w 252"/>
              <a:gd name="T25" fmla="*/ 24 h 167"/>
              <a:gd name="T26" fmla="*/ 117 w 252"/>
              <a:gd name="T27" fmla="*/ 29 h 167"/>
              <a:gd name="T28" fmla="*/ 109 w 252"/>
              <a:gd name="T29" fmla="*/ 34 h 167"/>
              <a:gd name="T30" fmla="*/ 101 w 252"/>
              <a:gd name="T31" fmla="*/ 41 h 167"/>
              <a:gd name="T32" fmla="*/ 94 w 252"/>
              <a:gd name="T33" fmla="*/ 47 h 167"/>
              <a:gd name="T34" fmla="*/ 87 w 252"/>
              <a:gd name="T35" fmla="*/ 54 h 167"/>
              <a:gd name="T36" fmla="*/ 79 w 252"/>
              <a:gd name="T37" fmla="*/ 61 h 167"/>
              <a:gd name="T38" fmla="*/ 72 w 252"/>
              <a:gd name="T39" fmla="*/ 68 h 167"/>
              <a:gd name="T40" fmla="*/ 65 w 252"/>
              <a:gd name="T41" fmla="*/ 76 h 167"/>
              <a:gd name="T42" fmla="*/ 59 w 252"/>
              <a:gd name="T43" fmla="*/ 84 h 167"/>
              <a:gd name="T44" fmla="*/ 52 w 252"/>
              <a:gd name="T45" fmla="*/ 92 h 167"/>
              <a:gd name="T46" fmla="*/ 46 w 252"/>
              <a:gd name="T47" fmla="*/ 100 h 167"/>
              <a:gd name="T48" fmla="*/ 39 w 252"/>
              <a:gd name="T49" fmla="*/ 108 h 167"/>
              <a:gd name="T50" fmla="*/ 33 w 252"/>
              <a:gd name="T51" fmla="*/ 116 h 167"/>
              <a:gd name="T52" fmla="*/ 27 w 252"/>
              <a:gd name="T53" fmla="*/ 124 h 167"/>
              <a:gd name="T54" fmla="*/ 21 w 252"/>
              <a:gd name="T55" fmla="*/ 133 h 167"/>
              <a:gd name="T56" fmla="*/ 16 w 252"/>
              <a:gd name="T57" fmla="*/ 141 h 167"/>
              <a:gd name="T58" fmla="*/ 10 w 252"/>
              <a:gd name="T59" fmla="*/ 150 h 167"/>
              <a:gd name="T60" fmla="*/ 5 w 252"/>
              <a:gd name="T61" fmla="*/ 158 h 167"/>
              <a:gd name="T62" fmla="*/ 0 w 252"/>
              <a:gd name="T63" fmla="*/ 16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2" h="167">
                <a:moveTo>
                  <a:pt x="251" y="8"/>
                </a:moveTo>
                <a:lnTo>
                  <a:pt x="229" y="2"/>
                </a:lnTo>
                <a:lnTo>
                  <a:pt x="218" y="1"/>
                </a:lnTo>
                <a:lnTo>
                  <a:pt x="208" y="0"/>
                </a:lnTo>
                <a:lnTo>
                  <a:pt x="198" y="0"/>
                </a:lnTo>
                <a:lnTo>
                  <a:pt x="188" y="1"/>
                </a:lnTo>
                <a:lnTo>
                  <a:pt x="179" y="3"/>
                </a:lnTo>
                <a:lnTo>
                  <a:pt x="169" y="5"/>
                </a:lnTo>
                <a:lnTo>
                  <a:pt x="160" y="8"/>
                </a:lnTo>
                <a:lnTo>
                  <a:pt x="151" y="11"/>
                </a:lnTo>
                <a:lnTo>
                  <a:pt x="142" y="14"/>
                </a:lnTo>
                <a:lnTo>
                  <a:pt x="134" y="19"/>
                </a:lnTo>
                <a:lnTo>
                  <a:pt x="125" y="24"/>
                </a:lnTo>
                <a:lnTo>
                  <a:pt x="117" y="29"/>
                </a:lnTo>
                <a:lnTo>
                  <a:pt x="109" y="34"/>
                </a:lnTo>
                <a:lnTo>
                  <a:pt x="101" y="41"/>
                </a:lnTo>
                <a:lnTo>
                  <a:pt x="94" y="47"/>
                </a:lnTo>
                <a:lnTo>
                  <a:pt x="87" y="54"/>
                </a:lnTo>
                <a:lnTo>
                  <a:pt x="79" y="61"/>
                </a:lnTo>
                <a:lnTo>
                  <a:pt x="72" y="68"/>
                </a:lnTo>
                <a:lnTo>
                  <a:pt x="65" y="76"/>
                </a:lnTo>
                <a:lnTo>
                  <a:pt x="59" y="84"/>
                </a:lnTo>
                <a:lnTo>
                  <a:pt x="52" y="92"/>
                </a:lnTo>
                <a:lnTo>
                  <a:pt x="46" y="100"/>
                </a:lnTo>
                <a:lnTo>
                  <a:pt x="39" y="108"/>
                </a:lnTo>
                <a:lnTo>
                  <a:pt x="33" y="116"/>
                </a:lnTo>
                <a:lnTo>
                  <a:pt x="27" y="124"/>
                </a:lnTo>
                <a:lnTo>
                  <a:pt x="21" y="133"/>
                </a:lnTo>
                <a:lnTo>
                  <a:pt x="16" y="141"/>
                </a:lnTo>
                <a:lnTo>
                  <a:pt x="10" y="150"/>
                </a:lnTo>
                <a:lnTo>
                  <a:pt x="5" y="158"/>
                </a:lnTo>
                <a:lnTo>
                  <a:pt x="0" y="166"/>
                </a:lnTo>
              </a:path>
            </a:pathLst>
          </a:custGeom>
          <a:noFill/>
          <a:ln w="47625" cap="flat" cmpd="sng">
            <a:solidFill>
              <a:srgbClr val="66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5086" name="Freeform 46"/>
          <p:cNvSpPr>
            <a:spLocks/>
          </p:cNvSpPr>
          <p:nvPr/>
        </p:nvSpPr>
        <p:spPr bwMode="auto">
          <a:xfrm>
            <a:off x="7423150" y="5976938"/>
            <a:ext cx="263525" cy="138112"/>
          </a:xfrm>
          <a:custGeom>
            <a:avLst/>
            <a:gdLst>
              <a:gd name="T0" fmla="*/ 0 w 186"/>
              <a:gd name="T1" fmla="*/ 1 h 87"/>
              <a:gd name="T2" fmla="*/ 21 w 186"/>
              <a:gd name="T3" fmla="*/ 0 h 87"/>
              <a:gd name="T4" fmla="*/ 29 w 186"/>
              <a:gd name="T5" fmla="*/ 0 h 87"/>
              <a:gd name="T6" fmla="*/ 37 w 186"/>
              <a:gd name="T7" fmla="*/ 1 h 87"/>
              <a:gd name="T8" fmla="*/ 44 w 186"/>
              <a:gd name="T9" fmla="*/ 3 h 87"/>
              <a:gd name="T10" fmla="*/ 50 w 186"/>
              <a:gd name="T11" fmla="*/ 5 h 87"/>
              <a:gd name="T12" fmla="*/ 55 w 186"/>
              <a:gd name="T13" fmla="*/ 8 h 87"/>
              <a:gd name="T14" fmla="*/ 60 w 186"/>
              <a:gd name="T15" fmla="*/ 11 h 87"/>
              <a:gd name="T16" fmla="*/ 65 w 186"/>
              <a:gd name="T17" fmla="*/ 15 h 87"/>
              <a:gd name="T18" fmla="*/ 68 w 186"/>
              <a:gd name="T19" fmla="*/ 19 h 87"/>
              <a:gd name="T20" fmla="*/ 71 w 186"/>
              <a:gd name="T21" fmla="*/ 23 h 87"/>
              <a:gd name="T22" fmla="*/ 74 w 186"/>
              <a:gd name="T23" fmla="*/ 28 h 87"/>
              <a:gd name="T24" fmla="*/ 77 w 186"/>
              <a:gd name="T25" fmla="*/ 33 h 87"/>
              <a:gd name="T26" fmla="*/ 79 w 186"/>
              <a:gd name="T27" fmla="*/ 38 h 87"/>
              <a:gd name="T28" fmla="*/ 82 w 186"/>
              <a:gd name="T29" fmla="*/ 42 h 87"/>
              <a:gd name="T30" fmla="*/ 84 w 186"/>
              <a:gd name="T31" fmla="*/ 48 h 87"/>
              <a:gd name="T32" fmla="*/ 87 w 186"/>
              <a:gd name="T33" fmla="*/ 52 h 87"/>
              <a:gd name="T34" fmla="*/ 89 w 186"/>
              <a:gd name="T35" fmla="*/ 57 h 87"/>
              <a:gd name="T36" fmla="*/ 92 w 186"/>
              <a:gd name="T37" fmla="*/ 62 h 87"/>
              <a:gd name="T38" fmla="*/ 95 w 186"/>
              <a:gd name="T39" fmla="*/ 66 h 87"/>
              <a:gd name="T40" fmla="*/ 99 w 186"/>
              <a:gd name="T41" fmla="*/ 70 h 87"/>
              <a:gd name="T42" fmla="*/ 103 w 186"/>
              <a:gd name="T43" fmla="*/ 74 h 87"/>
              <a:gd name="T44" fmla="*/ 107 w 186"/>
              <a:gd name="T45" fmla="*/ 78 h 87"/>
              <a:gd name="T46" fmla="*/ 113 w 186"/>
              <a:gd name="T47" fmla="*/ 80 h 87"/>
              <a:gd name="T48" fmla="*/ 118 w 186"/>
              <a:gd name="T49" fmla="*/ 83 h 87"/>
              <a:gd name="T50" fmla="*/ 125 w 186"/>
              <a:gd name="T51" fmla="*/ 85 h 87"/>
              <a:gd name="T52" fmla="*/ 132 w 186"/>
              <a:gd name="T53" fmla="*/ 86 h 87"/>
              <a:gd name="T54" fmla="*/ 141 w 186"/>
              <a:gd name="T55" fmla="*/ 86 h 87"/>
              <a:gd name="T56" fmla="*/ 150 w 186"/>
              <a:gd name="T57" fmla="*/ 86 h 87"/>
              <a:gd name="T58" fmla="*/ 161 w 186"/>
              <a:gd name="T59" fmla="*/ 85 h 87"/>
              <a:gd name="T60" fmla="*/ 172 w 186"/>
              <a:gd name="T61" fmla="*/ 83 h 87"/>
              <a:gd name="T62" fmla="*/ 185 w 186"/>
              <a:gd name="T63" fmla="*/ 8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6" h="87">
                <a:moveTo>
                  <a:pt x="0" y="1"/>
                </a:moveTo>
                <a:lnTo>
                  <a:pt x="21" y="0"/>
                </a:lnTo>
                <a:lnTo>
                  <a:pt x="29" y="0"/>
                </a:lnTo>
                <a:lnTo>
                  <a:pt x="37" y="1"/>
                </a:lnTo>
                <a:lnTo>
                  <a:pt x="44" y="3"/>
                </a:lnTo>
                <a:lnTo>
                  <a:pt x="50" y="5"/>
                </a:lnTo>
                <a:lnTo>
                  <a:pt x="55" y="8"/>
                </a:lnTo>
                <a:lnTo>
                  <a:pt x="60" y="11"/>
                </a:lnTo>
                <a:lnTo>
                  <a:pt x="65" y="15"/>
                </a:lnTo>
                <a:lnTo>
                  <a:pt x="68" y="19"/>
                </a:lnTo>
                <a:lnTo>
                  <a:pt x="71" y="23"/>
                </a:lnTo>
                <a:lnTo>
                  <a:pt x="74" y="28"/>
                </a:lnTo>
                <a:lnTo>
                  <a:pt x="77" y="33"/>
                </a:lnTo>
                <a:lnTo>
                  <a:pt x="79" y="38"/>
                </a:lnTo>
                <a:lnTo>
                  <a:pt x="82" y="42"/>
                </a:lnTo>
                <a:lnTo>
                  <a:pt x="84" y="48"/>
                </a:lnTo>
                <a:lnTo>
                  <a:pt x="87" y="52"/>
                </a:lnTo>
                <a:lnTo>
                  <a:pt x="89" y="57"/>
                </a:lnTo>
                <a:lnTo>
                  <a:pt x="92" y="62"/>
                </a:lnTo>
                <a:lnTo>
                  <a:pt x="95" y="66"/>
                </a:lnTo>
                <a:lnTo>
                  <a:pt x="99" y="70"/>
                </a:lnTo>
                <a:lnTo>
                  <a:pt x="103" y="74"/>
                </a:lnTo>
                <a:lnTo>
                  <a:pt x="107" y="78"/>
                </a:lnTo>
                <a:lnTo>
                  <a:pt x="113" y="80"/>
                </a:lnTo>
                <a:lnTo>
                  <a:pt x="118" y="83"/>
                </a:lnTo>
                <a:lnTo>
                  <a:pt x="125" y="85"/>
                </a:lnTo>
                <a:lnTo>
                  <a:pt x="132" y="86"/>
                </a:lnTo>
                <a:lnTo>
                  <a:pt x="141" y="86"/>
                </a:lnTo>
                <a:lnTo>
                  <a:pt x="150" y="86"/>
                </a:lnTo>
                <a:lnTo>
                  <a:pt x="161" y="85"/>
                </a:lnTo>
                <a:lnTo>
                  <a:pt x="172" y="83"/>
                </a:lnTo>
                <a:lnTo>
                  <a:pt x="185" y="81"/>
                </a:lnTo>
              </a:path>
            </a:pathLst>
          </a:custGeom>
          <a:noFill/>
          <a:ln w="47625" cap="flat" cmpd="sng">
            <a:solidFill>
              <a:srgbClr val="66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5087" name="Freeform 47"/>
          <p:cNvSpPr>
            <a:spLocks/>
          </p:cNvSpPr>
          <p:nvPr/>
        </p:nvSpPr>
        <p:spPr bwMode="auto">
          <a:xfrm>
            <a:off x="6248400" y="4071938"/>
            <a:ext cx="1752600" cy="1524000"/>
          </a:xfrm>
          <a:custGeom>
            <a:avLst/>
            <a:gdLst>
              <a:gd name="T0" fmla="*/ 480 w 1104"/>
              <a:gd name="T1" fmla="*/ 960 h 960"/>
              <a:gd name="T2" fmla="*/ 576 w 1104"/>
              <a:gd name="T3" fmla="*/ 672 h 960"/>
              <a:gd name="T4" fmla="*/ 720 w 1104"/>
              <a:gd name="T5" fmla="*/ 576 h 960"/>
              <a:gd name="T6" fmla="*/ 912 w 1104"/>
              <a:gd name="T7" fmla="*/ 528 h 960"/>
              <a:gd name="T8" fmla="*/ 1008 w 1104"/>
              <a:gd name="T9" fmla="*/ 624 h 960"/>
              <a:gd name="T10" fmla="*/ 1056 w 1104"/>
              <a:gd name="T11" fmla="*/ 912 h 960"/>
              <a:gd name="T12" fmla="*/ 1104 w 1104"/>
              <a:gd name="T13" fmla="*/ 960 h 960"/>
              <a:gd name="T14" fmla="*/ 1008 w 1104"/>
              <a:gd name="T15" fmla="*/ 912 h 960"/>
              <a:gd name="T16" fmla="*/ 912 w 1104"/>
              <a:gd name="T17" fmla="*/ 768 h 960"/>
              <a:gd name="T18" fmla="*/ 816 w 1104"/>
              <a:gd name="T19" fmla="*/ 672 h 960"/>
              <a:gd name="T20" fmla="*/ 624 w 1104"/>
              <a:gd name="T21" fmla="*/ 720 h 960"/>
              <a:gd name="T22" fmla="*/ 528 w 1104"/>
              <a:gd name="T23" fmla="*/ 816 h 960"/>
              <a:gd name="T24" fmla="*/ 432 w 1104"/>
              <a:gd name="T25" fmla="*/ 528 h 960"/>
              <a:gd name="T26" fmla="*/ 240 w 1104"/>
              <a:gd name="T27" fmla="*/ 432 h 960"/>
              <a:gd name="T28" fmla="*/ 144 w 1104"/>
              <a:gd name="T29" fmla="*/ 528 h 960"/>
              <a:gd name="T30" fmla="*/ 96 w 1104"/>
              <a:gd name="T31" fmla="*/ 816 h 960"/>
              <a:gd name="T32" fmla="*/ 0 w 1104"/>
              <a:gd name="T33" fmla="*/ 960 h 960"/>
              <a:gd name="T34" fmla="*/ 192 w 1104"/>
              <a:gd name="T35" fmla="*/ 816 h 960"/>
              <a:gd name="T36" fmla="*/ 192 w 1104"/>
              <a:gd name="T37" fmla="*/ 624 h 960"/>
              <a:gd name="T38" fmla="*/ 336 w 1104"/>
              <a:gd name="T39" fmla="*/ 624 h 960"/>
              <a:gd name="T40" fmla="*/ 528 w 1104"/>
              <a:gd name="T41" fmla="*/ 816 h 960"/>
              <a:gd name="T42" fmla="*/ 432 w 1104"/>
              <a:gd name="T43" fmla="*/ 624 h 960"/>
              <a:gd name="T44" fmla="*/ 480 w 1104"/>
              <a:gd name="T45" fmla="*/ 432 h 960"/>
              <a:gd name="T46" fmla="*/ 336 w 1104"/>
              <a:gd name="T47" fmla="*/ 240 h 960"/>
              <a:gd name="T48" fmla="*/ 336 w 1104"/>
              <a:gd name="T49" fmla="*/ 0 h 960"/>
              <a:gd name="T50" fmla="*/ 432 w 1104"/>
              <a:gd name="T51" fmla="*/ 240 h 960"/>
              <a:gd name="T52" fmla="*/ 576 w 1104"/>
              <a:gd name="T53" fmla="*/ 432 h 960"/>
              <a:gd name="T54" fmla="*/ 528 w 1104"/>
              <a:gd name="T55" fmla="*/ 576 h 960"/>
              <a:gd name="T56" fmla="*/ 528 w 1104"/>
              <a:gd name="T57" fmla="*/ 816 h 960"/>
              <a:gd name="T58" fmla="*/ 480 w 1104"/>
              <a:gd name="T59" fmla="*/ 480 h 960"/>
              <a:gd name="T60" fmla="*/ 672 w 1104"/>
              <a:gd name="T61" fmla="*/ 384 h 960"/>
              <a:gd name="T62" fmla="*/ 720 w 1104"/>
              <a:gd name="T63" fmla="*/ 528 h 960"/>
              <a:gd name="T64" fmla="*/ 768 w 1104"/>
              <a:gd name="T65" fmla="*/ 816 h 960"/>
              <a:gd name="T66" fmla="*/ 672 w 1104"/>
              <a:gd name="T67" fmla="*/ 528 h 960"/>
              <a:gd name="T68" fmla="*/ 576 w 1104"/>
              <a:gd name="T69" fmla="*/ 576 h 960"/>
              <a:gd name="T70" fmla="*/ 528 w 1104"/>
              <a:gd name="T71" fmla="*/ 816 h 960"/>
              <a:gd name="T72" fmla="*/ 480 w 1104"/>
              <a:gd name="T73" fmla="*/ 960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04" h="960">
                <a:moveTo>
                  <a:pt x="480" y="960"/>
                </a:moveTo>
                <a:lnTo>
                  <a:pt x="576" y="672"/>
                </a:lnTo>
                <a:lnTo>
                  <a:pt x="720" y="576"/>
                </a:lnTo>
                <a:lnTo>
                  <a:pt x="912" y="528"/>
                </a:lnTo>
                <a:lnTo>
                  <a:pt x="1008" y="624"/>
                </a:lnTo>
                <a:lnTo>
                  <a:pt x="1056" y="912"/>
                </a:lnTo>
                <a:lnTo>
                  <a:pt x="1104" y="960"/>
                </a:lnTo>
                <a:lnTo>
                  <a:pt x="1008" y="912"/>
                </a:lnTo>
                <a:lnTo>
                  <a:pt x="912" y="768"/>
                </a:lnTo>
                <a:lnTo>
                  <a:pt x="816" y="672"/>
                </a:lnTo>
                <a:lnTo>
                  <a:pt x="624" y="720"/>
                </a:lnTo>
                <a:lnTo>
                  <a:pt x="528" y="816"/>
                </a:lnTo>
                <a:lnTo>
                  <a:pt x="432" y="528"/>
                </a:lnTo>
                <a:lnTo>
                  <a:pt x="240" y="432"/>
                </a:lnTo>
                <a:lnTo>
                  <a:pt x="144" y="528"/>
                </a:lnTo>
                <a:lnTo>
                  <a:pt x="96" y="816"/>
                </a:lnTo>
                <a:lnTo>
                  <a:pt x="0" y="960"/>
                </a:lnTo>
                <a:lnTo>
                  <a:pt x="192" y="816"/>
                </a:lnTo>
                <a:lnTo>
                  <a:pt x="192" y="624"/>
                </a:lnTo>
                <a:lnTo>
                  <a:pt x="336" y="624"/>
                </a:lnTo>
                <a:lnTo>
                  <a:pt x="528" y="816"/>
                </a:lnTo>
                <a:lnTo>
                  <a:pt x="432" y="624"/>
                </a:lnTo>
                <a:lnTo>
                  <a:pt x="480" y="432"/>
                </a:lnTo>
                <a:lnTo>
                  <a:pt x="336" y="240"/>
                </a:lnTo>
                <a:lnTo>
                  <a:pt x="336" y="0"/>
                </a:lnTo>
                <a:lnTo>
                  <a:pt x="432" y="240"/>
                </a:lnTo>
                <a:lnTo>
                  <a:pt x="576" y="432"/>
                </a:lnTo>
                <a:lnTo>
                  <a:pt x="528" y="576"/>
                </a:lnTo>
                <a:lnTo>
                  <a:pt x="528" y="816"/>
                </a:lnTo>
                <a:lnTo>
                  <a:pt x="480" y="480"/>
                </a:lnTo>
                <a:lnTo>
                  <a:pt x="672" y="384"/>
                </a:lnTo>
                <a:lnTo>
                  <a:pt x="720" y="528"/>
                </a:lnTo>
                <a:lnTo>
                  <a:pt x="768" y="816"/>
                </a:lnTo>
                <a:lnTo>
                  <a:pt x="672" y="528"/>
                </a:lnTo>
                <a:lnTo>
                  <a:pt x="576" y="576"/>
                </a:lnTo>
                <a:lnTo>
                  <a:pt x="528" y="816"/>
                </a:lnTo>
                <a:lnTo>
                  <a:pt x="480" y="960"/>
                </a:lnTo>
                <a:close/>
              </a:path>
            </a:pathLst>
          </a:custGeom>
          <a:solidFill>
            <a:srgbClr val="99CC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5088" name="Freeform 48"/>
          <p:cNvSpPr>
            <a:spLocks/>
          </p:cNvSpPr>
          <p:nvPr/>
        </p:nvSpPr>
        <p:spPr bwMode="auto">
          <a:xfrm>
            <a:off x="6705600" y="5367338"/>
            <a:ext cx="768350" cy="539750"/>
          </a:xfrm>
          <a:custGeom>
            <a:avLst/>
            <a:gdLst>
              <a:gd name="T0" fmla="*/ 0 w 814"/>
              <a:gd name="T1" fmla="*/ 0 h 509"/>
              <a:gd name="T2" fmla="*/ 813 w 814"/>
              <a:gd name="T3" fmla="*/ 0 h 509"/>
              <a:gd name="T4" fmla="*/ 714 w 814"/>
              <a:gd name="T5" fmla="*/ 508 h 509"/>
              <a:gd name="T6" fmla="*/ 159 w 814"/>
              <a:gd name="T7" fmla="*/ 508 h 509"/>
              <a:gd name="T8" fmla="*/ 0 w 814"/>
              <a:gd name="T9" fmla="*/ 0 h 509"/>
            </a:gdLst>
            <a:ahLst/>
            <a:cxnLst>
              <a:cxn ang="0">
                <a:pos x="T0" y="T1"/>
              </a:cxn>
              <a:cxn ang="0">
                <a:pos x="T2" y="T3"/>
              </a:cxn>
              <a:cxn ang="0">
                <a:pos x="T4" y="T5"/>
              </a:cxn>
              <a:cxn ang="0">
                <a:pos x="T6" y="T7"/>
              </a:cxn>
              <a:cxn ang="0">
                <a:pos x="T8" y="T9"/>
              </a:cxn>
            </a:cxnLst>
            <a:rect l="0" t="0" r="r" b="b"/>
            <a:pathLst>
              <a:path w="814" h="509">
                <a:moveTo>
                  <a:pt x="0" y="0"/>
                </a:moveTo>
                <a:lnTo>
                  <a:pt x="813" y="0"/>
                </a:lnTo>
                <a:lnTo>
                  <a:pt x="714" y="508"/>
                </a:lnTo>
                <a:lnTo>
                  <a:pt x="159" y="508"/>
                </a:lnTo>
                <a:lnTo>
                  <a:pt x="0" y="0"/>
                </a:lnTo>
              </a:path>
            </a:pathLst>
          </a:custGeom>
          <a:solidFill>
            <a:srgbClr val="BF4646"/>
          </a:solidFill>
          <a:ln w="2032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5089" name="Line 49"/>
          <p:cNvSpPr>
            <a:spLocks noChangeShapeType="1"/>
          </p:cNvSpPr>
          <p:nvPr/>
        </p:nvSpPr>
        <p:spPr bwMode="auto">
          <a:xfrm>
            <a:off x="609600" y="1066800"/>
            <a:ext cx="8001000" cy="0"/>
          </a:xfrm>
          <a:prstGeom prst="line">
            <a:avLst/>
          </a:prstGeom>
          <a:noFill/>
          <a:ln w="76200" cmpd="tri">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5044"/>
                                        </p:tgtEl>
                                        <p:attrNameLst>
                                          <p:attrName>style.visibility</p:attrName>
                                        </p:attrNameLst>
                                      </p:cBhvr>
                                      <p:to>
                                        <p:strVal val="visible"/>
                                      </p:to>
                                    </p:set>
                                    <p:animEffect transition="in" filter="checkerboard(across)">
                                      <p:cBhvr>
                                        <p:cTn id="7" dur="500"/>
                                        <p:tgtEl>
                                          <p:spTgt spid="2150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5043"/>
                                        </p:tgtEl>
                                        <p:attrNameLst>
                                          <p:attrName>style.visibility</p:attrName>
                                        </p:attrNameLst>
                                      </p:cBhvr>
                                      <p:to>
                                        <p:strVal val="visible"/>
                                      </p:to>
                                    </p:set>
                                    <p:animEffect transition="in" filter="wipe(left)">
                                      <p:cBhvr>
                                        <p:cTn id="12" dur="500"/>
                                        <p:tgtEl>
                                          <p:spTgt spid="21504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15084"/>
                                        </p:tgtEl>
                                        <p:attrNameLst>
                                          <p:attrName>style.visibility</p:attrName>
                                        </p:attrNameLst>
                                      </p:cBhvr>
                                      <p:to>
                                        <p:strVal val="visible"/>
                                      </p:to>
                                    </p:set>
                                    <p:animEffect transition="in" filter="checkerboard(across)">
                                      <p:cBhvr>
                                        <p:cTn id="17" dur="500"/>
                                        <p:tgtEl>
                                          <p:spTgt spid="215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3" grpId="0" autoUpdateAnimBg="0"/>
      <p:bldP spid="215044" grpId="0" autoUpdateAnimBg="0"/>
      <p:bldP spid="215084" grpId="0"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Text Box 2"/>
          <p:cNvSpPr txBox="1">
            <a:spLocks noChangeArrowheads="1"/>
          </p:cNvSpPr>
          <p:nvPr/>
        </p:nvSpPr>
        <p:spPr bwMode="auto">
          <a:xfrm>
            <a:off x="2438400" y="279400"/>
            <a:ext cx="4173538" cy="66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hangingPunct="0">
              <a:lnSpc>
                <a:spcPct val="85000"/>
              </a:lnSpc>
              <a:spcBef>
                <a:spcPct val="30000"/>
              </a:spcBef>
            </a:pPr>
            <a:r>
              <a:rPr lang="en-US" altLang="en-US" sz="4400" baseline="0">
                <a:solidFill>
                  <a:srgbClr val="663300"/>
                </a:solidFill>
                <a:effectLst>
                  <a:outerShdw blurRad="38100" dist="38100" dir="2700000" algn="tl">
                    <a:srgbClr val="000000"/>
                  </a:outerShdw>
                </a:effectLst>
              </a:rPr>
              <a:t>The Standard Pot</a:t>
            </a:r>
          </a:p>
        </p:txBody>
      </p:sp>
      <p:sp>
        <p:nvSpPr>
          <p:cNvPr id="218115" name="Freeform 3"/>
          <p:cNvSpPr>
            <a:spLocks/>
          </p:cNvSpPr>
          <p:nvPr/>
        </p:nvSpPr>
        <p:spPr bwMode="auto">
          <a:xfrm>
            <a:off x="871538" y="5943600"/>
            <a:ext cx="304800" cy="373063"/>
          </a:xfrm>
          <a:custGeom>
            <a:avLst/>
            <a:gdLst>
              <a:gd name="T0" fmla="*/ 0 w 216"/>
              <a:gd name="T1" fmla="*/ 0 h 235"/>
              <a:gd name="T2" fmla="*/ 215 w 216"/>
              <a:gd name="T3" fmla="*/ 0 h 235"/>
              <a:gd name="T4" fmla="*/ 187 w 216"/>
              <a:gd name="T5" fmla="*/ 234 h 235"/>
              <a:gd name="T6" fmla="*/ 39 w 216"/>
              <a:gd name="T7" fmla="*/ 234 h 235"/>
              <a:gd name="T8" fmla="*/ 37 w 216"/>
              <a:gd name="T9" fmla="*/ 234 h 235"/>
              <a:gd name="T10" fmla="*/ 0 w 216"/>
              <a:gd name="T11" fmla="*/ 0 h 235"/>
            </a:gdLst>
            <a:ahLst/>
            <a:cxnLst>
              <a:cxn ang="0">
                <a:pos x="T0" y="T1"/>
              </a:cxn>
              <a:cxn ang="0">
                <a:pos x="T2" y="T3"/>
              </a:cxn>
              <a:cxn ang="0">
                <a:pos x="T4" y="T5"/>
              </a:cxn>
              <a:cxn ang="0">
                <a:pos x="T6" y="T7"/>
              </a:cxn>
              <a:cxn ang="0">
                <a:pos x="T8" y="T9"/>
              </a:cxn>
              <a:cxn ang="0">
                <a:pos x="T10" y="T11"/>
              </a:cxn>
            </a:cxnLst>
            <a:rect l="0" t="0" r="r" b="b"/>
            <a:pathLst>
              <a:path w="216" h="235">
                <a:moveTo>
                  <a:pt x="0" y="0"/>
                </a:moveTo>
                <a:lnTo>
                  <a:pt x="215" y="0"/>
                </a:lnTo>
                <a:lnTo>
                  <a:pt x="187" y="234"/>
                </a:lnTo>
                <a:lnTo>
                  <a:pt x="39" y="234"/>
                </a:lnTo>
                <a:lnTo>
                  <a:pt x="37" y="234"/>
                </a:lnTo>
                <a:lnTo>
                  <a:pt x="0" y="0"/>
                </a:lnTo>
              </a:path>
            </a:pathLst>
          </a:custGeom>
          <a:solidFill>
            <a:srgbClr val="DFA659"/>
          </a:solidFill>
          <a:ln w="47625" cap="flat" cmpd="sng">
            <a:solidFill>
              <a:srgbClr val="55555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8116" name="Freeform 4"/>
          <p:cNvSpPr>
            <a:spLocks/>
          </p:cNvSpPr>
          <p:nvPr/>
        </p:nvSpPr>
        <p:spPr bwMode="auto">
          <a:xfrm>
            <a:off x="1709738" y="5716588"/>
            <a:ext cx="482600" cy="617537"/>
          </a:xfrm>
          <a:custGeom>
            <a:avLst/>
            <a:gdLst>
              <a:gd name="T0" fmla="*/ 0 w 342"/>
              <a:gd name="T1" fmla="*/ 0 h 389"/>
              <a:gd name="T2" fmla="*/ 341 w 342"/>
              <a:gd name="T3" fmla="*/ 0 h 389"/>
              <a:gd name="T4" fmla="*/ 297 w 342"/>
              <a:gd name="T5" fmla="*/ 388 h 389"/>
              <a:gd name="T6" fmla="*/ 61 w 342"/>
              <a:gd name="T7" fmla="*/ 388 h 389"/>
              <a:gd name="T8" fmla="*/ 58 w 342"/>
              <a:gd name="T9" fmla="*/ 388 h 389"/>
              <a:gd name="T10" fmla="*/ 0 w 342"/>
              <a:gd name="T11" fmla="*/ 0 h 389"/>
            </a:gdLst>
            <a:ahLst/>
            <a:cxnLst>
              <a:cxn ang="0">
                <a:pos x="T0" y="T1"/>
              </a:cxn>
              <a:cxn ang="0">
                <a:pos x="T2" y="T3"/>
              </a:cxn>
              <a:cxn ang="0">
                <a:pos x="T4" y="T5"/>
              </a:cxn>
              <a:cxn ang="0">
                <a:pos x="T6" y="T7"/>
              </a:cxn>
              <a:cxn ang="0">
                <a:pos x="T8" y="T9"/>
              </a:cxn>
              <a:cxn ang="0">
                <a:pos x="T10" y="T11"/>
              </a:cxn>
            </a:cxnLst>
            <a:rect l="0" t="0" r="r" b="b"/>
            <a:pathLst>
              <a:path w="342" h="389">
                <a:moveTo>
                  <a:pt x="0" y="0"/>
                </a:moveTo>
                <a:lnTo>
                  <a:pt x="341" y="0"/>
                </a:lnTo>
                <a:lnTo>
                  <a:pt x="297" y="388"/>
                </a:lnTo>
                <a:lnTo>
                  <a:pt x="61" y="388"/>
                </a:lnTo>
                <a:lnTo>
                  <a:pt x="58" y="388"/>
                </a:lnTo>
                <a:lnTo>
                  <a:pt x="0" y="0"/>
                </a:lnTo>
              </a:path>
            </a:pathLst>
          </a:custGeom>
          <a:solidFill>
            <a:srgbClr val="DFA659"/>
          </a:solidFill>
          <a:ln w="47625" cap="flat" cmpd="sng">
            <a:solidFill>
              <a:srgbClr val="55555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8117" name="Freeform 5"/>
          <p:cNvSpPr>
            <a:spLocks/>
          </p:cNvSpPr>
          <p:nvPr/>
        </p:nvSpPr>
        <p:spPr bwMode="auto">
          <a:xfrm>
            <a:off x="2601913" y="5454650"/>
            <a:ext cx="695325" cy="879475"/>
          </a:xfrm>
          <a:custGeom>
            <a:avLst/>
            <a:gdLst>
              <a:gd name="T0" fmla="*/ 0 w 494"/>
              <a:gd name="T1" fmla="*/ 0 h 554"/>
              <a:gd name="T2" fmla="*/ 493 w 494"/>
              <a:gd name="T3" fmla="*/ 0 h 554"/>
              <a:gd name="T4" fmla="*/ 429 w 494"/>
              <a:gd name="T5" fmla="*/ 553 h 554"/>
              <a:gd name="T6" fmla="*/ 89 w 494"/>
              <a:gd name="T7" fmla="*/ 553 h 554"/>
              <a:gd name="T8" fmla="*/ 84 w 494"/>
              <a:gd name="T9" fmla="*/ 553 h 554"/>
              <a:gd name="T10" fmla="*/ 0 w 494"/>
              <a:gd name="T11" fmla="*/ 0 h 554"/>
            </a:gdLst>
            <a:ahLst/>
            <a:cxnLst>
              <a:cxn ang="0">
                <a:pos x="T0" y="T1"/>
              </a:cxn>
              <a:cxn ang="0">
                <a:pos x="T2" y="T3"/>
              </a:cxn>
              <a:cxn ang="0">
                <a:pos x="T4" y="T5"/>
              </a:cxn>
              <a:cxn ang="0">
                <a:pos x="T6" y="T7"/>
              </a:cxn>
              <a:cxn ang="0">
                <a:pos x="T8" y="T9"/>
              </a:cxn>
              <a:cxn ang="0">
                <a:pos x="T10" y="T11"/>
              </a:cxn>
            </a:cxnLst>
            <a:rect l="0" t="0" r="r" b="b"/>
            <a:pathLst>
              <a:path w="494" h="554">
                <a:moveTo>
                  <a:pt x="0" y="0"/>
                </a:moveTo>
                <a:lnTo>
                  <a:pt x="493" y="0"/>
                </a:lnTo>
                <a:lnTo>
                  <a:pt x="429" y="553"/>
                </a:lnTo>
                <a:lnTo>
                  <a:pt x="89" y="553"/>
                </a:lnTo>
                <a:lnTo>
                  <a:pt x="84" y="553"/>
                </a:lnTo>
                <a:lnTo>
                  <a:pt x="0" y="0"/>
                </a:lnTo>
              </a:path>
            </a:pathLst>
          </a:custGeom>
          <a:solidFill>
            <a:srgbClr val="DFA659"/>
          </a:solidFill>
          <a:ln w="47625" cap="flat" cmpd="sng">
            <a:solidFill>
              <a:srgbClr val="55555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8118" name="Freeform 6"/>
          <p:cNvSpPr>
            <a:spLocks/>
          </p:cNvSpPr>
          <p:nvPr/>
        </p:nvSpPr>
        <p:spPr bwMode="auto">
          <a:xfrm>
            <a:off x="3683000" y="5213350"/>
            <a:ext cx="922338" cy="1120775"/>
          </a:xfrm>
          <a:custGeom>
            <a:avLst/>
            <a:gdLst>
              <a:gd name="T0" fmla="*/ 0 w 655"/>
              <a:gd name="T1" fmla="*/ 0 h 706"/>
              <a:gd name="T2" fmla="*/ 654 w 655"/>
              <a:gd name="T3" fmla="*/ 0 h 706"/>
              <a:gd name="T4" fmla="*/ 569 w 655"/>
              <a:gd name="T5" fmla="*/ 705 h 706"/>
              <a:gd name="T6" fmla="*/ 118 w 655"/>
              <a:gd name="T7" fmla="*/ 705 h 706"/>
              <a:gd name="T8" fmla="*/ 112 w 655"/>
              <a:gd name="T9" fmla="*/ 705 h 706"/>
              <a:gd name="T10" fmla="*/ 0 w 655"/>
              <a:gd name="T11" fmla="*/ 0 h 706"/>
            </a:gdLst>
            <a:ahLst/>
            <a:cxnLst>
              <a:cxn ang="0">
                <a:pos x="T0" y="T1"/>
              </a:cxn>
              <a:cxn ang="0">
                <a:pos x="T2" y="T3"/>
              </a:cxn>
              <a:cxn ang="0">
                <a:pos x="T4" y="T5"/>
              </a:cxn>
              <a:cxn ang="0">
                <a:pos x="T6" y="T7"/>
              </a:cxn>
              <a:cxn ang="0">
                <a:pos x="T8" y="T9"/>
              </a:cxn>
              <a:cxn ang="0">
                <a:pos x="T10" y="T11"/>
              </a:cxn>
            </a:cxnLst>
            <a:rect l="0" t="0" r="r" b="b"/>
            <a:pathLst>
              <a:path w="655" h="706">
                <a:moveTo>
                  <a:pt x="0" y="0"/>
                </a:moveTo>
                <a:lnTo>
                  <a:pt x="654" y="0"/>
                </a:lnTo>
                <a:lnTo>
                  <a:pt x="569" y="705"/>
                </a:lnTo>
                <a:lnTo>
                  <a:pt x="118" y="705"/>
                </a:lnTo>
                <a:lnTo>
                  <a:pt x="112" y="705"/>
                </a:lnTo>
                <a:lnTo>
                  <a:pt x="0" y="0"/>
                </a:lnTo>
              </a:path>
            </a:pathLst>
          </a:custGeom>
          <a:solidFill>
            <a:srgbClr val="DFA659"/>
          </a:solidFill>
          <a:ln w="47625" cap="flat" cmpd="sng">
            <a:solidFill>
              <a:srgbClr val="55555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8119" name="Freeform 7"/>
          <p:cNvSpPr>
            <a:spLocks/>
          </p:cNvSpPr>
          <p:nvPr/>
        </p:nvSpPr>
        <p:spPr bwMode="auto">
          <a:xfrm>
            <a:off x="5062538" y="4962525"/>
            <a:ext cx="1185862" cy="1362075"/>
          </a:xfrm>
          <a:custGeom>
            <a:avLst/>
            <a:gdLst>
              <a:gd name="T0" fmla="*/ 0 w 839"/>
              <a:gd name="T1" fmla="*/ 0 h 858"/>
              <a:gd name="T2" fmla="*/ 838 w 839"/>
              <a:gd name="T3" fmla="*/ 0 h 858"/>
              <a:gd name="T4" fmla="*/ 729 w 839"/>
              <a:gd name="T5" fmla="*/ 857 h 858"/>
              <a:gd name="T6" fmla="*/ 151 w 839"/>
              <a:gd name="T7" fmla="*/ 857 h 858"/>
              <a:gd name="T8" fmla="*/ 143 w 839"/>
              <a:gd name="T9" fmla="*/ 857 h 858"/>
              <a:gd name="T10" fmla="*/ 0 w 839"/>
              <a:gd name="T11" fmla="*/ 0 h 858"/>
            </a:gdLst>
            <a:ahLst/>
            <a:cxnLst>
              <a:cxn ang="0">
                <a:pos x="T0" y="T1"/>
              </a:cxn>
              <a:cxn ang="0">
                <a:pos x="T2" y="T3"/>
              </a:cxn>
              <a:cxn ang="0">
                <a:pos x="T4" y="T5"/>
              </a:cxn>
              <a:cxn ang="0">
                <a:pos x="T6" y="T7"/>
              </a:cxn>
              <a:cxn ang="0">
                <a:pos x="T8" y="T9"/>
              </a:cxn>
              <a:cxn ang="0">
                <a:pos x="T10" y="T11"/>
              </a:cxn>
            </a:cxnLst>
            <a:rect l="0" t="0" r="r" b="b"/>
            <a:pathLst>
              <a:path w="839" h="858">
                <a:moveTo>
                  <a:pt x="0" y="0"/>
                </a:moveTo>
                <a:lnTo>
                  <a:pt x="838" y="0"/>
                </a:lnTo>
                <a:lnTo>
                  <a:pt x="729" y="857"/>
                </a:lnTo>
                <a:lnTo>
                  <a:pt x="151" y="857"/>
                </a:lnTo>
                <a:lnTo>
                  <a:pt x="143" y="857"/>
                </a:lnTo>
                <a:lnTo>
                  <a:pt x="0" y="0"/>
                </a:lnTo>
              </a:path>
            </a:pathLst>
          </a:custGeom>
          <a:solidFill>
            <a:srgbClr val="DFA659"/>
          </a:solidFill>
          <a:ln w="47625" cap="flat" cmpd="sng">
            <a:solidFill>
              <a:srgbClr val="55555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8120" name="Line 8"/>
          <p:cNvSpPr>
            <a:spLocks noChangeShapeType="1"/>
          </p:cNvSpPr>
          <p:nvPr/>
        </p:nvSpPr>
        <p:spPr bwMode="auto">
          <a:xfrm>
            <a:off x="1311275" y="6148388"/>
            <a:ext cx="377825" cy="0"/>
          </a:xfrm>
          <a:prstGeom prst="line">
            <a:avLst/>
          </a:prstGeom>
          <a:noFill/>
          <a:ln w="47625">
            <a:solidFill>
              <a:srgbClr val="9900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8121" name="Line 9"/>
          <p:cNvSpPr>
            <a:spLocks noChangeShapeType="1"/>
          </p:cNvSpPr>
          <p:nvPr/>
        </p:nvSpPr>
        <p:spPr bwMode="auto">
          <a:xfrm>
            <a:off x="2243138" y="6029325"/>
            <a:ext cx="412750" cy="0"/>
          </a:xfrm>
          <a:prstGeom prst="line">
            <a:avLst/>
          </a:prstGeom>
          <a:noFill/>
          <a:ln w="47625">
            <a:solidFill>
              <a:srgbClr val="9900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8122" name="Line 10"/>
          <p:cNvSpPr>
            <a:spLocks noChangeShapeType="1"/>
          </p:cNvSpPr>
          <p:nvPr/>
        </p:nvSpPr>
        <p:spPr bwMode="auto">
          <a:xfrm>
            <a:off x="3292475" y="5876925"/>
            <a:ext cx="447675" cy="0"/>
          </a:xfrm>
          <a:prstGeom prst="line">
            <a:avLst/>
          </a:prstGeom>
          <a:noFill/>
          <a:ln w="47625">
            <a:solidFill>
              <a:srgbClr val="9900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8123" name="Line 11"/>
          <p:cNvSpPr>
            <a:spLocks noChangeShapeType="1"/>
          </p:cNvSpPr>
          <p:nvPr/>
        </p:nvSpPr>
        <p:spPr bwMode="auto">
          <a:xfrm>
            <a:off x="4605338" y="5724525"/>
            <a:ext cx="501650" cy="0"/>
          </a:xfrm>
          <a:prstGeom prst="line">
            <a:avLst/>
          </a:prstGeom>
          <a:noFill/>
          <a:ln w="47625">
            <a:solidFill>
              <a:srgbClr val="9900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8124" name="Text Box 12"/>
          <p:cNvSpPr txBox="1">
            <a:spLocks noChangeArrowheads="1"/>
          </p:cNvSpPr>
          <p:nvPr/>
        </p:nvSpPr>
        <p:spPr bwMode="auto">
          <a:xfrm>
            <a:off x="609600" y="1219200"/>
            <a:ext cx="7848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hangingPunct="0"/>
            <a:r>
              <a:rPr lang="en-US" altLang="en-US" sz="3200" baseline="0">
                <a:solidFill>
                  <a:srgbClr val="663300"/>
                </a:solidFill>
                <a:effectLst>
                  <a:outerShdw blurRad="38100" dist="38100" dir="2700000" algn="tl">
                    <a:srgbClr val="000000"/>
                  </a:outerShdw>
                </a:effectLst>
              </a:rPr>
              <a:t>Pot Size: a wide range available between                 1 ½ inch and 15 inches.</a:t>
            </a:r>
          </a:p>
        </p:txBody>
      </p:sp>
      <p:sp>
        <p:nvSpPr>
          <p:cNvPr id="218125" name="Text Box 13"/>
          <p:cNvSpPr txBox="1">
            <a:spLocks noChangeArrowheads="1"/>
          </p:cNvSpPr>
          <p:nvPr/>
        </p:nvSpPr>
        <p:spPr bwMode="auto">
          <a:xfrm>
            <a:off x="566738" y="5487988"/>
            <a:ext cx="97155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hangingPunct="0">
              <a:lnSpc>
                <a:spcPct val="85000"/>
              </a:lnSpc>
              <a:spcBef>
                <a:spcPct val="30000"/>
              </a:spcBef>
            </a:pPr>
            <a:r>
              <a:rPr lang="en-US" altLang="en-US" sz="2900" baseline="0">
                <a:solidFill>
                  <a:srgbClr val="663300"/>
                </a:solidFill>
                <a:effectLst>
                  <a:outerShdw blurRad="38100" dist="38100" dir="2700000" algn="tl">
                    <a:srgbClr val="000000"/>
                  </a:outerShdw>
                </a:effectLst>
              </a:rPr>
              <a:t>2.5in</a:t>
            </a:r>
            <a:endParaRPr lang="en-US" altLang="en-US" baseline="0">
              <a:solidFill>
                <a:srgbClr val="663300"/>
              </a:solidFill>
              <a:effectLst>
                <a:outerShdw blurRad="38100" dist="38100" dir="2700000" algn="tl">
                  <a:srgbClr val="000000"/>
                </a:outerShdw>
              </a:effectLst>
            </a:endParaRPr>
          </a:p>
        </p:txBody>
      </p:sp>
      <p:sp>
        <p:nvSpPr>
          <p:cNvPr id="218126" name="Text Box 14"/>
          <p:cNvSpPr txBox="1">
            <a:spLocks noChangeArrowheads="1"/>
          </p:cNvSpPr>
          <p:nvPr/>
        </p:nvSpPr>
        <p:spPr bwMode="auto">
          <a:xfrm>
            <a:off x="1481138" y="5248275"/>
            <a:ext cx="944562"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hangingPunct="0">
              <a:lnSpc>
                <a:spcPct val="85000"/>
              </a:lnSpc>
              <a:spcBef>
                <a:spcPct val="30000"/>
              </a:spcBef>
            </a:pPr>
            <a:r>
              <a:rPr lang="en-US" altLang="en-US" sz="2900" baseline="0">
                <a:solidFill>
                  <a:srgbClr val="663300"/>
                </a:solidFill>
                <a:effectLst>
                  <a:outerShdw blurRad="38100" dist="38100" dir="2700000" algn="tl">
                    <a:srgbClr val="000000"/>
                  </a:outerShdw>
                </a:effectLst>
              </a:rPr>
              <a:t>3.5in</a:t>
            </a:r>
            <a:endParaRPr lang="en-US" altLang="en-US" baseline="0">
              <a:solidFill>
                <a:srgbClr val="663300"/>
              </a:solidFill>
              <a:effectLst>
                <a:outerShdw blurRad="38100" dist="38100" dir="2700000" algn="tl">
                  <a:srgbClr val="000000"/>
                </a:outerShdw>
              </a:effectLst>
            </a:endParaRPr>
          </a:p>
        </p:txBody>
      </p:sp>
      <p:sp>
        <p:nvSpPr>
          <p:cNvPr id="218127" name="Text Box 15"/>
          <p:cNvSpPr txBox="1">
            <a:spLocks noChangeArrowheads="1"/>
          </p:cNvSpPr>
          <p:nvPr/>
        </p:nvSpPr>
        <p:spPr bwMode="auto">
          <a:xfrm>
            <a:off x="2547938" y="4954588"/>
            <a:ext cx="67310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hangingPunct="0">
              <a:lnSpc>
                <a:spcPct val="85000"/>
              </a:lnSpc>
              <a:spcBef>
                <a:spcPct val="30000"/>
              </a:spcBef>
            </a:pPr>
            <a:r>
              <a:rPr lang="en-US" altLang="en-US" sz="2900" baseline="0">
                <a:solidFill>
                  <a:srgbClr val="663300"/>
                </a:solidFill>
                <a:effectLst>
                  <a:outerShdw blurRad="38100" dist="38100" dir="2700000" algn="tl">
                    <a:srgbClr val="000000"/>
                  </a:outerShdw>
                </a:effectLst>
              </a:rPr>
              <a:t>5in</a:t>
            </a:r>
            <a:endParaRPr lang="en-US" altLang="en-US" baseline="0">
              <a:solidFill>
                <a:srgbClr val="663300"/>
              </a:solidFill>
              <a:effectLst>
                <a:outerShdw blurRad="38100" dist="38100" dir="2700000" algn="tl">
                  <a:srgbClr val="000000"/>
                </a:outerShdw>
              </a:effectLst>
            </a:endParaRPr>
          </a:p>
        </p:txBody>
      </p:sp>
      <p:sp>
        <p:nvSpPr>
          <p:cNvPr id="218128" name="Text Box 16"/>
          <p:cNvSpPr txBox="1">
            <a:spLocks noChangeArrowheads="1"/>
          </p:cNvSpPr>
          <p:nvPr/>
        </p:nvSpPr>
        <p:spPr bwMode="auto">
          <a:xfrm>
            <a:off x="3767138" y="4733925"/>
            <a:ext cx="674687"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hangingPunct="0">
              <a:lnSpc>
                <a:spcPct val="85000"/>
              </a:lnSpc>
              <a:spcBef>
                <a:spcPct val="30000"/>
              </a:spcBef>
            </a:pPr>
            <a:r>
              <a:rPr lang="en-US" altLang="en-US" sz="2900" baseline="0">
                <a:solidFill>
                  <a:srgbClr val="663300"/>
                </a:solidFill>
                <a:effectLst>
                  <a:outerShdw blurRad="38100" dist="38100" dir="2700000" algn="tl">
                    <a:srgbClr val="000000"/>
                  </a:outerShdw>
                </a:effectLst>
              </a:rPr>
              <a:t>7in</a:t>
            </a:r>
            <a:endParaRPr lang="en-US" altLang="en-US" baseline="0">
              <a:solidFill>
                <a:srgbClr val="663300"/>
              </a:solidFill>
              <a:effectLst>
                <a:outerShdw blurRad="38100" dist="38100" dir="2700000" algn="tl">
                  <a:srgbClr val="000000"/>
                </a:outerShdw>
              </a:effectLst>
            </a:endParaRPr>
          </a:p>
        </p:txBody>
      </p:sp>
      <p:sp>
        <p:nvSpPr>
          <p:cNvPr id="218129" name="Text Box 17"/>
          <p:cNvSpPr txBox="1">
            <a:spLocks noChangeArrowheads="1"/>
          </p:cNvSpPr>
          <p:nvPr/>
        </p:nvSpPr>
        <p:spPr bwMode="auto">
          <a:xfrm>
            <a:off x="5264150" y="4495800"/>
            <a:ext cx="86995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hangingPunct="0">
              <a:lnSpc>
                <a:spcPct val="85000"/>
              </a:lnSpc>
              <a:spcBef>
                <a:spcPct val="30000"/>
              </a:spcBef>
            </a:pPr>
            <a:r>
              <a:rPr lang="en-US" altLang="en-US" sz="2900" baseline="0">
                <a:solidFill>
                  <a:srgbClr val="663300"/>
                </a:solidFill>
                <a:effectLst>
                  <a:outerShdw blurRad="38100" dist="38100" dir="2700000" algn="tl">
                    <a:srgbClr val="000000"/>
                  </a:outerShdw>
                </a:effectLst>
              </a:rPr>
              <a:t>10in</a:t>
            </a:r>
            <a:endParaRPr lang="en-US" altLang="en-US" baseline="0">
              <a:solidFill>
                <a:srgbClr val="663300"/>
              </a:solidFill>
              <a:effectLst>
                <a:outerShdw blurRad="38100" dist="38100" dir="2700000" algn="tl">
                  <a:srgbClr val="000000"/>
                </a:outerShdw>
              </a:effectLst>
            </a:endParaRPr>
          </a:p>
        </p:txBody>
      </p:sp>
      <p:sp>
        <p:nvSpPr>
          <p:cNvPr id="218130" name="Line 18"/>
          <p:cNvSpPr>
            <a:spLocks noChangeShapeType="1"/>
          </p:cNvSpPr>
          <p:nvPr/>
        </p:nvSpPr>
        <p:spPr bwMode="auto">
          <a:xfrm>
            <a:off x="2362200" y="933450"/>
            <a:ext cx="4419600" cy="0"/>
          </a:xfrm>
          <a:prstGeom prst="line">
            <a:avLst/>
          </a:prstGeom>
          <a:noFill/>
          <a:ln w="76200" cmpd="tri">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pic>
        <p:nvPicPr>
          <p:cNvPr id="218131" name="Picture 19" descr="dief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5238" y="1981200"/>
            <a:ext cx="2493962" cy="2971800"/>
          </a:xfrm>
          <a:prstGeom prst="rect">
            <a:avLst/>
          </a:prstGeom>
          <a:noFill/>
          <a:extLst>
            <a:ext uri="{909E8E84-426E-40DD-AFC4-6F175D3DCCD1}">
              <a14:hiddenFill xmlns:a14="http://schemas.microsoft.com/office/drawing/2010/main">
                <a:solidFill>
                  <a:srgbClr val="FFFFFF"/>
                </a:solidFill>
              </a14:hiddenFill>
            </a:ext>
          </a:extLst>
        </p:spPr>
      </p:pic>
      <p:sp>
        <p:nvSpPr>
          <p:cNvPr id="218132" name="Rectangle 20"/>
          <p:cNvSpPr>
            <a:spLocks noChangeArrowheads="1"/>
          </p:cNvSpPr>
          <p:nvPr/>
        </p:nvSpPr>
        <p:spPr bwMode="auto">
          <a:xfrm>
            <a:off x="609600" y="2514600"/>
            <a:ext cx="5410200"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en-US" sz="3200" baseline="0">
                <a:solidFill>
                  <a:srgbClr val="663300"/>
                </a:solidFill>
                <a:effectLst>
                  <a:outerShdw blurRad="38100" dist="38100" dir="2700000" algn="tl">
                    <a:srgbClr val="000000"/>
                  </a:outerShdw>
                </a:effectLst>
              </a:rPr>
              <a:t>Ideally plants should be repotted in one inch increments but this is also acceptable:</a:t>
            </a:r>
          </a:p>
        </p:txBody>
      </p:sp>
    </p:spTree>
  </p:cSld>
  <p:clrMapOvr>
    <a:masterClrMapping/>
  </p:clrMapOvr>
  <p:transition spd="med">
    <p:cut/>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Freeform 2"/>
          <p:cNvSpPr>
            <a:spLocks/>
          </p:cNvSpPr>
          <p:nvPr/>
        </p:nvSpPr>
        <p:spPr bwMode="auto">
          <a:xfrm>
            <a:off x="4724400" y="1219200"/>
            <a:ext cx="1219200" cy="2819400"/>
          </a:xfrm>
          <a:custGeom>
            <a:avLst/>
            <a:gdLst>
              <a:gd name="T0" fmla="*/ 0 w 768"/>
              <a:gd name="T1" fmla="*/ 1776 h 1776"/>
              <a:gd name="T2" fmla="*/ 48 w 768"/>
              <a:gd name="T3" fmla="*/ 1536 h 1776"/>
              <a:gd name="T4" fmla="*/ 144 w 768"/>
              <a:gd name="T5" fmla="*/ 1344 h 1776"/>
              <a:gd name="T6" fmla="*/ 240 w 768"/>
              <a:gd name="T7" fmla="*/ 1008 h 1776"/>
              <a:gd name="T8" fmla="*/ 336 w 768"/>
              <a:gd name="T9" fmla="*/ 864 h 1776"/>
              <a:gd name="T10" fmla="*/ 384 w 768"/>
              <a:gd name="T11" fmla="*/ 336 h 1776"/>
              <a:gd name="T12" fmla="*/ 432 w 768"/>
              <a:gd name="T13" fmla="*/ 144 h 1776"/>
              <a:gd name="T14" fmla="*/ 624 w 768"/>
              <a:gd name="T15" fmla="*/ 96 h 1776"/>
              <a:gd name="T16" fmla="*/ 672 w 768"/>
              <a:gd name="T17" fmla="*/ 48 h 1776"/>
              <a:gd name="T18" fmla="*/ 768 w 768"/>
              <a:gd name="T19" fmla="*/ 0 h 1776"/>
              <a:gd name="T20" fmla="*/ 624 w 768"/>
              <a:gd name="T21" fmla="*/ 288 h 1776"/>
              <a:gd name="T22" fmla="*/ 672 w 768"/>
              <a:gd name="T23" fmla="*/ 432 h 1776"/>
              <a:gd name="T24" fmla="*/ 480 w 768"/>
              <a:gd name="T25" fmla="*/ 624 h 1776"/>
              <a:gd name="T26" fmla="*/ 528 w 768"/>
              <a:gd name="T27" fmla="*/ 816 h 1776"/>
              <a:gd name="T28" fmla="*/ 336 w 768"/>
              <a:gd name="T29" fmla="*/ 1104 h 1776"/>
              <a:gd name="T30" fmla="*/ 144 w 768"/>
              <a:gd name="T31" fmla="*/ 1296 h 1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8" h="1776">
                <a:moveTo>
                  <a:pt x="0" y="1776"/>
                </a:moveTo>
                <a:lnTo>
                  <a:pt x="48" y="1536"/>
                </a:lnTo>
                <a:lnTo>
                  <a:pt x="144" y="1344"/>
                </a:lnTo>
                <a:lnTo>
                  <a:pt x="240" y="1008"/>
                </a:lnTo>
                <a:lnTo>
                  <a:pt x="336" y="864"/>
                </a:lnTo>
                <a:lnTo>
                  <a:pt x="384" y="336"/>
                </a:lnTo>
                <a:lnTo>
                  <a:pt x="432" y="144"/>
                </a:lnTo>
                <a:lnTo>
                  <a:pt x="624" y="96"/>
                </a:lnTo>
                <a:lnTo>
                  <a:pt x="672" y="48"/>
                </a:lnTo>
                <a:lnTo>
                  <a:pt x="768" y="0"/>
                </a:lnTo>
                <a:lnTo>
                  <a:pt x="624" y="288"/>
                </a:lnTo>
                <a:lnTo>
                  <a:pt x="672" y="432"/>
                </a:lnTo>
                <a:lnTo>
                  <a:pt x="480" y="624"/>
                </a:lnTo>
                <a:lnTo>
                  <a:pt x="528" y="816"/>
                </a:lnTo>
                <a:lnTo>
                  <a:pt x="336" y="1104"/>
                </a:lnTo>
                <a:lnTo>
                  <a:pt x="144" y="1296"/>
                </a:lnTo>
              </a:path>
            </a:pathLst>
          </a:custGeom>
          <a:solidFill>
            <a:srgbClr val="99CC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6067" name="Freeform 3"/>
          <p:cNvSpPr>
            <a:spLocks/>
          </p:cNvSpPr>
          <p:nvPr/>
        </p:nvSpPr>
        <p:spPr bwMode="auto">
          <a:xfrm flipH="1">
            <a:off x="3505200" y="1219200"/>
            <a:ext cx="1219200" cy="2819400"/>
          </a:xfrm>
          <a:custGeom>
            <a:avLst/>
            <a:gdLst>
              <a:gd name="T0" fmla="*/ 0 w 768"/>
              <a:gd name="T1" fmla="*/ 1776 h 1776"/>
              <a:gd name="T2" fmla="*/ 48 w 768"/>
              <a:gd name="T3" fmla="*/ 1536 h 1776"/>
              <a:gd name="T4" fmla="*/ 144 w 768"/>
              <a:gd name="T5" fmla="*/ 1344 h 1776"/>
              <a:gd name="T6" fmla="*/ 240 w 768"/>
              <a:gd name="T7" fmla="*/ 1008 h 1776"/>
              <a:gd name="T8" fmla="*/ 336 w 768"/>
              <a:gd name="T9" fmla="*/ 864 h 1776"/>
              <a:gd name="T10" fmla="*/ 384 w 768"/>
              <a:gd name="T11" fmla="*/ 336 h 1776"/>
              <a:gd name="T12" fmla="*/ 432 w 768"/>
              <a:gd name="T13" fmla="*/ 144 h 1776"/>
              <a:gd name="T14" fmla="*/ 624 w 768"/>
              <a:gd name="T15" fmla="*/ 96 h 1776"/>
              <a:gd name="T16" fmla="*/ 672 w 768"/>
              <a:gd name="T17" fmla="*/ 48 h 1776"/>
              <a:gd name="T18" fmla="*/ 768 w 768"/>
              <a:gd name="T19" fmla="*/ 0 h 1776"/>
              <a:gd name="T20" fmla="*/ 624 w 768"/>
              <a:gd name="T21" fmla="*/ 288 h 1776"/>
              <a:gd name="T22" fmla="*/ 672 w 768"/>
              <a:gd name="T23" fmla="*/ 432 h 1776"/>
              <a:gd name="T24" fmla="*/ 480 w 768"/>
              <a:gd name="T25" fmla="*/ 624 h 1776"/>
              <a:gd name="T26" fmla="*/ 528 w 768"/>
              <a:gd name="T27" fmla="*/ 816 h 1776"/>
              <a:gd name="T28" fmla="*/ 336 w 768"/>
              <a:gd name="T29" fmla="*/ 1104 h 1776"/>
              <a:gd name="T30" fmla="*/ 144 w 768"/>
              <a:gd name="T31" fmla="*/ 1296 h 1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8" h="1776">
                <a:moveTo>
                  <a:pt x="0" y="1776"/>
                </a:moveTo>
                <a:lnTo>
                  <a:pt x="48" y="1536"/>
                </a:lnTo>
                <a:lnTo>
                  <a:pt x="144" y="1344"/>
                </a:lnTo>
                <a:lnTo>
                  <a:pt x="240" y="1008"/>
                </a:lnTo>
                <a:lnTo>
                  <a:pt x="336" y="864"/>
                </a:lnTo>
                <a:lnTo>
                  <a:pt x="384" y="336"/>
                </a:lnTo>
                <a:lnTo>
                  <a:pt x="432" y="144"/>
                </a:lnTo>
                <a:lnTo>
                  <a:pt x="624" y="96"/>
                </a:lnTo>
                <a:lnTo>
                  <a:pt x="672" y="48"/>
                </a:lnTo>
                <a:lnTo>
                  <a:pt x="768" y="0"/>
                </a:lnTo>
                <a:lnTo>
                  <a:pt x="624" y="288"/>
                </a:lnTo>
                <a:lnTo>
                  <a:pt x="672" y="432"/>
                </a:lnTo>
                <a:lnTo>
                  <a:pt x="480" y="624"/>
                </a:lnTo>
                <a:lnTo>
                  <a:pt x="528" y="816"/>
                </a:lnTo>
                <a:lnTo>
                  <a:pt x="336" y="1104"/>
                </a:lnTo>
                <a:lnTo>
                  <a:pt x="144" y="1296"/>
                </a:lnTo>
              </a:path>
            </a:pathLst>
          </a:custGeom>
          <a:solidFill>
            <a:srgbClr val="99CC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6068" name="Freeform 4"/>
          <p:cNvSpPr>
            <a:spLocks/>
          </p:cNvSpPr>
          <p:nvPr/>
        </p:nvSpPr>
        <p:spPr bwMode="auto">
          <a:xfrm flipH="1">
            <a:off x="4267200" y="1219200"/>
            <a:ext cx="457200" cy="2819400"/>
          </a:xfrm>
          <a:custGeom>
            <a:avLst/>
            <a:gdLst>
              <a:gd name="T0" fmla="*/ 0 w 768"/>
              <a:gd name="T1" fmla="*/ 1776 h 1776"/>
              <a:gd name="T2" fmla="*/ 48 w 768"/>
              <a:gd name="T3" fmla="*/ 1536 h 1776"/>
              <a:gd name="T4" fmla="*/ 144 w 768"/>
              <a:gd name="T5" fmla="*/ 1344 h 1776"/>
              <a:gd name="T6" fmla="*/ 240 w 768"/>
              <a:gd name="T7" fmla="*/ 1008 h 1776"/>
              <a:gd name="T8" fmla="*/ 336 w 768"/>
              <a:gd name="T9" fmla="*/ 864 h 1776"/>
              <a:gd name="T10" fmla="*/ 384 w 768"/>
              <a:gd name="T11" fmla="*/ 336 h 1776"/>
              <a:gd name="T12" fmla="*/ 432 w 768"/>
              <a:gd name="T13" fmla="*/ 144 h 1776"/>
              <a:gd name="T14" fmla="*/ 624 w 768"/>
              <a:gd name="T15" fmla="*/ 96 h 1776"/>
              <a:gd name="T16" fmla="*/ 672 w 768"/>
              <a:gd name="T17" fmla="*/ 48 h 1776"/>
              <a:gd name="T18" fmla="*/ 768 w 768"/>
              <a:gd name="T19" fmla="*/ 0 h 1776"/>
              <a:gd name="T20" fmla="*/ 624 w 768"/>
              <a:gd name="T21" fmla="*/ 288 h 1776"/>
              <a:gd name="T22" fmla="*/ 672 w 768"/>
              <a:gd name="T23" fmla="*/ 432 h 1776"/>
              <a:gd name="T24" fmla="*/ 480 w 768"/>
              <a:gd name="T25" fmla="*/ 624 h 1776"/>
              <a:gd name="T26" fmla="*/ 528 w 768"/>
              <a:gd name="T27" fmla="*/ 816 h 1776"/>
              <a:gd name="T28" fmla="*/ 336 w 768"/>
              <a:gd name="T29" fmla="*/ 1104 h 1776"/>
              <a:gd name="T30" fmla="*/ 144 w 768"/>
              <a:gd name="T31" fmla="*/ 1296 h 1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8" h="1776">
                <a:moveTo>
                  <a:pt x="0" y="1776"/>
                </a:moveTo>
                <a:lnTo>
                  <a:pt x="48" y="1536"/>
                </a:lnTo>
                <a:lnTo>
                  <a:pt x="144" y="1344"/>
                </a:lnTo>
                <a:lnTo>
                  <a:pt x="240" y="1008"/>
                </a:lnTo>
                <a:lnTo>
                  <a:pt x="336" y="864"/>
                </a:lnTo>
                <a:lnTo>
                  <a:pt x="384" y="336"/>
                </a:lnTo>
                <a:lnTo>
                  <a:pt x="432" y="144"/>
                </a:lnTo>
                <a:lnTo>
                  <a:pt x="624" y="96"/>
                </a:lnTo>
                <a:lnTo>
                  <a:pt x="672" y="48"/>
                </a:lnTo>
                <a:lnTo>
                  <a:pt x="768" y="0"/>
                </a:lnTo>
                <a:lnTo>
                  <a:pt x="624" y="288"/>
                </a:lnTo>
                <a:lnTo>
                  <a:pt x="672" y="432"/>
                </a:lnTo>
                <a:lnTo>
                  <a:pt x="480" y="624"/>
                </a:lnTo>
                <a:lnTo>
                  <a:pt x="528" y="816"/>
                </a:lnTo>
                <a:lnTo>
                  <a:pt x="336" y="1104"/>
                </a:lnTo>
                <a:lnTo>
                  <a:pt x="144" y="1296"/>
                </a:lnTo>
              </a:path>
            </a:pathLst>
          </a:custGeom>
          <a:solidFill>
            <a:srgbClr val="99CC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6069" name="Freeform 5"/>
          <p:cNvSpPr>
            <a:spLocks/>
          </p:cNvSpPr>
          <p:nvPr/>
        </p:nvSpPr>
        <p:spPr bwMode="auto">
          <a:xfrm flipH="1">
            <a:off x="3505200" y="3048000"/>
            <a:ext cx="1219200" cy="990600"/>
          </a:xfrm>
          <a:custGeom>
            <a:avLst/>
            <a:gdLst>
              <a:gd name="T0" fmla="*/ 0 w 768"/>
              <a:gd name="T1" fmla="*/ 1776 h 1776"/>
              <a:gd name="T2" fmla="*/ 48 w 768"/>
              <a:gd name="T3" fmla="*/ 1536 h 1776"/>
              <a:gd name="T4" fmla="*/ 144 w 768"/>
              <a:gd name="T5" fmla="*/ 1344 h 1776"/>
              <a:gd name="T6" fmla="*/ 240 w 768"/>
              <a:gd name="T7" fmla="*/ 1008 h 1776"/>
              <a:gd name="T8" fmla="*/ 336 w 768"/>
              <a:gd name="T9" fmla="*/ 864 h 1776"/>
              <a:gd name="T10" fmla="*/ 384 w 768"/>
              <a:gd name="T11" fmla="*/ 336 h 1776"/>
              <a:gd name="T12" fmla="*/ 432 w 768"/>
              <a:gd name="T13" fmla="*/ 144 h 1776"/>
              <a:gd name="T14" fmla="*/ 624 w 768"/>
              <a:gd name="T15" fmla="*/ 96 h 1776"/>
              <a:gd name="T16" fmla="*/ 672 w 768"/>
              <a:gd name="T17" fmla="*/ 48 h 1776"/>
              <a:gd name="T18" fmla="*/ 768 w 768"/>
              <a:gd name="T19" fmla="*/ 0 h 1776"/>
              <a:gd name="T20" fmla="*/ 624 w 768"/>
              <a:gd name="T21" fmla="*/ 288 h 1776"/>
              <a:gd name="T22" fmla="*/ 672 w 768"/>
              <a:gd name="T23" fmla="*/ 432 h 1776"/>
              <a:gd name="T24" fmla="*/ 480 w 768"/>
              <a:gd name="T25" fmla="*/ 624 h 1776"/>
              <a:gd name="T26" fmla="*/ 528 w 768"/>
              <a:gd name="T27" fmla="*/ 816 h 1776"/>
              <a:gd name="T28" fmla="*/ 336 w 768"/>
              <a:gd name="T29" fmla="*/ 1104 h 1776"/>
              <a:gd name="T30" fmla="*/ 144 w 768"/>
              <a:gd name="T31" fmla="*/ 1296 h 1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8" h="1776">
                <a:moveTo>
                  <a:pt x="0" y="1776"/>
                </a:moveTo>
                <a:lnTo>
                  <a:pt x="48" y="1536"/>
                </a:lnTo>
                <a:lnTo>
                  <a:pt x="144" y="1344"/>
                </a:lnTo>
                <a:lnTo>
                  <a:pt x="240" y="1008"/>
                </a:lnTo>
                <a:lnTo>
                  <a:pt x="336" y="864"/>
                </a:lnTo>
                <a:lnTo>
                  <a:pt x="384" y="336"/>
                </a:lnTo>
                <a:lnTo>
                  <a:pt x="432" y="144"/>
                </a:lnTo>
                <a:lnTo>
                  <a:pt x="624" y="96"/>
                </a:lnTo>
                <a:lnTo>
                  <a:pt x="672" y="48"/>
                </a:lnTo>
                <a:lnTo>
                  <a:pt x="768" y="0"/>
                </a:lnTo>
                <a:lnTo>
                  <a:pt x="624" y="288"/>
                </a:lnTo>
                <a:lnTo>
                  <a:pt x="672" y="432"/>
                </a:lnTo>
                <a:lnTo>
                  <a:pt x="480" y="624"/>
                </a:lnTo>
                <a:lnTo>
                  <a:pt x="528" y="816"/>
                </a:lnTo>
                <a:lnTo>
                  <a:pt x="336" y="1104"/>
                </a:lnTo>
                <a:lnTo>
                  <a:pt x="144" y="1296"/>
                </a:lnTo>
              </a:path>
            </a:pathLst>
          </a:custGeom>
          <a:solidFill>
            <a:srgbClr val="99CC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6070" name="Freeform 6"/>
          <p:cNvSpPr>
            <a:spLocks/>
          </p:cNvSpPr>
          <p:nvPr/>
        </p:nvSpPr>
        <p:spPr bwMode="auto">
          <a:xfrm>
            <a:off x="4724400" y="2362200"/>
            <a:ext cx="1371600" cy="1676400"/>
          </a:xfrm>
          <a:custGeom>
            <a:avLst/>
            <a:gdLst>
              <a:gd name="T0" fmla="*/ 0 w 768"/>
              <a:gd name="T1" fmla="*/ 1776 h 1776"/>
              <a:gd name="T2" fmla="*/ 48 w 768"/>
              <a:gd name="T3" fmla="*/ 1536 h 1776"/>
              <a:gd name="T4" fmla="*/ 144 w 768"/>
              <a:gd name="T5" fmla="*/ 1344 h 1776"/>
              <a:gd name="T6" fmla="*/ 240 w 768"/>
              <a:gd name="T7" fmla="*/ 1008 h 1776"/>
              <a:gd name="T8" fmla="*/ 336 w 768"/>
              <a:gd name="T9" fmla="*/ 864 h 1776"/>
              <a:gd name="T10" fmla="*/ 384 w 768"/>
              <a:gd name="T11" fmla="*/ 336 h 1776"/>
              <a:gd name="T12" fmla="*/ 432 w 768"/>
              <a:gd name="T13" fmla="*/ 144 h 1776"/>
              <a:gd name="T14" fmla="*/ 624 w 768"/>
              <a:gd name="T15" fmla="*/ 96 h 1776"/>
              <a:gd name="T16" fmla="*/ 672 w 768"/>
              <a:gd name="T17" fmla="*/ 48 h 1776"/>
              <a:gd name="T18" fmla="*/ 768 w 768"/>
              <a:gd name="T19" fmla="*/ 0 h 1776"/>
              <a:gd name="T20" fmla="*/ 624 w 768"/>
              <a:gd name="T21" fmla="*/ 288 h 1776"/>
              <a:gd name="T22" fmla="*/ 672 w 768"/>
              <a:gd name="T23" fmla="*/ 432 h 1776"/>
              <a:gd name="T24" fmla="*/ 480 w 768"/>
              <a:gd name="T25" fmla="*/ 624 h 1776"/>
              <a:gd name="T26" fmla="*/ 528 w 768"/>
              <a:gd name="T27" fmla="*/ 816 h 1776"/>
              <a:gd name="T28" fmla="*/ 336 w 768"/>
              <a:gd name="T29" fmla="*/ 1104 h 1776"/>
              <a:gd name="T30" fmla="*/ 144 w 768"/>
              <a:gd name="T31" fmla="*/ 1296 h 1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8" h="1776">
                <a:moveTo>
                  <a:pt x="0" y="1776"/>
                </a:moveTo>
                <a:lnTo>
                  <a:pt x="48" y="1536"/>
                </a:lnTo>
                <a:lnTo>
                  <a:pt x="144" y="1344"/>
                </a:lnTo>
                <a:lnTo>
                  <a:pt x="240" y="1008"/>
                </a:lnTo>
                <a:lnTo>
                  <a:pt x="336" y="864"/>
                </a:lnTo>
                <a:lnTo>
                  <a:pt x="384" y="336"/>
                </a:lnTo>
                <a:lnTo>
                  <a:pt x="432" y="144"/>
                </a:lnTo>
                <a:lnTo>
                  <a:pt x="624" y="96"/>
                </a:lnTo>
                <a:lnTo>
                  <a:pt x="672" y="48"/>
                </a:lnTo>
                <a:lnTo>
                  <a:pt x="768" y="0"/>
                </a:lnTo>
                <a:lnTo>
                  <a:pt x="624" y="288"/>
                </a:lnTo>
                <a:lnTo>
                  <a:pt x="672" y="432"/>
                </a:lnTo>
                <a:lnTo>
                  <a:pt x="480" y="624"/>
                </a:lnTo>
                <a:lnTo>
                  <a:pt x="528" y="816"/>
                </a:lnTo>
                <a:lnTo>
                  <a:pt x="336" y="1104"/>
                </a:lnTo>
                <a:lnTo>
                  <a:pt x="144" y="1296"/>
                </a:lnTo>
              </a:path>
            </a:pathLst>
          </a:custGeom>
          <a:solidFill>
            <a:srgbClr val="99CC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6071" name="Freeform 7"/>
          <p:cNvSpPr>
            <a:spLocks/>
          </p:cNvSpPr>
          <p:nvPr/>
        </p:nvSpPr>
        <p:spPr bwMode="auto">
          <a:xfrm>
            <a:off x="4724400" y="1295400"/>
            <a:ext cx="457200" cy="2819400"/>
          </a:xfrm>
          <a:custGeom>
            <a:avLst/>
            <a:gdLst>
              <a:gd name="T0" fmla="*/ 0 w 768"/>
              <a:gd name="T1" fmla="*/ 1776 h 1776"/>
              <a:gd name="T2" fmla="*/ 48 w 768"/>
              <a:gd name="T3" fmla="*/ 1536 h 1776"/>
              <a:gd name="T4" fmla="*/ 144 w 768"/>
              <a:gd name="T5" fmla="*/ 1344 h 1776"/>
              <a:gd name="T6" fmla="*/ 240 w 768"/>
              <a:gd name="T7" fmla="*/ 1008 h 1776"/>
              <a:gd name="T8" fmla="*/ 336 w 768"/>
              <a:gd name="T9" fmla="*/ 864 h 1776"/>
              <a:gd name="T10" fmla="*/ 384 w 768"/>
              <a:gd name="T11" fmla="*/ 336 h 1776"/>
              <a:gd name="T12" fmla="*/ 432 w 768"/>
              <a:gd name="T13" fmla="*/ 144 h 1776"/>
              <a:gd name="T14" fmla="*/ 624 w 768"/>
              <a:gd name="T15" fmla="*/ 96 h 1776"/>
              <a:gd name="T16" fmla="*/ 672 w 768"/>
              <a:gd name="T17" fmla="*/ 48 h 1776"/>
              <a:gd name="T18" fmla="*/ 768 w 768"/>
              <a:gd name="T19" fmla="*/ 0 h 1776"/>
              <a:gd name="T20" fmla="*/ 624 w 768"/>
              <a:gd name="T21" fmla="*/ 288 h 1776"/>
              <a:gd name="T22" fmla="*/ 672 w 768"/>
              <a:gd name="T23" fmla="*/ 432 h 1776"/>
              <a:gd name="T24" fmla="*/ 480 w 768"/>
              <a:gd name="T25" fmla="*/ 624 h 1776"/>
              <a:gd name="T26" fmla="*/ 528 w 768"/>
              <a:gd name="T27" fmla="*/ 816 h 1776"/>
              <a:gd name="T28" fmla="*/ 336 w 768"/>
              <a:gd name="T29" fmla="*/ 1104 h 1776"/>
              <a:gd name="T30" fmla="*/ 144 w 768"/>
              <a:gd name="T31" fmla="*/ 1296 h 1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8" h="1776">
                <a:moveTo>
                  <a:pt x="0" y="1776"/>
                </a:moveTo>
                <a:lnTo>
                  <a:pt x="48" y="1536"/>
                </a:lnTo>
                <a:lnTo>
                  <a:pt x="144" y="1344"/>
                </a:lnTo>
                <a:lnTo>
                  <a:pt x="240" y="1008"/>
                </a:lnTo>
                <a:lnTo>
                  <a:pt x="336" y="864"/>
                </a:lnTo>
                <a:lnTo>
                  <a:pt x="384" y="336"/>
                </a:lnTo>
                <a:lnTo>
                  <a:pt x="432" y="144"/>
                </a:lnTo>
                <a:lnTo>
                  <a:pt x="624" y="96"/>
                </a:lnTo>
                <a:lnTo>
                  <a:pt x="672" y="48"/>
                </a:lnTo>
                <a:lnTo>
                  <a:pt x="768" y="0"/>
                </a:lnTo>
                <a:lnTo>
                  <a:pt x="624" y="288"/>
                </a:lnTo>
                <a:lnTo>
                  <a:pt x="672" y="432"/>
                </a:lnTo>
                <a:lnTo>
                  <a:pt x="480" y="624"/>
                </a:lnTo>
                <a:lnTo>
                  <a:pt x="528" y="816"/>
                </a:lnTo>
                <a:lnTo>
                  <a:pt x="336" y="1104"/>
                </a:lnTo>
                <a:lnTo>
                  <a:pt x="144" y="1296"/>
                </a:lnTo>
              </a:path>
            </a:pathLst>
          </a:custGeom>
          <a:solidFill>
            <a:srgbClr val="99CC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6072" name="Freeform 8" descr="Cork"/>
          <p:cNvSpPr>
            <a:spLocks/>
          </p:cNvSpPr>
          <p:nvPr/>
        </p:nvSpPr>
        <p:spPr bwMode="auto">
          <a:xfrm>
            <a:off x="3225800" y="3917950"/>
            <a:ext cx="2894013" cy="2328863"/>
          </a:xfrm>
          <a:custGeom>
            <a:avLst/>
            <a:gdLst>
              <a:gd name="T0" fmla="*/ 0 w 2050"/>
              <a:gd name="T1" fmla="*/ 0 h 1467"/>
              <a:gd name="T2" fmla="*/ 2049 w 2050"/>
              <a:gd name="T3" fmla="*/ 0 h 1467"/>
              <a:gd name="T4" fmla="*/ 1772 w 2050"/>
              <a:gd name="T5" fmla="*/ 1453 h 1467"/>
              <a:gd name="T6" fmla="*/ 1296 w 2050"/>
              <a:gd name="T7" fmla="*/ 1453 h 1467"/>
              <a:gd name="T8" fmla="*/ 1296 w 2050"/>
              <a:gd name="T9" fmla="*/ 1360 h 1467"/>
              <a:gd name="T10" fmla="*/ 1242 w 2050"/>
              <a:gd name="T11" fmla="*/ 1308 h 1467"/>
              <a:gd name="T12" fmla="*/ 1110 w 2050"/>
              <a:gd name="T13" fmla="*/ 1308 h 1467"/>
              <a:gd name="T14" fmla="*/ 978 w 2050"/>
              <a:gd name="T15" fmla="*/ 1308 h 1467"/>
              <a:gd name="T16" fmla="*/ 938 w 2050"/>
              <a:gd name="T17" fmla="*/ 1347 h 1467"/>
              <a:gd name="T18" fmla="*/ 938 w 2050"/>
              <a:gd name="T19" fmla="*/ 1466 h 1467"/>
              <a:gd name="T20" fmla="*/ 938 w 2050"/>
              <a:gd name="T21" fmla="*/ 1466 h 1467"/>
              <a:gd name="T22" fmla="*/ 938 w 2050"/>
              <a:gd name="T23" fmla="*/ 1427 h 1467"/>
              <a:gd name="T24" fmla="*/ 925 w 2050"/>
              <a:gd name="T25" fmla="*/ 1440 h 1467"/>
              <a:gd name="T26" fmla="*/ 396 w 2050"/>
              <a:gd name="T27" fmla="*/ 1440 h 1467"/>
              <a:gd name="T28" fmla="*/ 0 w 2050"/>
              <a:gd name="T29" fmla="*/ 0 h 1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50" h="1467">
                <a:moveTo>
                  <a:pt x="0" y="0"/>
                </a:moveTo>
                <a:lnTo>
                  <a:pt x="2049" y="0"/>
                </a:lnTo>
                <a:lnTo>
                  <a:pt x="1772" y="1453"/>
                </a:lnTo>
                <a:lnTo>
                  <a:pt x="1296" y="1453"/>
                </a:lnTo>
                <a:lnTo>
                  <a:pt x="1296" y="1360"/>
                </a:lnTo>
                <a:lnTo>
                  <a:pt x="1242" y="1308"/>
                </a:lnTo>
                <a:lnTo>
                  <a:pt x="1110" y="1308"/>
                </a:lnTo>
                <a:lnTo>
                  <a:pt x="978" y="1308"/>
                </a:lnTo>
                <a:lnTo>
                  <a:pt x="938" y="1347"/>
                </a:lnTo>
                <a:lnTo>
                  <a:pt x="938" y="1466"/>
                </a:lnTo>
                <a:lnTo>
                  <a:pt x="938" y="1466"/>
                </a:lnTo>
                <a:lnTo>
                  <a:pt x="938" y="1427"/>
                </a:lnTo>
                <a:lnTo>
                  <a:pt x="925" y="1440"/>
                </a:lnTo>
                <a:lnTo>
                  <a:pt x="396" y="1440"/>
                </a:lnTo>
                <a:lnTo>
                  <a:pt x="0" y="0"/>
                </a:lnTo>
              </a:path>
            </a:pathLst>
          </a:custGeom>
          <a:blipFill dpi="0" rotWithShape="0">
            <a:blip r:embed="rId3"/>
            <a:srcRect/>
            <a:tile tx="0" ty="0" sx="100000" sy="100000" flip="none" algn="tl"/>
          </a:blip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6073" name="Freeform 9"/>
          <p:cNvSpPr>
            <a:spLocks/>
          </p:cNvSpPr>
          <p:nvPr/>
        </p:nvSpPr>
        <p:spPr bwMode="auto">
          <a:xfrm>
            <a:off x="2927350" y="3708400"/>
            <a:ext cx="1624013" cy="2601913"/>
          </a:xfrm>
          <a:custGeom>
            <a:avLst/>
            <a:gdLst>
              <a:gd name="T0" fmla="*/ 225 w 1151"/>
              <a:gd name="T1" fmla="*/ 132 h 1639"/>
              <a:gd name="T2" fmla="*/ 185 w 1151"/>
              <a:gd name="T3" fmla="*/ 0 h 1639"/>
              <a:gd name="T4" fmla="*/ 0 w 1151"/>
              <a:gd name="T5" fmla="*/ 0 h 1639"/>
              <a:gd name="T6" fmla="*/ 132 w 1151"/>
              <a:gd name="T7" fmla="*/ 118 h 1639"/>
              <a:gd name="T8" fmla="*/ 568 w 1151"/>
              <a:gd name="T9" fmla="*/ 1638 h 1639"/>
              <a:gd name="T10" fmla="*/ 1150 w 1151"/>
              <a:gd name="T11" fmla="*/ 1638 h 1639"/>
              <a:gd name="T12" fmla="*/ 1150 w 1151"/>
              <a:gd name="T13" fmla="*/ 1572 h 1639"/>
              <a:gd name="T14" fmla="*/ 608 w 1151"/>
              <a:gd name="T15" fmla="*/ 1572 h 1639"/>
              <a:gd name="T16" fmla="*/ 608 w 1151"/>
              <a:gd name="T17" fmla="*/ 1572 h 1639"/>
              <a:gd name="T18" fmla="*/ 225 w 1151"/>
              <a:gd name="T19" fmla="*/ 132 h 1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1" h="1639">
                <a:moveTo>
                  <a:pt x="225" y="132"/>
                </a:moveTo>
                <a:lnTo>
                  <a:pt x="185" y="0"/>
                </a:lnTo>
                <a:lnTo>
                  <a:pt x="0" y="0"/>
                </a:lnTo>
                <a:lnTo>
                  <a:pt x="132" y="118"/>
                </a:lnTo>
                <a:lnTo>
                  <a:pt x="568" y="1638"/>
                </a:lnTo>
                <a:lnTo>
                  <a:pt x="1150" y="1638"/>
                </a:lnTo>
                <a:lnTo>
                  <a:pt x="1150" y="1572"/>
                </a:lnTo>
                <a:lnTo>
                  <a:pt x="608" y="1572"/>
                </a:lnTo>
                <a:lnTo>
                  <a:pt x="608" y="1572"/>
                </a:lnTo>
                <a:lnTo>
                  <a:pt x="225" y="132"/>
                </a:lnTo>
              </a:path>
            </a:pathLst>
          </a:custGeom>
          <a:solidFill>
            <a:schemeClr val="bg2"/>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6074" name="Freeform 10"/>
          <p:cNvSpPr>
            <a:spLocks/>
          </p:cNvSpPr>
          <p:nvPr/>
        </p:nvSpPr>
        <p:spPr bwMode="auto">
          <a:xfrm>
            <a:off x="5054600" y="3603625"/>
            <a:ext cx="1346200" cy="2727325"/>
          </a:xfrm>
          <a:custGeom>
            <a:avLst/>
            <a:gdLst>
              <a:gd name="T0" fmla="*/ 766 w 953"/>
              <a:gd name="T1" fmla="*/ 138 h 1718"/>
              <a:gd name="T2" fmla="*/ 798 w 953"/>
              <a:gd name="T3" fmla="*/ 0 h 1718"/>
              <a:gd name="T4" fmla="*/ 952 w 953"/>
              <a:gd name="T5" fmla="*/ 0 h 1718"/>
              <a:gd name="T6" fmla="*/ 842 w 953"/>
              <a:gd name="T7" fmla="*/ 124 h 1718"/>
              <a:gd name="T8" fmla="*/ 481 w 953"/>
              <a:gd name="T9" fmla="*/ 1717 h 1718"/>
              <a:gd name="T10" fmla="*/ 0 w 953"/>
              <a:gd name="T11" fmla="*/ 1717 h 1718"/>
              <a:gd name="T12" fmla="*/ 0 w 953"/>
              <a:gd name="T13" fmla="*/ 1648 h 1718"/>
              <a:gd name="T14" fmla="*/ 448 w 953"/>
              <a:gd name="T15" fmla="*/ 1648 h 1718"/>
              <a:gd name="T16" fmla="*/ 448 w 953"/>
              <a:gd name="T17" fmla="*/ 1648 h 1718"/>
              <a:gd name="T18" fmla="*/ 766 w 953"/>
              <a:gd name="T19" fmla="*/ 138 h 1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3" h="1718">
                <a:moveTo>
                  <a:pt x="766" y="138"/>
                </a:moveTo>
                <a:lnTo>
                  <a:pt x="798" y="0"/>
                </a:lnTo>
                <a:lnTo>
                  <a:pt x="952" y="0"/>
                </a:lnTo>
                <a:lnTo>
                  <a:pt x="842" y="124"/>
                </a:lnTo>
                <a:lnTo>
                  <a:pt x="481" y="1717"/>
                </a:lnTo>
                <a:lnTo>
                  <a:pt x="0" y="1717"/>
                </a:lnTo>
                <a:lnTo>
                  <a:pt x="0" y="1648"/>
                </a:lnTo>
                <a:lnTo>
                  <a:pt x="448" y="1648"/>
                </a:lnTo>
                <a:lnTo>
                  <a:pt x="448" y="1648"/>
                </a:lnTo>
                <a:lnTo>
                  <a:pt x="766" y="138"/>
                </a:lnTo>
              </a:path>
            </a:pathLst>
          </a:custGeom>
          <a:solidFill>
            <a:schemeClr val="bg2"/>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6075" name="Freeform 11" descr="Brown marble"/>
          <p:cNvSpPr>
            <a:spLocks/>
          </p:cNvSpPr>
          <p:nvPr/>
        </p:nvSpPr>
        <p:spPr bwMode="auto">
          <a:xfrm>
            <a:off x="3694113" y="3917950"/>
            <a:ext cx="1939925" cy="1447800"/>
          </a:xfrm>
          <a:custGeom>
            <a:avLst/>
            <a:gdLst>
              <a:gd name="T0" fmla="*/ 0 w 1376"/>
              <a:gd name="T1" fmla="*/ 0 h 912"/>
              <a:gd name="T2" fmla="*/ 1375 w 1376"/>
              <a:gd name="T3" fmla="*/ 0 h 912"/>
              <a:gd name="T4" fmla="*/ 1190 w 1376"/>
              <a:gd name="T5" fmla="*/ 911 h 912"/>
              <a:gd name="T6" fmla="*/ 264 w 1376"/>
              <a:gd name="T7" fmla="*/ 911 h 912"/>
              <a:gd name="T8" fmla="*/ 0 w 1376"/>
              <a:gd name="T9" fmla="*/ 0 h 912"/>
            </a:gdLst>
            <a:ahLst/>
            <a:cxnLst>
              <a:cxn ang="0">
                <a:pos x="T0" y="T1"/>
              </a:cxn>
              <a:cxn ang="0">
                <a:pos x="T2" y="T3"/>
              </a:cxn>
              <a:cxn ang="0">
                <a:pos x="T4" y="T5"/>
              </a:cxn>
              <a:cxn ang="0">
                <a:pos x="T6" y="T7"/>
              </a:cxn>
              <a:cxn ang="0">
                <a:pos x="T8" y="T9"/>
              </a:cxn>
            </a:cxnLst>
            <a:rect l="0" t="0" r="r" b="b"/>
            <a:pathLst>
              <a:path w="1376" h="912">
                <a:moveTo>
                  <a:pt x="0" y="0"/>
                </a:moveTo>
                <a:lnTo>
                  <a:pt x="1375" y="0"/>
                </a:lnTo>
                <a:lnTo>
                  <a:pt x="1190" y="911"/>
                </a:lnTo>
                <a:lnTo>
                  <a:pt x="264" y="911"/>
                </a:lnTo>
                <a:lnTo>
                  <a:pt x="0" y="0"/>
                </a:lnTo>
              </a:path>
            </a:pathLst>
          </a:custGeom>
          <a:blipFill dpi="0" rotWithShape="0">
            <a:blip r:embed="rId4"/>
            <a:srcRect/>
            <a:tile tx="0" ty="0" sx="100000" sy="100000" flip="none" algn="tl"/>
          </a:blip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6076" name="Freeform 12" descr="Granite"/>
          <p:cNvSpPr>
            <a:spLocks/>
          </p:cNvSpPr>
          <p:nvPr/>
        </p:nvSpPr>
        <p:spPr bwMode="auto">
          <a:xfrm>
            <a:off x="3694113" y="5700713"/>
            <a:ext cx="2071687" cy="547687"/>
          </a:xfrm>
          <a:custGeom>
            <a:avLst/>
            <a:gdLst>
              <a:gd name="T0" fmla="*/ 0 w 1469"/>
              <a:gd name="T1" fmla="*/ 40 h 345"/>
              <a:gd name="T2" fmla="*/ 40 w 1469"/>
              <a:gd name="T3" fmla="*/ 27 h 345"/>
              <a:gd name="T4" fmla="*/ 53 w 1469"/>
              <a:gd name="T5" fmla="*/ 0 h 345"/>
              <a:gd name="T6" fmla="*/ 66 w 1469"/>
              <a:gd name="T7" fmla="*/ 0 h 345"/>
              <a:gd name="T8" fmla="*/ 106 w 1469"/>
              <a:gd name="T9" fmla="*/ 0 h 345"/>
              <a:gd name="T10" fmla="*/ 146 w 1469"/>
              <a:gd name="T11" fmla="*/ 27 h 345"/>
              <a:gd name="T12" fmla="*/ 212 w 1469"/>
              <a:gd name="T13" fmla="*/ 27 h 345"/>
              <a:gd name="T14" fmla="*/ 212 w 1469"/>
              <a:gd name="T15" fmla="*/ 27 h 345"/>
              <a:gd name="T16" fmla="*/ 225 w 1469"/>
              <a:gd name="T17" fmla="*/ 13 h 345"/>
              <a:gd name="T18" fmla="*/ 238 w 1469"/>
              <a:gd name="T19" fmla="*/ 13 h 345"/>
              <a:gd name="T20" fmla="*/ 291 w 1469"/>
              <a:gd name="T21" fmla="*/ 13 h 345"/>
              <a:gd name="T22" fmla="*/ 318 w 1469"/>
              <a:gd name="T23" fmla="*/ 13 h 345"/>
              <a:gd name="T24" fmla="*/ 370 w 1469"/>
              <a:gd name="T25" fmla="*/ 27 h 345"/>
              <a:gd name="T26" fmla="*/ 450 w 1469"/>
              <a:gd name="T27" fmla="*/ 27 h 345"/>
              <a:gd name="T28" fmla="*/ 503 w 1469"/>
              <a:gd name="T29" fmla="*/ 27 h 345"/>
              <a:gd name="T30" fmla="*/ 529 w 1469"/>
              <a:gd name="T31" fmla="*/ 27 h 345"/>
              <a:gd name="T32" fmla="*/ 595 w 1469"/>
              <a:gd name="T33" fmla="*/ 27 h 345"/>
              <a:gd name="T34" fmla="*/ 661 w 1469"/>
              <a:gd name="T35" fmla="*/ 40 h 345"/>
              <a:gd name="T36" fmla="*/ 740 w 1469"/>
              <a:gd name="T37" fmla="*/ 53 h 345"/>
              <a:gd name="T38" fmla="*/ 873 w 1469"/>
              <a:gd name="T39" fmla="*/ 40 h 345"/>
              <a:gd name="T40" fmla="*/ 952 w 1469"/>
              <a:gd name="T41" fmla="*/ 40 h 345"/>
              <a:gd name="T42" fmla="*/ 1005 w 1469"/>
              <a:gd name="T43" fmla="*/ 40 h 345"/>
              <a:gd name="T44" fmla="*/ 1138 w 1469"/>
              <a:gd name="T45" fmla="*/ 53 h 345"/>
              <a:gd name="T46" fmla="*/ 1204 w 1469"/>
              <a:gd name="T47" fmla="*/ 53 h 345"/>
              <a:gd name="T48" fmla="*/ 1270 w 1469"/>
              <a:gd name="T49" fmla="*/ 40 h 345"/>
              <a:gd name="T50" fmla="*/ 1389 w 1469"/>
              <a:gd name="T51" fmla="*/ 13 h 345"/>
              <a:gd name="T52" fmla="*/ 1415 w 1469"/>
              <a:gd name="T53" fmla="*/ 27 h 345"/>
              <a:gd name="T54" fmla="*/ 1455 w 1469"/>
              <a:gd name="T55" fmla="*/ 40 h 345"/>
              <a:gd name="T56" fmla="*/ 1468 w 1469"/>
              <a:gd name="T57" fmla="*/ 53 h 345"/>
              <a:gd name="T58" fmla="*/ 1415 w 1469"/>
              <a:gd name="T59" fmla="*/ 344 h 345"/>
              <a:gd name="T60" fmla="*/ 979 w 1469"/>
              <a:gd name="T61" fmla="*/ 344 h 345"/>
              <a:gd name="T62" fmla="*/ 979 w 1469"/>
              <a:gd name="T63" fmla="*/ 278 h 345"/>
              <a:gd name="T64" fmla="*/ 926 w 1469"/>
              <a:gd name="T65" fmla="*/ 212 h 345"/>
              <a:gd name="T66" fmla="*/ 661 w 1469"/>
              <a:gd name="T67" fmla="*/ 212 h 345"/>
              <a:gd name="T68" fmla="*/ 608 w 1469"/>
              <a:gd name="T69" fmla="*/ 251 h 345"/>
              <a:gd name="T70" fmla="*/ 608 w 1469"/>
              <a:gd name="T71" fmla="*/ 331 h 345"/>
              <a:gd name="T72" fmla="*/ 66 w 1469"/>
              <a:gd name="T73" fmla="*/ 331 h 345"/>
              <a:gd name="T74" fmla="*/ 0 w 1469"/>
              <a:gd name="T75" fmla="*/ 40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69" h="345">
                <a:moveTo>
                  <a:pt x="0" y="40"/>
                </a:moveTo>
                <a:lnTo>
                  <a:pt x="40" y="27"/>
                </a:lnTo>
                <a:lnTo>
                  <a:pt x="53" y="0"/>
                </a:lnTo>
                <a:lnTo>
                  <a:pt x="66" y="0"/>
                </a:lnTo>
                <a:lnTo>
                  <a:pt x="106" y="0"/>
                </a:lnTo>
                <a:lnTo>
                  <a:pt x="146" y="27"/>
                </a:lnTo>
                <a:lnTo>
                  <a:pt x="212" y="27"/>
                </a:lnTo>
                <a:lnTo>
                  <a:pt x="212" y="27"/>
                </a:lnTo>
                <a:lnTo>
                  <a:pt x="225" y="13"/>
                </a:lnTo>
                <a:lnTo>
                  <a:pt x="238" y="13"/>
                </a:lnTo>
                <a:lnTo>
                  <a:pt x="291" y="13"/>
                </a:lnTo>
                <a:lnTo>
                  <a:pt x="318" y="13"/>
                </a:lnTo>
                <a:lnTo>
                  <a:pt x="370" y="27"/>
                </a:lnTo>
                <a:lnTo>
                  <a:pt x="450" y="27"/>
                </a:lnTo>
                <a:lnTo>
                  <a:pt x="503" y="27"/>
                </a:lnTo>
                <a:lnTo>
                  <a:pt x="529" y="27"/>
                </a:lnTo>
                <a:lnTo>
                  <a:pt x="595" y="27"/>
                </a:lnTo>
                <a:lnTo>
                  <a:pt x="661" y="40"/>
                </a:lnTo>
                <a:lnTo>
                  <a:pt x="740" y="53"/>
                </a:lnTo>
                <a:lnTo>
                  <a:pt x="873" y="40"/>
                </a:lnTo>
                <a:lnTo>
                  <a:pt x="952" y="40"/>
                </a:lnTo>
                <a:lnTo>
                  <a:pt x="1005" y="40"/>
                </a:lnTo>
                <a:lnTo>
                  <a:pt x="1138" y="53"/>
                </a:lnTo>
                <a:lnTo>
                  <a:pt x="1204" y="53"/>
                </a:lnTo>
                <a:lnTo>
                  <a:pt x="1270" y="40"/>
                </a:lnTo>
                <a:lnTo>
                  <a:pt x="1389" y="13"/>
                </a:lnTo>
                <a:lnTo>
                  <a:pt x="1415" y="27"/>
                </a:lnTo>
                <a:lnTo>
                  <a:pt x="1455" y="40"/>
                </a:lnTo>
                <a:lnTo>
                  <a:pt x="1468" y="53"/>
                </a:lnTo>
                <a:lnTo>
                  <a:pt x="1415" y="344"/>
                </a:lnTo>
                <a:lnTo>
                  <a:pt x="979" y="344"/>
                </a:lnTo>
                <a:lnTo>
                  <a:pt x="979" y="278"/>
                </a:lnTo>
                <a:lnTo>
                  <a:pt x="926" y="212"/>
                </a:lnTo>
                <a:lnTo>
                  <a:pt x="661" y="212"/>
                </a:lnTo>
                <a:lnTo>
                  <a:pt x="608" y="251"/>
                </a:lnTo>
                <a:lnTo>
                  <a:pt x="608" y="331"/>
                </a:lnTo>
                <a:lnTo>
                  <a:pt x="66" y="331"/>
                </a:lnTo>
                <a:lnTo>
                  <a:pt x="0" y="40"/>
                </a:lnTo>
              </a:path>
            </a:pathLst>
          </a:custGeom>
          <a:blipFill dpi="0" rotWithShape="0">
            <a:blip r:embed="rId5"/>
            <a:srcRect/>
            <a:tile tx="0" ty="0" sx="100000" sy="100000" flip="none" algn="tl"/>
          </a:blip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6077" name="Freeform 13" descr="Sand"/>
          <p:cNvSpPr>
            <a:spLocks/>
          </p:cNvSpPr>
          <p:nvPr/>
        </p:nvSpPr>
        <p:spPr bwMode="auto">
          <a:xfrm>
            <a:off x="4191000" y="5943600"/>
            <a:ext cx="358775" cy="269875"/>
          </a:xfrm>
          <a:custGeom>
            <a:avLst/>
            <a:gdLst>
              <a:gd name="T0" fmla="*/ 0 w 239"/>
              <a:gd name="T1" fmla="*/ 0 h 80"/>
              <a:gd name="T2" fmla="*/ 0 w 239"/>
              <a:gd name="T3" fmla="*/ 66 h 80"/>
              <a:gd name="T4" fmla="*/ 132 w 239"/>
              <a:gd name="T5" fmla="*/ 66 h 80"/>
              <a:gd name="T6" fmla="*/ 185 w 239"/>
              <a:gd name="T7" fmla="*/ 79 h 80"/>
              <a:gd name="T8" fmla="*/ 199 w 239"/>
              <a:gd name="T9" fmla="*/ 53 h 80"/>
              <a:gd name="T10" fmla="*/ 238 w 239"/>
              <a:gd name="T11" fmla="*/ 26 h 80"/>
              <a:gd name="T12" fmla="*/ 225 w 239"/>
              <a:gd name="T13" fmla="*/ 13 h 80"/>
              <a:gd name="T14" fmla="*/ 0 w 239"/>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 h="80">
                <a:moveTo>
                  <a:pt x="0" y="0"/>
                </a:moveTo>
                <a:lnTo>
                  <a:pt x="0" y="66"/>
                </a:lnTo>
                <a:lnTo>
                  <a:pt x="132" y="66"/>
                </a:lnTo>
                <a:lnTo>
                  <a:pt x="185" y="79"/>
                </a:lnTo>
                <a:lnTo>
                  <a:pt x="199" y="53"/>
                </a:lnTo>
                <a:lnTo>
                  <a:pt x="238" y="26"/>
                </a:lnTo>
                <a:lnTo>
                  <a:pt x="225" y="13"/>
                </a:lnTo>
                <a:lnTo>
                  <a:pt x="0" y="0"/>
                </a:lnTo>
              </a:path>
            </a:pathLst>
          </a:custGeom>
          <a:blipFill dpi="0" rotWithShape="0">
            <a:blip r:embed="rId6"/>
            <a:srcRect/>
            <a:tile tx="0" ty="0" sx="100000" sy="100000" flip="none" algn="tl"/>
          </a:blipFill>
          <a:ln w="2857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6078" name="Freeform 14" descr="Sand"/>
          <p:cNvSpPr>
            <a:spLocks/>
          </p:cNvSpPr>
          <p:nvPr/>
        </p:nvSpPr>
        <p:spPr bwMode="auto">
          <a:xfrm>
            <a:off x="4343400" y="5791200"/>
            <a:ext cx="417513" cy="225425"/>
          </a:xfrm>
          <a:custGeom>
            <a:avLst/>
            <a:gdLst>
              <a:gd name="T0" fmla="*/ 212 w 279"/>
              <a:gd name="T1" fmla="*/ 0 h 67"/>
              <a:gd name="T2" fmla="*/ 93 w 279"/>
              <a:gd name="T3" fmla="*/ 0 h 67"/>
              <a:gd name="T4" fmla="*/ 13 w 279"/>
              <a:gd name="T5" fmla="*/ 26 h 67"/>
              <a:gd name="T6" fmla="*/ 0 w 279"/>
              <a:gd name="T7" fmla="*/ 39 h 67"/>
              <a:gd name="T8" fmla="*/ 80 w 279"/>
              <a:gd name="T9" fmla="*/ 66 h 67"/>
              <a:gd name="T10" fmla="*/ 172 w 279"/>
              <a:gd name="T11" fmla="*/ 66 h 67"/>
              <a:gd name="T12" fmla="*/ 225 w 279"/>
              <a:gd name="T13" fmla="*/ 53 h 67"/>
              <a:gd name="T14" fmla="*/ 251 w 279"/>
              <a:gd name="T15" fmla="*/ 39 h 67"/>
              <a:gd name="T16" fmla="*/ 278 w 279"/>
              <a:gd name="T17" fmla="*/ 39 h 67"/>
              <a:gd name="T18" fmla="*/ 278 w 279"/>
              <a:gd name="T19" fmla="*/ 39 h 67"/>
              <a:gd name="T20" fmla="*/ 212 w 279"/>
              <a:gd name="T2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9" h="67">
                <a:moveTo>
                  <a:pt x="212" y="0"/>
                </a:moveTo>
                <a:lnTo>
                  <a:pt x="93" y="0"/>
                </a:lnTo>
                <a:lnTo>
                  <a:pt x="13" y="26"/>
                </a:lnTo>
                <a:lnTo>
                  <a:pt x="0" y="39"/>
                </a:lnTo>
                <a:lnTo>
                  <a:pt x="80" y="66"/>
                </a:lnTo>
                <a:lnTo>
                  <a:pt x="172" y="66"/>
                </a:lnTo>
                <a:lnTo>
                  <a:pt x="225" y="53"/>
                </a:lnTo>
                <a:lnTo>
                  <a:pt x="251" y="39"/>
                </a:lnTo>
                <a:lnTo>
                  <a:pt x="278" y="39"/>
                </a:lnTo>
                <a:lnTo>
                  <a:pt x="278" y="39"/>
                </a:lnTo>
                <a:lnTo>
                  <a:pt x="212" y="0"/>
                </a:lnTo>
              </a:path>
            </a:pathLst>
          </a:custGeom>
          <a:blipFill dpi="0" rotWithShape="0">
            <a:blip r:embed="rId6"/>
            <a:srcRect/>
            <a:tile tx="0" ty="0" sx="100000" sy="100000" flip="none" algn="tl"/>
          </a:blipFill>
          <a:ln w="2857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6079" name="Freeform 15" descr="Sand"/>
          <p:cNvSpPr>
            <a:spLocks/>
          </p:cNvSpPr>
          <p:nvPr/>
        </p:nvSpPr>
        <p:spPr bwMode="auto">
          <a:xfrm>
            <a:off x="4710113" y="5770563"/>
            <a:ext cx="514350" cy="225425"/>
          </a:xfrm>
          <a:custGeom>
            <a:avLst/>
            <a:gdLst>
              <a:gd name="T0" fmla="*/ 106 w 345"/>
              <a:gd name="T1" fmla="*/ 13 h 67"/>
              <a:gd name="T2" fmla="*/ 40 w 345"/>
              <a:gd name="T3" fmla="*/ 0 h 67"/>
              <a:gd name="T4" fmla="*/ 0 w 345"/>
              <a:gd name="T5" fmla="*/ 26 h 67"/>
              <a:gd name="T6" fmla="*/ 0 w 345"/>
              <a:gd name="T7" fmla="*/ 52 h 67"/>
              <a:gd name="T8" fmla="*/ 54 w 345"/>
              <a:gd name="T9" fmla="*/ 66 h 67"/>
              <a:gd name="T10" fmla="*/ 146 w 345"/>
              <a:gd name="T11" fmla="*/ 66 h 67"/>
              <a:gd name="T12" fmla="*/ 278 w 345"/>
              <a:gd name="T13" fmla="*/ 66 h 67"/>
              <a:gd name="T14" fmla="*/ 344 w 345"/>
              <a:gd name="T15" fmla="*/ 66 h 67"/>
              <a:gd name="T16" fmla="*/ 331 w 345"/>
              <a:gd name="T17" fmla="*/ 26 h 67"/>
              <a:gd name="T18" fmla="*/ 318 w 345"/>
              <a:gd name="T19" fmla="*/ 26 h 67"/>
              <a:gd name="T20" fmla="*/ 106 w 345"/>
              <a:gd name="T21" fmla="*/ 1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5" h="67">
                <a:moveTo>
                  <a:pt x="106" y="13"/>
                </a:moveTo>
                <a:lnTo>
                  <a:pt x="40" y="0"/>
                </a:lnTo>
                <a:lnTo>
                  <a:pt x="0" y="26"/>
                </a:lnTo>
                <a:lnTo>
                  <a:pt x="0" y="52"/>
                </a:lnTo>
                <a:lnTo>
                  <a:pt x="54" y="66"/>
                </a:lnTo>
                <a:lnTo>
                  <a:pt x="146" y="66"/>
                </a:lnTo>
                <a:lnTo>
                  <a:pt x="278" y="66"/>
                </a:lnTo>
                <a:lnTo>
                  <a:pt x="344" y="66"/>
                </a:lnTo>
                <a:lnTo>
                  <a:pt x="331" y="26"/>
                </a:lnTo>
                <a:lnTo>
                  <a:pt x="318" y="26"/>
                </a:lnTo>
                <a:lnTo>
                  <a:pt x="106" y="13"/>
                </a:lnTo>
              </a:path>
            </a:pathLst>
          </a:custGeom>
          <a:blipFill dpi="0" rotWithShape="0">
            <a:blip r:embed="rId6"/>
            <a:srcRect/>
            <a:tile tx="0" ty="0" sx="100000" sy="100000" flip="none" algn="tl"/>
          </a:blipFill>
          <a:ln w="2857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6080" name="Freeform 16"/>
          <p:cNvSpPr>
            <a:spLocks/>
          </p:cNvSpPr>
          <p:nvPr/>
        </p:nvSpPr>
        <p:spPr bwMode="auto">
          <a:xfrm>
            <a:off x="5073650" y="6015038"/>
            <a:ext cx="319088" cy="42862"/>
          </a:xfrm>
          <a:custGeom>
            <a:avLst/>
            <a:gdLst>
              <a:gd name="T0" fmla="*/ 132 w 226"/>
              <a:gd name="T1" fmla="*/ 0 h 27"/>
              <a:gd name="T2" fmla="*/ 53 w 226"/>
              <a:gd name="T3" fmla="*/ 0 h 27"/>
              <a:gd name="T4" fmla="*/ 0 w 226"/>
              <a:gd name="T5" fmla="*/ 0 h 27"/>
              <a:gd name="T6" fmla="*/ 0 w 226"/>
              <a:gd name="T7" fmla="*/ 0 h 27"/>
              <a:gd name="T8" fmla="*/ 13 w 226"/>
              <a:gd name="T9" fmla="*/ 13 h 27"/>
              <a:gd name="T10" fmla="*/ 79 w 226"/>
              <a:gd name="T11" fmla="*/ 26 h 27"/>
              <a:gd name="T12" fmla="*/ 225 w 226"/>
              <a:gd name="T13" fmla="*/ 13 h 27"/>
              <a:gd name="T14" fmla="*/ 225 w 226"/>
              <a:gd name="T15" fmla="*/ 13 h 27"/>
              <a:gd name="T16" fmla="*/ 225 w 226"/>
              <a:gd name="T17" fmla="*/ 13 h 27"/>
              <a:gd name="T18" fmla="*/ 132 w 22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27">
                <a:moveTo>
                  <a:pt x="132" y="0"/>
                </a:moveTo>
                <a:lnTo>
                  <a:pt x="53" y="0"/>
                </a:lnTo>
                <a:lnTo>
                  <a:pt x="0" y="0"/>
                </a:lnTo>
                <a:lnTo>
                  <a:pt x="0" y="0"/>
                </a:lnTo>
                <a:lnTo>
                  <a:pt x="13" y="13"/>
                </a:lnTo>
                <a:lnTo>
                  <a:pt x="79" y="26"/>
                </a:lnTo>
                <a:lnTo>
                  <a:pt x="225" y="13"/>
                </a:lnTo>
                <a:lnTo>
                  <a:pt x="225" y="13"/>
                </a:lnTo>
                <a:lnTo>
                  <a:pt x="225" y="13"/>
                </a:lnTo>
                <a:lnTo>
                  <a:pt x="132" y="0"/>
                </a:lnTo>
              </a:path>
            </a:pathLst>
          </a:custGeom>
          <a:solidFill>
            <a:srgbClr val="0F0800"/>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6081" name="Freeform 17" descr="Sand"/>
          <p:cNvSpPr>
            <a:spLocks/>
          </p:cNvSpPr>
          <p:nvPr/>
        </p:nvSpPr>
        <p:spPr bwMode="auto">
          <a:xfrm>
            <a:off x="5091113" y="5932488"/>
            <a:ext cx="357187" cy="273050"/>
          </a:xfrm>
          <a:custGeom>
            <a:avLst/>
            <a:gdLst>
              <a:gd name="T0" fmla="*/ 66 w 239"/>
              <a:gd name="T1" fmla="*/ 0 h 81"/>
              <a:gd name="T2" fmla="*/ 27 w 239"/>
              <a:gd name="T3" fmla="*/ 0 h 81"/>
              <a:gd name="T4" fmla="*/ 0 w 239"/>
              <a:gd name="T5" fmla="*/ 53 h 81"/>
              <a:gd name="T6" fmla="*/ 0 w 239"/>
              <a:gd name="T7" fmla="*/ 80 h 81"/>
              <a:gd name="T8" fmla="*/ 133 w 239"/>
              <a:gd name="T9" fmla="*/ 80 h 81"/>
              <a:gd name="T10" fmla="*/ 199 w 239"/>
              <a:gd name="T11" fmla="*/ 67 h 81"/>
              <a:gd name="T12" fmla="*/ 225 w 239"/>
              <a:gd name="T13" fmla="*/ 53 h 81"/>
              <a:gd name="T14" fmla="*/ 238 w 239"/>
              <a:gd name="T15" fmla="*/ 40 h 81"/>
              <a:gd name="T16" fmla="*/ 225 w 239"/>
              <a:gd name="T17" fmla="*/ 14 h 81"/>
              <a:gd name="T18" fmla="*/ 225 w 239"/>
              <a:gd name="T19" fmla="*/ 14 h 81"/>
              <a:gd name="T20" fmla="*/ 212 w 239"/>
              <a:gd name="T21" fmla="*/ 14 h 81"/>
              <a:gd name="T22" fmla="*/ 66 w 239"/>
              <a:gd name="T23"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9" h="81">
                <a:moveTo>
                  <a:pt x="66" y="0"/>
                </a:moveTo>
                <a:lnTo>
                  <a:pt x="27" y="0"/>
                </a:lnTo>
                <a:lnTo>
                  <a:pt x="0" y="53"/>
                </a:lnTo>
                <a:lnTo>
                  <a:pt x="0" y="80"/>
                </a:lnTo>
                <a:lnTo>
                  <a:pt x="133" y="80"/>
                </a:lnTo>
                <a:lnTo>
                  <a:pt x="199" y="67"/>
                </a:lnTo>
                <a:lnTo>
                  <a:pt x="225" y="53"/>
                </a:lnTo>
                <a:lnTo>
                  <a:pt x="238" y="40"/>
                </a:lnTo>
                <a:lnTo>
                  <a:pt x="225" y="14"/>
                </a:lnTo>
                <a:lnTo>
                  <a:pt x="225" y="14"/>
                </a:lnTo>
                <a:lnTo>
                  <a:pt x="212" y="14"/>
                </a:lnTo>
                <a:lnTo>
                  <a:pt x="66" y="0"/>
                </a:lnTo>
              </a:path>
            </a:pathLst>
          </a:custGeom>
          <a:blipFill dpi="0" rotWithShape="0">
            <a:blip r:embed="rId6"/>
            <a:srcRect/>
            <a:tile tx="0" ty="0" sx="100000" sy="100000" flip="none" algn="tl"/>
          </a:blipFill>
          <a:ln w="2857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6082" name="Text Box 18"/>
          <p:cNvSpPr txBox="1">
            <a:spLocks noChangeArrowheads="1"/>
          </p:cNvSpPr>
          <p:nvPr/>
        </p:nvSpPr>
        <p:spPr bwMode="auto">
          <a:xfrm>
            <a:off x="1828800" y="152400"/>
            <a:ext cx="5249863" cy="53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hangingPunct="0">
              <a:lnSpc>
                <a:spcPct val="80000"/>
              </a:lnSpc>
              <a:spcBef>
                <a:spcPct val="30000"/>
              </a:spcBef>
            </a:pPr>
            <a:r>
              <a:rPr lang="en-US" altLang="en-US" sz="3600" baseline="0">
                <a:solidFill>
                  <a:srgbClr val="663300"/>
                </a:solidFill>
                <a:effectLst>
                  <a:outerShdw blurRad="38100" dist="38100" dir="2700000" algn="tl">
                    <a:srgbClr val="000000"/>
                  </a:outerShdw>
                </a:effectLst>
              </a:rPr>
              <a:t>A Properly Repotted Plant</a:t>
            </a:r>
          </a:p>
        </p:txBody>
      </p:sp>
      <p:sp>
        <p:nvSpPr>
          <p:cNvPr id="216083" name="Text Box 19"/>
          <p:cNvSpPr txBox="1">
            <a:spLocks noChangeArrowheads="1"/>
          </p:cNvSpPr>
          <p:nvPr/>
        </p:nvSpPr>
        <p:spPr bwMode="auto">
          <a:xfrm>
            <a:off x="4029075" y="4033838"/>
            <a:ext cx="1417638" cy="111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lnSpc>
                <a:spcPct val="80000"/>
              </a:lnSpc>
              <a:spcBef>
                <a:spcPct val="30000"/>
              </a:spcBef>
            </a:pPr>
            <a:r>
              <a:rPr lang="en-US" altLang="en-US" sz="2800" baseline="0">
                <a:solidFill>
                  <a:srgbClr val="FFCC00"/>
                </a:solidFill>
                <a:effectLst>
                  <a:outerShdw blurRad="38100" dist="38100" dir="2700000" algn="tl">
                    <a:srgbClr val="000000"/>
                  </a:outerShdw>
                </a:effectLst>
              </a:rPr>
              <a:t>original </a:t>
            </a:r>
            <a:br>
              <a:rPr lang="en-US" altLang="en-US" sz="2800" baseline="0">
                <a:solidFill>
                  <a:srgbClr val="FFCC00"/>
                </a:solidFill>
                <a:effectLst>
                  <a:outerShdw blurRad="38100" dist="38100" dir="2700000" algn="tl">
                    <a:srgbClr val="000000"/>
                  </a:outerShdw>
                </a:effectLst>
              </a:rPr>
            </a:br>
            <a:r>
              <a:rPr lang="en-US" altLang="en-US" sz="2800" baseline="0">
                <a:solidFill>
                  <a:srgbClr val="FFCC00"/>
                </a:solidFill>
                <a:effectLst>
                  <a:outerShdw blurRad="38100" dist="38100" dir="2700000" algn="tl">
                    <a:srgbClr val="000000"/>
                  </a:outerShdw>
                </a:effectLst>
              </a:rPr>
              <a:t>root </a:t>
            </a:r>
            <a:br>
              <a:rPr lang="en-US" altLang="en-US" sz="2800" baseline="0">
                <a:solidFill>
                  <a:srgbClr val="FFCC00"/>
                </a:solidFill>
                <a:effectLst>
                  <a:outerShdw blurRad="38100" dist="38100" dir="2700000" algn="tl">
                    <a:srgbClr val="000000"/>
                  </a:outerShdw>
                </a:effectLst>
              </a:rPr>
            </a:br>
            <a:r>
              <a:rPr lang="en-US" altLang="en-US" sz="2800" baseline="0">
                <a:solidFill>
                  <a:srgbClr val="FFCC00"/>
                </a:solidFill>
                <a:effectLst>
                  <a:outerShdw blurRad="38100" dist="38100" dir="2700000" algn="tl">
                    <a:srgbClr val="000000"/>
                  </a:outerShdw>
                </a:effectLst>
              </a:rPr>
              <a:t>mass</a:t>
            </a:r>
          </a:p>
        </p:txBody>
      </p:sp>
      <p:sp>
        <p:nvSpPr>
          <p:cNvPr id="216084" name="Text Box 20"/>
          <p:cNvSpPr txBox="1">
            <a:spLocks noChangeArrowheads="1"/>
          </p:cNvSpPr>
          <p:nvPr/>
        </p:nvSpPr>
        <p:spPr bwMode="auto">
          <a:xfrm>
            <a:off x="334963" y="3832225"/>
            <a:ext cx="2720975"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lnSpc>
                <a:spcPct val="80000"/>
              </a:lnSpc>
              <a:spcBef>
                <a:spcPct val="30000"/>
              </a:spcBef>
            </a:pPr>
            <a:r>
              <a:rPr lang="en-US" altLang="en-US" baseline="0">
                <a:solidFill>
                  <a:srgbClr val="663300"/>
                </a:solidFill>
                <a:effectLst>
                  <a:outerShdw blurRad="38100" dist="38100" dir="2700000" algn="tl">
                    <a:srgbClr val="000000"/>
                  </a:outerShdw>
                </a:effectLst>
              </a:rPr>
              <a:t>new soil is firmly </a:t>
            </a:r>
            <a:br>
              <a:rPr lang="en-US" altLang="en-US" baseline="0">
                <a:solidFill>
                  <a:srgbClr val="663300"/>
                </a:solidFill>
                <a:effectLst>
                  <a:outerShdw blurRad="38100" dist="38100" dir="2700000" algn="tl">
                    <a:srgbClr val="000000"/>
                  </a:outerShdw>
                </a:effectLst>
              </a:rPr>
            </a:br>
            <a:r>
              <a:rPr lang="en-US" altLang="en-US" baseline="0">
                <a:solidFill>
                  <a:srgbClr val="663300"/>
                </a:solidFill>
                <a:effectLst>
                  <a:outerShdw blurRad="38100" dist="38100" dir="2700000" algn="tl">
                    <a:srgbClr val="000000"/>
                  </a:outerShdw>
                </a:effectLst>
              </a:rPr>
              <a:t> packed into </a:t>
            </a:r>
            <a:br>
              <a:rPr lang="en-US" altLang="en-US" baseline="0">
                <a:solidFill>
                  <a:srgbClr val="663300"/>
                </a:solidFill>
                <a:effectLst>
                  <a:outerShdw blurRad="38100" dist="38100" dir="2700000" algn="tl">
                    <a:srgbClr val="000000"/>
                  </a:outerShdw>
                </a:effectLst>
              </a:rPr>
            </a:br>
            <a:r>
              <a:rPr lang="en-US" altLang="en-US" baseline="0">
                <a:solidFill>
                  <a:srgbClr val="663300"/>
                </a:solidFill>
                <a:effectLst>
                  <a:outerShdw blurRad="38100" dist="38100" dir="2700000" algn="tl">
                    <a:srgbClr val="000000"/>
                  </a:outerShdw>
                </a:effectLst>
              </a:rPr>
              <a:t>place, but not </a:t>
            </a:r>
            <a:br>
              <a:rPr lang="en-US" altLang="en-US" baseline="0">
                <a:solidFill>
                  <a:srgbClr val="663300"/>
                </a:solidFill>
                <a:effectLst>
                  <a:outerShdw blurRad="38100" dist="38100" dir="2700000" algn="tl">
                    <a:srgbClr val="000000"/>
                  </a:outerShdw>
                </a:effectLst>
              </a:rPr>
            </a:br>
            <a:r>
              <a:rPr lang="en-US" altLang="en-US" baseline="0">
                <a:solidFill>
                  <a:srgbClr val="663300"/>
                </a:solidFill>
                <a:effectLst>
                  <a:outerShdw blurRad="38100" dist="38100" dir="2700000" algn="tl">
                    <a:srgbClr val="000000"/>
                  </a:outerShdw>
                </a:effectLst>
              </a:rPr>
              <a:t>to excess</a:t>
            </a:r>
          </a:p>
        </p:txBody>
      </p:sp>
      <p:sp>
        <p:nvSpPr>
          <p:cNvPr id="216085" name="Text Box 21"/>
          <p:cNvSpPr txBox="1">
            <a:spLocks noChangeArrowheads="1"/>
          </p:cNvSpPr>
          <p:nvPr/>
        </p:nvSpPr>
        <p:spPr bwMode="auto">
          <a:xfrm>
            <a:off x="609600" y="1241425"/>
            <a:ext cx="2819400"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0" hangingPunct="0">
              <a:lnSpc>
                <a:spcPct val="80000"/>
              </a:lnSpc>
              <a:spcBef>
                <a:spcPct val="30000"/>
              </a:spcBef>
            </a:pPr>
            <a:r>
              <a:rPr lang="en-US" altLang="en-US" baseline="0">
                <a:solidFill>
                  <a:srgbClr val="663300"/>
                </a:solidFill>
                <a:effectLst>
                  <a:outerShdw blurRad="38100" dist="38100" dir="2700000" algn="tl">
                    <a:srgbClr val="000000"/>
                  </a:outerShdw>
                </a:effectLst>
              </a:rPr>
              <a:t>plant is vertically </a:t>
            </a:r>
            <a:br>
              <a:rPr lang="en-US" altLang="en-US" baseline="0">
                <a:solidFill>
                  <a:srgbClr val="663300"/>
                </a:solidFill>
                <a:effectLst>
                  <a:outerShdw blurRad="38100" dist="38100" dir="2700000" algn="tl">
                    <a:srgbClr val="000000"/>
                  </a:outerShdw>
                </a:effectLst>
              </a:rPr>
            </a:br>
            <a:r>
              <a:rPr lang="en-US" altLang="en-US" baseline="0">
                <a:solidFill>
                  <a:srgbClr val="663300"/>
                </a:solidFill>
                <a:effectLst>
                  <a:outerShdw blurRad="38100" dist="38100" dir="2700000" algn="tl">
                    <a:srgbClr val="000000"/>
                  </a:outerShdw>
                </a:effectLst>
              </a:rPr>
              <a:t>aligned and centered </a:t>
            </a:r>
            <a:br>
              <a:rPr lang="en-US" altLang="en-US" baseline="0">
                <a:solidFill>
                  <a:srgbClr val="663300"/>
                </a:solidFill>
                <a:effectLst>
                  <a:outerShdw blurRad="38100" dist="38100" dir="2700000" algn="tl">
                    <a:srgbClr val="000000"/>
                  </a:outerShdw>
                </a:effectLst>
              </a:rPr>
            </a:br>
            <a:r>
              <a:rPr lang="en-US" altLang="en-US" baseline="0">
                <a:solidFill>
                  <a:srgbClr val="663300"/>
                </a:solidFill>
                <a:effectLst>
                  <a:outerShdw blurRad="38100" dist="38100" dir="2700000" algn="tl">
                    <a:srgbClr val="000000"/>
                  </a:outerShdw>
                </a:effectLst>
              </a:rPr>
              <a:t>in the pot</a:t>
            </a:r>
          </a:p>
        </p:txBody>
      </p:sp>
      <p:sp>
        <p:nvSpPr>
          <p:cNvPr id="216086" name="Text Box 22"/>
          <p:cNvSpPr txBox="1">
            <a:spLocks noChangeArrowheads="1"/>
          </p:cNvSpPr>
          <p:nvPr/>
        </p:nvSpPr>
        <p:spPr bwMode="auto">
          <a:xfrm>
            <a:off x="6248400" y="989013"/>
            <a:ext cx="2779713"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0" hangingPunct="0">
              <a:lnSpc>
                <a:spcPct val="80000"/>
              </a:lnSpc>
              <a:spcBef>
                <a:spcPct val="30000"/>
              </a:spcBef>
            </a:pPr>
            <a:r>
              <a:rPr lang="en-US" altLang="en-US" baseline="0">
                <a:solidFill>
                  <a:srgbClr val="663300"/>
                </a:solidFill>
                <a:effectLst>
                  <a:outerShdw blurRad="38100" dist="38100" dir="2700000" algn="tl">
                    <a:srgbClr val="000000"/>
                  </a:outerShdw>
                </a:effectLst>
              </a:rPr>
              <a:t>plant is repotted at original </a:t>
            </a:r>
            <a:br>
              <a:rPr lang="en-US" altLang="en-US" baseline="0">
                <a:solidFill>
                  <a:srgbClr val="663300"/>
                </a:solidFill>
                <a:effectLst>
                  <a:outerShdw blurRad="38100" dist="38100" dir="2700000" algn="tl">
                    <a:srgbClr val="000000"/>
                  </a:outerShdw>
                </a:effectLst>
              </a:rPr>
            </a:br>
            <a:r>
              <a:rPr lang="en-US" altLang="en-US" baseline="0">
                <a:solidFill>
                  <a:srgbClr val="663300"/>
                </a:solidFill>
                <a:effectLst>
                  <a:outerShdw blurRad="38100" dist="38100" dir="2700000" algn="tl">
                    <a:srgbClr val="000000"/>
                  </a:outerShdw>
                </a:effectLst>
              </a:rPr>
              <a:t>depth</a:t>
            </a:r>
          </a:p>
        </p:txBody>
      </p:sp>
      <p:sp>
        <p:nvSpPr>
          <p:cNvPr id="216087" name="Text Box 23"/>
          <p:cNvSpPr txBox="1">
            <a:spLocks noChangeArrowheads="1"/>
          </p:cNvSpPr>
          <p:nvPr/>
        </p:nvSpPr>
        <p:spPr bwMode="auto">
          <a:xfrm>
            <a:off x="508000" y="2855913"/>
            <a:ext cx="2460625"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lnSpc>
                <a:spcPct val="80000"/>
              </a:lnSpc>
              <a:spcBef>
                <a:spcPct val="30000"/>
              </a:spcBef>
            </a:pPr>
            <a:r>
              <a:rPr lang="en-US" altLang="en-US" baseline="0">
                <a:solidFill>
                  <a:srgbClr val="663300"/>
                </a:solidFill>
                <a:effectLst>
                  <a:outerShdw blurRad="38100" dist="38100" dir="2700000" algn="tl">
                    <a:srgbClr val="000000"/>
                  </a:outerShdw>
                </a:effectLst>
              </a:rPr>
              <a:t>water reservoir </a:t>
            </a:r>
            <a:br>
              <a:rPr lang="en-US" altLang="en-US" baseline="0">
                <a:solidFill>
                  <a:srgbClr val="663300"/>
                </a:solidFill>
                <a:effectLst>
                  <a:outerShdw blurRad="38100" dist="38100" dir="2700000" algn="tl">
                    <a:srgbClr val="000000"/>
                  </a:outerShdw>
                </a:effectLst>
              </a:rPr>
            </a:br>
            <a:r>
              <a:rPr lang="en-US" altLang="en-US" baseline="0">
                <a:solidFill>
                  <a:srgbClr val="663300"/>
                </a:solidFill>
                <a:effectLst>
                  <a:outerShdw blurRad="38100" dist="38100" dir="2700000" algn="tl">
                    <a:srgbClr val="000000"/>
                  </a:outerShdw>
                </a:effectLst>
              </a:rPr>
              <a:t>  is approx. 1-2"</a:t>
            </a:r>
          </a:p>
        </p:txBody>
      </p:sp>
      <p:sp>
        <p:nvSpPr>
          <p:cNvPr id="216088" name="Text Box 24"/>
          <p:cNvSpPr txBox="1">
            <a:spLocks noChangeArrowheads="1"/>
          </p:cNvSpPr>
          <p:nvPr/>
        </p:nvSpPr>
        <p:spPr bwMode="auto">
          <a:xfrm>
            <a:off x="6477000" y="2359025"/>
            <a:ext cx="2405063"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0" hangingPunct="0">
              <a:lnSpc>
                <a:spcPct val="80000"/>
              </a:lnSpc>
              <a:spcBef>
                <a:spcPct val="30000"/>
              </a:spcBef>
            </a:pPr>
            <a:r>
              <a:rPr lang="en-US" altLang="en-US" baseline="0">
                <a:solidFill>
                  <a:srgbClr val="663300"/>
                </a:solidFill>
                <a:effectLst>
                  <a:outerShdw blurRad="38100" dist="38100" dir="2700000" algn="tl">
                    <a:srgbClr val="000000"/>
                  </a:outerShdw>
                </a:effectLst>
              </a:rPr>
              <a:t>1 inch of new </a:t>
            </a:r>
            <a:br>
              <a:rPr lang="en-US" altLang="en-US" baseline="0">
                <a:solidFill>
                  <a:srgbClr val="663300"/>
                </a:solidFill>
                <a:effectLst>
                  <a:outerShdw blurRad="38100" dist="38100" dir="2700000" algn="tl">
                    <a:srgbClr val="000000"/>
                  </a:outerShdw>
                </a:effectLst>
              </a:rPr>
            </a:br>
            <a:r>
              <a:rPr lang="en-US" altLang="en-US" baseline="0">
                <a:solidFill>
                  <a:srgbClr val="663300"/>
                </a:solidFill>
                <a:effectLst>
                  <a:outerShdw blurRad="38100" dist="38100" dir="2700000" algn="tl">
                    <a:srgbClr val="000000"/>
                  </a:outerShdw>
                </a:effectLst>
              </a:rPr>
              <a:t>soil is present on all sides</a:t>
            </a:r>
          </a:p>
        </p:txBody>
      </p:sp>
      <p:sp>
        <p:nvSpPr>
          <p:cNvPr id="216089" name="Line 25"/>
          <p:cNvSpPr>
            <a:spLocks noChangeShapeType="1"/>
          </p:cNvSpPr>
          <p:nvPr/>
        </p:nvSpPr>
        <p:spPr bwMode="auto">
          <a:xfrm>
            <a:off x="2971800" y="2362200"/>
            <a:ext cx="762000" cy="76200"/>
          </a:xfrm>
          <a:prstGeom prst="line">
            <a:avLst/>
          </a:prstGeom>
          <a:noFill/>
          <a:ln w="20320">
            <a:solidFill>
              <a:srgbClr val="66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6090" name="Line 26"/>
          <p:cNvSpPr>
            <a:spLocks noChangeShapeType="1"/>
          </p:cNvSpPr>
          <p:nvPr/>
        </p:nvSpPr>
        <p:spPr bwMode="auto">
          <a:xfrm>
            <a:off x="2895600" y="3429000"/>
            <a:ext cx="498475" cy="341313"/>
          </a:xfrm>
          <a:prstGeom prst="line">
            <a:avLst/>
          </a:prstGeom>
          <a:noFill/>
          <a:ln w="20320">
            <a:solidFill>
              <a:srgbClr val="66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6091" name="Line 27"/>
          <p:cNvSpPr>
            <a:spLocks noChangeShapeType="1"/>
          </p:cNvSpPr>
          <p:nvPr/>
        </p:nvSpPr>
        <p:spPr bwMode="auto">
          <a:xfrm>
            <a:off x="2952750" y="4419600"/>
            <a:ext cx="671513" cy="0"/>
          </a:xfrm>
          <a:prstGeom prst="line">
            <a:avLst/>
          </a:prstGeom>
          <a:noFill/>
          <a:ln w="20320">
            <a:solidFill>
              <a:srgbClr val="66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6092" name="Line 28"/>
          <p:cNvSpPr>
            <a:spLocks noChangeShapeType="1"/>
          </p:cNvSpPr>
          <p:nvPr/>
        </p:nvSpPr>
        <p:spPr bwMode="auto">
          <a:xfrm flipH="1">
            <a:off x="5791200" y="2819400"/>
            <a:ext cx="762000" cy="1295400"/>
          </a:xfrm>
          <a:prstGeom prst="line">
            <a:avLst/>
          </a:prstGeom>
          <a:noFill/>
          <a:ln w="20320">
            <a:solidFill>
              <a:srgbClr val="66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6093" name="Line 29"/>
          <p:cNvSpPr>
            <a:spLocks noChangeShapeType="1"/>
          </p:cNvSpPr>
          <p:nvPr/>
        </p:nvSpPr>
        <p:spPr bwMode="auto">
          <a:xfrm flipH="1">
            <a:off x="5562600" y="1600200"/>
            <a:ext cx="1143000" cy="2057400"/>
          </a:xfrm>
          <a:prstGeom prst="line">
            <a:avLst/>
          </a:prstGeom>
          <a:noFill/>
          <a:ln w="20320">
            <a:solidFill>
              <a:srgbClr val="66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6094" name="Text Box 30"/>
          <p:cNvSpPr txBox="1">
            <a:spLocks noChangeArrowheads="1"/>
          </p:cNvSpPr>
          <p:nvPr/>
        </p:nvSpPr>
        <p:spPr bwMode="auto">
          <a:xfrm>
            <a:off x="298450" y="5426075"/>
            <a:ext cx="32067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0" hangingPunct="0">
              <a:lnSpc>
                <a:spcPct val="75000"/>
              </a:lnSpc>
              <a:spcBef>
                <a:spcPct val="30000"/>
              </a:spcBef>
            </a:pPr>
            <a:r>
              <a:rPr lang="en-US" altLang="en-US" baseline="0">
                <a:solidFill>
                  <a:srgbClr val="663300"/>
                </a:solidFill>
                <a:effectLst>
                  <a:outerShdw blurRad="38100" dist="38100" dir="2700000" algn="tl">
                    <a:srgbClr val="000000"/>
                  </a:outerShdw>
                </a:effectLst>
              </a:rPr>
              <a:t>pot chips or shards are placed  </a:t>
            </a:r>
            <a:br>
              <a:rPr lang="en-US" altLang="en-US" baseline="0">
                <a:solidFill>
                  <a:srgbClr val="663300"/>
                </a:solidFill>
                <a:effectLst>
                  <a:outerShdw blurRad="38100" dist="38100" dir="2700000" algn="tl">
                    <a:srgbClr val="000000"/>
                  </a:outerShdw>
                </a:effectLst>
              </a:rPr>
            </a:br>
            <a:r>
              <a:rPr lang="en-US" altLang="en-US" baseline="0">
                <a:solidFill>
                  <a:srgbClr val="663300"/>
                </a:solidFill>
                <a:effectLst>
                  <a:outerShdw blurRad="38100" dist="38100" dir="2700000" algn="tl">
                    <a:srgbClr val="000000"/>
                  </a:outerShdw>
                </a:effectLst>
              </a:rPr>
              <a:t>to reduce erosion </a:t>
            </a:r>
            <a:br>
              <a:rPr lang="en-US" altLang="en-US" baseline="0">
                <a:solidFill>
                  <a:srgbClr val="663300"/>
                </a:solidFill>
                <a:effectLst>
                  <a:outerShdw blurRad="38100" dist="38100" dir="2700000" algn="tl">
                    <a:srgbClr val="000000"/>
                  </a:outerShdw>
                </a:effectLst>
              </a:rPr>
            </a:br>
            <a:r>
              <a:rPr lang="en-US" altLang="en-US" baseline="0">
                <a:solidFill>
                  <a:srgbClr val="663300"/>
                </a:solidFill>
                <a:effectLst>
                  <a:outerShdw blurRad="38100" dist="38100" dir="2700000" algn="tl">
                    <a:srgbClr val="000000"/>
                  </a:outerShdw>
                </a:effectLst>
              </a:rPr>
              <a:t>(optional)</a:t>
            </a:r>
          </a:p>
        </p:txBody>
      </p:sp>
      <p:sp>
        <p:nvSpPr>
          <p:cNvPr id="216095" name="Text Box 31"/>
          <p:cNvSpPr txBox="1">
            <a:spLocks noChangeArrowheads="1"/>
          </p:cNvSpPr>
          <p:nvPr/>
        </p:nvSpPr>
        <p:spPr bwMode="auto">
          <a:xfrm>
            <a:off x="6629400" y="3817938"/>
            <a:ext cx="2100263"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0" hangingPunct="0">
              <a:lnSpc>
                <a:spcPct val="75000"/>
              </a:lnSpc>
              <a:spcBef>
                <a:spcPct val="30000"/>
              </a:spcBef>
            </a:pPr>
            <a:r>
              <a:rPr lang="en-US" altLang="en-US" baseline="0">
                <a:solidFill>
                  <a:srgbClr val="663300"/>
                </a:solidFill>
                <a:effectLst>
                  <a:outerShdw blurRad="38100" dist="38100" dir="2700000" algn="tl">
                    <a:srgbClr val="000000"/>
                  </a:outerShdw>
                </a:effectLst>
              </a:rPr>
              <a:t>1” of firmed </a:t>
            </a:r>
            <a:br>
              <a:rPr lang="en-US" altLang="en-US" baseline="0">
                <a:solidFill>
                  <a:srgbClr val="663300"/>
                </a:solidFill>
                <a:effectLst>
                  <a:outerShdw blurRad="38100" dist="38100" dir="2700000" algn="tl">
                    <a:srgbClr val="000000"/>
                  </a:outerShdw>
                </a:effectLst>
              </a:rPr>
            </a:br>
            <a:r>
              <a:rPr lang="en-US" altLang="en-US" baseline="0">
                <a:solidFill>
                  <a:srgbClr val="663300"/>
                </a:solidFill>
                <a:effectLst>
                  <a:outerShdw blurRad="38100" dist="38100" dir="2700000" algn="tl">
                    <a:srgbClr val="000000"/>
                  </a:outerShdw>
                </a:effectLst>
              </a:rPr>
              <a:t>soil mix is placed at bottom</a:t>
            </a:r>
          </a:p>
        </p:txBody>
      </p:sp>
      <p:sp>
        <p:nvSpPr>
          <p:cNvPr id="216096" name="Text Box 32"/>
          <p:cNvSpPr txBox="1">
            <a:spLocks noChangeArrowheads="1"/>
          </p:cNvSpPr>
          <p:nvPr/>
        </p:nvSpPr>
        <p:spPr bwMode="auto">
          <a:xfrm>
            <a:off x="6469063" y="5426075"/>
            <a:ext cx="2370137"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0" hangingPunct="0">
              <a:lnSpc>
                <a:spcPct val="75000"/>
              </a:lnSpc>
              <a:spcBef>
                <a:spcPct val="30000"/>
              </a:spcBef>
            </a:pPr>
            <a:r>
              <a:rPr lang="en-US" altLang="en-US" baseline="0">
                <a:solidFill>
                  <a:srgbClr val="663300"/>
                </a:solidFill>
                <a:effectLst>
                  <a:outerShdw blurRad="38100" dist="38100" dir="2700000" algn="tl">
                    <a:srgbClr val="000000"/>
                  </a:outerShdw>
                </a:effectLst>
              </a:rPr>
              <a:t>gravel layer is used for </a:t>
            </a:r>
            <a:br>
              <a:rPr lang="en-US" altLang="en-US" baseline="0">
                <a:solidFill>
                  <a:srgbClr val="663300"/>
                </a:solidFill>
                <a:effectLst>
                  <a:outerShdw blurRad="38100" dist="38100" dir="2700000" algn="tl">
                    <a:srgbClr val="000000"/>
                  </a:outerShdw>
                </a:effectLst>
              </a:rPr>
            </a:br>
            <a:r>
              <a:rPr lang="en-US" altLang="en-US" baseline="0">
                <a:solidFill>
                  <a:srgbClr val="663300"/>
                </a:solidFill>
                <a:effectLst>
                  <a:outerShdw blurRad="38100" dist="38100" dir="2700000" algn="tl">
                    <a:srgbClr val="000000"/>
                  </a:outerShdw>
                </a:effectLst>
              </a:rPr>
              <a:t>drainage (optional)</a:t>
            </a:r>
          </a:p>
        </p:txBody>
      </p:sp>
      <p:sp>
        <p:nvSpPr>
          <p:cNvPr id="216097" name="Line 33"/>
          <p:cNvSpPr>
            <a:spLocks noChangeShapeType="1"/>
          </p:cNvSpPr>
          <p:nvPr/>
        </p:nvSpPr>
        <p:spPr bwMode="auto">
          <a:xfrm flipV="1">
            <a:off x="3200400" y="6019800"/>
            <a:ext cx="1143000" cy="457200"/>
          </a:xfrm>
          <a:prstGeom prst="line">
            <a:avLst/>
          </a:prstGeom>
          <a:noFill/>
          <a:ln w="20320">
            <a:solidFill>
              <a:srgbClr val="66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6098" name="Line 34"/>
          <p:cNvSpPr>
            <a:spLocks noChangeShapeType="1"/>
          </p:cNvSpPr>
          <p:nvPr/>
        </p:nvSpPr>
        <p:spPr bwMode="auto">
          <a:xfrm flipH="1">
            <a:off x="5543550" y="5867400"/>
            <a:ext cx="838200" cy="0"/>
          </a:xfrm>
          <a:prstGeom prst="line">
            <a:avLst/>
          </a:prstGeom>
          <a:noFill/>
          <a:ln w="20320">
            <a:solidFill>
              <a:srgbClr val="66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6099" name="Line 35"/>
          <p:cNvSpPr>
            <a:spLocks noChangeShapeType="1"/>
          </p:cNvSpPr>
          <p:nvPr/>
        </p:nvSpPr>
        <p:spPr bwMode="auto">
          <a:xfrm flipH="1">
            <a:off x="4724400" y="4495800"/>
            <a:ext cx="1905000" cy="1066800"/>
          </a:xfrm>
          <a:prstGeom prst="line">
            <a:avLst/>
          </a:prstGeom>
          <a:noFill/>
          <a:ln w="20320">
            <a:solidFill>
              <a:srgbClr val="66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6100" name="Line 36"/>
          <p:cNvSpPr>
            <a:spLocks noChangeShapeType="1"/>
          </p:cNvSpPr>
          <p:nvPr/>
        </p:nvSpPr>
        <p:spPr bwMode="auto">
          <a:xfrm>
            <a:off x="1752600" y="762000"/>
            <a:ext cx="5334000" cy="0"/>
          </a:xfrm>
          <a:prstGeom prst="line">
            <a:avLst/>
          </a:prstGeom>
          <a:noFill/>
          <a:ln w="76200" cmpd="tri">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608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7" presetClass="entr" presetSubtype="8" fill="hold" grpId="0" nodeType="clickEffect">
                                  <p:stCondLst>
                                    <p:cond delay="0"/>
                                  </p:stCondLst>
                                  <p:childTnLst>
                                    <p:set>
                                      <p:cBhvr>
                                        <p:cTn id="10" dur="1" fill="hold">
                                          <p:stCondLst>
                                            <p:cond delay="0"/>
                                          </p:stCondLst>
                                        </p:cTn>
                                        <p:tgtEl>
                                          <p:spTgt spid="216089"/>
                                        </p:tgtEl>
                                        <p:attrNameLst>
                                          <p:attrName>style.visibility</p:attrName>
                                        </p:attrNameLst>
                                      </p:cBhvr>
                                      <p:to>
                                        <p:strVal val="visible"/>
                                      </p:to>
                                    </p:set>
                                    <p:anim calcmode="lin" valueType="num">
                                      <p:cBhvr>
                                        <p:cTn id="11" dur="500" fill="hold"/>
                                        <p:tgtEl>
                                          <p:spTgt spid="216089"/>
                                        </p:tgtEl>
                                        <p:attrNameLst>
                                          <p:attrName>ppt_x</p:attrName>
                                        </p:attrNameLst>
                                      </p:cBhvr>
                                      <p:tavLst>
                                        <p:tav tm="0">
                                          <p:val>
                                            <p:strVal val="#ppt_x-#ppt_w/2"/>
                                          </p:val>
                                        </p:tav>
                                        <p:tav tm="100000">
                                          <p:val>
                                            <p:strVal val="#ppt_x"/>
                                          </p:val>
                                        </p:tav>
                                      </p:tavLst>
                                    </p:anim>
                                    <p:anim calcmode="lin" valueType="num">
                                      <p:cBhvr>
                                        <p:cTn id="12" dur="500" fill="hold"/>
                                        <p:tgtEl>
                                          <p:spTgt spid="216089"/>
                                        </p:tgtEl>
                                        <p:attrNameLst>
                                          <p:attrName>ppt_y</p:attrName>
                                        </p:attrNameLst>
                                      </p:cBhvr>
                                      <p:tavLst>
                                        <p:tav tm="0">
                                          <p:val>
                                            <p:strVal val="#ppt_y"/>
                                          </p:val>
                                        </p:tav>
                                        <p:tav tm="100000">
                                          <p:val>
                                            <p:strVal val="#ppt_y"/>
                                          </p:val>
                                        </p:tav>
                                      </p:tavLst>
                                    </p:anim>
                                    <p:anim calcmode="lin" valueType="num">
                                      <p:cBhvr>
                                        <p:cTn id="13" dur="500" fill="hold"/>
                                        <p:tgtEl>
                                          <p:spTgt spid="216089"/>
                                        </p:tgtEl>
                                        <p:attrNameLst>
                                          <p:attrName>ppt_w</p:attrName>
                                        </p:attrNameLst>
                                      </p:cBhvr>
                                      <p:tavLst>
                                        <p:tav tm="0">
                                          <p:val>
                                            <p:fltVal val="0"/>
                                          </p:val>
                                        </p:tav>
                                        <p:tav tm="100000">
                                          <p:val>
                                            <p:strVal val="#ppt_w"/>
                                          </p:val>
                                        </p:tav>
                                      </p:tavLst>
                                    </p:anim>
                                    <p:anim calcmode="lin" valueType="num">
                                      <p:cBhvr>
                                        <p:cTn id="14" dur="500" fill="hold"/>
                                        <p:tgtEl>
                                          <p:spTgt spid="216089"/>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1608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2" fill="hold" grpId="0" nodeType="clickEffect">
                                  <p:stCondLst>
                                    <p:cond delay="0"/>
                                  </p:stCondLst>
                                  <p:childTnLst>
                                    <p:set>
                                      <p:cBhvr>
                                        <p:cTn id="22" dur="1" fill="hold">
                                          <p:stCondLst>
                                            <p:cond delay="0"/>
                                          </p:stCondLst>
                                        </p:cTn>
                                        <p:tgtEl>
                                          <p:spTgt spid="216093"/>
                                        </p:tgtEl>
                                        <p:attrNameLst>
                                          <p:attrName>style.visibility</p:attrName>
                                        </p:attrNameLst>
                                      </p:cBhvr>
                                      <p:to>
                                        <p:strVal val="visible"/>
                                      </p:to>
                                    </p:set>
                                    <p:anim calcmode="lin" valueType="num">
                                      <p:cBhvr>
                                        <p:cTn id="23" dur="500" fill="hold"/>
                                        <p:tgtEl>
                                          <p:spTgt spid="216093"/>
                                        </p:tgtEl>
                                        <p:attrNameLst>
                                          <p:attrName>ppt_x</p:attrName>
                                        </p:attrNameLst>
                                      </p:cBhvr>
                                      <p:tavLst>
                                        <p:tav tm="0">
                                          <p:val>
                                            <p:strVal val="#ppt_x+#ppt_w/2"/>
                                          </p:val>
                                        </p:tav>
                                        <p:tav tm="100000">
                                          <p:val>
                                            <p:strVal val="#ppt_x"/>
                                          </p:val>
                                        </p:tav>
                                      </p:tavLst>
                                    </p:anim>
                                    <p:anim calcmode="lin" valueType="num">
                                      <p:cBhvr>
                                        <p:cTn id="24" dur="500" fill="hold"/>
                                        <p:tgtEl>
                                          <p:spTgt spid="216093"/>
                                        </p:tgtEl>
                                        <p:attrNameLst>
                                          <p:attrName>ppt_y</p:attrName>
                                        </p:attrNameLst>
                                      </p:cBhvr>
                                      <p:tavLst>
                                        <p:tav tm="0">
                                          <p:val>
                                            <p:strVal val="#ppt_y"/>
                                          </p:val>
                                        </p:tav>
                                        <p:tav tm="100000">
                                          <p:val>
                                            <p:strVal val="#ppt_y"/>
                                          </p:val>
                                        </p:tav>
                                      </p:tavLst>
                                    </p:anim>
                                    <p:anim calcmode="lin" valueType="num">
                                      <p:cBhvr>
                                        <p:cTn id="25" dur="500" fill="hold"/>
                                        <p:tgtEl>
                                          <p:spTgt spid="216093"/>
                                        </p:tgtEl>
                                        <p:attrNameLst>
                                          <p:attrName>ppt_w</p:attrName>
                                        </p:attrNameLst>
                                      </p:cBhvr>
                                      <p:tavLst>
                                        <p:tav tm="0">
                                          <p:val>
                                            <p:fltVal val="0"/>
                                          </p:val>
                                        </p:tav>
                                        <p:tav tm="100000">
                                          <p:val>
                                            <p:strVal val="#ppt_w"/>
                                          </p:val>
                                        </p:tav>
                                      </p:tavLst>
                                    </p:anim>
                                    <p:anim calcmode="lin" valueType="num">
                                      <p:cBhvr>
                                        <p:cTn id="26" dur="500" fill="hold"/>
                                        <p:tgtEl>
                                          <p:spTgt spid="216093"/>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1608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7" presetClass="entr" presetSubtype="2" fill="hold" grpId="0" nodeType="clickEffect">
                                  <p:stCondLst>
                                    <p:cond delay="0"/>
                                  </p:stCondLst>
                                  <p:childTnLst>
                                    <p:set>
                                      <p:cBhvr>
                                        <p:cTn id="34" dur="1" fill="hold">
                                          <p:stCondLst>
                                            <p:cond delay="0"/>
                                          </p:stCondLst>
                                        </p:cTn>
                                        <p:tgtEl>
                                          <p:spTgt spid="216092"/>
                                        </p:tgtEl>
                                        <p:attrNameLst>
                                          <p:attrName>style.visibility</p:attrName>
                                        </p:attrNameLst>
                                      </p:cBhvr>
                                      <p:to>
                                        <p:strVal val="visible"/>
                                      </p:to>
                                    </p:set>
                                    <p:anim calcmode="lin" valueType="num">
                                      <p:cBhvr>
                                        <p:cTn id="35" dur="500" fill="hold"/>
                                        <p:tgtEl>
                                          <p:spTgt spid="216092"/>
                                        </p:tgtEl>
                                        <p:attrNameLst>
                                          <p:attrName>ppt_x</p:attrName>
                                        </p:attrNameLst>
                                      </p:cBhvr>
                                      <p:tavLst>
                                        <p:tav tm="0">
                                          <p:val>
                                            <p:strVal val="#ppt_x+#ppt_w/2"/>
                                          </p:val>
                                        </p:tav>
                                        <p:tav tm="100000">
                                          <p:val>
                                            <p:strVal val="#ppt_x"/>
                                          </p:val>
                                        </p:tav>
                                      </p:tavLst>
                                    </p:anim>
                                    <p:anim calcmode="lin" valueType="num">
                                      <p:cBhvr>
                                        <p:cTn id="36" dur="500" fill="hold"/>
                                        <p:tgtEl>
                                          <p:spTgt spid="216092"/>
                                        </p:tgtEl>
                                        <p:attrNameLst>
                                          <p:attrName>ppt_y</p:attrName>
                                        </p:attrNameLst>
                                      </p:cBhvr>
                                      <p:tavLst>
                                        <p:tav tm="0">
                                          <p:val>
                                            <p:strVal val="#ppt_y"/>
                                          </p:val>
                                        </p:tav>
                                        <p:tav tm="100000">
                                          <p:val>
                                            <p:strVal val="#ppt_y"/>
                                          </p:val>
                                        </p:tav>
                                      </p:tavLst>
                                    </p:anim>
                                    <p:anim calcmode="lin" valueType="num">
                                      <p:cBhvr>
                                        <p:cTn id="37" dur="500" fill="hold"/>
                                        <p:tgtEl>
                                          <p:spTgt spid="216092"/>
                                        </p:tgtEl>
                                        <p:attrNameLst>
                                          <p:attrName>ppt_w</p:attrName>
                                        </p:attrNameLst>
                                      </p:cBhvr>
                                      <p:tavLst>
                                        <p:tav tm="0">
                                          <p:val>
                                            <p:fltVal val="0"/>
                                          </p:val>
                                        </p:tav>
                                        <p:tav tm="100000">
                                          <p:val>
                                            <p:strVal val="#ppt_w"/>
                                          </p:val>
                                        </p:tav>
                                      </p:tavLst>
                                    </p:anim>
                                    <p:anim calcmode="lin" valueType="num">
                                      <p:cBhvr>
                                        <p:cTn id="38" dur="500" fill="hold"/>
                                        <p:tgtEl>
                                          <p:spTgt spid="216092"/>
                                        </p:tgtEl>
                                        <p:attrNameLst>
                                          <p:attrName>ppt_h</p:attrName>
                                        </p:attrNameLst>
                                      </p:cBhvr>
                                      <p:tavLst>
                                        <p:tav tm="0">
                                          <p:val>
                                            <p:strVal val="#ppt_h"/>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216095"/>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7" presetClass="entr" presetSubtype="2" fill="hold" grpId="0" nodeType="clickEffect">
                                  <p:stCondLst>
                                    <p:cond delay="0"/>
                                  </p:stCondLst>
                                  <p:childTnLst>
                                    <p:set>
                                      <p:cBhvr>
                                        <p:cTn id="46" dur="1" fill="hold">
                                          <p:stCondLst>
                                            <p:cond delay="0"/>
                                          </p:stCondLst>
                                        </p:cTn>
                                        <p:tgtEl>
                                          <p:spTgt spid="216099"/>
                                        </p:tgtEl>
                                        <p:attrNameLst>
                                          <p:attrName>style.visibility</p:attrName>
                                        </p:attrNameLst>
                                      </p:cBhvr>
                                      <p:to>
                                        <p:strVal val="visible"/>
                                      </p:to>
                                    </p:set>
                                    <p:anim calcmode="lin" valueType="num">
                                      <p:cBhvr>
                                        <p:cTn id="47" dur="500" fill="hold"/>
                                        <p:tgtEl>
                                          <p:spTgt spid="216099"/>
                                        </p:tgtEl>
                                        <p:attrNameLst>
                                          <p:attrName>ppt_x</p:attrName>
                                        </p:attrNameLst>
                                      </p:cBhvr>
                                      <p:tavLst>
                                        <p:tav tm="0">
                                          <p:val>
                                            <p:strVal val="#ppt_x+#ppt_w/2"/>
                                          </p:val>
                                        </p:tav>
                                        <p:tav tm="100000">
                                          <p:val>
                                            <p:strVal val="#ppt_x"/>
                                          </p:val>
                                        </p:tav>
                                      </p:tavLst>
                                    </p:anim>
                                    <p:anim calcmode="lin" valueType="num">
                                      <p:cBhvr>
                                        <p:cTn id="48" dur="500" fill="hold"/>
                                        <p:tgtEl>
                                          <p:spTgt spid="216099"/>
                                        </p:tgtEl>
                                        <p:attrNameLst>
                                          <p:attrName>ppt_y</p:attrName>
                                        </p:attrNameLst>
                                      </p:cBhvr>
                                      <p:tavLst>
                                        <p:tav tm="0">
                                          <p:val>
                                            <p:strVal val="#ppt_y"/>
                                          </p:val>
                                        </p:tav>
                                        <p:tav tm="100000">
                                          <p:val>
                                            <p:strVal val="#ppt_y"/>
                                          </p:val>
                                        </p:tav>
                                      </p:tavLst>
                                    </p:anim>
                                    <p:anim calcmode="lin" valueType="num">
                                      <p:cBhvr>
                                        <p:cTn id="49" dur="500" fill="hold"/>
                                        <p:tgtEl>
                                          <p:spTgt spid="216099"/>
                                        </p:tgtEl>
                                        <p:attrNameLst>
                                          <p:attrName>ppt_w</p:attrName>
                                        </p:attrNameLst>
                                      </p:cBhvr>
                                      <p:tavLst>
                                        <p:tav tm="0">
                                          <p:val>
                                            <p:fltVal val="0"/>
                                          </p:val>
                                        </p:tav>
                                        <p:tav tm="100000">
                                          <p:val>
                                            <p:strVal val="#ppt_w"/>
                                          </p:val>
                                        </p:tav>
                                      </p:tavLst>
                                    </p:anim>
                                    <p:anim calcmode="lin" valueType="num">
                                      <p:cBhvr>
                                        <p:cTn id="50" dur="500" fill="hold"/>
                                        <p:tgtEl>
                                          <p:spTgt spid="216099"/>
                                        </p:tgtEl>
                                        <p:attrNameLst>
                                          <p:attrName>ppt_h</p:attrName>
                                        </p:attrNameLst>
                                      </p:cBhvr>
                                      <p:tavLst>
                                        <p:tav tm="0">
                                          <p:val>
                                            <p:strVal val="#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216084"/>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7" presetClass="entr" presetSubtype="8" fill="hold" grpId="0" nodeType="clickEffect">
                                  <p:stCondLst>
                                    <p:cond delay="0"/>
                                  </p:stCondLst>
                                  <p:childTnLst>
                                    <p:set>
                                      <p:cBhvr>
                                        <p:cTn id="58" dur="1" fill="hold">
                                          <p:stCondLst>
                                            <p:cond delay="0"/>
                                          </p:stCondLst>
                                        </p:cTn>
                                        <p:tgtEl>
                                          <p:spTgt spid="216091"/>
                                        </p:tgtEl>
                                        <p:attrNameLst>
                                          <p:attrName>style.visibility</p:attrName>
                                        </p:attrNameLst>
                                      </p:cBhvr>
                                      <p:to>
                                        <p:strVal val="visible"/>
                                      </p:to>
                                    </p:set>
                                    <p:anim calcmode="lin" valueType="num">
                                      <p:cBhvr>
                                        <p:cTn id="59" dur="500" fill="hold"/>
                                        <p:tgtEl>
                                          <p:spTgt spid="216091"/>
                                        </p:tgtEl>
                                        <p:attrNameLst>
                                          <p:attrName>ppt_x</p:attrName>
                                        </p:attrNameLst>
                                      </p:cBhvr>
                                      <p:tavLst>
                                        <p:tav tm="0">
                                          <p:val>
                                            <p:strVal val="#ppt_x-#ppt_w/2"/>
                                          </p:val>
                                        </p:tav>
                                        <p:tav tm="100000">
                                          <p:val>
                                            <p:strVal val="#ppt_x"/>
                                          </p:val>
                                        </p:tav>
                                      </p:tavLst>
                                    </p:anim>
                                    <p:anim calcmode="lin" valueType="num">
                                      <p:cBhvr>
                                        <p:cTn id="60" dur="500" fill="hold"/>
                                        <p:tgtEl>
                                          <p:spTgt spid="216091"/>
                                        </p:tgtEl>
                                        <p:attrNameLst>
                                          <p:attrName>ppt_y</p:attrName>
                                        </p:attrNameLst>
                                      </p:cBhvr>
                                      <p:tavLst>
                                        <p:tav tm="0">
                                          <p:val>
                                            <p:strVal val="#ppt_y"/>
                                          </p:val>
                                        </p:tav>
                                        <p:tav tm="100000">
                                          <p:val>
                                            <p:strVal val="#ppt_y"/>
                                          </p:val>
                                        </p:tav>
                                      </p:tavLst>
                                    </p:anim>
                                    <p:anim calcmode="lin" valueType="num">
                                      <p:cBhvr>
                                        <p:cTn id="61" dur="500" fill="hold"/>
                                        <p:tgtEl>
                                          <p:spTgt spid="216091"/>
                                        </p:tgtEl>
                                        <p:attrNameLst>
                                          <p:attrName>ppt_w</p:attrName>
                                        </p:attrNameLst>
                                      </p:cBhvr>
                                      <p:tavLst>
                                        <p:tav tm="0">
                                          <p:val>
                                            <p:fltVal val="0"/>
                                          </p:val>
                                        </p:tav>
                                        <p:tav tm="100000">
                                          <p:val>
                                            <p:strVal val="#ppt_w"/>
                                          </p:val>
                                        </p:tav>
                                      </p:tavLst>
                                    </p:anim>
                                    <p:anim calcmode="lin" valueType="num">
                                      <p:cBhvr>
                                        <p:cTn id="62" dur="500" fill="hold"/>
                                        <p:tgtEl>
                                          <p:spTgt spid="216091"/>
                                        </p:tgtEl>
                                        <p:attrNameLst>
                                          <p:attrName>ppt_h</p:attrName>
                                        </p:attrNameLst>
                                      </p:cBhvr>
                                      <p:tavLst>
                                        <p:tav tm="0">
                                          <p:val>
                                            <p:strVal val="#ppt_h"/>
                                          </p:val>
                                        </p:tav>
                                        <p:tav tm="100000">
                                          <p:val>
                                            <p:strVal val="#ppt_h"/>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499"/>
                                          </p:stCondLst>
                                        </p:cTn>
                                        <p:tgtEl>
                                          <p:spTgt spid="216087"/>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7" presetClass="entr" presetSubtype="8" fill="hold" grpId="0" nodeType="clickEffect">
                                  <p:stCondLst>
                                    <p:cond delay="0"/>
                                  </p:stCondLst>
                                  <p:childTnLst>
                                    <p:set>
                                      <p:cBhvr>
                                        <p:cTn id="70" dur="1" fill="hold">
                                          <p:stCondLst>
                                            <p:cond delay="0"/>
                                          </p:stCondLst>
                                        </p:cTn>
                                        <p:tgtEl>
                                          <p:spTgt spid="216090"/>
                                        </p:tgtEl>
                                        <p:attrNameLst>
                                          <p:attrName>style.visibility</p:attrName>
                                        </p:attrNameLst>
                                      </p:cBhvr>
                                      <p:to>
                                        <p:strVal val="visible"/>
                                      </p:to>
                                    </p:set>
                                    <p:anim calcmode="lin" valueType="num">
                                      <p:cBhvr>
                                        <p:cTn id="71" dur="500" fill="hold"/>
                                        <p:tgtEl>
                                          <p:spTgt spid="216090"/>
                                        </p:tgtEl>
                                        <p:attrNameLst>
                                          <p:attrName>ppt_x</p:attrName>
                                        </p:attrNameLst>
                                      </p:cBhvr>
                                      <p:tavLst>
                                        <p:tav tm="0">
                                          <p:val>
                                            <p:strVal val="#ppt_x-#ppt_w/2"/>
                                          </p:val>
                                        </p:tav>
                                        <p:tav tm="100000">
                                          <p:val>
                                            <p:strVal val="#ppt_x"/>
                                          </p:val>
                                        </p:tav>
                                      </p:tavLst>
                                    </p:anim>
                                    <p:anim calcmode="lin" valueType="num">
                                      <p:cBhvr>
                                        <p:cTn id="72" dur="500" fill="hold"/>
                                        <p:tgtEl>
                                          <p:spTgt spid="216090"/>
                                        </p:tgtEl>
                                        <p:attrNameLst>
                                          <p:attrName>ppt_y</p:attrName>
                                        </p:attrNameLst>
                                      </p:cBhvr>
                                      <p:tavLst>
                                        <p:tav tm="0">
                                          <p:val>
                                            <p:strVal val="#ppt_y"/>
                                          </p:val>
                                        </p:tav>
                                        <p:tav tm="100000">
                                          <p:val>
                                            <p:strVal val="#ppt_y"/>
                                          </p:val>
                                        </p:tav>
                                      </p:tavLst>
                                    </p:anim>
                                    <p:anim calcmode="lin" valueType="num">
                                      <p:cBhvr>
                                        <p:cTn id="73" dur="500" fill="hold"/>
                                        <p:tgtEl>
                                          <p:spTgt spid="216090"/>
                                        </p:tgtEl>
                                        <p:attrNameLst>
                                          <p:attrName>ppt_w</p:attrName>
                                        </p:attrNameLst>
                                      </p:cBhvr>
                                      <p:tavLst>
                                        <p:tav tm="0">
                                          <p:val>
                                            <p:fltVal val="0"/>
                                          </p:val>
                                        </p:tav>
                                        <p:tav tm="100000">
                                          <p:val>
                                            <p:strVal val="#ppt_w"/>
                                          </p:val>
                                        </p:tav>
                                      </p:tavLst>
                                    </p:anim>
                                    <p:anim calcmode="lin" valueType="num">
                                      <p:cBhvr>
                                        <p:cTn id="74" dur="500" fill="hold"/>
                                        <p:tgtEl>
                                          <p:spTgt spid="216090"/>
                                        </p:tgtEl>
                                        <p:attrNameLst>
                                          <p:attrName>ppt_h</p:attrName>
                                        </p:attrNameLst>
                                      </p:cBhvr>
                                      <p:tavLst>
                                        <p:tav tm="0">
                                          <p:val>
                                            <p:strVal val="#ppt_h"/>
                                          </p:val>
                                        </p:tav>
                                        <p:tav tm="100000">
                                          <p:val>
                                            <p:strVal val="#ppt_h"/>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499"/>
                                          </p:stCondLst>
                                        </p:cTn>
                                        <p:tgtEl>
                                          <p:spTgt spid="216096"/>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7" presetClass="entr" presetSubtype="2" fill="hold" grpId="0" nodeType="clickEffect">
                                  <p:stCondLst>
                                    <p:cond delay="0"/>
                                  </p:stCondLst>
                                  <p:childTnLst>
                                    <p:set>
                                      <p:cBhvr>
                                        <p:cTn id="82" dur="1" fill="hold">
                                          <p:stCondLst>
                                            <p:cond delay="0"/>
                                          </p:stCondLst>
                                        </p:cTn>
                                        <p:tgtEl>
                                          <p:spTgt spid="216098"/>
                                        </p:tgtEl>
                                        <p:attrNameLst>
                                          <p:attrName>style.visibility</p:attrName>
                                        </p:attrNameLst>
                                      </p:cBhvr>
                                      <p:to>
                                        <p:strVal val="visible"/>
                                      </p:to>
                                    </p:set>
                                    <p:anim calcmode="lin" valueType="num">
                                      <p:cBhvr>
                                        <p:cTn id="83" dur="500" fill="hold"/>
                                        <p:tgtEl>
                                          <p:spTgt spid="216098"/>
                                        </p:tgtEl>
                                        <p:attrNameLst>
                                          <p:attrName>ppt_x</p:attrName>
                                        </p:attrNameLst>
                                      </p:cBhvr>
                                      <p:tavLst>
                                        <p:tav tm="0">
                                          <p:val>
                                            <p:strVal val="#ppt_x+#ppt_w/2"/>
                                          </p:val>
                                        </p:tav>
                                        <p:tav tm="100000">
                                          <p:val>
                                            <p:strVal val="#ppt_x"/>
                                          </p:val>
                                        </p:tav>
                                      </p:tavLst>
                                    </p:anim>
                                    <p:anim calcmode="lin" valueType="num">
                                      <p:cBhvr>
                                        <p:cTn id="84" dur="500" fill="hold"/>
                                        <p:tgtEl>
                                          <p:spTgt spid="216098"/>
                                        </p:tgtEl>
                                        <p:attrNameLst>
                                          <p:attrName>ppt_y</p:attrName>
                                        </p:attrNameLst>
                                      </p:cBhvr>
                                      <p:tavLst>
                                        <p:tav tm="0">
                                          <p:val>
                                            <p:strVal val="#ppt_y"/>
                                          </p:val>
                                        </p:tav>
                                        <p:tav tm="100000">
                                          <p:val>
                                            <p:strVal val="#ppt_y"/>
                                          </p:val>
                                        </p:tav>
                                      </p:tavLst>
                                    </p:anim>
                                    <p:anim calcmode="lin" valueType="num">
                                      <p:cBhvr>
                                        <p:cTn id="85" dur="500" fill="hold"/>
                                        <p:tgtEl>
                                          <p:spTgt spid="216098"/>
                                        </p:tgtEl>
                                        <p:attrNameLst>
                                          <p:attrName>ppt_w</p:attrName>
                                        </p:attrNameLst>
                                      </p:cBhvr>
                                      <p:tavLst>
                                        <p:tav tm="0">
                                          <p:val>
                                            <p:fltVal val="0"/>
                                          </p:val>
                                        </p:tav>
                                        <p:tav tm="100000">
                                          <p:val>
                                            <p:strVal val="#ppt_w"/>
                                          </p:val>
                                        </p:tav>
                                      </p:tavLst>
                                    </p:anim>
                                    <p:anim calcmode="lin" valueType="num">
                                      <p:cBhvr>
                                        <p:cTn id="86" dur="500" fill="hold"/>
                                        <p:tgtEl>
                                          <p:spTgt spid="216098"/>
                                        </p:tgtEl>
                                        <p:attrNameLst>
                                          <p:attrName>ppt_h</p:attrName>
                                        </p:attrNameLst>
                                      </p:cBhvr>
                                      <p:tavLst>
                                        <p:tav tm="0">
                                          <p:val>
                                            <p:strVal val="#ppt_h"/>
                                          </p:val>
                                        </p:tav>
                                        <p:tav tm="100000">
                                          <p:val>
                                            <p:strVal val="#ppt_h"/>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499"/>
                                          </p:stCondLst>
                                        </p:cTn>
                                        <p:tgtEl>
                                          <p:spTgt spid="216094"/>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7" presetClass="entr" presetSubtype="8" fill="hold" grpId="0" nodeType="clickEffect">
                                  <p:stCondLst>
                                    <p:cond delay="0"/>
                                  </p:stCondLst>
                                  <p:childTnLst>
                                    <p:set>
                                      <p:cBhvr>
                                        <p:cTn id="94" dur="1" fill="hold">
                                          <p:stCondLst>
                                            <p:cond delay="0"/>
                                          </p:stCondLst>
                                        </p:cTn>
                                        <p:tgtEl>
                                          <p:spTgt spid="216097"/>
                                        </p:tgtEl>
                                        <p:attrNameLst>
                                          <p:attrName>style.visibility</p:attrName>
                                        </p:attrNameLst>
                                      </p:cBhvr>
                                      <p:to>
                                        <p:strVal val="visible"/>
                                      </p:to>
                                    </p:set>
                                    <p:anim calcmode="lin" valueType="num">
                                      <p:cBhvr>
                                        <p:cTn id="95" dur="500" fill="hold"/>
                                        <p:tgtEl>
                                          <p:spTgt spid="216097"/>
                                        </p:tgtEl>
                                        <p:attrNameLst>
                                          <p:attrName>ppt_x</p:attrName>
                                        </p:attrNameLst>
                                      </p:cBhvr>
                                      <p:tavLst>
                                        <p:tav tm="0">
                                          <p:val>
                                            <p:strVal val="#ppt_x-#ppt_w/2"/>
                                          </p:val>
                                        </p:tav>
                                        <p:tav tm="100000">
                                          <p:val>
                                            <p:strVal val="#ppt_x"/>
                                          </p:val>
                                        </p:tav>
                                      </p:tavLst>
                                    </p:anim>
                                    <p:anim calcmode="lin" valueType="num">
                                      <p:cBhvr>
                                        <p:cTn id="96" dur="500" fill="hold"/>
                                        <p:tgtEl>
                                          <p:spTgt spid="216097"/>
                                        </p:tgtEl>
                                        <p:attrNameLst>
                                          <p:attrName>ppt_y</p:attrName>
                                        </p:attrNameLst>
                                      </p:cBhvr>
                                      <p:tavLst>
                                        <p:tav tm="0">
                                          <p:val>
                                            <p:strVal val="#ppt_y"/>
                                          </p:val>
                                        </p:tav>
                                        <p:tav tm="100000">
                                          <p:val>
                                            <p:strVal val="#ppt_y"/>
                                          </p:val>
                                        </p:tav>
                                      </p:tavLst>
                                    </p:anim>
                                    <p:anim calcmode="lin" valueType="num">
                                      <p:cBhvr>
                                        <p:cTn id="97" dur="500" fill="hold"/>
                                        <p:tgtEl>
                                          <p:spTgt spid="216097"/>
                                        </p:tgtEl>
                                        <p:attrNameLst>
                                          <p:attrName>ppt_w</p:attrName>
                                        </p:attrNameLst>
                                      </p:cBhvr>
                                      <p:tavLst>
                                        <p:tav tm="0">
                                          <p:val>
                                            <p:fltVal val="0"/>
                                          </p:val>
                                        </p:tav>
                                        <p:tav tm="100000">
                                          <p:val>
                                            <p:strVal val="#ppt_w"/>
                                          </p:val>
                                        </p:tav>
                                      </p:tavLst>
                                    </p:anim>
                                    <p:anim calcmode="lin" valueType="num">
                                      <p:cBhvr>
                                        <p:cTn id="98" dur="500" fill="hold"/>
                                        <p:tgtEl>
                                          <p:spTgt spid="21609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84" grpId="0" autoUpdateAnimBg="0"/>
      <p:bldP spid="216085" grpId="0" autoUpdateAnimBg="0"/>
      <p:bldP spid="216086" grpId="0" autoUpdateAnimBg="0"/>
      <p:bldP spid="216087" grpId="0" autoUpdateAnimBg="0"/>
      <p:bldP spid="216088" grpId="0" autoUpdateAnimBg="0"/>
      <p:bldP spid="216089" grpId="0" animBg="1"/>
      <p:bldP spid="216090" grpId="0" animBg="1"/>
      <p:bldP spid="216091" grpId="0" animBg="1"/>
      <p:bldP spid="216092" grpId="0" animBg="1"/>
      <p:bldP spid="216093" grpId="0" animBg="1"/>
      <p:bldP spid="216094" grpId="0" autoUpdateAnimBg="0"/>
      <p:bldP spid="216095" grpId="0" autoUpdateAnimBg="0"/>
      <p:bldP spid="216096" grpId="0" autoUpdateAnimBg="0"/>
      <p:bldP spid="216097" grpId="0" animBg="1"/>
      <p:bldP spid="216098" grpId="0" animBg="1"/>
      <p:bldP spid="216099"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9" name="Picture 7" descr="bu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4775"/>
            <a:ext cx="5619750" cy="6677025"/>
          </a:xfrm>
          <a:prstGeom prst="rect">
            <a:avLst/>
          </a:prstGeom>
          <a:noFill/>
          <a:extLst>
            <a:ext uri="{909E8E84-426E-40DD-AFC4-6F175D3DCCD1}">
              <a14:hiddenFill xmlns:a14="http://schemas.microsoft.com/office/drawing/2010/main">
                <a:solidFill>
                  <a:srgbClr val="FFFFFF"/>
                </a:solidFill>
              </a14:hiddenFill>
            </a:ext>
          </a:extLst>
        </p:spPr>
      </p:pic>
      <p:sp>
        <p:nvSpPr>
          <p:cNvPr id="110597" name="Rectangle 5"/>
          <p:cNvSpPr>
            <a:spLocks noChangeArrowheads="1"/>
          </p:cNvSpPr>
          <p:nvPr/>
        </p:nvSpPr>
        <p:spPr bwMode="auto">
          <a:xfrm>
            <a:off x="6172200" y="1295400"/>
            <a:ext cx="2514600" cy="448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pPr>
            <a:r>
              <a:rPr lang="en-US" altLang="en-US" sz="4800" baseline="0">
                <a:solidFill>
                  <a:srgbClr val="CC3300"/>
                </a:solidFill>
                <a:effectLst>
                  <a:outerShdw blurRad="38100" dist="38100" dir="2700000" algn="tl">
                    <a:srgbClr val="000000"/>
                  </a:outerShdw>
                </a:effectLst>
              </a:rPr>
              <a:t>Scales and,  Mites and, Aphids, oh My!</a:t>
            </a:r>
          </a:p>
        </p:txBody>
      </p:sp>
      <p:sp>
        <p:nvSpPr>
          <p:cNvPr id="110600" name="Rectangle 8"/>
          <p:cNvSpPr>
            <a:spLocks noChangeArrowheads="1"/>
          </p:cNvSpPr>
          <p:nvPr/>
        </p:nvSpPr>
        <p:spPr bwMode="auto">
          <a:xfrm>
            <a:off x="228600" y="76200"/>
            <a:ext cx="5638800" cy="6705600"/>
          </a:xfrm>
          <a:prstGeom prst="rect">
            <a:avLst/>
          </a:prstGeom>
          <a:noFill/>
          <a:ln w="57150">
            <a:solidFill>
              <a:srgbClr val="66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110597"/>
                                        </p:tgtEl>
                                        <p:attrNameLst>
                                          <p:attrName>style.visibility</p:attrName>
                                        </p:attrNameLst>
                                      </p:cBhvr>
                                      <p:to>
                                        <p:strVal val="visible"/>
                                      </p:to>
                                    </p:set>
                                    <p:anim calcmode="lin" valueType="num">
                                      <p:cBhvr>
                                        <p:cTn id="7" dur="5000" fill="hold"/>
                                        <p:tgtEl>
                                          <p:spTgt spid="110597"/>
                                        </p:tgtEl>
                                        <p:attrNameLst>
                                          <p:attrName>ppt_w</p:attrName>
                                        </p:attrNameLst>
                                      </p:cBhvr>
                                      <p:tavLst>
                                        <p:tav tm="0" fmla="#ppt_w*sin(2.5*pi*$)">
                                          <p:val>
                                            <p:fltVal val="0"/>
                                          </p:val>
                                        </p:tav>
                                        <p:tav tm="100000">
                                          <p:val>
                                            <p:fltVal val="1"/>
                                          </p:val>
                                        </p:tav>
                                      </p:tavLst>
                                    </p:anim>
                                    <p:anim calcmode="lin" valueType="num">
                                      <p:cBhvr>
                                        <p:cTn id="8" dur="5000" fill="hold"/>
                                        <p:tgtEl>
                                          <p:spTgt spid="11059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7" grpId="0"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ChangeArrowheads="1"/>
          </p:cNvSpPr>
          <p:nvPr/>
        </p:nvSpPr>
        <p:spPr bwMode="auto">
          <a:xfrm>
            <a:off x="533400" y="415925"/>
            <a:ext cx="2090738"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lnSpc>
                <a:spcPct val="60000"/>
              </a:lnSpc>
              <a:spcBef>
                <a:spcPct val="50000"/>
              </a:spcBef>
            </a:pPr>
            <a:r>
              <a:rPr lang="en-US" altLang="en-US" sz="3600" baseline="0">
                <a:solidFill>
                  <a:srgbClr val="A50021"/>
                </a:solidFill>
                <a:effectLst>
                  <a:outerShdw blurRad="38100" dist="38100" dir="2700000" algn="tl">
                    <a:srgbClr val="000000"/>
                  </a:outerShdw>
                </a:effectLst>
              </a:rPr>
              <a:t>Scales</a:t>
            </a:r>
          </a:p>
        </p:txBody>
      </p:sp>
      <p:sp>
        <p:nvSpPr>
          <p:cNvPr id="144388" name="Line 4"/>
          <p:cNvSpPr>
            <a:spLocks noChangeShapeType="1"/>
          </p:cNvSpPr>
          <p:nvPr/>
        </p:nvSpPr>
        <p:spPr bwMode="auto">
          <a:xfrm>
            <a:off x="914400" y="914400"/>
            <a:ext cx="1371600" cy="0"/>
          </a:xfrm>
          <a:prstGeom prst="line">
            <a:avLst/>
          </a:prstGeom>
          <a:noFill/>
          <a:ln w="76200" cmpd="tri">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44392" name="Rectangle 8"/>
          <p:cNvSpPr>
            <a:spLocks noChangeArrowheads="1"/>
          </p:cNvSpPr>
          <p:nvPr/>
        </p:nvSpPr>
        <p:spPr bwMode="auto">
          <a:xfrm>
            <a:off x="152400" y="1143000"/>
            <a:ext cx="3124200" cy="174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defRPr sz="2400">
                <a:solidFill>
                  <a:schemeClr val="tx1"/>
                </a:solidFill>
                <a:latin typeface="Times New Roman" charset="0"/>
              </a:defRPr>
            </a:lvl1pPr>
            <a:lvl2pPr marL="622300">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eaLnBrk="0" hangingPunct="0">
              <a:lnSpc>
                <a:spcPct val="95000"/>
              </a:lnSpc>
              <a:spcBef>
                <a:spcPct val="50000"/>
              </a:spcBef>
              <a:buSzPct val="105000"/>
              <a:buFontTx/>
              <a:buChar char="•"/>
            </a:pPr>
            <a:r>
              <a:rPr lang="en-US" altLang="en-US" sz="2800" baseline="0">
                <a:solidFill>
                  <a:srgbClr val="A50021"/>
                </a:solidFill>
                <a:effectLst>
                  <a:outerShdw blurRad="38100" dist="38100" dir="2700000" algn="tl">
                    <a:srgbClr val="000000"/>
                  </a:outerShdw>
                </a:effectLst>
                <a:latin typeface="Tempus Sans ITC" charset="0"/>
              </a:rPr>
              <a:t>Scales are 1/8” to 1/3” long, color depends on species.</a:t>
            </a:r>
            <a:r>
              <a:rPr lang="en-US" altLang="en-US" sz="3000" baseline="0">
                <a:solidFill>
                  <a:srgbClr val="A50021"/>
                </a:solidFill>
                <a:effectLst>
                  <a:outerShdw blurRad="38100" dist="38100" dir="2700000" algn="tl">
                    <a:srgbClr val="000000"/>
                  </a:outerShdw>
                </a:effectLst>
                <a:latin typeface="Tempus Sans ITC" charset="0"/>
              </a:rPr>
              <a:t> </a:t>
            </a:r>
          </a:p>
        </p:txBody>
      </p:sp>
      <p:sp>
        <p:nvSpPr>
          <p:cNvPr id="144399" name="Rectangle 15"/>
          <p:cNvSpPr>
            <a:spLocks noChangeArrowheads="1"/>
          </p:cNvSpPr>
          <p:nvPr/>
        </p:nvSpPr>
        <p:spPr bwMode="auto">
          <a:xfrm>
            <a:off x="2667000" y="4327525"/>
            <a:ext cx="64770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defRPr sz="2400">
                <a:solidFill>
                  <a:schemeClr val="tx1"/>
                </a:solidFill>
                <a:latin typeface="Times New Roman" charset="0"/>
              </a:defRPr>
            </a:lvl1pPr>
            <a:lvl2pPr marL="574675">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eaLnBrk="0" hangingPunct="0">
              <a:lnSpc>
                <a:spcPct val="95000"/>
              </a:lnSpc>
              <a:spcBef>
                <a:spcPct val="50000"/>
              </a:spcBef>
              <a:buSzPct val="105000"/>
              <a:buFontTx/>
              <a:buChar char="•"/>
            </a:pPr>
            <a:r>
              <a:rPr lang="en-US" altLang="en-US" sz="2800" baseline="0">
                <a:solidFill>
                  <a:srgbClr val="A50021"/>
                </a:solidFill>
                <a:effectLst>
                  <a:outerShdw blurRad="38100" dist="38100" dir="2700000" algn="tl">
                    <a:srgbClr val="000000"/>
                  </a:outerShdw>
                </a:effectLst>
                <a:latin typeface="Tempus Sans ITC" charset="0"/>
              </a:rPr>
              <a:t>The three main families of scales are armored (the body covering can be separated from the body), soft (the body covering cannot be separated from the body), and mealybugs.</a:t>
            </a:r>
          </a:p>
        </p:txBody>
      </p:sp>
      <p:pic>
        <p:nvPicPr>
          <p:cNvPr id="144400" name="Picture 16" descr="Scal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52400"/>
            <a:ext cx="5257800" cy="3943350"/>
          </a:xfrm>
          <a:prstGeom prst="rect">
            <a:avLst/>
          </a:prstGeom>
          <a:noFill/>
          <a:extLst>
            <a:ext uri="{909E8E84-426E-40DD-AFC4-6F175D3DCCD1}">
              <a14:hiddenFill xmlns:a14="http://schemas.microsoft.com/office/drawing/2010/main">
                <a:solidFill>
                  <a:srgbClr val="FFFFFF"/>
                </a:solidFill>
              </a14:hiddenFill>
            </a:ext>
          </a:extLst>
        </p:spPr>
      </p:pic>
      <p:sp>
        <p:nvSpPr>
          <p:cNvPr id="144390" name="Rectangle 6"/>
          <p:cNvSpPr>
            <a:spLocks noChangeArrowheads="1"/>
          </p:cNvSpPr>
          <p:nvPr/>
        </p:nvSpPr>
        <p:spPr bwMode="auto">
          <a:xfrm>
            <a:off x="3352800" y="152400"/>
            <a:ext cx="5257800" cy="3962400"/>
          </a:xfrm>
          <a:prstGeom prst="rect">
            <a:avLst/>
          </a:prstGeom>
          <a:noFill/>
          <a:ln w="57150">
            <a:solidFill>
              <a:srgbClr val="A5002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144393" name="Picture 9" descr="scal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168650"/>
            <a:ext cx="2166938" cy="3460750"/>
          </a:xfrm>
          <a:prstGeom prst="rect">
            <a:avLst/>
          </a:prstGeom>
          <a:noFill/>
          <a:extLst>
            <a:ext uri="{909E8E84-426E-40DD-AFC4-6F175D3DCCD1}">
              <a14:hiddenFill xmlns:a14="http://schemas.microsoft.com/office/drawing/2010/main">
                <a:solidFill>
                  <a:srgbClr val="FFFFFF"/>
                </a:solidFill>
              </a14:hiddenFill>
            </a:ext>
          </a:extLst>
        </p:spPr>
      </p:pic>
      <p:sp>
        <p:nvSpPr>
          <p:cNvPr id="144394" name="Rectangle 10"/>
          <p:cNvSpPr>
            <a:spLocks noChangeArrowheads="1"/>
          </p:cNvSpPr>
          <p:nvPr/>
        </p:nvSpPr>
        <p:spPr bwMode="auto">
          <a:xfrm>
            <a:off x="457200" y="3168650"/>
            <a:ext cx="2133600" cy="3429000"/>
          </a:xfrm>
          <a:prstGeom prst="rect">
            <a:avLst/>
          </a:prstGeom>
          <a:noFill/>
          <a:ln w="57150">
            <a:solidFill>
              <a:srgbClr val="A5002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4392"/>
                                        </p:tgtEl>
                                        <p:attrNameLst>
                                          <p:attrName>style.visibility</p:attrName>
                                        </p:attrNameLst>
                                      </p:cBhvr>
                                      <p:to>
                                        <p:strVal val="visible"/>
                                      </p:to>
                                    </p:set>
                                    <p:animEffect transition="in" filter="wipe(left)">
                                      <p:cBhvr>
                                        <p:cTn id="7" dur="500"/>
                                        <p:tgtEl>
                                          <p:spTgt spid="1443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4399"/>
                                        </p:tgtEl>
                                        <p:attrNameLst>
                                          <p:attrName>style.visibility</p:attrName>
                                        </p:attrNameLst>
                                      </p:cBhvr>
                                      <p:to>
                                        <p:strVal val="visible"/>
                                      </p:to>
                                    </p:set>
                                    <p:animEffect transition="in" filter="wipe(left)">
                                      <p:cBhvr>
                                        <p:cTn id="12" dur="500"/>
                                        <p:tgtEl>
                                          <p:spTgt spid="1443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92" grpId="0" autoUpdateAnimBg="0"/>
      <p:bldP spid="144399" grpId="0"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0703" name="Picture 1039" descr="scal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143000"/>
            <a:ext cx="2017713" cy="2233613"/>
          </a:xfrm>
          <a:prstGeom prst="rect">
            <a:avLst/>
          </a:prstGeom>
          <a:noFill/>
          <a:extLst>
            <a:ext uri="{909E8E84-426E-40DD-AFC4-6F175D3DCCD1}">
              <a14:hiddenFill xmlns:a14="http://schemas.microsoft.com/office/drawing/2010/main">
                <a:solidFill>
                  <a:srgbClr val="FFFFFF"/>
                </a:solidFill>
              </a14:hiddenFill>
            </a:ext>
          </a:extLst>
        </p:spPr>
      </p:pic>
      <p:sp>
        <p:nvSpPr>
          <p:cNvPr id="370690" name="Rectangle 1026"/>
          <p:cNvSpPr>
            <a:spLocks noChangeArrowheads="1"/>
          </p:cNvSpPr>
          <p:nvPr/>
        </p:nvSpPr>
        <p:spPr bwMode="auto">
          <a:xfrm>
            <a:off x="6367463" y="304800"/>
            <a:ext cx="2090737"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lnSpc>
                <a:spcPct val="60000"/>
              </a:lnSpc>
              <a:spcBef>
                <a:spcPct val="50000"/>
              </a:spcBef>
            </a:pPr>
            <a:r>
              <a:rPr lang="en-US" altLang="en-US" sz="3600" baseline="0">
                <a:solidFill>
                  <a:srgbClr val="A50021"/>
                </a:solidFill>
                <a:effectLst>
                  <a:outerShdw blurRad="38100" dist="38100" dir="2700000" algn="tl">
                    <a:srgbClr val="000000"/>
                  </a:outerShdw>
                </a:effectLst>
              </a:rPr>
              <a:t>Scales</a:t>
            </a:r>
          </a:p>
        </p:txBody>
      </p:sp>
      <p:sp>
        <p:nvSpPr>
          <p:cNvPr id="370691" name="Rectangle 1027"/>
          <p:cNvSpPr>
            <a:spLocks noChangeArrowheads="1"/>
          </p:cNvSpPr>
          <p:nvPr/>
        </p:nvSpPr>
        <p:spPr bwMode="auto">
          <a:xfrm>
            <a:off x="381000" y="3581400"/>
            <a:ext cx="3886200"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60375" indent="-460375">
              <a:defRPr sz="2400">
                <a:solidFill>
                  <a:schemeClr val="tx1"/>
                </a:solidFill>
                <a:latin typeface="Times New Roman" charset="0"/>
              </a:defRPr>
            </a:lvl1pPr>
            <a:lvl2pPr marL="574675">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eaLnBrk="0" hangingPunct="0">
              <a:spcBef>
                <a:spcPct val="50000"/>
              </a:spcBef>
              <a:buSzPct val="105000"/>
              <a:buFontTx/>
              <a:buChar char="•"/>
            </a:pPr>
            <a:r>
              <a:rPr lang="en-US" altLang="en-US" sz="2800" baseline="0">
                <a:solidFill>
                  <a:srgbClr val="A50021"/>
                </a:solidFill>
                <a:effectLst>
                  <a:outerShdw blurRad="38100" dist="38100" dir="2700000" algn="tl">
                    <a:srgbClr val="000000"/>
                  </a:outerShdw>
                </a:effectLst>
                <a:latin typeface="Tempus Sans ITC" charset="0"/>
              </a:rPr>
              <a:t>Scales are usually inconspicuous, and by the time an infestation is noted the population is usually very large.</a:t>
            </a:r>
          </a:p>
        </p:txBody>
      </p:sp>
      <p:sp>
        <p:nvSpPr>
          <p:cNvPr id="370692" name="Line 1028"/>
          <p:cNvSpPr>
            <a:spLocks noChangeShapeType="1"/>
          </p:cNvSpPr>
          <p:nvPr/>
        </p:nvSpPr>
        <p:spPr bwMode="auto">
          <a:xfrm>
            <a:off x="6748463" y="803275"/>
            <a:ext cx="1295400" cy="0"/>
          </a:xfrm>
          <a:prstGeom prst="line">
            <a:avLst/>
          </a:prstGeom>
          <a:noFill/>
          <a:ln w="76200" cmpd="tri">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pic>
        <p:nvPicPr>
          <p:cNvPr id="370696" name="Picture 1032" descr="Sca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9313" y="3735388"/>
            <a:ext cx="4256087" cy="2851150"/>
          </a:xfrm>
          <a:prstGeom prst="rect">
            <a:avLst/>
          </a:prstGeom>
          <a:noFill/>
          <a:extLst>
            <a:ext uri="{909E8E84-426E-40DD-AFC4-6F175D3DCCD1}">
              <a14:hiddenFill xmlns:a14="http://schemas.microsoft.com/office/drawing/2010/main">
                <a:solidFill>
                  <a:srgbClr val="FFFFFF"/>
                </a:solidFill>
              </a14:hiddenFill>
            </a:ext>
          </a:extLst>
        </p:spPr>
      </p:pic>
      <p:sp>
        <p:nvSpPr>
          <p:cNvPr id="370694" name="Rectangle 1030"/>
          <p:cNvSpPr>
            <a:spLocks noChangeArrowheads="1"/>
          </p:cNvSpPr>
          <p:nvPr/>
        </p:nvSpPr>
        <p:spPr bwMode="auto">
          <a:xfrm>
            <a:off x="4648200" y="3733800"/>
            <a:ext cx="4267200" cy="2844800"/>
          </a:xfrm>
          <a:prstGeom prst="rect">
            <a:avLst/>
          </a:prstGeom>
          <a:noFill/>
          <a:ln w="57150">
            <a:solidFill>
              <a:srgbClr val="A5002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0698" name="Rectangle 1034"/>
          <p:cNvSpPr>
            <a:spLocks noChangeArrowheads="1"/>
          </p:cNvSpPr>
          <p:nvPr/>
        </p:nvSpPr>
        <p:spPr bwMode="auto">
          <a:xfrm>
            <a:off x="304800" y="304800"/>
            <a:ext cx="5410200"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96875" indent="-396875">
              <a:defRPr sz="2400">
                <a:solidFill>
                  <a:schemeClr val="tx1"/>
                </a:solidFill>
                <a:latin typeface="Times New Roman" charset="0"/>
              </a:defRPr>
            </a:lvl1pPr>
            <a:lvl2pPr marL="511175">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eaLnBrk="0" hangingPunct="0">
              <a:spcBef>
                <a:spcPct val="50000"/>
              </a:spcBef>
              <a:buSzPct val="105000"/>
              <a:buFontTx/>
              <a:buChar char="•"/>
            </a:pPr>
            <a:r>
              <a:rPr lang="en-US" altLang="en-US" sz="2800" baseline="0">
                <a:solidFill>
                  <a:srgbClr val="A50021"/>
                </a:solidFill>
                <a:effectLst>
                  <a:outerShdw blurRad="38100" dist="38100" dir="2700000" algn="tl">
                    <a:srgbClr val="000000"/>
                  </a:outerShdw>
                </a:effectLst>
                <a:latin typeface="Tempus Sans ITC" charset="0"/>
              </a:rPr>
              <a:t>Scales attack leaves and stems, sucking plant juices, causing stunting, leaf discoloration, and death of the tissue. With exception of armored scales, honeydew is also excreted. </a:t>
            </a:r>
          </a:p>
        </p:txBody>
      </p:sp>
      <p:sp>
        <p:nvSpPr>
          <p:cNvPr id="370702" name="Rectangle 1038"/>
          <p:cNvSpPr>
            <a:spLocks noChangeArrowheads="1"/>
          </p:cNvSpPr>
          <p:nvPr/>
        </p:nvSpPr>
        <p:spPr bwMode="auto">
          <a:xfrm>
            <a:off x="6096000" y="1143000"/>
            <a:ext cx="1981200" cy="2209800"/>
          </a:xfrm>
          <a:prstGeom prst="rect">
            <a:avLst/>
          </a:prstGeom>
          <a:noFill/>
          <a:ln w="57150">
            <a:solidFill>
              <a:srgbClr val="A5002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0698"/>
                                        </p:tgtEl>
                                        <p:attrNameLst>
                                          <p:attrName>style.visibility</p:attrName>
                                        </p:attrNameLst>
                                      </p:cBhvr>
                                      <p:to>
                                        <p:strVal val="visible"/>
                                      </p:to>
                                    </p:set>
                                    <p:animEffect transition="in" filter="wipe(left)">
                                      <p:cBhvr>
                                        <p:cTn id="7" dur="500"/>
                                        <p:tgtEl>
                                          <p:spTgt spid="3706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70691">
                                            <p:txEl>
                                              <p:pRg st="0" end="0"/>
                                            </p:txEl>
                                          </p:spTgt>
                                        </p:tgtEl>
                                        <p:attrNameLst>
                                          <p:attrName>style.visibility</p:attrName>
                                        </p:attrNameLst>
                                      </p:cBhvr>
                                      <p:to>
                                        <p:strVal val="visible"/>
                                      </p:to>
                                    </p:set>
                                    <p:animEffect transition="in" filter="wipe(left)">
                                      <p:cBhvr>
                                        <p:cTn id="12" dur="500"/>
                                        <p:tgtEl>
                                          <p:spTgt spid="3706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691" grpId="0" build="p" autoUpdateAnimBg="0"/>
      <p:bldP spid="370698" grpId="0"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ChangeArrowheads="1"/>
          </p:cNvSpPr>
          <p:nvPr/>
        </p:nvSpPr>
        <p:spPr bwMode="auto">
          <a:xfrm>
            <a:off x="5410200" y="381000"/>
            <a:ext cx="3200400"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lnSpc>
                <a:spcPct val="60000"/>
              </a:lnSpc>
              <a:spcBef>
                <a:spcPct val="50000"/>
              </a:spcBef>
            </a:pPr>
            <a:r>
              <a:rPr lang="en-US" altLang="en-US" sz="3600" baseline="0">
                <a:solidFill>
                  <a:srgbClr val="A50021"/>
                </a:solidFill>
                <a:effectLst>
                  <a:outerShdw blurRad="38100" dist="38100" dir="2700000" algn="tl">
                    <a:srgbClr val="000000"/>
                  </a:outerShdw>
                </a:effectLst>
              </a:rPr>
              <a:t>Mealybugs</a:t>
            </a:r>
          </a:p>
        </p:txBody>
      </p:sp>
      <p:sp>
        <p:nvSpPr>
          <p:cNvPr id="142339" name="Rectangle 3"/>
          <p:cNvSpPr>
            <a:spLocks noChangeArrowheads="1"/>
          </p:cNvSpPr>
          <p:nvPr/>
        </p:nvSpPr>
        <p:spPr bwMode="auto">
          <a:xfrm>
            <a:off x="304800" y="762000"/>
            <a:ext cx="5029200" cy="490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60375" indent="-460375">
              <a:defRPr sz="2400">
                <a:solidFill>
                  <a:schemeClr val="tx1"/>
                </a:solidFill>
                <a:latin typeface="Times New Roman" charset="0"/>
              </a:defRPr>
            </a:lvl1pPr>
            <a:lvl2pPr marL="574675">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eaLnBrk="0" hangingPunct="0">
              <a:spcBef>
                <a:spcPct val="50000"/>
              </a:spcBef>
              <a:buSzPct val="105000"/>
              <a:buFontTx/>
              <a:buChar char="•"/>
            </a:pPr>
            <a:r>
              <a:rPr lang="en-US" altLang="en-US" baseline="0">
                <a:solidFill>
                  <a:srgbClr val="A50021"/>
                </a:solidFill>
                <a:effectLst>
                  <a:outerShdw blurRad="38100" dist="38100" dir="2700000" algn="tl">
                    <a:srgbClr val="000000"/>
                  </a:outerShdw>
                </a:effectLst>
                <a:latin typeface="Tempus Sans ITC" charset="0"/>
              </a:rPr>
              <a:t>Mealybugs are soft-bodied, 1/5” to 1/3” long, covered by white, waxy filaments, giving them a white, cottony appearance. </a:t>
            </a:r>
          </a:p>
          <a:p>
            <a:pPr eaLnBrk="0" hangingPunct="0">
              <a:spcBef>
                <a:spcPct val="50000"/>
              </a:spcBef>
              <a:buSzPct val="105000"/>
              <a:buFontTx/>
              <a:buChar char="•"/>
            </a:pPr>
            <a:r>
              <a:rPr lang="en-US" altLang="en-US" baseline="0">
                <a:solidFill>
                  <a:srgbClr val="A50021"/>
                </a:solidFill>
                <a:effectLst>
                  <a:outerShdw blurRad="38100" dist="38100" dir="2700000" algn="tl">
                    <a:srgbClr val="000000"/>
                  </a:outerShdw>
                </a:effectLst>
                <a:latin typeface="Tempus Sans ITC" charset="0"/>
              </a:rPr>
              <a:t>Insects are frequently found on the new growth at the stem apex where they suck plant juices, causing leaf wilting and abscission.</a:t>
            </a:r>
          </a:p>
          <a:p>
            <a:pPr eaLnBrk="0" hangingPunct="0">
              <a:spcBef>
                <a:spcPct val="50000"/>
              </a:spcBef>
              <a:buSzPct val="105000"/>
              <a:buFontTx/>
              <a:buChar char="•"/>
            </a:pPr>
            <a:r>
              <a:rPr lang="en-US" altLang="en-US" baseline="0">
                <a:solidFill>
                  <a:srgbClr val="A50021"/>
                </a:solidFill>
                <a:effectLst>
                  <a:outerShdw blurRad="38100" dist="38100" dir="2700000" algn="tl">
                    <a:srgbClr val="000000"/>
                  </a:outerShdw>
                </a:effectLst>
                <a:latin typeface="Tempus Sans ITC" charset="0"/>
              </a:rPr>
              <a:t>Some species appear first on the undersides of leaves</a:t>
            </a:r>
            <a:r>
              <a:rPr lang="en-US" altLang="en-US" sz="2800" baseline="0">
                <a:solidFill>
                  <a:srgbClr val="A50021"/>
                </a:solidFill>
                <a:effectLst>
                  <a:outerShdw blurRad="38100" dist="38100" dir="2700000" algn="tl">
                    <a:srgbClr val="000000"/>
                  </a:outerShdw>
                </a:effectLst>
                <a:latin typeface="Tempus Sans ITC" charset="0"/>
              </a:rPr>
              <a:t>.</a:t>
            </a:r>
          </a:p>
        </p:txBody>
      </p:sp>
      <p:sp>
        <p:nvSpPr>
          <p:cNvPr id="142340" name="Line 4"/>
          <p:cNvSpPr>
            <a:spLocks noChangeShapeType="1"/>
          </p:cNvSpPr>
          <p:nvPr/>
        </p:nvSpPr>
        <p:spPr bwMode="auto">
          <a:xfrm>
            <a:off x="5943600" y="914400"/>
            <a:ext cx="2286000" cy="0"/>
          </a:xfrm>
          <a:prstGeom prst="line">
            <a:avLst/>
          </a:prstGeom>
          <a:noFill/>
          <a:ln w="76200" cmpd="tri">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pic>
        <p:nvPicPr>
          <p:cNvPr id="142343" name="Picture 7" descr="Mealy-Bu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810000"/>
            <a:ext cx="2476500" cy="2476500"/>
          </a:xfrm>
          <a:prstGeom prst="rect">
            <a:avLst/>
          </a:prstGeom>
          <a:noFill/>
          <a:extLst>
            <a:ext uri="{909E8E84-426E-40DD-AFC4-6F175D3DCCD1}">
              <a14:hiddenFill xmlns:a14="http://schemas.microsoft.com/office/drawing/2010/main">
                <a:solidFill>
                  <a:srgbClr val="FFFFFF"/>
                </a:solidFill>
              </a14:hiddenFill>
            </a:ext>
          </a:extLst>
        </p:spPr>
      </p:pic>
      <p:sp>
        <p:nvSpPr>
          <p:cNvPr id="142342" name="Rectangle 6"/>
          <p:cNvSpPr>
            <a:spLocks noChangeArrowheads="1"/>
          </p:cNvSpPr>
          <p:nvPr/>
        </p:nvSpPr>
        <p:spPr bwMode="auto">
          <a:xfrm>
            <a:off x="6019800" y="3810000"/>
            <a:ext cx="2438400" cy="2438400"/>
          </a:xfrm>
          <a:prstGeom prst="rect">
            <a:avLst/>
          </a:prstGeom>
          <a:noFill/>
          <a:ln w="57150">
            <a:solidFill>
              <a:srgbClr val="A5002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142346" name="Picture 10" descr="scal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1295400"/>
            <a:ext cx="2770188" cy="2281238"/>
          </a:xfrm>
          <a:prstGeom prst="rect">
            <a:avLst/>
          </a:prstGeom>
          <a:noFill/>
          <a:extLst>
            <a:ext uri="{909E8E84-426E-40DD-AFC4-6F175D3DCCD1}">
              <a14:hiddenFill xmlns:a14="http://schemas.microsoft.com/office/drawing/2010/main">
                <a:solidFill>
                  <a:srgbClr val="FFFFFF"/>
                </a:solidFill>
              </a14:hiddenFill>
            </a:ext>
          </a:extLst>
        </p:spPr>
      </p:pic>
      <p:sp>
        <p:nvSpPr>
          <p:cNvPr id="142347" name="Rectangle 11"/>
          <p:cNvSpPr>
            <a:spLocks noChangeArrowheads="1"/>
          </p:cNvSpPr>
          <p:nvPr/>
        </p:nvSpPr>
        <p:spPr bwMode="auto">
          <a:xfrm>
            <a:off x="5818188" y="1295400"/>
            <a:ext cx="2743200" cy="2286000"/>
          </a:xfrm>
          <a:prstGeom prst="rect">
            <a:avLst/>
          </a:prstGeom>
          <a:noFill/>
          <a:ln w="57150">
            <a:solidFill>
              <a:srgbClr val="A5002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2339">
                                            <p:txEl>
                                              <p:pRg st="0" end="0"/>
                                            </p:txEl>
                                          </p:spTgt>
                                        </p:tgtEl>
                                        <p:attrNameLst>
                                          <p:attrName>style.visibility</p:attrName>
                                        </p:attrNameLst>
                                      </p:cBhvr>
                                      <p:to>
                                        <p:strVal val="visible"/>
                                      </p:to>
                                    </p:set>
                                    <p:animEffect transition="in" filter="wipe(left)">
                                      <p:cBhvr>
                                        <p:cTn id="7" dur="500"/>
                                        <p:tgtEl>
                                          <p:spTgt spid="142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2339">
                                            <p:txEl>
                                              <p:pRg st="1" end="1"/>
                                            </p:txEl>
                                          </p:spTgt>
                                        </p:tgtEl>
                                        <p:attrNameLst>
                                          <p:attrName>style.visibility</p:attrName>
                                        </p:attrNameLst>
                                      </p:cBhvr>
                                      <p:to>
                                        <p:strVal val="visible"/>
                                      </p:to>
                                    </p:set>
                                    <p:animEffect transition="in" filter="wipe(left)">
                                      <p:cBhvr>
                                        <p:cTn id="12" dur="500"/>
                                        <p:tgtEl>
                                          <p:spTgt spid="1423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2339">
                                            <p:txEl>
                                              <p:pRg st="2" end="2"/>
                                            </p:txEl>
                                          </p:spTgt>
                                        </p:tgtEl>
                                        <p:attrNameLst>
                                          <p:attrName>style.visibility</p:attrName>
                                        </p:attrNameLst>
                                      </p:cBhvr>
                                      <p:to>
                                        <p:strVal val="visible"/>
                                      </p:to>
                                    </p:set>
                                    <p:animEffect transition="in" filter="wipe(left)">
                                      <p:cBhvr>
                                        <p:cTn id="17" dur="500"/>
                                        <p:tgtEl>
                                          <p:spTgt spid="1423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build="p"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ChangeArrowheads="1"/>
          </p:cNvSpPr>
          <p:nvPr/>
        </p:nvSpPr>
        <p:spPr bwMode="auto">
          <a:xfrm>
            <a:off x="762000" y="304800"/>
            <a:ext cx="3200400"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lnSpc>
                <a:spcPct val="60000"/>
              </a:lnSpc>
              <a:spcBef>
                <a:spcPct val="50000"/>
              </a:spcBef>
            </a:pPr>
            <a:r>
              <a:rPr lang="en-US" altLang="en-US" sz="3600" baseline="0">
                <a:solidFill>
                  <a:srgbClr val="A50021"/>
                </a:solidFill>
                <a:effectLst>
                  <a:outerShdw blurRad="38100" dist="38100" dir="2700000" algn="tl">
                    <a:srgbClr val="000000"/>
                  </a:outerShdw>
                </a:effectLst>
              </a:rPr>
              <a:t>Mealybugs</a:t>
            </a:r>
          </a:p>
        </p:txBody>
      </p:sp>
      <p:sp>
        <p:nvSpPr>
          <p:cNvPr id="368643" name="Rectangle 3"/>
          <p:cNvSpPr>
            <a:spLocks noChangeArrowheads="1"/>
          </p:cNvSpPr>
          <p:nvPr/>
        </p:nvSpPr>
        <p:spPr bwMode="auto">
          <a:xfrm>
            <a:off x="762000" y="1447800"/>
            <a:ext cx="3810000" cy="472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508000" indent="-508000">
              <a:defRPr sz="2400">
                <a:solidFill>
                  <a:schemeClr val="tx1"/>
                </a:solidFill>
                <a:latin typeface="Times New Roman" charset="0"/>
              </a:defRPr>
            </a:lvl1pPr>
            <a:lvl2pPr marL="622300">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eaLnBrk="0" hangingPunct="0">
              <a:spcBef>
                <a:spcPct val="50000"/>
              </a:spcBef>
              <a:buSzPct val="105000"/>
              <a:buFontTx/>
              <a:buChar char="•"/>
            </a:pPr>
            <a:r>
              <a:rPr lang="en-US" altLang="en-US" sz="3200" baseline="0">
                <a:solidFill>
                  <a:srgbClr val="A50021"/>
                </a:solidFill>
                <a:effectLst>
                  <a:outerShdw blurRad="38100" dist="38100" dir="2700000" algn="tl">
                    <a:srgbClr val="000000"/>
                  </a:outerShdw>
                </a:effectLst>
                <a:latin typeface="Tempus Sans ITC" charset="0"/>
              </a:rPr>
              <a:t>Mealybugs excrete a sticky honeydew, which attracts sooty mold.</a:t>
            </a:r>
          </a:p>
          <a:p>
            <a:pPr eaLnBrk="0" hangingPunct="0">
              <a:spcBef>
                <a:spcPct val="50000"/>
              </a:spcBef>
              <a:buSzPct val="105000"/>
              <a:buFontTx/>
              <a:buChar char="•"/>
            </a:pPr>
            <a:r>
              <a:rPr lang="en-US" altLang="en-US" sz="3200" baseline="0">
                <a:solidFill>
                  <a:srgbClr val="A50021"/>
                </a:solidFill>
                <a:effectLst>
                  <a:outerShdw blurRad="38100" dist="38100" dir="2700000" algn="tl">
                    <a:srgbClr val="000000"/>
                  </a:outerShdw>
                </a:effectLst>
                <a:latin typeface="Tempus Sans ITC" charset="0"/>
              </a:rPr>
              <a:t>Mealybugs are </a:t>
            </a:r>
            <a:r>
              <a:rPr lang="en-US" altLang="en-US" sz="3200" u="sng" baseline="0">
                <a:solidFill>
                  <a:srgbClr val="A50021"/>
                </a:solidFill>
                <a:effectLst>
                  <a:outerShdw blurRad="38100" dist="38100" dir="2700000" algn="tl">
                    <a:srgbClr val="000000"/>
                  </a:outerShdw>
                </a:effectLst>
                <a:latin typeface="Tempus Sans ITC" charset="0"/>
              </a:rPr>
              <a:t>the</a:t>
            </a:r>
            <a:r>
              <a:rPr lang="en-US" altLang="en-US" sz="3200" baseline="0">
                <a:solidFill>
                  <a:srgbClr val="A50021"/>
                </a:solidFill>
                <a:effectLst>
                  <a:outerShdw blurRad="38100" dist="38100" dir="2700000" algn="tl">
                    <a:srgbClr val="000000"/>
                  </a:outerShdw>
                </a:effectLst>
                <a:latin typeface="Tempus Sans ITC" charset="0"/>
              </a:rPr>
              <a:t> major pest problem on house plants! </a:t>
            </a:r>
          </a:p>
        </p:txBody>
      </p:sp>
      <p:sp>
        <p:nvSpPr>
          <p:cNvPr id="368644" name="Line 4"/>
          <p:cNvSpPr>
            <a:spLocks noChangeShapeType="1"/>
          </p:cNvSpPr>
          <p:nvPr/>
        </p:nvSpPr>
        <p:spPr bwMode="auto">
          <a:xfrm>
            <a:off x="1143000" y="838200"/>
            <a:ext cx="2286000" cy="0"/>
          </a:xfrm>
          <a:prstGeom prst="line">
            <a:avLst/>
          </a:prstGeom>
          <a:noFill/>
          <a:ln w="76200" cmpd="tri">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pic>
        <p:nvPicPr>
          <p:cNvPr id="368645" name="Picture 5" descr="mealybu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533400"/>
            <a:ext cx="3773488" cy="5638800"/>
          </a:xfrm>
          <a:prstGeom prst="rect">
            <a:avLst/>
          </a:prstGeom>
          <a:noFill/>
          <a:extLst>
            <a:ext uri="{909E8E84-426E-40DD-AFC4-6F175D3DCCD1}">
              <a14:hiddenFill xmlns:a14="http://schemas.microsoft.com/office/drawing/2010/main">
                <a:solidFill>
                  <a:srgbClr val="FFFFFF"/>
                </a:solidFill>
              </a14:hiddenFill>
            </a:ext>
          </a:extLst>
        </p:spPr>
      </p:pic>
      <p:sp>
        <p:nvSpPr>
          <p:cNvPr id="368646" name="Rectangle 6"/>
          <p:cNvSpPr>
            <a:spLocks noChangeArrowheads="1"/>
          </p:cNvSpPr>
          <p:nvPr/>
        </p:nvSpPr>
        <p:spPr bwMode="auto">
          <a:xfrm>
            <a:off x="5145088" y="533400"/>
            <a:ext cx="3733800" cy="5638800"/>
          </a:xfrm>
          <a:prstGeom prst="rect">
            <a:avLst/>
          </a:prstGeom>
          <a:noFill/>
          <a:ln w="57150">
            <a:solidFill>
              <a:srgbClr val="A5002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8643">
                                            <p:txEl>
                                              <p:pRg st="0" end="0"/>
                                            </p:txEl>
                                          </p:spTgt>
                                        </p:tgtEl>
                                        <p:attrNameLst>
                                          <p:attrName>style.visibility</p:attrName>
                                        </p:attrNameLst>
                                      </p:cBhvr>
                                      <p:to>
                                        <p:strVal val="visible"/>
                                      </p:to>
                                    </p:set>
                                    <p:animEffect transition="in" filter="wipe(left)">
                                      <p:cBhvr>
                                        <p:cTn id="7" dur="500"/>
                                        <p:tgtEl>
                                          <p:spTgt spid="3686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68643">
                                            <p:txEl>
                                              <p:pRg st="1" end="1"/>
                                            </p:txEl>
                                          </p:spTgt>
                                        </p:tgtEl>
                                        <p:attrNameLst>
                                          <p:attrName>style.visibility</p:attrName>
                                        </p:attrNameLst>
                                      </p:cBhvr>
                                      <p:to>
                                        <p:strVal val="visible"/>
                                      </p:to>
                                    </p:set>
                                    <p:animEffect transition="in" filter="wipe(left)">
                                      <p:cBhvr>
                                        <p:cTn id="12" dur="500"/>
                                        <p:tgtEl>
                                          <p:spTgt spid="3686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43"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3074"/>
          <p:cNvSpPr>
            <a:spLocks noChangeArrowheads="1"/>
          </p:cNvSpPr>
          <p:nvPr/>
        </p:nvSpPr>
        <p:spPr bwMode="auto">
          <a:xfrm>
            <a:off x="2057400" y="1295400"/>
            <a:ext cx="6705600" cy="191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r>
              <a:rPr lang="en-US" altLang="en-US" sz="2800" baseline="0">
                <a:solidFill>
                  <a:srgbClr val="663300"/>
                </a:solidFill>
                <a:effectLst>
                  <a:outerShdw blurRad="38100" dist="38100" dir="2700000" algn="tl">
                    <a:srgbClr val="000000"/>
                  </a:outerShdw>
                </a:effectLst>
              </a:rPr>
              <a:t>	</a:t>
            </a:r>
            <a:r>
              <a:rPr lang="en-US" altLang="en-US" baseline="0">
                <a:solidFill>
                  <a:srgbClr val="663300"/>
                </a:solidFill>
                <a:effectLst>
                  <a:outerShdw blurRad="38100" dist="38100" dir="2700000" algn="tl">
                    <a:srgbClr val="000000"/>
                  </a:outerShdw>
                </a:effectLst>
              </a:rPr>
              <a:t>As a rule of thumb, allow one houseplant per 100 square feet of living area. Keep in mind that plants will not do much to alleviate tobacco smoke in the air.</a:t>
            </a:r>
            <a:r>
              <a:rPr lang="en-US" altLang="en-US" baseline="0">
                <a:solidFill>
                  <a:srgbClr val="993300"/>
                </a:solidFill>
                <a:effectLst>
                  <a:outerShdw blurRad="38100" dist="38100" dir="2700000" algn="tl">
                    <a:srgbClr val="000000"/>
                  </a:outerShdw>
                </a:effectLst>
              </a:rPr>
              <a:t> </a:t>
            </a:r>
          </a:p>
        </p:txBody>
      </p:sp>
      <p:sp>
        <p:nvSpPr>
          <p:cNvPr id="372744" name="Text Box 3080"/>
          <p:cNvSpPr txBox="1">
            <a:spLocks noChangeArrowheads="1"/>
          </p:cNvSpPr>
          <p:nvPr/>
        </p:nvSpPr>
        <p:spPr bwMode="auto">
          <a:xfrm>
            <a:off x="2286000" y="152400"/>
            <a:ext cx="6553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pPr>
            <a:r>
              <a:rPr lang="en-US" altLang="en-US" sz="4400" baseline="0">
                <a:solidFill>
                  <a:srgbClr val="663300"/>
                </a:solidFill>
                <a:effectLst>
                  <a:outerShdw blurRad="38100" dist="38100" dir="2700000" algn="tl">
                    <a:srgbClr val="000000"/>
                  </a:outerShdw>
                </a:effectLst>
              </a:rPr>
              <a:t>Indoor Plants for Clean Air</a:t>
            </a:r>
          </a:p>
        </p:txBody>
      </p:sp>
      <p:sp>
        <p:nvSpPr>
          <p:cNvPr id="372745" name="Line 3081"/>
          <p:cNvSpPr>
            <a:spLocks noChangeShapeType="1"/>
          </p:cNvSpPr>
          <p:nvPr/>
        </p:nvSpPr>
        <p:spPr bwMode="auto">
          <a:xfrm>
            <a:off x="2438400" y="914400"/>
            <a:ext cx="6553200" cy="0"/>
          </a:xfrm>
          <a:prstGeom prst="line">
            <a:avLst/>
          </a:prstGeom>
          <a:noFill/>
          <a:ln w="76200" cmpd="tri">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pic>
        <p:nvPicPr>
          <p:cNvPr id="372746" name="Picture 3082" descr="frontpag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2003425" cy="2590800"/>
          </a:xfrm>
          <a:prstGeom prst="rect">
            <a:avLst/>
          </a:prstGeom>
          <a:noFill/>
          <a:extLst>
            <a:ext uri="{909E8E84-426E-40DD-AFC4-6F175D3DCCD1}">
              <a14:hiddenFill xmlns:a14="http://schemas.microsoft.com/office/drawing/2010/main">
                <a:solidFill>
                  <a:srgbClr val="FFFFFF"/>
                </a:solidFill>
              </a14:hiddenFill>
            </a:ext>
          </a:extLst>
        </p:spPr>
      </p:pic>
      <p:sp>
        <p:nvSpPr>
          <p:cNvPr id="372747" name="Rectangle 3083"/>
          <p:cNvSpPr>
            <a:spLocks noChangeArrowheads="1"/>
          </p:cNvSpPr>
          <p:nvPr/>
        </p:nvSpPr>
        <p:spPr bwMode="auto">
          <a:xfrm>
            <a:off x="304800" y="2971800"/>
            <a:ext cx="883920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pPr>
            <a:r>
              <a:rPr lang="en-US" altLang="en-US" sz="2600" baseline="0">
                <a:solidFill>
                  <a:srgbClr val="993300"/>
                </a:solidFill>
                <a:effectLst>
                  <a:outerShdw blurRad="38100" dist="38100" dir="2700000" algn="tl">
                    <a:srgbClr val="000000"/>
                  </a:outerShdw>
                </a:effectLst>
              </a:rPr>
              <a:t>Aglaonema, Chinese Evergreen</a:t>
            </a:r>
            <a:br>
              <a:rPr lang="en-US" altLang="en-US" sz="2600" baseline="0">
                <a:solidFill>
                  <a:srgbClr val="993300"/>
                </a:solidFill>
                <a:effectLst>
                  <a:outerShdw blurRad="38100" dist="38100" dir="2700000" algn="tl">
                    <a:srgbClr val="000000"/>
                  </a:outerShdw>
                </a:effectLst>
              </a:rPr>
            </a:br>
            <a:r>
              <a:rPr lang="en-US" altLang="en-US" sz="2600" baseline="0">
                <a:solidFill>
                  <a:srgbClr val="993300"/>
                </a:solidFill>
                <a:effectLst>
                  <a:outerShdw blurRad="38100" dist="38100" dir="2700000" algn="tl">
                    <a:srgbClr val="000000"/>
                  </a:outerShdw>
                </a:effectLst>
              </a:rPr>
              <a:t>Aloe, Aloe Vera, Burn Plant      </a:t>
            </a:r>
            <a:br>
              <a:rPr lang="en-US" altLang="en-US" sz="2600" baseline="0">
                <a:solidFill>
                  <a:srgbClr val="993300"/>
                </a:solidFill>
                <a:effectLst>
                  <a:outerShdw blurRad="38100" dist="38100" dir="2700000" algn="tl">
                    <a:srgbClr val="000000"/>
                  </a:outerShdw>
                </a:effectLst>
              </a:rPr>
            </a:br>
            <a:r>
              <a:rPr lang="en-US" altLang="en-US" sz="2600" baseline="0">
                <a:solidFill>
                  <a:srgbClr val="993300"/>
                </a:solidFill>
                <a:effectLst>
                  <a:outerShdw blurRad="38100" dist="38100" dir="2700000" algn="tl">
                    <a:srgbClr val="000000"/>
                  </a:outerShdw>
                </a:effectLst>
              </a:rPr>
              <a:t>Chlorophytum, Spider Plant</a:t>
            </a:r>
            <a:br>
              <a:rPr lang="en-US" altLang="en-US" sz="2600" baseline="0">
                <a:solidFill>
                  <a:srgbClr val="993300"/>
                </a:solidFill>
                <a:effectLst>
                  <a:outerShdw blurRad="38100" dist="38100" dir="2700000" algn="tl">
                    <a:srgbClr val="000000"/>
                  </a:outerShdw>
                </a:effectLst>
              </a:rPr>
            </a:br>
            <a:r>
              <a:rPr lang="en-US" altLang="en-US" sz="2600" baseline="0">
                <a:solidFill>
                  <a:srgbClr val="993300"/>
                </a:solidFill>
                <a:effectLst>
                  <a:outerShdw blurRad="38100" dist="38100" dir="2700000" algn="tl">
                    <a:srgbClr val="000000"/>
                  </a:outerShdw>
                </a:effectLst>
              </a:rPr>
              <a:t>Dieffenbachia, Dumbcane      </a:t>
            </a:r>
            <a:br>
              <a:rPr lang="en-US" altLang="en-US" sz="2600" baseline="0">
                <a:solidFill>
                  <a:srgbClr val="993300"/>
                </a:solidFill>
                <a:effectLst>
                  <a:outerShdw blurRad="38100" dist="38100" dir="2700000" algn="tl">
                    <a:srgbClr val="000000"/>
                  </a:outerShdw>
                </a:effectLst>
              </a:rPr>
            </a:br>
            <a:r>
              <a:rPr lang="en-US" altLang="en-US" sz="2600" baseline="0">
                <a:solidFill>
                  <a:srgbClr val="993300"/>
                </a:solidFill>
                <a:effectLst>
                  <a:outerShdw blurRad="38100" dist="38100" dir="2700000" algn="tl">
                    <a:srgbClr val="000000"/>
                  </a:outerShdw>
                </a:effectLst>
              </a:rPr>
              <a:t>Epipremnum, Golden Pothos</a:t>
            </a:r>
            <a:br>
              <a:rPr lang="en-US" altLang="en-US" sz="2600" baseline="0">
                <a:solidFill>
                  <a:srgbClr val="993300"/>
                </a:solidFill>
                <a:effectLst>
                  <a:outerShdw blurRad="38100" dist="38100" dir="2700000" algn="tl">
                    <a:srgbClr val="000000"/>
                  </a:outerShdw>
                </a:effectLst>
              </a:rPr>
            </a:br>
            <a:r>
              <a:rPr lang="en-US" altLang="en-US" sz="2600" baseline="0">
                <a:solidFill>
                  <a:srgbClr val="993300"/>
                </a:solidFill>
                <a:effectLst>
                  <a:outerShdw blurRad="38100" dist="38100" dir="2700000" algn="tl">
                    <a:srgbClr val="000000"/>
                  </a:outerShdw>
                </a:effectLst>
              </a:rPr>
              <a:t>Ficus, Ficus</a:t>
            </a:r>
            <a:br>
              <a:rPr lang="en-US" altLang="en-US" sz="2600" baseline="0">
                <a:solidFill>
                  <a:srgbClr val="993300"/>
                </a:solidFill>
                <a:effectLst>
                  <a:outerShdw blurRad="38100" dist="38100" dir="2700000" algn="tl">
                    <a:srgbClr val="000000"/>
                  </a:outerShdw>
                </a:effectLst>
              </a:rPr>
            </a:br>
            <a:r>
              <a:rPr lang="en-US" altLang="en-US" sz="2600" baseline="0">
                <a:solidFill>
                  <a:srgbClr val="993300"/>
                </a:solidFill>
                <a:effectLst>
                  <a:outerShdw blurRad="38100" dist="38100" dir="2700000" algn="tl">
                    <a:srgbClr val="000000"/>
                  </a:outerShdw>
                </a:effectLst>
              </a:rPr>
              <a:t>Hedera, English Ivy      </a:t>
            </a:r>
            <a:br>
              <a:rPr lang="en-US" altLang="en-US" sz="2600" baseline="0">
                <a:solidFill>
                  <a:srgbClr val="993300"/>
                </a:solidFill>
                <a:effectLst>
                  <a:outerShdw blurRad="38100" dist="38100" dir="2700000" algn="tl">
                    <a:srgbClr val="000000"/>
                  </a:outerShdw>
                </a:effectLst>
              </a:rPr>
            </a:br>
            <a:r>
              <a:rPr lang="en-US" altLang="en-US" sz="2600" baseline="0">
                <a:solidFill>
                  <a:srgbClr val="993300"/>
                </a:solidFill>
                <a:effectLst>
                  <a:outerShdw blurRad="38100" dist="38100" dir="2700000" algn="tl">
                    <a:srgbClr val="000000"/>
                  </a:outerShdw>
                </a:effectLst>
              </a:rPr>
              <a:t>Philodendron, Heart leaf Philodendron     </a:t>
            </a:r>
            <a:br>
              <a:rPr lang="en-US" altLang="en-US" sz="2600" baseline="0">
                <a:solidFill>
                  <a:srgbClr val="993300"/>
                </a:solidFill>
                <a:effectLst>
                  <a:outerShdw blurRad="38100" dist="38100" dir="2700000" algn="tl">
                    <a:srgbClr val="000000"/>
                  </a:outerShdw>
                </a:effectLst>
              </a:rPr>
            </a:br>
            <a:r>
              <a:rPr lang="en-US" altLang="en-US" sz="2600" baseline="0">
                <a:solidFill>
                  <a:srgbClr val="993300"/>
                </a:solidFill>
                <a:effectLst>
                  <a:outerShdw blurRad="38100" dist="38100" dir="2700000" algn="tl">
                    <a:srgbClr val="000000"/>
                  </a:outerShdw>
                </a:effectLst>
              </a:rPr>
              <a:t>Spathiphyllum, Mauna Loa</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2738"/>
                                        </p:tgtEl>
                                        <p:attrNameLst>
                                          <p:attrName>style.visibility</p:attrName>
                                        </p:attrNameLst>
                                      </p:cBhvr>
                                      <p:to>
                                        <p:strVal val="visible"/>
                                      </p:to>
                                    </p:set>
                                    <p:animEffect transition="in" filter="blinds(horizontal)">
                                      <p:cBhvr>
                                        <p:cTn id="7" dur="500"/>
                                        <p:tgtEl>
                                          <p:spTgt spid="3727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72747">
                                            <p:txEl>
                                              <p:pRg st="0" end="0"/>
                                            </p:txEl>
                                          </p:spTgt>
                                        </p:tgtEl>
                                        <p:attrNameLst>
                                          <p:attrName>style.visibility</p:attrName>
                                        </p:attrNameLst>
                                      </p:cBhvr>
                                      <p:to>
                                        <p:strVal val="visible"/>
                                      </p:to>
                                    </p:set>
                                    <p:animEffect transition="in" filter="blinds(horizontal)">
                                      <p:cBhvr>
                                        <p:cTn id="12" dur="500"/>
                                        <p:tgtEl>
                                          <p:spTgt spid="3727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738" grpId="0" autoUpdateAnimBg="0"/>
      <p:bldP spid="372747" grpId="0" build="p"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ChangeArrowheads="1"/>
          </p:cNvSpPr>
          <p:nvPr/>
        </p:nvSpPr>
        <p:spPr bwMode="auto">
          <a:xfrm>
            <a:off x="5867400" y="228600"/>
            <a:ext cx="2133600"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lnSpc>
                <a:spcPct val="60000"/>
              </a:lnSpc>
              <a:spcBef>
                <a:spcPct val="50000"/>
              </a:spcBef>
            </a:pPr>
            <a:r>
              <a:rPr lang="en-US" altLang="en-US" sz="3600" baseline="0">
                <a:solidFill>
                  <a:srgbClr val="A50021"/>
                </a:solidFill>
                <a:effectLst>
                  <a:outerShdw blurRad="38100" dist="38100" dir="2700000" algn="tl">
                    <a:srgbClr val="000000"/>
                  </a:outerShdw>
                </a:effectLst>
              </a:rPr>
              <a:t>Aphids</a:t>
            </a:r>
            <a:endParaRPr lang="en-US" altLang="en-US" sz="3600" b="0" baseline="0">
              <a:solidFill>
                <a:srgbClr val="A50021"/>
              </a:solidFill>
              <a:effectLst>
                <a:outerShdw blurRad="38100" dist="38100" dir="2700000" algn="tl">
                  <a:srgbClr val="000000"/>
                </a:outerShdw>
              </a:effectLst>
            </a:endParaRPr>
          </a:p>
        </p:txBody>
      </p:sp>
      <p:sp>
        <p:nvSpPr>
          <p:cNvPr id="140291" name="Rectangle 3"/>
          <p:cNvSpPr>
            <a:spLocks noChangeArrowheads="1"/>
          </p:cNvSpPr>
          <p:nvPr/>
        </p:nvSpPr>
        <p:spPr bwMode="auto">
          <a:xfrm>
            <a:off x="76200" y="579438"/>
            <a:ext cx="4953000" cy="473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60375" indent="-460375">
              <a:defRPr sz="2400">
                <a:solidFill>
                  <a:schemeClr val="tx1"/>
                </a:solidFill>
                <a:latin typeface="Times New Roman" charset="0"/>
              </a:defRPr>
            </a:lvl1pPr>
            <a:lvl2pPr marL="574675">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eaLnBrk="0" hangingPunct="0">
              <a:lnSpc>
                <a:spcPct val="95000"/>
              </a:lnSpc>
              <a:spcBef>
                <a:spcPct val="20000"/>
              </a:spcBef>
              <a:spcAft>
                <a:spcPct val="20000"/>
              </a:spcAft>
              <a:buFontTx/>
              <a:buChar char="•"/>
            </a:pPr>
            <a:r>
              <a:rPr lang="en-US" altLang="en-US" sz="2800" baseline="0">
                <a:solidFill>
                  <a:srgbClr val="A50021"/>
                </a:solidFill>
                <a:effectLst>
                  <a:outerShdw blurRad="38100" dist="38100" dir="2700000" algn="tl">
                    <a:srgbClr val="000000"/>
                  </a:outerShdw>
                </a:effectLst>
                <a:latin typeface="Tempus Sans ITC" charset="0"/>
              </a:rPr>
              <a:t>Aphids are soft-bodied, pear-shaped, 1/25” to 1/8” long, usually green in color, but may be pink, blue, brown, yellow or black. </a:t>
            </a:r>
          </a:p>
          <a:p>
            <a:pPr eaLnBrk="0" hangingPunct="0">
              <a:lnSpc>
                <a:spcPct val="95000"/>
              </a:lnSpc>
              <a:spcBef>
                <a:spcPct val="20000"/>
              </a:spcBef>
              <a:spcAft>
                <a:spcPct val="20000"/>
              </a:spcAft>
              <a:buFontTx/>
              <a:buChar char="•"/>
            </a:pPr>
            <a:r>
              <a:rPr lang="en-US" altLang="en-US" sz="2800" baseline="0">
                <a:solidFill>
                  <a:srgbClr val="A50021"/>
                </a:solidFill>
                <a:effectLst>
                  <a:outerShdw blurRad="38100" dist="38100" dir="2700000" algn="tl">
                    <a:srgbClr val="000000"/>
                  </a:outerShdw>
                </a:effectLst>
                <a:latin typeface="Tempus Sans ITC" charset="0"/>
              </a:rPr>
              <a:t>Insects are found on new growth or on underside of young leaves, where they suck plant juices, causing deformed, curled growth of new leaves, buds and flowers.</a:t>
            </a:r>
          </a:p>
        </p:txBody>
      </p:sp>
      <p:sp>
        <p:nvSpPr>
          <p:cNvPr id="140292" name="Line 4"/>
          <p:cNvSpPr>
            <a:spLocks noChangeShapeType="1"/>
          </p:cNvSpPr>
          <p:nvPr/>
        </p:nvSpPr>
        <p:spPr bwMode="auto">
          <a:xfrm>
            <a:off x="6383338" y="762000"/>
            <a:ext cx="1693862" cy="1588"/>
          </a:xfrm>
          <a:prstGeom prst="line">
            <a:avLst/>
          </a:prstGeom>
          <a:noFill/>
          <a:ln w="76200" cmpd="tri">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pic>
        <p:nvPicPr>
          <p:cNvPr id="140293" name="Picture 5" descr="aphidswingedform"/>
          <p:cNvPicPr>
            <a:picLocks noChangeAspect="1" noChangeArrowheads="1"/>
          </p:cNvPicPr>
          <p:nvPr/>
        </p:nvPicPr>
        <p:blipFill>
          <a:blip r:embed="rId3">
            <a:lum bright="8000"/>
            <a:extLst>
              <a:ext uri="{28A0092B-C50C-407E-A947-70E740481C1C}">
                <a14:useLocalDpi xmlns:a14="http://schemas.microsoft.com/office/drawing/2010/main" val="0"/>
              </a:ext>
            </a:extLst>
          </a:blip>
          <a:srcRect/>
          <a:stretch>
            <a:fillRect/>
          </a:stretch>
        </p:blipFill>
        <p:spPr bwMode="auto">
          <a:xfrm>
            <a:off x="5105400" y="1371600"/>
            <a:ext cx="3844925" cy="5257800"/>
          </a:xfrm>
          <a:prstGeom prst="rect">
            <a:avLst/>
          </a:prstGeom>
          <a:noFill/>
          <a:extLst>
            <a:ext uri="{909E8E84-426E-40DD-AFC4-6F175D3DCCD1}">
              <a14:hiddenFill xmlns:a14="http://schemas.microsoft.com/office/drawing/2010/main">
                <a:solidFill>
                  <a:srgbClr val="FFFFFF"/>
                </a:solidFill>
              </a14:hiddenFill>
            </a:ext>
          </a:extLst>
        </p:spPr>
      </p:pic>
      <p:sp>
        <p:nvSpPr>
          <p:cNvPr id="140294" name="Rectangle 6"/>
          <p:cNvSpPr>
            <a:spLocks noChangeArrowheads="1"/>
          </p:cNvSpPr>
          <p:nvPr/>
        </p:nvSpPr>
        <p:spPr bwMode="auto">
          <a:xfrm>
            <a:off x="5113338" y="1371600"/>
            <a:ext cx="3836987" cy="5257800"/>
          </a:xfrm>
          <a:prstGeom prst="rect">
            <a:avLst/>
          </a:prstGeom>
          <a:noFill/>
          <a:ln w="57150">
            <a:solidFill>
              <a:srgbClr val="A5002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0291">
                                            <p:txEl>
                                              <p:pRg st="0" end="0"/>
                                            </p:txEl>
                                          </p:spTgt>
                                        </p:tgtEl>
                                        <p:attrNameLst>
                                          <p:attrName>style.visibility</p:attrName>
                                        </p:attrNameLst>
                                      </p:cBhvr>
                                      <p:to>
                                        <p:strVal val="visible"/>
                                      </p:to>
                                    </p:set>
                                    <p:animEffect transition="in" filter="wipe(left)">
                                      <p:cBhvr>
                                        <p:cTn id="7" dur="500"/>
                                        <p:tgtEl>
                                          <p:spTgt spid="140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0291">
                                            <p:txEl>
                                              <p:pRg st="1" end="1"/>
                                            </p:txEl>
                                          </p:spTgt>
                                        </p:tgtEl>
                                        <p:attrNameLst>
                                          <p:attrName>style.visibility</p:attrName>
                                        </p:attrNameLst>
                                      </p:cBhvr>
                                      <p:to>
                                        <p:strVal val="visible"/>
                                      </p:to>
                                    </p:set>
                                    <p:animEffect transition="in" filter="wipe(left)">
                                      <p:cBhvr>
                                        <p:cTn id="12" dur="500"/>
                                        <p:tgtEl>
                                          <p:spTgt spid="1402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1" grpId="0" build="p"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ChangeArrowheads="1"/>
          </p:cNvSpPr>
          <p:nvPr/>
        </p:nvSpPr>
        <p:spPr bwMode="auto">
          <a:xfrm>
            <a:off x="6858000" y="228600"/>
            <a:ext cx="2133600"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lnSpc>
                <a:spcPct val="60000"/>
              </a:lnSpc>
              <a:spcBef>
                <a:spcPct val="50000"/>
              </a:spcBef>
            </a:pPr>
            <a:r>
              <a:rPr lang="en-US" altLang="en-US" sz="3600" baseline="0">
                <a:solidFill>
                  <a:srgbClr val="A50021"/>
                </a:solidFill>
                <a:effectLst>
                  <a:outerShdw blurRad="38100" dist="38100" dir="2700000" algn="tl">
                    <a:srgbClr val="000000"/>
                  </a:outerShdw>
                </a:effectLst>
              </a:rPr>
              <a:t>Aphids</a:t>
            </a:r>
            <a:endParaRPr lang="en-US" altLang="en-US" sz="3600" b="0" baseline="0">
              <a:solidFill>
                <a:srgbClr val="A50021"/>
              </a:solidFill>
              <a:effectLst>
                <a:outerShdw blurRad="38100" dist="38100" dir="2700000" algn="tl">
                  <a:srgbClr val="000000"/>
                </a:outerShdw>
              </a:effectLst>
            </a:endParaRPr>
          </a:p>
        </p:txBody>
      </p:sp>
      <p:sp>
        <p:nvSpPr>
          <p:cNvPr id="432131" name="Rectangle 3"/>
          <p:cNvSpPr>
            <a:spLocks noChangeArrowheads="1"/>
          </p:cNvSpPr>
          <p:nvPr/>
        </p:nvSpPr>
        <p:spPr bwMode="auto">
          <a:xfrm>
            <a:off x="228600" y="481013"/>
            <a:ext cx="8305800"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60375" indent="-460375">
              <a:defRPr sz="2400">
                <a:solidFill>
                  <a:schemeClr val="tx1"/>
                </a:solidFill>
                <a:latin typeface="Times New Roman" charset="0"/>
              </a:defRPr>
            </a:lvl1pPr>
            <a:lvl2pPr marL="574675">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eaLnBrk="0" hangingPunct="0">
              <a:spcBef>
                <a:spcPct val="15000"/>
              </a:spcBef>
              <a:spcAft>
                <a:spcPct val="15000"/>
              </a:spcAft>
              <a:buSzPct val="105000"/>
              <a:buFontTx/>
              <a:buChar char="•"/>
            </a:pPr>
            <a:r>
              <a:rPr lang="en-US" altLang="en-US" baseline="0">
                <a:solidFill>
                  <a:srgbClr val="A50021"/>
                </a:solidFill>
                <a:effectLst>
                  <a:outerShdw blurRad="38100" dist="38100" dir="2700000" algn="tl">
                    <a:srgbClr val="000000"/>
                  </a:outerShdw>
                </a:effectLst>
                <a:latin typeface="Tempus Sans ITC" charset="0"/>
              </a:rPr>
              <a:t>Aphids excrete sticky “honeydew”,                              on which grows a black fungus called sooty mold.</a:t>
            </a:r>
          </a:p>
          <a:p>
            <a:pPr eaLnBrk="0" hangingPunct="0">
              <a:spcBef>
                <a:spcPct val="15000"/>
              </a:spcBef>
              <a:spcAft>
                <a:spcPct val="15000"/>
              </a:spcAft>
              <a:buSzPct val="105000"/>
              <a:buFontTx/>
              <a:buChar char="•"/>
            </a:pPr>
            <a:r>
              <a:rPr lang="en-US" altLang="en-US" baseline="0">
                <a:solidFill>
                  <a:srgbClr val="A50021"/>
                </a:solidFill>
                <a:effectLst>
                  <a:outerShdw blurRad="38100" dist="38100" dir="2700000" algn="tl">
                    <a:srgbClr val="000000"/>
                  </a:outerShdw>
                </a:effectLst>
                <a:latin typeface="Tempus Sans ITC" charset="0"/>
              </a:rPr>
              <a:t>Often cast aphid skins present on leaves.</a:t>
            </a:r>
          </a:p>
        </p:txBody>
      </p:sp>
      <p:sp>
        <p:nvSpPr>
          <p:cNvPr id="432132" name="Line 4"/>
          <p:cNvSpPr>
            <a:spLocks noChangeShapeType="1"/>
          </p:cNvSpPr>
          <p:nvPr/>
        </p:nvSpPr>
        <p:spPr bwMode="auto">
          <a:xfrm>
            <a:off x="7162800" y="762000"/>
            <a:ext cx="1693863" cy="1588"/>
          </a:xfrm>
          <a:prstGeom prst="line">
            <a:avLst/>
          </a:prstGeom>
          <a:noFill/>
          <a:ln w="76200" cmpd="tri">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pic>
        <p:nvPicPr>
          <p:cNvPr id="432135" name="Picture 7" descr="Aphids skin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141538"/>
            <a:ext cx="5695950" cy="4373562"/>
          </a:xfrm>
          <a:prstGeom prst="rect">
            <a:avLst/>
          </a:prstGeom>
          <a:noFill/>
          <a:extLst>
            <a:ext uri="{909E8E84-426E-40DD-AFC4-6F175D3DCCD1}">
              <a14:hiddenFill xmlns:a14="http://schemas.microsoft.com/office/drawing/2010/main">
                <a:solidFill>
                  <a:srgbClr val="FFFFFF"/>
                </a:solidFill>
              </a14:hiddenFill>
            </a:ext>
          </a:extLst>
        </p:spPr>
      </p:pic>
      <p:sp>
        <p:nvSpPr>
          <p:cNvPr id="432134" name="Rectangle 6"/>
          <p:cNvSpPr>
            <a:spLocks noChangeArrowheads="1"/>
          </p:cNvSpPr>
          <p:nvPr/>
        </p:nvSpPr>
        <p:spPr bwMode="auto">
          <a:xfrm>
            <a:off x="2895600" y="2133600"/>
            <a:ext cx="5638800" cy="4343400"/>
          </a:xfrm>
          <a:prstGeom prst="rect">
            <a:avLst/>
          </a:prstGeom>
          <a:noFill/>
          <a:ln w="57150">
            <a:solidFill>
              <a:srgbClr val="A5002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2131">
                                            <p:txEl>
                                              <p:pRg st="0" end="0"/>
                                            </p:txEl>
                                          </p:spTgt>
                                        </p:tgtEl>
                                        <p:attrNameLst>
                                          <p:attrName>style.visibility</p:attrName>
                                        </p:attrNameLst>
                                      </p:cBhvr>
                                      <p:to>
                                        <p:strVal val="visible"/>
                                      </p:to>
                                    </p:set>
                                    <p:animEffect transition="in" filter="wipe(left)">
                                      <p:cBhvr>
                                        <p:cTn id="7" dur="500"/>
                                        <p:tgtEl>
                                          <p:spTgt spid="4321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2131">
                                            <p:txEl>
                                              <p:pRg st="1" end="1"/>
                                            </p:txEl>
                                          </p:spTgt>
                                        </p:tgtEl>
                                        <p:attrNameLst>
                                          <p:attrName>style.visibility</p:attrName>
                                        </p:attrNameLst>
                                      </p:cBhvr>
                                      <p:to>
                                        <p:strVal val="visible"/>
                                      </p:to>
                                    </p:set>
                                    <p:animEffect transition="in" filter="wipe(left)">
                                      <p:cBhvr>
                                        <p:cTn id="12" dur="500"/>
                                        <p:tgtEl>
                                          <p:spTgt spid="4321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131" grpId="0" build="p"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ChangeArrowheads="1"/>
          </p:cNvSpPr>
          <p:nvPr/>
        </p:nvSpPr>
        <p:spPr bwMode="auto">
          <a:xfrm>
            <a:off x="304800" y="381000"/>
            <a:ext cx="3200400"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lnSpc>
                <a:spcPct val="60000"/>
              </a:lnSpc>
              <a:spcBef>
                <a:spcPct val="50000"/>
              </a:spcBef>
            </a:pPr>
            <a:r>
              <a:rPr lang="en-US" altLang="en-US" sz="3600" baseline="0">
                <a:solidFill>
                  <a:srgbClr val="A50021"/>
                </a:solidFill>
                <a:effectLst>
                  <a:outerShdw blurRad="38100" dist="38100" dir="2700000" algn="tl">
                    <a:srgbClr val="000000"/>
                  </a:outerShdw>
                </a:effectLst>
              </a:rPr>
              <a:t>Spider Mites</a:t>
            </a:r>
            <a:endParaRPr lang="en-US" altLang="en-US" sz="3600" b="0" baseline="0">
              <a:solidFill>
                <a:srgbClr val="A50021"/>
              </a:solidFill>
              <a:effectLst>
                <a:outerShdw blurRad="38100" dist="38100" dir="2700000" algn="tl">
                  <a:srgbClr val="000000"/>
                </a:outerShdw>
              </a:effectLst>
            </a:endParaRPr>
          </a:p>
        </p:txBody>
      </p:sp>
      <p:sp>
        <p:nvSpPr>
          <p:cNvPr id="222211" name="Rectangle 3"/>
          <p:cNvSpPr>
            <a:spLocks noChangeArrowheads="1"/>
          </p:cNvSpPr>
          <p:nvPr/>
        </p:nvSpPr>
        <p:spPr bwMode="auto">
          <a:xfrm>
            <a:off x="304800" y="1143000"/>
            <a:ext cx="84582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60375" indent="-460375">
              <a:defRPr sz="2400">
                <a:solidFill>
                  <a:schemeClr val="tx1"/>
                </a:solidFill>
                <a:latin typeface="Times New Roman" charset="0"/>
              </a:defRPr>
            </a:lvl1pPr>
            <a:lvl2pPr marL="574675">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a:buFontTx/>
              <a:buChar char="•"/>
            </a:pPr>
            <a:r>
              <a:rPr lang="en-US" altLang="en-US" sz="2800" baseline="0">
                <a:solidFill>
                  <a:srgbClr val="A50021"/>
                </a:solidFill>
                <a:effectLst>
                  <a:outerShdw blurRad="38100" dist="38100" dir="2700000" algn="tl">
                    <a:srgbClr val="000000"/>
                  </a:outerShdw>
                </a:effectLst>
                <a:latin typeface="Tempus Sans ITC" charset="0"/>
              </a:rPr>
              <a:t>The most common and destructive mites on foliage plants, referred to as two-spotted spider mites, red spider mite or red spiders. The adult females are approx. 1/50” long, hardly visible with unaided eye.</a:t>
            </a:r>
          </a:p>
        </p:txBody>
      </p:sp>
      <p:sp>
        <p:nvSpPr>
          <p:cNvPr id="222212" name="Line 4"/>
          <p:cNvSpPr>
            <a:spLocks noChangeShapeType="1"/>
          </p:cNvSpPr>
          <p:nvPr/>
        </p:nvSpPr>
        <p:spPr bwMode="auto">
          <a:xfrm>
            <a:off x="609600" y="914400"/>
            <a:ext cx="2514600" cy="0"/>
          </a:xfrm>
          <a:prstGeom prst="line">
            <a:avLst/>
          </a:prstGeom>
          <a:noFill/>
          <a:ln w="76200" cmpd="tri">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pic>
        <p:nvPicPr>
          <p:cNvPr id="222213" name="Picture 5" descr="spiderm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733800"/>
            <a:ext cx="3352800" cy="2335213"/>
          </a:xfrm>
          <a:prstGeom prst="rect">
            <a:avLst/>
          </a:prstGeom>
          <a:noFill/>
          <a:extLst>
            <a:ext uri="{909E8E84-426E-40DD-AFC4-6F175D3DCCD1}">
              <a14:hiddenFill xmlns:a14="http://schemas.microsoft.com/office/drawing/2010/main">
                <a:solidFill>
                  <a:srgbClr val="FFFFFF"/>
                </a:solidFill>
              </a14:hiddenFill>
            </a:ext>
          </a:extLst>
        </p:spPr>
      </p:pic>
      <p:sp>
        <p:nvSpPr>
          <p:cNvPr id="222214" name="Rectangle 6"/>
          <p:cNvSpPr>
            <a:spLocks noChangeArrowheads="1"/>
          </p:cNvSpPr>
          <p:nvPr/>
        </p:nvSpPr>
        <p:spPr bwMode="auto">
          <a:xfrm>
            <a:off x="990600" y="3733800"/>
            <a:ext cx="3352800" cy="2362200"/>
          </a:xfrm>
          <a:prstGeom prst="rect">
            <a:avLst/>
          </a:prstGeom>
          <a:noFill/>
          <a:ln w="57150">
            <a:solidFill>
              <a:srgbClr val="A5002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2215" name="Rectangle 7"/>
          <p:cNvSpPr>
            <a:spLocks noChangeArrowheads="1"/>
          </p:cNvSpPr>
          <p:nvPr/>
        </p:nvSpPr>
        <p:spPr bwMode="auto">
          <a:xfrm>
            <a:off x="5257800" y="3429000"/>
            <a:ext cx="3124200" cy="242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lnSpc>
                <a:spcPct val="85000"/>
              </a:lnSpc>
              <a:spcBef>
                <a:spcPct val="50000"/>
              </a:spcBef>
              <a:buSzPct val="105000"/>
              <a:buFont typeface="Wingdings" charset="2"/>
              <a:buNone/>
            </a:pPr>
            <a:r>
              <a:rPr lang="en-US" altLang="en-US" sz="3600" baseline="0">
                <a:solidFill>
                  <a:srgbClr val="A50021"/>
                </a:solidFill>
                <a:effectLst>
                  <a:outerShdw blurRad="38100" dist="38100" dir="2700000" algn="tl">
                    <a:srgbClr val="000000"/>
                  </a:outerShdw>
                </a:effectLst>
              </a:rPr>
              <a:t>Mites are the second most common pest problem on house plants!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2211">
                                            <p:txEl>
                                              <p:pRg st="0" end="0"/>
                                            </p:txEl>
                                          </p:spTgt>
                                        </p:tgtEl>
                                        <p:attrNameLst>
                                          <p:attrName>style.visibility</p:attrName>
                                        </p:attrNameLst>
                                      </p:cBhvr>
                                      <p:to>
                                        <p:strVal val="visible"/>
                                      </p:to>
                                    </p:set>
                                    <p:animEffect transition="in" filter="wipe(left)">
                                      <p:cBhvr>
                                        <p:cTn id="7" dur="500"/>
                                        <p:tgtEl>
                                          <p:spTgt spid="2222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2215">
                                            <p:txEl>
                                              <p:pRg st="0" end="0"/>
                                            </p:txEl>
                                          </p:spTgt>
                                        </p:tgtEl>
                                        <p:attrNameLst>
                                          <p:attrName>style.visibility</p:attrName>
                                        </p:attrNameLst>
                                      </p:cBhvr>
                                      <p:to>
                                        <p:strVal val="visible"/>
                                      </p:to>
                                    </p:set>
                                    <p:animEffect transition="in" filter="wipe(left)">
                                      <p:cBhvr>
                                        <p:cTn id="12" dur="500"/>
                                        <p:tgtEl>
                                          <p:spTgt spid="2222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1" grpId="0" build="p" autoUpdateAnimBg="0"/>
      <p:bldP spid="222215" grpId="0" build="p"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ChangeArrowheads="1"/>
          </p:cNvSpPr>
          <p:nvPr/>
        </p:nvSpPr>
        <p:spPr bwMode="auto">
          <a:xfrm>
            <a:off x="304800" y="381000"/>
            <a:ext cx="3200400"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lnSpc>
                <a:spcPct val="60000"/>
              </a:lnSpc>
              <a:spcBef>
                <a:spcPct val="50000"/>
              </a:spcBef>
            </a:pPr>
            <a:r>
              <a:rPr lang="en-US" altLang="en-US" sz="3600" baseline="0">
                <a:solidFill>
                  <a:srgbClr val="A50021"/>
                </a:solidFill>
                <a:effectLst>
                  <a:outerShdw blurRad="38100" dist="38100" dir="2700000" algn="tl">
                    <a:srgbClr val="000000"/>
                  </a:outerShdw>
                </a:effectLst>
              </a:rPr>
              <a:t>Spider Mites</a:t>
            </a:r>
            <a:endParaRPr lang="en-US" altLang="en-US" sz="3600" b="0" baseline="0">
              <a:solidFill>
                <a:srgbClr val="A50021"/>
              </a:solidFill>
              <a:effectLst>
                <a:outerShdw blurRad="38100" dist="38100" dir="2700000" algn="tl">
                  <a:srgbClr val="000000"/>
                </a:outerShdw>
              </a:effectLst>
            </a:endParaRPr>
          </a:p>
        </p:txBody>
      </p:sp>
      <p:sp>
        <p:nvSpPr>
          <p:cNvPr id="148483" name="Rectangle 3"/>
          <p:cNvSpPr>
            <a:spLocks noChangeArrowheads="1"/>
          </p:cNvSpPr>
          <p:nvPr/>
        </p:nvSpPr>
        <p:spPr bwMode="auto">
          <a:xfrm>
            <a:off x="3505200" y="533400"/>
            <a:ext cx="5410200" cy="125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508000" indent="-508000">
              <a:defRPr sz="2400">
                <a:solidFill>
                  <a:schemeClr val="tx1"/>
                </a:solidFill>
                <a:latin typeface="Times New Roman" charset="0"/>
              </a:defRPr>
            </a:lvl1pPr>
            <a:lvl2pPr marL="622300">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eaLnBrk="0" hangingPunct="0">
              <a:lnSpc>
                <a:spcPct val="85000"/>
              </a:lnSpc>
              <a:spcBef>
                <a:spcPct val="50000"/>
              </a:spcBef>
              <a:buSzPct val="105000"/>
              <a:buFontTx/>
              <a:buChar char="•"/>
            </a:pPr>
            <a:r>
              <a:rPr lang="en-US" altLang="en-US" sz="3000" baseline="0">
                <a:solidFill>
                  <a:srgbClr val="A50021"/>
                </a:solidFill>
                <a:effectLst>
                  <a:outerShdw blurRad="38100" dist="38100" dir="2700000" algn="tl">
                    <a:srgbClr val="000000"/>
                  </a:outerShdw>
                </a:effectLst>
                <a:latin typeface="Tempus Sans ITC" charset="0"/>
              </a:rPr>
              <a:t>Feed on undersides of young leaves. Infected areas are greyish or yellowed speckled. </a:t>
            </a:r>
          </a:p>
        </p:txBody>
      </p:sp>
      <p:pic>
        <p:nvPicPr>
          <p:cNvPr id="148485" name="Picture 5" descr="spidermi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09800"/>
            <a:ext cx="5257800" cy="4357688"/>
          </a:xfrm>
          <a:prstGeom prst="rect">
            <a:avLst/>
          </a:prstGeom>
          <a:noFill/>
          <a:extLst>
            <a:ext uri="{909E8E84-426E-40DD-AFC4-6F175D3DCCD1}">
              <a14:hiddenFill xmlns:a14="http://schemas.microsoft.com/office/drawing/2010/main">
                <a:solidFill>
                  <a:srgbClr val="FFFFFF"/>
                </a:solidFill>
              </a14:hiddenFill>
            </a:ext>
          </a:extLst>
        </p:spPr>
      </p:pic>
      <p:sp>
        <p:nvSpPr>
          <p:cNvPr id="148487" name="Line 7"/>
          <p:cNvSpPr>
            <a:spLocks noChangeShapeType="1"/>
          </p:cNvSpPr>
          <p:nvPr/>
        </p:nvSpPr>
        <p:spPr bwMode="auto">
          <a:xfrm>
            <a:off x="609600" y="914400"/>
            <a:ext cx="2514600" cy="0"/>
          </a:xfrm>
          <a:prstGeom prst="line">
            <a:avLst/>
          </a:prstGeom>
          <a:noFill/>
          <a:ln w="76200" cmpd="tri">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48488" name="Rectangle 8"/>
          <p:cNvSpPr>
            <a:spLocks noChangeArrowheads="1"/>
          </p:cNvSpPr>
          <p:nvPr/>
        </p:nvSpPr>
        <p:spPr bwMode="auto">
          <a:xfrm>
            <a:off x="5791200" y="2362200"/>
            <a:ext cx="31242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60375" indent="-460375">
              <a:defRPr sz="2400">
                <a:solidFill>
                  <a:schemeClr val="tx1"/>
                </a:solidFill>
                <a:latin typeface="Times New Roman" charset="0"/>
              </a:defRPr>
            </a:lvl1pPr>
            <a:lvl2pPr marL="574675">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eaLnBrk="0" hangingPunct="0">
              <a:lnSpc>
                <a:spcPct val="85000"/>
              </a:lnSpc>
              <a:spcBef>
                <a:spcPct val="50000"/>
              </a:spcBef>
              <a:buSzPct val="105000"/>
              <a:buFontTx/>
              <a:buChar char="•"/>
            </a:pPr>
            <a:r>
              <a:rPr lang="en-US" altLang="en-US" sz="3000" baseline="0">
                <a:solidFill>
                  <a:srgbClr val="A50021"/>
                </a:solidFill>
                <a:effectLst>
                  <a:outerShdw blurRad="38100" dist="38100" dir="2700000" algn="tl">
                    <a:srgbClr val="000000"/>
                  </a:outerShdw>
                </a:effectLst>
                <a:latin typeface="Tempus Sans ITC" charset="0"/>
              </a:rPr>
              <a:t>Webs form as means of spreading. </a:t>
            </a:r>
          </a:p>
          <a:p>
            <a:pPr eaLnBrk="0" hangingPunct="0">
              <a:lnSpc>
                <a:spcPct val="85000"/>
              </a:lnSpc>
              <a:spcBef>
                <a:spcPct val="50000"/>
              </a:spcBef>
              <a:buSzPct val="105000"/>
              <a:buFontTx/>
              <a:buChar char="•"/>
            </a:pPr>
            <a:r>
              <a:rPr lang="en-US" altLang="en-US" sz="3000" baseline="0">
                <a:solidFill>
                  <a:srgbClr val="A50021"/>
                </a:solidFill>
                <a:effectLst>
                  <a:outerShdw blurRad="38100" dist="38100" dir="2700000" algn="tl">
                    <a:srgbClr val="000000"/>
                  </a:outerShdw>
                </a:effectLst>
                <a:latin typeface="Tempus Sans ITC" charset="0"/>
              </a:rPr>
              <a:t>Hot and dry conditions are favorable.</a:t>
            </a:r>
          </a:p>
        </p:txBody>
      </p:sp>
      <p:sp>
        <p:nvSpPr>
          <p:cNvPr id="148489" name="Rectangle 9"/>
          <p:cNvSpPr>
            <a:spLocks noChangeArrowheads="1"/>
          </p:cNvSpPr>
          <p:nvPr/>
        </p:nvSpPr>
        <p:spPr bwMode="auto">
          <a:xfrm>
            <a:off x="381000" y="2209800"/>
            <a:ext cx="5257800" cy="4343400"/>
          </a:xfrm>
          <a:prstGeom prst="rect">
            <a:avLst/>
          </a:prstGeom>
          <a:noFill/>
          <a:ln w="57150">
            <a:solidFill>
              <a:srgbClr val="A5002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8483">
                                            <p:txEl>
                                              <p:pRg st="0" end="0"/>
                                            </p:txEl>
                                          </p:spTgt>
                                        </p:tgtEl>
                                        <p:attrNameLst>
                                          <p:attrName>style.visibility</p:attrName>
                                        </p:attrNameLst>
                                      </p:cBhvr>
                                      <p:to>
                                        <p:strVal val="visible"/>
                                      </p:to>
                                    </p:set>
                                    <p:animEffect transition="in" filter="wipe(left)">
                                      <p:cBhvr>
                                        <p:cTn id="7" dur="500"/>
                                        <p:tgtEl>
                                          <p:spTgt spid="1484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8488">
                                            <p:txEl>
                                              <p:pRg st="0" end="0"/>
                                            </p:txEl>
                                          </p:spTgt>
                                        </p:tgtEl>
                                        <p:attrNameLst>
                                          <p:attrName>style.visibility</p:attrName>
                                        </p:attrNameLst>
                                      </p:cBhvr>
                                      <p:to>
                                        <p:strVal val="visible"/>
                                      </p:to>
                                    </p:set>
                                    <p:animEffect transition="in" filter="wipe(left)">
                                      <p:cBhvr>
                                        <p:cTn id="12" dur="500"/>
                                        <p:tgtEl>
                                          <p:spTgt spid="14848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8488">
                                            <p:txEl>
                                              <p:pRg st="1" end="1"/>
                                            </p:txEl>
                                          </p:spTgt>
                                        </p:tgtEl>
                                        <p:attrNameLst>
                                          <p:attrName>style.visibility</p:attrName>
                                        </p:attrNameLst>
                                      </p:cBhvr>
                                      <p:to>
                                        <p:strVal val="visible"/>
                                      </p:to>
                                    </p:set>
                                    <p:animEffect transition="in" filter="wipe(left)">
                                      <p:cBhvr>
                                        <p:cTn id="17" dur="500"/>
                                        <p:tgtEl>
                                          <p:spTgt spid="14848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3" grpId="0" build="p" autoUpdateAnimBg="0"/>
      <p:bldP spid="148488" grpId="0" build="p"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ChangeArrowheads="1"/>
          </p:cNvSpPr>
          <p:nvPr/>
        </p:nvSpPr>
        <p:spPr bwMode="auto">
          <a:xfrm>
            <a:off x="609600" y="381000"/>
            <a:ext cx="1676400"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lnSpc>
                <a:spcPct val="60000"/>
              </a:lnSpc>
              <a:spcBef>
                <a:spcPct val="50000"/>
              </a:spcBef>
            </a:pPr>
            <a:r>
              <a:rPr lang="en-US" altLang="en-US" sz="3600" baseline="0">
                <a:solidFill>
                  <a:srgbClr val="A50021"/>
                </a:solidFill>
                <a:effectLst>
                  <a:outerShdw blurRad="38100" dist="38100" dir="2700000" algn="tl">
                    <a:srgbClr val="000000"/>
                  </a:outerShdw>
                </a:effectLst>
              </a:rPr>
              <a:t>Thrips</a:t>
            </a:r>
          </a:p>
        </p:txBody>
      </p:sp>
      <p:sp>
        <p:nvSpPr>
          <p:cNvPr id="146436" name="Line 4"/>
          <p:cNvSpPr>
            <a:spLocks noChangeShapeType="1"/>
          </p:cNvSpPr>
          <p:nvPr/>
        </p:nvSpPr>
        <p:spPr bwMode="auto">
          <a:xfrm>
            <a:off x="609600" y="914400"/>
            <a:ext cx="1676400" cy="0"/>
          </a:xfrm>
          <a:prstGeom prst="line">
            <a:avLst/>
          </a:prstGeom>
          <a:noFill/>
          <a:ln w="76200" cmpd="tri">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pic>
        <p:nvPicPr>
          <p:cNvPr id="146439" name="Picture 7" descr="Thri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819400"/>
            <a:ext cx="4343400" cy="3267075"/>
          </a:xfrm>
          <a:prstGeom prst="rect">
            <a:avLst/>
          </a:prstGeom>
          <a:noFill/>
          <a:extLst>
            <a:ext uri="{909E8E84-426E-40DD-AFC4-6F175D3DCCD1}">
              <a14:hiddenFill xmlns:a14="http://schemas.microsoft.com/office/drawing/2010/main">
                <a:solidFill>
                  <a:srgbClr val="FFFFFF"/>
                </a:solidFill>
              </a14:hiddenFill>
            </a:ext>
          </a:extLst>
        </p:spPr>
      </p:pic>
      <p:sp>
        <p:nvSpPr>
          <p:cNvPr id="146438" name="Rectangle 6"/>
          <p:cNvSpPr>
            <a:spLocks noChangeArrowheads="1"/>
          </p:cNvSpPr>
          <p:nvPr/>
        </p:nvSpPr>
        <p:spPr bwMode="auto">
          <a:xfrm>
            <a:off x="4364038" y="2819400"/>
            <a:ext cx="4322762" cy="3276600"/>
          </a:xfrm>
          <a:prstGeom prst="rect">
            <a:avLst/>
          </a:prstGeom>
          <a:noFill/>
          <a:ln w="57150">
            <a:solidFill>
              <a:srgbClr val="A5002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6440" name="Rectangle 8"/>
          <p:cNvSpPr>
            <a:spLocks noChangeArrowheads="1"/>
          </p:cNvSpPr>
          <p:nvPr/>
        </p:nvSpPr>
        <p:spPr bwMode="auto">
          <a:xfrm>
            <a:off x="3200400" y="457200"/>
            <a:ext cx="56388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60375" indent="-460375">
              <a:defRPr sz="2400">
                <a:solidFill>
                  <a:schemeClr val="tx1"/>
                </a:solidFill>
                <a:latin typeface="Times New Roman" charset="0"/>
              </a:defRPr>
            </a:lvl1pPr>
            <a:lvl2pPr marL="574675">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eaLnBrk="0" hangingPunct="0">
              <a:spcBef>
                <a:spcPct val="50000"/>
              </a:spcBef>
              <a:buSzPct val="105000"/>
              <a:buFontTx/>
              <a:buChar char="•"/>
            </a:pPr>
            <a:r>
              <a:rPr lang="en-US" altLang="en-US" sz="3000" baseline="0">
                <a:solidFill>
                  <a:srgbClr val="A50021"/>
                </a:solidFill>
                <a:effectLst>
                  <a:outerShdw blurRad="38100" dist="38100" dir="2700000" algn="tl">
                    <a:srgbClr val="000000"/>
                  </a:outerShdw>
                </a:effectLst>
                <a:latin typeface="Tempus Sans ITC" charset="0"/>
              </a:rPr>
              <a:t>Thrips are not as common pests on house plants but are common on plants in patios, and other outdoor areas. </a:t>
            </a:r>
          </a:p>
        </p:txBody>
      </p:sp>
      <p:sp>
        <p:nvSpPr>
          <p:cNvPr id="146441" name="Rectangle 9"/>
          <p:cNvSpPr>
            <a:spLocks noChangeArrowheads="1"/>
          </p:cNvSpPr>
          <p:nvPr/>
        </p:nvSpPr>
        <p:spPr bwMode="auto">
          <a:xfrm>
            <a:off x="304800" y="3124200"/>
            <a:ext cx="358140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60375" indent="-460375">
              <a:defRPr sz="2400">
                <a:solidFill>
                  <a:schemeClr val="tx1"/>
                </a:solidFill>
                <a:latin typeface="Times New Roman" charset="0"/>
              </a:defRPr>
            </a:lvl1pPr>
            <a:lvl2pPr marL="574675">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eaLnBrk="0" hangingPunct="0">
              <a:spcBef>
                <a:spcPct val="50000"/>
              </a:spcBef>
              <a:buSzPct val="105000"/>
              <a:buFontTx/>
              <a:buChar char="•"/>
            </a:pPr>
            <a:r>
              <a:rPr lang="en-US" altLang="en-US" sz="3000" baseline="0">
                <a:solidFill>
                  <a:srgbClr val="A50021"/>
                </a:solidFill>
                <a:effectLst>
                  <a:outerShdw blurRad="38100" dist="38100" dir="2700000" algn="tl">
                    <a:srgbClr val="000000"/>
                  </a:outerShdw>
                </a:effectLst>
                <a:latin typeface="Tempus Sans ITC" charset="0"/>
              </a:rPr>
              <a:t>Thrips are small, slender, 1/25” to 1/12” long, tan, black, or brown in color, with lighter markings.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6440"/>
                                        </p:tgtEl>
                                        <p:attrNameLst>
                                          <p:attrName>style.visibility</p:attrName>
                                        </p:attrNameLst>
                                      </p:cBhvr>
                                      <p:to>
                                        <p:strVal val="visible"/>
                                      </p:to>
                                    </p:set>
                                    <p:animEffect transition="in" filter="wipe(left)">
                                      <p:cBhvr>
                                        <p:cTn id="7" dur="500"/>
                                        <p:tgtEl>
                                          <p:spTgt spid="1464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6441"/>
                                        </p:tgtEl>
                                        <p:attrNameLst>
                                          <p:attrName>style.visibility</p:attrName>
                                        </p:attrNameLst>
                                      </p:cBhvr>
                                      <p:to>
                                        <p:strVal val="visible"/>
                                      </p:to>
                                    </p:set>
                                    <p:animEffect transition="in" filter="wipe(left)">
                                      <p:cBhvr>
                                        <p:cTn id="12" dur="500"/>
                                        <p:tgtEl>
                                          <p:spTgt spid="146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40" grpId="0" autoUpdateAnimBg="0"/>
      <p:bldP spid="146441" grpId="0"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2440" name="Picture 1032" descr="thri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04800"/>
            <a:ext cx="4262438" cy="6327775"/>
          </a:xfrm>
          <a:prstGeom prst="rect">
            <a:avLst/>
          </a:prstGeom>
          <a:noFill/>
          <a:extLst>
            <a:ext uri="{909E8E84-426E-40DD-AFC4-6F175D3DCCD1}">
              <a14:hiddenFill xmlns:a14="http://schemas.microsoft.com/office/drawing/2010/main">
                <a:solidFill>
                  <a:srgbClr val="FFFFFF"/>
                </a:solidFill>
              </a14:hiddenFill>
            </a:ext>
          </a:extLst>
        </p:spPr>
      </p:pic>
      <p:sp>
        <p:nvSpPr>
          <p:cNvPr id="402434" name="Rectangle 1026"/>
          <p:cNvSpPr>
            <a:spLocks noChangeArrowheads="1"/>
          </p:cNvSpPr>
          <p:nvPr/>
        </p:nvSpPr>
        <p:spPr bwMode="auto">
          <a:xfrm>
            <a:off x="990600" y="381000"/>
            <a:ext cx="1676400"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lnSpc>
                <a:spcPct val="60000"/>
              </a:lnSpc>
              <a:spcBef>
                <a:spcPct val="50000"/>
              </a:spcBef>
            </a:pPr>
            <a:r>
              <a:rPr lang="en-US" altLang="en-US" sz="3600" baseline="0">
                <a:solidFill>
                  <a:srgbClr val="A50021"/>
                </a:solidFill>
                <a:effectLst>
                  <a:outerShdw blurRad="38100" dist="38100" dir="2700000" algn="tl">
                    <a:srgbClr val="000000"/>
                  </a:outerShdw>
                </a:effectLst>
              </a:rPr>
              <a:t>Thrips</a:t>
            </a:r>
          </a:p>
        </p:txBody>
      </p:sp>
      <p:sp>
        <p:nvSpPr>
          <p:cNvPr id="402435" name="Rectangle 1027"/>
          <p:cNvSpPr>
            <a:spLocks noChangeArrowheads="1"/>
          </p:cNvSpPr>
          <p:nvPr/>
        </p:nvSpPr>
        <p:spPr bwMode="auto">
          <a:xfrm>
            <a:off x="152400" y="1244600"/>
            <a:ext cx="42672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60375" indent="-460375">
              <a:defRPr sz="2400">
                <a:solidFill>
                  <a:schemeClr val="tx1"/>
                </a:solidFill>
                <a:latin typeface="Times New Roman" charset="0"/>
              </a:defRPr>
            </a:lvl1pPr>
            <a:lvl2pPr marL="574675">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eaLnBrk="0" hangingPunct="0">
              <a:spcBef>
                <a:spcPct val="50000"/>
              </a:spcBef>
              <a:buSzPct val="105000"/>
              <a:buFontTx/>
              <a:buChar char="•"/>
            </a:pPr>
            <a:r>
              <a:rPr lang="en-US" altLang="en-US" baseline="0">
                <a:solidFill>
                  <a:srgbClr val="A50021"/>
                </a:solidFill>
                <a:effectLst>
                  <a:outerShdw blurRad="38100" dist="38100" dir="2700000" algn="tl">
                    <a:srgbClr val="000000"/>
                  </a:outerShdw>
                </a:effectLst>
                <a:latin typeface="Tempus Sans ITC" charset="0"/>
              </a:rPr>
              <a:t>Adults and larvae feed on young bud tissue, shoot apex, or flowers and leaves by sucking sap and cell contents. </a:t>
            </a:r>
          </a:p>
          <a:p>
            <a:pPr eaLnBrk="0" hangingPunct="0">
              <a:spcBef>
                <a:spcPct val="50000"/>
              </a:spcBef>
              <a:buSzPct val="105000"/>
            </a:pPr>
            <a:endParaRPr lang="en-US" altLang="en-US" baseline="0">
              <a:solidFill>
                <a:srgbClr val="A50021"/>
              </a:solidFill>
              <a:effectLst>
                <a:outerShdw blurRad="38100" dist="38100" dir="2700000" algn="tl">
                  <a:srgbClr val="000000"/>
                </a:outerShdw>
              </a:effectLst>
              <a:latin typeface="Tempus Sans ITC" charset="0"/>
            </a:endParaRPr>
          </a:p>
          <a:p>
            <a:pPr eaLnBrk="0" hangingPunct="0">
              <a:spcBef>
                <a:spcPct val="50000"/>
              </a:spcBef>
              <a:buSzPct val="105000"/>
              <a:buFontTx/>
              <a:buChar char="•"/>
            </a:pPr>
            <a:r>
              <a:rPr lang="en-US" altLang="en-US" baseline="0">
                <a:solidFill>
                  <a:srgbClr val="A50021"/>
                </a:solidFill>
                <a:effectLst>
                  <a:outerShdw blurRad="38100" dist="38100" dir="2700000" algn="tl">
                    <a:srgbClr val="000000"/>
                  </a:outerShdw>
                </a:effectLst>
                <a:latin typeface="Tempus Sans ITC" charset="0"/>
              </a:rPr>
              <a:t>Injured tissue has a whitish or silver-flecked appearance due to the light, which is reflected from the cell walls of the empty cells.</a:t>
            </a:r>
          </a:p>
        </p:txBody>
      </p:sp>
      <p:sp>
        <p:nvSpPr>
          <p:cNvPr id="402436" name="Line 1028"/>
          <p:cNvSpPr>
            <a:spLocks noChangeShapeType="1"/>
          </p:cNvSpPr>
          <p:nvPr/>
        </p:nvSpPr>
        <p:spPr bwMode="auto">
          <a:xfrm>
            <a:off x="990600" y="914400"/>
            <a:ext cx="1676400" cy="0"/>
          </a:xfrm>
          <a:prstGeom prst="line">
            <a:avLst/>
          </a:prstGeom>
          <a:noFill/>
          <a:ln w="76200" cmpd="tri">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02438" name="Rectangle 1030"/>
          <p:cNvSpPr>
            <a:spLocks noChangeArrowheads="1"/>
          </p:cNvSpPr>
          <p:nvPr/>
        </p:nvSpPr>
        <p:spPr bwMode="auto">
          <a:xfrm>
            <a:off x="4572000" y="307975"/>
            <a:ext cx="4267200" cy="6324600"/>
          </a:xfrm>
          <a:prstGeom prst="rect">
            <a:avLst/>
          </a:prstGeom>
          <a:noFill/>
          <a:ln w="57150">
            <a:solidFill>
              <a:srgbClr val="A5002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2435">
                                            <p:txEl>
                                              <p:pRg st="0" end="0"/>
                                            </p:txEl>
                                          </p:spTgt>
                                        </p:tgtEl>
                                        <p:attrNameLst>
                                          <p:attrName>style.visibility</p:attrName>
                                        </p:attrNameLst>
                                      </p:cBhvr>
                                      <p:to>
                                        <p:strVal val="visible"/>
                                      </p:to>
                                    </p:set>
                                    <p:animEffect transition="in" filter="wipe(left)">
                                      <p:cBhvr>
                                        <p:cTn id="7" dur="500"/>
                                        <p:tgtEl>
                                          <p:spTgt spid="4024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2435">
                                            <p:txEl>
                                              <p:pRg st="2" end="2"/>
                                            </p:txEl>
                                          </p:spTgt>
                                        </p:tgtEl>
                                        <p:attrNameLst>
                                          <p:attrName>style.visibility</p:attrName>
                                        </p:attrNameLst>
                                      </p:cBhvr>
                                      <p:to>
                                        <p:strVal val="visible"/>
                                      </p:to>
                                    </p:set>
                                    <p:animEffect transition="in" filter="wipe(left)">
                                      <p:cBhvr>
                                        <p:cTn id="12" dur="500"/>
                                        <p:tgtEl>
                                          <p:spTgt spid="4024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435" grpId="0" build="p"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ChangeArrowheads="1"/>
          </p:cNvSpPr>
          <p:nvPr/>
        </p:nvSpPr>
        <p:spPr bwMode="auto">
          <a:xfrm>
            <a:off x="1524000" y="381000"/>
            <a:ext cx="6858000"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lnSpc>
                <a:spcPct val="60000"/>
              </a:lnSpc>
              <a:spcBef>
                <a:spcPct val="50000"/>
              </a:spcBef>
              <a:buSzPct val="160000"/>
              <a:buFont typeface="Webdings" charset="2"/>
              <a:buChar char="!"/>
            </a:pPr>
            <a:r>
              <a:rPr lang="en-US" altLang="en-US" sz="3600" baseline="0">
                <a:solidFill>
                  <a:srgbClr val="A50021"/>
                </a:solidFill>
                <a:effectLst>
                  <a:outerShdw blurRad="38100" dist="38100" dir="2700000" algn="tl">
                    <a:srgbClr val="000000"/>
                  </a:outerShdw>
                </a:effectLst>
              </a:rPr>
              <a:t>   Controlling Pests Indoors</a:t>
            </a:r>
            <a:endParaRPr lang="en-US" altLang="en-US" sz="3600" b="0" baseline="0">
              <a:solidFill>
                <a:srgbClr val="A50021"/>
              </a:solidFill>
              <a:effectLst>
                <a:outerShdw blurRad="38100" dist="38100" dir="2700000" algn="tl">
                  <a:srgbClr val="000000"/>
                </a:outerShdw>
              </a:effectLst>
            </a:endParaRPr>
          </a:p>
        </p:txBody>
      </p:sp>
      <p:sp>
        <p:nvSpPr>
          <p:cNvPr id="276483" name="Rectangle 3"/>
          <p:cNvSpPr>
            <a:spLocks noChangeArrowheads="1"/>
          </p:cNvSpPr>
          <p:nvPr/>
        </p:nvSpPr>
        <p:spPr bwMode="auto">
          <a:xfrm>
            <a:off x="304800" y="1504950"/>
            <a:ext cx="8763000" cy="516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285750" indent="-285750">
              <a:defRPr sz="2400">
                <a:solidFill>
                  <a:schemeClr val="tx1"/>
                </a:solidFill>
                <a:latin typeface="Times New Roman" charset="0"/>
              </a:defRPr>
            </a:lvl1pPr>
            <a:lvl2pPr>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eaLnBrk="0" hangingPunct="0">
              <a:lnSpc>
                <a:spcPct val="85000"/>
              </a:lnSpc>
              <a:spcBef>
                <a:spcPct val="50000"/>
              </a:spcBef>
              <a:buFontTx/>
              <a:buChar char="•"/>
            </a:pPr>
            <a:r>
              <a:rPr lang="en-US" altLang="en-US" sz="2800" baseline="0">
                <a:solidFill>
                  <a:srgbClr val="A50021"/>
                </a:solidFill>
                <a:effectLst>
                  <a:outerShdw blurRad="38100" dist="38100" dir="2700000" algn="tl">
                    <a:srgbClr val="000000"/>
                  </a:outerShdw>
                </a:effectLst>
                <a:latin typeface="Tempus Sans ITC" charset="0"/>
              </a:rPr>
              <a:t>Best method is prevention -- purchase pest-free plants.</a:t>
            </a:r>
          </a:p>
          <a:p>
            <a:pPr eaLnBrk="0" hangingPunct="0">
              <a:lnSpc>
                <a:spcPct val="85000"/>
              </a:lnSpc>
              <a:spcBef>
                <a:spcPct val="50000"/>
              </a:spcBef>
              <a:buFontTx/>
              <a:buChar char="•"/>
            </a:pPr>
            <a:r>
              <a:rPr lang="en-US" altLang="en-US" sz="2800" baseline="0">
                <a:solidFill>
                  <a:srgbClr val="A50021"/>
                </a:solidFill>
                <a:effectLst>
                  <a:outerShdw blurRad="38100" dist="38100" dir="2700000" algn="tl">
                    <a:srgbClr val="000000"/>
                  </a:outerShdw>
                </a:effectLst>
                <a:latin typeface="Tempus Sans ITC" charset="0"/>
              </a:rPr>
              <a:t>Take the affected plant outside in a protected, shaded area, and let nature take its course.</a:t>
            </a:r>
          </a:p>
          <a:p>
            <a:pPr eaLnBrk="0" hangingPunct="0">
              <a:lnSpc>
                <a:spcPct val="85000"/>
              </a:lnSpc>
              <a:spcBef>
                <a:spcPct val="50000"/>
              </a:spcBef>
              <a:buFontTx/>
              <a:buChar char="•"/>
            </a:pPr>
            <a:r>
              <a:rPr lang="en-US" altLang="en-US" sz="2800" baseline="0">
                <a:solidFill>
                  <a:srgbClr val="A50021"/>
                </a:solidFill>
                <a:effectLst>
                  <a:outerShdw blurRad="38100" dist="38100" dir="2700000" algn="tl">
                    <a:srgbClr val="000000"/>
                  </a:outerShdw>
                </a:effectLst>
                <a:latin typeface="Tempus Sans ITC" charset="0"/>
              </a:rPr>
              <a:t>Wipe with soapy water and soft cloth:</a:t>
            </a:r>
          </a:p>
          <a:p>
            <a:pPr lvl="1" eaLnBrk="0" hangingPunct="0">
              <a:lnSpc>
                <a:spcPct val="85000"/>
              </a:lnSpc>
              <a:spcBef>
                <a:spcPct val="50000"/>
              </a:spcBef>
              <a:buSzPct val="80000"/>
              <a:buFontTx/>
              <a:buChar char="•"/>
            </a:pPr>
            <a:r>
              <a:rPr lang="en-US" altLang="en-US" sz="2800" baseline="0">
                <a:solidFill>
                  <a:srgbClr val="A50021"/>
                </a:solidFill>
                <a:effectLst>
                  <a:outerShdw blurRad="38100" dist="38100" dir="2700000" algn="tl">
                    <a:srgbClr val="000000"/>
                  </a:outerShdw>
                </a:effectLst>
                <a:latin typeface="Tempus Sans ITC" charset="0"/>
              </a:rPr>
              <a:t> use 2 tsp. of insecticidal soap / gallon of water.</a:t>
            </a:r>
          </a:p>
          <a:p>
            <a:pPr eaLnBrk="0" hangingPunct="0">
              <a:lnSpc>
                <a:spcPct val="85000"/>
              </a:lnSpc>
              <a:spcBef>
                <a:spcPct val="50000"/>
              </a:spcBef>
              <a:buFontTx/>
              <a:buChar char="•"/>
            </a:pPr>
            <a:r>
              <a:rPr lang="en-US" altLang="en-US" sz="2800" baseline="0">
                <a:solidFill>
                  <a:srgbClr val="A50021"/>
                </a:solidFill>
                <a:effectLst>
                  <a:outerShdw blurRad="38100" dist="38100" dir="2700000" algn="tl">
                    <a:srgbClr val="000000"/>
                  </a:outerShdw>
                </a:effectLst>
                <a:latin typeface="Tempus Sans ITC" charset="0"/>
              </a:rPr>
              <a:t>Remove light infestation of mealybugs or aphids with a cotton swab dipped in rubbing alcohol.</a:t>
            </a:r>
          </a:p>
          <a:p>
            <a:pPr eaLnBrk="0" hangingPunct="0">
              <a:lnSpc>
                <a:spcPct val="85000"/>
              </a:lnSpc>
              <a:spcBef>
                <a:spcPct val="50000"/>
              </a:spcBef>
              <a:buFontTx/>
              <a:buChar char="•"/>
            </a:pPr>
            <a:r>
              <a:rPr lang="en-US" altLang="en-US" sz="2800" baseline="0">
                <a:solidFill>
                  <a:srgbClr val="A50021"/>
                </a:solidFill>
                <a:effectLst>
                  <a:outerShdw blurRad="38100" dist="38100" dir="2700000" algn="tl">
                    <a:srgbClr val="000000"/>
                  </a:outerShdw>
                </a:effectLst>
                <a:latin typeface="Tempus Sans ITC" charset="0"/>
              </a:rPr>
              <a:t>Do not use beneficial insects there is not enough food to sustain them!</a:t>
            </a:r>
          </a:p>
        </p:txBody>
      </p:sp>
      <p:sp>
        <p:nvSpPr>
          <p:cNvPr id="276484" name="Line 4"/>
          <p:cNvSpPr>
            <a:spLocks noChangeShapeType="1"/>
          </p:cNvSpPr>
          <p:nvPr/>
        </p:nvSpPr>
        <p:spPr bwMode="auto">
          <a:xfrm>
            <a:off x="2895600" y="1219200"/>
            <a:ext cx="4953000" cy="0"/>
          </a:xfrm>
          <a:prstGeom prst="line">
            <a:avLst/>
          </a:prstGeom>
          <a:noFill/>
          <a:ln w="76200" cmpd="tri">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76497" name="Oval 17"/>
          <p:cNvSpPr>
            <a:spLocks noChangeArrowheads="1"/>
          </p:cNvSpPr>
          <p:nvPr/>
        </p:nvSpPr>
        <p:spPr bwMode="auto">
          <a:xfrm>
            <a:off x="1676400" y="304800"/>
            <a:ext cx="914400" cy="9144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498" name="Line 18"/>
          <p:cNvSpPr>
            <a:spLocks noChangeShapeType="1"/>
          </p:cNvSpPr>
          <p:nvPr/>
        </p:nvSpPr>
        <p:spPr bwMode="auto">
          <a:xfrm>
            <a:off x="1828800" y="381000"/>
            <a:ext cx="609600" cy="7620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6483">
                                            <p:txEl>
                                              <p:pRg st="0" end="0"/>
                                            </p:txEl>
                                          </p:spTgt>
                                        </p:tgtEl>
                                        <p:attrNameLst>
                                          <p:attrName>style.visibility</p:attrName>
                                        </p:attrNameLst>
                                      </p:cBhvr>
                                      <p:to>
                                        <p:strVal val="visible"/>
                                      </p:to>
                                    </p:set>
                                    <p:animEffect transition="in" filter="wipe(left)">
                                      <p:cBhvr>
                                        <p:cTn id="7" dur="500"/>
                                        <p:tgtEl>
                                          <p:spTgt spid="2764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6483">
                                            <p:txEl>
                                              <p:pRg st="1" end="1"/>
                                            </p:txEl>
                                          </p:spTgt>
                                        </p:tgtEl>
                                        <p:attrNameLst>
                                          <p:attrName>style.visibility</p:attrName>
                                        </p:attrNameLst>
                                      </p:cBhvr>
                                      <p:to>
                                        <p:strVal val="visible"/>
                                      </p:to>
                                    </p:set>
                                    <p:animEffect transition="in" filter="wipe(left)">
                                      <p:cBhvr>
                                        <p:cTn id="12" dur="500"/>
                                        <p:tgtEl>
                                          <p:spTgt spid="2764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6483">
                                            <p:txEl>
                                              <p:pRg st="2" end="2"/>
                                            </p:txEl>
                                          </p:spTgt>
                                        </p:tgtEl>
                                        <p:attrNameLst>
                                          <p:attrName>style.visibility</p:attrName>
                                        </p:attrNameLst>
                                      </p:cBhvr>
                                      <p:to>
                                        <p:strVal val="visible"/>
                                      </p:to>
                                    </p:set>
                                    <p:animEffect transition="in" filter="wipe(left)">
                                      <p:cBhvr>
                                        <p:cTn id="17" dur="500"/>
                                        <p:tgtEl>
                                          <p:spTgt spid="276483">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276483">
                                            <p:txEl>
                                              <p:pRg st="3" end="3"/>
                                            </p:txEl>
                                          </p:spTgt>
                                        </p:tgtEl>
                                        <p:attrNameLst>
                                          <p:attrName>style.visibility</p:attrName>
                                        </p:attrNameLst>
                                      </p:cBhvr>
                                      <p:to>
                                        <p:strVal val="visible"/>
                                      </p:to>
                                    </p:set>
                                    <p:animEffect transition="in" filter="wipe(left)">
                                      <p:cBhvr>
                                        <p:cTn id="20" dur="500"/>
                                        <p:tgtEl>
                                          <p:spTgt spid="276483">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76483">
                                            <p:txEl>
                                              <p:pRg st="4" end="4"/>
                                            </p:txEl>
                                          </p:spTgt>
                                        </p:tgtEl>
                                        <p:attrNameLst>
                                          <p:attrName>style.visibility</p:attrName>
                                        </p:attrNameLst>
                                      </p:cBhvr>
                                      <p:to>
                                        <p:strVal val="visible"/>
                                      </p:to>
                                    </p:set>
                                    <p:animEffect transition="in" filter="wipe(left)">
                                      <p:cBhvr>
                                        <p:cTn id="25" dur="500"/>
                                        <p:tgtEl>
                                          <p:spTgt spid="276483">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76483">
                                            <p:txEl>
                                              <p:pRg st="5" end="5"/>
                                            </p:txEl>
                                          </p:spTgt>
                                        </p:tgtEl>
                                        <p:attrNameLst>
                                          <p:attrName>style.visibility</p:attrName>
                                        </p:attrNameLst>
                                      </p:cBhvr>
                                      <p:to>
                                        <p:strVal val="visible"/>
                                      </p:to>
                                    </p:set>
                                    <p:animEffect transition="in" filter="wipe(left)">
                                      <p:cBhvr>
                                        <p:cTn id="30" dur="500"/>
                                        <p:tgtEl>
                                          <p:spTgt spid="2764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3" grpId="0" build="p"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Text Box 3"/>
          <p:cNvSpPr txBox="1">
            <a:spLocks noChangeArrowheads="1"/>
          </p:cNvSpPr>
          <p:nvPr/>
        </p:nvSpPr>
        <p:spPr bwMode="auto">
          <a:xfrm>
            <a:off x="304800" y="3733800"/>
            <a:ext cx="8534400" cy="277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508000" indent="-508000">
              <a:defRPr sz="2400">
                <a:solidFill>
                  <a:schemeClr val="tx1"/>
                </a:solidFill>
                <a:latin typeface="Times New Roman" charset="0"/>
              </a:defRPr>
            </a:lvl1pPr>
            <a:lvl2pPr marL="622300">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eaLnBrk="0" hangingPunct="0">
              <a:lnSpc>
                <a:spcPct val="95000"/>
              </a:lnSpc>
              <a:spcBef>
                <a:spcPct val="50000"/>
              </a:spcBef>
              <a:buFont typeface="Wingdings" charset="2"/>
              <a:buChar char="þ"/>
            </a:pPr>
            <a:r>
              <a:rPr lang="en-US" altLang="en-US" sz="2800" baseline="0">
                <a:solidFill>
                  <a:srgbClr val="A50021"/>
                </a:solidFill>
                <a:effectLst>
                  <a:outerShdw blurRad="38100" dist="38100" dir="2700000" algn="tl">
                    <a:srgbClr val="000000"/>
                  </a:outerShdw>
                </a:effectLst>
                <a:latin typeface="Tempus Sans ITC" charset="0"/>
              </a:rPr>
              <a:t>All three factors must be present for a disease to occur, i.e., susceptible plant, viable pathogen, and a favorable environment. </a:t>
            </a:r>
          </a:p>
          <a:p>
            <a:pPr eaLnBrk="0" hangingPunct="0">
              <a:lnSpc>
                <a:spcPct val="95000"/>
              </a:lnSpc>
              <a:spcBef>
                <a:spcPct val="50000"/>
              </a:spcBef>
              <a:buFont typeface="Wingdings" charset="2"/>
              <a:buChar char="þ"/>
            </a:pPr>
            <a:r>
              <a:rPr lang="en-US" altLang="en-US" sz="2800" baseline="0">
                <a:solidFill>
                  <a:srgbClr val="A50021"/>
                </a:solidFill>
                <a:effectLst>
                  <a:outerShdw blurRad="38100" dist="38100" dir="2700000" algn="tl">
                    <a:srgbClr val="000000"/>
                  </a:outerShdw>
                </a:effectLst>
                <a:latin typeface="Tempus Sans ITC" charset="0"/>
              </a:rPr>
              <a:t>Away from the favorable conditions in the greenhouse, a foliar disease is unlikely to find and invade your plants.</a:t>
            </a:r>
            <a:r>
              <a:rPr lang="en-US" altLang="en-US" sz="3000" baseline="0">
                <a:solidFill>
                  <a:srgbClr val="A50021"/>
                </a:solidFill>
                <a:effectLst>
                  <a:outerShdw blurRad="38100" dist="38100" dir="2700000" algn="tl">
                    <a:srgbClr val="000000"/>
                  </a:outerShdw>
                </a:effectLst>
                <a:latin typeface="Tempus Sans ITC" charset="0"/>
              </a:rPr>
              <a:t>  </a:t>
            </a:r>
          </a:p>
        </p:txBody>
      </p:sp>
      <p:sp>
        <p:nvSpPr>
          <p:cNvPr id="134148" name="Line 4"/>
          <p:cNvSpPr>
            <a:spLocks noChangeShapeType="1"/>
          </p:cNvSpPr>
          <p:nvPr/>
        </p:nvSpPr>
        <p:spPr bwMode="auto">
          <a:xfrm>
            <a:off x="1981200" y="838200"/>
            <a:ext cx="5562600" cy="0"/>
          </a:xfrm>
          <a:prstGeom prst="line">
            <a:avLst/>
          </a:prstGeom>
          <a:noFill/>
          <a:ln w="76200" cmpd="tri">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4149" name="Rectangle 5"/>
          <p:cNvSpPr>
            <a:spLocks noChangeArrowheads="1"/>
          </p:cNvSpPr>
          <p:nvPr/>
        </p:nvSpPr>
        <p:spPr bwMode="auto">
          <a:xfrm>
            <a:off x="228600" y="1219200"/>
            <a:ext cx="4240213" cy="52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460375" indent="-460375">
              <a:defRPr sz="2400">
                <a:solidFill>
                  <a:schemeClr val="tx1"/>
                </a:solidFill>
                <a:latin typeface="Times New Roman" charset="0"/>
              </a:defRPr>
            </a:lvl1pPr>
            <a:lvl2pPr marL="574675">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eaLnBrk="0" hangingPunct="0">
              <a:lnSpc>
                <a:spcPct val="95000"/>
              </a:lnSpc>
              <a:spcBef>
                <a:spcPct val="50000"/>
              </a:spcBef>
              <a:buFont typeface="Wingdings" charset="2"/>
              <a:buChar char="þ"/>
            </a:pPr>
            <a:r>
              <a:rPr lang="en-US" altLang="en-US" sz="3000" baseline="0">
                <a:solidFill>
                  <a:srgbClr val="A50021"/>
                </a:solidFill>
                <a:effectLst>
                  <a:outerShdw blurRad="38100" dist="38100" dir="2700000" algn="tl">
                    <a:srgbClr val="000000"/>
                  </a:outerShdw>
                </a:effectLst>
                <a:latin typeface="Tempus Sans ITC" charset="0"/>
              </a:rPr>
              <a:t>The </a:t>
            </a:r>
            <a:r>
              <a:rPr lang="en-US" altLang="en-US" sz="2800" baseline="0">
                <a:solidFill>
                  <a:srgbClr val="A50021"/>
                </a:solidFill>
                <a:effectLst>
                  <a:outerShdw blurRad="38100" dist="38100" dir="2700000" algn="tl">
                    <a:srgbClr val="000000"/>
                  </a:outerShdw>
                </a:effectLst>
                <a:latin typeface="Tempus Sans ITC" charset="0"/>
              </a:rPr>
              <a:t>disease triangle:</a:t>
            </a:r>
          </a:p>
        </p:txBody>
      </p:sp>
      <p:sp>
        <p:nvSpPr>
          <p:cNvPr id="134150" name="Text Box 6"/>
          <p:cNvSpPr txBox="1">
            <a:spLocks noChangeArrowheads="1"/>
          </p:cNvSpPr>
          <p:nvPr/>
        </p:nvSpPr>
        <p:spPr bwMode="auto">
          <a:xfrm>
            <a:off x="3276600" y="1676400"/>
            <a:ext cx="19812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0" hangingPunct="0">
              <a:lnSpc>
                <a:spcPct val="80000"/>
              </a:lnSpc>
              <a:spcBef>
                <a:spcPct val="30000"/>
              </a:spcBef>
            </a:pPr>
            <a:r>
              <a:rPr lang="en-US" altLang="en-US" sz="3300" baseline="0">
                <a:solidFill>
                  <a:srgbClr val="663300"/>
                </a:solidFill>
                <a:effectLst>
                  <a:outerShdw blurRad="38100" dist="38100" dir="2700000" algn="tl">
                    <a:srgbClr val="000000"/>
                  </a:outerShdw>
                </a:effectLst>
              </a:rPr>
              <a:t>Plant</a:t>
            </a:r>
            <a:endParaRPr lang="en-US" altLang="en-US" baseline="0">
              <a:solidFill>
                <a:srgbClr val="663300"/>
              </a:solidFill>
              <a:effectLst>
                <a:outerShdw blurRad="38100" dist="38100" dir="2700000" algn="tl">
                  <a:srgbClr val="000000"/>
                </a:outerShdw>
              </a:effectLst>
            </a:endParaRPr>
          </a:p>
        </p:txBody>
      </p:sp>
      <p:sp>
        <p:nvSpPr>
          <p:cNvPr id="134151" name="Text Box 7"/>
          <p:cNvSpPr txBox="1">
            <a:spLocks noChangeArrowheads="1"/>
          </p:cNvSpPr>
          <p:nvPr/>
        </p:nvSpPr>
        <p:spPr bwMode="auto">
          <a:xfrm>
            <a:off x="990600" y="2971800"/>
            <a:ext cx="22860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0" hangingPunct="0">
              <a:lnSpc>
                <a:spcPct val="80000"/>
              </a:lnSpc>
              <a:spcBef>
                <a:spcPct val="30000"/>
              </a:spcBef>
            </a:pPr>
            <a:r>
              <a:rPr lang="en-US" altLang="en-US" sz="3300" baseline="0">
                <a:solidFill>
                  <a:srgbClr val="663300"/>
                </a:solidFill>
                <a:effectLst>
                  <a:outerShdw blurRad="38100" dist="38100" dir="2700000" algn="tl">
                    <a:srgbClr val="000000"/>
                  </a:outerShdw>
                </a:effectLst>
              </a:rPr>
              <a:t>Pathogen</a:t>
            </a:r>
            <a:endParaRPr lang="en-US" altLang="en-US" baseline="0">
              <a:solidFill>
                <a:srgbClr val="663300"/>
              </a:solidFill>
              <a:effectLst>
                <a:outerShdw blurRad="38100" dist="38100" dir="2700000" algn="tl">
                  <a:srgbClr val="000000"/>
                </a:outerShdw>
              </a:effectLst>
            </a:endParaRPr>
          </a:p>
        </p:txBody>
      </p:sp>
      <p:sp>
        <p:nvSpPr>
          <p:cNvPr id="134152" name="Text Box 8"/>
          <p:cNvSpPr txBox="1">
            <a:spLocks noChangeArrowheads="1"/>
          </p:cNvSpPr>
          <p:nvPr/>
        </p:nvSpPr>
        <p:spPr bwMode="auto">
          <a:xfrm>
            <a:off x="5486400" y="2971800"/>
            <a:ext cx="2971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0" hangingPunct="0">
              <a:lnSpc>
                <a:spcPct val="80000"/>
              </a:lnSpc>
              <a:spcBef>
                <a:spcPct val="30000"/>
              </a:spcBef>
            </a:pPr>
            <a:r>
              <a:rPr lang="en-US" altLang="en-US" sz="3300" baseline="0">
                <a:solidFill>
                  <a:srgbClr val="663300"/>
                </a:solidFill>
                <a:effectLst>
                  <a:outerShdw blurRad="38100" dist="38100" dir="2700000" algn="tl">
                    <a:srgbClr val="000000"/>
                  </a:outerShdw>
                </a:effectLst>
              </a:rPr>
              <a:t>Environment</a:t>
            </a:r>
            <a:endParaRPr lang="en-US" altLang="en-US" baseline="0">
              <a:solidFill>
                <a:srgbClr val="663300"/>
              </a:solidFill>
              <a:effectLst>
                <a:outerShdw blurRad="38100" dist="38100" dir="2700000" algn="tl">
                  <a:srgbClr val="000000"/>
                </a:outerShdw>
              </a:effectLst>
            </a:endParaRPr>
          </a:p>
        </p:txBody>
      </p:sp>
      <p:sp>
        <p:nvSpPr>
          <p:cNvPr id="134153" name="Line 9"/>
          <p:cNvSpPr>
            <a:spLocks noChangeShapeType="1"/>
          </p:cNvSpPr>
          <p:nvPr/>
        </p:nvSpPr>
        <p:spPr bwMode="auto">
          <a:xfrm>
            <a:off x="4724400" y="2133600"/>
            <a:ext cx="129540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4154" name="Line 10"/>
          <p:cNvSpPr>
            <a:spLocks noChangeShapeType="1"/>
          </p:cNvSpPr>
          <p:nvPr/>
        </p:nvSpPr>
        <p:spPr bwMode="auto">
          <a:xfrm flipH="1">
            <a:off x="2667000" y="2133600"/>
            <a:ext cx="114300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4155" name="Line 11"/>
          <p:cNvSpPr>
            <a:spLocks noChangeShapeType="1"/>
          </p:cNvSpPr>
          <p:nvPr/>
        </p:nvSpPr>
        <p:spPr bwMode="auto">
          <a:xfrm>
            <a:off x="3276600" y="3200400"/>
            <a:ext cx="2286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4156" name="Rectangle 12"/>
          <p:cNvSpPr>
            <a:spLocks noChangeArrowheads="1"/>
          </p:cNvSpPr>
          <p:nvPr/>
        </p:nvSpPr>
        <p:spPr bwMode="auto">
          <a:xfrm>
            <a:off x="1828800" y="228600"/>
            <a:ext cx="5900738"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lnSpc>
                <a:spcPct val="90000"/>
              </a:lnSpc>
              <a:spcBef>
                <a:spcPct val="50000"/>
              </a:spcBef>
            </a:pPr>
            <a:r>
              <a:rPr lang="en-US" altLang="en-US" sz="3600" baseline="0">
                <a:solidFill>
                  <a:srgbClr val="A50021"/>
                </a:solidFill>
                <a:effectLst>
                  <a:outerShdw blurRad="38100" dist="38100" dir="2700000" algn="tl">
                    <a:srgbClr val="000000"/>
                  </a:outerShdw>
                </a:effectLst>
              </a:rPr>
              <a:t>Trouble in Paradise - Diseases</a:t>
            </a:r>
            <a:endParaRPr lang="en-US" altLang="en-US" sz="4000" baseline="0">
              <a:solidFill>
                <a:srgbClr val="A50021"/>
              </a:solidFill>
              <a:effectLst>
                <a:outerShdw blurRad="38100" dist="38100" dir="2700000" algn="tl">
                  <a:srgbClr val="000000"/>
                </a:outerShdw>
              </a:effectLst>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4147">
                                            <p:txEl>
                                              <p:pRg st="0" end="0"/>
                                            </p:txEl>
                                          </p:spTgt>
                                        </p:tgtEl>
                                        <p:attrNameLst>
                                          <p:attrName>style.visibility</p:attrName>
                                        </p:attrNameLst>
                                      </p:cBhvr>
                                      <p:to>
                                        <p:strVal val="visible"/>
                                      </p:to>
                                    </p:set>
                                    <p:animEffect transition="in" filter="wipe(left)">
                                      <p:cBhvr>
                                        <p:cTn id="7" dur="500"/>
                                        <p:tgtEl>
                                          <p:spTgt spid="134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4147">
                                            <p:txEl>
                                              <p:pRg st="1" end="1"/>
                                            </p:txEl>
                                          </p:spTgt>
                                        </p:tgtEl>
                                        <p:attrNameLst>
                                          <p:attrName>style.visibility</p:attrName>
                                        </p:attrNameLst>
                                      </p:cBhvr>
                                      <p:to>
                                        <p:strVal val="visible"/>
                                      </p:to>
                                    </p:set>
                                    <p:animEffect transition="in" filter="wipe(left)">
                                      <p:cBhvr>
                                        <p:cTn id="12" dur="500"/>
                                        <p:tgtEl>
                                          <p:spTgt spid="1341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7" grpId="0" build="p"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7" name="Text Box 1027"/>
          <p:cNvSpPr txBox="1">
            <a:spLocks noChangeArrowheads="1"/>
          </p:cNvSpPr>
          <p:nvPr/>
        </p:nvSpPr>
        <p:spPr bwMode="auto">
          <a:xfrm>
            <a:off x="304800" y="381000"/>
            <a:ext cx="8229600" cy="139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60375" indent="-460375">
              <a:tabLst>
                <a:tab pos="508000" algn="l"/>
              </a:tabLst>
              <a:defRPr sz="2400">
                <a:solidFill>
                  <a:schemeClr val="tx1"/>
                </a:solidFill>
                <a:latin typeface="Times New Roman" charset="0"/>
              </a:defRPr>
            </a:lvl1pPr>
            <a:lvl2pPr marL="574675">
              <a:tabLst>
                <a:tab pos="508000" algn="l"/>
              </a:tabLst>
              <a:defRPr sz="2400">
                <a:solidFill>
                  <a:schemeClr val="tx1"/>
                </a:solidFill>
                <a:latin typeface="Times New Roman" charset="0"/>
              </a:defRPr>
            </a:lvl2pPr>
            <a:lvl3pPr>
              <a:tabLst>
                <a:tab pos="508000" algn="l"/>
              </a:tabLst>
              <a:defRPr sz="2400">
                <a:solidFill>
                  <a:schemeClr val="tx1"/>
                </a:solidFill>
                <a:latin typeface="Times New Roman" charset="0"/>
              </a:defRPr>
            </a:lvl3pPr>
            <a:lvl4pPr>
              <a:tabLst>
                <a:tab pos="508000" algn="l"/>
              </a:tabLst>
              <a:defRPr sz="2400">
                <a:solidFill>
                  <a:schemeClr val="tx1"/>
                </a:solidFill>
                <a:latin typeface="Times New Roman" charset="0"/>
              </a:defRPr>
            </a:lvl4pPr>
            <a:lvl5pPr>
              <a:tabLst>
                <a:tab pos="508000" algn="l"/>
              </a:tabLst>
              <a:defRPr sz="2400">
                <a:solidFill>
                  <a:schemeClr val="tx1"/>
                </a:solidFill>
                <a:latin typeface="Times New Roman" charset="0"/>
              </a:defRPr>
            </a:lvl5pPr>
            <a:lvl6pPr fontAlgn="base">
              <a:spcBef>
                <a:spcPct val="0"/>
              </a:spcBef>
              <a:spcAft>
                <a:spcPct val="0"/>
              </a:spcAft>
              <a:tabLst>
                <a:tab pos="508000" algn="l"/>
              </a:tabLst>
              <a:defRPr sz="2400">
                <a:solidFill>
                  <a:schemeClr val="tx1"/>
                </a:solidFill>
                <a:latin typeface="Times New Roman" charset="0"/>
              </a:defRPr>
            </a:lvl6pPr>
            <a:lvl7pPr fontAlgn="base">
              <a:spcBef>
                <a:spcPct val="0"/>
              </a:spcBef>
              <a:spcAft>
                <a:spcPct val="0"/>
              </a:spcAft>
              <a:tabLst>
                <a:tab pos="508000" algn="l"/>
              </a:tabLst>
              <a:defRPr sz="2400">
                <a:solidFill>
                  <a:schemeClr val="tx1"/>
                </a:solidFill>
                <a:latin typeface="Times New Roman" charset="0"/>
              </a:defRPr>
            </a:lvl7pPr>
            <a:lvl8pPr fontAlgn="base">
              <a:spcBef>
                <a:spcPct val="0"/>
              </a:spcBef>
              <a:spcAft>
                <a:spcPct val="0"/>
              </a:spcAft>
              <a:tabLst>
                <a:tab pos="508000" algn="l"/>
              </a:tabLst>
              <a:defRPr sz="2400">
                <a:solidFill>
                  <a:schemeClr val="tx1"/>
                </a:solidFill>
                <a:latin typeface="Times New Roman" charset="0"/>
              </a:defRPr>
            </a:lvl8pPr>
            <a:lvl9pPr fontAlgn="base">
              <a:spcBef>
                <a:spcPct val="0"/>
              </a:spcBef>
              <a:spcAft>
                <a:spcPct val="0"/>
              </a:spcAft>
              <a:tabLst>
                <a:tab pos="508000" algn="l"/>
              </a:tabLst>
              <a:defRPr sz="2400">
                <a:solidFill>
                  <a:schemeClr val="tx1"/>
                </a:solidFill>
                <a:latin typeface="Times New Roman" charset="0"/>
              </a:defRPr>
            </a:lvl9pPr>
          </a:lstStyle>
          <a:p>
            <a:pPr eaLnBrk="0" hangingPunct="0">
              <a:lnSpc>
                <a:spcPct val="95000"/>
              </a:lnSpc>
              <a:buFont typeface="Wingdings" charset="2"/>
              <a:buChar char="þ"/>
            </a:pPr>
            <a:r>
              <a:rPr lang="en-US" altLang="en-US" sz="3000" baseline="0">
                <a:solidFill>
                  <a:srgbClr val="A50021"/>
                </a:solidFill>
                <a:effectLst>
                  <a:outerShdw blurRad="38100" dist="38100" dir="2700000" algn="tl">
                    <a:srgbClr val="000000"/>
                  </a:outerShdw>
                </a:effectLst>
                <a:latin typeface="Tempus Sans ITC" charset="0"/>
              </a:rPr>
              <a:t>Most leaf spots found on indoor plants are not usually caused by a disease but are related to environmental stress.  </a:t>
            </a:r>
          </a:p>
        </p:txBody>
      </p:sp>
      <p:sp>
        <p:nvSpPr>
          <p:cNvPr id="292876" name="Rectangle 1036"/>
          <p:cNvSpPr>
            <a:spLocks noChangeArrowheads="1"/>
          </p:cNvSpPr>
          <p:nvPr/>
        </p:nvSpPr>
        <p:spPr bwMode="auto">
          <a:xfrm>
            <a:off x="457200" y="1828800"/>
            <a:ext cx="8458200" cy="270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6075" indent="-346075">
              <a:defRPr sz="2400">
                <a:solidFill>
                  <a:schemeClr val="tx1"/>
                </a:solidFill>
                <a:latin typeface="Times New Roman" charset="0"/>
              </a:defRPr>
            </a:lvl1pPr>
            <a:lvl2pPr marL="565150">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a:lnSpc>
                <a:spcPct val="95000"/>
              </a:lnSpc>
              <a:buFontTx/>
              <a:buChar char="•"/>
            </a:pPr>
            <a:r>
              <a:rPr lang="en-US" altLang="en-US" sz="3000" baseline="0">
                <a:solidFill>
                  <a:srgbClr val="A50021"/>
                </a:solidFill>
                <a:effectLst>
                  <a:outerShdw blurRad="38100" dist="38100" dir="2700000" algn="tl">
                    <a:srgbClr val="000000"/>
                  </a:outerShdw>
                </a:effectLst>
                <a:latin typeface="Tempus Sans ITC" charset="0"/>
              </a:rPr>
              <a:t>for example, tan to brown spots without a pattern are sun scalds, </a:t>
            </a:r>
          </a:p>
          <a:p>
            <a:pPr>
              <a:lnSpc>
                <a:spcPct val="95000"/>
              </a:lnSpc>
            </a:pPr>
            <a:r>
              <a:rPr lang="en-US" altLang="en-US" sz="3000" baseline="0">
                <a:solidFill>
                  <a:srgbClr val="A50021"/>
                </a:solidFill>
                <a:effectLst>
                  <a:outerShdw blurRad="38100" dist="38100" dir="2700000" algn="tl">
                    <a:srgbClr val="000000"/>
                  </a:outerShdw>
                </a:effectLst>
                <a:latin typeface="Tempus Sans ITC" charset="0"/>
              </a:rPr>
              <a:t>   caused by water                                                    droplets acting as                                                     lenses and                                                        concentrating the light.</a:t>
            </a:r>
          </a:p>
        </p:txBody>
      </p:sp>
      <p:sp>
        <p:nvSpPr>
          <p:cNvPr id="292877" name="Rectangle 1037"/>
          <p:cNvSpPr>
            <a:spLocks noChangeArrowheads="1"/>
          </p:cNvSpPr>
          <p:nvPr/>
        </p:nvSpPr>
        <p:spPr bwMode="auto">
          <a:xfrm>
            <a:off x="304800" y="4724400"/>
            <a:ext cx="4800600" cy="183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60375" indent="-460375">
              <a:defRPr sz="2400">
                <a:solidFill>
                  <a:schemeClr val="tx1"/>
                </a:solidFill>
                <a:latin typeface="Times New Roman" charset="0"/>
              </a:defRPr>
            </a:lvl1pPr>
            <a:lvl2pPr marL="574675">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eaLnBrk="0" hangingPunct="0">
              <a:lnSpc>
                <a:spcPct val="95000"/>
              </a:lnSpc>
              <a:buFont typeface="Wingdings" charset="2"/>
              <a:buChar char="þ"/>
            </a:pPr>
            <a:r>
              <a:rPr lang="en-US" altLang="en-US" sz="3000" baseline="0">
                <a:solidFill>
                  <a:srgbClr val="A50021"/>
                </a:solidFill>
                <a:effectLst>
                  <a:outerShdw blurRad="38100" dist="38100" dir="2700000" algn="tl">
                    <a:srgbClr val="000000"/>
                  </a:outerShdw>
                </a:effectLst>
                <a:latin typeface="Tempus Sans ITC" charset="0"/>
              </a:rPr>
              <a:t>Look for a tan center, dark border and a light halo around the spot -- signs of a disease. </a:t>
            </a:r>
          </a:p>
        </p:txBody>
      </p:sp>
      <p:pic>
        <p:nvPicPr>
          <p:cNvPr id="292878" name="Picture 1038" descr="Anthurium no go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022600"/>
            <a:ext cx="4191000" cy="3683000"/>
          </a:xfrm>
          <a:prstGeom prst="rect">
            <a:avLst/>
          </a:prstGeom>
          <a:noFill/>
          <a:extLst>
            <a:ext uri="{909E8E84-426E-40DD-AFC4-6F175D3DCCD1}">
              <a14:hiddenFill xmlns:a14="http://schemas.microsoft.com/office/drawing/2010/main">
                <a:solidFill>
                  <a:srgbClr val="FFFFFF"/>
                </a:solidFill>
              </a14:hiddenFill>
            </a:ext>
          </a:extLst>
        </p:spPr>
      </p:pic>
      <p:sp>
        <p:nvSpPr>
          <p:cNvPr id="292879" name="Rectangle 1039"/>
          <p:cNvSpPr>
            <a:spLocks noChangeArrowheads="1"/>
          </p:cNvSpPr>
          <p:nvPr/>
        </p:nvSpPr>
        <p:spPr bwMode="auto">
          <a:xfrm>
            <a:off x="4800600" y="3048000"/>
            <a:ext cx="4191000" cy="3657600"/>
          </a:xfrm>
          <a:prstGeom prst="rect">
            <a:avLst/>
          </a:prstGeom>
          <a:noFill/>
          <a:ln w="38100">
            <a:solidFill>
              <a:srgbClr val="A5002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2867">
                                            <p:txEl>
                                              <p:pRg st="0" end="0"/>
                                            </p:txEl>
                                          </p:spTgt>
                                        </p:tgtEl>
                                        <p:attrNameLst>
                                          <p:attrName>style.visibility</p:attrName>
                                        </p:attrNameLst>
                                      </p:cBhvr>
                                      <p:to>
                                        <p:strVal val="visible"/>
                                      </p:to>
                                    </p:set>
                                    <p:animEffect transition="in" filter="wipe(left)">
                                      <p:cBhvr>
                                        <p:cTn id="7" dur="500"/>
                                        <p:tgtEl>
                                          <p:spTgt spid="2928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2876"/>
                                        </p:tgtEl>
                                        <p:attrNameLst>
                                          <p:attrName>style.visibility</p:attrName>
                                        </p:attrNameLst>
                                      </p:cBhvr>
                                      <p:to>
                                        <p:strVal val="visible"/>
                                      </p:to>
                                    </p:set>
                                    <p:animEffect transition="in" filter="wipe(left)">
                                      <p:cBhvr>
                                        <p:cTn id="12" dur="500"/>
                                        <p:tgtEl>
                                          <p:spTgt spid="29287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2877"/>
                                        </p:tgtEl>
                                        <p:attrNameLst>
                                          <p:attrName>style.visibility</p:attrName>
                                        </p:attrNameLst>
                                      </p:cBhvr>
                                      <p:to>
                                        <p:strVal val="visible"/>
                                      </p:to>
                                    </p:set>
                                    <p:animEffect transition="in" filter="wipe(left)">
                                      <p:cBhvr>
                                        <p:cTn id="17" dur="500"/>
                                        <p:tgtEl>
                                          <p:spTgt spid="2928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67" grpId="0" build="p" autoUpdateAnimBg="0"/>
      <p:bldP spid="292876" grpId="0" autoUpdateAnimBg="0"/>
      <p:bldP spid="292877" grpId="0"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6" name="Picture 6" descr="diseaseIDbacteri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4800"/>
            <a:ext cx="2176463" cy="3124200"/>
          </a:xfrm>
          <a:prstGeom prst="rect">
            <a:avLst/>
          </a:prstGeom>
          <a:noFill/>
          <a:extLst>
            <a:ext uri="{909E8E84-426E-40DD-AFC4-6F175D3DCCD1}">
              <a14:hiddenFill xmlns:a14="http://schemas.microsoft.com/office/drawing/2010/main">
                <a:solidFill>
                  <a:srgbClr val="FFFFFF"/>
                </a:solidFill>
              </a14:hiddenFill>
            </a:ext>
          </a:extLst>
        </p:spPr>
      </p:pic>
      <p:sp>
        <p:nvSpPr>
          <p:cNvPr id="133127" name="Rectangle 7"/>
          <p:cNvSpPr>
            <a:spLocks noChangeArrowheads="1"/>
          </p:cNvSpPr>
          <p:nvPr/>
        </p:nvSpPr>
        <p:spPr bwMode="auto">
          <a:xfrm>
            <a:off x="381000" y="295275"/>
            <a:ext cx="2209800" cy="313372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133128" name="Picture 8" descr="diseaseIDfung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371600"/>
            <a:ext cx="2254250" cy="5235575"/>
          </a:xfrm>
          <a:prstGeom prst="rect">
            <a:avLst/>
          </a:prstGeom>
          <a:noFill/>
          <a:extLst>
            <a:ext uri="{909E8E84-426E-40DD-AFC4-6F175D3DCCD1}">
              <a14:hiddenFill xmlns:a14="http://schemas.microsoft.com/office/drawing/2010/main">
                <a:solidFill>
                  <a:srgbClr val="FFFFFF"/>
                </a:solidFill>
              </a14:hiddenFill>
            </a:ext>
          </a:extLst>
        </p:spPr>
      </p:pic>
      <p:pic>
        <p:nvPicPr>
          <p:cNvPr id="133129" name="Picture 9" descr="diseaseIDfvir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733800"/>
            <a:ext cx="2144713" cy="2819400"/>
          </a:xfrm>
          <a:prstGeom prst="rect">
            <a:avLst/>
          </a:prstGeom>
          <a:noFill/>
          <a:extLst>
            <a:ext uri="{909E8E84-426E-40DD-AFC4-6F175D3DCCD1}">
              <a14:hiddenFill xmlns:a14="http://schemas.microsoft.com/office/drawing/2010/main">
                <a:solidFill>
                  <a:srgbClr val="FFFFFF"/>
                </a:solidFill>
              </a14:hiddenFill>
            </a:ext>
          </a:extLst>
        </p:spPr>
      </p:pic>
      <p:sp>
        <p:nvSpPr>
          <p:cNvPr id="133130" name="Rectangle 10"/>
          <p:cNvSpPr>
            <a:spLocks noChangeArrowheads="1"/>
          </p:cNvSpPr>
          <p:nvPr/>
        </p:nvSpPr>
        <p:spPr bwMode="auto">
          <a:xfrm>
            <a:off x="4800600" y="1371600"/>
            <a:ext cx="2286000" cy="52578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131" name="Rectangle 11"/>
          <p:cNvSpPr>
            <a:spLocks noChangeArrowheads="1"/>
          </p:cNvSpPr>
          <p:nvPr/>
        </p:nvSpPr>
        <p:spPr bwMode="auto">
          <a:xfrm>
            <a:off x="381000" y="3733800"/>
            <a:ext cx="2133600" cy="28194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132" name="Rectangle 12"/>
          <p:cNvSpPr>
            <a:spLocks noChangeArrowheads="1"/>
          </p:cNvSpPr>
          <p:nvPr/>
        </p:nvSpPr>
        <p:spPr bwMode="auto">
          <a:xfrm>
            <a:off x="2514600" y="533400"/>
            <a:ext cx="1676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 typeface="Wingdings 3" charset="2"/>
              <a:buChar char="Ñ"/>
            </a:pPr>
            <a:r>
              <a:rPr lang="en-US" altLang="en-US" sz="2800" baseline="0">
                <a:solidFill>
                  <a:srgbClr val="A50021"/>
                </a:solidFill>
                <a:effectLst>
                  <a:outerShdw blurRad="38100" dist="38100" dir="2700000" algn="tl">
                    <a:srgbClr val="000000"/>
                  </a:outerShdw>
                </a:effectLst>
              </a:rPr>
              <a:t> spots</a:t>
            </a:r>
          </a:p>
        </p:txBody>
      </p:sp>
      <p:sp>
        <p:nvSpPr>
          <p:cNvPr id="133133" name="Rectangle 13"/>
          <p:cNvSpPr>
            <a:spLocks noChangeArrowheads="1"/>
          </p:cNvSpPr>
          <p:nvPr/>
        </p:nvSpPr>
        <p:spPr bwMode="auto">
          <a:xfrm>
            <a:off x="2514600" y="1401763"/>
            <a:ext cx="20272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buFont typeface="Wingdings 3" charset="2"/>
              <a:buChar char="Ñ"/>
            </a:pPr>
            <a:r>
              <a:rPr lang="en-US" altLang="en-US" sz="2800" baseline="0">
                <a:solidFill>
                  <a:srgbClr val="A50021"/>
                </a:solidFill>
                <a:effectLst>
                  <a:outerShdw blurRad="38100" dist="38100" dir="2700000" algn="tl">
                    <a:srgbClr val="000000"/>
                  </a:outerShdw>
                </a:effectLst>
              </a:rPr>
              <a:t> soft spots</a:t>
            </a:r>
          </a:p>
        </p:txBody>
      </p:sp>
      <p:sp>
        <p:nvSpPr>
          <p:cNvPr id="133134" name="Rectangle 14"/>
          <p:cNvSpPr>
            <a:spLocks noChangeArrowheads="1"/>
          </p:cNvSpPr>
          <p:nvPr/>
        </p:nvSpPr>
        <p:spPr bwMode="auto">
          <a:xfrm>
            <a:off x="2514600" y="2620963"/>
            <a:ext cx="12827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buFont typeface="Wingdings 3" charset="2"/>
              <a:buChar char="Ñ"/>
            </a:pPr>
            <a:r>
              <a:rPr lang="en-US" altLang="en-US" sz="2800" baseline="0">
                <a:solidFill>
                  <a:srgbClr val="A50021"/>
                </a:solidFill>
                <a:effectLst>
                  <a:outerShdw blurRad="38100" dist="38100" dir="2700000" algn="tl">
                    <a:srgbClr val="000000"/>
                  </a:outerShdw>
                </a:effectLst>
              </a:rPr>
              <a:t> wilts</a:t>
            </a:r>
          </a:p>
        </p:txBody>
      </p:sp>
      <p:sp>
        <p:nvSpPr>
          <p:cNvPr id="133135" name="Rectangle 15"/>
          <p:cNvSpPr>
            <a:spLocks noChangeArrowheads="1"/>
          </p:cNvSpPr>
          <p:nvPr/>
        </p:nvSpPr>
        <p:spPr bwMode="auto">
          <a:xfrm>
            <a:off x="7086600" y="1477963"/>
            <a:ext cx="2286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519113" indent="-519113">
              <a:defRPr sz="2400">
                <a:solidFill>
                  <a:schemeClr val="tx1"/>
                </a:solidFill>
                <a:latin typeface="Times New Roman" charset="0"/>
              </a:defRPr>
            </a:lvl1pPr>
            <a:lvl2pPr marL="633413">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a:lnSpc>
                <a:spcPct val="80000"/>
              </a:lnSpc>
              <a:buFont typeface="Wingdings 3" charset="2"/>
              <a:buChar char="Ñ"/>
            </a:pPr>
            <a:r>
              <a:rPr lang="en-US" altLang="en-US" sz="2800" baseline="0">
                <a:solidFill>
                  <a:srgbClr val="A50021"/>
                </a:solidFill>
                <a:effectLst>
                  <a:outerShdw blurRad="38100" dist="38100" dir="2700000" algn="tl">
                    <a:srgbClr val="000000"/>
                  </a:outerShdw>
                </a:effectLst>
                <a:latin typeface="Tempus Sans ITC" charset="0"/>
              </a:rPr>
              <a:t>sooty molds</a:t>
            </a:r>
          </a:p>
        </p:txBody>
      </p:sp>
      <p:sp>
        <p:nvSpPr>
          <p:cNvPr id="133136" name="Rectangle 16"/>
          <p:cNvSpPr>
            <a:spLocks noChangeArrowheads="1"/>
          </p:cNvSpPr>
          <p:nvPr/>
        </p:nvSpPr>
        <p:spPr bwMode="auto">
          <a:xfrm>
            <a:off x="7086600" y="5059363"/>
            <a:ext cx="13700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buFont typeface="Wingdings 3" charset="2"/>
              <a:buChar char="Ñ"/>
            </a:pPr>
            <a:r>
              <a:rPr lang="en-US" altLang="en-US" sz="2800" baseline="0">
                <a:solidFill>
                  <a:srgbClr val="A50021"/>
                </a:solidFill>
                <a:effectLst>
                  <a:outerShdw blurRad="38100" dist="38100" dir="2700000" algn="tl">
                    <a:srgbClr val="000000"/>
                  </a:outerShdw>
                </a:effectLst>
              </a:rPr>
              <a:t> spots</a:t>
            </a:r>
          </a:p>
        </p:txBody>
      </p:sp>
      <p:sp>
        <p:nvSpPr>
          <p:cNvPr id="133137" name="Rectangle 17"/>
          <p:cNvSpPr>
            <a:spLocks noChangeArrowheads="1"/>
          </p:cNvSpPr>
          <p:nvPr/>
        </p:nvSpPr>
        <p:spPr bwMode="auto">
          <a:xfrm>
            <a:off x="7086600" y="5897563"/>
            <a:ext cx="12827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buFont typeface="Wingdings 3" charset="2"/>
              <a:buChar char="Ñ"/>
            </a:pPr>
            <a:r>
              <a:rPr lang="en-US" altLang="en-US" sz="2800" baseline="0">
                <a:solidFill>
                  <a:srgbClr val="A50021"/>
                </a:solidFill>
                <a:effectLst>
                  <a:outerShdw blurRad="38100" dist="38100" dir="2700000" algn="tl">
                    <a:srgbClr val="000000"/>
                  </a:outerShdw>
                </a:effectLst>
              </a:rPr>
              <a:t> wilts</a:t>
            </a:r>
          </a:p>
        </p:txBody>
      </p:sp>
      <p:sp>
        <p:nvSpPr>
          <p:cNvPr id="133138" name="Rectangle 18"/>
          <p:cNvSpPr>
            <a:spLocks noChangeArrowheads="1"/>
          </p:cNvSpPr>
          <p:nvPr/>
        </p:nvSpPr>
        <p:spPr bwMode="auto">
          <a:xfrm>
            <a:off x="7086600" y="2163763"/>
            <a:ext cx="13065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buFont typeface="Wingdings 3" charset="2"/>
              <a:buChar char="Ñ"/>
            </a:pPr>
            <a:r>
              <a:rPr lang="en-US" altLang="en-US" sz="2800" baseline="0">
                <a:solidFill>
                  <a:srgbClr val="A50021"/>
                </a:solidFill>
                <a:effectLst>
                  <a:outerShdw blurRad="38100" dist="38100" dir="2700000" algn="tl">
                    <a:srgbClr val="000000"/>
                  </a:outerShdw>
                </a:effectLst>
              </a:rPr>
              <a:t> rusts</a:t>
            </a:r>
          </a:p>
        </p:txBody>
      </p:sp>
      <p:sp>
        <p:nvSpPr>
          <p:cNvPr id="133139" name="Rectangle 19"/>
          <p:cNvSpPr>
            <a:spLocks noChangeArrowheads="1"/>
          </p:cNvSpPr>
          <p:nvPr/>
        </p:nvSpPr>
        <p:spPr bwMode="auto">
          <a:xfrm>
            <a:off x="7086600" y="3001963"/>
            <a:ext cx="18129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buFont typeface="Wingdings 3" charset="2"/>
              <a:buChar char="Ñ"/>
            </a:pPr>
            <a:r>
              <a:rPr lang="en-US" altLang="en-US" sz="2800" baseline="0">
                <a:solidFill>
                  <a:srgbClr val="A50021"/>
                </a:solidFill>
                <a:effectLst>
                  <a:outerShdw blurRad="38100" dist="38100" dir="2700000" algn="tl">
                    <a:srgbClr val="000000"/>
                  </a:outerShdw>
                </a:effectLst>
              </a:rPr>
              <a:t> mildews</a:t>
            </a:r>
          </a:p>
        </p:txBody>
      </p:sp>
      <p:sp>
        <p:nvSpPr>
          <p:cNvPr id="133140" name="Rectangle 20"/>
          <p:cNvSpPr>
            <a:spLocks noChangeArrowheads="1"/>
          </p:cNvSpPr>
          <p:nvPr/>
        </p:nvSpPr>
        <p:spPr bwMode="auto">
          <a:xfrm>
            <a:off x="7086600" y="3687763"/>
            <a:ext cx="11922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buFont typeface="Wingdings 3" charset="2"/>
              <a:buChar char="Ñ"/>
            </a:pPr>
            <a:r>
              <a:rPr lang="en-US" altLang="en-US" sz="2800" baseline="0">
                <a:solidFill>
                  <a:srgbClr val="A50021"/>
                </a:solidFill>
                <a:effectLst>
                  <a:outerShdw blurRad="38100" dist="38100" dir="2700000" algn="tl">
                    <a:srgbClr val="000000"/>
                  </a:outerShdw>
                </a:effectLst>
              </a:rPr>
              <a:t> rots</a:t>
            </a:r>
          </a:p>
        </p:txBody>
      </p:sp>
      <p:sp>
        <p:nvSpPr>
          <p:cNvPr id="133141" name="Rectangle 21"/>
          <p:cNvSpPr>
            <a:spLocks noChangeArrowheads="1"/>
          </p:cNvSpPr>
          <p:nvPr/>
        </p:nvSpPr>
        <p:spPr bwMode="auto">
          <a:xfrm>
            <a:off x="7086600" y="4449763"/>
            <a:ext cx="17097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buFont typeface="Wingdings 3" charset="2"/>
              <a:buChar char="Ñ"/>
            </a:pPr>
            <a:r>
              <a:rPr lang="en-US" altLang="en-US" sz="2800" baseline="0">
                <a:solidFill>
                  <a:srgbClr val="A50021"/>
                </a:solidFill>
                <a:effectLst>
                  <a:outerShdw blurRad="38100" dist="38100" dir="2700000" algn="tl">
                    <a:srgbClr val="000000"/>
                  </a:outerShdw>
                </a:effectLst>
              </a:rPr>
              <a:t> cankers</a:t>
            </a:r>
          </a:p>
        </p:txBody>
      </p:sp>
      <p:sp>
        <p:nvSpPr>
          <p:cNvPr id="133142" name="Rectangle 22"/>
          <p:cNvSpPr>
            <a:spLocks noChangeArrowheads="1"/>
          </p:cNvSpPr>
          <p:nvPr/>
        </p:nvSpPr>
        <p:spPr bwMode="auto">
          <a:xfrm>
            <a:off x="2514600" y="3916363"/>
            <a:ext cx="19478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buFont typeface="Wingdings 3" charset="2"/>
              <a:buChar char="Ñ"/>
            </a:pPr>
            <a:r>
              <a:rPr lang="en-US" altLang="en-US" sz="2800" baseline="0">
                <a:solidFill>
                  <a:srgbClr val="A50021"/>
                </a:solidFill>
                <a:effectLst>
                  <a:outerShdw blurRad="38100" dist="38100" dir="2700000" algn="tl">
                    <a:srgbClr val="000000"/>
                  </a:outerShdw>
                </a:effectLst>
              </a:rPr>
              <a:t> mottling</a:t>
            </a:r>
          </a:p>
        </p:txBody>
      </p:sp>
      <p:sp>
        <p:nvSpPr>
          <p:cNvPr id="133143" name="Rectangle 23"/>
          <p:cNvSpPr>
            <a:spLocks noChangeArrowheads="1"/>
          </p:cNvSpPr>
          <p:nvPr/>
        </p:nvSpPr>
        <p:spPr bwMode="auto">
          <a:xfrm>
            <a:off x="2514600" y="4906963"/>
            <a:ext cx="20970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buFont typeface="Wingdings 3" charset="2"/>
              <a:buChar char="Ñ"/>
            </a:pPr>
            <a:r>
              <a:rPr lang="en-US" altLang="en-US" sz="2800" baseline="0">
                <a:solidFill>
                  <a:srgbClr val="A50021"/>
                </a:solidFill>
                <a:effectLst>
                  <a:outerShdw blurRad="38100" dist="38100" dir="2700000" algn="tl">
                    <a:srgbClr val="000000"/>
                  </a:outerShdw>
                </a:effectLst>
              </a:rPr>
              <a:t> distortion</a:t>
            </a:r>
          </a:p>
        </p:txBody>
      </p:sp>
      <p:sp>
        <p:nvSpPr>
          <p:cNvPr id="133144" name="Rectangle 24"/>
          <p:cNvSpPr>
            <a:spLocks noChangeArrowheads="1"/>
          </p:cNvSpPr>
          <p:nvPr/>
        </p:nvSpPr>
        <p:spPr bwMode="auto">
          <a:xfrm>
            <a:off x="2514600" y="5745163"/>
            <a:ext cx="19002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buFont typeface="Wingdings 3" charset="2"/>
              <a:buChar char="Ñ"/>
            </a:pPr>
            <a:r>
              <a:rPr lang="en-US" altLang="en-US" sz="2800" baseline="0">
                <a:solidFill>
                  <a:srgbClr val="A50021"/>
                </a:solidFill>
                <a:effectLst>
                  <a:outerShdw blurRad="38100" dist="38100" dir="2700000" algn="tl">
                    <a:srgbClr val="000000"/>
                  </a:outerShdw>
                </a:effectLst>
              </a:rPr>
              <a:t> dwarfing</a:t>
            </a:r>
          </a:p>
        </p:txBody>
      </p:sp>
      <p:sp>
        <p:nvSpPr>
          <p:cNvPr id="133158" name="Rectangle 38"/>
          <p:cNvSpPr>
            <a:spLocks noChangeArrowheads="1"/>
          </p:cNvSpPr>
          <p:nvPr/>
        </p:nvSpPr>
        <p:spPr bwMode="auto">
          <a:xfrm>
            <a:off x="381000" y="2971800"/>
            <a:ext cx="12557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baseline="0">
                <a:effectLst>
                  <a:outerShdw blurRad="38100" dist="38100" dir="2700000" algn="tl">
                    <a:srgbClr val="FFFFFF"/>
                  </a:outerShdw>
                </a:effectLst>
              </a:rPr>
              <a:t>Bacterial</a:t>
            </a:r>
          </a:p>
        </p:txBody>
      </p:sp>
      <p:sp>
        <p:nvSpPr>
          <p:cNvPr id="133159" name="Rectangle 39"/>
          <p:cNvSpPr>
            <a:spLocks noChangeArrowheads="1"/>
          </p:cNvSpPr>
          <p:nvPr/>
        </p:nvSpPr>
        <p:spPr bwMode="auto">
          <a:xfrm>
            <a:off x="4876800" y="6172200"/>
            <a:ext cx="1055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baseline="0">
                <a:effectLst>
                  <a:outerShdw blurRad="38100" dist="38100" dir="2700000" algn="tl">
                    <a:srgbClr val="FFFFFF"/>
                  </a:outerShdw>
                </a:effectLst>
              </a:rPr>
              <a:t>Fungal</a:t>
            </a:r>
          </a:p>
        </p:txBody>
      </p:sp>
      <p:sp>
        <p:nvSpPr>
          <p:cNvPr id="133160" name="Rectangle 40"/>
          <p:cNvSpPr>
            <a:spLocks noChangeArrowheads="1"/>
          </p:cNvSpPr>
          <p:nvPr/>
        </p:nvSpPr>
        <p:spPr bwMode="auto">
          <a:xfrm>
            <a:off x="1676400" y="6096000"/>
            <a:ext cx="781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baseline="0">
                <a:effectLst>
                  <a:outerShdw blurRad="38100" dist="38100" dir="2700000" algn="tl">
                    <a:srgbClr val="FFFFFF"/>
                  </a:outerShdw>
                </a:effectLst>
              </a:rPr>
              <a:t>Viral</a:t>
            </a:r>
          </a:p>
        </p:txBody>
      </p:sp>
      <p:sp>
        <p:nvSpPr>
          <p:cNvPr id="133162" name="Rectangle 42"/>
          <p:cNvSpPr>
            <a:spLocks noChangeArrowheads="1"/>
          </p:cNvSpPr>
          <p:nvPr/>
        </p:nvSpPr>
        <p:spPr bwMode="auto">
          <a:xfrm>
            <a:off x="4724400" y="152400"/>
            <a:ext cx="41148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lnSpc>
                <a:spcPct val="90000"/>
              </a:lnSpc>
              <a:spcBef>
                <a:spcPct val="50000"/>
              </a:spcBef>
            </a:pPr>
            <a:r>
              <a:rPr lang="en-US" altLang="en-US" sz="3200" baseline="0">
                <a:solidFill>
                  <a:srgbClr val="A50021"/>
                </a:solidFill>
                <a:effectLst>
                  <a:outerShdw blurRad="38100" dist="38100" dir="2700000" algn="tl">
                    <a:srgbClr val="000000"/>
                  </a:outerShdw>
                </a:effectLst>
              </a:rPr>
              <a:t>Is the Disease Fungal, Bacterial or Viral ?</a:t>
            </a:r>
            <a:endParaRPr lang="en-US" altLang="en-US" sz="3600" baseline="0">
              <a:solidFill>
                <a:srgbClr val="A50021"/>
              </a:solidFill>
              <a:effectLst>
                <a:outerShdw blurRad="38100" dist="38100" dir="2700000" algn="tl">
                  <a:srgbClr val="000000"/>
                </a:outerShdw>
              </a:effectLst>
            </a:endParaRPr>
          </a:p>
        </p:txBody>
      </p:sp>
    </p:spTree>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2"/>
          <p:cNvSpPr txBox="1">
            <a:spLocks noChangeArrowheads="1"/>
          </p:cNvSpPr>
          <p:nvPr/>
        </p:nvSpPr>
        <p:spPr bwMode="auto">
          <a:xfrm>
            <a:off x="3200400" y="381000"/>
            <a:ext cx="5427663"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pPr>
            <a:r>
              <a:rPr lang="en-US" altLang="en-US" sz="3600" baseline="0">
                <a:solidFill>
                  <a:srgbClr val="663300"/>
                </a:solidFill>
                <a:effectLst>
                  <a:outerShdw blurRad="38100" dist="38100" dir="2700000" algn="tl">
                    <a:srgbClr val="000000"/>
                  </a:outerShdw>
                </a:effectLst>
              </a:rPr>
              <a:t>Where Do Indoor Plants Come From?</a:t>
            </a:r>
          </a:p>
        </p:txBody>
      </p:sp>
      <p:sp>
        <p:nvSpPr>
          <p:cNvPr id="106499" name="Text Box 3"/>
          <p:cNvSpPr txBox="1">
            <a:spLocks noChangeArrowheads="1"/>
          </p:cNvSpPr>
          <p:nvPr/>
        </p:nvSpPr>
        <p:spPr bwMode="auto">
          <a:xfrm>
            <a:off x="533400" y="5029200"/>
            <a:ext cx="8204200"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9250" indent="-349250">
              <a:defRPr sz="2400">
                <a:solidFill>
                  <a:schemeClr val="tx1"/>
                </a:solidFill>
                <a:latin typeface="Times New Roman" charset="0"/>
              </a:defRPr>
            </a:lvl1pPr>
            <a:lvl2pPr marL="574675">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eaLnBrk="0" hangingPunct="0">
              <a:lnSpc>
                <a:spcPct val="110000"/>
              </a:lnSpc>
              <a:spcBef>
                <a:spcPct val="50000"/>
              </a:spcBef>
              <a:buClr>
                <a:srgbClr val="006600"/>
              </a:buClr>
              <a:buFontTx/>
              <a:buChar char="•"/>
            </a:pPr>
            <a:r>
              <a:rPr lang="en-US" altLang="en-US" sz="3200" baseline="0">
                <a:solidFill>
                  <a:srgbClr val="006600"/>
                </a:solidFill>
                <a:effectLst>
                  <a:outerShdw blurRad="38100" dist="38100" dir="2700000" algn="tl">
                    <a:srgbClr val="000000"/>
                  </a:outerShdw>
                </a:effectLst>
                <a:latin typeface="Tempus Sans ITC" charset="0"/>
              </a:rPr>
              <a:t>Knowing a plant’s background can help you understand their growth requirements.</a:t>
            </a:r>
          </a:p>
        </p:txBody>
      </p:sp>
      <p:sp>
        <p:nvSpPr>
          <p:cNvPr id="106501" name="Line 5"/>
          <p:cNvSpPr>
            <a:spLocks noChangeShapeType="1"/>
          </p:cNvSpPr>
          <p:nvPr/>
        </p:nvSpPr>
        <p:spPr bwMode="auto">
          <a:xfrm>
            <a:off x="3124200" y="1524000"/>
            <a:ext cx="5334000" cy="0"/>
          </a:xfrm>
          <a:prstGeom prst="line">
            <a:avLst/>
          </a:prstGeom>
          <a:noFill/>
          <a:ln w="76200" cmpd="tri">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pic>
        <p:nvPicPr>
          <p:cNvPr id="106502" name="Picture 6" descr="frontpag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2239963" cy="2895600"/>
          </a:xfrm>
          <a:prstGeom prst="rect">
            <a:avLst/>
          </a:prstGeom>
          <a:noFill/>
          <a:extLst>
            <a:ext uri="{909E8E84-426E-40DD-AFC4-6F175D3DCCD1}">
              <a14:hiddenFill xmlns:a14="http://schemas.microsoft.com/office/drawing/2010/main">
                <a:solidFill>
                  <a:srgbClr val="FFFFFF"/>
                </a:solidFill>
              </a14:hiddenFill>
            </a:ext>
          </a:extLst>
        </p:spPr>
      </p:pic>
      <p:sp>
        <p:nvSpPr>
          <p:cNvPr id="106503" name="Rectangle 7"/>
          <p:cNvSpPr>
            <a:spLocks noChangeArrowheads="1"/>
          </p:cNvSpPr>
          <p:nvPr/>
        </p:nvSpPr>
        <p:spPr bwMode="auto">
          <a:xfrm>
            <a:off x="2667000" y="1981200"/>
            <a:ext cx="5997575" cy="252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9250" indent="-349250">
              <a:defRPr sz="2400">
                <a:solidFill>
                  <a:schemeClr val="tx1"/>
                </a:solidFill>
                <a:latin typeface="Times New Roman" charset="0"/>
              </a:defRPr>
            </a:lvl1pPr>
            <a:lvl2pPr marL="574675">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a:buFontTx/>
              <a:buChar char="•"/>
            </a:pPr>
            <a:r>
              <a:rPr lang="en-US" altLang="en-US" sz="3200" baseline="0">
                <a:solidFill>
                  <a:srgbClr val="006600"/>
                </a:solidFill>
                <a:effectLst>
                  <a:outerShdw blurRad="38100" dist="38100" dir="2700000" algn="tl">
                    <a:srgbClr val="000000"/>
                  </a:outerShdw>
                </a:effectLst>
                <a:latin typeface="Tempus Sans ITC" charset="0"/>
              </a:rPr>
              <a:t>Most indoor plants originate in the tropical and subtropical areas of the world – approx. 3000 miles to the north and south of the equator.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6503">
                                            <p:txEl>
                                              <p:pRg st="0" end="0"/>
                                            </p:txEl>
                                          </p:spTgt>
                                        </p:tgtEl>
                                        <p:attrNameLst>
                                          <p:attrName>style.visibility</p:attrName>
                                        </p:attrNameLst>
                                      </p:cBhvr>
                                      <p:to>
                                        <p:strVal val="visible"/>
                                      </p:to>
                                    </p:set>
                                    <p:animEffect transition="in" filter="wipe(left)">
                                      <p:cBhvr>
                                        <p:cTn id="7" dur="500"/>
                                        <p:tgtEl>
                                          <p:spTgt spid="1065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6499">
                                            <p:txEl>
                                              <p:pRg st="0" end="0"/>
                                            </p:txEl>
                                          </p:spTgt>
                                        </p:tgtEl>
                                        <p:attrNameLst>
                                          <p:attrName>style.visibility</p:attrName>
                                        </p:attrNameLst>
                                      </p:cBhvr>
                                      <p:to>
                                        <p:strVal val="visible"/>
                                      </p:to>
                                    </p:set>
                                    <p:animEffect transition="in" filter="wipe(left)">
                                      <p:cBhvr>
                                        <p:cTn id="12" dur="500"/>
                                        <p:tgtEl>
                                          <p:spTgt spid="1064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build="p" autoUpdateAnimBg="0"/>
      <p:bldP spid="106503" grpId="0" build="p"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266" name="Picture 1034" descr="Image0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971800"/>
            <a:ext cx="4038600" cy="3560763"/>
          </a:xfrm>
          <a:prstGeom prst="rect">
            <a:avLst/>
          </a:prstGeom>
          <a:noFill/>
          <a:extLst>
            <a:ext uri="{909E8E84-426E-40DD-AFC4-6F175D3DCCD1}">
              <a14:hiddenFill xmlns:a14="http://schemas.microsoft.com/office/drawing/2010/main">
                <a:solidFill>
                  <a:srgbClr val="FFFFFF"/>
                </a:solidFill>
              </a14:hiddenFill>
            </a:ext>
          </a:extLst>
        </p:spPr>
      </p:pic>
      <p:sp>
        <p:nvSpPr>
          <p:cNvPr id="224259" name="Rectangle 1027"/>
          <p:cNvSpPr>
            <a:spLocks noChangeArrowheads="1"/>
          </p:cNvSpPr>
          <p:nvPr/>
        </p:nvSpPr>
        <p:spPr bwMode="auto">
          <a:xfrm>
            <a:off x="228600" y="990600"/>
            <a:ext cx="8562975" cy="113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508000" indent="-508000">
              <a:defRPr sz="2400">
                <a:solidFill>
                  <a:schemeClr val="tx1"/>
                </a:solidFill>
                <a:latin typeface="Times New Roman" charset="0"/>
              </a:defRPr>
            </a:lvl1pPr>
            <a:lvl2pPr marL="622300">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eaLnBrk="0" hangingPunct="0">
              <a:lnSpc>
                <a:spcPct val="95000"/>
              </a:lnSpc>
              <a:spcBef>
                <a:spcPct val="50000"/>
              </a:spcBef>
              <a:buClr>
                <a:srgbClr val="A50021"/>
              </a:buClr>
              <a:buFont typeface="Wingdings" charset="2"/>
              <a:buChar char="þ"/>
            </a:pPr>
            <a:r>
              <a:rPr lang="en-US" altLang="en-US" baseline="0">
                <a:solidFill>
                  <a:srgbClr val="A50021"/>
                </a:solidFill>
                <a:effectLst>
                  <a:outerShdw blurRad="38100" dist="38100" dir="2700000" algn="tl">
                    <a:srgbClr val="000000"/>
                  </a:outerShdw>
                </a:effectLst>
                <a:latin typeface="Tempus Sans ITC" charset="0"/>
              </a:rPr>
              <a:t>These pathogens normally invade plants at or below the soil line, and disease development is usually well underway before symptoms are noted aboveground</a:t>
            </a:r>
            <a:r>
              <a:rPr lang="en-US" altLang="en-US" b="0" baseline="0">
                <a:solidFill>
                  <a:srgbClr val="A50021"/>
                </a:solidFill>
                <a:effectLst>
                  <a:outerShdw blurRad="38100" dist="38100" dir="2700000" algn="tl">
                    <a:srgbClr val="000000"/>
                  </a:outerShdw>
                </a:effectLst>
                <a:latin typeface="Tempus Sans ITC" charset="0"/>
              </a:rPr>
              <a:t>.</a:t>
            </a:r>
          </a:p>
        </p:txBody>
      </p:sp>
      <p:sp>
        <p:nvSpPr>
          <p:cNvPr id="224260" name="Rectangle 1028"/>
          <p:cNvSpPr>
            <a:spLocks noChangeArrowheads="1"/>
          </p:cNvSpPr>
          <p:nvPr/>
        </p:nvSpPr>
        <p:spPr bwMode="auto">
          <a:xfrm>
            <a:off x="609600" y="152400"/>
            <a:ext cx="807720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lnSpc>
                <a:spcPct val="90000"/>
              </a:lnSpc>
              <a:spcBef>
                <a:spcPct val="50000"/>
              </a:spcBef>
            </a:pPr>
            <a:r>
              <a:rPr lang="en-US" altLang="en-US" sz="3600" baseline="0">
                <a:solidFill>
                  <a:srgbClr val="A50021"/>
                </a:solidFill>
                <a:effectLst>
                  <a:outerShdw blurRad="38100" dist="38100" dir="2700000" algn="tl">
                    <a:srgbClr val="000000"/>
                  </a:outerShdw>
                </a:effectLst>
              </a:rPr>
              <a:t>Soil-borne Fungal Pathogens</a:t>
            </a:r>
            <a:endParaRPr lang="en-US" altLang="en-US" sz="4000" baseline="0">
              <a:solidFill>
                <a:srgbClr val="A50021"/>
              </a:solidFill>
              <a:effectLst>
                <a:outerShdw blurRad="38100" dist="38100" dir="2700000" algn="tl">
                  <a:srgbClr val="000000"/>
                </a:outerShdw>
              </a:effectLst>
            </a:endParaRPr>
          </a:p>
        </p:txBody>
      </p:sp>
      <p:sp>
        <p:nvSpPr>
          <p:cNvPr id="224261" name="Line 1029"/>
          <p:cNvSpPr>
            <a:spLocks noChangeShapeType="1"/>
          </p:cNvSpPr>
          <p:nvPr/>
        </p:nvSpPr>
        <p:spPr bwMode="auto">
          <a:xfrm>
            <a:off x="838200" y="838200"/>
            <a:ext cx="7620000" cy="0"/>
          </a:xfrm>
          <a:prstGeom prst="line">
            <a:avLst/>
          </a:prstGeom>
          <a:noFill/>
          <a:ln w="76200" cmpd="tri">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4262" name="Rectangle 1030"/>
          <p:cNvSpPr>
            <a:spLocks noChangeArrowheads="1"/>
          </p:cNvSpPr>
          <p:nvPr/>
        </p:nvSpPr>
        <p:spPr bwMode="auto">
          <a:xfrm>
            <a:off x="4800600" y="2971800"/>
            <a:ext cx="4038600" cy="3581400"/>
          </a:xfrm>
          <a:prstGeom prst="rect">
            <a:avLst/>
          </a:prstGeom>
          <a:noFill/>
          <a:ln w="38100">
            <a:solidFill>
              <a:srgbClr val="A5002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4265" name="Rectangle 1033"/>
          <p:cNvSpPr>
            <a:spLocks noChangeArrowheads="1"/>
          </p:cNvSpPr>
          <p:nvPr/>
        </p:nvSpPr>
        <p:spPr bwMode="auto">
          <a:xfrm>
            <a:off x="228600" y="2422525"/>
            <a:ext cx="4267200" cy="3963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60375" indent="-460375">
              <a:defRPr sz="2400">
                <a:solidFill>
                  <a:schemeClr val="tx1"/>
                </a:solidFill>
                <a:latin typeface="Times New Roman" charset="0"/>
              </a:defRPr>
            </a:lvl1pPr>
            <a:lvl2pPr marL="574675">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eaLnBrk="0" hangingPunct="0">
              <a:lnSpc>
                <a:spcPct val="95000"/>
              </a:lnSpc>
              <a:spcBef>
                <a:spcPct val="50000"/>
              </a:spcBef>
              <a:buClr>
                <a:srgbClr val="A50021"/>
              </a:buClr>
              <a:buFont typeface="Wingdings" charset="2"/>
              <a:buChar char="þ"/>
            </a:pPr>
            <a:r>
              <a:rPr lang="en-US" altLang="en-US" sz="2800" baseline="0">
                <a:solidFill>
                  <a:srgbClr val="A50021"/>
                </a:solidFill>
                <a:effectLst>
                  <a:outerShdw blurRad="38100" dist="38100" dir="2700000" algn="tl">
                    <a:srgbClr val="000000"/>
                  </a:outerShdw>
                </a:effectLst>
                <a:latin typeface="Tempus Sans ITC" charset="0"/>
              </a:rPr>
              <a:t>This disease type is most common when the growing medium is kept too moist and oxygen is too low</a:t>
            </a:r>
            <a:r>
              <a:rPr lang="en-US" altLang="en-US" sz="2800" b="0" baseline="0">
                <a:solidFill>
                  <a:srgbClr val="A50021"/>
                </a:solidFill>
                <a:effectLst>
                  <a:outerShdw blurRad="38100" dist="38100" dir="2700000" algn="tl">
                    <a:srgbClr val="000000"/>
                  </a:outerShdw>
                </a:effectLst>
                <a:latin typeface="Tempus Sans ITC" charset="0"/>
              </a:rPr>
              <a:t>.</a:t>
            </a:r>
          </a:p>
          <a:p>
            <a:pPr eaLnBrk="0" hangingPunct="0">
              <a:lnSpc>
                <a:spcPct val="95000"/>
              </a:lnSpc>
              <a:spcBef>
                <a:spcPct val="50000"/>
              </a:spcBef>
              <a:buFont typeface="Wingdings" charset="2"/>
              <a:buChar char="þ"/>
            </a:pPr>
            <a:r>
              <a:rPr lang="en-US" altLang="en-US" sz="2800" baseline="0">
                <a:solidFill>
                  <a:srgbClr val="A50021"/>
                </a:solidFill>
                <a:effectLst>
                  <a:outerShdw blurRad="38100" dist="38100" dir="2700000" algn="tl">
                    <a:srgbClr val="000000"/>
                  </a:outerShdw>
                </a:effectLst>
                <a:latin typeface="Tempus Sans ITC" charset="0"/>
              </a:rPr>
              <a:t>Low light and over watering are the most frequent causes of soil-borne diseases indoors.</a:t>
            </a:r>
            <a:endParaRPr lang="en-US" altLang="en-US" sz="2800" b="0" baseline="0">
              <a:solidFill>
                <a:srgbClr val="A50021"/>
              </a:solidFill>
              <a:effectLst>
                <a:outerShdw blurRad="38100" dist="38100" dir="2700000" algn="tl">
                  <a:srgbClr val="000000"/>
                </a:outerShdw>
              </a:effectLst>
              <a:latin typeface="Tempus Sans ITC"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4259">
                                            <p:txEl>
                                              <p:pRg st="0" end="0"/>
                                            </p:txEl>
                                          </p:spTgt>
                                        </p:tgtEl>
                                        <p:attrNameLst>
                                          <p:attrName>style.visibility</p:attrName>
                                        </p:attrNameLst>
                                      </p:cBhvr>
                                      <p:to>
                                        <p:strVal val="visible"/>
                                      </p:to>
                                    </p:set>
                                    <p:animEffect transition="in" filter="wipe(left)">
                                      <p:cBhvr>
                                        <p:cTn id="7" dur="500"/>
                                        <p:tgtEl>
                                          <p:spTgt spid="2242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4265"/>
                                        </p:tgtEl>
                                        <p:attrNameLst>
                                          <p:attrName>style.visibility</p:attrName>
                                        </p:attrNameLst>
                                      </p:cBhvr>
                                      <p:to>
                                        <p:strVal val="visible"/>
                                      </p:to>
                                    </p:set>
                                    <p:animEffect transition="in" filter="wipe(left)">
                                      <p:cBhvr>
                                        <p:cTn id="12" dur="500"/>
                                        <p:tgtEl>
                                          <p:spTgt spid="224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9" grpId="0" build="p" autoUpdateAnimBg="0"/>
      <p:bldP spid="224265" grpId="0"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1026"/>
          <p:cNvSpPr>
            <a:spLocks noChangeArrowheads="1"/>
          </p:cNvSpPr>
          <p:nvPr/>
        </p:nvSpPr>
        <p:spPr bwMode="auto">
          <a:xfrm>
            <a:off x="1905000" y="304800"/>
            <a:ext cx="6248400"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lnSpc>
                <a:spcPct val="60000"/>
              </a:lnSpc>
              <a:spcBef>
                <a:spcPct val="50000"/>
              </a:spcBef>
              <a:buSzPct val="200000"/>
              <a:buFont typeface="Webdings" charset="2"/>
              <a:buNone/>
            </a:pPr>
            <a:r>
              <a:rPr lang="en-US" altLang="en-US" sz="3600" baseline="0">
                <a:solidFill>
                  <a:srgbClr val="A50021"/>
                </a:solidFill>
                <a:effectLst>
                  <a:outerShdw blurRad="38100" dist="38100" dir="2700000" algn="tl">
                    <a:srgbClr val="000000"/>
                  </a:outerShdw>
                </a:effectLst>
              </a:rPr>
              <a:t>   Controlling Diseases Indoors</a:t>
            </a:r>
            <a:endParaRPr lang="en-US" altLang="en-US" sz="3600" b="0" baseline="0">
              <a:solidFill>
                <a:srgbClr val="A50021"/>
              </a:solidFill>
              <a:effectLst>
                <a:outerShdw blurRad="38100" dist="38100" dir="2700000" algn="tl">
                  <a:srgbClr val="000000"/>
                </a:outerShdw>
              </a:effectLst>
            </a:endParaRPr>
          </a:p>
        </p:txBody>
      </p:sp>
      <p:sp>
        <p:nvSpPr>
          <p:cNvPr id="277507" name="Rectangle 1027"/>
          <p:cNvSpPr>
            <a:spLocks noChangeArrowheads="1"/>
          </p:cNvSpPr>
          <p:nvPr/>
        </p:nvSpPr>
        <p:spPr bwMode="auto">
          <a:xfrm>
            <a:off x="152400" y="1506538"/>
            <a:ext cx="8915400" cy="531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9250" indent="-349250">
              <a:defRPr sz="2400">
                <a:solidFill>
                  <a:schemeClr val="tx1"/>
                </a:solidFill>
                <a:latin typeface="Times New Roman" charset="0"/>
              </a:defRPr>
            </a:lvl1pPr>
            <a:lvl2pPr marL="511175">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eaLnBrk="0" hangingPunct="0">
              <a:lnSpc>
                <a:spcPct val="95000"/>
              </a:lnSpc>
              <a:spcBef>
                <a:spcPct val="10000"/>
              </a:spcBef>
              <a:spcAft>
                <a:spcPct val="10000"/>
              </a:spcAft>
              <a:buFontTx/>
              <a:buChar char="•"/>
            </a:pPr>
            <a:r>
              <a:rPr lang="en-US" altLang="en-US" sz="2800" baseline="0">
                <a:solidFill>
                  <a:srgbClr val="A50021"/>
                </a:solidFill>
                <a:effectLst>
                  <a:outerShdw blurRad="38100" dist="38100" dir="2700000" algn="tl">
                    <a:srgbClr val="000000"/>
                  </a:outerShdw>
                </a:effectLst>
                <a:latin typeface="Tempus Sans ITC" charset="0"/>
              </a:rPr>
              <a:t>In most cases, your indoor garden will be disease-free due to the low relative humidity in your home.</a:t>
            </a:r>
          </a:p>
          <a:p>
            <a:pPr eaLnBrk="0" hangingPunct="0">
              <a:lnSpc>
                <a:spcPct val="95000"/>
              </a:lnSpc>
              <a:spcBef>
                <a:spcPct val="10000"/>
              </a:spcBef>
              <a:spcAft>
                <a:spcPct val="10000"/>
              </a:spcAft>
              <a:buFontTx/>
              <a:buChar char="•"/>
            </a:pPr>
            <a:r>
              <a:rPr lang="en-US" altLang="en-US" sz="2800" baseline="0">
                <a:solidFill>
                  <a:srgbClr val="A50021"/>
                </a:solidFill>
                <a:effectLst>
                  <a:outerShdw blurRad="38100" dist="38100" dir="2700000" algn="tl">
                    <a:srgbClr val="000000"/>
                  </a:outerShdw>
                </a:effectLst>
                <a:latin typeface="Tempus Sans ITC" charset="0"/>
              </a:rPr>
              <a:t>Leaf spots will never go away! </a:t>
            </a:r>
          </a:p>
          <a:p>
            <a:pPr eaLnBrk="0" hangingPunct="0">
              <a:lnSpc>
                <a:spcPct val="95000"/>
              </a:lnSpc>
              <a:spcBef>
                <a:spcPct val="10000"/>
              </a:spcBef>
              <a:spcAft>
                <a:spcPct val="10000"/>
              </a:spcAft>
              <a:buFontTx/>
              <a:buChar char="•"/>
            </a:pPr>
            <a:r>
              <a:rPr lang="en-US" altLang="en-US" sz="2800" baseline="0">
                <a:solidFill>
                  <a:srgbClr val="A50021"/>
                </a:solidFill>
                <a:effectLst>
                  <a:outerShdw blurRad="38100" dist="38100" dir="2700000" algn="tl">
                    <a:srgbClr val="000000"/>
                  </a:outerShdw>
                </a:effectLst>
                <a:latin typeface="Tempus Sans ITC" charset="0"/>
              </a:rPr>
              <a:t>Only living plants can be saved!  A dead plant will remain dead and no special measures are going to bring it back! </a:t>
            </a:r>
          </a:p>
          <a:p>
            <a:pPr eaLnBrk="0" hangingPunct="0">
              <a:lnSpc>
                <a:spcPct val="95000"/>
              </a:lnSpc>
              <a:spcBef>
                <a:spcPct val="10000"/>
              </a:spcBef>
              <a:spcAft>
                <a:spcPct val="10000"/>
              </a:spcAft>
              <a:buFontTx/>
              <a:buChar char="•"/>
            </a:pPr>
            <a:r>
              <a:rPr lang="en-US" altLang="en-US" sz="2800" baseline="0">
                <a:solidFill>
                  <a:srgbClr val="A50021"/>
                </a:solidFill>
                <a:effectLst>
                  <a:outerShdw blurRad="38100" dist="38100" dir="2700000" algn="tl">
                    <a:srgbClr val="000000"/>
                  </a:outerShdw>
                </a:effectLst>
                <a:latin typeface="Tempus Sans ITC" charset="0"/>
              </a:rPr>
              <a:t>Avoid causing stress to your plants -- a healthy plant is much more likely to resist a disease than a stressed plant. </a:t>
            </a:r>
          </a:p>
          <a:p>
            <a:pPr eaLnBrk="0" hangingPunct="0">
              <a:lnSpc>
                <a:spcPct val="95000"/>
              </a:lnSpc>
              <a:spcBef>
                <a:spcPct val="10000"/>
              </a:spcBef>
              <a:spcAft>
                <a:spcPct val="10000"/>
              </a:spcAft>
              <a:buFontTx/>
              <a:buChar char="•"/>
            </a:pPr>
            <a:r>
              <a:rPr lang="en-US" altLang="en-US" sz="2800" baseline="0">
                <a:solidFill>
                  <a:srgbClr val="A50021"/>
                </a:solidFill>
                <a:effectLst>
                  <a:outerShdw blurRad="38100" dist="38100" dir="2700000" algn="tl">
                    <a:srgbClr val="000000"/>
                  </a:outerShdw>
                </a:effectLst>
                <a:latin typeface="Tempus Sans ITC" charset="0"/>
              </a:rPr>
              <a:t>Do not overwater and save yourself a lot of heartache!</a:t>
            </a:r>
          </a:p>
        </p:txBody>
      </p:sp>
      <p:sp>
        <p:nvSpPr>
          <p:cNvPr id="277508" name="Line 1028"/>
          <p:cNvSpPr>
            <a:spLocks noChangeShapeType="1"/>
          </p:cNvSpPr>
          <p:nvPr/>
        </p:nvSpPr>
        <p:spPr bwMode="auto">
          <a:xfrm>
            <a:off x="2362200" y="1219200"/>
            <a:ext cx="5867400" cy="0"/>
          </a:xfrm>
          <a:prstGeom prst="line">
            <a:avLst/>
          </a:prstGeom>
          <a:noFill/>
          <a:ln w="76200" cmpd="tri">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pic>
        <p:nvPicPr>
          <p:cNvPr id="277511" name="Picture 1031" descr="diseaseIDbacteri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04800"/>
            <a:ext cx="742950" cy="1066800"/>
          </a:xfrm>
          <a:prstGeom prst="rect">
            <a:avLst/>
          </a:prstGeom>
          <a:noFill/>
          <a:extLst>
            <a:ext uri="{909E8E84-426E-40DD-AFC4-6F175D3DCCD1}">
              <a14:hiddenFill xmlns:a14="http://schemas.microsoft.com/office/drawing/2010/main">
                <a:solidFill>
                  <a:srgbClr val="FFFFFF"/>
                </a:solidFill>
              </a14:hiddenFill>
            </a:ext>
          </a:extLst>
        </p:spPr>
      </p:pic>
      <p:sp>
        <p:nvSpPr>
          <p:cNvPr id="277512" name="Oval 1032"/>
          <p:cNvSpPr>
            <a:spLocks noChangeArrowheads="1"/>
          </p:cNvSpPr>
          <p:nvPr/>
        </p:nvSpPr>
        <p:spPr bwMode="auto">
          <a:xfrm>
            <a:off x="990600" y="152400"/>
            <a:ext cx="1295400" cy="12954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7513" name="Line 1033"/>
          <p:cNvSpPr>
            <a:spLocks noChangeShapeType="1"/>
          </p:cNvSpPr>
          <p:nvPr/>
        </p:nvSpPr>
        <p:spPr bwMode="auto">
          <a:xfrm>
            <a:off x="1219200" y="304800"/>
            <a:ext cx="874713" cy="94932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7507">
                                            <p:txEl>
                                              <p:pRg st="0" end="0"/>
                                            </p:txEl>
                                          </p:spTgt>
                                        </p:tgtEl>
                                        <p:attrNameLst>
                                          <p:attrName>style.visibility</p:attrName>
                                        </p:attrNameLst>
                                      </p:cBhvr>
                                      <p:to>
                                        <p:strVal val="visible"/>
                                      </p:to>
                                    </p:set>
                                    <p:animEffect transition="in" filter="wipe(left)">
                                      <p:cBhvr>
                                        <p:cTn id="7" dur="500"/>
                                        <p:tgtEl>
                                          <p:spTgt spid="2775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7507">
                                            <p:txEl>
                                              <p:pRg st="1" end="1"/>
                                            </p:txEl>
                                          </p:spTgt>
                                        </p:tgtEl>
                                        <p:attrNameLst>
                                          <p:attrName>style.visibility</p:attrName>
                                        </p:attrNameLst>
                                      </p:cBhvr>
                                      <p:to>
                                        <p:strVal val="visible"/>
                                      </p:to>
                                    </p:set>
                                    <p:animEffect transition="in" filter="wipe(left)">
                                      <p:cBhvr>
                                        <p:cTn id="12" dur="500"/>
                                        <p:tgtEl>
                                          <p:spTgt spid="2775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7507">
                                            <p:txEl>
                                              <p:pRg st="2" end="2"/>
                                            </p:txEl>
                                          </p:spTgt>
                                        </p:tgtEl>
                                        <p:attrNameLst>
                                          <p:attrName>style.visibility</p:attrName>
                                        </p:attrNameLst>
                                      </p:cBhvr>
                                      <p:to>
                                        <p:strVal val="visible"/>
                                      </p:to>
                                    </p:set>
                                    <p:animEffect transition="in" filter="wipe(left)">
                                      <p:cBhvr>
                                        <p:cTn id="17" dur="500"/>
                                        <p:tgtEl>
                                          <p:spTgt spid="2775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77507">
                                            <p:txEl>
                                              <p:pRg st="3" end="3"/>
                                            </p:txEl>
                                          </p:spTgt>
                                        </p:tgtEl>
                                        <p:attrNameLst>
                                          <p:attrName>style.visibility</p:attrName>
                                        </p:attrNameLst>
                                      </p:cBhvr>
                                      <p:to>
                                        <p:strVal val="visible"/>
                                      </p:to>
                                    </p:set>
                                    <p:animEffect transition="in" filter="wipe(left)">
                                      <p:cBhvr>
                                        <p:cTn id="22" dur="500"/>
                                        <p:tgtEl>
                                          <p:spTgt spid="27750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77507">
                                            <p:txEl>
                                              <p:pRg st="4" end="4"/>
                                            </p:txEl>
                                          </p:spTgt>
                                        </p:tgtEl>
                                        <p:attrNameLst>
                                          <p:attrName>style.visibility</p:attrName>
                                        </p:attrNameLst>
                                      </p:cBhvr>
                                      <p:to>
                                        <p:strVal val="visible"/>
                                      </p:to>
                                    </p:set>
                                    <p:animEffect transition="in" filter="wipe(left)">
                                      <p:cBhvr>
                                        <p:cTn id="27" dur="500"/>
                                        <p:tgtEl>
                                          <p:spTgt spid="2775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7" grpId="0" build="p"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8" name="Text Box 10"/>
          <p:cNvSpPr txBox="1">
            <a:spLocks noChangeArrowheads="1"/>
          </p:cNvSpPr>
          <p:nvPr/>
        </p:nvSpPr>
        <p:spPr bwMode="auto">
          <a:xfrm>
            <a:off x="1295400" y="304800"/>
            <a:ext cx="6705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pPr>
            <a:r>
              <a:rPr lang="en-US" altLang="en-US" sz="6000" baseline="0">
                <a:solidFill>
                  <a:srgbClr val="663300"/>
                </a:solidFill>
                <a:effectLst>
                  <a:outerShdw blurRad="38100" dist="38100" dir="2700000" algn="tl">
                    <a:srgbClr val="000000"/>
                  </a:outerShdw>
                </a:effectLst>
              </a:rPr>
              <a:t>What to Choose ?</a:t>
            </a:r>
          </a:p>
        </p:txBody>
      </p:sp>
      <p:sp>
        <p:nvSpPr>
          <p:cNvPr id="109593" name="Text Box 25"/>
          <p:cNvSpPr txBox="1">
            <a:spLocks noChangeArrowheads="1"/>
          </p:cNvSpPr>
          <p:nvPr/>
        </p:nvSpPr>
        <p:spPr bwMode="auto">
          <a:xfrm>
            <a:off x="228600" y="1371600"/>
            <a:ext cx="8534400" cy="1887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lnSpc>
                <a:spcPct val="80000"/>
              </a:lnSpc>
              <a:spcBef>
                <a:spcPct val="50000"/>
              </a:spcBef>
            </a:pPr>
            <a:r>
              <a:rPr lang="en-US" altLang="en-US" sz="4800" baseline="0">
                <a:solidFill>
                  <a:srgbClr val="A50021"/>
                </a:solidFill>
                <a:effectLst>
                  <a:outerShdw blurRad="38100" dist="38100" dir="2700000" algn="tl">
                    <a:srgbClr val="000000"/>
                  </a:outerShdw>
                </a:effectLst>
              </a:rPr>
              <a:t>Key to Interior Performance</a:t>
            </a:r>
          </a:p>
          <a:p>
            <a:pPr algn="ctr" eaLnBrk="0" hangingPunct="0">
              <a:lnSpc>
                <a:spcPct val="60000"/>
              </a:lnSpc>
              <a:spcBef>
                <a:spcPct val="50000"/>
              </a:spcBef>
            </a:pPr>
            <a:r>
              <a:rPr lang="en-US" altLang="en-US" sz="3600" baseline="0">
                <a:solidFill>
                  <a:srgbClr val="A50021"/>
                </a:solidFill>
                <a:effectLst>
                  <a:outerShdw blurRad="38100" dist="38100" dir="2700000" algn="tl">
                    <a:srgbClr val="000000"/>
                  </a:outerShdw>
                </a:effectLst>
              </a:rPr>
              <a:t>Light Levels 50 – 200 ft-c* </a:t>
            </a:r>
          </a:p>
          <a:p>
            <a:pPr algn="ctr" eaLnBrk="0" hangingPunct="0">
              <a:lnSpc>
                <a:spcPct val="60000"/>
              </a:lnSpc>
              <a:spcBef>
                <a:spcPct val="50000"/>
              </a:spcBef>
            </a:pPr>
            <a:r>
              <a:rPr lang="en-US" altLang="en-US" sz="3600" baseline="0">
                <a:solidFill>
                  <a:srgbClr val="A50021"/>
                </a:solidFill>
                <a:effectLst>
                  <a:outerShdw blurRad="38100" dist="38100" dir="2700000" algn="tl">
                    <a:srgbClr val="000000"/>
                  </a:outerShdw>
                </a:effectLst>
              </a:rPr>
              <a:t>(*away from windows) </a:t>
            </a:r>
          </a:p>
        </p:txBody>
      </p:sp>
      <p:sp>
        <p:nvSpPr>
          <p:cNvPr id="109594" name="Rectangle 26"/>
          <p:cNvSpPr>
            <a:spLocks noChangeArrowheads="1"/>
          </p:cNvSpPr>
          <p:nvPr/>
        </p:nvSpPr>
        <p:spPr bwMode="auto">
          <a:xfrm>
            <a:off x="381000" y="3733800"/>
            <a:ext cx="4191000"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lnSpc>
                <a:spcPct val="70000"/>
              </a:lnSpc>
              <a:spcBef>
                <a:spcPct val="50000"/>
              </a:spcBef>
              <a:buSzPct val="150000"/>
              <a:buFont typeface="Webdings" charset="2"/>
              <a:buChar char="%"/>
            </a:pPr>
            <a:r>
              <a:rPr lang="en-US" altLang="en-US" sz="3200" baseline="0">
                <a:solidFill>
                  <a:srgbClr val="A50021"/>
                </a:solidFill>
                <a:effectLst>
                  <a:outerShdw blurRad="38100" dist="38100" dir="2700000" algn="tl">
                    <a:srgbClr val="000000"/>
                  </a:outerShdw>
                </a:effectLst>
              </a:rPr>
              <a:t> </a:t>
            </a:r>
            <a:r>
              <a:rPr lang="en-US" altLang="en-US" sz="4000" baseline="0">
                <a:solidFill>
                  <a:srgbClr val="A50021"/>
                </a:solidFill>
                <a:effectLst>
                  <a:outerShdw blurRad="38100" dist="38100" dir="2700000" algn="tl">
                    <a:srgbClr val="000000"/>
                  </a:outerShdw>
                </a:effectLst>
              </a:rPr>
              <a:t>Excellent</a:t>
            </a:r>
          </a:p>
          <a:p>
            <a:pPr eaLnBrk="0" hangingPunct="0">
              <a:lnSpc>
                <a:spcPct val="70000"/>
              </a:lnSpc>
              <a:spcBef>
                <a:spcPct val="50000"/>
              </a:spcBef>
              <a:buSzPct val="150000"/>
              <a:buFont typeface="Webdings" charset="2"/>
              <a:buChar char="Z"/>
            </a:pPr>
            <a:r>
              <a:rPr lang="en-US" altLang="en-US" sz="4000" baseline="0">
                <a:solidFill>
                  <a:srgbClr val="A50021"/>
                </a:solidFill>
                <a:effectLst>
                  <a:outerShdw blurRad="38100" dist="38100" dir="2700000" algn="tl">
                    <a:srgbClr val="000000"/>
                  </a:outerShdw>
                </a:effectLst>
              </a:rPr>
              <a:t> Very Good</a:t>
            </a:r>
          </a:p>
          <a:p>
            <a:pPr eaLnBrk="0" hangingPunct="0">
              <a:lnSpc>
                <a:spcPct val="70000"/>
              </a:lnSpc>
              <a:spcBef>
                <a:spcPct val="50000"/>
              </a:spcBef>
              <a:buSzPct val="150000"/>
              <a:buFont typeface="Wingdings 2" charset="2"/>
              <a:buChar char="P"/>
            </a:pPr>
            <a:r>
              <a:rPr lang="en-US" altLang="en-US" sz="4000" baseline="0">
                <a:solidFill>
                  <a:srgbClr val="A50021"/>
                </a:solidFill>
                <a:effectLst>
                  <a:outerShdw blurRad="38100" dist="38100" dir="2700000" algn="tl">
                    <a:srgbClr val="000000"/>
                  </a:outerShdw>
                </a:effectLst>
              </a:rPr>
              <a:t> Good </a:t>
            </a:r>
          </a:p>
          <a:p>
            <a:pPr eaLnBrk="0" hangingPunct="0">
              <a:lnSpc>
                <a:spcPct val="70000"/>
              </a:lnSpc>
              <a:spcBef>
                <a:spcPct val="50000"/>
              </a:spcBef>
              <a:buSzPct val="150000"/>
              <a:buFont typeface="Webdings" charset="2"/>
              <a:buChar char="h"/>
            </a:pPr>
            <a:r>
              <a:rPr lang="en-US" altLang="en-US" sz="4000" baseline="0">
                <a:solidFill>
                  <a:srgbClr val="A50021"/>
                </a:solidFill>
                <a:effectLst>
                  <a:outerShdw blurRad="38100" dist="38100" dir="2700000" algn="tl">
                    <a:srgbClr val="000000"/>
                  </a:outerShdw>
                </a:effectLst>
              </a:rPr>
              <a:t> ICU</a:t>
            </a:r>
          </a:p>
        </p:txBody>
      </p:sp>
      <p:pic>
        <p:nvPicPr>
          <p:cNvPr id="109595" name="Picture 27" descr="what to choo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4600" y="3733800"/>
            <a:ext cx="3860800" cy="2895600"/>
          </a:xfrm>
          <a:prstGeom prst="rect">
            <a:avLst/>
          </a:prstGeom>
          <a:noFill/>
          <a:extLst>
            <a:ext uri="{909E8E84-426E-40DD-AFC4-6F175D3DCCD1}">
              <a14:hiddenFill xmlns:a14="http://schemas.microsoft.com/office/drawing/2010/main">
                <a:solidFill>
                  <a:srgbClr val="FFFFFF"/>
                </a:solidFill>
              </a14:hiddenFill>
            </a:ext>
          </a:extLst>
        </p:spPr>
      </p:pic>
      <p:sp>
        <p:nvSpPr>
          <p:cNvPr id="109596" name="Rectangle 28"/>
          <p:cNvSpPr>
            <a:spLocks noChangeArrowheads="1"/>
          </p:cNvSpPr>
          <p:nvPr/>
        </p:nvSpPr>
        <p:spPr bwMode="auto">
          <a:xfrm>
            <a:off x="5029200" y="3733800"/>
            <a:ext cx="3886200" cy="2895600"/>
          </a:xfrm>
          <a:prstGeom prst="rect">
            <a:avLst/>
          </a:prstGeom>
          <a:noFill/>
          <a:ln w="38100">
            <a:solidFill>
              <a:srgbClr val="A5002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09578"/>
                                        </p:tgtEl>
                                        <p:attrNameLst>
                                          <p:attrName>style.visibility</p:attrName>
                                        </p:attrNameLst>
                                      </p:cBhvr>
                                      <p:to>
                                        <p:strVal val="visible"/>
                                      </p:to>
                                    </p:set>
                                    <p:anim calcmode="lin" valueType="num">
                                      <p:cBhvr>
                                        <p:cTn id="7" dur="1000" fill="hold"/>
                                        <p:tgtEl>
                                          <p:spTgt spid="109578"/>
                                        </p:tgtEl>
                                        <p:attrNameLst>
                                          <p:attrName>ppt_w</p:attrName>
                                        </p:attrNameLst>
                                      </p:cBhvr>
                                      <p:tavLst>
                                        <p:tav tm="0">
                                          <p:val>
                                            <p:fltVal val="0"/>
                                          </p:val>
                                        </p:tav>
                                        <p:tav tm="100000">
                                          <p:val>
                                            <p:strVal val="#ppt_w"/>
                                          </p:val>
                                        </p:tav>
                                      </p:tavLst>
                                    </p:anim>
                                    <p:anim calcmode="lin" valueType="num">
                                      <p:cBhvr>
                                        <p:cTn id="8" dur="1000" fill="hold"/>
                                        <p:tgtEl>
                                          <p:spTgt spid="109578"/>
                                        </p:tgtEl>
                                        <p:attrNameLst>
                                          <p:attrName>ppt_h</p:attrName>
                                        </p:attrNameLst>
                                      </p:cBhvr>
                                      <p:tavLst>
                                        <p:tav tm="0">
                                          <p:val>
                                            <p:fltVal val="0"/>
                                          </p:val>
                                        </p:tav>
                                        <p:tav tm="100000">
                                          <p:val>
                                            <p:strVal val="#ppt_h"/>
                                          </p:val>
                                        </p:tav>
                                      </p:tavLst>
                                    </p:anim>
                                    <p:anim calcmode="lin" valueType="num">
                                      <p:cBhvr>
                                        <p:cTn id="9" dur="1000" fill="hold"/>
                                        <p:tgtEl>
                                          <p:spTgt spid="10957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957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09593"/>
                                        </p:tgtEl>
                                        <p:attrNameLst>
                                          <p:attrName>style.visibility</p:attrName>
                                        </p:attrNameLst>
                                      </p:cBhvr>
                                      <p:to>
                                        <p:strVal val="visible"/>
                                      </p:to>
                                    </p:set>
                                    <p:animEffect transition="in" filter="wipe(left)">
                                      <p:cBhvr>
                                        <p:cTn id="15" dur="500"/>
                                        <p:tgtEl>
                                          <p:spTgt spid="10959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9594">
                                            <p:txEl>
                                              <p:pRg st="0" end="0"/>
                                            </p:txEl>
                                          </p:spTgt>
                                        </p:tgtEl>
                                        <p:attrNameLst>
                                          <p:attrName>style.visibility</p:attrName>
                                        </p:attrNameLst>
                                      </p:cBhvr>
                                      <p:to>
                                        <p:strVal val="visible"/>
                                      </p:to>
                                    </p:set>
                                    <p:animEffect transition="in" filter="wipe(left)">
                                      <p:cBhvr>
                                        <p:cTn id="20" dur="500"/>
                                        <p:tgtEl>
                                          <p:spTgt spid="109594">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9594">
                                            <p:txEl>
                                              <p:pRg st="1" end="1"/>
                                            </p:txEl>
                                          </p:spTgt>
                                        </p:tgtEl>
                                        <p:attrNameLst>
                                          <p:attrName>style.visibility</p:attrName>
                                        </p:attrNameLst>
                                      </p:cBhvr>
                                      <p:to>
                                        <p:strVal val="visible"/>
                                      </p:to>
                                    </p:set>
                                    <p:animEffect transition="in" filter="wipe(left)">
                                      <p:cBhvr>
                                        <p:cTn id="25" dur="500"/>
                                        <p:tgtEl>
                                          <p:spTgt spid="109594">
                                            <p:txEl>
                                              <p:pRg st="1" end="1"/>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09594">
                                            <p:txEl>
                                              <p:pRg st="2" end="2"/>
                                            </p:txEl>
                                          </p:spTgt>
                                        </p:tgtEl>
                                        <p:attrNameLst>
                                          <p:attrName>style.visibility</p:attrName>
                                        </p:attrNameLst>
                                      </p:cBhvr>
                                      <p:to>
                                        <p:strVal val="visible"/>
                                      </p:to>
                                    </p:set>
                                    <p:animEffect transition="in" filter="wipe(left)">
                                      <p:cBhvr>
                                        <p:cTn id="30" dur="500"/>
                                        <p:tgtEl>
                                          <p:spTgt spid="109594">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9594">
                                            <p:txEl>
                                              <p:pRg st="3" end="3"/>
                                            </p:txEl>
                                          </p:spTgt>
                                        </p:tgtEl>
                                        <p:attrNameLst>
                                          <p:attrName>style.visibility</p:attrName>
                                        </p:attrNameLst>
                                      </p:cBhvr>
                                      <p:to>
                                        <p:strVal val="visible"/>
                                      </p:to>
                                    </p:set>
                                    <p:animEffect transition="in" filter="wipe(left)">
                                      <p:cBhvr>
                                        <p:cTn id="35" dur="500"/>
                                        <p:tgtEl>
                                          <p:spTgt spid="10959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8" grpId="0" autoUpdateAnimBg="0"/>
      <p:bldP spid="109593" grpId="0" autoUpdateAnimBg="0"/>
      <p:bldP spid="109594" grpId="0" build="p"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ext Box 2"/>
          <p:cNvSpPr txBox="1">
            <a:spLocks noChangeArrowheads="1"/>
          </p:cNvSpPr>
          <p:nvPr/>
        </p:nvSpPr>
        <p:spPr bwMode="auto">
          <a:xfrm>
            <a:off x="1524000" y="3124200"/>
            <a:ext cx="6019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buSzPct val="150000"/>
              <a:buFont typeface="Webdings" charset="2"/>
              <a:buChar char="%"/>
            </a:pPr>
            <a:r>
              <a:rPr lang="en-US" altLang="en-US" sz="3600" baseline="0">
                <a:solidFill>
                  <a:srgbClr val="660033"/>
                </a:solidFill>
                <a:effectLst>
                  <a:outerShdw blurRad="38100" dist="38100" dir="2700000" algn="tl">
                    <a:srgbClr val="000000"/>
                  </a:outerShdw>
                </a:effectLst>
              </a:rPr>
              <a:t> </a:t>
            </a:r>
            <a:r>
              <a:rPr lang="en-US" altLang="en-US" sz="3600" baseline="0">
                <a:solidFill>
                  <a:srgbClr val="A50021"/>
                </a:solidFill>
                <a:effectLst>
                  <a:outerShdw blurRad="38100" dist="38100" dir="2700000" algn="tl">
                    <a:srgbClr val="000000"/>
                  </a:outerShdw>
                </a:effectLst>
              </a:rPr>
              <a:t>Excellent</a:t>
            </a:r>
            <a:r>
              <a:rPr lang="en-US" altLang="en-US" sz="3600" baseline="0">
                <a:solidFill>
                  <a:srgbClr val="660033"/>
                </a:solidFill>
                <a:effectLst>
                  <a:outerShdw blurRad="38100" dist="38100" dir="2700000" algn="tl">
                    <a:srgbClr val="000000"/>
                  </a:outerShdw>
                </a:effectLst>
              </a:rPr>
              <a:t>  - Aglaonemas  </a:t>
            </a:r>
          </a:p>
        </p:txBody>
      </p:sp>
      <p:pic>
        <p:nvPicPr>
          <p:cNvPr id="150531" name="Picture 3" descr="aglaonema_but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4600" y="228600"/>
            <a:ext cx="2195513" cy="2747963"/>
          </a:xfrm>
          <a:prstGeom prst="rect">
            <a:avLst/>
          </a:prstGeom>
          <a:noFill/>
          <a:extLst>
            <a:ext uri="{909E8E84-426E-40DD-AFC4-6F175D3DCCD1}">
              <a14:hiddenFill xmlns:a14="http://schemas.microsoft.com/office/drawing/2010/main">
                <a:solidFill>
                  <a:srgbClr val="FFFFFF"/>
                </a:solidFill>
              </a14:hiddenFill>
            </a:ext>
          </a:extLst>
        </p:spPr>
      </p:pic>
      <p:pic>
        <p:nvPicPr>
          <p:cNvPr id="150532" name="Picture 4" descr="aglaonema_co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2800" y="228600"/>
            <a:ext cx="21844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50533" name="Picture 5" descr="aglaonema_emerald_b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3810000"/>
            <a:ext cx="2052638" cy="2741613"/>
          </a:xfrm>
          <a:prstGeom prst="rect">
            <a:avLst/>
          </a:prstGeom>
          <a:noFill/>
          <a:extLst>
            <a:ext uri="{909E8E84-426E-40DD-AFC4-6F175D3DCCD1}">
              <a14:hiddenFill xmlns:a14="http://schemas.microsoft.com/office/drawing/2010/main">
                <a:solidFill>
                  <a:srgbClr val="FFFFFF"/>
                </a:solidFill>
              </a14:hiddenFill>
            </a:ext>
          </a:extLst>
        </p:spPr>
      </p:pic>
      <p:pic>
        <p:nvPicPr>
          <p:cNvPr id="150535" name="Picture 7" descr="aglaonema_mar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95638" y="3811588"/>
            <a:ext cx="2189162" cy="2741612"/>
          </a:xfrm>
          <a:prstGeom prst="rect">
            <a:avLst/>
          </a:prstGeom>
          <a:noFill/>
          <a:extLst>
            <a:ext uri="{909E8E84-426E-40DD-AFC4-6F175D3DCCD1}">
              <a14:hiddenFill xmlns:a14="http://schemas.microsoft.com/office/drawing/2010/main">
                <a:solidFill>
                  <a:srgbClr val="FFFFFF"/>
                </a:solidFill>
              </a14:hiddenFill>
            </a:ext>
          </a:extLst>
        </p:spPr>
      </p:pic>
      <p:pic>
        <p:nvPicPr>
          <p:cNvPr id="150536" name="Picture 8" descr="aglaonema_moe_mo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1638" y="3810000"/>
            <a:ext cx="2752725" cy="2741613"/>
          </a:xfrm>
          <a:prstGeom prst="rect">
            <a:avLst/>
          </a:prstGeom>
          <a:noFill/>
          <a:extLst>
            <a:ext uri="{909E8E84-426E-40DD-AFC4-6F175D3DCCD1}">
              <a14:hiddenFill xmlns:a14="http://schemas.microsoft.com/office/drawing/2010/main">
                <a:solidFill>
                  <a:srgbClr val="FFFFFF"/>
                </a:solidFill>
              </a14:hiddenFill>
            </a:ext>
          </a:extLst>
        </p:spPr>
      </p:pic>
      <p:pic>
        <p:nvPicPr>
          <p:cNvPr id="150539" name="Picture 11" descr="aglaonema_silver_ba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30600" y="228600"/>
            <a:ext cx="2266950" cy="27479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5" name="Picture 9" descr="alocasia_amazon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8600"/>
            <a:ext cx="2595563" cy="2925763"/>
          </a:xfrm>
          <a:prstGeom prst="rect">
            <a:avLst/>
          </a:prstGeom>
          <a:noFill/>
          <a:extLst>
            <a:ext uri="{909E8E84-426E-40DD-AFC4-6F175D3DCCD1}">
              <a14:hiddenFill xmlns:a14="http://schemas.microsoft.com/office/drawing/2010/main">
                <a:solidFill>
                  <a:srgbClr val="FFFFFF"/>
                </a:solidFill>
              </a14:hiddenFill>
            </a:ext>
          </a:extLst>
        </p:spPr>
      </p:pic>
      <p:pic>
        <p:nvPicPr>
          <p:cNvPr id="24586" name="Picture 10" descr="alocasia_black_velv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228600"/>
            <a:ext cx="2471738" cy="2925763"/>
          </a:xfrm>
          <a:prstGeom prst="rect">
            <a:avLst/>
          </a:prstGeom>
          <a:noFill/>
          <a:extLst>
            <a:ext uri="{909E8E84-426E-40DD-AFC4-6F175D3DCCD1}">
              <a14:hiddenFill xmlns:a14="http://schemas.microsoft.com/office/drawing/2010/main">
                <a:solidFill>
                  <a:srgbClr val="FFFFFF"/>
                </a:solidFill>
              </a14:hiddenFill>
            </a:ext>
          </a:extLst>
        </p:spPr>
      </p:pic>
      <p:pic>
        <p:nvPicPr>
          <p:cNvPr id="24587" name="Picture 11" descr="alocasia_nobili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3563" y="228600"/>
            <a:ext cx="2890837" cy="2925763"/>
          </a:xfrm>
          <a:prstGeom prst="rect">
            <a:avLst/>
          </a:prstGeom>
          <a:noFill/>
          <a:extLst>
            <a:ext uri="{909E8E84-426E-40DD-AFC4-6F175D3DCCD1}">
              <a14:hiddenFill xmlns:a14="http://schemas.microsoft.com/office/drawing/2010/main">
                <a:solidFill>
                  <a:srgbClr val="FFFFFF"/>
                </a:solidFill>
              </a14:hiddenFill>
            </a:ext>
          </a:extLst>
        </p:spPr>
      </p:pic>
      <p:pic>
        <p:nvPicPr>
          <p:cNvPr id="24588" name="Picture 12" descr="alocasia_sanderian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3429000"/>
            <a:ext cx="2649538" cy="2925763"/>
          </a:xfrm>
          <a:prstGeom prst="rect">
            <a:avLst/>
          </a:prstGeom>
          <a:noFill/>
          <a:extLst>
            <a:ext uri="{909E8E84-426E-40DD-AFC4-6F175D3DCCD1}">
              <a14:hiddenFill xmlns:a14="http://schemas.microsoft.com/office/drawing/2010/main">
                <a:solidFill>
                  <a:srgbClr val="FFFFFF"/>
                </a:solidFill>
              </a14:hiddenFill>
            </a:ext>
          </a:extLst>
        </p:spPr>
      </p:pic>
      <p:pic>
        <p:nvPicPr>
          <p:cNvPr id="24589" name="Picture 13" descr="alocasia_white_knigh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3600" y="3352800"/>
            <a:ext cx="2649538" cy="2925763"/>
          </a:xfrm>
          <a:prstGeom prst="rect">
            <a:avLst/>
          </a:prstGeom>
          <a:noFill/>
          <a:extLst>
            <a:ext uri="{909E8E84-426E-40DD-AFC4-6F175D3DCCD1}">
              <a14:hiddenFill xmlns:a14="http://schemas.microsoft.com/office/drawing/2010/main">
                <a:solidFill>
                  <a:srgbClr val="FFFFFF"/>
                </a:solidFill>
              </a14:hiddenFill>
            </a:ext>
          </a:extLst>
        </p:spPr>
      </p:pic>
      <p:sp>
        <p:nvSpPr>
          <p:cNvPr id="24591" name="Text Box 15"/>
          <p:cNvSpPr txBox="1">
            <a:spLocks noChangeArrowheads="1"/>
          </p:cNvSpPr>
          <p:nvPr/>
        </p:nvSpPr>
        <p:spPr bwMode="auto">
          <a:xfrm>
            <a:off x="3124200" y="3352800"/>
            <a:ext cx="28194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buSzPct val="150000"/>
              <a:buFont typeface="Wingdings" charset="2"/>
              <a:buChar char="ü"/>
            </a:pPr>
            <a:r>
              <a:rPr lang="en-US" altLang="en-US" sz="3600" baseline="0">
                <a:solidFill>
                  <a:srgbClr val="660033"/>
                </a:solidFill>
                <a:effectLst>
                  <a:outerShdw blurRad="38100" dist="38100" dir="2700000" algn="tl">
                    <a:srgbClr val="000000"/>
                  </a:outerShdw>
                </a:effectLst>
              </a:rPr>
              <a:t> </a:t>
            </a:r>
            <a:r>
              <a:rPr lang="en-US" altLang="en-US" sz="3600" baseline="0">
                <a:solidFill>
                  <a:srgbClr val="A50021"/>
                </a:solidFill>
                <a:effectLst>
                  <a:outerShdw blurRad="38100" dist="38100" dir="2700000" algn="tl">
                    <a:srgbClr val="000000"/>
                  </a:outerShdw>
                </a:effectLst>
              </a:rPr>
              <a:t>Good</a:t>
            </a:r>
            <a:r>
              <a:rPr lang="en-US" altLang="en-US" sz="3600" baseline="0">
                <a:solidFill>
                  <a:srgbClr val="660033"/>
                </a:solidFill>
                <a:effectLst>
                  <a:outerShdw blurRad="38100" dist="38100" dir="2700000" algn="tl">
                    <a:srgbClr val="000000"/>
                  </a:outerShdw>
                </a:effectLst>
              </a:rPr>
              <a:t> Alocasia  </a:t>
            </a:r>
          </a:p>
        </p:txBody>
      </p:sp>
      <p:sp>
        <p:nvSpPr>
          <p:cNvPr id="24592" name="Text Box 16"/>
          <p:cNvSpPr txBox="1">
            <a:spLocks noChangeArrowheads="1"/>
          </p:cNvSpPr>
          <p:nvPr/>
        </p:nvSpPr>
        <p:spPr bwMode="auto">
          <a:xfrm>
            <a:off x="3124200" y="4616450"/>
            <a:ext cx="27432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buSzPct val="150000"/>
              <a:buFont typeface="Webdings" charset="2"/>
              <a:buChar char="h"/>
            </a:pPr>
            <a:r>
              <a:rPr lang="en-US" altLang="en-US" sz="3600" baseline="0">
                <a:solidFill>
                  <a:srgbClr val="660033"/>
                </a:solidFill>
                <a:effectLst>
                  <a:outerShdw blurRad="38100" dist="38100" dir="2700000" algn="tl">
                    <a:srgbClr val="000000"/>
                  </a:outerShdw>
                </a:effectLst>
              </a:rPr>
              <a:t> </a:t>
            </a:r>
            <a:r>
              <a:rPr lang="en-US" altLang="en-US" sz="3600" baseline="0">
                <a:solidFill>
                  <a:srgbClr val="A50021"/>
                </a:solidFill>
                <a:effectLst>
                  <a:outerShdw blurRad="38100" dist="38100" dir="2700000" algn="tl">
                    <a:srgbClr val="000000"/>
                  </a:outerShdw>
                </a:effectLst>
              </a:rPr>
              <a:t>ICU</a:t>
            </a:r>
            <a:r>
              <a:rPr lang="en-US" altLang="en-US" sz="3600" baseline="0">
                <a:solidFill>
                  <a:srgbClr val="660033"/>
                </a:solidFill>
                <a:effectLst>
                  <a:outerShdw blurRad="38100" dist="38100" dir="2700000" algn="tl">
                    <a:srgbClr val="000000"/>
                  </a:outerShdw>
                </a:effectLst>
              </a:rPr>
              <a:t> Alocasia  </a:t>
            </a:r>
          </a:p>
        </p:txBody>
      </p:sp>
    </p:spTree>
  </p:cSld>
  <p:clrMapOvr>
    <a:masterClrMapping/>
  </p:clrMapOvr>
  <p:transition>
    <p:random/>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80" name="Picture 8" descr="anthurium_hybrid_432-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03238"/>
            <a:ext cx="2868613" cy="2925762"/>
          </a:xfrm>
          <a:prstGeom prst="rect">
            <a:avLst/>
          </a:prstGeom>
          <a:noFill/>
          <a:extLst>
            <a:ext uri="{909E8E84-426E-40DD-AFC4-6F175D3DCCD1}">
              <a14:hiddenFill xmlns:a14="http://schemas.microsoft.com/office/drawing/2010/main">
                <a:solidFill>
                  <a:srgbClr val="FFFFFF"/>
                </a:solidFill>
              </a14:hiddenFill>
            </a:ext>
          </a:extLst>
        </p:spPr>
      </p:pic>
      <p:pic>
        <p:nvPicPr>
          <p:cNvPr id="28681" name="Picture 9" descr="anthurium_hybrid_4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5638" y="503238"/>
            <a:ext cx="2824162" cy="2925762"/>
          </a:xfrm>
          <a:prstGeom prst="rect">
            <a:avLst/>
          </a:prstGeom>
          <a:noFill/>
          <a:extLst>
            <a:ext uri="{909E8E84-426E-40DD-AFC4-6F175D3DCCD1}">
              <a14:hiddenFill xmlns:a14="http://schemas.microsoft.com/office/drawing/2010/main">
                <a:solidFill>
                  <a:srgbClr val="FFFFFF"/>
                </a:solidFill>
              </a14:hiddenFill>
            </a:ext>
          </a:extLst>
        </p:spPr>
      </p:pic>
      <p:pic>
        <p:nvPicPr>
          <p:cNvPr id="28682" name="Picture 10" descr="anthurium_hybrid_mazi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581400"/>
            <a:ext cx="2962275" cy="2925763"/>
          </a:xfrm>
          <a:prstGeom prst="rect">
            <a:avLst/>
          </a:prstGeom>
          <a:noFill/>
          <a:extLst>
            <a:ext uri="{909E8E84-426E-40DD-AFC4-6F175D3DCCD1}">
              <a14:hiddenFill xmlns:a14="http://schemas.microsoft.com/office/drawing/2010/main">
                <a:solidFill>
                  <a:srgbClr val="FFFFFF"/>
                </a:solidFill>
              </a14:hiddenFill>
            </a:ext>
          </a:extLst>
        </p:spPr>
      </p:pic>
      <p:pic>
        <p:nvPicPr>
          <p:cNvPr id="28683" name="Picture 11" descr="anthurium_hybrid_pure_vid_r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503238"/>
            <a:ext cx="2847975" cy="2925762"/>
          </a:xfrm>
          <a:prstGeom prst="rect">
            <a:avLst/>
          </a:prstGeom>
          <a:noFill/>
          <a:extLst>
            <a:ext uri="{909E8E84-426E-40DD-AFC4-6F175D3DCCD1}">
              <a14:hiddenFill xmlns:a14="http://schemas.microsoft.com/office/drawing/2010/main">
                <a:solidFill>
                  <a:srgbClr val="FFFFFF"/>
                </a:solidFill>
              </a14:hiddenFill>
            </a:ext>
          </a:extLst>
        </p:spPr>
      </p:pic>
      <p:sp>
        <p:nvSpPr>
          <p:cNvPr id="28685" name="Text Box 13"/>
          <p:cNvSpPr txBox="1">
            <a:spLocks noChangeArrowheads="1"/>
          </p:cNvSpPr>
          <p:nvPr/>
        </p:nvSpPr>
        <p:spPr bwMode="auto">
          <a:xfrm>
            <a:off x="4191000" y="4267200"/>
            <a:ext cx="3657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buSzPct val="150000"/>
              <a:buFont typeface="Webdings" charset="2"/>
              <a:buChar char="h"/>
            </a:pPr>
            <a:r>
              <a:rPr lang="en-US" altLang="en-US" sz="3600" baseline="0">
                <a:solidFill>
                  <a:srgbClr val="660033"/>
                </a:solidFill>
                <a:effectLst>
                  <a:outerShdw blurRad="38100" dist="38100" dir="2700000" algn="tl">
                    <a:srgbClr val="000000"/>
                  </a:outerShdw>
                </a:effectLst>
              </a:rPr>
              <a:t> </a:t>
            </a:r>
            <a:r>
              <a:rPr lang="en-US" altLang="en-US" sz="3600" baseline="0">
                <a:solidFill>
                  <a:srgbClr val="A50021"/>
                </a:solidFill>
                <a:effectLst>
                  <a:outerShdw blurRad="38100" dist="38100" dir="2700000" algn="tl">
                    <a:srgbClr val="000000"/>
                  </a:outerShdw>
                </a:effectLst>
              </a:rPr>
              <a:t>ICU</a:t>
            </a:r>
            <a:r>
              <a:rPr lang="en-US" altLang="en-US" sz="3600" baseline="0">
                <a:solidFill>
                  <a:srgbClr val="660033"/>
                </a:solidFill>
                <a:effectLst>
                  <a:outerShdw blurRad="38100" dist="38100" dir="2700000" algn="tl">
                    <a:srgbClr val="000000"/>
                  </a:outerShdw>
                </a:effectLst>
              </a:rPr>
              <a:t> Anthurium  </a:t>
            </a:r>
          </a:p>
        </p:txBody>
      </p:sp>
    </p:spTree>
  </p:cSld>
  <p:clrMapOvr>
    <a:masterClrMapping/>
  </p:clrMapOvr>
  <p:transition>
    <p:random/>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7" name="Picture 7" descr="aspidistra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4038600" cy="3363913"/>
          </a:xfrm>
          <a:prstGeom prst="rect">
            <a:avLst/>
          </a:prstGeom>
          <a:noFill/>
          <a:extLst>
            <a:ext uri="{909E8E84-426E-40DD-AFC4-6F175D3DCCD1}">
              <a14:hiddenFill xmlns:a14="http://schemas.microsoft.com/office/drawing/2010/main">
                <a:solidFill>
                  <a:srgbClr val="FFFFFF"/>
                </a:solidFill>
              </a14:hiddenFill>
            </a:ext>
          </a:extLst>
        </p:spPr>
      </p:pic>
      <p:sp>
        <p:nvSpPr>
          <p:cNvPr id="163849" name="Text Box 9"/>
          <p:cNvSpPr txBox="1">
            <a:spLocks noChangeArrowheads="1"/>
          </p:cNvSpPr>
          <p:nvPr/>
        </p:nvSpPr>
        <p:spPr bwMode="auto">
          <a:xfrm>
            <a:off x="533400" y="4419600"/>
            <a:ext cx="35052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buSzPct val="150000"/>
              <a:buFont typeface="Webdings" charset="2"/>
              <a:buChar char="%"/>
            </a:pPr>
            <a:r>
              <a:rPr lang="en-US" altLang="en-US" sz="3600" baseline="0">
                <a:solidFill>
                  <a:srgbClr val="660033"/>
                </a:solidFill>
                <a:effectLst>
                  <a:outerShdw blurRad="38100" dist="38100" dir="2700000" algn="tl">
                    <a:srgbClr val="000000"/>
                  </a:outerShdw>
                </a:effectLst>
              </a:rPr>
              <a:t> </a:t>
            </a:r>
            <a:r>
              <a:rPr lang="en-US" altLang="en-US" sz="3600" baseline="0">
                <a:solidFill>
                  <a:srgbClr val="A50021"/>
                </a:solidFill>
                <a:effectLst>
                  <a:outerShdw blurRad="38100" dist="38100" dir="2700000" algn="tl">
                    <a:srgbClr val="000000"/>
                  </a:outerShdw>
                </a:effectLst>
              </a:rPr>
              <a:t>Excellent</a:t>
            </a:r>
            <a:r>
              <a:rPr lang="en-US" altLang="en-US" sz="3600" baseline="0">
                <a:solidFill>
                  <a:srgbClr val="660033"/>
                </a:solidFill>
                <a:effectLst>
                  <a:outerShdw blurRad="38100" dist="38100" dir="2700000" algn="tl">
                    <a:srgbClr val="000000"/>
                  </a:outerShdw>
                </a:effectLst>
              </a:rPr>
              <a:t> Aspidistra </a:t>
            </a:r>
          </a:p>
          <a:p>
            <a:pPr algn="ctr" eaLnBrk="0" hangingPunct="0">
              <a:spcBef>
                <a:spcPct val="50000"/>
              </a:spcBef>
              <a:buSzPct val="150000"/>
              <a:buFont typeface="Webdings" charset="2"/>
              <a:buNone/>
            </a:pPr>
            <a:r>
              <a:rPr lang="en-US" altLang="en-US" sz="3600" baseline="0">
                <a:solidFill>
                  <a:srgbClr val="660033"/>
                </a:solidFill>
                <a:effectLst>
                  <a:outerShdw blurRad="38100" dist="38100" dir="2700000" algn="tl">
                    <a:srgbClr val="000000"/>
                  </a:outerShdw>
                </a:effectLst>
              </a:rPr>
              <a:t>(Cast Iron Plant) </a:t>
            </a:r>
          </a:p>
        </p:txBody>
      </p:sp>
      <p:pic>
        <p:nvPicPr>
          <p:cNvPr id="163853" name="Picture 13" descr="Aspidistra 'Milky W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2132013"/>
            <a:ext cx="4495800" cy="44846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21" name="Text Box 5"/>
          <p:cNvSpPr txBox="1">
            <a:spLocks noChangeArrowheads="1"/>
          </p:cNvSpPr>
          <p:nvPr/>
        </p:nvSpPr>
        <p:spPr bwMode="auto">
          <a:xfrm>
            <a:off x="1295400" y="533400"/>
            <a:ext cx="6477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buSzPct val="150000"/>
              <a:buFont typeface="Webdings" charset="2"/>
              <a:buChar char="Z"/>
            </a:pPr>
            <a:r>
              <a:rPr lang="en-US" altLang="en-US" sz="3600" baseline="0">
                <a:solidFill>
                  <a:srgbClr val="660033"/>
                </a:solidFill>
                <a:effectLst>
                  <a:outerShdw blurRad="38100" dist="38100" dir="2700000" algn="tl">
                    <a:srgbClr val="000000"/>
                  </a:outerShdw>
                </a:effectLst>
              </a:rPr>
              <a:t> </a:t>
            </a:r>
            <a:r>
              <a:rPr lang="en-US" altLang="en-US" sz="3600" baseline="0">
                <a:solidFill>
                  <a:srgbClr val="A50021"/>
                </a:solidFill>
                <a:effectLst>
                  <a:outerShdw blurRad="38100" dist="38100" dir="2700000" algn="tl">
                    <a:srgbClr val="000000"/>
                  </a:outerShdw>
                </a:effectLst>
              </a:rPr>
              <a:t>Very Good</a:t>
            </a:r>
            <a:r>
              <a:rPr lang="en-US" altLang="en-US" sz="3600" baseline="0">
                <a:solidFill>
                  <a:srgbClr val="660033"/>
                </a:solidFill>
                <a:effectLst>
                  <a:outerShdw blurRad="38100" dist="38100" dir="2700000" algn="tl">
                    <a:srgbClr val="000000"/>
                  </a:outerShdw>
                </a:effectLst>
              </a:rPr>
              <a:t> Bromeliads  </a:t>
            </a:r>
          </a:p>
        </p:txBody>
      </p:sp>
      <p:pic>
        <p:nvPicPr>
          <p:cNvPr id="162827" name="Picture 11" descr="NeoregeliasAssor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447800"/>
            <a:ext cx="4800600" cy="47704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5" name="Picture 3" descr="calathea_concin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04800"/>
            <a:ext cx="2698750" cy="2741613"/>
          </a:xfrm>
          <a:prstGeom prst="rect">
            <a:avLst/>
          </a:prstGeom>
          <a:noFill/>
          <a:extLst>
            <a:ext uri="{909E8E84-426E-40DD-AFC4-6F175D3DCCD1}">
              <a14:hiddenFill xmlns:a14="http://schemas.microsoft.com/office/drawing/2010/main">
                <a:solidFill>
                  <a:srgbClr val="FFFFFF"/>
                </a:solidFill>
              </a14:hiddenFill>
            </a:ext>
          </a:extLst>
        </p:spPr>
      </p:pic>
      <p:pic>
        <p:nvPicPr>
          <p:cNvPr id="151556" name="Picture 4" descr="calathea_coron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304800"/>
            <a:ext cx="2786063" cy="2741613"/>
          </a:xfrm>
          <a:prstGeom prst="rect">
            <a:avLst/>
          </a:prstGeom>
          <a:noFill/>
          <a:extLst>
            <a:ext uri="{909E8E84-426E-40DD-AFC4-6F175D3DCCD1}">
              <a14:hiddenFill xmlns:a14="http://schemas.microsoft.com/office/drawing/2010/main">
                <a:solidFill>
                  <a:srgbClr val="FFFFFF"/>
                </a:solidFill>
              </a14:hiddenFill>
            </a:ext>
          </a:extLst>
        </p:spPr>
      </p:pic>
      <p:pic>
        <p:nvPicPr>
          <p:cNvPr id="151557" name="Picture 5" descr="calathea_cynth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04800"/>
            <a:ext cx="2635250" cy="2741613"/>
          </a:xfrm>
          <a:prstGeom prst="rect">
            <a:avLst/>
          </a:prstGeom>
          <a:noFill/>
          <a:extLst>
            <a:ext uri="{909E8E84-426E-40DD-AFC4-6F175D3DCCD1}">
              <a14:hiddenFill xmlns:a14="http://schemas.microsoft.com/office/drawing/2010/main">
                <a:solidFill>
                  <a:srgbClr val="FFFFFF"/>
                </a:solidFill>
              </a14:hiddenFill>
            </a:ext>
          </a:extLst>
        </p:spPr>
      </p:pic>
      <p:pic>
        <p:nvPicPr>
          <p:cNvPr id="151558" name="Picture 6" descr="calathea_eclips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3811588"/>
            <a:ext cx="2798763" cy="2741612"/>
          </a:xfrm>
          <a:prstGeom prst="rect">
            <a:avLst/>
          </a:prstGeom>
          <a:noFill/>
          <a:extLst>
            <a:ext uri="{909E8E84-426E-40DD-AFC4-6F175D3DCCD1}">
              <a14:hiddenFill xmlns:a14="http://schemas.microsoft.com/office/drawing/2010/main">
                <a:solidFill>
                  <a:srgbClr val="FFFFFF"/>
                </a:solidFill>
              </a14:hiddenFill>
            </a:ext>
          </a:extLst>
        </p:spPr>
      </p:pic>
      <p:pic>
        <p:nvPicPr>
          <p:cNvPr id="151560" name="Picture 8" descr="calathea_artic_blus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4200" y="3811588"/>
            <a:ext cx="2881313" cy="2741612"/>
          </a:xfrm>
          <a:prstGeom prst="rect">
            <a:avLst/>
          </a:prstGeom>
          <a:noFill/>
          <a:extLst>
            <a:ext uri="{909E8E84-426E-40DD-AFC4-6F175D3DCCD1}">
              <a14:hiddenFill xmlns:a14="http://schemas.microsoft.com/office/drawing/2010/main">
                <a:solidFill>
                  <a:srgbClr val="FFFFFF"/>
                </a:solidFill>
              </a14:hiddenFill>
            </a:ext>
          </a:extLst>
        </p:spPr>
      </p:pic>
      <p:pic>
        <p:nvPicPr>
          <p:cNvPr id="151562" name="Picture 10" descr="calathea_makoyan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0" y="3811588"/>
            <a:ext cx="2501900" cy="2741612"/>
          </a:xfrm>
          <a:prstGeom prst="rect">
            <a:avLst/>
          </a:prstGeom>
          <a:noFill/>
          <a:extLst>
            <a:ext uri="{909E8E84-426E-40DD-AFC4-6F175D3DCCD1}">
              <a14:hiddenFill xmlns:a14="http://schemas.microsoft.com/office/drawing/2010/main">
                <a:solidFill>
                  <a:srgbClr val="FFFFFF"/>
                </a:solidFill>
              </a14:hiddenFill>
            </a:ext>
          </a:extLst>
        </p:spPr>
      </p:pic>
      <p:sp>
        <p:nvSpPr>
          <p:cNvPr id="151563" name="Text Box 11"/>
          <p:cNvSpPr txBox="1">
            <a:spLocks noChangeArrowheads="1"/>
          </p:cNvSpPr>
          <p:nvPr/>
        </p:nvSpPr>
        <p:spPr bwMode="auto">
          <a:xfrm>
            <a:off x="609600" y="3200400"/>
            <a:ext cx="746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buSzPct val="150000"/>
              <a:buFont typeface="Webdings" charset="2"/>
              <a:buChar char="h"/>
            </a:pPr>
            <a:r>
              <a:rPr lang="en-US" altLang="en-US" sz="3600" baseline="0">
                <a:solidFill>
                  <a:srgbClr val="660033"/>
                </a:solidFill>
                <a:effectLst>
                  <a:outerShdw blurRad="38100" dist="38100" dir="2700000" algn="tl">
                    <a:srgbClr val="000000"/>
                  </a:outerShdw>
                </a:effectLst>
              </a:rPr>
              <a:t> </a:t>
            </a:r>
            <a:r>
              <a:rPr lang="en-US" altLang="en-US" sz="3600" baseline="0">
                <a:solidFill>
                  <a:srgbClr val="A50021"/>
                </a:solidFill>
                <a:effectLst>
                  <a:outerShdw blurRad="38100" dist="38100" dir="2700000" algn="tl">
                    <a:srgbClr val="000000"/>
                  </a:outerShdw>
                </a:effectLst>
              </a:rPr>
              <a:t>ICU</a:t>
            </a:r>
            <a:r>
              <a:rPr lang="en-US" altLang="en-US" sz="3600" baseline="0">
                <a:solidFill>
                  <a:srgbClr val="660033"/>
                </a:solidFill>
                <a:effectLst>
                  <a:outerShdw blurRad="38100" dist="38100" dir="2700000" algn="tl">
                    <a:srgbClr val="000000"/>
                  </a:outerShdw>
                </a:effectLst>
              </a:rPr>
              <a:t> – Calathea (Peacock Plant)  </a:t>
            </a:r>
          </a:p>
        </p:txBody>
      </p:sp>
    </p:spTree>
  </p:cSld>
  <p:clrMapOvr>
    <a:masterClrMapping/>
  </p:clrMapOvr>
  <p:transition>
    <p:random/>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80" name="Picture 4" descr="calathea_orbifol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04800"/>
            <a:ext cx="2608263" cy="2741613"/>
          </a:xfrm>
          <a:prstGeom prst="rect">
            <a:avLst/>
          </a:prstGeom>
          <a:noFill/>
          <a:extLst>
            <a:ext uri="{909E8E84-426E-40DD-AFC4-6F175D3DCCD1}">
              <a14:hiddenFill xmlns:a14="http://schemas.microsoft.com/office/drawing/2010/main">
                <a:solidFill>
                  <a:srgbClr val="FFFFFF"/>
                </a:solidFill>
              </a14:hiddenFill>
            </a:ext>
          </a:extLst>
        </p:spPr>
      </p:pic>
      <p:pic>
        <p:nvPicPr>
          <p:cNvPr id="152581" name="Picture 5" descr="calathea_ornat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304800"/>
            <a:ext cx="2589213" cy="2741613"/>
          </a:xfrm>
          <a:prstGeom prst="rect">
            <a:avLst/>
          </a:prstGeom>
          <a:noFill/>
          <a:extLst>
            <a:ext uri="{909E8E84-426E-40DD-AFC4-6F175D3DCCD1}">
              <a14:hiddenFill xmlns:a14="http://schemas.microsoft.com/office/drawing/2010/main">
                <a:solidFill>
                  <a:srgbClr val="FFFFFF"/>
                </a:solidFill>
              </a14:hiddenFill>
            </a:ext>
          </a:extLst>
        </p:spPr>
      </p:pic>
      <p:pic>
        <p:nvPicPr>
          <p:cNvPr id="152582" name="Picture 6" descr="calathea_picta_roya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886200"/>
            <a:ext cx="2233613" cy="2741613"/>
          </a:xfrm>
          <a:prstGeom prst="rect">
            <a:avLst/>
          </a:prstGeom>
          <a:noFill/>
          <a:extLst>
            <a:ext uri="{909E8E84-426E-40DD-AFC4-6F175D3DCCD1}">
              <a14:hiddenFill xmlns:a14="http://schemas.microsoft.com/office/drawing/2010/main">
                <a:solidFill>
                  <a:srgbClr val="FFFFFF"/>
                </a:solidFill>
              </a14:hiddenFill>
            </a:ext>
          </a:extLst>
        </p:spPr>
      </p:pic>
      <p:pic>
        <p:nvPicPr>
          <p:cNvPr id="152583" name="Picture 7" descr="calathea_undulat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3886200"/>
            <a:ext cx="3571875" cy="2741613"/>
          </a:xfrm>
          <a:prstGeom prst="rect">
            <a:avLst/>
          </a:prstGeom>
          <a:noFill/>
          <a:extLst>
            <a:ext uri="{909E8E84-426E-40DD-AFC4-6F175D3DCCD1}">
              <a14:hiddenFill xmlns:a14="http://schemas.microsoft.com/office/drawing/2010/main">
                <a:solidFill>
                  <a:srgbClr val="FFFFFF"/>
                </a:solidFill>
              </a14:hiddenFill>
            </a:ext>
          </a:extLst>
        </p:spPr>
      </p:pic>
      <p:pic>
        <p:nvPicPr>
          <p:cNvPr id="152584" name="Picture 8" descr="calathea_velvet_touc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3886200"/>
            <a:ext cx="2916238" cy="2741613"/>
          </a:xfrm>
          <a:prstGeom prst="rect">
            <a:avLst/>
          </a:prstGeom>
          <a:noFill/>
          <a:extLst>
            <a:ext uri="{909E8E84-426E-40DD-AFC4-6F175D3DCCD1}">
              <a14:hiddenFill xmlns:a14="http://schemas.microsoft.com/office/drawing/2010/main">
                <a:solidFill>
                  <a:srgbClr val="FFFFFF"/>
                </a:solidFill>
              </a14:hiddenFill>
            </a:ext>
          </a:extLst>
        </p:spPr>
      </p:pic>
      <p:pic>
        <p:nvPicPr>
          <p:cNvPr id="152585" name="Picture 9" descr="calathea_wilsons_prince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86450" y="304800"/>
            <a:ext cx="2724150" cy="2746375"/>
          </a:xfrm>
          <a:prstGeom prst="rect">
            <a:avLst/>
          </a:prstGeom>
          <a:noFill/>
          <a:extLst>
            <a:ext uri="{909E8E84-426E-40DD-AFC4-6F175D3DCCD1}">
              <a14:hiddenFill xmlns:a14="http://schemas.microsoft.com/office/drawing/2010/main">
                <a:solidFill>
                  <a:srgbClr val="FFFFFF"/>
                </a:solidFill>
              </a14:hiddenFill>
            </a:ext>
          </a:extLst>
        </p:spPr>
      </p:pic>
      <p:sp>
        <p:nvSpPr>
          <p:cNvPr id="152586" name="Text Box 10"/>
          <p:cNvSpPr txBox="1">
            <a:spLocks noChangeArrowheads="1"/>
          </p:cNvSpPr>
          <p:nvPr/>
        </p:nvSpPr>
        <p:spPr bwMode="auto">
          <a:xfrm>
            <a:off x="914400" y="3200400"/>
            <a:ext cx="7620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buSzPct val="150000"/>
              <a:buFont typeface="Webdings" charset="2"/>
              <a:buChar char="h"/>
            </a:pPr>
            <a:r>
              <a:rPr lang="en-US" altLang="en-US" sz="3600" baseline="0">
                <a:solidFill>
                  <a:srgbClr val="660033"/>
                </a:solidFill>
                <a:effectLst>
                  <a:outerShdw blurRad="38100" dist="38100" dir="2700000" algn="tl">
                    <a:srgbClr val="000000"/>
                  </a:outerShdw>
                </a:effectLst>
              </a:rPr>
              <a:t> </a:t>
            </a:r>
            <a:r>
              <a:rPr lang="en-US" altLang="en-US" sz="3600" baseline="0">
                <a:solidFill>
                  <a:srgbClr val="A50021"/>
                </a:solidFill>
                <a:effectLst>
                  <a:outerShdw blurRad="38100" dist="38100" dir="2700000" algn="tl">
                    <a:srgbClr val="000000"/>
                  </a:outerShdw>
                </a:effectLst>
              </a:rPr>
              <a:t>ICU</a:t>
            </a:r>
            <a:r>
              <a:rPr lang="en-US" altLang="en-US" sz="3600" baseline="0">
                <a:solidFill>
                  <a:srgbClr val="660033"/>
                </a:solidFill>
                <a:effectLst>
                  <a:outerShdw blurRad="38100" dist="38100" dir="2700000" algn="tl">
                    <a:srgbClr val="000000"/>
                  </a:outerShdw>
                </a:effectLst>
              </a:rPr>
              <a:t> - Calathea (Peacock Plant) </a:t>
            </a:r>
          </a:p>
        </p:txBody>
      </p:sp>
    </p:spTree>
  </p:cSld>
  <p:clrMapOvr>
    <a:masterClrMapping/>
  </p:clrMapOvr>
  <p:transition>
    <p:random/>
  </p:transition>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25000">
            <a:ln>
              <a:noFill/>
            </a:ln>
            <a:solidFill>
              <a:schemeClr val="tx1"/>
            </a:solidFill>
            <a:effectLst/>
            <a:latin typeface="Tempus Sans ITC"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25000">
            <a:ln>
              <a:noFill/>
            </a:ln>
            <a:solidFill>
              <a:schemeClr val="tx1"/>
            </a:solidFill>
            <a:effectLst/>
            <a:latin typeface="Tempus Sans ITC"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10334</Words>
  <Application>Microsoft Macintosh PowerPoint</Application>
  <PresentationFormat>On-screen Show (4:3)</PresentationFormat>
  <Paragraphs>885</Paragraphs>
  <Slides>114</Slides>
  <Notes>114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114</vt:i4>
      </vt:variant>
    </vt:vector>
  </HeadingPairs>
  <TitlesOfParts>
    <vt:vector size="125" baseType="lpstr">
      <vt:lpstr>Times New Roman</vt:lpstr>
      <vt:lpstr>Tempus Sans ITC</vt:lpstr>
      <vt:lpstr>Times</vt:lpstr>
      <vt:lpstr>Arial</vt:lpstr>
      <vt:lpstr>Wingdings</vt:lpstr>
      <vt:lpstr>Webdings</vt:lpstr>
      <vt:lpstr>Comic Sans MS</vt:lpstr>
      <vt:lpstr>Wingdings 3</vt:lpstr>
      <vt:lpstr>Wingdings 2</vt:lpstr>
      <vt:lpstr>Symbol</vt:lpstr>
      <vt:lpstr>Default Design</vt:lpstr>
      <vt:lpstr>PowerPoint Presentation</vt:lpstr>
      <vt:lpstr>PowerPoint Presentation</vt:lpstr>
      <vt:lpstr>PowerPoint Presentation</vt:lpstr>
      <vt:lpstr>PowerPoint Presentation</vt:lpstr>
      <vt:lpstr>Learning objectives</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 Braman</dc:creator>
  <cp:lastModifiedBy>George Braman</cp:lastModifiedBy>
  <cp:revision>1</cp:revision>
  <dcterms:created xsi:type="dcterms:W3CDTF">2015-09-08T05:26:08Z</dcterms:created>
  <dcterms:modified xsi:type="dcterms:W3CDTF">2015-09-08T05:26:18Z</dcterms:modified>
</cp:coreProperties>
</file>