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52" r:id="rId1"/>
  </p:sldMasterIdLst>
  <p:notesMasterIdLst>
    <p:notesMasterId r:id="rId167"/>
  </p:notesMasterIdLst>
  <p:handoutMasterIdLst>
    <p:handoutMasterId r:id="rId168"/>
  </p:handoutMasterIdLst>
  <p:sldIdLst>
    <p:sldId id="257" r:id="rId2"/>
    <p:sldId id="432" r:id="rId3"/>
    <p:sldId id="264" r:id="rId4"/>
    <p:sldId id="265" r:id="rId5"/>
    <p:sldId id="263" r:id="rId6"/>
    <p:sldId id="268" r:id="rId7"/>
    <p:sldId id="269" r:id="rId8"/>
    <p:sldId id="270" r:id="rId9"/>
    <p:sldId id="271" r:id="rId10"/>
    <p:sldId id="272" r:id="rId11"/>
    <p:sldId id="273" r:id="rId12"/>
    <p:sldId id="278" r:id="rId13"/>
    <p:sldId id="277" r:id="rId14"/>
    <p:sldId id="256"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5" r:id="rId30"/>
    <p:sldId id="296" r:id="rId31"/>
    <p:sldId id="297" r:id="rId32"/>
    <p:sldId id="298" r:id="rId33"/>
    <p:sldId id="299" r:id="rId34"/>
    <p:sldId id="300" r:id="rId35"/>
    <p:sldId id="301" r:id="rId36"/>
    <p:sldId id="302" r:id="rId37"/>
    <p:sldId id="303" r:id="rId38"/>
    <p:sldId id="304" r:id="rId39"/>
    <p:sldId id="305" r:id="rId40"/>
    <p:sldId id="306" r:id="rId41"/>
    <p:sldId id="307" r:id="rId42"/>
    <p:sldId id="308" r:id="rId43"/>
    <p:sldId id="309" r:id="rId44"/>
    <p:sldId id="310" r:id="rId45"/>
    <p:sldId id="311" r:id="rId46"/>
    <p:sldId id="312" r:id="rId47"/>
    <p:sldId id="313" r:id="rId48"/>
    <p:sldId id="314" r:id="rId49"/>
    <p:sldId id="315" r:id="rId50"/>
    <p:sldId id="316" r:id="rId51"/>
    <p:sldId id="317" r:id="rId52"/>
    <p:sldId id="318" r:id="rId53"/>
    <p:sldId id="319" r:id="rId54"/>
    <p:sldId id="320" r:id="rId55"/>
    <p:sldId id="321" r:id="rId56"/>
    <p:sldId id="363" r:id="rId57"/>
    <p:sldId id="322" r:id="rId58"/>
    <p:sldId id="323" r:id="rId59"/>
    <p:sldId id="324" r:id="rId60"/>
    <p:sldId id="325" r:id="rId61"/>
    <p:sldId id="326" r:id="rId62"/>
    <p:sldId id="327"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40" r:id="rId76"/>
    <p:sldId id="341" r:id="rId77"/>
    <p:sldId id="342" r:id="rId78"/>
    <p:sldId id="343" r:id="rId79"/>
    <p:sldId id="344" r:id="rId80"/>
    <p:sldId id="345" r:id="rId81"/>
    <p:sldId id="346" r:id="rId82"/>
    <p:sldId id="347" r:id="rId83"/>
    <p:sldId id="348" r:id="rId84"/>
    <p:sldId id="349" r:id="rId85"/>
    <p:sldId id="350" r:id="rId86"/>
    <p:sldId id="351" r:id="rId87"/>
    <p:sldId id="352" r:id="rId88"/>
    <p:sldId id="353" r:id="rId89"/>
    <p:sldId id="354" r:id="rId90"/>
    <p:sldId id="355" r:id="rId91"/>
    <p:sldId id="356" r:id="rId92"/>
    <p:sldId id="357" r:id="rId93"/>
    <p:sldId id="358" r:id="rId94"/>
    <p:sldId id="359" r:id="rId95"/>
    <p:sldId id="360" r:id="rId96"/>
    <p:sldId id="361" r:id="rId97"/>
    <p:sldId id="362" r:id="rId98"/>
    <p:sldId id="364" r:id="rId99"/>
    <p:sldId id="365" r:id="rId100"/>
    <p:sldId id="366" r:id="rId101"/>
    <p:sldId id="367" r:id="rId102"/>
    <p:sldId id="368" r:id="rId103"/>
    <p:sldId id="369" r:id="rId104"/>
    <p:sldId id="370" r:id="rId105"/>
    <p:sldId id="371" r:id="rId106"/>
    <p:sldId id="372" r:id="rId107"/>
    <p:sldId id="373" r:id="rId108"/>
    <p:sldId id="374" r:id="rId109"/>
    <p:sldId id="375" r:id="rId110"/>
    <p:sldId id="376" r:id="rId111"/>
    <p:sldId id="377" r:id="rId112"/>
    <p:sldId id="378" r:id="rId113"/>
    <p:sldId id="379" r:id="rId114"/>
    <p:sldId id="380" r:id="rId115"/>
    <p:sldId id="381" r:id="rId116"/>
    <p:sldId id="382" r:id="rId117"/>
    <p:sldId id="383" r:id="rId118"/>
    <p:sldId id="384" r:id="rId119"/>
    <p:sldId id="385" r:id="rId120"/>
    <p:sldId id="386" r:id="rId121"/>
    <p:sldId id="387" r:id="rId122"/>
    <p:sldId id="388" r:id="rId123"/>
    <p:sldId id="389" r:id="rId124"/>
    <p:sldId id="390" r:id="rId125"/>
    <p:sldId id="391" r:id="rId126"/>
    <p:sldId id="392" r:id="rId127"/>
    <p:sldId id="393" r:id="rId128"/>
    <p:sldId id="394" r:id="rId129"/>
    <p:sldId id="395" r:id="rId130"/>
    <p:sldId id="396" r:id="rId131"/>
    <p:sldId id="397" r:id="rId132"/>
    <p:sldId id="398" r:id="rId133"/>
    <p:sldId id="399" r:id="rId134"/>
    <p:sldId id="400" r:id="rId135"/>
    <p:sldId id="401" r:id="rId136"/>
    <p:sldId id="402" r:id="rId137"/>
    <p:sldId id="403" r:id="rId138"/>
    <p:sldId id="404" r:id="rId139"/>
    <p:sldId id="405" r:id="rId140"/>
    <p:sldId id="406" r:id="rId141"/>
    <p:sldId id="407" r:id="rId142"/>
    <p:sldId id="408" r:id="rId143"/>
    <p:sldId id="409" r:id="rId144"/>
    <p:sldId id="410" r:id="rId145"/>
    <p:sldId id="411" r:id="rId146"/>
    <p:sldId id="412" r:id="rId147"/>
    <p:sldId id="413" r:id="rId148"/>
    <p:sldId id="414" r:id="rId149"/>
    <p:sldId id="415" r:id="rId150"/>
    <p:sldId id="416" r:id="rId151"/>
    <p:sldId id="417" r:id="rId152"/>
    <p:sldId id="418" r:id="rId153"/>
    <p:sldId id="419" r:id="rId154"/>
    <p:sldId id="420" r:id="rId155"/>
    <p:sldId id="421" r:id="rId156"/>
    <p:sldId id="422" r:id="rId157"/>
    <p:sldId id="423" r:id="rId158"/>
    <p:sldId id="424" r:id="rId159"/>
    <p:sldId id="425" r:id="rId160"/>
    <p:sldId id="426" r:id="rId161"/>
    <p:sldId id="427" r:id="rId162"/>
    <p:sldId id="428" r:id="rId163"/>
    <p:sldId id="429" r:id="rId164"/>
    <p:sldId id="430" r:id="rId165"/>
    <p:sldId id="431" r:id="rId166"/>
  </p:sldIdLst>
  <p:sldSz cx="9144000" cy="6858000" type="screen4x3"/>
  <p:notesSz cx="6858000" cy="9144000"/>
  <p:defaultTextStyle>
    <a:defPPr>
      <a:defRPr lang="en-US"/>
    </a:defPPr>
    <a:lvl1pPr algn="l" rtl="0" eaLnBrk="0" fontAlgn="base" hangingPunct="0">
      <a:spcBef>
        <a:spcPct val="0"/>
      </a:spcBef>
      <a:spcAft>
        <a:spcPct val="0"/>
      </a:spcAft>
      <a:defRPr sz="4000" b="1" kern="1200">
        <a:solidFill>
          <a:schemeClr val="tx2"/>
        </a:solidFill>
        <a:effectLst>
          <a:outerShdw blurRad="38100" dist="38100" dir="2700000" algn="tl">
            <a:srgbClr val="000000">
              <a:alpha val="43137"/>
            </a:srgbClr>
          </a:outerShdw>
        </a:effectLst>
        <a:latin typeface="Garamond" charset="0"/>
        <a:ea typeface="+mn-ea"/>
        <a:cs typeface="+mn-cs"/>
      </a:defRPr>
    </a:lvl1pPr>
    <a:lvl2pPr marL="457200" algn="l" rtl="0" eaLnBrk="0" fontAlgn="base" hangingPunct="0">
      <a:spcBef>
        <a:spcPct val="0"/>
      </a:spcBef>
      <a:spcAft>
        <a:spcPct val="0"/>
      </a:spcAft>
      <a:defRPr sz="4000" b="1" kern="1200">
        <a:solidFill>
          <a:schemeClr val="tx2"/>
        </a:solidFill>
        <a:effectLst>
          <a:outerShdw blurRad="38100" dist="38100" dir="2700000" algn="tl">
            <a:srgbClr val="000000">
              <a:alpha val="43137"/>
            </a:srgbClr>
          </a:outerShdw>
        </a:effectLst>
        <a:latin typeface="Garamond" charset="0"/>
        <a:ea typeface="+mn-ea"/>
        <a:cs typeface="+mn-cs"/>
      </a:defRPr>
    </a:lvl2pPr>
    <a:lvl3pPr marL="914400" algn="l" rtl="0" eaLnBrk="0" fontAlgn="base" hangingPunct="0">
      <a:spcBef>
        <a:spcPct val="0"/>
      </a:spcBef>
      <a:spcAft>
        <a:spcPct val="0"/>
      </a:spcAft>
      <a:defRPr sz="4000" b="1" kern="1200">
        <a:solidFill>
          <a:schemeClr val="tx2"/>
        </a:solidFill>
        <a:effectLst>
          <a:outerShdw blurRad="38100" dist="38100" dir="2700000" algn="tl">
            <a:srgbClr val="000000">
              <a:alpha val="43137"/>
            </a:srgbClr>
          </a:outerShdw>
        </a:effectLst>
        <a:latin typeface="Garamond" charset="0"/>
        <a:ea typeface="+mn-ea"/>
        <a:cs typeface="+mn-cs"/>
      </a:defRPr>
    </a:lvl3pPr>
    <a:lvl4pPr marL="1371600" algn="l" rtl="0" eaLnBrk="0" fontAlgn="base" hangingPunct="0">
      <a:spcBef>
        <a:spcPct val="0"/>
      </a:spcBef>
      <a:spcAft>
        <a:spcPct val="0"/>
      </a:spcAft>
      <a:defRPr sz="4000" b="1" kern="1200">
        <a:solidFill>
          <a:schemeClr val="tx2"/>
        </a:solidFill>
        <a:effectLst>
          <a:outerShdw blurRad="38100" dist="38100" dir="2700000" algn="tl">
            <a:srgbClr val="000000">
              <a:alpha val="43137"/>
            </a:srgbClr>
          </a:outerShdw>
        </a:effectLst>
        <a:latin typeface="Garamond" charset="0"/>
        <a:ea typeface="+mn-ea"/>
        <a:cs typeface="+mn-cs"/>
      </a:defRPr>
    </a:lvl4pPr>
    <a:lvl5pPr marL="1828800" algn="l" rtl="0" eaLnBrk="0" fontAlgn="base" hangingPunct="0">
      <a:spcBef>
        <a:spcPct val="0"/>
      </a:spcBef>
      <a:spcAft>
        <a:spcPct val="0"/>
      </a:spcAft>
      <a:defRPr sz="4000" b="1" kern="1200">
        <a:solidFill>
          <a:schemeClr val="tx2"/>
        </a:solidFill>
        <a:effectLst>
          <a:outerShdw blurRad="38100" dist="38100" dir="2700000" algn="tl">
            <a:srgbClr val="000000">
              <a:alpha val="43137"/>
            </a:srgbClr>
          </a:outerShdw>
        </a:effectLst>
        <a:latin typeface="Garamond" charset="0"/>
        <a:ea typeface="+mn-ea"/>
        <a:cs typeface="+mn-cs"/>
      </a:defRPr>
    </a:lvl5pPr>
    <a:lvl6pPr marL="2286000" algn="l" defTabSz="914400" rtl="0" eaLnBrk="1" latinLnBrk="0" hangingPunct="1">
      <a:defRPr sz="4000" b="1" kern="1200">
        <a:solidFill>
          <a:schemeClr val="tx2"/>
        </a:solidFill>
        <a:effectLst>
          <a:outerShdw blurRad="38100" dist="38100" dir="2700000" algn="tl">
            <a:srgbClr val="000000">
              <a:alpha val="43137"/>
            </a:srgbClr>
          </a:outerShdw>
        </a:effectLst>
        <a:latin typeface="Garamond" charset="0"/>
        <a:ea typeface="+mn-ea"/>
        <a:cs typeface="+mn-cs"/>
      </a:defRPr>
    </a:lvl6pPr>
    <a:lvl7pPr marL="2743200" algn="l" defTabSz="914400" rtl="0" eaLnBrk="1" latinLnBrk="0" hangingPunct="1">
      <a:defRPr sz="4000" b="1" kern="1200">
        <a:solidFill>
          <a:schemeClr val="tx2"/>
        </a:solidFill>
        <a:effectLst>
          <a:outerShdw blurRad="38100" dist="38100" dir="2700000" algn="tl">
            <a:srgbClr val="000000">
              <a:alpha val="43137"/>
            </a:srgbClr>
          </a:outerShdw>
        </a:effectLst>
        <a:latin typeface="Garamond" charset="0"/>
        <a:ea typeface="+mn-ea"/>
        <a:cs typeface="+mn-cs"/>
      </a:defRPr>
    </a:lvl7pPr>
    <a:lvl8pPr marL="3200400" algn="l" defTabSz="914400" rtl="0" eaLnBrk="1" latinLnBrk="0" hangingPunct="1">
      <a:defRPr sz="4000" b="1" kern="1200">
        <a:solidFill>
          <a:schemeClr val="tx2"/>
        </a:solidFill>
        <a:effectLst>
          <a:outerShdw blurRad="38100" dist="38100" dir="2700000" algn="tl">
            <a:srgbClr val="000000">
              <a:alpha val="43137"/>
            </a:srgbClr>
          </a:outerShdw>
        </a:effectLst>
        <a:latin typeface="Garamond" charset="0"/>
        <a:ea typeface="+mn-ea"/>
        <a:cs typeface="+mn-cs"/>
      </a:defRPr>
    </a:lvl8pPr>
    <a:lvl9pPr marL="3657600" algn="l" defTabSz="914400" rtl="0" eaLnBrk="1" latinLnBrk="0" hangingPunct="1">
      <a:defRPr sz="4000" b="1" kern="1200">
        <a:solidFill>
          <a:schemeClr val="tx2"/>
        </a:solidFill>
        <a:effectLst>
          <a:outerShdw blurRad="38100" dist="38100" dir="2700000" algn="tl">
            <a:srgbClr val="000000">
              <a:alpha val="43137"/>
            </a:srgbClr>
          </a:outerShdw>
        </a:effectLst>
        <a:latin typeface="Garamond"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405"/>
  </p:normalViewPr>
  <p:slideViewPr>
    <p:cSldViewPr>
      <p:cViewPr varScale="1">
        <p:scale>
          <a:sx n="126" d="100"/>
          <a:sy n="126" d="100"/>
        </p:scale>
        <p:origin x="1784" y="20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notesMaster" Target="notesMasters/notesMaster1.xml"/><Relationship Id="rId168" Type="http://schemas.openxmlformats.org/officeDocument/2006/relationships/handoutMaster" Target="handoutMasters/handoutMaster1.xml"/><Relationship Id="rId16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viewProps" Target="viewProps.xml"/><Relationship Id="rId171" Type="http://schemas.openxmlformats.org/officeDocument/2006/relationships/theme" Target="theme/theme1.xml"/><Relationship Id="rId172" Type="http://schemas.openxmlformats.org/officeDocument/2006/relationships/tableStyles" Target="tableStyle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_rels/viewProps.xml.rels><?xml version="1.0" encoding="UTF-8" standalone="yes"?>
<Relationships xmlns="http://schemas.openxmlformats.org/package/2006/relationships"><Relationship Id="rId11" Type="http://schemas.openxmlformats.org/officeDocument/2006/relationships/slide" Target="slides/slide69.xml"/><Relationship Id="rId12" Type="http://schemas.openxmlformats.org/officeDocument/2006/relationships/slide" Target="slides/slide72.xml"/><Relationship Id="rId13" Type="http://schemas.openxmlformats.org/officeDocument/2006/relationships/slide" Target="slides/slide76.xml"/><Relationship Id="rId14" Type="http://schemas.openxmlformats.org/officeDocument/2006/relationships/slide" Target="slides/slide77.xml"/><Relationship Id="rId1" Type="http://schemas.openxmlformats.org/officeDocument/2006/relationships/slide" Target="slides/slide6.xml"/><Relationship Id="rId2" Type="http://schemas.openxmlformats.org/officeDocument/2006/relationships/slide" Target="slides/slide7.xml"/><Relationship Id="rId3" Type="http://schemas.openxmlformats.org/officeDocument/2006/relationships/slide" Target="slides/slide8.xml"/><Relationship Id="rId4" Type="http://schemas.openxmlformats.org/officeDocument/2006/relationships/slide" Target="slides/slide9.xml"/><Relationship Id="rId5" Type="http://schemas.openxmlformats.org/officeDocument/2006/relationships/slide" Target="slides/slide10.xml"/><Relationship Id="rId6" Type="http://schemas.openxmlformats.org/officeDocument/2006/relationships/slide" Target="slides/slide11.xml"/><Relationship Id="rId7" Type="http://schemas.openxmlformats.org/officeDocument/2006/relationships/slide" Target="slides/slide13.xml"/><Relationship Id="rId8" Type="http://schemas.openxmlformats.org/officeDocument/2006/relationships/slide" Target="slides/slide14.xml"/><Relationship Id="rId9" Type="http://schemas.openxmlformats.org/officeDocument/2006/relationships/slide" Target="slides/slide64.xml"/><Relationship Id="rId10" Type="http://schemas.openxmlformats.org/officeDocument/2006/relationships/slide" Target="slides/slide6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emf"/><Relationship Id="rId2" Type="http://schemas.openxmlformats.org/officeDocument/2006/relationships/image" Target="../media/image4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lvl1pPr>
              <a:defRPr sz="1200" b="0">
                <a:solidFill>
                  <a:schemeClr val="tx1"/>
                </a:solidFill>
                <a:effectLst/>
                <a:latin typeface="Arial" charset="0"/>
              </a:defRPr>
            </a:lvl1pPr>
          </a:lstStyle>
          <a:p>
            <a:endParaRPr lang="en-US" altLang="en-US"/>
          </a:p>
        </p:txBody>
      </p:sp>
      <p:sp>
        <p:nvSpPr>
          <p:cNvPr id="409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lvl1pPr algn="r">
              <a:defRPr sz="1200" b="0">
                <a:solidFill>
                  <a:schemeClr val="tx1"/>
                </a:solidFill>
                <a:effectLst/>
                <a:latin typeface="Arial" charset="0"/>
              </a:defRPr>
            </a:lvl1pPr>
          </a:lstStyle>
          <a:p>
            <a:endParaRPr lang="en-US" altLang="en-US"/>
          </a:p>
        </p:txBody>
      </p:sp>
      <p:sp>
        <p:nvSpPr>
          <p:cNvPr id="410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b" anchorCtr="0" compatLnSpc="1">
            <a:prstTxWarp prst="textNoShape">
              <a:avLst/>
            </a:prstTxWarp>
          </a:bodyPr>
          <a:lstStyle>
            <a:lvl1pPr>
              <a:defRPr sz="1200" b="0">
                <a:solidFill>
                  <a:schemeClr val="tx1"/>
                </a:solidFill>
                <a:effectLst/>
                <a:latin typeface="Arial" charset="0"/>
              </a:defRPr>
            </a:lvl1pPr>
          </a:lstStyle>
          <a:p>
            <a:endParaRPr lang="en-US" altLang="en-US"/>
          </a:p>
        </p:txBody>
      </p:sp>
      <p:sp>
        <p:nvSpPr>
          <p:cNvPr id="410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b" anchorCtr="0" compatLnSpc="1">
            <a:prstTxWarp prst="textNoShape">
              <a:avLst/>
            </a:prstTxWarp>
          </a:bodyPr>
          <a:lstStyle>
            <a:lvl1pPr algn="r">
              <a:defRPr sz="1200" b="0">
                <a:solidFill>
                  <a:schemeClr val="tx1"/>
                </a:solidFill>
                <a:effectLst/>
                <a:latin typeface="Arial" charset="0"/>
              </a:defRPr>
            </a:lvl1pPr>
          </a:lstStyle>
          <a:p>
            <a:fld id="{9838764A-8A78-9A49-90E2-106DB51F3EC8}" type="slidenum">
              <a:rPr lang="en-US" altLang="en-US"/>
              <a:pPr/>
              <a:t>‹#›</a:t>
            </a:fld>
            <a:endParaRPr lang="en-US" altLang="en-US"/>
          </a:p>
        </p:txBody>
      </p:sp>
    </p:spTree>
    <p:extLst>
      <p:ext uri="{BB962C8B-B14F-4D97-AF65-F5344CB8AC3E}">
        <p14:creationId xmlns:p14="http://schemas.microsoft.com/office/powerpoint/2010/main" val="857559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168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0243"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2075" tIns="46038" rIns="92075" bIns="46038"/>
          <a:lstStyle/>
          <a:p>
            <a:endParaRPr lang="en-US" altLang="en-US"/>
          </a:p>
        </p:txBody>
      </p:sp>
    </p:spTree>
    <p:extLst>
      <p:ext uri="{BB962C8B-B14F-4D97-AF65-F5344CB8AC3E}">
        <p14:creationId xmlns:p14="http://schemas.microsoft.com/office/powerpoint/2010/main" val="1237559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3876675" y="-17463"/>
            <a:ext cx="2986088"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4387" name="Rectangle 3"/>
          <p:cNvSpPr>
            <a:spLocks noChangeArrowheads="1"/>
          </p:cNvSpPr>
          <p:nvPr/>
        </p:nvSpPr>
        <p:spPr bwMode="auto">
          <a:xfrm>
            <a:off x="3876675" y="8710613"/>
            <a:ext cx="2986088"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050" tIns="0" rIns="19050" bIns="0" anchor="b"/>
          <a:lstStyle/>
          <a:p>
            <a:pPr algn="r"/>
            <a:r>
              <a:rPr lang="en-US" altLang="en-US" sz="1000" b="0" i="1">
                <a:solidFill>
                  <a:schemeClr val="tx1"/>
                </a:solidFill>
                <a:effectLst/>
                <a:latin typeface="Times New Roman" charset="0"/>
              </a:rPr>
              <a:t>27</a:t>
            </a:r>
          </a:p>
        </p:txBody>
      </p:sp>
      <p:sp>
        <p:nvSpPr>
          <p:cNvPr id="144388" name="Rectangle 4"/>
          <p:cNvSpPr>
            <a:spLocks noChangeArrowheads="1"/>
          </p:cNvSpPr>
          <p:nvPr/>
        </p:nvSpPr>
        <p:spPr bwMode="auto">
          <a:xfrm>
            <a:off x="-4763" y="8710613"/>
            <a:ext cx="2984501"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4389" name="Rectangle 5"/>
          <p:cNvSpPr>
            <a:spLocks noChangeArrowheads="1"/>
          </p:cNvSpPr>
          <p:nvPr/>
        </p:nvSpPr>
        <p:spPr bwMode="auto">
          <a:xfrm>
            <a:off x="-4763" y="-17463"/>
            <a:ext cx="2984501"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4390" name="Rectangle 6"/>
          <p:cNvSpPr>
            <a:spLocks noChangeArrowheads="1" noTextEdit="1"/>
          </p:cNvSpPr>
          <p:nvPr>
            <p:ph type="sldImg"/>
          </p:nvPr>
        </p:nvSpPr>
        <p:spPr bwMode="auto">
          <a:xfrm>
            <a:off x="1409700" y="920750"/>
            <a:ext cx="4038600" cy="302895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111237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3876675" y="-17463"/>
            <a:ext cx="2986088"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2579" name="Rectangle 3"/>
          <p:cNvSpPr>
            <a:spLocks noChangeArrowheads="1"/>
          </p:cNvSpPr>
          <p:nvPr/>
        </p:nvSpPr>
        <p:spPr bwMode="auto">
          <a:xfrm>
            <a:off x="3876675" y="8710613"/>
            <a:ext cx="2986088"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050" tIns="0" rIns="19050" bIns="0" anchor="b"/>
          <a:lstStyle/>
          <a:p>
            <a:pPr algn="r"/>
            <a:r>
              <a:rPr lang="en-US" altLang="en-US" sz="1000" b="0" i="1">
                <a:solidFill>
                  <a:schemeClr val="tx1"/>
                </a:solidFill>
                <a:effectLst/>
                <a:latin typeface="Times New Roman" charset="0"/>
              </a:rPr>
              <a:t>21</a:t>
            </a:r>
          </a:p>
        </p:txBody>
      </p:sp>
      <p:sp>
        <p:nvSpPr>
          <p:cNvPr id="152580" name="Rectangle 4"/>
          <p:cNvSpPr>
            <a:spLocks noChangeArrowheads="1"/>
          </p:cNvSpPr>
          <p:nvPr/>
        </p:nvSpPr>
        <p:spPr bwMode="auto">
          <a:xfrm>
            <a:off x="-4763" y="8710613"/>
            <a:ext cx="2984501"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2581" name="Rectangle 5"/>
          <p:cNvSpPr>
            <a:spLocks noChangeArrowheads="1"/>
          </p:cNvSpPr>
          <p:nvPr/>
        </p:nvSpPr>
        <p:spPr bwMode="auto">
          <a:xfrm>
            <a:off x="-4763" y="-17463"/>
            <a:ext cx="2984501"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2582" name="Rectangle 6"/>
          <p:cNvSpPr>
            <a:spLocks noChangeArrowheads="1" noTextEdit="1"/>
          </p:cNvSpPr>
          <p:nvPr>
            <p:ph type="sldImg"/>
          </p:nvPr>
        </p:nvSpPr>
        <p:spPr bwMode="auto">
          <a:xfrm>
            <a:off x="1409700" y="920750"/>
            <a:ext cx="4038600" cy="302895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1250679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noTextEdit="1"/>
          </p:cNvSpPr>
          <p:nvPr>
            <p:ph type="sldImg"/>
          </p:nvPr>
        </p:nvSpPr>
        <p:spPr bwMode="auto">
          <a:xfrm>
            <a:off x="1130300" y="674688"/>
            <a:ext cx="4597400" cy="3448050"/>
          </a:xfrm>
          <a:prstGeom prst="rect">
            <a:avLst/>
          </a:prstGeom>
          <a:solidFill>
            <a:srgbClr val="FFFFFF"/>
          </a:solidFill>
          <a:ln>
            <a:solidFill>
              <a:srgbClr val="000000"/>
            </a:solidFill>
            <a:miter lim="800000"/>
            <a:headEnd/>
            <a:tailEnd/>
          </a:ln>
        </p:spPr>
      </p:sp>
      <p:sp>
        <p:nvSpPr>
          <p:cNvPr id="163843" name="Rectangle 3"/>
          <p:cNvSpPr>
            <a:spLocks noChangeArrowheads="1"/>
          </p:cNvSpPr>
          <p:nvPr>
            <p:ph type="body" idx="1"/>
          </p:nvPr>
        </p:nvSpPr>
        <p:spPr bwMode="auto">
          <a:xfrm>
            <a:off x="893763" y="4348163"/>
            <a:ext cx="5070475" cy="4122737"/>
          </a:xfrm>
          <a:prstGeom prst="rect">
            <a:avLst/>
          </a:prstGeom>
          <a:solidFill>
            <a:srgbClr val="FFFFFF"/>
          </a:solidFill>
          <a:ln>
            <a:solidFill>
              <a:srgbClr val="000000"/>
            </a:solidFill>
            <a:miter lim="800000"/>
            <a:headEnd/>
            <a:tailEnd/>
          </a:ln>
        </p:spPr>
        <p:txBody>
          <a:bodyPr lIns="89620" tIns="44810" rIns="89620" bIns="44810"/>
          <a:lstStyle/>
          <a:p>
            <a:r>
              <a:rPr lang="en-US" altLang="en-US"/>
              <a:t>A large mouth jar should be used .</a:t>
            </a:r>
          </a:p>
          <a:p>
            <a:endParaRPr lang="en-US" altLang="en-US"/>
          </a:p>
          <a:p>
            <a:r>
              <a:rPr lang="en-US" altLang="en-US"/>
              <a:t>The jar should be open facing upstream and the sample should be taken from the vertical and horizontal center of the receiving water or outfall channel.   Care should be taken not to disturb the sediment at the bottom of the channel so as to avoid an artificially inflated number and also avoid collecting trash such as leaves in the sample.</a:t>
            </a:r>
          </a:p>
          <a:p>
            <a:endParaRPr lang="en-US" altLang="en-US"/>
          </a:p>
          <a:p>
            <a:endParaRPr lang="en-US" altLang="en-US"/>
          </a:p>
        </p:txBody>
      </p:sp>
    </p:spTree>
    <p:extLst>
      <p:ext uri="{BB962C8B-B14F-4D97-AF65-F5344CB8AC3E}">
        <p14:creationId xmlns:p14="http://schemas.microsoft.com/office/powerpoint/2010/main" val="598856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ChangeArrowheads="1" noTextEdit="1"/>
          </p:cNvSpPr>
          <p:nvPr>
            <p:ph type="sldImg"/>
          </p:nvPr>
        </p:nvSpPr>
        <p:spPr bwMode="auto">
          <a:xfrm>
            <a:off x="1130300" y="674688"/>
            <a:ext cx="4597400" cy="3448050"/>
          </a:xfrm>
          <a:prstGeom prst="rect">
            <a:avLst/>
          </a:prstGeom>
          <a:solidFill>
            <a:srgbClr val="FFFFFF"/>
          </a:solidFill>
          <a:ln>
            <a:solidFill>
              <a:srgbClr val="000000"/>
            </a:solidFill>
            <a:miter lim="800000"/>
            <a:headEnd/>
            <a:tailEnd/>
          </a:ln>
        </p:spPr>
      </p:sp>
      <p:sp>
        <p:nvSpPr>
          <p:cNvPr id="165891" name="Rectangle 3"/>
          <p:cNvSpPr>
            <a:spLocks noChangeArrowheads="1"/>
          </p:cNvSpPr>
          <p:nvPr>
            <p:ph type="body" idx="1"/>
          </p:nvPr>
        </p:nvSpPr>
        <p:spPr bwMode="auto">
          <a:xfrm>
            <a:off x="893763" y="4348163"/>
            <a:ext cx="5070475" cy="4122737"/>
          </a:xfrm>
          <a:prstGeom prst="rect">
            <a:avLst/>
          </a:prstGeom>
          <a:solidFill>
            <a:srgbClr val="FFFFFF"/>
          </a:solidFill>
          <a:ln>
            <a:solidFill>
              <a:srgbClr val="000000"/>
            </a:solidFill>
            <a:miter lim="800000"/>
            <a:headEnd/>
            <a:tailEnd/>
          </a:ln>
        </p:spPr>
        <p:txBody>
          <a:bodyPr lIns="89620" tIns="44810" rIns="89620" bIns="44810"/>
          <a:lstStyle/>
          <a:p>
            <a:r>
              <a:rPr lang="en-US" altLang="en-US"/>
              <a:t>Sampling containers should be labeled prior to collecting samples and should be clean and well rinsed</a:t>
            </a:r>
          </a:p>
        </p:txBody>
      </p:sp>
    </p:spTree>
    <p:extLst>
      <p:ext uri="{BB962C8B-B14F-4D97-AF65-F5344CB8AC3E}">
        <p14:creationId xmlns:p14="http://schemas.microsoft.com/office/powerpoint/2010/main" val="1874724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ChangeArrowheads="1" noTextEdit="1"/>
          </p:cNvSpPr>
          <p:nvPr>
            <p:ph type="sldImg"/>
          </p:nvPr>
        </p:nvSpPr>
        <p:spPr bwMode="auto">
          <a:xfrm>
            <a:off x="1144588" y="687388"/>
            <a:ext cx="4570412" cy="3427412"/>
          </a:xfrm>
          <a:prstGeom prst="rect">
            <a:avLst/>
          </a:prstGeom>
          <a:solidFill>
            <a:srgbClr val="FFFFFF"/>
          </a:solidFill>
          <a:ln>
            <a:solidFill>
              <a:srgbClr val="000000"/>
            </a:solidFill>
            <a:miter lim="800000"/>
            <a:headEnd/>
            <a:tailEnd/>
          </a:ln>
        </p:spPr>
      </p:sp>
      <p:sp>
        <p:nvSpPr>
          <p:cNvPr id="176131" name="Rectangle 3"/>
          <p:cNvSpPr>
            <a:spLocks noChangeArrowheads="1"/>
          </p:cNvSpPr>
          <p:nvPr>
            <p:ph type="body" idx="1"/>
          </p:nvPr>
        </p:nvSpPr>
        <p:spPr bwMode="auto">
          <a:xfrm>
            <a:off x="914400" y="4343400"/>
            <a:ext cx="5029200" cy="4113213"/>
          </a:xfrm>
          <a:prstGeom prst="rect">
            <a:avLst/>
          </a:prstGeom>
          <a:solidFill>
            <a:srgbClr val="FFFFFF"/>
          </a:solidFill>
          <a:ln>
            <a:solidFill>
              <a:srgbClr val="000000"/>
            </a:solidFill>
            <a:miter lim="800000"/>
            <a:headEnd/>
            <a:tailEnd/>
          </a:ln>
        </p:spPr>
        <p:txBody>
          <a:bodyPr lIns="91121" tIns="45561" rIns="91121" bIns="45561"/>
          <a:lstStyle/>
          <a:p>
            <a:endParaRPr lang="en-US" altLang="en-US"/>
          </a:p>
        </p:txBody>
      </p:sp>
    </p:spTree>
    <p:extLst>
      <p:ext uri="{BB962C8B-B14F-4D97-AF65-F5344CB8AC3E}">
        <p14:creationId xmlns:p14="http://schemas.microsoft.com/office/powerpoint/2010/main" val="620468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534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We’re all familiar with aquatic macroinvertebrates … even if we only know the adults of some of them – dragonflies, damselflies, mayflies, etc.</a:t>
            </a:r>
          </a:p>
        </p:txBody>
      </p:sp>
    </p:spTree>
    <p:extLst>
      <p:ext uri="{BB962C8B-B14F-4D97-AF65-F5344CB8AC3E}">
        <p14:creationId xmlns:p14="http://schemas.microsoft.com/office/powerpoint/2010/main" val="31119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739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Shredders are usually found in streams that have healthy streamside forests that provide leaves for them to shred.  That is, Shredders dig coarse particulate organic matter (leaves)  Leaf picture from Rockie English, Clemson Univ.</a:t>
            </a:r>
          </a:p>
        </p:txBody>
      </p:sp>
    </p:spTree>
    <p:extLst>
      <p:ext uri="{BB962C8B-B14F-4D97-AF65-F5344CB8AC3E}">
        <p14:creationId xmlns:p14="http://schemas.microsoft.com/office/powerpoint/2010/main" val="1193313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944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These guys are going after the fine particulate organic matter … in part generated by the shredders from coarse particulate organic matter.  They have adaptations to catch small food bite suspended in water.  Black fly larva have anal attachment discs, i.e. butt suckers.</a:t>
            </a:r>
          </a:p>
        </p:txBody>
      </p:sp>
    </p:spTree>
    <p:extLst>
      <p:ext uri="{BB962C8B-B14F-4D97-AF65-F5344CB8AC3E}">
        <p14:creationId xmlns:p14="http://schemas.microsoft.com/office/powerpoint/2010/main" val="674349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149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Exactly what the name suggests … they crawl along surfaces scraping off algae, etc.</a:t>
            </a:r>
          </a:p>
        </p:txBody>
      </p:sp>
    </p:spTree>
    <p:extLst>
      <p:ext uri="{BB962C8B-B14F-4D97-AF65-F5344CB8AC3E}">
        <p14:creationId xmlns:p14="http://schemas.microsoft.com/office/powerpoint/2010/main" val="1524017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353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Very exciting group!  Don’t forget that the dragonfly nymph has a huge mouth and is really good at ‘scooping’ up victims.</a:t>
            </a:r>
          </a:p>
        </p:txBody>
      </p:sp>
    </p:spTree>
    <p:extLst>
      <p:ext uri="{BB962C8B-B14F-4D97-AF65-F5344CB8AC3E}">
        <p14:creationId xmlns:p14="http://schemas.microsoft.com/office/powerpoint/2010/main" val="1129774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147"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2075" tIns="46038" rIns="92075" bIns="46038"/>
          <a:lstStyle/>
          <a:p>
            <a:endParaRPr lang="en-US" altLang="en-US"/>
          </a:p>
        </p:txBody>
      </p:sp>
    </p:spTree>
    <p:extLst>
      <p:ext uri="{BB962C8B-B14F-4D97-AF65-F5344CB8AC3E}">
        <p14:creationId xmlns:p14="http://schemas.microsoft.com/office/powerpoint/2010/main" val="1287865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661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ltLang="en-US" sz="1300" b="1" i="1"/>
              <a:t>They are a stream’s mini-meters – it’s like looking at a photo album of what’s been happening with stream water and habitat quality</a:t>
            </a:r>
          </a:p>
        </p:txBody>
      </p:sp>
    </p:spTree>
    <p:extLst>
      <p:ext uri="{BB962C8B-B14F-4D97-AF65-F5344CB8AC3E}">
        <p14:creationId xmlns:p14="http://schemas.microsoft.com/office/powerpoint/2010/main" val="62202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497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1766062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noTextEdit="1"/>
          </p:cNvSpPr>
          <p:nvPr>
            <p:ph type="sldImg"/>
          </p:nvPr>
        </p:nvSpPr>
        <p:spPr bwMode="auto">
          <a:xfrm>
            <a:off x="1460500" y="533400"/>
            <a:ext cx="3556000" cy="2667000"/>
          </a:xfrm>
          <a:prstGeom prst="rect">
            <a:avLst/>
          </a:prstGeom>
          <a:solidFill>
            <a:srgbClr val="FFFFFF"/>
          </a:solidFill>
          <a:ln>
            <a:solidFill>
              <a:srgbClr val="000000"/>
            </a:solidFill>
            <a:miter lim="800000"/>
            <a:headEnd/>
            <a:tailEnd/>
          </a:ln>
        </p:spPr>
      </p:sp>
      <p:sp>
        <p:nvSpPr>
          <p:cNvPr id="83971" name="Rectangle 3"/>
          <p:cNvSpPr>
            <a:spLocks noChangeArrowheads="1"/>
          </p:cNvSpPr>
          <p:nvPr>
            <p:ph type="body" idx="1"/>
          </p:nvPr>
        </p:nvSpPr>
        <p:spPr bwMode="auto">
          <a:xfrm>
            <a:off x="687388" y="3352800"/>
            <a:ext cx="5483225" cy="51054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675629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noTextEdit="1"/>
          </p:cNvSpPr>
          <p:nvPr>
            <p:ph type="sldImg"/>
          </p:nvPr>
        </p:nvSpPr>
        <p:spPr bwMode="auto">
          <a:xfrm>
            <a:off x="1144588" y="684213"/>
            <a:ext cx="4576762" cy="3432175"/>
          </a:xfrm>
          <a:prstGeom prst="rect">
            <a:avLst/>
          </a:prstGeom>
          <a:solidFill>
            <a:srgbClr val="FFFFFF"/>
          </a:solidFill>
          <a:ln>
            <a:solidFill>
              <a:srgbClr val="000000"/>
            </a:solidFill>
            <a:miter lim="800000"/>
            <a:headEnd/>
            <a:tailEnd/>
          </a:ln>
        </p:spPr>
      </p:sp>
      <p:sp>
        <p:nvSpPr>
          <p:cNvPr id="89091" name="Rectangle 3"/>
          <p:cNvSpPr>
            <a:spLocks noChangeArrowheads="1"/>
          </p:cNvSpPr>
          <p:nvPr>
            <p:ph type="body" idx="1"/>
          </p:nvPr>
        </p:nvSpPr>
        <p:spPr bwMode="auto">
          <a:xfrm>
            <a:off x="915988" y="4344988"/>
            <a:ext cx="5026025" cy="4114800"/>
          </a:xfrm>
          <a:prstGeom prst="rect">
            <a:avLst/>
          </a:prstGeom>
          <a:solidFill>
            <a:srgbClr val="FFFFFF"/>
          </a:solidFill>
          <a:ln>
            <a:solidFill>
              <a:srgbClr val="000000"/>
            </a:solidFill>
            <a:miter lim="800000"/>
            <a:headEnd/>
            <a:tailEnd/>
          </a:ln>
        </p:spPr>
        <p:txBody>
          <a:bodyPr/>
          <a:lstStyle/>
          <a:p>
            <a:pPr>
              <a:tabLst>
                <a:tab pos="461963" algn="l"/>
              </a:tabLst>
            </a:pPr>
            <a:r>
              <a:rPr lang="en-US" altLang="en-US" b="1"/>
              <a:t>Graph:  Relationship between % of impervious cover and water quality degradation</a:t>
            </a:r>
            <a:r>
              <a:rPr lang="en-US" altLang="en-US"/>
              <a:t> </a:t>
            </a:r>
          </a:p>
          <a:p>
            <a:pPr>
              <a:tabLst>
                <a:tab pos="461963" algn="l"/>
              </a:tabLst>
            </a:pPr>
            <a:r>
              <a:rPr lang="en-US" altLang="en-US"/>
              <a:t>Impervious cover is integrative, in that it indicates overall water quality impacts of urbanization without regard to specific pollutants or resources. Study after study points to common thresholds for water quality degradation at 10 &amp; 25%.  Where impervious cover is below 10%, water quality is pretty well protected.  (Some studies show that more sensitive habitats may be impacted at lower levels of 7-8%.)  From 10% to about 25%, we see impacted water quality.  And above about 25%, degradation is unavoidable.  Certain measures can be taken to reduce impacts, but water quality is still going to suffer some level of degradation.</a:t>
            </a:r>
          </a:p>
          <a:p>
            <a:pPr>
              <a:tabLst>
                <a:tab pos="461963" algn="l"/>
              </a:tabLst>
            </a:pPr>
            <a:endParaRPr lang="en-US" altLang="en-US"/>
          </a:p>
        </p:txBody>
      </p:sp>
    </p:spTree>
    <p:extLst>
      <p:ext uri="{BB962C8B-B14F-4D97-AF65-F5344CB8AC3E}">
        <p14:creationId xmlns:p14="http://schemas.microsoft.com/office/powerpoint/2010/main" val="1554863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noTextEdit="1"/>
          </p:cNvSpPr>
          <p:nvPr>
            <p:ph type="sldImg"/>
          </p:nvPr>
        </p:nvSpPr>
        <p:spPr bwMode="auto">
          <a:xfrm>
            <a:off x="1150938" y="692150"/>
            <a:ext cx="4554537" cy="3416300"/>
          </a:xfrm>
          <a:prstGeom prst="rect">
            <a:avLst/>
          </a:prstGeom>
          <a:solidFill>
            <a:srgbClr val="FFFFFF"/>
          </a:solidFill>
          <a:ln>
            <a:solidFill>
              <a:srgbClr val="000000"/>
            </a:solidFill>
            <a:miter lim="800000"/>
            <a:headEnd/>
            <a:tailEnd/>
          </a:ln>
        </p:spPr>
      </p:sp>
      <p:sp>
        <p:nvSpPr>
          <p:cNvPr id="91139" name="Rectangle 3"/>
          <p:cNvSpPr>
            <a:spLocks noChangeArrowheads="1"/>
          </p:cNvSpPr>
          <p:nvPr>
            <p:ph type="body" idx="1"/>
          </p:nvPr>
        </p:nvSpPr>
        <p:spPr bwMode="auto">
          <a:xfrm>
            <a:off x="914400" y="4341813"/>
            <a:ext cx="5029200" cy="4116387"/>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2016601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noTextEdit="1"/>
          </p:cNvSpPr>
          <p:nvPr>
            <p:ph type="sldImg"/>
          </p:nvPr>
        </p:nvSpPr>
        <p:spPr bwMode="auto">
          <a:xfrm>
            <a:off x="1462088" y="533400"/>
            <a:ext cx="3556000" cy="2667000"/>
          </a:xfrm>
          <a:prstGeom prst="rect">
            <a:avLst/>
          </a:prstGeom>
          <a:solidFill>
            <a:srgbClr val="FFFFFF"/>
          </a:solidFill>
          <a:ln>
            <a:solidFill>
              <a:srgbClr val="000000"/>
            </a:solidFill>
            <a:miter lim="800000"/>
            <a:headEnd/>
            <a:tailEnd/>
          </a:ln>
        </p:spPr>
      </p:sp>
      <p:sp>
        <p:nvSpPr>
          <p:cNvPr id="93187" name="Rectangle 3"/>
          <p:cNvSpPr>
            <a:spLocks noChangeArrowheads="1"/>
          </p:cNvSpPr>
          <p:nvPr>
            <p:ph type="body" idx="1"/>
          </p:nvPr>
        </p:nvSpPr>
        <p:spPr bwMode="auto">
          <a:xfrm>
            <a:off x="687388" y="3351213"/>
            <a:ext cx="5483225" cy="5106987"/>
          </a:xfrm>
          <a:prstGeom prst="rect">
            <a:avLst/>
          </a:prstGeom>
          <a:solidFill>
            <a:srgbClr val="FFFFFF"/>
          </a:solidFill>
          <a:ln>
            <a:solidFill>
              <a:srgbClr val="000000"/>
            </a:solidFill>
            <a:miter lim="800000"/>
            <a:headEnd/>
            <a:tailEnd/>
          </a:ln>
        </p:spPr>
        <p:txBody>
          <a:bodyPr/>
          <a:lstStyle/>
          <a:p>
            <a:pPr>
              <a:spcBef>
                <a:spcPct val="50000"/>
              </a:spcBef>
            </a:pPr>
            <a:r>
              <a:rPr lang="en-US" altLang="en-US" i="1"/>
              <a:t>Better planning can </a:t>
            </a:r>
            <a:r>
              <a:rPr lang="en-US" altLang="en-US" b="1" i="1"/>
              <a:t>prevent </a:t>
            </a:r>
            <a:r>
              <a:rPr lang="en-US" altLang="en-US" i="1"/>
              <a:t>water quality problems while BMPs can </a:t>
            </a:r>
            <a:r>
              <a:rPr lang="en-US" altLang="en-US" b="1" i="1"/>
              <a:t>manage the symptoms</a:t>
            </a:r>
            <a:r>
              <a:rPr lang="en-US" altLang="en-US" i="1"/>
              <a:t> of problems once they have been created</a:t>
            </a:r>
          </a:p>
          <a:p>
            <a:r>
              <a:rPr lang="en-US" altLang="en-US"/>
              <a:t>When it comes to water protection, NEMO recommends a 3-tiered approach to Natural Resource Based Planning. Typically, communities seeking to address nonpoint source pollution focus on #3 first.  However, we suggest doing so only after undergoing the first two.  Research increasingly shows that mechanical “fixes” have minimal success in cleansing stormwater.  It’s more effective and more cost-effective to address runoff proactively through better planning and design.</a:t>
            </a:r>
          </a:p>
          <a:p>
            <a:r>
              <a:rPr lang="en-US" altLang="en-US"/>
              <a:t>The strategy we recommend include three tiers to prevent, minimize and mitigate impacts.</a:t>
            </a:r>
          </a:p>
          <a:p>
            <a:r>
              <a:rPr lang="en-US" altLang="en-US"/>
              <a:t>The first tier can really only be accomplished through a dedicated outreach program like nemo targeted at local government officials.  However, the second and third tier strategies can be incorporated by other stakeholder groups as well as local governments.  The private sector is a driving force in development, and the coastal ga nemo program recognized a need to incorporate another, complementary outreach program to address specific issues for those stakeholders.</a:t>
            </a:r>
          </a:p>
        </p:txBody>
      </p:sp>
    </p:spTree>
    <p:extLst>
      <p:ext uri="{BB962C8B-B14F-4D97-AF65-F5344CB8AC3E}">
        <p14:creationId xmlns:p14="http://schemas.microsoft.com/office/powerpoint/2010/main" val="1426510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noTextEdit="1"/>
          </p:cNvSpPr>
          <p:nvPr>
            <p:ph type="sldImg"/>
          </p:nvPr>
        </p:nvSpPr>
        <p:spPr bwMode="auto">
          <a:xfrm>
            <a:off x="1184275" y="696913"/>
            <a:ext cx="4546600" cy="3409950"/>
          </a:xfrm>
          <a:prstGeom prst="rect">
            <a:avLst/>
          </a:prstGeom>
          <a:solidFill>
            <a:srgbClr val="FFFFFF"/>
          </a:solidFill>
          <a:ln>
            <a:solidFill>
              <a:srgbClr val="000000"/>
            </a:solidFill>
            <a:miter lim="800000"/>
            <a:headEnd/>
            <a:tailEnd/>
          </a:ln>
        </p:spPr>
      </p:sp>
      <p:sp>
        <p:nvSpPr>
          <p:cNvPr id="102403" name="Rectangle 3"/>
          <p:cNvSpPr>
            <a:spLocks noChangeArrowheads="1"/>
          </p:cNvSpPr>
          <p:nvPr>
            <p:ph type="body" idx="1"/>
          </p:nvPr>
        </p:nvSpPr>
        <p:spPr bwMode="auto">
          <a:xfrm>
            <a:off x="882650" y="4340225"/>
            <a:ext cx="5076825" cy="4106863"/>
          </a:xfrm>
          <a:prstGeom prst="rect">
            <a:avLst/>
          </a:prstGeom>
          <a:solidFill>
            <a:srgbClr val="FFFFFF"/>
          </a:solidFill>
          <a:ln>
            <a:solidFill>
              <a:srgbClr val="000000"/>
            </a:solidFill>
            <a:miter lim="800000"/>
            <a:headEnd/>
            <a:tailEnd/>
          </a:ln>
        </p:spPr>
        <p:txBody>
          <a:bodyPr/>
          <a:lstStyle/>
          <a:p>
            <a:r>
              <a:rPr lang="en-US" altLang="en-US"/>
              <a:t>A beautiful North Georgia stream.</a:t>
            </a:r>
          </a:p>
        </p:txBody>
      </p:sp>
    </p:spTree>
    <p:extLst>
      <p:ext uri="{BB962C8B-B14F-4D97-AF65-F5344CB8AC3E}">
        <p14:creationId xmlns:p14="http://schemas.microsoft.com/office/powerpoint/2010/main" val="849849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noTextEdit="1"/>
          </p:cNvSpPr>
          <p:nvPr>
            <p:ph type="sldImg"/>
          </p:nvPr>
        </p:nvSpPr>
        <p:spPr bwMode="auto">
          <a:xfrm>
            <a:off x="1422400" y="930275"/>
            <a:ext cx="4013200" cy="3009900"/>
          </a:xfrm>
          <a:prstGeom prst="rect">
            <a:avLst/>
          </a:prstGeom>
          <a:solidFill>
            <a:srgbClr val="FFFFFF"/>
          </a:solidFill>
          <a:ln>
            <a:solidFill>
              <a:srgbClr val="000000"/>
            </a:solidFill>
            <a:miter lim="800000"/>
            <a:headEnd/>
            <a:tailEnd/>
          </a:ln>
        </p:spPr>
      </p:sp>
      <p:sp>
        <p:nvSpPr>
          <p:cNvPr id="130051"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502423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3876675" y="-17463"/>
            <a:ext cx="2986088"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2099" name="Rectangle 3"/>
          <p:cNvSpPr>
            <a:spLocks noChangeArrowheads="1"/>
          </p:cNvSpPr>
          <p:nvPr/>
        </p:nvSpPr>
        <p:spPr bwMode="auto">
          <a:xfrm>
            <a:off x="3876675" y="8710613"/>
            <a:ext cx="2986088"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050" tIns="0" rIns="19050" bIns="0" anchor="b"/>
          <a:lstStyle/>
          <a:p>
            <a:pPr algn="r"/>
            <a:r>
              <a:rPr lang="en-US" altLang="en-US" sz="1000" b="0" i="1">
                <a:solidFill>
                  <a:schemeClr val="tx1"/>
                </a:solidFill>
                <a:effectLst/>
                <a:latin typeface="Times New Roman" charset="0"/>
              </a:rPr>
              <a:t>4</a:t>
            </a:r>
          </a:p>
        </p:txBody>
      </p:sp>
      <p:sp>
        <p:nvSpPr>
          <p:cNvPr id="132100" name="Rectangle 4"/>
          <p:cNvSpPr>
            <a:spLocks noChangeArrowheads="1"/>
          </p:cNvSpPr>
          <p:nvPr/>
        </p:nvSpPr>
        <p:spPr bwMode="auto">
          <a:xfrm>
            <a:off x="-4763" y="8710613"/>
            <a:ext cx="2984501"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2101" name="Rectangle 5"/>
          <p:cNvSpPr>
            <a:spLocks noChangeArrowheads="1"/>
          </p:cNvSpPr>
          <p:nvPr/>
        </p:nvSpPr>
        <p:spPr bwMode="auto">
          <a:xfrm>
            <a:off x="-4763" y="-17463"/>
            <a:ext cx="2984501"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2102" name="Rectangle 6"/>
          <p:cNvSpPr>
            <a:spLocks noChangeArrowheads="1" noTextEdit="1"/>
          </p:cNvSpPr>
          <p:nvPr>
            <p:ph type="sldImg"/>
          </p:nvPr>
        </p:nvSpPr>
        <p:spPr bwMode="auto">
          <a:xfrm>
            <a:off x="1409700" y="920750"/>
            <a:ext cx="4038600" cy="302895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329022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7586" name="Group 2"/>
          <p:cNvGrpSpPr>
            <a:grpSpLocks/>
          </p:cNvGrpSpPr>
          <p:nvPr/>
        </p:nvGrpSpPr>
        <p:grpSpPr bwMode="auto">
          <a:xfrm>
            <a:off x="0" y="0"/>
            <a:ext cx="9140825" cy="6850063"/>
            <a:chOff x="0" y="0"/>
            <a:chExt cx="5758" cy="4315"/>
          </a:xfrm>
        </p:grpSpPr>
        <p:grpSp>
          <p:nvGrpSpPr>
            <p:cNvPr id="67587" name="Group 3"/>
            <p:cNvGrpSpPr>
              <a:grpSpLocks/>
            </p:cNvGrpSpPr>
            <p:nvPr userDrawn="1"/>
          </p:nvGrpSpPr>
          <p:grpSpPr bwMode="auto">
            <a:xfrm>
              <a:off x="1728" y="2230"/>
              <a:ext cx="4027" cy="2085"/>
              <a:chOff x="1728" y="2230"/>
              <a:chExt cx="4027" cy="2085"/>
            </a:xfrm>
          </p:grpSpPr>
          <p:sp>
            <p:nvSpPr>
              <p:cNvPr id="6758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58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59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59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59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7593"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594"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7595"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smtClean="0"/>
              <a:t>Click to edit Master title style</a:t>
            </a:r>
          </a:p>
        </p:txBody>
      </p:sp>
      <p:sp>
        <p:nvSpPr>
          <p:cNvPr id="67596" name="Rectangle 12"/>
          <p:cNvSpPr>
            <a:spLocks noGrp="1" noChangeArrowheads="1"/>
          </p:cNvSpPr>
          <p:nvPr>
            <p:ph type="subTitle" sz="quarter" idx="1"/>
          </p:nvPr>
        </p:nvSpPr>
        <p:spPr>
          <a:xfrm>
            <a:off x="1371600" y="3884613"/>
            <a:ext cx="6400800" cy="1754187"/>
          </a:xfrm>
        </p:spPr>
        <p:txBody>
          <a:bodyPr/>
          <a:lstStyle>
            <a:lvl1pPr marL="0" indent="0" algn="ctr">
              <a:buFont typeface="Wingdings" charset="2"/>
              <a:buNone/>
              <a:defRPr/>
            </a:lvl1pPr>
          </a:lstStyle>
          <a:p>
            <a:pPr lvl="0"/>
            <a:r>
              <a:rPr lang="en-US" altLang="en-US" noProof="0" smtClean="0"/>
              <a:t>Click to edit Master subtitle style</a:t>
            </a:r>
          </a:p>
        </p:txBody>
      </p:sp>
      <p:sp>
        <p:nvSpPr>
          <p:cNvPr id="67597" name="Rectangle 13"/>
          <p:cNvSpPr>
            <a:spLocks noGrp="1" noChangeArrowheads="1"/>
          </p:cNvSpPr>
          <p:nvPr>
            <p:ph type="dt" sz="quarter" idx="2"/>
          </p:nvPr>
        </p:nvSpPr>
        <p:spPr>
          <a:xfrm>
            <a:off x="457200" y="6248400"/>
            <a:ext cx="2133600" cy="474663"/>
          </a:xfrm>
        </p:spPr>
        <p:txBody>
          <a:bodyPr/>
          <a:lstStyle>
            <a:lvl1pPr>
              <a:defRPr/>
            </a:lvl1pPr>
          </a:lstStyle>
          <a:p>
            <a:endParaRPr lang="en-US" altLang="en-US"/>
          </a:p>
        </p:txBody>
      </p:sp>
      <p:sp>
        <p:nvSpPr>
          <p:cNvPr id="67598" name="Rectangle 14"/>
          <p:cNvSpPr>
            <a:spLocks noGrp="1" noChangeArrowheads="1"/>
          </p:cNvSpPr>
          <p:nvPr>
            <p:ph type="ftr" sz="quarter" idx="3"/>
          </p:nvPr>
        </p:nvSpPr>
        <p:spPr>
          <a:xfrm>
            <a:off x="3124200" y="6251575"/>
            <a:ext cx="2895600" cy="476250"/>
          </a:xfrm>
        </p:spPr>
        <p:txBody>
          <a:bodyPr/>
          <a:lstStyle>
            <a:lvl1pPr>
              <a:defRPr/>
            </a:lvl1pPr>
          </a:lstStyle>
          <a:p>
            <a:endParaRPr lang="en-US" altLang="en-US"/>
          </a:p>
        </p:txBody>
      </p:sp>
      <p:sp>
        <p:nvSpPr>
          <p:cNvPr id="67599" name="Rectangle 15"/>
          <p:cNvSpPr>
            <a:spLocks noGrp="1" noChangeArrowheads="1"/>
          </p:cNvSpPr>
          <p:nvPr>
            <p:ph type="sldNum" sz="quarter" idx="4"/>
          </p:nvPr>
        </p:nvSpPr>
        <p:spPr>
          <a:xfrm>
            <a:off x="6553200" y="6254750"/>
            <a:ext cx="2133600" cy="476250"/>
          </a:xfrm>
        </p:spPr>
        <p:txBody>
          <a:bodyPr/>
          <a:lstStyle>
            <a:lvl1pPr>
              <a:defRPr/>
            </a:lvl1pPr>
          </a:lstStyle>
          <a:p>
            <a:fld id="{62450C05-1313-C84D-A438-0284268DB6AB}" type="slidenum">
              <a:rPr lang="en-US" altLang="en-US"/>
              <a:pPr/>
              <a:t>‹#›</a:t>
            </a:fld>
            <a:endParaRPr lang="en-US"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8954115E-437F-DF4C-9F44-508416AB3C5C}"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073840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3050"/>
            <a:ext cx="2057400" cy="58531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3050"/>
            <a:ext cx="6019800" cy="58531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BC05CE53-5B00-0742-908B-5625DCD4FE7C}"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371827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45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ltLang="en-US"/>
          </a:p>
        </p:txBody>
      </p:sp>
      <p:sp>
        <p:nvSpPr>
          <p:cNvPr id="6" name="Slide Number Placeholder 5"/>
          <p:cNvSpPr>
            <a:spLocks noGrp="1"/>
          </p:cNvSpPr>
          <p:nvPr>
            <p:ph type="sldNum" sz="quarter" idx="11"/>
          </p:nvPr>
        </p:nvSpPr>
        <p:spPr>
          <a:xfrm>
            <a:off x="6553200" y="6248400"/>
            <a:ext cx="2133600" cy="474663"/>
          </a:xfrm>
        </p:spPr>
        <p:txBody>
          <a:bodyPr/>
          <a:lstStyle>
            <a:lvl1pPr>
              <a:defRPr/>
            </a:lvl1pPr>
          </a:lstStyle>
          <a:p>
            <a:fld id="{9FCA5AB3-6892-744B-ABE9-91EDE5C7962F}" type="slidenum">
              <a:rPr lang="en-US" altLang="en-US"/>
              <a:pPr/>
              <a:t>‹#›</a:t>
            </a:fld>
            <a:endParaRPr lang="en-US" altLang="en-US"/>
          </a:p>
        </p:txBody>
      </p:sp>
      <p:sp>
        <p:nvSpPr>
          <p:cNvPr id="7" name="Footer Placeholder 6"/>
          <p:cNvSpPr>
            <a:spLocks noGrp="1"/>
          </p:cNvSpPr>
          <p:nvPr>
            <p:ph type="ftr" sz="quarter" idx="12"/>
          </p:nvPr>
        </p:nvSpPr>
        <p:spPr>
          <a:xfrm>
            <a:off x="3124200" y="6248400"/>
            <a:ext cx="2895600" cy="474663"/>
          </a:xfrm>
        </p:spPr>
        <p:txBody>
          <a:bodyPr/>
          <a:lstStyle>
            <a:lvl1pPr>
              <a:defRPr/>
            </a:lvl1pPr>
          </a:lstStyle>
          <a:p>
            <a:endParaRPr lang="en-US" altLang="en-US"/>
          </a:p>
        </p:txBody>
      </p:sp>
    </p:spTree>
    <p:extLst>
      <p:ext uri="{BB962C8B-B14F-4D97-AF65-F5344CB8AC3E}">
        <p14:creationId xmlns:p14="http://schemas.microsoft.com/office/powerpoint/2010/main" val="912744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45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icture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ltLang="en-US"/>
          </a:p>
        </p:txBody>
      </p:sp>
      <p:sp>
        <p:nvSpPr>
          <p:cNvPr id="6" name="Slide Number Placeholder 5"/>
          <p:cNvSpPr>
            <a:spLocks noGrp="1"/>
          </p:cNvSpPr>
          <p:nvPr>
            <p:ph type="sldNum" sz="quarter" idx="11"/>
          </p:nvPr>
        </p:nvSpPr>
        <p:spPr>
          <a:xfrm>
            <a:off x="6553200" y="6248400"/>
            <a:ext cx="2133600" cy="474663"/>
          </a:xfrm>
        </p:spPr>
        <p:txBody>
          <a:bodyPr/>
          <a:lstStyle>
            <a:lvl1pPr>
              <a:defRPr/>
            </a:lvl1pPr>
          </a:lstStyle>
          <a:p>
            <a:fld id="{2F38C369-5F3C-FA42-8844-167E4CDC5E00}" type="slidenum">
              <a:rPr lang="en-US" altLang="en-US"/>
              <a:pPr/>
              <a:t>‹#›</a:t>
            </a:fld>
            <a:endParaRPr lang="en-US" altLang="en-US"/>
          </a:p>
        </p:txBody>
      </p:sp>
      <p:sp>
        <p:nvSpPr>
          <p:cNvPr id="7" name="Footer Placeholder 6"/>
          <p:cNvSpPr>
            <a:spLocks noGrp="1"/>
          </p:cNvSpPr>
          <p:nvPr>
            <p:ph type="ftr" sz="quarter" idx="12"/>
          </p:nvPr>
        </p:nvSpPr>
        <p:spPr>
          <a:xfrm>
            <a:off x="3124200" y="6248400"/>
            <a:ext cx="2895600" cy="474663"/>
          </a:xfrm>
        </p:spPr>
        <p:txBody>
          <a:bodyPr/>
          <a:lstStyle>
            <a:lvl1pPr>
              <a:defRPr/>
            </a:lvl1pPr>
          </a:lstStyle>
          <a:p>
            <a:endParaRPr lang="en-US" altLang="en-US"/>
          </a:p>
        </p:txBody>
      </p:sp>
    </p:spTree>
    <p:extLst>
      <p:ext uri="{BB962C8B-B14F-4D97-AF65-F5344CB8AC3E}">
        <p14:creationId xmlns:p14="http://schemas.microsoft.com/office/powerpoint/2010/main" val="1025104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45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51575"/>
            <a:ext cx="2133600" cy="476250"/>
          </a:xfrm>
        </p:spPr>
        <p:txBody>
          <a:bodyPr/>
          <a:lstStyle>
            <a:lvl1pPr>
              <a:defRPr/>
            </a:lvl1pPr>
          </a:lstStyle>
          <a:p>
            <a:endParaRPr lang="en-US" altLang="en-US"/>
          </a:p>
        </p:txBody>
      </p:sp>
      <p:sp>
        <p:nvSpPr>
          <p:cNvPr id="7" name="Slide Number Placeholder 6"/>
          <p:cNvSpPr>
            <a:spLocks noGrp="1"/>
          </p:cNvSpPr>
          <p:nvPr>
            <p:ph type="sldNum" sz="quarter" idx="11"/>
          </p:nvPr>
        </p:nvSpPr>
        <p:spPr>
          <a:xfrm>
            <a:off x="6553200" y="6248400"/>
            <a:ext cx="2133600" cy="474663"/>
          </a:xfrm>
        </p:spPr>
        <p:txBody>
          <a:bodyPr/>
          <a:lstStyle>
            <a:lvl1pPr>
              <a:defRPr/>
            </a:lvl1pPr>
          </a:lstStyle>
          <a:p>
            <a:fld id="{093F650C-C855-6B4C-8FC7-583B0A9B034F}" type="slidenum">
              <a:rPr lang="en-US" altLang="en-US"/>
              <a:pPr/>
              <a:t>‹#›</a:t>
            </a:fld>
            <a:endParaRPr lang="en-US" altLang="en-US"/>
          </a:p>
        </p:txBody>
      </p:sp>
      <p:sp>
        <p:nvSpPr>
          <p:cNvPr id="8" name="Footer Placeholder 7"/>
          <p:cNvSpPr>
            <a:spLocks noGrp="1"/>
          </p:cNvSpPr>
          <p:nvPr>
            <p:ph type="ftr" sz="quarter" idx="12"/>
          </p:nvPr>
        </p:nvSpPr>
        <p:spPr>
          <a:xfrm>
            <a:off x="3124200" y="6248400"/>
            <a:ext cx="2895600" cy="474663"/>
          </a:xfrm>
        </p:spPr>
        <p:txBody>
          <a:bodyPr/>
          <a:lstStyle>
            <a:lvl1pPr>
              <a:defRPr/>
            </a:lvl1pPr>
          </a:lstStyle>
          <a:p>
            <a:endParaRPr lang="en-US" altLang="en-US"/>
          </a:p>
        </p:txBody>
      </p:sp>
    </p:spTree>
    <p:extLst>
      <p:ext uri="{BB962C8B-B14F-4D97-AF65-F5344CB8AC3E}">
        <p14:creationId xmlns:p14="http://schemas.microsoft.com/office/powerpoint/2010/main" val="1813111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458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51575"/>
            <a:ext cx="2133600" cy="476250"/>
          </a:xfrm>
        </p:spPr>
        <p:txBody>
          <a:bodyPr/>
          <a:lstStyle>
            <a:lvl1pPr>
              <a:defRPr/>
            </a:lvl1pPr>
          </a:lstStyle>
          <a:p>
            <a:endParaRPr lang="en-US" altLang="en-US"/>
          </a:p>
        </p:txBody>
      </p:sp>
      <p:sp>
        <p:nvSpPr>
          <p:cNvPr id="5" name="Slide Number Placeholder 4"/>
          <p:cNvSpPr>
            <a:spLocks noGrp="1"/>
          </p:cNvSpPr>
          <p:nvPr>
            <p:ph type="sldNum" sz="quarter" idx="11"/>
          </p:nvPr>
        </p:nvSpPr>
        <p:spPr>
          <a:xfrm>
            <a:off x="6553200" y="6248400"/>
            <a:ext cx="2133600" cy="474663"/>
          </a:xfrm>
        </p:spPr>
        <p:txBody>
          <a:bodyPr/>
          <a:lstStyle>
            <a:lvl1pPr>
              <a:defRPr/>
            </a:lvl1pPr>
          </a:lstStyle>
          <a:p>
            <a:fld id="{9B51ADD2-9FF7-3746-83BE-19FE1A77328F}" type="slidenum">
              <a:rPr lang="en-US" altLang="en-US"/>
              <a:pPr/>
              <a:t>‹#›</a:t>
            </a:fld>
            <a:endParaRPr lang="en-US" altLang="en-US"/>
          </a:p>
        </p:txBody>
      </p:sp>
      <p:sp>
        <p:nvSpPr>
          <p:cNvPr id="6" name="Footer Placeholder 5"/>
          <p:cNvSpPr>
            <a:spLocks noGrp="1"/>
          </p:cNvSpPr>
          <p:nvPr>
            <p:ph type="ftr" sz="quarter" idx="12"/>
          </p:nvPr>
        </p:nvSpPr>
        <p:spPr>
          <a:xfrm>
            <a:off x="3124200" y="6248400"/>
            <a:ext cx="2895600" cy="474663"/>
          </a:xfrm>
        </p:spPr>
        <p:txBody>
          <a:bodyPr/>
          <a:lstStyle>
            <a:lvl1pPr>
              <a:defRPr/>
            </a:lvl1pPr>
          </a:lstStyle>
          <a:p>
            <a:endParaRPr lang="en-US" altLang="en-US"/>
          </a:p>
        </p:txBody>
      </p:sp>
    </p:spTree>
    <p:extLst>
      <p:ext uri="{BB962C8B-B14F-4D97-AF65-F5344CB8AC3E}">
        <p14:creationId xmlns:p14="http://schemas.microsoft.com/office/powerpoint/2010/main" val="177609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31C870D1-279A-7643-BD8D-38A862A4BB56}"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672942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495462EE-50E3-0749-9FCB-2E7B5D35D11E}"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488687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B5056096-9174-0740-A54A-C670E1859B6A}"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1647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Slide Number Placeholder 7"/>
          <p:cNvSpPr>
            <a:spLocks noGrp="1"/>
          </p:cNvSpPr>
          <p:nvPr>
            <p:ph type="sldNum" sz="quarter" idx="11"/>
          </p:nvPr>
        </p:nvSpPr>
        <p:spPr/>
        <p:txBody>
          <a:bodyPr/>
          <a:lstStyle>
            <a:lvl1pPr>
              <a:defRPr/>
            </a:lvl1pPr>
          </a:lstStyle>
          <a:p>
            <a:fld id="{4D69ACEC-2850-FA49-86AA-0ED97B534F5B}" type="slidenum">
              <a:rPr lang="en-US" altLang="en-US"/>
              <a:pPr/>
              <a:t>‹#›</a:t>
            </a:fld>
            <a:endParaRPr lang="en-US" altLang="en-US"/>
          </a:p>
        </p:txBody>
      </p:sp>
      <p:sp>
        <p:nvSpPr>
          <p:cNvPr id="9" name="Footer Placeholder 8"/>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477912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Slide Number Placeholder 3"/>
          <p:cNvSpPr>
            <a:spLocks noGrp="1"/>
          </p:cNvSpPr>
          <p:nvPr>
            <p:ph type="sldNum" sz="quarter" idx="11"/>
          </p:nvPr>
        </p:nvSpPr>
        <p:spPr/>
        <p:txBody>
          <a:bodyPr/>
          <a:lstStyle>
            <a:lvl1pPr>
              <a:defRPr/>
            </a:lvl1pPr>
          </a:lstStyle>
          <a:p>
            <a:fld id="{98B4A5D2-9769-8D41-BC54-87A40B34C9AF}" type="slidenum">
              <a:rPr lang="en-US" altLang="en-US"/>
              <a:pPr/>
              <a:t>‹#›</a:t>
            </a:fld>
            <a:endParaRPr lang="en-US" altLang="en-US"/>
          </a:p>
        </p:txBody>
      </p:sp>
      <p:sp>
        <p:nvSpPr>
          <p:cNvPr id="5" name="Footer Placeholder 4"/>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473475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Slide Number Placeholder 2"/>
          <p:cNvSpPr>
            <a:spLocks noGrp="1"/>
          </p:cNvSpPr>
          <p:nvPr>
            <p:ph type="sldNum" sz="quarter" idx="11"/>
          </p:nvPr>
        </p:nvSpPr>
        <p:spPr/>
        <p:txBody>
          <a:bodyPr/>
          <a:lstStyle>
            <a:lvl1pPr>
              <a:defRPr/>
            </a:lvl1pPr>
          </a:lstStyle>
          <a:p>
            <a:fld id="{FC9F83E2-5288-204D-B858-B5336F5DFF5B}" type="slidenum">
              <a:rPr lang="en-US" altLang="en-US"/>
              <a:pPr/>
              <a:t>‹#›</a:t>
            </a:fld>
            <a:endParaRPr lang="en-US" altLang="en-US"/>
          </a:p>
        </p:txBody>
      </p:sp>
      <p:sp>
        <p:nvSpPr>
          <p:cNvPr id="4" name="Footer Placeholder 3"/>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073467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F82ED6FB-FAB6-1544-AAD5-C745D968DBE8}"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547586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E879C201-C468-C140-AF18-6F310DF3EB77}"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1094028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3" tIns="45706" rIns="91413" bIns="45706" numCol="1" anchor="b" anchorCtr="0" compatLnSpc="1">
            <a:prstTxWarp prst="textNoShape">
              <a:avLst/>
            </a:prstTxWarp>
          </a:bodyPr>
          <a:lstStyle>
            <a:lvl1pPr eaLnBrk="1" hangingPunct="1">
              <a:defRPr sz="1200" b="0">
                <a:solidFill>
                  <a:schemeClr val="tx1"/>
                </a:solidFill>
                <a:effectLst/>
                <a:latin typeface="Arial" charset="0"/>
              </a:defRPr>
            </a:lvl1pPr>
          </a:lstStyle>
          <a:p>
            <a:endParaRPr lang="en-US" altLang="en-US"/>
          </a:p>
        </p:txBody>
      </p:sp>
      <p:sp>
        <p:nvSpPr>
          <p:cNvPr id="66563" name="Rectangle 3"/>
          <p:cNvSpPr>
            <a:spLocks noGrp="1" noChangeArrowheads="1"/>
          </p:cNvSpPr>
          <p:nvPr>
            <p:ph type="sldNum" sz="quarter" idx="4"/>
          </p:nvPr>
        </p:nvSpPr>
        <p:spPr bwMode="auto">
          <a:xfrm>
            <a:off x="6553200" y="6248400"/>
            <a:ext cx="2133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3" tIns="45706" rIns="91413" bIns="45706" numCol="1" anchor="b" anchorCtr="0" compatLnSpc="1">
            <a:prstTxWarp prst="textNoShape">
              <a:avLst/>
            </a:prstTxWarp>
          </a:bodyPr>
          <a:lstStyle>
            <a:lvl1pPr algn="r" eaLnBrk="1" hangingPunct="1">
              <a:defRPr sz="1200" b="0">
                <a:solidFill>
                  <a:schemeClr val="tx1"/>
                </a:solidFill>
                <a:effectLst/>
                <a:latin typeface="Arial" charset="0"/>
              </a:defRPr>
            </a:lvl1pPr>
          </a:lstStyle>
          <a:p>
            <a:fld id="{7AB2BBAC-D071-E244-80FE-9AFD4FF6A661}" type="slidenum">
              <a:rPr lang="en-US" altLang="en-US"/>
              <a:pPr/>
              <a:t>‹#›</a:t>
            </a:fld>
            <a:endParaRPr lang="en-US" altLang="en-US"/>
          </a:p>
        </p:txBody>
      </p:sp>
      <p:grpSp>
        <p:nvGrpSpPr>
          <p:cNvPr id="66564" name="Group 4"/>
          <p:cNvGrpSpPr>
            <a:grpSpLocks/>
          </p:cNvGrpSpPr>
          <p:nvPr/>
        </p:nvGrpSpPr>
        <p:grpSpPr bwMode="auto">
          <a:xfrm>
            <a:off x="0" y="0"/>
            <a:ext cx="9140825" cy="6850063"/>
            <a:chOff x="0" y="0"/>
            <a:chExt cx="5758" cy="4315"/>
          </a:xfrm>
        </p:grpSpPr>
        <p:grpSp>
          <p:nvGrpSpPr>
            <p:cNvPr id="66565" name="Group 5"/>
            <p:cNvGrpSpPr>
              <a:grpSpLocks/>
            </p:cNvGrpSpPr>
            <p:nvPr userDrawn="1"/>
          </p:nvGrpSpPr>
          <p:grpSpPr bwMode="auto">
            <a:xfrm>
              <a:off x="1728" y="2230"/>
              <a:ext cx="4027" cy="2085"/>
              <a:chOff x="1728" y="2230"/>
              <a:chExt cx="4027" cy="2085"/>
            </a:xfrm>
          </p:grpSpPr>
          <p:sp>
            <p:nvSpPr>
              <p:cNvPr id="66566"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567"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568"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569"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570"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6571"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572"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6573" name="Rectangle 13"/>
          <p:cNvSpPr>
            <a:spLocks noGrp="1" noRot="1" noChangeArrowheads="1"/>
          </p:cNvSpPr>
          <p:nvPr>
            <p:ph type="title"/>
          </p:nvPr>
        </p:nvSpPr>
        <p:spPr bwMode="auto">
          <a:xfrm>
            <a:off x="457200" y="273050"/>
            <a:ext cx="8229600"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3" tIns="45706" rIns="91413" bIns="45706" numCol="1" anchor="ctr" anchorCtr="0" compatLnSpc="1">
            <a:prstTxWarp prst="textNoShape">
              <a:avLst/>
            </a:prstTxWarp>
          </a:bodyPr>
          <a:lstStyle/>
          <a:p>
            <a:pPr lvl="0"/>
            <a:r>
              <a:rPr lang="en-US" altLang="en-US"/>
              <a:t>Click to edit Master title style</a:t>
            </a:r>
          </a:p>
        </p:txBody>
      </p:sp>
      <p:sp>
        <p:nvSpPr>
          <p:cNvPr id="66574" name="Rectangle 14"/>
          <p:cNvSpPr>
            <a:spLocks noGrp="1" noChangeArrowheads="1"/>
          </p:cNvSpPr>
          <p:nvPr>
            <p:ph type="ftr" sz="quarter" idx="3"/>
          </p:nvPr>
        </p:nvSpPr>
        <p:spPr bwMode="auto">
          <a:xfrm>
            <a:off x="3124200" y="624840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3" tIns="45706" rIns="91413" bIns="45706" numCol="1" anchor="b" anchorCtr="0" compatLnSpc="1">
            <a:prstTxWarp prst="textNoShape">
              <a:avLst/>
            </a:prstTxWarp>
          </a:bodyPr>
          <a:lstStyle>
            <a:lvl1pPr algn="ctr" eaLnBrk="1" hangingPunct="1">
              <a:defRPr sz="1200" b="0">
                <a:solidFill>
                  <a:schemeClr val="tx1"/>
                </a:solidFill>
                <a:effectLst/>
                <a:latin typeface="Arial" charset="0"/>
              </a:defRPr>
            </a:lvl1pPr>
          </a:lstStyle>
          <a:p>
            <a:endParaRPr lang="en-US" altLang="en-US"/>
          </a:p>
        </p:txBody>
      </p:sp>
      <p:sp>
        <p:nvSpPr>
          <p:cNvPr id="66575"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3" tIns="45706" rIns="91413" bIns="4570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Lst>
  <p:timing>
    <p:tnLst>
      <p:par>
        <p:cTn id="1" dur="indefinite" restart="never" nodeType="tmRoot"/>
      </p:par>
    </p:tnLst>
  </p:timing>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fontAlgn="base">
        <a:spcBef>
          <a:spcPct val="20000"/>
        </a:spcBef>
        <a:spcAft>
          <a:spcPct val="0"/>
        </a:spcAft>
        <a:buClr>
          <a:schemeClr val="hlink"/>
        </a:buClr>
        <a:buSzPct val="70000"/>
        <a:buFont typeface="Wingdings"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31775" algn="l" rtl="0" fontAlgn="base">
        <a:spcBef>
          <a:spcPct val="20000"/>
        </a:spcBef>
        <a:spcAft>
          <a:spcPct val="0"/>
        </a:spcAft>
        <a:buClr>
          <a:schemeClr val="accent2"/>
        </a:buClr>
        <a:buSzPct val="70000"/>
        <a:buFont typeface="Wingdings"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mages.google.com/imgres?imgurl=http://www.biol.andrews.edu/everglades/organisms/Invertebrates/Arthropoda/Pond%2520Crayfish/pond_crayfish-main.jpg&amp;imgrefurl=http://www.biol.andrews.edu/everglades/organisms/Invertebrates/Arthropoda/Pond%2520Crayfish/pond_crayfish_index.htm&amp;h=480&amp;w=640&amp;sz=50&amp;hl=en&amp;start=4&amp;tbnid=V91hk0RMbA4dDM:&amp;tbnh=103&amp;tbnw=137&amp;prev=/images%3Fq%3Dcrayfish%26svnum%3D10%26hl%3Den%26lr%3D" TargetMode="External"/><Relationship Id="rId3" Type="http://schemas.openxmlformats.org/officeDocument/2006/relationships/image" Target="../media/image122.jpeg"/></Relationships>
</file>

<file path=ppt/slides/_rels/slide101.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102.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jpeg"/><Relationship Id="rId5" Type="http://schemas.openxmlformats.org/officeDocument/2006/relationships/image" Target="../media/image128.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03.xml.rels><?xml version="1.0" encoding="UTF-8" standalone="yes"?>
<Relationships xmlns="http://schemas.openxmlformats.org/package/2006/relationships"><Relationship Id="rId3" Type="http://schemas.openxmlformats.org/officeDocument/2006/relationships/image" Target="../media/image129.jpeg"/><Relationship Id="rId4" Type="http://schemas.openxmlformats.org/officeDocument/2006/relationships/image" Target="../media/image130.jpeg"/><Relationship Id="rId5" Type="http://schemas.openxmlformats.org/officeDocument/2006/relationships/image" Target="../media/image131.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04.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image" Target="../media/image133.jpeg"/><Relationship Id="rId5"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image" Target="../media/image136.jpeg"/><Relationship Id="rId5" Type="http://schemas.openxmlformats.org/officeDocument/2006/relationships/image" Target="../media/image137.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06.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9.jpeg"/><Relationship Id="rId5" Type="http://schemas.openxmlformats.org/officeDocument/2006/relationships/image" Target="../media/image140.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1.png"/></Relationships>
</file>

<file path=ppt/slides/_rels/slide118.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image" Target="../media/image147.png"/><Relationship Id="rId1" Type="http://schemas.openxmlformats.org/officeDocument/2006/relationships/slideLayout" Target="../slideLayouts/slideLayout14.xml"/><Relationship Id="rId2" Type="http://schemas.openxmlformats.org/officeDocument/2006/relationships/image" Target="../media/image142.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8.jpeg"/><Relationship Id="rId3" Type="http://schemas.openxmlformats.org/officeDocument/2006/relationships/image" Target="../media/image14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jpeg"/></Relationships>
</file>

<file path=ppt/slides/_rels/slide120.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52.png"/><Relationship Id="rId5" Type="http://schemas.openxmlformats.org/officeDocument/2006/relationships/image" Target="../media/image153.png"/><Relationship Id="rId6" Type="http://schemas.openxmlformats.org/officeDocument/2006/relationships/image" Target="../media/image154.jpeg"/><Relationship Id="rId1" Type="http://schemas.openxmlformats.org/officeDocument/2006/relationships/slideLayout" Target="../slideLayouts/slideLayout14.xml"/><Relationship Id="rId2" Type="http://schemas.openxmlformats.org/officeDocument/2006/relationships/image" Target="../media/image150.png"/></Relationships>
</file>

<file path=ppt/slides/_rels/slide121.xml.rels><?xml version="1.0" encoding="UTF-8" standalone="yes"?>
<Relationships xmlns="http://schemas.openxmlformats.org/package/2006/relationships"><Relationship Id="rId3" Type="http://schemas.openxmlformats.org/officeDocument/2006/relationships/image" Target="../media/image156.png"/><Relationship Id="rId4" Type="http://schemas.openxmlformats.org/officeDocument/2006/relationships/image" Target="../media/image157.png"/><Relationship Id="rId5" Type="http://schemas.openxmlformats.org/officeDocument/2006/relationships/image" Target="../media/image158.png"/><Relationship Id="rId1" Type="http://schemas.openxmlformats.org/officeDocument/2006/relationships/slideLayout" Target="../slideLayouts/slideLayout14.xml"/><Relationship Id="rId2" Type="http://schemas.openxmlformats.org/officeDocument/2006/relationships/image" Target="../media/image155.png"/></Relationships>
</file>

<file path=ppt/slides/_rels/slide122.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61.png"/><Relationship Id="rId1" Type="http://schemas.openxmlformats.org/officeDocument/2006/relationships/slideLayout" Target="../slideLayouts/slideLayout14.xml"/><Relationship Id="rId2" Type="http://schemas.openxmlformats.org/officeDocument/2006/relationships/image" Target="../media/image159.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2.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png"/><Relationship Id="rId3" Type="http://schemas.openxmlformats.org/officeDocument/2006/relationships/image" Target="../media/image165.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6.png"/><Relationship Id="rId3" Type="http://schemas.openxmlformats.org/officeDocument/2006/relationships/image" Target="../media/image167.png"/></Relationships>
</file>

<file path=ppt/slides/_rels/slide128.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png"/><Relationship Id="rId1" Type="http://schemas.openxmlformats.org/officeDocument/2006/relationships/slideLayout" Target="../slideLayouts/slideLayout14.xml"/><Relationship Id="rId2" Type="http://schemas.openxmlformats.org/officeDocument/2006/relationships/image" Target="../media/image16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1.png"/><Relationship Id="rId3" Type="http://schemas.openxmlformats.org/officeDocument/2006/relationships/image" Target="../media/image17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3.png"/><Relationship Id="rId3" Type="http://schemas.openxmlformats.org/officeDocument/2006/relationships/image" Target="../media/image174.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5.png"/><Relationship Id="rId3" Type="http://schemas.openxmlformats.org/officeDocument/2006/relationships/image" Target="../media/image176.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7.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8.jpeg"/><Relationship Id="rId3" Type="http://schemas.openxmlformats.org/officeDocument/2006/relationships/image" Target="../media/image179.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0.jpeg"/><Relationship Id="rId3" Type="http://schemas.openxmlformats.org/officeDocument/2006/relationships/image" Target="../media/image181.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184.png"/><Relationship Id="rId1" Type="http://schemas.openxmlformats.org/officeDocument/2006/relationships/slideLayout" Target="../slideLayouts/slideLayout14.xml"/><Relationship Id="rId2" Type="http://schemas.openxmlformats.org/officeDocument/2006/relationships/image" Target="../media/image182.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5.png"/><Relationship Id="rId3" Type="http://schemas.openxmlformats.org/officeDocument/2006/relationships/image" Target="../media/image186.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7.jpeg"/></Relationships>
</file>

<file path=ppt/slides/_rels/slide139.xml.rels><?xml version="1.0" encoding="UTF-8" standalone="yes"?>
<Relationships xmlns="http://schemas.openxmlformats.org/package/2006/relationships"><Relationship Id="rId3" Type="http://schemas.openxmlformats.org/officeDocument/2006/relationships/image" Target="../media/image189.png"/><Relationship Id="rId4" Type="http://schemas.openxmlformats.org/officeDocument/2006/relationships/image" Target="../media/image190.png"/><Relationship Id="rId1" Type="http://schemas.openxmlformats.org/officeDocument/2006/relationships/slideLayout" Target="../slideLayouts/slideLayout14.xml"/><Relationship Id="rId2" Type="http://schemas.openxmlformats.org/officeDocument/2006/relationships/image" Target="../media/image18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40.xml.rels><?xml version="1.0" encoding="UTF-8" standalone="yes"?>
<Relationships xmlns="http://schemas.openxmlformats.org/package/2006/relationships"><Relationship Id="rId3" Type="http://schemas.openxmlformats.org/officeDocument/2006/relationships/image" Target="../media/image192.jpeg"/><Relationship Id="rId4" Type="http://schemas.openxmlformats.org/officeDocument/2006/relationships/image" Target="../media/image193.jpeg"/><Relationship Id="rId1" Type="http://schemas.openxmlformats.org/officeDocument/2006/relationships/slideLayout" Target="../slideLayouts/slideLayout2.xml"/><Relationship Id="rId2" Type="http://schemas.openxmlformats.org/officeDocument/2006/relationships/image" Target="../media/image191.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4.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5.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6.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7.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99.jpeg"/><Relationship Id="rId4" Type="http://schemas.openxmlformats.org/officeDocument/2006/relationships/image" Target="../media/image200.png"/><Relationship Id="rId5" Type="http://schemas.openxmlformats.org/officeDocument/2006/relationships/image" Target="../media/image201.jpeg"/><Relationship Id="rId1" Type="http://schemas.openxmlformats.org/officeDocument/2006/relationships/slideLayout" Target="../slideLayouts/slideLayout2.xml"/><Relationship Id="rId2" Type="http://schemas.openxmlformats.org/officeDocument/2006/relationships/image" Target="../media/image198.png"/></Relationships>
</file>

<file path=ppt/slides/_rels/slide149.xml.rels><?xml version="1.0" encoding="UTF-8" standalone="yes"?>
<Relationships xmlns="http://schemas.openxmlformats.org/package/2006/relationships"><Relationship Id="rId3" Type="http://schemas.openxmlformats.org/officeDocument/2006/relationships/image" Target="../media/image203.jpeg"/><Relationship Id="rId4" Type="http://schemas.openxmlformats.org/officeDocument/2006/relationships/image" Target="../media/image204.jpeg"/><Relationship Id="rId5" Type="http://schemas.openxmlformats.org/officeDocument/2006/relationships/image" Target="../media/image205.png"/><Relationship Id="rId1" Type="http://schemas.openxmlformats.org/officeDocument/2006/relationships/slideLayout" Target="../slideLayouts/slideLayout2.xml"/><Relationship Id="rId2" Type="http://schemas.openxmlformats.org/officeDocument/2006/relationships/image" Target="../media/image202.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1.xml"/><Relationship Id="rId2" Type="http://schemas.openxmlformats.org/officeDocument/2006/relationships/image" Target="../media/image18.wmf"/></Relationships>
</file>

<file path=ppt/slides/_rels/slide150.xml.rels><?xml version="1.0" encoding="UTF-8" standalone="yes"?>
<Relationships xmlns="http://schemas.openxmlformats.org/package/2006/relationships"><Relationship Id="rId3" Type="http://schemas.openxmlformats.org/officeDocument/2006/relationships/image" Target="../media/image207.jpeg"/><Relationship Id="rId4" Type="http://schemas.openxmlformats.org/officeDocument/2006/relationships/image" Target="../media/image208.jpeg"/><Relationship Id="rId1" Type="http://schemas.openxmlformats.org/officeDocument/2006/relationships/slideLayout" Target="../slideLayouts/slideLayout13.xml"/><Relationship Id="rId2" Type="http://schemas.openxmlformats.org/officeDocument/2006/relationships/image" Target="../media/image206.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9.png"/><Relationship Id="rId3" Type="http://schemas.openxmlformats.org/officeDocument/2006/relationships/image" Target="../media/image21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160.xml.rels><?xml version="1.0" encoding="UTF-8" standalone="yes"?>
<Relationships xmlns="http://schemas.openxmlformats.org/package/2006/relationships"><Relationship Id="rId3" Type="http://schemas.openxmlformats.org/officeDocument/2006/relationships/image" Target="../media/image212.wmf"/><Relationship Id="rId4" Type="http://schemas.openxmlformats.org/officeDocument/2006/relationships/image" Target="../media/image213.wmf"/><Relationship Id="rId1" Type="http://schemas.openxmlformats.org/officeDocument/2006/relationships/slideLayout" Target="../slideLayouts/slideLayout2.xml"/><Relationship Id="rId2" Type="http://schemas.openxmlformats.org/officeDocument/2006/relationships/image" Target="../media/image211.wmf"/></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4.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14.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wmf"/><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25.jpeg"/><Relationship Id="rId10" Type="http://schemas.openxmlformats.org/officeDocument/2006/relationships/image" Target="../media/image26.jpeg"/><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5" Type="http://schemas.openxmlformats.org/officeDocument/2006/relationships/image" Target="../media/image31.jpeg"/><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7"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hyperlink" Target="http://www.dekalbcountysso.com/sso1.jpg" TargetMode="External"/><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3.bin"/><Relationship Id="rId5" Type="http://schemas.openxmlformats.org/officeDocument/2006/relationships/image" Target="../media/image45.emf"/><Relationship Id="rId6" Type="http://schemas.openxmlformats.org/officeDocument/2006/relationships/oleObject" Target="../embeddings/oleObject4.bin"/><Relationship Id="rId7" Type="http://schemas.openxmlformats.org/officeDocument/2006/relationships/image" Target="../media/image46.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wmf"/><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jpeg"/><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67.jpeg"/></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hyperlink" Target="http://www.dekalbcountysso.com/sso1.jpg"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eg"/><Relationship Id="rId3" Type="http://schemas.openxmlformats.org/officeDocument/2006/relationships/image" Target="../media/image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image" Target="../media/image6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80.png"/><Relationship Id="rId1" Type="http://schemas.openxmlformats.org/officeDocument/2006/relationships/vmlDrawing" Target="../drawings/vmlDrawing4.vml"/><Relationship Id="rId2"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oleObject" Target="../embeddings/oleObject6.bin"/><Relationship Id="rId5" Type="http://schemas.openxmlformats.org/officeDocument/2006/relationships/image" Target="../media/image81.wmf"/><Relationship Id="rId1" Type="http://schemas.openxmlformats.org/officeDocument/2006/relationships/vmlDrawing" Target="../drawings/vmlDrawing5.vml"/><Relationship Id="rId2"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83.png"/><Relationship Id="rId1" Type="http://schemas.openxmlformats.org/officeDocument/2006/relationships/vmlDrawing" Target="../drawings/vmlDrawing6.vml"/><Relationship Id="rId2"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4.w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2.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90.xml.rels><?xml version="1.0" encoding="UTF-8" standalone="yes"?>
<Relationships xmlns="http://schemas.openxmlformats.org/package/2006/relationships"><Relationship Id="rId11" Type="http://schemas.openxmlformats.org/officeDocument/2006/relationships/oleObject" Target="../embeddings/oleObject8.bin"/><Relationship Id="rId12" Type="http://schemas.openxmlformats.org/officeDocument/2006/relationships/image" Target="../media/image95.wmf"/><Relationship Id="rId13" Type="http://schemas.openxmlformats.org/officeDocument/2006/relationships/image" Target="../media/image104.wmf"/><Relationship Id="rId14" Type="http://schemas.openxmlformats.org/officeDocument/2006/relationships/image" Target="../media/image105.wmf"/><Relationship Id="rId15" Type="http://schemas.openxmlformats.org/officeDocument/2006/relationships/image" Target="../media/image106.wmf"/><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image" Target="../media/image96.wmf"/><Relationship Id="rId4" Type="http://schemas.openxmlformats.org/officeDocument/2006/relationships/image" Target="../media/image97.wmf"/><Relationship Id="rId5" Type="http://schemas.openxmlformats.org/officeDocument/2006/relationships/image" Target="../media/image98.wmf"/><Relationship Id="rId6" Type="http://schemas.openxmlformats.org/officeDocument/2006/relationships/image" Target="../media/image99.wmf"/><Relationship Id="rId7" Type="http://schemas.openxmlformats.org/officeDocument/2006/relationships/image" Target="../media/image100.wmf"/><Relationship Id="rId8" Type="http://schemas.openxmlformats.org/officeDocument/2006/relationships/image" Target="../media/image101.wmf"/><Relationship Id="rId9" Type="http://schemas.openxmlformats.org/officeDocument/2006/relationships/image" Target="../media/image102.wmf"/><Relationship Id="rId10" Type="http://schemas.openxmlformats.org/officeDocument/2006/relationships/image" Target="../media/image103.w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png"/><Relationship Id="rId3" Type="http://schemas.openxmlformats.org/officeDocument/2006/relationships/image" Target="../media/image8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png"/><Relationship Id="rId3" Type="http://schemas.openxmlformats.org/officeDocument/2006/relationships/image" Target="../media/image8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png"/></Relationships>
</file>

<file path=ppt/slides/_rels/slide94.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111.jpeg"/><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png"/><Relationship Id="rId3" Type="http://schemas.openxmlformats.org/officeDocument/2006/relationships/image" Target="../media/image89.png"/></Relationships>
</file>

<file path=ppt/slides/_rels/slide96.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1" Type="http://schemas.openxmlformats.org/officeDocument/2006/relationships/slideLayout" Target="../slideLayouts/slideLayout1.xml"/><Relationship Id="rId2" Type="http://schemas.openxmlformats.org/officeDocument/2006/relationships/image" Target="../media/image115.png"/></Relationships>
</file>

<file path=ppt/slides/_rels/slide99.xml.rels><?xml version="1.0" encoding="UTF-8" standalone="yes"?>
<Relationships xmlns="http://schemas.openxmlformats.org/package/2006/relationships"><Relationship Id="rId3" Type="http://schemas.openxmlformats.org/officeDocument/2006/relationships/hyperlink" Target="http://images.google.com/imgres?imgurl=http://www.glerl.noaa.gov/seagrant/GLWL/Benthos/Mollusca/Gastropods/Elimiavirginica.jpg&amp;imgrefurl=http://www.glerl.noaa.gov/seagrant/GLWL/Benthos/Mollusca/Gastropods/Gastropoda.html&amp;h=224&amp;w=227&amp;sz=11&amp;hl=en&amp;start=17&amp;tbnid=08pDo4WAYBt28M:&amp;tbnh=107&amp;tbnw=108&amp;prev=/images%3Fq%3Delimia%26svnum%3D10%26hl%3Den%26lr%3D" TargetMode="External"/><Relationship Id="rId4" Type="http://schemas.openxmlformats.org/officeDocument/2006/relationships/image" Target="../media/image120.jpeg"/><Relationship Id="rId5" Type="http://schemas.openxmlformats.org/officeDocument/2006/relationships/hyperlink" Target="http://www.lawestvector.org/Animation/larvaevideo.mpg" TargetMode="External"/><Relationship Id="rId6" Type="http://schemas.openxmlformats.org/officeDocument/2006/relationships/image" Target="../media/image121.jpeg"/><Relationship Id="rId1" Type="http://schemas.openxmlformats.org/officeDocument/2006/relationships/slideLayout" Target="../slideLayouts/slideLayout12.xml"/><Relationship Id="rId2" Type="http://schemas.openxmlformats.org/officeDocument/2006/relationships/image" Target="../media/image1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1371600" y="381000"/>
            <a:ext cx="580072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lgn="ctr"/>
            <a:r>
              <a:rPr lang="en-US" altLang="en-US" sz="4400" dirty="0">
                <a:effectLst>
                  <a:outerShdw blurRad="38100" dist="38100" dir="2700000" algn="tl">
                    <a:srgbClr val="000000"/>
                  </a:outerShdw>
                </a:effectLst>
                <a:latin typeface="Garamond" charset="0"/>
              </a:rPr>
              <a:t>Advanced MG Training</a:t>
            </a:r>
          </a:p>
          <a:p>
            <a:pPr algn="ctr"/>
            <a:r>
              <a:rPr lang="en-US" altLang="en-US" sz="4400" dirty="0">
                <a:effectLst>
                  <a:outerShdw blurRad="38100" dist="38100" dir="2700000" algn="tl">
                    <a:srgbClr val="000000"/>
                  </a:outerShdw>
                </a:effectLst>
                <a:latin typeface="Garamond" charset="0"/>
              </a:rPr>
              <a:t>Water </a:t>
            </a:r>
            <a:r>
              <a:rPr lang="en-US" altLang="en-US" sz="4400" dirty="0" err="1">
                <a:effectLst>
                  <a:outerShdw blurRad="38100" dist="38100" dir="2700000" algn="tl">
                    <a:srgbClr val="000000"/>
                  </a:outerShdw>
                </a:effectLst>
                <a:latin typeface="Garamond" charset="0"/>
              </a:rPr>
              <a:t>Monitioring</a:t>
            </a:r>
            <a:endParaRPr lang="en-US" altLang="en-US" sz="4400" dirty="0">
              <a:effectLst>
                <a:outerShdw blurRad="38100" dist="38100" dir="2700000" algn="tl">
                  <a:srgbClr val="000000"/>
                </a:outerShdw>
              </a:effectLst>
              <a:latin typeface="Garamond" charset="0"/>
            </a:endParaRPr>
          </a:p>
        </p:txBody>
      </p:sp>
      <p:sp>
        <p:nvSpPr>
          <p:cNvPr id="50194" name="Text Box 3090"/>
          <p:cNvSpPr txBox="1">
            <a:spLocks noChangeArrowheads="1"/>
          </p:cNvSpPr>
          <p:nvPr/>
        </p:nvSpPr>
        <p:spPr bwMode="auto">
          <a:xfrm>
            <a:off x="5715000" y="5791200"/>
            <a:ext cx="3327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r>
              <a:rPr lang="en-US" altLang="en-US" sz="1800">
                <a:solidFill>
                  <a:schemeClr val="tx2"/>
                </a:solidFill>
                <a:effectLst>
                  <a:outerShdw blurRad="38100" dist="38100" dir="2700000" algn="tl">
                    <a:srgbClr val="000000"/>
                  </a:outerShdw>
                </a:effectLst>
                <a:latin typeface="Garamond" charset="0"/>
              </a:rPr>
              <a:t>Frank Henning</a:t>
            </a:r>
          </a:p>
          <a:p>
            <a:r>
              <a:rPr lang="en-US" altLang="en-US" sz="1800">
                <a:solidFill>
                  <a:schemeClr val="tx2"/>
                </a:solidFill>
                <a:effectLst>
                  <a:outerShdw blurRad="38100" dist="38100" dir="2700000" algn="tl">
                    <a:srgbClr val="000000"/>
                  </a:outerShdw>
                </a:effectLst>
                <a:latin typeface="Garamond" charset="0"/>
              </a:rPr>
              <a:t>UGA Watershed Extensin Agent</a:t>
            </a:r>
          </a:p>
          <a:p>
            <a:r>
              <a:rPr lang="en-US" altLang="en-US" sz="1800">
                <a:solidFill>
                  <a:schemeClr val="tx2"/>
                </a:solidFill>
                <a:effectLst>
                  <a:outerShdw blurRad="38100" dist="38100" dir="2700000" algn="tl">
                    <a:srgbClr val="000000"/>
                  </a:outerShdw>
                </a:effectLst>
                <a:latin typeface="Garamond" charset="0"/>
              </a:rPr>
              <a:t>Upper Oconee Watershed</a:t>
            </a:r>
          </a:p>
        </p:txBody>
      </p:sp>
      <p:pic>
        <p:nvPicPr>
          <p:cNvPr id="50195" name="Picture 3091" descr="PPPo"/>
          <p:cNvPicPr>
            <a:picLocks noChangeAspect="1" noChangeArrowheads="1"/>
          </p:cNvPicPr>
          <p:nvPr/>
        </p:nvPicPr>
        <p:blipFill>
          <a:blip r:embed="rId3">
            <a:extLst>
              <a:ext uri="{28A0092B-C50C-407E-A947-70E740481C1C}">
                <a14:useLocalDpi xmlns:a14="http://schemas.microsoft.com/office/drawing/2010/main" val="0"/>
              </a:ext>
            </a:extLst>
          </a:blip>
          <a:srcRect l="14067" r="17160"/>
          <a:stretch>
            <a:fillRect/>
          </a:stretch>
        </p:blipFill>
        <p:spPr bwMode="auto">
          <a:xfrm>
            <a:off x="2057400" y="1828800"/>
            <a:ext cx="4495800" cy="3824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5" name="Rectangle 3"/>
          <p:cNvSpPr>
            <a:spLocks noGrp="1" noChangeArrowheads="1"/>
          </p:cNvSpPr>
          <p:nvPr>
            <p:ph type="body" sz="half" idx="1"/>
          </p:nvPr>
        </p:nvSpPr>
        <p:spPr>
          <a:xfrm>
            <a:off x="381000" y="1752600"/>
            <a:ext cx="3733800" cy="4800600"/>
          </a:xfrm>
        </p:spPr>
        <p:txBody>
          <a:bodyPr/>
          <a:lstStyle/>
          <a:p>
            <a:pPr>
              <a:lnSpc>
                <a:spcPct val="90000"/>
              </a:lnSpc>
              <a:buFont typeface="Wingdings" charset="2"/>
              <a:buNone/>
            </a:pPr>
            <a:r>
              <a:rPr lang="en-US" altLang="en-US" sz="2000" b="1"/>
              <a:t>What</a:t>
            </a:r>
          </a:p>
          <a:p>
            <a:pPr>
              <a:lnSpc>
                <a:spcPct val="90000"/>
              </a:lnSpc>
              <a:buClr>
                <a:schemeClr val="tx1"/>
              </a:buClr>
              <a:buFont typeface="Wingdings" charset="2"/>
              <a:buChar char="Ø"/>
            </a:pPr>
            <a:r>
              <a:rPr lang="en-US" altLang="en-US" sz="2000"/>
              <a:t>Inventory of Macroinvertebrates in the stream</a:t>
            </a:r>
          </a:p>
          <a:p>
            <a:pPr>
              <a:lnSpc>
                <a:spcPct val="90000"/>
              </a:lnSpc>
              <a:buClr>
                <a:schemeClr val="tx1"/>
              </a:buClr>
              <a:buFont typeface="Wingdings" charset="2"/>
              <a:buNone/>
            </a:pPr>
            <a:r>
              <a:rPr lang="en-US" altLang="en-US" sz="2000" b="1"/>
              <a:t>Why</a:t>
            </a:r>
          </a:p>
          <a:p>
            <a:pPr>
              <a:lnSpc>
                <a:spcPct val="90000"/>
              </a:lnSpc>
              <a:buClr>
                <a:schemeClr val="tx1"/>
              </a:buClr>
              <a:buFont typeface="Wingdings" charset="2"/>
              <a:buChar char="Ø"/>
            </a:pPr>
            <a:r>
              <a:rPr lang="en-US" altLang="en-US" sz="2000"/>
              <a:t>Stream health can be determined by the diversity of macroinvertebrates found.  The presence of macroinvertebrates indicate the quality of both water and habitat</a:t>
            </a:r>
          </a:p>
          <a:p>
            <a:pPr>
              <a:lnSpc>
                <a:spcPct val="90000"/>
              </a:lnSpc>
              <a:buClr>
                <a:schemeClr val="tx1"/>
              </a:buClr>
              <a:buFont typeface="Wingdings" charset="2"/>
              <a:buChar char="Ø"/>
            </a:pPr>
            <a:r>
              <a:rPr lang="en-US" altLang="en-US" sz="2000" b="1"/>
              <a:t>When </a:t>
            </a:r>
          </a:p>
          <a:p>
            <a:pPr>
              <a:lnSpc>
                <a:spcPct val="90000"/>
              </a:lnSpc>
              <a:buClr>
                <a:schemeClr val="tx1"/>
              </a:buClr>
              <a:buFont typeface="Wingdings" charset="2"/>
              <a:buChar char="Ø"/>
            </a:pPr>
            <a:r>
              <a:rPr lang="en-US" altLang="en-US" sz="2000"/>
              <a:t>Quarterly or once every season</a:t>
            </a:r>
            <a:endParaRPr lang="en-US" altLang="en-US" sz="2400"/>
          </a:p>
        </p:txBody>
      </p:sp>
      <p:pic>
        <p:nvPicPr>
          <p:cNvPr id="54282" name="Picture 10" descr="PPPo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436813"/>
            <a:ext cx="4779963" cy="3132137"/>
          </a:xfrm>
          <a:prstGeom prst="rect">
            <a:avLst/>
          </a:prstGeom>
          <a:noFill/>
          <a:extLst>
            <a:ext uri="{909E8E84-426E-40DD-AFC4-6F175D3DCCD1}">
              <a14:hiddenFill xmlns:a14="http://schemas.microsoft.com/office/drawing/2010/main">
                <a:solidFill>
                  <a:srgbClr val="FFFFFF"/>
                </a:solidFill>
              </a14:hiddenFill>
            </a:ext>
          </a:extLst>
        </p:spPr>
      </p:pic>
      <p:sp>
        <p:nvSpPr>
          <p:cNvPr id="54283" name="Rectangle 11"/>
          <p:cNvSpPr>
            <a:spLocks noGrp="1" noRot="1" noChangeArrowheads="1"/>
          </p:cNvSpPr>
          <p:nvPr>
            <p:ph type="title"/>
          </p:nvPr>
        </p:nvSpPr>
        <p:spPr/>
        <p:txBody>
          <a:bodyPr/>
          <a:lstStyle/>
          <a:p>
            <a:r>
              <a:rPr lang="en-US" altLang="en-US"/>
              <a:t>Macroinvertebrate Monitoring</a:t>
            </a:r>
          </a:p>
        </p:txBody>
      </p:sp>
    </p:spTree>
  </p:cSld>
  <p:clrMapOvr>
    <a:masterClrMapping/>
  </p:clrMapOvr>
  <p:transition advClick="0"/>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rrowheads="1"/>
          </p:cNvSpPr>
          <p:nvPr>
            <p:ph type="title"/>
          </p:nvPr>
        </p:nvSpPr>
        <p:spPr>
          <a:xfrm>
            <a:off x="685800" y="609600"/>
            <a:ext cx="6629400" cy="1143000"/>
          </a:xfrm>
        </p:spPr>
        <p:txBody>
          <a:bodyPr/>
          <a:lstStyle/>
          <a:p>
            <a:r>
              <a:rPr lang="en-US" altLang="en-US" sz="3200"/>
              <a:t>Benthic macroinvertebrates</a:t>
            </a:r>
            <a:br>
              <a:rPr lang="en-US" altLang="en-US" sz="3200"/>
            </a:br>
            <a:r>
              <a:rPr lang="en-US" altLang="en-US" sz="3200"/>
              <a:t>indicators of water quality</a:t>
            </a:r>
          </a:p>
        </p:txBody>
      </p:sp>
      <p:sp>
        <p:nvSpPr>
          <p:cNvPr id="182275" name="Rectangle 3"/>
          <p:cNvSpPr>
            <a:spLocks noGrp="1" noChangeArrowheads="1"/>
          </p:cNvSpPr>
          <p:nvPr>
            <p:ph type="body" idx="1"/>
          </p:nvPr>
        </p:nvSpPr>
        <p:spPr>
          <a:xfrm>
            <a:off x="457200" y="2133600"/>
            <a:ext cx="8229600" cy="3992563"/>
          </a:xfrm>
        </p:spPr>
        <p:txBody>
          <a:bodyPr/>
          <a:lstStyle/>
          <a:p>
            <a:r>
              <a:rPr lang="en-US" altLang="en-US" sz="2800"/>
              <a:t>Ubiquitous in aquatic habitats</a:t>
            </a:r>
          </a:p>
          <a:p>
            <a:r>
              <a:rPr lang="en-US" altLang="en-US" sz="2800"/>
              <a:t>Resident monitors</a:t>
            </a:r>
          </a:p>
          <a:p>
            <a:r>
              <a:rPr lang="en-US" altLang="en-US" sz="2800"/>
              <a:t>Generally restricted mobility</a:t>
            </a:r>
          </a:p>
          <a:p>
            <a:r>
              <a:rPr lang="en-US" altLang="en-US" sz="2800"/>
              <a:t>Multi-year life cycles</a:t>
            </a:r>
          </a:p>
          <a:p>
            <a:r>
              <a:rPr lang="en-US" altLang="en-US" sz="2800"/>
              <a:t>Easy to identify</a:t>
            </a:r>
          </a:p>
          <a:p>
            <a:r>
              <a:rPr lang="en-US" altLang="en-US" sz="2800"/>
              <a:t>Documented stress response</a:t>
            </a:r>
          </a:p>
          <a:p>
            <a:r>
              <a:rPr lang="en-US" altLang="en-US" sz="2800"/>
              <a:t>Establish biological criteria </a:t>
            </a:r>
          </a:p>
        </p:txBody>
      </p:sp>
      <p:pic>
        <p:nvPicPr>
          <p:cNvPr id="182276" name="Picture 4" descr="pond_crayfish-mai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743200"/>
            <a:ext cx="2743200" cy="20621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rrowheads="1"/>
          </p:cNvSpPr>
          <p:nvPr>
            <p:ph type="title"/>
          </p:nvPr>
        </p:nvSpPr>
        <p:spPr>
          <a:xfrm>
            <a:off x="0" y="277813"/>
            <a:ext cx="9144000" cy="1143000"/>
          </a:xfrm>
        </p:spPr>
        <p:txBody>
          <a:bodyPr/>
          <a:lstStyle/>
          <a:p>
            <a:r>
              <a:rPr lang="en-US" altLang="en-US" sz="3200"/>
              <a:t>What are Benthic Macroinvertebrates</a:t>
            </a:r>
            <a:r>
              <a:rPr lang="en-US" altLang="en-US"/>
              <a:t>?</a:t>
            </a:r>
            <a:endParaRPr lang="en-US" altLang="en-US" sz="4800"/>
          </a:p>
        </p:txBody>
      </p:sp>
      <p:sp>
        <p:nvSpPr>
          <p:cNvPr id="183299" name="Rectangle 3"/>
          <p:cNvSpPr>
            <a:spLocks noGrp="1" noChangeArrowheads="1"/>
          </p:cNvSpPr>
          <p:nvPr>
            <p:ph type="body" idx="1"/>
          </p:nvPr>
        </p:nvSpPr>
        <p:spPr>
          <a:xfrm>
            <a:off x="762000" y="1447800"/>
            <a:ext cx="5715000" cy="4876800"/>
          </a:xfrm>
        </p:spPr>
        <p:txBody>
          <a:bodyPr/>
          <a:lstStyle/>
          <a:p>
            <a:pPr>
              <a:lnSpc>
                <a:spcPct val="90000"/>
              </a:lnSpc>
            </a:pPr>
            <a:r>
              <a:rPr lang="en-US" altLang="en-US"/>
              <a:t>Commonly referred to as: “macros”</a:t>
            </a:r>
          </a:p>
          <a:p>
            <a:pPr>
              <a:lnSpc>
                <a:spcPct val="90000"/>
              </a:lnSpc>
            </a:pPr>
            <a:r>
              <a:rPr lang="en-US" altLang="en-US"/>
              <a:t>Benthic = bottom dwelling</a:t>
            </a:r>
          </a:p>
          <a:p>
            <a:pPr>
              <a:lnSpc>
                <a:spcPct val="90000"/>
              </a:lnSpc>
            </a:pPr>
            <a:r>
              <a:rPr lang="en-US" altLang="en-US"/>
              <a:t>Macro = large enough to be seen without aid of a microscope</a:t>
            </a:r>
          </a:p>
          <a:p>
            <a:pPr>
              <a:lnSpc>
                <a:spcPct val="90000"/>
              </a:lnSpc>
            </a:pPr>
            <a:r>
              <a:rPr lang="en-US" altLang="en-US"/>
              <a:t>Invertebrate =  without a backbone</a:t>
            </a:r>
          </a:p>
          <a:p>
            <a:pPr lvl="1">
              <a:lnSpc>
                <a:spcPct val="90000"/>
              </a:lnSpc>
            </a:pPr>
            <a:endParaRPr lang="en-US" altLang="en-US"/>
          </a:p>
        </p:txBody>
      </p:sp>
      <p:grpSp>
        <p:nvGrpSpPr>
          <p:cNvPr id="183300" name="Group 4"/>
          <p:cNvGrpSpPr>
            <a:grpSpLocks/>
          </p:cNvGrpSpPr>
          <p:nvPr/>
        </p:nvGrpSpPr>
        <p:grpSpPr bwMode="auto">
          <a:xfrm>
            <a:off x="6654800" y="1524000"/>
            <a:ext cx="2032000" cy="4724400"/>
            <a:chOff x="4080" y="1008"/>
            <a:chExt cx="1280" cy="2976"/>
          </a:xfrm>
        </p:grpSpPr>
        <p:pic>
          <p:nvPicPr>
            <p:cNvPr id="1833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0" y="1008"/>
              <a:ext cx="1280"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33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 y="2016"/>
              <a:ext cx="1280"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33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0" y="3024"/>
              <a:ext cx="1280"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body" idx="1"/>
          </p:nvPr>
        </p:nvSpPr>
        <p:spPr>
          <a:xfrm>
            <a:off x="3124200" y="609600"/>
            <a:ext cx="4953000" cy="5943600"/>
          </a:xfrm>
          <a:noFill/>
          <a:ln/>
        </p:spPr>
        <p:txBody>
          <a:bodyPr lIns="91440" tIns="45720" rIns="91440" bIns="45720"/>
          <a:lstStyle/>
          <a:p>
            <a:pPr>
              <a:lnSpc>
                <a:spcPct val="90000"/>
              </a:lnSpc>
              <a:buFont typeface="Wingdings" charset="2"/>
              <a:buNone/>
            </a:pPr>
            <a:r>
              <a:rPr lang="en-US" altLang="en-US" sz="2800"/>
              <a:t>Common benthic macroinvertebrates include:</a:t>
            </a:r>
          </a:p>
          <a:p>
            <a:pPr lvl="1">
              <a:lnSpc>
                <a:spcPct val="90000"/>
              </a:lnSpc>
            </a:pPr>
            <a:r>
              <a:rPr lang="en-US" altLang="en-US" sz="2400" i="1"/>
              <a:t>insects</a:t>
            </a:r>
            <a:r>
              <a:rPr lang="en-US" altLang="en-US" sz="2400"/>
              <a:t> (stonefly, dragonfly)</a:t>
            </a:r>
          </a:p>
          <a:p>
            <a:pPr lvl="1">
              <a:lnSpc>
                <a:spcPct val="90000"/>
              </a:lnSpc>
            </a:pPr>
            <a:r>
              <a:rPr lang="en-US" altLang="en-US" sz="2400" i="1"/>
              <a:t>annelids</a:t>
            </a:r>
            <a:r>
              <a:rPr lang="en-US" altLang="en-US" sz="2400"/>
              <a:t> (aquatic earthworms, leeches) </a:t>
            </a:r>
          </a:p>
          <a:p>
            <a:pPr lvl="1">
              <a:lnSpc>
                <a:spcPct val="90000"/>
              </a:lnSpc>
            </a:pPr>
            <a:r>
              <a:rPr lang="en-US" altLang="en-US" sz="2400" i="1"/>
              <a:t>crustaceans</a:t>
            </a:r>
            <a:r>
              <a:rPr lang="en-US" altLang="en-US" sz="2400"/>
              <a:t> (amphipods, crayfish shrimps)</a:t>
            </a:r>
          </a:p>
          <a:p>
            <a:pPr lvl="1">
              <a:lnSpc>
                <a:spcPct val="90000"/>
              </a:lnSpc>
            </a:pPr>
            <a:r>
              <a:rPr lang="en-US" altLang="en-US" sz="2400"/>
              <a:t> </a:t>
            </a:r>
            <a:r>
              <a:rPr lang="en-US" altLang="en-US" sz="2400" i="1"/>
              <a:t>mollusks</a:t>
            </a:r>
            <a:r>
              <a:rPr lang="en-US" altLang="en-US" sz="2400"/>
              <a:t> (clams and snails)</a:t>
            </a:r>
          </a:p>
          <a:p>
            <a:pPr>
              <a:lnSpc>
                <a:spcPct val="90000"/>
              </a:lnSpc>
              <a:buFont typeface="Wingdings" charset="2"/>
              <a:buNone/>
            </a:pPr>
            <a:endParaRPr lang="en-US" altLang="en-US" sz="2800"/>
          </a:p>
          <a:p>
            <a:pPr>
              <a:lnSpc>
                <a:spcPct val="90000"/>
              </a:lnSpc>
              <a:buFont typeface="Wingdings" charset="2"/>
              <a:buNone/>
            </a:pPr>
            <a:r>
              <a:rPr lang="en-US" altLang="en-US" sz="2800"/>
              <a:t>4 Functional Feeding Groups</a:t>
            </a:r>
          </a:p>
          <a:p>
            <a:pPr lvl="1">
              <a:lnSpc>
                <a:spcPct val="90000"/>
              </a:lnSpc>
            </a:pPr>
            <a:r>
              <a:rPr lang="en-US" altLang="en-US" sz="2400"/>
              <a:t>Shredders</a:t>
            </a:r>
          </a:p>
          <a:p>
            <a:pPr lvl="1">
              <a:lnSpc>
                <a:spcPct val="90000"/>
              </a:lnSpc>
            </a:pPr>
            <a:r>
              <a:rPr lang="en-US" altLang="en-US" sz="2400"/>
              <a:t>Grazers</a:t>
            </a:r>
          </a:p>
          <a:p>
            <a:pPr lvl="1">
              <a:lnSpc>
                <a:spcPct val="90000"/>
              </a:lnSpc>
            </a:pPr>
            <a:r>
              <a:rPr lang="en-US" altLang="en-US" sz="2400"/>
              <a:t>Collectors</a:t>
            </a:r>
          </a:p>
          <a:p>
            <a:pPr lvl="1">
              <a:lnSpc>
                <a:spcPct val="90000"/>
              </a:lnSpc>
            </a:pPr>
            <a:r>
              <a:rPr lang="en-US" altLang="en-US" sz="2400"/>
              <a:t>Predators</a:t>
            </a:r>
          </a:p>
        </p:txBody>
      </p:sp>
      <p:pic>
        <p:nvPicPr>
          <p:cNvPr id="184323" name="Picture 3" descr="dragonfly nym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2562225" cy="1428750"/>
          </a:xfrm>
          <a:prstGeom prst="rect">
            <a:avLst/>
          </a:prstGeom>
          <a:noFill/>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184324" name="Picture 4" descr="annel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438400"/>
            <a:ext cx="2438400" cy="1630363"/>
          </a:xfrm>
          <a:prstGeom prst="rect">
            <a:avLst/>
          </a:prstGeom>
          <a:noFill/>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184325" name="Picture 5" descr="isop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419600"/>
            <a:ext cx="2466975" cy="1847850"/>
          </a:xfrm>
          <a:prstGeom prst="rect">
            <a:avLst/>
          </a:prstGeom>
          <a:noFill/>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rrowheads="1"/>
          </p:cNvSpPr>
          <p:nvPr>
            <p:ph type="title"/>
          </p:nvPr>
        </p:nvSpPr>
        <p:spPr>
          <a:xfrm>
            <a:off x="762000" y="760413"/>
            <a:ext cx="2667000" cy="604837"/>
          </a:xfrm>
        </p:spPr>
        <p:txBody>
          <a:bodyPr/>
          <a:lstStyle/>
          <a:p>
            <a:pPr algn="l"/>
            <a:r>
              <a:rPr lang="en-US" altLang="en-US" sz="4000"/>
              <a:t>Shredders</a:t>
            </a:r>
          </a:p>
        </p:txBody>
      </p:sp>
      <p:sp>
        <p:nvSpPr>
          <p:cNvPr id="186371" name="Rectangle 3"/>
          <p:cNvSpPr>
            <a:spLocks noGrp="1" noChangeArrowheads="1"/>
          </p:cNvSpPr>
          <p:nvPr>
            <p:ph type="body" idx="1"/>
          </p:nvPr>
        </p:nvSpPr>
        <p:spPr>
          <a:xfrm>
            <a:off x="228600" y="1676400"/>
            <a:ext cx="3048000" cy="4800600"/>
          </a:xfrm>
        </p:spPr>
        <p:txBody>
          <a:bodyPr/>
          <a:lstStyle/>
          <a:p>
            <a:r>
              <a:rPr lang="en-US" altLang="en-US"/>
              <a:t>Commonly found in leaf packs</a:t>
            </a:r>
          </a:p>
        </p:txBody>
      </p:sp>
      <p:pic>
        <p:nvPicPr>
          <p:cNvPr id="186372" name="Picture 4" descr="Leafpro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914400"/>
            <a:ext cx="4038600" cy="2466975"/>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86373" name="Picture 5" descr="crane f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352800"/>
            <a:ext cx="601663" cy="251460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86374" name="Picture 6" descr="File000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3657600"/>
            <a:ext cx="4038600" cy="243840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86375" name="Text Box 7"/>
          <p:cNvSpPr txBox="1">
            <a:spLocks noChangeArrowheads="1"/>
          </p:cNvSpPr>
          <p:nvPr/>
        </p:nvSpPr>
        <p:spPr bwMode="auto">
          <a:xfrm>
            <a:off x="1828800" y="5943600"/>
            <a:ext cx="1393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2400" b="0">
                <a:solidFill>
                  <a:schemeClr val="tx1"/>
                </a:solidFill>
                <a:effectLst/>
                <a:latin typeface="Times New Roman" charset="0"/>
              </a:rPr>
              <a:t>Crane Fly</a:t>
            </a:r>
          </a:p>
        </p:txBody>
      </p:sp>
      <p:sp>
        <p:nvSpPr>
          <p:cNvPr id="186376" name="Text Box 8"/>
          <p:cNvSpPr txBox="1">
            <a:spLocks noChangeArrowheads="1"/>
          </p:cNvSpPr>
          <p:nvPr/>
        </p:nvSpPr>
        <p:spPr bwMode="auto">
          <a:xfrm>
            <a:off x="5486400" y="6172200"/>
            <a:ext cx="1360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2400" b="0">
                <a:solidFill>
                  <a:schemeClr val="tx1"/>
                </a:solidFill>
                <a:effectLst/>
                <a:latin typeface="Times New Roman" charset="0"/>
              </a:rPr>
              <a:t>Stone Fly</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rrowheads="1"/>
          </p:cNvSpPr>
          <p:nvPr>
            <p:ph type="title"/>
          </p:nvPr>
        </p:nvSpPr>
        <p:spPr>
          <a:xfrm>
            <a:off x="457200" y="273050"/>
            <a:ext cx="8229600" cy="681038"/>
          </a:xfrm>
        </p:spPr>
        <p:txBody>
          <a:bodyPr/>
          <a:lstStyle/>
          <a:p>
            <a:pPr algn="l"/>
            <a:r>
              <a:rPr lang="en-US" altLang="en-US" sz="4000"/>
              <a:t>Collectors – Filter Feeders</a:t>
            </a:r>
          </a:p>
        </p:txBody>
      </p:sp>
      <p:sp>
        <p:nvSpPr>
          <p:cNvPr id="188419" name="Rectangle 3"/>
          <p:cNvSpPr>
            <a:spLocks noGrp="1" noChangeArrowheads="1"/>
          </p:cNvSpPr>
          <p:nvPr>
            <p:ph type="body" idx="1"/>
          </p:nvPr>
        </p:nvSpPr>
        <p:spPr>
          <a:xfrm>
            <a:off x="228600" y="1600200"/>
            <a:ext cx="2878138" cy="3741738"/>
          </a:xfrm>
        </p:spPr>
        <p:txBody>
          <a:bodyPr/>
          <a:lstStyle/>
          <a:p>
            <a:r>
              <a:rPr lang="en-US" altLang="en-US"/>
              <a:t>Filter organic matter from water column</a:t>
            </a:r>
          </a:p>
        </p:txBody>
      </p:sp>
      <p:pic>
        <p:nvPicPr>
          <p:cNvPr id="188420" name="Picture 4" descr="Siphlon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735138"/>
            <a:ext cx="2971800" cy="1776412"/>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88421" name="Picture 5" descr="black f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905000"/>
            <a:ext cx="1176338" cy="335280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88422" name="Rectangle 6"/>
          <p:cNvSpPr>
            <a:spLocks noChangeArrowheads="1"/>
          </p:cNvSpPr>
          <p:nvPr/>
        </p:nvSpPr>
        <p:spPr bwMode="auto">
          <a:xfrm>
            <a:off x="838200" y="5638800"/>
            <a:ext cx="4133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r>
              <a:rPr lang="en-US" altLang="en-US" sz="2400" b="0">
                <a:solidFill>
                  <a:schemeClr val="tx1"/>
                </a:solidFill>
                <a:effectLst/>
                <a:latin typeface="Times New Roman" charset="0"/>
              </a:rPr>
              <a:t>Caddisfly nets in the current</a:t>
            </a:r>
            <a:r>
              <a:rPr lang="en-US" altLang="en-US" sz="1800" b="0">
                <a:solidFill>
                  <a:schemeClr val="tx1"/>
                </a:solidFill>
                <a:effectLst/>
              </a:rPr>
              <a:t>.  </a:t>
            </a:r>
          </a:p>
        </p:txBody>
      </p:sp>
      <p:pic>
        <p:nvPicPr>
          <p:cNvPr id="1884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581400"/>
            <a:ext cx="3048000" cy="248126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8424" name="Text Box 8"/>
          <p:cNvSpPr txBox="1">
            <a:spLocks noChangeArrowheads="1"/>
          </p:cNvSpPr>
          <p:nvPr/>
        </p:nvSpPr>
        <p:spPr bwMode="auto">
          <a:xfrm>
            <a:off x="5318125" y="6521450"/>
            <a:ext cx="38258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altLang="en-US" sz="1600" b="0">
                <a:solidFill>
                  <a:schemeClr val="tx1"/>
                </a:solidFill>
                <a:effectLst/>
                <a:latin typeface="Times New Roman" charset="0"/>
              </a:rPr>
              <a:t>http://www.westol.com/~towhee/</a:t>
            </a:r>
          </a:p>
        </p:txBody>
      </p:sp>
      <p:sp>
        <p:nvSpPr>
          <p:cNvPr id="188425" name="Text Box 9"/>
          <p:cNvSpPr txBox="1">
            <a:spLocks noChangeArrowheads="1"/>
          </p:cNvSpPr>
          <p:nvPr/>
        </p:nvSpPr>
        <p:spPr bwMode="auto">
          <a:xfrm>
            <a:off x="1752600" y="4343400"/>
            <a:ext cx="13763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2400" b="0">
                <a:solidFill>
                  <a:schemeClr val="tx1"/>
                </a:solidFill>
                <a:effectLst/>
                <a:latin typeface="Times New Roman" charset="0"/>
              </a:rPr>
              <a:t>Black Fly</a:t>
            </a:r>
          </a:p>
          <a:p>
            <a:pPr eaLnBrk="1" hangingPunct="1"/>
            <a:r>
              <a:rPr lang="en-US" altLang="en-US" sz="2400" b="0">
                <a:solidFill>
                  <a:schemeClr val="tx1"/>
                </a:solidFill>
                <a:effectLst/>
                <a:latin typeface="Times New Roman" charset="0"/>
              </a:rPr>
              <a:t>Larvae</a:t>
            </a:r>
          </a:p>
        </p:txBody>
      </p:sp>
      <p:sp>
        <p:nvSpPr>
          <p:cNvPr id="188426" name="Text Box 10"/>
          <p:cNvSpPr txBox="1">
            <a:spLocks noChangeArrowheads="1"/>
          </p:cNvSpPr>
          <p:nvPr/>
        </p:nvSpPr>
        <p:spPr bwMode="auto">
          <a:xfrm>
            <a:off x="5867400" y="9144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r>
              <a:rPr lang="en-US" altLang="en-US" sz="2400" b="0">
                <a:solidFill>
                  <a:schemeClr val="tx1"/>
                </a:solidFill>
                <a:effectLst/>
                <a:latin typeface="Times New Roman" charset="0"/>
              </a:rPr>
              <a:t>Mayfly</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rrowheads="1"/>
          </p:cNvSpPr>
          <p:nvPr>
            <p:ph type="title"/>
          </p:nvPr>
        </p:nvSpPr>
        <p:spPr>
          <a:xfrm>
            <a:off x="457200" y="273050"/>
            <a:ext cx="8229600" cy="681038"/>
          </a:xfrm>
        </p:spPr>
        <p:txBody>
          <a:bodyPr/>
          <a:lstStyle/>
          <a:p>
            <a:pPr algn="l"/>
            <a:r>
              <a:rPr lang="en-US" altLang="en-US" sz="4000"/>
              <a:t>Grazers</a:t>
            </a:r>
          </a:p>
        </p:txBody>
      </p:sp>
      <p:sp>
        <p:nvSpPr>
          <p:cNvPr id="190467" name="Rectangle 3"/>
          <p:cNvSpPr>
            <a:spLocks noGrp="1" noChangeArrowheads="1"/>
          </p:cNvSpPr>
          <p:nvPr>
            <p:ph type="body" idx="1"/>
          </p:nvPr>
        </p:nvSpPr>
        <p:spPr>
          <a:xfrm>
            <a:off x="457200" y="1600200"/>
            <a:ext cx="4648200" cy="4876800"/>
          </a:xfrm>
        </p:spPr>
        <p:txBody>
          <a:bodyPr/>
          <a:lstStyle/>
          <a:p>
            <a:r>
              <a:rPr lang="en-US" altLang="en-US"/>
              <a:t>Feeds on periphyton attached to rocks, large woody debris</a:t>
            </a:r>
          </a:p>
        </p:txBody>
      </p:sp>
      <p:pic>
        <p:nvPicPr>
          <p:cNvPr id="190468" name="Picture 4" descr="Hept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219200"/>
            <a:ext cx="3733800" cy="248920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90469" name="Picture 5" descr="Elmid beetl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8738" y="4191000"/>
            <a:ext cx="2125662" cy="243840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90470" name="Picture 6" descr="Sna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886200"/>
            <a:ext cx="3657600" cy="243840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90471" name="Text Box 7"/>
          <p:cNvSpPr txBox="1">
            <a:spLocks noChangeArrowheads="1"/>
          </p:cNvSpPr>
          <p:nvPr/>
        </p:nvSpPr>
        <p:spPr bwMode="auto">
          <a:xfrm>
            <a:off x="822325" y="5680075"/>
            <a:ext cx="1746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2400" b="0">
                <a:solidFill>
                  <a:schemeClr val="tx1"/>
                </a:solidFill>
                <a:effectLst/>
                <a:latin typeface="Times New Roman" charset="0"/>
              </a:rPr>
              <a:t>Riffle Beetle</a:t>
            </a:r>
          </a:p>
        </p:txBody>
      </p:sp>
      <p:sp>
        <p:nvSpPr>
          <p:cNvPr id="190472" name="Text Box 8"/>
          <p:cNvSpPr txBox="1">
            <a:spLocks noChangeArrowheads="1"/>
          </p:cNvSpPr>
          <p:nvPr/>
        </p:nvSpPr>
        <p:spPr bwMode="auto">
          <a:xfrm>
            <a:off x="7467600" y="762000"/>
            <a:ext cx="1081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2400" b="0">
                <a:solidFill>
                  <a:schemeClr val="tx1"/>
                </a:solidFill>
                <a:effectLst/>
                <a:latin typeface="Times New Roman" charset="0"/>
              </a:rPr>
              <a:t>Mayfly</a:t>
            </a:r>
          </a:p>
        </p:txBody>
      </p:sp>
      <p:sp>
        <p:nvSpPr>
          <p:cNvPr id="190473" name="Text Box 9"/>
          <p:cNvSpPr txBox="1">
            <a:spLocks noChangeArrowheads="1"/>
          </p:cNvSpPr>
          <p:nvPr/>
        </p:nvSpPr>
        <p:spPr bwMode="auto">
          <a:xfrm>
            <a:off x="6858000" y="6400800"/>
            <a:ext cx="928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2400" b="0">
                <a:solidFill>
                  <a:schemeClr val="tx1"/>
                </a:solidFill>
                <a:effectLst/>
                <a:latin typeface="Times New Roman" charset="0"/>
              </a:rPr>
              <a:t>Snails</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rrowheads="1"/>
          </p:cNvSpPr>
          <p:nvPr>
            <p:ph type="title"/>
          </p:nvPr>
        </p:nvSpPr>
        <p:spPr>
          <a:xfrm>
            <a:off x="533400" y="1066800"/>
            <a:ext cx="2667000" cy="755650"/>
          </a:xfrm>
        </p:spPr>
        <p:txBody>
          <a:bodyPr/>
          <a:lstStyle/>
          <a:p>
            <a:pPr algn="l"/>
            <a:r>
              <a:rPr lang="en-US" altLang="en-US" sz="4000"/>
              <a:t>Predators</a:t>
            </a:r>
          </a:p>
        </p:txBody>
      </p:sp>
      <p:sp>
        <p:nvSpPr>
          <p:cNvPr id="192515" name="Rectangle 3"/>
          <p:cNvSpPr>
            <a:spLocks noGrp="1" noChangeArrowheads="1"/>
          </p:cNvSpPr>
          <p:nvPr>
            <p:ph type="body" idx="1"/>
          </p:nvPr>
        </p:nvSpPr>
        <p:spPr>
          <a:xfrm>
            <a:off x="381000" y="1981200"/>
            <a:ext cx="3429000" cy="1295400"/>
          </a:xfrm>
        </p:spPr>
        <p:txBody>
          <a:bodyPr/>
          <a:lstStyle/>
          <a:p>
            <a:r>
              <a:rPr lang="en-US" altLang="en-US"/>
              <a:t>Feed on other organisms</a:t>
            </a:r>
          </a:p>
        </p:txBody>
      </p:sp>
      <p:pic>
        <p:nvPicPr>
          <p:cNvPr id="192516" name="Picture 4" descr="File0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219200"/>
            <a:ext cx="2006600" cy="320040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92517" name="Picture 5" descr="dragonfly nymph"/>
          <p:cNvPicPr>
            <a:picLocks noChangeAspect="1" noChangeArrowheads="1"/>
          </p:cNvPicPr>
          <p:nvPr/>
        </p:nvPicPr>
        <p:blipFill>
          <a:blip r:embed="rId4">
            <a:extLst>
              <a:ext uri="{28A0092B-C50C-407E-A947-70E740481C1C}">
                <a14:useLocalDpi xmlns:a14="http://schemas.microsoft.com/office/drawing/2010/main" val="0"/>
              </a:ext>
            </a:extLst>
          </a:blip>
          <a:srcRect b="7692"/>
          <a:stretch>
            <a:fillRect/>
          </a:stretch>
        </p:blipFill>
        <p:spPr bwMode="auto">
          <a:xfrm>
            <a:off x="4114800" y="1143000"/>
            <a:ext cx="1935163" cy="3200400"/>
          </a:xfrm>
          <a:prstGeom prst="rect">
            <a:avLst/>
          </a:prstGeom>
          <a:noFill/>
          <a:ln w="28575">
            <a:solidFill>
              <a:schemeClr val="bg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pic>
        <p:nvPicPr>
          <p:cNvPr id="192518" name="Picture 6" descr="damself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5181600"/>
            <a:ext cx="3381375" cy="1323975"/>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92519" name="Text Box 7"/>
          <p:cNvSpPr txBox="1">
            <a:spLocks noChangeArrowheads="1"/>
          </p:cNvSpPr>
          <p:nvPr/>
        </p:nvSpPr>
        <p:spPr bwMode="auto">
          <a:xfrm>
            <a:off x="4343400" y="533400"/>
            <a:ext cx="1436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2400" b="0">
                <a:solidFill>
                  <a:schemeClr val="tx1"/>
                </a:solidFill>
                <a:effectLst/>
                <a:latin typeface="Times New Roman" charset="0"/>
              </a:rPr>
              <a:t>Dragonfly</a:t>
            </a:r>
          </a:p>
        </p:txBody>
      </p:sp>
      <p:sp>
        <p:nvSpPr>
          <p:cNvPr id="192520" name="Text Box 8"/>
          <p:cNvSpPr txBox="1">
            <a:spLocks noChangeArrowheads="1"/>
          </p:cNvSpPr>
          <p:nvPr/>
        </p:nvSpPr>
        <p:spPr bwMode="auto">
          <a:xfrm>
            <a:off x="6629400" y="5257800"/>
            <a:ext cx="1452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2400" b="0">
                <a:solidFill>
                  <a:schemeClr val="tx1"/>
                </a:solidFill>
                <a:effectLst/>
                <a:latin typeface="Times New Roman" charset="0"/>
              </a:rPr>
              <a:t>Damselfly</a:t>
            </a:r>
          </a:p>
        </p:txBody>
      </p:sp>
      <p:sp>
        <p:nvSpPr>
          <p:cNvPr id="192521" name="Text Box 9"/>
          <p:cNvSpPr txBox="1">
            <a:spLocks noChangeArrowheads="1"/>
          </p:cNvSpPr>
          <p:nvPr/>
        </p:nvSpPr>
        <p:spPr bwMode="auto">
          <a:xfrm>
            <a:off x="6705600" y="609600"/>
            <a:ext cx="1216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2400" b="0">
                <a:solidFill>
                  <a:schemeClr val="tx1"/>
                </a:solidFill>
                <a:effectLst/>
                <a:latin typeface="Times New Roman" charset="0"/>
              </a:rPr>
              <a:t>Stonefly</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rrowheads="1"/>
          </p:cNvSpPr>
          <p:nvPr>
            <p:ph type="title"/>
          </p:nvPr>
        </p:nvSpPr>
        <p:spPr/>
        <p:txBody>
          <a:bodyPr/>
          <a:lstStyle/>
          <a:p>
            <a:r>
              <a:rPr lang="en-US" altLang="en-US"/>
              <a:t>Volunteer Monitoring</a:t>
            </a:r>
          </a:p>
        </p:txBody>
      </p:sp>
      <p:sp>
        <p:nvSpPr>
          <p:cNvPr id="194563" name="Rectangle 3"/>
          <p:cNvSpPr>
            <a:spLocks noGrp="1" noChangeArrowheads="1"/>
          </p:cNvSpPr>
          <p:nvPr>
            <p:ph type="body" idx="1"/>
          </p:nvPr>
        </p:nvSpPr>
        <p:spPr/>
        <p:txBody>
          <a:bodyPr/>
          <a:lstStyle/>
          <a:p>
            <a:r>
              <a:rPr lang="en-US" altLang="en-US"/>
              <a:t>Alabama Water Watch</a:t>
            </a:r>
          </a:p>
          <a:p>
            <a:r>
              <a:rPr lang="en-US" altLang="en-US"/>
              <a:t>Georgia Adopt-A-Stream</a:t>
            </a:r>
          </a:p>
          <a:p>
            <a:endParaRPr lang="en-US" altLang="en-US"/>
          </a:p>
          <a:p>
            <a:r>
              <a:rPr lang="en-US" altLang="en-US"/>
              <a:t>Rapid assessments that assign stream health numbers based on macroinvertebrates.  Can be compared annually for trends.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rrowheads="1"/>
          </p:cNvSpPr>
          <p:nvPr>
            <p:ph type="title"/>
          </p:nvPr>
        </p:nvSpPr>
        <p:spPr>
          <a:xfrm>
            <a:off x="685800" y="608013"/>
            <a:ext cx="7772400" cy="757237"/>
          </a:xfrm>
        </p:spPr>
        <p:txBody>
          <a:bodyPr/>
          <a:lstStyle/>
          <a:p>
            <a:r>
              <a:rPr lang="en-US" altLang="en-US" sz="4000"/>
              <a:t>Bioindicators</a:t>
            </a:r>
            <a:endParaRPr lang="en-US" altLang="en-US"/>
          </a:p>
        </p:txBody>
      </p:sp>
      <p:sp>
        <p:nvSpPr>
          <p:cNvPr id="195587" name="Rectangle 3"/>
          <p:cNvSpPr>
            <a:spLocks noGrp="1" noChangeArrowheads="1"/>
          </p:cNvSpPr>
          <p:nvPr>
            <p:ph type="body" idx="1"/>
          </p:nvPr>
        </p:nvSpPr>
        <p:spPr>
          <a:xfrm>
            <a:off x="457200" y="1524000"/>
            <a:ext cx="8229600" cy="4164013"/>
          </a:xfrm>
        </p:spPr>
        <p:txBody>
          <a:bodyPr/>
          <a:lstStyle/>
          <a:p>
            <a:r>
              <a:rPr lang="en-US" altLang="en-US" sz="2800"/>
              <a:t>Aquatic macroinvertebrates are used to assess the relative health of a stream system and its watershed</a:t>
            </a:r>
          </a:p>
          <a:p>
            <a:pPr lvl="1">
              <a:buClr>
                <a:schemeClr val="hlink"/>
              </a:buClr>
            </a:pPr>
            <a:r>
              <a:rPr lang="en-US" altLang="en-US"/>
              <a:t>relatively immobile -they will ‘take a hit’ with water pollution </a:t>
            </a:r>
          </a:p>
          <a:p>
            <a:pPr lvl="1">
              <a:buClr>
                <a:schemeClr val="hlink"/>
              </a:buClr>
            </a:pPr>
            <a:endParaRPr lang="en-US" altLang="en-US" sz="900"/>
          </a:p>
          <a:p>
            <a:pPr lvl="1">
              <a:buClr>
                <a:schemeClr val="hlink"/>
              </a:buClr>
            </a:pPr>
            <a:r>
              <a:rPr lang="en-US" altLang="en-US"/>
              <a:t>are easy to capture, relatively abundant and easy to distinguish</a:t>
            </a:r>
          </a:p>
          <a:p>
            <a:pPr lvl="1">
              <a:buClr>
                <a:schemeClr val="hlink"/>
              </a:buClr>
            </a:pPr>
            <a:endParaRPr lang="en-US" altLang="en-US" sz="900"/>
          </a:p>
          <a:p>
            <a:pPr lvl="1">
              <a:buClr>
                <a:schemeClr val="hlink"/>
              </a:buClr>
            </a:pPr>
            <a:r>
              <a:rPr lang="en-US" altLang="en-US"/>
              <a:t>have diverse communities with varying levels of tolerance to pollution</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rrowheads="1"/>
          </p:cNvSpPr>
          <p:nvPr>
            <p:ph type="title"/>
          </p:nvPr>
        </p:nvSpPr>
        <p:spPr>
          <a:xfrm>
            <a:off x="457200" y="273050"/>
            <a:ext cx="8229600" cy="681038"/>
          </a:xfrm>
        </p:spPr>
        <p:txBody>
          <a:bodyPr/>
          <a:lstStyle/>
          <a:p>
            <a:r>
              <a:rPr lang="en-US" altLang="en-US" sz="4000"/>
              <a:t>EPT Index</a:t>
            </a:r>
            <a:endParaRPr lang="en-US" altLang="en-US"/>
          </a:p>
        </p:txBody>
      </p:sp>
      <p:sp>
        <p:nvSpPr>
          <p:cNvPr id="197635" name="Rectangle 3"/>
          <p:cNvSpPr>
            <a:spLocks noGrp="1" noChangeArrowheads="1"/>
          </p:cNvSpPr>
          <p:nvPr>
            <p:ph type="body" idx="1"/>
          </p:nvPr>
        </p:nvSpPr>
        <p:spPr>
          <a:xfrm>
            <a:off x="381000" y="1447800"/>
            <a:ext cx="8305800" cy="4340225"/>
          </a:xfrm>
        </p:spPr>
        <p:txBody>
          <a:bodyPr/>
          <a:lstStyle/>
          <a:p>
            <a:pPr>
              <a:lnSpc>
                <a:spcPct val="90000"/>
              </a:lnSpc>
            </a:pPr>
            <a:r>
              <a:rPr lang="en-US" altLang="en-US" sz="2800"/>
              <a:t>This measures the total number of species within the orders Ephemeroptera (mayfly), Plecoptera (stonefly), and Trichoptera (caddisfly)</a:t>
            </a:r>
          </a:p>
          <a:p>
            <a:pPr>
              <a:lnSpc>
                <a:spcPct val="90000"/>
              </a:lnSpc>
            </a:pPr>
            <a:endParaRPr lang="en-US" altLang="en-US" sz="2800"/>
          </a:p>
          <a:p>
            <a:pPr>
              <a:lnSpc>
                <a:spcPct val="90000"/>
              </a:lnSpc>
            </a:pPr>
            <a:r>
              <a:rPr lang="en-US" altLang="en-US" sz="2800"/>
              <a:t>Mayflies, stoneflies, and caddisflies generally require high levels of dissolved oxygen</a:t>
            </a:r>
          </a:p>
          <a:p>
            <a:pPr>
              <a:lnSpc>
                <a:spcPct val="90000"/>
              </a:lnSpc>
            </a:pPr>
            <a:endParaRPr lang="en-US" altLang="en-US" sz="2800"/>
          </a:p>
          <a:p>
            <a:pPr>
              <a:lnSpc>
                <a:spcPct val="90000"/>
              </a:lnSpc>
            </a:pPr>
            <a:r>
              <a:rPr lang="en-US" altLang="en-US" sz="2800"/>
              <a:t>A high EPT Index generally indicates a stream and watershed with low disturbance and pollution levels</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9" name="Rectangle 3"/>
          <p:cNvSpPr>
            <a:spLocks noGrp="1" noChangeArrowheads="1"/>
          </p:cNvSpPr>
          <p:nvPr>
            <p:ph type="body" sz="half" idx="1"/>
          </p:nvPr>
        </p:nvSpPr>
        <p:spPr>
          <a:xfrm>
            <a:off x="533400" y="1066800"/>
            <a:ext cx="4724400" cy="5562600"/>
          </a:xfrm>
        </p:spPr>
        <p:txBody>
          <a:bodyPr/>
          <a:lstStyle/>
          <a:p>
            <a:pPr>
              <a:lnSpc>
                <a:spcPct val="90000"/>
              </a:lnSpc>
              <a:buFont typeface="Wingdings" charset="2"/>
              <a:buNone/>
            </a:pPr>
            <a:r>
              <a:rPr lang="en-US" altLang="en-US" sz="2000" b="1"/>
              <a:t>What</a:t>
            </a:r>
          </a:p>
          <a:p>
            <a:pPr>
              <a:lnSpc>
                <a:spcPct val="90000"/>
              </a:lnSpc>
              <a:buClr>
                <a:schemeClr val="tx1"/>
              </a:buClr>
            </a:pPr>
            <a:r>
              <a:rPr lang="en-US" altLang="en-US" sz="2000"/>
              <a:t>The basic tests are pH, dissolved oxygen, temperature, EC, Turbidity</a:t>
            </a:r>
          </a:p>
          <a:p>
            <a:pPr>
              <a:lnSpc>
                <a:spcPct val="90000"/>
              </a:lnSpc>
              <a:buClr>
                <a:schemeClr val="tx1"/>
              </a:buClr>
            </a:pPr>
            <a:r>
              <a:rPr lang="en-US" altLang="en-US" sz="2000"/>
              <a:t>Advanced tests include phosphates, nitrates and alkalinity</a:t>
            </a:r>
          </a:p>
          <a:p>
            <a:pPr>
              <a:lnSpc>
                <a:spcPct val="90000"/>
              </a:lnSpc>
              <a:buClr>
                <a:schemeClr val="tx1"/>
              </a:buClr>
              <a:buFont typeface="Wingdings" charset="2"/>
              <a:buNone/>
            </a:pPr>
            <a:r>
              <a:rPr lang="en-US" altLang="en-US" sz="2000" b="1"/>
              <a:t>Why</a:t>
            </a:r>
          </a:p>
          <a:p>
            <a:pPr>
              <a:lnSpc>
                <a:spcPct val="90000"/>
              </a:lnSpc>
              <a:buClr>
                <a:schemeClr val="tx1"/>
              </a:buClr>
            </a:pPr>
            <a:r>
              <a:rPr lang="en-US" altLang="en-US" sz="2000"/>
              <a:t>Provides “snap shot” of water quality</a:t>
            </a:r>
          </a:p>
          <a:p>
            <a:pPr>
              <a:lnSpc>
                <a:spcPct val="90000"/>
              </a:lnSpc>
              <a:buClr>
                <a:schemeClr val="tx1"/>
              </a:buClr>
            </a:pPr>
            <a:r>
              <a:rPr lang="en-US" altLang="en-US" sz="2000"/>
              <a:t>Oxygen is needed for respiration</a:t>
            </a:r>
          </a:p>
          <a:p>
            <a:pPr>
              <a:lnSpc>
                <a:spcPct val="90000"/>
              </a:lnSpc>
              <a:buClr>
                <a:schemeClr val="tx1"/>
              </a:buClr>
            </a:pPr>
            <a:r>
              <a:rPr lang="en-US" altLang="en-US" sz="2000"/>
              <a:t>Temperature is directly related to biological activity</a:t>
            </a:r>
          </a:p>
          <a:p>
            <a:pPr>
              <a:lnSpc>
                <a:spcPct val="90000"/>
              </a:lnSpc>
              <a:buClr>
                <a:schemeClr val="tx1"/>
              </a:buClr>
            </a:pPr>
            <a:r>
              <a:rPr lang="en-US" altLang="en-US" sz="2000"/>
              <a:t>pH measures the acidity or alkalinity of the water</a:t>
            </a:r>
          </a:p>
          <a:p>
            <a:pPr>
              <a:lnSpc>
                <a:spcPct val="90000"/>
              </a:lnSpc>
              <a:buClr>
                <a:schemeClr val="tx1"/>
              </a:buClr>
            </a:pPr>
            <a:r>
              <a:rPr lang="en-US" altLang="en-US" sz="2000"/>
              <a:t>Phosphates and nitrates are nutrients that cause algal blooms when present in excess </a:t>
            </a:r>
          </a:p>
          <a:p>
            <a:pPr>
              <a:lnSpc>
                <a:spcPct val="90000"/>
              </a:lnSpc>
              <a:buClr>
                <a:schemeClr val="tx1"/>
              </a:buClr>
              <a:buFont typeface="Wingdings" charset="2"/>
              <a:buNone/>
            </a:pPr>
            <a:r>
              <a:rPr lang="en-US" altLang="en-US" sz="2000" b="1"/>
              <a:t>When</a:t>
            </a:r>
          </a:p>
          <a:p>
            <a:pPr>
              <a:lnSpc>
                <a:spcPct val="90000"/>
              </a:lnSpc>
              <a:buClr>
                <a:schemeClr val="tx1"/>
              </a:buClr>
            </a:pPr>
            <a:r>
              <a:rPr lang="en-US" altLang="en-US" sz="2000"/>
              <a:t>Once a month</a:t>
            </a:r>
          </a:p>
        </p:txBody>
      </p:sp>
      <p:pic>
        <p:nvPicPr>
          <p:cNvPr id="55305" name="Picture 9" descr="PPP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676400"/>
            <a:ext cx="3617913" cy="3733800"/>
          </a:xfrm>
          <a:prstGeom prst="rect">
            <a:avLst/>
          </a:prstGeom>
          <a:noFill/>
          <a:extLst>
            <a:ext uri="{909E8E84-426E-40DD-AFC4-6F175D3DCCD1}">
              <a14:hiddenFill xmlns:a14="http://schemas.microsoft.com/office/drawing/2010/main">
                <a:solidFill>
                  <a:srgbClr val="FFFFFF"/>
                </a:solidFill>
              </a14:hiddenFill>
            </a:ext>
          </a:extLst>
        </p:spPr>
      </p:pic>
      <p:sp>
        <p:nvSpPr>
          <p:cNvPr id="55306" name="Rectangle 10"/>
          <p:cNvSpPr>
            <a:spLocks noGrp="1" noRot="1" noChangeArrowheads="1"/>
          </p:cNvSpPr>
          <p:nvPr>
            <p:ph type="title"/>
          </p:nvPr>
        </p:nvSpPr>
        <p:spPr/>
        <p:txBody>
          <a:bodyPr/>
          <a:lstStyle/>
          <a:p>
            <a:r>
              <a:rPr lang="en-US" altLang="en-US"/>
              <a:t>Chemical Monitoring</a:t>
            </a:r>
          </a:p>
        </p:txBody>
      </p:sp>
    </p:spTree>
  </p:cSld>
  <p:clrMapOvr>
    <a:masterClrMapping/>
  </p:clrMapOvr>
  <p:transition advClick="0"/>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rrowheads="1"/>
          </p:cNvSpPr>
          <p:nvPr>
            <p:ph type="title"/>
          </p:nvPr>
        </p:nvSpPr>
        <p:spPr>
          <a:xfrm>
            <a:off x="457200" y="381000"/>
            <a:ext cx="8229600" cy="1143000"/>
          </a:xfrm>
        </p:spPr>
        <p:txBody>
          <a:bodyPr/>
          <a:lstStyle/>
          <a:p>
            <a:r>
              <a:rPr lang="en-US" altLang="en-US" b="0">
                <a:solidFill>
                  <a:schemeClr val="tx1"/>
                </a:solidFill>
              </a:rPr>
              <a:t>Volunteer Water Quality Monitoring   </a:t>
            </a:r>
          </a:p>
        </p:txBody>
      </p:sp>
      <p:sp>
        <p:nvSpPr>
          <p:cNvPr id="198659" name="Rectangle 3"/>
          <p:cNvSpPr>
            <a:spLocks noGrp="1" noChangeArrowheads="1"/>
          </p:cNvSpPr>
          <p:nvPr>
            <p:ph type="body" idx="1"/>
          </p:nvPr>
        </p:nvSpPr>
        <p:spPr>
          <a:xfrm>
            <a:off x="228600" y="1905000"/>
            <a:ext cx="8001000" cy="4525963"/>
          </a:xfrm>
        </p:spPr>
        <p:txBody>
          <a:bodyPr/>
          <a:lstStyle/>
          <a:p>
            <a:pPr lvl="1">
              <a:lnSpc>
                <a:spcPct val="90000"/>
              </a:lnSpc>
              <a:buClr>
                <a:schemeClr val="tx1"/>
              </a:buClr>
              <a:buFont typeface="Wingdings" charset="2"/>
              <a:buChar char="§"/>
            </a:pPr>
            <a:r>
              <a:rPr lang="en-US" altLang="en-US" sz="2400">
                <a:latin typeface="Arial" charset="0"/>
              </a:rPr>
              <a:t>To increase public awareness about water quality &amp; nonpoint source pollution</a:t>
            </a:r>
          </a:p>
          <a:p>
            <a:pPr lvl="1">
              <a:lnSpc>
                <a:spcPct val="90000"/>
              </a:lnSpc>
              <a:buClr>
                <a:schemeClr val="tx1"/>
              </a:buClr>
              <a:buFont typeface="Wingdings" charset="2"/>
              <a:buChar char="§"/>
            </a:pPr>
            <a:r>
              <a:rPr lang="en-US" altLang="en-US" sz="2400">
                <a:latin typeface="Arial" charset="0"/>
              </a:rPr>
              <a:t>To give citizens the tools &amp; training to protect their watershed</a:t>
            </a:r>
          </a:p>
          <a:p>
            <a:pPr lvl="1">
              <a:lnSpc>
                <a:spcPct val="90000"/>
              </a:lnSpc>
              <a:buClr>
                <a:schemeClr val="tx1"/>
              </a:buClr>
              <a:buFont typeface="Wingdings" charset="2"/>
              <a:buChar char="§"/>
            </a:pPr>
            <a:r>
              <a:rPr lang="en-US" altLang="en-US" sz="2400">
                <a:latin typeface="Arial" charset="0"/>
              </a:rPr>
              <a:t>To encourage partnerships between citizens &amp; local government</a:t>
            </a:r>
          </a:p>
          <a:p>
            <a:pPr lvl="1">
              <a:lnSpc>
                <a:spcPct val="90000"/>
              </a:lnSpc>
              <a:buClr>
                <a:schemeClr val="tx1"/>
              </a:buClr>
              <a:buFont typeface="Wingdings" charset="2"/>
              <a:buChar char="§"/>
            </a:pPr>
            <a:r>
              <a:rPr lang="en-US" altLang="en-US" sz="2400">
                <a:latin typeface="Arial" charset="0"/>
              </a:rPr>
              <a:t>To collect quality baseline water quality data</a:t>
            </a:r>
          </a:p>
          <a:p>
            <a:endParaRPr lang="en-US" alt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ChangeArrowheads="1"/>
          </p:cNvSpPr>
          <p:nvPr/>
        </p:nvSpPr>
        <p:spPr bwMode="auto">
          <a:xfrm>
            <a:off x="457200" y="381000"/>
            <a:ext cx="8229600" cy="6019800"/>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9683" name="Rectangle 3"/>
          <p:cNvSpPr>
            <a:spLocks noChangeArrowheads="1"/>
          </p:cNvSpPr>
          <p:nvPr/>
        </p:nvSpPr>
        <p:spPr bwMode="auto">
          <a:xfrm>
            <a:off x="838200" y="381000"/>
            <a:ext cx="7391400" cy="1143000"/>
          </a:xfrm>
          <a:prstGeom prst="rect">
            <a:avLst/>
          </a:prstGeom>
          <a:noFill/>
          <a:ln>
            <a:noFill/>
          </a:ln>
          <a:effectLst/>
          <a:extLst>
            <a:ext uri="{909E8E84-426E-40DD-AFC4-6F175D3DCCD1}">
              <a14:hiddenFill xmlns:a14="http://schemas.microsoft.com/office/drawing/2010/main">
                <a:gradFill rotWithShape="0">
                  <a:gsLst>
                    <a:gs pos="0">
                      <a:schemeClr val="bg1"/>
                    </a:gs>
                    <a:gs pos="100000">
                      <a:schemeClr val="accent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charset="0"/>
              </a:defRPr>
            </a:lvl1pPr>
            <a:lvl2pPr algn="ctr">
              <a:defRPr sz="4400" b="1">
                <a:solidFill>
                  <a:schemeClr val="tx2"/>
                </a:solidFill>
                <a:effectLst>
                  <a:outerShdw blurRad="38100" dist="38100" dir="2700000" algn="tl">
                    <a:srgbClr val="000000"/>
                  </a:outerShdw>
                </a:effectLst>
                <a:latin typeface="Garamond" charset="0"/>
              </a:defRPr>
            </a:lvl2pPr>
            <a:lvl3pPr algn="ctr">
              <a:defRPr sz="4400" b="1">
                <a:solidFill>
                  <a:schemeClr val="tx2"/>
                </a:solidFill>
                <a:effectLst>
                  <a:outerShdw blurRad="38100" dist="38100" dir="2700000" algn="tl">
                    <a:srgbClr val="000000"/>
                  </a:outerShdw>
                </a:effectLst>
                <a:latin typeface="Garamond" charset="0"/>
              </a:defRPr>
            </a:lvl3pPr>
            <a:lvl4pPr algn="ctr">
              <a:defRPr sz="4400" b="1">
                <a:solidFill>
                  <a:schemeClr val="tx2"/>
                </a:solidFill>
                <a:effectLst>
                  <a:outerShdw blurRad="38100" dist="38100" dir="2700000" algn="tl">
                    <a:srgbClr val="000000"/>
                  </a:outerShdw>
                </a:effectLst>
                <a:latin typeface="Garamond" charset="0"/>
              </a:defRPr>
            </a:lvl4pPr>
            <a:lvl5pPr algn="ctr">
              <a:defRPr sz="4400" b="1">
                <a:solidFill>
                  <a:schemeClr val="tx2"/>
                </a:solidFill>
                <a:effectLst>
                  <a:outerShdw blurRad="38100" dist="38100" dir="2700000" algn="tl">
                    <a:srgbClr val="000000"/>
                  </a:outerShdw>
                </a:effectLst>
                <a:latin typeface="Garamond"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r>
              <a:rPr lang="en-US" altLang="en-US" b="0" i="1"/>
              <a:t>Stream Habitats</a:t>
            </a:r>
          </a:p>
        </p:txBody>
      </p:sp>
      <p:sp>
        <p:nvSpPr>
          <p:cNvPr id="199684" name="Rectangle 4"/>
          <p:cNvSpPr>
            <a:spLocks noChangeArrowheads="1"/>
          </p:cNvSpPr>
          <p:nvPr/>
        </p:nvSpPr>
        <p:spPr bwMode="auto">
          <a:xfrm>
            <a:off x="762000" y="1676400"/>
            <a:ext cx="7772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lr>
                <a:schemeClr val="hlink"/>
              </a:buClr>
              <a:buSzPct val="70000"/>
              <a:buFont typeface="Wingdings" charset="2"/>
              <a:buChar char="n"/>
              <a:defRPr sz="32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buChar char="n"/>
              <a:defRPr sz="28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buChar char="n"/>
              <a:defRPr sz="24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buChar char="n"/>
              <a:defRPr sz="2000">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buChar char="n"/>
              <a:defRPr sz="2000">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Garamond" charset="0"/>
              </a:defRPr>
            </a:lvl9pPr>
          </a:lstStyle>
          <a:p>
            <a:pPr eaLnBrk="1" hangingPunct="1">
              <a:lnSpc>
                <a:spcPct val="90000"/>
              </a:lnSpc>
              <a:buClr>
                <a:schemeClr val="tx1"/>
              </a:buClr>
              <a:buFont typeface="Wingdings" charset="2"/>
              <a:buChar char="§"/>
            </a:pPr>
            <a:r>
              <a:rPr lang="en-US" altLang="en-US" sz="2400">
                <a:latin typeface="Arial" charset="0"/>
              </a:rPr>
              <a:t>Riffles</a:t>
            </a:r>
            <a:r>
              <a:rPr lang="en-US" altLang="en-US" sz="2400" b="0">
                <a:latin typeface="Arial" charset="0"/>
              </a:rPr>
              <a:t> - shallow area of a stream in which water flows rapidly over a rocky or gravelly stream bed </a:t>
            </a:r>
          </a:p>
          <a:p>
            <a:pPr eaLnBrk="1" hangingPunct="1">
              <a:lnSpc>
                <a:spcPct val="90000"/>
              </a:lnSpc>
              <a:buClr>
                <a:schemeClr val="tx1"/>
              </a:buClr>
              <a:buFont typeface="Wingdings" charset="2"/>
              <a:buChar char="§"/>
            </a:pPr>
            <a:endParaRPr lang="en-US" altLang="en-US" sz="1400" b="0">
              <a:latin typeface="Arial" charset="0"/>
            </a:endParaRPr>
          </a:p>
          <a:p>
            <a:pPr eaLnBrk="1" hangingPunct="1">
              <a:lnSpc>
                <a:spcPct val="90000"/>
              </a:lnSpc>
              <a:buClr>
                <a:schemeClr val="tx1"/>
              </a:buClr>
              <a:buFont typeface="Wingdings" charset="2"/>
              <a:buChar char="§"/>
            </a:pPr>
            <a:r>
              <a:rPr lang="en-US" altLang="en-US" sz="2400">
                <a:latin typeface="Arial" charset="0"/>
              </a:rPr>
              <a:t>Leaf packs</a:t>
            </a:r>
            <a:r>
              <a:rPr lang="en-US" altLang="en-US" sz="2400" b="0">
                <a:latin typeface="Arial" charset="0"/>
              </a:rPr>
              <a:t> - decomposing vegetation that is submerged in the water</a:t>
            </a:r>
          </a:p>
          <a:p>
            <a:pPr eaLnBrk="1" hangingPunct="1">
              <a:lnSpc>
                <a:spcPct val="90000"/>
              </a:lnSpc>
              <a:buClr>
                <a:schemeClr val="tx1"/>
              </a:buClr>
              <a:buFont typeface="Wingdings" charset="2"/>
              <a:buChar char="§"/>
            </a:pPr>
            <a:endParaRPr lang="en-US" altLang="en-US" sz="1400" b="0">
              <a:latin typeface="Arial" charset="0"/>
            </a:endParaRPr>
          </a:p>
          <a:p>
            <a:pPr eaLnBrk="1" hangingPunct="1">
              <a:lnSpc>
                <a:spcPct val="90000"/>
              </a:lnSpc>
              <a:buClr>
                <a:schemeClr val="tx1"/>
              </a:buClr>
              <a:buFont typeface="Wingdings" charset="2"/>
              <a:buChar char="§"/>
            </a:pPr>
            <a:r>
              <a:rPr lang="en-US" altLang="en-US" sz="2400">
                <a:latin typeface="Arial" charset="0"/>
              </a:rPr>
              <a:t>Vegetated margins</a:t>
            </a:r>
            <a:r>
              <a:rPr lang="en-US" altLang="en-US" sz="2400" b="0">
                <a:latin typeface="Arial" charset="0"/>
              </a:rPr>
              <a:t> -  area along the edge of water body consisting of overhanging bank vegetation</a:t>
            </a:r>
          </a:p>
          <a:p>
            <a:pPr eaLnBrk="1" hangingPunct="1">
              <a:lnSpc>
                <a:spcPct val="90000"/>
              </a:lnSpc>
              <a:buClr>
                <a:schemeClr val="tx1"/>
              </a:buClr>
              <a:buFont typeface="Wingdings" charset="2"/>
              <a:buChar char="§"/>
            </a:pPr>
            <a:endParaRPr lang="en-US" altLang="en-US" sz="1400" b="0">
              <a:latin typeface="Arial" charset="0"/>
            </a:endParaRPr>
          </a:p>
          <a:p>
            <a:pPr eaLnBrk="1" hangingPunct="1">
              <a:lnSpc>
                <a:spcPct val="90000"/>
              </a:lnSpc>
              <a:buClr>
                <a:schemeClr val="tx1"/>
              </a:buClr>
              <a:buFont typeface="Wingdings" charset="2"/>
              <a:buChar char="§"/>
            </a:pPr>
            <a:r>
              <a:rPr lang="en-US" altLang="en-US" sz="2400">
                <a:latin typeface="Arial" charset="0"/>
              </a:rPr>
              <a:t>Woody debris</a:t>
            </a:r>
            <a:r>
              <a:rPr lang="en-US" altLang="en-US" sz="2400" b="0">
                <a:latin typeface="Arial" charset="0"/>
              </a:rPr>
              <a:t> - dead or living trees, roots, limbs, or other submerged organic matter </a:t>
            </a:r>
            <a:endParaRPr lang="en-US" altLang="en-US" sz="2400">
              <a:latin typeface="Arial" charset="0"/>
            </a:endParaRPr>
          </a:p>
          <a:p>
            <a:pPr eaLnBrk="1" hangingPunct="1">
              <a:lnSpc>
                <a:spcPct val="90000"/>
              </a:lnSpc>
              <a:buClr>
                <a:schemeClr val="tx1"/>
              </a:buClr>
              <a:buFont typeface="Wingdings" charset="2"/>
              <a:buChar char="§"/>
            </a:pPr>
            <a:endParaRPr lang="en-US" altLang="en-US" sz="1400" b="0">
              <a:latin typeface="Arial" charset="0"/>
            </a:endParaRPr>
          </a:p>
          <a:p>
            <a:pPr eaLnBrk="1" hangingPunct="1">
              <a:lnSpc>
                <a:spcPct val="90000"/>
              </a:lnSpc>
              <a:buClr>
                <a:schemeClr val="tx1"/>
              </a:buClr>
              <a:buFont typeface="Wingdings" charset="2"/>
              <a:buChar char="§"/>
            </a:pPr>
            <a:r>
              <a:rPr lang="en-US" altLang="en-US" sz="2400">
                <a:latin typeface="Arial" charset="0"/>
              </a:rPr>
              <a:t>Sand/rock/gravel streambed</a:t>
            </a:r>
            <a:r>
              <a:rPr lang="en-US" altLang="en-US" sz="2400" b="0">
                <a:latin typeface="Arial" charset="0"/>
              </a:rPr>
              <a:t> - area of stream with coarse substrate</a:t>
            </a:r>
            <a:endParaRPr lang="en-US" altLang="en-US" sz="2400">
              <a:latin typeface="Arial"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ChangeArrowheads="1"/>
          </p:cNvSpPr>
          <p:nvPr/>
        </p:nvSpPr>
        <p:spPr bwMode="auto">
          <a:xfrm>
            <a:off x="457200" y="381000"/>
            <a:ext cx="8229600" cy="6019800"/>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0707" name="Rectangle 3"/>
          <p:cNvSpPr>
            <a:spLocks noChangeArrowheads="1"/>
          </p:cNvSpPr>
          <p:nvPr/>
        </p:nvSpPr>
        <p:spPr bwMode="auto">
          <a:xfrm>
            <a:off x="533400" y="381000"/>
            <a:ext cx="8077200" cy="1371600"/>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charset="0"/>
              </a:defRPr>
            </a:lvl1pPr>
            <a:lvl2pPr algn="ctr">
              <a:defRPr sz="4400" b="1">
                <a:solidFill>
                  <a:schemeClr val="tx2"/>
                </a:solidFill>
                <a:effectLst>
                  <a:outerShdw blurRad="38100" dist="38100" dir="2700000" algn="tl">
                    <a:srgbClr val="000000"/>
                  </a:outerShdw>
                </a:effectLst>
                <a:latin typeface="Garamond" charset="0"/>
              </a:defRPr>
            </a:lvl2pPr>
            <a:lvl3pPr algn="ctr">
              <a:defRPr sz="4400" b="1">
                <a:solidFill>
                  <a:schemeClr val="tx2"/>
                </a:solidFill>
                <a:effectLst>
                  <a:outerShdw blurRad="38100" dist="38100" dir="2700000" algn="tl">
                    <a:srgbClr val="000000"/>
                  </a:outerShdw>
                </a:effectLst>
                <a:latin typeface="Garamond" charset="0"/>
              </a:defRPr>
            </a:lvl3pPr>
            <a:lvl4pPr algn="ctr">
              <a:defRPr sz="4400" b="1">
                <a:solidFill>
                  <a:schemeClr val="tx2"/>
                </a:solidFill>
                <a:effectLst>
                  <a:outerShdw blurRad="38100" dist="38100" dir="2700000" algn="tl">
                    <a:srgbClr val="000000"/>
                  </a:outerShdw>
                </a:effectLst>
                <a:latin typeface="Garamond" charset="0"/>
              </a:defRPr>
            </a:lvl4pPr>
            <a:lvl5pPr algn="ctr">
              <a:defRPr sz="4400" b="1">
                <a:solidFill>
                  <a:schemeClr val="tx2"/>
                </a:solidFill>
                <a:effectLst>
                  <a:outerShdw blurRad="38100" dist="38100" dir="2700000" algn="tl">
                    <a:srgbClr val="000000"/>
                  </a:outerShdw>
                </a:effectLst>
                <a:latin typeface="Garamond"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r>
              <a:rPr lang="en-US" altLang="en-US" b="0" i="1"/>
              <a:t>Stream Types and Sampling Locations</a:t>
            </a:r>
          </a:p>
        </p:txBody>
      </p:sp>
      <p:sp>
        <p:nvSpPr>
          <p:cNvPr id="200708" name="Rectangle 4"/>
          <p:cNvSpPr>
            <a:spLocks noChangeArrowheads="1"/>
          </p:cNvSpPr>
          <p:nvPr/>
        </p:nvSpPr>
        <p:spPr bwMode="auto">
          <a:xfrm>
            <a:off x="533400" y="18288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lr>
                <a:schemeClr val="hlink"/>
              </a:buClr>
              <a:buSzPct val="70000"/>
              <a:buFont typeface="Wingdings" charset="2"/>
              <a:buChar char="n"/>
              <a:defRPr sz="32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buChar char="n"/>
              <a:defRPr sz="28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buChar char="n"/>
              <a:defRPr sz="24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buChar char="n"/>
              <a:defRPr sz="2000">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buChar char="n"/>
              <a:defRPr sz="2000">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Garamond" charset="0"/>
              </a:defRPr>
            </a:lvl9pPr>
          </a:lstStyle>
          <a:p>
            <a:pPr eaLnBrk="1" hangingPunct="1">
              <a:lnSpc>
                <a:spcPct val="90000"/>
              </a:lnSpc>
              <a:buClr>
                <a:schemeClr val="tx1"/>
              </a:buClr>
              <a:buFont typeface="Wingdings" charset="2"/>
              <a:buChar char="§"/>
            </a:pPr>
            <a:r>
              <a:rPr lang="en-US" altLang="en-US" sz="2400">
                <a:latin typeface="Arial" charset="0"/>
              </a:rPr>
              <a:t>Rocky Bottom Streams</a:t>
            </a:r>
          </a:p>
          <a:p>
            <a:pPr lvl="2" eaLnBrk="1" hangingPunct="1">
              <a:lnSpc>
                <a:spcPct val="90000"/>
              </a:lnSpc>
              <a:buClr>
                <a:schemeClr val="tx1"/>
              </a:buClr>
              <a:buFont typeface="Wingdings" charset="2"/>
              <a:buChar char="§"/>
            </a:pPr>
            <a:r>
              <a:rPr lang="en-US" altLang="en-US" b="0">
                <a:latin typeface="Arial" charset="0"/>
              </a:rPr>
              <a:t>Generally found in North GA and Piedmont Region</a:t>
            </a:r>
          </a:p>
          <a:p>
            <a:pPr lvl="2" eaLnBrk="1" hangingPunct="1">
              <a:lnSpc>
                <a:spcPct val="90000"/>
              </a:lnSpc>
              <a:buClr>
                <a:schemeClr val="tx1"/>
              </a:buClr>
              <a:buFont typeface="Wingdings" charset="2"/>
              <a:buChar char="§"/>
            </a:pPr>
            <a:r>
              <a:rPr lang="en-US" altLang="en-US" b="0">
                <a:latin typeface="Arial" charset="0"/>
              </a:rPr>
              <a:t>Characterized by fast moving water flowing over large rocks and boulders</a:t>
            </a:r>
          </a:p>
          <a:p>
            <a:pPr lvl="2" eaLnBrk="1" hangingPunct="1">
              <a:lnSpc>
                <a:spcPct val="90000"/>
              </a:lnSpc>
              <a:buClr>
                <a:schemeClr val="tx1"/>
              </a:buClr>
              <a:buFont typeface="Wingdings" charset="2"/>
              <a:buChar char="§"/>
            </a:pPr>
            <a:r>
              <a:rPr lang="en-US" altLang="en-US" b="0">
                <a:latin typeface="Arial" charset="0"/>
              </a:rPr>
              <a:t>Stream stretch consist of pool/riffle system</a:t>
            </a:r>
          </a:p>
          <a:p>
            <a:pPr lvl="3" eaLnBrk="1" hangingPunct="1">
              <a:lnSpc>
                <a:spcPct val="90000"/>
              </a:lnSpc>
              <a:buClr>
                <a:schemeClr val="tx1"/>
              </a:buClr>
              <a:buFont typeface="Wingdings" charset="2"/>
              <a:buChar char="§"/>
            </a:pPr>
            <a:endParaRPr lang="en-US" altLang="en-US" sz="1400" b="0">
              <a:latin typeface="Arial" charset="0"/>
            </a:endParaRPr>
          </a:p>
          <a:p>
            <a:pPr eaLnBrk="1" hangingPunct="1">
              <a:lnSpc>
                <a:spcPct val="90000"/>
              </a:lnSpc>
              <a:buClr>
                <a:schemeClr val="tx1"/>
              </a:buClr>
              <a:buFont typeface="Wingdings" charset="2"/>
              <a:buChar char="§"/>
            </a:pPr>
            <a:r>
              <a:rPr lang="en-US" altLang="en-US" sz="2400">
                <a:latin typeface="Arial" charset="0"/>
              </a:rPr>
              <a:t>Muddy Bottom Streams</a:t>
            </a:r>
          </a:p>
          <a:p>
            <a:pPr lvl="2" eaLnBrk="1" hangingPunct="1">
              <a:lnSpc>
                <a:spcPct val="90000"/>
              </a:lnSpc>
              <a:buClr>
                <a:schemeClr val="tx1"/>
              </a:buClr>
              <a:buFont typeface="Wingdings" charset="2"/>
              <a:buChar char="§"/>
            </a:pPr>
            <a:r>
              <a:rPr lang="en-US" altLang="en-US" b="0">
                <a:latin typeface="Arial" charset="0"/>
              </a:rPr>
              <a:t>Found mostly in South GA and urban environments due to erosion and sedimentation</a:t>
            </a:r>
          </a:p>
          <a:p>
            <a:pPr lvl="2" eaLnBrk="1" hangingPunct="1">
              <a:lnSpc>
                <a:spcPct val="90000"/>
              </a:lnSpc>
              <a:buClr>
                <a:schemeClr val="tx1"/>
              </a:buClr>
              <a:buFont typeface="Wingdings" charset="2"/>
              <a:buChar char="§"/>
            </a:pPr>
            <a:r>
              <a:rPr lang="en-US" altLang="en-US" b="0">
                <a:latin typeface="Arial" charset="0"/>
              </a:rPr>
              <a:t>Slow moving water with little or no turbulence</a:t>
            </a:r>
          </a:p>
          <a:p>
            <a:pPr lvl="2" eaLnBrk="1" hangingPunct="1">
              <a:lnSpc>
                <a:spcPct val="90000"/>
              </a:lnSpc>
              <a:buClr>
                <a:schemeClr val="tx1"/>
              </a:buClr>
              <a:buFont typeface="Wingdings" charset="2"/>
              <a:buChar char="§"/>
            </a:pPr>
            <a:r>
              <a:rPr lang="en-US" altLang="en-US" b="0">
                <a:latin typeface="Arial" charset="0"/>
              </a:rPr>
              <a:t>Substrate is generally composed of fine silt, sand or coarse gravel</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457200" y="381000"/>
            <a:ext cx="8229600" cy="6019800"/>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1731" name="Rectangle 3"/>
          <p:cNvSpPr>
            <a:spLocks noChangeArrowheads="1"/>
          </p:cNvSpPr>
          <p:nvPr/>
        </p:nvSpPr>
        <p:spPr bwMode="auto">
          <a:xfrm>
            <a:off x="533400" y="457200"/>
            <a:ext cx="8077200" cy="990600"/>
          </a:xfrm>
          <a:prstGeom prst="rect">
            <a:avLst/>
          </a:prstGeom>
          <a:noFill/>
          <a:ln>
            <a:noFill/>
          </a:ln>
          <a:effectLst/>
          <a:extLst>
            <a:ext uri="{909E8E84-426E-40DD-AFC4-6F175D3DCCD1}">
              <a14:hiddenFill xmlns:a14="http://schemas.microsoft.com/office/drawing/2010/main">
                <a:gradFill rotWithShape="0">
                  <a:gsLst>
                    <a:gs pos="0">
                      <a:schemeClr val="bg1"/>
                    </a:gs>
                    <a:gs pos="100000">
                      <a:schemeClr val="accent1"/>
                    </a:gs>
                  </a:gsLst>
                  <a:path path="rect">
                    <a:fillToRect l="100000" t="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charset="0"/>
              </a:defRPr>
            </a:lvl1pPr>
            <a:lvl2pPr algn="ctr">
              <a:defRPr sz="4400" b="1">
                <a:solidFill>
                  <a:schemeClr val="tx2"/>
                </a:solidFill>
                <a:effectLst>
                  <a:outerShdw blurRad="38100" dist="38100" dir="2700000" algn="tl">
                    <a:srgbClr val="000000"/>
                  </a:outerShdw>
                </a:effectLst>
                <a:latin typeface="Garamond" charset="0"/>
              </a:defRPr>
            </a:lvl2pPr>
            <a:lvl3pPr algn="ctr">
              <a:defRPr sz="4400" b="1">
                <a:solidFill>
                  <a:schemeClr val="tx2"/>
                </a:solidFill>
                <a:effectLst>
                  <a:outerShdw blurRad="38100" dist="38100" dir="2700000" algn="tl">
                    <a:srgbClr val="000000"/>
                  </a:outerShdw>
                </a:effectLst>
                <a:latin typeface="Garamond" charset="0"/>
              </a:defRPr>
            </a:lvl3pPr>
            <a:lvl4pPr algn="ctr">
              <a:defRPr sz="4400" b="1">
                <a:solidFill>
                  <a:schemeClr val="tx2"/>
                </a:solidFill>
                <a:effectLst>
                  <a:outerShdw blurRad="38100" dist="38100" dir="2700000" algn="tl">
                    <a:srgbClr val="000000"/>
                  </a:outerShdw>
                </a:effectLst>
                <a:latin typeface="Garamond" charset="0"/>
              </a:defRPr>
            </a:lvl4pPr>
            <a:lvl5pPr algn="ctr">
              <a:defRPr sz="4400" b="1">
                <a:solidFill>
                  <a:schemeClr val="tx2"/>
                </a:solidFill>
                <a:effectLst>
                  <a:outerShdw blurRad="38100" dist="38100" dir="2700000" algn="tl">
                    <a:srgbClr val="000000"/>
                  </a:outerShdw>
                </a:effectLst>
                <a:latin typeface="Garamond"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r>
              <a:rPr lang="en-US" altLang="en-US" b="0" i="1"/>
              <a:t>Rocky Bottom Sampling Method</a:t>
            </a:r>
          </a:p>
        </p:txBody>
      </p:sp>
      <p:sp>
        <p:nvSpPr>
          <p:cNvPr id="201732" name="Rectangle 4"/>
          <p:cNvSpPr>
            <a:spLocks noChangeArrowheads="1"/>
          </p:cNvSpPr>
          <p:nvPr/>
        </p:nvSpPr>
        <p:spPr bwMode="auto">
          <a:xfrm>
            <a:off x="838200" y="2362200"/>
            <a:ext cx="73152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lr>
                <a:schemeClr val="hlink"/>
              </a:buClr>
              <a:buSzPct val="70000"/>
              <a:buFont typeface="Wingdings" charset="2"/>
              <a:buChar char="n"/>
              <a:defRPr sz="32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buChar char="n"/>
              <a:defRPr sz="28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buChar char="n"/>
              <a:defRPr sz="24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buChar char="n"/>
              <a:defRPr sz="2000">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buChar char="n"/>
              <a:defRPr sz="2000">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Garamond" charset="0"/>
              </a:defRPr>
            </a:lvl9pPr>
          </a:lstStyle>
          <a:p>
            <a:pPr eaLnBrk="1" hangingPunct="1">
              <a:buClr>
                <a:schemeClr val="tx1"/>
              </a:buClr>
              <a:buFont typeface="Wingdings" charset="2"/>
              <a:buChar char="§"/>
            </a:pPr>
            <a:r>
              <a:rPr lang="en-US" altLang="en-US" sz="2400" b="0">
                <a:latin typeface="Arial" charset="0"/>
              </a:rPr>
              <a:t>3 Riffle areas</a:t>
            </a:r>
          </a:p>
          <a:p>
            <a:pPr lvl="2" eaLnBrk="1" hangingPunct="1">
              <a:buClr>
                <a:schemeClr val="tx1"/>
              </a:buClr>
              <a:buFont typeface="Wingdings" charset="2"/>
              <a:buChar char="§"/>
            </a:pPr>
            <a:r>
              <a:rPr lang="en-US" altLang="en-US" b="0">
                <a:latin typeface="Arial" charset="0"/>
              </a:rPr>
              <a:t>Sample 2x2 foot area with kick seine net</a:t>
            </a:r>
          </a:p>
          <a:p>
            <a:pPr lvl="2" eaLnBrk="1" hangingPunct="1">
              <a:buClr>
                <a:schemeClr val="tx1"/>
              </a:buClr>
              <a:buFont typeface="Wingdings" charset="2"/>
              <a:buChar char="§"/>
            </a:pPr>
            <a:endParaRPr lang="en-US" altLang="en-US" sz="1400" b="0">
              <a:latin typeface="Arial" charset="0"/>
            </a:endParaRPr>
          </a:p>
          <a:p>
            <a:pPr eaLnBrk="1" hangingPunct="1">
              <a:buClr>
                <a:schemeClr val="tx1"/>
              </a:buClr>
              <a:buFont typeface="Wingdings" charset="2"/>
              <a:buChar char="§"/>
            </a:pPr>
            <a:r>
              <a:rPr lang="en-US" altLang="en-US" sz="2400" b="0">
                <a:latin typeface="Arial" charset="0"/>
              </a:rPr>
              <a:t>4 Leaf packs</a:t>
            </a:r>
          </a:p>
          <a:p>
            <a:pPr lvl="2" eaLnBrk="1" hangingPunct="1">
              <a:buClr>
                <a:schemeClr val="tx1"/>
              </a:buClr>
              <a:buFont typeface="Wingdings" charset="2"/>
              <a:buChar char="§"/>
            </a:pPr>
            <a:r>
              <a:rPr lang="en-US" altLang="en-US" b="0">
                <a:latin typeface="Arial" charset="0"/>
              </a:rPr>
              <a:t>Take 4 handfuls (1 square foot) of decayed, submerged leaves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457200" y="381000"/>
            <a:ext cx="8229600" cy="6019800"/>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2755" name="Rectangle 3"/>
          <p:cNvSpPr>
            <a:spLocks noChangeArrowheads="1"/>
          </p:cNvSpPr>
          <p:nvPr/>
        </p:nvSpPr>
        <p:spPr bwMode="auto">
          <a:xfrm>
            <a:off x="457200" y="457200"/>
            <a:ext cx="8229600" cy="990600"/>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charset="0"/>
              </a:defRPr>
            </a:lvl1pPr>
            <a:lvl2pPr algn="ctr">
              <a:defRPr sz="4400" b="1">
                <a:solidFill>
                  <a:schemeClr val="tx2"/>
                </a:solidFill>
                <a:effectLst>
                  <a:outerShdw blurRad="38100" dist="38100" dir="2700000" algn="tl">
                    <a:srgbClr val="000000"/>
                  </a:outerShdw>
                </a:effectLst>
                <a:latin typeface="Garamond" charset="0"/>
              </a:defRPr>
            </a:lvl2pPr>
            <a:lvl3pPr algn="ctr">
              <a:defRPr sz="4400" b="1">
                <a:solidFill>
                  <a:schemeClr val="tx2"/>
                </a:solidFill>
                <a:effectLst>
                  <a:outerShdw blurRad="38100" dist="38100" dir="2700000" algn="tl">
                    <a:srgbClr val="000000"/>
                  </a:outerShdw>
                </a:effectLst>
                <a:latin typeface="Garamond" charset="0"/>
              </a:defRPr>
            </a:lvl3pPr>
            <a:lvl4pPr algn="ctr">
              <a:defRPr sz="4400" b="1">
                <a:solidFill>
                  <a:schemeClr val="tx2"/>
                </a:solidFill>
                <a:effectLst>
                  <a:outerShdw blurRad="38100" dist="38100" dir="2700000" algn="tl">
                    <a:srgbClr val="000000"/>
                  </a:outerShdw>
                </a:effectLst>
                <a:latin typeface="Garamond" charset="0"/>
              </a:defRPr>
            </a:lvl4pPr>
            <a:lvl5pPr algn="ctr">
              <a:defRPr sz="4400" b="1">
                <a:solidFill>
                  <a:schemeClr val="tx2"/>
                </a:solidFill>
                <a:effectLst>
                  <a:outerShdw blurRad="38100" dist="38100" dir="2700000" algn="tl">
                    <a:srgbClr val="000000"/>
                  </a:outerShdw>
                </a:effectLst>
                <a:latin typeface="Garamond"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r>
              <a:rPr lang="en-US" altLang="en-US" b="0" i="1"/>
              <a:t>Muddy Bottom Sampling Method</a:t>
            </a:r>
            <a:r>
              <a:rPr lang="en-US" altLang="en-US" i="1"/>
              <a:t> </a:t>
            </a:r>
          </a:p>
        </p:txBody>
      </p:sp>
      <p:sp>
        <p:nvSpPr>
          <p:cNvPr id="202756" name="Rectangle 4"/>
          <p:cNvSpPr>
            <a:spLocks noChangeArrowheads="1"/>
          </p:cNvSpPr>
          <p:nvPr/>
        </p:nvSpPr>
        <p:spPr bwMode="auto">
          <a:xfrm>
            <a:off x="609600" y="2362200"/>
            <a:ext cx="80010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lr>
                <a:schemeClr val="hlink"/>
              </a:buClr>
              <a:buSzPct val="70000"/>
              <a:buFont typeface="Wingdings" charset="2"/>
              <a:buChar char="n"/>
              <a:defRPr sz="32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buChar char="n"/>
              <a:defRPr sz="28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buChar char="n"/>
              <a:defRPr sz="24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buChar char="n"/>
              <a:defRPr sz="2000">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buChar char="n"/>
              <a:defRPr sz="2000">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Garamond" charset="0"/>
              </a:defRPr>
            </a:lvl9pPr>
          </a:lstStyle>
          <a:p>
            <a:pPr algn="ctr" eaLnBrk="1" hangingPunct="1">
              <a:buClr>
                <a:schemeClr val="tx1"/>
              </a:buClr>
              <a:buFont typeface="Wingdings" charset="2"/>
              <a:buNone/>
            </a:pPr>
            <a:endParaRPr lang="en-US" altLang="en-US" sz="1400">
              <a:latin typeface="Arial" charset="0"/>
            </a:endParaRPr>
          </a:p>
          <a:p>
            <a:pPr lvl="2" eaLnBrk="1" hangingPunct="1">
              <a:buClr>
                <a:schemeClr val="tx1"/>
              </a:buClr>
              <a:buFont typeface="Wingdings" charset="2"/>
              <a:buChar char="§"/>
            </a:pPr>
            <a:r>
              <a:rPr lang="en-US" altLang="en-US" b="0">
                <a:latin typeface="Arial" charset="0"/>
              </a:rPr>
              <a:t>Vegetative Margins </a:t>
            </a:r>
          </a:p>
          <a:p>
            <a:pPr lvl="4" eaLnBrk="1" hangingPunct="1">
              <a:buClr>
                <a:schemeClr val="tx1"/>
              </a:buClr>
              <a:buFont typeface="Wingdings" charset="2"/>
              <a:buChar char="§"/>
            </a:pPr>
            <a:r>
              <a:rPr lang="en-US" altLang="en-US" sz="2400" b="0">
                <a:latin typeface="Arial" charset="0"/>
              </a:rPr>
              <a:t>7 scoops (1 square foot)</a:t>
            </a:r>
          </a:p>
          <a:p>
            <a:pPr lvl="4" eaLnBrk="1" hangingPunct="1">
              <a:buClr>
                <a:schemeClr val="tx1"/>
              </a:buClr>
              <a:buFont typeface="Wingdings" charset="2"/>
              <a:buChar char="§"/>
            </a:pPr>
            <a:endParaRPr lang="en-US" altLang="en-US" sz="1400" b="0">
              <a:latin typeface="Arial" charset="0"/>
            </a:endParaRPr>
          </a:p>
          <a:p>
            <a:pPr lvl="2" eaLnBrk="1" hangingPunct="1">
              <a:buClr>
                <a:schemeClr val="tx1"/>
              </a:buClr>
              <a:buFont typeface="Wingdings" charset="2"/>
              <a:buChar char="§"/>
            </a:pPr>
            <a:r>
              <a:rPr lang="en-US" altLang="en-US" b="0">
                <a:latin typeface="Arial" charset="0"/>
              </a:rPr>
              <a:t>Woody Debris with organic matter</a:t>
            </a:r>
          </a:p>
          <a:p>
            <a:pPr lvl="4" eaLnBrk="1" hangingPunct="1">
              <a:buClr>
                <a:schemeClr val="tx1"/>
              </a:buClr>
              <a:buFont typeface="Wingdings" charset="2"/>
              <a:buChar char="§"/>
            </a:pPr>
            <a:r>
              <a:rPr lang="en-US" altLang="en-US" sz="2400" b="0">
                <a:latin typeface="Arial" charset="0"/>
              </a:rPr>
              <a:t>4 scoops (1 square foot)</a:t>
            </a:r>
          </a:p>
          <a:p>
            <a:pPr lvl="4" eaLnBrk="1" hangingPunct="1">
              <a:buClr>
                <a:schemeClr val="tx1"/>
              </a:buClr>
              <a:buFont typeface="Wingdings" charset="2"/>
              <a:buChar char="§"/>
            </a:pPr>
            <a:endParaRPr lang="en-US" altLang="en-US" sz="1400" b="0">
              <a:latin typeface="Arial" charset="0"/>
            </a:endParaRPr>
          </a:p>
          <a:p>
            <a:pPr lvl="2" eaLnBrk="1" hangingPunct="1">
              <a:buClr>
                <a:schemeClr val="tx1"/>
              </a:buClr>
              <a:buFont typeface="Wingdings" charset="2"/>
              <a:buChar char="§"/>
            </a:pPr>
            <a:r>
              <a:rPr lang="en-US" altLang="en-US" b="0">
                <a:latin typeface="Arial" charset="0"/>
              </a:rPr>
              <a:t>Sand/rock/gravel or coarsest area of streambed</a:t>
            </a:r>
          </a:p>
          <a:p>
            <a:pPr lvl="4" eaLnBrk="1" hangingPunct="1">
              <a:buClr>
                <a:schemeClr val="tx1"/>
              </a:buClr>
              <a:buFont typeface="Wingdings" charset="2"/>
              <a:buChar char="§"/>
            </a:pPr>
            <a:r>
              <a:rPr lang="en-US" altLang="en-US" sz="2400" b="0">
                <a:latin typeface="Arial" charset="0"/>
              </a:rPr>
              <a:t>3 scoops (1 square foot)</a:t>
            </a:r>
          </a:p>
        </p:txBody>
      </p:sp>
      <p:sp>
        <p:nvSpPr>
          <p:cNvPr id="202757" name="Text Box 5"/>
          <p:cNvSpPr txBox="1">
            <a:spLocks noChangeArrowheads="1"/>
          </p:cNvSpPr>
          <p:nvPr/>
        </p:nvSpPr>
        <p:spPr bwMode="auto">
          <a:xfrm>
            <a:off x="1066800" y="1828800"/>
            <a:ext cx="69342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20000"/>
              </a:spcBef>
              <a:buFont typeface="Wingdings" charset="2"/>
              <a:buNone/>
            </a:pPr>
            <a:r>
              <a:rPr lang="en-US" altLang="en-US" sz="2400">
                <a:solidFill>
                  <a:schemeClr val="tx1"/>
                </a:solidFill>
                <a:effectLst>
                  <a:outerShdw blurRad="38100" dist="38100" dir="2700000" algn="tl">
                    <a:srgbClr val="000000"/>
                  </a:outerShdw>
                </a:effectLst>
                <a:latin typeface="Arial" charset="0"/>
              </a:rPr>
              <a:t>Sample 3 different habitats using D-frame net</a:t>
            </a:r>
          </a:p>
          <a:p>
            <a:pPr eaLnBrk="1" hangingPunct="1">
              <a:spcBef>
                <a:spcPct val="50000"/>
              </a:spcBef>
            </a:pPr>
            <a:endParaRPr lang="en-US" altLang="en-US" sz="2400" b="0">
              <a:solidFill>
                <a:schemeClr val="tx1"/>
              </a:solidFill>
              <a:effectLst/>
              <a:latin typeface="Times New Roman"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ChangeArrowheads="1"/>
          </p:cNvSpPr>
          <p:nvPr/>
        </p:nvSpPr>
        <p:spPr bwMode="auto">
          <a:xfrm>
            <a:off x="457200" y="381000"/>
            <a:ext cx="8229600" cy="6019800"/>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779" name="Rectangle 3"/>
          <p:cNvSpPr>
            <a:spLocks noChangeArrowheads="1"/>
          </p:cNvSpPr>
          <p:nvPr/>
        </p:nvSpPr>
        <p:spPr bwMode="auto">
          <a:xfrm>
            <a:off x="609600" y="457200"/>
            <a:ext cx="7848600" cy="914400"/>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charset="0"/>
              </a:defRPr>
            </a:lvl1pPr>
            <a:lvl2pPr algn="ctr">
              <a:defRPr sz="4400" b="1">
                <a:solidFill>
                  <a:schemeClr val="tx2"/>
                </a:solidFill>
                <a:effectLst>
                  <a:outerShdw blurRad="38100" dist="38100" dir="2700000" algn="tl">
                    <a:srgbClr val="000000"/>
                  </a:outerShdw>
                </a:effectLst>
                <a:latin typeface="Garamond" charset="0"/>
              </a:defRPr>
            </a:lvl2pPr>
            <a:lvl3pPr algn="ctr">
              <a:defRPr sz="4400" b="1">
                <a:solidFill>
                  <a:schemeClr val="tx2"/>
                </a:solidFill>
                <a:effectLst>
                  <a:outerShdw blurRad="38100" dist="38100" dir="2700000" algn="tl">
                    <a:srgbClr val="000000"/>
                  </a:outerShdw>
                </a:effectLst>
                <a:latin typeface="Garamond" charset="0"/>
              </a:defRPr>
            </a:lvl3pPr>
            <a:lvl4pPr algn="ctr">
              <a:defRPr sz="4400" b="1">
                <a:solidFill>
                  <a:schemeClr val="tx2"/>
                </a:solidFill>
                <a:effectLst>
                  <a:outerShdw blurRad="38100" dist="38100" dir="2700000" algn="tl">
                    <a:srgbClr val="000000"/>
                  </a:outerShdw>
                </a:effectLst>
                <a:latin typeface="Garamond" charset="0"/>
              </a:defRPr>
            </a:lvl4pPr>
            <a:lvl5pPr algn="ctr">
              <a:defRPr sz="4400" b="1">
                <a:solidFill>
                  <a:schemeClr val="tx2"/>
                </a:solidFill>
                <a:effectLst>
                  <a:outerShdw blurRad="38100" dist="38100" dir="2700000" algn="tl">
                    <a:srgbClr val="000000"/>
                  </a:outerShdw>
                </a:effectLst>
                <a:latin typeface="Garamond"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r>
              <a:rPr lang="en-US" altLang="en-US" b="0" i="1"/>
              <a:t>Calculate Your Results</a:t>
            </a:r>
            <a:endParaRPr lang="en-US" altLang="en-US" sz="2000"/>
          </a:p>
        </p:txBody>
      </p:sp>
      <p:sp>
        <p:nvSpPr>
          <p:cNvPr id="203780" name="Text Box 4"/>
          <p:cNvSpPr txBox="1">
            <a:spLocks noChangeArrowheads="1"/>
          </p:cNvSpPr>
          <p:nvPr/>
        </p:nvSpPr>
        <p:spPr bwMode="auto">
          <a:xfrm>
            <a:off x="609600" y="1295400"/>
            <a:ext cx="4114800" cy="509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en-US" sz="2000" u="sng">
                <a:effectLst>
                  <a:outerShdw blurRad="38100" dist="38100" dir="2700000" algn="tl">
                    <a:srgbClr val="000000"/>
                  </a:outerShdw>
                </a:effectLst>
                <a:latin typeface="Arial" charset="0"/>
              </a:rPr>
              <a:t>If you find:</a:t>
            </a:r>
          </a:p>
          <a:p>
            <a:pPr eaLnBrk="1" hangingPunct="1">
              <a:spcBef>
                <a:spcPct val="50000"/>
              </a:spcBef>
            </a:pPr>
            <a:endParaRPr lang="en-US" altLang="en-US" sz="800" u="sng">
              <a:effectLst>
                <a:outerShdw blurRad="38100" dist="38100" dir="2700000" algn="tl">
                  <a:srgbClr val="000000"/>
                </a:outerShdw>
              </a:effectLst>
              <a:latin typeface="Arial" charset="0"/>
            </a:endParaRPr>
          </a:p>
          <a:p>
            <a:pPr eaLnBrk="1" hangingPunct="1">
              <a:spcBef>
                <a:spcPct val="50000"/>
              </a:spcBef>
            </a:pPr>
            <a:r>
              <a:rPr lang="en-US" altLang="en-US" sz="2000" b="0">
                <a:solidFill>
                  <a:schemeClr val="tx1"/>
                </a:solidFill>
                <a:effectLst>
                  <a:outerShdw blurRad="38100" dist="38100" dir="2700000" algn="tl">
                    <a:srgbClr val="000000"/>
                  </a:outerShdw>
                </a:effectLst>
                <a:latin typeface="Arial" charset="0"/>
                <a:ea typeface="Arial" charset="0"/>
                <a:cs typeface="Arial" charset="0"/>
              </a:rPr>
              <a:t>A variety of macroinvertebrates, lots of each kind</a:t>
            </a:r>
          </a:p>
          <a:p>
            <a:pPr eaLnBrk="1" hangingPunct="1">
              <a:spcBef>
                <a:spcPct val="50000"/>
              </a:spcBef>
            </a:pPr>
            <a:endParaRPr lang="en-US" altLang="en-US" sz="800" b="0">
              <a:solidFill>
                <a:schemeClr val="tx1"/>
              </a:solidFill>
              <a:effectLst>
                <a:outerShdw blurRad="38100" dist="38100" dir="2700000" algn="tl">
                  <a:srgbClr val="000000"/>
                </a:outerShdw>
              </a:effectLst>
              <a:latin typeface="Arial" charset="0"/>
              <a:ea typeface="Arial" charset="0"/>
              <a:cs typeface="Arial" charset="0"/>
            </a:endParaRPr>
          </a:p>
          <a:p>
            <a:pPr eaLnBrk="1" hangingPunct="1">
              <a:spcBef>
                <a:spcPct val="50000"/>
              </a:spcBef>
            </a:pPr>
            <a:r>
              <a:rPr lang="en-US" altLang="en-US" sz="2000" b="0">
                <a:solidFill>
                  <a:schemeClr val="tx1"/>
                </a:solidFill>
                <a:effectLst>
                  <a:outerShdw blurRad="38100" dist="38100" dir="2700000" algn="tl">
                    <a:srgbClr val="000000"/>
                  </a:outerShdw>
                </a:effectLst>
                <a:latin typeface="Arial" charset="0"/>
                <a:ea typeface="Arial" charset="0"/>
                <a:cs typeface="Arial" charset="0"/>
              </a:rPr>
              <a:t>Little variety, with many of each kind</a:t>
            </a:r>
          </a:p>
          <a:p>
            <a:pPr eaLnBrk="1" hangingPunct="1">
              <a:spcBef>
                <a:spcPct val="50000"/>
              </a:spcBef>
            </a:pPr>
            <a:endParaRPr lang="en-US" altLang="en-US" sz="800" b="0">
              <a:solidFill>
                <a:schemeClr val="tx1"/>
              </a:solidFill>
              <a:effectLst>
                <a:outerShdw blurRad="38100" dist="38100" dir="2700000" algn="tl">
                  <a:srgbClr val="000000"/>
                </a:outerShdw>
              </a:effectLst>
              <a:latin typeface="Arial" charset="0"/>
              <a:ea typeface="Arial" charset="0"/>
              <a:cs typeface="Arial" charset="0"/>
            </a:endParaRPr>
          </a:p>
          <a:p>
            <a:pPr eaLnBrk="1" hangingPunct="1">
              <a:spcBef>
                <a:spcPct val="50000"/>
              </a:spcBef>
            </a:pPr>
            <a:r>
              <a:rPr lang="en-US" altLang="en-US" sz="2000" b="0">
                <a:solidFill>
                  <a:schemeClr val="tx1"/>
                </a:solidFill>
                <a:effectLst>
                  <a:outerShdw blurRad="38100" dist="38100" dir="2700000" algn="tl">
                    <a:srgbClr val="000000"/>
                  </a:outerShdw>
                </a:effectLst>
                <a:latin typeface="Arial" charset="0"/>
                <a:ea typeface="Arial" charset="0"/>
                <a:cs typeface="Arial" charset="0"/>
              </a:rPr>
              <a:t>A variety of macroinvertebrates, but a few of each kind, or</a:t>
            </a:r>
            <a:r>
              <a:rPr lang="en-US" altLang="en-US" sz="2000">
                <a:solidFill>
                  <a:schemeClr val="tx1"/>
                </a:solidFill>
                <a:effectLst>
                  <a:outerShdw blurRad="38100" dist="38100" dir="2700000" algn="tl">
                    <a:srgbClr val="000000"/>
                  </a:outerShdw>
                </a:effectLst>
                <a:latin typeface="Arial" charset="0"/>
                <a:ea typeface="Arial" charset="0"/>
                <a:cs typeface="Arial" charset="0"/>
              </a:rPr>
              <a:t> No</a:t>
            </a:r>
            <a:r>
              <a:rPr lang="en-US" altLang="en-US" sz="2000" b="0">
                <a:solidFill>
                  <a:schemeClr val="tx1"/>
                </a:solidFill>
                <a:effectLst>
                  <a:outerShdw blurRad="38100" dist="38100" dir="2700000" algn="tl">
                    <a:srgbClr val="000000"/>
                  </a:outerShdw>
                </a:effectLst>
                <a:latin typeface="Arial" charset="0"/>
                <a:ea typeface="Arial" charset="0"/>
                <a:cs typeface="Arial" charset="0"/>
              </a:rPr>
              <a:t> macroinvertebrates but the stream appears clean</a:t>
            </a:r>
          </a:p>
          <a:p>
            <a:pPr eaLnBrk="1" hangingPunct="1">
              <a:spcBef>
                <a:spcPct val="50000"/>
              </a:spcBef>
            </a:pPr>
            <a:endParaRPr lang="en-US" altLang="en-US" sz="800" b="0">
              <a:solidFill>
                <a:schemeClr val="tx1"/>
              </a:solidFill>
              <a:effectLst>
                <a:outerShdw blurRad="38100" dist="38100" dir="2700000" algn="tl">
                  <a:srgbClr val="000000"/>
                </a:outerShdw>
              </a:effectLst>
              <a:latin typeface="Arial" charset="0"/>
              <a:ea typeface="Arial" charset="0"/>
              <a:cs typeface="Arial" charset="0"/>
            </a:endParaRPr>
          </a:p>
          <a:p>
            <a:pPr eaLnBrk="1" hangingPunct="1">
              <a:spcBef>
                <a:spcPct val="50000"/>
              </a:spcBef>
            </a:pPr>
            <a:r>
              <a:rPr lang="en-US" altLang="en-US" sz="2000" b="0">
                <a:solidFill>
                  <a:schemeClr val="tx1"/>
                </a:solidFill>
                <a:effectLst>
                  <a:outerShdw blurRad="38100" dist="38100" dir="2700000" algn="tl">
                    <a:srgbClr val="000000"/>
                  </a:outerShdw>
                </a:effectLst>
                <a:latin typeface="Arial" charset="0"/>
                <a:ea typeface="Arial" charset="0"/>
                <a:cs typeface="Arial" charset="0"/>
              </a:rPr>
              <a:t>Few macroinvertebrates and the streambed is covered with sediment</a:t>
            </a:r>
            <a:endParaRPr lang="en-US" altLang="en-US" sz="2000" b="0">
              <a:effectLst>
                <a:outerShdw blurRad="38100" dist="38100" dir="2700000" algn="tl">
                  <a:srgbClr val="000000"/>
                </a:outerShdw>
              </a:effectLst>
              <a:latin typeface="Arial" charset="0"/>
            </a:endParaRPr>
          </a:p>
        </p:txBody>
      </p:sp>
      <p:sp>
        <p:nvSpPr>
          <p:cNvPr id="203781" name="Text Box 5"/>
          <p:cNvSpPr txBox="1">
            <a:spLocks noChangeArrowheads="1"/>
          </p:cNvSpPr>
          <p:nvPr/>
        </p:nvSpPr>
        <p:spPr bwMode="auto">
          <a:xfrm>
            <a:off x="5029200" y="1295400"/>
            <a:ext cx="3657600" cy="476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en-US" sz="2000" u="sng">
                <a:effectLst>
                  <a:outerShdw blurRad="38100" dist="38100" dir="2700000" algn="tl">
                    <a:srgbClr val="000000"/>
                  </a:outerShdw>
                </a:effectLst>
                <a:latin typeface="Arial" charset="0"/>
              </a:rPr>
              <a:t>You may have:</a:t>
            </a:r>
          </a:p>
          <a:p>
            <a:pPr eaLnBrk="1" hangingPunct="1">
              <a:spcBef>
                <a:spcPct val="50000"/>
              </a:spcBef>
            </a:pPr>
            <a:endParaRPr lang="en-US" altLang="en-US" sz="800" u="sng">
              <a:effectLst>
                <a:outerShdw blurRad="38100" dist="38100" dir="2700000" algn="tl">
                  <a:srgbClr val="000000"/>
                </a:outerShdw>
              </a:effectLst>
              <a:latin typeface="Arial" charset="0"/>
            </a:endParaRPr>
          </a:p>
          <a:p>
            <a:pPr eaLnBrk="1" hangingPunct="1">
              <a:spcBef>
                <a:spcPct val="50000"/>
              </a:spcBef>
            </a:pPr>
            <a:r>
              <a:rPr lang="en-US" altLang="en-US" sz="2000" b="0">
                <a:solidFill>
                  <a:schemeClr val="tx1"/>
                </a:solidFill>
                <a:effectLst>
                  <a:outerShdw blurRad="38100" dist="38100" dir="2700000" algn="tl">
                    <a:srgbClr val="000000"/>
                  </a:outerShdw>
                </a:effectLst>
                <a:latin typeface="Arial" charset="0"/>
                <a:ea typeface="Arial" charset="0"/>
                <a:cs typeface="Arial" charset="0"/>
              </a:rPr>
              <a:t>Healthy stream</a:t>
            </a:r>
            <a:endParaRPr lang="en-US" altLang="en-US" sz="800" b="0">
              <a:solidFill>
                <a:schemeClr val="tx1"/>
              </a:solidFill>
              <a:effectLst>
                <a:outerShdw blurRad="38100" dist="38100" dir="2700000" algn="tl">
                  <a:srgbClr val="000000"/>
                </a:outerShdw>
              </a:effectLst>
              <a:latin typeface="Arial" charset="0"/>
              <a:ea typeface="Arial" charset="0"/>
              <a:cs typeface="Arial" charset="0"/>
            </a:endParaRPr>
          </a:p>
          <a:p>
            <a:pPr eaLnBrk="1" hangingPunct="1">
              <a:spcBef>
                <a:spcPct val="50000"/>
              </a:spcBef>
            </a:pPr>
            <a:endParaRPr lang="en-US" altLang="en-US" sz="800" b="0">
              <a:solidFill>
                <a:schemeClr val="tx1"/>
              </a:solidFill>
              <a:effectLst>
                <a:outerShdw blurRad="38100" dist="38100" dir="2700000" algn="tl">
                  <a:srgbClr val="000000"/>
                </a:outerShdw>
              </a:effectLst>
              <a:latin typeface="Arial" charset="0"/>
              <a:ea typeface="Arial" charset="0"/>
              <a:cs typeface="Arial" charset="0"/>
            </a:endParaRPr>
          </a:p>
          <a:p>
            <a:pPr eaLnBrk="1" hangingPunct="1">
              <a:spcBef>
                <a:spcPct val="50000"/>
              </a:spcBef>
            </a:pPr>
            <a:endParaRPr lang="en-US" altLang="en-US" sz="800" b="0">
              <a:solidFill>
                <a:schemeClr val="tx1"/>
              </a:solidFill>
              <a:effectLst>
                <a:outerShdw blurRad="38100" dist="38100" dir="2700000" algn="tl">
                  <a:srgbClr val="000000"/>
                </a:outerShdw>
              </a:effectLst>
              <a:latin typeface="Arial" charset="0"/>
              <a:ea typeface="Arial" charset="0"/>
              <a:cs typeface="Arial" charset="0"/>
            </a:endParaRPr>
          </a:p>
          <a:p>
            <a:pPr eaLnBrk="1" hangingPunct="1">
              <a:spcBef>
                <a:spcPct val="50000"/>
              </a:spcBef>
            </a:pPr>
            <a:endParaRPr lang="en-US" altLang="en-US" sz="400" b="0">
              <a:solidFill>
                <a:schemeClr val="tx1"/>
              </a:solidFill>
              <a:effectLst>
                <a:outerShdw blurRad="38100" dist="38100" dir="2700000" algn="tl">
                  <a:srgbClr val="000000"/>
                </a:outerShdw>
              </a:effectLst>
              <a:latin typeface="Arial" charset="0"/>
              <a:ea typeface="Arial" charset="0"/>
              <a:cs typeface="Arial" charset="0"/>
            </a:endParaRPr>
          </a:p>
          <a:p>
            <a:pPr eaLnBrk="1" hangingPunct="1">
              <a:spcBef>
                <a:spcPct val="50000"/>
              </a:spcBef>
            </a:pPr>
            <a:r>
              <a:rPr lang="en-US" altLang="en-US" sz="2000" b="0">
                <a:solidFill>
                  <a:schemeClr val="tx1"/>
                </a:solidFill>
                <a:effectLst>
                  <a:outerShdw blurRad="38100" dist="38100" dir="2700000" algn="tl">
                    <a:srgbClr val="000000"/>
                  </a:outerShdw>
                </a:effectLst>
                <a:latin typeface="Arial" charset="0"/>
                <a:ea typeface="Arial" charset="0"/>
                <a:cs typeface="Arial" charset="0"/>
              </a:rPr>
              <a:t>Water enriched with organic matter</a:t>
            </a:r>
          </a:p>
          <a:p>
            <a:pPr eaLnBrk="1" hangingPunct="1">
              <a:spcBef>
                <a:spcPct val="50000"/>
              </a:spcBef>
            </a:pPr>
            <a:endParaRPr lang="en-US" altLang="en-US" sz="800" b="0">
              <a:solidFill>
                <a:schemeClr val="tx1"/>
              </a:solidFill>
              <a:effectLst>
                <a:outerShdw blurRad="38100" dist="38100" dir="2700000" algn="tl">
                  <a:srgbClr val="000000"/>
                </a:outerShdw>
              </a:effectLst>
              <a:latin typeface="Arial" charset="0"/>
              <a:ea typeface="Arial" charset="0"/>
              <a:cs typeface="Arial" charset="0"/>
            </a:endParaRPr>
          </a:p>
          <a:p>
            <a:pPr eaLnBrk="1" hangingPunct="1">
              <a:spcBef>
                <a:spcPct val="50000"/>
              </a:spcBef>
            </a:pPr>
            <a:r>
              <a:rPr lang="en-US" altLang="en-US" sz="2000" b="0">
                <a:solidFill>
                  <a:schemeClr val="tx1"/>
                </a:solidFill>
                <a:effectLst>
                  <a:outerShdw blurRad="38100" dist="38100" dir="2700000" algn="tl">
                    <a:srgbClr val="000000"/>
                  </a:outerShdw>
                </a:effectLst>
                <a:latin typeface="Arial" charset="0"/>
                <a:ea typeface="Arial" charset="0"/>
                <a:cs typeface="Arial" charset="0"/>
              </a:rPr>
              <a:t>Toxic pollution</a:t>
            </a:r>
          </a:p>
          <a:p>
            <a:pPr eaLnBrk="1" hangingPunct="1">
              <a:spcBef>
                <a:spcPct val="50000"/>
              </a:spcBef>
            </a:pPr>
            <a:endParaRPr lang="en-US" altLang="en-US" sz="800" b="0">
              <a:solidFill>
                <a:schemeClr val="tx1"/>
              </a:solidFill>
              <a:effectLst>
                <a:outerShdw blurRad="38100" dist="38100" dir="2700000" algn="tl">
                  <a:srgbClr val="000000"/>
                </a:outerShdw>
              </a:effectLst>
              <a:latin typeface="Arial" charset="0"/>
              <a:ea typeface="Arial" charset="0"/>
              <a:cs typeface="Arial" charset="0"/>
            </a:endParaRPr>
          </a:p>
          <a:p>
            <a:pPr eaLnBrk="1" hangingPunct="1">
              <a:spcBef>
                <a:spcPct val="50000"/>
              </a:spcBef>
            </a:pPr>
            <a:endParaRPr lang="en-US" altLang="en-US" sz="800" b="0">
              <a:solidFill>
                <a:schemeClr val="tx1"/>
              </a:solidFill>
              <a:effectLst>
                <a:outerShdw blurRad="38100" dist="38100" dir="2700000" algn="tl">
                  <a:srgbClr val="000000"/>
                </a:outerShdw>
              </a:effectLst>
              <a:latin typeface="Arial" charset="0"/>
              <a:ea typeface="Arial" charset="0"/>
              <a:cs typeface="Arial" charset="0"/>
            </a:endParaRPr>
          </a:p>
          <a:p>
            <a:pPr eaLnBrk="1" hangingPunct="1">
              <a:spcBef>
                <a:spcPct val="50000"/>
              </a:spcBef>
            </a:pPr>
            <a:endParaRPr lang="en-US" altLang="en-US" sz="800" b="0">
              <a:solidFill>
                <a:schemeClr val="tx1"/>
              </a:solidFill>
              <a:effectLst>
                <a:outerShdw blurRad="38100" dist="38100" dir="2700000" algn="tl">
                  <a:srgbClr val="000000"/>
                </a:outerShdw>
              </a:effectLst>
              <a:latin typeface="Arial" charset="0"/>
              <a:ea typeface="Arial" charset="0"/>
              <a:cs typeface="Arial" charset="0"/>
            </a:endParaRPr>
          </a:p>
          <a:p>
            <a:pPr eaLnBrk="1" hangingPunct="1">
              <a:spcBef>
                <a:spcPct val="50000"/>
              </a:spcBef>
            </a:pPr>
            <a:endParaRPr lang="en-US" altLang="en-US" sz="800" b="0">
              <a:solidFill>
                <a:schemeClr val="tx1"/>
              </a:solidFill>
              <a:effectLst>
                <a:outerShdw blurRad="38100" dist="38100" dir="2700000" algn="tl">
                  <a:srgbClr val="000000"/>
                </a:outerShdw>
              </a:effectLst>
              <a:latin typeface="Arial" charset="0"/>
              <a:ea typeface="Arial" charset="0"/>
              <a:cs typeface="Arial" charset="0"/>
            </a:endParaRPr>
          </a:p>
          <a:p>
            <a:pPr eaLnBrk="1" hangingPunct="1">
              <a:spcBef>
                <a:spcPct val="50000"/>
              </a:spcBef>
            </a:pPr>
            <a:endParaRPr lang="en-US" altLang="en-US" sz="800" b="0">
              <a:solidFill>
                <a:schemeClr val="tx1"/>
              </a:solidFill>
              <a:effectLst>
                <a:outerShdw blurRad="38100" dist="38100" dir="2700000" algn="tl">
                  <a:srgbClr val="000000"/>
                </a:outerShdw>
              </a:effectLst>
              <a:latin typeface="Arial" charset="0"/>
              <a:ea typeface="Arial" charset="0"/>
              <a:cs typeface="Arial" charset="0"/>
            </a:endParaRPr>
          </a:p>
          <a:p>
            <a:pPr eaLnBrk="1" hangingPunct="1">
              <a:spcBef>
                <a:spcPct val="50000"/>
              </a:spcBef>
            </a:pPr>
            <a:endParaRPr lang="en-US" altLang="en-US" sz="400" b="0">
              <a:solidFill>
                <a:schemeClr val="tx1"/>
              </a:solidFill>
              <a:effectLst>
                <a:outerShdw blurRad="38100" dist="38100" dir="2700000" algn="tl">
                  <a:srgbClr val="000000"/>
                </a:outerShdw>
              </a:effectLst>
              <a:latin typeface="Arial" charset="0"/>
              <a:ea typeface="Arial" charset="0"/>
              <a:cs typeface="Arial" charset="0"/>
            </a:endParaRPr>
          </a:p>
          <a:p>
            <a:pPr eaLnBrk="1" hangingPunct="1">
              <a:spcBef>
                <a:spcPct val="50000"/>
              </a:spcBef>
            </a:pPr>
            <a:endParaRPr lang="en-US" altLang="en-US" sz="400" b="0">
              <a:solidFill>
                <a:schemeClr val="tx1"/>
              </a:solidFill>
              <a:effectLst>
                <a:outerShdw blurRad="38100" dist="38100" dir="2700000" algn="tl">
                  <a:srgbClr val="000000"/>
                </a:outerShdw>
              </a:effectLst>
              <a:latin typeface="Arial" charset="0"/>
              <a:ea typeface="Arial" charset="0"/>
              <a:cs typeface="Arial" charset="0"/>
            </a:endParaRPr>
          </a:p>
          <a:p>
            <a:pPr eaLnBrk="1" hangingPunct="1">
              <a:spcBef>
                <a:spcPct val="50000"/>
              </a:spcBef>
            </a:pPr>
            <a:r>
              <a:rPr lang="en-US" altLang="en-US" sz="2000" b="0">
                <a:solidFill>
                  <a:schemeClr val="tx1"/>
                </a:solidFill>
                <a:effectLst>
                  <a:outerShdw blurRad="38100" dist="38100" dir="2700000" algn="tl">
                    <a:srgbClr val="000000"/>
                  </a:outerShdw>
                </a:effectLst>
                <a:latin typeface="Arial" charset="0"/>
                <a:ea typeface="Arial" charset="0"/>
                <a:cs typeface="Arial" charset="0"/>
              </a:rPr>
              <a:t>Poor habitat from sedimentation</a:t>
            </a:r>
            <a:endParaRPr lang="en-US" altLang="en-US" sz="2000" b="0">
              <a:effectLst>
                <a:outerShdw blurRad="38100" dist="38100" dir="2700000" algn="tl">
                  <a:srgbClr val="000000"/>
                </a:outerShdw>
              </a:effectLst>
              <a:latin typeface="Arial"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rrowheads="1"/>
          </p:cNvSpPr>
          <p:nvPr>
            <p:ph type="title"/>
          </p:nvPr>
        </p:nvSpPr>
        <p:spPr>
          <a:xfrm>
            <a:off x="1828800" y="1143000"/>
            <a:ext cx="5410200" cy="942975"/>
          </a:xfrm>
        </p:spPr>
        <p:txBody>
          <a:bodyPr/>
          <a:lstStyle/>
          <a:p>
            <a:r>
              <a:rPr lang="en-US" altLang="en-US"/>
              <a:t>Sensitive</a:t>
            </a:r>
          </a:p>
        </p:txBody>
      </p:sp>
      <p:sp>
        <p:nvSpPr>
          <p:cNvPr id="204803" name="Rectangle 3"/>
          <p:cNvSpPr>
            <a:spLocks noGrp="1" noChangeArrowheads="1"/>
          </p:cNvSpPr>
          <p:nvPr>
            <p:ph type="body" idx="1"/>
          </p:nvPr>
        </p:nvSpPr>
        <p:spPr>
          <a:xfrm>
            <a:off x="1524000" y="2438400"/>
            <a:ext cx="6324600" cy="2286000"/>
          </a:xfrm>
        </p:spPr>
        <p:txBody>
          <a:bodyPr/>
          <a:lstStyle/>
          <a:p>
            <a:r>
              <a:rPr lang="en-US" altLang="en-US"/>
              <a:t>Sensitive to pollution</a:t>
            </a:r>
          </a:p>
          <a:p>
            <a:r>
              <a:rPr lang="en-US" altLang="en-US"/>
              <a:t>Sensitive to low dissolved oxygen</a:t>
            </a:r>
          </a:p>
          <a:p>
            <a:r>
              <a:rPr lang="en-US" altLang="en-US"/>
              <a:t>Indicate Good Water Quality</a:t>
            </a:r>
          </a:p>
          <a:p>
            <a:endParaRPr lang="en-US" altLang="en-US"/>
          </a:p>
          <a:p>
            <a:endParaRPr lang="en-US" altLang="en-US"/>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rrowheads="1"/>
          </p:cNvSpPr>
          <p:nvPr>
            <p:ph type="title"/>
          </p:nvPr>
        </p:nvSpPr>
        <p:spPr/>
        <p:txBody>
          <a:bodyPr/>
          <a:lstStyle/>
          <a:p>
            <a:r>
              <a:rPr lang="en-US" altLang="en-US"/>
              <a:t>Caddisflies (Order Trichoptera)</a:t>
            </a:r>
          </a:p>
        </p:txBody>
      </p:sp>
      <p:sp>
        <p:nvSpPr>
          <p:cNvPr id="205827" name="Rectangle 3"/>
          <p:cNvSpPr>
            <a:spLocks noGrp="1" noChangeArrowheads="1"/>
          </p:cNvSpPr>
          <p:nvPr>
            <p:ph type="body" sz="half" idx="1"/>
          </p:nvPr>
        </p:nvSpPr>
        <p:spPr>
          <a:xfrm>
            <a:off x="457200" y="1371600"/>
            <a:ext cx="4876800" cy="5181600"/>
          </a:xfrm>
        </p:spPr>
        <p:txBody>
          <a:bodyPr/>
          <a:lstStyle/>
          <a:p>
            <a:pPr>
              <a:lnSpc>
                <a:spcPct val="90000"/>
              </a:lnSpc>
            </a:pPr>
            <a:r>
              <a:rPr lang="en-US" altLang="en-US" sz="2400"/>
              <a:t>Up to 1” in length</a:t>
            </a:r>
          </a:p>
          <a:p>
            <a:pPr>
              <a:lnSpc>
                <a:spcPct val="90000"/>
              </a:lnSpc>
            </a:pPr>
            <a:r>
              <a:rPr lang="en-US" altLang="en-US" sz="2400"/>
              <a:t>6 legs attached to thorax</a:t>
            </a:r>
          </a:p>
          <a:p>
            <a:pPr>
              <a:lnSpc>
                <a:spcPct val="90000"/>
              </a:lnSpc>
            </a:pPr>
            <a:r>
              <a:rPr lang="en-US" altLang="en-US" sz="2400"/>
              <a:t>Fleshy abdomen; some with hair-like gills</a:t>
            </a:r>
          </a:p>
          <a:p>
            <a:pPr>
              <a:lnSpc>
                <a:spcPct val="90000"/>
              </a:lnSpc>
            </a:pPr>
            <a:r>
              <a:rPr lang="en-US" altLang="en-US" sz="2400"/>
              <a:t>Prolegs with hooks at end of abdomen; some have tufts of hair </a:t>
            </a:r>
          </a:p>
          <a:p>
            <a:pPr>
              <a:lnSpc>
                <a:spcPct val="90000"/>
              </a:lnSpc>
            </a:pPr>
            <a:r>
              <a:rPr lang="en-US" altLang="en-US" sz="2400"/>
              <a:t>Some build cases from rocks and/or plant material</a:t>
            </a:r>
          </a:p>
          <a:p>
            <a:pPr>
              <a:lnSpc>
                <a:spcPct val="90000"/>
              </a:lnSpc>
            </a:pPr>
            <a:r>
              <a:rPr lang="en-US" altLang="en-US" sz="2400"/>
              <a:t>Some spin nets as a retreat and to collect detritus</a:t>
            </a:r>
          </a:p>
          <a:p>
            <a:pPr>
              <a:lnSpc>
                <a:spcPct val="90000"/>
              </a:lnSpc>
            </a:pPr>
            <a:r>
              <a:rPr lang="en-US" altLang="en-US" sz="2400"/>
              <a:t>Some crawl around in search of prey</a:t>
            </a:r>
          </a:p>
          <a:p>
            <a:pPr>
              <a:lnSpc>
                <a:spcPct val="90000"/>
              </a:lnSpc>
            </a:pPr>
            <a:r>
              <a:rPr lang="en-US" altLang="en-US" sz="2400"/>
              <a:t>Sensitive or moderately sensitive to pollution</a:t>
            </a:r>
            <a:r>
              <a:rPr lang="en-US" altLang="en-US" sz="2000"/>
              <a:t> </a:t>
            </a:r>
          </a:p>
          <a:p>
            <a:pPr>
              <a:lnSpc>
                <a:spcPct val="90000"/>
              </a:lnSpc>
              <a:buFont typeface="Wingdings" charset="2"/>
              <a:buNone/>
            </a:pPr>
            <a:endParaRPr lang="en-US" altLang="en-US" sz="2000"/>
          </a:p>
        </p:txBody>
      </p:sp>
      <p:grpSp>
        <p:nvGrpSpPr>
          <p:cNvPr id="205828" name="Group 4"/>
          <p:cNvGrpSpPr>
            <a:grpSpLocks/>
          </p:cNvGrpSpPr>
          <p:nvPr/>
        </p:nvGrpSpPr>
        <p:grpSpPr bwMode="auto">
          <a:xfrm>
            <a:off x="5334000" y="1295400"/>
            <a:ext cx="3581400" cy="5029200"/>
            <a:chOff x="3360" y="816"/>
            <a:chExt cx="2256" cy="3168"/>
          </a:xfrm>
        </p:grpSpPr>
        <p:sp>
          <p:nvSpPr>
            <p:cNvPr id="205829" name="Rectangle 5"/>
            <p:cNvSpPr>
              <a:spLocks noChangeArrowheads="1"/>
            </p:cNvSpPr>
            <p:nvPr/>
          </p:nvSpPr>
          <p:spPr bwMode="auto">
            <a:xfrm>
              <a:off x="3698" y="2847"/>
              <a:ext cx="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sz="1800" b="0">
                <a:solidFill>
                  <a:schemeClr val="tx1"/>
                </a:solidFill>
                <a:effectLst/>
                <a:latin typeface="Times New Roman" charset="0"/>
              </a:endParaRPr>
            </a:p>
          </p:txBody>
        </p:sp>
        <p:grpSp>
          <p:nvGrpSpPr>
            <p:cNvPr id="205830" name="Group 6"/>
            <p:cNvGrpSpPr>
              <a:grpSpLocks/>
            </p:cNvGrpSpPr>
            <p:nvPr/>
          </p:nvGrpSpPr>
          <p:grpSpPr bwMode="auto">
            <a:xfrm>
              <a:off x="3360" y="816"/>
              <a:ext cx="2256" cy="3168"/>
              <a:chOff x="3408" y="816"/>
              <a:chExt cx="2256" cy="3168"/>
            </a:xfrm>
          </p:grpSpPr>
          <p:sp>
            <p:nvSpPr>
              <p:cNvPr id="205831" name="Rectangle 7"/>
              <p:cNvSpPr>
                <a:spLocks noChangeArrowheads="1"/>
              </p:cNvSpPr>
              <p:nvPr/>
            </p:nvSpPr>
            <p:spPr bwMode="auto">
              <a:xfrm>
                <a:off x="3408" y="816"/>
                <a:ext cx="2256" cy="316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05832" name="Picture 8"/>
              <p:cNvPicPr>
                <a:picLocks noChangeAspect="1" noChangeArrowheads="1"/>
              </p:cNvPicPr>
              <p:nvPr/>
            </p:nvPicPr>
            <p:blipFill>
              <a:blip r:embed="rId2">
                <a:extLst>
                  <a:ext uri="{28A0092B-C50C-407E-A947-70E740481C1C}">
                    <a14:useLocalDpi xmlns:a14="http://schemas.microsoft.com/office/drawing/2010/main" val="0"/>
                  </a:ext>
                </a:extLst>
              </a:blip>
              <a:srcRect r="17320"/>
              <a:stretch>
                <a:fillRect/>
              </a:stretch>
            </p:blipFill>
            <p:spPr bwMode="auto">
              <a:xfrm rot="5400000">
                <a:off x="2975" y="1345"/>
                <a:ext cx="3025" cy="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nvGrpSpPr>
            <p:cNvPr id="205833" name="Group 9"/>
            <p:cNvGrpSpPr>
              <a:grpSpLocks/>
            </p:cNvGrpSpPr>
            <p:nvPr/>
          </p:nvGrpSpPr>
          <p:grpSpPr bwMode="auto">
            <a:xfrm>
              <a:off x="3648" y="1104"/>
              <a:ext cx="384" cy="240"/>
              <a:chOff x="3744" y="1104"/>
              <a:chExt cx="384" cy="240"/>
            </a:xfrm>
          </p:grpSpPr>
          <p:sp>
            <p:nvSpPr>
              <p:cNvPr id="205834" name="Line 10"/>
              <p:cNvSpPr>
                <a:spLocks noChangeShapeType="1"/>
              </p:cNvSpPr>
              <p:nvPr/>
            </p:nvSpPr>
            <p:spPr bwMode="auto">
              <a:xfrm flipV="1">
                <a:off x="3744" y="1104"/>
                <a:ext cx="0" cy="24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835" name="Line 11"/>
              <p:cNvSpPr>
                <a:spLocks noChangeShapeType="1"/>
              </p:cNvSpPr>
              <p:nvPr/>
            </p:nvSpPr>
            <p:spPr bwMode="auto">
              <a:xfrm>
                <a:off x="3744" y="1104"/>
                <a:ext cx="384"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836" name="Line 12"/>
              <p:cNvSpPr>
                <a:spLocks noChangeShapeType="1"/>
              </p:cNvSpPr>
              <p:nvPr/>
            </p:nvSpPr>
            <p:spPr bwMode="auto">
              <a:xfrm>
                <a:off x="4128" y="1104"/>
                <a:ext cx="0" cy="9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05837" name="Group 13"/>
            <p:cNvGrpSpPr>
              <a:grpSpLocks/>
            </p:cNvGrpSpPr>
            <p:nvPr/>
          </p:nvGrpSpPr>
          <p:grpSpPr bwMode="auto">
            <a:xfrm>
              <a:off x="4800" y="1584"/>
              <a:ext cx="576" cy="1776"/>
              <a:chOff x="4752" y="1584"/>
              <a:chExt cx="576" cy="1776"/>
            </a:xfrm>
          </p:grpSpPr>
          <p:sp>
            <p:nvSpPr>
              <p:cNvPr id="205838" name="Line 14"/>
              <p:cNvSpPr>
                <a:spLocks noChangeShapeType="1"/>
              </p:cNvSpPr>
              <p:nvPr/>
            </p:nvSpPr>
            <p:spPr bwMode="auto">
              <a:xfrm>
                <a:off x="5328" y="1584"/>
                <a:ext cx="0" cy="177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839" name="Line 15"/>
              <p:cNvSpPr>
                <a:spLocks noChangeShapeType="1"/>
              </p:cNvSpPr>
              <p:nvPr/>
            </p:nvSpPr>
            <p:spPr bwMode="auto">
              <a:xfrm flipH="1">
                <a:off x="4896" y="3360"/>
                <a:ext cx="43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840" name="Line 16"/>
              <p:cNvSpPr>
                <a:spLocks noChangeShapeType="1"/>
              </p:cNvSpPr>
              <p:nvPr/>
            </p:nvSpPr>
            <p:spPr bwMode="auto">
              <a:xfrm>
                <a:off x="4752" y="1584"/>
                <a:ext cx="57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05841" name="Group 17"/>
            <p:cNvGrpSpPr>
              <a:grpSpLocks/>
            </p:cNvGrpSpPr>
            <p:nvPr/>
          </p:nvGrpSpPr>
          <p:grpSpPr bwMode="auto">
            <a:xfrm>
              <a:off x="4080" y="1104"/>
              <a:ext cx="672" cy="480"/>
              <a:chOff x="4512" y="912"/>
              <a:chExt cx="672" cy="480"/>
            </a:xfrm>
          </p:grpSpPr>
          <p:sp>
            <p:nvSpPr>
              <p:cNvPr id="205842" name="Line 18"/>
              <p:cNvSpPr>
                <a:spLocks noChangeShapeType="1"/>
              </p:cNvSpPr>
              <p:nvPr/>
            </p:nvSpPr>
            <p:spPr bwMode="auto">
              <a:xfrm flipV="1">
                <a:off x="4512" y="912"/>
                <a:ext cx="96" cy="14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843" name="Line 19"/>
              <p:cNvSpPr>
                <a:spLocks noChangeShapeType="1"/>
              </p:cNvSpPr>
              <p:nvPr/>
            </p:nvSpPr>
            <p:spPr bwMode="auto">
              <a:xfrm>
                <a:off x="4608" y="912"/>
                <a:ext cx="576" cy="38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844" name="Line 20"/>
              <p:cNvSpPr>
                <a:spLocks noChangeShapeType="1"/>
              </p:cNvSpPr>
              <p:nvPr/>
            </p:nvSpPr>
            <p:spPr bwMode="auto">
              <a:xfrm flipH="1">
                <a:off x="5136" y="1296"/>
                <a:ext cx="48" cy="9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05845" name="Text Box 21"/>
            <p:cNvSpPr txBox="1">
              <a:spLocks noChangeArrowheads="1"/>
            </p:cNvSpPr>
            <p:nvPr/>
          </p:nvSpPr>
          <p:spPr bwMode="auto">
            <a:xfrm>
              <a:off x="3626" y="892"/>
              <a:ext cx="35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b="0">
                  <a:solidFill>
                    <a:srgbClr val="000000"/>
                  </a:solidFill>
                  <a:effectLst/>
                  <a:latin typeface="Times" charset="0"/>
                </a:rPr>
                <a:t>head</a:t>
              </a:r>
              <a:endParaRPr lang="en-US" altLang="en-US" sz="2400" b="0">
                <a:solidFill>
                  <a:schemeClr val="tx1"/>
                </a:solidFill>
                <a:effectLst/>
                <a:latin typeface="Times" charset="0"/>
              </a:endParaRPr>
            </a:p>
          </p:txBody>
        </p:sp>
        <p:sp>
          <p:nvSpPr>
            <p:cNvPr id="205846" name="Text Box 22"/>
            <p:cNvSpPr txBox="1">
              <a:spLocks noChangeArrowheads="1"/>
            </p:cNvSpPr>
            <p:nvPr/>
          </p:nvSpPr>
          <p:spPr bwMode="auto">
            <a:xfrm>
              <a:off x="4464" y="1056"/>
              <a:ext cx="4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b="0">
                  <a:solidFill>
                    <a:srgbClr val="000000"/>
                  </a:solidFill>
                  <a:effectLst/>
                  <a:latin typeface="Times" charset="0"/>
                </a:rPr>
                <a:t>thorax</a:t>
              </a:r>
              <a:endParaRPr lang="en-US" altLang="en-US" sz="1800" b="0">
                <a:solidFill>
                  <a:schemeClr val="tx1"/>
                </a:solidFill>
                <a:effectLst/>
                <a:latin typeface="Times" charset="0"/>
              </a:endParaRPr>
            </a:p>
          </p:txBody>
        </p:sp>
        <p:sp>
          <p:nvSpPr>
            <p:cNvPr id="205847" name="Rectangle 23"/>
            <p:cNvSpPr>
              <a:spLocks noChangeArrowheads="1"/>
            </p:cNvSpPr>
            <p:nvPr/>
          </p:nvSpPr>
          <p:spPr bwMode="auto">
            <a:xfrm rot="5400000">
              <a:off x="5202" y="2374"/>
              <a:ext cx="58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b="0">
                  <a:solidFill>
                    <a:srgbClr val="000000"/>
                  </a:solidFill>
                  <a:effectLst/>
                  <a:latin typeface="Times" charset="0"/>
                </a:rPr>
                <a:t>abdomen</a:t>
              </a:r>
              <a:endParaRPr lang="en-US" altLang="en-US" sz="1800" b="0">
                <a:solidFill>
                  <a:srgbClr val="000000"/>
                </a:solidFill>
                <a:effectLst/>
                <a:latin typeface="Times" charset="0"/>
              </a:endParaRPr>
            </a:p>
          </p:txBody>
        </p:sp>
        <p:sp>
          <p:nvSpPr>
            <p:cNvPr id="205848" name="Text Box 24"/>
            <p:cNvSpPr txBox="1">
              <a:spLocks noChangeArrowheads="1"/>
            </p:cNvSpPr>
            <p:nvPr/>
          </p:nvSpPr>
          <p:spPr bwMode="auto">
            <a:xfrm>
              <a:off x="3408" y="2400"/>
              <a:ext cx="104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b="0">
                  <a:solidFill>
                    <a:srgbClr val="000000"/>
                  </a:solidFill>
                  <a:effectLst/>
                  <a:latin typeface="Times" charset="0"/>
                </a:rPr>
                <a:t>abdominal gills </a:t>
              </a:r>
            </a:p>
            <a:p>
              <a:r>
                <a:rPr lang="en-US" altLang="en-US" sz="1800" b="0">
                  <a:solidFill>
                    <a:srgbClr val="000000"/>
                  </a:solidFill>
                  <a:effectLst/>
                  <a:latin typeface="Times" charset="0"/>
                </a:rPr>
                <a:t>(</a:t>
              </a:r>
              <a:r>
                <a:rPr lang="en-US" altLang="en-US" sz="1600" b="0">
                  <a:solidFill>
                    <a:srgbClr val="000000"/>
                  </a:solidFill>
                  <a:effectLst/>
                  <a:latin typeface="Times" charset="0"/>
                </a:rPr>
                <a:t>Netspinner</a:t>
              </a:r>
              <a:r>
                <a:rPr lang="en-US" altLang="en-US" sz="1800" b="0">
                  <a:solidFill>
                    <a:srgbClr val="000000"/>
                  </a:solidFill>
                  <a:effectLst/>
                  <a:latin typeface="Times" charset="0"/>
                </a:rPr>
                <a:t>)</a:t>
              </a:r>
              <a:endParaRPr lang="en-US" altLang="en-US" sz="1800" b="0">
                <a:solidFill>
                  <a:schemeClr val="tx1"/>
                </a:solidFill>
                <a:effectLst/>
                <a:latin typeface="Times" charset="0"/>
              </a:endParaRPr>
            </a:p>
          </p:txBody>
        </p:sp>
        <p:sp>
          <p:nvSpPr>
            <p:cNvPr id="205849" name="Line 25"/>
            <p:cNvSpPr>
              <a:spLocks noChangeShapeType="1"/>
            </p:cNvSpPr>
            <p:nvPr/>
          </p:nvSpPr>
          <p:spPr bwMode="auto">
            <a:xfrm flipV="1">
              <a:off x="4272" y="2496"/>
              <a:ext cx="336" cy="144"/>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850" name="Text Box 26"/>
            <p:cNvSpPr txBox="1">
              <a:spLocks noChangeArrowheads="1"/>
            </p:cNvSpPr>
            <p:nvPr/>
          </p:nvSpPr>
          <p:spPr bwMode="auto">
            <a:xfrm>
              <a:off x="3924" y="3705"/>
              <a:ext cx="116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b="0">
                  <a:solidFill>
                    <a:srgbClr val="000000"/>
                  </a:solidFill>
                  <a:effectLst/>
                  <a:latin typeface="Times" charset="0"/>
                </a:rPr>
                <a:t>prolegs</a:t>
              </a:r>
              <a:r>
                <a:rPr lang="en-US" altLang="en-US" sz="1800" b="0">
                  <a:solidFill>
                    <a:srgbClr val="000000"/>
                  </a:solidFill>
                  <a:effectLst/>
                  <a:latin typeface="Times" charset="0"/>
                </a:rPr>
                <a:t> with hooks</a:t>
              </a:r>
              <a:endParaRPr lang="en-US" altLang="en-US" sz="1800" b="0">
                <a:solidFill>
                  <a:schemeClr val="tx1"/>
                </a:solidFill>
                <a:effectLst/>
                <a:latin typeface="Times" charset="0"/>
              </a:endParaRPr>
            </a:p>
          </p:txBody>
        </p:sp>
        <p:sp>
          <p:nvSpPr>
            <p:cNvPr id="205851" name="Line 27"/>
            <p:cNvSpPr>
              <a:spLocks noChangeShapeType="1"/>
            </p:cNvSpPr>
            <p:nvPr/>
          </p:nvSpPr>
          <p:spPr bwMode="auto">
            <a:xfrm flipH="1" flipV="1">
              <a:off x="4320" y="3312"/>
              <a:ext cx="96" cy="384"/>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rrowheads="1"/>
          </p:cNvSpPr>
          <p:nvPr>
            <p:ph type="title"/>
          </p:nvPr>
        </p:nvSpPr>
        <p:spPr/>
        <p:txBody>
          <a:bodyPr/>
          <a:lstStyle/>
          <a:p>
            <a:r>
              <a:rPr lang="en-US" altLang="en-US"/>
              <a:t>Caddisflies (Order Trichoptera)</a:t>
            </a:r>
          </a:p>
        </p:txBody>
      </p:sp>
      <p:sp>
        <p:nvSpPr>
          <p:cNvPr id="206851" name="Rectangle 3"/>
          <p:cNvSpPr>
            <a:spLocks noGrp="1" noChangeArrowheads="1"/>
          </p:cNvSpPr>
          <p:nvPr>
            <p:ph type="body" sz="half" idx="1"/>
          </p:nvPr>
        </p:nvSpPr>
        <p:spPr>
          <a:xfrm>
            <a:off x="457200" y="1600200"/>
            <a:ext cx="4267200" cy="4525963"/>
          </a:xfrm>
        </p:spPr>
        <p:txBody>
          <a:bodyPr/>
          <a:lstStyle/>
          <a:p>
            <a:r>
              <a:rPr lang="en-US" altLang="en-US" sz="2800"/>
              <a:t>Common Families: </a:t>
            </a:r>
          </a:p>
          <a:p>
            <a:pPr lvl="1"/>
            <a:r>
              <a:rPr lang="en-US" altLang="en-US"/>
              <a:t>Northern casemaker </a:t>
            </a:r>
          </a:p>
          <a:p>
            <a:pPr lvl="1"/>
            <a:r>
              <a:rPr lang="en-US" altLang="en-US"/>
              <a:t>Saddle casemakers</a:t>
            </a:r>
          </a:p>
          <a:p>
            <a:pPr lvl="1"/>
            <a:r>
              <a:rPr lang="en-US" altLang="en-US"/>
              <a:t>Humpless case-maker</a:t>
            </a:r>
          </a:p>
          <a:p>
            <a:pPr lvl="1"/>
            <a:r>
              <a:rPr lang="en-US" altLang="en-US"/>
              <a:t>Netspinner (Hydropsychidae)</a:t>
            </a:r>
          </a:p>
          <a:p>
            <a:pPr lvl="1"/>
            <a:r>
              <a:rPr lang="en-US" altLang="en-US"/>
              <a:t>Freeliving (green rock worm)</a:t>
            </a:r>
          </a:p>
          <a:p>
            <a:pPr lvl="1"/>
            <a:r>
              <a:rPr lang="en-US" altLang="en-US"/>
              <a:t>Fingernet</a:t>
            </a:r>
            <a:endParaRPr lang="en-US" altLang="en-US" sz="2000"/>
          </a:p>
        </p:txBody>
      </p:sp>
      <p:sp>
        <p:nvSpPr>
          <p:cNvPr id="206852" name="Text Box 4"/>
          <p:cNvSpPr txBox="1">
            <a:spLocks noChangeArrowheads="1"/>
          </p:cNvSpPr>
          <p:nvPr/>
        </p:nvSpPr>
        <p:spPr bwMode="auto">
          <a:xfrm>
            <a:off x="4724400" y="5891213"/>
            <a:ext cx="1968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b="0">
                <a:solidFill>
                  <a:srgbClr val="000000"/>
                </a:solidFill>
                <a:effectLst/>
                <a:latin typeface="Times New Roman" charset="0"/>
              </a:rPr>
              <a:t>Freeliving (predators)</a:t>
            </a:r>
          </a:p>
        </p:txBody>
      </p:sp>
      <p:grpSp>
        <p:nvGrpSpPr>
          <p:cNvPr id="206853" name="Group 5"/>
          <p:cNvGrpSpPr>
            <a:grpSpLocks/>
          </p:cNvGrpSpPr>
          <p:nvPr/>
        </p:nvGrpSpPr>
        <p:grpSpPr bwMode="auto">
          <a:xfrm>
            <a:off x="4699000" y="1524000"/>
            <a:ext cx="2032000" cy="4724400"/>
            <a:chOff x="3040" y="1056"/>
            <a:chExt cx="1280" cy="2976"/>
          </a:xfrm>
        </p:grpSpPr>
        <p:pic>
          <p:nvPicPr>
            <p:cNvPr id="2068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0" y="1056"/>
              <a:ext cx="1280"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68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 y="3072"/>
              <a:ext cx="1280"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68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0" y="2064"/>
              <a:ext cx="1280"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nvGrpSpPr>
          <p:cNvPr id="206857" name="Group 9"/>
          <p:cNvGrpSpPr>
            <a:grpSpLocks/>
          </p:cNvGrpSpPr>
          <p:nvPr/>
        </p:nvGrpSpPr>
        <p:grpSpPr bwMode="auto">
          <a:xfrm>
            <a:off x="6807200" y="1524000"/>
            <a:ext cx="2032000" cy="4724400"/>
            <a:chOff x="4368" y="1056"/>
            <a:chExt cx="1280" cy="2976"/>
          </a:xfrm>
        </p:grpSpPr>
        <p:pic>
          <p:nvPicPr>
            <p:cNvPr id="20685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8" y="3072"/>
              <a:ext cx="1280"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685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8" y="2064"/>
              <a:ext cx="1280"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686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8" y="1056"/>
              <a:ext cx="1280"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rrowheads="1"/>
          </p:cNvSpPr>
          <p:nvPr>
            <p:ph type="title"/>
          </p:nvPr>
        </p:nvSpPr>
        <p:spPr/>
        <p:txBody>
          <a:bodyPr/>
          <a:lstStyle/>
          <a:p>
            <a:r>
              <a:rPr lang="en-US" altLang="en-US" sz="4000"/>
              <a:t>Hellgrammites (Dobsonflies)</a:t>
            </a:r>
            <a:br>
              <a:rPr lang="en-US" altLang="en-US" sz="4000"/>
            </a:br>
            <a:r>
              <a:rPr lang="en-US" altLang="en-US" sz="4000"/>
              <a:t>Order Megloptera</a:t>
            </a:r>
            <a:endParaRPr lang="en-US" altLang="en-US"/>
          </a:p>
        </p:txBody>
      </p:sp>
      <p:sp>
        <p:nvSpPr>
          <p:cNvPr id="207875" name="Rectangle 3"/>
          <p:cNvSpPr>
            <a:spLocks noGrp="1" noChangeArrowheads="1"/>
          </p:cNvSpPr>
          <p:nvPr>
            <p:ph type="body" sz="half" idx="1"/>
          </p:nvPr>
        </p:nvSpPr>
        <p:spPr>
          <a:xfrm>
            <a:off x="457200" y="1600200"/>
            <a:ext cx="4724400" cy="4525963"/>
          </a:xfrm>
        </p:spPr>
        <p:txBody>
          <a:bodyPr/>
          <a:lstStyle/>
          <a:p>
            <a:pPr>
              <a:lnSpc>
                <a:spcPct val="90000"/>
              </a:lnSpc>
              <a:buFont typeface="Wingdings" charset="2"/>
              <a:buNone/>
            </a:pPr>
            <a:r>
              <a:rPr lang="en-US" altLang="en-US" sz="2400"/>
              <a:t>Dobsonflies </a:t>
            </a:r>
          </a:p>
          <a:p>
            <a:pPr lvl="1">
              <a:lnSpc>
                <a:spcPct val="90000"/>
              </a:lnSpc>
            </a:pPr>
            <a:r>
              <a:rPr lang="en-US" altLang="en-US" sz="2200"/>
              <a:t>Measures ¾ - 4” long</a:t>
            </a:r>
          </a:p>
          <a:p>
            <a:pPr lvl="1">
              <a:lnSpc>
                <a:spcPct val="90000"/>
              </a:lnSpc>
            </a:pPr>
            <a:r>
              <a:rPr lang="en-US" altLang="en-US" sz="2200"/>
              <a:t>Large pinching jaws</a:t>
            </a:r>
          </a:p>
          <a:p>
            <a:pPr lvl="1">
              <a:lnSpc>
                <a:spcPct val="90000"/>
              </a:lnSpc>
            </a:pPr>
            <a:r>
              <a:rPr lang="en-US" altLang="en-US" sz="2200"/>
              <a:t>Long, somewhat flattened body</a:t>
            </a:r>
          </a:p>
          <a:p>
            <a:pPr lvl="1">
              <a:lnSpc>
                <a:spcPct val="90000"/>
              </a:lnSpc>
            </a:pPr>
            <a:r>
              <a:rPr lang="en-US" altLang="en-US" sz="2200"/>
              <a:t>Lateral appendages along the length of the abdomen</a:t>
            </a:r>
            <a:r>
              <a:rPr lang="en-US" altLang="en-US" sz="2400"/>
              <a:t> </a:t>
            </a:r>
            <a:endParaRPr lang="en-US" altLang="en-US" sz="2200"/>
          </a:p>
          <a:p>
            <a:pPr lvl="1">
              <a:lnSpc>
                <a:spcPct val="90000"/>
              </a:lnSpc>
            </a:pPr>
            <a:r>
              <a:rPr lang="en-US" altLang="en-US" sz="2200"/>
              <a:t>Sensitive to pollution</a:t>
            </a:r>
          </a:p>
        </p:txBody>
      </p:sp>
      <p:pic>
        <p:nvPicPr>
          <p:cNvPr id="207876" name="Picture 4" descr="DSCN5263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600200"/>
            <a:ext cx="330517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7877" name="Picture 5" descr="DSCN5257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114800"/>
            <a:ext cx="2184400" cy="2324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rrowheads="1"/>
          </p:cNvSpPr>
          <p:nvPr>
            <p:ph type="title"/>
          </p:nvPr>
        </p:nvSpPr>
        <p:spPr/>
        <p:txBody>
          <a:bodyPr/>
          <a:lstStyle/>
          <a:p>
            <a:r>
              <a:rPr lang="en-US" altLang="en-US">
                <a:solidFill>
                  <a:schemeClr val="tx1"/>
                </a:solidFill>
              </a:rPr>
              <a:t>Bacteria Monitoring</a:t>
            </a:r>
          </a:p>
        </p:txBody>
      </p:sp>
      <p:sp>
        <p:nvSpPr>
          <p:cNvPr id="69635" name="Rectangle 3"/>
          <p:cNvSpPr>
            <a:spLocks noGrp="1" noChangeArrowheads="1"/>
          </p:cNvSpPr>
          <p:nvPr>
            <p:ph type="body" idx="1"/>
          </p:nvPr>
        </p:nvSpPr>
        <p:spPr>
          <a:xfrm>
            <a:off x="228600" y="1600200"/>
            <a:ext cx="6019800" cy="4525963"/>
          </a:xfrm>
        </p:spPr>
        <p:txBody>
          <a:bodyPr/>
          <a:lstStyle/>
          <a:p>
            <a:pPr>
              <a:buClr>
                <a:schemeClr val="tx1"/>
              </a:buClr>
              <a:buFont typeface="Wingdings" charset="2"/>
              <a:buChar char="Ø"/>
            </a:pPr>
            <a:r>
              <a:rPr lang="en-US" altLang="en-US"/>
              <a:t>Some pollutants may contain water-borne pathogens (bacteria, viruses, algae, parasites, etc.)</a:t>
            </a:r>
          </a:p>
          <a:p>
            <a:pPr>
              <a:buClr>
                <a:schemeClr val="tx1"/>
              </a:buClr>
              <a:buFont typeface="Wingdings" charset="2"/>
              <a:buChar char="Ø"/>
            </a:pPr>
            <a:r>
              <a:rPr lang="en-US" altLang="en-US"/>
              <a:t>Bacteria correlated to pathogen presence </a:t>
            </a:r>
          </a:p>
          <a:p>
            <a:pPr>
              <a:buClr>
                <a:schemeClr val="tx1"/>
              </a:buClr>
              <a:buFont typeface="Wingdings" charset="2"/>
              <a:buChar char="Ø"/>
            </a:pPr>
            <a:r>
              <a:rPr lang="en-US" altLang="en-US"/>
              <a:t>Tests are relatively safe, simple, fast and inexpensive</a:t>
            </a:r>
          </a:p>
          <a:p>
            <a:pPr>
              <a:buClr>
                <a:schemeClr val="tx1"/>
              </a:buClr>
              <a:buFont typeface="Wingdings" charset="2"/>
              <a:buChar char="Ø"/>
            </a:pPr>
            <a:endParaRPr lang="en-US" altLang="en-US"/>
          </a:p>
          <a:p>
            <a:pPr>
              <a:buClr>
                <a:schemeClr val="tx1"/>
              </a:buClr>
              <a:buFont typeface="Wingdings" charset="2"/>
              <a:buChar char="Ø"/>
            </a:pPr>
            <a:endParaRPr lang="en-US" altLang="en-US"/>
          </a:p>
        </p:txBody>
      </p:sp>
      <p:pic>
        <p:nvPicPr>
          <p:cNvPr id="69640" name="Picture 8" descr="MN Riv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676400"/>
            <a:ext cx="2535238" cy="2022475"/>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rolling down petrifil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038600"/>
            <a:ext cx="1885950" cy="251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rrowheads="1"/>
          </p:cNvSpPr>
          <p:nvPr>
            <p:ph type="title"/>
          </p:nvPr>
        </p:nvSpPr>
        <p:spPr/>
        <p:txBody>
          <a:bodyPr/>
          <a:lstStyle/>
          <a:p>
            <a:r>
              <a:rPr lang="en-US" altLang="en-US" sz="3600"/>
              <a:t>Mayflies (Order Ephemeroptera)</a:t>
            </a:r>
          </a:p>
        </p:txBody>
      </p:sp>
      <p:grpSp>
        <p:nvGrpSpPr>
          <p:cNvPr id="208899" name="Group 3"/>
          <p:cNvGrpSpPr>
            <a:grpSpLocks/>
          </p:cNvGrpSpPr>
          <p:nvPr/>
        </p:nvGrpSpPr>
        <p:grpSpPr bwMode="auto">
          <a:xfrm>
            <a:off x="5715000" y="1447800"/>
            <a:ext cx="2946400" cy="2760663"/>
            <a:chOff x="3600" y="1056"/>
            <a:chExt cx="1856" cy="1739"/>
          </a:xfrm>
        </p:grpSpPr>
        <p:grpSp>
          <p:nvGrpSpPr>
            <p:cNvPr id="208900" name="Group 4"/>
            <p:cNvGrpSpPr>
              <a:grpSpLocks/>
            </p:cNvGrpSpPr>
            <p:nvPr/>
          </p:nvGrpSpPr>
          <p:grpSpPr bwMode="auto">
            <a:xfrm>
              <a:off x="4551" y="1056"/>
              <a:ext cx="905" cy="1718"/>
              <a:chOff x="3936" y="1008"/>
              <a:chExt cx="1280" cy="1968"/>
            </a:xfrm>
          </p:grpSpPr>
          <p:pic>
            <p:nvPicPr>
              <p:cNvPr id="2089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6" y="1008"/>
                <a:ext cx="1280"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89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 y="2016"/>
                <a:ext cx="1280"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nvGrpSpPr>
            <p:cNvPr id="208903" name="Group 7"/>
            <p:cNvGrpSpPr>
              <a:grpSpLocks/>
            </p:cNvGrpSpPr>
            <p:nvPr/>
          </p:nvGrpSpPr>
          <p:grpSpPr bwMode="auto">
            <a:xfrm>
              <a:off x="3600" y="1056"/>
              <a:ext cx="905" cy="1739"/>
              <a:chOff x="3600" y="1056"/>
              <a:chExt cx="905" cy="1739"/>
            </a:xfrm>
          </p:grpSpPr>
          <p:pic>
            <p:nvPicPr>
              <p:cNvPr id="20890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 y="1056"/>
                <a:ext cx="905" cy="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890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 y="1957"/>
                <a:ext cx="905" cy="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sp>
        <p:nvSpPr>
          <p:cNvPr id="208906" name="Rectangle 10"/>
          <p:cNvSpPr>
            <a:spLocks noChangeArrowheads="1"/>
          </p:cNvSpPr>
          <p:nvPr/>
        </p:nvSpPr>
        <p:spPr bwMode="auto">
          <a:xfrm>
            <a:off x="304800" y="1447800"/>
            <a:ext cx="4572000"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 typeface="Wingdings" charset="2"/>
              <a:buNone/>
            </a:pPr>
            <a:r>
              <a:rPr lang="en-US" altLang="en-US" sz="1800" b="0">
                <a:solidFill>
                  <a:schemeClr val="tx1"/>
                </a:solidFill>
                <a:effectLst>
                  <a:outerShdw blurRad="38100" dist="38100" dir="2700000" algn="tl">
                    <a:srgbClr val="000000"/>
                  </a:outerShdw>
                </a:effectLst>
              </a:rPr>
              <a:t>Mature larvae measure up to 3/4 inch in length (excluding tails) </a:t>
            </a:r>
          </a:p>
          <a:p>
            <a:endParaRPr lang="en-US" altLang="en-US" sz="1800" b="0">
              <a:solidFill>
                <a:schemeClr val="tx1"/>
              </a:solidFill>
              <a:effectLst>
                <a:outerShdw blurRad="38100" dist="38100" dir="2700000" algn="tl">
                  <a:srgbClr val="000000"/>
                </a:outerShdw>
              </a:effectLst>
            </a:endParaRPr>
          </a:p>
          <a:p>
            <a:r>
              <a:rPr lang="en-US" altLang="en-US" sz="1800" b="0">
                <a:solidFill>
                  <a:schemeClr val="tx1"/>
                </a:solidFill>
                <a:effectLst>
                  <a:outerShdw blurRad="38100" dist="38100" dir="2700000" algn="tl">
                    <a:srgbClr val="000000"/>
                  </a:outerShdw>
                </a:effectLst>
              </a:rPr>
              <a:t>Two rows of long hairs present on inside of front legs, used for filtering food particles from the water. </a:t>
            </a:r>
          </a:p>
          <a:p>
            <a:endParaRPr lang="en-US" altLang="en-US" sz="1800" b="0">
              <a:solidFill>
                <a:schemeClr val="tx1"/>
              </a:solidFill>
              <a:effectLst>
                <a:outerShdw blurRad="38100" dist="38100" dir="2700000" algn="tl">
                  <a:srgbClr val="000000"/>
                </a:outerShdw>
              </a:effectLst>
            </a:endParaRPr>
          </a:p>
          <a:p>
            <a:r>
              <a:rPr lang="en-US" altLang="en-US" sz="1800" b="0">
                <a:solidFill>
                  <a:schemeClr val="tx1"/>
                </a:solidFill>
                <a:effectLst>
                  <a:outerShdw blurRad="38100" dist="38100" dir="2700000" algn="tl">
                    <a:srgbClr val="000000"/>
                  </a:outerShdw>
                </a:effectLst>
              </a:rPr>
              <a:t>Slender antennae </a:t>
            </a:r>
          </a:p>
          <a:p>
            <a:endParaRPr lang="en-US" altLang="en-US" sz="1800" b="0">
              <a:solidFill>
                <a:schemeClr val="tx1"/>
              </a:solidFill>
              <a:effectLst>
                <a:outerShdw blurRad="38100" dist="38100" dir="2700000" algn="tl">
                  <a:srgbClr val="000000"/>
                </a:outerShdw>
              </a:effectLst>
            </a:endParaRPr>
          </a:p>
          <a:p>
            <a:r>
              <a:rPr lang="en-US" altLang="en-US" sz="1800" b="0">
                <a:solidFill>
                  <a:schemeClr val="tx1"/>
                </a:solidFill>
                <a:effectLst>
                  <a:outerShdw blurRad="38100" dist="38100" dir="2700000" algn="tl">
                    <a:srgbClr val="000000"/>
                  </a:outerShdw>
                </a:effectLst>
              </a:rPr>
              <a:t>May be minnow like with a vertically oriented head and three tails (as pictured) or may be more flattened with a horizontally oriented head and two tails.</a:t>
            </a:r>
            <a:r>
              <a:rPr lang="en-US" altLang="en-US" sz="1800" b="0">
                <a:solidFill>
                  <a:schemeClr val="tx1"/>
                </a:solidFill>
                <a:effectLst/>
              </a:rPr>
              <a:t> </a:t>
            </a:r>
          </a:p>
        </p:txBody>
      </p:sp>
      <p:sp>
        <p:nvSpPr>
          <p:cNvPr id="208907" name="Rectangle 11"/>
          <p:cNvSpPr>
            <a:spLocks noChangeArrowheads="1"/>
          </p:cNvSpPr>
          <p:nvPr/>
        </p:nvSpPr>
        <p:spPr bwMode="auto">
          <a:xfrm>
            <a:off x="914400" y="5334000"/>
            <a:ext cx="4191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buFont typeface="Wingdings" charset="2"/>
              <a:buNone/>
            </a:pPr>
            <a:r>
              <a:rPr lang="en-US" altLang="en-US" sz="1800">
                <a:solidFill>
                  <a:schemeClr val="tx1"/>
                </a:solidFill>
                <a:effectLst>
                  <a:outerShdw blurRad="38100" dist="38100" dir="2700000" algn="tl">
                    <a:srgbClr val="000000"/>
                  </a:outerShdw>
                </a:effectLst>
              </a:rPr>
              <a:t>Similar to a stonefly, but   with noticeable gills on abdomen and three tails instead of two</a:t>
            </a:r>
          </a:p>
        </p:txBody>
      </p:sp>
      <p:pic>
        <p:nvPicPr>
          <p:cNvPr id="208908" name="Picture 12" descr="prongilled mayfly larv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343400"/>
            <a:ext cx="3784600" cy="1990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rrowheads="1"/>
          </p:cNvSpPr>
          <p:nvPr>
            <p:ph type="title"/>
          </p:nvPr>
        </p:nvSpPr>
        <p:spPr/>
        <p:txBody>
          <a:bodyPr/>
          <a:lstStyle/>
          <a:p>
            <a:r>
              <a:rPr lang="en-US" altLang="en-US"/>
              <a:t>Snails (Class Gastropoda)</a:t>
            </a:r>
          </a:p>
        </p:txBody>
      </p:sp>
      <p:sp>
        <p:nvSpPr>
          <p:cNvPr id="209923" name="Rectangle 3"/>
          <p:cNvSpPr>
            <a:spLocks noGrp="1" noChangeArrowheads="1"/>
          </p:cNvSpPr>
          <p:nvPr>
            <p:ph type="body" sz="half" idx="1"/>
          </p:nvPr>
        </p:nvSpPr>
        <p:spPr>
          <a:xfrm>
            <a:off x="457200" y="1371600"/>
            <a:ext cx="4038600" cy="3505200"/>
          </a:xfrm>
        </p:spPr>
        <p:txBody>
          <a:bodyPr/>
          <a:lstStyle/>
          <a:p>
            <a:pPr>
              <a:lnSpc>
                <a:spcPct val="90000"/>
              </a:lnSpc>
            </a:pPr>
            <a:r>
              <a:rPr lang="en-US" altLang="en-US" sz="2800"/>
              <a:t>Hard spiral shell</a:t>
            </a:r>
          </a:p>
          <a:p>
            <a:pPr>
              <a:lnSpc>
                <a:spcPct val="90000"/>
              </a:lnSpc>
            </a:pPr>
            <a:r>
              <a:rPr lang="en-US" altLang="en-US" sz="2800"/>
              <a:t>Gilled snails (right-side opening with narrow end up) </a:t>
            </a:r>
          </a:p>
          <a:p>
            <a:pPr>
              <a:lnSpc>
                <a:spcPct val="90000"/>
              </a:lnSpc>
            </a:pPr>
            <a:r>
              <a:rPr lang="en-US" altLang="en-US" sz="2800"/>
              <a:t>Pouch snails (left-side) are tolerant</a:t>
            </a:r>
          </a:p>
          <a:p>
            <a:pPr>
              <a:lnSpc>
                <a:spcPct val="90000"/>
              </a:lnSpc>
            </a:pPr>
            <a:r>
              <a:rPr lang="en-US" altLang="en-US" sz="2800"/>
              <a:t>Don’t count empties</a:t>
            </a:r>
          </a:p>
          <a:p>
            <a:pPr>
              <a:lnSpc>
                <a:spcPct val="90000"/>
              </a:lnSpc>
              <a:buFont typeface="Wingdings" charset="2"/>
              <a:buNone/>
            </a:pPr>
            <a:endParaRPr lang="en-US" altLang="en-US" sz="2800"/>
          </a:p>
        </p:txBody>
      </p:sp>
      <p:pic>
        <p:nvPicPr>
          <p:cNvPr id="2099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600200"/>
            <a:ext cx="3429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99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0" y="4648200"/>
            <a:ext cx="2032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99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371600"/>
            <a:ext cx="2032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99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8400" y="4648200"/>
            <a:ext cx="2032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9928" name="Text Box 8"/>
          <p:cNvSpPr txBox="1">
            <a:spLocks noChangeArrowheads="1"/>
          </p:cNvSpPr>
          <p:nvPr/>
        </p:nvSpPr>
        <p:spPr bwMode="auto">
          <a:xfrm>
            <a:off x="1676400" y="6219825"/>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b="0">
                <a:solidFill>
                  <a:schemeClr val="tx1"/>
                </a:solidFill>
                <a:effectLst/>
                <a:latin typeface="Times New Roman" charset="0"/>
              </a:rPr>
              <a:t>limpet</a:t>
            </a:r>
            <a:endParaRPr lang="en-US" altLang="en-US" sz="2800" b="0">
              <a:solidFill>
                <a:schemeClr val="tx1"/>
              </a:solidFill>
              <a:effectLst>
                <a:outerShdw blurRad="38100" dist="38100" dir="2700000" algn="tl">
                  <a:srgbClr val="000000"/>
                </a:outerShdw>
              </a:effectLst>
              <a:latin typeface="Times New Roman"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rrowheads="1"/>
          </p:cNvSpPr>
          <p:nvPr>
            <p:ph type="title"/>
          </p:nvPr>
        </p:nvSpPr>
        <p:spPr/>
        <p:txBody>
          <a:bodyPr/>
          <a:lstStyle/>
          <a:p>
            <a:r>
              <a:rPr lang="en-US" altLang="en-US"/>
              <a:t>Riffle Beetles (Order Coleoptera)</a:t>
            </a:r>
          </a:p>
        </p:txBody>
      </p:sp>
      <p:sp>
        <p:nvSpPr>
          <p:cNvPr id="210947" name="Rectangle 3"/>
          <p:cNvSpPr>
            <a:spLocks noGrp="1" noChangeArrowheads="1"/>
          </p:cNvSpPr>
          <p:nvPr>
            <p:ph type="body" sz="half" idx="1"/>
          </p:nvPr>
        </p:nvSpPr>
        <p:spPr>
          <a:xfrm>
            <a:off x="533400" y="1371600"/>
            <a:ext cx="4495800" cy="2057400"/>
          </a:xfrm>
        </p:spPr>
        <p:txBody>
          <a:bodyPr/>
          <a:lstStyle/>
          <a:p>
            <a:pPr>
              <a:lnSpc>
                <a:spcPct val="90000"/>
              </a:lnSpc>
            </a:pPr>
            <a:r>
              <a:rPr lang="en-US" altLang="en-US" sz="2000"/>
              <a:t>1/16” – ¼” in length </a:t>
            </a:r>
          </a:p>
          <a:p>
            <a:pPr>
              <a:lnSpc>
                <a:spcPct val="90000"/>
              </a:lnSpc>
            </a:pPr>
            <a:r>
              <a:rPr lang="en-US" altLang="en-US" sz="2000"/>
              <a:t>Diverse Order of insects</a:t>
            </a:r>
          </a:p>
          <a:p>
            <a:pPr>
              <a:lnSpc>
                <a:spcPct val="90000"/>
              </a:lnSpc>
            </a:pPr>
            <a:r>
              <a:rPr lang="en-US" altLang="en-US" sz="2000"/>
              <a:t>Includes Riffle beetles, Predaceous beetles, Water </a:t>
            </a:r>
            <a:br>
              <a:rPr lang="en-US" altLang="en-US" sz="2000"/>
            </a:br>
            <a:r>
              <a:rPr lang="en-US" altLang="en-US" sz="2000"/>
              <a:t>Penny, &amp; Whirligigs</a:t>
            </a:r>
          </a:p>
          <a:p>
            <a:pPr>
              <a:lnSpc>
                <a:spcPct val="90000"/>
              </a:lnSpc>
            </a:pPr>
            <a:r>
              <a:rPr lang="en-US" altLang="en-US" sz="2000"/>
              <a:t>Sensitive to Pollution</a:t>
            </a:r>
          </a:p>
        </p:txBody>
      </p:sp>
      <p:sp>
        <p:nvSpPr>
          <p:cNvPr id="210948" name="Text Box 4"/>
          <p:cNvSpPr txBox="1">
            <a:spLocks noChangeArrowheads="1"/>
          </p:cNvSpPr>
          <p:nvPr/>
        </p:nvSpPr>
        <p:spPr bwMode="auto">
          <a:xfrm>
            <a:off x="2514600" y="3733800"/>
            <a:ext cx="12827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b="0">
                <a:solidFill>
                  <a:schemeClr val="tx1"/>
                </a:solidFill>
                <a:effectLst/>
                <a:latin typeface="Times New Roman" charset="0"/>
              </a:rPr>
              <a:t>Predaceous </a:t>
            </a:r>
          </a:p>
          <a:p>
            <a:r>
              <a:rPr lang="en-US" altLang="en-US" sz="1800" b="0">
                <a:solidFill>
                  <a:schemeClr val="tx1"/>
                </a:solidFill>
                <a:effectLst/>
                <a:latin typeface="Times New Roman" charset="0"/>
              </a:rPr>
              <a:t>beetle</a:t>
            </a:r>
          </a:p>
        </p:txBody>
      </p:sp>
      <p:pic>
        <p:nvPicPr>
          <p:cNvPr id="210949" name="Picture 5"/>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4419600"/>
            <a:ext cx="241300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09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114800"/>
            <a:ext cx="177165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0951" name="Text Box 7"/>
          <p:cNvSpPr txBox="1">
            <a:spLocks noChangeArrowheads="1"/>
          </p:cNvSpPr>
          <p:nvPr/>
        </p:nvSpPr>
        <p:spPr bwMode="auto">
          <a:xfrm>
            <a:off x="5105400" y="3810000"/>
            <a:ext cx="730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r>
              <a:rPr lang="en-US" altLang="en-US" sz="1800" b="0">
                <a:solidFill>
                  <a:schemeClr val="tx1"/>
                </a:solidFill>
                <a:effectLst/>
                <a:latin typeface="Times New Roman" charset="0"/>
              </a:rPr>
              <a:t>Riffle</a:t>
            </a:r>
          </a:p>
          <a:p>
            <a:pPr algn="r"/>
            <a:r>
              <a:rPr lang="en-US" altLang="en-US" sz="1800" b="0">
                <a:solidFill>
                  <a:schemeClr val="tx1"/>
                </a:solidFill>
                <a:effectLst/>
                <a:latin typeface="Times New Roman" charset="0"/>
              </a:rPr>
              <a:t>beetle</a:t>
            </a:r>
          </a:p>
        </p:txBody>
      </p:sp>
      <p:pic>
        <p:nvPicPr>
          <p:cNvPr id="210952" name="Picture 8"/>
          <p:cNvPicPr>
            <a:picLocks noChangeAspect="1" noChangeArrowheads="1"/>
          </p:cNvPicPr>
          <p:nvPr/>
        </p:nvPicPr>
        <p:blipFill>
          <a:blip r:embed="rId4">
            <a:extLst>
              <a:ext uri="{28A0092B-C50C-407E-A947-70E740481C1C}">
                <a14:useLocalDpi xmlns:a14="http://schemas.microsoft.com/office/drawing/2010/main" val="0"/>
              </a:ext>
            </a:extLst>
          </a:blip>
          <a:srcRect l="22501"/>
          <a:stretch>
            <a:fillRect/>
          </a:stretch>
        </p:blipFill>
        <p:spPr bwMode="auto">
          <a:xfrm>
            <a:off x="5943600" y="2133600"/>
            <a:ext cx="15748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0953" name="Text Box 9"/>
          <p:cNvSpPr txBox="1">
            <a:spLocks noChangeArrowheads="1"/>
          </p:cNvSpPr>
          <p:nvPr/>
        </p:nvSpPr>
        <p:spPr bwMode="auto">
          <a:xfrm>
            <a:off x="6248400" y="1524000"/>
            <a:ext cx="1073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r>
              <a:rPr lang="en-US" altLang="en-US" sz="1800" b="0">
                <a:solidFill>
                  <a:schemeClr val="tx1"/>
                </a:solidFill>
                <a:effectLst/>
                <a:latin typeface="Times New Roman" charset="0"/>
              </a:rPr>
              <a:t>Whirligig</a:t>
            </a:r>
          </a:p>
          <a:p>
            <a:pPr algn="r"/>
            <a:r>
              <a:rPr lang="en-US" altLang="en-US" sz="1800" b="0">
                <a:solidFill>
                  <a:schemeClr val="tx1"/>
                </a:solidFill>
                <a:effectLst/>
                <a:latin typeface="Times New Roman" charset="0"/>
              </a:rPr>
              <a:t>beetle</a:t>
            </a:r>
          </a:p>
        </p:txBody>
      </p:sp>
      <p:sp>
        <p:nvSpPr>
          <p:cNvPr id="210954" name="Text Box 10"/>
          <p:cNvSpPr txBox="1">
            <a:spLocks noChangeArrowheads="1"/>
          </p:cNvSpPr>
          <p:nvPr/>
        </p:nvSpPr>
        <p:spPr bwMode="auto">
          <a:xfrm>
            <a:off x="3733800" y="5105400"/>
            <a:ext cx="5921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b="0">
                <a:solidFill>
                  <a:srgbClr val="000000"/>
                </a:solidFill>
                <a:effectLst/>
                <a:latin typeface="Times" charset="0"/>
              </a:rPr>
              <a:t>adult</a:t>
            </a:r>
            <a:endParaRPr lang="en-US" altLang="en-US" sz="2400" b="0">
              <a:solidFill>
                <a:schemeClr val="tx1"/>
              </a:solidFill>
              <a:effectLst/>
              <a:latin typeface="Times" charset="0"/>
            </a:endParaRPr>
          </a:p>
        </p:txBody>
      </p:sp>
      <p:sp>
        <p:nvSpPr>
          <p:cNvPr id="210955" name="Text Box 11"/>
          <p:cNvSpPr txBox="1">
            <a:spLocks noChangeArrowheads="1"/>
          </p:cNvSpPr>
          <p:nvPr/>
        </p:nvSpPr>
        <p:spPr bwMode="auto">
          <a:xfrm>
            <a:off x="7010400" y="5943600"/>
            <a:ext cx="5921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b="0">
                <a:solidFill>
                  <a:srgbClr val="000000"/>
                </a:solidFill>
                <a:effectLst/>
                <a:latin typeface="Times" charset="0"/>
              </a:rPr>
              <a:t>adult</a:t>
            </a:r>
            <a:endParaRPr lang="en-US" altLang="en-US" sz="2400" b="0">
              <a:solidFill>
                <a:schemeClr val="tx1"/>
              </a:solidFill>
              <a:effectLst/>
              <a:latin typeface="Times" charset="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ChangeArrowheads="1"/>
          </p:cNvSpPr>
          <p:nvPr/>
        </p:nvSpPr>
        <p:spPr bwMode="auto">
          <a:xfrm>
            <a:off x="457200" y="381000"/>
            <a:ext cx="8229600" cy="6019800"/>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1971" name="Rectangle 3"/>
          <p:cNvSpPr>
            <a:spLocks noChangeArrowheads="1"/>
          </p:cNvSpPr>
          <p:nvPr/>
        </p:nvSpPr>
        <p:spPr bwMode="auto">
          <a:xfrm>
            <a:off x="1905000" y="533400"/>
            <a:ext cx="5410200" cy="763588"/>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charset="0"/>
              </a:defRPr>
            </a:lvl1pPr>
            <a:lvl2pPr algn="ctr">
              <a:defRPr sz="4400" b="1">
                <a:solidFill>
                  <a:schemeClr val="tx2"/>
                </a:solidFill>
                <a:effectLst>
                  <a:outerShdw blurRad="38100" dist="38100" dir="2700000" algn="tl">
                    <a:srgbClr val="000000"/>
                  </a:outerShdw>
                </a:effectLst>
                <a:latin typeface="Garamond" charset="0"/>
              </a:defRPr>
            </a:lvl2pPr>
            <a:lvl3pPr algn="ctr">
              <a:defRPr sz="4400" b="1">
                <a:solidFill>
                  <a:schemeClr val="tx2"/>
                </a:solidFill>
                <a:effectLst>
                  <a:outerShdw blurRad="38100" dist="38100" dir="2700000" algn="tl">
                    <a:srgbClr val="000000"/>
                  </a:outerShdw>
                </a:effectLst>
                <a:latin typeface="Garamond" charset="0"/>
              </a:defRPr>
            </a:lvl3pPr>
            <a:lvl4pPr algn="ctr">
              <a:defRPr sz="4400" b="1">
                <a:solidFill>
                  <a:schemeClr val="tx2"/>
                </a:solidFill>
                <a:effectLst>
                  <a:outerShdw blurRad="38100" dist="38100" dir="2700000" algn="tl">
                    <a:srgbClr val="000000"/>
                  </a:outerShdw>
                </a:effectLst>
                <a:latin typeface="Garamond" charset="0"/>
              </a:defRPr>
            </a:lvl4pPr>
            <a:lvl5pPr algn="ctr">
              <a:defRPr sz="4400" b="1">
                <a:solidFill>
                  <a:schemeClr val="tx2"/>
                </a:solidFill>
                <a:effectLst>
                  <a:outerShdw blurRad="38100" dist="38100" dir="2700000" algn="tl">
                    <a:srgbClr val="000000"/>
                  </a:outerShdw>
                </a:effectLst>
                <a:latin typeface="Garamond"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r>
              <a:rPr lang="en-US" altLang="en-US" sz="4000" b="0" i="1"/>
              <a:t>STONEFLY NYMPH</a:t>
            </a:r>
          </a:p>
        </p:txBody>
      </p:sp>
      <p:sp>
        <p:nvSpPr>
          <p:cNvPr id="211972" name="Rectangle 4"/>
          <p:cNvSpPr>
            <a:spLocks noChangeArrowheads="1"/>
          </p:cNvSpPr>
          <p:nvPr/>
        </p:nvSpPr>
        <p:spPr bwMode="auto">
          <a:xfrm>
            <a:off x="457200" y="4343400"/>
            <a:ext cx="51816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lr>
                <a:schemeClr val="hlink"/>
              </a:buClr>
              <a:buSzPct val="70000"/>
              <a:buFont typeface="Wingdings" charset="2"/>
              <a:buChar char="n"/>
              <a:defRPr sz="28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buChar char="n"/>
              <a:defRPr sz="24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buChar char="n"/>
              <a:defRPr sz="20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buChar char="n"/>
              <a:defRPr>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buChar char="n"/>
              <a:defRPr>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buChar char="n"/>
              <a:defRPr>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buChar char="n"/>
              <a:defRPr>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buChar char="n"/>
              <a:defRPr>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buChar char="n"/>
              <a:defRPr>
                <a:solidFill>
                  <a:schemeClr val="tx1"/>
                </a:solidFill>
                <a:effectLst>
                  <a:outerShdw blurRad="38100" dist="38100" dir="2700000" algn="tl">
                    <a:srgbClr val="000000"/>
                  </a:outerShdw>
                </a:effectLst>
                <a:latin typeface="Garamond" charset="0"/>
              </a:defRPr>
            </a:lvl9pPr>
          </a:lstStyle>
          <a:p>
            <a:pPr eaLnBrk="1" hangingPunct="1">
              <a:lnSpc>
                <a:spcPct val="90000"/>
              </a:lnSpc>
              <a:buClr>
                <a:schemeClr val="tx1"/>
              </a:buClr>
              <a:buFont typeface="Wingdings" charset="2"/>
              <a:buChar char="§"/>
            </a:pPr>
            <a:r>
              <a:rPr lang="en-US" altLang="en-US" sz="1800">
                <a:latin typeface="Arial" charset="0"/>
              </a:rPr>
              <a:t>Two tails, prominent antennae, and two claws at the end of each leg. </a:t>
            </a:r>
          </a:p>
          <a:p>
            <a:pPr eaLnBrk="1" hangingPunct="1">
              <a:lnSpc>
                <a:spcPct val="90000"/>
              </a:lnSpc>
              <a:buClr>
                <a:schemeClr val="tx1"/>
              </a:buClr>
              <a:buFont typeface="Wingdings" charset="2"/>
              <a:buChar char="§"/>
            </a:pPr>
            <a:r>
              <a:rPr lang="en-US" altLang="en-US" sz="1800" b="0">
                <a:latin typeface="Arial" charset="0"/>
              </a:rPr>
              <a:t>Do not tolerant low levels of dissolved oxygen and therefore prefer cold, swift-moving streams. The streamlined, flattened bodies of stonefly nymphs enable them to move about the rocky streambed in rapid currents. Shredders and predators.</a:t>
            </a:r>
          </a:p>
        </p:txBody>
      </p:sp>
      <p:sp>
        <p:nvSpPr>
          <p:cNvPr id="211973" name="Text Box 5"/>
          <p:cNvSpPr txBox="1">
            <a:spLocks noChangeArrowheads="1"/>
          </p:cNvSpPr>
          <p:nvPr/>
        </p:nvSpPr>
        <p:spPr bwMode="auto">
          <a:xfrm>
            <a:off x="609600" y="1219200"/>
            <a:ext cx="3200400" cy="265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90000"/>
              </a:lnSpc>
              <a:spcBef>
                <a:spcPct val="20000"/>
              </a:spcBef>
              <a:buFont typeface="Wingdings" charset="2"/>
              <a:buChar char="§"/>
            </a:pPr>
            <a:r>
              <a:rPr lang="en-US" altLang="en-US" sz="1800" b="0">
                <a:solidFill>
                  <a:schemeClr val="tx1"/>
                </a:solidFill>
                <a:effectLst>
                  <a:outerShdw blurRad="38100" dist="38100" dir="2700000" algn="tl">
                    <a:srgbClr val="000000"/>
                  </a:outerShdw>
                </a:effectLst>
                <a:latin typeface="Arial" charset="0"/>
              </a:rPr>
              <a:t>   Measure </a:t>
            </a:r>
            <a:r>
              <a:rPr lang="en-US" altLang="en-US" sz="1800" b="0" baseline="30000">
                <a:solidFill>
                  <a:schemeClr val="tx1"/>
                </a:solidFill>
                <a:effectLst>
                  <a:outerShdw blurRad="38100" dist="38100" dir="2700000" algn="tl">
                    <a:srgbClr val="000000"/>
                  </a:outerShdw>
                </a:effectLst>
                <a:latin typeface="Arial" charset="0"/>
              </a:rPr>
              <a:t>1</a:t>
            </a:r>
            <a:r>
              <a:rPr lang="en-US" altLang="en-US" sz="1800" b="0">
                <a:solidFill>
                  <a:schemeClr val="tx1"/>
                </a:solidFill>
                <a:effectLst>
                  <a:outerShdw blurRad="38100" dist="38100" dir="2700000" algn="tl">
                    <a:srgbClr val="000000"/>
                  </a:outerShdw>
                </a:effectLst>
                <a:latin typeface="Arial" charset="0"/>
              </a:rPr>
              <a:t>/</a:t>
            </a:r>
            <a:r>
              <a:rPr lang="en-US" altLang="en-US" sz="1800" b="0" baseline="-25000">
                <a:solidFill>
                  <a:schemeClr val="tx1"/>
                </a:solidFill>
                <a:effectLst>
                  <a:outerShdw blurRad="38100" dist="38100" dir="2700000" algn="tl">
                    <a:srgbClr val="000000"/>
                  </a:outerShdw>
                </a:effectLst>
                <a:latin typeface="Arial" charset="0"/>
              </a:rPr>
              <a:t>2 </a:t>
            </a:r>
            <a:r>
              <a:rPr lang="en-US" altLang="en-US" sz="1800" b="0">
                <a:solidFill>
                  <a:schemeClr val="tx1"/>
                </a:solidFill>
                <a:effectLst>
                  <a:outerShdw blurRad="38100" dist="38100" dir="2700000" algn="tl">
                    <a:srgbClr val="000000"/>
                  </a:outerShdw>
                </a:effectLst>
                <a:latin typeface="Arial" charset="0"/>
              </a:rPr>
              <a:t>-1</a:t>
            </a:r>
            <a:r>
              <a:rPr lang="en-US" altLang="en-US" sz="1800" b="0" baseline="30000">
                <a:solidFill>
                  <a:schemeClr val="tx1"/>
                </a:solidFill>
                <a:effectLst>
                  <a:outerShdw blurRad="38100" dist="38100" dir="2700000" algn="tl">
                    <a:srgbClr val="000000"/>
                  </a:outerShdw>
                </a:effectLst>
                <a:latin typeface="Arial" charset="0"/>
              </a:rPr>
              <a:t>1</a:t>
            </a:r>
            <a:r>
              <a:rPr lang="en-US" altLang="en-US" sz="1800" b="0">
                <a:solidFill>
                  <a:schemeClr val="tx1"/>
                </a:solidFill>
                <a:effectLst>
                  <a:outerShdw blurRad="38100" dist="38100" dir="2700000" algn="tl">
                    <a:srgbClr val="000000"/>
                  </a:outerShdw>
                </a:effectLst>
                <a:latin typeface="Arial" charset="0"/>
              </a:rPr>
              <a:t>/</a:t>
            </a:r>
            <a:r>
              <a:rPr lang="en-US" altLang="en-US" sz="1800" b="0" baseline="-25000">
                <a:solidFill>
                  <a:schemeClr val="tx1"/>
                </a:solidFill>
                <a:effectLst>
                  <a:outerShdw blurRad="38100" dist="38100" dir="2700000" algn="tl">
                    <a:srgbClr val="000000"/>
                  </a:outerShdw>
                </a:effectLst>
                <a:latin typeface="Arial" charset="0"/>
              </a:rPr>
              <a:t>2 </a:t>
            </a:r>
            <a:r>
              <a:rPr lang="en-US" altLang="en-US" sz="1800" b="0">
                <a:solidFill>
                  <a:schemeClr val="tx1"/>
                </a:solidFill>
                <a:effectLst>
                  <a:outerShdw blurRad="38100" dist="38100" dir="2700000" algn="tl">
                    <a:srgbClr val="000000"/>
                  </a:outerShdw>
                </a:effectLst>
                <a:latin typeface="Arial" charset="0"/>
              </a:rPr>
              <a:t>inch in </a:t>
            </a:r>
          </a:p>
          <a:p>
            <a:pPr eaLnBrk="1" hangingPunct="1">
              <a:lnSpc>
                <a:spcPct val="90000"/>
              </a:lnSpc>
              <a:spcBef>
                <a:spcPct val="20000"/>
              </a:spcBef>
              <a:buFont typeface="Wingdings" charset="2"/>
              <a:buNone/>
            </a:pPr>
            <a:r>
              <a:rPr lang="en-US" altLang="en-US" sz="1800" b="0">
                <a:solidFill>
                  <a:schemeClr val="tx1"/>
                </a:solidFill>
                <a:effectLst>
                  <a:outerShdw blurRad="38100" dist="38100" dir="2700000" algn="tl">
                    <a:srgbClr val="000000"/>
                  </a:outerShdw>
                </a:effectLst>
                <a:latin typeface="Arial" charset="0"/>
              </a:rPr>
              <a:t>     length (not including tails)</a:t>
            </a:r>
          </a:p>
          <a:p>
            <a:pPr eaLnBrk="1" hangingPunct="1">
              <a:lnSpc>
                <a:spcPct val="90000"/>
              </a:lnSpc>
              <a:spcBef>
                <a:spcPct val="20000"/>
              </a:spcBef>
              <a:buFont typeface="Wingdings" charset="2"/>
              <a:buChar char="§"/>
            </a:pPr>
            <a:endParaRPr lang="en-US" altLang="en-US" sz="1000" b="0">
              <a:solidFill>
                <a:schemeClr val="tx1"/>
              </a:solidFill>
              <a:effectLst>
                <a:outerShdw blurRad="38100" dist="38100" dir="2700000" algn="tl">
                  <a:srgbClr val="000000"/>
                </a:outerShdw>
              </a:effectLst>
              <a:latin typeface="Arial" charset="0"/>
            </a:endParaRPr>
          </a:p>
          <a:p>
            <a:pPr eaLnBrk="1" hangingPunct="1">
              <a:lnSpc>
                <a:spcPct val="90000"/>
              </a:lnSpc>
              <a:spcBef>
                <a:spcPct val="20000"/>
              </a:spcBef>
              <a:buFont typeface="Wingdings" charset="2"/>
              <a:buChar char="§"/>
            </a:pPr>
            <a:r>
              <a:rPr lang="en-US" altLang="en-US" sz="1800" b="0">
                <a:solidFill>
                  <a:schemeClr val="tx1"/>
                </a:solidFill>
                <a:effectLst>
                  <a:outerShdw blurRad="38100" dist="38100" dir="2700000" algn="tl">
                    <a:srgbClr val="000000"/>
                  </a:outerShdw>
                </a:effectLst>
                <a:latin typeface="Arial" charset="0"/>
              </a:rPr>
              <a:t>   2 sets of wing pads </a:t>
            </a:r>
          </a:p>
          <a:p>
            <a:pPr eaLnBrk="1" hangingPunct="1">
              <a:lnSpc>
                <a:spcPct val="90000"/>
              </a:lnSpc>
              <a:spcBef>
                <a:spcPct val="20000"/>
              </a:spcBef>
              <a:buFont typeface="Wingdings" charset="2"/>
              <a:buChar char="§"/>
            </a:pPr>
            <a:endParaRPr lang="en-US" altLang="en-US" sz="1000" b="0">
              <a:solidFill>
                <a:schemeClr val="tx1"/>
              </a:solidFill>
              <a:effectLst>
                <a:outerShdw blurRad="38100" dist="38100" dir="2700000" algn="tl">
                  <a:srgbClr val="000000"/>
                </a:outerShdw>
              </a:effectLst>
              <a:latin typeface="Arial" charset="0"/>
            </a:endParaRPr>
          </a:p>
          <a:p>
            <a:pPr eaLnBrk="1" hangingPunct="1">
              <a:lnSpc>
                <a:spcPct val="90000"/>
              </a:lnSpc>
              <a:spcBef>
                <a:spcPct val="20000"/>
              </a:spcBef>
              <a:buFont typeface="Wingdings" charset="2"/>
              <a:buChar char="§"/>
            </a:pPr>
            <a:r>
              <a:rPr lang="en-US" altLang="en-US" sz="1800" b="0">
                <a:solidFill>
                  <a:schemeClr val="tx1"/>
                </a:solidFill>
                <a:effectLst>
                  <a:outerShdw blurRad="38100" dist="38100" dir="2700000" algn="tl">
                    <a:srgbClr val="000000"/>
                  </a:outerShdw>
                </a:effectLst>
                <a:latin typeface="Arial" charset="0"/>
              </a:rPr>
              <a:t>   Branched gills between</a:t>
            </a:r>
          </a:p>
          <a:p>
            <a:pPr eaLnBrk="1" hangingPunct="1">
              <a:lnSpc>
                <a:spcPct val="90000"/>
              </a:lnSpc>
              <a:spcBef>
                <a:spcPct val="20000"/>
              </a:spcBef>
              <a:buFont typeface="Wingdings" charset="2"/>
              <a:buNone/>
            </a:pPr>
            <a:r>
              <a:rPr lang="en-US" altLang="en-US" sz="1800" b="0">
                <a:solidFill>
                  <a:schemeClr val="tx1"/>
                </a:solidFill>
                <a:effectLst>
                  <a:outerShdw blurRad="38100" dist="38100" dir="2700000" algn="tl">
                    <a:srgbClr val="000000"/>
                  </a:outerShdw>
                </a:effectLst>
                <a:latin typeface="Arial" charset="0"/>
              </a:rPr>
              <a:t>     legs on underside of body</a:t>
            </a:r>
          </a:p>
          <a:p>
            <a:pPr eaLnBrk="1" hangingPunct="1">
              <a:lnSpc>
                <a:spcPct val="90000"/>
              </a:lnSpc>
              <a:spcBef>
                <a:spcPct val="20000"/>
              </a:spcBef>
              <a:buFont typeface="Wingdings" charset="2"/>
              <a:buNone/>
            </a:pPr>
            <a:r>
              <a:rPr lang="en-US" altLang="en-US" sz="1800" b="0">
                <a:solidFill>
                  <a:schemeClr val="tx1"/>
                </a:solidFill>
                <a:effectLst>
                  <a:outerShdw blurRad="38100" dist="38100" dir="2700000" algn="tl">
                    <a:srgbClr val="000000"/>
                  </a:outerShdw>
                </a:effectLst>
                <a:latin typeface="Arial" charset="0"/>
              </a:rPr>
              <a:t>	(Hairy Armpits)</a:t>
            </a:r>
          </a:p>
          <a:p>
            <a:pPr eaLnBrk="1" hangingPunct="1">
              <a:lnSpc>
                <a:spcPct val="90000"/>
              </a:lnSpc>
              <a:spcBef>
                <a:spcPct val="20000"/>
              </a:spcBef>
              <a:buFont typeface="Wingdings" charset="2"/>
              <a:buChar char="§"/>
            </a:pPr>
            <a:endParaRPr lang="en-US" altLang="en-US" sz="1000" b="0">
              <a:solidFill>
                <a:schemeClr val="tx1"/>
              </a:solidFill>
              <a:effectLst>
                <a:outerShdw blurRad="38100" dist="38100" dir="2700000" algn="tl">
                  <a:srgbClr val="000000"/>
                </a:outerShdw>
              </a:effectLst>
              <a:latin typeface="Arial" charset="0"/>
            </a:endParaRPr>
          </a:p>
          <a:p>
            <a:pPr eaLnBrk="1" hangingPunct="1">
              <a:lnSpc>
                <a:spcPct val="90000"/>
              </a:lnSpc>
              <a:spcBef>
                <a:spcPct val="20000"/>
              </a:spcBef>
              <a:buFont typeface="Wingdings" charset="2"/>
              <a:buChar char="§"/>
            </a:pPr>
            <a:r>
              <a:rPr lang="en-US" altLang="en-US" sz="1800" b="0">
                <a:solidFill>
                  <a:schemeClr val="tx1"/>
                </a:solidFill>
                <a:effectLst>
                  <a:outerShdw blurRad="38100" dist="38100" dir="2700000" algn="tl">
                    <a:srgbClr val="000000"/>
                  </a:outerShdw>
                </a:effectLst>
                <a:latin typeface="Arial" charset="0"/>
              </a:rPr>
              <a:t>   Yellow to brown in color</a:t>
            </a:r>
            <a:endParaRPr lang="en-US" altLang="en-US" sz="2400" b="0">
              <a:solidFill>
                <a:schemeClr val="tx1"/>
              </a:solidFill>
              <a:effectLst/>
              <a:latin typeface="Times New Roman" charset="0"/>
            </a:endParaRPr>
          </a:p>
        </p:txBody>
      </p:sp>
      <p:grpSp>
        <p:nvGrpSpPr>
          <p:cNvPr id="211974" name="Group 6"/>
          <p:cNvGrpSpPr>
            <a:grpSpLocks/>
          </p:cNvGrpSpPr>
          <p:nvPr/>
        </p:nvGrpSpPr>
        <p:grpSpPr bwMode="auto">
          <a:xfrm>
            <a:off x="5678488" y="1219200"/>
            <a:ext cx="3465512" cy="4822825"/>
            <a:chOff x="3072" y="768"/>
            <a:chExt cx="2635" cy="3377"/>
          </a:xfrm>
        </p:grpSpPr>
        <p:pic>
          <p:nvPicPr>
            <p:cNvPr id="21197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58" y="1182"/>
              <a:ext cx="3312" cy="2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1976" name="Line 8"/>
            <p:cNvSpPr>
              <a:spLocks noChangeShapeType="1"/>
            </p:cNvSpPr>
            <p:nvPr/>
          </p:nvSpPr>
          <p:spPr bwMode="auto">
            <a:xfrm flipH="1">
              <a:off x="3840" y="1488"/>
              <a:ext cx="19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1977" name="Line 9"/>
            <p:cNvSpPr>
              <a:spLocks noChangeShapeType="1"/>
            </p:cNvSpPr>
            <p:nvPr/>
          </p:nvSpPr>
          <p:spPr bwMode="auto">
            <a:xfrm>
              <a:off x="3840" y="1488"/>
              <a:ext cx="0" cy="33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1978" name="Line 10"/>
            <p:cNvSpPr>
              <a:spLocks noChangeShapeType="1"/>
            </p:cNvSpPr>
            <p:nvPr/>
          </p:nvSpPr>
          <p:spPr bwMode="auto">
            <a:xfrm>
              <a:off x="3848" y="1824"/>
              <a:ext cx="33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211979" name="Group 11"/>
            <p:cNvGrpSpPr>
              <a:grpSpLocks/>
            </p:cNvGrpSpPr>
            <p:nvPr/>
          </p:nvGrpSpPr>
          <p:grpSpPr bwMode="auto">
            <a:xfrm>
              <a:off x="3600" y="1872"/>
              <a:ext cx="584" cy="720"/>
              <a:chOff x="3600" y="1872"/>
              <a:chExt cx="584" cy="816"/>
            </a:xfrm>
          </p:grpSpPr>
          <p:sp>
            <p:nvSpPr>
              <p:cNvPr id="211980" name="Line 12"/>
              <p:cNvSpPr>
                <a:spLocks noChangeShapeType="1"/>
              </p:cNvSpPr>
              <p:nvPr/>
            </p:nvSpPr>
            <p:spPr bwMode="auto">
              <a:xfrm flipH="1">
                <a:off x="3608" y="1872"/>
                <a:ext cx="568"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1981" name="Line 13"/>
              <p:cNvSpPr>
                <a:spLocks noChangeShapeType="1"/>
              </p:cNvSpPr>
              <p:nvPr/>
            </p:nvSpPr>
            <p:spPr bwMode="auto">
              <a:xfrm>
                <a:off x="3600" y="1872"/>
                <a:ext cx="8" cy="81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1982" name="Line 14"/>
              <p:cNvSpPr>
                <a:spLocks noChangeShapeType="1"/>
              </p:cNvSpPr>
              <p:nvPr/>
            </p:nvSpPr>
            <p:spPr bwMode="auto">
              <a:xfrm>
                <a:off x="3608" y="2688"/>
                <a:ext cx="57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211983" name="Line 15"/>
            <p:cNvSpPr>
              <a:spLocks noChangeShapeType="1"/>
            </p:cNvSpPr>
            <p:nvPr/>
          </p:nvSpPr>
          <p:spPr bwMode="auto">
            <a:xfrm>
              <a:off x="4760" y="2592"/>
              <a:ext cx="528"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1984" name="Line 16"/>
            <p:cNvSpPr>
              <a:spLocks noChangeShapeType="1"/>
            </p:cNvSpPr>
            <p:nvPr/>
          </p:nvSpPr>
          <p:spPr bwMode="auto">
            <a:xfrm>
              <a:off x="5288" y="2592"/>
              <a:ext cx="0" cy="81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1985" name="Line 17"/>
            <p:cNvSpPr>
              <a:spLocks noChangeShapeType="1"/>
            </p:cNvSpPr>
            <p:nvPr/>
          </p:nvSpPr>
          <p:spPr bwMode="auto">
            <a:xfrm>
              <a:off x="4760" y="3408"/>
              <a:ext cx="528"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1986" name="Text Box 18"/>
            <p:cNvSpPr txBox="1">
              <a:spLocks noChangeArrowheads="1"/>
            </p:cNvSpPr>
            <p:nvPr/>
          </p:nvSpPr>
          <p:spPr bwMode="auto">
            <a:xfrm>
              <a:off x="4368" y="3888"/>
              <a:ext cx="560" cy="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b="0">
                  <a:solidFill>
                    <a:srgbClr val="000000"/>
                  </a:solidFill>
                  <a:effectLst/>
                  <a:latin typeface="Times New Roman" charset="0"/>
                </a:rPr>
                <a:t>2 tails</a:t>
              </a:r>
            </a:p>
          </p:txBody>
        </p:sp>
        <p:sp>
          <p:nvSpPr>
            <p:cNvPr id="211987" name="Text Box 19"/>
            <p:cNvSpPr txBox="1">
              <a:spLocks noChangeArrowheads="1"/>
            </p:cNvSpPr>
            <p:nvPr/>
          </p:nvSpPr>
          <p:spPr bwMode="auto">
            <a:xfrm rot="5400000">
              <a:off x="5071" y="2935"/>
              <a:ext cx="716"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b="0">
                  <a:solidFill>
                    <a:srgbClr val="000000"/>
                  </a:solidFill>
                  <a:effectLst/>
                  <a:latin typeface="Times New Roman" charset="0"/>
                </a:rPr>
                <a:t>abdomen</a:t>
              </a:r>
            </a:p>
          </p:txBody>
        </p:sp>
        <p:sp>
          <p:nvSpPr>
            <p:cNvPr id="211988" name="Text Box 20"/>
            <p:cNvSpPr txBox="1">
              <a:spLocks noChangeArrowheads="1"/>
            </p:cNvSpPr>
            <p:nvPr/>
          </p:nvSpPr>
          <p:spPr bwMode="auto">
            <a:xfrm>
              <a:off x="3120" y="2136"/>
              <a:ext cx="584" cy="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b="0">
                  <a:solidFill>
                    <a:srgbClr val="000000"/>
                  </a:solidFill>
                  <a:effectLst/>
                  <a:latin typeface="Times New Roman" charset="0"/>
                </a:rPr>
                <a:t>thorax</a:t>
              </a:r>
            </a:p>
          </p:txBody>
        </p:sp>
        <p:sp>
          <p:nvSpPr>
            <p:cNvPr id="211989" name="Text Box 21"/>
            <p:cNvSpPr txBox="1">
              <a:spLocks noChangeArrowheads="1"/>
            </p:cNvSpPr>
            <p:nvPr/>
          </p:nvSpPr>
          <p:spPr bwMode="auto">
            <a:xfrm>
              <a:off x="3404" y="1545"/>
              <a:ext cx="468" cy="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b="0">
                  <a:solidFill>
                    <a:srgbClr val="000000"/>
                  </a:solidFill>
                  <a:effectLst/>
                  <a:latin typeface="Times New Roman" charset="0"/>
                </a:rPr>
                <a:t>head</a:t>
              </a:r>
            </a:p>
          </p:txBody>
        </p:sp>
        <p:sp>
          <p:nvSpPr>
            <p:cNvPr id="211990" name="Line 22"/>
            <p:cNvSpPr>
              <a:spLocks noChangeShapeType="1"/>
            </p:cNvSpPr>
            <p:nvPr/>
          </p:nvSpPr>
          <p:spPr bwMode="auto">
            <a:xfrm flipH="1">
              <a:off x="4656" y="1536"/>
              <a:ext cx="432" cy="28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1991" name="Line 23"/>
            <p:cNvSpPr>
              <a:spLocks noChangeShapeType="1"/>
            </p:cNvSpPr>
            <p:nvPr/>
          </p:nvSpPr>
          <p:spPr bwMode="auto">
            <a:xfrm flipH="1">
              <a:off x="4656" y="1536"/>
              <a:ext cx="432" cy="576"/>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1992" name="Line 24"/>
            <p:cNvSpPr>
              <a:spLocks noChangeShapeType="1"/>
            </p:cNvSpPr>
            <p:nvPr/>
          </p:nvSpPr>
          <p:spPr bwMode="auto">
            <a:xfrm flipH="1">
              <a:off x="4656" y="1536"/>
              <a:ext cx="432" cy="816"/>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1993" name="Text Box 25"/>
            <p:cNvSpPr txBox="1">
              <a:spLocks noChangeArrowheads="1"/>
            </p:cNvSpPr>
            <p:nvPr/>
          </p:nvSpPr>
          <p:spPr bwMode="auto">
            <a:xfrm>
              <a:off x="4801" y="1296"/>
              <a:ext cx="675" cy="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b="0">
                  <a:solidFill>
                    <a:srgbClr val="000000"/>
                  </a:solidFill>
                  <a:effectLst/>
                  <a:latin typeface="Times New Roman" charset="0"/>
                </a:rPr>
                <a:t>3 plates</a:t>
              </a:r>
            </a:p>
          </p:txBody>
        </p:sp>
        <p:sp>
          <p:nvSpPr>
            <p:cNvPr id="211994" name="Text Box 26"/>
            <p:cNvSpPr txBox="1">
              <a:spLocks noChangeArrowheads="1"/>
            </p:cNvSpPr>
            <p:nvPr/>
          </p:nvSpPr>
          <p:spPr bwMode="auto">
            <a:xfrm>
              <a:off x="3196" y="3148"/>
              <a:ext cx="1309" cy="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b="0">
                  <a:solidFill>
                    <a:srgbClr val="000000"/>
                  </a:solidFill>
                  <a:effectLst/>
                  <a:latin typeface="Times New Roman" charset="0"/>
                </a:rPr>
                <a:t>sometimes gills </a:t>
              </a:r>
            </a:p>
            <a:p>
              <a:r>
                <a:rPr lang="en-US" altLang="en-US" sz="1800" b="0">
                  <a:solidFill>
                    <a:srgbClr val="000000"/>
                  </a:solidFill>
                  <a:effectLst/>
                  <a:latin typeface="Times New Roman" charset="0"/>
                </a:rPr>
                <a:t>visible on thorax</a:t>
              </a:r>
            </a:p>
          </p:txBody>
        </p:sp>
        <p:sp>
          <p:nvSpPr>
            <p:cNvPr id="211995" name="Line 27"/>
            <p:cNvSpPr>
              <a:spLocks noChangeShapeType="1"/>
            </p:cNvSpPr>
            <p:nvPr/>
          </p:nvSpPr>
          <p:spPr bwMode="auto">
            <a:xfrm flipV="1">
              <a:off x="3600" y="2448"/>
              <a:ext cx="576" cy="72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1996" name="Line 28"/>
            <p:cNvSpPr>
              <a:spLocks noChangeShapeType="1"/>
            </p:cNvSpPr>
            <p:nvPr/>
          </p:nvSpPr>
          <p:spPr bwMode="auto">
            <a:xfrm flipV="1">
              <a:off x="4800" y="3792"/>
              <a:ext cx="144" cy="19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1997" name="Line 29"/>
            <p:cNvSpPr>
              <a:spLocks noChangeShapeType="1"/>
            </p:cNvSpPr>
            <p:nvPr/>
          </p:nvSpPr>
          <p:spPr bwMode="auto">
            <a:xfrm flipH="1" flipV="1">
              <a:off x="4224" y="3888"/>
              <a:ext cx="144" cy="96"/>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1998" name="Text Box 30"/>
            <p:cNvSpPr txBox="1">
              <a:spLocks noChangeArrowheads="1"/>
            </p:cNvSpPr>
            <p:nvPr/>
          </p:nvSpPr>
          <p:spPr bwMode="auto">
            <a:xfrm>
              <a:off x="5040" y="1689"/>
              <a:ext cx="667" cy="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b="0">
                  <a:solidFill>
                    <a:srgbClr val="000000"/>
                  </a:solidFill>
                  <a:effectLst/>
                  <a:latin typeface="Times New Roman" charset="0"/>
                </a:rPr>
                <a:t>2 claws</a:t>
              </a:r>
            </a:p>
          </p:txBody>
        </p:sp>
        <p:sp>
          <p:nvSpPr>
            <p:cNvPr id="211999" name="Line 31"/>
            <p:cNvSpPr>
              <a:spLocks noChangeShapeType="1"/>
            </p:cNvSpPr>
            <p:nvPr/>
          </p:nvSpPr>
          <p:spPr bwMode="auto">
            <a:xfrm flipH="1">
              <a:off x="5184" y="1872"/>
              <a:ext cx="96" cy="19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Rot="1" noChangeArrowheads="1"/>
          </p:cNvSpPr>
          <p:nvPr>
            <p:ph type="title"/>
          </p:nvPr>
        </p:nvSpPr>
        <p:spPr/>
        <p:txBody>
          <a:bodyPr/>
          <a:lstStyle/>
          <a:p>
            <a:r>
              <a:rPr lang="en-US" altLang="en-US" sz="4000"/>
              <a:t>Water Penny Larvae</a:t>
            </a:r>
            <a:br>
              <a:rPr lang="en-US" altLang="en-US" sz="4000"/>
            </a:br>
            <a:r>
              <a:rPr lang="en-US" altLang="en-US" sz="4000"/>
              <a:t>(Order Coleoptera)</a:t>
            </a:r>
          </a:p>
        </p:txBody>
      </p:sp>
      <p:sp>
        <p:nvSpPr>
          <p:cNvPr id="212995" name="Rectangle 3"/>
          <p:cNvSpPr>
            <a:spLocks noGrp="1" noChangeArrowheads="1"/>
          </p:cNvSpPr>
          <p:nvPr>
            <p:ph type="body" idx="1"/>
          </p:nvPr>
        </p:nvSpPr>
        <p:spPr>
          <a:xfrm>
            <a:off x="457200" y="1600200"/>
            <a:ext cx="5257800" cy="4525963"/>
          </a:xfrm>
        </p:spPr>
        <p:txBody>
          <a:bodyPr/>
          <a:lstStyle/>
          <a:p>
            <a:r>
              <a:rPr lang="en-US" altLang="en-US"/>
              <a:t>Size – up to ½”</a:t>
            </a:r>
          </a:p>
          <a:p>
            <a:r>
              <a:rPr lang="en-US" altLang="en-US"/>
              <a:t>Looks like flat oval disk</a:t>
            </a:r>
          </a:p>
          <a:p>
            <a:r>
              <a:rPr lang="en-US" altLang="en-US"/>
              <a:t>Plates extend from all sides</a:t>
            </a:r>
          </a:p>
          <a:p>
            <a:r>
              <a:rPr lang="en-US" altLang="en-US"/>
              <a:t>Cannot survive on rocks covered with excessive algae or sediment</a:t>
            </a:r>
          </a:p>
          <a:p>
            <a:r>
              <a:rPr lang="en-US" altLang="en-US"/>
              <a:t>Prefers fast moving streams</a:t>
            </a:r>
          </a:p>
        </p:txBody>
      </p:sp>
      <p:pic>
        <p:nvPicPr>
          <p:cNvPr id="212996" name="Picture 4" descr="Water Penny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981200"/>
            <a:ext cx="1924050" cy="2238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ext Box 2"/>
          <p:cNvSpPr txBox="1">
            <a:spLocks noChangeArrowheads="1"/>
          </p:cNvSpPr>
          <p:nvPr/>
        </p:nvSpPr>
        <p:spPr bwMode="auto">
          <a:xfrm>
            <a:off x="2362200" y="2971800"/>
            <a:ext cx="43624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a:solidFill>
                  <a:schemeClr val="tx1"/>
                </a:solidFill>
                <a:effectLst/>
                <a:latin typeface="Times" charset="0"/>
              </a:rPr>
              <a:t>Somewhat-Sensitive</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rrowheads="1"/>
          </p:cNvSpPr>
          <p:nvPr>
            <p:ph type="title"/>
          </p:nvPr>
        </p:nvSpPr>
        <p:spPr/>
        <p:txBody>
          <a:bodyPr/>
          <a:lstStyle/>
          <a:p>
            <a:r>
              <a:rPr lang="en-US" altLang="en-US"/>
              <a:t>Beetle Larvae</a:t>
            </a:r>
          </a:p>
        </p:txBody>
      </p:sp>
      <p:pic>
        <p:nvPicPr>
          <p:cNvPr id="215043" name="Picture 3"/>
          <p:cNvPicPr>
            <a:picLocks noChangeAspect="1" noChangeArrowheads="1"/>
          </p:cNvPicPr>
          <p:nvPr/>
        </p:nvPicPr>
        <p:blipFill>
          <a:blip r:embed="rId2">
            <a:extLst>
              <a:ext uri="{28A0092B-C50C-407E-A947-70E740481C1C}">
                <a14:useLocalDpi xmlns:a14="http://schemas.microsoft.com/office/drawing/2010/main" val="0"/>
              </a:ext>
            </a:extLst>
          </a:blip>
          <a:srcRect l="3464" t="5196" r="3464"/>
          <a:stretch>
            <a:fillRect/>
          </a:stretch>
        </p:blipFill>
        <p:spPr bwMode="auto">
          <a:xfrm>
            <a:off x="4953000" y="2971800"/>
            <a:ext cx="2801938" cy="206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5044" name="Text Box 4"/>
          <p:cNvSpPr txBox="1">
            <a:spLocks noChangeArrowheads="1"/>
          </p:cNvSpPr>
          <p:nvPr/>
        </p:nvSpPr>
        <p:spPr bwMode="auto">
          <a:xfrm>
            <a:off x="6553200" y="35814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endParaRPr lang="en-US" altLang="en-US" sz="1800" b="0">
              <a:solidFill>
                <a:schemeClr val="tx1"/>
              </a:solidFill>
              <a:effectLst/>
              <a:latin typeface="Times New Roman" charset="0"/>
            </a:endParaRPr>
          </a:p>
        </p:txBody>
      </p:sp>
      <p:pic>
        <p:nvPicPr>
          <p:cNvPr id="215045" name="Picture 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743200"/>
            <a:ext cx="20574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rrowheads="1"/>
          </p:cNvSpPr>
          <p:nvPr>
            <p:ph type="title"/>
          </p:nvPr>
        </p:nvSpPr>
        <p:spPr/>
        <p:txBody>
          <a:bodyPr/>
          <a:lstStyle/>
          <a:p>
            <a:r>
              <a:rPr lang="en-US" altLang="en-US"/>
              <a:t>Clams &amp; Mussels (Class Bivalvia) </a:t>
            </a:r>
          </a:p>
        </p:txBody>
      </p:sp>
      <p:sp>
        <p:nvSpPr>
          <p:cNvPr id="216067" name="Rectangle 3"/>
          <p:cNvSpPr>
            <a:spLocks noGrp="1" noChangeArrowheads="1"/>
          </p:cNvSpPr>
          <p:nvPr>
            <p:ph type="body" sz="half" idx="1"/>
          </p:nvPr>
        </p:nvSpPr>
        <p:spPr/>
        <p:txBody>
          <a:bodyPr/>
          <a:lstStyle/>
          <a:p>
            <a:r>
              <a:rPr lang="en-US" altLang="en-US" sz="2800"/>
              <a:t>2 shells hinged together</a:t>
            </a:r>
          </a:p>
          <a:p>
            <a:r>
              <a:rPr lang="en-US" altLang="en-US" sz="2800"/>
              <a:t>Clams are smaller and rounder than mussels</a:t>
            </a:r>
          </a:p>
          <a:p>
            <a:r>
              <a:rPr lang="en-US" altLang="en-US" sz="2800"/>
              <a:t>Somewhat tolerant of pollution</a:t>
            </a:r>
          </a:p>
          <a:p>
            <a:r>
              <a:rPr lang="en-US" altLang="en-US" sz="2800"/>
              <a:t>Important for stream health because they filter feed and clean the water</a:t>
            </a:r>
          </a:p>
        </p:txBody>
      </p:sp>
      <p:pic>
        <p:nvPicPr>
          <p:cNvPr id="216068" name="Picture 4"/>
          <p:cNvPicPr>
            <a:picLocks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5410200" y="3924300"/>
            <a:ext cx="3200400" cy="2400300"/>
          </a:xfrm>
          <a:noFill/>
          <a:ln/>
        </p:spPr>
      </p:pic>
      <p:pic>
        <p:nvPicPr>
          <p:cNvPr id="2160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409700"/>
            <a:ext cx="320040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6070" name="Text Box 6"/>
          <p:cNvSpPr txBox="1">
            <a:spLocks noChangeArrowheads="1"/>
          </p:cNvSpPr>
          <p:nvPr/>
        </p:nvSpPr>
        <p:spPr bwMode="auto">
          <a:xfrm>
            <a:off x="5622925" y="3503613"/>
            <a:ext cx="5810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b="0">
                <a:solidFill>
                  <a:srgbClr val="000000"/>
                </a:solidFill>
                <a:effectLst/>
                <a:latin typeface="Times" charset="0"/>
              </a:rPr>
              <a:t>clam</a:t>
            </a:r>
          </a:p>
        </p:txBody>
      </p:sp>
      <p:sp>
        <p:nvSpPr>
          <p:cNvPr id="216071" name="Text Box 7"/>
          <p:cNvSpPr txBox="1">
            <a:spLocks noChangeArrowheads="1"/>
          </p:cNvSpPr>
          <p:nvPr/>
        </p:nvSpPr>
        <p:spPr bwMode="auto">
          <a:xfrm>
            <a:off x="5622925" y="5865813"/>
            <a:ext cx="7508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b="0">
                <a:solidFill>
                  <a:srgbClr val="000000"/>
                </a:solidFill>
                <a:effectLst/>
                <a:latin typeface="Times" charset="0"/>
              </a:rPr>
              <a:t>mussel</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rrowheads="1"/>
          </p:cNvSpPr>
          <p:nvPr>
            <p:ph type="title"/>
          </p:nvPr>
        </p:nvSpPr>
        <p:spPr/>
        <p:txBody>
          <a:bodyPr/>
          <a:lstStyle/>
          <a:p>
            <a:r>
              <a:rPr lang="en-US" altLang="en-US"/>
              <a:t>Craneflies (Order Diptera)</a:t>
            </a:r>
          </a:p>
        </p:txBody>
      </p:sp>
      <p:sp>
        <p:nvSpPr>
          <p:cNvPr id="217091" name="Rectangle 3"/>
          <p:cNvSpPr>
            <a:spLocks noGrp="1" noChangeArrowheads="1"/>
          </p:cNvSpPr>
          <p:nvPr>
            <p:ph type="body" sz="half" idx="1"/>
          </p:nvPr>
        </p:nvSpPr>
        <p:spPr/>
        <p:txBody>
          <a:bodyPr/>
          <a:lstStyle/>
          <a:p>
            <a:r>
              <a:rPr lang="en-US" altLang="en-US" sz="2400"/>
              <a:t>Long, fleshy abdomen</a:t>
            </a:r>
          </a:p>
          <a:p>
            <a:r>
              <a:rPr lang="en-US" altLang="en-US" sz="2400"/>
              <a:t>Head often withdrawn &amp; concealed by thorax</a:t>
            </a:r>
          </a:p>
          <a:p>
            <a:r>
              <a:rPr lang="en-US" altLang="en-US" sz="2400"/>
              <a:t>Some have pairs of prolegs beneath abdomen</a:t>
            </a:r>
          </a:p>
          <a:p>
            <a:r>
              <a:rPr lang="en-US" altLang="en-US" sz="2400"/>
              <a:t>Somewhat tolerant (other Diptera are more tolerant)</a:t>
            </a:r>
          </a:p>
          <a:p>
            <a:r>
              <a:rPr lang="en-US" altLang="en-US" sz="2400"/>
              <a:t>Some are shedders, other predators</a:t>
            </a:r>
          </a:p>
        </p:txBody>
      </p:sp>
      <p:sp>
        <p:nvSpPr>
          <p:cNvPr id="217092" name="Line 4"/>
          <p:cNvSpPr>
            <a:spLocks noChangeShapeType="1"/>
          </p:cNvSpPr>
          <p:nvPr/>
        </p:nvSpPr>
        <p:spPr bwMode="auto">
          <a:xfrm>
            <a:off x="3962400" y="29718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2170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4800600"/>
            <a:ext cx="2032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70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800600"/>
            <a:ext cx="2032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709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447800"/>
            <a:ext cx="4267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7096" name="Rectangle 8"/>
          <p:cNvSpPr>
            <a:spLocks noChangeArrowheads="1"/>
          </p:cNvSpPr>
          <p:nvPr/>
        </p:nvSpPr>
        <p:spPr bwMode="auto">
          <a:xfrm>
            <a:off x="5715000" y="5029200"/>
            <a:ext cx="784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b="0">
                <a:solidFill>
                  <a:srgbClr val="000000"/>
                </a:solidFill>
                <a:effectLst/>
                <a:latin typeface="Times" charset="0"/>
              </a:rPr>
              <a:t>prolegs</a:t>
            </a:r>
          </a:p>
        </p:txBody>
      </p:sp>
      <p:sp>
        <p:nvSpPr>
          <p:cNvPr id="217097" name="Line 9"/>
          <p:cNvSpPr>
            <a:spLocks noChangeShapeType="1"/>
          </p:cNvSpPr>
          <p:nvPr/>
        </p:nvSpPr>
        <p:spPr bwMode="auto">
          <a:xfrm flipH="1">
            <a:off x="5410200" y="5334000"/>
            <a:ext cx="533400" cy="2286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7098" name="Line 10"/>
          <p:cNvSpPr>
            <a:spLocks noChangeShapeType="1"/>
          </p:cNvSpPr>
          <p:nvPr/>
        </p:nvSpPr>
        <p:spPr bwMode="auto">
          <a:xfrm flipH="1">
            <a:off x="5867400" y="5334000"/>
            <a:ext cx="76200" cy="4572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7099" name="Text Box 11"/>
          <p:cNvSpPr txBox="1">
            <a:spLocks noChangeArrowheads="1"/>
          </p:cNvSpPr>
          <p:nvPr/>
        </p:nvSpPr>
        <p:spPr bwMode="auto">
          <a:xfrm>
            <a:off x="6061075" y="4311650"/>
            <a:ext cx="568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b="0">
                <a:solidFill>
                  <a:srgbClr val="000000"/>
                </a:solidFill>
                <a:effectLst/>
                <a:latin typeface="Times" charset="0"/>
              </a:rPr>
              <a:t>head</a:t>
            </a:r>
          </a:p>
        </p:txBody>
      </p:sp>
      <p:sp>
        <p:nvSpPr>
          <p:cNvPr id="217100" name="Line 12"/>
          <p:cNvSpPr>
            <a:spLocks noChangeShapeType="1"/>
          </p:cNvSpPr>
          <p:nvPr/>
        </p:nvSpPr>
        <p:spPr bwMode="auto">
          <a:xfrm flipV="1">
            <a:off x="6705600" y="4343400"/>
            <a:ext cx="1066800" cy="762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rrowheads="1"/>
          </p:cNvSpPr>
          <p:nvPr>
            <p:ph type="title"/>
          </p:nvPr>
        </p:nvSpPr>
        <p:spPr/>
        <p:txBody>
          <a:bodyPr/>
          <a:lstStyle/>
          <a:p>
            <a:r>
              <a:rPr lang="en-US" altLang="en-US"/>
              <a:t>Crayfish (Order Decapoda)</a:t>
            </a:r>
          </a:p>
        </p:txBody>
      </p:sp>
      <p:sp>
        <p:nvSpPr>
          <p:cNvPr id="218115" name="Rectangle 3"/>
          <p:cNvSpPr>
            <a:spLocks noGrp="1" noChangeArrowheads="1"/>
          </p:cNvSpPr>
          <p:nvPr>
            <p:ph type="body" sz="half" idx="1"/>
          </p:nvPr>
        </p:nvSpPr>
        <p:spPr>
          <a:xfrm>
            <a:off x="457200" y="1600200"/>
            <a:ext cx="4343400" cy="4525963"/>
          </a:xfrm>
        </p:spPr>
        <p:txBody>
          <a:bodyPr/>
          <a:lstStyle/>
          <a:p>
            <a:r>
              <a:rPr lang="en-US" altLang="en-US" sz="2400"/>
              <a:t>Crustaceans</a:t>
            </a:r>
          </a:p>
          <a:p>
            <a:r>
              <a:rPr lang="en-US" altLang="en-US" sz="2400"/>
              <a:t>5 pairs of walking legs</a:t>
            </a:r>
          </a:p>
          <a:p>
            <a:r>
              <a:rPr lang="en-US" altLang="en-US" sz="2400"/>
              <a:t>Enlarged claw at end of first pair of legs</a:t>
            </a:r>
          </a:p>
          <a:p>
            <a:r>
              <a:rPr lang="en-US" altLang="en-US" sz="2400"/>
              <a:t>Wide flipper at end of abdomen</a:t>
            </a:r>
          </a:p>
          <a:p>
            <a:r>
              <a:rPr lang="en-US" altLang="en-US" sz="2400"/>
              <a:t>Somewhat tolerant of pollution</a:t>
            </a:r>
          </a:p>
          <a:p>
            <a:r>
              <a:rPr lang="en-US" altLang="en-US" sz="2400"/>
              <a:t>Omnivore - mostly eats plant material, but also consumes carrion, scrapes algae, and preys on live macros</a:t>
            </a:r>
          </a:p>
        </p:txBody>
      </p:sp>
      <p:pic>
        <p:nvPicPr>
          <p:cNvPr id="218116" name="Picture 4"/>
          <p:cNvPicPr>
            <a:picLocks noChangeAspect="1" noChangeArrowheads="1"/>
          </p:cNvPicPr>
          <p:nvPr/>
        </p:nvPicPr>
        <p:blipFill>
          <a:blip r:embed="rId2">
            <a:extLst>
              <a:ext uri="{28A0092B-C50C-407E-A947-70E740481C1C}">
                <a14:useLocalDpi xmlns:a14="http://schemas.microsoft.com/office/drawing/2010/main" val="0"/>
              </a:ext>
            </a:extLst>
          </a:blip>
          <a:srcRect l="8661"/>
          <a:stretch>
            <a:fillRect/>
          </a:stretch>
        </p:blipFill>
        <p:spPr bwMode="auto">
          <a:xfrm>
            <a:off x="4876800" y="3257550"/>
            <a:ext cx="3733800"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81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600200"/>
            <a:ext cx="2032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a:xfrm>
            <a:off x="381000" y="228600"/>
            <a:ext cx="7543800" cy="1447800"/>
          </a:xfrm>
        </p:spPr>
        <p:txBody>
          <a:bodyPr/>
          <a:lstStyle/>
          <a:p>
            <a:r>
              <a:rPr lang="en-US" altLang="en-US">
                <a:solidFill>
                  <a:schemeClr val="tx1"/>
                </a:solidFill>
              </a:rPr>
              <a:t>Quality Assurance</a:t>
            </a:r>
          </a:p>
        </p:txBody>
      </p:sp>
      <p:sp>
        <p:nvSpPr>
          <p:cNvPr id="64518" name="Rectangle 6"/>
          <p:cNvSpPr>
            <a:spLocks noGrp="1" noChangeArrowheads="1"/>
          </p:cNvSpPr>
          <p:nvPr>
            <p:ph type="body" sz="half" idx="1"/>
          </p:nvPr>
        </p:nvSpPr>
        <p:spPr>
          <a:xfrm>
            <a:off x="0" y="1676400"/>
            <a:ext cx="4724400" cy="4343400"/>
          </a:xfrm>
          <a:noFill/>
          <a:ln/>
        </p:spPr>
        <p:txBody>
          <a:bodyPr/>
          <a:lstStyle/>
          <a:p>
            <a:pPr>
              <a:buClr>
                <a:schemeClr val="tx1"/>
              </a:buClr>
              <a:buFont typeface="Wingdings" charset="2"/>
              <a:buChar char="Ø"/>
            </a:pPr>
            <a:r>
              <a:rPr lang="en-US" altLang="en-US" sz="2800"/>
              <a:t>Collect reliable data</a:t>
            </a:r>
          </a:p>
          <a:p>
            <a:pPr>
              <a:buClr>
                <a:schemeClr val="tx1"/>
              </a:buClr>
              <a:buFont typeface="Wingdings" charset="2"/>
              <a:buChar char="Ø"/>
            </a:pPr>
            <a:r>
              <a:rPr lang="en-US" altLang="en-US" sz="2800"/>
              <a:t>Certified data (QAQC - Quality Assurance Quality Control)</a:t>
            </a:r>
          </a:p>
          <a:p>
            <a:pPr>
              <a:buClr>
                <a:schemeClr val="tx1"/>
              </a:buClr>
              <a:buFont typeface="Wingdings" charset="2"/>
              <a:buChar char="Ø"/>
            </a:pPr>
            <a:r>
              <a:rPr lang="en-US" altLang="en-US" sz="2800"/>
              <a:t>Individuals can be certified </a:t>
            </a:r>
          </a:p>
          <a:p>
            <a:pPr>
              <a:buClr>
                <a:schemeClr val="tx1"/>
              </a:buClr>
              <a:buFont typeface="Wingdings" charset="2"/>
              <a:buChar char="Ø"/>
            </a:pPr>
            <a:r>
              <a:rPr lang="en-US" altLang="en-US" sz="2800"/>
              <a:t>Share data</a:t>
            </a:r>
          </a:p>
        </p:txBody>
      </p:sp>
      <p:pic>
        <p:nvPicPr>
          <p:cNvPr id="64520" name="Picture 8" descr="PPPo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903413"/>
            <a:ext cx="4389438" cy="37290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Rot="1" noChangeArrowheads="1"/>
          </p:cNvSpPr>
          <p:nvPr>
            <p:ph type="title"/>
          </p:nvPr>
        </p:nvSpPr>
        <p:spPr/>
        <p:txBody>
          <a:bodyPr/>
          <a:lstStyle/>
          <a:p>
            <a:r>
              <a:rPr lang="en-US" altLang="en-US" sz="4000"/>
              <a:t>Dragonflies &amp; Damselflies </a:t>
            </a:r>
            <a:br>
              <a:rPr lang="en-US" altLang="en-US" sz="4000"/>
            </a:br>
            <a:r>
              <a:rPr lang="en-US" altLang="en-US" sz="4000"/>
              <a:t>(Order Odonata)</a:t>
            </a:r>
          </a:p>
        </p:txBody>
      </p:sp>
      <p:sp>
        <p:nvSpPr>
          <p:cNvPr id="219139" name="Rectangle 3"/>
          <p:cNvSpPr>
            <a:spLocks noGrp="1" noChangeArrowheads="1"/>
          </p:cNvSpPr>
          <p:nvPr>
            <p:ph type="body" sz="half" idx="1"/>
          </p:nvPr>
        </p:nvSpPr>
        <p:spPr>
          <a:xfrm>
            <a:off x="457200" y="1828800"/>
            <a:ext cx="4876800" cy="4495800"/>
          </a:xfrm>
        </p:spPr>
        <p:txBody>
          <a:bodyPr/>
          <a:lstStyle/>
          <a:p>
            <a:pPr>
              <a:lnSpc>
                <a:spcPct val="90000"/>
              </a:lnSpc>
            </a:pPr>
            <a:r>
              <a:rPr lang="en-US" altLang="en-US" sz="2400"/>
              <a:t>Dragonflies</a:t>
            </a:r>
          </a:p>
          <a:p>
            <a:pPr lvl="1">
              <a:lnSpc>
                <a:spcPct val="90000"/>
              </a:lnSpc>
            </a:pPr>
            <a:r>
              <a:rPr lang="en-US" altLang="en-US" sz="2400"/>
              <a:t>Size: 1 ½ – 2” </a:t>
            </a:r>
          </a:p>
          <a:p>
            <a:pPr lvl="1">
              <a:lnSpc>
                <a:spcPct val="90000"/>
              </a:lnSpc>
            </a:pPr>
            <a:r>
              <a:rPr lang="en-US" altLang="en-US" sz="2400"/>
              <a:t>Large abdomen tapers to point(s), but no tail</a:t>
            </a:r>
          </a:p>
          <a:p>
            <a:pPr lvl="1">
              <a:lnSpc>
                <a:spcPct val="90000"/>
              </a:lnSpc>
            </a:pPr>
            <a:r>
              <a:rPr lang="en-US" altLang="en-US" sz="2400"/>
              <a:t>Internal gills are not visible</a:t>
            </a:r>
          </a:p>
          <a:p>
            <a:pPr>
              <a:lnSpc>
                <a:spcPct val="90000"/>
              </a:lnSpc>
            </a:pPr>
            <a:r>
              <a:rPr lang="en-US" altLang="en-US" sz="2400"/>
              <a:t>Damselflies </a:t>
            </a:r>
          </a:p>
          <a:p>
            <a:pPr lvl="1">
              <a:lnSpc>
                <a:spcPct val="90000"/>
              </a:lnSpc>
            </a:pPr>
            <a:r>
              <a:rPr lang="en-US" altLang="en-US" sz="2400"/>
              <a:t>Narrow abdomen ends with 3 paddle-like gills</a:t>
            </a:r>
          </a:p>
          <a:p>
            <a:pPr>
              <a:lnSpc>
                <a:spcPct val="90000"/>
              </a:lnSpc>
            </a:pPr>
            <a:r>
              <a:rPr lang="en-US" altLang="en-US" sz="2400"/>
              <a:t>Dragonflies &amp; Damselflies</a:t>
            </a:r>
          </a:p>
          <a:p>
            <a:pPr lvl="1">
              <a:lnSpc>
                <a:spcPct val="90000"/>
              </a:lnSpc>
            </a:pPr>
            <a:r>
              <a:rPr lang="en-US" altLang="en-US" sz="2400"/>
              <a:t>Predators</a:t>
            </a:r>
          </a:p>
          <a:p>
            <a:pPr lvl="1">
              <a:lnSpc>
                <a:spcPct val="90000"/>
              </a:lnSpc>
            </a:pPr>
            <a:r>
              <a:rPr lang="en-US" altLang="en-US" sz="2400"/>
              <a:t>Extendable, hinged jaw captures prey</a:t>
            </a:r>
          </a:p>
          <a:p>
            <a:pPr lvl="1">
              <a:lnSpc>
                <a:spcPct val="90000"/>
              </a:lnSpc>
            </a:pPr>
            <a:r>
              <a:rPr lang="en-US" altLang="en-US" sz="2400"/>
              <a:t>Somewhat tolerant</a:t>
            </a:r>
            <a:endParaRPr lang="en-US" altLang="en-US" sz="2000"/>
          </a:p>
        </p:txBody>
      </p:sp>
      <p:pic>
        <p:nvPicPr>
          <p:cNvPr id="2191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828800"/>
            <a:ext cx="29718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9141" name="Picture 5" descr="damselflylarva"/>
          <p:cNvPicPr>
            <a:picLocks noChangeAspect="1" noChangeArrowheads="1"/>
          </p:cNvPicPr>
          <p:nvPr/>
        </p:nvPicPr>
        <p:blipFill>
          <a:blip r:embed="rId3">
            <a:extLst>
              <a:ext uri="{28A0092B-C50C-407E-A947-70E740481C1C}">
                <a14:useLocalDpi xmlns:a14="http://schemas.microsoft.com/office/drawing/2010/main" val="0"/>
              </a:ext>
            </a:extLst>
          </a:blip>
          <a:srcRect l="12076" t="2133" b="42400"/>
          <a:stretch>
            <a:fillRect/>
          </a:stretch>
        </p:blipFill>
        <p:spPr bwMode="auto">
          <a:xfrm>
            <a:off x="5562600" y="4267200"/>
            <a:ext cx="2219325" cy="198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rrowheads="1"/>
          </p:cNvSpPr>
          <p:nvPr>
            <p:ph type="title"/>
          </p:nvPr>
        </p:nvSpPr>
        <p:spPr/>
        <p:txBody>
          <a:bodyPr/>
          <a:lstStyle/>
          <a:p>
            <a:r>
              <a:rPr lang="en-US" altLang="en-US" sz="4000"/>
              <a:t>Sowbugs &amp; Scuds (Crustacea)</a:t>
            </a:r>
          </a:p>
        </p:txBody>
      </p:sp>
      <p:sp>
        <p:nvSpPr>
          <p:cNvPr id="220163" name="Rectangle 3"/>
          <p:cNvSpPr>
            <a:spLocks noGrp="1" noChangeArrowheads="1"/>
          </p:cNvSpPr>
          <p:nvPr>
            <p:ph type="body" sz="half" idx="1"/>
          </p:nvPr>
        </p:nvSpPr>
        <p:spPr>
          <a:xfrm>
            <a:off x="609600" y="1600200"/>
            <a:ext cx="4876800" cy="4491038"/>
          </a:xfrm>
        </p:spPr>
        <p:txBody>
          <a:bodyPr/>
          <a:lstStyle/>
          <a:p>
            <a:pPr>
              <a:lnSpc>
                <a:spcPct val="90000"/>
              </a:lnSpc>
            </a:pPr>
            <a:r>
              <a:rPr lang="en-US" altLang="en-US" sz="2400"/>
              <a:t>Aquatic Sow bug (Order Isopoda)</a:t>
            </a:r>
          </a:p>
          <a:p>
            <a:pPr lvl="1">
              <a:lnSpc>
                <a:spcPct val="90000"/>
              </a:lnSpc>
            </a:pPr>
            <a:r>
              <a:rPr lang="en-US" altLang="en-US" sz="2400"/>
              <a:t>Size: ¼ - ¾”</a:t>
            </a:r>
          </a:p>
          <a:p>
            <a:pPr lvl="1">
              <a:lnSpc>
                <a:spcPct val="90000"/>
              </a:lnSpc>
            </a:pPr>
            <a:r>
              <a:rPr lang="en-US" altLang="en-US" sz="2400"/>
              <a:t>Tan, brown, or greyish in color</a:t>
            </a:r>
          </a:p>
          <a:p>
            <a:pPr lvl="1">
              <a:lnSpc>
                <a:spcPct val="90000"/>
              </a:lnSpc>
            </a:pPr>
            <a:r>
              <a:rPr lang="en-US" altLang="en-US" sz="2400"/>
              <a:t>7 pair of segmented legs</a:t>
            </a:r>
          </a:p>
          <a:p>
            <a:pPr lvl="1">
              <a:lnSpc>
                <a:spcPct val="90000"/>
              </a:lnSpc>
            </a:pPr>
            <a:r>
              <a:rPr lang="en-US" altLang="en-US" sz="2400"/>
              <a:t>Body flattened top-to-bottom</a:t>
            </a:r>
          </a:p>
          <a:p>
            <a:pPr lvl="1">
              <a:lnSpc>
                <a:spcPct val="90000"/>
              </a:lnSpc>
            </a:pPr>
            <a:r>
              <a:rPr lang="en-US" altLang="en-US" sz="2400"/>
              <a:t>Crawls flat on bottom of tray</a:t>
            </a:r>
          </a:p>
          <a:p>
            <a:pPr>
              <a:lnSpc>
                <a:spcPct val="90000"/>
              </a:lnSpc>
            </a:pPr>
            <a:r>
              <a:rPr lang="en-US" altLang="en-US" sz="2400"/>
              <a:t>Scud (Order Amphipoda)</a:t>
            </a:r>
          </a:p>
          <a:p>
            <a:pPr lvl="1">
              <a:lnSpc>
                <a:spcPct val="90000"/>
              </a:lnSpc>
            </a:pPr>
            <a:r>
              <a:rPr lang="en-US" altLang="en-US" sz="2400"/>
              <a:t>Size 1/8 – 1/4” </a:t>
            </a:r>
          </a:p>
          <a:p>
            <a:pPr lvl="1">
              <a:lnSpc>
                <a:spcPct val="90000"/>
              </a:lnSpc>
            </a:pPr>
            <a:r>
              <a:rPr lang="en-US" altLang="en-US" sz="2400"/>
              <a:t>Curved, shrimp-like body</a:t>
            </a:r>
          </a:p>
          <a:p>
            <a:pPr lvl="1">
              <a:lnSpc>
                <a:spcPct val="90000"/>
              </a:lnSpc>
            </a:pPr>
            <a:r>
              <a:rPr lang="en-US" altLang="en-US" sz="2400"/>
              <a:t>7 pair of segmented legs</a:t>
            </a:r>
          </a:p>
          <a:p>
            <a:pPr lvl="1">
              <a:lnSpc>
                <a:spcPct val="90000"/>
              </a:lnSpc>
            </a:pPr>
            <a:r>
              <a:rPr lang="en-US" altLang="en-US" sz="2400"/>
              <a:t>Flattened from side-to-side</a:t>
            </a:r>
          </a:p>
          <a:p>
            <a:pPr lvl="1">
              <a:lnSpc>
                <a:spcPct val="90000"/>
              </a:lnSpc>
            </a:pPr>
            <a:r>
              <a:rPr lang="en-US" altLang="en-US" sz="2400"/>
              <a:t>Swims on its side</a:t>
            </a:r>
          </a:p>
        </p:txBody>
      </p:sp>
      <p:pic>
        <p:nvPicPr>
          <p:cNvPr id="220164" name="Picture 4"/>
          <p:cNvPicPr>
            <a:picLocks noChangeAspect="1" noChangeArrowheads="1"/>
          </p:cNvPicPr>
          <p:nvPr/>
        </p:nvPicPr>
        <p:blipFill>
          <a:blip r:embed="rId2">
            <a:extLst>
              <a:ext uri="{28A0092B-C50C-407E-A947-70E740481C1C}">
                <a14:useLocalDpi xmlns:a14="http://schemas.microsoft.com/office/drawing/2010/main" val="0"/>
              </a:ext>
            </a:extLst>
          </a:blip>
          <a:srcRect t="22501" b="22501"/>
          <a:stretch>
            <a:fillRect/>
          </a:stretch>
        </p:blipFill>
        <p:spPr bwMode="auto">
          <a:xfrm>
            <a:off x="5715000" y="1762125"/>
            <a:ext cx="28956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20165" name="Picture 5"/>
          <p:cNvPicPr>
            <a:picLocks noChangeAspect="1" noChangeArrowheads="1"/>
          </p:cNvPicPr>
          <p:nvPr/>
        </p:nvPicPr>
        <p:blipFill>
          <a:blip r:embed="rId3">
            <a:extLst>
              <a:ext uri="{28A0092B-C50C-407E-A947-70E740481C1C}">
                <a14:useLocalDpi xmlns:a14="http://schemas.microsoft.com/office/drawing/2010/main" val="0"/>
              </a:ext>
            </a:extLst>
          </a:blip>
          <a:srcRect l="7500" t="3999" r="7500" b="3999"/>
          <a:stretch>
            <a:fillRect/>
          </a:stretch>
        </p:blipFill>
        <p:spPr bwMode="auto">
          <a:xfrm>
            <a:off x="5715000" y="4038600"/>
            <a:ext cx="2895600" cy="235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Rot="1" noChangeArrowheads="1"/>
          </p:cNvSpPr>
          <p:nvPr>
            <p:ph type="title"/>
          </p:nvPr>
        </p:nvSpPr>
        <p:spPr/>
        <p:txBody>
          <a:bodyPr/>
          <a:lstStyle/>
          <a:p>
            <a:r>
              <a:rPr lang="en-US" altLang="en-US"/>
              <a:t>Fishfly</a:t>
            </a:r>
          </a:p>
        </p:txBody>
      </p:sp>
      <p:sp>
        <p:nvSpPr>
          <p:cNvPr id="221187" name="Rectangle 3"/>
          <p:cNvSpPr>
            <a:spLocks noGrp="1" noChangeArrowheads="1"/>
          </p:cNvSpPr>
          <p:nvPr>
            <p:ph type="body" idx="1"/>
          </p:nvPr>
        </p:nvSpPr>
        <p:spPr>
          <a:xfrm>
            <a:off x="685800" y="1524000"/>
            <a:ext cx="4191000" cy="3200400"/>
          </a:xfrm>
        </p:spPr>
        <p:txBody>
          <a:bodyPr/>
          <a:lstStyle/>
          <a:p>
            <a:r>
              <a:rPr lang="en-US" altLang="en-US"/>
              <a:t>Size: ¾ - 4”</a:t>
            </a:r>
          </a:p>
          <a:p>
            <a:r>
              <a:rPr lang="en-US" altLang="en-US"/>
              <a:t>Two short tube-like structures on tail end</a:t>
            </a:r>
          </a:p>
          <a:p>
            <a:r>
              <a:rPr lang="en-US" altLang="en-US"/>
              <a:t> Lack cotton-like gill tufts</a:t>
            </a:r>
          </a:p>
        </p:txBody>
      </p:sp>
      <p:pic>
        <p:nvPicPr>
          <p:cNvPr id="221188" name="Picture 4" descr="Fishf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524000"/>
            <a:ext cx="2371725" cy="3867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rrowheads="1"/>
          </p:cNvSpPr>
          <p:nvPr>
            <p:ph type="title"/>
          </p:nvPr>
        </p:nvSpPr>
        <p:spPr>
          <a:xfrm>
            <a:off x="457200" y="273050"/>
            <a:ext cx="5943600" cy="1144588"/>
          </a:xfrm>
        </p:spPr>
        <p:txBody>
          <a:bodyPr/>
          <a:lstStyle/>
          <a:p>
            <a:r>
              <a:rPr lang="en-US" altLang="en-US"/>
              <a:t>Alderfly</a:t>
            </a:r>
          </a:p>
        </p:txBody>
      </p:sp>
      <p:sp>
        <p:nvSpPr>
          <p:cNvPr id="222211" name="Rectangle 3"/>
          <p:cNvSpPr>
            <a:spLocks noGrp="1" noChangeArrowheads="1"/>
          </p:cNvSpPr>
          <p:nvPr>
            <p:ph type="body" idx="1"/>
          </p:nvPr>
        </p:nvSpPr>
        <p:spPr>
          <a:xfrm>
            <a:off x="1066800" y="1524000"/>
            <a:ext cx="4648200" cy="4530725"/>
          </a:xfrm>
        </p:spPr>
        <p:txBody>
          <a:bodyPr/>
          <a:lstStyle/>
          <a:p>
            <a:r>
              <a:rPr lang="en-US" altLang="en-US"/>
              <a:t>Measure to 1 inch in length (including tail). </a:t>
            </a:r>
          </a:p>
          <a:p>
            <a:r>
              <a:rPr lang="en-US" altLang="en-US"/>
              <a:t>Abdomen terminates in a single tail. </a:t>
            </a:r>
          </a:p>
          <a:p>
            <a:r>
              <a:rPr lang="en-US" altLang="en-US"/>
              <a:t>Lateral filaments along abdomen. </a:t>
            </a:r>
          </a:p>
          <a:p>
            <a:r>
              <a:rPr lang="en-US" altLang="en-US"/>
              <a:t>Often pale to deep reddish-brown in color. </a:t>
            </a:r>
          </a:p>
        </p:txBody>
      </p:sp>
      <p:pic>
        <p:nvPicPr>
          <p:cNvPr id="222212" name="Picture 4" descr="alderfly_lar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381000"/>
            <a:ext cx="2381250" cy="4419600"/>
          </a:xfrm>
          <a:prstGeom prst="rect">
            <a:avLst/>
          </a:prstGeom>
          <a:noFill/>
          <a:extLst>
            <a:ext uri="{909E8E84-426E-40DD-AFC4-6F175D3DCCD1}">
              <a14:hiddenFill xmlns:a14="http://schemas.microsoft.com/office/drawing/2010/main">
                <a:solidFill>
                  <a:srgbClr val="FFFFFF"/>
                </a:solidFill>
              </a14:hiddenFill>
            </a:ext>
          </a:extLst>
        </p:spPr>
      </p:pic>
      <p:pic>
        <p:nvPicPr>
          <p:cNvPr id="222213" name="Picture 5" descr="picture_1217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352800"/>
            <a:ext cx="1362075" cy="2762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rrowheads="1"/>
          </p:cNvSpPr>
          <p:nvPr>
            <p:ph type="title"/>
          </p:nvPr>
        </p:nvSpPr>
        <p:spPr/>
        <p:txBody>
          <a:bodyPr/>
          <a:lstStyle/>
          <a:p>
            <a:r>
              <a:rPr lang="en-US" altLang="en-US"/>
              <a:t>Atherix (watersnipe)</a:t>
            </a:r>
          </a:p>
        </p:txBody>
      </p:sp>
      <p:sp>
        <p:nvSpPr>
          <p:cNvPr id="223235" name="Rectangle 3"/>
          <p:cNvSpPr>
            <a:spLocks noGrp="1" noChangeArrowheads="1"/>
          </p:cNvSpPr>
          <p:nvPr>
            <p:ph type="body" idx="1"/>
          </p:nvPr>
        </p:nvSpPr>
        <p:spPr>
          <a:xfrm>
            <a:off x="457200" y="1600200"/>
            <a:ext cx="5029200" cy="4525963"/>
          </a:xfrm>
        </p:spPr>
        <p:txBody>
          <a:bodyPr/>
          <a:lstStyle/>
          <a:p>
            <a:pPr>
              <a:lnSpc>
                <a:spcPct val="80000"/>
              </a:lnSpc>
            </a:pPr>
            <a:r>
              <a:rPr lang="en-US" altLang="en-US" sz="2800"/>
              <a:t>Measure 12-18 mm in length. </a:t>
            </a:r>
          </a:p>
          <a:p>
            <a:pPr>
              <a:lnSpc>
                <a:spcPct val="80000"/>
              </a:lnSpc>
            </a:pPr>
            <a:r>
              <a:rPr lang="en-US" altLang="en-US" sz="2800"/>
              <a:t>Color varies from pale to green. </a:t>
            </a:r>
          </a:p>
          <a:p>
            <a:pPr>
              <a:lnSpc>
                <a:spcPct val="80000"/>
              </a:lnSpc>
            </a:pPr>
            <a:r>
              <a:rPr lang="en-US" altLang="en-US" sz="2800"/>
              <a:t>Abdomen has well developed pairs of ventral prolegs and short dorsal and lateral filaments. </a:t>
            </a:r>
          </a:p>
          <a:p>
            <a:pPr>
              <a:lnSpc>
                <a:spcPct val="80000"/>
              </a:lnSpc>
            </a:pPr>
            <a:r>
              <a:rPr lang="en-US" altLang="en-US" sz="2800"/>
              <a:t>Posterior pair of processes. </a:t>
            </a:r>
          </a:p>
          <a:p>
            <a:pPr>
              <a:lnSpc>
                <a:spcPct val="80000"/>
              </a:lnSpc>
            </a:pPr>
            <a:r>
              <a:rPr lang="en-US" altLang="en-US" sz="2800"/>
              <a:t>Widespread in well oxygenated streams and rivers. Some species burrow in soft sediments </a:t>
            </a:r>
          </a:p>
        </p:txBody>
      </p:sp>
      <p:pic>
        <p:nvPicPr>
          <p:cNvPr id="223236" name="Picture 4" descr="atheric"/>
          <p:cNvPicPr>
            <a:picLocks noChangeAspect="1" noChangeArrowheads="1"/>
          </p:cNvPicPr>
          <p:nvPr/>
        </p:nvPicPr>
        <p:blipFill>
          <a:blip r:embed="rId2">
            <a:extLst>
              <a:ext uri="{28A0092B-C50C-407E-A947-70E740481C1C}">
                <a14:useLocalDpi xmlns:a14="http://schemas.microsoft.com/office/drawing/2010/main" val="0"/>
              </a:ext>
            </a:extLst>
          </a:blip>
          <a:srcRect t="7494" b="56909"/>
          <a:stretch>
            <a:fillRect/>
          </a:stretch>
        </p:blipFill>
        <p:spPr bwMode="auto">
          <a:xfrm>
            <a:off x="5867400" y="1676400"/>
            <a:ext cx="270827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23237" name="Picture 5" descr="athibi"/>
          <p:cNvPicPr>
            <a:picLocks noChangeAspect="1" noChangeArrowheads="1"/>
          </p:cNvPicPr>
          <p:nvPr/>
        </p:nvPicPr>
        <p:blipFill>
          <a:blip r:embed="rId3">
            <a:extLst>
              <a:ext uri="{28A0092B-C50C-407E-A947-70E740481C1C}">
                <a14:useLocalDpi xmlns:a14="http://schemas.microsoft.com/office/drawing/2010/main" val="0"/>
              </a:ext>
            </a:extLst>
          </a:blip>
          <a:srcRect l="6857"/>
          <a:stretch>
            <a:fillRect/>
          </a:stretch>
        </p:blipFill>
        <p:spPr bwMode="auto">
          <a:xfrm>
            <a:off x="5638800" y="3352800"/>
            <a:ext cx="3105150" cy="2352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rrowheads="1"/>
          </p:cNvSpPr>
          <p:nvPr>
            <p:ph type="title"/>
          </p:nvPr>
        </p:nvSpPr>
        <p:spPr/>
        <p:txBody>
          <a:bodyPr/>
          <a:lstStyle/>
          <a:p>
            <a:r>
              <a:rPr lang="en-US" altLang="en-US"/>
              <a:t>Tolerant</a:t>
            </a:r>
          </a:p>
        </p:txBody>
      </p:sp>
      <p:sp>
        <p:nvSpPr>
          <p:cNvPr id="224259" name="Rectangle 3"/>
          <p:cNvSpPr>
            <a:spLocks noGrp="1" noChangeArrowheads="1"/>
          </p:cNvSpPr>
          <p:nvPr>
            <p:ph type="body" idx="1"/>
          </p:nvPr>
        </p:nvSpPr>
        <p:spPr/>
        <p:txBody>
          <a:bodyPr/>
          <a:lstStyle/>
          <a:p>
            <a:r>
              <a:rPr lang="en-US" altLang="en-US"/>
              <a:t>More tolerant of polutants</a:t>
            </a:r>
          </a:p>
          <a:p>
            <a:r>
              <a:rPr lang="en-US" altLang="en-US"/>
              <a:t>More tolerant of low dissolved oxygen</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rrowheads="1"/>
          </p:cNvSpPr>
          <p:nvPr>
            <p:ph type="title"/>
          </p:nvPr>
        </p:nvSpPr>
        <p:spPr/>
        <p:txBody>
          <a:bodyPr/>
          <a:lstStyle/>
          <a:p>
            <a:r>
              <a:rPr lang="en-US" altLang="en-US" sz="4000"/>
              <a:t>Aquatic Worms</a:t>
            </a:r>
          </a:p>
        </p:txBody>
      </p:sp>
      <p:sp>
        <p:nvSpPr>
          <p:cNvPr id="225283" name="Rectangle 3"/>
          <p:cNvSpPr>
            <a:spLocks noGrp="1" noChangeArrowheads="1"/>
          </p:cNvSpPr>
          <p:nvPr>
            <p:ph type="body" sz="half" idx="1"/>
          </p:nvPr>
        </p:nvSpPr>
        <p:spPr>
          <a:xfrm>
            <a:off x="457200" y="1600200"/>
            <a:ext cx="3810000" cy="4525963"/>
          </a:xfrm>
        </p:spPr>
        <p:txBody>
          <a:bodyPr/>
          <a:lstStyle/>
          <a:p>
            <a:r>
              <a:rPr lang="en-US" altLang="en-US" sz="2800"/>
              <a:t>Round, segmented body</a:t>
            </a:r>
          </a:p>
          <a:p>
            <a:r>
              <a:rPr lang="en-US" altLang="en-US" sz="2800"/>
              <a:t>Small hair-like bristles along body</a:t>
            </a:r>
          </a:p>
          <a:p>
            <a:r>
              <a:rPr lang="en-US" altLang="en-US" sz="2800"/>
              <a:t>Tolerant of pollution</a:t>
            </a:r>
          </a:p>
        </p:txBody>
      </p:sp>
      <p:pic>
        <p:nvPicPr>
          <p:cNvPr id="2252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219450"/>
            <a:ext cx="4343400"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252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47800"/>
            <a:ext cx="2032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252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191000"/>
            <a:ext cx="1828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rrowheads="1"/>
          </p:cNvSpPr>
          <p:nvPr>
            <p:ph type="title"/>
          </p:nvPr>
        </p:nvSpPr>
        <p:spPr/>
        <p:txBody>
          <a:bodyPr/>
          <a:lstStyle/>
          <a:p>
            <a:r>
              <a:rPr lang="en-US" altLang="en-US"/>
              <a:t>Blackflies (Order Diptera)</a:t>
            </a:r>
          </a:p>
        </p:txBody>
      </p:sp>
      <p:sp>
        <p:nvSpPr>
          <p:cNvPr id="226307" name="Rectangle 3"/>
          <p:cNvSpPr>
            <a:spLocks noGrp="1" noChangeArrowheads="1"/>
          </p:cNvSpPr>
          <p:nvPr>
            <p:ph type="body" sz="half" idx="1"/>
          </p:nvPr>
        </p:nvSpPr>
        <p:spPr/>
        <p:txBody>
          <a:bodyPr/>
          <a:lstStyle/>
          <a:p>
            <a:r>
              <a:rPr lang="en-US" altLang="en-US" sz="2800"/>
              <a:t>Shaped like bowling pin </a:t>
            </a:r>
          </a:p>
          <a:p>
            <a:r>
              <a:rPr lang="en-US" altLang="en-US" sz="2800"/>
              <a:t>Two fans on top of head for filtering</a:t>
            </a:r>
          </a:p>
          <a:p>
            <a:r>
              <a:rPr lang="en-US" altLang="en-US" sz="2800"/>
              <a:t>Attaches to substrate with ring of hooks</a:t>
            </a:r>
          </a:p>
          <a:p>
            <a:r>
              <a:rPr lang="en-US" altLang="en-US" sz="2800"/>
              <a:t>Single proleg beneath head</a:t>
            </a:r>
          </a:p>
          <a:p>
            <a:r>
              <a:rPr lang="en-US" altLang="en-US" sz="2800"/>
              <a:t>Tolerant of pollution</a:t>
            </a:r>
          </a:p>
        </p:txBody>
      </p:sp>
      <p:pic>
        <p:nvPicPr>
          <p:cNvPr id="2263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3200000">
            <a:off x="6067425" y="1371600"/>
            <a:ext cx="24892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26309" name="Picture 5"/>
          <p:cNvPicPr>
            <a:picLocks noChangeAspect="1" noChangeArrowheads="1"/>
          </p:cNvPicPr>
          <p:nvPr/>
        </p:nvPicPr>
        <p:blipFill>
          <a:blip r:embed="rId3">
            <a:extLst>
              <a:ext uri="{28A0092B-C50C-407E-A947-70E740481C1C}">
                <a14:useLocalDpi xmlns:a14="http://schemas.microsoft.com/office/drawing/2010/main" val="0"/>
              </a:ext>
            </a:extLst>
          </a:blip>
          <a:srcRect t="17320" b="17320"/>
          <a:stretch>
            <a:fillRect/>
          </a:stretch>
        </p:blipFill>
        <p:spPr bwMode="auto">
          <a:xfrm>
            <a:off x="5181600" y="3357563"/>
            <a:ext cx="3371850" cy="293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6310" name="Text Box 6"/>
          <p:cNvSpPr txBox="1">
            <a:spLocks noChangeArrowheads="1"/>
          </p:cNvSpPr>
          <p:nvPr/>
        </p:nvSpPr>
        <p:spPr bwMode="auto">
          <a:xfrm>
            <a:off x="6918325" y="2817813"/>
            <a:ext cx="7048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b="0">
                <a:solidFill>
                  <a:srgbClr val="000000"/>
                </a:solidFill>
                <a:effectLst/>
                <a:latin typeface="Times" charset="0"/>
              </a:rPr>
              <a:t>proleg</a:t>
            </a:r>
          </a:p>
        </p:txBody>
      </p:sp>
      <p:sp>
        <p:nvSpPr>
          <p:cNvPr id="226311" name="Line 7"/>
          <p:cNvSpPr>
            <a:spLocks noChangeShapeType="1"/>
          </p:cNvSpPr>
          <p:nvPr/>
        </p:nvSpPr>
        <p:spPr bwMode="auto">
          <a:xfrm flipH="1" flipV="1">
            <a:off x="6781800" y="2438400"/>
            <a:ext cx="381000" cy="3810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rrowheads="1"/>
          </p:cNvSpPr>
          <p:nvPr>
            <p:ph type="title"/>
          </p:nvPr>
        </p:nvSpPr>
        <p:spPr>
          <a:xfrm>
            <a:off x="762000" y="304800"/>
            <a:ext cx="3429000" cy="1143000"/>
          </a:xfrm>
        </p:spPr>
        <p:txBody>
          <a:bodyPr/>
          <a:lstStyle/>
          <a:p>
            <a:r>
              <a:rPr lang="en-US" altLang="en-US" sz="4000"/>
              <a:t>Leeches</a:t>
            </a:r>
          </a:p>
        </p:txBody>
      </p:sp>
      <p:sp>
        <p:nvSpPr>
          <p:cNvPr id="227331" name="Rectangle 3"/>
          <p:cNvSpPr>
            <a:spLocks noGrp="1" noChangeArrowheads="1"/>
          </p:cNvSpPr>
          <p:nvPr>
            <p:ph type="body" sz="half" idx="1"/>
          </p:nvPr>
        </p:nvSpPr>
        <p:spPr>
          <a:xfrm>
            <a:off x="457200" y="1752600"/>
            <a:ext cx="5029200" cy="4525963"/>
          </a:xfrm>
        </p:spPr>
        <p:txBody>
          <a:bodyPr/>
          <a:lstStyle/>
          <a:p>
            <a:pPr>
              <a:lnSpc>
                <a:spcPct val="80000"/>
              </a:lnSpc>
            </a:pPr>
            <a:r>
              <a:rPr lang="en-US" altLang="en-US" sz="2400"/>
              <a:t>Measure 1.0 mm to 5.0 cm in length. </a:t>
            </a:r>
          </a:p>
          <a:p>
            <a:pPr>
              <a:lnSpc>
                <a:spcPct val="80000"/>
              </a:lnSpc>
            </a:pPr>
            <a:r>
              <a:rPr lang="en-US" altLang="en-US" sz="2400"/>
              <a:t>Typically dorsoventrally flattened. </a:t>
            </a:r>
          </a:p>
          <a:p>
            <a:pPr>
              <a:lnSpc>
                <a:spcPct val="80000"/>
              </a:lnSpc>
            </a:pPr>
            <a:r>
              <a:rPr lang="en-US" altLang="en-US" sz="2400"/>
              <a:t>Always have 34 segments. </a:t>
            </a:r>
          </a:p>
          <a:p>
            <a:pPr>
              <a:lnSpc>
                <a:spcPct val="80000"/>
              </a:lnSpc>
            </a:pPr>
            <a:r>
              <a:rPr lang="en-US" altLang="en-US" sz="2400"/>
              <a:t>Suckers at both ends. </a:t>
            </a:r>
          </a:p>
          <a:p>
            <a:pPr>
              <a:lnSpc>
                <a:spcPct val="80000"/>
              </a:lnSpc>
            </a:pPr>
            <a:r>
              <a:rPr lang="en-US" altLang="en-US" sz="2400"/>
              <a:t>Leeches are common in warm protected waters of lakes, ponds, streams, and marshes. </a:t>
            </a:r>
          </a:p>
          <a:p>
            <a:pPr>
              <a:lnSpc>
                <a:spcPct val="80000"/>
              </a:lnSpc>
            </a:pPr>
            <a:r>
              <a:rPr lang="en-US" altLang="en-US" sz="2400"/>
              <a:t>Leeches usually avoid light by hiding under rocks or among aquatic vegetation or detritus. </a:t>
            </a:r>
          </a:p>
          <a:p>
            <a:pPr>
              <a:lnSpc>
                <a:spcPct val="80000"/>
              </a:lnSpc>
            </a:pPr>
            <a:r>
              <a:rPr lang="en-US" altLang="en-US" sz="2400"/>
              <a:t>Silty substrates are unsuitable for leeches because they cannot attach properly. </a:t>
            </a:r>
          </a:p>
        </p:txBody>
      </p:sp>
      <p:pic>
        <p:nvPicPr>
          <p:cNvPr id="227332" name="Picture 4" descr="Leeech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81000"/>
            <a:ext cx="3343275" cy="1181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rrowheads="1"/>
          </p:cNvSpPr>
          <p:nvPr>
            <p:ph type="title"/>
          </p:nvPr>
        </p:nvSpPr>
        <p:spPr/>
        <p:txBody>
          <a:bodyPr/>
          <a:lstStyle/>
          <a:p>
            <a:r>
              <a:rPr lang="en-US" altLang="en-US"/>
              <a:t>Midges (Order Diptera)</a:t>
            </a:r>
          </a:p>
        </p:txBody>
      </p:sp>
      <p:sp>
        <p:nvSpPr>
          <p:cNvPr id="228355" name="Rectangle 3"/>
          <p:cNvSpPr>
            <a:spLocks noGrp="1" noChangeArrowheads="1"/>
          </p:cNvSpPr>
          <p:nvPr>
            <p:ph type="body" sz="half" idx="1"/>
          </p:nvPr>
        </p:nvSpPr>
        <p:spPr/>
        <p:txBody>
          <a:bodyPr/>
          <a:lstStyle/>
          <a:p>
            <a:r>
              <a:rPr lang="en-US" altLang="en-US" sz="2800"/>
              <a:t>Worm-like, but with definite head and prolegs (usually)</a:t>
            </a:r>
          </a:p>
          <a:p>
            <a:r>
              <a:rPr lang="en-US" altLang="en-US" sz="2800"/>
              <a:t>“Twitchy” swimmers</a:t>
            </a:r>
          </a:p>
          <a:p>
            <a:r>
              <a:rPr lang="en-US" altLang="en-US" sz="2800"/>
              <a:t>Pollution tolerant</a:t>
            </a:r>
          </a:p>
        </p:txBody>
      </p:sp>
      <p:pic>
        <p:nvPicPr>
          <p:cNvPr id="2283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752600"/>
            <a:ext cx="3733800"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283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400" y="4648200"/>
            <a:ext cx="2032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283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8800" y="4648200"/>
            <a:ext cx="2032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8359" name="Text Box 7"/>
          <p:cNvSpPr txBox="1">
            <a:spLocks noChangeArrowheads="1"/>
          </p:cNvSpPr>
          <p:nvPr/>
        </p:nvSpPr>
        <p:spPr bwMode="auto">
          <a:xfrm>
            <a:off x="5318125" y="4037013"/>
            <a:ext cx="568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b="0">
                <a:solidFill>
                  <a:srgbClr val="000000"/>
                </a:solidFill>
                <a:effectLst/>
                <a:latin typeface="Times" charset="0"/>
              </a:rPr>
              <a:t>head</a:t>
            </a:r>
          </a:p>
        </p:txBody>
      </p:sp>
      <p:sp>
        <p:nvSpPr>
          <p:cNvPr id="228360" name="Text Box 8"/>
          <p:cNvSpPr txBox="1">
            <a:spLocks noChangeArrowheads="1"/>
          </p:cNvSpPr>
          <p:nvPr/>
        </p:nvSpPr>
        <p:spPr bwMode="auto">
          <a:xfrm>
            <a:off x="7146925" y="3884613"/>
            <a:ext cx="784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b="0">
                <a:solidFill>
                  <a:srgbClr val="000000"/>
                </a:solidFill>
                <a:effectLst/>
                <a:latin typeface="Times" charset="0"/>
              </a:rPr>
              <a:t>prolegs</a:t>
            </a:r>
          </a:p>
        </p:txBody>
      </p:sp>
      <p:sp>
        <p:nvSpPr>
          <p:cNvPr id="228361" name="Line 9"/>
          <p:cNvSpPr>
            <a:spLocks noChangeShapeType="1"/>
          </p:cNvSpPr>
          <p:nvPr/>
        </p:nvSpPr>
        <p:spPr bwMode="auto">
          <a:xfrm flipH="1" flipV="1">
            <a:off x="5410200" y="3810000"/>
            <a:ext cx="152400" cy="3048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8362" name="Line 10"/>
          <p:cNvSpPr>
            <a:spLocks noChangeShapeType="1"/>
          </p:cNvSpPr>
          <p:nvPr/>
        </p:nvSpPr>
        <p:spPr bwMode="auto">
          <a:xfrm flipV="1">
            <a:off x="7543800" y="3657600"/>
            <a:ext cx="304800" cy="2286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8363" name="Line 11"/>
          <p:cNvSpPr>
            <a:spLocks noChangeShapeType="1"/>
          </p:cNvSpPr>
          <p:nvPr/>
        </p:nvSpPr>
        <p:spPr bwMode="auto">
          <a:xfrm flipH="1" flipV="1">
            <a:off x="5638800" y="3657600"/>
            <a:ext cx="1905000" cy="2286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7"/>
          <p:cNvSpPr>
            <a:spLocks noChangeArrowheads="1"/>
          </p:cNvSpPr>
          <p:nvPr/>
        </p:nvSpPr>
        <p:spPr bwMode="auto">
          <a:xfrm>
            <a:off x="1981200" y="1295400"/>
            <a:ext cx="40386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48" tIns="46024" rIns="92048" bIns="46024" anchor="ctr"/>
          <a:lstStyle>
            <a:lvl1pPr algn="ctr">
              <a:spcBef>
                <a:spcPct val="20000"/>
              </a:spcBef>
              <a:buClr>
                <a:schemeClr val="hlink"/>
              </a:buClr>
              <a:buSzPct val="70000"/>
              <a:buFont typeface="Wingdings" charset="2"/>
              <a:defRPr sz="3200">
                <a:solidFill>
                  <a:schemeClr val="tx1"/>
                </a:solidFill>
                <a:effectLst>
                  <a:outerShdw blurRad="38100" dist="38100" dir="2700000" algn="tl">
                    <a:srgbClr val="000000"/>
                  </a:outerShdw>
                </a:effectLst>
                <a:latin typeface="Garamond" charset="0"/>
              </a:defRPr>
            </a:lvl1pPr>
            <a:lvl2pPr algn="ctr">
              <a:spcBef>
                <a:spcPct val="20000"/>
              </a:spcBef>
              <a:buClr>
                <a:schemeClr val="accent2"/>
              </a:buClr>
              <a:buSzPct val="70000"/>
              <a:buFont typeface="Wingdings" charset="2"/>
              <a:defRPr sz="2800">
                <a:solidFill>
                  <a:schemeClr val="tx1"/>
                </a:solidFill>
                <a:effectLst>
                  <a:outerShdw blurRad="38100" dist="38100" dir="2700000" algn="tl">
                    <a:srgbClr val="000000"/>
                  </a:outerShdw>
                </a:effectLst>
                <a:latin typeface="Garamond" charset="0"/>
              </a:defRPr>
            </a:lvl2pPr>
            <a:lvl3pPr algn="ctr">
              <a:spcBef>
                <a:spcPct val="20000"/>
              </a:spcBef>
              <a:buClr>
                <a:schemeClr val="tx2"/>
              </a:buClr>
              <a:buSzPct val="70000"/>
              <a:buFont typeface="Wingdings" charset="2"/>
              <a:defRPr sz="2400">
                <a:solidFill>
                  <a:schemeClr val="tx1"/>
                </a:solidFill>
                <a:effectLst>
                  <a:outerShdw blurRad="38100" dist="38100" dir="2700000" algn="tl">
                    <a:srgbClr val="000000"/>
                  </a:outerShdw>
                </a:effectLst>
                <a:latin typeface="Garamond" charset="0"/>
              </a:defRPr>
            </a:lvl3pPr>
            <a:lvl4pPr marL="1368425" algn="ctr">
              <a:spcBef>
                <a:spcPct val="20000"/>
              </a:spcBef>
              <a:buClr>
                <a:schemeClr val="accent2"/>
              </a:buClr>
              <a:buSzPct val="70000"/>
              <a:buFont typeface="Wingdings" charset="2"/>
              <a:defRPr sz="2000">
                <a:solidFill>
                  <a:schemeClr val="tx1"/>
                </a:solidFill>
                <a:effectLst>
                  <a:outerShdw blurRad="38100" dist="38100" dir="2700000" algn="tl">
                    <a:srgbClr val="000000"/>
                  </a:outerShdw>
                </a:effectLst>
                <a:latin typeface="Garamond" charset="0"/>
              </a:defRPr>
            </a:lvl4pPr>
            <a:lvl5pPr algn="ctr">
              <a:spcBef>
                <a:spcPct val="20000"/>
              </a:spcBef>
              <a:buClr>
                <a:schemeClr val="hlink"/>
              </a:buClr>
              <a:buSzPct val="70000"/>
              <a:buFont typeface="Wingdings" charset="2"/>
              <a:defRPr sz="2000">
                <a:solidFill>
                  <a:schemeClr val="tx1"/>
                </a:solidFill>
                <a:effectLst>
                  <a:outerShdw blurRad="38100" dist="38100" dir="2700000" algn="tl">
                    <a:srgbClr val="000000"/>
                  </a:outerShdw>
                </a:effectLst>
                <a:latin typeface="Garamond" charset="0"/>
              </a:defRPr>
            </a:lvl5pPr>
            <a:lvl6pPr algn="ctr" fontAlgn="base">
              <a:spcBef>
                <a:spcPct val="20000"/>
              </a:spcBef>
              <a:spcAft>
                <a:spcPct val="0"/>
              </a:spcAft>
              <a:buClr>
                <a:schemeClr val="hlink"/>
              </a:buClr>
              <a:buSzPct val="70000"/>
              <a:buFont typeface="Wingdings" charset="2"/>
              <a:defRPr sz="2000">
                <a:solidFill>
                  <a:schemeClr val="tx1"/>
                </a:solidFill>
                <a:effectLst>
                  <a:outerShdw blurRad="38100" dist="38100" dir="2700000" algn="tl">
                    <a:srgbClr val="000000"/>
                  </a:outerShdw>
                </a:effectLst>
                <a:latin typeface="Garamond" charset="0"/>
              </a:defRPr>
            </a:lvl6pPr>
            <a:lvl7pPr algn="ctr" fontAlgn="base">
              <a:spcBef>
                <a:spcPct val="20000"/>
              </a:spcBef>
              <a:spcAft>
                <a:spcPct val="0"/>
              </a:spcAft>
              <a:buClr>
                <a:schemeClr val="hlink"/>
              </a:buClr>
              <a:buSzPct val="70000"/>
              <a:buFont typeface="Wingdings" charset="2"/>
              <a:defRPr sz="2000">
                <a:solidFill>
                  <a:schemeClr val="tx1"/>
                </a:solidFill>
                <a:effectLst>
                  <a:outerShdw blurRad="38100" dist="38100" dir="2700000" algn="tl">
                    <a:srgbClr val="000000"/>
                  </a:outerShdw>
                </a:effectLst>
                <a:latin typeface="Garamond" charset="0"/>
              </a:defRPr>
            </a:lvl7pPr>
            <a:lvl8pPr algn="ctr" fontAlgn="base">
              <a:spcBef>
                <a:spcPct val="20000"/>
              </a:spcBef>
              <a:spcAft>
                <a:spcPct val="0"/>
              </a:spcAft>
              <a:buClr>
                <a:schemeClr val="hlink"/>
              </a:buClr>
              <a:buSzPct val="70000"/>
              <a:buFont typeface="Wingdings" charset="2"/>
              <a:defRPr sz="2000">
                <a:solidFill>
                  <a:schemeClr val="tx1"/>
                </a:solidFill>
                <a:effectLst>
                  <a:outerShdw blurRad="38100" dist="38100" dir="2700000" algn="tl">
                    <a:srgbClr val="000000"/>
                  </a:outerShdw>
                </a:effectLst>
                <a:latin typeface="Garamond" charset="0"/>
              </a:defRPr>
            </a:lvl8pPr>
            <a:lvl9pPr algn="ctr" fontAlgn="base">
              <a:spcBef>
                <a:spcPct val="20000"/>
              </a:spcBef>
              <a:spcAft>
                <a:spcPct val="0"/>
              </a:spcAft>
              <a:buClr>
                <a:schemeClr val="hlink"/>
              </a:buClr>
              <a:buSzPct val="70000"/>
              <a:buFont typeface="Wingdings" charset="2"/>
              <a:defRPr sz="2000">
                <a:solidFill>
                  <a:schemeClr val="tx1"/>
                </a:solidFill>
                <a:effectLst>
                  <a:outerShdw blurRad="38100" dist="38100" dir="2700000" algn="tl">
                    <a:srgbClr val="000000"/>
                  </a:outerShdw>
                </a:effectLst>
                <a:latin typeface="Garamond" charset="0"/>
              </a:defRPr>
            </a:lvl9pPr>
          </a:lstStyle>
          <a:p>
            <a:pPr algn="l" eaLnBrk="1" hangingPunct="1"/>
            <a:r>
              <a:rPr lang="en-US" altLang="en-US" sz="1800" b="0"/>
              <a:t>Some of the material used  in this presentation was provided by:</a:t>
            </a:r>
          </a:p>
          <a:p>
            <a:pPr algn="l" eaLnBrk="1" hangingPunct="1"/>
            <a:r>
              <a:rPr lang="en-US" altLang="en-US" sz="1800" b="0"/>
              <a:t>Allison Hughes</a:t>
            </a:r>
          </a:p>
          <a:p>
            <a:pPr algn="l" eaLnBrk="1" hangingPunct="1"/>
            <a:r>
              <a:rPr lang="en-US" altLang="en-US" sz="1600" b="0"/>
              <a:t>Georgia Adopt-A-Stream</a:t>
            </a:r>
          </a:p>
          <a:p>
            <a:pPr algn="l" eaLnBrk="1" hangingPunct="1"/>
            <a:r>
              <a:rPr lang="en-US" altLang="en-US" sz="1600" b="0"/>
              <a:t>4220 International Parkway</a:t>
            </a:r>
          </a:p>
          <a:p>
            <a:pPr algn="l" eaLnBrk="1" hangingPunct="1"/>
            <a:r>
              <a:rPr lang="en-US" altLang="en-US" sz="1600" b="0"/>
              <a:t>Suite 101</a:t>
            </a:r>
          </a:p>
          <a:p>
            <a:pPr algn="l" eaLnBrk="1" hangingPunct="1"/>
            <a:r>
              <a:rPr lang="en-US" altLang="en-US" sz="1600" b="0"/>
              <a:t>Atlanta, Georgia 30354</a:t>
            </a:r>
          </a:p>
          <a:p>
            <a:pPr algn="l" eaLnBrk="1" hangingPunct="1"/>
            <a:r>
              <a:rPr lang="en-US" altLang="en-US" sz="1600" b="0"/>
              <a:t>www.GeorgiaAdoptAStream.org</a:t>
            </a:r>
          </a:p>
          <a:p>
            <a:pPr algn="l" eaLnBrk="1" hangingPunct="1"/>
            <a:r>
              <a:rPr lang="en-US" altLang="en-US" sz="1600" b="0"/>
              <a:t>404-675-1635</a:t>
            </a:r>
          </a:p>
        </p:txBody>
      </p:sp>
      <p:sp>
        <p:nvSpPr>
          <p:cNvPr id="5129" name="Text Box 9"/>
          <p:cNvSpPr txBox="1">
            <a:spLocks noChangeArrowheads="1"/>
          </p:cNvSpPr>
          <p:nvPr/>
        </p:nvSpPr>
        <p:spPr bwMode="auto">
          <a:xfrm>
            <a:off x="2133600" y="381000"/>
            <a:ext cx="18669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r>
              <a:rPr lang="en-US" altLang="en-US" sz="4000">
                <a:solidFill>
                  <a:schemeClr val="tx2"/>
                </a:solidFill>
                <a:effectLst>
                  <a:outerShdw blurRad="38100" dist="38100" dir="2700000" algn="tl">
                    <a:srgbClr val="000000"/>
                  </a:outerShdw>
                </a:effectLst>
                <a:latin typeface="Garamond" charset="0"/>
              </a:rPr>
              <a:t>Credits:</a:t>
            </a:r>
          </a:p>
        </p:txBody>
      </p:sp>
      <p:sp>
        <p:nvSpPr>
          <p:cNvPr id="5130" name="Text Box 10"/>
          <p:cNvSpPr txBox="1">
            <a:spLocks noChangeArrowheads="1"/>
          </p:cNvSpPr>
          <p:nvPr/>
        </p:nvSpPr>
        <p:spPr bwMode="auto">
          <a:xfrm>
            <a:off x="1600200" y="4038600"/>
            <a:ext cx="45212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effectLst>
                  <a:outerShdw blurRad="38100" dist="38100" dir="2700000" algn="tl">
                    <a:srgbClr val="000000"/>
                  </a:outerShdw>
                </a:effectLst>
              </a:rPr>
              <a:t>Presentation compiled by:</a:t>
            </a:r>
          </a:p>
          <a:p>
            <a:r>
              <a:rPr lang="en-US" altLang="en-US" sz="2400">
                <a:effectLst>
                  <a:outerShdw blurRad="38100" dist="38100" dir="2700000" algn="tl">
                    <a:srgbClr val="000000"/>
                  </a:outerShdw>
                </a:effectLst>
              </a:rPr>
              <a:t>Frank Henning</a:t>
            </a:r>
          </a:p>
          <a:p>
            <a:r>
              <a:rPr lang="en-US" altLang="en-US" sz="2400">
                <a:effectLst>
                  <a:outerShdw blurRad="38100" dist="38100" dir="2700000" algn="tl">
                    <a:srgbClr val="000000"/>
                  </a:outerShdw>
                </a:effectLst>
              </a:rPr>
              <a:t>UGA Watershed Extension Agent</a:t>
            </a:r>
          </a:p>
          <a:p>
            <a:r>
              <a:rPr lang="en-US" altLang="en-US" sz="2400">
                <a:effectLst>
                  <a:outerShdw blurRad="38100" dist="38100" dir="2700000" algn="tl">
                    <a:srgbClr val="000000"/>
                  </a:outerShdw>
                </a:effectLst>
              </a:rPr>
              <a:t>Upper Oconee Watershed, GA</a:t>
            </a:r>
          </a:p>
          <a:p>
            <a:r>
              <a:rPr lang="en-US" altLang="en-US" sz="2400">
                <a:effectLst>
                  <a:outerShdw blurRad="38100" dist="38100" dir="2700000" algn="tl">
                    <a:srgbClr val="000000"/>
                  </a:outerShdw>
                </a:effectLst>
              </a:rPr>
              <a:t>fhenning@uga.edu</a:t>
            </a:r>
          </a:p>
        </p:txBody>
      </p:sp>
    </p:spTree>
  </p:cSld>
  <p:clrMapOvr>
    <a:masterClrMapping/>
  </p:clrMapOvr>
  <p:transition advClick="0"/>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rrowheads="1"/>
          </p:cNvSpPr>
          <p:nvPr>
            <p:ph type="title"/>
          </p:nvPr>
        </p:nvSpPr>
        <p:spPr/>
        <p:txBody>
          <a:bodyPr/>
          <a:lstStyle/>
          <a:p>
            <a:r>
              <a:rPr lang="en-US" altLang="en-US"/>
              <a:t>Pouch or Lunged Snails</a:t>
            </a:r>
          </a:p>
        </p:txBody>
      </p:sp>
      <p:sp>
        <p:nvSpPr>
          <p:cNvPr id="229379" name="Rectangle 3"/>
          <p:cNvSpPr>
            <a:spLocks noGrp="1" noChangeArrowheads="1"/>
          </p:cNvSpPr>
          <p:nvPr>
            <p:ph type="body" idx="1"/>
          </p:nvPr>
        </p:nvSpPr>
        <p:spPr>
          <a:xfrm>
            <a:off x="609600" y="1524000"/>
            <a:ext cx="4648200" cy="4525963"/>
          </a:xfrm>
        </p:spPr>
        <p:txBody>
          <a:bodyPr/>
          <a:lstStyle/>
          <a:p>
            <a:r>
              <a:rPr lang="en-US" altLang="en-US"/>
              <a:t>Size: up to 2” </a:t>
            </a:r>
          </a:p>
          <a:p>
            <a:r>
              <a:rPr lang="en-US" altLang="en-US"/>
              <a:t>Usually open to the left when point is up</a:t>
            </a:r>
          </a:p>
          <a:p>
            <a:r>
              <a:rPr lang="en-US" altLang="en-US"/>
              <a:t>No operculum, air breathers</a:t>
            </a:r>
          </a:p>
          <a:p>
            <a:r>
              <a:rPr lang="en-US" altLang="en-US"/>
              <a:t>Don’t count empty shells</a:t>
            </a:r>
          </a:p>
        </p:txBody>
      </p:sp>
      <p:pic>
        <p:nvPicPr>
          <p:cNvPr id="229380" name="Picture 4" descr="lymnaea sn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600200"/>
            <a:ext cx="1270000" cy="2300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9381" name="Picture 5" descr="physa sn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600200"/>
            <a:ext cx="1590675" cy="2303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9382" name="Picture 6" descr="helisoma sn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038600"/>
            <a:ext cx="2551113" cy="2301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rrowheads="1"/>
          </p:cNvSpPr>
          <p:nvPr>
            <p:ph type="title"/>
          </p:nvPr>
        </p:nvSpPr>
        <p:spPr/>
        <p:txBody>
          <a:bodyPr/>
          <a:lstStyle/>
          <a:p>
            <a:r>
              <a:rPr lang="en-US" altLang="en-US"/>
              <a:t>Credits</a:t>
            </a:r>
          </a:p>
        </p:txBody>
      </p:sp>
      <p:sp>
        <p:nvSpPr>
          <p:cNvPr id="230403" name="Rectangle 3"/>
          <p:cNvSpPr>
            <a:spLocks noGrp="1" noChangeArrowheads="1"/>
          </p:cNvSpPr>
          <p:nvPr>
            <p:ph type="body" idx="1"/>
          </p:nvPr>
        </p:nvSpPr>
        <p:spPr/>
        <p:txBody>
          <a:bodyPr/>
          <a:lstStyle/>
          <a:p>
            <a:r>
              <a:rPr lang="en-US" altLang="en-US" b="1">
                <a:effectLst/>
              </a:rPr>
              <a:t>Eve Brantley, Alabama Cooperative Extension System</a:t>
            </a:r>
          </a:p>
          <a:p>
            <a:r>
              <a:rPr lang="en-US" altLang="en-US"/>
              <a:t>Georgia Adopt-A-Stream </a:t>
            </a:r>
          </a:p>
        </p:txBody>
      </p:sp>
      <p:sp>
        <p:nvSpPr>
          <p:cNvPr id="230404" name="Rectangle 4"/>
          <p:cNvSpPr>
            <a:spLocks noChangeArrowheads="1"/>
          </p:cNvSpPr>
          <p:nvPr/>
        </p:nvSpPr>
        <p:spPr bwMode="auto">
          <a:xfrm>
            <a:off x="1676400" y="4114800"/>
            <a:ext cx="4572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1800">
                <a:effectLst>
                  <a:outerShdw blurRad="38100" dist="38100" dir="2700000" algn="tl">
                    <a:srgbClr val="000000"/>
                  </a:outerShdw>
                </a:effectLst>
              </a:rPr>
              <a:t>Presentation compiled by:</a:t>
            </a:r>
          </a:p>
          <a:p>
            <a:r>
              <a:rPr lang="en-US" altLang="en-US" sz="1800">
                <a:effectLst>
                  <a:outerShdw blurRad="38100" dist="38100" dir="2700000" algn="tl">
                    <a:srgbClr val="000000"/>
                  </a:outerShdw>
                </a:effectLst>
              </a:rPr>
              <a:t>Frank Henning</a:t>
            </a:r>
          </a:p>
          <a:p>
            <a:r>
              <a:rPr lang="en-US" altLang="en-US" sz="1800">
                <a:effectLst>
                  <a:outerShdw blurRad="38100" dist="38100" dir="2700000" algn="tl">
                    <a:srgbClr val="000000"/>
                  </a:outerShdw>
                </a:effectLst>
              </a:rPr>
              <a:t>UGA Watershed Extension Agent</a:t>
            </a:r>
          </a:p>
          <a:p>
            <a:r>
              <a:rPr lang="en-US" altLang="en-US" sz="1800">
                <a:effectLst>
                  <a:outerShdw blurRad="38100" dist="38100" dir="2700000" algn="tl">
                    <a:srgbClr val="000000"/>
                  </a:outerShdw>
                </a:effectLst>
              </a:rPr>
              <a:t>Upper Oconee Watershed, GA</a:t>
            </a:r>
          </a:p>
          <a:p>
            <a:r>
              <a:rPr lang="en-US" altLang="en-US" sz="1800">
                <a:effectLst>
                  <a:outerShdw blurRad="38100" dist="38100" dir="2700000" algn="tl">
                    <a:srgbClr val="000000"/>
                  </a:outerShdw>
                </a:effectLst>
              </a:rPr>
              <a:t>fhenning@uga.edu</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ctrTitle"/>
          </p:nvPr>
        </p:nvSpPr>
        <p:spPr>
          <a:xfrm>
            <a:off x="762000" y="304800"/>
            <a:ext cx="7772400" cy="1920875"/>
          </a:xfrm>
        </p:spPr>
        <p:txBody>
          <a:bodyPr/>
          <a:lstStyle/>
          <a:p>
            <a:r>
              <a:rPr lang="en-US" altLang="en-US"/>
              <a:t>Bacteria &amp; Other </a:t>
            </a:r>
            <a:br>
              <a:rPr lang="en-US" altLang="en-US"/>
            </a:br>
            <a:r>
              <a:rPr lang="en-US" altLang="en-US"/>
              <a:t>Microbes</a:t>
            </a:r>
          </a:p>
        </p:txBody>
      </p:sp>
      <p:pic>
        <p:nvPicPr>
          <p:cNvPr id="231427" name="Picture 3" descr="chole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209800"/>
            <a:ext cx="2520950" cy="28956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1428" name="Text Box 4"/>
          <p:cNvSpPr txBox="1">
            <a:spLocks noChangeArrowheads="1"/>
          </p:cNvSpPr>
          <p:nvPr/>
        </p:nvSpPr>
        <p:spPr bwMode="auto">
          <a:xfrm>
            <a:off x="2971800" y="5638800"/>
            <a:ext cx="28971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1800" b="0">
                <a:solidFill>
                  <a:schemeClr val="tx1"/>
                </a:solidFill>
                <a:effectLst/>
              </a:rPr>
              <a:t>Advanced MG Water Training</a:t>
            </a:r>
          </a:p>
          <a:p>
            <a:pPr algn="ctr"/>
            <a:r>
              <a:rPr lang="en-US" altLang="en-US" sz="1800" b="0">
                <a:solidFill>
                  <a:schemeClr val="tx1"/>
                </a:solidFill>
                <a:effectLst/>
              </a:rPr>
              <a:t>Water Monitoring</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rrowheads="1"/>
          </p:cNvSpPr>
          <p:nvPr>
            <p:ph type="title"/>
          </p:nvPr>
        </p:nvSpPr>
        <p:spPr>
          <a:xfrm>
            <a:off x="457200" y="273050"/>
            <a:ext cx="8229600" cy="704850"/>
          </a:xfrm>
        </p:spPr>
        <p:txBody>
          <a:bodyPr/>
          <a:lstStyle/>
          <a:p>
            <a:r>
              <a:rPr lang="en-US" altLang="en-US" sz="4000"/>
              <a:t>Agenda</a:t>
            </a:r>
          </a:p>
        </p:txBody>
      </p:sp>
      <p:sp>
        <p:nvSpPr>
          <p:cNvPr id="232451" name="Rectangle 3"/>
          <p:cNvSpPr>
            <a:spLocks noGrp="1" noChangeArrowheads="1"/>
          </p:cNvSpPr>
          <p:nvPr>
            <p:ph type="body" sz="half" idx="1"/>
          </p:nvPr>
        </p:nvSpPr>
        <p:spPr>
          <a:xfrm>
            <a:off x="685800" y="1295400"/>
            <a:ext cx="4343400" cy="5029200"/>
          </a:xfrm>
        </p:spPr>
        <p:txBody>
          <a:bodyPr/>
          <a:lstStyle/>
          <a:p>
            <a:r>
              <a:rPr lang="en-US" altLang="en-US" sz="2400"/>
              <a:t>Water-borne diseases</a:t>
            </a:r>
          </a:p>
          <a:p>
            <a:r>
              <a:rPr lang="en-US" altLang="en-US" sz="2400"/>
              <a:t>Pathogen indicators</a:t>
            </a:r>
          </a:p>
          <a:p>
            <a:pPr lvl="1"/>
            <a:r>
              <a:rPr lang="en-US" altLang="en-US" sz="2000"/>
              <a:t>Coliform</a:t>
            </a:r>
          </a:p>
          <a:p>
            <a:pPr lvl="1"/>
            <a:r>
              <a:rPr lang="en-US" altLang="en-US" sz="2000"/>
              <a:t>Streptococcus</a:t>
            </a:r>
          </a:p>
          <a:p>
            <a:pPr lvl="1"/>
            <a:r>
              <a:rPr lang="en-US" altLang="en-US" sz="2000"/>
              <a:t>Enterococcus</a:t>
            </a:r>
          </a:p>
          <a:p>
            <a:r>
              <a:rPr lang="en-US" altLang="en-US" sz="2400"/>
              <a:t>Enumeration Methods</a:t>
            </a:r>
          </a:p>
          <a:p>
            <a:pPr lvl="1"/>
            <a:r>
              <a:rPr lang="en-US" altLang="en-US" sz="2000"/>
              <a:t>Membrane filter</a:t>
            </a:r>
          </a:p>
          <a:p>
            <a:pPr lvl="1"/>
            <a:r>
              <a:rPr lang="en-US" altLang="en-US" sz="2000"/>
              <a:t>Multiple tube fermentation</a:t>
            </a:r>
          </a:p>
          <a:p>
            <a:r>
              <a:rPr lang="en-US" altLang="en-US" sz="2400"/>
              <a:t>Surface Water Standards</a:t>
            </a:r>
          </a:p>
          <a:p>
            <a:r>
              <a:rPr lang="en-US" altLang="en-US" sz="2400"/>
              <a:t>How much water can wild birds contaminate?</a:t>
            </a:r>
          </a:p>
          <a:p>
            <a:r>
              <a:rPr lang="en-US" altLang="en-US" sz="2400"/>
              <a:t>Survival and Transport</a:t>
            </a:r>
          </a:p>
          <a:p>
            <a:pPr lvl="1"/>
            <a:endParaRPr lang="en-US" altLang="en-US" sz="2000"/>
          </a:p>
        </p:txBody>
      </p:sp>
      <p:pic>
        <p:nvPicPr>
          <p:cNvPr id="232452" name="Picture 4" descr="index_05"/>
          <p:cNvPicPr>
            <a:picLocks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211763" y="1600200"/>
            <a:ext cx="2914650"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rrowheads="1"/>
          </p:cNvSpPr>
          <p:nvPr>
            <p:ph type="title"/>
          </p:nvPr>
        </p:nvSpPr>
        <p:spPr>
          <a:xfrm>
            <a:off x="685800" y="379413"/>
            <a:ext cx="7772400" cy="763587"/>
          </a:xfrm>
        </p:spPr>
        <p:txBody>
          <a:bodyPr/>
          <a:lstStyle/>
          <a:p>
            <a:r>
              <a:rPr lang="en-US" altLang="en-US"/>
              <a:t>Water borne pathogens</a:t>
            </a:r>
          </a:p>
        </p:txBody>
      </p:sp>
      <p:sp>
        <p:nvSpPr>
          <p:cNvPr id="233475" name="Rectangle 3"/>
          <p:cNvSpPr>
            <a:spLocks noGrp="1" noChangeArrowheads="1"/>
          </p:cNvSpPr>
          <p:nvPr>
            <p:ph type="body" idx="1"/>
          </p:nvPr>
        </p:nvSpPr>
        <p:spPr/>
        <p:txBody>
          <a:bodyPr/>
          <a:lstStyle/>
          <a:p>
            <a:r>
              <a:rPr lang="en-US" altLang="en-US"/>
              <a:t>Bacteria</a:t>
            </a:r>
          </a:p>
          <a:p>
            <a:r>
              <a:rPr lang="en-US" altLang="en-US"/>
              <a:t>Virus</a:t>
            </a:r>
          </a:p>
          <a:p>
            <a:r>
              <a:rPr lang="en-US" altLang="en-US"/>
              <a:t>Protozoa</a:t>
            </a:r>
          </a:p>
          <a:p>
            <a:r>
              <a:rPr lang="en-US" altLang="en-US"/>
              <a:t>Helmiths</a:t>
            </a:r>
          </a:p>
          <a:p>
            <a:r>
              <a:rPr lang="en-US" altLang="en-US"/>
              <a:t>Spirochete</a:t>
            </a:r>
          </a:p>
          <a:p>
            <a:r>
              <a:rPr lang="en-US" altLang="en-US"/>
              <a:t>Rickettsia</a:t>
            </a:r>
          </a:p>
          <a:p>
            <a:r>
              <a:rPr lang="en-US" altLang="en-US"/>
              <a:t>Algae</a:t>
            </a:r>
          </a:p>
          <a:p>
            <a:endParaRPr lang="en-US" altLang="en-US"/>
          </a:p>
        </p:txBody>
      </p:sp>
      <p:pic>
        <p:nvPicPr>
          <p:cNvPr id="233476" name="Picture 4" descr="eid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133600"/>
            <a:ext cx="3238500" cy="4114800"/>
          </a:xfrm>
          <a:prstGeom prst="rect">
            <a:avLst/>
          </a:prstGeom>
          <a:noFill/>
          <a:extLst>
            <a:ext uri="{909E8E84-426E-40DD-AFC4-6F175D3DCCD1}">
              <a14:hiddenFill xmlns:a14="http://schemas.microsoft.com/office/drawing/2010/main">
                <a:solidFill>
                  <a:srgbClr val="FFFFFF"/>
                </a:solidFill>
              </a14:hiddenFill>
            </a:ext>
          </a:extLst>
        </p:spPr>
      </p:pic>
      <p:sp>
        <p:nvSpPr>
          <p:cNvPr id="233477" name="Text Box 5"/>
          <p:cNvSpPr txBox="1">
            <a:spLocks noChangeArrowheads="1"/>
          </p:cNvSpPr>
          <p:nvPr/>
        </p:nvSpPr>
        <p:spPr bwMode="auto">
          <a:xfrm>
            <a:off x="3200400" y="1219200"/>
            <a:ext cx="5486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ltLang="en-US" sz="2800">
                <a:solidFill>
                  <a:schemeClr val="tx1"/>
                </a:solidFill>
                <a:effectLst/>
                <a:latin typeface="Arial" charset="0"/>
              </a:rPr>
              <a:t>1991 Cholera Epidemic 1,000,000 cases/10,000 deaths</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rrowheads="1"/>
          </p:cNvSpPr>
          <p:nvPr>
            <p:ph type="title"/>
          </p:nvPr>
        </p:nvSpPr>
        <p:spPr>
          <a:xfrm>
            <a:off x="457200" y="273050"/>
            <a:ext cx="8229600" cy="617538"/>
          </a:xfrm>
        </p:spPr>
        <p:txBody>
          <a:bodyPr/>
          <a:lstStyle/>
          <a:p>
            <a:r>
              <a:rPr lang="en-US" altLang="en-US"/>
              <a:t>Bacteria</a:t>
            </a:r>
          </a:p>
        </p:txBody>
      </p:sp>
      <p:sp>
        <p:nvSpPr>
          <p:cNvPr id="234499" name="Rectangle 3"/>
          <p:cNvSpPr>
            <a:spLocks noGrp="1" noChangeArrowheads="1"/>
          </p:cNvSpPr>
          <p:nvPr>
            <p:ph type="body" idx="1"/>
          </p:nvPr>
        </p:nvSpPr>
        <p:spPr>
          <a:xfrm>
            <a:off x="685800" y="1066800"/>
            <a:ext cx="7772400" cy="5334000"/>
          </a:xfrm>
        </p:spPr>
        <p:txBody>
          <a:bodyPr/>
          <a:lstStyle/>
          <a:p>
            <a:r>
              <a:rPr lang="en-US" altLang="en-US" sz="2800"/>
              <a:t>Enteritis, diarrhea, and dysentery</a:t>
            </a:r>
          </a:p>
          <a:p>
            <a:pPr lvl="1"/>
            <a:r>
              <a:rPr lang="en-US" altLang="en-US" sz="2400"/>
              <a:t>Campylobacter</a:t>
            </a:r>
          </a:p>
          <a:p>
            <a:pPr lvl="1"/>
            <a:r>
              <a:rPr lang="en-US" altLang="en-US" sz="2400"/>
              <a:t>Cholera</a:t>
            </a:r>
          </a:p>
          <a:p>
            <a:pPr lvl="1"/>
            <a:r>
              <a:rPr lang="en-US" altLang="en-US" sz="2400" i="1"/>
              <a:t>E. coli</a:t>
            </a:r>
            <a:r>
              <a:rPr lang="en-US" altLang="en-US" sz="2400"/>
              <a:t> 0157:H</a:t>
            </a:r>
          </a:p>
          <a:p>
            <a:pPr lvl="1"/>
            <a:r>
              <a:rPr lang="en-US" altLang="en-US" sz="2400"/>
              <a:t>Salmonella</a:t>
            </a:r>
          </a:p>
          <a:p>
            <a:pPr lvl="1"/>
            <a:r>
              <a:rPr lang="en-US" altLang="en-US" sz="2400"/>
              <a:t>Shigella</a:t>
            </a:r>
          </a:p>
          <a:p>
            <a:r>
              <a:rPr lang="en-US" altLang="en-US" sz="2800"/>
              <a:t>Enteric fever</a:t>
            </a:r>
          </a:p>
          <a:p>
            <a:pPr lvl="1"/>
            <a:r>
              <a:rPr lang="en-US" altLang="en-US" sz="2400"/>
              <a:t>Typhoid</a:t>
            </a:r>
          </a:p>
          <a:p>
            <a:pPr lvl="1"/>
            <a:r>
              <a:rPr lang="en-US" altLang="en-US" sz="2400"/>
              <a:t>Paratyphoid</a:t>
            </a:r>
          </a:p>
          <a:p>
            <a:r>
              <a:rPr lang="en-US" altLang="en-US" sz="2800"/>
              <a:t>Paralysis</a:t>
            </a:r>
          </a:p>
          <a:p>
            <a:pPr lvl="1"/>
            <a:r>
              <a:rPr lang="en-US" altLang="en-US" sz="2400"/>
              <a:t>Botulism</a:t>
            </a:r>
          </a:p>
        </p:txBody>
      </p:sp>
      <p:pic>
        <p:nvPicPr>
          <p:cNvPr id="234500" name="Picture 4" descr="HR%20PB%20Lqud-8o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981200"/>
            <a:ext cx="1477963" cy="4038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rrowheads="1"/>
          </p:cNvSpPr>
          <p:nvPr>
            <p:ph type="title"/>
          </p:nvPr>
        </p:nvSpPr>
        <p:spPr/>
        <p:txBody>
          <a:bodyPr/>
          <a:lstStyle/>
          <a:p>
            <a:r>
              <a:rPr lang="en-US" altLang="en-US"/>
              <a:t>Bacteria…….continued</a:t>
            </a:r>
          </a:p>
        </p:txBody>
      </p:sp>
      <p:sp>
        <p:nvSpPr>
          <p:cNvPr id="235523" name="Rectangle 3"/>
          <p:cNvSpPr>
            <a:spLocks noGrp="1" noChangeArrowheads="1"/>
          </p:cNvSpPr>
          <p:nvPr>
            <p:ph type="body" idx="1"/>
          </p:nvPr>
        </p:nvSpPr>
        <p:spPr>
          <a:xfrm>
            <a:off x="1295400" y="1600200"/>
            <a:ext cx="4648200" cy="3810000"/>
          </a:xfrm>
        </p:spPr>
        <p:txBody>
          <a:bodyPr/>
          <a:lstStyle/>
          <a:p>
            <a:r>
              <a:rPr lang="en-US" altLang="en-US"/>
              <a:t>Eye, ear, and skin infections</a:t>
            </a:r>
          </a:p>
          <a:p>
            <a:pPr lvl="1"/>
            <a:r>
              <a:rPr lang="en-US" altLang="en-US"/>
              <a:t>Miscellaneous bacteria</a:t>
            </a:r>
          </a:p>
          <a:p>
            <a:r>
              <a:rPr lang="en-US" altLang="en-US"/>
              <a:t>Urinary tract infections</a:t>
            </a:r>
          </a:p>
          <a:p>
            <a:pPr lvl="1"/>
            <a:r>
              <a:rPr lang="en-US" altLang="en-US" i="1"/>
              <a:t>E. coli</a:t>
            </a:r>
          </a:p>
          <a:p>
            <a:pPr lvl="1"/>
            <a:r>
              <a:rPr lang="en-US" altLang="en-US"/>
              <a:t>Others</a:t>
            </a:r>
          </a:p>
          <a:p>
            <a:endParaRPr lang="en-US" altLang="en-US"/>
          </a:p>
          <a:p>
            <a:endParaRPr lang="en-US" altLang="en-US"/>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rrowheads="1"/>
          </p:cNvSpPr>
          <p:nvPr>
            <p:ph type="title"/>
          </p:nvPr>
        </p:nvSpPr>
        <p:spPr/>
        <p:txBody>
          <a:bodyPr/>
          <a:lstStyle/>
          <a:p>
            <a:r>
              <a:rPr lang="en-US" altLang="en-US"/>
              <a:t>Viruses</a:t>
            </a:r>
          </a:p>
        </p:txBody>
      </p:sp>
      <p:sp>
        <p:nvSpPr>
          <p:cNvPr id="236547" name="Rectangle 3"/>
          <p:cNvSpPr>
            <a:spLocks noGrp="1" noChangeArrowheads="1"/>
          </p:cNvSpPr>
          <p:nvPr>
            <p:ph type="body" idx="1"/>
          </p:nvPr>
        </p:nvSpPr>
        <p:spPr/>
        <p:txBody>
          <a:bodyPr/>
          <a:lstStyle/>
          <a:p>
            <a:pPr>
              <a:lnSpc>
                <a:spcPct val="90000"/>
              </a:lnSpc>
            </a:pPr>
            <a:r>
              <a:rPr lang="en-US" altLang="en-US"/>
              <a:t>Enteritis, diarrhea, and dysentery</a:t>
            </a:r>
          </a:p>
          <a:p>
            <a:pPr lvl="1">
              <a:lnSpc>
                <a:spcPct val="90000"/>
              </a:lnSpc>
            </a:pPr>
            <a:r>
              <a:rPr lang="en-US" altLang="en-US"/>
              <a:t>Rotavirus</a:t>
            </a:r>
          </a:p>
          <a:p>
            <a:pPr lvl="1">
              <a:lnSpc>
                <a:spcPct val="90000"/>
              </a:lnSpc>
            </a:pPr>
            <a:r>
              <a:rPr lang="en-US" altLang="en-US"/>
              <a:t>Norwalk</a:t>
            </a:r>
          </a:p>
          <a:p>
            <a:pPr>
              <a:lnSpc>
                <a:spcPct val="90000"/>
              </a:lnSpc>
            </a:pPr>
            <a:r>
              <a:rPr lang="en-US" altLang="en-US"/>
              <a:t>Flu like (liver damage)</a:t>
            </a:r>
          </a:p>
          <a:p>
            <a:pPr lvl="1">
              <a:lnSpc>
                <a:spcPct val="90000"/>
              </a:lnSpc>
            </a:pPr>
            <a:r>
              <a:rPr lang="en-US" altLang="en-US"/>
              <a:t>Hepatitis A</a:t>
            </a:r>
          </a:p>
          <a:p>
            <a:pPr lvl="1">
              <a:lnSpc>
                <a:spcPct val="90000"/>
              </a:lnSpc>
            </a:pPr>
            <a:r>
              <a:rPr lang="en-US" altLang="en-US"/>
              <a:t>Hepatitis E</a:t>
            </a:r>
          </a:p>
          <a:p>
            <a:pPr>
              <a:lnSpc>
                <a:spcPct val="90000"/>
              </a:lnSpc>
            </a:pPr>
            <a:r>
              <a:rPr lang="en-US" altLang="en-US"/>
              <a:t>Paralysis</a:t>
            </a:r>
          </a:p>
          <a:p>
            <a:pPr lvl="1">
              <a:lnSpc>
                <a:spcPct val="90000"/>
              </a:lnSpc>
            </a:pPr>
            <a:r>
              <a:rPr lang="en-US" altLang="en-US"/>
              <a:t>Polio </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rrowheads="1"/>
          </p:cNvSpPr>
          <p:nvPr>
            <p:ph type="title"/>
          </p:nvPr>
        </p:nvSpPr>
        <p:spPr/>
        <p:txBody>
          <a:bodyPr/>
          <a:lstStyle/>
          <a:p>
            <a:r>
              <a:rPr lang="en-US" altLang="en-US"/>
              <a:t>Protozoa</a:t>
            </a:r>
          </a:p>
        </p:txBody>
      </p:sp>
      <p:sp>
        <p:nvSpPr>
          <p:cNvPr id="237571" name="Rectangle 3"/>
          <p:cNvSpPr>
            <a:spLocks noGrp="1" noChangeArrowheads="1"/>
          </p:cNvSpPr>
          <p:nvPr>
            <p:ph type="body" idx="1"/>
          </p:nvPr>
        </p:nvSpPr>
        <p:spPr>
          <a:xfrm>
            <a:off x="457200" y="1600200"/>
            <a:ext cx="3468688" cy="2139950"/>
          </a:xfrm>
        </p:spPr>
        <p:txBody>
          <a:bodyPr/>
          <a:lstStyle/>
          <a:p>
            <a:r>
              <a:rPr lang="en-US" altLang="en-US"/>
              <a:t>Giardia</a:t>
            </a:r>
          </a:p>
          <a:p>
            <a:r>
              <a:rPr lang="en-US" altLang="en-US"/>
              <a:t>Cryptosporidia</a:t>
            </a:r>
          </a:p>
          <a:p>
            <a:r>
              <a:rPr lang="en-US" altLang="en-US"/>
              <a:t>Amoeba</a:t>
            </a:r>
          </a:p>
        </p:txBody>
      </p:sp>
      <p:pic>
        <p:nvPicPr>
          <p:cNvPr id="237572" name="Picture 4" descr="cryptosca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971800"/>
            <a:ext cx="2590800" cy="3048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7573" name="Picture 5" descr="Giar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590800"/>
            <a:ext cx="1931988" cy="35623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7574" name="Picture 6" descr="giar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685800"/>
            <a:ext cx="4343400" cy="161131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7575" name="Picture 7" descr="amoeb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886200"/>
            <a:ext cx="2286000" cy="2286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rrowheads="1"/>
          </p:cNvSpPr>
          <p:nvPr>
            <p:ph type="title"/>
          </p:nvPr>
        </p:nvSpPr>
        <p:spPr/>
        <p:txBody>
          <a:bodyPr/>
          <a:lstStyle/>
          <a:p>
            <a:r>
              <a:rPr lang="en-US" altLang="en-US"/>
              <a:t>Helmith</a:t>
            </a:r>
          </a:p>
        </p:txBody>
      </p:sp>
      <p:sp>
        <p:nvSpPr>
          <p:cNvPr id="238595" name="Rectangle 3"/>
          <p:cNvSpPr>
            <a:spLocks noGrp="1" noChangeArrowheads="1"/>
          </p:cNvSpPr>
          <p:nvPr>
            <p:ph type="body" idx="1"/>
          </p:nvPr>
        </p:nvSpPr>
        <p:spPr/>
        <p:txBody>
          <a:bodyPr/>
          <a:lstStyle/>
          <a:p>
            <a:r>
              <a:rPr lang="en-US" altLang="en-US"/>
              <a:t>Round worm</a:t>
            </a:r>
          </a:p>
          <a:p>
            <a:r>
              <a:rPr lang="en-US" altLang="en-US"/>
              <a:t>Tape worm</a:t>
            </a:r>
          </a:p>
          <a:p>
            <a:r>
              <a:rPr lang="en-US" altLang="en-US"/>
              <a:t>Hook worm</a:t>
            </a:r>
          </a:p>
          <a:p>
            <a:r>
              <a:rPr lang="en-US" altLang="en-US"/>
              <a:t>Whip worm</a:t>
            </a:r>
          </a:p>
        </p:txBody>
      </p:sp>
      <p:pic>
        <p:nvPicPr>
          <p:cNvPr id="238596" name="Picture 4" descr="T01400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4310063"/>
            <a:ext cx="2286000" cy="2030412"/>
          </a:xfrm>
          <a:prstGeom prst="rect">
            <a:avLst/>
          </a:prstGeom>
          <a:noFill/>
          <a:extLst>
            <a:ext uri="{909E8E84-426E-40DD-AFC4-6F175D3DCCD1}">
              <a14:hiddenFill xmlns:a14="http://schemas.microsoft.com/office/drawing/2010/main">
                <a:solidFill>
                  <a:srgbClr val="FFFFFF"/>
                </a:solidFill>
              </a14:hiddenFill>
            </a:ext>
          </a:extLst>
        </p:spPr>
      </p:pic>
      <p:pic>
        <p:nvPicPr>
          <p:cNvPr id="238597" name="Picture 5" descr="larv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343400"/>
            <a:ext cx="2057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38598" name="Picture 6" descr="whipworms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7138" y="3581400"/>
            <a:ext cx="2468562" cy="2921000"/>
          </a:xfrm>
          <a:prstGeom prst="rect">
            <a:avLst/>
          </a:prstGeom>
          <a:noFill/>
          <a:extLst>
            <a:ext uri="{909E8E84-426E-40DD-AFC4-6F175D3DCCD1}">
              <a14:hiddenFill xmlns:a14="http://schemas.microsoft.com/office/drawing/2010/main">
                <a:solidFill>
                  <a:srgbClr val="FFFFFF"/>
                </a:solidFill>
              </a14:hiddenFill>
            </a:ext>
          </a:extLst>
        </p:spPr>
      </p:pic>
      <p:pic>
        <p:nvPicPr>
          <p:cNvPr id="238599" name="Picture 7" descr="lifecycle_trichuristrichiu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457200"/>
            <a:ext cx="3667125"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762000" y="381000"/>
            <a:ext cx="7772400" cy="1920875"/>
          </a:xfrm>
        </p:spPr>
        <p:txBody>
          <a:bodyPr/>
          <a:lstStyle/>
          <a:p>
            <a:r>
              <a:rPr lang="en-US" altLang="en-US"/>
              <a:t>Advanced MG </a:t>
            </a:r>
            <a:br>
              <a:rPr lang="en-US" altLang="en-US"/>
            </a:br>
            <a:r>
              <a:rPr lang="en-US" altLang="en-US"/>
              <a:t>Water Resources</a:t>
            </a:r>
          </a:p>
        </p:txBody>
      </p:sp>
      <p:sp>
        <p:nvSpPr>
          <p:cNvPr id="81923" name="Rectangle 3"/>
          <p:cNvSpPr>
            <a:spLocks noGrp="1" noChangeArrowheads="1"/>
          </p:cNvSpPr>
          <p:nvPr>
            <p:ph type="subTitle" idx="1"/>
          </p:nvPr>
        </p:nvSpPr>
        <p:spPr>
          <a:xfrm>
            <a:off x="1524000" y="2438400"/>
            <a:ext cx="6400800" cy="838200"/>
          </a:xfrm>
        </p:spPr>
        <p:txBody>
          <a:bodyPr/>
          <a:lstStyle/>
          <a:p>
            <a:r>
              <a:rPr lang="en-US" altLang="en-US"/>
              <a:t>How Land Use Affects Water Quality</a:t>
            </a:r>
          </a:p>
        </p:txBody>
      </p:sp>
      <p:grpSp>
        <p:nvGrpSpPr>
          <p:cNvPr id="81924" name="Group 4"/>
          <p:cNvGrpSpPr>
            <a:grpSpLocks/>
          </p:cNvGrpSpPr>
          <p:nvPr/>
        </p:nvGrpSpPr>
        <p:grpSpPr bwMode="auto">
          <a:xfrm>
            <a:off x="533400" y="3352800"/>
            <a:ext cx="8251825" cy="2593975"/>
            <a:chOff x="384" y="1920"/>
            <a:chExt cx="5198" cy="1634"/>
          </a:xfrm>
        </p:grpSpPr>
        <p:pic>
          <p:nvPicPr>
            <p:cNvPr id="81925" name="Picture 5"/>
            <p:cNvPicPr>
              <a:picLocks noChangeAspect="1" noChangeArrowheads="1"/>
            </p:cNvPicPr>
            <p:nvPr/>
          </p:nvPicPr>
          <p:blipFill>
            <a:blip r:embed="rId2">
              <a:extLst>
                <a:ext uri="{28A0092B-C50C-407E-A947-70E740481C1C}">
                  <a14:useLocalDpi xmlns:a14="http://schemas.microsoft.com/office/drawing/2010/main" val="0"/>
                </a:ext>
              </a:extLst>
            </a:blip>
            <a:srcRect r="21405"/>
            <a:stretch>
              <a:fillRect/>
            </a:stretch>
          </p:blipFill>
          <p:spPr bwMode="auto">
            <a:xfrm>
              <a:off x="4128" y="2153"/>
              <a:ext cx="1454" cy="124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1926" name="Picture 6" descr="muddy_ri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2" y="2008"/>
              <a:ext cx="1093" cy="1482"/>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81927" name="Group 7"/>
            <p:cNvGrpSpPr>
              <a:grpSpLocks/>
            </p:cNvGrpSpPr>
            <p:nvPr/>
          </p:nvGrpSpPr>
          <p:grpSpPr bwMode="auto">
            <a:xfrm>
              <a:off x="1536" y="2160"/>
              <a:ext cx="1366" cy="1210"/>
              <a:chOff x="2688" y="1680"/>
              <a:chExt cx="2736" cy="1992"/>
            </a:xfrm>
          </p:grpSpPr>
          <p:pic>
            <p:nvPicPr>
              <p:cNvPr id="81928" name="Picture 8" descr="riparian"/>
              <p:cNvPicPr>
                <a:picLocks noChangeAspect="1" noChangeArrowheads="1"/>
              </p:cNvPicPr>
              <p:nvPr/>
            </p:nvPicPr>
            <p:blipFill>
              <a:blip r:embed="rId4">
                <a:extLst>
                  <a:ext uri="{28A0092B-C50C-407E-A947-70E740481C1C}">
                    <a14:useLocalDpi xmlns:a14="http://schemas.microsoft.com/office/drawing/2010/main" val="0"/>
                  </a:ext>
                </a:extLst>
              </a:blip>
              <a:srcRect r="8450"/>
              <a:stretch>
                <a:fillRect/>
              </a:stretch>
            </p:blipFill>
            <p:spPr bwMode="auto">
              <a:xfrm>
                <a:off x="2688" y="1680"/>
                <a:ext cx="2736" cy="199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1929" name="Line 9"/>
              <p:cNvSpPr>
                <a:spLocks noChangeShapeType="1"/>
              </p:cNvSpPr>
              <p:nvPr/>
            </p:nvSpPr>
            <p:spPr bwMode="auto">
              <a:xfrm flipH="1">
                <a:off x="5280" y="2592"/>
                <a:ext cx="0" cy="336"/>
              </a:xfrm>
              <a:prstGeom prst="line">
                <a:avLst/>
              </a:prstGeom>
              <a:noFill/>
              <a:ln w="762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1930" name="Line 10"/>
              <p:cNvSpPr>
                <a:spLocks noChangeShapeType="1"/>
              </p:cNvSpPr>
              <p:nvPr/>
            </p:nvSpPr>
            <p:spPr bwMode="auto">
              <a:xfrm flipH="1">
                <a:off x="4464" y="2976"/>
                <a:ext cx="624" cy="144"/>
              </a:xfrm>
              <a:prstGeom prst="line">
                <a:avLst/>
              </a:prstGeom>
              <a:noFill/>
              <a:ln w="762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pic>
          <p:nvPicPr>
            <p:cNvPr id="81931" name="Picture 11" descr="pollu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1920"/>
              <a:ext cx="1062" cy="1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rrowheads="1"/>
          </p:cNvSpPr>
          <p:nvPr>
            <p:ph type="title"/>
          </p:nvPr>
        </p:nvSpPr>
        <p:spPr/>
        <p:txBody>
          <a:bodyPr/>
          <a:lstStyle/>
          <a:p>
            <a:r>
              <a:rPr lang="en-US" altLang="en-US"/>
              <a:t>Others…..</a:t>
            </a:r>
          </a:p>
        </p:txBody>
      </p:sp>
      <p:sp>
        <p:nvSpPr>
          <p:cNvPr id="239619" name="Rectangle 3"/>
          <p:cNvSpPr>
            <a:spLocks noGrp="1" noChangeArrowheads="1"/>
          </p:cNvSpPr>
          <p:nvPr>
            <p:ph type="body" sz="half" idx="1"/>
          </p:nvPr>
        </p:nvSpPr>
        <p:spPr>
          <a:xfrm>
            <a:off x="685800" y="1752600"/>
            <a:ext cx="3810000" cy="4648200"/>
          </a:xfrm>
        </p:spPr>
        <p:txBody>
          <a:bodyPr/>
          <a:lstStyle/>
          <a:p>
            <a:r>
              <a:rPr lang="en-US" altLang="en-US" sz="2800"/>
              <a:t>Algae</a:t>
            </a:r>
          </a:p>
          <a:p>
            <a:pPr lvl="1"/>
            <a:r>
              <a:rPr lang="en-US" altLang="en-US" sz="2400"/>
              <a:t>Mycrocystis</a:t>
            </a:r>
          </a:p>
          <a:p>
            <a:pPr lvl="1"/>
            <a:r>
              <a:rPr lang="en-US" altLang="en-US" sz="2400"/>
              <a:t>Dinoflaggelates</a:t>
            </a:r>
          </a:p>
          <a:p>
            <a:r>
              <a:rPr lang="en-US" altLang="en-US" sz="2800"/>
              <a:t>Fungi</a:t>
            </a:r>
          </a:p>
          <a:p>
            <a:r>
              <a:rPr lang="en-US" altLang="en-US" sz="2800"/>
              <a:t>Water-related diseases</a:t>
            </a:r>
          </a:p>
          <a:p>
            <a:pPr lvl="1"/>
            <a:r>
              <a:rPr lang="en-US" altLang="en-US" sz="2400"/>
              <a:t>Malaria</a:t>
            </a:r>
          </a:p>
          <a:p>
            <a:pPr lvl="1"/>
            <a:r>
              <a:rPr lang="en-US" altLang="en-US" sz="2400"/>
              <a:t>Schistosomiasis</a:t>
            </a:r>
          </a:p>
          <a:p>
            <a:pPr lvl="1"/>
            <a:r>
              <a:rPr lang="en-US" altLang="en-US" sz="2400"/>
              <a:t>Yellow fever</a:t>
            </a:r>
          </a:p>
          <a:p>
            <a:pPr lvl="1"/>
            <a:r>
              <a:rPr lang="en-US" altLang="en-US" sz="2400"/>
              <a:t>Dengue fever</a:t>
            </a:r>
          </a:p>
        </p:txBody>
      </p:sp>
      <p:pic>
        <p:nvPicPr>
          <p:cNvPr id="239620" name="Picture 4" descr="alexandriumlifecycle"/>
          <p:cNvPicPr>
            <a:picLocks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3733800" y="533400"/>
            <a:ext cx="1952625" cy="2895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39621" name="Picture 5" descr="T031864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581400"/>
            <a:ext cx="3937000" cy="2676525"/>
          </a:xfrm>
          <a:prstGeom prst="rect">
            <a:avLst/>
          </a:prstGeom>
          <a:noFill/>
          <a:extLst>
            <a:ext uri="{909E8E84-426E-40DD-AFC4-6F175D3DCCD1}">
              <a14:hiddenFill xmlns:a14="http://schemas.microsoft.com/office/drawing/2010/main">
                <a:solidFill>
                  <a:srgbClr val="FFFFFF"/>
                </a:solidFill>
              </a14:hiddenFill>
            </a:ext>
          </a:extLst>
        </p:spPr>
      </p:pic>
      <p:pic>
        <p:nvPicPr>
          <p:cNvPr id="239622" name="Picture 6" descr="dinophys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533400"/>
            <a:ext cx="2755900" cy="185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rrowheads="1"/>
          </p:cNvSpPr>
          <p:nvPr>
            <p:ph type="title"/>
          </p:nvPr>
        </p:nvSpPr>
        <p:spPr>
          <a:xfrm>
            <a:off x="457200" y="273050"/>
            <a:ext cx="8229600" cy="704850"/>
          </a:xfrm>
        </p:spPr>
        <p:txBody>
          <a:bodyPr/>
          <a:lstStyle/>
          <a:p>
            <a:r>
              <a:rPr lang="en-US" altLang="en-US"/>
              <a:t>Problems</a:t>
            </a:r>
          </a:p>
        </p:txBody>
      </p:sp>
      <p:sp>
        <p:nvSpPr>
          <p:cNvPr id="240643" name="Rectangle 3"/>
          <p:cNvSpPr>
            <a:spLocks noGrp="1" noChangeArrowheads="1"/>
          </p:cNvSpPr>
          <p:nvPr>
            <p:ph type="body" idx="1"/>
          </p:nvPr>
        </p:nvSpPr>
        <p:spPr>
          <a:xfrm>
            <a:off x="685800" y="1447800"/>
            <a:ext cx="8001000" cy="4953000"/>
          </a:xfrm>
        </p:spPr>
        <p:txBody>
          <a:bodyPr/>
          <a:lstStyle/>
          <a:p>
            <a:r>
              <a:rPr lang="en-US" altLang="en-US"/>
              <a:t>Numerous water borne pathogens</a:t>
            </a:r>
          </a:p>
          <a:p>
            <a:r>
              <a:rPr lang="en-US" altLang="en-US"/>
              <a:t>Individual pathogen numbers may be too low to detect in a reasonable sized water sample</a:t>
            </a:r>
          </a:p>
          <a:p>
            <a:r>
              <a:rPr lang="en-US" altLang="en-US"/>
              <a:t>Isolation and detection of some pathogens can take several days, weeks, or months</a:t>
            </a:r>
          </a:p>
          <a:p>
            <a:r>
              <a:rPr lang="en-US" altLang="en-US"/>
              <a:t>Absence of one particular pathogen does not rule out the presence of another</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rrowheads="1"/>
          </p:cNvSpPr>
          <p:nvPr>
            <p:ph type="title"/>
          </p:nvPr>
        </p:nvSpPr>
        <p:spPr/>
        <p:txBody>
          <a:bodyPr/>
          <a:lstStyle/>
          <a:p>
            <a:r>
              <a:rPr lang="en-US" altLang="en-US"/>
              <a:t>Indicator Organism Concept</a:t>
            </a:r>
          </a:p>
        </p:txBody>
      </p:sp>
      <p:sp>
        <p:nvSpPr>
          <p:cNvPr id="241667" name="Rectangle 3"/>
          <p:cNvSpPr>
            <a:spLocks noGrp="1" noChangeArrowheads="1"/>
          </p:cNvSpPr>
          <p:nvPr>
            <p:ph type="body" idx="1"/>
          </p:nvPr>
        </p:nvSpPr>
        <p:spPr>
          <a:xfrm>
            <a:off x="685800" y="1752600"/>
            <a:ext cx="7772400" cy="4419600"/>
          </a:xfrm>
        </p:spPr>
        <p:txBody>
          <a:bodyPr/>
          <a:lstStyle/>
          <a:p>
            <a:r>
              <a:rPr lang="en-US" altLang="en-US"/>
              <a:t>Correlated to the presence of pathogens</a:t>
            </a:r>
          </a:p>
          <a:p>
            <a:r>
              <a:rPr lang="en-US" altLang="en-US"/>
              <a:t>Population large enough to isolate in small water samples (100 mL)</a:t>
            </a:r>
          </a:p>
          <a:p>
            <a:r>
              <a:rPr lang="en-US" altLang="en-US"/>
              <a:t>Rapid</a:t>
            </a:r>
          </a:p>
          <a:p>
            <a:r>
              <a:rPr lang="en-US" altLang="en-US"/>
              <a:t>Inexpensive</a:t>
            </a:r>
          </a:p>
          <a:p>
            <a:r>
              <a:rPr lang="en-US" altLang="en-US"/>
              <a:t>Safety, not culturing pathogens</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rrowheads="1"/>
          </p:cNvSpPr>
          <p:nvPr>
            <p:ph type="title"/>
          </p:nvPr>
        </p:nvSpPr>
        <p:spPr/>
        <p:txBody>
          <a:bodyPr/>
          <a:lstStyle/>
          <a:p>
            <a:r>
              <a:rPr lang="en-US" altLang="en-US"/>
              <a:t>Coliform Group (total coliform)</a:t>
            </a:r>
          </a:p>
        </p:txBody>
      </p:sp>
      <p:sp>
        <p:nvSpPr>
          <p:cNvPr id="242691" name="Rectangle 3"/>
          <p:cNvSpPr>
            <a:spLocks noGrp="1" noChangeArrowheads="1"/>
          </p:cNvSpPr>
          <p:nvPr>
            <p:ph type="body" sz="half" idx="1"/>
          </p:nvPr>
        </p:nvSpPr>
        <p:spPr>
          <a:xfrm>
            <a:off x="381000" y="1752600"/>
            <a:ext cx="4572000" cy="4724400"/>
          </a:xfrm>
        </p:spPr>
        <p:txBody>
          <a:bodyPr/>
          <a:lstStyle/>
          <a:p>
            <a:r>
              <a:rPr lang="en-US" altLang="en-US" sz="2800" i="1"/>
              <a:t>Enterobacteriaceae</a:t>
            </a:r>
          </a:p>
          <a:p>
            <a:pPr lvl="1"/>
            <a:r>
              <a:rPr lang="en-US" altLang="en-US"/>
              <a:t>Facultative anaerobe</a:t>
            </a:r>
          </a:p>
          <a:p>
            <a:pPr lvl="1"/>
            <a:r>
              <a:rPr lang="en-US" altLang="en-US"/>
              <a:t>Gram negative</a:t>
            </a:r>
          </a:p>
          <a:p>
            <a:pPr lvl="1"/>
            <a:r>
              <a:rPr lang="en-US" altLang="en-US"/>
              <a:t>Non-spore forming</a:t>
            </a:r>
          </a:p>
          <a:p>
            <a:pPr lvl="1"/>
            <a:r>
              <a:rPr lang="en-US" altLang="en-US"/>
              <a:t>Rod shaped</a:t>
            </a:r>
          </a:p>
          <a:p>
            <a:pPr lvl="1"/>
            <a:r>
              <a:rPr lang="en-US" altLang="en-US"/>
              <a:t>Ferment lactose</a:t>
            </a:r>
          </a:p>
          <a:p>
            <a:pPr lvl="1"/>
            <a:r>
              <a:rPr lang="en-US" altLang="en-US"/>
              <a:t>Produce gas and acid within 48 h @ 35 C</a:t>
            </a:r>
          </a:p>
          <a:p>
            <a:pPr lvl="1"/>
            <a:endParaRPr lang="en-US" altLang="en-US"/>
          </a:p>
        </p:txBody>
      </p:sp>
      <p:sp>
        <p:nvSpPr>
          <p:cNvPr id="242692" name="Rectangle 4"/>
          <p:cNvSpPr>
            <a:spLocks noGrp="1" noChangeArrowheads="1"/>
          </p:cNvSpPr>
          <p:nvPr>
            <p:ph type="body" sz="half" idx="2"/>
          </p:nvPr>
        </p:nvSpPr>
        <p:spPr>
          <a:xfrm>
            <a:off x="4975225" y="1600200"/>
            <a:ext cx="3711575" cy="4525963"/>
          </a:xfrm>
        </p:spPr>
        <p:txBody>
          <a:bodyPr/>
          <a:lstStyle/>
          <a:p>
            <a:r>
              <a:rPr lang="en-US" altLang="en-US" sz="2800"/>
              <a:t>Coliform genera</a:t>
            </a:r>
          </a:p>
          <a:p>
            <a:pPr lvl="1"/>
            <a:r>
              <a:rPr lang="en-US" altLang="en-US" i="1"/>
              <a:t>Enterobacter</a:t>
            </a:r>
          </a:p>
          <a:p>
            <a:pPr lvl="1"/>
            <a:r>
              <a:rPr lang="en-US" altLang="en-US" i="1"/>
              <a:t>Klebsiella</a:t>
            </a:r>
          </a:p>
          <a:p>
            <a:pPr lvl="1"/>
            <a:r>
              <a:rPr lang="en-US" altLang="en-US" i="1"/>
              <a:t>Citrobacter</a:t>
            </a:r>
          </a:p>
          <a:p>
            <a:pPr lvl="1"/>
            <a:r>
              <a:rPr lang="en-US" altLang="en-US" i="1"/>
              <a:t>Escherichia</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rrowheads="1"/>
          </p:cNvSpPr>
          <p:nvPr>
            <p:ph type="title"/>
          </p:nvPr>
        </p:nvSpPr>
        <p:spPr/>
        <p:txBody>
          <a:bodyPr/>
          <a:lstStyle/>
          <a:p>
            <a:r>
              <a:rPr lang="en-US" altLang="en-US"/>
              <a:t>Coliform Group</a:t>
            </a:r>
          </a:p>
        </p:txBody>
      </p:sp>
      <p:sp>
        <p:nvSpPr>
          <p:cNvPr id="243715" name="Rectangle 3"/>
          <p:cNvSpPr>
            <a:spLocks noGrp="1" noChangeArrowheads="1"/>
          </p:cNvSpPr>
          <p:nvPr>
            <p:ph type="body" idx="1"/>
          </p:nvPr>
        </p:nvSpPr>
        <p:spPr>
          <a:xfrm>
            <a:off x="457200" y="1600200"/>
            <a:ext cx="4840288" cy="4525963"/>
          </a:xfrm>
        </p:spPr>
        <p:txBody>
          <a:bodyPr/>
          <a:lstStyle/>
          <a:p>
            <a:pPr>
              <a:lnSpc>
                <a:spcPct val="90000"/>
              </a:lnSpc>
            </a:pPr>
            <a:r>
              <a:rPr lang="en-US" altLang="en-US"/>
              <a:t>Total coliform</a:t>
            </a:r>
          </a:p>
          <a:p>
            <a:pPr>
              <a:lnSpc>
                <a:spcPct val="90000"/>
              </a:lnSpc>
            </a:pPr>
            <a:r>
              <a:rPr lang="en-US" altLang="en-US"/>
              <a:t>Fecal coliform</a:t>
            </a:r>
          </a:p>
          <a:p>
            <a:pPr lvl="1">
              <a:lnSpc>
                <a:spcPct val="90000"/>
              </a:lnSpc>
            </a:pPr>
            <a:r>
              <a:rPr lang="en-US" altLang="en-US"/>
              <a:t>All total coliform criteria</a:t>
            </a:r>
          </a:p>
          <a:p>
            <a:pPr lvl="1">
              <a:lnSpc>
                <a:spcPct val="90000"/>
              </a:lnSpc>
            </a:pPr>
            <a:r>
              <a:rPr lang="en-US" altLang="en-US"/>
              <a:t>Grows at 44.5 C</a:t>
            </a:r>
          </a:p>
          <a:p>
            <a:pPr>
              <a:lnSpc>
                <a:spcPct val="90000"/>
              </a:lnSpc>
            </a:pPr>
            <a:r>
              <a:rPr lang="en-US" altLang="en-US" i="1"/>
              <a:t>Escherichia coli</a:t>
            </a:r>
          </a:p>
          <a:p>
            <a:pPr lvl="1">
              <a:lnSpc>
                <a:spcPct val="90000"/>
              </a:lnSpc>
            </a:pPr>
            <a:r>
              <a:rPr lang="en-US" altLang="en-US"/>
              <a:t>Individual species</a:t>
            </a:r>
          </a:p>
          <a:p>
            <a:pPr lvl="1">
              <a:lnSpc>
                <a:spcPct val="90000"/>
              </a:lnSpc>
            </a:pPr>
            <a:r>
              <a:rPr lang="en-US" altLang="en-US"/>
              <a:t>Enzyme specific</a:t>
            </a:r>
          </a:p>
        </p:txBody>
      </p:sp>
      <p:sp>
        <p:nvSpPr>
          <p:cNvPr id="243716" name="Oval 4"/>
          <p:cNvSpPr>
            <a:spLocks noChangeArrowheads="1"/>
          </p:cNvSpPr>
          <p:nvPr/>
        </p:nvSpPr>
        <p:spPr bwMode="auto">
          <a:xfrm>
            <a:off x="5638800" y="2438400"/>
            <a:ext cx="2743200" cy="2895600"/>
          </a:xfrm>
          <a:prstGeom prst="ellipse">
            <a:avLst/>
          </a:prstGeom>
          <a:solidFill>
            <a:schemeClr val="accent1"/>
          </a:solidFill>
          <a:ln w="571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3717" name="Oval 5"/>
          <p:cNvSpPr>
            <a:spLocks noChangeArrowheads="1"/>
          </p:cNvSpPr>
          <p:nvPr/>
        </p:nvSpPr>
        <p:spPr bwMode="auto">
          <a:xfrm>
            <a:off x="6324600" y="3505200"/>
            <a:ext cx="1676400" cy="1676400"/>
          </a:xfrm>
          <a:prstGeom prst="ellipse">
            <a:avLst/>
          </a:prstGeom>
          <a:solidFill>
            <a:srgbClr val="FF3300"/>
          </a:solidFill>
          <a:ln w="381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ltLang="en-US" sz="2400" b="0">
              <a:solidFill>
                <a:schemeClr val="tx1"/>
              </a:solidFill>
              <a:effectLst/>
              <a:latin typeface="Times New Roman" charset="0"/>
            </a:endParaRPr>
          </a:p>
        </p:txBody>
      </p:sp>
      <p:sp>
        <p:nvSpPr>
          <p:cNvPr id="243718" name="Oval 6"/>
          <p:cNvSpPr>
            <a:spLocks noChangeArrowheads="1"/>
          </p:cNvSpPr>
          <p:nvPr/>
        </p:nvSpPr>
        <p:spPr bwMode="auto">
          <a:xfrm>
            <a:off x="6629400" y="4724400"/>
            <a:ext cx="228600" cy="2286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3719" name="Text Box 7"/>
          <p:cNvSpPr txBox="1">
            <a:spLocks noChangeArrowheads="1"/>
          </p:cNvSpPr>
          <p:nvPr/>
        </p:nvSpPr>
        <p:spPr bwMode="auto">
          <a:xfrm>
            <a:off x="6019800" y="2819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en-US" sz="2400">
                <a:solidFill>
                  <a:schemeClr val="tx1"/>
                </a:solidFill>
                <a:effectLst/>
                <a:latin typeface="Times New Roman" charset="0"/>
              </a:rPr>
              <a:t>total coliform</a:t>
            </a:r>
          </a:p>
        </p:txBody>
      </p:sp>
      <p:sp>
        <p:nvSpPr>
          <p:cNvPr id="243720" name="Text Box 8"/>
          <p:cNvSpPr txBox="1">
            <a:spLocks noChangeArrowheads="1"/>
          </p:cNvSpPr>
          <p:nvPr/>
        </p:nvSpPr>
        <p:spPr bwMode="auto">
          <a:xfrm>
            <a:off x="6400800" y="3581400"/>
            <a:ext cx="152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ltLang="en-US" sz="2400">
                <a:solidFill>
                  <a:schemeClr val="tx1"/>
                </a:solidFill>
                <a:effectLst/>
                <a:latin typeface="Times New Roman" charset="0"/>
              </a:rPr>
              <a:t>fecal coliform</a:t>
            </a:r>
          </a:p>
        </p:txBody>
      </p:sp>
      <p:sp>
        <p:nvSpPr>
          <p:cNvPr id="243721" name="Text Box 9"/>
          <p:cNvSpPr txBox="1">
            <a:spLocks noChangeArrowheads="1"/>
          </p:cNvSpPr>
          <p:nvPr/>
        </p:nvSpPr>
        <p:spPr bwMode="auto">
          <a:xfrm>
            <a:off x="6781800" y="46482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en-US" sz="2400" i="1">
                <a:solidFill>
                  <a:schemeClr val="tx1"/>
                </a:solidFill>
                <a:effectLst/>
                <a:latin typeface="Times New Roman" charset="0"/>
              </a:rPr>
              <a:t>E. coli</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rrowheads="1"/>
          </p:cNvSpPr>
          <p:nvPr>
            <p:ph type="title"/>
          </p:nvPr>
        </p:nvSpPr>
        <p:spPr>
          <a:xfrm>
            <a:off x="457200" y="228600"/>
            <a:ext cx="8229600" cy="1143000"/>
          </a:xfrm>
        </p:spPr>
        <p:txBody>
          <a:bodyPr/>
          <a:lstStyle/>
          <a:p>
            <a:r>
              <a:rPr lang="en-US" altLang="en-US"/>
              <a:t>EPAs </a:t>
            </a:r>
            <a:r>
              <a:rPr lang="en-US" altLang="en-US" i="1"/>
              <a:t>E. coli</a:t>
            </a:r>
            <a:r>
              <a:rPr lang="en-US" altLang="en-US"/>
              <a:t> Criteria</a:t>
            </a:r>
          </a:p>
        </p:txBody>
      </p:sp>
      <p:graphicFrame>
        <p:nvGraphicFramePr>
          <p:cNvPr id="244739" name="Group 3"/>
          <p:cNvGraphicFramePr>
            <a:graphicFrameLocks noGrp="1"/>
          </p:cNvGraphicFramePr>
          <p:nvPr>
            <p:ph type="tbl" idx="1"/>
          </p:nvPr>
        </p:nvGraphicFramePr>
        <p:xfrm>
          <a:off x="685800" y="1447800"/>
          <a:ext cx="7772400" cy="4611688"/>
        </p:xfrm>
        <a:graphic>
          <a:graphicData uri="http://schemas.openxmlformats.org/drawingml/2006/table">
            <a:tbl>
              <a:tblPr/>
              <a:tblGrid>
                <a:gridCol w="2819400"/>
                <a:gridCol w="2362200"/>
                <a:gridCol w="2590800"/>
              </a:tblGrid>
              <a:tr h="523875">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Illness Rate/1000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Geometric Mean/100mL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Single Sample/100mL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3875">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235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3875">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206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300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3875">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206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383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3875">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263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490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3875">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336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626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3875">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429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799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3875">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548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1021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rrowheads="1"/>
          </p:cNvSpPr>
          <p:nvPr>
            <p:ph type="title"/>
          </p:nvPr>
        </p:nvSpPr>
        <p:spPr>
          <a:xfrm>
            <a:off x="609600" y="762000"/>
            <a:ext cx="7772400" cy="1219200"/>
          </a:xfrm>
        </p:spPr>
        <p:txBody>
          <a:bodyPr/>
          <a:lstStyle/>
          <a:p>
            <a:r>
              <a:rPr lang="en-US" altLang="en-US">
                <a:solidFill>
                  <a:srgbClr val="FFFF99"/>
                </a:solidFill>
              </a:rPr>
              <a:t>Georgia EPD Fecal Coliform Standard for Water Contact Activities</a:t>
            </a:r>
          </a:p>
        </p:txBody>
      </p:sp>
      <p:sp>
        <p:nvSpPr>
          <p:cNvPr id="245763" name="Rectangle 3"/>
          <p:cNvSpPr>
            <a:spLocks noGrp="1" noChangeArrowheads="1"/>
          </p:cNvSpPr>
          <p:nvPr>
            <p:ph type="body" idx="1"/>
          </p:nvPr>
        </p:nvSpPr>
        <p:spPr>
          <a:xfrm>
            <a:off x="762000" y="2362200"/>
            <a:ext cx="7772400" cy="4191000"/>
          </a:xfrm>
        </p:spPr>
        <p:txBody>
          <a:bodyPr/>
          <a:lstStyle/>
          <a:p>
            <a:r>
              <a:rPr lang="en-US" altLang="en-US" sz="4000">
                <a:latin typeface="High Tower Text" charset="0"/>
              </a:rPr>
              <a:t>Geometric mean (GM)</a:t>
            </a:r>
            <a:r>
              <a:rPr lang="en-US" altLang="en-US">
                <a:latin typeface="High Tower Text" charset="0"/>
              </a:rPr>
              <a:t> </a:t>
            </a:r>
          </a:p>
          <a:p>
            <a:pPr lvl="1"/>
            <a:r>
              <a:rPr lang="en-US" altLang="en-US" sz="3200">
                <a:latin typeface="High Tower Text" charset="0"/>
              </a:rPr>
              <a:t>GM= (Y</a:t>
            </a:r>
            <a:r>
              <a:rPr lang="en-US" altLang="en-US" sz="3200" baseline="-25000">
                <a:latin typeface="High Tower Text" charset="0"/>
              </a:rPr>
              <a:t>1 </a:t>
            </a:r>
            <a:r>
              <a:rPr lang="en-US" altLang="en-US" sz="3200">
                <a:latin typeface="High Tower Text" charset="0"/>
              </a:rPr>
              <a:t>* Y</a:t>
            </a:r>
            <a:r>
              <a:rPr lang="en-US" altLang="en-US" sz="3200" baseline="-25000">
                <a:latin typeface="High Tower Text" charset="0"/>
              </a:rPr>
              <a:t>2 </a:t>
            </a:r>
            <a:r>
              <a:rPr lang="en-US" altLang="en-US" sz="3200">
                <a:latin typeface="High Tower Text" charset="0"/>
              </a:rPr>
              <a:t>* Y</a:t>
            </a:r>
            <a:r>
              <a:rPr lang="en-US" altLang="en-US" sz="3200" baseline="-25000">
                <a:latin typeface="High Tower Text" charset="0"/>
              </a:rPr>
              <a:t>3 </a:t>
            </a:r>
            <a:r>
              <a:rPr lang="en-US" altLang="en-US" sz="3200">
                <a:latin typeface="High Tower Text" charset="0"/>
              </a:rPr>
              <a:t>* Y</a:t>
            </a:r>
            <a:r>
              <a:rPr lang="en-US" altLang="en-US" sz="3200" baseline="-25000">
                <a:latin typeface="High Tower Text" charset="0"/>
              </a:rPr>
              <a:t>4</a:t>
            </a:r>
            <a:r>
              <a:rPr lang="en-US" altLang="en-US" sz="3200">
                <a:latin typeface="High Tower Text" charset="0"/>
              </a:rPr>
              <a:t>)</a:t>
            </a:r>
            <a:r>
              <a:rPr lang="en-US" altLang="en-US" sz="3200" baseline="30000">
                <a:latin typeface="High Tower Text" charset="0"/>
              </a:rPr>
              <a:t>1/4</a:t>
            </a:r>
            <a:endParaRPr lang="en-US" altLang="en-US" sz="3200">
              <a:latin typeface="High Tower Text" charset="0"/>
            </a:endParaRPr>
          </a:p>
          <a:p>
            <a:pPr lvl="1"/>
            <a:r>
              <a:rPr lang="en-US" altLang="en-US" sz="3200">
                <a:latin typeface="High Tower Text" charset="0"/>
              </a:rPr>
              <a:t>At least 4 samples </a:t>
            </a:r>
          </a:p>
          <a:p>
            <a:pPr lvl="1"/>
            <a:r>
              <a:rPr lang="en-US" altLang="en-US" sz="3200">
                <a:latin typeface="High Tower Text" charset="0"/>
              </a:rPr>
              <a:t>Over a 30-day period </a:t>
            </a:r>
          </a:p>
          <a:p>
            <a:pPr lvl="1"/>
            <a:r>
              <a:rPr lang="en-US" altLang="en-US" sz="3200">
                <a:latin typeface="High Tower Text" charset="0"/>
              </a:rPr>
              <a:t>At least 24 hours apart</a:t>
            </a:r>
          </a:p>
          <a:p>
            <a:endParaRPr lang="en-US" altLang="en-US"/>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rrowheads="1"/>
          </p:cNvSpPr>
          <p:nvPr>
            <p:ph type="title"/>
          </p:nvPr>
        </p:nvSpPr>
        <p:spPr>
          <a:xfrm>
            <a:off x="304800" y="381000"/>
            <a:ext cx="8458200" cy="1143000"/>
          </a:xfrm>
        </p:spPr>
        <p:txBody>
          <a:bodyPr/>
          <a:lstStyle/>
          <a:p>
            <a:r>
              <a:rPr lang="en-US" altLang="en-US" sz="4000">
                <a:solidFill>
                  <a:srgbClr val="FFFF99"/>
                </a:solidFill>
              </a:rPr>
              <a:t>Fishing and Drinking--Fecal Coliform Georgia Standards</a:t>
            </a:r>
          </a:p>
        </p:txBody>
      </p:sp>
      <p:sp>
        <p:nvSpPr>
          <p:cNvPr id="246787" name="Rectangle 3"/>
          <p:cNvSpPr>
            <a:spLocks noGrp="1" noChangeArrowheads="1"/>
          </p:cNvSpPr>
          <p:nvPr>
            <p:ph type="body" idx="1"/>
          </p:nvPr>
        </p:nvSpPr>
        <p:spPr>
          <a:xfrm>
            <a:off x="381000" y="1981200"/>
            <a:ext cx="8001000" cy="4876800"/>
          </a:xfrm>
        </p:spPr>
        <p:txBody>
          <a:bodyPr/>
          <a:lstStyle/>
          <a:p>
            <a:r>
              <a:rPr lang="en-US" altLang="en-US">
                <a:latin typeface="High Tower Text" charset="0"/>
              </a:rPr>
              <a:t>May thru October</a:t>
            </a:r>
          </a:p>
          <a:p>
            <a:pPr lvl="1"/>
            <a:r>
              <a:rPr lang="en-US" altLang="en-US">
                <a:latin typeface="High Tower Text" charset="0"/>
              </a:rPr>
              <a:t>GM not to exceed </a:t>
            </a:r>
            <a:r>
              <a:rPr lang="en-US" altLang="en-US">
                <a:solidFill>
                  <a:schemeClr val="tx2"/>
                </a:solidFill>
                <a:latin typeface="High Tower Text" charset="0"/>
              </a:rPr>
              <a:t>200</a:t>
            </a:r>
            <a:r>
              <a:rPr lang="en-US" altLang="en-US">
                <a:latin typeface="High Tower Text" charset="0"/>
              </a:rPr>
              <a:t> MPN/100-ml</a:t>
            </a:r>
          </a:p>
          <a:p>
            <a:pPr lvl="1"/>
            <a:r>
              <a:rPr lang="en-US" altLang="en-US">
                <a:latin typeface="High Tower Text" charset="0"/>
              </a:rPr>
              <a:t>No individual samples exceeding </a:t>
            </a:r>
            <a:r>
              <a:rPr lang="en-US" altLang="en-US">
                <a:solidFill>
                  <a:schemeClr val="tx2"/>
                </a:solidFill>
                <a:latin typeface="High Tower Text" charset="0"/>
              </a:rPr>
              <a:t>4,000</a:t>
            </a:r>
            <a:r>
              <a:rPr lang="en-US" altLang="en-US">
                <a:latin typeface="High Tower Text" charset="0"/>
              </a:rPr>
              <a:t> MPN/100-ml</a:t>
            </a:r>
          </a:p>
          <a:p>
            <a:r>
              <a:rPr lang="en-US" altLang="en-US">
                <a:latin typeface="High Tower Text" charset="0"/>
              </a:rPr>
              <a:t>November thru April</a:t>
            </a:r>
          </a:p>
          <a:p>
            <a:pPr lvl="1"/>
            <a:r>
              <a:rPr lang="en-US" altLang="en-US">
                <a:latin typeface="High Tower Text" charset="0"/>
              </a:rPr>
              <a:t>GM not exceeding </a:t>
            </a:r>
            <a:r>
              <a:rPr lang="en-US" altLang="en-US">
                <a:solidFill>
                  <a:schemeClr val="tx2"/>
                </a:solidFill>
                <a:latin typeface="High Tower Text" charset="0"/>
              </a:rPr>
              <a:t>1,000</a:t>
            </a:r>
            <a:r>
              <a:rPr lang="en-US" altLang="en-US">
                <a:latin typeface="High Tower Text" charset="0"/>
              </a:rPr>
              <a:t> MPN/100-ml</a:t>
            </a:r>
          </a:p>
          <a:p>
            <a:pPr lvl="1"/>
            <a:r>
              <a:rPr lang="en-US" altLang="en-US">
                <a:latin typeface="High Tower Text" charset="0"/>
              </a:rPr>
              <a:t>No individual sample exceeding </a:t>
            </a:r>
            <a:r>
              <a:rPr lang="en-US" altLang="en-US">
                <a:solidFill>
                  <a:schemeClr val="tx2"/>
                </a:solidFill>
                <a:latin typeface="High Tower Text" charset="0"/>
              </a:rPr>
              <a:t>4,000</a:t>
            </a:r>
            <a:r>
              <a:rPr lang="en-US" altLang="en-US">
                <a:latin typeface="High Tower Text" charset="0"/>
              </a:rPr>
              <a:t> MPN/100-ml</a:t>
            </a:r>
          </a:p>
          <a:p>
            <a:pPr>
              <a:buFont typeface="Wingdings" charset="2"/>
              <a:buNone/>
            </a:pPr>
            <a:endParaRPr lang="en-US" altLang="en-US">
              <a:latin typeface="High Tower Text" charset="0"/>
            </a:endParaRPr>
          </a:p>
          <a:p>
            <a:endParaRPr lang="en-US" altLang="en-US"/>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rrowheads="1"/>
          </p:cNvSpPr>
          <p:nvPr>
            <p:ph type="title"/>
          </p:nvPr>
        </p:nvSpPr>
        <p:spPr/>
        <p:txBody>
          <a:bodyPr/>
          <a:lstStyle/>
          <a:p>
            <a:r>
              <a:rPr lang="en-US" altLang="en-US" sz="3200">
                <a:solidFill>
                  <a:srgbClr val="FFFF00"/>
                </a:solidFill>
              </a:rPr>
              <a:t>Using E. coli to Estimate Fecal Coliform </a:t>
            </a:r>
            <a:br>
              <a:rPr lang="en-US" altLang="en-US" sz="3200">
                <a:solidFill>
                  <a:srgbClr val="FFFF00"/>
                </a:solidFill>
              </a:rPr>
            </a:br>
            <a:r>
              <a:rPr lang="en-US" altLang="en-US" sz="3200">
                <a:solidFill>
                  <a:srgbClr val="FFFF00"/>
                </a:solidFill>
              </a:rPr>
              <a:t>(</a:t>
            </a:r>
            <a:r>
              <a:rPr lang="en-US" altLang="en-US" sz="3200" i="1">
                <a:solidFill>
                  <a:srgbClr val="FFFF00"/>
                </a:solidFill>
              </a:rPr>
              <a:t>E. coli</a:t>
            </a:r>
            <a:r>
              <a:rPr lang="en-US" altLang="en-US" sz="3200">
                <a:solidFill>
                  <a:srgbClr val="FFFF00"/>
                </a:solidFill>
              </a:rPr>
              <a:t> * 1.38)</a:t>
            </a:r>
          </a:p>
        </p:txBody>
      </p:sp>
      <p:graphicFrame>
        <p:nvGraphicFramePr>
          <p:cNvPr id="247811" name="Group 3"/>
          <p:cNvGraphicFramePr>
            <a:graphicFrameLocks noGrp="1"/>
          </p:cNvGraphicFramePr>
          <p:nvPr>
            <p:ph type="tbl" idx="1"/>
          </p:nvPr>
        </p:nvGraphicFramePr>
        <p:xfrm>
          <a:off x="533400" y="1600200"/>
          <a:ext cx="8153400" cy="4289425"/>
        </p:xfrm>
        <a:graphic>
          <a:graphicData uri="http://schemas.openxmlformats.org/drawingml/2006/table">
            <a:tbl>
              <a:tblPr/>
              <a:tblGrid>
                <a:gridCol w="2667000"/>
                <a:gridCol w="2743200"/>
                <a:gridCol w="2743200"/>
              </a:tblGrid>
              <a:tr h="990600">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1" i="0" u="none" strike="noStrike" cap="none" normalizeH="0" baseline="0">
                          <a:ln>
                            <a:noFill/>
                          </a:ln>
                          <a:solidFill>
                            <a:srgbClr val="66CCFF"/>
                          </a:solidFill>
                          <a:effectLst>
                            <a:outerShdw blurRad="38100" dist="38100" dir="2700000" algn="tl">
                              <a:srgbClr val="000000"/>
                            </a:outerShdw>
                          </a:effectLst>
                          <a:latin typeface="Garamond" charset="0"/>
                        </a:rPr>
                        <a:t>Fecal Coliform</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1" i="0" u="none" strike="noStrike" cap="none" normalizeH="0" baseline="0">
                          <a:ln>
                            <a:noFill/>
                          </a:ln>
                          <a:solidFill>
                            <a:srgbClr val="66CCFF"/>
                          </a:solidFill>
                          <a:effectLst>
                            <a:outerShdw blurRad="38100" dist="38100" dir="2700000" algn="tl">
                              <a:srgbClr val="000000"/>
                            </a:outerShdw>
                          </a:effectLst>
                          <a:latin typeface="Garamond" charset="0"/>
                        </a:rPr>
                        <a:t>MPN/100mL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1" i="1" u="none" strike="noStrike" cap="none" normalizeH="0" baseline="0">
                          <a:ln>
                            <a:noFill/>
                          </a:ln>
                          <a:solidFill>
                            <a:srgbClr val="66CCFF"/>
                          </a:solidFill>
                          <a:effectLst>
                            <a:outerShdw blurRad="38100" dist="38100" dir="2700000" algn="tl">
                              <a:srgbClr val="000000"/>
                            </a:outerShdw>
                          </a:effectLst>
                          <a:latin typeface="Garamond" charset="0"/>
                        </a:rPr>
                        <a:t>E. coli </a:t>
                      </a:r>
                      <a:r>
                        <a:rPr kumimoji="0" lang="en-US" altLang="en-US" sz="2400" b="1" i="0" u="none" strike="noStrike" cap="none" normalizeH="0" baseline="0">
                          <a:ln>
                            <a:noFill/>
                          </a:ln>
                          <a:solidFill>
                            <a:srgbClr val="66CCFF"/>
                          </a:solidFill>
                          <a:effectLst>
                            <a:outerShdw blurRad="38100" dist="38100" dir="2700000" algn="tl">
                              <a:srgbClr val="000000"/>
                            </a:outerShdw>
                          </a:effectLst>
                          <a:latin typeface="Garamond" charset="0"/>
                        </a:rPr>
                        <a:t>MPN/100mL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1" i="0" u="none" strike="noStrike" cap="none" normalizeH="0" baseline="0">
                          <a:ln>
                            <a:noFill/>
                          </a:ln>
                          <a:solidFill>
                            <a:srgbClr val="66CCFF"/>
                          </a:solidFill>
                          <a:effectLst>
                            <a:outerShdw blurRad="38100" dist="38100" dir="2700000" algn="tl">
                              <a:srgbClr val="000000"/>
                            </a:outerShdw>
                          </a:effectLst>
                          <a:latin typeface="Garamond" charset="0"/>
                        </a:rPr>
                        <a:t>EPA’s Guidance</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1" i="0" u="none" strike="noStrike" cap="none" normalizeH="0" baseline="0">
                          <a:ln>
                            <a:noFill/>
                          </a:ln>
                          <a:solidFill>
                            <a:srgbClr val="66CCFF"/>
                          </a:solidFill>
                          <a:effectLst>
                            <a:outerShdw blurRad="38100" dist="38100" dir="2700000" algn="tl">
                              <a:srgbClr val="000000"/>
                            </a:outerShdw>
                          </a:effectLst>
                          <a:latin typeface="Garamond" charset="0"/>
                        </a:rPr>
                        <a:t>MPN/100mL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9613">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1" i="0" u="none" strike="noStrike" cap="none" normalizeH="0" baseline="0">
                          <a:ln>
                            <a:noFill/>
                          </a:ln>
                          <a:solidFill>
                            <a:schemeClr val="tx1"/>
                          </a:solidFill>
                          <a:effectLst>
                            <a:outerShdw blurRad="38100" dist="38100" dir="2700000" algn="tl">
                              <a:srgbClr val="000000"/>
                            </a:outerShdw>
                          </a:effectLst>
                          <a:latin typeface="Garamond" charset="0"/>
                        </a:rPr>
                        <a:t>145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1" i="0" u="none" strike="noStrike" cap="none" normalizeH="0" baseline="0">
                          <a:ln>
                            <a:noFill/>
                          </a:ln>
                          <a:solidFill>
                            <a:schemeClr val="tx1"/>
                          </a:solidFill>
                          <a:effectLst>
                            <a:outerShdw blurRad="38100" dist="38100" dir="2700000" algn="tl">
                              <a:srgbClr val="000000"/>
                            </a:outerShdw>
                          </a:effectLst>
                          <a:latin typeface="Garamond"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1" i="0" u="none" strike="noStrike" cap="none" normalizeH="0" baseline="0">
                          <a:ln>
                            <a:noFill/>
                          </a:ln>
                          <a:solidFill>
                            <a:schemeClr val="tx1"/>
                          </a:solidFill>
                          <a:effectLst>
                            <a:outerShdw blurRad="38100" dist="38100" dir="2700000" algn="tl">
                              <a:srgbClr val="000000"/>
                            </a:outerShdw>
                          </a:effectLst>
                          <a:latin typeface="Garamond" charset="0"/>
                        </a:rPr>
                        <a:t>126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6113">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218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endPar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9288">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364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500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endPar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4525">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727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endPar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9288">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2908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4000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endPar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47841" name="Text Box 33"/>
          <p:cNvSpPr txBox="1">
            <a:spLocks noChangeArrowheads="1"/>
          </p:cNvSpPr>
          <p:nvPr/>
        </p:nvSpPr>
        <p:spPr bwMode="auto">
          <a:xfrm>
            <a:off x="3048000" y="6096000"/>
            <a:ext cx="2476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b="0">
                <a:solidFill>
                  <a:schemeClr val="tx1"/>
                </a:solidFill>
                <a:effectLst/>
              </a:rPr>
              <a:t>Paul Vendrell, 2006 UGA</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DCP00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5105400" cy="382905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48835" name="Picture 3" descr="ecol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438400"/>
            <a:ext cx="5105400" cy="382905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48836" name="Text Box 4"/>
          <p:cNvSpPr txBox="1">
            <a:spLocks noChangeArrowheads="1"/>
          </p:cNvSpPr>
          <p:nvPr/>
        </p:nvSpPr>
        <p:spPr bwMode="auto">
          <a:xfrm>
            <a:off x="1219200" y="1447800"/>
            <a:ext cx="388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en-US" sz="2800">
                <a:solidFill>
                  <a:schemeClr val="tx1"/>
                </a:solidFill>
                <a:effectLst/>
                <a:latin typeface="Times New Roman" charset="0"/>
              </a:rPr>
              <a:t>ONPG-Total Coliform</a:t>
            </a:r>
          </a:p>
        </p:txBody>
      </p:sp>
      <p:sp>
        <p:nvSpPr>
          <p:cNvPr id="248837" name="Text Box 5"/>
          <p:cNvSpPr txBox="1">
            <a:spLocks noChangeArrowheads="1"/>
          </p:cNvSpPr>
          <p:nvPr/>
        </p:nvSpPr>
        <p:spPr bwMode="auto">
          <a:xfrm>
            <a:off x="5257800" y="2743200"/>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en-US" sz="2800">
                <a:solidFill>
                  <a:schemeClr val="tx1"/>
                </a:solidFill>
                <a:effectLst/>
                <a:latin typeface="Times New Roman" charset="0"/>
              </a:rPr>
              <a:t>MUG- </a:t>
            </a:r>
            <a:r>
              <a:rPr lang="en-US" altLang="en-US" sz="2800" i="1">
                <a:solidFill>
                  <a:schemeClr val="tx1"/>
                </a:solidFill>
                <a:effectLst/>
                <a:latin typeface="Times New Roman" charset="0"/>
              </a:rPr>
              <a:t>E. coli</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Oil_NatlNE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2947" name="Rectangle 3"/>
          <p:cNvSpPr>
            <a:spLocks noGrp="1" noRot="1" noChangeArrowheads="1"/>
          </p:cNvSpPr>
          <p:nvPr>
            <p:ph type="title"/>
          </p:nvPr>
        </p:nvSpPr>
        <p:spPr>
          <a:xfrm>
            <a:off x="0" y="152400"/>
            <a:ext cx="9144000" cy="1143000"/>
          </a:xfrm>
        </p:spPr>
        <p:txBody>
          <a:bodyPr/>
          <a:lstStyle/>
          <a:p>
            <a:r>
              <a:rPr lang="en-US" altLang="en-US" sz="4000">
                <a:solidFill>
                  <a:schemeClr val="tx1"/>
                </a:solidFill>
              </a:rPr>
              <a:t>What is NonPoint Source Pollution?</a:t>
            </a:r>
            <a:r>
              <a:rPr lang="en-US" altLang="en-US" sz="3600">
                <a:solidFill>
                  <a:schemeClr val="tx1"/>
                </a:solidFill>
              </a:rPr>
              <a:t/>
            </a:r>
            <a:br>
              <a:rPr lang="en-US" altLang="en-US" sz="3600">
                <a:solidFill>
                  <a:schemeClr val="tx1"/>
                </a:solidFill>
              </a:rPr>
            </a:br>
            <a:r>
              <a:rPr lang="en-US" altLang="en-US" sz="3600">
                <a:solidFill>
                  <a:schemeClr val="tx1"/>
                </a:solidFill>
              </a:rPr>
              <a:t> (NPS)</a:t>
            </a:r>
            <a:r>
              <a:rPr lang="en-US" altLang="en-US" sz="4000"/>
              <a:t> </a:t>
            </a:r>
          </a:p>
        </p:txBody>
      </p:sp>
      <p:pic>
        <p:nvPicPr>
          <p:cNvPr id="82948" name="Picture 4" descr="runoff_vtwaterqualitydivision'"/>
          <p:cNvPicPr>
            <a:picLocks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57200" y="4343400"/>
            <a:ext cx="4038600" cy="2160588"/>
          </a:xfr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2949" name="Rectangle 5"/>
          <p:cNvSpPr>
            <a:spLocks noChangeArrowheads="1"/>
          </p:cNvSpPr>
          <p:nvPr/>
        </p:nvSpPr>
        <p:spPr bwMode="auto">
          <a:xfrm>
            <a:off x="609600" y="1447800"/>
            <a:ext cx="7848600" cy="3352800"/>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0938" tIns="41262" rIns="80938" bIns="41262"/>
          <a:lstStyle>
            <a:lvl1pPr marL="342900" indent="-342900">
              <a:spcBef>
                <a:spcPct val="20000"/>
              </a:spcBef>
              <a:buClr>
                <a:schemeClr val="hlink"/>
              </a:buClr>
              <a:buSzPct val="70000"/>
              <a:buFont typeface="Wingdings" charset="2"/>
              <a:buChar char="n"/>
              <a:defRPr sz="28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buChar char="n"/>
              <a:defRPr sz="24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buChar char="n"/>
              <a:defRPr sz="20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buChar char="n"/>
              <a:defRPr>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buChar char="n"/>
              <a:defRPr>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buChar char="n"/>
              <a:defRPr>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buChar char="n"/>
              <a:defRPr>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buChar char="n"/>
              <a:defRPr>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buChar char="n"/>
              <a:defRPr>
                <a:solidFill>
                  <a:schemeClr val="tx1"/>
                </a:solidFill>
                <a:effectLst>
                  <a:outerShdw blurRad="38100" dist="38100" dir="2700000" algn="tl">
                    <a:srgbClr val="000000"/>
                  </a:outerShdw>
                </a:effectLst>
                <a:latin typeface="Garamond" charset="0"/>
              </a:defRPr>
            </a:lvl9pPr>
          </a:lstStyle>
          <a:p>
            <a:pPr algn="r" eaLnBrk="1" hangingPunct="1">
              <a:buFont typeface="Wingdings" charset="2"/>
              <a:buNone/>
            </a:pPr>
            <a:r>
              <a:rPr lang="en-US" altLang="en-US" sz="4000" b="0">
                <a:latin typeface="Franklin Gothic Demi Cond" charset="0"/>
              </a:rPr>
              <a:t>NPS occurs when water washing over the land picks up contaminants and carries them into waterways, either directly or through storm drain collection systems.</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rrowheads="1"/>
          </p:cNvSpPr>
          <p:nvPr>
            <p:ph type="title"/>
          </p:nvPr>
        </p:nvSpPr>
        <p:spPr/>
        <p:txBody>
          <a:bodyPr/>
          <a:lstStyle/>
          <a:p>
            <a:r>
              <a:rPr lang="en-US" altLang="en-US" sz="4000"/>
              <a:t>Factors that determine the fecal coliform concentration in water</a:t>
            </a:r>
          </a:p>
        </p:txBody>
      </p:sp>
      <p:pic>
        <p:nvPicPr>
          <p:cNvPr id="249859" name="Picture 3" descr="j0156973"/>
          <p:cNvPicPr>
            <a:picLocks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2878138" y="2422525"/>
            <a:ext cx="3065462" cy="1957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49860" name="Picture 4" descr="j0397140"/>
          <p:cNvPicPr>
            <a:picLocks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6553200" y="4114800"/>
            <a:ext cx="1990725" cy="2057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49861" name="Text Box 5"/>
          <p:cNvSpPr txBox="1">
            <a:spLocks noChangeArrowheads="1"/>
          </p:cNvSpPr>
          <p:nvPr/>
        </p:nvSpPr>
        <p:spPr bwMode="auto">
          <a:xfrm>
            <a:off x="6477000" y="3352800"/>
            <a:ext cx="2209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20000"/>
              </a:spcBef>
              <a:buClr>
                <a:schemeClr val="accent1"/>
              </a:buClr>
            </a:pPr>
            <a:r>
              <a:rPr lang="en-US" altLang="en-US" b="0">
                <a:solidFill>
                  <a:srgbClr val="00FF00"/>
                </a:solidFill>
                <a:effectLst/>
                <a:latin typeface="Times New Roman" charset="0"/>
              </a:rPr>
              <a:t>Transport</a:t>
            </a:r>
          </a:p>
        </p:txBody>
      </p:sp>
      <p:sp>
        <p:nvSpPr>
          <p:cNvPr id="249862" name="Text Box 6"/>
          <p:cNvSpPr txBox="1">
            <a:spLocks noChangeArrowheads="1"/>
          </p:cNvSpPr>
          <p:nvPr/>
        </p:nvSpPr>
        <p:spPr bwMode="auto">
          <a:xfrm>
            <a:off x="2590800" y="1905000"/>
            <a:ext cx="3733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20000"/>
              </a:spcBef>
              <a:buClr>
                <a:schemeClr val="accent1"/>
              </a:buClr>
            </a:pPr>
            <a:r>
              <a:rPr lang="en-US" altLang="en-US" b="0">
                <a:solidFill>
                  <a:srgbClr val="00FF00"/>
                </a:solidFill>
                <a:effectLst/>
                <a:latin typeface="Times New Roman" charset="0"/>
              </a:rPr>
              <a:t>Survival/Die-off</a:t>
            </a:r>
          </a:p>
        </p:txBody>
      </p:sp>
      <p:sp>
        <p:nvSpPr>
          <p:cNvPr id="249863" name="Text Box 7"/>
          <p:cNvSpPr txBox="1">
            <a:spLocks noChangeArrowheads="1"/>
          </p:cNvSpPr>
          <p:nvPr/>
        </p:nvSpPr>
        <p:spPr bwMode="auto">
          <a:xfrm>
            <a:off x="762000" y="3352800"/>
            <a:ext cx="1676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en-US" b="0">
                <a:solidFill>
                  <a:srgbClr val="00FF00"/>
                </a:solidFill>
                <a:effectLst/>
                <a:latin typeface="Times New Roman" charset="0"/>
              </a:rPr>
              <a:t>Source</a:t>
            </a:r>
          </a:p>
        </p:txBody>
      </p:sp>
      <p:pic>
        <p:nvPicPr>
          <p:cNvPr id="249864" name="Picture 8" descr="j0406070"/>
          <p:cNvPicPr>
            <a:picLocks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762000" y="4114800"/>
            <a:ext cx="1820863" cy="2146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rrowheads="1"/>
          </p:cNvSpPr>
          <p:nvPr>
            <p:ph type="title"/>
          </p:nvPr>
        </p:nvSpPr>
        <p:spPr>
          <a:xfrm>
            <a:off x="457200" y="360363"/>
            <a:ext cx="8229600" cy="793750"/>
          </a:xfrm>
        </p:spPr>
        <p:txBody>
          <a:bodyPr/>
          <a:lstStyle/>
          <a:p>
            <a:r>
              <a:rPr lang="en-US" altLang="en-US" sz="4000"/>
              <a:t>Factors Affecting Bacterial Survival/Die-off</a:t>
            </a:r>
          </a:p>
        </p:txBody>
      </p:sp>
      <p:sp>
        <p:nvSpPr>
          <p:cNvPr id="250883" name="Rectangle 3"/>
          <p:cNvSpPr>
            <a:spLocks noGrp="1" noChangeArrowheads="1"/>
          </p:cNvSpPr>
          <p:nvPr>
            <p:ph type="body" idx="1"/>
          </p:nvPr>
        </p:nvSpPr>
        <p:spPr>
          <a:xfrm>
            <a:off x="1447800" y="1600200"/>
            <a:ext cx="3733800" cy="4525963"/>
          </a:xfrm>
        </p:spPr>
        <p:txBody>
          <a:bodyPr/>
          <a:lstStyle/>
          <a:p>
            <a:pPr>
              <a:lnSpc>
                <a:spcPct val="90000"/>
              </a:lnSpc>
            </a:pPr>
            <a:r>
              <a:rPr lang="en-US" altLang="en-US"/>
              <a:t>Drying</a:t>
            </a:r>
          </a:p>
          <a:p>
            <a:pPr>
              <a:lnSpc>
                <a:spcPct val="90000"/>
              </a:lnSpc>
            </a:pPr>
            <a:r>
              <a:rPr lang="en-US" altLang="en-US"/>
              <a:t>Temperature</a:t>
            </a:r>
          </a:p>
          <a:p>
            <a:pPr>
              <a:lnSpc>
                <a:spcPct val="90000"/>
              </a:lnSpc>
            </a:pPr>
            <a:r>
              <a:rPr lang="en-US" altLang="en-US"/>
              <a:t>pH</a:t>
            </a:r>
          </a:p>
          <a:p>
            <a:pPr>
              <a:lnSpc>
                <a:spcPct val="90000"/>
              </a:lnSpc>
            </a:pPr>
            <a:r>
              <a:rPr lang="en-US" altLang="en-US"/>
              <a:t>uV Radiation</a:t>
            </a:r>
          </a:p>
          <a:p>
            <a:pPr>
              <a:lnSpc>
                <a:spcPct val="90000"/>
              </a:lnSpc>
            </a:pPr>
            <a:r>
              <a:rPr lang="en-US" altLang="en-US"/>
              <a:t>Competition</a:t>
            </a:r>
          </a:p>
          <a:p>
            <a:pPr>
              <a:lnSpc>
                <a:spcPct val="90000"/>
              </a:lnSpc>
            </a:pPr>
            <a:r>
              <a:rPr lang="en-US" altLang="en-US"/>
              <a:t>Turbidity</a:t>
            </a:r>
          </a:p>
          <a:p>
            <a:pPr>
              <a:lnSpc>
                <a:spcPct val="90000"/>
              </a:lnSpc>
            </a:pPr>
            <a:r>
              <a:rPr lang="en-US" altLang="en-US"/>
              <a:t>Predation</a:t>
            </a:r>
          </a:p>
          <a:p>
            <a:pPr>
              <a:lnSpc>
                <a:spcPct val="90000"/>
              </a:lnSpc>
            </a:pPr>
            <a:r>
              <a:rPr lang="en-US" altLang="en-US"/>
              <a:t>Toxic substance</a:t>
            </a:r>
          </a:p>
          <a:p>
            <a:pPr>
              <a:lnSpc>
                <a:spcPct val="90000"/>
              </a:lnSpc>
            </a:pPr>
            <a:endParaRPr lang="en-US" altLang="en-US"/>
          </a:p>
          <a:p>
            <a:pPr>
              <a:lnSpc>
                <a:spcPct val="90000"/>
              </a:lnSpc>
            </a:pPr>
            <a:endParaRPr lang="en-US" altLang="en-US"/>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Rot="1" noChangeArrowheads="1"/>
          </p:cNvSpPr>
          <p:nvPr>
            <p:ph type="title"/>
          </p:nvPr>
        </p:nvSpPr>
        <p:spPr>
          <a:xfrm>
            <a:off x="685800" y="455613"/>
            <a:ext cx="7772400" cy="839787"/>
          </a:xfrm>
        </p:spPr>
        <p:txBody>
          <a:bodyPr/>
          <a:lstStyle/>
          <a:p>
            <a:r>
              <a:rPr lang="en-US" altLang="en-US"/>
              <a:t>Factors Effecting Transport</a:t>
            </a:r>
          </a:p>
        </p:txBody>
      </p:sp>
      <p:sp>
        <p:nvSpPr>
          <p:cNvPr id="251907" name="Rectangle 3"/>
          <p:cNvSpPr>
            <a:spLocks noGrp="1" noChangeArrowheads="1"/>
          </p:cNvSpPr>
          <p:nvPr>
            <p:ph type="body" idx="1"/>
          </p:nvPr>
        </p:nvSpPr>
        <p:spPr/>
        <p:txBody>
          <a:bodyPr/>
          <a:lstStyle/>
          <a:p>
            <a:r>
              <a:rPr lang="en-US" altLang="en-US"/>
              <a:t>Precipitation</a:t>
            </a:r>
          </a:p>
          <a:p>
            <a:r>
              <a:rPr lang="en-US" altLang="en-US"/>
              <a:t>Slope</a:t>
            </a:r>
          </a:p>
          <a:p>
            <a:r>
              <a:rPr lang="en-US" altLang="en-US"/>
              <a:t>Runoff</a:t>
            </a:r>
          </a:p>
          <a:p>
            <a:r>
              <a:rPr lang="en-US" altLang="en-US"/>
              <a:t>Soil type</a:t>
            </a:r>
          </a:p>
          <a:p>
            <a:r>
              <a:rPr lang="en-US" altLang="en-US"/>
              <a:t>Surface features</a:t>
            </a:r>
          </a:p>
          <a:p>
            <a:r>
              <a:rPr lang="en-US" altLang="en-US"/>
              <a:t>Deposition proximity to water</a:t>
            </a:r>
          </a:p>
          <a:p>
            <a:r>
              <a:rPr lang="en-US" altLang="en-US"/>
              <a:t>Relationship with sediment</a:t>
            </a:r>
          </a:p>
          <a:p>
            <a:endParaRPr lang="en-US" altLang="en-US"/>
          </a:p>
          <a:p>
            <a:endParaRPr lang="en-US" altLang="en-US"/>
          </a:p>
          <a:p>
            <a:endParaRPr lang="en-US" altLang="en-US"/>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rrowheads="1"/>
          </p:cNvSpPr>
          <p:nvPr>
            <p:ph type="title"/>
          </p:nvPr>
        </p:nvSpPr>
        <p:spPr>
          <a:xfrm>
            <a:off x="357188" y="388938"/>
            <a:ext cx="8229600" cy="1443037"/>
          </a:xfrm>
          <a:noFill/>
          <a:ln/>
        </p:spPr>
        <p:txBody>
          <a:bodyPr/>
          <a:lstStyle/>
          <a:p>
            <a:r>
              <a:rPr lang="en-US" altLang="en-US"/>
              <a:t>2005 Results</a:t>
            </a:r>
            <a:r>
              <a:rPr lang="en-US" altLang="en-US" b="0">
                <a:effectLst/>
              </a:rPr>
              <a:t> </a:t>
            </a:r>
            <a:br>
              <a:rPr lang="en-US" altLang="en-US" b="0">
                <a:effectLst/>
              </a:rPr>
            </a:br>
            <a:r>
              <a:rPr lang="en-US" altLang="en-US" sz="2800"/>
              <a:t>Percent of samples with home lab and state lab values </a:t>
            </a:r>
            <a:r>
              <a:rPr lang="en-US" altLang="en-US" sz="2800">
                <a:solidFill>
                  <a:schemeClr val="hlink"/>
                </a:solidFill>
              </a:rPr>
              <a:t>both</a:t>
            </a:r>
            <a:r>
              <a:rPr lang="en-US" altLang="en-US" sz="2800"/>
              <a:t> either </a:t>
            </a:r>
            <a:r>
              <a:rPr lang="en-US" altLang="en-US" sz="2800">
                <a:solidFill>
                  <a:schemeClr val="hlink"/>
                </a:solidFill>
              </a:rPr>
              <a:t>above or below</a:t>
            </a:r>
            <a:r>
              <a:rPr lang="en-US" altLang="en-US" sz="2800"/>
              <a:t> the 235 cfu/100 mL </a:t>
            </a:r>
            <a:r>
              <a:rPr lang="en-US" altLang="en-US" sz="2800">
                <a:solidFill>
                  <a:schemeClr val="hlink"/>
                </a:solidFill>
              </a:rPr>
              <a:t>cutoff </a:t>
            </a:r>
            <a:r>
              <a:rPr lang="en-US" altLang="en-US" sz="2800"/>
              <a:t>value.</a:t>
            </a:r>
          </a:p>
        </p:txBody>
      </p:sp>
      <p:graphicFrame>
        <p:nvGraphicFramePr>
          <p:cNvPr id="252931" name="Group 3"/>
          <p:cNvGraphicFramePr>
            <a:graphicFrameLocks noGrp="1"/>
          </p:cNvGraphicFramePr>
          <p:nvPr/>
        </p:nvGraphicFramePr>
        <p:xfrm>
          <a:off x="1958975" y="2246313"/>
          <a:ext cx="5548313" cy="3071812"/>
        </p:xfrm>
        <a:graphic>
          <a:graphicData uri="http://schemas.openxmlformats.org/drawingml/2006/table">
            <a:tbl>
              <a:tblPr/>
              <a:tblGrid>
                <a:gridCol w="2895600"/>
                <a:gridCol w="1085850"/>
                <a:gridCol w="1566863"/>
              </a:tblGrid>
              <a:tr h="603250">
                <a:tc>
                  <a:txBody>
                    <a:bodyPr/>
                    <a:lstStyle>
                      <a:lvl1pPr marL="342900" indent="-342900">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charset="0"/>
                          <a:ea typeface="Arial" charset="0"/>
                          <a:cs typeface="Arial" charset="0"/>
                        </a:rPr>
                        <a:t>Test</a:t>
                      </a:r>
                      <a:endParaRPr kumimoji="0" lang="en-US" altLang="en-US" sz="2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charset="0"/>
                          <a:ea typeface="Arial" charset="0"/>
                          <a:cs typeface="Arial" charset="0"/>
                        </a:rPr>
                        <a:t>n</a:t>
                      </a:r>
                      <a:endParaRPr kumimoji="0" lang="en-US" altLang="en-US" sz="2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600200" indent="-228600">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hlink"/>
                          </a:solidFill>
                          <a:effectLst/>
                          <a:latin typeface="Arial" charset="0"/>
                          <a:ea typeface="Arial" charset="0"/>
                          <a:cs typeface="Arial" charset="0"/>
                        </a:rPr>
                        <a:t>% Agreement</a:t>
                      </a:r>
                      <a:endParaRPr kumimoji="0" lang="en-US" altLang="en-US" sz="2000" b="1" i="0" u="none" strike="noStrike" cap="none" normalizeH="0" baseline="0">
                        <a:ln>
                          <a:noFill/>
                        </a:ln>
                        <a:solidFill>
                          <a:schemeClr val="hlink"/>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lvl1pPr marL="342900" indent="-342900">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Arial" charset="0"/>
                          <a:ea typeface="Arial" charset="0"/>
                          <a:cs typeface="Arial" charset="0"/>
                        </a:rPr>
                        <a:t>Colisure (IDEXX)</a:t>
                      </a:r>
                      <a:endParaRPr kumimoji="0" lang="en-US" altLang="en-US" sz="2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Arial" charset="0"/>
                          <a:ea typeface="Arial" charset="0"/>
                          <a:cs typeface="Arial" charset="0"/>
                        </a:rPr>
                        <a:t>174</a:t>
                      </a:r>
                      <a:endParaRPr kumimoji="0" lang="en-US" altLang="en-US" sz="2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hlink"/>
                          </a:solidFill>
                          <a:effectLst/>
                          <a:latin typeface="Arial" charset="0"/>
                          <a:ea typeface="Arial" charset="0"/>
                          <a:cs typeface="Arial" charset="0"/>
                        </a:rPr>
                        <a:t>88%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lvl1pPr marL="342900" indent="-342900">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Arial" charset="0"/>
                          <a:ea typeface="Arial" charset="0"/>
                          <a:cs typeface="Arial" charset="0"/>
                        </a:rPr>
                        <a:t>Petrifilm (3M)</a:t>
                      </a:r>
                      <a:endParaRPr kumimoji="0" lang="en-US" altLang="en-US" sz="2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Arial" charset="0"/>
                          <a:ea typeface="Arial" charset="0"/>
                          <a:cs typeface="Arial" charset="0"/>
                        </a:rPr>
                        <a:t>499</a:t>
                      </a:r>
                      <a:endParaRPr kumimoji="0" lang="en-US" altLang="en-US" sz="2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hlink"/>
                          </a:solidFill>
                          <a:effectLst/>
                          <a:latin typeface="Arial" charset="0"/>
                          <a:ea typeface="Arial" charset="0"/>
                          <a:cs typeface="Arial" charset="0"/>
                        </a:rPr>
                        <a:t>85%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5600">
                <a:tc>
                  <a:txBody>
                    <a:bodyPr/>
                    <a:lstStyle>
                      <a:lvl1pPr marL="342900" indent="-342900">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Arial" charset="0"/>
                          <a:ea typeface="Arial" charset="0"/>
                          <a:cs typeface="Arial" charset="0"/>
                        </a:rPr>
                        <a:t>Colilert (IDEXX)</a:t>
                      </a:r>
                      <a:endParaRPr kumimoji="0" lang="en-US" altLang="en-US" sz="2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Arial" charset="0"/>
                          <a:ea typeface="Arial" charset="0"/>
                          <a:cs typeface="Arial" charset="0"/>
                        </a:rPr>
                        <a:t>163</a:t>
                      </a:r>
                      <a:endParaRPr kumimoji="0" lang="en-US" altLang="en-US" sz="2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hlink"/>
                          </a:solidFill>
                          <a:effectLst/>
                          <a:latin typeface="Arial" charset="0"/>
                          <a:ea typeface="Arial" charset="0"/>
                          <a:cs typeface="Arial" charset="0"/>
                        </a:rPr>
                        <a:t>83%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lvl1pPr marL="342900" indent="-342900">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Arial" charset="0"/>
                          <a:ea typeface="Arial" charset="0"/>
                          <a:cs typeface="Arial" charset="0"/>
                        </a:rPr>
                        <a:t>Easygel - Incubated</a:t>
                      </a:r>
                      <a:endParaRPr kumimoji="0" lang="en-US" altLang="en-US" sz="2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Arial" charset="0"/>
                          <a:ea typeface="Arial" charset="0"/>
                          <a:cs typeface="Arial" charset="0"/>
                        </a:rPr>
                        <a:t>504</a:t>
                      </a:r>
                      <a:endParaRPr kumimoji="0" lang="en-US" altLang="en-US" sz="2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hlink"/>
                          </a:solidFill>
                          <a:effectLst/>
                          <a:latin typeface="Arial" charset="0"/>
                          <a:ea typeface="Arial" charset="0"/>
                          <a:cs typeface="Arial" charset="0"/>
                        </a:rPr>
                        <a:t>81%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5600">
                <a:tc>
                  <a:txBody>
                    <a:bodyPr/>
                    <a:lstStyle>
                      <a:lvl1pPr marL="342900" indent="-342900">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Arial" charset="0"/>
                          <a:ea typeface="Arial" charset="0"/>
                          <a:cs typeface="Arial" charset="0"/>
                        </a:rPr>
                        <a:t>Coliscan MF</a:t>
                      </a:r>
                      <a:endParaRPr kumimoji="0" lang="en-US" altLang="en-US" sz="2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Arial" charset="0"/>
                          <a:ea typeface="Arial" charset="0"/>
                          <a:cs typeface="Arial" charset="0"/>
                        </a:rPr>
                        <a:t>95</a:t>
                      </a:r>
                      <a:endParaRPr kumimoji="0" lang="en-US" altLang="en-US" sz="2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hlink"/>
                          </a:solidFill>
                          <a:effectLst/>
                          <a:latin typeface="Arial" charset="0"/>
                          <a:ea typeface="Arial" charset="0"/>
                          <a:cs typeface="Arial" charset="0"/>
                        </a:rPr>
                        <a:t>79%</a:t>
                      </a:r>
                      <a:endParaRPr kumimoji="0" lang="en-US" altLang="en-US" sz="2000" b="0" i="0" u="none" strike="noStrike" cap="none" normalizeH="0" baseline="0">
                        <a:ln>
                          <a:noFill/>
                        </a:ln>
                        <a:solidFill>
                          <a:schemeClr val="hlink"/>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5600">
                <a:tc>
                  <a:txBody>
                    <a:bodyPr/>
                    <a:lstStyle>
                      <a:lvl1pPr marL="342900" indent="-342900">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Arial" charset="0"/>
                          <a:ea typeface="Arial" charset="0"/>
                          <a:cs typeface="Arial" charset="0"/>
                        </a:rPr>
                        <a:t>Easygel - Room Temp</a:t>
                      </a:r>
                      <a:endParaRPr kumimoji="0" lang="en-US" altLang="en-US" sz="2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Arial" charset="0"/>
                          <a:ea typeface="Arial" charset="0"/>
                          <a:cs typeface="Arial" charset="0"/>
                        </a:rPr>
                        <a:t>250</a:t>
                      </a:r>
                      <a:endParaRPr kumimoji="0" lang="en-US" altLang="en-US" sz="2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hlink"/>
                          </a:solidFill>
                          <a:effectLst/>
                          <a:latin typeface="Arial" charset="0"/>
                          <a:ea typeface="Arial" charset="0"/>
                          <a:cs typeface="Arial" charset="0"/>
                        </a:rPr>
                        <a:t>63%</a:t>
                      </a:r>
                      <a:endParaRPr kumimoji="0" lang="en-US" altLang="en-US" sz="2000" b="0" i="0" u="none" strike="noStrike" cap="none" normalizeH="0" baseline="0">
                        <a:ln>
                          <a:noFill/>
                        </a:ln>
                        <a:solidFill>
                          <a:schemeClr val="hlink"/>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52965" name="Line 37"/>
          <p:cNvSpPr>
            <a:spLocks noChangeShapeType="1"/>
          </p:cNvSpPr>
          <p:nvPr/>
        </p:nvSpPr>
        <p:spPr bwMode="auto">
          <a:xfrm flipV="1">
            <a:off x="1828800" y="5065713"/>
            <a:ext cx="5849938" cy="14287"/>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252966" name="Picture 38" descr="CSREES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5638800"/>
            <a:ext cx="3124200" cy="911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29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65"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rrowheads="1"/>
          </p:cNvSpPr>
          <p:nvPr>
            <p:ph type="title"/>
          </p:nvPr>
        </p:nvSpPr>
        <p:spPr>
          <a:xfrm>
            <a:off x="381000" y="0"/>
            <a:ext cx="8229600" cy="1143000"/>
          </a:xfrm>
        </p:spPr>
        <p:txBody>
          <a:bodyPr/>
          <a:lstStyle/>
          <a:p>
            <a:r>
              <a:rPr lang="en-US" altLang="en-US" sz="4000">
                <a:solidFill>
                  <a:schemeClr val="hlink"/>
                </a:solidFill>
              </a:rPr>
              <a:t>(1)</a:t>
            </a:r>
            <a:r>
              <a:rPr lang="en-US" altLang="en-US" sz="4000"/>
              <a:t> Cost of Home Lab Methods</a:t>
            </a:r>
          </a:p>
        </p:txBody>
      </p:sp>
      <p:sp>
        <p:nvSpPr>
          <p:cNvPr id="253955" name="Rectangle 3"/>
          <p:cNvSpPr>
            <a:spLocks noGrp="1" noChangeArrowheads="1"/>
          </p:cNvSpPr>
          <p:nvPr>
            <p:ph type="body" sz="half" idx="1"/>
          </p:nvPr>
        </p:nvSpPr>
        <p:spPr/>
        <p:txBody>
          <a:bodyPr/>
          <a:lstStyle/>
          <a:p>
            <a:endParaRPr lang="en-US" altLang="en-US" sz="2800"/>
          </a:p>
          <a:p>
            <a:endParaRPr lang="en-US" altLang="en-US" sz="1600"/>
          </a:p>
          <a:p>
            <a:endParaRPr lang="en-US" altLang="en-US" sz="1600"/>
          </a:p>
        </p:txBody>
      </p:sp>
      <p:graphicFrame>
        <p:nvGraphicFramePr>
          <p:cNvPr id="253956" name="Group 4"/>
          <p:cNvGraphicFramePr>
            <a:graphicFrameLocks noGrp="1"/>
          </p:cNvGraphicFramePr>
          <p:nvPr>
            <p:ph sz="half" idx="2"/>
          </p:nvPr>
        </p:nvGraphicFramePr>
        <p:xfrm>
          <a:off x="533400" y="990600"/>
          <a:ext cx="8229600" cy="5367338"/>
        </p:xfrm>
        <a:graphic>
          <a:graphicData uri="http://schemas.openxmlformats.org/drawingml/2006/table">
            <a:tbl>
              <a:tblPr/>
              <a:tblGrid>
                <a:gridCol w="3124200"/>
                <a:gridCol w="2057400"/>
                <a:gridCol w="3048000"/>
              </a:tblGrid>
              <a:tr h="871538">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1" i="0" u="none" strike="noStrike" cap="none" normalizeH="0" baseline="0">
                          <a:ln>
                            <a:noFill/>
                          </a:ln>
                          <a:solidFill>
                            <a:schemeClr val="tx1"/>
                          </a:solidFill>
                          <a:effectLst>
                            <a:outerShdw blurRad="38100" dist="38100" dir="2700000" algn="tl">
                              <a:srgbClr val="000000"/>
                            </a:outerShdw>
                          </a:effectLst>
                          <a:latin typeface="Garamond" charset="0"/>
                        </a:rPr>
                        <a:t>Method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1" i="0" u="none" strike="noStrike" cap="none" normalizeH="0" baseline="0">
                          <a:ln>
                            <a:noFill/>
                          </a:ln>
                          <a:solidFill>
                            <a:schemeClr val="tx1"/>
                          </a:solidFill>
                          <a:effectLst>
                            <a:outerShdw blurRad="38100" dist="38100" dir="2700000" algn="tl">
                              <a:srgbClr val="000000"/>
                            </a:outerShdw>
                          </a:effectLst>
                          <a:latin typeface="Garamond" charset="0"/>
                        </a:rPr>
                        <a:t>Cost/Sample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1" i="0" u="none" strike="noStrike" cap="none" normalizeH="0" baseline="0">
                          <a:ln>
                            <a:noFill/>
                          </a:ln>
                          <a:solidFill>
                            <a:schemeClr val="tx1"/>
                          </a:solidFill>
                          <a:effectLst>
                            <a:outerShdw blurRad="38100" dist="38100" dir="2700000" algn="tl">
                              <a:srgbClr val="000000"/>
                            </a:outerShdw>
                          </a:effectLst>
                          <a:latin typeface="Garamond" charset="0"/>
                        </a:rPr>
                        <a:t>Additional Costs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Coliscan</a:t>
                      </a:r>
                      <a:r>
                        <a:rPr kumimoji="0" lang="en-US" altLang="en-US" sz="2400" b="0" i="0" u="none" strike="noStrike" cap="none" normalizeH="0" baseline="30000">
                          <a:ln>
                            <a:noFill/>
                          </a:ln>
                          <a:solidFill>
                            <a:schemeClr val="tx1"/>
                          </a:solidFill>
                          <a:effectLst>
                            <a:outerShdw blurRad="38100" dist="38100" dir="2700000" algn="tl">
                              <a:srgbClr val="000000"/>
                            </a:outerShdw>
                          </a:effectLst>
                          <a:latin typeface="Garamond" charset="0"/>
                        </a:rPr>
                        <a:t>®</a:t>
                      </a: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 Easygel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$1.85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Incubator (varies)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3M</a:t>
                      </a:r>
                      <a:r>
                        <a:rPr kumimoji="0" lang="en-US" altLang="en-US" sz="1800" b="0" i="0" u="none" strike="noStrike" cap="none" normalizeH="0" baseline="30000">
                          <a:ln>
                            <a:noFill/>
                          </a:ln>
                          <a:solidFill>
                            <a:schemeClr val="tx1"/>
                          </a:solidFill>
                          <a:effectLst>
                            <a:outerShdw blurRad="38100" dist="38100" dir="2700000" algn="tl">
                              <a:srgbClr val="000000"/>
                            </a:outerShdw>
                          </a:effectLst>
                          <a:latin typeface="Garamond" charset="0"/>
                        </a:rPr>
                        <a:t>TM</a:t>
                      </a: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 Petrifilm</a:t>
                      </a:r>
                      <a:r>
                        <a:rPr kumimoji="0" lang="en-US" altLang="en-US" sz="1800" b="0" i="0" u="none" strike="noStrike" cap="none" normalizeH="0" baseline="30000">
                          <a:ln>
                            <a:noFill/>
                          </a:ln>
                          <a:solidFill>
                            <a:schemeClr val="tx1"/>
                          </a:solidFill>
                          <a:effectLst>
                            <a:outerShdw blurRad="38100" dist="38100" dir="2700000" algn="tl">
                              <a:srgbClr val="000000"/>
                            </a:outerShdw>
                          </a:effectLst>
                          <a:latin typeface="Garamond" charset="0"/>
                        </a:rPr>
                        <a:t>TM</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$1.06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Incubator (varies)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52550">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Coliscan</a:t>
                      </a:r>
                      <a:r>
                        <a:rPr kumimoji="0" lang="en-US" altLang="en-US" sz="2400" b="0" i="0" u="none" strike="noStrike" cap="none" normalizeH="0" baseline="30000">
                          <a:ln>
                            <a:noFill/>
                          </a:ln>
                          <a:solidFill>
                            <a:schemeClr val="tx1"/>
                          </a:solidFill>
                          <a:effectLst>
                            <a:outerShdw blurRad="38100" dist="38100" dir="2700000" algn="tl">
                              <a:srgbClr val="000000"/>
                            </a:outerShdw>
                          </a:effectLst>
                          <a:latin typeface="Garamond" charset="0"/>
                        </a:rPr>
                        <a:t>®</a:t>
                      </a: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 MF</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$1.70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Incubator (varies)</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Filter apparatus </a:t>
                      </a:r>
                      <a:r>
                        <a:rPr kumimoji="0" lang="en-US" altLang="en-US" sz="2000" b="0" i="0" u="none" strike="noStrike" cap="none" normalizeH="0" baseline="0">
                          <a:ln>
                            <a:noFill/>
                          </a:ln>
                          <a:solidFill>
                            <a:schemeClr val="tx1"/>
                          </a:solidFill>
                          <a:effectLst>
                            <a:outerShdw blurRad="38100" dist="38100" dir="2700000" algn="tl">
                              <a:srgbClr val="000000"/>
                            </a:outerShdw>
                          </a:effectLst>
                          <a:latin typeface="Garamond" charset="0"/>
                        </a:rPr>
                        <a:t>($7.00)</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Syringe &amp; hose </a:t>
                      </a:r>
                      <a:r>
                        <a:rPr kumimoji="0" lang="en-US" altLang="en-US" sz="2000" b="0" i="0" u="none" strike="noStrike" cap="none" normalizeH="0" baseline="0">
                          <a:ln>
                            <a:noFill/>
                          </a:ln>
                          <a:solidFill>
                            <a:schemeClr val="tx1"/>
                          </a:solidFill>
                          <a:effectLst>
                            <a:outerShdw blurRad="38100" dist="38100" dir="2700000" algn="tl">
                              <a:srgbClr val="000000"/>
                            </a:outerShdw>
                          </a:effectLst>
                          <a:latin typeface="Garamond" charset="0"/>
                        </a:rPr>
                        <a:t>($2.50)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Colisure</a:t>
                      </a:r>
                      <a:r>
                        <a:rPr kumimoji="0" lang="en-US" altLang="en-US" sz="1800" b="0" i="0" u="none" strike="noStrike" cap="none" normalizeH="0" baseline="30000">
                          <a:ln>
                            <a:noFill/>
                          </a:ln>
                          <a:solidFill>
                            <a:schemeClr val="tx1"/>
                          </a:solidFill>
                          <a:effectLst>
                            <a:outerShdw blurRad="38100" dist="38100" dir="2700000" algn="tl">
                              <a:srgbClr val="000000"/>
                            </a:outerShdw>
                          </a:effectLst>
                          <a:latin typeface="Garamond" charset="0"/>
                        </a:rPr>
                        <a:t>TM</a:t>
                      </a: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 Method  with the IDEXX Quanti-Tray</a:t>
                      </a:r>
                      <a:r>
                        <a:rPr kumimoji="0" lang="en-US" altLang="en-US" sz="2400" b="0" i="0" u="none" strike="noStrike" cap="none" normalizeH="0" baseline="30000">
                          <a:ln>
                            <a:noFill/>
                          </a:ln>
                          <a:solidFill>
                            <a:schemeClr val="tx1"/>
                          </a:solidFill>
                          <a:effectLst>
                            <a:outerShdw blurRad="38100" dist="38100" dir="2700000" algn="tl">
                              <a:srgbClr val="000000"/>
                            </a:outerShdw>
                          </a:effectLst>
                          <a:latin typeface="Garamond" charset="0"/>
                        </a:rPr>
                        <a:t>®</a:t>
                      </a: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/2000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1" i="0" u="none" strike="noStrike" cap="none" normalizeH="0" baseline="0">
                          <a:ln>
                            <a:noFill/>
                          </a:ln>
                          <a:solidFill>
                            <a:schemeClr val="hlink"/>
                          </a:solidFill>
                          <a:effectLst>
                            <a:outerShdw blurRad="38100" dist="38100" dir="2700000" algn="tl">
                              <a:srgbClr val="000000"/>
                            </a:outerShdw>
                          </a:effectLst>
                          <a:latin typeface="Garamond" charset="0"/>
                        </a:rPr>
                        <a:t>$5.45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Incubator (varies)</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1" i="0" u="none" strike="noStrike" cap="none" normalizeH="0" baseline="0">
                          <a:ln>
                            <a:noFill/>
                          </a:ln>
                          <a:solidFill>
                            <a:schemeClr val="hlink"/>
                          </a:solidFill>
                          <a:effectLst>
                            <a:outerShdw blurRad="38100" dist="38100" dir="2700000" algn="tl">
                              <a:srgbClr val="000000"/>
                            </a:outerShdw>
                          </a:effectLst>
                          <a:latin typeface="Garamond" charset="0"/>
                        </a:rPr>
                        <a:t>Sealer ($4,000)</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UV light &amp; box ($240)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53982" name="Oval 30"/>
          <p:cNvSpPr>
            <a:spLocks noChangeArrowheads="1"/>
          </p:cNvSpPr>
          <p:nvPr/>
        </p:nvSpPr>
        <p:spPr bwMode="auto">
          <a:xfrm>
            <a:off x="3810000" y="1676400"/>
            <a:ext cx="1693863" cy="2970213"/>
          </a:xfrm>
          <a:prstGeom prst="ellipse">
            <a:avLst/>
          </a:prstGeom>
          <a:noFill/>
          <a:ln w="285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3983" name="Rectangle 31"/>
          <p:cNvSpPr>
            <a:spLocks noChangeArrowheads="1"/>
          </p:cNvSpPr>
          <p:nvPr/>
        </p:nvSpPr>
        <p:spPr bwMode="auto">
          <a:xfrm>
            <a:off x="2286000" y="33338"/>
            <a:ext cx="4572000" cy="679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endParaRPr lang="en-US" altLang="en-US" sz="4400">
              <a:effectLst>
                <a:outerShdw blurRad="38100" dist="38100" dir="2700000" algn="tl">
                  <a:srgbClr val="000000"/>
                </a:outerShdw>
              </a:effectLst>
            </a:endParaRPr>
          </a:p>
          <a:p>
            <a:pPr eaLnBrk="1" hangingPunct="1">
              <a:spcBef>
                <a:spcPct val="50000"/>
              </a:spcBef>
            </a:pPr>
            <a:endParaRPr lang="en-US" altLang="en-US" sz="4400">
              <a:effectLst>
                <a:outerShdw blurRad="38100" dist="38100" dir="2700000" algn="tl">
                  <a:srgbClr val="000000"/>
                </a:outerShdw>
              </a:effectLst>
            </a:endParaRPr>
          </a:p>
          <a:p>
            <a:pPr eaLnBrk="1" hangingPunct="1">
              <a:spcBef>
                <a:spcPct val="50000"/>
              </a:spcBef>
            </a:pPr>
            <a:endParaRPr lang="en-US" altLang="en-US" sz="4400">
              <a:effectLst>
                <a:outerShdw blurRad="38100" dist="38100" dir="2700000" algn="tl">
                  <a:srgbClr val="000000"/>
                </a:outerShdw>
              </a:effectLst>
            </a:endParaRPr>
          </a:p>
          <a:p>
            <a:pPr eaLnBrk="1" hangingPunct="1">
              <a:spcBef>
                <a:spcPct val="50000"/>
              </a:spcBef>
            </a:pPr>
            <a:endParaRPr lang="en-US" altLang="en-US" sz="4400">
              <a:effectLst>
                <a:outerShdw blurRad="38100" dist="38100" dir="2700000" algn="tl">
                  <a:srgbClr val="000000"/>
                </a:outerShdw>
              </a:effectLst>
            </a:endParaRPr>
          </a:p>
          <a:p>
            <a:pPr eaLnBrk="1" hangingPunct="1">
              <a:spcBef>
                <a:spcPct val="50000"/>
              </a:spcBef>
            </a:pPr>
            <a:endParaRPr lang="en-US" altLang="en-US" sz="4400">
              <a:effectLst>
                <a:outerShdw blurRad="38100" dist="38100" dir="2700000" algn="tl">
                  <a:srgbClr val="000000"/>
                </a:outerShdw>
              </a:effectLst>
            </a:endParaRPr>
          </a:p>
          <a:p>
            <a:pPr eaLnBrk="1" hangingPunct="1">
              <a:spcBef>
                <a:spcPct val="50000"/>
              </a:spcBef>
            </a:pPr>
            <a:endParaRPr lang="en-US" altLang="en-US" sz="4400">
              <a:effectLst>
                <a:outerShdw blurRad="38100" dist="38100" dir="2700000" algn="tl">
                  <a:srgbClr val="000000"/>
                </a:outerShdw>
              </a:effectLst>
            </a:endParaRPr>
          </a:p>
          <a:p>
            <a:pPr eaLnBrk="1" hangingPunct="1">
              <a:spcBef>
                <a:spcPct val="50000"/>
              </a:spcBef>
            </a:pPr>
            <a:endParaRPr lang="en-US" altLang="en-US" sz="4400">
              <a:effectLst>
                <a:outerShdw blurRad="38100" dist="38100" dir="2700000" algn="tl">
                  <a:srgbClr val="000000"/>
                </a:outerShdw>
              </a:effectLst>
            </a:endParaRPr>
          </a:p>
        </p:txBody>
      </p:sp>
      <p:pic>
        <p:nvPicPr>
          <p:cNvPr id="253984" name="Picture 32" descr="CSREES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5943600"/>
            <a:ext cx="2438400" cy="71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3982"/>
                                        </p:tgtEl>
                                        <p:attrNameLst>
                                          <p:attrName>style.visibility</p:attrName>
                                        </p:attrNameLst>
                                      </p:cBhvr>
                                      <p:to>
                                        <p:strVal val="visible"/>
                                      </p:to>
                                    </p:set>
                                    <p:animEffect transition="in" filter="fade">
                                      <p:cBhvr>
                                        <p:cTn id="7" dur="1000"/>
                                        <p:tgtEl>
                                          <p:spTgt spid="253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82"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Rot="1" noChangeArrowheads="1"/>
          </p:cNvSpPr>
          <p:nvPr>
            <p:ph type="title"/>
          </p:nvPr>
        </p:nvSpPr>
        <p:spPr/>
        <p:txBody>
          <a:bodyPr/>
          <a:lstStyle/>
          <a:p>
            <a:r>
              <a:rPr lang="en-US" altLang="en-US"/>
              <a:t>Credits</a:t>
            </a:r>
          </a:p>
        </p:txBody>
      </p:sp>
      <p:sp>
        <p:nvSpPr>
          <p:cNvPr id="256003" name="Rectangle 3"/>
          <p:cNvSpPr>
            <a:spLocks noGrp="1" noChangeArrowheads="1"/>
          </p:cNvSpPr>
          <p:nvPr>
            <p:ph type="body" idx="1"/>
          </p:nvPr>
        </p:nvSpPr>
        <p:spPr/>
        <p:txBody>
          <a:bodyPr/>
          <a:lstStyle/>
          <a:p>
            <a:r>
              <a:rPr lang="en-US" altLang="en-US"/>
              <a:t>Paul Vendrell, UGA Cooperative Extension</a:t>
            </a:r>
          </a:p>
          <a:p>
            <a:r>
              <a:rPr lang="en-US" altLang="en-US"/>
              <a:t>Kris Stepenuck, USDA CSREES Great Lakes Regional Water Quality Program</a:t>
            </a:r>
          </a:p>
        </p:txBody>
      </p:sp>
      <p:sp>
        <p:nvSpPr>
          <p:cNvPr id="256004" name="Rectangle 4"/>
          <p:cNvSpPr>
            <a:spLocks noChangeArrowheads="1"/>
          </p:cNvSpPr>
          <p:nvPr/>
        </p:nvSpPr>
        <p:spPr bwMode="auto">
          <a:xfrm>
            <a:off x="1981200" y="3810000"/>
            <a:ext cx="4572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a:effectLst>
                  <a:outerShdw blurRad="38100" dist="38100" dir="2700000" algn="tl">
                    <a:srgbClr val="000000"/>
                  </a:outerShdw>
                </a:effectLst>
              </a:rPr>
              <a:t>Presentation compiled by:</a:t>
            </a:r>
          </a:p>
          <a:p>
            <a:r>
              <a:rPr lang="en-US" altLang="en-US" sz="2400">
                <a:effectLst>
                  <a:outerShdw blurRad="38100" dist="38100" dir="2700000" algn="tl">
                    <a:srgbClr val="000000"/>
                  </a:outerShdw>
                </a:effectLst>
              </a:rPr>
              <a:t>Frank Henning</a:t>
            </a:r>
          </a:p>
          <a:p>
            <a:r>
              <a:rPr lang="en-US" altLang="en-US" sz="2400">
                <a:effectLst>
                  <a:outerShdw blurRad="38100" dist="38100" dir="2700000" algn="tl">
                    <a:srgbClr val="000000"/>
                  </a:outerShdw>
                </a:effectLst>
              </a:rPr>
              <a:t>UGA Watershed Extension Agent</a:t>
            </a:r>
          </a:p>
          <a:p>
            <a:r>
              <a:rPr lang="en-US" altLang="en-US" sz="2400">
                <a:effectLst>
                  <a:outerShdw blurRad="38100" dist="38100" dir="2700000" algn="tl">
                    <a:srgbClr val="000000"/>
                  </a:outerShdw>
                </a:effectLst>
              </a:rPr>
              <a:t>Upper Oconee Watershed, GA</a:t>
            </a:r>
          </a:p>
          <a:p>
            <a:r>
              <a:rPr lang="en-US" altLang="en-US" sz="2400">
                <a:effectLst>
                  <a:outerShdw blurRad="38100" dist="38100" dir="2700000" algn="tl">
                    <a:srgbClr val="000000"/>
                  </a:outerShdw>
                </a:effectLst>
              </a:rPr>
              <a:t>fhenning@uga.edu</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nutrienttradings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525588"/>
            <a:ext cx="3371850" cy="4494212"/>
          </a:xfrm>
          <a:prstGeom prst="rect">
            <a:avLst/>
          </a:prstGeom>
          <a:noFill/>
          <a:extLst>
            <a:ext uri="{909E8E84-426E-40DD-AFC4-6F175D3DCCD1}">
              <a14:hiddenFill xmlns:a14="http://schemas.microsoft.com/office/drawing/2010/main">
                <a:solidFill>
                  <a:srgbClr val="FFFFFF"/>
                </a:solidFill>
              </a14:hiddenFill>
            </a:ext>
          </a:extLst>
        </p:spPr>
      </p:pic>
      <p:sp>
        <p:nvSpPr>
          <p:cNvPr id="84995" name="Rectangle 3"/>
          <p:cNvSpPr>
            <a:spLocks noGrp="1" noRot="1" noChangeArrowheads="1"/>
          </p:cNvSpPr>
          <p:nvPr>
            <p:ph type="title"/>
          </p:nvPr>
        </p:nvSpPr>
        <p:spPr/>
        <p:txBody>
          <a:bodyPr/>
          <a:lstStyle/>
          <a:p>
            <a:r>
              <a:rPr lang="en-US" altLang="en-US" b="0">
                <a:solidFill>
                  <a:schemeClr val="tx1"/>
                </a:solidFill>
                <a:latin typeface="Times New Roman" charset="0"/>
              </a:rPr>
              <a:t>Watershed Assessment</a:t>
            </a:r>
          </a:p>
        </p:txBody>
      </p:sp>
      <p:sp>
        <p:nvSpPr>
          <p:cNvPr id="84996" name="Rectangle 4"/>
          <p:cNvSpPr>
            <a:spLocks noGrp="1" noChangeArrowheads="1"/>
          </p:cNvSpPr>
          <p:nvPr>
            <p:ph type="body" idx="1"/>
          </p:nvPr>
        </p:nvSpPr>
        <p:spPr>
          <a:xfrm>
            <a:off x="304800" y="1447800"/>
            <a:ext cx="8229600" cy="4144963"/>
          </a:xfrm>
        </p:spPr>
        <p:txBody>
          <a:bodyPr/>
          <a:lstStyle/>
          <a:p>
            <a:pPr>
              <a:lnSpc>
                <a:spcPct val="90000"/>
              </a:lnSpc>
              <a:buClr>
                <a:schemeClr val="tx1"/>
              </a:buClr>
            </a:pPr>
            <a:r>
              <a:rPr lang="en-US" altLang="en-US" sz="2400"/>
              <a:t>Oil and Chemicals</a:t>
            </a:r>
          </a:p>
          <a:p>
            <a:pPr lvl="1">
              <a:lnSpc>
                <a:spcPct val="90000"/>
              </a:lnSpc>
              <a:buClr>
                <a:schemeClr val="tx1"/>
              </a:buClr>
            </a:pPr>
            <a:r>
              <a:rPr lang="en-US" altLang="en-US" sz="2000"/>
              <a:t>Urban, agricultural and industrial runoff</a:t>
            </a:r>
          </a:p>
          <a:p>
            <a:pPr>
              <a:lnSpc>
                <a:spcPct val="90000"/>
              </a:lnSpc>
              <a:buClr>
                <a:schemeClr val="tx1"/>
              </a:buClr>
            </a:pPr>
            <a:r>
              <a:rPr lang="en-US" altLang="en-US" sz="2400"/>
              <a:t>Bacteria </a:t>
            </a:r>
          </a:p>
          <a:p>
            <a:pPr lvl="1">
              <a:lnSpc>
                <a:spcPct val="90000"/>
              </a:lnSpc>
              <a:buClr>
                <a:schemeClr val="tx1"/>
              </a:buClr>
            </a:pPr>
            <a:r>
              <a:rPr lang="en-US" altLang="en-US" sz="2000"/>
              <a:t>Animal waste, urban runoff,</a:t>
            </a:r>
          </a:p>
          <a:p>
            <a:pPr lvl="1">
              <a:lnSpc>
                <a:spcPct val="90000"/>
              </a:lnSpc>
              <a:buClr>
                <a:schemeClr val="tx1"/>
              </a:buClr>
              <a:buFont typeface="Wingdings" charset="2"/>
              <a:buNone/>
            </a:pPr>
            <a:r>
              <a:rPr lang="en-US" altLang="en-US" sz="2000"/>
              <a:t>   wildlife</a:t>
            </a:r>
          </a:p>
          <a:p>
            <a:pPr>
              <a:lnSpc>
                <a:spcPct val="90000"/>
              </a:lnSpc>
              <a:buClr>
                <a:schemeClr val="tx1"/>
              </a:buClr>
            </a:pPr>
            <a:r>
              <a:rPr lang="en-US" altLang="en-US" sz="2400"/>
              <a:t>Nutrients / euthrophication</a:t>
            </a:r>
          </a:p>
          <a:p>
            <a:pPr lvl="1">
              <a:lnSpc>
                <a:spcPct val="90000"/>
              </a:lnSpc>
              <a:buClr>
                <a:schemeClr val="tx1"/>
              </a:buClr>
            </a:pPr>
            <a:r>
              <a:rPr lang="en-US" altLang="en-US" sz="2000"/>
              <a:t>Point sources, Urban runoff, </a:t>
            </a:r>
          </a:p>
          <a:p>
            <a:pPr lvl="1">
              <a:lnSpc>
                <a:spcPct val="90000"/>
              </a:lnSpc>
              <a:buClr>
                <a:schemeClr val="tx1"/>
              </a:buClr>
              <a:buFont typeface="Wingdings" charset="2"/>
              <a:buNone/>
            </a:pPr>
            <a:r>
              <a:rPr lang="en-US" altLang="en-US" sz="2000"/>
              <a:t>   Animal waste and fertilizers</a:t>
            </a:r>
          </a:p>
          <a:p>
            <a:pPr>
              <a:lnSpc>
                <a:spcPct val="90000"/>
              </a:lnSpc>
              <a:buClr>
                <a:schemeClr val="tx1"/>
              </a:buClr>
            </a:pPr>
            <a:r>
              <a:rPr lang="en-US" altLang="en-US" sz="2400"/>
              <a:t>Sediment</a:t>
            </a:r>
          </a:p>
          <a:p>
            <a:pPr lvl="1">
              <a:lnSpc>
                <a:spcPct val="90000"/>
              </a:lnSpc>
              <a:buClr>
                <a:schemeClr val="tx1"/>
              </a:buClr>
            </a:pPr>
            <a:r>
              <a:rPr lang="en-US" altLang="en-US" sz="2000"/>
              <a:t>Development, Cropland,</a:t>
            </a:r>
          </a:p>
          <a:p>
            <a:pPr lvl="1">
              <a:lnSpc>
                <a:spcPct val="90000"/>
              </a:lnSpc>
              <a:buClr>
                <a:schemeClr val="tx1"/>
              </a:buClr>
              <a:buFont typeface="Wingdings" charset="2"/>
              <a:buNone/>
            </a:pPr>
            <a:r>
              <a:rPr lang="en-US" altLang="en-US" sz="2000"/>
              <a:t>    Streambanks, Roads	</a:t>
            </a:r>
          </a:p>
        </p:txBody>
      </p:sp>
      <p:sp>
        <p:nvSpPr>
          <p:cNvPr id="84997" name="Line 5"/>
          <p:cNvSpPr>
            <a:spLocks noChangeShapeType="1"/>
          </p:cNvSpPr>
          <p:nvPr/>
        </p:nvSpPr>
        <p:spPr bwMode="auto">
          <a:xfrm>
            <a:off x="533400" y="1219200"/>
            <a:ext cx="8001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a:xfrm>
            <a:off x="-152400" y="152400"/>
            <a:ext cx="6248400" cy="1143000"/>
          </a:xfrm>
        </p:spPr>
        <p:txBody>
          <a:bodyPr/>
          <a:lstStyle/>
          <a:p>
            <a:r>
              <a:rPr lang="en-US" altLang="en-US"/>
              <a:t>Nonpoint Source</a:t>
            </a:r>
          </a:p>
        </p:txBody>
      </p:sp>
      <p:sp>
        <p:nvSpPr>
          <p:cNvPr id="86019" name="Rectangle 3"/>
          <p:cNvSpPr>
            <a:spLocks noGrp="1" noChangeArrowheads="1"/>
          </p:cNvSpPr>
          <p:nvPr>
            <p:ph type="body" sz="half" idx="1"/>
          </p:nvPr>
        </p:nvSpPr>
        <p:spPr>
          <a:xfrm>
            <a:off x="-152400" y="1295400"/>
            <a:ext cx="6477000" cy="762000"/>
          </a:xfrm>
        </p:spPr>
        <p:txBody>
          <a:bodyPr/>
          <a:lstStyle/>
          <a:p>
            <a:pPr lvl="2">
              <a:lnSpc>
                <a:spcPct val="80000"/>
              </a:lnSpc>
              <a:buFont typeface="Wingdings" charset="2"/>
              <a:buNone/>
            </a:pPr>
            <a:r>
              <a:rPr lang="en-US" altLang="en-US"/>
              <a:t>The #1 cause of water quality problems </a:t>
            </a:r>
          </a:p>
          <a:p>
            <a:pPr lvl="1">
              <a:lnSpc>
                <a:spcPct val="80000"/>
              </a:lnSpc>
              <a:buFont typeface="Wingdings" charset="2"/>
              <a:buNone/>
            </a:pPr>
            <a:r>
              <a:rPr lang="en-US" altLang="en-US" sz="900"/>
              <a:t/>
            </a:r>
            <a:br>
              <a:rPr lang="en-US" altLang="en-US" sz="900"/>
            </a:br>
            <a:endParaRPr lang="en-US" altLang="en-US" sz="900"/>
          </a:p>
        </p:txBody>
      </p:sp>
      <p:graphicFrame>
        <p:nvGraphicFramePr>
          <p:cNvPr id="86020" name="Object 4"/>
          <p:cNvGraphicFramePr>
            <a:graphicFrameLocks noChangeAspect="1"/>
          </p:cNvGraphicFramePr>
          <p:nvPr>
            <p:ph sz="half" idx="2"/>
          </p:nvPr>
        </p:nvGraphicFramePr>
        <p:xfrm>
          <a:off x="6172200" y="152400"/>
          <a:ext cx="2667000" cy="2357438"/>
        </p:xfrm>
        <a:graphic>
          <a:graphicData uri="http://schemas.openxmlformats.org/presentationml/2006/ole">
            <mc:AlternateContent xmlns:mc="http://schemas.openxmlformats.org/markup-compatibility/2006">
              <mc:Choice xmlns:v="urn:schemas-microsoft-com:vml" Requires="v">
                <p:oleObj spid="_x0000_s86027" name="Image Document" r:id="rId3" imgW="5972040" imgH="3981600" progId="Imaging.Document">
                  <p:embed/>
                </p:oleObj>
              </mc:Choice>
              <mc:Fallback>
                <p:oleObj name="Image Document" r:id="rId3" imgW="5972040" imgH="3981600" progId="Imaging.Document">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r="24529"/>
                      <a:stretch>
                        <a:fillRect/>
                      </a:stretch>
                    </p:blipFill>
                    <p:spPr bwMode="auto">
                      <a:xfrm>
                        <a:off x="6172200" y="152400"/>
                        <a:ext cx="2667000" cy="235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860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572000"/>
            <a:ext cx="2743200" cy="2141538"/>
          </a:xfrm>
          <a:prstGeom prst="rect">
            <a:avLst/>
          </a:prstGeom>
          <a:noFill/>
          <a:extLst>
            <a:ext uri="{909E8E84-426E-40DD-AFC4-6F175D3DCCD1}">
              <a14:hiddenFill xmlns:a14="http://schemas.microsoft.com/office/drawing/2010/main">
                <a:solidFill>
                  <a:srgbClr val="FFFFFF"/>
                </a:solidFill>
              </a14:hiddenFill>
            </a:ext>
          </a:extLst>
        </p:spPr>
      </p:pic>
      <p:pic>
        <p:nvPicPr>
          <p:cNvPr id="86022" name="Picture 6" descr="Septic%20Tank%20Job1"/>
          <p:cNvPicPr>
            <a:picLocks noChangeAspect="1" noChangeArrowheads="1"/>
          </p:cNvPicPr>
          <p:nvPr/>
        </p:nvPicPr>
        <p:blipFill>
          <a:blip r:embed="rId6">
            <a:extLst>
              <a:ext uri="{28A0092B-C50C-407E-A947-70E740481C1C}">
                <a14:useLocalDpi xmlns:a14="http://schemas.microsoft.com/office/drawing/2010/main" val="0"/>
              </a:ext>
            </a:extLst>
          </a:blip>
          <a:srcRect l="7999"/>
          <a:stretch>
            <a:fillRect/>
          </a:stretch>
        </p:blipFill>
        <p:spPr bwMode="auto">
          <a:xfrm>
            <a:off x="304800" y="2057400"/>
            <a:ext cx="2743200" cy="2265363"/>
          </a:xfrm>
          <a:prstGeom prst="rect">
            <a:avLst/>
          </a:prstGeom>
          <a:noFill/>
          <a:extLst>
            <a:ext uri="{909E8E84-426E-40DD-AFC4-6F175D3DCCD1}">
              <a14:hiddenFill xmlns:a14="http://schemas.microsoft.com/office/drawing/2010/main">
                <a:solidFill>
                  <a:srgbClr val="FFFFFF"/>
                </a:solidFill>
              </a14:hiddenFill>
            </a:ext>
          </a:extLst>
        </p:spPr>
      </p:pic>
      <p:pic>
        <p:nvPicPr>
          <p:cNvPr id="86023" name="Picture 7" descr="geeseonshore"/>
          <p:cNvPicPr>
            <a:picLocks noChangeAspect="1" noChangeArrowheads="1"/>
          </p:cNvPicPr>
          <p:nvPr/>
        </p:nvPicPr>
        <p:blipFill>
          <a:blip r:embed="rId7">
            <a:extLst>
              <a:ext uri="{28A0092B-C50C-407E-A947-70E740481C1C}">
                <a14:useLocalDpi xmlns:a14="http://schemas.microsoft.com/office/drawing/2010/main" val="0"/>
              </a:ext>
            </a:extLst>
          </a:blip>
          <a:srcRect l="19438" t="5351" r="5501" b="2505"/>
          <a:stretch>
            <a:fillRect/>
          </a:stretch>
        </p:blipFill>
        <p:spPr bwMode="auto">
          <a:xfrm>
            <a:off x="3276600" y="2133600"/>
            <a:ext cx="2667000" cy="2144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6024" name="Picture 8" descr="DSCN0115"/>
          <p:cNvPicPr>
            <a:picLocks noChangeAspect="1" noChangeArrowheads="1"/>
          </p:cNvPicPr>
          <p:nvPr/>
        </p:nvPicPr>
        <p:blipFill>
          <a:blip r:embed="rId8">
            <a:extLst>
              <a:ext uri="{28A0092B-C50C-407E-A947-70E740481C1C}">
                <a14:useLocalDpi xmlns:a14="http://schemas.microsoft.com/office/drawing/2010/main" val="0"/>
              </a:ext>
            </a:extLst>
          </a:blip>
          <a:srcRect r="2777"/>
          <a:stretch>
            <a:fillRect/>
          </a:stretch>
        </p:blipFill>
        <p:spPr bwMode="auto">
          <a:xfrm>
            <a:off x="3276600" y="4648200"/>
            <a:ext cx="26670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86025" name="Picture 9" descr="039_39"/>
          <p:cNvPicPr>
            <a:picLocks noChangeAspect="1" noChangeArrowheads="1"/>
          </p:cNvPicPr>
          <p:nvPr/>
        </p:nvPicPr>
        <p:blipFill>
          <a:blip r:embed="rId9">
            <a:lum bright="30000" contrast="42000"/>
            <a:extLst>
              <a:ext uri="{28A0092B-C50C-407E-A947-70E740481C1C}">
                <a14:useLocalDpi xmlns:a14="http://schemas.microsoft.com/office/drawing/2010/main" val="0"/>
              </a:ext>
            </a:extLst>
          </a:blip>
          <a:srcRect l="2438" t="20520" b="24817"/>
          <a:stretch>
            <a:fillRect/>
          </a:stretch>
        </p:blipFill>
        <p:spPr bwMode="auto">
          <a:xfrm>
            <a:off x="6172200" y="2514600"/>
            <a:ext cx="2667000" cy="2236788"/>
          </a:xfrm>
          <a:prstGeom prst="rect">
            <a:avLst/>
          </a:prstGeom>
          <a:noFill/>
          <a:ln w="9525">
            <a:solidFill>
              <a:srgbClr val="333300"/>
            </a:solidFill>
            <a:miter lim="800000"/>
            <a:headEnd/>
            <a:tailEnd/>
          </a:ln>
          <a:extLst>
            <a:ext uri="{909E8E84-426E-40DD-AFC4-6F175D3DCCD1}">
              <a14:hiddenFill xmlns:a14="http://schemas.microsoft.com/office/drawing/2010/main">
                <a:solidFill>
                  <a:srgbClr val="FFFFFF"/>
                </a:solidFill>
              </a14:hiddenFill>
            </a:ext>
          </a:extLst>
        </p:spPr>
      </p:pic>
      <p:pic>
        <p:nvPicPr>
          <p:cNvPr id="86026" name="Picture 10" descr="washing paint brush"/>
          <p:cNvPicPr>
            <a:picLocks noChangeAspect="1" noChangeArrowheads="1"/>
          </p:cNvPicPr>
          <p:nvPr/>
        </p:nvPicPr>
        <p:blipFill>
          <a:blip r:embed="rId10">
            <a:extLst>
              <a:ext uri="{28A0092B-C50C-407E-A947-70E740481C1C}">
                <a14:useLocalDpi xmlns:a14="http://schemas.microsoft.com/office/drawing/2010/main" val="0"/>
              </a:ext>
            </a:extLst>
          </a:blip>
          <a:srcRect l="3279" r="1897"/>
          <a:stretch>
            <a:fillRect/>
          </a:stretch>
        </p:blipFill>
        <p:spPr bwMode="auto">
          <a:xfrm>
            <a:off x="6172200" y="4724400"/>
            <a:ext cx="2667000" cy="2049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60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362200"/>
            <a:ext cx="4876800" cy="4084638"/>
          </a:xfrm>
          <a:prstGeom prst="rect">
            <a:avLst/>
          </a:prstGeom>
          <a:noFill/>
          <a:extLst>
            <a:ext uri="{909E8E84-426E-40DD-AFC4-6F175D3DCCD1}">
              <a14:hiddenFill xmlns:a14="http://schemas.microsoft.com/office/drawing/2010/main">
                <a:solidFill>
                  <a:srgbClr val="FFFFFF"/>
                </a:solidFill>
              </a14:hiddenFill>
            </a:ext>
          </a:extLst>
        </p:spPr>
      </p:pic>
      <p:sp>
        <p:nvSpPr>
          <p:cNvPr id="87043" name="Text Box 3"/>
          <p:cNvSpPr txBox="1">
            <a:spLocks noChangeArrowheads="1"/>
          </p:cNvSpPr>
          <p:nvPr/>
        </p:nvSpPr>
        <p:spPr bwMode="auto">
          <a:xfrm>
            <a:off x="1905000" y="455613"/>
            <a:ext cx="5537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r>
              <a:rPr lang="en-US" altLang="en-US" sz="4000" b="0">
                <a:effectLst/>
                <a:latin typeface="Garamond" charset="0"/>
              </a:rPr>
              <a:t>Nonpoint Source Pollution</a:t>
            </a:r>
          </a:p>
        </p:txBody>
      </p:sp>
      <p:sp>
        <p:nvSpPr>
          <p:cNvPr id="87044" name="Text Box 4"/>
          <p:cNvSpPr txBox="1">
            <a:spLocks noChangeArrowheads="1"/>
          </p:cNvSpPr>
          <p:nvPr/>
        </p:nvSpPr>
        <p:spPr bwMode="auto">
          <a:xfrm>
            <a:off x="215900" y="1219200"/>
            <a:ext cx="4849813" cy="165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spcBef>
                <a:spcPct val="20000"/>
              </a:spcBef>
              <a:buClr>
                <a:schemeClr val="tx1"/>
              </a:buClr>
              <a:buSzPct val="70000"/>
              <a:buFont typeface="Wingdings" charset="2"/>
              <a:buChar char="Ø"/>
            </a:pPr>
            <a:r>
              <a:rPr lang="en-US" altLang="en-US" sz="3200" b="0">
                <a:effectLst>
                  <a:outerShdw blurRad="38100" dist="38100" dir="2700000" algn="tl">
                    <a:srgbClr val="000000"/>
                  </a:outerShdw>
                </a:effectLst>
                <a:latin typeface="Garamond" charset="0"/>
              </a:rPr>
              <a:t>No easily identifiable source</a:t>
            </a:r>
          </a:p>
          <a:p>
            <a:pPr eaLnBrk="1" hangingPunct="1">
              <a:spcBef>
                <a:spcPct val="20000"/>
              </a:spcBef>
              <a:buClr>
                <a:schemeClr val="tx1"/>
              </a:buClr>
              <a:buSzPct val="70000"/>
              <a:buFont typeface="Wingdings" charset="2"/>
              <a:buChar char="Ø"/>
            </a:pPr>
            <a:r>
              <a:rPr lang="en-US" altLang="en-US" sz="3200" b="0">
                <a:effectLst>
                  <a:outerShdw blurRad="38100" dist="38100" dir="2700000" algn="tl">
                    <a:srgbClr val="000000"/>
                  </a:outerShdw>
                </a:effectLst>
                <a:latin typeface="Garamond" charset="0"/>
              </a:rPr>
              <a:t>Everyone contributes</a:t>
            </a:r>
            <a:endParaRPr lang="en-US" altLang="en-US" sz="3200">
              <a:effectLst>
                <a:outerShdw blurRad="38100" dist="38100" dir="2700000" algn="tl">
                  <a:srgbClr val="000000"/>
                </a:outerShdw>
              </a:effectLst>
              <a:latin typeface="Garamond" charset="0"/>
            </a:endParaRPr>
          </a:p>
          <a:p>
            <a:endParaRPr lang="en-US" altLang="en-US" sz="3200" b="0">
              <a:effectLst/>
              <a:latin typeface="Garamond"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8" name="Rectangle 4"/>
          <p:cNvSpPr>
            <a:spLocks noChangeArrowheads="1"/>
          </p:cNvSpPr>
          <p:nvPr/>
        </p:nvSpPr>
        <p:spPr bwMode="auto">
          <a:xfrm>
            <a:off x="304800" y="1600200"/>
            <a:ext cx="8458200" cy="447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200">
                <a:solidFill>
                  <a:schemeClr val="tx1"/>
                </a:solidFill>
                <a:effectLst>
                  <a:outerShdw blurRad="38100" dist="38100" dir="2700000" algn="tl">
                    <a:srgbClr val="000000"/>
                  </a:outerShdw>
                </a:effectLst>
              </a:rPr>
              <a:t>Program Goals:</a:t>
            </a:r>
          </a:p>
          <a:p>
            <a:pPr lvl="1">
              <a:buFontTx/>
              <a:buChar char="•"/>
            </a:pPr>
            <a:r>
              <a:rPr lang="en-US" altLang="en-US" sz="3200" b="0">
                <a:solidFill>
                  <a:schemeClr val="tx1"/>
                </a:solidFill>
                <a:effectLst>
                  <a:outerShdw blurRad="38100" dist="38100" dir="2700000" algn="tl">
                    <a:srgbClr val="000000"/>
                  </a:outerShdw>
                </a:effectLst>
              </a:rPr>
              <a:t> Increase public awareness of water quality issues</a:t>
            </a:r>
          </a:p>
          <a:p>
            <a:pPr lvl="1">
              <a:buFontTx/>
              <a:buChar char="•"/>
            </a:pPr>
            <a:r>
              <a:rPr lang="en-US" altLang="en-US" sz="3200" b="0">
                <a:solidFill>
                  <a:schemeClr val="tx1"/>
                </a:solidFill>
                <a:effectLst>
                  <a:outerShdw blurRad="38100" dist="38100" dir="2700000" algn="tl">
                    <a:srgbClr val="000000"/>
                  </a:outerShdw>
                </a:effectLst>
              </a:rPr>
              <a:t> Provide Master Gardeners with the tools and 	training to understand, evaluate and improve 	their local waterways</a:t>
            </a:r>
          </a:p>
          <a:p>
            <a:pPr lvl="1">
              <a:buFontTx/>
              <a:buChar char="•"/>
            </a:pPr>
            <a:r>
              <a:rPr lang="en-US" altLang="en-US" sz="3200" b="0">
                <a:solidFill>
                  <a:schemeClr val="tx1"/>
                </a:solidFill>
                <a:effectLst>
                  <a:outerShdw blurRad="38100" dist="38100" dir="2700000" algn="tl">
                    <a:srgbClr val="000000"/>
                  </a:outerShdw>
                </a:effectLst>
              </a:rPr>
              <a:t> Encourage partnerships between citizens, their 	neighbors and local government</a:t>
            </a:r>
          </a:p>
          <a:p>
            <a:pPr lvl="1">
              <a:buFontTx/>
              <a:buChar char="•"/>
            </a:pPr>
            <a:r>
              <a:rPr lang="en-US" altLang="en-US" sz="3200" b="0">
                <a:solidFill>
                  <a:schemeClr val="tx1"/>
                </a:solidFill>
                <a:effectLst>
                  <a:outerShdw blurRad="38100" dist="38100" dir="2700000" algn="tl">
                    <a:srgbClr val="000000"/>
                  </a:outerShdw>
                </a:effectLst>
              </a:rPr>
              <a:t> Teach Master Gardeners how to collect reliable 	water quality data</a:t>
            </a:r>
          </a:p>
        </p:txBody>
      </p:sp>
      <p:sp>
        <p:nvSpPr>
          <p:cNvPr id="257029" name="Text Box 5"/>
          <p:cNvSpPr txBox="1">
            <a:spLocks noChangeArrowheads="1"/>
          </p:cNvSpPr>
          <p:nvPr/>
        </p:nvSpPr>
        <p:spPr bwMode="auto">
          <a:xfrm>
            <a:off x="1584325" y="173038"/>
            <a:ext cx="541813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a:effectLst>
                  <a:outerShdw blurRad="38100" dist="38100" dir="2700000" algn="tl">
                    <a:srgbClr val="000000"/>
                  </a:outerShdw>
                </a:effectLst>
              </a:rPr>
              <a:t>Advanced MG  Training</a:t>
            </a:r>
          </a:p>
          <a:p>
            <a:pPr algn="ctr"/>
            <a:r>
              <a:rPr lang="en-US" altLang="en-US">
                <a:effectLst>
                  <a:outerShdw blurRad="38100" dist="38100" dir="2700000" algn="tl">
                    <a:srgbClr val="000000"/>
                  </a:outerShdw>
                </a:effectLst>
              </a:rPr>
              <a:t>Water Monitoring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rrowheads="1"/>
          </p:cNvSpPr>
          <p:nvPr>
            <p:ph type="title"/>
          </p:nvPr>
        </p:nvSpPr>
        <p:spPr/>
        <p:txBody>
          <a:bodyPr/>
          <a:lstStyle/>
          <a:p>
            <a:pPr defTabSz="741363"/>
            <a:r>
              <a:rPr lang="en-US" altLang="en-US"/>
              <a:t>Waterway Health &amp; Imperviousness</a:t>
            </a:r>
          </a:p>
        </p:txBody>
      </p:sp>
      <p:grpSp>
        <p:nvGrpSpPr>
          <p:cNvPr id="88067" name="Group 3"/>
          <p:cNvGrpSpPr>
            <a:grpSpLocks/>
          </p:cNvGrpSpPr>
          <p:nvPr/>
        </p:nvGrpSpPr>
        <p:grpSpPr bwMode="auto">
          <a:xfrm>
            <a:off x="838200" y="2057400"/>
            <a:ext cx="7391400" cy="4019550"/>
            <a:chOff x="108013500" y="108013500"/>
            <a:chExt cx="6858000" cy="3943350"/>
          </a:xfrm>
        </p:grpSpPr>
        <p:pic>
          <p:nvPicPr>
            <p:cNvPr id="880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13500" y="108813600"/>
              <a:ext cx="6858000" cy="24321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FDCC00">
                        <a:alpha val="74998"/>
                      </a:srgbClr>
                    </a:outerShdw>
                  </a:effectLst>
                </a14:hiddenEffects>
              </a:ext>
            </a:extLst>
          </p:spPr>
        </p:pic>
        <p:grpSp>
          <p:nvGrpSpPr>
            <p:cNvPr id="88069" name="Group 5"/>
            <p:cNvGrpSpPr>
              <a:grpSpLocks/>
            </p:cNvGrpSpPr>
            <p:nvPr/>
          </p:nvGrpSpPr>
          <p:grpSpPr bwMode="auto">
            <a:xfrm>
              <a:off x="108013500" y="108013500"/>
              <a:ext cx="5886450" cy="742950"/>
              <a:chOff x="108013500" y="108013500"/>
              <a:chExt cx="5886450" cy="742950"/>
            </a:xfrm>
          </p:grpSpPr>
          <p:sp>
            <p:nvSpPr>
              <p:cNvPr id="88070" name="Text Box 6"/>
              <p:cNvSpPr txBox="1">
                <a:spLocks noChangeArrowheads="1"/>
              </p:cNvSpPr>
              <p:nvPr/>
            </p:nvSpPr>
            <p:spPr bwMode="auto">
              <a:xfrm>
                <a:off x="108013500" y="108013500"/>
                <a:ext cx="582930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FDCC00">
                          <a:alpha val="74998"/>
                        </a:srgbClr>
                      </a:outerShdw>
                    </a:effectLst>
                  </a14:hiddenEffects>
                </a:ext>
              </a:extLst>
            </p:spPr>
            <p:txBody>
              <a:bodyPr lIns="36566" tIns="36566" rIns="36566" bIns="36566"/>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lgn="ctr" eaLnBrk="1" hangingPunct="1"/>
                <a:r>
                  <a:rPr lang="en-US" altLang="en-US" sz="2200" b="0">
                    <a:solidFill>
                      <a:srgbClr val="FFFFFF"/>
                    </a:solidFill>
                    <a:effectLst/>
                    <a:latin typeface="Impact" charset="0"/>
                    <a:ea typeface="Arial" charset="0"/>
                    <a:cs typeface="Arial" charset="0"/>
                  </a:rPr>
                  <a:t>Watershed Imperviousness </a:t>
                </a:r>
                <a:endParaRPr lang="en-US" altLang="en-US" sz="1800" b="0" i="1">
                  <a:effectLst/>
                  <a:latin typeface="Arial" charset="0"/>
                  <a:ea typeface="Arial" charset="0"/>
                  <a:cs typeface="Arial" charset="0"/>
                </a:endParaRPr>
              </a:p>
            </p:txBody>
          </p:sp>
          <p:sp>
            <p:nvSpPr>
              <p:cNvPr id="88071" name="Text Box 7"/>
              <p:cNvSpPr txBox="1">
                <a:spLocks noChangeArrowheads="1"/>
              </p:cNvSpPr>
              <p:nvPr/>
            </p:nvSpPr>
            <p:spPr bwMode="auto">
              <a:xfrm>
                <a:off x="108013500" y="108413550"/>
                <a:ext cx="588645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FDCC00">
                          <a:alpha val="74998"/>
                        </a:srgbClr>
                      </a:outerShdw>
                    </a:effectLst>
                  </a14:hiddenEffects>
                </a:ext>
              </a:extLst>
            </p:spPr>
            <p:txBody>
              <a:bodyPr lIns="36566" tIns="36566" rIns="36566" bIns="36566"/>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1600" b="0">
                    <a:solidFill>
                      <a:srgbClr val="FFFFFF"/>
                    </a:solidFill>
                    <a:effectLst/>
                    <a:latin typeface="Impact" charset="0"/>
                    <a:ea typeface="Arial" charset="0"/>
                    <a:cs typeface="Arial" charset="0"/>
                  </a:rPr>
                  <a:t>0%                   10%                  20%                              30%               40%      50%    60%                                 </a:t>
                </a:r>
                <a:endParaRPr lang="en-US" altLang="en-US" sz="1800" b="0" i="1">
                  <a:effectLst/>
                  <a:latin typeface="Arial" charset="0"/>
                  <a:ea typeface="Arial" charset="0"/>
                  <a:cs typeface="Arial" charset="0"/>
                </a:endParaRPr>
              </a:p>
            </p:txBody>
          </p:sp>
        </p:grpSp>
        <p:grpSp>
          <p:nvGrpSpPr>
            <p:cNvPr id="88072" name="Group 8"/>
            <p:cNvGrpSpPr>
              <a:grpSpLocks/>
            </p:cNvGrpSpPr>
            <p:nvPr/>
          </p:nvGrpSpPr>
          <p:grpSpPr bwMode="auto">
            <a:xfrm>
              <a:off x="108035481" y="111240879"/>
              <a:ext cx="5807319" cy="715971"/>
              <a:chOff x="108035481" y="111240879"/>
              <a:chExt cx="5807319" cy="715971"/>
            </a:xfrm>
          </p:grpSpPr>
          <p:sp>
            <p:nvSpPr>
              <p:cNvPr id="88073" name="Text Box 9"/>
              <p:cNvSpPr txBox="1">
                <a:spLocks noChangeArrowheads="1"/>
              </p:cNvSpPr>
              <p:nvPr/>
            </p:nvSpPr>
            <p:spPr bwMode="auto">
              <a:xfrm>
                <a:off x="108070650" y="111613950"/>
                <a:ext cx="57150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FDCC00">
                          <a:alpha val="74998"/>
                        </a:srgbClr>
                      </a:outerShdw>
                    </a:effectLst>
                  </a14:hiddenEffects>
                </a:ext>
              </a:extLst>
            </p:spPr>
            <p:txBody>
              <a:bodyPr lIns="36566" tIns="36566" rIns="36566" bIns="36566"/>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lgn="ctr" eaLnBrk="1" hangingPunct="1"/>
                <a:r>
                  <a:rPr lang="en-US" altLang="en-US" sz="1200" b="0">
                    <a:solidFill>
                      <a:srgbClr val="000000"/>
                    </a:solidFill>
                    <a:effectLst/>
                    <a:latin typeface="Impact" charset="0"/>
                    <a:ea typeface="Arial" charset="0"/>
                    <a:cs typeface="Arial" charset="0"/>
                  </a:rPr>
                  <a:t>Adapted from Schueler, et. al., 1992</a:t>
                </a:r>
                <a:endParaRPr lang="en-US" altLang="en-US" sz="1800" b="0" i="1">
                  <a:effectLst/>
                  <a:latin typeface="Arial" charset="0"/>
                  <a:ea typeface="Arial" charset="0"/>
                  <a:cs typeface="Arial" charset="0"/>
                </a:endParaRPr>
              </a:p>
            </p:txBody>
          </p:sp>
          <p:sp>
            <p:nvSpPr>
              <p:cNvPr id="88074" name="Text Box 10"/>
              <p:cNvSpPr txBox="1">
                <a:spLocks noChangeArrowheads="1"/>
              </p:cNvSpPr>
              <p:nvPr/>
            </p:nvSpPr>
            <p:spPr bwMode="auto">
              <a:xfrm>
                <a:off x="108035481" y="111240879"/>
                <a:ext cx="5807319" cy="430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FDCC00">
                          <a:alpha val="74998"/>
                        </a:srgbClr>
                      </a:outerShdw>
                    </a:effectLst>
                  </a14:hiddenEffects>
                </a:ext>
              </a:extLst>
            </p:spPr>
            <p:txBody>
              <a:bodyPr lIns="36566" tIns="36566" rIns="36566" bIns="36566"/>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lgn="ctr" eaLnBrk="1" hangingPunct="1"/>
                <a:r>
                  <a:rPr lang="en-US" altLang="en-US" sz="2000" b="0">
                    <a:solidFill>
                      <a:srgbClr val="FFFFFF"/>
                    </a:solidFill>
                    <a:effectLst/>
                    <a:latin typeface="Impact" charset="0"/>
                    <a:ea typeface="Arial" charset="0"/>
                    <a:cs typeface="Arial" charset="0"/>
                  </a:rPr>
                  <a:t>Waterway Health</a:t>
                </a:r>
                <a:endParaRPr lang="en-US" altLang="en-US" sz="1800" b="0" i="1">
                  <a:effectLst/>
                  <a:latin typeface="Arial" charset="0"/>
                  <a:ea typeface="Arial" charset="0"/>
                  <a:cs typeface="Arial" charset="0"/>
                </a:endParaRPr>
              </a:p>
            </p:txBody>
          </p:sp>
        </p:grpSp>
        <p:grpSp>
          <p:nvGrpSpPr>
            <p:cNvPr id="88075" name="Group 11"/>
            <p:cNvGrpSpPr>
              <a:grpSpLocks/>
            </p:cNvGrpSpPr>
            <p:nvPr/>
          </p:nvGrpSpPr>
          <p:grpSpPr bwMode="auto">
            <a:xfrm>
              <a:off x="108070650" y="109809228"/>
              <a:ext cx="5108331" cy="477217"/>
              <a:chOff x="108070650" y="109809228"/>
              <a:chExt cx="5108331" cy="477217"/>
            </a:xfrm>
          </p:grpSpPr>
          <p:sp>
            <p:nvSpPr>
              <p:cNvPr id="88076" name="Text Box 12"/>
              <p:cNvSpPr txBox="1">
                <a:spLocks noChangeArrowheads="1"/>
              </p:cNvSpPr>
              <p:nvPr/>
            </p:nvSpPr>
            <p:spPr bwMode="auto">
              <a:xfrm>
                <a:off x="108070650" y="109809228"/>
                <a:ext cx="971550" cy="477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FDCC00">
                          <a:alpha val="74998"/>
                        </a:srgbClr>
                      </a:outerShdw>
                    </a:effectLst>
                  </a14:hiddenEffects>
                </a:ext>
              </a:extLst>
            </p:spPr>
            <p:txBody>
              <a:bodyPr lIns="36566" tIns="36566" rIns="36566" bIns="36566"/>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lgn="ctr" eaLnBrk="1" hangingPunct="1"/>
                <a:r>
                  <a:rPr lang="en-US" altLang="en-US" sz="1600" b="0">
                    <a:solidFill>
                      <a:srgbClr val="FFFFFF"/>
                    </a:solidFill>
                    <a:effectLst/>
                    <a:latin typeface="Impact" charset="0"/>
                    <a:ea typeface="Arial" charset="0"/>
                    <a:cs typeface="Arial" charset="0"/>
                  </a:rPr>
                  <a:t>Protected</a:t>
                </a:r>
                <a:endParaRPr lang="en-US" altLang="en-US" sz="1800" b="0" i="1">
                  <a:effectLst/>
                  <a:latin typeface="Arial" charset="0"/>
                  <a:ea typeface="Arial" charset="0"/>
                  <a:cs typeface="Arial" charset="0"/>
                </a:endParaRPr>
              </a:p>
            </p:txBody>
          </p:sp>
          <p:sp>
            <p:nvSpPr>
              <p:cNvPr id="88077" name="Text Box 13"/>
              <p:cNvSpPr txBox="1">
                <a:spLocks noChangeArrowheads="1"/>
              </p:cNvSpPr>
              <p:nvPr/>
            </p:nvSpPr>
            <p:spPr bwMode="auto">
              <a:xfrm>
                <a:off x="109156500" y="109809228"/>
                <a:ext cx="1600200" cy="477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FDCC00">
                          <a:alpha val="74998"/>
                        </a:srgbClr>
                      </a:outerShdw>
                    </a:effectLst>
                  </a14:hiddenEffects>
                </a:ext>
              </a:extLst>
            </p:spPr>
            <p:txBody>
              <a:bodyPr lIns="36566" tIns="36566" rIns="36566" bIns="36566"/>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lgn="ctr" eaLnBrk="1" hangingPunct="1"/>
                <a:r>
                  <a:rPr lang="en-US" altLang="en-US" sz="1600" b="0">
                    <a:solidFill>
                      <a:srgbClr val="FFFFFF"/>
                    </a:solidFill>
                    <a:effectLst/>
                    <a:latin typeface="Impact" charset="0"/>
                    <a:ea typeface="Arial" charset="0"/>
                    <a:cs typeface="Arial" charset="0"/>
                  </a:rPr>
                  <a:t>Impacted</a:t>
                </a:r>
                <a:endParaRPr lang="en-US" altLang="en-US" sz="1800" b="0" i="1">
                  <a:effectLst/>
                  <a:latin typeface="Arial" charset="0"/>
                  <a:ea typeface="Arial" charset="0"/>
                  <a:cs typeface="Arial" charset="0"/>
                </a:endParaRPr>
              </a:p>
            </p:txBody>
          </p:sp>
          <p:sp>
            <p:nvSpPr>
              <p:cNvPr id="88078" name="Text Box 14"/>
              <p:cNvSpPr txBox="1">
                <a:spLocks noChangeArrowheads="1"/>
              </p:cNvSpPr>
              <p:nvPr/>
            </p:nvSpPr>
            <p:spPr bwMode="auto">
              <a:xfrm>
                <a:off x="111517235" y="109809228"/>
                <a:ext cx="1661746" cy="477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FDCC00">
                          <a:alpha val="74998"/>
                        </a:srgbClr>
                      </a:outerShdw>
                    </a:effectLst>
                  </a14:hiddenEffects>
                </a:ext>
              </a:extLst>
            </p:spPr>
            <p:txBody>
              <a:bodyPr lIns="36566" tIns="36566" rIns="36566" bIns="36566"/>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1600" b="0">
                    <a:solidFill>
                      <a:srgbClr val="FFFFFF"/>
                    </a:solidFill>
                    <a:effectLst/>
                    <a:latin typeface="Impact" charset="0"/>
                    <a:ea typeface="Arial" charset="0"/>
                    <a:cs typeface="Arial" charset="0"/>
                  </a:rPr>
                  <a:t>Degraded</a:t>
                </a:r>
                <a:endParaRPr lang="en-US" altLang="en-US" sz="1800" b="0" i="1">
                  <a:effectLst/>
                  <a:latin typeface="Arial" charset="0"/>
                  <a:ea typeface="Arial" charset="0"/>
                  <a:cs typeface="Arial" charset="0"/>
                </a:endParaRPr>
              </a:p>
            </p:txBody>
          </p:sp>
        </p:grpSp>
      </p:gr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990600" y="1219200"/>
            <a:ext cx="7810500" cy="5010150"/>
          </a:xfrm>
          <a:prstGeom prst="rect">
            <a:avLst/>
          </a:prstGeom>
          <a:solidFill>
            <a:srgbClr val="FF9900"/>
          </a:solidFill>
          <a:ln>
            <a:noFill/>
          </a:ln>
          <a:effectLst/>
          <a:extLst>
            <a:ext uri="{91240B29-F687-4F45-9708-019B960494DF}">
              <a14:hiddenLine xmlns:a14="http://schemas.microsoft.com/office/drawing/2010/main" w="19050">
                <a:solidFill>
                  <a:srgbClr val="99CCFF"/>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90115" name="Picture 3" descr="SaltMarsh&amp;Rive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00200"/>
            <a:ext cx="6248400" cy="4157663"/>
          </a:xfrm>
          <a:prstGeom prst="rect">
            <a:avLst/>
          </a:prstGeom>
          <a:noFill/>
          <a:extLst>
            <a:ext uri="{909E8E84-426E-40DD-AFC4-6F175D3DCCD1}">
              <a14:hiddenFill xmlns:a14="http://schemas.microsoft.com/office/drawing/2010/main">
                <a:solidFill>
                  <a:srgbClr val="FFFFFF"/>
                </a:solidFill>
              </a14:hiddenFill>
            </a:ext>
          </a:extLst>
        </p:spPr>
      </p:pic>
      <p:sp>
        <p:nvSpPr>
          <p:cNvPr id="90116" name="Rectangle 4"/>
          <p:cNvSpPr>
            <a:spLocks noGrp="1" noRot="1" noChangeArrowheads="1"/>
          </p:cNvSpPr>
          <p:nvPr>
            <p:ph type="title"/>
          </p:nvPr>
        </p:nvSpPr>
        <p:spPr>
          <a:xfrm>
            <a:off x="152400" y="0"/>
            <a:ext cx="8077200" cy="1143000"/>
          </a:xfrm>
        </p:spPr>
        <p:txBody>
          <a:bodyPr/>
          <a:lstStyle/>
          <a:p>
            <a:r>
              <a:rPr lang="en-US" altLang="en-US"/>
              <a:t>The Science of Stormwater…</a:t>
            </a:r>
          </a:p>
        </p:txBody>
      </p:sp>
      <p:pic>
        <p:nvPicPr>
          <p:cNvPr id="90117" name="Picture 5"/>
          <p:cNvPicPr>
            <a:picLocks noChangeArrowheads="1"/>
          </p:cNvPicPr>
          <p:nvPr/>
        </p:nvPicPr>
        <p:blipFill>
          <a:blip r:embed="rId4">
            <a:extLst>
              <a:ext uri="{28A0092B-C50C-407E-A947-70E740481C1C}">
                <a14:useLocalDpi xmlns:a14="http://schemas.microsoft.com/office/drawing/2010/main" val="0"/>
              </a:ext>
            </a:extLst>
          </a:blip>
          <a:srcRect r="1003"/>
          <a:stretch>
            <a:fillRect/>
          </a:stretch>
        </p:blipFill>
        <p:spPr bwMode="auto">
          <a:xfrm>
            <a:off x="1168400" y="2468563"/>
            <a:ext cx="7296150" cy="37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118" name="Picture 6" descr="brunswick_mal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5600" y="1600200"/>
            <a:ext cx="6223000" cy="4135438"/>
          </a:xfrm>
          <a:prstGeom prst="rect">
            <a:avLst/>
          </a:prstGeom>
          <a:noFill/>
          <a:extLst>
            <a:ext uri="{909E8E84-426E-40DD-AFC4-6F175D3DCCD1}">
              <a14:hiddenFill xmlns:a14="http://schemas.microsoft.com/office/drawing/2010/main">
                <a:solidFill>
                  <a:srgbClr val="FFFFFF"/>
                </a:solidFill>
              </a14:hiddenFill>
            </a:ext>
          </a:extLst>
        </p:spPr>
      </p:pic>
      <p:sp>
        <p:nvSpPr>
          <p:cNvPr id="90119" name="Rectangle 7"/>
          <p:cNvSpPr>
            <a:spLocks noChangeArrowheads="1"/>
          </p:cNvSpPr>
          <p:nvPr/>
        </p:nvSpPr>
        <p:spPr bwMode="auto">
          <a:xfrm>
            <a:off x="1600200" y="1600200"/>
            <a:ext cx="6248400" cy="4181475"/>
          </a:xfrm>
          <a:prstGeom prst="rect">
            <a:avLst/>
          </a:prstGeom>
          <a:solidFill>
            <a:srgbClr val="FFFFFF">
              <a:alpha val="58270"/>
            </a:srgbClr>
          </a:solidFill>
          <a:ln>
            <a:noFill/>
          </a:ln>
          <a:extLst>
            <a:ext uri="{91240B29-F687-4F45-9708-019B960494DF}">
              <a14:hiddenLine xmlns:a14="http://schemas.microsoft.com/office/drawing/2010/main" w="9525">
                <a:solidFill>
                  <a:schemeClr val="tx1">
                    <a:alpha val="58270"/>
                  </a:schemeClr>
                </a:solidFill>
                <a:miter lim="800000"/>
                <a:headEnd/>
                <a:tailEnd/>
              </a14:hiddenLine>
            </a:ext>
          </a:extLst>
        </p:spPr>
        <p:txBody>
          <a:bodyPr/>
          <a:lstStyle/>
          <a:p>
            <a:endParaRPr lang="en-US"/>
          </a:p>
        </p:txBody>
      </p:sp>
      <p:pic>
        <p:nvPicPr>
          <p:cNvPr id="90120" name="Picture 8"/>
          <p:cNvPicPr>
            <a:picLocks noChangeArrowheads="1"/>
          </p:cNvPicPr>
          <p:nvPr/>
        </p:nvPicPr>
        <p:blipFill>
          <a:blip r:embed="rId6">
            <a:extLst>
              <a:ext uri="{28A0092B-C50C-407E-A947-70E740481C1C}">
                <a14:useLocalDpi xmlns:a14="http://schemas.microsoft.com/office/drawing/2010/main" val="0"/>
              </a:ext>
            </a:extLst>
          </a:blip>
          <a:srcRect l="5647" r="1965" b="12610"/>
          <a:stretch>
            <a:fillRect/>
          </a:stretch>
        </p:blipFill>
        <p:spPr bwMode="auto">
          <a:xfrm>
            <a:off x="1600200" y="2514600"/>
            <a:ext cx="6777038"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0121" name="Group 9"/>
          <p:cNvGrpSpPr>
            <a:grpSpLocks/>
          </p:cNvGrpSpPr>
          <p:nvPr/>
        </p:nvGrpSpPr>
        <p:grpSpPr bwMode="auto">
          <a:xfrm>
            <a:off x="3197225" y="3054350"/>
            <a:ext cx="2249488" cy="2038350"/>
            <a:chOff x="2913" y="2584"/>
            <a:chExt cx="1769" cy="1580"/>
          </a:xfrm>
        </p:grpSpPr>
        <p:sp>
          <p:nvSpPr>
            <p:cNvPr id="90122" name="Line 10"/>
            <p:cNvSpPr>
              <a:spLocks noChangeShapeType="1"/>
            </p:cNvSpPr>
            <p:nvPr/>
          </p:nvSpPr>
          <p:spPr bwMode="auto">
            <a:xfrm flipH="1">
              <a:off x="2913" y="2584"/>
              <a:ext cx="7" cy="1580"/>
            </a:xfrm>
            <a:prstGeom prst="line">
              <a:avLst/>
            </a:prstGeom>
            <a:noFill/>
            <a:ln w="50800">
              <a:solidFill>
                <a:srgbClr val="0000FF"/>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90123" name="Rectangle 11"/>
            <p:cNvSpPr>
              <a:spLocks noChangeArrowheads="1"/>
            </p:cNvSpPr>
            <p:nvPr/>
          </p:nvSpPr>
          <p:spPr bwMode="auto">
            <a:xfrm>
              <a:off x="3273" y="2695"/>
              <a:ext cx="1409"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FF"/>
                  </a:solidFill>
                  <a:miter lim="800000"/>
                  <a:headEnd/>
                  <a:tailEnd/>
                </a14:hiddenLine>
              </a:ext>
            </a:extLst>
          </p:spPr>
          <p:txBody>
            <a:bodyPr wrap="none" lIns="0" tIns="0" rIns="57783" bIns="0" anchor="ctr">
              <a:spAutoFit/>
            </a:bodyPr>
            <a:lstStyle>
              <a:lvl1pPr marL="57150">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b="0">
                  <a:effectLst/>
                  <a:latin typeface="Arial" charset="0"/>
                  <a:ea typeface="Arial" charset="0"/>
                  <a:cs typeface="Arial" charset="0"/>
                  <a:sym typeface="Arial" charset="0"/>
                </a:rPr>
                <a:t>More Runoff</a:t>
              </a:r>
            </a:p>
          </p:txBody>
        </p:sp>
      </p:grpSp>
      <p:grpSp>
        <p:nvGrpSpPr>
          <p:cNvPr id="90124" name="Group 12"/>
          <p:cNvGrpSpPr>
            <a:grpSpLocks/>
          </p:cNvGrpSpPr>
          <p:nvPr/>
        </p:nvGrpSpPr>
        <p:grpSpPr bwMode="auto">
          <a:xfrm>
            <a:off x="3379788" y="4432300"/>
            <a:ext cx="2989262" cy="488950"/>
            <a:chOff x="2922" y="3447"/>
            <a:chExt cx="2350" cy="379"/>
          </a:xfrm>
        </p:grpSpPr>
        <p:sp>
          <p:nvSpPr>
            <p:cNvPr id="90125" name="Line 13"/>
            <p:cNvSpPr>
              <a:spLocks noChangeShapeType="1"/>
            </p:cNvSpPr>
            <p:nvPr/>
          </p:nvSpPr>
          <p:spPr bwMode="auto">
            <a:xfrm rot="10800000" flipH="1">
              <a:off x="2922" y="3817"/>
              <a:ext cx="685" cy="9"/>
            </a:xfrm>
            <a:prstGeom prst="line">
              <a:avLst/>
            </a:prstGeom>
            <a:noFill/>
            <a:ln w="50800">
              <a:solidFill>
                <a:srgbClr val="0000FF"/>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90126" name="Rectangle 14"/>
            <p:cNvSpPr>
              <a:spLocks noChangeArrowheads="1"/>
            </p:cNvSpPr>
            <p:nvPr/>
          </p:nvSpPr>
          <p:spPr bwMode="auto">
            <a:xfrm>
              <a:off x="3623" y="3447"/>
              <a:ext cx="1649"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57783" bIns="0" anchor="ctr">
              <a:spAutoFit/>
            </a:bodyPr>
            <a:lstStyle>
              <a:lvl1pPr marL="57150">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b="0">
                  <a:effectLst/>
                  <a:latin typeface="Arial" charset="0"/>
                  <a:ea typeface="Arial" charset="0"/>
                  <a:cs typeface="Arial" charset="0"/>
                  <a:sym typeface="Arial" charset="0"/>
                </a:rPr>
                <a:t>Arriving Faster</a:t>
              </a:r>
            </a:p>
          </p:txBody>
        </p:sp>
      </p:grpSp>
      <p:pic>
        <p:nvPicPr>
          <p:cNvPr id="90127" name="Picture 15"/>
          <p:cNvPicPr>
            <a:picLocks noChangeArrowheads="1"/>
          </p:cNvPicPr>
          <p:nvPr/>
        </p:nvPicPr>
        <p:blipFill>
          <a:blip r:embed="rId7">
            <a:extLst>
              <a:ext uri="{28A0092B-C50C-407E-A947-70E740481C1C}">
                <a14:useLocalDpi xmlns:a14="http://schemas.microsoft.com/office/drawing/2010/main" val="0"/>
              </a:ext>
            </a:extLst>
          </a:blip>
          <a:srcRect l="5797" r="1845" b="12610"/>
          <a:stretch>
            <a:fillRect/>
          </a:stretch>
        </p:blipFill>
        <p:spPr bwMode="auto">
          <a:xfrm>
            <a:off x="1600200" y="2514600"/>
            <a:ext cx="685800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0115"/>
                                        </p:tgtEl>
                                        <p:attrNameLst>
                                          <p:attrName>style.visibility</p:attrName>
                                        </p:attrNameLst>
                                      </p:cBhvr>
                                      <p:to>
                                        <p:strVal val="visible"/>
                                      </p:to>
                                    </p:set>
                                    <p:animEffect transition="in" filter="fade">
                                      <p:cBhvr>
                                        <p:cTn id="7" dur="2000"/>
                                        <p:tgtEl>
                                          <p:spTgt spid="901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119"/>
                                        </p:tgtEl>
                                        <p:attrNameLst>
                                          <p:attrName>style.visibility</p:attrName>
                                        </p:attrNameLst>
                                      </p:cBhvr>
                                      <p:to>
                                        <p:strVal val="visible"/>
                                      </p:to>
                                    </p:set>
                                    <p:animEffect transition="in" filter="fade">
                                      <p:cBhvr>
                                        <p:cTn id="12" dur="500"/>
                                        <p:tgtEl>
                                          <p:spTgt spid="90119"/>
                                        </p:tgtEl>
                                      </p:cBhvr>
                                    </p:animEffect>
                                  </p:childTnLst>
                                </p:cTn>
                              </p:par>
                            </p:childTnLst>
                          </p:cTn>
                        </p:par>
                        <p:par>
                          <p:cTn id="13" fill="hold" nodeType="afterGroup">
                            <p:stCondLst>
                              <p:cond delay="500"/>
                            </p:stCondLst>
                            <p:childTnLst>
                              <p:par>
                                <p:cTn id="14" presetID="22" presetClass="entr" presetSubtype="8" fill="hold" nodeType="afterEffect">
                                  <p:stCondLst>
                                    <p:cond delay="500"/>
                                  </p:stCondLst>
                                  <p:childTnLst>
                                    <p:set>
                                      <p:cBhvr>
                                        <p:cTn id="15" dur="1" fill="hold">
                                          <p:stCondLst>
                                            <p:cond delay="0"/>
                                          </p:stCondLst>
                                        </p:cTn>
                                        <p:tgtEl>
                                          <p:spTgt spid="90120"/>
                                        </p:tgtEl>
                                        <p:attrNameLst>
                                          <p:attrName>style.visibility</p:attrName>
                                        </p:attrNameLst>
                                      </p:cBhvr>
                                      <p:to>
                                        <p:strVal val="visible"/>
                                      </p:to>
                                    </p:set>
                                    <p:animEffect transition="in" filter="wipe(left)">
                                      <p:cBhvr>
                                        <p:cTn id="16" dur="1000"/>
                                        <p:tgtEl>
                                          <p:spTgt spid="901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90118"/>
                                        </p:tgtEl>
                                        <p:attrNameLst>
                                          <p:attrName>style.visibility</p:attrName>
                                        </p:attrNameLst>
                                      </p:cBhvr>
                                      <p:to>
                                        <p:strVal val="visible"/>
                                      </p:to>
                                    </p:set>
                                    <p:animEffect transition="in" filter="fade">
                                      <p:cBhvr>
                                        <p:cTn id="21" dur="2000"/>
                                        <p:tgtEl>
                                          <p:spTgt spid="9011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90127"/>
                                        </p:tgtEl>
                                        <p:attrNameLst>
                                          <p:attrName>style.visibility</p:attrName>
                                        </p:attrNameLst>
                                      </p:cBhvr>
                                      <p:to>
                                        <p:strVal val="visible"/>
                                      </p:to>
                                    </p:set>
                                    <p:animEffect transition="in" filter="wipe(left)">
                                      <p:cBhvr>
                                        <p:cTn id="26" dur="1000"/>
                                        <p:tgtEl>
                                          <p:spTgt spid="9012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32" fill="hold" nodeType="clickEffect">
                                  <p:stCondLst>
                                    <p:cond delay="0"/>
                                  </p:stCondLst>
                                  <p:childTnLst>
                                    <p:set>
                                      <p:cBhvr>
                                        <p:cTn id="30" dur="1" fill="hold">
                                          <p:stCondLst>
                                            <p:cond delay="0"/>
                                          </p:stCondLst>
                                        </p:cTn>
                                        <p:tgtEl>
                                          <p:spTgt spid="90121"/>
                                        </p:tgtEl>
                                        <p:attrNameLst>
                                          <p:attrName>style.visibility</p:attrName>
                                        </p:attrNameLst>
                                      </p:cBhvr>
                                      <p:to>
                                        <p:strVal val="visible"/>
                                      </p:to>
                                    </p:set>
                                    <p:animEffect transition="in" filter="box(out)">
                                      <p:cBhvr>
                                        <p:cTn id="31" dur="1000"/>
                                        <p:tgtEl>
                                          <p:spTgt spid="901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90124"/>
                                        </p:tgtEl>
                                        <p:attrNameLst>
                                          <p:attrName>style.visibility</p:attrName>
                                        </p:attrNameLst>
                                      </p:cBhvr>
                                      <p:to>
                                        <p:strVal val="visible"/>
                                      </p:to>
                                    </p:set>
                                    <p:animEffect transition="in" filter="wipe(left)">
                                      <p:cBhvr>
                                        <p:cTn id="36" dur="1000"/>
                                        <p:tgtEl>
                                          <p:spTgt spid="90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rrowheads="1"/>
          </p:cNvSpPr>
          <p:nvPr>
            <p:ph type="title"/>
          </p:nvPr>
        </p:nvSpPr>
        <p:spPr>
          <a:xfrm>
            <a:off x="228600" y="609600"/>
            <a:ext cx="8229600" cy="1143000"/>
          </a:xfrm>
        </p:spPr>
        <p:txBody>
          <a:bodyPr/>
          <a:lstStyle/>
          <a:p>
            <a:r>
              <a:rPr lang="en-US" altLang="en-US"/>
              <a:t>Potential Solutions:</a:t>
            </a:r>
          </a:p>
        </p:txBody>
      </p:sp>
      <p:sp>
        <p:nvSpPr>
          <p:cNvPr id="92163" name="Text Box 3"/>
          <p:cNvSpPr txBox="1">
            <a:spLocks noChangeArrowheads="1"/>
          </p:cNvSpPr>
          <p:nvPr/>
        </p:nvSpPr>
        <p:spPr bwMode="auto">
          <a:xfrm>
            <a:off x="762000" y="6172200"/>
            <a:ext cx="792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lgn="ctr" eaLnBrk="1" hangingPunct="1">
              <a:spcBef>
                <a:spcPct val="50000"/>
              </a:spcBef>
            </a:pPr>
            <a:endParaRPr lang="en-US" altLang="en-US" sz="1800" b="0" i="1">
              <a:effectLst/>
              <a:latin typeface="Arial" charset="0"/>
              <a:ea typeface="Arial" charset="0"/>
              <a:cs typeface="Arial" charset="0"/>
            </a:endParaRPr>
          </a:p>
        </p:txBody>
      </p:sp>
      <p:sp>
        <p:nvSpPr>
          <p:cNvPr id="92164" name="Rectangle 4"/>
          <p:cNvSpPr>
            <a:spLocks noGrp="1" noChangeArrowheads="1"/>
          </p:cNvSpPr>
          <p:nvPr>
            <p:ph type="body" sz="half" idx="1"/>
          </p:nvPr>
        </p:nvSpPr>
        <p:spPr>
          <a:xfrm>
            <a:off x="1069975" y="2057400"/>
            <a:ext cx="7178675" cy="2743200"/>
          </a:xfrm>
        </p:spPr>
        <p:txBody>
          <a:bodyPr/>
          <a:lstStyle/>
          <a:p>
            <a:pPr>
              <a:spcAft>
                <a:spcPct val="50000"/>
              </a:spcAft>
            </a:pPr>
            <a:r>
              <a:rPr lang="en-US" altLang="en-US" sz="2800"/>
              <a:t>Improved planning and site design</a:t>
            </a:r>
          </a:p>
          <a:p>
            <a:pPr>
              <a:spcAft>
                <a:spcPct val="50000"/>
              </a:spcAft>
            </a:pPr>
            <a:r>
              <a:rPr lang="en-US" altLang="en-US" sz="2800"/>
              <a:t>Education and good stewardship</a:t>
            </a:r>
          </a:p>
          <a:p>
            <a:pPr>
              <a:spcAft>
                <a:spcPct val="50000"/>
              </a:spcAft>
            </a:pPr>
            <a:r>
              <a:rPr lang="en-US" altLang="en-US" sz="2800"/>
              <a:t> Adopt and install pre and post development Best Management Practices</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050_50"/>
          <p:cNvPicPr>
            <a:picLocks noChangeAspect="1" noChangeArrowheads="1"/>
          </p:cNvPicPr>
          <p:nvPr/>
        </p:nvPicPr>
        <p:blipFill>
          <a:blip r:embed="rId2">
            <a:extLst>
              <a:ext uri="{28A0092B-C50C-407E-A947-70E740481C1C}">
                <a14:useLocalDpi xmlns:a14="http://schemas.microsoft.com/office/drawing/2010/main" val="0"/>
              </a:ext>
            </a:extLst>
          </a:blip>
          <a:srcRect r="30769"/>
          <a:stretch>
            <a:fillRect/>
          </a:stretch>
        </p:blipFill>
        <p:spPr bwMode="auto">
          <a:xfrm>
            <a:off x="990600" y="381000"/>
            <a:ext cx="2820988" cy="3048000"/>
          </a:xfrm>
          <a:prstGeom prst="rect">
            <a:avLst/>
          </a:prstGeom>
          <a:noFill/>
          <a:extLst>
            <a:ext uri="{909E8E84-426E-40DD-AFC4-6F175D3DCCD1}">
              <a14:hiddenFill xmlns:a14="http://schemas.microsoft.com/office/drawing/2010/main">
                <a:solidFill>
                  <a:srgbClr val="FFFFFF"/>
                </a:solidFill>
              </a14:hiddenFill>
            </a:ext>
          </a:extLst>
        </p:spPr>
      </p:pic>
      <p:pic>
        <p:nvPicPr>
          <p:cNvPr id="94211" name="Picture 3" descr="IMG_6773"/>
          <p:cNvPicPr>
            <a:picLocks noChangeAspect="1" noChangeArrowheads="1"/>
          </p:cNvPicPr>
          <p:nvPr/>
        </p:nvPicPr>
        <p:blipFill>
          <a:blip r:embed="rId3">
            <a:extLst>
              <a:ext uri="{28A0092B-C50C-407E-A947-70E740481C1C}">
                <a14:useLocalDpi xmlns:a14="http://schemas.microsoft.com/office/drawing/2010/main" val="0"/>
              </a:ext>
            </a:extLst>
          </a:blip>
          <a:srcRect l="12962" r="6963"/>
          <a:stretch>
            <a:fillRect/>
          </a:stretch>
        </p:blipFill>
        <p:spPr bwMode="auto">
          <a:xfrm>
            <a:off x="3962400" y="455613"/>
            <a:ext cx="3581400" cy="2982912"/>
          </a:xfrm>
          <a:prstGeom prst="rect">
            <a:avLst/>
          </a:prstGeom>
          <a:noFill/>
          <a:extLst>
            <a:ext uri="{909E8E84-426E-40DD-AFC4-6F175D3DCCD1}">
              <a14:hiddenFill xmlns:a14="http://schemas.microsoft.com/office/drawing/2010/main">
                <a:solidFill>
                  <a:srgbClr val="FFFFFF"/>
                </a:solidFill>
              </a14:hiddenFill>
            </a:ext>
          </a:extLst>
        </p:spPr>
      </p:pic>
      <p:pic>
        <p:nvPicPr>
          <p:cNvPr id="94212" name="Picture 4" descr="HPIM16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657600"/>
            <a:ext cx="3733800" cy="279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rrowheads="1"/>
          </p:cNvSpPr>
          <p:nvPr>
            <p:ph type="title"/>
          </p:nvPr>
        </p:nvSpPr>
        <p:spPr/>
        <p:txBody>
          <a:bodyPr/>
          <a:lstStyle/>
          <a:p>
            <a:endParaRPr lang="en-US" altLang="en-US"/>
          </a:p>
        </p:txBody>
      </p:sp>
      <p:sp>
        <p:nvSpPr>
          <p:cNvPr id="95235" name="Rectangle 3"/>
          <p:cNvSpPr>
            <a:spLocks noGrp="1" noChangeArrowheads="1"/>
          </p:cNvSpPr>
          <p:nvPr>
            <p:ph type="body" idx="1"/>
          </p:nvPr>
        </p:nvSpPr>
        <p:spPr>
          <a:xfrm>
            <a:off x="5562600" y="1600200"/>
            <a:ext cx="3124200" cy="4525963"/>
          </a:xfrm>
        </p:spPr>
        <p:txBody>
          <a:bodyPr/>
          <a:lstStyle/>
          <a:p>
            <a:r>
              <a:rPr lang="en-US" altLang="en-US"/>
              <a:t>Relationship between land use / land cover and biological health</a:t>
            </a:r>
          </a:p>
        </p:txBody>
      </p:sp>
      <p:pic>
        <p:nvPicPr>
          <p:cNvPr id="95236" name="Picture 4" descr="Landcover_A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99075" cy="6858000"/>
          </a:xfrm>
          <a:prstGeom prst="rect">
            <a:avLst/>
          </a:prstGeom>
          <a:noFill/>
          <a:extLst>
            <a:ext uri="{909E8E84-426E-40DD-AFC4-6F175D3DCCD1}">
              <a14:hiddenFill xmlns:a14="http://schemas.microsoft.com/office/drawing/2010/main">
                <a:solidFill>
                  <a:srgbClr val="FFFFFF"/>
                </a:solidFill>
              </a14:hiddenFill>
            </a:ext>
          </a:extLst>
        </p:spPr>
      </p:pic>
      <p:sp>
        <p:nvSpPr>
          <p:cNvPr id="95237" name="Text Box 5"/>
          <p:cNvSpPr txBox="1">
            <a:spLocks noChangeArrowheads="1"/>
          </p:cNvSpPr>
          <p:nvPr/>
        </p:nvSpPr>
        <p:spPr bwMode="auto">
          <a:xfrm>
            <a:off x="5638800" y="5181600"/>
            <a:ext cx="32543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r>
              <a:rPr lang="en-US" altLang="en-US" b="0" i="1">
                <a:effectLst/>
                <a:latin typeface="Garamond" charset="0"/>
              </a:rPr>
              <a:t>Duncan Hughes,</a:t>
            </a:r>
          </a:p>
          <a:p>
            <a:r>
              <a:rPr lang="en-US" altLang="en-US" b="0" i="1">
                <a:effectLst/>
                <a:latin typeface="Garamond" charset="0"/>
              </a:rPr>
              <a:t>Soque Watershed, GA, 2007</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rrowheads="1"/>
          </p:cNvSpPr>
          <p:nvPr>
            <p:ph type="title"/>
          </p:nvPr>
        </p:nvSpPr>
        <p:spPr>
          <a:xfrm>
            <a:off x="838200" y="304800"/>
            <a:ext cx="7543800" cy="1143000"/>
          </a:xfrm>
        </p:spPr>
        <p:txBody>
          <a:bodyPr/>
          <a:lstStyle/>
          <a:p>
            <a:r>
              <a:rPr lang="en-US" altLang="en-US"/>
              <a:t>Positive correlations (p &lt; .05)</a:t>
            </a:r>
          </a:p>
        </p:txBody>
      </p:sp>
      <p:graphicFrame>
        <p:nvGraphicFramePr>
          <p:cNvPr id="96290" name="Group 34"/>
          <p:cNvGraphicFramePr>
            <a:graphicFrameLocks noGrp="1"/>
          </p:cNvGraphicFramePr>
          <p:nvPr>
            <p:ph idx="1"/>
          </p:nvPr>
        </p:nvGraphicFramePr>
        <p:xfrm>
          <a:off x="746125" y="1600200"/>
          <a:ext cx="7581900" cy="4038600"/>
        </p:xfrm>
        <a:graphic>
          <a:graphicData uri="http://schemas.openxmlformats.org/drawingml/2006/table">
            <a:tbl>
              <a:tblPr/>
              <a:tblGrid>
                <a:gridCol w="2438400"/>
                <a:gridCol w="2571750"/>
                <a:gridCol w="2571750"/>
              </a:tblGrid>
              <a:tr h="673100">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1" i="0" u="none" strike="noStrike" cap="none" normalizeH="0" baseline="0">
                          <a:ln>
                            <a:noFill/>
                          </a:ln>
                          <a:solidFill>
                            <a:schemeClr val="tx1"/>
                          </a:solidFill>
                          <a:effectLst>
                            <a:outerShdw blurRad="38100" dist="38100" dir="2700000" algn="tl">
                              <a:srgbClr val="000000"/>
                            </a:outerShdw>
                          </a:effectLst>
                          <a:latin typeface="Garamond" charset="0"/>
                        </a:rPr>
                        <a:t>Variable 1</a:t>
                      </a:r>
                    </a:p>
                  </a:txBody>
                  <a:tcPr marL="91413" marR="91413"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1" i="0" u="none" strike="noStrike" cap="none" normalizeH="0" baseline="0">
                          <a:ln>
                            <a:noFill/>
                          </a:ln>
                          <a:solidFill>
                            <a:schemeClr val="tx1"/>
                          </a:solidFill>
                          <a:effectLst>
                            <a:outerShdw blurRad="38100" dist="38100" dir="2700000" algn="tl">
                              <a:srgbClr val="000000"/>
                            </a:outerShdw>
                          </a:effectLst>
                          <a:latin typeface="Garamond" charset="0"/>
                        </a:rPr>
                        <a:t>Variable 2</a:t>
                      </a:r>
                    </a:p>
                  </a:txBody>
                  <a:tcPr marL="91413" marR="91413"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1" i="0" u="none" strike="noStrike" cap="none" normalizeH="0" baseline="0">
                          <a:ln>
                            <a:noFill/>
                          </a:ln>
                          <a:solidFill>
                            <a:schemeClr val="tx1"/>
                          </a:solidFill>
                          <a:effectLst>
                            <a:outerShdw blurRad="38100" dist="38100" dir="2700000" algn="tl">
                              <a:srgbClr val="000000"/>
                            </a:outerShdw>
                          </a:effectLst>
                          <a:latin typeface="Garamond" charset="0"/>
                        </a:rPr>
                        <a:t>Correlation</a:t>
                      </a:r>
                    </a:p>
                  </a:txBody>
                  <a:tcPr marL="91413" marR="91413"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3100">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Macros</a:t>
                      </a:r>
                    </a:p>
                  </a:txBody>
                  <a:tcPr marL="91413" marR="91413"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 Cobble</a:t>
                      </a:r>
                    </a:p>
                  </a:txBody>
                  <a:tcPr marL="91413" marR="91413"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.56</a:t>
                      </a:r>
                    </a:p>
                  </a:txBody>
                  <a:tcPr marL="91413" marR="91413"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4688">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Macros </a:t>
                      </a:r>
                    </a:p>
                  </a:txBody>
                  <a:tcPr marL="91413" marR="91413"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 Forest</a:t>
                      </a:r>
                    </a:p>
                  </a:txBody>
                  <a:tcPr marL="91413" marR="91413"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.66</a:t>
                      </a:r>
                    </a:p>
                  </a:txBody>
                  <a:tcPr marL="91413" marR="91413"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3100">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Habitat Score</a:t>
                      </a:r>
                    </a:p>
                  </a:txBody>
                  <a:tcPr marL="91413" marR="91413"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 Cobble</a:t>
                      </a:r>
                    </a:p>
                  </a:txBody>
                  <a:tcPr marL="91413" marR="91413"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.72</a:t>
                      </a:r>
                    </a:p>
                  </a:txBody>
                  <a:tcPr marL="91413" marR="91413"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1513">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Habitat Score</a:t>
                      </a:r>
                    </a:p>
                  </a:txBody>
                  <a:tcPr marL="91413" marR="91413"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 Forest</a:t>
                      </a:r>
                    </a:p>
                  </a:txBody>
                  <a:tcPr marL="91413" marR="91413"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.68</a:t>
                      </a:r>
                    </a:p>
                  </a:txBody>
                  <a:tcPr marL="91413" marR="91413"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3100">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 Silt / Clay</a:t>
                      </a:r>
                    </a:p>
                  </a:txBody>
                  <a:tcPr marL="91413" marR="91413"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 Urban</a:t>
                      </a:r>
                    </a:p>
                  </a:txBody>
                  <a:tcPr marL="91413" marR="91413"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.75</a:t>
                      </a:r>
                    </a:p>
                  </a:txBody>
                  <a:tcPr marL="91413" marR="91413"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6289" name="Text Box 33"/>
          <p:cNvSpPr txBox="1">
            <a:spLocks noChangeArrowheads="1"/>
          </p:cNvSpPr>
          <p:nvPr/>
        </p:nvSpPr>
        <p:spPr bwMode="auto">
          <a:xfrm>
            <a:off x="1295400" y="5943600"/>
            <a:ext cx="487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1800" b="0" i="1">
                <a:effectLst/>
                <a:latin typeface="Arial" charset="0"/>
                <a:ea typeface="Arial" charset="0"/>
                <a:cs typeface="Arial" charset="0"/>
              </a:rPr>
              <a:t>Duncan Hughes, Soque Watershed, GA, 2007</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rrowheads="1"/>
          </p:cNvSpPr>
          <p:nvPr>
            <p:ph type="title"/>
          </p:nvPr>
        </p:nvSpPr>
        <p:spPr>
          <a:xfrm>
            <a:off x="1371600" y="381000"/>
            <a:ext cx="7772400" cy="533400"/>
          </a:xfrm>
        </p:spPr>
        <p:txBody>
          <a:bodyPr/>
          <a:lstStyle/>
          <a:p>
            <a:r>
              <a:rPr lang="en-US" altLang="en-US" sz="4000"/>
              <a:t>Negative correlations (p &lt; .05)</a:t>
            </a:r>
          </a:p>
        </p:txBody>
      </p:sp>
      <p:graphicFrame>
        <p:nvGraphicFramePr>
          <p:cNvPr id="97311" name="Group 31"/>
          <p:cNvGraphicFramePr>
            <a:graphicFrameLocks noGrp="1"/>
          </p:cNvGraphicFramePr>
          <p:nvPr>
            <p:ph idx="1"/>
          </p:nvPr>
        </p:nvGraphicFramePr>
        <p:xfrm>
          <a:off x="533400" y="1295400"/>
          <a:ext cx="7924800" cy="4371975"/>
        </p:xfrm>
        <a:graphic>
          <a:graphicData uri="http://schemas.openxmlformats.org/drawingml/2006/table">
            <a:tbl>
              <a:tblPr/>
              <a:tblGrid>
                <a:gridCol w="2643188"/>
                <a:gridCol w="2640012"/>
                <a:gridCol w="2641600"/>
              </a:tblGrid>
              <a:tr h="1179513">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1" i="0" u="none" strike="noStrike" cap="none" normalizeH="0" baseline="0">
                          <a:ln>
                            <a:noFill/>
                          </a:ln>
                          <a:solidFill>
                            <a:schemeClr val="tx1"/>
                          </a:solidFill>
                          <a:effectLst>
                            <a:outerShdw blurRad="38100" dist="38100" dir="2700000" algn="tl">
                              <a:srgbClr val="000000"/>
                            </a:outerShdw>
                          </a:effectLst>
                          <a:latin typeface="Garamond" charset="0"/>
                        </a:rPr>
                        <a:t>Variable 1</a:t>
                      </a:r>
                    </a:p>
                  </a:txBody>
                  <a:tcPr marL="91413" marR="91413"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1" i="0" u="none" strike="noStrike" cap="none" normalizeH="0" baseline="0">
                          <a:ln>
                            <a:noFill/>
                          </a:ln>
                          <a:solidFill>
                            <a:schemeClr val="tx1"/>
                          </a:solidFill>
                          <a:effectLst>
                            <a:outerShdw blurRad="38100" dist="38100" dir="2700000" algn="tl">
                              <a:srgbClr val="000000"/>
                            </a:outerShdw>
                          </a:effectLst>
                          <a:latin typeface="Garamond" charset="0"/>
                        </a:rPr>
                        <a:t>Variable 2</a:t>
                      </a:r>
                    </a:p>
                  </a:txBody>
                  <a:tcPr marL="91413" marR="91413"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1" i="0" u="none" strike="noStrike" cap="none" normalizeH="0" baseline="0">
                          <a:ln>
                            <a:noFill/>
                          </a:ln>
                          <a:solidFill>
                            <a:schemeClr val="tx1"/>
                          </a:solidFill>
                          <a:effectLst>
                            <a:outerShdw blurRad="38100" dist="38100" dir="2700000" algn="tl">
                              <a:srgbClr val="000000"/>
                            </a:outerShdw>
                          </a:effectLst>
                          <a:latin typeface="Garamond" charset="0"/>
                        </a:rPr>
                        <a:t>Correlation </a:t>
                      </a:r>
                    </a:p>
                  </a:txBody>
                  <a:tcPr marL="91413" marR="91413"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8513">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Macros </a:t>
                      </a:r>
                    </a:p>
                  </a:txBody>
                  <a:tcPr marL="91413" marR="91413"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 Silt / Clay</a:t>
                      </a:r>
                    </a:p>
                  </a:txBody>
                  <a:tcPr marL="91413" marR="91413"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-.44</a:t>
                      </a:r>
                    </a:p>
                  </a:txBody>
                  <a:tcPr marL="91413" marR="91413"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8513">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Macros </a:t>
                      </a:r>
                    </a:p>
                  </a:txBody>
                  <a:tcPr marL="91413" marR="91413"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 Urban</a:t>
                      </a:r>
                    </a:p>
                  </a:txBody>
                  <a:tcPr marL="91413" marR="91413"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-.55</a:t>
                      </a:r>
                    </a:p>
                  </a:txBody>
                  <a:tcPr marL="91413" marR="91413"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8513">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Macros</a:t>
                      </a:r>
                    </a:p>
                  </a:txBody>
                  <a:tcPr marL="91413" marR="91413"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 Agriculture</a:t>
                      </a:r>
                    </a:p>
                  </a:txBody>
                  <a:tcPr marL="91413" marR="91413"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-.11</a:t>
                      </a:r>
                    </a:p>
                  </a:txBody>
                  <a:tcPr marL="91413" marR="91413"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6925">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Habitat Score</a:t>
                      </a:r>
                    </a:p>
                  </a:txBody>
                  <a:tcPr marL="91413" marR="91413"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 Silt / Clay</a:t>
                      </a:r>
                    </a:p>
                  </a:txBody>
                  <a:tcPr marL="91413" marR="91413"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marL="1368425">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-.55</a:t>
                      </a:r>
                    </a:p>
                  </a:txBody>
                  <a:tcPr marL="91413" marR="91413"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7309" name="Text Box 29"/>
          <p:cNvSpPr txBox="1">
            <a:spLocks noChangeArrowheads="1"/>
          </p:cNvSpPr>
          <p:nvPr/>
        </p:nvSpPr>
        <p:spPr bwMode="auto">
          <a:xfrm>
            <a:off x="1050925" y="6132513"/>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endParaRPr lang="en-US" altLang="en-US" sz="1800" b="0" i="1">
              <a:effectLst/>
              <a:latin typeface="Arial" charset="0"/>
              <a:ea typeface="Arial" charset="0"/>
              <a:cs typeface="Arial" charset="0"/>
            </a:endParaRPr>
          </a:p>
        </p:txBody>
      </p:sp>
      <p:sp>
        <p:nvSpPr>
          <p:cNvPr id="97310" name="Text Box 30"/>
          <p:cNvSpPr txBox="1">
            <a:spLocks noChangeArrowheads="1"/>
          </p:cNvSpPr>
          <p:nvPr/>
        </p:nvSpPr>
        <p:spPr bwMode="auto">
          <a:xfrm>
            <a:off x="974725" y="6056313"/>
            <a:ext cx="4870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1800" b="0" i="1">
                <a:effectLst/>
                <a:latin typeface="Arial" charset="0"/>
                <a:ea typeface="Arial" charset="0"/>
                <a:cs typeface="Arial" charset="0"/>
              </a:rPr>
              <a:t>Duncan Hughes, Soque Watershed, GA, 2007</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Logging_Runoff_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495800"/>
            <a:ext cx="2827338" cy="2120900"/>
          </a:xfrm>
          <a:prstGeom prst="rect">
            <a:avLst/>
          </a:prstGeom>
          <a:noFill/>
          <a:extLst>
            <a:ext uri="{909E8E84-426E-40DD-AFC4-6F175D3DCCD1}">
              <a14:hiddenFill xmlns:a14="http://schemas.microsoft.com/office/drawing/2010/main">
                <a:solidFill>
                  <a:srgbClr val="FFFFFF"/>
                </a:solidFill>
              </a14:hiddenFill>
            </a:ext>
          </a:extLst>
        </p:spPr>
      </p:pic>
      <p:pic>
        <p:nvPicPr>
          <p:cNvPr id="98307" name="Picture 3" descr="mass_was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421188"/>
            <a:ext cx="2994025" cy="2243137"/>
          </a:xfrm>
          <a:prstGeom prst="rect">
            <a:avLst/>
          </a:prstGeom>
          <a:noFill/>
          <a:extLst>
            <a:ext uri="{909E8E84-426E-40DD-AFC4-6F175D3DCCD1}">
              <a14:hiddenFill xmlns:a14="http://schemas.microsoft.com/office/drawing/2010/main">
                <a:solidFill>
                  <a:srgbClr val="FFFFFF"/>
                </a:solidFill>
              </a14:hiddenFill>
            </a:ext>
          </a:extLst>
        </p:spPr>
      </p:pic>
      <p:pic>
        <p:nvPicPr>
          <p:cNvPr id="98308" name="Picture 4" descr="Left_Fork_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
            <a:ext cx="2819400" cy="2114550"/>
          </a:xfrm>
          <a:prstGeom prst="rect">
            <a:avLst/>
          </a:prstGeom>
          <a:noFill/>
          <a:extLst>
            <a:ext uri="{909E8E84-426E-40DD-AFC4-6F175D3DCCD1}">
              <a14:hiddenFill xmlns:a14="http://schemas.microsoft.com/office/drawing/2010/main">
                <a:solidFill>
                  <a:srgbClr val="FFFFFF"/>
                </a:solidFill>
              </a14:hiddenFill>
            </a:ext>
          </a:extLst>
        </p:spPr>
      </p:pic>
      <p:sp>
        <p:nvSpPr>
          <p:cNvPr id="98309" name="Text Box 5"/>
          <p:cNvSpPr txBox="1">
            <a:spLocks noChangeArrowheads="1"/>
          </p:cNvSpPr>
          <p:nvPr/>
        </p:nvSpPr>
        <p:spPr bwMode="auto">
          <a:xfrm>
            <a:off x="6324600" y="533400"/>
            <a:ext cx="265906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r>
              <a:rPr lang="en-US" altLang="en-US" sz="4000" b="0">
                <a:effectLst/>
                <a:latin typeface="Garamond" charset="0"/>
              </a:rPr>
              <a:t>Good Water</a:t>
            </a:r>
          </a:p>
          <a:p>
            <a:r>
              <a:rPr lang="en-US" altLang="en-US" sz="4000" b="0">
                <a:effectLst/>
                <a:latin typeface="Garamond" charset="0"/>
              </a:rPr>
              <a:t>Quality</a:t>
            </a:r>
          </a:p>
        </p:txBody>
      </p:sp>
      <p:sp>
        <p:nvSpPr>
          <p:cNvPr id="98310" name="Text Box 6"/>
          <p:cNvSpPr txBox="1">
            <a:spLocks noChangeArrowheads="1"/>
          </p:cNvSpPr>
          <p:nvPr/>
        </p:nvSpPr>
        <p:spPr bwMode="auto">
          <a:xfrm>
            <a:off x="6332538" y="3810000"/>
            <a:ext cx="28114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r>
              <a:rPr lang="en-US" altLang="en-US" sz="4000" b="0">
                <a:effectLst/>
                <a:latin typeface="Garamond" charset="0"/>
              </a:rPr>
              <a:t>Large Impact</a:t>
            </a:r>
          </a:p>
        </p:txBody>
      </p:sp>
      <p:pic>
        <p:nvPicPr>
          <p:cNvPr id="98311" name="Picture 7" descr="Soque_Turner"/>
          <p:cNvPicPr>
            <a:picLocks noChangeAspect="1" noChangeArrowheads="1"/>
          </p:cNvPicPr>
          <p:nvPr/>
        </p:nvPicPr>
        <p:blipFill>
          <a:blip r:embed="rId5">
            <a:extLst>
              <a:ext uri="{28A0092B-C50C-407E-A947-70E740481C1C}">
                <a14:useLocalDpi xmlns:a14="http://schemas.microsoft.com/office/drawing/2010/main" val="0"/>
              </a:ext>
            </a:extLst>
          </a:blip>
          <a:srcRect b="1755"/>
          <a:stretch>
            <a:fillRect/>
          </a:stretch>
        </p:blipFill>
        <p:spPr bwMode="auto">
          <a:xfrm>
            <a:off x="3276600" y="304800"/>
            <a:ext cx="2895600" cy="2132013"/>
          </a:xfrm>
          <a:prstGeom prst="rect">
            <a:avLst/>
          </a:prstGeom>
          <a:noFill/>
          <a:extLst>
            <a:ext uri="{909E8E84-426E-40DD-AFC4-6F175D3DCCD1}">
              <a14:hiddenFill xmlns:a14="http://schemas.microsoft.com/office/drawing/2010/main">
                <a:solidFill>
                  <a:srgbClr val="FFFFFF"/>
                </a:solidFill>
              </a14:hiddenFill>
            </a:ext>
          </a:extLst>
        </p:spPr>
      </p:pic>
      <p:pic>
        <p:nvPicPr>
          <p:cNvPr id="98312" name="Picture 8" descr="Photo shows fencing installed along both sides of stream"/>
          <p:cNvPicPr>
            <a:picLocks noChangeAspect="1" noChangeArrowheads="1"/>
          </p:cNvPicPr>
          <p:nvPr/>
        </p:nvPicPr>
        <p:blipFill>
          <a:blip r:embed="rId6">
            <a:extLst>
              <a:ext uri="{28A0092B-C50C-407E-A947-70E740481C1C}">
                <a14:useLocalDpi xmlns:a14="http://schemas.microsoft.com/office/drawing/2010/main" val="0"/>
              </a:ext>
            </a:extLst>
          </a:blip>
          <a:srcRect r="5127"/>
          <a:stretch>
            <a:fillRect/>
          </a:stretch>
        </p:blipFill>
        <p:spPr bwMode="auto">
          <a:xfrm>
            <a:off x="304800" y="2436813"/>
            <a:ext cx="281940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3" name="Text Box 9"/>
          <p:cNvSpPr txBox="1">
            <a:spLocks noChangeArrowheads="1"/>
          </p:cNvSpPr>
          <p:nvPr/>
        </p:nvSpPr>
        <p:spPr bwMode="auto">
          <a:xfrm>
            <a:off x="6553200" y="2514600"/>
            <a:ext cx="15795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r>
              <a:rPr lang="en-US" altLang="en-US" sz="4000" b="0">
                <a:effectLst/>
                <a:latin typeface="Garamond" charset="0"/>
              </a:rPr>
              <a:t>Impact</a:t>
            </a:r>
          </a:p>
        </p:txBody>
      </p:sp>
      <p:pic>
        <p:nvPicPr>
          <p:cNvPr id="98314" name="Picture 10" descr="arscowshad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2463800"/>
            <a:ext cx="2971800" cy="1973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rrowheads="1"/>
          </p:cNvSpPr>
          <p:nvPr>
            <p:ph type="title"/>
          </p:nvPr>
        </p:nvSpPr>
        <p:spPr>
          <a:xfrm>
            <a:off x="381000" y="455613"/>
            <a:ext cx="8229600" cy="1144587"/>
          </a:xfrm>
        </p:spPr>
        <p:txBody>
          <a:bodyPr/>
          <a:lstStyle/>
          <a:p>
            <a:r>
              <a:rPr lang="en-US" altLang="en-US"/>
              <a:t>Credits</a:t>
            </a:r>
          </a:p>
        </p:txBody>
      </p:sp>
      <p:sp>
        <p:nvSpPr>
          <p:cNvPr id="99331" name="Rectangle 3"/>
          <p:cNvSpPr>
            <a:spLocks noGrp="1" noChangeArrowheads="1"/>
          </p:cNvSpPr>
          <p:nvPr>
            <p:ph type="body" idx="1"/>
          </p:nvPr>
        </p:nvSpPr>
        <p:spPr/>
        <p:txBody>
          <a:bodyPr/>
          <a:lstStyle/>
          <a:p>
            <a:r>
              <a:rPr lang="en-US" altLang="en-US"/>
              <a:t>Katie Hoover Alvarado, Public Service Assistant/NEMO Coordinator, University of Georgia Marine Extension Service Katie </a:t>
            </a:r>
          </a:p>
          <a:p>
            <a:r>
              <a:rPr lang="en-US" altLang="en-US"/>
              <a:t>Duncan Hughes, Watershed Coordinator, Soque River Watershed Partnership</a:t>
            </a:r>
          </a:p>
        </p:txBody>
      </p:sp>
      <p:sp>
        <p:nvSpPr>
          <p:cNvPr id="99332" name="Rectangle 4"/>
          <p:cNvSpPr>
            <a:spLocks noChangeArrowheads="1"/>
          </p:cNvSpPr>
          <p:nvPr/>
        </p:nvSpPr>
        <p:spPr bwMode="auto">
          <a:xfrm>
            <a:off x="2209800" y="4572000"/>
            <a:ext cx="4572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a:effectLst>
                  <a:outerShdw blurRad="38100" dist="38100" dir="2700000" algn="tl">
                    <a:srgbClr val="000000"/>
                  </a:outerShdw>
                </a:effectLst>
              </a:rPr>
              <a:t>Presentation compiled by:</a:t>
            </a:r>
          </a:p>
          <a:p>
            <a:r>
              <a:rPr lang="en-US" altLang="en-US" sz="2400">
                <a:effectLst>
                  <a:outerShdw blurRad="38100" dist="38100" dir="2700000" algn="tl">
                    <a:srgbClr val="000000"/>
                  </a:outerShdw>
                </a:effectLst>
              </a:rPr>
              <a:t>Frank Henning</a:t>
            </a:r>
          </a:p>
          <a:p>
            <a:r>
              <a:rPr lang="en-US" altLang="en-US" sz="2400">
                <a:effectLst>
                  <a:outerShdw blurRad="38100" dist="38100" dir="2700000" algn="tl">
                    <a:srgbClr val="000000"/>
                  </a:outerShdw>
                </a:effectLst>
              </a:rPr>
              <a:t>UGA Watershed Extension Agent</a:t>
            </a:r>
          </a:p>
          <a:p>
            <a:r>
              <a:rPr lang="en-US" altLang="en-US" sz="2400">
                <a:effectLst>
                  <a:outerShdw blurRad="38100" dist="38100" dir="2700000" algn="tl">
                    <a:srgbClr val="000000"/>
                  </a:outerShdw>
                </a:effectLst>
              </a:rPr>
              <a:t>Upper Oconee Watershed, GA</a:t>
            </a:r>
          </a:p>
          <a:p>
            <a:r>
              <a:rPr lang="en-US" altLang="en-US" sz="2400">
                <a:effectLst>
                  <a:outerShdw blurRad="38100" dist="38100" dir="2700000" algn="tl">
                    <a:srgbClr val="000000"/>
                  </a:outerShdw>
                </a:effectLst>
              </a:rPr>
              <a:t>fhenning@uga.edu</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2173288" y="533400"/>
            <a:ext cx="5181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lgn="ctr" eaLnBrk="1" hangingPunct="1"/>
            <a:r>
              <a:rPr lang="en-US" altLang="en-US" sz="4000" b="0">
                <a:effectLst/>
                <a:latin typeface="Arial" charset="0"/>
              </a:rPr>
              <a:t>Visual Assesment</a:t>
            </a:r>
          </a:p>
          <a:p>
            <a:pPr algn="ctr" eaLnBrk="1" hangingPunct="1"/>
            <a:r>
              <a:rPr lang="en-US" altLang="en-US" sz="4000" b="0">
                <a:effectLst/>
                <a:latin typeface="Arial" charset="0"/>
              </a:rPr>
              <a:t>&amp; Pollution Prevention</a:t>
            </a:r>
          </a:p>
        </p:txBody>
      </p:sp>
      <p:pic>
        <p:nvPicPr>
          <p:cNvPr id="100355" name="Picture 3" descr="Looking Out (downstream)"/>
          <p:cNvPicPr>
            <a:picLocks noChangeAspect="1" noChangeArrowheads="1"/>
          </p:cNvPicPr>
          <p:nvPr/>
        </p:nvPicPr>
        <p:blipFill>
          <a:blip r:embed="rId2">
            <a:extLst>
              <a:ext uri="{28A0092B-C50C-407E-A947-70E740481C1C}">
                <a14:useLocalDpi xmlns:a14="http://schemas.microsoft.com/office/drawing/2010/main" val="0"/>
              </a:ext>
            </a:extLst>
          </a:blip>
          <a:srcRect l="23283" t="8511"/>
          <a:stretch>
            <a:fillRect/>
          </a:stretch>
        </p:blipFill>
        <p:spPr bwMode="auto">
          <a:xfrm>
            <a:off x="2743200" y="2133600"/>
            <a:ext cx="3962400" cy="3476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838200" y="1903413"/>
            <a:ext cx="4648200" cy="3962400"/>
          </a:xfrm>
        </p:spPr>
        <p:txBody>
          <a:bodyPr/>
          <a:lstStyle/>
          <a:p>
            <a:pPr lvl="2">
              <a:lnSpc>
                <a:spcPct val="80000"/>
              </a:lnSpc>
              <a:buClr>
                <a:schemeClr val="tx1"/>
              </a:buClr>
              <a:buFont typeface="Wingdings" charset="2"/>
              <a:buChar char="Ø"/>
            </a:pPr>
            <a:r>
              <a:rPr lang="en-US" altLang="en-US" sz="2800"/>
              <a:t>Industrial Discharge</a:t>
            </a:r>
          </a:p>
          <a:p>
            <a:pPr lvl="2">
              <a:lnSpc>
                <a:spcPct val="80000"/>
              </a:lnSpc>
              <a:buClr>
                <a:schemeClr val="tx1"/>
              </a:buClr>
              <a:buFont typeface="Wingdings" charset="2"/>
              <a:buChar char="Ø"/>
            </a:pPr>
            <a:r>
              <a:rPr lang="en-US" altLang="en-US" sz="2800"/>
              <a:t>Sewage treatment plant</a:t>
            </a:r>
          </a:p>
          <a:p>
            <a:pPr lvl="2">
              <a:lnSpc>
                <a:spcPct val="80000"/>
              </a:lnSpc>
              <a:buClr>
                <a:schemeClr val="tx1"/>
              </a:buClr>
              <a:buFont typeface="Wingdings" charset="2"/>
              <a:buChar char="Ø"/>
            </a:pPr>
            <a:r>
              <a:rPr lang="en-US" altLang="en-US" sz="2800"/>
              <a:t>Exposed leaking sewer pipe</a:t>
            </a:r>
          </a:p>
          <a:p>
            <a:pPr>
              <a:lnSpc>
                <a:spcPct val="80000"/>
              </a:lnSpc>
              <a:buFont typeface="Animals 1" charset="0"/>
              <a:buNone/>
            </a:pPr>
            <a:endParaRPr lang="en-US" altLang="en-US" sz="2000"/>
          </a:p>
          <a:p>
            <a:pPr>
              <a:lnSpc>
                <a:spcPct val="80000"/>
              </a:lnSpc>
              <a:buClr>
                <a:schemeClr val="tx1"/>
              </a:buClr>
              <a:buFont typeface="Animals 1" charset="0"/>
              <a:buChar char="M"/>
            </a:pPr>
            <a:r>
              <a:rPr lang="en-US" altLang="en-US" sz="2000"/>
              <a:t>Regulated by EPD through the NPDES permitting process</a:t>
            </a:r>
          </a:p>
          <a:p>
            <a:pPr>
              <a:lnSpc>
                <a:spcPct val="80000"/>
              </a:lnSpc>
              <a:buClr>
                <a:schemeClr val="tx1"/>
              </a:buClr>
              <a:buFont typeface="Animals 1" charset="0"/>
              <a:buNone/>
            </a:pPr>
            <a:endParaRPr lang="en-US" altLang="en-US" sz="2000"/>
          </a:p>
          <a:p>
            <a:pPr>
              <a:lnSpc>
                <a:spcPct val="80000"/>
              </a:lnSpc>
              <a:buClr>
                <a:schemeClr val="tx1"/>
              </a:buClr>
              <a:buFont typeface="Animals 1" charset="0"/>
              <a:buChar char="M"/>
            </a:pPr>
            <a:r>
              <a:rPr lang="en-US" altLang="en-US" sz="2000"/>
              <a:t>Pollutant source more easily identified (point to source)</a:t>
            </a:r>
          </a:p>
          <a:p>
            <a:pPr>
              <a:lnSpc>
                <a:spcPct val="80000"/>
              </a:lnSpc>
              <a:buFont typeface="Animals 1" charset="0"/>
              <a:buNone/>
            </a:pPr>
            <a:endParaRPr lang="en-US" altLang="en-US" sz="2000"/>
          </a:p>
        </p:txBody>
      </p:sp>
      <p:sp>
        <p:nvSpPr>
          <p:cNvPr id="17412" name="Rectangle 4"/>
          <p:cNvSpPr>
            <a:spLocks noGrp="1" noRot="1" noChangeArrowheads="1"/>
          </p:cNvSpPr>
          <p:nvPr>
            <p:ph type="title"/>
          </p:nvPr>
        </p:nvSpPr>
        <p:spPr>
          <a:xfrm>
            <a:off x="228600" y="304800"/>
            <a:ext cx="8229600" cy="1143000"/>
          </a:xfrm>
        </p:spPr>
        <p:txBody>
          <a:bodyPr/>
          <a:lstStyle/>
          <a:p>
            <a:r>
              <a:rPr lang="en-US" altLang="en-US"/>
              <a:t>Point Source Pollution</a:t>
            </a:r>
          </a:p>
        </p:txBody>
      </p:sp>
      <p:pic>
        <p:nvPicPr>
          <p:cNvPr id="17414" name="Picture 6"/>
          <p:cNvPicPr>
            <a:picLocks noChangeAspect="1" noChangeArrowheads="1"/>
          </p:cNvPicPr>
          <p:nvPr/>
        </p:nvPicPr>
        <p:blipFill>
          <a:blip r:embed="rId2">
            <a:extLst>
              <a:ext uri="{28A0092B-C50C-407E-A947-70E740481C1C}">
                <a14:useLocalDpi xmlns:a14="http://schemas.microsoft.com/office/drawing/2010/main" val="0"/>
              </a:ext>
            </a:extLst>
          </a:blip>
          <a:srcRect l="44716" t="15388" r="44069" b="67613"/>
          <a:stretch>
            <a:fillRect/>
          </a:stretch>
        </p:blipFill>
        <p:spPr bwMode="auto">
          <a:xfrm>
            <a:off x="6096000" y="3657600"/>
            <a:ext cx="2074863"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415" name="Picture 7" descr="Sanitary Sewer Overflow">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r="12962"/>
          <a:stretch>
            <a:fillRect/>
          </a:stretch>
        </p:blipFill>
        <p:spPr bwMode="auto">
          <a:xfrm>
            <a:off x="5791200" y="1447800"/>
            <a:ext cx="2590800" cy="1919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378" name="Object 2"/>
          <p:cNvGraphicFramePr>
            <a:graphicFrameLocks noChangeAspect="1"/>
          </p:cNvGraphicFramePr>
          <p:nvPr/>
        </p:nvGraphicFramePr>
        <p:xfrm>
          <a:off x="0" y="7938"/>
          <a:ext cx="9145588" cy="6850062"/>
        </p:xfrm>
        <a:graphic>
          <a:graphicData uri="http://schemas.openxmlformats.org/presentationml/2006/ole">
            <mc:AlternateContent xmlns:mc="http://schemas.openxmlformats.org/markup-compatibility/2006">
              <mc:Choice xmlns:v="urn:schemas-microsoft-com:vml" Requires="v">
                <p:oleObj spid="_x0000_s101382" name="Slide" r:id="rId4" imgW="4548526" imgH="3407297" progId="PowerPoint.Slide.8">
                  <p:embed/>
                </p:oleObj>
              </mc:Choice>
              <mc:Fallback>
                <p:oleObj name="Slide" r:id="rId4" imgW="4548526" imgH="3407297" progId="PowerPoint.Slid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938"/>
                        <a:ext cx="9145588" cy="685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1379" name="Object 3"/>
          <p:cNvGraphicFramePr>
            <a:graphicFrameLocks noChangeAspect="1"/>
          </p:cNvGraphicFramePr>
          <p:nvPr/>
        </p:nvGraphicFramePr>
        <p:xfrm>
          <a:off x="0" y="0"/>
          <a:ext cx="10287000" cy="6850063"/>
        </p:xfrm>
        <a:graphic>
          <a:graphicData uri="http://schemas.openxmlformats.org/presentationml/2006/ole">
            <mc:AlternateContent xmlns:mc="http://schemas.openxmlformats.org/markup-compatibility/2006">
              <mc:Choice xmlns:v="urn:schemas-microsoft-com:vml" Requires="v">
                <p:oleObj spid="_x0000_s101383" name="Slide" r:id="rId6" imgW="4548526" imgH="3407297" progId="PowerPoint.Slide.8">
                  <p:embed/>
                </p:oleObj>
              </mc:Choice>
              <mc:Fallback>
                <p:oleObj name="Slide" r:id="rId6" imgW="4548526" imgH="3407297" progId="PowerPoint.Slide.8">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287000" cy="685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1380" name="Text Box 4"/>
          <p:cNvSpPr txBox="1">
            <a:spLocks noChangeArrowheads="1"/>
          </p:cNvSpPr>
          <p:nvPr/>
        </p:nvSpPr>
        <p:spPr bwMode="auto">
          <a:xfrm>
            <a:off x="152400" y="6402388"/>
            <a:ext cx="5151438" cy="30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1400" b="0">
                <a:effectLst/>
                <a:latin typeface="Arial" charset="0"/>
              </a:rPr>
              <a:t>Picture from Georgia Soil and Water Conservation Commission</a:t>
            </a:r>
          </a:p>
        </p:txBody>
      </p:sp>
      <p:sp>
        <p:nvSpPr>
          <p:cNvPr id="101381" name="Text Box 5"/>
          <p:cNvSpPr txBox="1">
            <a:spLocks noChangeArrowheads="1"/>
          </p:cNvSpPr>
          <p:nvPr/>
        </p:nvSpPr>
        <p:spPr bwMode="auto">
          <a:xfrm>
            <a:off x="152400" y="5029200"/>
            <a:ext cx="55959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3200" b="0">
                <a:effectLst/>
                <a:latin typeface="Arial" charset="0"/>
              </a:rPr>
              <a:t>Trying to Promote clean water</a:t>
            </a:r>
          </a:p>
          <a:p>
            <a:pPr eaLnBrk="1" hangingPunct="1"/>
            <a:r>
              <a:rPr lang="en-US" altLang="en-US" sz="3200" b="0">
                <a:effectLst/>
                <a:latin typeface="Arial" charset="0"/>
              </a:rPr>
              <a:t>Not point a finger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 fill="hold"/>
                                        <p:tgtEl>
                                          <p:spTgt spid="101379"/>
                                        </p:tgtEl>
                                        <p:attrNameLst>
                                          <p:attrName>ppt_x</p:attrName>
                                        </p:attrNameLst>
                                      </p:cBhvr>
                                      <p:tavLst>
                                        <p:tav tm="0">
                                          <p:val>
                                            <p:strVal val="#ppt_x"/>
                                          </p:val>
                                        </p:tav>
                                        <p:tav tm="100000">
                                          <p:val>
                                            <p:strVal val="#ppt_x"/>
                                          </p:val>
                                        </p:tav>
                                      </p:tavLst>
                                    </p:anim>
                                    <p:anim calcmode="lin" valueType="num">
                                      <p:cBhvr additive="base">
                                        <p:cTn id="8" dur="500" fill="hold"/>
                                        <p:tgtEl>
                                          <p:spTgt spid="1013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2362200" y="609600"/>
            <a:ext cx="4800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endParaRPr lang="en-US" altLang="en-US" sz="4000">
              <a:effectLst/>
              <a:latin typeface="Arial" charset="0"/>
            </a:endParaRPr>
          </a:p>
        </p:txBody>
      </p:sp>
      <p:sp>
        <p:nvSpPr>
          <p:cNvPr id="103427" name="Text Box 3"/>
          <p:cNvSpPr txBox="1">
            <a:spLocks noChangeArrowheads="1"/>
          </p:cNvSpPr>
          <p:nvPr/>
        </p:nvSpPr>
        <p:spPr bwMode="auto">
          <a:xfrm>
            <a:off x="1295400" y="685800"/>
            <a:ext cx="59134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3200" b="0">
                <a:effectLst/>
                <a:latin typeface="Arial" charset="0"/>
              </a:rPr>
              <a:t>What Makes a Healthy Stream?</a:t>
            </a:r>
          </a:p>
        </p:txBody>
      </p:sp>
      <p:pic>
        <p:nvPicPr>
          <p:cNvPr id="103428" name="Picture 4" descr="Shoal_Creek_Led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600200"/>
            <a:ext cx="5334000" cy="3998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l="40625" t="18750" r="16251" b="21094"/>
          <a:stretch>
            <a:fillRect/>
          </a:stretch>
        </p:blipFill>
        <p:spPr bwMode="auto">
          <a:xfrm>
            <a:off x="1981200" y="228600"/>
            <a:ext cx="52578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4451" name="Rectangle 3"/>
          <p:cNvSpPr>
            <a:spLocks noChangeArrowheads="1"/>
          </p:cNvSpPr>
          <p:nvPr/>
        </p:nvSpPr>
        <p:spPr bwMode="auto">
          <a:xfrm>
            <a:off x="685800" y="6096000"/>
            <a:ext cx="71802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2000" b="0">
                <a:effectLst/>
                <a:latin typeface="Arial" charset="0"/>
              </a:rPr>
              <a:t>https://aww.auburn.edu/Docs/stream%20visual%20assess.pdf</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l="11874" t="17969" r="26875" b="11719"/>
          <a:stretch>
            <a:fillRect/>
          </a:stretch>
        </p:blipFill>
        <p:spPr bwMode="auto">
          <a:xfrm>
            <a:off x="1447800" y="228600"/>
            <a:ext cx="6248400" cy="573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l="27499" t="18750" r="26875" b="12500"/>
          <a:stretch>
            <a:fillRect/>
          </a:stretch>
        </p:blipFill>
        <p:spPr bwMode="auto">
          <a:xfrm>
            <a:off x="2057400" y="304800"/>
            <a:ext cx="5246688"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l="13750" t="18750" r="20625" b="27344"/>
          <a:stretch>
            <a:fillRect/>
          </a:stretch>
        </p:blipFill>
        <p:spPr bwMode="auto">
          <a:xfrm>
            <a:off x="838200" y="381000"/>
            <a:ext cx="7010400" cy="460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7523" name="Rectangle 3"/>
          <p:cNvSpPr>
            <a:spLocks noChangeArrowheads="1"/>
          </p:cNvSpPr>
          <p:nvPr/>
        </p:nvSpPr>
        <p:spPr bwMode="auto">
          <a:xfrm>
            <a:off x="152400" y="5105400"/>
            <a:ext cx="8610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buFontTx/>
              <a:buChar char="•"/>
            </a:pPr>
            <a:r>
              <a:rPr lang="en-US" altLang="en-US" sz="2800" b="0">
                <a:effectLst/>
                <a:latin typeface="Arial" charset="0"/>
              </a:rPr>
              <a:t> Length of assessment reach = 12 x channel width</a:t>
            </a:r>
          </a:p>
          <a:p>
            <a:pPr eaLnBrk="1" hangingPunct="1">
              <a:buFontTx/>
              <a:buChar char="•"/>
            </a:pPr>
            <a:r>
              <a:rPr lang="en-US" altLang="en-US" sz="2800" b="0">
                <a:effectLst/>
                <a:latin typeface="Arial" charset="0"/>
              </a:rPr>
              <a:t> Each element rated on a 1 – 10 scale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l="5000" t="32813" r="1875" b="27344"/>
          <a:stretch>
            <a:fillRect/>
          </a:stretch>
        </p:blipFill>
        <p:spPr bwMode="auto">
          <a:xfrm>
            <a:off x="304800" y="914400"/>
            <a:ext cx="8458200" cy="289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8547" name="Text Box 3"/>
          <p:cNvSpPr txBox="1">
            <a:spLocks noChangeArrowheads="1"/>
          </p:cNvSpPr>
          <p:nvPr/>
        </p:nvSpPr>
        <p:spPr bwMode="auto">
          <a:xfrm>
            <a:off x="228600" y="1525588"/>
            <a:ext cx="3079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buFontTx/>
              <a:buChar char="•"/>
            </a:pPr>
            <a:endParaRPr lang="en-US" altLang="en-US" sz="2800" b="0">
              <a:effectLst/>
              <a:latin typeface="Arial" charset="0"/>
            </a:endParaRPr>
          </a:p>
        </p:txBody>
      </p:sp>
      <p:sp>
        <p:nvSpPr>
          <p:cNvPr id="108548" name="Text Box 4"/>
          <p:cNvSpPr txBox="1">
            <a:spLocks noChangeArrowheads="1"/>
          </p:cNvSpPr>
          <p:nvPr/>
        </p:nvSpPr>
        <p:spPr bwMode="auto">
          <a:xfrm>
            <a:off x="457200" y="4267200"/>
            <a:ext cx="79168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b="0">
                <a:effectLst/>
                <a:latin typeface="Arial" charset="0"/>
              </a:rPr>
              <a:t>Downcutting and lateral cutting impair stream function</a:t>
            </a:r>
          </a:p>
          <a:p>
            <a:pPr eaLnBrk="1" hangingPunct="1"/>
            <a:r>
              <a:rPr lang="en-US" altLang="en-US" b="0">
                <a:effectLst/>
                <a:latin typeface="Arial" charset="0"/>
              </a:rPr>
              <a:t>Excessive bank-armoring usually leads to more problems</a:t>
            </a:r>
          </a:p>
          <a:p>
            <a:pPr eaLnBrk="1" hangingPunct="1"/>
            <a:endParaRPr lang="en-US" altLang="en-US" b="0">
              <a:effectLst/>
              <a:latin typeface="Arial"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l="3125" t="32813" r="3125" b="16406"/>
          <a:stretch>
            <a:fillRect/>
          </a:stretch>
        </p:blipFill>
        <p:spPr bwMode="auto">
          <a:xfrm>
            <a:off x="304800" y="381000"/>
            <a:ext cx="8534400" cy="369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9571" name="Text Box 3"/>
          <p:cNvSpPr txBox="1">
            <a:spLocks noChangeArrowheads="1"/>
          </p:cNvSpPr>
          <p:nvPr/>
        </p:nvSpPr>
        <p:spPr bwMode="auto">
          <a:xfrm>
            <a:off x="990600" y="4954588"/>
            <a:ext cx="5154613" cy="118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b="0">
                <a:effectLst/>
                <a:latin typeface="Arial" charset="0"/>
              </a:rPr>
              <a:t>Maintain channel shape and function</a:t>
            </a:r>
          </a:p>
          <a:p>
            <a:pPr eaLnBrk="1" hangingPunct="1"/>
            <a:r>
              <a:rPr lang="en-US" altLang="en-US" b="0">
                <a:effectLst/>
                <a:latin typeface="Arial" charset="0"/>
              </a:rPr>
              <a:t>Keep gravel clean</a:t>
            </a:r>
          </a:p>
          <a:p>
            <a:pPr eaLnBrk="1" hangingPunct="1"/>
            <a:r>
              <a:rPr lang="en-US" altLang="en-US" b="0">
                <a:effectLst/>
                <a:latin typeface="Arial" charset="0"/>
              </a:rPr>
              <a:t>Form pool and riffle habitat</a:t>
            </a:r>
          </a:p>
        </p:txBody>
      </p:sp>
      <p:sp>
        <p:nvSpPr>
          <p:cNvPr id="109572" name="Text Box 4"/>
          <p:cNvSpPr txBox="1">
            <a:spLocks noChangeArrowheads="1"/>
          </p:cNvSpPr>
          <p:nvPr/>
        </p:nvSpPr>
        <p:spPr bwMode="auto">
          <a:xfrm>
            <a:off x="1752600" y="4114800"/>
            <a:ext cx="49387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2800" b="0">
                <a:effectLst/>
                <a:latin typeface="Arial" charset="0"/>
              </a:rPr>
              <a:t>Energy balances with bedload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l="2499" t="26563" r="3751" b="26563"/>
          <a:stretch>
            <a:fillRect/>
          </a:stretch>
        </p:blipFill>
        <p:spPr bwMode="auto">
          <a:xfrm>
            <a:off x="228600" y="381000"/>
            <a:ext cx="8686800" cy="347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0595" name="Text Box 3"/>
          <p:cNvSpPr txBox="1">
            <a:spLocks noChangeArrowheads="1"/>
          </p:cNvSpPr>
          <p:nvPr/>
        </p:nvSpPr>
        <p:spPr bwMode="auto">
          <a:xfrm>
            <a:off x="838200" y="3962400"/>
            <a:ext cx="6402388"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2800" b="0">
                <a:effectLst/>
                <a:latin typeface="Arial" charset="0"/>
              </a:rPr>
              <a:t>Reduces pollutants</a:t>
            </a:r>
          </a:p>
          <a:p>
            <a:pPr eaLnBrk="1" hangingPunct="1"/>
            <a:r>
              <a:rPr lang="en-US" altLang="en-US" sz="2800" b="0">
                <a:effectLst/>
                <a:latin typeface="Arial" charset="0"/>
              </a:rPr>
              <a:t>Helps control erosion</a:t>
            </a:r>
          </a:p>
          <a:p>
            <a:pPr eaLnBrk="1" hangingPunct="1"/>
            <a:r>
              <a:rPr lang="en-US" altLang="en-US" sz="2800" b="0">
                <a:effectLst/>
                <a:latin typeface="Arial" charset="0"/>
              </a:rPr>
              <a:t>Cools streams</a:t>
            </a:r>
          </a:p>
          <a:p>
            <a:pPr eaLnBrk="1" hangingPunct="1"/>
            <a:r>
              <a:rPr lang="en-US" altLang="en-US" sz="2800" b="0">
                <a:effectLst/>
                <a:latin typeface="Arial" charset="0"/>
              </a:rPr>
              <a:t>Root and debris provide habitat</a:t>
            </a:r>
          </a:p>
          <a:p>
            <a:pPr eaLnBrk="1" hangingPunct="1"/>
            <a:r>
              <a:rPr lang="en-US" altLang="en-US" sz="2800" b="0">
                <a:effectLst/>
                <a:latin typeface="Arial" charset="0"/>
              </a:rPr>
              <a:t>Refuge for fish during out-of-bank flows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a:extLst>
              <a:ext uri="{28A0092B-C50C-407E-A947-70E740481C1C}">
                <a14:useLocalDpi xmlns:a14="http://schemas.microsoft.com/office/drawing/2010/main" val="0"/>
              </a:ext>
            </a:extLst>
          </a:blip>
          <a:srcRect l="5624" t="36719" r="1250" b="14844"/>
          <a:stretch>
            <a:fillRect/>
          </a:stretch>
        </p:blipFill>
        <p:spPr bwMode="auto">
          <a:xfrm>
            <a:off x="152400" y="381000"/>
            <a:ext cx="8686800" cy="361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1619" name="Text Box 3"/>
          <p:cNvSpPr txBox="1">
            <a:spLocks noChangeArrowheads="1"/>
          </p:cNvSpPr>
          <p:nvPr/>
        </p:nvSpPr>
        <p:spPr bwMode="auto">
          <a:xfrm>
            <a:off x="685800" y="4343400"/>
            <a:ext cx="757078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2800" b="0">
                <a:effectLst/>
                <a:latin typeface="Arial" charset="0"/>
              </a:rPr>
              <a:t>Roots of perennials should extend to base flow</a:t>
            </a:r>
          </a:p>
          <a:p>
            <a:pPr eaLnBrk="1" hangingPunct="1"/>
            <a:r>
              <a:rPr lang="en-US" altLang="en-US" sz="2800" b="0">
                <a:effectLst/>
                <a:latin typeface="Arial" charset="0"/>
              </a:rPr>
              <a:t>Trees, shrubs, sedges &amp; rushes withstand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Rot="1" noChangeArrowheads="1"/>
          </p:cNvSpPr>
          <p:nvPr>
            <p:ph type="title"/>
          </p:nvPr>
        </p:nvSpPr>
        <p:spPr>
          <a:xfrm>
            <a:off x="-152400" y="152400"/>
            <a:ext cx="6248400" cy="1143000"/>
          </a:xfrm>
        </p:spPr>
        <p:txBody>
          <a:bodyPr/>
          <a:lstStyle/>
          <a:p>
            <a:r>
              <a:rPr lang="en-US" altLang="en-US"/>
              <a:t>Nonpoint Source</a:t>
            </a:r>
          </a:p>
        </p:txBody>
      </p:sp>
      <p:sp>
        <p:nvSpPr>
          <p:cNvPr id="18435" name="Rectangle 3"/>
          <p:cNvSpPr>
            <a:spLocks noGrp="1" noChangeArrowheads="1"/>
          </p:cNvSpPr>
          <p:nvPr>
            <p:ph type="body" sz="half" idx="1"/>
          </p:nvPr>
        </p:nvSpPr>
        <p:spPr>
          <a:xfrm>
            <a:off x="457200" y="1295400"/>
            <a:ext cx="5105400" cy="4525963"/>
          </a:xfrm>
        </p:spPr>
        <p:txBody>
          <a:bodyPr/>
          <a:lstStyle/>
          <a:p>
            <a:pPr lvl="2"/>
            <a:r>
              <a:rPr lang="en-US" altLang="en-US" sz="2000"/>
              <a:t>Erosion Sediment</a:t>
            </a:r>
          </a:p>
          <a:p>
            <a:pPr lvl="2"/>
            <a:r>
              <a:rPr lang="en-US" altLang="en-US" sz="2000"/>
              <a:t>Fertilizers, pesticides</a:t>
            </a:r>
          </a:p>
          <a:p>
            <a:pPr lvl="2"/>
            <a:r>
              <a:rPr lang="en-US" altLang="en-US" sz="2000"/>
              <a:t>Animal wastes</a:t>
            </a:r>
          </a:p>
          <a:p>
            <a:pPr lvl="2"/>
            <a:r>
              <a:rPr lang="en-US" altLang="en-US" sz="2000"/>
              <a:t>Runoff from roads and parking lots</a:t>
            </a:r>
          </a:p>
          <a:p>
            <a:pPr lvl="2"/>
            <a:r>
              <a:rPr lang="en-US" altLang="en-US" sz="2000"/>
              <a:t>Illicit Spills and illegal dumping</a:t>
            </a:r>
          </a:p>
          <a:p>
            <a:pPr lvl="2"/>
            <a:r>
              <a:rPr lang="en-US" altLang="en-US" sz="2000"/>
              <a:t>Leaking septic systems</a:t>
            </a:r>
          </a:p>
          <a:p>
            <a:pPr lvl="2">
              <a:buFont typeface="Wingdings" charset="2"/>
              <a:buNone/>
            </a:pPr>
            <a:endParaRPr lang="en-US" altLang="en-US" sz="1600"/>
          </a:p>
          <a:p>
            <a:pPr>
              <a:buClr>
                <a:schemeClr val="tx1"/>
              </a:buClr>
              <a:buFont typeface="Wingdings" charset="2"/>
              <a:buChar char="Ø"/>
            </a:pPr>
            <a:r>
              <a:rPr lang="en-US" altLang="en-US" sz="2000"/>
              <a:t>The #1 cause of water quality problems </a:t>
            </a:r>
          </a:p>
          <a:p>
            <a:pPr>
              <a:buClr>
                <a:schemeClr val="tx1"/>
              </a:buClr>
              <a:buFont typeface="Wingdings" charset="2"/>
              <a:buChar char="Ø"/>
            </a:pPr>
            <a:r>
              <a:rPr lang="en-US" altLang="en-US" sz="2000"/>
              <a:t>No easily identifiable source and everyone contributes</a:t>
            </a:r>
            <a:endParaRPr lang="en-US" altLang="en-US" sz="2000" b="1"/>
          </a:p>
          <a:p>
            <a:pPr lvl="1">
              <a:buFont typeface="Wingdings" charset="2"/>
              <a:buNone/>
            </a:pPr>
            <a:r>
              <a:rPr lang="en-US" altLang="en-US" sz="1600"/>
              <a:t/>
            </a:r>
            <a:br>
              <a:rPr lang="en-US" altLang="en-US" sz="1600"/>
            </a:br>
            <a:endParaRPr lang="en-US" altLang="en-US" sz="1600"/>
          </a:p>
        </p:txBody>
      </p:sp>
      <p:graphicFrame>
        <p:nvGraphicFramePr>
          <p:cNvPr id="18437" name="Object 5"/>
          <p:cNvGraphicFramePr>
            <a:graphicFrameLocks noChangeAspect="1"/>
          </p:cNvGraphicFramePr>
          <p:nvPr>
            <p:ph sz="half" idx="2"/>
          </p:nvPr>
        </p:nvGraphicFramePr>
        <p:xfrm>
          <a:off x="6172200" y="152400"/>
          <a:ext cx="2667000" cy="2357438"/>
        </p:xfrm>
        <a:graphic>
          <a:graphicData uri="http://schemas.openxmlformats.org/presentationml/2006/ole">
            <mc:AlternateContent xmlns:mc="http://schemas.openxmlformats.org/markup-compatibility/2006">
              <mc:Choice xmlns:v="urn:schemas-microsoft-com:vml" Requires="v">
                <p:oleObj spid="_x0000_s77831" name="Image Document" r:id="rId3" imgW="5972040" imgH="3981600" progId="Imaging.Document">
                  <p:embed/>
                </p:oleObj>
              </mc:Choice>
              <mc:Fallback>
                <p:oleObj name="Image Document" r:id="rId3" imgW="5972040" imgH="3981600" progId="Imaging.Document">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r="24529"/>
                      <a:stretch>
                        <a:fillRect/>
                      </a:stretch>
                    </p:blipFill>
                    <p:spPr bwMode="auto">
                      <a:xfrm>
                        <a:off x="6172200" y="152400"/>
                        <a:ext cx="2667000" cy="235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84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4724400"/>
            <a:ext cx="2438400" cy="1903413"/>
          </a:xfrm>
          <a:prstGeom prst="rect">
            <a:avLst/>
          </a:prstGeom>
          <a:noFill/>
          <a:extLst>
            <a:ext uri="{909E8E84-426E-40DD-AFC4-6F175D3DCCD1}">
              <a14:hiddenFill xmlns:a14="http://schemas.microsoft.com/office/drawing/2010/main">
                <a:solidFill>
                  <a:srgbClr val="FFFFFF"/>
                </a:solidFill>
              </a14:hiddenFill>
            </a:ext>
          </a:extLst>
        </p:spPr>
      </p:pic>
      <p:pic>
        <p:nvPicPr>
          <p:cNvPr id="77828" name="Picture 4" descr="Septic%20Tank%20Job1"/>
          <p:cNvPicPr>
            <a:picLocks noChangeAspect="1" noChangeArrowheads="1"/>
          </p:cNvPicPr>
          <p:nvPr/>
        </p:nvPicPr>
        <p:blipFill>
          <a:blip r:embed="rId6">
            <a:extLst>
              <a:ext uri="{28A0092B-C50C-407E-A947-70E740481C1C}">
                <a14:useLocalDpi xmlns:a14="http://schemas.microsoft.com/office/drawing/2010/main" val="0"/>
              </a:ext>
            </a:extLst>
          </a:blip>
          <a:srcRect l="7999"/>
          <a:stretch>
            <a:fillRect/>
          </a:stretch>
        </p:blipFill>
        <p:spPr bwMode="auto">
          <a:xfrm>
            <a:off x="1295400" y="4876800"/>
            <a:ext cx="2133600" cy="1762125"/>
          </a:xfrm>
          <a:prstGeom prst="rect">
            <a:avLst/>
          </a:prstGeom>
          <a:noFill/>
          <a:extLst>
            <a:ext uri="{909E8E84-426E-40DD-AFC4-6F175D3DCCD1}">
              <a14:hiddenFill xmlns:a14="http://schemas.microsoft.com/office/drawing/2010/main">
                <a:solidFill>
                  <a:srgbClr val="FFFFFF"/>
                </a:solidFill>
              </a14:hiddenFill>
            </a:ext>
          </a:extLst>
        </p:spPr>
      </p:pic>
      <p:pic>
        <p:nvPicPr>
          <p:cNvPr id="77829" name="Picture 5" descr="geeseonshore"/>
          <p:cNvPicPr>
            <a:picLocks noChangeAspect="1" noChangeArrowheads="1"/>
          </p:cNvPicPr>
          <p:nvPr/>
        </p:nvPicPr>
        <p:blipFill>
          <a:blip r:embed="rId7">
            <a:extLst>
              <a:ext uri="{28A0092B-C50C-407E-A947-70E740481C1C}">
                <a14:useLocalDpi xmlns:a14="http://schemas.microsoft.com/office/drawing/2010/main" val="0"/>
              </a:ext>
            </a:extLst>
          </a:blip>
          <a:srcRect l="19438" t="5351" r="5501" b="2505"/>
          <a:stretch>
            <a:fillRect/>
          </a:stretch>
        </p:blipFill>
        <p:spPr bwMode="auto">
          <a:xfrm>
            <a:off x="6172200" y="4421188"/>
            <a:ext cx="2667000" cy="2144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7830" name="Picture 6" descr="DSCN0115"/>
          <p:cNvPicPr>
            <a:picLocks noChangeAspect="1" noChangeArrowheads="1"/>
          </p:cNvPicPr>
          <p:nvPr/>
        </p:nvPicPr>
        <p:blipFill>
          <a:blip r:embed="rId8">
            <a:extLst>
              <a:ext uri="{28A0092B-C50C-407E-A947-70E740481C1C}">
                <a14:useLocalDpi xmlns:a14="http://schemas.microsoft.com/office/drawing/2010/main" val="0"/>
              </a:ext>
            </a:extLst>
          </a:blip>
          <a:srcRect r="2777"/>
          <a:stretch>
            <a:fillRect/>
          </a:stretch>
        </p:blipFill>
        <p:spPr bwMode="auto">
          <a:xfrm>
            <a:off x="6172200" y="2436813"/>
            <a:ext cx="2667000" cy="20589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84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l="3751" t="18750" r="3125" b="28906"/>
          <a:stretch>
            <a:fillRect/>
          </a:stretch>
        </p:blipFill>
        <p:spPr bwMode="auto">
          <a:xfrm>
            <a:off x="533400" y="533400"/>
            <a:ext cx="7848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2643" name="Text Box 3"/>
          <p:cNvSpPr txBox="1">
            <a:spLocks noChangeArrowheads="1"/>
          </p:cNvSpPr>
          <p:nvPr/>
        </p:nvSpPr>
        <p:spPr bwMode="auto">
          <a:xfrm>
            <a:off x="381000" y="4545013"/>
            <a:ext cx="67008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2800" b="0">
                <a:effectLst/>
                <a:latin typeface="Arial" charset="0"/>
              </a:rPr>
              <a:t>Look for algae, scum, dyes, oil</a:t>
            </a:r>
          </a:p>
          <a:p>
            <a:pPr eaLnBrk="1" hangingPunct="1"/>
            <a:r>
              <a:rPr lang="en-US" altLang="en-US" sz="2800" b="0">
                <a:effectLst/>
                <a:latin typeface="Arial" charset="0"/>
              </a:rPr>
              <a:t>Green color indicates nutrient enrichment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l="6876" t="19531" r="12500" b="46094"/>
          <a:stretch>
            <a:fillRect/>
          </a:stretch>
        </p:blipFill>
        <p:spPr bwMode="auto">
          <a:xfrm>
            <a:off x="0" y="762000"/>
            <a:ext cx="8686800"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3667" name="Text Box 3"/>
          <p:cNvSpPr txBox="1">
            <a:spLocks noChangeArrowheads="1"/>
          </p:cNvSpPr>
          <p:nvPr/>
        </p:nvSpPr>
        <p:spPr bwMode="auto">
          <a:xfrm>
            <a:off x="685800" y="4038600"/>
            <a:ext cx="695325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2800" b="0">
                <a:effectLst/>
                <a:latin typeface="Arial" charset="0"/>
              </a:rPr>
              <a:t>Some aquatic vegetation is normal</a:t>
            </a:r>
          </a:p>
          <a:p>
            <a:pPr eaLnBrk="1" hangingPunct="1"/>
            <a:r>
              <a:rPr lang="en-US" altLang="en-US" sz="2800" b="0">
                <a:effectLst/>
                <a:latin typeface="Arial" charset="0"/>
              </a:rPr>
              <a:t>Intense algal blooms, thick mats of algae &amp;</a:t>
            </a:r>
          </a:p>
          <a:p>
            <a:pPr eaLnBrk="1" hangingPunct="1"/>
            <a:r>
              <a:rPr lang="en-US" altLang="en-US" sz="2800" b="0">
                <a:effectLst/>
                <a:latin typeface="Arial" charset="0"/>
              </a:rPr>
              <a:t>dense macrophytes degrade habitat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a:extLst>
              <a:ext uri="{28A0092B-C50C-407E-A947-70E740481C1C}">
                <a14:useLocalDpi xmlns:a14="http://schemas.microsoft.com/office/drawing/2010/main" val="0"/>
              </a:ext>
            </a:extLst>
          </a:blip>
          <a:srcRect l="3751" t="39844" r="1875" b="28906"/>
          <a:stretch>
            <a:fillRect/>
          </a:stretch>
        </p:blipFill>
        <p:spPr bwMode="auto">
          <a:xfrm>
            <a:off x="304800" y="1295400"/>
            <a:ext cx="8534400" cy="226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4691" name="Text Box 3"/>
          <p:cNvSpPr txBox="1">
            <a:spLocks noChangeArrowheads="1"/>
          </p:cNvSpPr>
          <p:nvPr/>
        </p:nvSpPr>
        <p:spPr bwMode="auto">
          <a:xfrm>
            <a:off x="822325" y="4103688"/>
            <a:ext cx="62452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2800" b="0">
                <a:effectLst/>
                <a:latin typeface="Arial" charset="0"/>
              </a:rPr>
              <a:t>May isolate populations</a:t>
            </a:r>
          </a:p>
          <a:p>
            <a:pPr eaLnBrk="1" hangingPunct="1"/>
            <a:r>
              <a:rPr lang="en-US" altLang="en-US" sz="2800" b="0">
                <a:effectLst/>
                <a:latin typeface="Arial" charset="0"/>
              </a:rPr>
              <a:t>Prevent migration, breeding, foraging,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a:extLst>
              <a:ext uri="{28A0092B-C50C-407E-A947-70E740481C1C}">
                <a14:useLocalDpi xmlns:a14="http://schemas.microsoft.com/office/drawing/2010/main" val="0"/>
              </a:ext>
            </a:extLst>
          </a:blip>
          <a:srcRect l="3125" t="26563" r="3125" b="36719"/>
          <a:stretch>
            <a:fillRect/>
          </a:stretch>
        </p:blipFill>
        <p:spPr bwMode="auto">
          <a:xfrm>
            <a:off x="228600" y="685800"/>
            <a:ext cx="8534400" cy="267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5715" name="Text Box 3"/>
          <p:cNvSpPr txBox="1">
            <a:spLocks noChangeArrowheads="1"/>
          </p:cNvSpPr>
          <p:nvPr/>
        </p:nvSpPr>
        <p:spPr bwMode="auto">
          <a:xfrm>
            <a:off x="669925" y="3798888"/>
            <a:ext cx="65198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2800" b="0">
                <a:effectLst/>
                <a:latin typeface="Arial" charset="0"/>
              </a:rPr>
              <a:t>Number of cover types 5x channel width</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a:extLst>
              <a:ext uri="{28A0092B-C50C-407E-A947-70E740481C1C}">
                <a14:useLocalDpi xmlns:a14="http://schemas.microsoft.com/office/drawing/2010/main" val="0"/>
              </a:ext>
            </a:extLst>
          </a:blip>
          <a:srcRect l="3751" t="21094" r="1874" b="43750"/>
          <a:stretch>
            <a:fillRect/>
          </a:stretch>
        </p:blipFill>
        <p:spPr bwMode="auto">
          <a:xfrm>
            <a:off x="152400" y="685800"/>
            <a:ext cx="8534400"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6739" name="Text Box 3"/>
          <p:cNvSpPr txBox="1">
            <a:spLocks noChangeArrowheads="1"/>
          </p:cNvSpPr>
          <p:nvPr/>
        </p:nvSpPr>
        <p:spPr bwMode="auto">
          <a:xfrm>
            <a:off x="533400" y="3429000"/>
            <a:ext cx="63817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2800" b="0">
                <a:effectLst/>
                <a:latin typeface="Arial" charset="0"/>
              </a:rPr>
              <a:t>Important resting and feeding spots</a:t>
            </a:r>
          </a:p>
          <a:p>
            <a:pPr eaLnBrk="1" hangingPunct="1"/>
            <a:r>
              <a:rPr lang="en-US" altLang="en-US" sz="2800" b="0">
                <a:effectLst/>
                <a:latin typeface="Arial" charset="0"/>
              </a:rPr>
              <a:t>Typical: 1-2 pools/reach</a:t>
            </a:r>
          </a:p>
          <a:p>
            <a:pPr eaLnBrk="1" hangingPunct="1"/>
            <a:r>
              <a:rPr lang="en-US" altLang="en-US" sz="2800" b="0">
                <a:effectLst/>
                <a:latin typeface="Arial" charset="0"/>
              </a:rPr>
              <a:t>Abundant: 4+ pools/reach</a:t>
            </a:r>
          </a:p>
          <a:p>
            <a:pPr eaLnBrk="1" hangingPunct="1"/>
            <a:r>
              <a:rPr lang="en-US" altLang="en-US" sz="2800" b="0">
                <a:effectLst/>
                <a:latin typeface="Arial" charset="0"/>
              </a:rPr>
              <a:t>Only shallow streams should be scored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a:extLst>
              <a:ext uri="{28A0092B-C50C-407E-A947-70E740481C1C}">
                <a14:useLocalDpi xmlns:a14="http://schemas.microsoft.com/office/drawing/2010/main" val="0"/>
              </a:ext>
            </a:extLst>
          </a:blip>
          <a:srcRect l="3751" t="28125" r="1875" b="28125"/>
          <a:stretch>
            <a:fillRect/>
          </a:stretch>
        </p:blipFill>
        <p:spPr bwMode="auto">
          <a:xfrm>
            <a:off x="533400" y="455613"/>
            <a:ext cx="8305800" cy="308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7763" name="Text Box 3"/>
          <p:cNvSpPr txBox="1">
            <a:spLocks noChangeArrowheads="1"/>
          </p:cNvSpPr>
          <p:nvPr/>
        </p:nvSpPr>
        <p:spPr bwMode="auto">
          <a:xfrm>
            <a:off x="304800" y="3810000"/>
            <a:ext cx="857726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2800" b="0">
                <a:effectLst/>
                <a:latin typeface="Arial" charset="0"/>
              </a:rPr>
              <a:t>Stream bottom, woody debris, other habitat surfaces</a:t>
            </a:r>
          </a:p>
          <a:p>
            <a:pPr eaLnBrk="1" hangingPunct="1"/>
            <a:r>
              <a:rPr lang="en-US" altLang="en-US" sz="2800" b="0">
                <a:effectLst/>
                <a:latin typeface="Arial" charset="0"/>
              </a:rPr>
              <a:t>Variety of substrates within a reach 5x channel width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a:extLst>
              <a:ext uri="{28A0092B-C50C-407E-A947-70E740481C1C}">
                <a14:useLocalDpi xmlns:a14="http://schemas.microsoft.com/office/drawing/2010/main" val="0"/>
              </a:ext>
            </a:extLst>
          </a:blip>
          <a:srcRect l="11874" t="21094" r="6250" b="23438"/>
          <a:stretch>
            <a:fillRect/>
          </a:stretch>
        </p:blipFill>
        <p:spPr bwMode="auto">
          <a:xfrm>
            <a:off x="609600" y="914400"/>
            <a:ext cx="7848600" cy="425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a:extLst>
              <a:ext uri="{28A0092B-C50C-407E-A947-70E740481C1C}">
                <a14:useLocalDpi xmlns:a14="http://schemas.microsoft.com/office/drawing/2010/main" val="0"/>
              </a:ext>
            </a:extLst>
          </a:blip>
          <a:srcRect l="6876" t="39063" r="11874" b="28906"/>
          <a:stretch>
            <a:fillRect/>
          </a:stretch>
        </p:blipFill>
        <p:spPr bwMode="auto">
          <a:xfrm>
            <a:off x="152400" y="914400"/>
            <a:ext cx="8305800"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9811" name="Rectangle 3"/>
          <p:cNvSpPr>
            <a:spLocks noChangeArrowheads="1"/>
          </p:cNvSpPr>
          <p:nvPr/>
        </p:nvSpPr>
        <p:spPr bwMode="auto">
          <a:xfrm>
            <a:off x="457200" y="3810000"/>
            <a:ext cx="6477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2800" b="0">
                <a:effectLst/>
                <a:latin typeface="Arial" charset="0"/>
              </a:rPr>
              <a:t> Odor</a:t>
            </a:r>
          </a:p>
          <a:p>
            <a:pPr eaLnBrk="1" hangingPunct="1"/>
            <a:r>
              <a:rPr lang="en-US" altLang="en-US" sz="2800" b="0">
                <a:effectLst/>
                <a:latin typeface="Arial" charset="0"/>
              </a:rPr>
              <a:t> Floatables (sewage, oil sheen, suds)</a:t>
            </a:r>
          </a:p>
          <a:p>
            <a:pPr eaLnBrk="1" hangingPunct="1"/>
            <a:r>
              <a:rPr lang="en-US" altLang="en-US" sz="2800" b="0">
                <a:effectLst/>
                <a:latin typeface="Arial" charset="0"/>
              </a:rPr>
              <a:t> Biological indicatiors (algae blooms…)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l="11874" t="30469" r="6876" b="41406"/>
          <a:stretch>
            <a:fillRect/>
          </a:stretch>
        </p:blipFill>
        <p:spPr bwMode="auto">
          <a:xfrm>
            <a:off x="304800" y="1143000"/>
            <a:ext cx="85344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a:extLst>
              <a:ext uri="{28A0092B-C50C-407E-A947-70E740481C1C}">
                <a14:useLocalDpi xmlns:a14="http://schemas.microsoft.com/office/drawing/2010/main" val="0"/>
              </a:ext>
            </a:extLst>
          </a:blip>
          <a:srcRect l="11874" t="24219" r="6876" b="42969"/>
          <a:stretch>
            <a:fillRect/>
          </a:stretch>
        </p:blipFill>
        <p:spPr bwMode="auto">
          <a:xfrm>
            <a:off x="228600" y="992188"/>
            <a:ext cx="8458200" cy="273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304800" y="914400"/>
            <a:ext cx="7315200" cy="3733800"/>
          </a:xfrm>
        </p:spPr>
        <p:txBody>
          <a:bodyPr/>
          <a:lstStyle/>
          <a:p>
            <a:pPr lvl="1">
              <a:buFont typeface="Wingdings" charset="2"/>
              <a:buNone/>
            </a:pPr>
            <a:endParaRPr lang="en-US" altLang="en-US"/>
          </a:p>
          <a:p>
            <a:pPr lvl="1">
              <a:buClr>
                <a:schemeClr val="tx1"/>
              </a:buClr>
            </a:pPr>
            <a:r>
              <a:rPr lang="en-US" altLang="en-US"/>
              <a:t>Its Fun</a:t>
            </a:r>
          </a:p>
          <a:p>
            <a:pPr lvl="1">
              <a:buClr>
                <a:schemeClr val="tx1"/>
              </a:buClr>
            </a:pPr>
            <a:r>
              <a:rPr lang="en-US" altLang="en-US"/>
              <a:t>Good way to learn about local streams and other water bodies</a:t>
            </a:r>
          </a:p>
          <a:p>
            <a:pPr lvl="1">
              <a:buClr>
                <a:schemeClr val="tx1"/>
              </a:buClr>
            </a:pPr>
            <a:r>
              <a:rPr lang="en-US" altLang="en-US"/>
              <a:t>Water quality is important. Many economic and Quality of life issues related to the quality of the rivers, streams and wetlands around us</a:t>
            </a:r>
          </a:p>
          <a:p>
            <a:pPr lvl="1">
              <a:buFont typeface="Wingdings" charset="2"/>
              <a:buNone/>
            </a:pPr>
            <a:endParaRPr lang="en-US" altLang="en-US"/>
          </a:p>
        </p:txBody>
      </p:sp>
      <p:sp>
        <p:nvSpPr>
          <p:cNvPr id="16388" name="Rectangle 4"/>
          <p:cNvSpPr>
            <a:spLocks noGrp="1" noRot="1" noChangeArrowheads="1"/>
          </p:cNvSpPr>
          <p:nvPr>
            <p:ph type="title"/>
          </p:nvPr>
        </p:nvSpPr>
        <p:spPr>
          <a:xfrm>
            <a:off x="1371600" y="304800"/>
            <a:ext cx="5257800" cy="1143000"/>
          </a:xfrm>
        </p:spPr>
        <p:txBody>
          <a:bodyPr/>
          <a:lstStyle/>
          <a:p>
            <a:r>
              <a:rPr lang="en-US" altLang="en-US"/>
              <a:t>Why Monitor?</a:t>
            </a:r>
          </a:p>
        </p:txBody>
      </p:sp>
      <p:pic>
        <p:nvPicPr>
          <p:cNvPr id="16389" name="Picture 5"/>
          <p:cNvPicPr>
            <a:picLocks noChangeAspect="1" noChangeArrowheads="1"/>
          </p:cNvPicPr>
          <p:nvPr/>
        </p:nvPicPr>
        <p:blipFill>
          <a:blip r:embed="rId2">
            <a:extLst>
              <a:ext uri="{28A0092B-C50C-407E-A947-70E740481C1C}">
                <a14:useLocalDpi xmlns:a14="http://schemas.microsoft.com/office/drawing/2010/main" val="0"/>
              </a:ext>
            </a:extLst>
          </a:blip>
          <a:srcRect l="46875" t="25185" r="20000" b="41925"/>
          <a:stretch>
            <a:fillRect/>
          </a:stretch>
        </p:blipFill>
        <p:spPr bwMode="auto">
          <a:xfrm>
            <a:off x="2819400" y="4421188"/>
            <a:ext cx="2514600" cy="199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advClick="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2">
            <a:extLst>
              <a:ext uri="{28A0092B-C50C-407E-A947-70E740481C1C}">
                <a14:useLocalDpi xmlns:a14="http://schemas.microsoft.com/office/drawing/2010/main" val="0"/>
              </a:ext>
            </a:extLst>
          </a:blip>
          <a:srcRect l="27499" t="17969" r="26875" b="23438"/>
          <a:stretch>
            <a:fillRect/>
          </a:stretch>
        </p:blipFill>
        <p:spPr bwMode="auto">
          <a:xfrm>
            <a:off x="1524000" y="533400"/>
            <a:ext cx="55626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2362200" y="533400"/>
            <a:ext cx="32559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4000">
                <a:effectLst/>
                <a:latin typeface="Arial" charset="0"/>
              </a:rPr>
              <a:t>Look around</a:t>
            </a:r>
          </a:p>
        </p:txBody>
      </p:sp>
      <p:pic>
        <p:nvPicPr>
          <p:cNvPr id="123907" name="Picture 3"/>
          <p:cNvPicPr>
            <a:picLocks noChangeAspect="1" noChangeArrowheads="1"/>
          </p:cNvPicPr>
          <p:nvPr/>
        </p:nvPicPr>
        <p:blipFill>
          <a:blip r:embed="rId2">
            <a:extLst>
              <a:ext uri="{28A0092B-C50C-407E-A947-70E740481C1C}">
                <a14:useLocalDpi xmlns:a14="http://schemas.microsoft.com/office/drawing/2010/main" val="0"/>
              </a:ext>
            </a:extLst>
          </a:blip>
          <a:srcRect l="44716" t="15388" r="44069" b="67613"/>
          <a:stretch>
            <a:fillRect/>
          </a:stretch>
        </p:blipFill>
        <p:spPr bwMode="auto">
          <a:xfrm>
            <a:off x="3962400" y="1371600"/>
            <a:ext cx="2703513"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3908" name="Picture 4" descr="Storm D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962400"/>
            <a:ext cx="3419475" cy="2295525"/>
          </a:xfrm>
          <a:prstGeom prst="rect">
            <a:avLst/>
          </a:prstGeom>
          <a:noFill/>
          <a:extLst>
            <a:ext uri="{909E8E84-426E-40DD-AFC4-6F175D3DCCD1}">
              <a14:hiddenFill xmlns:a14="http://schemas.microsoft.com/office/drawing/2010/main">
                <a:solidFill>
                  <a:srgbClr val="FFFFFF"/>
                </a:solidFill>
              </a14:hiddenFill>
            </a:ext>
          </a:extLst>
        </p:spPr>
      </p:pic>
      <p:sp>
        <p:nvSpPr>
          <p:cNvPr id="123909" name="Text Box 5"/>
          <p:cNvSpPr txBox="1">
            <a:spLocks noChangeArrowheads="1"/>
          </p:cNvSpPr>
          <p:nvPr/>
        </p:nvSpPr>
        <p:spPr bwMode="auto">
          <a:xfrm>
            <a:off x="5410200" y="5181600"/>
            <a:ext cx="28971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2800" b="0">
                <a:effectLst/>
                <a:latin typeface="Arial" charset="0"/>
              </a:rPr>
              <a:t>Urban / Industrial</a:t>
            </a:r>
          </a:p>
        </p:txBody>
      </p:sp>
      <p:sp>
        <p:nvSpPr>
          <p:cNvPr id="123910" name="Text Box 6"/>
          <p:cNvSpPr txBox="1">
            <a:spLocks noChangeArrowheads="1"/>
          </p:cNvSpPr>
          <p:nvPr/>
        </p:nvSpPr>
        <p:spPr bwMode="auto">
          <a:xfrm>
            <a:off x="152400" y="1525588"/>
            <a:ext cx="34512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2800" b="0">
                <a:effectLst/>
                <a:latin typeface="Arial" charset="0"/>
              </a:rPr>
              <a:t>Promote clean water</a:t>
            </a:r>
          </a:p>
        </p:txBody>
      </p:sp>
      <p:sp>
        <p:nvSpPr>
          <p:cNvPr id="123911" name="Text Box 7"/>
          <p:cNvSpPr txBox="1">
            <a:spLocks noChangeArrowheads="1"/>
          </p:cNvSpPr>
          <p:nvPr/>
        </p:nvSpPr>
        <p:spPr bwMode="auto">
          <a:xfrm>
            <a:off x="609600" y="2057400"/>
            <a:ext cx="21272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2800" b="0">
                <a:effectLst/>
                <a:latin typeface="Arial" charset="0"/>
              </a:rPr>
              <a:t>Education</a:t>
            </a:r>
          </a:p>
          <a:p>
            <a:pPr eaLnBrk="1" hangingPunct="1"/>
            <a:r>
              <a:rPr lang="en-US" altLang="en-US" sz="2800" b="0">
                <a:effectLst/>
                <a:latin typeface="Arial" charset="0"/>
              </a:rPr>
              <a:t>Cooperation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muddy_river"/>
          <p:cNvPicPr>
            <a:picLocks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6248400" y="762000"/>
            <a:ext cx="1735138" cy="235267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24931" name="Group 3"/>
          <p:cNvGrpSpPr>
            <a:grpSpLocks/>
          </p:cNvGrpSpPr>
          <p:nvPr/>
        </p:nvGrpSpPr>
        <p:grpSpPr bwMode="auto">
          <a:xfrm>
            <a:off x="5715000" y="3733800"/>
            <a:ext cx="2590800" cy="2438400"/>
            <a:chOff x="2688" y="1680"/>
            <a:chExt cx="2736" cy="1992"/>
          </a:xfrm>
        </p:grpSpPr>
        <p:pic>
          <p:nvPicPr>
            <p:cNvPr id="124932" name="Picture 4" descr="riparian"/>
            <p:cNvPicPr>
              <a:picLocks noChangeAspect="1" noChangeArrowheads="1"/>
            </p:cNvPicPr>
            <p:nvPr/>
          </p:nvPicPr>
          <p:blipFill>
            <a:blip r:embed="rId3">
              <a:extLst>
                <a:ext uri="{28A0092B-C50C-407E-A947-70E740481C1C}">
                  <a14:useLocalDpi xmlns:a14="http://schemas.microsoft.com/office/drawing/2010/main" val="0"/>
                </a:ext>
              </a:extLst>
            </a:blip>
            <a:srcRect r="8450"/>
            <a:stretch>
              <a:fillRect/>
            </a:stretch>
          </p:blipFill>
          <p:spPr bwMode="auto">
            <a:xfrm>
              <a:off x="2688" y="1680"/>
              <a:ext cx="2736" cy="199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4933" name="Line 5"/>
            <p:cNvSpPr>
              <a:spLocks noChangeShapeType="1"/>
            </p:cNvSpPr>
            <p:nvPr/>
          </p:nvSpPr>
          <p:spPr bwMode="auto">
            <a:xfrm flipH="1">
              <a:off x="5280" y="2592"/>
              <a:ext cx="0" cy="336"/>
            </a:xfrm>
            <a:prstGeom prst="line">
              <a:avLst/>
            </a:prstGeom>
            <a:noFill/>
            <a:ln w="762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4934" name="Line 6"/>
            <p:cNvSpPr>
              <a:spLocks noChangeShapeType="1"/>
            </p:cNvSpPr>
            <p:nvPr/>
          </p:nvSpPr>
          <p:spPr bwMode="auto">
            <a:xfrm flipH="1">
              <a:off x="4464" y="2976"/>
              <a:ext cx="624" cy="144"/>
            </a:xfrm>
            <a:prstGeom prst="line">
              <a:avLst/>
            </a:prstGeom>
            <a:noFill/>
            <a:ln w="762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pic>
        <p:nvPicPr>
          <p:cNvPr id="124935" name="Picture 7" descr="pol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685800"/>
            <a:ext cx="1685925"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6" name="Picture 8" descr="DSCN01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505200"/>
            <a:ext cx="3886200" cy="2914650"/>
          </a:xfrm>
          <a:prstGeom prst="rect">
            <a:avLst/>
          </a:prstGeom>
          <a:noFill/>
          <a:extLst>
            <a:ext uri="{909E8E84-426E-40DD-AFC4-6F175D3DCCD1}">
              <a14:hiddenFill xmlns:a14="http://schemas.microsoft.com/office/drawing/2010/main">
                <a:solidFill>
                  <a:srgbClr val="FFFFFF"/>
                </a:solidFill>
              </a14:hiddenFill>
            </a:ext>
          </a:extLst>
        </p:spPr>
      </p:pic>
      <p:sp>
        <p:nvSpPr>
          <p:cNvPr id="124937" name="Text Box 9"/>
          <p:cNvSpPr txBox="1">
            <a:spLocks noChangeArrowheads="1"/>
          </p:cNvSpPr>
          <p:nvPr/>
        </p:nvSpPr>
        <p:spPr bwMode="auto">
          <a:xfrm>
            <a:off x="685800" y="1525588"/>
            <a:ext cx="2339975"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2800" b="0">
                <a:effectLst/>
                <a:latin typeface="Arial" charset="0"/>
              </a:rPr>
              <a:t>Stormwater &amp;</a:t>
            </a:r>
          </a:p>
          <a:p>
            <a:pPr eaLnBrk="1" hangingPunct="1"/>
            <a:r>
              <a:rPr lang="en-US" altLang="en-US" sz="2800" b="0">
                <a:effectLst/>
                <a:latin typeface="Arial" charset="0"/>
              </a:rPr>
              <a:t>Riparian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Sanitary Sewer Overflow">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r="12962"/>
          <a:stretch>
            <a:fillRect/>
          </a:stretch>
        </p:blipFill>
        <p:spPr bwMode="auto">
          <a:xfrm>
            <a:off x="457200" y="455613"/>
            <a:ext cx="4419600" cy="3271837"/>
          </a:xfrm>
          <a:prstGeom prst="rect">
            <a:avLst/>
          </a:prstGeom>
          <a:noFill/>
          <a:extLst>
            <a:ext uri="{909E8E84-426E-40DD-AFC4-6F175D3DCCD1}">
              <a14:hiddenFill xmlns:a14="http://schemas.microsoft.com/office/drawing/2010/main">
                <a:solidFill>
                  <a:srgbClr val="FFFFFF"/>
                </a:solidFill>
              </a14:hiddenFill>
            </a:ext>
          </a:extLst>
        </p:spPr>
      </p:pic>
      <p:pic>
        <p:nvPicPr>
          <p:cNvPr id="125955" name="Picture 3" descr="Septic%20Tank%20Job1"/>
          <p:cNvPicPr>
            <a:picLocks noChangeAspect="1" noChangeArrowheads="1"/>
          </p:cNvPicPr>
          <p:nvPr/>
        </p:nvPicPr>
        <p:blipFill>
          <a:blip r:embed="rId4">
            <a:extLst>
              <a:ext uri="{28A0092B-C50C-407E-A947-70E740481C1C}">
                <a14:useLocalDpi xmlns:a14="http://schemas.microsoft.com/office/drawing/2010/main" val="0"/>
              </a:ext>
            </a:extLst>
          </a:blip>
          <a:srcRect l="7999"/>
          <a:stretch>
            <a:fillRect/>
          </a:stretch>
        </p:blipFill>
        <p:spPr bwMode="auto">
          <a:xfrm>
            <a:off x="4495800" y="3200400"/>
            <a:ext cx="3810000" cy="3148013"/>
          </a:xfrm>
          <a:prstGeom prst="rect">
            <a:avLst/>
          </a:prstGeom>
          <a:noFill/>
          <a:extLst>
            <a:ext uri="{909E8E84-426E-40DD-AFC4-6F175D3DCCD1}">
              <a14:hiddenFill xmlns:a14="http://schemas.microsoft.com/office/drawing/2010/main">
                <a:solidFill>
                  <a:srgbClr val="FFFFFF"/>
                </a:solidFill>
              </a14:hiddenFill>
            </a:ext>
          </a:extLst>
        </p:spPr>
      </p:pic>
      <p:sp>
        <p:nvSpPr>
          <p:cNvPr id="125956" name="Text Box 4"/>
          <p:cNvSpPr txBox="1">
            <a:spLocks noChangeArrowheads="1"/>
          </p:cNvSpPr>
          <p:nvPr/>
        </p:nvSpPr>
        <p:spPr bwMode="auto">
          <a:xfrm>
            <a:off x="5638800" y="992188"/>
            <a:ext cx="14716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2800" b="0">
                <a:effectLst/>
                <a:latin typeface="Arial" charset="0"/>
              </a:rPr>
              <a:t>Sewage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orse  man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990850"/>
            <a:ext cx="4495800" cy="3371850"/>
          </a:xfrm>
          <a:prstGeom prst="rect">
            <a:avLst/>
          </a:prstGeom>
          <a:noFill/>
          <a:extLst>
            <a:ext uri="{909E8E84-426E-40DD-AFC4-6F175D3DCCD1}">
              <a14:hiddenFill xmlns:a14="http://schemas.microsoft.com/office/drawing/2010/main">
                <a:solidFill>
                  <a:srgbClr val="FFFFFF"/>
                </a:solidFill>
              </a14:hiddenFill>
            </a:ext>
          </a:extLst>
        </p:spPr>
      </p:pic>
      <p:sp>
        <p:nvSpPr>
          <p:cNvPr id="126979" name="Text Box 3"/>
          <p:cNvSpPr txBox="1">
            <a:spLocks noChangeArrowheads="1"/>
          </p:cNvSpPr>
          <p:nvPr/>
        </p:nvSpPr>
        <p:spPr bwMode="auto">
          <a:xfrm>
            <a:off x="2133600" y="455613"/>
            <a:ext cx="184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endParaRPr lang="en-US" altLang="en-US" sz="4000">
              <a:effectLst/>
              <a:latin typeface="Arial" charset="0"/>
            </a:endParaRPr>
          </a:p>
        </p:txBody>
      </p:sp>
      <p:pic>
        <p:nvPicPr>
          <p:cNvPr id="1269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33400"/>
            <a:ext cx="3581400" cy="2795588"/>
          </a:xfrm>
          <a:prstGeom prst="rect">
            <a:avLst/>
          </a:prstGeom>
          <a:noFill/>
          <a:extLst>
            <a:ext uri="{909E8E84-426E-40DD-AFC4-6F175D3DCCD1}">
              <a14:hiddenFill xmlns:a14="http://schemas.microsoft.com/office/drawing/2010/main">
                <a:solidFill>
                  <a:srgbClr val="FFFFFF"/>
                </a:solidFill>
              </a14:hiddenFill>
            </a:ext>
          </a:extLst>
        </p:spPr>
      </p:pic>
      <p:sp>
        <p:nvSpPr>
          <p:cNvPr id="126981" name="Text Box 5"/>
          <p:cNvSpPr txBox="1">
            <a:spLocks noChangeArrowheads="1"/>
          </p:cNvSpPr>
          <p:nvPr/>
        </p:nvSpPr>
        <p:spPr bwMode="auto">
          <a:xfrm>
            <a:off x="5486400" y="1295400"/>
            <a:ext cx="18875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2800" b="0">
                <a:effectLst/>
                <a:latin typeface="Arial" charset="0"/>
              </a:rPr>
              <a:t>Agriculture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26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geeseonshore"/>
          <p:cNvPicPr>
            <a:picLocks noChangeAspect="1" noChangeArrowheads="1"/>
          </p:cNvPicPr>
          <p:nvPr/>
        </p:nvPicPr>
        <p:blipFill>
          <a:blip r:embed="rId2">
            <a:extLst>
              <a:ext uri="{28A0092B-C50C-407E-A947-70E740481C1C}">
                <a14:useLocalDpi xmlns:a14="http://schemas.microsoft.com/office/drawing/2010/main" val="0"/>
              </a:ext>
            </a:extLst>
          </a:blip>
          <a:srcRect l="19438" t="5351"/>
          <a:stretch>
            <a:fillRect/>
          </a:stretch>
        </p:blipFill>
        <p:spPr bwMode="auto">
          <a:xfrm>
            <a:off x="914400" y="1219200"/>
            <a:ext cx="3657600" cy="281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8003" name="Picture 3" descr="040608swallowchi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505200"/>
            <a:ext cx="3657600" cy="3144838"/>
          </a:xfrm>
          <a:prstGeom prst="rect">
            <a:avLst/>
          </a:prstGeom>
          <a:noFill/>
          <a:extLst>
            <a:ext uri="{909E8E84-426E-40DD-AFC4-6F175D3DCCD1}">
              <a14:hiddenFill xmlns:a14="http://schemas.microsoft.com/office/drawing/2010/main">
                <a:solidFill>
                  <a:srgbClr val="FFFFFF"/>
                </a:solidFill>
              </a14:hiddenFill>
            </a:ext>
          </a:extLst>
        </p:spPr>
      </p:pic>
      <p:sp>
        <p:nvSpPr>
          <p:cNvPr id="128004" name="Text Box 4"/>
          <p:cNvSpPr txBox="1">
            <a:spLocks noChangeArrowheads="1"/>
          </p:cNvSpPr>
          <p:nvPr/>
        </p:nvSpPr>
        <p:spPr bwMode="auto">
          <a:xfrm>
            <a:off x="5715000" y="1525588"/>
            <a:ext cx="13319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3" tIns="45706" rIns="91413" bIns="45706">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68425">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2800" b="0">
                <a:effectLst/>
                <a:latin typeface="Arial" charset="0"/>
              </a:rPr>
              <a:t>Wildlife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4"/>
          <p:cNvSpPr>
            <a:spLocks noChangeArrowheads="1"/>
          </p:cNvSpPr>
          <p:nvPr/>
        </p:nvSpPr>
        <p:spPr bwMode="auto">
          <a:xfrm>
            <a:off x="1828800" y="2209800"/>
            <a:ext cx="4572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a:effectLst>
                  <a:outerShdw blurRad="38100" dist="38100" dir="2700000" algn="tl">
                    <a:srgbClr val="000000"/>
                  </a:outerShdw>
                </a:effectLst>
              </a:rPr>
              <a:t>Presentation compiled by:</a:t>
            </a:r>
          </a:p>
          <a:p>
            <a:r>
              <a:rPr lang="en-US" altLang="en-US" sz="2400">
                <a:effectLst>
                  <a:outerShdw blurRad="38100" dist="38100" dir="2700000" algn="tl">
                    <a:srgbClr val="000000"/>
                  </a:outerShdw>
                </a:effectLst>
              </a:rPr>
              <a:t>Frank Henning</a:t>
            </a:r>
          </a:p>
          <a:p>
            <a:r>
              <a:rPr lang="en-US" altLang="en-US" sz="2400">
                <a:effectLst>
                  <a:outerShdw blurRad="38100" dist="38100" dir="2700000" algn="tl">
                    <a:srgbClr val="000000"/>
                  </a:outerShdw>
                </a:effectLst>
              </a:rPr>
              <a:t>UGA Watershed Extension Agent</a:t>
            </a:r>
          </a:p>
          <a:p>
            <a:r>
              <a:rPr lang="en-US" altLang="en-US" sz="2400">
                <a:effectLst>
                  <a:outerShdw blurRad="38100" dist="38100" dir="2700000" algn="tl">
                    <a:srgbClr val="000000"/>
                  </a:outerShdw>
                </a:effectLst>
              </a:rPr>
              <a:t>Upper Oconee Watershed, GA</a:t>
            </a:r>
          </a:p>
          <a:p>
            <a:r>
              <a:rPr lang="en-US" altLang="en-US" sz="2400">
                <a:effectLst>
                  <a:outerShdw blurRad="38100" dist="38100" dir="2700000" algn="tl">
                    <a:srgbClr val="000000"/>
                  </a:outerShdw>
                </a:effectLst>
              </a:rPr>
              <a:t>fhenning@uga.edu</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6" name="Group 2"/>
          <p:cNvGrpSpPr>
            <a:grpSpLocks/>
          </p:cNvGrpSpPr>
          <p:nvPr/>
        </p:nvGrpSpPr>
        <p:grpSpPr bwMode="auto">
          <a:xfrm>
            <a:off x="527050" y="2741613"/>
            <a:ext cx="4502150" cy="3178175"/>
            <a:chOff x="3120" y="2112"/>
            <a:chExt cx="2312" cy="1544"/>
          </a:xfrm>
        </p:grpSpPr>
        <p:pic>
          <p:nvPicPr>
            <p:cNvPr id="129027" name="Picture 3" descr="complex_tes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2112"/>
              <a:ext cx="2312" cy="1544"/>
            </a:xfrm>
            <a:prstGeom prst="rect">
              <a:avLst/>
            </a:prstGeom>
            <a:noFill/>
            <a:extLst>
              <a:ext uri="{909E8E84-426E-40DD-AFC4-6F175D3DCCD1}">
                <a14:hiddenFill xmlns:a14="http://schemas.microsoft.com/office/drawing/2010/main">
                  <a:solidFill>
                    <a:srgbClr val="FFFFFF"/>
                  </a:solidFill>
                </a14:hiddenFill>
              </a:ext>
            </a:extLst>
          </p:spPr>
        </p:pic>
        <p:sp>
          <p:nvSpPr>
            <p:cNvPr id="129028" name="Rectangle 4"/>
            <p:cNvSpPr>
              <a:spLocks noChangeArrowheads="1"/>
            </p:cNvSpPr>
            <p:nvPr/>
          </p:nvSpPr>
          <p:spPr bwMode="auto">
            <a:xfrm>
              <a:off x="3120" y="2112"/>
              <a:ext cx="2304" cy="1536"/>
            </a:xfrm>
            <a:prstGeom prst="rect">
              <a:avLst/>
            </a:prstGeom>
            <a:noFill/>
            <a:ln w="25400">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29029" name="Text Box 5"/>
          <p:cNvSpPr txBox="1">
            <a:spLocks noChangeArrowheads="1"/>
          </p:cNvSpPr>
          <p:nvPr/>
        </p:nvSpPr>
        <p:spPr bwMode="auto">
          <a:xfrm>
            <a:off x="527050" y="679450"/>
            <a:ext cx="4121150" cy="161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167" tIns="48084" rIns="96167" bIns="48084">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r>
              <a:rPr lang="en-US" altLang="en-US" sz="4600">
                <a:solidFill>
                  <a:schemeClr val="tx2"/>
                </a:solidFill>
                <a:effectLst/>
              </a:rPr>
              <a:t>Advanced MG</a:t>
            </a:r>
          </a:p>
          <a:p>
            <a:r>
              <a:rPr lang="en-US" altLang="en-US" sz="4600">
                <a:solidFill>
                  <a:schemeClr val="tx2"/>
                </a:solidFill>
                <a:effectLst/>
              </a:rPr>
              <a:t>Water Quality </a:t>
            </a:r>
          </a:p>
        </p:txBody>
      </p:sp>
      <p:pic>
        <p:nvPicPr>
          <p:cNvPr id="129030" name="Picture 6" descr="stlou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1788" y="766763"/>
            <a:ext cx="3101975" cy="5238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681038" y="6264275"/>
            <a:ext cx="1906587"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075" name="Rectangle 3"/>
          <p:cNvSpPr>
            <a:spLocks noChangeArrowheads="1"/>
          </p:cNvSpPr>
          <p:nvPr/>
        </p:nvSpPr>
        <p:spPr bwMode="auto">
          <a:xfrm>
            <a:off x="3122613" y="6264275"/>
            <a:ext cx="289877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076" name="Rectangle 4"/>
          <p:cNvSpPr>
            <a:spLocks noGrp="1" noRot="1" noChangeArrowheads="1"/>
          </p:cNvSpPr>
          <p:nvPr>
            <p:ph type="title"/>
          </p:nvPr>
        </p:nvSpPr>
        <p:spPr>
          <a:xfrm>
            <a:off x="3598863" y="319088"/>
            <a:ext cx="1965325" cy="1063625"/>
          </a:xfrm>
        </p:spPr>
        <p:txBody>
          <a:bodyPr/>
          <a:lstStyle/>
          <a:p>
            <a:r>
              <a:rPr lang="en-US" altLang="en-US"/>
              <a:t> </a:t>
            </a:r>
          </a:p>
        </p:txBody>
      </p:sp>
      <p:sp>
        <p:nvSpPr>
          <p:cNvPr id="131077" name="Rectangle 5"/>
          <p:cNvSpPr>
            <a:spLocks noGrp="1" noChangeArrowheads="1"/>
          </p:cNvSpPr>
          <p:nvPr>
            <p:ph type="body" idx="1"/>
          </p:nvPr>
        </p:nvSpPr>
        <p:spPr>
          <a:xfrm>
            <a:off x="298450" y="2398713"/>
            <a:ext cx="4343400" cy="3349625"/>
          </a:xfrm>
        </p:spPr>
        <p:txBody>
          <a:bodyPr/>
          <a:lstStyle/>
          <a:p>
            <a:r>
              <a:rPr lang="en-US" altLang="en-US"/>
              <a:t>Eat</a:t>
            </a:r>
          </a:p>
          <a:p>
            <a:r>
              <a:rPr lang="en-US" altLang="en-US"/>
              <a:t>Breathe</a:t>
            </a:r>
          </a:p>
          <a:p>
            <a:r>
              <a:rPr lang="en-US" altLang="en-US"/>
              <a:t>Excrete wastes</a:t>
            </a:r>
          </a:p>
          <a:p>
            <a:r>
              <a:rPr lang="en-US" altLang="en-US"/>
              <a:t>Reproduce</a:t>
            </a:r>
          </a:p>
          <a:p>
            <a:r>
              <a:rPr lang="en-US" altLang="en-US"/>
              <a:t>Take in and lose salts</a:t>
            </a:r>
          </a:p>
        </p:txBody>
      </p:sp>
      <p:sp>
        <p:nvSpPr>
          <p:cNvPr id="131078" name="Rectangle 6"/>
          <p:cNvSpPr>
            <a:spLocks noChangeArrowheads="1"/>
          </p:cNvSpPr>
          <p:nvPr/>
        </p:nvSpPr>
        <p:spPr bwMode="auto">
          <a:xfrm>
            <a:off x="1592263" y="895350"/>
            <a:ext cx="160337"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079" name="Rectangle 7"/>
          <p:cNvSpPr>
            <a:spLocks noChangeArrowheads="1"/>
          </p:cNvSpPr>
          <p:nvPr/>
        </p:nvSpPr>
        <p:spPr bwMode="auto">
          <a:xfrm>
            <a:off x="604838" y="508000"/>
            <a:ext cx="701992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6783" tIns="26713" rIns="66783" bIns="26713">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lnSpc>
                <a:spcPct val="87000"/>
              </a:lnSpc>
            </a:pPr>
            <a:r>
              <a:rPr lang="en-US" altLang="en-US" sz="4600">
                <a:solidFill>
                  <a:schemeClr val="tx2"/>
                </a:solidFill>
                <a:effectLst>
                  <a:outerShdw blurRad="38100" dist="38100" dir="2700000" algn="tl">
                    <a:srgbClr val="000000"/>
                  </a:outerShdw>
                </a:effectLst>
                <a:latin typeface="Arial" charset="0"/>
              </a:rPr>
              <a:t>Fish and many other animals live in water</a:t>
            </a:r>
          </a:p>
        </p:txBody>
      </p:sp>
      <p:pic>
        <p:nvPicPr>
          <p:cNvPr id="131080" name="Picture 8" descr="fishing-speckled-trout-painting-00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139950"/>
            <a:ext cx="4121150" cy="309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681038" y="508000"/>
            <a:ext cx="8177212" cy="103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167" tIns="48084" rIns="96167" bIns="48084">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r>
              <a:rPr lang="en-US" altLang="en-US" sz="5700">
                <a:solidFill>
                  <a:schemeClr val="tx2"/>
                </a:solidFill>
                <a:effectLst/>
              </a:rPr>
              <a:t>Key Water Quality Factors</a:t>
            </a:r>
          </a:p>
        </p:txBody>
      </p:sp>
      <p:sp>
        <p:nvSpPr>
          <p:cNvPr id="133123" name="Text Box 3"/>
          <p:cNvSpPr txBox="1">
            <a:spLocks noChangeArrowheads="1"/>
          </p:cNvSpPr>
          <p:nvPr/>
        </p:nvSpPr>
        <p:spPr bwMode="auto">
          <a:xfrm>
            <a:off x="1214438" y="2484438"/>
            <a:ext cx="3233737"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167" tIns="48084" rIns="96167" bIns="48084">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buFontTx/>
              <a:buChar char="•"/>
            </a:pPr>
            <a:r>
              <a:rPr lang="en-US" altLang="en-US" sz="4200">
                <a:solidFill>
                  <a:schemeClr val="tx2"/>
                </a:solidFill>
                <a:effectLst/>
              </a:rPr>
              <a:t> Oxygen/CO</a:t>
            </a:r>
            <a:r>
              <a:rPr lang="en-US" altLang="en-US" sz="4200" baseline="-25000">
                <a:solidFill>
                  <a:schemeClr val="tx2"/>
                </a:solidFill>
                <a:effectLst/>
              </a:rPr>
              <a:t>2</a:t>
            </a:r>
          </a:p>
        </p:txBody>
      </p:sp>
      <p:sp>
        <p:nvSpPr>
          <p:cNvPr id="133124" name="Text Box 4"/>
          <p:cNvSpPr txBox="1">
            <a:spLocks noChangeArrowheads="1"/>
          </p:cNvSpPr>
          <p:nvPr/>
        </p:nvSpPr>
        <p:spPr bwMode="auto">
          <a:xfrm>
            <a:off x="1246188" y="3257550"/>
            <a:ext cx="6345237"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167" tIns="48084" rIns="96167" bIns="48084">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buFontTx/>
              <a:buChar char="•"/>
            </a:pPr>
            <a:r>
              <a:rPr lang="en-US" altLang="en-US" sz="4200">
                <a:solidFill>
                  <a:schemeClr val="tx2"/>
                </a:solidFill>
                <a:effectLst/>
              </a:rPr>
              <a:t> Alkalinity, Hardness &amp; pH</a:t>
            </a:r>
          </a:p>
        </p:txBody>
      </p:sp>
      <p:sp>
        <p:nvSpPr>
          <p:cNvPr id="133125" name="Text Box 5"/>
          <p:cNvSpPr txBox="1">
            <a:spLocks noChangeArrowheads="1"/>
          </p:cNvSpPr>
          <p:nvPr/>
        </p:nvSpPr>
        <p:spPr bwMode="auto">
          <a:xfrm>
            <a:off x="1214438" y="4718050"/>
            <a:ext cx="5394325"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167" tIns="48084" rIns="96167" bIns="48084">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buFontTx/>
              <a:buChar char="•"/>
            </a:pPr>
            <a:r>
              <a:rPr lang="en-US" altLang="en-US" sz="4200">
                <a:solidFill>
                  <a:schemeClr val="tx2"/>
                </a:solidFill>
                <a:effectLst/>
              </a:rPr>
              <a:t> Sediment</a:t>
            </a:r>
          </a:p>
          <a:p>
            <a:pPr>
              <a:buFontTx/>
              <a:buChar char="•"/>
            </a:pPr>
            <a:r>
              <a:rPr lang="en-US" altLang="en-US" sz="4200">
                <a:solidFill>
                  <a:schemeClr val="tx2"/>
                </a:solidFill>
                <a:effectLst/>
              </a:rPr>
              <a:t> Electrical conductivity</a:t>
            </a:r>
          </a:p>
        </p:txBody>
      </p:sp>
      <p:sp>
        <p:nvSpPr>
          <p:cNvPr id="133126" name="Text Box 6"/>
          <p:cNvSpPr txBox="1">
            <a:spLocks noChangeArrowheads="1"/>
          </p:cNvSpPr>
          <p:nvPr/>
        </p:nvSpPr>
        <p:spPr bwMode="auto">
          <a:xfrm>
            <a:off x="1214438" y="3944938"/>
            <a:ext cx="5341937"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167" tIns="48084" rIns="96167" bIns="48084">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buFontTx/>
              <a:buChar char="•"/>
            </a:pPr>
            <a:r>
              <a:rPr lang="en-US" altLang="en-US" sz="4200">
                <a:solidFill>
                  <a:schemeClr val="tx2"/>
                </a:solidFill>
                <a:effectLst/>
              </a:rPr>
              <a:t> Nutrients (NH</a:t>
            </a:r>
            <a:r>
              <a:rPr lang="en-US" altLang="en-US" sz="4200" baseline="-25000">
                <a:solidFill>
                  <a:schemeClr val="tx2"/>
                </a:solidFill>
                <a:effectLst/>
              </a:rPr>
              <a:t>3</a:t>
            </a:r>
            <a:r>
              <a:rPr lang="en-US" altLang="en-US" sz="4200">
                <a:solidFill>
                  <a:schemeClr val="tx2"/>
                </a:solidFill>
                <a:effectLst/>
              </a:rPr>
              <a:t> and P)</a:t>
            </a:r>
          </a:p>
        </p:txBody>
      </p:sp>
      <p:sp>
        <p:nvSpPr>
          <p:cNvPr id="133127" name="Text Box 7"/>
          <p:cNvSpPr txBox="1">
            <a:spLocks noChangeArrowheads="1"/>
          </p:cNvSpPr>
          <p:nvPr/>
        </p:nvSpPr>
        <p:spPr bwMode="auto">
          <a:xfrm>
            <a:off x="1214438" y="1711325"/>
            <a:ext cx="3371850"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167" tIns="48084" rIns="96167" bIns="48084">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buFontTx/>
              <a:buChar char="•"/>
            </a:pPr>
            <a:r>
              <a:rPr lang="en-US" altLang="en-US" sz="4200">
                <a:solidFill>
                  <a:schemeClr val="tx2"/>
                </a:solidFill>
                <a:effectLst/>
              </a:rPr>
              <a:t> Temperature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83" name="Rectangle 7"/>
          <p:cNvSpPr>
            <a:spLocks noGrp="1" noChangeArrowheads="1"/>
          </p:cNvSpPr>
          <p:nvPr>
            <p:ph type="body" sz="half" idx="1"/>
          </p:nvPr>
        </p:nvSpPr>
        <p:spPr>
          <a:xfrm>
            <a:off x="152400" y="1981200"/>
            <a:ext cx="5486400" cy="3276600"/>
          </a:xfrm>
        </p:spPr>
        <p:txBody>
          <a:bodyPr/>
          <a:lstStyle/>
          <a:p>
            <a:pPr>
              <a:lnSpc>
                <a:spcPct val="80000"/>
              </a:lnSpc>
              <a:buClr>
                <a:schemeClr val="tx1"/>
              </a:buClr>
              <a:buFont typeface="Wingdings" charset="2"/>
              <a:buNone/>
            </a:pPr>
            <a:endParaRPr lang="en-US" altLang="en-US" sz="2400"/>
          </a:p>
          <a:p>
            <a:pPr>
              <a:lnSpc>
                <a:spcPct val="80000"/>
              </a:lnSpc>
              <a:buClr>
                <a:schemeClr val="tx1"/>
              </a:buClr>
              <a:buFont typeface="Wingdings" charset="2"/>
              <a:buChar char="Ø"/>
            </a:pPr>
            <a:r>
              <a:rPr lang="en-US" altLang="en-US" sz="2400"/>
              <a:t>Visit with landowners and local government</a:t>
            </a:r>
          </a:p>
          <a:p>
            <a:pPr>
              <a:lnSpc>
                <a:spcPct val="80000"/>
              </a:lnSpc>
              <a:buClr>
                <a:schemeClr val="tx1"/>
              </a:buClr>
              <a:buFont typeface="Wingdings" charset="2"/>
              <a:buChar char="Ø"/>
            </a:pPr>
            <a:r>
              <a:rPr lang="en-US" altLang="en-US" sz="2400"/>
              <a:t>Determine what data will be used for</a:t>
            </a:r>
          </a:p>
          <a:p>
            <a:pPr>
              <a:lnSpc>
                <a:spcPct val="80000"/>
              </a:lnSpc>
              <a:buClr>
                <a:schemeClr val="tx1"/>
              </a:buClr>
              <a:buFont typeface="Wingdings" charset="2"/>
              <a:buChar char="Ø"/>
            </a:pPr>
            <a:r>
              <a:rPr lang="en-US" altLang="en-US" sz="2400"/>
              <a:t>Find local partners</a:t>
            </a:r>
          </a:p>
          <a:p>
            <a:pPr>
              <a:lnSpc>
                <a:spcPct val="80000"/>
              </a:lnSpc>
              <a:buClr>
                <a:schemeClr val="tx1"/>
              </a:buClr>
              <a:buFont typeface="Wingdings" charset="2"/>
              <a:buChar char="Ø"/>
            </a:pPr>
            <a:r>
              <a:rPr lang="en-US" altLang="en-US" sz="2400"/>
              <a:t>Set up a workday </a:t>
            </a:r>
          </a:p>
          <a:p>
            <a:pPr>
              <a:lnSpc>
                <a:spcPct val="80000"/>
              </a:lnSpc>
              <a:buClr>
                <a:schemeClr val="tx1"/>
              </a:buClr>
              <a:buFont typeface="Wingdings" charset="2"/>
              <a:buChar char="Ø"/>
            </a:pPr>
            <a:r>
              <a:rPr lang="en-US" altLang="en-US" sz="2400"/>
              <a:t>Start/join a water group</a:t>
            </a:r>
          </a:p>
          <a:p>
            <a:pPr>
              <a:lnSpc>
                <a:spcPct val="80000"/>
              </a:lnSpc>
              <a:buClr>
                <a:schemeClr val="tx1"/>
              </a:buClr>
              <a:buFont typeface="Wingdings" charset="2"/>
              <a:buChar char="Ø"/>
            </a:pPr>
            <a:r>
              <a:rPr lang="en-US" altLang="en-US" sz="2400"/>
              <a:t>Groups: Georgia Adopt-A-Stream, Alabama Water Watch…</a:t>
            </a:r>
          </a:p>
        </p:txBody>
      </p:sp>
      <p:pic>
        <p:nvPicPr>
          <p:cNvPr id="50192" name="Picture 16" descr="PPPo"/>
          <p:cNvPicPr>
            <a:picLocks noChangeAspect="1" noChangeArrowheads="1"/>
          </p:cNvPicPr>
          <p:nvPr/>
        </p:nvPicPr>
        <p:blipFill>
          <a:blip r:embed="rId2">
            <a:extLst>
              <a:ext uri="{28A0092B-C50C-407E-A947-70E740481C1C}">
                <a14:useLocalDpi xmlns:a14="http://schemas.microsoft.com/office/drawing/2010/main" val="0"/>
              </a:ext>
            </a:extLst>
          </a:blip>
          <a:srcRect l="14067" r="17160"/>
          <a:stretch>
            <a:fillRect/>
          </a:stretch>
        </p:blipFill>
        <p:spPr bwMode="auto">
          <a:xfrm>
            <a:off x="5486400" y="2133600"/>
            <a:ext cx="3352800" cy="2851150"/>
          </a:xfrm>
          <a:prstGeom prst="rect">
            <a:avLst/>
          </a:prstGeom>
          <a:noFill/>
          <a:extLst>
            <a:ext uri="{909E8E84-426E-40DD-AFC4-6F175D3DCCD1}">
              <a14:hiddenFill xmlns:a14="http://schemas.microsoft.com/office/drawing/2010/main">
                <a:solidFill>
                  <a:srgbClr val="FFFFFF"/>
                </a:solidFill>
              </a14:hiddenFill>
            </a:ext>
          </a:extLst>
        </p:spPr>
      </p:pic>
      <p:sp>
        <p:nvSpPr>
          <p:cNvPr id="50193" name="Rectangle 17"/>
          <p:cNvSpPr>
            <a:spLocks noGrp="1" noRot="1" noChangeArrowheads="1"/>
          </p:cNvSpPr>
          <p:nvPr>
            <p:ph type="title"/>
          </p:nvPr>
        </p:nvSpPr>
        <p:spPr>
          <a:xfrm>
            <a:off x="1066800" y="762000"/>
            <a:ext cx="4876800" cy="1141413"/>
          </a:xfrm>
        </p:spPr>
        <p:txBody>
          <a:bodyPr/>
          <a:lstStyle/>
          <a:p>
            <a:r>
              <a:rPr lang="en-US" altLang="en-US"/>
              <a:t>Where to Start</a:t>
            </a:r>
          </a:p>
        </p:txBody>
      </p:sp>
    </p:spTree>
  </p:cSld>
  <p:clrMapOvr>
    <a:masterClrMapping/>
  </p:clrMapOvr>
  <p:transition advClick="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rrowheads="1"/>
          </p:cNvSpPr>
          <p:nvPr>
            <p:ph type="title"/>
          </p:nvPr>
        </p:nvSpPr>
        <p:spPr>
          <a:xfrm>
            <a:off x="1443038" y="679450"/>
            <a:ext cx="5429250" cy="800100"/>
          </a:xfrm>
        </p:spPr>
        <p:txBody>
          <a:bodyPr/>
          <a:lstStyle/>
          <a:p>
            <a:r>
              <a:rPr lang="en-US" altLang="en-US" sz="4800"/>
              <a:t>Dissolved Oxygen</a:t>
            </a:r>
          </a:p>
        </p:txBody>
      </p:sp>
      <p:sp>
        <p:nvSpPr>
          <p:cNvPr id="134147" name="Rectangle 3"/>
          <p:cNvSpPr>
            <a:spLocks noGrp="1" noChangeArrowheads="1"/>
          </p:cNvSpPr>
          <p:nvPr>
            <p:ph type="body" idx="1"/>
          </p:nvPr>
        </p:nvSpPr>
        <p:spPr>
          <a:xfrm>
            <a:off x="374650" y="2054225"/>
            <a:ext cx="7783513" cy="4124325"/>
          </a:xfrm>
        </p:spPr>
        <p:txBody>
          <a:bodyPr/>
          <a:lstStyle/>
          <a:p>
            <a:pPr defTabSz="869950"/>
            <a:r>
              <a:rPr lang="en-US" altLang="en-US"/>
              <a:t>Importance</a:t>
            </a:r>
          </a:p>
          <a:p>
            <a:pPr lvl="1" indent="-307975" defTabSz="869950"/>
            <a:r>
              <a:rPr lang="en-US" altLang="en-US">
                <a:solidFill>
                  <a:schemeClr val="tx2"/>
                </a:solidFill>
              </a:rPr>
              <a:t>highest cause of mortality</a:t>
            </a:r>
          </a:p>
          <a:p>
            <a:pPr defTabSz="869950"/>
            <a:r>
              <a:rPr lang="en-US" altLang="en-US"/>
              <a:t>Safe levels</a:t>
            </a:r>
          </a:p>
          <a:p>
            <a:pPr lvl="1" indent="-307975" defTabSz="869950"/>
            <a:r>
              <a:rPr lang="en-US" altLang="en-US">
                <a:solidFill>
                  <a:schemeClr val="tx2"/>
                </a:solidFill>
              </a:rPr>
              <a:t>greater than 5 mg/L</a:t>
            </a:r>
          </a:p>
          <a:p>
            <a:pPr defTabSz="869950"/>
            <a:r>
              <a:rPr lang="en-US" altLang="en-US" sz="2800"/>
              <a:t>Dense bloom, bloom die-off</a:t>
            </a:r>
          </a:p>
          <a:p>
            <a:pPr defTabSz="869950">
              <a:buFont typeface="Wingdings" charset="2"/>
              <a:buNone/>
            </a:pPr>
            <a:r>
              <a:rPr lang="en-US" altLang="en-US" sz="2800"/>
              <a:t>     herbicide app. &amp; turnover</a:t>
            </a:r>
            <a:endParaRPr lang="en-US" altLang="en-US"/>
          </a:p>
          <a:p>
            <a:pPr lvl="1" indent="-307975" defTabSz="869950"/>
            <a:endParaRPr lang="en-US" altLang="en-US">
              <a:solidFill>
                <a:schemeClr val="tx2"/>
              </a:solidFill>
            </a:endParaRPr>
          </a:p>
        </p:txBody>
      </p:sp>
      <p:grpSp>
        <p:nvGrpSpPr>
          <p:cNvPr id="134148" name="Group 4"/>
          <p:cNvGrpSpPr>
            <a:grpSpLocks/>
          </p:cNvGrpSpPr>
          <p:nvPr/>
        </p:nvGrpSpPr>
        <p:grpSpPr bwMode="auto">
          <a:xfrm>
            <a:off x="6324600" y="1828800"/>
            <a:ext cx="1447800" cy="4114800"/>
            <a:chOff x="3984" y="1152"/>
            <a:chExt cx="912" cy="2592"/>
          </a:xfrm>
        </p:grpSpPr>
        <p:pic>
          <p:nvPicPr>
            <p:cNvPr id="134149" name="Picture 5" descr="oxy_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 y="1152"/>
              <a:ext cx="907" cy="2586"/>
            </a:xfrm>
            <a:prstGeom prst="rect">
              <a:avLst/>
            </a:prstGeom>
            <a:noFill/>
            <a:extLst>
              <a:ext uri="{909E8E84-426E-40DD-AFC4-6F175D3DCCD1}">
                <a14:hiddenFill xmlns:a14="http://schemas.microsoft.com/office/drawing/2010/main">
                  <a:solidFill>
                    <a:srgbClr val="FFFFFF"/>
                  </a:solidFill>
                </a14:hiddenFill>
              </a:ext>
            </a:extLst>
          </p:spPr>
        </p:pic>
        <p:sp>
          <p:nvSpPr>
            <p:cNvPr id="134150" name="Rectangle 6"/>
            <p:cNvSpPr>
              <a:spLocks noChangeArrowheads="1"/>
            </p:cNvSpPr>
            <p:nvPr/>
          </p:nvSpPr>
          <p:spPr bwMode="auto">
            <a:xfrm>
              <a:off x="3984" y="1152"/>
              <a:ext cx="912" cy="2592"/>
            </a:xfrm>
            <a:prstGeom prst="rect">
              <a:avLst/>
            </a:prstGeom>
            <a:noFill/>
            <a:ln w="25400">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298450" y="165100"/>
            <a:ext cx="8228013" cy="6019800"/>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171" name="Rectangle 3"/>
          <p:cNvSpPr>
            <a:spLocks noChangeArrowheads="1"/>
          </p:cNvSpPr>
          <p:nvPr/>
        </p:nvSpPr>
        <p:spPr bwMode="auto">
          <a:xfrm>
            <a:off x="527050" y="336550"/>
            <a:ext cx="7392988" cy="762000"/>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62" tIns="46031" rIns="92062" bIns="46031" anchor="ctr"/>
          <a:lstStyle>
            <a:lvl1pPr algn="ctr">
              <a:defRPr sz="4400" b="1">
                <a:solidFill>
                  <a:schemeClr val="tx2"/>
                </a:solidFill>
                <a:effectLst>
                  <a:outerShdw blurRad="38100" dist="38100" dir="2700000" algn="tl">
                    <a:srgbClr val="000000"/>
                  </a:outerShdw>
                </a:effectLst>
                <a:latin typeface="Garamond" charset="0"/>
              </a:defRPr>
            </a:lvl1pPr>
            <a:lvl2pPr algn="ctr">
              <a:defRPr sz="4400" b="1">
                <a:solidFill>
                  <a:schemeClr val="tx2"/>
                </a:solidFill>
                <a:effectLst>
                  <a:outerShdw blurRad="38100" dist="38100" dir="2700000" algn="tl">
                    <a:srgbClr val="000000"/>
                  </a:outerShdw>
                </a:effectLst>
                <a:latin typeface="Garamond" charset="0"/>
              </a:defRPr>
            </a:lvl2pPr>
            <a:lvl3pPr algn="ctr">
              <a:defRPr sz="4400" b="1">
                <a:solidFill>
                  <a:schemeClr val="tx2"/>
                </a:solidFill>
                <a:effectLst>
                  <a:outerShdw blurRad="38100" dist="38100" dir="2700000" algn="tl">
                    <a:srgbClr val="000000"/>
                  </a:outerShdw>
                </a:effectLst>
                <a:latin typeface="Garamond" charset="0"/>
              </a:defRPr>
            </a:lvl3pPr>
            <a:lvl4pPr algn="ctr">
              <a:defRPr sz="4400" b="1">
                <a:solidFill>
                  <a:schemeClr val="tx2"/>
                </a:solidFill>
                <a:effectLst>
                  <a:outerShdw blurRad="38100" dist="38100" dir="2700000" algn="tl">
                    <a:srgbClr val="000000"/>
                  </a:outerShdw>
                </a:effectLst>
                <a:latin typeface="Garamond" charset="0"/>
              </a:defRPr>
            </a:lvl4pPr>
            <a:lvl5pPr algn="ctr">
              <a:defRPr sz="4400" b="1">
                <a:solidFill>
                  <a:schemeClr val="tx2"/>
                </a:solidFill>
                <a:effectLst>
                  <a:outerShdw blurRad="38100" dist="38100" dir="2700000" algn="tl">
                    <a:srgbClr val="000000"/>
                  </a:outerShdw>
                </a:effectLst>
                <a:latin typeface="Garamond"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r>
              <a:rPr lang="en-US" altLang="en-US" b="0" i="1"/>
              <a:t>DISSOLVED OXYGEN</a:t>
            </a:r>
          </a:p>
        </p:txBody>
      </p:sp>
      <p:sp>
        <p:nvSpPr>
          <p:cNvPr id="135172" name="Rectangle 4"/>
          <p:cNvSpPr>
            <a:spLocks noChangeArrowheads="1"/>
          </p:cNvSpPr>
          <p:nvPr/>
        </p:nvSpPr>
        <p:spPr bwMode="auto">
          <a:xfrm>
            <a:off x="757238" y="1109663"/>
            <a:ext cx="7391400" cy="480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62" tIns="46031" rIns="92062" bIns="46031"/>
          <a:lstStyle>
            <a:lvl1pPr marL="342900" indent="-342900">
              <a:spcBef>
                <a:spcPct val="20000"/>
              </a:spcBef>
              <a:buClr>
                <a:schemeClr val="hlink"/>
              </a:buClr>
              <a:buSzPct val="70000"/>
              <a:buFont typeface="Wingdings" charset="2"/>
              <a:buChar char="n"/>
              <a:defRPr sz="28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buChar char="n"/>
              <a:defRPr sz="24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buChar char="n"/>
              <a:defRPr sz="20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buChar char="n"/>
              <a:defRPr>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buChar char="n"/>
              <a:defRPr>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buChar char="n"/>
              <a:defRPr>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buChar char="n"/>
              <a:defRPr>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buChar char="n"/>
              <a:defRPr>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buChar char="n"/>
              <a:defRPr>
                <a:solidFill>
                  <a:schemeClr val="tx1"/>
                </a:solidFill>
                <a:effectLst>
                  <a:outerShdw blurRad="38100" dist="38100" dir="2700000" algn="tl">
                    <a:srgbClr val="000000"/>
                  </a:outerShdw>
                </a:effectLst>
                <a:latin typeface="Garamond" charset="0"/>
              </a:defRPr>
            </a:lvl9pPr>
          </a:lstStyle>
          <a:p>
            <a:pPr eaLnBrk="1" hangingPunct="1">
              <a:buClr>
                <a:schemeClr val="tx1"/>
              </a:buClr>
              <a:buFont typeface="Wingdings" charset="2"/>
              <a:buNone/>
            </a:pPr>
            <a:endParaRPr lang="en-US" altLang="en-US" sz="2500" b="0"/>
          </a:p>
          <a:p>
            <a:pPr eaLnBrk="1" hangingPunct="1">
              <a:buClr>
                <a:schemeClr val="tx1"/>
              </a:buClr>
              <a:buFont typeface="Wingdings" charset="2"/>
              <a:buChar char="§"/>
            </a:pPr>
            <a:r>
              <a:rPr lang="en-US" altLang="en-US" sz="2500" b="0"/>
              <a:t>DO levels may </a:t>
            </a:r>
            <a:r>
              <a:rPr lang="en-US" altLang="en-US" sz="2500"/>
              <a:t>increase</a:t>
            </a:r>
            <a:r>
              <a:rPr lang="en-US" altLang="en-US" sz="2500" b="0"/>
              <a:t> due to </a:t>
            </a:r>
          </a:p>
          <a:p>
            <a:pPr lvl="1" eaLnBrk="1" hangingPunct="1">
              <a:buClr>
                <a:schemeClr val="tx1"/>
              </a:buClr>
              <a:buFont typeface="Wingdings" charset="2"/>
              <a:buChar char="§"/>
            </a:pPr>
            <a:r>
              <a:rPr lang="en-US" altLang="en-US" sz="2200" b="0"/>
              <a:t>Diffusion from the atmosphere, </a:t>
            </a:r>
          </a:p>
          <a:p>
            <a:pPr lvl="1" eaLnBrk="1" hangingPunct="1">
              <a:buClr>
                <a:schemeClr val="tx1"/>
              </a:buClr>
              <a:buFont typeface="Wingdings" charset="2"/>
              <a:buChar char="§"/>
            </a:pPr>
            <a:r>
              <a:rPr lang="en-US" altLang="en-US" sz="2200" b="0"/>
              <a:t>Bi-product of photosynthesis </a:t>
            </a:r>
          </a:p>
          <a:p>
            <a:pPr lvl="1" eaLnBrk="1" hangingPunct="1">
              <a:buClr>
                <a:schemeClr val="tx1"/>
              </a:buClr>
              <a:buFont typeface="Wingdings" charset="2"/>
              <a:buChar char="§"/>
            </a:pPr>
            <a:r>
              <a:rPr lang="en-US" altLang="en-US" sz="2200" b="0"/>
              <a:t>Turbulent mixing (riffles)</a:t>
            </a:r>
          </a:p>
          <a:p>
            <a:pPr lvl="1" eaLnBrk="1" hangingPunct="1">
              <a:buClr>
                <a:schemeClr val="tx1"/>
              </a:buClr>
              <a:buFont typeface="Wingdings" charset="2"/>
              <a:buChar char="§"/>
            </a:pPr>
            <a:r>
              <a:rPr lang="en-US" altLang="en-US" sz="2200" b="0"/>
              <a:t>Cool Temperature (shade, weather)</a:t>
            </a:r>
            <a:br>
              <a:rPr lang="en-US" altLang="en-US" sz="2200" b="0"/>
            </a:br>
            <a:endParaRPr lang="en-US" altLang="en-US" sz="2200" b="0"/>
          </a:p>
          <a:p>
            <a:pPr eaLnBrk="1" hangingPunct="1">
              <a:buClr>
                <a:schemeClr val="tx1"/>
              </a:buClr>
              <a:buFont typeface="Wingdings" charset="2"/>
              <a:buChar char="§"/>
            </a:pPr>
            <a:r>
              <a:rPr lang="en-US" altLang="en-US" sz="2500" b="0"/>
              <a:t>DO levels may </a:t>
            </a:r>
            <a:r>
              <a:rPr lang="en-US" altLang="en-US" sz="2500"/>
              <a:t>decrease</a:t>
            </a:r>
            <a:r>
              <a:rPr lang="en-US" altLang="en-US" sz="2500" b="0"/>
              <a:t> due to </a:t>
            </a:r>
          </a:p>
          <a:p>
            <a:pPr lvl="1" eaLnBrk="1" hangingPunct="1">
              <a:buClr>
                <a:schemeClr val="tx1"/>
              </a:buClr>
              <a:buFont typeface="Wingdings" charset="2"/>
              <a:buChar char="§"/>
            </a:pPr>
            <a:r>
              <a:rPr lang="en-US" altLang="en-US" sz="2200" b="0"/>
              <a:t>Warm temperatures (sun, industry)</a:t>
            </a:r>
          </a:p>
          <a:p>
            <a:pPr lvl="1" eaLnBrk="1" hangingPunct="1">
              <a:buClr>
                <a:schemeClr val="tx1"/>
              </a:buClr>
              <a:buFont typeface="Wingdings" charset="2"/>
              <a:buChar char="§"/>
            </a:pPr>
            <a:r>
              <a:rPr lang="en-US" altLang="en-US" sz="2200" b="0"/>
              <a:t>Plant respiration (especially at night)</a:t>
            </a:r>
          </a:p>
          <a:p>
            <a:pPr lvl="1" eaLnBrk="1" hangingPunct="1">
              <a:buClr>
                <a:schemeClr val="tx1"/>
              </a:buClr>
              <a:buFont typeface="Wingdings" charset="2"/>
              <a:buChar char="§"/>
            </a:pPr>
            <a:r>
              <a:rPr lang="en-US" altLang="en-US" sz="2200" b="0"/>
              <a:t>Overload of decaying organic matter (due to excess nutrients)</a:t>
            </a:r>
          </a:p>
          <a:p>
            <a:pPr lvl="1" eaLnBrk="1" hangingPunct="1">
              <a:buClr>
                <a:schemeClr val="tx1"/>
              </a:buClr>
              <a:buFont typeface="Wingdings" charset="2"/>
              <a:buChar char="§"/>
            </a:pPr>
            <a:r>
              <a:rPr lang="en-US" altLang="en-US" sz="2200" b="0"/>
              <a:t>Slow moving, deep water</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sch_photo_resp_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1452563"/>
            <a:ext cx="6715125" cy="3730625"/>
          </a:xfrm>
          <a:prstGeom prst="rect">
            <a:avLst/>
          </a:prstGeom>
          <a:noFill/>
          <a:extLst>
            <a:ext uri="{909E8E84-426E-40DD-AFC4-6F175D3DCCD1}">
              <a14:hiddenFill xmlns:a14="http://schemas.microsoft.com/office/drawing/2010/main">
                <a:solidFill>
                  <a:srgbClr val="FFFFFF"/>
                </a:solidFill>
              </a14:hiddenFill>
            </a:ext>
          </a:extLst>
        </p:spPr>
      </p:pic>
      <p:sp>
        <p:nvSpPr>
          <p:cNvPr id="136195" name="Text Box 3"/>
          <p:cNvSpPr txBox="1">
            <a:spLocks noChangeArrowheads="1"/>
          </p:cNvSpPr>
          <p:nvPr/>
        </p:nvSpPr>
        <p:spPr bwMode="auto">
          <a:xfrm>
            <a:off x="2054225" y="508000"/>
            <a:ext cx="4521200"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167" tIns="48084" rIns="96167" bIns="48084">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r>
              <a:rPr lang="en-US" altLang="en-US" sz="4200">
                <a:solidFill>
                  <a:schemeClr val="tx2"/>
                </a:solidFill>
                <a:effectLst/>
              </a:rPr>
              <a:t>Photosynthesis = O</a:t>
            </a:r>
            <a:r>
              <a:rPr lang="en-US" altLang="en-US" sz="4200" baseline="-25000">
                <a:solidFill>
                  <a:schemeClr val="tx2"/>
                </a:solidFill>
                <a:effectLst/>
              </a:rPr>
              <a:t>2</a:t>
            </a:r>
          </a:p>
        </p:txBody>
      </p:sp>
      <p:sp>
        <p:nvSpPr>
          <p:cNvPr id="136196" name="Text Box 4"/>
          <p:cNvSpPr txBox="1">
            <a:spLocks noChangeArrowheads="1"/>
          </p:cNvSpPr>
          <p:nvPr/>
        </p:nvSpPr>
        <p:spPr bwMode="auto">
          <a:xfrm>
            <a:off x="1901825" y="5491163"/>
            <a:ext cx="4206875"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167" tIns="48084" rIns="96167" bIns="48084">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r>
              <a:rPr lang="en-US" altLang="en-US" sz="4200">
                <a:solidFill>
                  <a:schemeClr val="tx2"/>
                </a:solidFill>
                <a:effectLst/>
              </a:rPr>
              <a:t>Respiration = CO</a:t>
            </a:r>
            <a:r>
              <a:rPr lang="en-US" altLang="en-US" sz="4200" baseline="-25000">
                <a:solidFill>
                  <a:schemeClr val="tx2"/>
                </a:solidFill>
                <a:effectLst/>
              </a:rPr>
              <a:t>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a:extLst>
              <a:ext uri="{28A0092B-C50C-407E-A947-70E740481C1C}">
                <a14:useLocalDpi xmlns:a14="http://schemas.microsoft.com/office/drawing/2010/main" val="0"/>
              </a:ext>
            </a:extLst>
          </a:blip>
          <a:srcRect l="7500" t="32031" r="35625" b="17188"/>
          <a:stretch>
            <a:fillRect/>
          </a:stretch>
        </p:blipFill>
        <p:spPr bwMode="auto">
          <a:xfrm>
            <a:off x="1290638" y="1281113"/>
            <a:ext cx="6257925" cy="503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7219" name="Text Box 3"/>
          <p:cNvSpPr txBox="1">
            <a:spLocks noChangeArrowheads="1"/>
          </p:cNvSpPr>
          <p:nvPr/>
        </p:nvSpPr>
        <p:spPr bwMode="auto">
          <a:xfrm>
            <a:off x="2130425" y="422275"/>
            <a:ext cx="4725988"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167" tIns="48084" rIns="96167" bIns="48084">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r>
              <a:rPr lang="en-US" altLang="en-US" sz="4200">
                <a:solidFill>
                  <a:schemeClr val="tx2"/>
                </a:solidFill>
                <a:effectLst/>
              </a:rPr>
              <a:t>Daily O</a:t>
            </a:r>
            <a:r>
              <a:rPr lang="en-US" altLang="en-US" sz="4200" baseline="-25000">
                <a:solidFill>
                  <a:schemeClr val="tx2"/>
                </a:solidFill>
                <a:effectLst/>
              </a:rPr>
              <a:t>2</a:t>
            </a:r>
            <a:r>
              <a:rPr lang="en-US" altLang="en-US" sz="4200">
                <a:solidFill>
                  <a:schemeClr val="tx2"/>
                </a:solidFill>
                <a:effectLst/>
              </a:rPr>
              <a:t>, CO</a:t>
            </a:r>
            <a:r>
              <a:rPr lang="en-US" altLang="en-US" sz="4200" baseline="-25000">
                <a:solidFill>
                  <a:schemeClr val="tx2"/>
                </a:solidFill>
                <a:effectLst/>
              </a:rPr>
              <a:t>2 </a:t>
            </a:r>
            <a:r>
              <a:rPr lang="en-US" altLang="en-US" sz="4200">
                <a:solidFill>
                  <a:schemeClr val="tx2"/>
                </a:solidFill>
                <a:effectLst/>
              </a:rPr>
              <a:t>Cycles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img00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138243" name="Rectangle 3"/>
          <p:cNvSpPr>
            <a:spLocks noChangeArrowheads="1"/>
          </p:cNvSpPr>
          <p:nvPr/>
        </p:nvSpPr>
        <p:spPr bwMode="auto">
          <a:xfrm>
            <a:off x="2108200" y="144463"/>
            <a:ext cx="4948238"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6783" tIns="26713" rIns="66783" bIns="26713">
            <a:spAutoFit/>
          </a:bodyPr>
          <a:lstStyle>
            <a:lvl1pPr defTabSz="962025">
              <a:defRPr sz="2400">
                <a:solidFill>
                  <a:schemeClr val="tx1"/>
                </a:solidFill>
                <a:latin typeface="Times New Roman" charset="0"/>
              </a:defRPr>
            </a:lvl1pPr>
            <a:lvl2pPr defTabSz="962025">
              <a:defRPr sz="2400">
                <a:solidFill>
                  <a:schemeClr val="tx1"/>
                </a:solidFill>
                <a:latin typeface="Times New Roman" charset="0"/>
              </a:defRPr>
            </a:lvl2pPr>
            <a:lvl3pPr defTabSz="962025">
              <a:defRPr sz="2400">
                <a:solidFill>
                  <a:schemeClr val="tx1"/>
                </a:solidFill>
                <a:latin typeface="Times New Roman" charset="0"/>
              </a:defRPr>
            </a:lvl3pPr>
            <a:lvl4pPr defTabSz="962025">
              <a:defRPr sz="2400">
                <a:solidFill>
                  <a:schemeClr val="tx1"/>
                </a:solidFill>
                <a:latin typeface="Times New Roman" charset="0"/>
              </a:defRPr>
            </a:lvl4pPr>
            <a:lvl5pPr defTabSz="962025">
              <a:defRPr sz="2400">
                <a:solidFill>
                  <a:schemeClr val="tx1"/>
                </a:solidFill>
                <a:latin typeface="Times New Roman" charset="0"/>
              </a:defRPr>
            </a:lvl5pPr>
            <a:lvl6pPr marL="457200" defTabSz="962025" fontAlgn="base">
              <a:spcBef>
                <a:spcPct val="0"/>
              </a:spcBef>
              <a:spcAft>
                <a:spcPct val="0"/>
              </a:spcAft>
              <a:defRPr sz="2400">
                <a:solidFill>
                  <a:schemeClr val="tx1"/>
                </a:solidFill>
                <a:latin typeface="Times New Roman" charset="0"/>
              </a:defRPr>
            </a:lvl6pPr>
            <a:lvl7pPr marL="914400" defTabSz="962025" fontAlgn="base">
              <a:spcBef>
                <a:spcPct val="0"/>
              </a:spcBef>
              <a:spcAft>
                <a:spcPct val="0"/>
              </a:spcAft>
              <a:defRPr sz="2400">
                <a:solidFill>
                  <a:schemeClr val="tx1"/>
                </a:solidFill>
                <a:latin typeface="Times New Roman" charset="0"/>
              </a:defRPr>
            </a:lvl7pPr>
            <a:lvl8pPr marL="1371600" defTabSz="962025" fontAlgn="base">
              <a:spcBef>
                <a:spcPct val="0"/>
              </a:spcBef>
              <a:spcAft>
                <a:spcPct val="0"/>
              </a:spcAft>
              <a:defRPr sz="2400">
                <a:solidFill>
                  <a:schemeClr val="tx1"/>
                </a:solidFill>
                <a:latin typeface="Times New Roman" charset="0"/>
              </a:defRPr>
            </a:lvl8pPr>
            <a:lvl9pPr marL="1828800" defTabSz="962025" fontAlgn="base">
              <a:spcBef>
                <a:spcPct val="0"/>
              </a:spcBef>
              <a:spcAft>
                <a:spcPct val="0"/>
              </a:spcAft>
              <a:defRPr sz="2400">
                <a:solidFill>
                  <a:schemeClr val="tx1"/>
                </a:solidFill>
                <a:latin typeface="Times New Roman" charset="0"/>
              </a:defRPr>
            </a:lvl9pPr>
          </a:lstStyle>
          <a:p>
            <a:pPr algn="ctr">
              <a:lnSpc>
                <a:spcPct val="90000"/>
              </a:lnSpc>
            </a:pPr>
            <a:r>
              <a:rPr lang="en-US" altLang="en-US" sz="5000">
                <a:solidFill>
                  <a:srgbClr val="000000"/>
                </a:solidFill>
                <a:effectLst/>
                <a:latin typeface="Arial" charset="0"/>
              </a:rPr>
              <a:t>DO Management</a:t>
            </a:r>
          </a:p>
        </p:txBody>
      </p:sp>
      <p:sp>
        <p:nvSpPr>
          <p:cNvPr id="138244" name="Text Box 4"/>
          <p:cNvSpPr txBox="1">
            <a:spLocks noChangeArrowheads="1"/>
          </p:cNvSpPr>
          <p:nvPr/>
        </p:nvSpPr>
        <p:spPr bwMode="auto">
          <a:xfrm>
            <a:off x="298450" y="3686175"/>
            <a:ext cx="5113338" cy="2697163"/>
          </a:xfrm>
          <a:prstGeom prst="rect">
            <a:avLst/>
          </a:prstGeom>
          <a:solidFill>
            <a:srgbClr val="000000">
              <a:alpha val="50000"/>
            </a:srgbClr>
          </a:solidFill>
          <a:ln>
            <a:noFill/>
          </a:ln>
          <a:effectLst/>
          <a:extLst>
            <a:ext uri="{91240B29-F687-4F45-9708-019B960494DF}">
              <a14:hiddenLine xmlns:a14="http://schemas.microsoft.com/office/drawing/2010/main" w="254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167" tIns="48084" rIns="96167" bIns="48084">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lnSpc>
                <a:spcPct val="80000"/>
              </a:lnSpc>
              <a:spcBef>
                <a:spcPct val="30000"/>
              </a:spcBef>
              <a:buClr>
                <a:srgbClr val="FF3300"/>
              </a:buClr>
              <a:buSzPct val="100000"/>
            </a:pPr>
            <a:r>
              <a:rPr lang="en-US" altLang="en-US" sz="2500">
                <a:solidFill>
                  <a:schemeClr val="tx2"/>
                </a:solidFill>
                <a:effectLst/>
                <a:latin typeface="Arial" charset="0"/>
              </a:rPr>
              <a:t>Avoid Overfeeding</a:t>
            </a:r>
          </a:p>
          <a:p>
            <a:pPr>
              <a:lnSpc>
                <a:spcPct val="80000"/>
              </a:lnSpc>
              <a:spcBef>
                <a:spcPct val="30000"/>
              </a:spcBef>
              <a:buClr>
                <a:srgbClr val="FF3300"/>
              </a:buClr>
              <a:buSzPct val="100000"/>
            </a:pPr>
            <a:r>
              <a:rPr lang="en-US" altLang="en-US" sz="2500">
                <a:solidFill>
                  <a:schemeClr val="tx2"/>
                </a:solidFill>
                <a:effectLst/>
                <a:latin typeface="Arial" charset="0"/>
              </a:rPr>
              <a:t>Maintain Proper Densities</a:t>
            </a:r>
          </a:p>
          <a:p>
            <a:pPr>
              <a:lnSpc>
                <a:spcPct val="80000"/>
              </a:lnSpc>
              <a:spcBef>
                <a:spcPct val="30000"/>
              </a:spcBef>
              <a:buClr>
                <a:srgbClr val="FF3300"/>
              </a:buClr>
              <a:buSzPct val="100000"/>
            </a:pPr>
            <a:r>
              <a:rPr lang="en-US" altLang="en-US" sz="2500">
                <a:solidFill>
                  <a:schemeClr val="tx2"/>
                </a:solidFill>
                <a:effectLst/>
                <a:latin typeface="Arial" charset="0"/>
              </a:rPr>
              <a:t>Avoid Over-fertilization</a:t>
            </a:r>
          </a:p>
          <a:p>
            <a:pPr>
              <a:lnSpc>
                <a:spcPct val="80000"/>
              </a:lnSpc>
              <a:spcBef>
                <a:spcPct val="30000"/>
              </a:spcBef>
              <a:buClr>
                <a:srgbClr val="FF3300"/>
              </a:buClr>
              <a:buSzPct val="100000"/>
            </a:pPr>
            <a:r>
              <a:rPr lang="en-US" altLang="en-US" sz="2500">
                <a:solidFill>
                  <a:schemeClr val="tx2"/>
                </a:solidFill>
                <a:effectLst/>
                <a:latin typeface="Arial" charset="0"/>
              </a:rPr>
              <a:t>Intelligent Weed Control</a:t>
            </a:r>
          </a:p>
          <a:p>
            <a:pPr>
              <a:lnSpc>
                <a:spcPct val="80000"/>
              </a:lnSpc>
              <a:spcBef>
                <a:spcPct val="30000"/>
              </a:spcBef>
              <a:buClr>
                <a:srgbClr val="FF3300"/>
              </a:buClr>
              <a:buSzPct val="100000"/>
            </a:pPr>
            <a:r>
              <a:rPr lang="en-US" altLang="en-US" sz="2500">
                <a:solidFill>
                  <a:schemeClr val="tx2"/>
                </a:solidFill>
                <a:effectLst/>
                <a:latin typeface="Arial" charset="0"/>
              </a:rPr>
              <a:t>Monitor Inflow Quality</a:t>
            </a:r>
          </a:p>
          <a:p>
            <a:pPr>
              <a:lnSpc>
                <a:spcPct val="80000"/>
              </a:lnSpc>
              <a:spcBef>
                <a:spcPct val="30000"/>
              </a:spcBef>
              <a:buClr>
                <a:srgbClr val="FF3300"/>
              </a:buClr>
              <a:buSzPct val="100000"/>
            </a:pPr>
            <a:r>
              <a:rPr lang="en-US" altLang="en-US" sz="2500">
                <a:solidFill>
                  <a:schemeClr val="tx2"/>
                </a:solidFill>
                <a:effectLst/>
                <a:latin typeface="Arial" charset="0"/>
              </a:rPr>
              <a:t>Aeration</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rrowheads="1"/>
          </p:cNvSpPr>
          <p:nvPr>
            <p:ph type="title"/>
          </p:nvPr>
        </p:nvSpPr>
        <p:spPr>
          <a:xfrm>
            <a:off x="909638" y="508000"/>
            <a:ext cx="1987550" cy="892175"/>
          </a:xfrm>
        </p:spPr>
        <p:txBody>
          <a:bodyPr/>
          <a:lstStyle/>
          <a:p>
            <a:r>
              <a:rPr lang="en-US" altLang="en-US" sz="5400"/>
              <a:t>pH</a:t>
            </a:r>
          </a:p>
        </p:txBody>
      </p:sp>
      <p:sp>
        <p:nvSpPr>
          <p:cNvPr id="139267" name="Rectangle 3"/>
          <p:cNvSpPr>
            <a:spLocks noGrp="1" noChangeArrowheads="1"/>
          </p:cNvSpPr>
          <p:nvPr>
            <p:ph type="body" idx="1"/>
          </p:nvPr>
        </p:nvSpPr>
        <p:spPr>
          <a:xfrm>
            <a:off x="457200" y="1976438"/>
            <a:ext cx="7783513" cy="4117975"/>
          </a:xfrm>
        </p:spPr>
        <p:txBody>
          <a:bodyPr/>
          <a:lstStyle/>
          <a:p>
            <a:pPr>
              <a:lnSpc>
                <a:spcPct val="80000"/>
              </a:lnSpc>
              <a:buClr>
                <a:schemeClr val="tx2"/>
              </a:buClr>
            </a:pPr>
            <a:r>
              <a:rPr lang="en-US" altLang="en-US"/>
              <a:t>Measure of the hydrogen</a:t>
            </a:r>
          </a:p>
          <a:p>
            <a:pPr>
              <a:lnSpc>
                <a:spcPct val="80000"/>
              </a:lnSpc>
              <a:buFont typeface="Wingdings" charset="2"/>
              <a:buNone/>
            </a:pPr>
            <a:r>
              <a:rPr lang="en-US" altLang="en-US"/>
              <a:t>   ion concentration</a:t>
            </a:r>
          </a:p>
          <a:p>
            <a:pPr>
              <a:lnSpc>
                <a:spcPct val="80000"/>
              </a:lnSpc>
              <a:buClr>
                <a:schemeClr val="tx2"/>
              </a:buClr>
            </a:pPr>
            <a:r>
              <a:rPr lang="en-US" altLang="en-US"/>
              <a:t>1-14 scale</a:t>
            </a:r>
          </a:p>
          <a:p>
            <a:pPr lvl="1">
              <a:lnSpc>
                <a:spcPct val="80000"/>
              </a:lnSpc>
              <a:buClr>
                <a:schemeClr val="tx2"/>
              </a:buClr>
            </a:pPr>
            <a:r>
              <a:rPr lang="en-US" altLang="en-US">
                <a:solidFill>
                  <a:schemeClr val="tx2"/>
                </a:solidFill>
              </a:rPr>
              <a:t>less than 7 acidic</a:t>
            </a:r>
          </a:p>
          <a:p>
            <a:pPr lvl="1">
              <a:lnSpc>
                <a:spcPct val="80000"/>
              </a:lnSpc>
              <a:buClr>
                <a:schemeClr val="tx2"/>
              </a:buClr>
            </a:pPr>
            <a:r>
              <a:rPr lang="en-US" altLang="en-US">
                <a:solidFill>
                  <a:schemeClr val="tx2"/>
                </a:solidFill>
              </a:rPr>
              <a:t>greater than 7 basic</a:t>
            </a:r>
          </a:p>
          <a:p>
            <a:pPr>
              <a:lnSpc>
                <a:spcPct val="80000"/>
              </a:lnSpc>
              <a:buClr>
                <a:schemeClr val="tx2"/>
              </a:buClr>
            </a:pPr>
            <a:r>
              <a:rPr lang="en-US" altLang="en-US"/>
              <a:t>Safe range</a:t>
            </a:r>
          </a:p>
          <a:p>
            <a:pPr lvl="1">
              <a:lnSpc>
                <a:spcPct val="80000"/>
              </a:lnSpc>
              <a:buClr>
                <a:schemeClr val="tx2"/>
              </a:buClr>
            </a:pPr>
            <a:r>
              <a:rPr lang="en-US" altLang="en-US">
                <a:solidFill>
                  <a:schemeClr val="tx2"/>
                </a:solidFill>
              </a:rPr>
              <a:t>6.5 - 9</a:t>
            </a:r>
          </a:p>
        </p:txBody>
      </p:sp>
      <p:grpSp>
        <p:nvGrpSpPr>
          <p:cNvPr id="139268" name="Group 4"/>
          <p:cNvGrpSpPr>
            <a:grpSpLocks/>
          </p:cNvGrpSpPr>
          <p:nvPr/>
        </p:nvGrpSpPr>
        <p:grpSpPr bwMode="auto">
          <a:xfrm>
            <a:off x="5942013" y="1903413"/>
            <a:ext cx="2516187" cy="4116387"/>
            <a:chOff x="3312" y="1200"/>
            <a:chExt cx="1585" cy="2592"/>
          </a:xfrm>
        </p:grpSpPr>
        <p:pic>
          <p:nvPicPr>
            <p:cNvPr id="139269" name="Picture 5" descr="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1200"/>
              <a:ext cx="1585" cy="2592"/>
            </a:xfrm>
            <a:prstGeom prst="rect">
              <a:avLst/>
            </a:prstGeom>
            <a:noFill/>
            <a:extLst>
              <a:ext uri="{909E8E84-426E-40DD-AFC4-6F175D3DCCD1}">
                <a14:hiddenFill xmlns:a14="http://schemas.microsoft.com/office/drawing/2010/main">
                  <a:solidFill>
                    <a:srgbClr val="FFFFFF"/>
                  </a:solidFill>
                </a14:hiddenFill>
              </a:ext>
            </a:extLst>
          </p:spPr>
        </p:pic>
        <p:sp>
          <p:nvSpPr>
            <p:cNvPr id="139270" name="Rectangle 6"/>
            <p:cNvSpPr>
              <a:spLocks noChangeArrowheads="1"/>
            </p:cNvSpPr>
            <p:nvPr/>
          </p:nvSpPr>
          <p:spPr bwMode="auto">
            <a:xfrm>
              <a:off x="3312" y="1200"/>
              <a:ext cx="1584" cy="2592"/>
            </a:xfrm>
            <a:prstGeom prst="rect">
              <a:avLst/>
            </a:prstGeom>
            <a:noFill/>
            <a:ln w="25400">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cSld>
  <p:clrMapOvr>
    <a:masterClrMapping/>
  </p:clrMapOvr>
  <p:transition>
    <p:rand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rrowheads="1"/>
          </p:cNvSpPr>
          <p:nvPr>
            <p:ph type="title"/>
          </p:nvPr>
        </p:nvSpPr>
        <p:spPr>
          <a:xfrm>
            <a:off x="3192463" y="171450"/>
            <a:ext cx="2678112" cy="738188"/>
          </a:xfrm>
        </p:spPr>
        <p:txBody>
          <a:bodyPr/>
          <a:lstStyle/>
          <a:p>
            <a:r>
              <a:rPr lang="en-US" altLang="en-US"/>
              <a:t>Hardness</a:t>
            </a:r>
          </a:p>
        </p:txBody>
      </p:sp>
      <p:sp>
        <p:nvSpPr>
          <p:cNvPr id="140291" name="Rectangle 3"/>
          <p:cNvSpPr>
            <a:spLocks noGrp="1" noChangeArrowheads="1"/>
          </p:cNvSpPr>
          <p:nvPr>
            <p:ph type="body" idx="1"/>
          </p:nvPr>
        </p:nvSpPr>
        <p:spPr>
          <a:xfrm>
            <a:off x="228600" y="1116013"/>
            <a:ext cx="3968750" cy="5154612"/>
          </a:xfrm>
        </p:spPr>
        <p:txBody>
          <a:bodyPr/>
          <a:lstStyle/>
          <a:p>
            <a:pPr defTabSz="869950"/>
            <a:r>
              <a:rPr lang="en-US" altLang="en-US" sz="2000"/>
              <a:t>Hardness if the measure of divalent cations</a:t>
            </a:r>
          </a:p>
          <a:p>
            <a:pPr lvl="1" indent="-307975" defTabSz="869950"/>
            <a:r>
              <a:rPr lang="en-US" altLang="en-US" sz="1800">
                <a:solidFill>
                  <a:schemeClr val="tx2"/>
                </a:solidFill>
              </a:rPr>
              <a:t>calcium</a:t>
            </a:r>
          </a:p>
          <a:p>
            <a:pPr lvl="1" indent="-307975" defTabSz="869950"/>
            <a:r>
              <a:rPr lang="en-US" altLang="en-US" sz="1800">
                <a:solidFill>
                  <a:schemeClr val="tx2"/>
                </a:solidFill>
              </a:rPr>
              <a:t>magnesium</a:t>
            </a:r>
          </a:p>
          <a:p>
            <a:pPr defTabSz="869950"/>
            <a:r>
              <a:rPr lang="en-US" altLang="en-US" sz="2000"/>
              <a:t>Hardness is used as an indicator of alkalinity but hardness is not a measure of alkalinity</a:t>
            </a:r>
          </a:p>
          <a:p>
            <a:pPr lvl="1" indent="-307975" defTabSz="869950"/>
            <a:r>
              <a:rPr lang="en-US" altLang="en-US" sz="1800">
                <a:solidFill>
                  <a:schemeClr val="tx2"/>
                </a:solidFill>
              </a:rPr>
              <a:t>magnesium or calcium sulfate increases hardness but has no affect on alkalinity</a:t>
            </a:r>
          </a:p>
          <a:p>
            <a:pPr defTabSz="869950"/>
            <a:r>
              <a:rPr lang="en-US" altLang="en-US" sz="2000"/>
              <a:t>Recommended hardness levels &gt; 20 ppm</a:t>
            </a:r>
          </a:p>
        </p:txBody>
      </p:sp>
      <p:pic>
        <p:nvPicPr>
          <p:cNvPr id="140292" name="Picture 4" descr="l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711325"/>
            <a:ext cx="4727575" cy="3455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rrowheads="1"/>
          </p:cNvSpPr>
          <p:nvPr>
            <p:ph type="title"/>
          </p:nvPr>
        </p:nvSpPr>
        <p:spPr>
          <a:xfrm>
            <a:off x="3263900" y="171450"/>
            <a:ext cx="2616200" cy="738188"/>
          </a:xfrm>
        </p:spPr>
        <p:txBody>
          <a:bodyPr/>
          <a:lstStyle/>
          <a:p>
            <a:r>
              <a:rPr lang="en-US" altLang="en-US"/>
              <a:t>Alkalinity</a:t>
            </a:r>
          </a:p>
        </p:txBody>
      </p:sp>
      <p:sp>
        <p:nvSpPr>
          <p:cNvPr id="141315" name="Rectangle 3"/>
          <p:cNvSpPr>
            <a:spLocks noGrp="1" noChangeArrowheads="1"/>
          </p:cNvSpPr>
          <p:nvPr>
            <p:ph type="body" idx="1"/>
          </p:nvPr>
        </p:nvSpPr>
        <p:spPr>
          <a:xfrm>
            <a:off x="685800" y="944563"/>
            <a:ext cx="7772400" cy="4116387"/>
          </a:xfrm>
        </p:spPr>
        <p:txBody>
          <a:bodyPr/>
          <a:lstStyle/>
          <a:p>
            <a:r>
              <a:rPr lang="en-US" altLang="en-US" sz="2800"/>
              <a:t>Alkalinity is the capacity of water to buffer against wide pH swings</a:t>
            </a:r>
          </a:p>
          <a:p>
            <a:r>
              <a:rPr lang="en-US" altLang="en-US" sz="2800"/>
              <a:t>Acceptable range 20 - 400 mg/L </a:t>
            </a:r>
          </a:p>
        </p:txBody>
      </p:sp>
      <p:pic>
        <p:nvPicPr>
          <p:cNvPr id="141316" name="Picture 4"/>
          <p:cNvPicPr>
            <a:picLocks noChangeAspect="1" noChangeArrowheads="1"/>
          </p:cNvPicPr>
          <p:nvPr/>
        </p:nvPicPr>
        <p:blipFill>
          <a:blip r:embed="rId2">
            <a:extLst>
              <a:ext uri="{28A0092B-C50C-407E-A947-70E740481C1C}">
                <a14:useLocalDpi xmlns:a14="http://schemas.microsoft.com/office/drawing/2010/main" val="0"/>
              </a:ext>
            </a:extLst>
          </a:blip>
          <a:srcRect l="34375" t="24219" r="8749" b="18816"/>
          <a:stretch>
            <a:fillRect/>
          </a:stretch>
        </p:blipFill>
        <p:spPr bwMode="auto">
          <a:xfrm>
            <a:off x="2130425" y="2717800"/>
            <a:ext cx="4502150" cy="406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1317" name="Line 5"/>
          <p:cNvSpPr>
            <a:spLocks noChangeShapeType="1"/>
          </p:cNvSpPr>
          <p:nvPr/>
        </p:nvSpPr>
        <p:spPr bwMode="auto">
          <a:xfrm>
            <a:off x="3198813" y="4202113"/>
            <a:ext cx="3128962"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1318" name="Line 6"/>
          <p:cNvSpPr>
            <a:spLocks noChangeShapeType="1"/>
          </p:cNvSpPr>
          <p:nvPr/>
        </p:nvSpPr>
        <p:spPr bwMode="auto">
          <a:xfrm>
            <a:off x="3198813" y="5146675"/>
            <a:ext cx="3205162"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p:rand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338" name="Object 2"/>
          <p:cNvGraphicFramePr>
            <a:graphicFrameLocks noChangeAspect="1"/>
          </p:cNvGraphicFramePr>
          <p:nvPr/>
        </p:nvGraphicFramePr>
        <p:xfrm>
          <a:off x="3960813" y="2484438"/>
          <a:ext cx="4878387" cy="3168650"/>
        </p:xfrm>
        <a:graphic>
          <a:graphicData uri="http://schemas.openxmlformats.org/presentationml/2006/ole">
            <mc:AlternateContent xmlns:mc="http://schemas.openxmlformats.org/markup-compatibility/2006">
              <mc:Choice xmlns:v="urn:schemas-microsoft-com:vml" Requires="v">
                <p:oleObj spid="_x0000_s142341" name="Drawing" r:id="rId3" imgW="5600634" imgH="3638955" progId="WPDraw30.Drawing">
                  <p:embed/>
                </p:oleObj>
              </mc:Choice>
              <mc:Fallback>
                <p:oleObj name="Drawing" r:id="rId3" imgW="5600634" imgH="3638955" progId="WPDraw30.Drawing">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0813" y="2484438"/>
                        <a:ext cx="4878387"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2339" name="Rectangle 3"/>
          <p:cNvSpPr>
            <a:spLocks noGrp="1" noChangeArrowheads="1"/>
          </p:cNvSpPr>
          <p:nvPr>
            <p:ph type="ctrTitle"/>
          </p:nvPr>
        </p:nvSpPr>
        <p:spPr>
          <a:xfrm>
            <a:off x="1978025" y="336550"/>
            <a:ext cx="5494338" cy="890588"/>
          </a:xfrm>
        </p:spPr>
        <p:txBody>
          <a:bodyPr/>
          <a:lstStyle/>
          <a:p>
            <a:r>
              <a:rPr lang="en-US" altLang="en-US" sz="7200" b="0"/>
              <a:t>Liming Ponds</a:t>
            </a:r>
          </a:p>
        </p:txBody>
      </p:sp>
      <p:sp>
        <p:nvSpPr>
          <p:cNvPr id="142340" name="Rectangle 4"/>
          <p:cNvSpPr>
            <a:spLocks noGrp="1" noChangeArrowheads="1"/>
          </p:cNvSpPr>
          <p:nvPr>
            <p:ph type="subTitle" idx="1"/>
          </p:nvPr>
        </p:nvSpPr>
        <p:spPr>
          <a:xfrm>
            <a:off x="222250" y="1625600"/>
            <a:ext cx="3886200" cy="3779838"/>
          </a:xfrm>
        </p:spPr>
        <p:txBody>
          <a:bodyPr/>
          <a:lstStyle/>
          <a:p>
            <a:pPr algn="l">
              <a:buFont typeface="Wingdings" charset="2"/>
              <a:buChar char="n"/>
            </a:pPr>
            <a:r>
              <a:rPr lang="en-US" altLang="en-US" sz="2400" b="1"/>
              <a:t>Total Alkalinity &gt; 20 ppm</a:t>
            </a:r>
          </a:p>
          <a:p>
            <a:pPr algn="l">
              <a:buFont typeface="Wingdings" charset="2"/>
              <a:buChar char="n"/>
            </a:pPr>
            <a:r>
              <a:rPr lang="en-US" altLang="en-US" sz="2400" b="1"/>
              <a:t>Agricultural Lime</a:t>
            </a:r>
          </a:p>
          <a:p>
            <a:pPr algn="l"/>
            <a:r>
              <a:rPr lang="en-US" altLang="en-US" sz="2400" b="1"/>
              <a:t>   ~ every 2 – 4 years</a:t>
            </a:r>
          </a:p>
          <a:p>
            <a:pPr algn="l">
              <a:buFont typeface="Wingdings" charset="2"/>
              <a:buChar char="n"/>
            </a:pPr>
            <a:r>
              <a:rPr lang="en-US" altLang="en-US" sz="2400" b="1"/>
              <a:t> Broadcast Over the</a:t>
            </a:r>
          </a:p>
          <a:p>
            <a:pPr algn="l"/>
            <a:r>
              <a:rPr lang="en-US" altLang="en-US" sz="2400" b="1"/>
              <a:t>   Entire Pond Surface</a:t>
            </a:r>
          </a:p>
          <a:p>
            <a:pPr algn="l">
              <a:buFont typeface="Wingdings" charset="2"/>
              <a:buChar char="n"/>
            </a:pPr>
            <a:r>
              <a:rPr lang="en-US" altLang="en-US" sz="2400" b="1"/>
              <a:t>Professional Liming</a:t>
            </a:r>
          </a:p>
          <a:p>
            <a:pPr algn="l"/>
            <a:r>
              <a:rPr lang="en-US" altLang="en-US" sz="2400" b="1"/>
              <a:t>  Barges on Large Ponds</a:t>
            </a:r>
          </a:p>
        </p:txBody>
      </p:sp>
    </p:spTree>
  </p:cSld>
  <p:clrMapOvr>
    <a:masterClrMapping/>
  </p:clrMapOvr>
  <p:transition>
    <p:rand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681038" y="6264275"/>
            <a:ext cx="1906587"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167" tIns="48084" rIns="96167" bIns="48084" anchor="ct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lgn="ctr">
              <a:buFontTx/>
              <a:buChar char="•"/>
            </a:pPr>
            <a:endParaRPr lang="en-US" altLang="en-US" sz="2500">
              <a:solidFill>
                <a:schemeClr val="tx2"/>
              </a:solidFill>
              <a:effectLst/>
            </a:endParaRPr>
          </a:p>
        </p:txBody>
      </p:sp>
      <p:sp>
        <p:nvSpPr>
          <p:cNvPr id="143363" name="Rectangle 3"/>
          <p:cNvSpPr>
            <a:spLocks noChangeArrowheads="1"/>
          </p:cNvSpPr>
          <p:nvPr/>
        </p:nvSpPr>
        <p:spPr bwMode="auto">
          <a:xfrm>
            <a:off x="833438" y="5748338"/>
            <a:ext cx="831056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364" name="Rectangle 4"/>
          <p:cNvSpPr>
            <a:spLocks noChangeArrowheads="1"/>
          </p:cNvSpPr>
          <p:nvPr/>
        </p:nvSpPr>
        <p:spPr bwMode="auto">
          <a:xfrm>
            <a:off x="1366838" y="2312988"/>
            <a:ext cx="6326187"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6783" tIns="26713" rIns="66783" bIns="26713">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lnSpc>
                <a:spcPct val="87000"/>
              </a:lnSpc>
            </a:pPr>
            <a:r>
              <a:rPr lang="en-US" altLang="en-US" sz="2500">
                <a:solidFill>
                  <a:schemeClr val="tx2"/>
                </a:solidFill>
                <a:effectLst/>
                <a:latin typeface="Arial" charset="0"/>
              </a:rPr>
              <a:t>Total Alkalinity                Lime/Surface Area</a:t>
            </a:r>
          </a:p>
        </p:txBody>
      </p:sp>
      <p:sp>
        <p:nvSpPr>
          <p:cNvPr id="143365" name="Rectangle 5"/>
          <p:cNvSpPr>
            <a:spLocks noGrp="1" noChangeArrowheads="1"/>
          </p:cNvSpPr>
          <p:nvPr>
            <p:ph type="body" idx="1"/>
          </p:nvPr>
        </p:nvSpPr>
        <p:spPr>
          <a:xfrm>
            <a:off x="1290638" y="2913063"/>
            <a:ext cx="6346825" cy="2535237"/>
          </a:xfrm>
          <a:noFill/>
          <a:ln/>
          <a:extLst>
            <a:ext uri="{91240B29-F687-4F45-9708-019B960494DF}">
              <a14:hiddenLine xmlns:a14="http://schemas.microsoft.com/office/drawing/2010/main" w="12700">
                <a:solidFill>
                  <a:schemeClr val="tx1"/>
                </a:solidFill>
                <a:miter lim="800000"/>
                <a:headEnd/>
                <a:tailEnd/>
              </a14:hiddenLine>
            </a:ext>
          </a:extLst>
        </p:spPr>
        <p:txBody>
          <a:bodyPr lIns="66783" tIns="26713" rIns="66783" bIns="26713">
            <a:spAutoFit/>
          </a:bodyPr>
          <a:lstStyle/>
          <a:p>
            <a:pPr defTabSz="869950">
              <a:lnSpc>
                <a:spcPct val="88000"/>
              </a:lnSpc>
              <a:spcBef>
                <a:spcPct val="43000"/>
              </a:spcBef>
              <a:buFont typeface="Wingdings" charset="2"/>
              <a:buNone/>
              <a:tabLst>
                <a:tab pos="457200" algn="l"/>
                <a:tab pos="4114800" algn="l"/>
              </a:tabLst>
            </a:pPr>
            <a:r>
              <a:rPr lang="en-US" altLang="en-US"/>
              <a:t>12 mg/l	1-2 ton</a:t>
            </a:r>
          </a:p>
          <a:p>
            <a:pPr defTabSz="869950">
              <a:lnSpc>
                <a:spcPct val="88000"/>
              </a:lnSpc>
              <a:spcBef>
                <a:spcPct val="43000"/>
              </a:spcBef>
              <a:buFont typeface="Wingdings" charset="2"/>
              <a:buNone/>
              <a:tabLst>
                <a:tab pos="457200" algn="l"/>
                <a:tab pos="4114800" algn="l"/>
              </a:tabLst>
            </a:pPr>
            <a:r>
              <a:rPr lang="en-US" altLang="en-US"/>
              <a:t>12 - 14 mg/l	1 ton</a:t>
            </a:r>
          </a:p>
          <a:p>
            <a:pPr defTabSz="869950">
              <a:lnSpc>
                <a:spcPct val="88000"/>
              </a:lnSpc>
              <a:spcBef>
                <a:spcPct val="43000"/>
              </a:spcBef>
              <a:buFont typeface="Wingdings" charset="2"/>
              <a:buNone/>
              <a:tabLst>
                <a:tab pos="457200" algn="l"/>
                <a:tab pos="4114800" algn="l"/>
              </a:tabLst>
            </a:pPr>
            <a:r>
              <a:rPr lang="en-US" altLang="en-US"/>
              <a:t>15 - 25 mg/l	1/2 ton</a:t>
            </a:r>
          </a:p>
          <a:p>
            <a:pPr defTabSz="869950">
              <a:lnSpc>
                <a:spcPct val="88000"/>
              </a:lnSpc>
              <a:spcBef>
                <a:spcPct val="43000"/>
              </a:spcBef>
              <a:buFont typeface="Wingdings" charset="2"/>
              <a:buNone/>
              <a:tabLst>
                <a:tab pos="457200" algn="l"/>
                <a:tab pos="4114800" algn="l"/>
              </a:tabLst>
            </a:pPr>
            <a:r>
              <a:rPr lang="en-US" altLang="en-US"/>
              <a:t>25 mg/l or more	None</a:t>
            </a:r>
          </a:p>
        </p:txBody>
      </p:sp>
      <p:sp>
        <p:nvSpPr>
          <p:cNvPr id="143366" name="Line 6"/>
          <p:cNvSpPr>
            <a:spLocks noChangeShapeType="1"/>
          </p:cNvSpPr>
          <p:nvPr/>
        </p:nvSpPr>
        <p:spPr bwMode="auto">
          <a:xfrm>
            <a:off x="1366838" y="2827338"/>
            <a:ext cx="6359525" cy="0"/>
          </a:xfrm>
          <a:prstGeom prst="line">
            <a:avLst/>
          </a:prstGeom>
          <a:noFill/>
          <a:ln w="254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3367" name="Rectangle 7"/>
          <p:cNvSpPr>
            <a:spLocks noChangeArrowheads="1"/>
          </p:cNvSpPr>
          <p:nvPr/>
        </p:nvSpPr>
        <p:spPr bwMode="auto">
          <a:xfrm>
            <a:off x="681038" y="593725"/>
            <a:ext cx="7839075"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6783" tIns="26713" rIns="66783" bIns="26713">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lgn="ctr">
              <a:lnSpc>
                <a:spcPct val="85000"/>
              </a:lnSpc>
            </a:pPr>
            <a:r>
              <a:rPr lang="en-US" altLang="en-US" sz="4600">
                <a:effectLst>
                  <a:outerShdw blurRad="38100" dist="38100" dir="2700000" algn="tl">
                    <a:srgbClr val="000000"/>
                  </a:outerShdw>
                </a:effectLst>
                <a:latin typeface="Arial" charset="0"/>
              </a:rPr>
              <a:t>Guidelines for</a:t>
            </a:r>
          </a:p>
          <a:p>
            <a:pPr algn="ctr">
              <a:lnSpc>
                <a:spcPct val="85000"/>
              </a:lnSpc>
            </a:pPr>
            <a:r>
              <a:rPr lang="en-US" altLang="en-US" sz="4600">
                <a:effectLst>
                  <a:outerShdw blurRad="38100" dist="38100" dir="2700000" algn="tl">
                    <a:srgbClr val="000000"/>
                  </a:outerShdw>
                </a:effectLst>
                <a:latin typeface="Arial" charset="0"/>
              </a:rPr>
              <a:t>Application of Lime in Ponds</a:t>
            </a:r>
          </a:p>
        </p:txBody>
      </p:sp>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0" name="Picture 10" descr="PPP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525588"/>
            <a:ext cx="4006850" cy="4722812"/>
          </a:xfrm>
          <a:prstGeom prst="rect">
            <a:avLst/>
          </a:prstGeom>
          <a:noFill/>
          <a:extLst>
            <a:ext uri="{909E8E84-426E-40DD-AFC4-6F175D3DCCD1}">
              <a14:hiddenFill xmlns:a14="http://schemas.microsoft.com/office/drawing/2010/main">
                <a:solidFill>
                  <a:srgbClr val="FFFFFF"/>
                </a:solidFill>
              </a14:hiddenFill>
            </a:ext>
          </a:extLst>
        </p:spPr>
      </p:pic>
      <p:sp>
        <p:nvSpPr>
          <p:cNvPr id="51211" name="Rectangle 11"/>
          <p:cNvSpPr>
            <a:spLocks noGrp="1" noRot="1" noChangeArrowheads="1"/>
          </p:cNvSpPr>
          <p:nvPr>
            <p:ph type="title"/>
          </p:nvPr>
        </p:nvSpPr>
        <p:spPr>
          <a:xfrm>
            <a:off x="304800" y="152400"/>
            <a:ext cx="8229600" cy="1143000"/>
          </a:xfrm>
        </p:spPr>
        <p:txBody>
          <a:bodyPr/>
          <a:lstStyle/>
          <a:p>
            <a:r>
              <a:rPr lang="en-US" altLang="en-US"/>
              <a:t>Learn about Watersheds</a:t>
            </a:r>
          </a:p>
        </p:txBody>
      </p:sp>
    </p:spTree>
  </p:cSld>
  <p:clrMapOvr>
    <a:masterClrMapping/>
  </p:clrMapOvr>
  <p:transition advClick="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457200" y="381000"/>
            <a:ext cx="8229600" cy="6021388"/>
          </a:xfrm>
          <a:prstGeom prst="rect">
            <a:avLst/>
          </a:prstGeom>
          <a:noFill/>
          <a:ln>
            <a:noFill/>
          </a:ln>
          <a:effectLst/>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5411" name="Rectangle 3"/>
          <p:cNvSpPr>
            <a:spLocks noChangeArrowheads="1"/>
          </p:cNvSpPr>
          <p:nvPr/>
        </p:nvSpPr>
        <p:spPr bwMode="auto">
          <a:xfrm>
            <a:off x="1219200" y="685800"/>
            <a:ext cx="6629400" cy="839788"/>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62" tIns="46031" rIns="92062" bIns="46031" anchor="ctr"/>
          <a:lstStyle>
            <a:lvl1pPr algn="ctr">
              <a:defRPr sz="4400" b="1">
                <a:solidFill>
                  <a:schemeClr val="tx2"/>
                </a:solidFill>
                <a:effectLst>
                  <a:outerShdw blurRad="38100" dist="38100" dir="2700000" algn="tl">
                    <a:srgbClr val="000000"/>
                  </a:outerShdw>
                </a:effectLst>
                <a:latin typeface="Garamond" charset="0"/>
              </a:defRPr>
            </a:lvl1pPr>
            <a:lvl2pPr algn="ctr">
              <a:defRPr sz="4400" b="1">
                <a:solidFill>
                  <a:schemeClr val="tx2"/>
                </a:solidFill>
                <a:effectLst>
                  <a:outerShdw blurRad="38100" dist="38100" dir="2700000" algn="tl">
                    <a:srgbClr val="000000"/>
                  </a:outerShdw>
                </a:effectLst>
                <a:latin typeface="Garamond" charset="0"/>
              </a:defRPr>
            </a:lvl2pPr>
            <a:lvl3pPr algn="ctr">
              <a:defRPr sz="4400" b="1">
                <a:solidFill>
                  <a:schemeClr val="tx2"/>
                </a:solidFill>
                <a:effectLst>
                  <a:outerShdw blurRad="38100" dist="38100" dir="2700000" algn="tl">
                    <a:srgbClr val="000000"/>
                  </a:outerShdw>
                </a:effectLst>
                <a:latin typeface="Garamond" charset="0"/>
              </a:defRPr>
            </a:lvl3pPr>
            <a:lvl4pPr algn="ctr">
              <a:defRPr sz="4400" b="1">
                <a:solidFill>
                  <a:schemeClr val="tx2"/>
                </a:solidFill>
                <a:effectLst>
                  <a:outerShdw blurRad="38100" dist="38100" dir="2700000" algn="tl">
                    <a:srgbClr val="000000"/>
                  </a:outerShdw>
                </a:effectLst>
                <a:latin typeface="Garamond" charset="0"/>
              </a:defRPr>
            </a:lvl4pPr>
            <a:lvl5pPr algn="ctr">
              <a:defRPr sz="4400" b="1">
                <a:solidFill>
                  <a:schemeClr val="tx2"/>
                </a:solidFill>
                <a:effectLst>
                  <a:outerShdw blurRad="38100" dist="38100" dir="2700000" algn="tl">
                    <a:srgbClr val="000000"/>
                  </a:outerShdw>
                </a:effectLst>
                <a:latin typeface="Garamond"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r>
              <a:rPr lang="en-US" altLang="en-US" b="0">
                <a:solidFill>
                  <a:schemeClr val="tx1"/>
                </a:solidFill>
              </a:rPr>
              <a:t>CONDUCTIVITY</a:t>
            </a:r>
          </a:p>
        </p:txBody>
      </p:sp>
      <p:sp>
        <p:nvSpPr>
          <p:cNvPr id="145412" name="Rectangle 4"/>
          <p:cNvSpPr>
            <a:spLocks noChangeArrowheads="1"/>
          </p:cNvSpPr>
          <p:nvPr/>
        </p:nvSpPr>
        <p:spPr bwMode="auto">
          <a:xfrm>
            <a:off x="762000" y="1903413"/>
            <a:ext cx="7543800" cy="388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62" tIns="46031" rIns="92062" bIns="46031"/>
          <a:lstStyle>
            <a:lvl1pPr marL="342900" indent="-342900">
              <a:spcBef>
                <a:spcPct val="20000"/>
              </a:spcBef>
              <a:buClr>
                <a:schemeClr val="hlink"/>
              </a:buClr>
              <a:buSzPct val="70000"/>
              <a:buFont typeface="Wingdings" charset="2"/>
              <a:buChar char="n"/>
              <a:defRPr sz="28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buChar char="n"/>
              <a:defRPr sz="24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buChar char="n"/>
              <a:defRPr sz="20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buChar char="n"/>
              <a:defRPr>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buChar char="n"/>
              <a:defRPr>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buChar char="n"/>
              <a:defRPr>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buChar char="n"/>
              <a:defRPr>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buChar char="n"/>
              <a:defRPr>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buChar char="n"/>
              <a:defRPr>
                <a:solidFill>
                  <a:schemeClr val="tx1"/>
                </a:solidFill>
                <a:effectLst>
                  <a:outerShdw blurRad="38100" dist="38100" dir="2700000" algn="tl">
                    <a:srgbClr val="000000"/>
                  </a:outerShdw>
                </a:effectLst>
                <a:latin typeface="Garamond" charset="0"/>
              </a:defRPr>
            </a:lvl9pPr>
          </a:lstStyle>
          <a:p>
            <a:pPr eaLnBrk="1" hangingPunct="1">
              <a:buClr>
                <a:schemeClr val="tx1"/>
              </a:buClr>
              <a:buFont typeface="Wingdings" charset="2"/>
              <a:buChar char="§"/>
            </a:pPr>
            <a:r>
              <a:rPr lang="en-US" altLang="en-US" sz="2500" b="0"/>
              <a:t>Measurement of water’s ability to pass an electrical current</a:t>
            </a:r>
          </a:p>
          <a:p>
            <a:pPr lvl="1" eaLnBrk="1" hangingPunct="1">
              <a:buClr>
                <a:schemeClr val="tx1"/>
              </a:buClr>
              <a:buFont typeface="Wingdings" charset="2"/>
              <a:buChar char="§"/>
            </a:pPr>
            <a:endParaRPr lang="en-US" altLang="en-US" sz="2200" b="0"/>
          </a:p>
          <a:p>
            <a:pPr eaLnBrk="1" hangingPunct="1">
              <a:buClr>
                <a:schemeClr val="tx1"/>
              </a:buClr>
              <a:buFont typeface="Wingdings" charset="2"/>
              <a:buChar char="§"/>
            </a:pPr>
            <a:r>
              <a:rPr lang="en-US" altLang="en-US" sz="2500" b="0"/>
              <a:t>Is affected primarily by geology of the area through which the water flows through</a:t>
            </a:r>
          </a:p>
          <a:p>
            <a:pPr eaLnBrk="1" hangingPunct="1">
              <a:buClr>
                <a:schemeClr val="tx1"/>
              </a:buClr>
              <a:buFont typeface="Wingdings" charset="2"/>
              <a:buChar char="§"/>
            </a:pPr>
            <a:endParaRPr lang="en-US" altLang="en-US" sz="1200" b="0"/>
          </a:p>
          <a:p>
            <a:pPr lvl="1" eaLnBrk="1" hangingPunct="1">
              <a:buClr>
                <a:schemeClr val="tx1"/>
              </a:buClr>
              <a:buFont typeface="Wingdings" charset="2"/>
              <a:buChar char="§"/>
            </a:pPr>
            <a:r>
              <a:rPr lang="en-US" altLang="en-US" sz="2200" b="0"/>
              <a:t>water that flows through granite tends to have low conductivity</a:t>
            </a:r>
          </a:p>
          <a:p>
            <a:pPr lvl="1" eaLnBrk="1" hangingPunct="1">
              <a:buClr>
                <a:schemeClr val="tx1"/>
              </a:buClr>
              <a:buFont typeface="Wingdings" charset="2"/>
              <a:buNone/>
            </a:pPr>
            <a:endParaRPr lang="en-US" altLang="en-US" sz="1200" b="0"/>
          </a:p>
          <a:p>
            <a:pPr lvl="1" eaLnBrk="1" hangingPunct="1">
              <a:buClr>
                <a:schemeClr val="tx1"/>
              </a:buClr>
              <a:buFont typeface="Wingdings" charset="2"/>
              <a:buChar char="§"/>
            </a:pPr>
            <a:r>
              <a:rPr lang="en-US" altLang="en-US" sz="2200" b="0"/>
              <a:t>water that runs through limestone and clay may have higher conductivity</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rrowheads="1"/>
          </p:cNvSpPr>
          <p:nvPr>
            <p:ph type="title"/>
          </p:nvPr>
        </p:nvSpPr>
        <p:spPr>
          <a:xfrm>
            <a:off x="2206625" y="336550"/>
            <a:ext cx="4324350" cy="736600"/>
          </a:xfrm>
        </p:spPr>
        <p:txBody>
          <a:bodyPr/>
          <a:lstStyle/>
          <a:p>
            <a:r>
              <a:rPr lang="en-US" altLang="en-US" b="0">
                <a:solidFill>
                  <a:schemeClr val="tx1"/>
                </a:solidFill>
                <a:latin typeface="Times New Roman" charset="0"/>
              </a:rPr>
              <a:t>CONDUCTIVITY</a:t>
            </a:r>
          </a:p>
        </p:txBody>
      </p:sp>
      <p:sp>
        <p:nvSpPr>
          <p:cNvPr id="146435" name="Rectangle 3"/>
          <p:cNvSpPr>
            <a:spLocks noChangeArrowheads="1"/>
          </p:cNvSpPr>
          <p:nvPr/>
        </p:nvSpPr>
        <p:spPr bwMode="auto">
          <a:xfrm>
            <a:off x="293688" y="1281113"/>
            <a:ext cx="8850312" cy="3873500"/>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6" tIns="45713" rIns="91426" bIns="45713">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70013">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spcBef>
                <a:spcPct val="20000"/>
              </a:spcBef>
              <a:buFont typeface="Wingdings" charset="2"/>
              <a:buNone/>
            </a:pPr>
            <a:endParaRPr lang="en-US" altLang="en-US" b="0">
              <a:effectLst>
                <a:outerShdw blurRad="38100" dist="38100" dir="2700000" algn="tl">
                  <a:srgbClr val="000000"/>
                </a:outerShdw>
              </a:effectLst>
              <a:latin typeface="Arial" charset="0"/>
            </a:endParaRPr>
          </a:p>
          <a:p>
            <a:pPr eaLnBrk="1" hangingPunct="1">
              <a:spcBef>
                <a:spcPct val="20000"/>
              </a:spcBef>
              <a:buFont typeface="Wingdings" charset="2"/>
              <a:buChar char="§"/>
            </a:pPr>
            <a:r>
              <a:rPr lang="en-US" altLang="en-US" b="0">
                <a:effectLst>
                  <a:outerShdw blurRad="38100" dist="38100" dir="2700000" algn="tl">
                    <a:srgbClr val="000000"/>
                  </a:outerShdw>
                </a:effectLst>
                <a:latin typeface="Arial" charset="0"/>
              </a:rPr>
              <a:t> </a:t>
            </a:r>
            <a:r>
              <a:rPr lang="en-US" altLang="en-US" sz="2900" b="0">
                <a:effectLst>
                  <a:outerShdw blurRad="38100" dist="38100" dir="2700000" algn="tl">
                    <a:srgbClr val="000000"/>
                  </a:outerShdw>
                </a:effectLst>
                <a:latin typeface="Arial" charset="0"/>
              </a:rPr>
              <a:t>Georgia generally ranges from 50 to 1500us/cm</a:t>
            </a:r>
          </a:p>
          <a:p>
            <a:pPr eaLnBrk="1" hangingPunct="1">
              <a:spcBef>
                <a:spcPct val="20000"/>
              </a:spcBef>
              <a:buFont typeface="Wingdings" charset="2"/>
              <a:buChar char="§"/>
            </a:pPr>
            <a:r>
              <a:rPr lang="en-US" altLang="en-US" sz="2900" b="0">
                <a:effectLst>
                  <a:outerShdw blurRad="38100" dist="38100" dir="2700000" algn="tl">
                    <a:srgbClr val="000000"/>
                  </a:outerShdw>
                </a:effectLst>
                <a:latin typeface="Arial" charset="0"/>
              </a:rPr>
              <a:t> Conductivity &gt; 300 us/cm may indicate contaminants </a:t>
            </a:r>
          </a:p>
          <a:p>
            <a:pPr eaLnBrk="1" hangingPunct="1">
              <a:spcBef>
                <a:spcPct val="20000"/>
              </a:spcBef>
              <a:buFont typeface="Wingdings" charset="2"/>
              <a:buChar char="§"/>
            </a:pPr>
            <a:r>
              <a:rPr lang="en-US" altLang="en-US" sz="2900" b="0">
                <a:effectLst>
                  <a:outerShdw blurRad="38100" dist="38100" dir="2700000" algn="tl">
                    <a:srgbClr val="000000"/>
                  </a:outerShdw>
                </a:effectLst>
                <a:latin typeface="Arial" charset="0"/>
              </a:rPr>
              <a:t> Sources of Conductivity</a:t>
            </a:r>
          </a:p>
          <a:p>
            <a:pPr lvl="1" eaLnBrk="1" hangingPunct="1">
              <a:spcBef>
                <a:spcPct val="20000"/>
              </a:spcBef>
              <a:buFont typeface="Wingdings" charset="2"/>
              <a:buChar char="§"/>
            </a:pPr>
            <a:r>
              <a:rPr lang="en-US" altLang="en-US" sz="1800" b="0">
                <a:effectLst>
                  <a:outerShdw blurRad="38100" dist="38100" dir="2700000" algn="tl">
                    <a:srgbClr val="000000"/>
                  </a:outerShdw>
                </a:effectLst>
                <a:latin typeface="Arial" charset="0"/>
              </a:rPr>
              <a:t> </a:t>
            </a:r>
            <a:r>
              <a:rPr lang="en-US" altLang="en-US" sz="2100" b="0">
                <a:effectLst>
                  <a:outerShdw blurRad="38100" dist="38100" dir="2700000" algn="tl">
                    <a:srgbClr val="000000"/>
                  </a:outerShdw>
                </a:effectLst>
                <a:latin typeface="Arial" charset="0"/>
              </a:rPr>
              <a:t>Mining operations – release of iron, copper, cadmium</a:t>
            </a:r>
          </a:p>
          <a:p>
            <a:pPr lvl="1" eaLnBrk="1" hangingPunct="1">
              <a:spcBef>
                <a:spcPct val="20000"/>
              </a:spcBef>
              <a:buFont typeface="Wingdings" charset="2"/>
              <a:buChar char="§"/>
            </a:pPr>
            <a:r>
              <a:rPr lang="en-US" altLang="en-US" sz="2100" b="0">
                <a:effectLst>
                  <a:outerShdw blurRad="38100" dist="38100" dir="2700000" algn="tl">
                    <a:srgbClr val="000000"/>
                  </a:outerShdw>
                </a:effectLst>
                <a:latin typeface="Arial" charset="0"/>
              </a:rPr>
              <a:t> Agriculture –  nutrient ions </a:t>
            </a:r>
          </a:p>
          <a:p>
            <a:pPr lvl="1" eaLnBrk="1" hangingPunct="1">
              <a:spcBef>
                <a:spcPct val="20000"/>
              </a:spcBef>
              <a:buFont typeface="Wingdings" charset="2"/>
              <a:buChar char="§"/>
            </a:pPr>
            <a:r>
              <a:rPr lang="en-US" altLang="en-US" sz="2100" b="0">
                <a:effectLst>
                  <a:outerShdw blurRad="38100" dist="38100" dir="2700000" algn="tl">
                    <a:srgbClr val="000000"/>
                  </a:outerShdw>
                </a:effectLst>
                <a:latin typeface="Arial" charset="0"/>
              </a:rPr>
              <a:t> Sewage effluent – chloride, nitrates, and phosphate</a:t>
            </a:r>
          </a:p>
          <a:p>
            <a:pPr lvl="1" eaLnBrk="1" hangingPunct="1">
              <a:spcBef>
                <a:spcPct val="20000"/>
              </a:spcBef>
              <a:buFont typeface="Wingdings" charset="2"/>
              <a:buChar char="§"/>
            </a:pPr>
            <a:r>
              <a:rPr lang="en-US" altLang="en-US" sz="2100" b="0">
                <a:effectLst>
                  <a:outerShdw blurRad="38100" dist="38100" dir="2700000" algn="tl">
                    <a:srgbClr val="000000"/>
                  </a:outerShdw>
                </a:effectLst>
                <a:latin typeface="Arial" charset="0"/>
              </a:rPr>
              <a:t> Urban runoff – auto fluids, salts, nutrients and chemicals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7458" name="Picture 2" descr="Dsc00117"/>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7459" name="Rectangle 3"/>
          <p:cNvSpPr>
            <a:spLocks noGrp="1" noChangeArrowheads="1"/>
          </p:cNvSpPr>
          <p:nvPr>
            <p:ph type="ctrTitle"/>
          </p:nvPr>
        </p:nvSpPr>
        <p:spPr>
          <a:xfrm>
            <a:off x="0" y="0"/>
            <a:ext cx="8801100" cy="1725613"/>
          </a:xfrm>
        </p:spPr>
        <p:txBody>
          <a:bodyPr/>
          <a:lstStyle/>
          <a:p>
            <a:r>
              <a:rPr lang="en-US" altLang="en-US" sz="4200" b="0"/>
              <a:t>Nutrients &amp; Fertilization</a:t>
            </a:r>
            <a:br>
              <a:rPr lang="en-US" altLang="en-US" sz="4200" b="0"/>
            </a:br>
            <a:r>
              <a:rPr lang="en-US" altLang="en-US" sz="4200" b="0"/>
              <a:t>For Ponds</a:t>
            </a:r>
          </a:p>
        </p:txBody>
      </p:sp>
      <p:graphicFrame>
        <p:nvGraphicFramePr>
          <p:cNvPr id="147460" name="Object 4"/>
          <p:cNvGraphicFramePr>
            <a:graphicFrameLocks noChangeAspect="1"/>
          </p:cNvGraphicFramePr>
          <p:nvPr/>
        </p:nvGraphicFramePr>
        <p:xfrm>
          <a:off x="400050" y="1590675"/>
          <a:ext cx="8743950" cy="5267325"/>
        </p:xfrm>
        <a:graphic>
          <a:graphicData uri="http://schemas.openxmlformats.org/presentationml/2006/ole">
            <mc:AlternateContent xmlns:mc="http://schemas.openxmlformats.org/markup-compatibility/2006">
              <mc:Choice xmlns:v="urn:schemas-microsoft-com:vml" Requires="v">
                <p:oleObj spid="_x0000_s147462" name="Drawing" r:id="rId4" imgW="8744040" imgH="5267160" progId="WPDraw30.Drawing">
                  <p:embed/>
                </p:oleObj>
              </mc:Choice>
              <mc:Fallback>
                <p:oleObj name="Drawing" r:id="rId4" imgW="8744040" imgH="5267160" progId="WPDraw30.Drawing">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590675"/>
                        <a:ext cx="8743950" cy="526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7461" name="Text Box 5"/>
          <p:cNvSpPr txBox="1">
            <a:spLocks noChangeArrowheads="1"/>
          </p:cNvSpPr>
          <p:nvPr/>
        </p:nvSpPr>
        <p:spPr bwMode="auto">
          <a:xfrm>
            <a:off x="222250" y="2054225"/>
            <a:ext cx="3276600"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6" tIns="45713" rIns="91426" bIns="45713">
            <a:spAutoFit/>
          </a:bodyPr>
          <a:lstStyle>
            <a:lvl1pPr>
              <a:tabLst>
                <a:tab pos="488950" algn="l"/>
                <a:tab pos="962025" algn="l"/>
              </a:tabLst>
              <a:defRPr sz="2400">
                <a:solidFill>
                  <a:schemeClr val="tx1"/>
                </a:solidFill>
                <a:latin typeface="Times New Roman" charset="0"/>
              </a:defRPr>
            </a:lvl1pPr>
            <a:lvl2pPr>
              <a:tabLst>
                <a:tab pos="488950" algn="l"/>
                <a:tab pos="962025" algn="l"/>
              </a:tabLst>
              <a:defRPr sz="2400">
                <a:solidFill>
                  <a:schemeClr val="tx1"/>
                </a:solidFill>
                <a:latin typeface="Times New Roman" charset="0"/>
              </a:defRPr>
            </a:lvl2pPr>
            <a:lvl3pPr>
              <a:tabLst>
                <a:tab pos="488950" algn="l"/>
                <a:tab pos="962025" algn="l"/>
              </a:tabLst>
              <a:defRPr sz="2400">
                <a:solidFill>
                  <a:schemeClr val="tx1"/>
                </a:solidFill>
                <a:latin typeface="Times New Roman" charset="0"/>
              </a:defRPr>
            </a:lvl3pPr>
            <a:lvl4pPr marL="1370013">
              <a:tabLst>
                <a:tab pos="488950" algn="l"/>
                <a:tab pos="962025" algn="l"/>
              </a:tabLst>
              <a:defRPr sz="2400">
                <a:solidFill>
                  <a:schemeClr val="tx1"/>
                </a:solidFill>
                <a:latin typeface="Times New Roman" charset="0"/>
              </a:defRPr>
            </a:lvl4pPr>
            <a:lvl5pPr>
              <a:tabLst>
                <a:tab pos="488950" algn="l"/>
                <a:tab pos="962025" algn="l"/>
              </a:tabLst>
              <a:defRPr sz="2400">
                <a:solidFill>
                  <a:schemeClr val="tx1"/>
                </a:solidFill>
                <a:latin typeface="Times New Roman" charset="0"/>
              </a:defRPr>
            </a:lvl5pPr>
            <a:lvl6pPr fontAlgn="base">
              <a:spcBef>
                <a:spcPct val="0"/>
              </a:spcBef>
              <a:spcAft>
                <a:spcPct val="0"/>
              </a:spcAft>
              <a:tabLst>
                <a:tab pos="488950" algn="l"/>
                <a:tab pos="962025" algn="l"/>
              </a:tabLst>
              <a:defRPr sz="2400">
                <a:solidFill>
                  <a:schemeClr val="tx1"/>
                </a:solidFill>
                <a:latin typeface="Times New Roman" charset="0"/>
              </a:defRPr>
            </a:lvl6pPr>
            <a:lvl7pPr fontAlgn="base">
              <a:spcBef>
                <a:spcPct val="0"/>
              </a:spcBef>
              <a:spcAft>
                <a:spcPct val="0"/>
              </a:spcAft>
              <a:tabLst>
                <a:tab pos="488950" algn="l"/>
                <a:tab pos="962025" algn="l"/>
              </a:tabLst>
              <a:defRPr sz="2400">
                <a:solidFill>
                  <a:schemeClr val="tx1"/>
                </a:solidFill>
                <a:latin typeface="Times New Roman" charset="0"/>
              </a:defRPr>
            </a:lvl7pPr>
            <a:lvl8pPr fontAlgn="base">
              <a:spcBef>
                <a:spcPct val="0"/>
              </a:spcBef>
              <a:spcAft>
                <a:spcPct val="0"/>
              </a:spcAft>
              <a:tabLst>
                <a:tab pos="488950" algn="l"/>
                <a:tab pos="962025" algn="l"/>
              </a:tabLst>
              <a:defRPr sz="2400">
                <a:solidFill>
                  <a:schemeClr val="tx1"/>
                </a:solidFill>
                <a:latin typeface="Times New Roman" charset="0"/>
              </a:defRPr>
            </a:lvl8pPr>
            <a:lvl9pPr fontAlgn="base">
              <a:spcBef>
                <a:spcPct val="0"/>
              </a:spcBef>
              <a:spcAft>
                <a:spcPct val="0"/>
              </a:spcAft>
              <a:tabLst>
                <a:tab pos="488950" algn="l"/>
                <a:tab pos="962025" algn="l"/>
              </a:tabLst>
              <a:defRPr sz="2400">
                <a:solidFill>
                  <a:schemeClr val="tx1"/>
                </a:solidFill>
                <a:latin typeface="Times New Roman" charset="0"/>
              </a:defRPr>
            </a:lvl9pPr>
          </a:lstStyle>
          <a:p>
            <a:pPr eaLnBrk="1" hangingPunct="1">
              <a:spcBef>
                <a:spcPct val="50000"/>
              </a:spcBef>
              <a:buFontTx/>
              <a:buChar char="•"/>
            </a:pPr>
            <a:r>
              <a:rPr lang="en-US" altLang="en-US" sz="3200" b="0">
                <a:solidFill>
                  <a:schemeClr val="tx2"/>
                </a:solidFill>
                <a:effectLst/>
              </a:rPr>
              <a:t>5-10 apps per year</a:t>
            </a:r>
          </a:p>
          <a:p>
            <a:pPr eaLnBrk="1" hangingPunct="1">
              <a:spcBef>
                <a:spcPct val="50000"/>
              </a:spcBef>
              <a:buFontTx/>
              <a:buChar char="•"/>
            </a:pPr>
            <a:r>
              <a:rPr lang="en-US" altLang="en-US" sz="3200" b="0">
                <a:solidFill>
                  <a:schemeClr val="tx2"/>
                </a:solidFill>
                <a:effectLst/>
              </a:rPr>
              <a:t>Start in February</a:t>
            </a:r>
          </a:p>
          <a:p>
            <a:pPr eaLnBrk="1" hangingPunct="1">
              <a:spcBef>
                <a:spcPct val="50000"/>
              </a:spcBef>
              <a:buFontTx/>
              <a:buChar char="•"/>
            </a:pPr>
            <a:r>
              <a:rPr lang="en-US" altLang="en-US" sz="3200" b="0">
                <a:solidFill>
                  <a:schemeClr val="tx2"/>
                </a:solidFill>
                <a:effectLst/>
              </a:rPr>
              <a:t>Time apps  using                                         	secchi disk</a:t>
            </a:r>
          </a:p>
          <a:p>
            <a:pPr eaLnBrk="1" hangingPunct="1">
              <a:spcBef>
                <a:spcPct val="50000"/>
              </a:spcBef>
              <a:buFontTx/>
              <a:buChar char="•"/>
            </a:pPr>
            <a:r>
              <a:rPr lang="en-US" altLang="en-US" sz="3200" b="0">
                <a:solidFill>
                  <a:schemeClr val="tx2"/>
                </a:solidFill>
                <a:effectLst/>
              </a:rPr>
              <a:t>Shade out weeds</a:t>
            </a:r>
          </a:p>
        </p:txBody>
      </p:sp>
    </p:spTree>
  </p:cSld>
  <p:clrMapOvr>
    <a:masterClrMapping/>
  </p:clrMapOvr>
  <p:transition>
    <p:rand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ChangeArrowheads="1"/>
          </p:cNvSpPr>
          <p:nvPr/>
        </p:nvSpPr>
        <p:spPr bwMode="auto">
          <a:xfrm>
            <a:off x="457200" y="381000"/>
            <a:ext cx="8229600" cy="6021388"/>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8483" name="Rectangle 3"/>
          <p:cNvSpPr>
            <a:spLocks noChangeArrowheads="1"/>
          </p:cNvSpPr>
          <p:nvPr/>
        </p:nvSpPr>
        <p:spPr bwMode="auto">
          <a:xfrm>
            <a:off x="1295400" y="533400"/>
            <a:ext cx="6553200" cy="762000"/>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62" tIns="46031" rIns="92062" bIns="46031" anchor="ctr"/>
          <a:lstStyle>
            <a:lvl1pPr algn="ctr">
              <a:defRPr sz="4400" b="1">
                <a:solidFill>
                  <a:schemeClr val="tx2"/>
                </a:solidFill>
                <a:effectLst>
                  <a:outerShdw blurRad="38100" dist="38100" dir="2700000" algn="tl">
                    <a:srgbClr val="000000"/>
                  </a:outerShdw>
                </a:effectLst>
                <a:latin typeface="Garamond" charset="0"/>
              </a:defRPr>
            </a:lvl1pPr>
            <a:lvl2pPr algn="ctr">
              <a:defRPr sz="4400" b="1">
                <a:solidFill>
                  <a:schemeClr val="tx2"/>
                </a:solidFill>
                <a:effectLst>
                  <a:outerShdw blurRad="38100" dist="38100" dir="2700000" algn="tl">
                    <a:srgbClr val="000000"/>
                  </a:outerShdw>
                </a:effectLst>
                <a:latin typeface="Garamond" charset="0"/>
              </a:defRPr>
            </a:lvl2pPr>
            <a:lvl3pPr algn="ctr">
              <a:defRPr sz="4400" b="1">
                <a:solidFill>
                  <a:schemeClr val="tx2"/>
                </a:solidFill>
                <a:effectLst>
                  <a:outerShdw blurRad="38100" dist="38100" dir="2700000" algn="tl">
                    <a:srgbClr val="000000"/>
                  </a:outerShdw>
                </a:effectLst>
                <a:latin typeface="Garamond" charset="0"/>
              </a:defRPr>
            </a:lvl3pPr>
            <a:lvl4pPr algn="ctr">
              <a:defRPr sz="4400" b="1">
                <a:solidFill>
                  <a:schemeClr val="tx2"/>
                </a:solidFill>
                <a:effectLst>
                  <a:outerShdw blurRad="38100" dist="38100" dir="2700000" algn="tl">
                    <a:srgbClr val="000000"/>
                  </a:outerShdw>
                </a:effectLst>
                <a:latin typeface="Garamond" charset="0"/>
              </a:defRPr>
            </a:lvl4pPr>
            <a:lvl5pPr algn="ctr">
              <a:defRPr sz="4400" b="1">
                <a:solidFill>
                  <a:schemeClr val="tx2"/>
                </a:solidFill>
                <a:effectLst>
                  <a:outerShdw blurRad="38100" dist="38100" dir="2700000" algn="tl">
                    <a:srgbClr val="000000"/>
                  </a:outerShdw>
                </a:effectLst>
                <a:latin typeface="Garamond"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r>
              <a:rPr lang="en-US" altLang="en-US" b="0" i="1">
                <a:solidFill>
                  <a:schemeClr val="tx1"/>
                </a:solidFill>
              </a:rPr>
              <a:t>NUTRIENTS</a:t>
            </a:r>
          </a:p>
        </p:txBody>
      </p:sp>
      <p:sp>
        <p:nvSpPr>
          <p:cNvPr id="148484" name="Rectangle 4"/>
          <p:cNvSpPr>
            <a:spLocks noChangeArrowheads="1"/>
          </p:cNvSpPr>
          <p:nvPr/>
        </p:nvSpPr>
        <p:spPr bwMode="auto">
          <a:xfrm>
            <a:off x="833438" y="766763"/>
            <a:ext cx="74676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62" tIns="46031" rIns="92062" bIns="46031"/>
          <a:lstStyle>
            <a:lvl1pPr marL="342900" indent="-342900">
              <a:spcBef>
                <a:spcPct val="20000"/>
              </a:spcBef>
              <a:buClr>
                <a:schemeClr val="hlink"/>
              </a:buClr>
              <a:buSzPct val="70000"/>
              <a:buFont typeface="Wingdings" charset="2"/>
              <a:buChar char="n"/>
              <a:defRPr sz="2800">
                <a:solidFill>
                  <a:schemeClr val="tx1"/>
                </a:solidFill>
                <a:effectLst>
                  <a:outerShdw blurRad="38100" dist="38100" dir="2700000" algn="tl">
                    <a:srgbClr val="000000"/>
                  </a:outerShdw>
                </a:effectLst>
                <a:latin typeface="Garamond" charset="0"/>
              </a:defRPr>
            </a:lvl1pPr>
            <a:lvl2pPr marL="742950" indent="-285750">
              <a:spcBef>
                <a:spcPct val="20000"/>
              </a:spcBef>
              <a:buClr>
                <a:schemeClr val="accent2"/>
              </a:buClr>
              <a:buSzPct val="70000"/>
              <a:buFont typeface="Wingdings" charset="2"/>
              <a:buChar char="n"/>
              <a:defRPr sz="2400">
                <a:solidFill>
                  <a:schemeClr val="tx1"/>
                </a:solidFill>
                <a:effectLst>
                  <a:outerShdw blurRad="38100" dist="38100" dir="2700000" algn="tl">
                    <a:srgbClr val="000000"/>
                  </a:outerShdw>
                </a:effectLst>
                <a:latin typeface="Garamond" charset="0"/>
              </a:defRPr>
            </a:lvl2pPr>
            <a:lvl3pPr marL="1143000" indent="-228600">
              <a:spcBef>
                <a:spcPct val="20000"/>
              </a:spcBef>
              <a:buClr>
                <a:schemeClr val="tx2"/>
              </a:buClr>
              <a:buSzPct val="70000"/>
              <a:buFont typeface="Wingdings" charset="2"/>
              <a:buChar char="n"/>
              <a:defRPr sz="2000">
                <a:solidFill>
                  <a:schemeClr val="tx1"/>
                </a:solidFill>
                <a:effectLst>
                  <a:outerShdw blurRad="38100" dist="38100" dir="2700000" algn="tl">
                    <a:srgbClr val="000000"/>
                  </a:outerShdw>
                </a:effectLst>
                <a:latin typeface="Garamond" charset="0"/>
              </a:defRPr>
            </a:lvl3pPr>
            <a:lvl4pPr marL="1600200" indent="-231775">
              <a:spcBef>
                <a:spcPct val="20000"/>
              </a:spcBef>
              <a:buClr>
                <a:schemeClr val="accent2"/>
              </a:buClr>
              <a:buSzPct val="70000"/>
              <a:buFont typeface="Wingdings" charset="2"/>
              <a:buChar char="n"/>
              <a:defRPr>
                <a:solidFill>
                  <a:schemeClr val="tx1"/>
                </a:solidFill>
                <a:effectLst>
                  <a:outerShdw blurRad="38100" dist="38100" dir="2700000" algn="tl">
                    <a:srgbClr val="000000"/>
                  </a:outerShdw>
                </a:effectLst>
                <a:latin typeface="Garamond" charset="0"/>
              </a:defRPr>
            </a:lvl4pPr>
            <a:lvl5pPr marL="2057400" indent="-228600">
              <a:spcBef>
                <a:spcPct val="20000"/>
              </a:spcBef>
              <a:buClr>
                <a:schemeClr val="hlink"/>
              </a:buClr>
              <a:buSzPct val="70000"/>
              <a:buFont typeface="Wingdings" charset="2"/>
              <a:buChar char="n"/>
              <a:defRPr>
                <a:solidFill>
                  <a:schemeClr val="tx1"/>
                </a:solidFill>
                <a:effectLst>
                  <a:outerShdw blurRad="38100" dist="38100" dir="2700000" algn="tl">
                    <a:srgbClr val="000000"/>
                  </a:outerShdw>
                </a:effectLst>
                <a:latin typeface="Garamond" charset="0"/>
              </a:defRPr>
            </a:lvl5pPr>
            <a:lvl6pPr marL="2514600" indent="-228600" fontAlgn="base">
              <a:spcBef>
                <a:spcPct val="20000"/>
              </a:spcBef>
              <a:spcAft>
                <a:spcPct val="0"/>
              </a:spcAft>
              <a:buClr>
                <a:schemeClr val="hlink"/>
              </a:buClr>
              <a:buSzPct val="70000"/>
              <a:buFont typeface="Wingdings" charset="2"/>
              <a:buChar char="n"/>
              <a:defRPr>
                <a:solidFill>
                  <a:schemeClr val="tx1"/>
                </a:solidFill>
                <a:effectLst>
                  <a:outerShdw blurRad="38100" dist="38100" dir="2700000" algn="tl">
                    <a:srgbClr val="000000"/>
                  </a:outerShdw>
                </a:effectLst>
                <a:latin typeface="Garamond" charset="0"/>
              </a:defRPr>
            </a:lvl6pPr>
            <a:lvl7pPr marL="2971800" indent="-228600" fontAlgn="base">
              <a:spcBef>
                <a:spcPct val="20000"/>
              </a:spcBef>
              <a:spcAft>
                <a:spcPct val="0"/>
              </a:spcAft>
              <a:buClr>
                <a:schemeClr val="hlink"/>
              </a:buClr>
              <a:buSzPct val="70000"/>
              <a:buFont typeface="Wingdings" charset="2"/>
              <a:buChar char="n"/>
              <a:defRPr>
                <a:solidFill>
                  <a:schemeClr val="tx1"/>
                </a:solidFill>
                <a:effectLst>
                  <a:outerShdw blurRad="38100" dist="38100" dir="2700000" algn="tl">
                    <a:srgbClr val="000000"/>
                  </a:outerShdw>
                </a:effectLst>
                <a:latin typeface="Garamond" charset="0"/>
              </a:defRPr>
            </a:lvl7pPr>
            <a:lvl8pPr marL="3429000" indent="-228600" fontAlgn="base">
              <a:spcBef>
                <a:spcPct val="20000"/>
              </a:spcBef>
              <a:spcAft>
                <a:spcPct val="0"/>
              </a:spcAft>
              <a:buClr>
                <a:schemeClr val="hlink"/>
              </a:buClr>
              <a:buSzPct val="70000"/>
              <a:buFont typeface="Wingdings" charset="2"/>
              <a:buChar char="n"/>
              <a:defRPr>
                <a:solidFill>
                  <a:schemeClr val="tx1"/>
                </a:solidFill>
                <a:effectLst>
                  <a:outerShdw blurRad="38100" dist="38100" dir="2700000" algn="tl">
                    <a:srgbClr val="000000"/>
                  </a:outerShdw>
                </a:effectLst>
                <a:latin typeface="Garamond" charset="0"/>
              </a:defRPr>
            </a:lvl8pPr>
            <a:lvl9pPr marL="3886200" indent="-228600" fontAlgn="base">
              <a:spcBef>
                <a:spcPct val="20000"/>
              </a:spcBef>
              <a:spcAft>
                <a:spcPct val="0"/>
              </a:spcAft>
              <a:buClr>
                <a:schemeClr val="hlink"/>
              </a:buClr>
              <a:buSzPct val="70000"/>
              <a:buFont typeface="Wingdings" charset="2"/>
              <a:buChar char="n"/>
              <a:defRPr>
                <a:solidFill>
                  <a:schemeClr val="tx1"/>
                </a:solidFill>
                <a:effectLst>
                  <a:outerShdw blurRad="38100" dist="38100" dir="2700000" algn="tl">
                    <a:srgbClr val="000000"/>
                  </a:outerShdw>
                </a:effectLst>
                <a:latin typeface="Garamond" charset="0"/>
              </a:defRPr>
            </a:lvl9pPr>
          </a:lstStyle>
          <a:p>
            <a:pPr eaLnBrk="1" hangingPunct="1">
              <a:buClr>
                <a:schemeClr val="tx1"/>
              </a:buClr>
              <a:buFont typeface="Wingdings" charset="2"/>
              <a:buNone/>
            </a:pPr>
            <a:endParaRPr lang="en-US" altLang="en-US" sz="2500" b="0"/>
          </a:p>
          <a:p>
            <a:pPr eaLnBrk="1" hangingPunct="1">
              <a:buClr>
                <a:schemeClr val="tx1"/>
              </a:buClr>
              <a:buFont typeface="Wingdings" charset="2"/>
              <a:buChar char="§"/>
            </a:pPr>
            <a:r>
              <a:rPr lang="en-US" altLang="en-US" sz="2500" b="0"/>
              <a:t>Nitrates</a:t>
            </a:r>
          </a:p>
          <a:p>
            <a:pPr lvl="1" eaLnBrk="1" hangingPunct="1">
              <a:buClr>
                <a:schemeClr val="tx1"/>
              </a:buClr>
              <a:buFont typeface="Wingdings" charset="2"/>
              <a:buChar char="§"/>
            </a:pPr>
            <a:r>
              <a:rPr lang="en-US" altLang="en-US" sz="2200" b="0"/>
              <a:t>A nutrient found in the water from fertilizers or animal waste.  Sewage is the main contributor.</a:t>
            </a:r>
          </a:p>
          <a:p>
            <a:pPr lvl="1" eaLnBrk="1" hangingPunct="1">
              <a:buClr>
                <a:schemeClr val="tx1"/>
              </a:buClr>
              <a:buFont typeface="Wingdings" charset="2"/>
              <a:buChar char="§"/>
            </a:pPr>
            <a:r>
              <a:rPr lang="en-US" altLang="en-US" sz="2200" b="0"/>
              <a:t>Normal background levels are below 1ppm</a:t>
            </a:r>
          </a:p>
          <a:p>
            <a:pPr lvl="1" eaLnBrk="1" hangingPunct="1">
              <a:buClr>
                <a:schemeClr val="tx1"/>
              </a:buClr>
              <a:buFont typeface="Wingdings" charset="2"/>
              <a:buChar char="§"/>
            </a:pPr>
            <a:endParaRPr lang="en-US" altLang="en-US" sz="2200" b="0"/>
          </a:p>
          <a:p>
            <a:pPr eaLnBrk="1" hangingPunct="1">
              <a:buClr>
                <a:schemeClr val="tx1"/>
              </a:buClr>
              <a:buFont typeface="Wingdings" charset="2"/>
              <a:buChar char="§"/>
            </a:pPr>
            <a:r>
              <a:rPr lang="en-US" altLang="en-US" sz="2500" b="0"/>
              <a:t>Phosphates</a:t>
            </a:r>
          </a:p>
          <a:p>
            <a:pPr lvl="1" eaLnBrk="1" hangingPunct="1">
              <a:buClr>
                <a:schemeClr val="tx1"/>
              </a:buClr>
              <a:buFont typeface="Wingdings" charset="2"/>
              <a:buChar char="§"/>
            </a:pPr>
            <a:r>
              <a:rPr lang="en-US" altLang="en-US" sz="2200" b="0"/>
              <a:t>A nutrient found in water from soaps, fertilizer, animal waste, industrial effluent and sewage</a:t>
            </a:r>
          </a:p>
          <a:p>
            <a:pPr lvl="1" eaLnBrk="1" hangingPunct="1">
              <a:buClr>
                <a:schemeClr val="tx1"/>
              </a:buClr>
              <a:buFont typeface="Wingdings" charset="2"/>
              <a:buChar char="§"/>
            </a:pPr>
            <a:r>
              <a:rPr lang="en-US" altLang="en-US" sz="2200" b="0"/>
              <a:t>Normal background levels are below 0.1ppm</a:t>
            </a:r>
          </a:p>
          <a:p>
            <a:pPr lvl="1" eaLnBrk="1" hangingPunct="1">
              <a:buClr>
                <a:schemeClr val="tx1"/>
              </a:buClr>
              <a:buFont typeface="Wingdings" charset="2"/>
              <a:buNone/>
            </a:pPr>
            <a:endParaRPr lang="en-US" altLang="en-US" sz="2200" b="0"/>
          </a:p>
          <a:p>
            <a:pPr lvl="1" algn="ctr" eaLnBrk="1" hangingPunct="1">
              <a:buClr>
                <a:schemeClr val="tx1"/>
              </a:buClr>
              <a:buFont typeface="Wingdings" charset="2"/>
              <a:buNone/>
            </a:pPr>
            <a:r>
              <a:rPr lang="en-US" altLang="en-US" sz="2200"/>
              <a:t>Excess nutrients can cause algal blooms, affect sensitive macroinvertebrates, and decrease dissolved oxygen levels</a:t>
            </a:r>
          </a:p>
          <a:p>
            <a:pPr lvl="1" eaLnBrk="1" hangingPunct="1">
              <a:buClr>
                <a:schemeClr val="tx1"/>
              </a:buClr>
              <a:buFont typeface="Wingdings" charset="2"/>
              <a:buNone/>
            </a:pPr>
            <a:endParaRPr lang="en-US" altLang="en-US"/>
          </a:p>
          <a:p>
            <a:pPr lvl="1" eaLnBrk="1" hangingPunct="1">
              <a:buClr>
                <a:schemeClr val="tx1"/>
              </a:buClr>
              <a:buFont typeface="Wingdings" charset="2"/>
              <a:buChar char="§"/>
            </a:pPr>
            <a:endParaRPr lang="en-US" altLang="en-US" sz="2200" b="0"/>
          </a:p>
          <a:p>
            <a:pPr lvl="1" eaLnBrk="1" hangingPunct="1">
              <a:buClr>
                <a:schemeClr val="tx1"/>
              </a:buClr>
              <a:buFont typeface="Wingdings" charset="2"/>
              <a:buChar char="§"/>
            </a:pPr>
            <a:endParaRPr lang="en-US" altLang="en-US" sz="2200" b="0"/>
          </a:p>
          <a:p>
            <a:pPr lvl="1" eaLnBrk="1" hangingPunct="1">
              <a:buClr>
                <a:schemeClr val="tx1"/>
              </a:buClr>
              <a:buFont typeface="Wingdings" charset="2"/>
              <a:buChar char="§"/>
            </a:pPr>
            <a:endParaRPr lang="en-US" altLang="en-US" sz="2200" b="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ctrTitle"/>
          </p:nvPr>
        </p:nvSpPr>
        <p:spPr>
          <a:xfrm>
            <a:off x="0" y="250825"/>
            <a:ext cx="8777288" cy="1417638"/>
          </a:xfrm>
        </p:spPr>
        <p:txBody>
          <a:bodyPr/>
          <a:lstStyle/>
          <a:p>
            <a:r>
              <a:rPr lang="en-US" altLang="en-US" sz="4200" b="0">
                <a:solidFill>
                  <a:schemeClr val="tx1"/>
                </a:solidFill>
                <a:latin typeface="Times New Roman" charset="0"/>
              </a:rPr>
              <a:t>Fertilization Supplements</a:t>
            </a:r>
            <a:br>
              <a:rPr lang="en-US" altLang="en-US" sz="4200" b="0">
                <a:solidFill>
                  <a:schemeClr val="tx1"/>
                </a:solidFill>
                <a:latin typeface="Times New Roman" charset="0"/>
              </a:rPr>
            </a:br>
            <a:r>
              <a:rPr lang="en-US" altLang="en-US" sz="4200" b="0">
                <a:solidFill>
                  <a:schemeClr val="tx1"/>
                </a:solidFill>
                <a:latin typeface="Times New Roman" charset="0"/>
              </a:rPr>
              <a:t> the Food Chain</a:t>
            </a:r>
          </a:p>
        </p:txBody>
      </p:sp>
      <p:sp>
        <p:nvSpPr>
          <p:cNvPr id="149507" name="Rectangle 3"/>
          <p:cNvSpPr>
            <a:spLocks noGrp="1" noChangeArrowheads="1"/>
          </p:cNvSpPr>
          <p:nvPr>
            <p:ph type="subTitle" idx="1"/>
          </p:nvPr>
        </p:nvSpPr>
        <p:spPr>
          <a:xfrm>
            <a:off x="222250" y="1711325"/>
            <a:ext cx="3200400" cy="1754188"/>
          </a:xfrm>
        </p:spPr>
        <p:txBody>
          <a:bodyPr/>
          <a:lstStyle/>
          <a:p>
            <a:pPr algn="l"/>
            <a:r>
              <a:rPr lang="en-US" altLang="en-US" sz="2800" b="1"/>
              <a:t>More Fish - Not Bigger Fish</a:t>
            </a:r>
          </a:p>
          <a:p>
            <a:pPr algn="l"/>
            <a:endParaRPr lang="en-US" altLang="en-US" sz="2800" b="1"/>
          </a:p>
          <a:p>
            <a:pPr algn="l"/>
            <a:r>
              <a:rPr lang="en-US" altLang="en-US" sz="2800" b="1"/>
              <a:t>Multiplies the Base of the Food Chain</a:t>
            </a:r>
          </a:p>
          <a:p>
            <a:pPr algn="l"/>
            <a:endParaRPr lang="en-US" altLang="en-US" sz="2800" b="1"/>
          </a:p>
          <a:p>
            <a:pPr algn="l"/>
            <a:r>
              <a:rPr lang="en-US" altLang="en-US" sz="2800" b="1"/>
              <a:t>Increases Carrying Capacity 4X</a:t>
            </a:r>
          </a:p>
        </p:txBody>
      </p:sp>
      <p:graphicFrame>
        <p:nvGraphicFramePr>
          <p:cNvPr id="149508" name="Object 4"/>
          <p:cNvGraphicFramePr>
            <a:graphicFrameLocks noChangeAspect="1"/>
          </p:cNvGraphicFramePr>
          <p:nvPr/>
        </p:nvGraphicFramePr>
        <p:xfrm>
          <a:off x="3429000" y="1704975"/>
          <a:ext cx="5429250" cy="4772025"/>
        </p:xfrm>
        <a:graphic>
          <a:graphicData uri="http://schemas.openxmlformats.org/presentationml/2006/ole">
            <mc:AlternateContent xmlns:mc="http://schemas.openxmlformats.org/markup-compatibility/2006">
              <mc:Choice xmlns:v="urn:schemas-microsoft-com:vml" Requires="v">
                <p:oleObj spid="_x0000_s149509" name="Drawing" r:id="rId3" imgW="5429477" imgH="4772115" progId="WPDraw30.Drawing">
                  <p:embed/>
                </p:oleObj>
              </mc:Choice>
              <mc:Fallback>
                <p:oleObj name="Drawing" r:id="rId3" imgW="5429477" imgH="4772115" progId="WPDraw30.Drawing">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704975"/>
                        <a:ext cx="5429250" cy="477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p:rand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rrowheads="1"/>
          </p:cNvSpPr>
          <p:nvPr>
            <p:ph type="title"/>
          </p:nvPr>
        </p:nvSpPr>
        <p:spPr>
          <a:xfrm>
            <a:off x="2435225" y="1109663"/>
            <a:ext cx="4387850" cy="736600"/>
          </a:xfrm>
        </p:spPr>
        <p:txBody>
          <a:bodyPr/>
          <a:lstStyle/>
          <a:p>
            <a:r>
              <a:rPr lang="en-US" altLang="en-US"/>
              <a:t>Fish Production</a:t>
            </a:r>
          </a:p>
        </p:txBody>
      </p:sp>
      <p:sp>
        <p:nvSpPr>
          <p:cNvPr id="150531" name="Rectangle 3"/>
          <p:cNvSpPr>
            <a:spLocks noGrp="1" noChangeArrowheads="1"/>
          </p:cNvSpPr>
          <p:nvPr>
            <p:ph type="body" idx="1"/>
          </p:nvPr>
        </p:nvSpPr>
        <p:spPr>
          <a:xfrm>
            <a:off x="527050" y="2139950"/>
            <a:ext cx="8229600" cy="4525963"/>
          </a:xfrm>
        </p:spPr>
        <p:txBody>
          <a:bodyPr/>
          <a:lstStyle/>
          <a:p>
            <a:r>
              <a:rPr lang="en-US" altLang="en-US"/>
              <a:t>Recommends maintaining concentrations of:</a:t>
            </a:r>
          </a:p>
          <a:p>
            <a:pPr lvl="1"/>
            <a:r>
              <a:rPr lang="en-US" altLang="en-US"/>
              <a:t> 600 parts per billion Nitrogen</a:t>
            </a:r>
          </a:p>
          <a:p>
            <a:pPr lvl="1"/>
            <a:r>
              <a:rPr lang="en-US" altLang="en-US"/>
              <a:t> 30 parts per billion Phosphorus</a:t>
            </a:r>
          </a:p>
          <a:p>
            <a:endParaRPr lang="en-US" altLang="en-US"/>
          </a:p>
          <a:p>
            <a:pPr lvl="1"/>
            <a:endParaRPr lang="en-US" altLang="en-US"/>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681038" y="6264275"/>
            <a:ext cx="1906587"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1555" name="Rectangle 3"/>
          <p:cNvSpPr>
            <a:spLocks noChangeArrowheads="1"/>
          </p:cNvSpPr>
          <p:nvPr/>
        </p:nvSpPr>
        <p:spPr bwMode="auto">
          <a:xfrm>
            <a:off x="3122613" y="6264275"/>
            <a:ext cx="289877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5155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338" y="1631950"/>
            <a:ext cx="7419975" cy="506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1557" name="Rectangle 5"/>
          <p:cNvSpPr>
            <a:spLocks noChangeArrowheads="1"/>
          </p:cNvSpPr>
          <p:nvPr/>
        </p:nvSpPr>
        <p:spPr bwMode="auto">
          <a:xfrm>
            <a:off x="2519363" y="1311275"/>
            <a:ext cx="1652587"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6783" tIns="26713" rIns="66783" bIns="26713">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lgn="ctr">
              <a:lnSpc>
                <a:spcPct val="85000"/>
              </a:lnSpc>
            </a:pPr>
            <a:r>
              <a:rPr lang="en-US" altLang="en-US" sz="2100">
                <a:effectLst/>
                <a:latin typeface="Arial" charset="0"/>
              </a:rPr>
              <a:t>Water plants</a:t>
            </a:r>
          </a:p>
        </p:txBody>
      </p:sp>
      <p:sp>
        <p:nvSpPr>
          <p:cNvPr id="151558" name="Rectangle 6"/>
          <p:cNvSpPr>
            <a:spLocks noChangeArrowheads="1"/>
          </p:cNvSpPr>
          <p:nvPr/>
        </p:nvSpPr>
        <p:spPr bwMode="auto">
          <a:xfrm>
            <a:off x="5003800" y="1203325"/>
            <a:ext cx="750888"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6783" tIns="26713" rIns="66783" bIns="26713">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lgn="ctr">
              <a:lnSpc>
                <a:spcPct val="85000"/>
              </a:lnSpc>
            </a:pPr>
            <a:r>
              <a:rPr lang="en-US" altLang="en-US" sz="2100">
                <a:effectLst/>
                <a:latin typeface="Arial" charset="0"/>
              </a:rPr>
              <a:t>Food</a:t>
            </a:r>
          </a:p>
        </p:txBody>
      </p:sp>
      <p:sp>
        <p:nvSpPr>
          <p:cNvPr id="151559" name="Rectangle 7"/>
          <p:cNvSpPr>
            <a:spLocks noChangeArrowheads="1"/>
          </p:cNvSpPr>
          <p:nvPr/>
        </p:nvSpPr>
        <p:spPr bwMode="auto">
          <a:xfrm>
            <a:off x="5907088" y="1976438"/>
            <a:ext cx="1004887"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6783" tIns="26713" rIns="66783" bIns="26713">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lgn="ctr">
              <a:lnSpc>
                <a:spcPct val="85000"/>
              </a:lnSpc>
            </a:pPr>
            <a:r>
              <a:rPr lang="en-US" altLang="en-US" sz="2100">
                <a:effectLst/>
                <a:latin typeface="Arial" charset="0"/>
              </a:rPr>
              <a:t>Excess</a:t>
            </a:r>
          </a:p>
          <a:p>
            <a:pPr algn="ctr">
              <a:lnSpc>
                <a:spcPct val="85000"/>
              </a:lnSpc>
            </a:pPr>
            <a:r>
              <a:rPr lang="en-US" altLang="en-US" sz="2100">
                <a:effectLst/>
                <a:latin typeface="Arial" charset="0"/>
              </a:rPr>
              <a:t>food</a:t>
            </a:r>
          </a:p>
        </p:txBody>
      </p:sp>
      <p:sp>
        <p:nvSpPr>
          <p:cNvPr id="151560" name="Rectangle 8"/>
          <p:cNvSpPr>
            <a:spLocks noChangeArrowheads="1"/>
          </p:cNvSpPr>
          <p:nvPr/>
        </p:nvSpPr>
        <p:spPr bwMode="auto">
          <a:xfrm>
            <a:off x="5683250" y="2921000"/>
            <a:ext cx="93345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6783" tIns="26713" rIns="66783" bIns="26713">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lgn="ctr">
              <a:lnSpc>
                <a:spcPct val="85000"/>
              </a:lnSpc>
            </a:pPr>
            <a:r>
              <a:rPr lang="en-US" altLang="en-US" sz="2100">
                <a:effectLst/>
                <a:latin typeface="Arial" charset="0"/>
              </a:rPr>
              <a:t>Fishes</a:t>
            </a:r>
          </a:p>
        </p:txBody>
      </p:sp>
      <p:sp>
        <p:nvSpPr>
          <p:cNvPr id="151561" name="Rectangle 9"/>
          <p:cNvSpPr>
            <a:spLocks noChangeArrowheads="1"/>
          </p:cNvSpPr>
          <p:nvPr/>
        </p:nvSpPr>
        <p:spPr bwMode="auto">
          <a:xfrm>
            <a:off x="7288213" y="4638675"/>
            <a:ext cx="16398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6783" tIns="26713" rIns="66783" bIns="26713">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lgn="ctr">
              <a:lnSpc>
                <a:spcPct val="85000"/>
              </a:lnSpc>
            </a:pPr>
            <a:r>
              <a:rPr lang="en-US" altLang="en-US" sz="2100">
                <a:effectLst/>
                <a:latin typeface="Arial" charset="0"/>
              </a:rPr>
              <a:t>Peptides</a:t>
            </a:r>
          </a:p>
          <a:p>
            <a:pPr algn="ctr">
              <a:lnSpc>
                <a:spcPct val="85000"/>
              </a:lnSpc>
            </a:pPr>
            <a:r>
              <a:rPr lang="en-US" altLang="en-US" sz="2100">
                <a:effectLst/>
                <a:latin typeface="Arial" charset="0"/>
              </a:rPr>
              <a:t>Amino acids</a:t>
            </a:r>
          </a:p>
        </p:txBody>
      </p:sp>
      <p:sp>
        <p:nvSpPr>
          <p:cNvPr id="151562" name="Rectangle 10"/>
          <p:cNvSpPr>
            <a:spLocks noChangeArrowheads="1"/>
          </p:cNvSpPr>
          <p:nvPr/>
        </p:nvSpPr>
        <p:spPr bwMode="auto">
          <a:xfrm>
            <a:off x="5767388" y="3865563"/>
            <a:ext cx="777875"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6783" tIns="26713" rIns="66783" bIns="26713">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lgn="ctr">
              <a:lnSpc>
                <a:spcPct val="85000"/>
              </a:lnSpc>
            </a:pPr>
            <a:r>
              <a:rPr lang="en-US" altLang="en-US" sz="2100">
                <a:effectLst/>
                <a:latin typeface="Arial" charset="0"/>
              </a:rPr>
              <a:t>Urine</a:t>
            </a:r>
          </a:p>
        </p:txBody>
      </p:sp>
      <p:sp>
        <p:nvSpPr>
          <p:cNvPr id="151563" name="Rectangle 11"/>
          <p:cNvSpPr>
            <a:spLocks noChangeArrowheads="1"/>
          </p:cNvSpPr>
          <p:nvPr/>
        </p:nvSpPr>
        <p:spPr bwMode="auto">
          <a:xfrm>
            <a:off x="5757863" y="4833938"/>
            <a:ext cx="693737"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6783" tIns="26713" rIns="66783" bIns="26713">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lgn="ctr">
              <a:lnSpc>
                <a:spcPct val="85000"/>
              </a:lnSpc>
            </a:pPr>
            <a:r>
              <a:rPr lang="en-US" altLang="en-US" sz="2100">
                <a:effectLst/>
                <a:latin typeface="Arial" charset="0"/>
              </a:rPr>
              <a:t>Urea</a:t>
            </a:r>
          </a:p>
        </p:txBody>
      </p:sp>
      <p:sp>
        <p:nvSpPr>
          <p:cNvPr id="151564" name="Rectangle 12"/>
          <p:cNvSpPr>
            <a:spLocks noChangeArrowheads="1"/>
          </p:cNvSpPr>
          <p:nvPr/>
        </p:nvSpPr>
        <p:spPr bwMode="auto">
          <a:xfrm>
            <a:off x="5868988" y="5773738"/>
            <a:ext cx="1285875"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6783" tIns="26713" rIns="66783" bIns="26713">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lgn="ctr">
              <a:lnSpc>
                <a:spcPct val="85000"/>
              </a:lnSpc>
            </a:pPr>
            <a:r>
              <a:rPr lang="en-US" altLang="en-US" sz="2100">
                <a:effectLst/>
                <a:latin typeface="Arial" charset="0"/>
              </a:rPr>
              <a:t>Ammonia</a:t>
            </a:r>
          </a:p>
          <a:p>
            <a:pPr algn="ctr">
              <a:lnSpc>
                <a:spcPct val="85000"/>
              </a:lnSpc>
            </a:pPr>
            <a:r>
              <a:rPr lang="en-US" altLang="en-US" sz="2100">
                <a:effectLst/>
                <a:latin typeface="Arial" charset="0"/>
              </a:rPr>
              <a:t>(NH   )</a:t>
            </a:r>
          </a:p>
        </p:txBody>
      </p:sp>
      <p:sp>
        <p:nvSpPr>
          <p:cNvPr id="151565" name="Rectangle 13"/>
          <p:cNvSpPr>
            <a:spLocks noChangeArrowheads="1"/>
          </p:cNvSpPr>
          <p:nvPr/>
        </p:nvSpPr>
        <p:spPr bwMode="auto">
          <a:xfrm>
            <a:off x="2670175" y="2835275"/>
            <a:ext cx="820738"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6783" tIns="26713" rIns="66783" bIns="26713">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lgn="ctr">
              <a:lnSpc>
                <a:spcPct val="85000"/>
              </a:lnSpc>
            </a:pPr>
            <a:r>
              <a:rPr lang="en-US" altLang="en-US" sz="2100">
                <a:effectLst/>
                <a:latin typeface="Arial" charset="0"/>
              </a:rPr>
              <a:t>Algae</a:t>
            </a:r>
          </a:p>
        </p:txBody>
      </p:sp>
      <p:sp>
        <p:nvSpPr>
          <p:cNvPr id="151566" name="Rectangle 14"/>
          <p:cNvSpPr>
            <a:spLocks noChangeArrowheads="1"/>
          </p:cNvSpPr>
          <p:nvPr/>
        </p:nvSpPr>
        <p:spPr bwMode="auto">
          <a:xfrm>
            <a:off x="1065213" y="3779838"/>
            <a:ext cx="1760537"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6783" tIns="26713" rIns="66783" bIns="26713">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lgn="ctr">
              <a:lnSpc>
                <a:spcPct val="85000"/>
              </a:lnSpc>
            </a:pPr>
            <a:r>
              <a:rPr lang="en-US" altLang="en-US" sz="2100">
                <a:effectLst/>
                <a:latin typeface="Arial" charset="0"/>
              </a:rPr>
              <a:t>Nitrate (NO   )</a:t>
            </a:r>
          </a:p>
        </p:txBody>
      </p:sp>
      <p:sp>
        <p:nvSpPr>
          <p:cNvPr id="151567" name="Rectangle 15"/>
          <p:cNvSpPr>
            <a:spLocks noChangeArrowheads="1"/>
          </p:cNvSpPr>
          <p:nvPr/>
        </p:nvSpPr>
        <p:spPr bwMode="auto">
          <a:xfrm>
            <a:off x="1601788" y="5692775"/>
            <a:ext cx="1620837"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6783" tIns="26713" rIns="66783" bIns="26713">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lgn="ctr">
              <a:lnSpc>
                <a:spcPct val="85000"/>
              </a:lnSpc>
            </a:pPr>
            <a:r>
              <a:rPr lang="en-US" altLang="en-US" sz="2100">
                <a:effectLst/>
                <a:latin typeface="Arial" charset="0"/>
              </a:rPr>
              <a:t>Nitrite (NO  )</a:t>
            </a:r>
          </a:p>
        </p:txBody>
      </p:sp>
      <p:sp>
        <p:nvSpPr>
          <p:cNvPr id="151568" name="Rectangle 16"/>
          <p:cNvSpPr>
            <a:spLocks noChangeArrowheads="1"/>
          </p:cNvSpPr>
          <p:nvPr/>
        </p:nvSpPr>
        <p:spPr bwMode="auto">
          <a:xfrm>
            <a:off x="6983413" y="3694113"/>
            <a:ext cx="849312"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6783" tIns="26713" rIns="66783" bIns="26713">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lgn="ctr">
              <a:lnSpc>
                <a:spcPct val="85000"/>
              </a:lnSpc>
            </a:pPr>
            <a:r>
              <a:rPr lang="en-US" altLang="en-US" sz="2100">
                <a:effectLst/>
                <a:latin typeface="Arial" charset="0"/>
              </a:rPr>
              <a:t>Feces</a:t>
            </a:r>
          </a:p>
        </p:txBody>
      </p:sp>
      <p:sp>
        <p:nvSpPr>
          <p:cNvPr id="151569" name="Rectangle 17"/>
          <p:cNvSpPr>
            <a:spLocks noChangeArrowheads="1"/>
          </p:cNvSpPr>
          <p:nvPr/>
        </p:nvSpPr>
        <p:spPr bwMode="auto">
          <a:xfrm>
            <a:off x="2878138" y="5911850"/>
            <a:ext cx="2397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6783" tIns="26713" rIns="66783" bIns="26713">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lgn="ctr">
              <a:lnSpc>
                <a:spcPct val="90000"/>
              </a:lnSpc>
            </a:pPr>
            <a:r>
              <a:rPr lang="en-US" altLang="en-US" sz="1700">
                <a:effectLst/>
                <a:latin typeface="Arial" charset="0"/>
              </a:rPr>
              <a:t>2</a:t>
            </a:r>
          </a:p>
        </p:txBody>
      </p:sp>
      <p:sp>
        <p:nvSpPr>
          <p:cNvPr id="151570" name="Rectangle 18"/>
          <p:cNvSpPr>
            <a:spLocks noChangeArrowheads="1"/>
          </p:cNvSpPr>
          <p:nvPr/>
        </p:nvSpPr>
        <p:spPr bwMode="auto">
          <a:xfrm>
            <a:off x="2430463" y="3935413"/>
            <a:ext cx="239712"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6783" tIns="26713" rIns="66783" bIns="26713">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lgn="ctr">
              <a:lnSpc>
                <a:spcPct val="90000"/>
              </a:lnSpc>
            </a:pPr>
            <a:r>
              <a:rPr lang="en-US" altLang="en-US" sz="1700">
                <a:effectLst/>
                <a:latin typeface="Arial" charset="0"/>
              </a:rPr>
              <a:t>3</a:t>
            </a:r>
          </a:p>
        </p:txBody>
      </p:sp>
      <p:sp>
        <p:nvSpPr>
          <p:cNvPr id="151571" name="Rectangle 19"/>
          <p:cNvSpPr>
            <a:spLocks noChangeArrowheads="1"/>
          </p:cNvSpPr>
          <p:nvPr/>
        </p:nvSpPr>
        <p:spPr bwMode="auto">
          <a:xfrm>
            <a:off x="6559550" y="6184900"/>
            <a:ext cx="239713"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6783" tIns="26713" rIns="66783" bIns="26713">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lgn="ctr">
              <a:lnSpc>
                <a:spcPct val="90000"/>
              </a:lnSpc>
            </a:pPr>
            <a:r>
              <a:rPr lang="en-US" altLang="en-US" sz="1700">
                <a:effectLst/>
                <a:latin typeface="Arial" charset="0"/>
              </a:rPr>
              <a:t>3</a:t>
            </a:r>
          </a:p>
        </p:txBody>
      </p:sp>
      <p:sp>
        <p:nvSpPr>
          <p:cNvPr id="151572" name="Rectangle 20"/>
          <p:cNvSpPr>
            <a:spLocks noChangeArrowheads="1"/>
          </p:cNvSpPr>
          <p:nvPr/>
        </p:nvSpPr>
        <p:spPr bwMode="auto">
          <a:xfrm>
            <a:off x="1636713" y="85725"/>
            <a:ext cx="5697537" cy="75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6783" tIns="26713" rIns="66783" bIns="26713">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lgn="ctr">
              <a:lnSpc>
                <a:spcPct val="85000"/>
              </a:lnSpc>
            </a:pPr>
            <a:r>
              <a:rPr lang="en-US" altLang="en-US" sz="5000">
                <a:solidFill>
                  <a:schemeClr val="tx2"/>
                </a:solidFill>
                <a:effectLst/>
                <a:latin typeface="Arial" charset="0"/>
              </a:rPr>
              <a:t>The Nitrogen Cycle</a:t>
            </a:r>
          </a:p>
        </p:txBody>
      </p:sp>
    </p:spTree>
  </p:cSld>
  <p:clrMapOvr>
    <a:masterClrMapping/>
  </p:clrMapOvr>
  <p:transition>
    <p:rand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02" name="Group 2"/>
          <p:cNvGrpSpPr>
            <a:grpSpLocks/>
          </p:cNvGrpSpPr>
          <p:nvPr/>
        </p:nvGrpSpPr>
        <p:grpSpPr bwMode="auto">
          <a:xfrm>
            <a:off x="0" y="0"/>
            <a:ext cx="9144000" cy="6858000"/>
            <a:chOff x="1008" y="1344"/>
            <a:chExt cx="3744" cy="1793"/>
          </a:xfrm>
        </p:grpSpPr>
        <p:pic>
          <p:nvPicPr>
            <p:cNvPr id="153603" name="Picture 3" descr="nitrogen_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 y="1344"/>
              <a:ext cx="3744" cy="1793"/>
            </a:xfrm>
            <a:prstGeom prst="rect">
              <a:avLst/>
            </a:prstGeom>
            <a:noFill/>
            <a:extLst>
              <a:ext uri="{909E8E84-426E-40DD-AFC4-6F175D3DCCD1}">
                <a14:hiddenFill xmlns:a14="http://schemas.microsoft.com/office/drawing/2010/main">
                  <a:solidFill>
                    <a:srgbClr val="FFFFFF"/>
                  </a:solidFill>
                </a14:hiddenFill>
              </a:ext>
            </a:extLst>
          </p:spPr>
        </p:pic>
        <p:sp>
          <p:nvSpPr>
            <p:cNvPr id="153604" name="Rectangle 4"/>
            <p:cNvSpPr>
              <a:spLocks noChangeArrowheads="1"/>
            </p:cNvSpPr>
            <p:nvPr/>
          </p:nvSpPr>
          <p:spPr bwMode="auto">
            <a:xfrm>
              <a:off x="1008" y="1350"/>
              <a:ext cx="3744" cy="1776"/>
            </a:xfrm>
            <a:prstGeom prst="rect">
              <a:avLst/>
            </a:prstGeom>
            <a:noFill/>
            <a:ln w="25400">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2816225" y="336550"/>
            <a:ext cx="3494088"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167" tIns="48084" rIns="96167" bIns="48084">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r>
              <a:rPr lang="en-US" altLang="en-US" sz="4200">
                <a:solidFill>
                  <a:schemeClr val="tx2"/>
                </a:solidFill>
                <a:effectLst/>
              </a:rPr>
              <a:t>Eutrophication</a:t>
            </a:r>
          </a:p>
        </p:txBody>
      </p:sp>
      <p:sp>
        <p:nvSpPr>
          <p:cNvPr id="154627" name="Text Box 3"/>
          <p:cNvSpPr txBox="1">
            <a:spLocks noChangeArrowheads="1"/>
          </p:cNvSpPr>
          <p:nvPr/>
        </p:nvSpPr>
        <p:spPr bwMode="auto">
          <a:xfrm>
            <a:off x="298450" y="2139950"/>
            <a:ext cx="2801938" cy="285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167" tIns="48084" rIns="96167" bIns="48084">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r>
              <a:rPr lang="en-US" altLang="en-US" sz="4200">
                <a:solidFill>
                  <a:schemeClr val="tx2"/>
                </a:solidFill>
                <a:effectLst/>
              </a:rPr>
              <a:t>Low DO</a:t>
            </a:r>
          </a:p>
          <a:p>
            <a:r>
              <a:rPr lang="en-US" altLang="en-US" sz="4200">
                <a:solidFill>
                  <a:schemeClr val="tx2"/>
                </a:solidFill>
                <a:effectLst/>
              </a:rPr>
              <a:t>Algae</a:t>
            </a:r>
          </a:p>
          <a:p>
            <a:r>
              <a:rPr lang="en-US" altLang="en-US" sz="4200">
                <a:solidFill>
                  <a:schemeClr val="tx2"/>
                </a:solidFill>
                <a:effectLst/>
              </a:rPr>
              <a:t>Weeds</a:t>
            </a:r>
          </a:p>
          <a:p>
            <a:r>
              <a:rPr lang="en-US" altLang="en-US" sz="4200">
                <a:solidFill>
                  <a:schemeClr val="tx2"/>
                </a:solidFill>
                <a:effectLst/>
              </a:rPr>
              <a:t>Volume loss</a:t>
            </a:r>
          </a:p>
        </p:txBody>
      </p:sp>
      <p:sp>
        <p:nvSpPr>
          <p:cNvPr id="154628" name="AutoShape 4" descr="July2404"/>
          <p:cNvSpPr>
            <a:spLocks noChangeAspect="1" noChangeArrowheads="1"/>
          </p:cNvSpPr>
          <p:nvPr/>
        </p:nvSpPr>
        <p:spPr bwMode="auto">
          <a:xfrm>
            <a:off x="4419600" y="3257550"/>
            <a:ext cx="304800" cy="3429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54629" name="Picture 5" descr="July24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1882775"/>
            <a:ext cx="5113337" cy="3827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3046413" y="0"/>
            <a:ext cx="2540000" cy="92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167" tIns="48084" rIns="96167" bIns="48084">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r>
              <a:rPr lang="en-US" altLang="en-US" sz="5000">
                <a:solidFill>
                  <a:schemeClr val="tx2"/>
                </a:solidFill>
                <a:effectLst/>
              </a:rPr>
              <a:t>Test Kits</a:t>
            </a:r>
          </a:p>
        </p:txBody>
      </p:sp>
      <p:sp>
        <p:nvSpPr>
          <p:cNvPr id="155651" name="Text Box 3"/>
          <p:cNvSpPr txBox="1">
            <a:spLocks noChangeArrowheads="1"/>
          </p:cNvSpPr>
          <p:nvPr/>
        </p:nvSpPr>
        <p:spPr bwMode="auto">
          <a:xfrm>
            <a:off x="298450" y="1281113"/>
            <a:ext cx="6365875" cy="518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167" tIns="48084" rIns="96167" bIns="48084">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buFontTx/>
              <a:buChar char="•"/>
            </a:pPr>
            <a:r>
              <a:rPr lang="en-US" altLang="en-US" sz="4200">
                <a:solidFill>
                  <a:schemeClr val="tx2"/>
                </a:solidFill>
                <a:effectLst/>
              </a:rPr>
              <a:t> </a:t>
            </a:r>
            <a:r>
              <a:rPr lang="en-US" altLang="en-US" sz="3400">
                <a:solidFill>
                  <a:schemeClr val="tx2"/>
                </a:solidFill>
                <a:effectLst/>
              </a:rPr>
              <a:t>Turbidity (Secci or turbidimeter) </a:t>
            </a:r>
          </a:p>
          <a:p>
            <a:pPr>
              <a:buFontTx/>
              <a:buChar char="•"/>
            </a:pPr>
            <a:r>
              <a:rPr lang="en-US" altLang="en-US" sz="3400">
                <a:solidFill>
                  <a:schemeClr val="tx2"/>
                </a:solidFill>
                <a:effectLst/>
              </a:rPr>
              <a:t> DO</a:t>
            </a:r>
          </a:p>
          <a:p>
            <a:pPr>
              <a:buFontTx/>
              <a:buChar char="•"/>
            </a:pPr>
            <a:r>
              <a:rPr lang="en-US" altLang="en-US" sz="3400">
                <a:solidFill>
                  <a:schemeClr val="tx2"/>
                </a:solidFill>
                <a:effectLst/>
              </a:rPr>
              <a:t> Ammonia</a:t>
            </a:r>
          </a:p>
          <a:p>
            <a:pPr>
              <a:buFontTx/>
              <a:buChar char="•"/>
            </a:pPr>
            <a:r>
              <a:rPr lang="en-US" altLang="en-US" sz="3400">
                <a:solidFill>
                  <a:schemeClr val="tx2"/>
                </a:solidFill>
                <a:effectLst/>
              </a:rPr>
              <a:t> Nitrate</a:t>
            </a:r>
          </a:p>
          <a:p>
            <a:pPr>
              <a:buFontTx/>
              <a:buChar char="•"/>
            </a:pPr>
            <a:r>
              <a:rPr lang="en-US" altLang="en-US" sz="3400">
                <a:solidFill>
                  <a:schemeClr val="tx2"/>
                </a:solidFill>
                <a:effectLst/>
              </a:rPr>
              <a:t> Phosphate</a:t>
            </a:r>
          </a:p>
          <a:p>
            <a:pPr>
              <a:buFontTx/>
              <a:buChar char="•"/>
            </a:pPr>
            <a:r>
              <a:rPr lang="en-US" altLang="en-US" sz="3400">
                <a:solidFill>
                  <a:schemeClr val="tx2"/>
                </a:solidFill>
                <a:effectLst/>
              </a:rPr>
              <a:t> pH</a:t>
            </a:r>
          </a:p>
          <a:p>
            <a:pPr>
              <a:buFontTx/>
              <a:buChar char="•"/>
            </a:pPr>
            <a:r>
              <a:rPr lang="en-US" altLang="en-US" sz="3400">
                <a:solidFill>
                  <a:schemeClr val="tx2"/>
                </a:solidFill>
                <a:effectLst/>
              </a:rPr>
              <a:t> Temp</a:t>
            </a:r>
          </a:p>
          <a:p>
            <a:pPr>
              <a:buFontTx/>
              <a:buChar char="•"/>
            </a:pPr>
            <a:r>
              <a:rPr lang="en-US" altLang="en-US" sz="3400">
                <a:solidFill>
                  <a:schemeClr val="tx2"/>
                </a:solidFill>
                <a:effectLst/>
              </a:rPr>
              <a:t> Alkalinity</a:t>
            </a:r>
          </a:p>
          <a:p>
            <a:pPr>
              <a:buFontTx/>
              <a:buChar char="•"/>
            </a:pPr>
            <a:r>
              <a:rPr lang="en-US" altLang="en-US" sz="3400">
                <a:solidFill>
                  <a:schemeClr val="tx2"/>
                </a:solidFill>
                <a:effectLst/>
              </a:rPr>
              <a:t> Hardness</a:t>
            </a:r>
          </a:p>
        </p:txBody>
      </p:sp>
      <p:pic>
        <p:nvPicPr>
          <p:cNvPr id="155652" name="Picture 4" descr="bmn125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2312988"/>
            <a:ext cx="4111625" cy="3406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1028"/>
          <p:cNvSpPr>
            <a:spLocks noGrp="1" noChangeArrowheads="1"/>
          </p:cNvSpPr>
          <p:nvPr>
            <p:ph type="body" sz="half" idx="2"/>
          </p:nvPr>
        </p:nvSpPr>
        <p:spPr>
          <a:xfrm>
            <a:off x="4191000" y="1525588"/>
            <a:ext cx="3619500" cy="4951412"/>
          </a:xfrm>
        </p:spPr>
        <p:txBody>
          <a:bodyPr/>
          <a:lstStyle/>
          <a:p>
            <a:pPr>
              <a:buFont typeface="Wingdings" charset="2"/>
              <a:buNone/>
            </a:pPr>
            <a:r>
              <a:rPr lang="en-US" altLang="en-US" sz="1800" b="1"/>
              <a:t>What</a:t>
            </a:r>
          </a:p>
          <a:p>
            <a:pPr>
              <a:buClr>
                <a:schemeClr val="tx1"/>
              </a:buClr>
              <a:buFont typeface="Wingdings" charset="2"/>
              <a:buChar char="Ø"/>
            </a:pPr>
            <a:r>
              <a:rPr lang="en-US" altLang="en-US" sz="1800"/>
              <a:t>Mapping your watershed and conducting a comprehensive survey of the land uses, potential and actual pollution sources, geography and history of your waterbody and its watershed</a:t>
            </a:r>
          </a:p>
          <a:p>
            <a:pPr>
              <a:buClr>
                <a:schemeClr val="tx1"/>
              </a:buClr>
              <a:buFont typeface="Wingdings" charset="2"/>
              <a:buChar char="Ø"/>
            </a:pPr>
            <a:r>
              <a:rPr lang="en-US" altLang="en-US" sz="1800" b="1"/>
              <a:t>Why</a:t>
            </a:r>
            <a:endParaRPr lang="en-US" altLang="en-US" sz="1800"/>
          </a:p>
          <a:p>
            <a:pPr>
              <a:buClr>
                <a:schemeClr val="tx1"/>
              </a:buClr>
              <a:buFont typeface="Wingdings" charset="2"/>
              <a:buChar char="Ø"/>
            </a:pPr>
            <a:r>
              <a:rPr lang="en-US" altLang="en-US" sz="1800"/>
              <a:t>Getting to know your watershed is the first step to understanding your stream, wetland or lake</a:t>
            </a:r>
          </a:p>
          <a:p>
            <a:pPr>
              <a:buClr>
                <a:schemeClr val="tx1"/>
              </a:buClr>
              <a:buFont typeface="Wingdings" charset="2"/>
              <a:buChar char="Ø"/>
            </a:pPr>
            <a:r>
              <a:rPr lang="en-US" altLang="en-US" sz="1800"/>
              <a:t>The health of your waterbody is directly impacted by land uses and activities</a:t>
            </a:r>
          </a:p>
          <a:p>
            <a:pPr>
              <a:buClr>
                <a:schemeClr val="tx1"/>
              </a:buClr>
              <a:buFont typeface="Wingdings" charset="2"/>
              <a:buChar char="Ø"/>
            </a:pPr>
            <a:r>
              <a:rPr lang="en-US" altLang="en-US" sz="1800" b="1"/>
              <a:t>When</a:t>
            </a:r>
          </a:p>
          <a:p>
            <a:pPr>
              <a:buClr>
                <a:schemeClr val="tx1"/>
              </a:buClr>
              <a:buFont typeface="Wingdings" charset="2"/>
              <a:buChar char="Ø"/>
            </a:pPr>
            <a:r>
              <a:rPr lang="en-US" altLang="en-US" sz="1800"/>
              <a:t>Every year</a:t>
            </a:r>
          </a:p>
        </p:txBody>
      </p:sp>
      <p:pic>
        <p:nvPicPr>
          <p:cNvPr id="52233" name="Picture 1033" descr="PPP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5588"/>
            <a:ext cx="4033838" cy="4876800"/>
          </a:xfrm>
          <a:prstGeom prst="rect">
            <a:avLst/>
          </a:prstGeom>
          <a:noFill/>
          <a:extLst>
            <a:ext uri="{909E8E84-426E-40DD-AFC4-6F175D3DCCD1}">
              <a14:hiddenFill xmlns:a14="http://schemas.microsoft.com/office/drawing/2010/main">
                <a:solidFill>
                  <a:srgbClr val="FFFFFF"/>
                </a:solidFill>
              </a14:hiddenFill>
            </a:ext>
          </a:extLst>
        </p:spPr>
      </p:pic>
      <p:sp>
        <p:nvSpPr>
          <p:cNvPr id="52234" name="Rectangle 1034"/>
          <p:cNvSpPr>
            <a:spLocks noGrp="1" noRot="1" noChangeArrowheads="1"/>
          </p:cNvSpPr>
          <p:nvPr>
            <p:ph type="title"/>
          </p:nvPr>
        </p:nvSpPr>
        <p:spPr>
          <a:xfrm>
            <a:off x="304800" y="152400"/>
            <a:ext cx="8229600" cy="1143000"/>
          </a:xfrm>
        </p:spPr>
        <p:txBody>
          <a:bodyPr/>
          <a:lstStyle/>
          <a:p>
            <a:r>
              <a:rPr lang="en-US" altLang="en-US"/>
              <a:t>Map Your Watershed</a:t>
            </a:r>
          </a:p>
        </p:txBody>
      </p:sp>
    </p:spTree>
  </p:cSld>
  <p:clrMapOvr>
    <a:masterClrMapping/>
  </p:clrMapOvr>
  <p:transition advClick="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450850" y="593725"/>
            <a:ext cx="6732588" cy="92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167" tIns="48084" rIns="96167" bIns="48084">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r>
              <a:rPr lang="en-US" altLang="en-US" sz="5000">
                <a:solidFill>
                  <a:schemeClr val="tx2"/>
                </a:solidFill>
                <a:effectLst/>
              </a:rPr>
              <a:t>Lab Analysis (Extension)</a:t>
            </a:r>
          </a:p>
        </p:txBody>
      </p:sp>
      <p:grpSp>
        <p:nvGrpSpPr>
          <p:cNvPr id="156675" name="Group 3"/>
          <p:cNvGrpSpPr>
            <a:grpSpLocks/>
          </p:cNvGrpSpPr>
          <p:nvPr/>
        </p:nvGrpSpPr>
        <p:grpSpPr bwMode="auto">
          <a:xfrm>
            <a:off x="3656013" y="2054225"/>
            <a:ext cx="4502150" cy="3178175"/>
            <a:chOff x="3120" y="2112"/>
            <a:chExt cx="2312" cy="1544"/>
          </a:xfrm>
        </p:grpSpPr>
        <p:pic>
          <p:nvPicPr>
            <p:cNvPr id="156676" name="Picture 4" descr="complex_tes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 y="2112"/>
              <a:ext cx="2312" cy="1544"/>
            </a:xfrm>
            <a:prstGeom prst="rect">
              <a:avLst/>
            </a:prstGeom>
            <a:noFill/>
            <a:extLst>
              <a:ext uri="{909E8E84-426E-40DD-AFC4-6F175D3DCCD1}">
                <a14:hiddenFill xmlns:a14="http://schemas.microsoft.com/office/drawing/2010/main">
                  <a:solidFill>
                    <a:srgbClr val="FFFFFF"/>
                  </a:solidFill>
                </a14:hiddenFill>
              </a:ext>
            </a:extLst>
          </p:spPr>
        </p:pic>
        <p:sp>
          <p:nvSpPr>
            <p:cNvPr id="156677" name="Rectangle 5"/>
            <p:cNvSpPr>
              <a:spLocks noChangeArrowheads="1"/>
            </p:cNvSpPr>
            <p:nvPr/>
          </p:nvSpPr>
          <p:spPr bwMode="auto">
            <a:xfrm>
              <a:off x="3120" y="2112"/>
              <a:ext cx="2304" cy="1536"/>
            </a:xfrm>
            <a:prstGeom prst="rect">
              <a:avLst/>
            </a:prstGeom>
            <a:noFill/>
            <a:ln w="25400">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56678" name="Text Box 6"/>
          <p:cNvSpPr txBox="1">
            <a:spLocks noChangeArrowheads="1"/>
          </p:cNvSpPr>
          <p:nvPr/>
        </p:nvSpPr>
        <p:spPr bwMode="auto">
          <a:xfrm>
            <a:off x="527050" y="2054225"/>
            <a:ext cx="2487613"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167" tIns="48084" rIns="96167" bIns="48084">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buFontTx/>
              <a:buChar char="•"/>
            </a:pPr>
            <a:r>
              <a:rPr lang="en-US" altLang="en-US" sz="4200">
                <a:solidFill>
                  <a:schemeClr val="tx2"/>
                </a:solidFill>
                <a:effectLst/>
              </a:rPr>
              <a:t> </a:t>
            </a:r>
            <a:r>
              <a:rPr lang="en-US" altLang="en-US" sz="3400">
                <a:solidFill>
                  <a:schemeClr val="tx2"/>
                </a:solidFill>
                <a:effectLst/>
              </a:rPr>
              <a:t>Alkalinity</a:t>
            </a:r>
          </a:p>
          <a:p>
            <a:pPr>
              <a:buFontTx/>
              <a:buChar char="•"/>
            </a:pPr>
            <a:r>
              <a:rPr lang="en-US" altLang="en-US" sz="3400">
                <a:solidFill>
                  <a:schemeClr val="tx2"/>
                </a:solidFill>
                <a:effectLst/>
              </a:rPr>
              <a:t> Hardness</a:t>
            </a:r>
          </a:p>
          <a:p>
            <a:pPr>
              <a:buFontTx/>
              <a:buChar char="•"/>
            </a:pPr>
            <a:r>
              <a:rPr lang="en-US" altLang="en-US" sz="3400">
                <a:solidFill>
                  <a:schemeClr val="tx2"/>
                </a:solidFill>
                <a:effectLst/>
              </a:rPr>
              <a:t> Phosphorus</a:t>
            </a:r>
          </a:p>
        </p:txBody>
      </p:sp>
      <p:sp>
        <p:nvSpPr>
          <p:cNvPr id="156679" name="Text Box 7"/>
          <p:cNvSpPr txBox="1">
            <a:spLocks noChangeArrowheads="1"/>
          </p:cNvSpPr>
          <p:nvPr/>
        </p:nvSpPr>
        <p:spPr bwMode="auto">
          <a:xfrm>
            <a:off x="2663825" y="5576888"/>
            <a:ext cx="4014788"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167" tIns="48084" rIns="96167" bIns="48084">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r>
              <a:rPr lang="en-US" altLang="en-US" sz="4200">
                <a:solidFill>
                  <a:schemeClr val="tx2"/>
                </a:solidFill>
                <a:effectLst/>
              </a:rPr>
              <a:t>1.800.ASK UGA1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2495550" y="847725"/>
            <a:ext cx="415766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167" tIns="48084" rIns="96167" bIns="48084">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r>
              <a:rPr lang="en-US" altLang="en-US" sz="4200">
                <a:solidFill>
                  <a:schemeClr val="tx2"/>
                </a:solidFill>
                <a:effectLst/>
              </a:rPr>
              <a:t>More Information</a:t>
            </a:r>
          </a:p>
        </p:txBody>
      </p:sp>
      <p:sp>
        <p:nvSpPr>
          <p:cNvPr id="157699" name="Text Box 3"/>
          <p:cNvSpPr txBox="1">
            <a:spLocks noChangeArrowheads="1"/>
          </p:cNvSpPr>
          <p:nvPr/>
        </p:nvSpPr>
        <p:spPr bwMode="auto">
          <a:xfrm>
            <a:off x="2038350" y="2481263"/>
            <a:ext cx="4767263"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167" tIns="48084" rIns="96167" bIns="48084">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r>
              <a:rPr lang="en-US" altLang="en-US" sz="4200">
                <a:solidFill>
                  <a:schemeClr val="tx2"/>
                </a:solidFill>
                <a:effectLst/>
              </a:rPr>
              <a:t>http://srac.tamu.edu/</a:t>
            </a:r>
          </a:p>
        </p:txBody>
      </p:sp>
      <p:sp>
        <p:nvSpPr>
          <p:cNvPr id="157700" name="Text Box 4"/>
          <p:cNvSpPr txBox="1">
            <a:spLocks noChangeArrowheads="1"/>
          </p:cNvSpPr>
          <p:nvPr/>
        </p:nvSpPr>
        <p:spPr bwMode="auto">
          <a:xfrm>
            <a:off x="307975" y="3600450"/>
            <a:ext cx="883602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167" tIns="48084" rIns="96167" bIns="48084">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r>
              <a:rPr lang="en-US" altLang="en-US" sz="2500">
                <a:solidFill>
                  <a:schemeClr val="tx2"/>
                </a:solidFill>
                <a:effectLst/>
              </a:rPr>
              <a:t>http://county.ces.uga.edu/habersham/aqua/pondmanagement.html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1447800" y="762000"/>
            <a:ext cx="3048000"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6" tIns="45713" rIns="91426" bIns="45713">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70013">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4000">
                <a:effectLst/>
                <a:latin typeface="Arial" charset="0"/>
              </a:rPr>
              <a:t>Which Test?</a:t>
            </a:r>
          </a:p>
        </p:txBody>
      </p:sp>
      <p:sp>
        <p:nvSpPr>
          <p:cNvPr id="158723" name="Text Box 3"/>
          <p:cNvSpPr txBox="1">
            <a:spLocks noChangeArrowheads="1"/>
          </p:cNvSpPr>
          <p:nvPr/>
        </p:nvSpPr>
        <p:spPr bwMode="auto">
          <a:xfrm>
            <a:off x="838200" y="1600200"/>
            <a:ext cx="4548188"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6" tIns="45713" rIns="91426" bIns="45713">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70013">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buFontTx/>
              <a:buChar char="•"/>
            </a:pPr>
            <a:r>
              <a:rPr lang="en-US" altLang="en-US" sz="3200" b="0">
                <a:effectLst/>
                <a:latin typeface="Arial" charset="0"/>
              </a:rPr>
              <a:t> Accurate</a:t>
            </a:r>
          </a:p>
          <a:p>
            <a:pPr eaLnBrk="1" hangingPunct="1">
              <a:buFontTx/>
              <a:buChar char="•"/>
            </a:pPr>
            <a:r>
              <a:rPr lang="en-US" altLang="en-US" sz="3200" b="0">
                <a:effectLst/>
                <a:latin typeface="Arial" charset="0"/>
              </a:rPr>
              <a:t> Approved (EPA, EPD) </a:t>
            </a:r>
          </a:p>
          <a:p>
            <a:pPr eaLnBrk="1" hangingPunct="1">
              <a:buFontTx/>
              <a:buChar char="•"/>
            </a:pPr>
            <a:r>
              <a:rPr lang="en-US" altLang="en-US" sz="3200" b="0">
                <a:effectLst/>
                <a:latin typeface="Arial" charset="0"/>
              </a:rPr>
              <a:t> Fast</a:t>
            </a:r>
          </a:p>
          <a:p>
            <a:pPr eaLnBrk="1" hangingPunct="1">
              <a:buFontTx/>
              <a:buChar char="•"/>
            </a:pPr>
            <a:r>
              <a:rPr lang="en-US" altLang="en-US" sz="3200" b="0">
                <a:effectLst/>
                <a:latin typeface="Arial" charset="0"/>
              </a:rPr>
              <a:t> Simple</a:t>
            </a:r>
          </a:p>
          <a:p>
            <a:pPr eaLnBrk="1" hangingPunct="1">
              <a:buFontTx/>
              <a:buChar char="•"/>
            </a:pPr>
            <a:r>
              <a:rPr lang="en-US" altLang="en-US" sz="3200" b="0">
                <a:effectLst/>
                <a:latin typeface="Arial" charset="0"/>
              </a:rPr>
              <a:t> Field vs. lab</a:t>
            </a:r>
          </a:p>
          <a:p>
            <a:pPr eaLnBrk="1" hangingPunct="1">
              <a:buFontTx/>
              <a:buChar char="•"/>
            </a:pPr>
            <a:r>
              <a:rPr lang="en-US" altLang="en-US" sz="3200" b="0">
                <a:effectLst/>
                <a:latin typeface="Arial" charset="0"/>
              </a:rPr>
              <a:t> Inexpensive</a:t>
            </a:r>
          </a:p>
          <a:p>
            <a:pPr eaLnBrk="1" hangingPunct="1">
              <a:buFontTx/>
              <a:buChar char="•"/>
            </a:pPr>
            <a:r>
              <a:rPr lang="en-US" altLang="en-US" sz="3200" b="0">
                <a:effectLst/>
                <a:latin typeface="Arial" charset="0"/>
              </a:rPr>
              <a:t> Cumbersome</a:t>
            </a:r>
          </a:p>
          <a:p>
            <a:pPr eaLnBrk="1" hangingPunct="1">
              <a:buFontTx/>
              <a:buChar char="•"/>
            </a:pPr>
            <a:r>
              <a:rPr lang="en-US" altLang="en-US" sz="3200" b="0">
                <a:effectLst/>
                <a:latin typeface="Arial" charset="0"/>
              </a:rPr>
              <a:t> Safe</a:t>
            </a:r>
          </a:p>
          <a:p>
            <a:pPr eaLnBrk="1" hangingPunct="1">
              <a:buFontTx/>
              <a:buChar char="•"/>
            </a:pPr>
            <a:r>
              <a:rPr lang="en-US" altLang="en-US" sz="3200" b="0">
                <a:effectLst/>
                <a:latin typeface="Arial" charset="0"/>
              </a:rPr>
              <a:t> Disposal issues</a:t>
            </a:r>
          </a:p>
        </p:txBody>
      </p:sp>
      <p:pic>
        <p:nvPicPr>
          <p:cNvPr id="158724" name="Picture 4" descr="test_resul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3188" y="2598738"/>
            <a:ext cx="3313112" cy="27162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2">
            <a:extLst>
              <a:ext uri="{28A0092B-C50C-407E-A947-70E740481C1C}">
                <a14:useLocalDpi xmlns:a14="http://schemas.microsoft.com/office/drawing/2010/main" val="0"/>
              </a:ext>
            </a:extLst>
          </a:blip>
          <a:srcRect l="30000" t="12500" r="29375" b="20313"/>
          <a:stretch>
            <a:fillRect/>
          </a:stretch>
        </p:blipFill>
        <p:spPr bwMode="auto">
          <a:xfrm>
            <a:off x="3579813" y="508000"/>
            <a:ext cx="3935412" cy="520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9747" name="Text Box 3"/>
          <p:cNvSpPr txBox="1">
            <a:spLocks noChangeArrowheads="1"/>
          </p:cNvSpPr>
          <p:nvPr/>
        </p:nvSpPr>
        <p:spPr bwMode="auto">
          <a:xfrm>
            <a:off x="685800" y="2133600"/>
            <a:ext cx="2641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6" tIns="45713" rIns="91426" bIns="45713">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70013">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4000">
                <a:effectLst/>
                <a:latin typeface="Arial" charset="0"/>
              </a:rPr>
              <a:t>Reference</a:t>
            </a:r>
          </a:p>
          <a:p>
            <a:pPr eaLnBrk="1" hangingPunct="1"/>
            <a:r>
              <a:rPr lang="en-US" altLang="en-US" sz="4000">
                <a:effectLst/>
                <a:latin typeface="Arial" charset="0"/>
              </a:rPr>
              <a:t>Material</a:t>
            </a:r>
          </a:p>
        </p:txBody>
      </p:sp>
      <p:sp>
        <p:nvSpPr>
          <p:cNvPr id="159748" name="Rectangle 4"/>
          <p:cNvSpPr>
            <a:spLocks noChangeArrowheads="1"/>
          </p:cNvSpPr>
          <p:nvPr/>
        </p:nvSpPr>
        <p:spPr bwMode="auto">
          <a:xfrm>
            <a:off x="838200" y="5865813"/>
            <a:ext cx="65706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6" tIns="45713" rIns="91426" bIns="45713">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70013">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3200" b="0">
                <a:effectLst/>
                <a:latin typeface="Arial" charset="0"/>
              </a:rPr>
              <a:t>http://www.cwp.org/IDDE/IDDE.htm</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a:extLst>
              <a:ext uri="{28A0092B-C50C-407E-A947-70E740481C1C}">
                <a14:useLocalDpi xmlns:a14="http://schemas.microsoft.com/office/drawing/2010/main" val="0"/>
              </a:ext>
            </a:extLst>
          </a:blip>
          <a:srcRect l="3125" t="32813" r="11250" b="19531"/>
          <a:stretch>
            <a:fillRect/>
          </a:stretch>
        </p:blipFill>
        <p:spPr bwMode="auto">
          <a:xfrm>
            <a:off x="152400" y="1219200"/>
            <a:ext cx="8686800" cy="386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0771" name="Oval 3"/>
          <p:cNvSpPr>
            <a:spLocks noChangeArrowheads="1"/>
          </p:cNvSpPr>
          <p:nvPr/>
        </p:nvSpPr>
        <p:spPr bwMode="auto">
          <a:xfrm>
            <a:off x="152400" y="2973388"/>
            <a:ext cx="2743200" cy="684212"/>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0772" name="Text Box 4"/>
          <p:cNvSpPr txBox="1">
            <a:spLocks noChangeArrowheads="1"/>
          </p:cNvSpPr>
          <p:nvPr/>
        </p:nvSpPr>
        <p:spPr bwMode="auto">
          <a:xfrm>
            <a:off x="1828800" y="381000"/>
            <a:ext cx="52482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6" tIns="45713" rIns="91426" bIns="45713">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70013">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4000">
                <a:effectLst/>
                <a:latin typeface="Arial" charset="0"/>
              </a:rPr>
              <a:t>Laboratory Chemicals</a:t>
            </a:r>
          </a:p>
        </p:txBody>
      </p:sp>
      <p:sp>
        <p:nvSpPr>
          <p:cNvPr id="160773" name="Line 5"/>
          <p:cNvSpPr>
            <a:spLocks noChangeShapeType="1"/>
          </p:cNvSpPr>
          <p:nvPr/>
        </p:nvSpPr>
        <p:spPr bwMode="auto">
          <a:xfrm flipV="1">
            <a:off x="838200" y="4876800"/>
            <a:ext cx="8382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0774" name="Text Box 6"/>
          <p:cNvSpPr txBox="1">
            <a:spLocks noChangeArrowheads="1"/>
          </p:cNvSpPr>
          <p:nvPr/>
        </p:nvSpPr>
        <p:spPr bwMode="auto">
          <a:xfrm>
            <a:off x="1519238" y="5576888"/>
            <a:ext cx="6076950" cy="65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167" tIns="48084" rIns="96167" bIns="48084">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r>
              <a:rPr lang="en-US" altLang="en-US" sz="3400" b="0">
                <a:effectLst/>
                <a:latin typeface="Garamond" charset="0"/>
              </a:rPr>
              <a:t>Avoid hazardous materials if possible</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2">
            <a:extLst>
              <a:ext uri="{28A0092B-C50C-407E-A947-70E740481C1C}">
                <a14:useLocalDpi xmlns:a14="http://schemas.microsoft.com/office/drawing/2010/main" val="0"/>
              </a:ext>
            </a:extLst>
          </a:blip>
          <a:srcRect l="14375" t="22656" r="14375" b="8594"/>
          <a:stretch>
            <a:fillRect/>
          </a:stretch>
        </p:blipFill>
        <p:spPr bwMode="auto">
          <a:xfrm>
            <a:off x="1366838" y="1176338"/>
            <a:ext cx="6710362"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1795" name="Line 3"/>
          <p:cNvSpPr>
            <a:spLocks noChangeShapeType="1"/>
          </p:cNvSpPr>
          <p:nvPr/>
        </p:nvSpPr>
        <p:spPr bwMode="auto">
          <a:xfrm>
            <a:off x="4038600" y="4459288"/>
            <a:ext cx="760413"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1796" name="Text Box 4"/>
          <p:cNvSpPr txBox="1">
            <a:spLocks noChangeArrowheads="1"/>
          </p:cNvSpPr>
          <p:nvPr/>
        </p:nvSpPr>
        <p:spPr bwMode="auto">
          <a:xfrm>
            <a:off x="2282825" y="250825"/>
            <a:ext cx="4110038" cy="72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167" tIns="48084" rIns="96167" bIns="48084">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r>
              <a:rPr lang="en-US" altLang="en-US" sz="3800" b="0">
                <a:effectLst/>
                <a:latin typeface="Garamond" charset="0"/>
              </a:rPr>
              <a:t>Directions and Safety </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rrowheads="1"/>
          </p:cNvSpPr>
          <p:nvPr>
            <p:ph type="title"/>
          </p:nvPr>
        </p:nvSpPr>
        <p:spPr>
          <a:xfrm>
            <a:off x="457200" y="304800"/>
            <a:ext cx="7940675" cy="1143000"/>
          </a:xfrm>
        </p:spPr>
        <p:txBody>
          <a:bodyPr/>
          <a:lstStyle/>
          <a:p>
            <a:r>
              <a:rPr lang="en-US" altLang="en-US" sz="4000"/>
              <a:t>Sampling Requirements</a:t>
            </a:r>
            <a:br>
              <a:rPr lang="en-US" altLang="en-US" sz="4000"/>
            </a:br>
            <a:r>
              <a:rPr lang="en-US" altLang="en-US" sz="4000" b="0"/>
              <a:t>Sampling Methods</a:t>
            </a:r>
          </a:p>
        </p:txBody>
      </p:sp>
      <p:pic>
        <p:nvPicPr>
          <p:cNvPr id="162819" name="Picture 3"/>
          <p:cNvPicPr>
            <a:picLocks noChangeAspect="1" noChangeArrowheads="1"/>
          </p:cNvPicPr>
          <p:nvPr/>
        </p:nvPicPr>
        <p:blipFill>
          <a:blip r:embed="rId3">
            <a:extLst>
              <a:ext uri="{28A0092B-C50C-407E-A947-70E740481C1C}">
                <a14:useLocalDpi xmlns:a14="http://schemas.microsoft.com/office/drawing/2010/main" val="0"/>
              </a:ext>
            </a:extLst>
          </a:blip>
          <a:srcRect r="19879"/>
          <a:stretch>
            <a:fillRect/>
          </a:stretch>
        </p:blipFill>
        <p:spPr bwMode="auto">
          <a:xfrm>
            <a:off x="4267200" y="1676400"/>
            <a:ext cx="4606925" cy="47402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2820" name="Text Box 4"/>
          <p:cNvSpPr txBox="1">
            <a:spLocks noChangeArrowheads="1"/>
          </p:cNvSpPr>
          <p:nvPr/>
        </p:nvSpPr>
        <p:spPr bwMode="auto">
          <a:xfrm>
            <a:off x="228600" y="1676400"/>
            <a:ext cx="3962400" cy="484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6" tIns="45713" rIns="91426" bIns="45713">
            <a:spAutoFit/>
          </a:bodyPr>
          <a:lstStyle>
            <a:lvl1pPr marL="288925" indent="-288925">
              <a:tabLst>
                <a:tab pos="288925" algn="l"/>
              </a:tabLst>
              <a:defRPr sz="2400">
                <a:solidFill>
                  <a:schemeClr val="tx1"/>
                </a:solidFill>
                <a:latin typeface="Times New Roman" charset="0"/>
              </a:defRPr>
            </a:lvl1pPr>
            <a:lvl2pPr>
              <a:tabLst>
                <a:tab pos="288925" algn="l"/>
              </a:tabLst>
              <a:defRPr sz="2400">
                <a:solidFill>
                  <a:schemeClr val="tx1"/>
                </a:solidFill>
                <a:latin typeface="Times New Roman" charset="0"/>
              </a:defRPr>
            </a:lvl2pPr>
            <a:lvl3pPr>
              <a:tabLst>
                <a:tab pos="288925" algn="l"/>
              </a:tabLst>
              <a:defRPr sz="2400">
                <a:solidFill>
                  <a:schemeClr val="tx1"/>
                </a:solidFill>
                <a:latin typeface="Times New Roman" charset="0"/>
              </a:defRPr>
            </a:lvl3pPr>
            <a:lvl4pPr marL="1370013">
              <a:tabLst>
                <a:tab pos="288925" algn="l"/>
              </a:tabLst>
              <a:defRPr sz="2400">
                <a:solidFill>
                  <a:schemeClr val="tx1"/>
                </a:solidFill>
                <a:latin typeface="Times New Roman" charset="0"/>
              </a:defRPr>
            </a:lvl4pPr>
            <a:lvl5pPr>
              <a:tabLst>
                <a:tab pos="288925" algn="l"/>
              </a:tabLst>
              <a:defRPr sz="2400">
                <a:solidFill>
                  <a:schemeClr val="tx1"/>
                </a:solidFill>
                <a:latin typeface="Times New Roman" charset="0"/>
              </a:defRPr>
            </a:lvl5pPr>
            <a:lvl6pPr fontAlgn="base">
              <a:spcBef>
                <a:spcPct val="0"/>
              </a:spcBef>
              <a:spcAft>
                <a:spcPct val="0"/>
              </a:spcAft>
              <a:tabLst>
                <a:tab pos="288925" algn="l"/>
              </a:tabLst>
              <a:defRPr sz="2400">
                <a:solidFill>
                  <a:schemeClr val="tx1"/>
                </a:solidFill>
                <a:latin typeface="Times New Roman" charset="0"/>
              </a:defRPr>
            </a:lvl6pPr>
            <a:lvl7pPr fontAlgn="base">
              <a:spcBef>
                <a:spcPct val="0"/>
              </a:spcBef>
              <a:spcAft>
                <a:spcPct val="0"/>
              </a:spcAft>
              <a:tabLst>
                <a:tab pos="288925" algn="l"/>
              </a:tabLst>
              <a:defRPr sz="2400">
                <a:solidFill>
                  <a:schemeClr val="tx1"/>
                </a:solidFill>
                <a:latin typeface="Times New Roman" charset="0"/>
              </a:defRPr>
            </a:lvl7pPr>
            <a:lvl8pPr fontAlgn="base">
              <a:spcBef>
                <a:spcPct val="0"/>
              </a:spcBef>
              <a:spcAft>
                <a:spcPct val="0"/>
              </a:spcAft>
              <a:tabLst>
                <a:tab pos="288925" algn="l"/>
              </a:tabLst>
              <a:defRPr sz="2400">
                <a:solidFill>
                  <a:schemeClr val="tx1"/>
                </a:solidFill>
                <a:latin typeface="Times New Roman" charset="0"/>
              </a:defRPr>
            </a:lvl8pPr>
            <a:lvl9pPr fontAlgn="base">
              <a:spcBef>
                <a:spcPct val="0"/>
              </a:spcBef>
              <a:spcAft>
                <a:spcPct val="0"/>
              </a:spcAft>
              <a:tabLst>
                <a:tab pos="288925" algn="l"/>
              </a:tabLst>
              <a:defRPr sz="2400">
                <a:solidFill>
                  <a:schemeClr val="tx1"/>
                </a:solidFill>
                <a:latin typeface="Times New Roman" charset="0"/>
              </a:defRPr>
            </a:lvl9pPr>
          </a:lstStyle>
          <a:p>
            <a:pPr eaLnBrk="1" hangingPunct="1">
              <a:spcBef>
                <a:spcPct val="50000"/>
              </a:spcBef>
              <a:buClr>
                <a:schemeClr val="tx1"/>
              </a:buClr>
              <a:buFontTx/>
              <a:buChar char="•"/>
            </a:pPr>
            <a:r>
              <a:rPr lang="en-US" altLang="en-US" b="0">
                <a:effectLst/>
                <a:latin typeface="Tahoma" charset="0"/>
              </a:rPr>
              <a:t>Collect sample where </a:t>
            </a:r>
            <a:br>
              <a:rPr lang="en-US" altLang="en-US" b="0">
                <a:effectLst/>
                <a:latin typeface="Tahoma" charset="0"/>
              </a:rPr>
            </a:br>
            <a:r>
              <a:rPr lang="en-US" altLang="en-US" b="0">
                <a:effectLst/>
                <a:latin typeface="Tahoma" charset="0"/>
              </a:rPr>
              <a:t>stream is well mixed </a:t>
            </a:r>
          </a:p>
          <a:p>
            <a:pPr eaLnBrk="1" hangingPunct="1">
              <a:spcBef>
                <a:spcPct val="50000"/>
              </a:spcBef>
              <a:buClr>
                <a:schemeClr val="tx1"/>
              </a:buClr>
              <a:buFontTx/>
              <a:buChar char="•"/>
            </a:pPr>
            <a:r>
              <a:rPr lang="en-US" altLang="en-US" b="0">
                <a:effectLst/>
                <a:latin typeface="Tahoma" charset="0"/>
              </a:rPr>
              <a:t>Sample from horizontal     </a:t>
            </a:r>
            <a:br>
              <a:rPr lang="en-US" altLang="en-US" b="0">
                <a:effectLst/>
                <a:latin typeface="Tahoma" charset="0"/>
              </a:rPr>
            </a:br>
            <a:r>
              <a:rPr lang="en-US" altLang="en-US" b="0">
                <a:effectLst/>
                <a:latin typeface="Tahoma" charset="0"/>
              </a:rPr>
              <a:t>and vertical center of flow</a:t>
            </a:r>
          </a:p>
          <a:p>
            <a:pPr eaLnBrk="1" hangingPunct="1">
              <a:spcBef>
                <a:spcPct val="50000"/>
              </a:spcBef>
              <a:buClr>
                <a:schemeClr val="tx1"/>
              </a:buClr>
              <a:buFontTx/>
              <a:buChar char="•"/>
            </a:pPr>
            <a:r>
              <a:rPr lang="en-US" altLang="en-US" b="0">
                <a:effectLst/>
                <a:latin typeface="Tahoma" charset="0"/>
              </a:rPr>
              <a:t>Don’t stir sediment at</a:t>
            </a:r>
            <a:br>
              <a:rPr lang="en-US" altLang="en-US" b="0">
                <a:effectLst/>
                <a:latin typeface="Tahoma" charset="0"/>
              </a:rPr>
            </a:br>
            <a:r>
              <a:rPr lang="en-US" altLang="en-US" b="0">
                <a:effectLst/>
                <a:latin typeface="Tahoma" charset="0"/>
              </a:rPr>
              <a:t>bottom of stream</a:t>
            </a:r>
          </a:p>
          <a:p>
            <a:pPr eaLnBrk="1" hangingPunct="1">
              <a:spcBef>
                <a:spcPct val="50000"/>
              </a:spcBef>
              <a:buClr>
                <a:schemeClr val="tx1"/>
              </a:buClr>
              <a:buFontTx/>
              <a:buChar char="•"/>
            </a:pPr>
            <a:r>
              <a:rPr lang="en-US" altLang="en-US" b="0">
                <a:effectLst/>
                <a:latin typeface="Tahoma" charset="0"/>
              </a:rPr>
              <a:t>Face sampling container</a:t>
            </a:r>
            <a:br>
              <a:rPr lang="en-US" altLang="en-US" b="0">
                <a:effectLst/>
                <a:latin typeface="Tahoma" charset="0"/>
              </a:rPr>
            </a:br>
            <a:r>
              <a:rPr lang="en-US" altLang="en-US" b="0">
                <a:effectLst/>
                <a:latin typeface="Tahoma" charset="0"/>
              </a:rPr>
              <a:t>upstream</a:t>
            </a:r>
          </a:p>
          <a:p>
            <a:pPr eaLnBrk="1" hangingPunct="1">
              <a:spcBef>
                <a:spcPct val="50000"/>
              </a:spcBef>
              <a:buClr>
                <a:schemeClr val="tx1"/>
              </a:buClr>
              <a:buFontTx/>
              <a:buChar char="•"/>
            </a:pPr>
            <a:r>
              <a:rPr lang="en-US" altLang="en-US" b="0">
                <a:effectLst/>
                <a:latin typeface="Tahoma" charset="0"/>
              </a:rPr>
              <a:t>Keep samples free of</a:t>
            </a:r>
            <a:br>
              <a:rPr lang="en-US" altLang="en-US" b="0">
                <a:effectLst/>
                <a:latin typeface="Tahoma" charset="0"/>
              </a:rPr>
            </a:br>
            <a:r>
              <a:rPr lang="en-US" altLang="en-US" b="0">
                <a:effectLst/>
                <a:latin typeface="Tahoma" charset="0"/>
              </a:rPr>
              <a:t>floating debris</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rrowheads="1"/>
          </p:cNvSpPr>
          <p:nvPr>
            <p:ph type="title"/>
          </p:nvPr>
        </p:nvSpPr>
        <p:spPr>
          <a:xfrm>
            <a:off x="458788" y="273050"/>
            <a:ext cx="8228012" cy="1144588"/>
          </a:xfrm>
        </p:spPr>
        <p:txBody>
          <a:bodyPr/>
          <a:lstStyle/>
          <a:p>
            <a:r>
              <a:rPr lang="en-US" altLang="en-US"/>
              <a:t>Recommended Procedures</a:t>
            </a:r>
          </a:p>
        </p:txBody>
      </p:sp>
      <p:sp>
        <p:nvSpPr>
          <p:cNvPr id="164867" name="Rectangle 3"/>
          <p:cNvSpPr>
            <a:spLocks noGrp="1" noChangeArrowheads="1"/>
          </p:cNvSpPr>
          <p:nvPr>
            <p:ph type="body" idx="1"/>
          </p:nvPr>
        </p:nvSpPr>
        <p:spPr>
          <a:xfrm>
            <a:off x="458788" y="1600200"/>
            <a:ext cx="8228012" cy="4525963"/>
          </a:xfrm>
        </p:spPr>
        <p:txBody>
          <a:bodyPr/>
          <a:lstStyle/>
          <a:p>
            <a:pPr>
              <a:buClr>
                <a:schemeClr val="tx1"/>
              </a:buClr>
            </a:pPr>
            <a:r>
              <a:rPr lang="en-US" altLang="en-US"/>
              <a:t>Samples and equipment should be cleaned prior to use </a:t>
            </a:r>
          </a:p>
          <a:p>
            <a:pPr>
              <a:buClr>
                <a:schemeClr val="tx1"/>
              </a:buClr>
            </a:pPr>
            <a:r>
              <a:rPr lang="en-US" altLang="en-US"/>
              <a:t>Label sample containers before sampling</a:t>
            </a:r>
          </a:p>
          <a:p>
            <a:pPr>
              <a:buClr>
                <a:schemeClr val="tx1"/>
              </a:buClr>
            </a:pPr>
            <a:r>
              <a:rPr lang="en-US" altLang="en-US"/>
              <a:t>Avoid touching the inside of the container</a:t>
            </a:r>
          </a:p>
          <a:p>
            <a:pPr>
              <a:buClr>
                <a:schemeClr val="tx1"/>
              </a:buClr>
            </a:pPr>
            <a:r>
              <a:rPr lang="en-US" altLang="en-US"/>
              <a:t>Use safety precautions</a:t>
            </a:r>
          </a:p>
          <a:p>
            <a:pPr>
              <a:buClr>
                <a:schemeClr val="tx1"/>
              </a:buClr>
            </a:pPr>
            <a:r>
              <a:rPr lang="en-US" altLang="en-US"/>
              <a:t>Analyze immediately and record results</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2206625" y="508000"/>
            <a:ext cx="4010025"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6" tIns="45713" rIns="91426" bIns="45713">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70013">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3200" b="0">
                <a:solidFill>
                  <a:schemeClr val="tx2"/>
                </a:solidFill>
                <a:effectLst/>
                <a:latin typeface="Arial" charset="0"/>
              </a:rPr>
              <a:t>Test Strips and meters</a:t>
            </a:r>
          </a:p>
        </p:txBody>
      </p:sp>
      <p:pic>
        <p:nvPicPr>
          <p:cNvPr id="166915" name="Picture 3"/>
          <p:cNvPicPr>
            <a:picLocks noChangeAspect="1" noChangeArrowheads="1"/>
          </p:cNvPicPr>
          <p:nvPr/>
        </p:nvPicPr>
        <p:blipFill>
          <a:blip r:embed="rId2">
            <a:extLst>
              <a:ext uri="{28A0092B-C50C-407E-A947-70E740481C1C}">
                <a14:useLocalDpi xmlns:a14="http://schemas.microsoft.com/office/drawing/2010/main" val="0"/>
              </a:ext>
            </a:extLst>
          </a:blip>
          <a:srcRect l="18750" t="35156" r="20000" b="17188"/>
          <a:stretch>
            <a:fillRect/>
          </a:stretch>
        </p:blipFill>
        <p:spPr bwMode="auto">
          <a:xfrm>
            <a:off x="762000" y="1295400"/>
            <a:ext cx="74676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2"/>
          <p:cNvSpPr txBox="1">
            <a:spLocks noChangeArrowheads="1"/>
          </p:cNvSpPr>
          <p:nvPr/>
        </p:nvSpPr>
        <p:spPr bwMode="auto">
          <a:xfrm>
            <a:off x="2206625" y="1711325"/>
            <a:ext cx="135572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6" tIns="45713" rIns="91426" bIns="45713">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70013">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4000" b="0">
                <a:solidFill>
                  <a:schemeClr val="tx2"/>
                </a:solidFill>
                <a:effectLst/>
                <a:latin typeface="Arial" charset="0"/>
              </a:rPr>
              <a:t>Maps</a:t>
            </a:r>
          </a:p>
        </p:txBody>
      </p:sp>
      <p:sp>
        <p:nvSpPr>
          <p:cNvPr id="167939" name="Text Box 3"/>
          <p:cNvSpPr txBox="1">
            <a:spLocks noChangeArrowheads="1"/>
          </p:cNvSpPr>
          <p:nvPr/>
        </p:nvSpPr>
        <p:spPr bwMode="auto">
          <a:xfrm>
            <a:off x="822325" y="3086100"/>
            <a:ext cx="8321675" cy="31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6" tIns="45713" rIns="91426" bIns="45713">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70013">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buFontTx/>
              <a:buChar char="•"/>
            </a:pPr>
            <a:r>
              <a:rPr lang="en-US" altLang="en-US" sz="3200" b="0">
                <a:effectLst/>
                <a:latin typeface="Arial" charset="0"/>
              </a:rPr>
              <a:t> Private property </a:t>
            </a:r>
          </a:p>
          <a:p>
            <a:pPr eaLnBrk="1" hangingPunct="1">
              <a:buFontTx/>
              <a:buChar char="•"/>
            </a:pPr>
            <a:r>
              <a:rPr lang="en-US" altLang="en-US" sz="3200" b="0">
                <a:effectLst/>
                <a:latin typeface="Arial" charset="0"/>
              </a:rPr>
              <a:t> Significance/convinence</a:t>
            </a:r>
          </a:p>
          <a:p>
            <a:pPr eaLnBrk="1" hangingPunct="1">
              <a:buFontTx/>
              <a:buChar char="•"/>
            </a:pPr>
            <a:r>
              <a:rPr lang="en-US" altLang="en-US" sz="3200" b="0">
                <a:effectLst/>
                <a:latin typeface="Arial" charset="0"/>
              </a:rPr>
              <a:t> Impaired streams (TMDL, Watershed 	Assessment, previous volunteers)</a:t>
            </a:r>
          </a:p>
          <a:p>
            <a:pPr eaLnBrk="1" hangingPunct="1">
              <a:buFontTx/>
              <a:buChar char="•"/>
            </a:pPr>
            <a:r>
              <a:rPr lang="en-US" altLang="en-US" sz="3200" b="0">
                <a:effectLst/>
                <a:latin typeface="Arial" charset="0"/>
              </a:rPr>
              <a:t> Associated Land Uses</a:t>
            </a:r>
          </a:p>
          <a:p>
            <a:pPr eaLnBrk="1" hangingPunct="1">
              <a:buFontTx/>
              <a:buChar char="•"/>
            </a:pPr>
            <a:r>
              <a:rPr lang="en-US" altLang="en-US" sz="3200" b="0">
                <a:effectLst/>
                <a:latin typeface="Arial" charset="0"/>
              </a:rPr>
              <a:t> Identify location (GPS)</a:t>
            </a:r>
          </a:p>
        </p:txBody>
      </p:sp>
      <p:pic>
        <p:nvPicPr>
          <p:cNvPr id="167940" name="Picture 4" descr="UpperAltamaha303d305b_Page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5188" y="336550"/>
            <a:ext cx="2611437" cy="3638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4"/>
          <p:cNvSpPr>
            <a:spLocks noGrp="1" noChangeArrowheads="1"/>
          </p:cNvSpPr>
          <p:nvPr>
            <p:ph type="body" sz="half" idx="2"/>
          </p:nvPr>
        </p:nvSpPr>
        <p:spPr>
          <a:xfrm>
            <a:off x="4191000" y="1981200"/>
            <a:ext cx="3505200" cy="4114800"/>
          </a:xfrm>
        </p:spPr>
        <p:txBody>
          <a:bodyPr/>
          <a:lstStyle/>
          <a:p>
            <a:pPr>
              <a:lnSpc>
                <a:spcPct val="90000"/>
              </a:lnSpc>
              <a:buFont typeface="Wingdings" charset="2"/>
              <a:buNone/>
            </a:pPr>
            <a:r>
              <a:rPr lang="en-US" altLang="en-US" sz="2000" b="1"/>
              <a:t>What</a:t>
            </a:r>
          </a:p>
          <a:p>
            <a:pPr>
              <a:lnSpc>
                <a:spcPct val="90000"/>
              </a:lnSpc>
              <a:buClr>
                <a:schemeClr val="tx1"/>
              </a:buClr>
            </a:pPr>
            <a:r>
              <a:rPr lang="en-US" altLang="en-US" sz="2000"/>
              <a:t>Visual &amp; physical evaluation of stream conditions</a:t>
            </a:r>
          </a:p>
          <a:p>
            <a:pPr>
              <a:lnSpc>
                <a:spcPct val="90000"/>
              </a:lnSpc>
              <a:buFont typeface="Wingdings" charset="2"/>
              <a:buNone/>
            </a:pPr>
            <a:r>
              <a:rPr lang="en-US" altLang="en-US" sz="2000" b="1"/>
              <a:t>Why</a:t>
            </a:r>
          </a:p>
          <a:p>
            <a:pPr>
              <a:lnSpc>
                <a:spcPct val="90000"/>
              </a:lnSpc>
              <a:buClr>
                <a:schemeClr val="tx1"/>
              </a:buClr>
            </a:pPr>
            <a:r>
              <a:rPr lang="en-US" altLang="en-US" sz="2000"/>
              <a:t>Critical water pollutants and habitat damage, such as sedimentation, erosion and excessive nutrients, can be detected through the visual survey</a:t>
            </a:r>
          </a:p>
          <a:p>
            <a:pPr>
              <a:lnSpc>
                <a:spcPct val="90000"/>
              </a:lnSpc>
              <a:buFont typeface="Wingdings" charset="2"/>
              <a:buNone/>
            </a:pPr>
            <a:r>
              <a:rPr lang="en-US" altLang="en-US" sz="2000" b="1"/>
              <a:t>How Often</a:t>
            </a:r>
          </a:p>
          <a:p>
            <a:pPr>
              <a:lnSpc>
                <a:spcPct val="90000"/>
              </a:lnSpc>
              <a:buClr>
                <a:schemeClr val="tx1"/>
              </a:buClr>
            </a:pPr>
            <a:r>
              <a:rPr lang="en-US" altLang="en-US" sz="2000"/>
              <a:t>Quarterly or once every season</a:t>
            </a:r>
            <a:endParaRPr lang="en-US" altLang="en-US" sz="2400"/>
          </a:p>
        </p:txBody>
      </p:sp>
      <p:pic>
        <p:nvPicPr>
          <p:cNvPr id="53257" name="Picture 9" descr="PPP0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57400"/>
            <a:ext cx="4038600" cy="3744913"/>
          </a:xfrm>
          <a:prstGeom prst="rect">
            <a:avLst/>
          </a:prstGeom>
          <a:noFill/>
          <a:extLst>
            <a:ext uri="{909E8E84-426E-40DD-AFC4-6F175D3DCCD1}">
              <a14:hiddenFill xmlns:a14="http://schemas.microsoft.com/office/drawing/2010/main">
                <a:solidFill>
                  <a:srgbClr val="FFFFFF"/>
                </a:solidFill>
              </a14:hiddenFill>
            </a:ext>
          </a:extLst>
        </p:spPr>
      </p:pic>
      <p:sp>
        <p:nvSpPr>
          <p:cNvPr id="53258" name="Rectangle 10"/>
          <p:cNvSpPr>
            <a:spLocks noGrp="1" noRot="1" noChangeArrowheads="1"/>
          </p:cNvSpPr>
          <p:nvPr>
            <p:ph type="title"/>
          </p:nvPr>
        </p:nvSpPr>
        <p:spPr/>
        <p:txBody>
          <a:bodyPr/>
          <a:lstStyle/>
          <a:p>
            <a:r>
              <a:rPr lang="en-US" altLang="en-US"/>
              <a:t>Visual Stream Assessment</a:t>
            </a:r>
          </a:p>
        </p:txBody>
      </p:sp>
    </p:spTree>
  </p:cSld>
  <p:clrMapOvr>
    <a:masterClrMapping/>
  </p:clrMapOvr>
  <p:transition advClick="0"/>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838200" y="152400"/>
            <a:ext cx="7772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62" tIns="46031" rIns="92062" bIns="46031" anchor="ctr"/>
          <a:lstStyle>
            <a:lvl1pPr algn="ctr">
              <a:defRPr sz="4400" b="1">
                <a:solidFill>
                  <a:schemeClr val="tx2"/>
                </a:solidFill>
                <a:effectLst>
                  <a:outerShdw blurRad="38100" dist="38100" dir="2700000" algn="tl">
                    <a:srgbClr val="000000"/>
                  </a:outerShdw>
                </a:effectLst>
                <a:latin typeface="Garamond" charset="0"/>
              </a:defRPr>
            </a:lvl1pPr>
            <a:lvl2pPr algn="ctr">
              <a:defRPr sz="4400" b="1">
                <a:solidFill>
                  <a:schemeClr val="tx2"/>
                </a:solidFill>
                <a:effectLst>
                  <a:outerShdw blurRad="38100" dist="38100" dir="2700000" algn="tl">
                    <a:srgbClr val="000000"/>
                  </a:outerShdw>
                </a:effectLst>
                <a:latin typeface="Garamond" charset="0"/>
              </a:defRPr>
            </a:lvl2pPr>
            <a:lvl3pPr algn="ctr">
              <a:defRPr sz="4400" b="1">
                <a:solidFill>
                  <a:schemeClr val="tx2"/>
                </a:solidFill>
                <a:effectLst>
                  <a:outerShdw blurRad="38100" dist="38100" dir="2700000" algn="tl">
                    <a:srgbClr val="000000"/>
                  </a:outerShdw>
                </a:effectLst>
                <a:latin typeface="Garamond" charset="0"/>
              </a:defRPr>
            </a:lvl3pPr>
            <a:lvl4pPr algn="ctr">
              <a:defRPr sz="4400" b="1">
                <a:solidFill>
                  <a:schemeClr val="tx2"/>
                </a:solidFill>
                <a:effectLst>
                  <a:outerShdw blurRad="38100" dist="38100" dir="2700000" algn="tl">
                    <a:srgbClr val="000000"/>
                  </a:outerShdw>
                </a:effectLst>
                <a:latin typeface="Garamond" charset="0"/>
              </a:defRPr>
            </a:lvl4pPr>
            <a:lvl5pPr algn="ctr">
              <a:defRPr sz="4400" b="1">
                <a:solidFill>
                  <a:schemeClr val="tx2"/>
                </a:solidFill>
                <a:effectLst>
                  <a:outerShdw blurRad="38100" dist="38100" dir="2700000" algn="tl">
                    <a:srgbClr val="000000"/>
                  </a:outerShdw>
                </a:effectLst>
                <a:latin typeface="Garamond"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r>
              <a:rPr lang="en-US" altLang="en-US">
                <a:solidFill>
                  <a:schemeClr val="tx1"/>
                </a:solidFill>
              </a:rPr>
              <a:t>Targeted Sampling</a:t>
            </a:r>
          </a:p>
        </p:txBody>
      </p:sp>
      <p:sp>
        <p:nvSpPr>
          <p:cNvPr id="168963" name="Rectangle 3"/>
          <p:cNvSpPr>
            <a:spLocks noChangeArrowheads="1"/>
          </p:cNvSpPr>
          <p:nvPr/>
        </p:nvSpPr>
        <p:spPr bwMode="auto">
          <a:xfrm>
            <a:off x="457200" y="1447800"/>
            <a:ext cx="8162925" cy="4338638"/>
          </a:xfrm>
          <a:prstGeom prst="rect">
            <a:avLst/>
          </a:prstGeom>
          <a:solidFill>
            <a:srgbClr val="B2B2B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6" tIns="45713" rIns="91426" bIns="45713"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70013">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lgn="ctr"/>
            <a:endParaRPr lang="en-US" altLang="en-US" sz="3200">
              <a:solidFill>
                <a:srgbClr val="99FFCC"/>
              </a:solidFill>
              <a:effectLst/>
              <a:latin typeface="Arial" charset="0"/>
            </a:endParaRPr>
          </a:p>
        </p:txBody>
      </p:sp>
      <p:pic>
        <p:nvPicPr>
          <p:cNvPr id="168964" name="Picture 4" descr="MCj0351314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825" y="1470025"/>
            <a:ext cx="1014413" cy="1246188"/>
          </a:xfrm>
          <a:prstGeom prst="rect">
            <a:avLst/>
          </a:prstGeom>
          <a:noFill/>
          <a:extLst>
            <a:ext uri="{909E8E84-426E-40DD-AFC4-6F175D3DCCD1}">
              <a14:hiddenFill xmlns:a14="http://schemas.microsoft.com/office/drawing/2010/main">
                <a:solidFill>
                  <a:srgbClr val="FFFFFF"/>
                </a:solidFill>
              </a14:hiddenFill>
            </a:ext>
          </a:extLst>
        </p:spPr>
      </p:pic>
      <p:pic>
        <p:nvPicPr>
          <p:cNvPr id="168965" name="Picture 5" descr="MCSY00600_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3025" y="1868488"/>
            <a:ext cx="1425575" cy="890587"/>
          </a:xfrm>
          <a:prstGeom prst="rect">
            <a:avLst/>
          </a:prstGeom>
          <a:noFill/>
          <a:extLst>
            <a:ext uri="{909E8E84-426E-40DD-AFC4-6F175D3DCCD1}">
              <a14:hiddenFill xmlns:a14="http://schemas.microsoft.com/office/drawing/2010/main">
                <a:solidFill>
                  <a:srgbClr val="FFFFFF"/>
                </a:solidFill>
              </a14:hiddenFill>
            </a:ext>
          </a:extLst>
        </p:spPr>
      </p:pic>
      <p:sp>
        <p:nvSpPr>
          <p:cNvPr id="168966" name="Freeform 6"/>
          <p:cNvSpPr>
            <a:spLocks/>
          </p:cNvSpPr>
          <p:nvPr/>
        </p:nvSpPr>
        <p:spPr bwMode="auto">
          <a:xfrm>
            <a:off x="4256088" y="1479550"/>
            <a:ext cx="1301750" cy="4838700"/>
          </a:xfrm>
          <a:custGeom>
            <a:avLst/>
            <a:gdLst>
              <a:gd name="T0" fmla="*/ 775 w 820"/>
              <a:gd name="T1" fmla="*/ 0 h 2765"/>
              <a:gd name="T2" fmla="*/ 0 w 820"/>
              <a:gd name="T3" fmla="*/ 1299 h 2765"/>
              <a:gd name="T4" fmla="*/ 775 w 820"/>
              <a:gd name="T5" fmla="*/ 2053 h 2765"/>
              <a:gd name="T6" fmla="*/ 272 w 820"/>
              <a:gd name="T7" fmla="*/ 2765 h 2765"/>
            </a:gdLst>
            <a:ahLst/>
            <a:cxnLst>
              <a:cxn ang="0">
                <a:pos x="T0" y="T1"/>
              </a:cxn>
              <a:cxn ang="0">
                <a:pos x="T2" y="T3"/>
              </a:cxn>
              <a:cxn ang="0">
                <a:pos x="T4" y="T5"/>
              </a:cxn>
              <a:cxn ang="0">
                <a:pos x="T6" y="T7"/>
              </a:cxn>
            </a:cxnLst>
            <a:rect l="0" t="0" r="r" b="b"/>
            <a:pathLst>
              <a:path w="820" h="2765">
                <a:moveTo>
                  <a:pt x="775" y="0"/>
                </a:moveTo>
                <a:cubicBezTo>
                  <a:pt x="387" y="478"/>
                  <a:pt x="0" y="957"/>
                  <a:pt x="0" y="1299"/>
                </a:cubicBezTo>
                <a:cubicBezTo>
                  <a:pt x="0" y="1641"/>
                  <a:pt x="730" y="1809"/>
                  <a:pt x="775" y="2053"/>
                </a:cubicBezTo>
                <a:cubicBezTo>
                  <a:pt x="820" y="2297"/>
                  <a:pt x="352" y="2650"/>
                  <a:pt x="272" y="2765"/>
                </a:cubicBezTo>
              </a:path>
            </a:pathLst>
          </a:custGeom>
          <a:noFill/>
          <a:ln w="241300" cmpd="sng">
            <a:solidFill>
              <a:srgbClr val="00FFFF"/>
            </a:solidFill>
            <a:round/>
            <a:headEnd/>
            <a:tailEnd type="triangl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8967" name="Freeform 7"/>
          <p:cNvSpPr>
            <a:spLocks/>
          </p:cNvSpPr>
          <p:nvPr/>
        </p:nvSpPr>
        <p:spPr bwMode="auto">
          <a:xfrm>
            <a:off x="1350963" y="2992438"/>
            <a:ext cx="1531937" cy="698500"/>
          </a:xfrm>
          <a:custGeom>
            <a:avLst/>
            <a:gdLst>
              <a:gd name="T0" fmla="*/ 144 w 965"/>
              <a:gd name="T1" fmla="*/ 0 h 440"/>
              <a:gd name="T2" fmla="*/ 332 w 965"/>
              <a:gd name="T3" fmla="*/ 52 h 440"/>
              <a:gd name="T4" fmla="*/ 427 w 965"/>
              <a:gd name="T5" fmla="*/ 136 h 440"/>
              <a:gd name="T6" fmla="*/ 846 w 965"/>
              <a:gd name="T7" fmla="*/ 63 h 440"/>
              <a:gd name="T8" fmla="*/ 877 w 965"/>
              <a:gd name="T9" fmla="*/ 105 h 440"/>
              <a:gd name="T10" fmla="*/ 940 w 965"/>
              <a:gd name="T11" fmla="*/ 157 h 440"/>
              <a:gd name="T12" fmla="*/ 835 w 965"/>
              <a:gd name="T13" fmla="*/ 293 h 440"/>
              <a:gd name="T14" fmla="*/ 552 w 965"/>
              <a:gd name="T15" fmla="*/ 325 h 440"/>
              <a:gd name="T16" fmla="*/ 437 w 965"/>
              <a:gd name="T17" fmla="*/ 440 h 440"/>
              <a:gd name="T18" fmla="*/ 228 w 965"/>
              <a:gd name="T19" fmla="*/ 429 h 440"/>
              <a:gd name="T20" fmla="*/ 165 w 965"/>
              <a:gd name="T21" fmla="*/ 409 h 440"/>
              <a:gd name="T22" fmla="*/ 18 w 965"/>
              <a:gd name="T23" fmla="*/ 241 h 440"/>
              <a:gd name="T24" fmla="*/ 81 w 965"/>
              <a:gd name="T25" fmla="*/ 115 h 440"/>
              <a:gd name="T26" fmla="*/ 154 w 965"/>
              <a:gd name="T27" fmla="*/ 42 h 440"/>
              <a:gd name="T28" fmla="*/ 144 w 965"/>
              <a:gd name="T29" fmla="*/ 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5" h="440">
                <a:moveTo>
                  <a:pt x="144" y="0"/>
                </a:moveTo>
                <a:cubicBezTo>
                  <a:pt x="208" y="18"/>
                  <a:pt x="270" y="28"/>
                  <a:pt x="332" y="52"/>
                </a:cubicBezTo>
                <a:cubicBezTo>
                  <a:pt x="358" y="91"/>
                  <a:pt x="388" y="111"/>
                  <a:pt x="427" y="136"/>
                </a:cubicBezTo>
                <a:cubicBezTo>
                  <a:pt x="619" y="58"/>
                  <a:pt x="570" y="73"/>
                  <a:pt x="846" y="63"/>
                </a:cubicBezTo>
                <a:cubicBezTo>
                  <a:pt x="856" y="77"/>
                  <a:pt x="864" y="94"/>
                  <a:pt x="877" y="105"/>
                </a:cubicBezTo>
                <a:cubicBezTo>
                  <a:pt x="962" y="178"/>
                  <a:pt x="885" y="76"/>
                  <a:pt x="940" y="157"/>
                </a:cubicBezTo>
                <a:cubicBezTo>
                  <a:pt x="965" y="260"/>
                  <a:pt x="936" y="282"/>
                  <a:pt x="835" y="293"/>
                </a:cubicBezTo>
                <a:cubicBezTo>
                  <a:pt x="557" y="322"/>
                  <a:pt x="698" y="299"/>
                  <a:pt x="552" y="325"/>
                </a:cubicBezTo>
                <a:cubicBezTo>
                  <a:pt x="517" y="360"/>
                  <a:pt x="479" y="413"/>
                  <a:pt x="437" y="440"/>
                </a:cubicBezTo>
                <a:cubicBezTo>
                  <a:pt x="367" y="436"/>
                  <a:pt x="297" y="437"/>
                  <a:pt x="228" y="429"/>
                </a:cubicBezTo>
                <a:cubicBezTo>
                  <a:pt x="206" y="427"/>
                  <a:pt x="165" y="409"/>
                  <a:pt x="165" y="409"/>
                </a:cubicBezTo>
                <a:cubicBezTo>
                  <a:pt x="82" y="346"/>
                  <a:pt x="70" y="318"/>
                  <a:pt x="18" y="241"/>
                </a:cubicBezTo>
                <a:cubicBezTo>
                  <a:pt x="35" y="96"/>
                  <a:pt x="0" y="183"/>
                  <a:pt x="81" y="115"/>
                </a:cubicBezTo>
                <a:cubicBezTo>
                  <a:pt x="107" y="93"/>
                  <a:pt x="154" y="42"/>
                  <a:pt x="154" y="42"/>
                </a:cubicBezTo>
                <a:cubicBezTo>
                  <a:pt x="168" y="4"/>
                  <a:pt x="175" y="16"/>
                  <a:pt x="144" y="0"/>
                </a:cubicBezTo>
                <a:close/>
              </a:path>
            </a:pathLst>
          </a:custGeom>
          <a:solidFill>
            <a:srgbClr val="00FFFF"/>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8968" name="Freeform 8"/>
          <p:cNvSpPr>
            <a:spLocks/>
          </p:cNvSpPr>
          <p:nvPr/>
        </p:nvSpPr>
        <p:spPr bwMode="auto">
          <a:xfrm>
            <a:off x="5868988" y="3490913"/>
            <a:ext cx="1779587" cy="627062"/>
          </a:xfrm>
          <a:custGeom>
            <a:avLst/>
            <a:gdLst>
              <a:gd name="T0" fmla="*/ 63 w 1121"/>
              <a:gd name="T1" fmla="*/ 0 h 395"/>
              <a:gd name="T2" fmla="*/ 262 w 1121"/>
              <a:gd name="T3" fmla="*/ 126 h 395"/>
              <a:gd name="T4" fmla="*/ 461 w 1121"/>
              <a:gd name="T5" fmla="*/ 115 h 395"/>
              <a:gd name="T6" fmla="*/ 524 w 1121"/>
              <a:gd name="T7" fmla="*/ 63 h 395"/>
              <a:gd name="T8" fmla="*/ 691 w 1121"/>
              <a:gd name="T9" fmla="*/ 0 h 395"/>
              <a:gd name="T10" fmla="*/ 890 w 1121"/>
              <a:gd name="T11" fmla="*/ 63 h 395"/>
              <a:gd name="T12" fmla="*/ 963 w 1121"/>
              <a:gd name="T13" fmla="*/ 115 h 395"/>
              <a:gd name="T14" fmla="*/ 1016 w 1121"/>
              <a:gd name="T15" fmla="*/ 126 h 395"/>
              <a:gd name="T16" fmla="*/ 1120 w 1121"/>
              <a:gd name="T17" fmla="*/ 168 h 395"/>
              <a:gd name="T18" fmla="*/ 1110 w 1121"/>
              <a:gd name="T19" fmla="*/ 241 h 395"/>
              <a:gd name="T20" fmla="*/ 880 w 1121"/>
              <a:gd name="T21" fmla="*/ 325 h 395"/>
              <a:gd name="T22" fmla="*/ 544 w 1121"/>
              <a:gd name="T23" fmla="*/ 335 h 395"/>
              <a:gd name="T24" fmla="*/ 513 w 1121"/>
              <a:gd name="T25" fmla="*/ 346 h 395"/>
              <a:gd name="T26" fmla="*/ 450 w 1121"/>
              <a:gd name="T27" fmla="*/ 356 h 395"/>
              <a:gd name="T28" fmla="*/ 377 w 1121"/>
              <a:gd name="T29" fmla="*/ 388 h 395"/>
              <a:gd name="T30" fmla="*/ 94 w 1121"/>
              <a:gd name="T31" fmla="*/ 346 h 395"/>
              <a:gd name="T32" fmla="*/ 52 w 1121"/>
              <a:gd name="T33" fmla="*/ 294 h 395"/>
              <a:gd name="T34" fmla="*/ 0 w 1121"/>
              <a:gd name="T35" fmla="*/ 189 h 395"/>
              <a:gd name="T36" fmla="*/ 63 w 1121"/>
              <a:gd name="T37"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21" h="395">
                <a:moveTo>
                  <a:pt x="63" y="0"/>
                </a:moveTo>
                <a:cubicBezTo>
                  <a:pt x="122" y="72"/>
                  <a:pt x="169" y="110"/>
                  <a:pt x="262" y="126"/>
                </a:cubicBezTo>
                <a:cubicBezTo>
                  <a:pt x="328" y="122"/>
                  <a:pt x="396" y="131"/>
                  <a:pt x="461" y="115"/>
                </a:cubicBezTo>
                <a:cubicBezTo>
                  <a:pt x="487" y="109"/>
                  <a:pt x="500" y="76"/>
                  <a:pt x="524" y="63"/>
                </a:cubicBezTo>
                <a:cubicBezTo>
                  <a:pt x="562" y="41"/>
                  <a:pt x="644" y="16"/>
                  <a:pt x="691" y="0"/>
                </a:cubicBezTo>
                <a:cubicBezTo>
                  <a:pt x="759" y="12"/>
                  <a:pt x="830" y="25"/>
                  <a:pt x="890" y="63"/>
                </a:cubicBezTo>
                <a:cubicBezTo>
                  <a:pt x="899" y="68"/>
                  <a:pt x="947" y="109"/>
                  <a:pt x="963" y="115"/>
                </a:cubicBezTo>
                <a:cubicBezTo>
                  <a:pt x="980" y="121"/>
                  <a:pt x="999" y="120"/>
                  <a:pt x="1016" y="126"/>
                </a:cubicBezTo>
                <a:cubicBezTo>
                  <a:pt x="1051" y="138"/>
                  <a:pt x="1120" y="168"/>
                  <a:pt x="1120" y="168"/>
                </a:cubicBezTo>
                <a:cubicBezTo>
                  <a:pt x="1117" y="192"/>
                  <a:pt x="1121" y="219"/>
                  <a:pt x="1110" y="241"/>
                </a:cubicBezTo>
                <a:cubicBezTo>
                  <a:pt x="1081" y="299"/>
                  <a:pt x="931" y="322"/>
                  <a:pt x="880" y="325"/>
                </a:cubicBezTo>
                <a:cubicBezTo>
                  <a:pt x="768" y="331"/>
                  <a:pt x="656" y="332"/>
                  <a:pt x="544" y="335"/>
                </a:cubicBezTo>
                <a:cubicBezTo>
                  <a:pt x="534" y="339"/>
                  <a:pt x="524" y="344"/>
                  <a:pt x="513" y="346"/>
                </a:cubicBezTo>
                <a:cubicBezTo>
                  <a:pt x="492" y="351"/>
                  <a:pt x="470" y="350"/>
                  <a:pt x="450" y="356"/>
                </a:cubicBezTo>
                <a:cubicBezTo>
                  <a:pt x="425" y="364"/>
                  <a:pt x="402" y="379"/>
                  <a:pt x="377" y="388"/>
                </a:cubicBezTo>
                <a:cubicBezTo>
                  <a:pt x="27" y="371"/>
                  <a:pt x="252" y="395"/>
                  <a:pt x="94" y="346"/>
                </a:cubicBezTo>
                <a:cubicBezTo>
                  <a:pt x="70" y="270"/>
                  <a:pt x="105" y="356"/>
                  <a:pt x="52" y="294"/>
                </a:cubicBezTo>
                <a:cubicBezTo>
                  <a:pt x="28" y="265"/>
                  <a:pt x="21" y="221"/>
                  <a:pt x="0" y="189"/>
                </a:cubicBezTo>
                <a:cubicBezTo>
                  <a:pt x="7" y="118"/>
                  <a:pt x="0" y="41"/>
                  <a:pt x="63" y="0"/>
                </a:cubicBezTo>
                <a:close/>
              </a:path>
            </a:pathLst>
          </a:custGeom>
          <a:solidFill>
            <a:srgbClr val="00FFFF"/>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8969" name="Freeform 9"/>
          <p:cNvSpPr>
            <a:spLocks/>
          </p:cNvSpPr>
          <p:nvPr/>
        </p:nvSpPr>
        <p:spPr bwMode="auto">
          <a:xfrm>
            <a:off x="3687763" y="4708525"/>
            <a:ext cx="704850" cy="466725"/>
          </a:xfrm>
          <a:custGeom>
            <a:avLst/>
            <a:gdLst>
              <a:gd name="T0" fmla="*/ 86 w 444"/>
              <a:gd name="T1" fmla="*/ 113 h 294"/>
              <a:gd name="T2" fmla="*/ 222 w 444"/>
              <a:gd name="T3" fmla="*/ 239 h 294"/>
              <a:gd name="T4" fmla="*/ 379 w 444"/>
              <a:gd name="T5" fmla="*/ 281 h 294"/>
              <a:gd name="T6" fmla="*/ 410 w 444"/>
              <a:gd name="T7" fmla="*/ 123 h 294"/>
              <a:gd name="T8" fmla="*/ 358 w 444"/>
              <a:gd name="T9" fmla="*/ 92 h 294"/>
              <a:gd name="T10" fmla="*/ 264 w 444"/>
              <a:gd name="T11" fmla="*/ 29 h 294"/>
              <a:gd name="T12" fmla="*/ 54 w 444"/>
              <a:gd name="T13" fmla="*/ 82 h 294"/>
              <a:gd name="T14" fmla="*/ 86 w 444"/>
              <a:gd name="T15" fmla="*/ 113 h 2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4" h="294">
                <a:moveTo>
                  <a:pt x="86" y="113"/>
                </a:moveTo>
                <a:cubicBezTo>
                  <a:pt x="108" y="182"/>
                  <a:pt x="153" y="221"/>
                  <a:pt x="222" y="239"/>
                </a:cubicBezTo>
                <a:cubicBezTo>
                  <a:pt x="296" y="288"/>
                  <a:pt x="294" y="294"/>
                  <a:pt x="379" y="281"/>
                </a:cubicBezTo>
                <a:cubicBezTo>
                  <a:pt x="420" y="239"/>
                  <a:pt x="444" y="185"/>
                  <a:pt x="410" y="123"/>
                </a:cubicBezTo>
                <a:cubicBezTo>
                  <a:pt x="400" y="105"/>
                  <a:pt x="375" y="104"/>
                  <a:pt x="358" y="92"/>
                </a:cubicBezTo>
                <a:cubicBezTo>
                  <a:pt x="260" y="23"/>
                  <a:pt x="350" y="72"/>
                  <a:pt x="264" y="29"/>
                </a:cubicBezTo>
                <a:cubicBezTo>
                  <a:pt x="165" y="43"/>
                  <a:pt x="125" y="35"/>
                  <a:pt x="54" y="82"/>
                </a:cubicBezTo>
                <a:cubicBezTo>
                  <a:pt x="0" y="0"/>
                  <a:pt x="86" y="87"/>
                  <a:pt x="86" y="113"/>
                </a:cubicBezTo>
                <a:close/>
              </a:path>
            </a:pathLst>
          </a:custGeom>
          <a:solidFill>
            <a:srgbClr val="00FFFF"/>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8970" name="Freeform 10"/>
          <p:cNvSpPr>
            <a:spLocks/>
          </p:cNvSpPr>
          <p:nvPr/>
        </p:nvSpPr>
        <p:spPr bwMode="auto">
          <a:xfrm>
            <a:off x="4538663" y="3733800"/>
            <a:ext cx="1312862" cy="388938"/>
          </a:xfrm>
          <a:custGeom>
            <a:avLst/>
            <a:gdLst>
              <a:gd name="T0" fmla="*/ 827 w 827"/>
              <a:gd name="T1" fmla="*/ 57 h 245"/>
              <a:gd name="T2" fmla="*/ 566 w 827"/>
              <a:gd name="T3" fmla="*/ 99 h 245"/>
              <a:gd name="T4" fmla="*/ 408 w 827"/>
              <a:gd name="T5" fmla="*/ 4 h 245"/>
              <a:gd name="T6" fmla="*/ 262 w 827"/>
              <a:gd name="T7" fmla="*/ 78 h 245"/>
              <a:gd name="T8" fmla="*/ 63 w 827"/>
              <a:gd name="T9" fmla="*/ 99 h 245"/>
              <a:gd name="T10" fmla="*/ 0 w 827"/>
              <a:gd name="T11" fmla="*/ 245 h 245"/>
            </a:gdLst>
            <a:ahLst/>
            <a:cxnLst>
              <a:cxn ang="0">
                <a:pos x="T0" y="T1"/>
              </a:cxn>
              <a:cxn ang="0">
                <a:pos x="T2" y="T3"/>
              </a:cxn>
              <a:cxn ang="0">
                <a:pos x="T4" y="T5"/>
              </a:cxn>
              <a:cxn ang="0">
                <a:pos x="T6" y="T7"/>
              </a:cxn>
              <a:cxn ang="0">
                <a:pos x="T8" y="T9"/>
              </a:cxn>
              <a:cxn ang="0">
                <a:pos x="T10" y="T11"/>
              </a:cxn>
            </a:cxnLst>
            <a:rect l="0" t="0" r="r" b="b"/>
            <a:pathLst>
              <a:path w="827" h="245">
                <a:moveTo>
                  <a:pt x="827" y="57"/>
                </a:moveTo>
                <a:cubicBezTo>
                  <a:pt x="731" y="82"/>
                  <a:pt x="636" y="108"/>
                  <a:pt x="566" y="99"/>
                </a:cubicBezTo>
                <a:cubicBezTo>
                  <a:pt x="496" y="90"/>
                  <a:pt x="459" y="8"/>
                  <a:pt x="408" y="4"/>
                </a:cubicBezTo>
                <a:cubicBezTo>
                  <a:pt x="357" y="0"/>
                  <a:pt x="319" y="62"/>
                  <a:pt x="262" y="78"/>
                </a:cubicBezTo>
                <a:cubicBezTo>
                  <a:pt x="205" y="94"/>
                  <a:pt x="107" y="71"/>
                  <a:pt x="63" y="99"/>
                </a:cubicBezTo>
                <a:cubicBezTo>
                  <a:pt x="19" y="127"/>
                  <a:pt x="3" y="219"/>
                  <a:pt x="0" y="245"/>
                </a:cubicBezTo>
              </a:path>
            </a:pathLst>
          </a:custGeom>
          <a:noFill/>
          <a:ln w="57150" cap="flat" cmpd="sng">
            <a:solidFill>
              <a:srgbClr val="00FF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8971" name="Freeform 11"/>
          <p:cNvSpPr>
            <a:spLocks/>
          </p:cNvSpPr>
          <p:nvPr/>
        </p:nvSpPr>
        <p:spPr bwMode="auto">
          <a:xfrm>
            <a:off x="4322763" y="4691063"/>
            <a:ext cx="884237" cy="282575"/>
          </a:xfrm>
          <a:custGeom>
            <a:avLst/>
            <a:gdLst>
              <a:gd name="T0" fmla="*/ 0 w 557"/>
              <a:gd name="T1" fmla="*/ 145 h 178"/>
              <a:gd name="T2" fmla="*/ 251 w 557"/>
              <a:gd name="T3" fmla="*/ 155 h 178"/>
              <a:gd name="T4" fmla="*/ 262 w 557"/>
              <a:gd name="T5" fmla="*/ 9 h 178"/>
              <a:gd name="T6" fmla="*/ 513 w 557"/>
              <a:gd name="T7" fmla="*/ 103 h 178"/>
              <a:gd name="T8" fmla="*/ 524 w 557"/>
              <a:gd name="T9" fmla="*/ 40 h 178"/>
            </a:gdLst>
            <a:ahLst/>
            <a:cxnLst>
              <a:cxn ang="0">
                <a:pos x="T0" y="T1"/>
              </a:cxn>
              <a:cxn ang="0">
                <a:pos x="T2" y="T3"/>
              </a:cxn>
              <a:cxn ang="0">
                <a:pos x="T4" y="T5"/>
              </a:cxn>
              <a:cxn ang="0">
                <a:pos x="T6" y="T7"/>
              </a:cxn>
              <a:cxn ang="0">
                <a:pos x="T8" y="T9"/>
              </a:cxn>
            </a:cxnLst>
            <a:rect l="0" t="0" r="r" b="b"/>
            <a:pathLst>
              <a:path w="557" h="178">
                <a:moveTo>
                  <a:pt x="0" y="145"/>
                </a:moveTo>
                <a:cubicBezTo>
                  <a:pt x="103" y="161"/>
                  <a:pt x="207" y="178"/>
                  <a:pt x="251" y="155"/>
                </a:cubicBezTo>
                <a:cubicBezTo>
                  <a:pt x="295" y="132"/>
                  <a:pt x="218" y="18"/>
                  <a:pt x="262" y="9"/>
                </a:cubicBezTo>
                <a:cubicBezTo>
                  <a:pt x="306" y="0"/>
                  <a:pt x="469" y="98"/>
                  <a:pt x="513" y="103"/>
                </a:cubicBezTo>
                <a:cubicBezTo>
                  <a:pt x="557" y="108"/>
                  <a:pt x="540" y="74"/>
                  <a:pt x="524" y="40"/>
                </a:cubicBezTo>
              </a:path>
            </a:pathLst>
          </a:custGeom>
          <a:noFill/>
          <a:ln w="57150" cap="flat" cmpd="sng">
            <a:solidFill>
              <a:srgbClr val="00FF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8972" name="Freeform 12"/>
          <p:cNvSpPr>
            <a:spLocks/>
          </p:cNvSpPr>
          <p:nvPr/>
        </p:nvSpPr>
        <p:spPr bwMode="auto">
          <a:xfrm>
            <a:off x="2876550" y="3081338"/>
            <a:ext cx="1363663" cy="301625"/>
          </a:xfrm>
          <a:custGeom>
            <a:avLst/>
            <a:gdLst>
              <a:gd name="T0" fmla="*/ 0 w 859"/>
              <a:gd name="T1" fmla="*/ 101 h 190"/>
              <a:gd name="T2" fmla="*/ 251 w 859"/>
              <a:gd name="T3" fmla="*/ 49 h 190"/>
              <a:gd name="T4" fmla="*/ 492 w 859"/>
              <a:gd name="T5" fmla="*/ 185 h 190"/>
              <a:gd name="T6" fmla="*/ 681 w 859"/>
              <a:gd name="T7" fmla="*/ 17 h 190"/>
              <a:gd name="T8" fmla="*/ 859 w 859"/>
              <a:gd name="T9" fmla="*/ 80 h 190"/>
            </a:gdLst>
            <a:ahLst/>
            <a:cxnLst>
              <a:cxn ang="0">
                <a:pos x="T0" y="T1"/>
              </a:cxn>
              <a:cxn ang="0">
                <a:pos x="T2" y="T3"/>
              </a:cxn>
              <a:cxn ang="0">
                <a:pos x="T4" y="T5"/>
              </a:cxn>
              <a:cxn ang="0">
                <a:pos x="T6" y="T7"/>
              </a:cxn>
              <a:cxn ang="0">
                <a:pos x="T8" y="T9"/>
              </a:cxn>
            </a:cxnLst>
            <a:rect l="0" t="0" r="r" b="b"/>
            <a:pathLst>
              <a:path w="859" h="190">
                <a:moveTo>
                  <a:pt x="0" y="101"/>
                </a:moveTo>
                <a:cubicBezTo>
                  <a:pt x="84" y="68"/>
                  <a:pt x="169" y="35"/>
                  <a:pt x="251" y="49"/>
                </a:cubicBezTo>
                <a:cubicBezTo>
                  <a:pt x="333" y="63"/>
                  <a:pt x="420" y="190"/>
                  <a:pt x="492" y="185"/>
                </a:cubicBezTo>
                <a:cubicBezTo>
                  <a:pt x="564" y="180"/>
                  <a:pt x="620" y="34"/>
                  <a:pt x="681" y="17"/>
                </a:cubicBezTo>
                <a:cubicBezTo>
                  <a:pt x="742" y="0"/>
                  <a:pt x="800" y="40"/>
                  <a:pt x="859" y="80"/>
                </a:cubicBezTo>
              </a:path>
            </a:pathLst>
          </a:custGeom>
          <a:noFill/>
          <a:ln w="57150" cap="flat" cmpd="sng">
            <a:solidFill>
              <a:srgbClr val="00FF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8973" name="Line 13"/>
          <p:cNvSpPr>
            <a:spLocks noChangeShapeType="1"/>
          </p:cNvSpPr>
          <p:nvPr/>
        </p:nvSpPr>
        <p:spPr bwMode="auto">
          <a:xfrm flipH="1" flipV="1">
            <a:off x="5969000" y="5437188"/>
            <a:ext cx="1079500" cy="15875"/>
          </a:xfrm>
          <a:prstGeom prst="line">
            <a:avLst/>
          </a:prstGeom>
          <a:noFill/>
          <a:ln w="2857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8974" name="Line 14"/>
          <p:cNvSpPr>
            <a:spLocks noChangeShapeType="1"/>
          </p:cNvSpPr>
          <p:nvPr/>
        </p:nvSpPr>
        <p:spPr bwMode="auto">
          <a:xfrm flipH="1" flipV="1">
            <a:off x="6121400" y="5589588"/>
            <a:ext cx="1079500" cy="15875"/>
          </a:xfrm>
          <a:prstGeom prst="line">
            <a:avLst/>
          </a:prstGeom>
          <a:noFill/>
          <a:ln w="2857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8975" name="Line 15"/>
          <p:cNvSpPr>
            <a:spLocks noChangeShapeType="1"/>
          </p:cNvSpPr>
          <p:nvPr/>
        </p:nvSpPr>
        <p:spPr bwMode="auto">
          <a:xfrm flipH="1" flipV="1">
            <a:off x="5907088" y="5027613"/>
            <a:ext cx="1079500" cy="15875"/>
          </a:xfrm>
          <a:prstGeom prst="line">
            <a:avLst/>
          </a:prstGeom>
          <a:noFill/>
          <a:ln w="2857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8976" name="Line 16"/>
          <p:cNvSpPr>
            <a:spLocks noChangeShapeType="1"/>
          </p:cNvSpPr>
          <p:nvPr/>
        </p:nvSpPr>
        <p:spPr bwMode="auto">
          <a:xfrm flipH="1">
            <a:off x="7597775" y="3241675"/>
            <a:ext cx="265113" cy="266700"/>
          </a:xfrm>
          <a:prstGeom prst="line">
            <a:avLst/>
          </a:prstGeom>
          <a:noFill/>
          <a:ln w="952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8977" name="Line 17"/>
          <p:cNvSpPr>
            <a:spLocks noChangeShapeType="1"/>
          </p:cNvSpPr>
          <p:nvPr/>
        </p:nvSpPr>
        <p:spPr bwMode="auto">
          <a:xfrm flipH="1">
            <a:off x="7667625" y="3278188"/>
            <a:ext cx="396875" cy="482600"/>
          </a:xfrm>
          <a:prstGeom prst="line">
            <a:avLst/>
          </a:prstGeom>
          <a:noFill/>
          <a:ln w="952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8978" name="Freeform 18"/>
          <p:cNvSpPr>
            <a:spLocks/>
          </p:cNvSpPr>
          <p:nvPr/>
        </p:nvSpPr>
        <p:spPr bwMode="auto">
          <a:xfrm>
            <a:off x="614363" y="3071813"/>
            <a:ext cx="865187" cy="179387"/>
          </a:xfrm>
          <a:custGeom>
            <a:avLst/>
            <a:gdLst>
              <a:gd name="T0" fmla="*/ 0 w 545"/>
              <a:gd name="T1" fmla="*/ 14 h 114"/>
              <a:gd name="T2" fmla="*/ 105 w 545"/>
              <a:gd name="T3" fmla="*/ 77 h 114"/>
              <a:gd name="T4" fmla="*/ 252 w 545"/>
              <a:gd name="T5" fmla="*/ 3 h 114"/>
              <a:gd name="T6" fmla="*/ 419 w 545"/>
              <a:gd name="T7" fmla="*/ 98 h 114"/>
              <a:gd name="T8" fmla="*/ 545 w 545"/>
              <a:gd name="T9" fmla="*/ 98 h 114"/>
            </a:gdLst>
            <a:ahLst/>
            <a:cxnLst>
              <a:cxn ang="0">
                <a:pos x="T0" y="T1"/>
              </a:cxn>
              <a:cxn ang="0">
                <a:pos x="T2" y="T3"/>
              </a:cxn>
              <a:cxn ang="0">
                <a:pos x="T4" y="T5"/>
              </a:cxn>
              <a:cxn ang="0">
                <a:pos x="T6" y="T7"/>
              </a:cxn>
              <a:cxn ang="0">
                <a:pos x="T8" y="T9"/>
              </a:cxn>
            </a:cxnLst>
            <a:rect l="0" t="0" r="r" b="b"/>
            <a:pathLst>
              <a:path w="545" h="114">
                <a:moveTo>
                  <a:pt x="0" y="14"/>
                </a:moveTo>
                <a:cubicBezTo>
                  <a:pt x="31" y="46"/>
                  <a:pt x="63" y="79"/>
                  <a:pt x="105" y="77"/>
                </a:cubicBezTo>
                <a:cubicBezTo>
                  <a:pt x="147" y="75"/>
                  <a:pt x="200" y="0"/>
                  <a:pt x="252" y="3"/>
                </a:cubicBezTo>
                <a:cubicBezTo>
                  <a:pt x="304" y="6"/>
                  <a:pt x="370" y="82"/>
                  <a:pt x="419" y="98"/>
                </a:cubicBezTo>
                <a:cubicBezTo>
                  <a:pt x="468" y="114"/>
                  <a:pt x="524" y="102"/>
                  <a:pt x="545" y="98"/>
                </a:cubicBezTo>
              </a:path>
            </a:pathLst>
          </a:custGeom>
          <a:noFill/>
          <a:ln w="57150" cap="flat" cmpd="sng">
            <a:solidFill>
              <a:srgbClr val="00FF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8979" name="Freeform 19"/>
          <p:cNvSpPr>
            <a:spLocks/>
          </p:cNvSpPr>
          <p:nvPr/>
        </p:nvSpPr>
        <p:spPr bwMode="auto">
          <a:xfrm>
            <a:off x="7646988" y="3806825"/>
            <a:ext cx="1131887" cy="315913"/>
          </a:xfrm>
          <a:custGeom>
            <a:avLst/>
            <a:gdLst>
              <a:gd name="T0" fmla="*/ 0 w 713"/>
              <a:gd name="T1" fmla="*/ 0 h 199"/>
              <a:gd name="T2" fmla="*/ 346 w 713"/>
              <a:gd name="T3" fmla="*/ 178 h 199"/>
              <a:gd name="T4" fmla="*/ 493 w 713"/>
              <a:gd name="T5" fmla="*/ 95 h 199"/>
              <a:gd name="T6" fmla="*/ 597 w 713"/>
              <a:gd name="T7" fmla="*/ 157 h 199"/>
              <a:gd name="T8" fmla="*/ 713 w 713"/>
              <a:gd name="T9" fmla="*/ 199 h 199"/>
            </a:gdLst>
            <a:ahLst/>
            <a:cxnLst>
              <a:cxn ang="0">
                <a:pos x="T0" y="T1"/>
              </a:cxn>
              <a:cxn ang="0">
                <a:pos x="T2" y="T3"/>
              </a:cxn>
              <a:cxn ang="0">
                <a:pos x="T4" y="T5"/>
              </a:cxn>
              <a:cxn ang="0">
                <a:pos x="T6" y="T7"/>
              </a:cxn>
              <a:cxn ang="0">
                <a:pos x="T8" y="T9"/>
              </a:cxn>
            </a:cxnLst>
            <a:rect l="0" t="0" r="r" b="b"/>
            <a:pathLst>
              <a:path w="713" h="199">
                <a:moveTo>
                  <a:pt x="0" y="0"/>
                </a:moveTo>
                <a:cubicBezTo>
                  <a:pt x="132" y="81"/>
                  <a:pt x="264" y="162"/>
                  <a:pt x="346" y="178"/>
                </a:cubicBezTo>
                <a:cubicBezTo>
                  <a:pt x="428" y="194"/>
                  <a:pt x="451" y="98"/>
                  <a:pt x="493" y="95"/>
                </a:cubicBezTo>
                <a:cubicBezTo>
                  <a:pt x="535" y="92"/>
                  <a:pt x="560" y="140"/>
                  <a:pt x="597" y="157"/>
                </a:cubicBezTo>
                <a:cubicBezTo>
                  <a:pt x="634" y="174"/>
                  <a:pt x="673" y="186"/>
                  <a:pt x="713" y="199"/>
                </a:cubicBezTo>
              </a:path>
            </a:pathLst>
          </a:custGeom>
          <a:noFill/>
          <a:ln w="57150" cap="flat" cmpd="sng">
            <a:solidFill>
              <a:srgbClr val="00FF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8980" name="Freeform 20"/>
          <p:cNvSpPr>
            <a:spLocks/>
          </p:cNvSpPr>
          <p:nvPr/>
        </p:nvSpPr>
        <p:spPr bwMode="auto">
          <a:xfrm>
            <a:off x="3608388" y="5070475"/>
            <a:ext cx="331787" cy="482600"/>
          </a:xfrm>
          <a:custGeom>
            <a:avLst/>
            <a:gdLst>
              <a:gd name="T0" fmla="*/ 209 w 209"/>
              <a:gd name="T1" fmla="*/ 0 h 304"/>
              <a:gd name="T2" fmla="*/ 73 w 209"/>
              <a:gd name="T3" fmla="*/ 105 h 304"/>
              <a:gd name="T4" fmla="*/ 83 w 209"/>
              <a:gd name="T5" fmla="*/ 199 h 304"/>
              <a:gd name="T6" fmla="*/ 0 w 209"/>
              <a:gd name="T7" fmla="*/ 304 h 304"/>
            </a:gdLst>
            <a:ahLst/>
            <a:cxnLst>
              <a:cxn ang="0">
                <a:pos x="T0" y="T1"/>
              </a:cxn>
              <a:cxn ang="0">
                <a:pos x="T2" y="T3"/>
              </a:cxn>
              <a:cxn ang="0">
                <a:pos x="T4" y="T5"/>
              </a:cxn>
              <a:cxn ang="0">
                <a:pos x="T6" y="T7"/>
              </a:cxn>
            </a:cxnLst>
            <a:rect l="0" t="0" r="r" b="b"/>
            <a:pathLst>
              <a:path w="209" h="304">
                <a:moveTo>
                  <a:pt x="209" y="0"/>
                </a:moveTo>
                <a:cubicBezTo>
                  <a:pt x="151" y="36"/>
                  <a:pt x="94" y="72"/>
                  <a:pt x="73" y="105"/>
                </a:cubicBezTo>
                <a:cubicBezTo>
                  <a:pt x="52" y="138"/>
                  <a:pt x="95" y="166"/>
                  <a:pt x="83" y="199"/>
                </a:cubicBezTo>
                <a:cubicBezTo>
                  <a:pt x="71" y="232"/>
                  <a:pt x="35" y="268"/>
                  <a:pt x="0" y="304"/>
                </a:cubicBezTo>
              </a:path>
            </a:pathLst>
          </a:custGeom>
          <a:noFill/>
          <a:ln w="57150" cap="flat" cmpd="sng">
            <a:solidFill>
              <a:srgbClr val="00FF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168981" name="Picture 21" descr="MCSY00600_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338" y="1455738"/>
            <a:ext cx="11430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68982" name="Picture 22" descr="MCj0351277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 y="4716463"/>
            <a:ext cx="1277938" cy="1035050"/>
          </a:xfrm>
          <a:prstGeom prst="rect">
            <a:avLst/>
          </a:prstGeom>
          <a:noFill/>
          <a:extLst>
            <a:ext uri="{909E8E84-426E-40DD-AFC4-6F175D3DCCD1}">
              <a14:hiddenFill xmlns:a14="http://schemas.microsoft.com/office/drawing/2010/main">
                <a:solidFill>
                  <a:srgbClr val="FFFFFF"/>
                </a:solidFill>
              </a14:hiddenFill>
            </a:ext>
          </a:extLst>
        </p:spPr>
      </p:pic>
      <p:grpSp>
        <p:nvGrpSpPr>
          <p:cNvPr id="168983" name="Group 23"/>
          <p:cNvGrpSpPr>
            <a:grpSpLocks/>
          </p:cNvGrpSpPr>
          <p:nvPr/>
        </p:nvGrpSpPr>
        <p:grpSpPr bwMode="auto">
          <a:xfrm>
            <a:off x="3135313" y="1947863"/>
            <a:ext cx="1079500" cy="873125"/>
            <a:chOff x="528" y="816"/>
            <a:chExt cx="1228" cy="1325"/>
          </a:xfrm>
        </p:grpSpPr>
        <p:sp>
          <p:nvSpPr>
            <p:cNvPr id="168984" name="Freeform 24"/>
            <p:cNvSpPr>
              <a:spLocks/>
            </p:cNvSpPr>
            <p:nvPr/>
          </p:nvSpPr>
          <p:spPr bwMode="auto">
            <a:xfrm>
              <a:off x="528" y="2134"/>
              <a:ext cx="1228" cy="7"/>
            </a:xfrm>
            <a:custGeom>
              <a:avLst/>
              <a:gdLst>
                <a:gd name="T0" fmla="*/ 0 w 2455"/>
                <a:gd name="T1" fmla="*/ 7 h 15"/>
                <a:gd name="T2" fmla="*/ 8 w 2455"/>
                <a:gd name="T3" fmla="*/ 15 h 15"/>
                <a:gd name="T4" fmla="*/ 2455 w 2455"/>
                <a:gd name="T5" fmla="*/ 15 h 15"/>
                <a:gd name="T6" fmla="*/ 2455 w 2455"/>
                <a:gd name="T7" fmla="*/ 0 h 15"/>
                <a:gd name="T8" fmla="*/ 8 w 2455"/>
                <a:gd name="T9" fmla="*/ 0 h 15"/>
                <a:gd name="T10" fmla="*/ 15 w 2455"/>
                <a:gd name="T11" fmla="*/ 7 h 15"/>
                <a:gd name="T12" fmla="*/ 0 w 2455"/>
                <a:gd name="T13" fmla="*/ 7 h 15"/>
                <a:gd name="T14" fmla="*/ 0 w 2455"/>
                <a:gd name="T15" fmla="*/ 15 h 15"/>
                <a:gd name="T16" fmla="*/ 8 w 2455"/>
                <a:gd name="T17" fmla="*/ 15 h 15"/>
                <a:gd name="T18" fmla="*/ 0 w 245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55" h="15">
                  <a:moveTo>
                    <a:pt x="0" y="7"/>
                  </a:moveTo>
                  <a:lnTo>
                    <a:pt x="8" y="15"/>
                  </a:lnTo>
                  <a:lnTo>
                    <a:pt x="2455" y="15"/>
                  </a:lnTo>
                  <a:lnTo>
                    <a:pt x="2455"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985" name="Freeform 25"/>
            <p:cNvSpPr>
              <a:spLocks/>
            </p:cNvSpPr>
            <p:nvPr/>
          </p:nvSpPr>
          <p:spPr bwMode="auto">
            <a:xfrm>
              <a:off x="618" y="1821"/>
              <a:ext cx="1057" cy="277"/>
            </a:xfrm>
            <a:custGeom>
              <a:avLst/>
              <a:gdLst>
                <a:gd name="T0" fmla="*/ 11 w 2114"/>
                <a:gd name="T1" fmla="*/ 554 h 554"/>
                <a:gd name="T2" fmla="*/ 2113 w 2114"/>
                <a:gd name="T3" fmla="*/ 554 h 554"/>
                <a:gd name="T4" fmla="*/ 2114 w 2114"/>
                <a:gd name="T5" fmla="*/ 139 h 554"/>
                <a:gd name="T6" fmla="*/ 2067 w 2114"/>
                <a:gd name="T7" fmla="*/ 131 h 554"/>
                <a:gd name="T8" fmla="*/ 2062 w 2114"/>
                <a:gd name="T9" fmla="*/ 124 h 554"/>
                <a:gd name="T10" fmla="*/ 2056 w 2114"/>
                <a:gd name="T11" fmla="*/ 116 h 554"/>
                <a:gd name="T12" fmla="*/ 2049 w 2114"/>
                <a:gd name="T13" fmla="*/ 109 h 554"/>
                <a:gd name="T14" fmla="*/ 2043 w 2114"/>
                <a:gd name="T15" fmla="*/ 103 h 554"/>
                <a:gd name="T16" fmla="*/ 2009 w 2114"/>
                <a:gd name="T17" fmla="*/ 129 h 554"/>
                <a:gd name="T18" fmla="*/ 2016 w 2114"/>
                <a:gd name="T19" fmla="*/ 95 h 554"/>
                <a:gd name="T20" fmla="*/ 1996 w 2114"/>
                <a:gd name="T21" fmla="*/ 92 h 554"/>
                <a:gd name="T22" fmla="*/ 1975 w 2114"/>
                <a:gd name="T23" fmla="*/ 147 h 554"/>
                <a:gd name="T24" fmla="*/ 1971 w 2114"/>
                <a:gd name="T25" fmla="*/ 110 h 554"/>
                <a:gd name="T26" fmla="*/ 1953 w 2114"/>
                <a:gd name="T27" fmla="*/ 103 h 554"/>
                <a:gd name="T28" fmla="*/ 1960 w 2114"/>
                <a:gd name="T29" fmla="*/ 163 h 554"/>
                <a:gd name="T30" fmla="*/ 1945 w 2114"/>
                <a:gd name="T31" fmla="*/ 146 h 554"/>
                <a:gd name="T32" fmla="*/ 1922 w 2114"/>
                <a:gd name="T33" fmla="*/ 186 h 554"/>
                <a:gd name="T34" fmla="*/ 296 w 2114"/>
                <a:gd name="T35" fmla="*/ 92 h 554"/>
                <a:gd name="T36" fmla="*/ 132 w 2114"/>
                <a:gd name="T37" fmla="*/ 0 h 554"/>
                <a:gd name="T38" fmla="*/ 110 w 2114"/>
                <a:gd name="T39" fmla="*/ 8 h 554"/>
                <a:gd name="T40" fmla="*/ 94 w 2114"/>
                <a:gd name="T41" fmla="*/ 2 h 554"/>
                <a:gd name="T42" fmla="*/ 83 w 2114"/>
                <a:gd name="T43" fmla="*/ 60 h 554"/>
                <a:gd name="T44" fmla="*/ 69 w 2114"/>
                <a:gd name="T45" fmla="*/ 26 h 554"/>
                <a:gd name="T46" fmla="*/ 54 w 2114"/>
                <a:gd name="T47" fmla="*/ 33 h 554"/>
                <a:gd name="T48" fmla="*/ 53 w 2114"/>
                <a:gd name="T49" fmla="*/ 92 h 554"/>
                <a:gd name="T50" fmla="*/ 41 w 2114"/>
                <a:gd name="T51" fmla="*/ 45 h 554"/>
                <a:gd name="T52" fmla="*/ 30 w 2114"/>
                <a:gd name="T53" fmla="*/ 50 h 554"/>
                <a:gd name="T54" fmla="*/ 30 w 2114"/>
                <a:gd name="T55" fmla="*/ 142 h 554"/>
                <a:gd name="T56" fmla="*/ 15 w 2114"/>
                <a:gd name="T57" fmla="*/ 116 h 554"/>
                <a:gd name="T58" fmla="*/ 0 w 2114"/>
                <a:gd name="T59" fmla="*/ 126 h 554"/>
                <a:gd name="T60" fmla="*/ 10 w 2114"/>
                <a:gd name="T61" fmla="*/ 201 h 554"/>
                <a:gd name="T62" fmla="*/ 13 w 2114"/>
                <a:gd name="T63" fmla="*/ 331 h 554"/>
                <a:gd name="T64" fmla="*/ 13 w 2114"/>
                <a:gd name="T65" fmla="*/ 465 h 554"/>
                <a:gd name="T66" fmla="*/ 11 w 2114"/>
                <a:gd name="T67" fmla="*/ 55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4" h="554">
                  <a:moveTo>
                    <a:pt x="11" y="554"/>
                  </a:moveTo>
                  <a:lnTo>
                    <a:pt x="2113" y="554"/>
                  </a:lnTo>
                  <a:lnTo>
                    <a:pt x="2114" y="139"/>
                  </a:lnTo>
                  <a:lnTo>
                    <a:pt x="2067" y="131"/>
                  </a:lnTo>
                  <a:lnTo>
                    <a:pt x="2062" y="124"/>
                  </a:lnTo>
                  <a:lnTo>
                    <a:pt x="2056" y="116"/>
                  </a:lnTo>
                  <a:lnTo>
                    <a:pt x="2049" y="109"/>
                  </a:lnTo>
                  <a:lnTo>
                    <a:pt x="2043" y="103"/>
                  </a:lnTo>
                  <a:lnTo>
                    <a:pt x="2009" y="129"/>
                  </a:lnTo>
                  <a:lnTo>
                    <a:pt x="2016" y="95"/>
                  </a:lnTo>
                  <a:lnTo>
                    <a:pt x="1996" y="92"/>
                  </a:lnTo>
                  <a:lnTo>
                    <a:pt x="1975" y="147"/>
                  </a:lnTo>
                  <a:lnTo>
                    <a:pt x="1971" y="110"/>
                  </a:lnTo>
                  <a:lnTo>
                    <a:pt x="1953" y="103"/>
                  </a:lnTo>
                  <a:lnTo>
                    <a:pt x="1960" y="163"/>
                  </a:lnTo>
                  <a:lnTo>
                    <a:pt x="1945" y="146"/>
                  </a:lnTo>
                  <a:lnTo>
                    <a:pt x="1922" y="186"/>
                  </a:lnTo>
                  <a:lnTo>
                    <a:pt x="296" y="92"/>
                  </a:lnTo>
                  <a:lnTo>
                    <a:pt x="132" y="0"/>
                  </a:lnTo>
                  <a:lnTo>
                    <a:pt x="110" y="8"/>
                  </a:lnTo>
                  <a:lnTo>
                    <a:pt x="94" y="2"/>
                  </a:lnTo>
                  <a:lnTo>
                    <a:pt x="83" y="60"/>
                  </a:lnTo>
                  <a:lnTo>
                    <a:pt x="69" y="26"/>
                  </a:lnTo>
                  <a:lnTo>
                    <a:pt x="54" y="33"/>
                  </a:lnTo>
                  <a:lnTo>
                    <a:pt x="53" y="92"/>
                  </a:lnTo>
                  <a:lnTo>
                    <a:pt x="41" y="45"/>
                  </a:lnTo>
                  <a:lnTo>
                    <a:pt x="30" y="50"/>
                  </a:lnTo>
                  <a:lnTo>
                    <a:pt x="30" y="142"/>
                  </a:lnTo>
                  <a:lnTo>
                    <a:pt x="15" y="116"/>
                  </a:lnTo>
                  <a:lnTo>
                    <a:pt x="0" y="126"/>
                  </a:lnTo>
                  <a:lnTo>
                    <a:pt x="10" y="201"/>
                  </a:lnTo>
                  <a:lnTo>
                    <a:pt x="13" y="331"/>
                  </a:lnTo>
                  <a:lnTo>
                    <a:pt x="13" y="465"/>
                  </a:lnTo>
                  <a:lnTo>
                    <a:pt x="11" y="554"/>
                  </a:lnTo>
                  <a:close/>
                </a:path>
              </a:pathLst>
            </a:custGeom>
            <a:solidFill>
              <a:srgbClr val="02C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986" name="Freeform 26"/>
            <p:cNvSpPr>
              <a:spLocks/>
            </p:cNvSpPr>
            <p:nvPr/>
          </p:nvSpPr>
          <p:spPr bwMode="auto">
            <a:xfrm>
              <a:off x="624" y="2094"/>
              <a:ext cx="1054" cy="7"/>
            </a:xfrm>
            <a:custGeom>
              <a:avLst/>
              <a:gdLst>
                <a:gd name="T0" fmla="*/ 2094 w 2109"/>
                <a:gd name="T1" fmla="*/ 8 h 15"/>
                <a:gd name="T2" fmla="*/ 2102 w 2109"/>
                <a:gd name="T3" fmla="*/ 0 h 15"/>
                <a:gd name="T4" fmla="*/ 0 w 2109"/>
                <a:gd name="T5" fmla="*/ 0 h 15"/>
                <a:gd name="T6" fmla="*/ 0 w 2109"/>
                <a:gd name="T7" fmla="*/ 15 h 15"/>
                <a:gd name="T8" fmla="*/ 2102 w 2109"/>
                <a:gd name="T9" fmla="*/ 15 h 15"/>
                <a:gd name="T10" fmla="*/ 2109 w 2109"/>
                <a:gd name="T11" fmla="*/ 8 h 15"/>
                <a:gd name="T12" fmla="*/ 2102 w 2109"/>
                <a:gd name="T13" fmla="*/ 15 h 15"/>
                <a:gd name="T14" fmla="*/ 2109 w 2109"/>
                <a:gd name="T15" fmla="*/ 15 h 15"/>
                <a:gd name="T16" fmla="*/ 2109 w 2109"/>
                <a:gd name="T17" fmla="*/ 8 h 15"/>
                <a:gd name="T18" fmla="*/ 2094 w 2109"/>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9" h="15">
                  <a:moveTo>
                    <a:pt x="2094" y="8"/>
                  </a:moveTo>
                  <a:lnTo>
                    <a:pt x="2102" y="0"/>
                  </a:lnTo>
                  <a:lnTo>
                    <a:pt x="0" y="0"/>
                  </a:lnTo>
                  <a:lnTo>
                    <a:pt x="0" y="15"/>
                  </a:lnTo>
                  <a:lnTo>
                    <a:pt x="2102" y="15"/>
                  </a:lnTo>
                  <a:lnTo>
                    <a:pt x="2109" y="8"/>
                  </a:lnTo>
                  <a:lnTo>
                    <a:pt x="2102" y="15"/>
                  </a:lnTo>
                  <a:lnTo>
                    <a:pt x="2109" y="15"/>
                  </a:lnTo>
                  <a:lnTo>
                    <a:pt x="2109" y="8"/>
                  </a:lnTo>
                  <a:lnTo>
                    <a:pt x="209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987" name="Freeform 27"/>
            <p:cNvSpPr>
              <a:spLocks/>
            </p:cNvSpPr>
            <p:nvPr/>
          </p:nvSpPr>
          <p:spPr bwMode="auto">
            <a:xfrm>
              <a:off x="1671" y="1887"/>
              <a:ext cx="8" cy="211"/>
            </a:xfrm>
            <a:custGeom>
              <a:avLst/>
              <a:gdLst>
                <a:gd name="T0" fmla="*/ 8 w 16"/>
                <a:gd name="T1" fmla="*/ 14 h 422"/>
                <a:gd name="T2" fmla="*/ 1 w 16"/>
                <a:gd name="T3" fmla="*/ 7 h 422"/>
                <a:gd name="T4" fmla="*/ 0 w 16"/>
                <a:gd name="T5" fmla="*/ 422 h 422"/>
                <a:gd name="T6" fmla="*/ 15 w 16"/>
                <a:gd name="T7" fmla="*/ 422 h 422"/>
                <a:gd name="T8" fmla="*/ 16 w 16"/>
                <a:gd name="T9" fmla="*/ 7 h 422"/>
                <a:gd name="T10" fmla="*/ 10 w 16"/>
                <a:gd name="T11" fmla="*/ 0 h 422"/>
                <a:gd name="T12" fmla="*/ 16 w 16"/>
                <a:gd name="T13" fmla="*/ 7 h 422"/>
                <a:gd name="T14" fmla="*/ 15 w 16"/>
                <a:gd name="T15" fmla="*/ 1 h 422"/>
                <a:gd name="T16" fmla="*/ 10 w 16"/>
                <a:gd name="T17" fmla="*/ 0 h 422"/>
                <a:gd name="T18" fmla="*/ 8 w 16"/>
                <a:gd name="T19" fmla="*/ 1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422">
                  <a:moveTo>
                    <a:pt x="8" y="14"/>
                  </a:moveTo>
                  <a:lnTo>
                    <a:pt x="1" y="7"/>
                  </a:lnTo>
                  <a:lnTo>
                    <a:pt x="0" y="422"/>
                  </a:lnTo>
                  <a:lnTo>
                    <a:pt x="15" y="422"/>
                  </a:lnTo>
                  <a:lnTo>
                    <a:pt x="16" y="7"/>
                  </a:lnTo>
                  <a:lnTo>
                    <a:pt x="10" y="0"/>
                  </a:lnTo>
                  <a:lnTo>
                    <a:pt x="16" y="7"/>
                  </a:lnTo>
                  <a:lnTo>
                    <a:pt x="15" y="1"/>
                  </a:lnTo>
                  <a:lnTo>
                    <a:pt x="10" y="0"/>
                  </a:lnTo>
                  <a:lnTo>
                    <a:pt x="8"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988" name="Freeform 28"/>
            <p:cNvSpPr>
              <a:spLocks/>
            </p:cNvSpPr>
            <p:nvPr/>
          </p:nvSpPr>
          <p:spPr bwMode="auto">
            <a:xfrm>
              <a:off x="1650" y="1884"/>
              <a:ext cx="26" cy="10"/>
            </a:xfrm>
            <a:custGeom>
              <a:avLst/>
              <a:gdLst>
                <a:gd name="T0" fmla="*/ 0 w 53"/>
                <a:gd name="T1" fmla="*/ 11 h 21"/>
                <a:gd name="T2" fmla="*/ 51 w 53"/>
                <a:gd name="T3" fmla="*/ 21 h 21"/>
                <a:gd name="T4" fmla="*/ 53 w 53"/>
                <a:gd name="T5" fmla="*/ 7 h 21"/>
                <a:gd name="T6" fmla="*/ 6 w 53"/>
                <a:gd name="T7" fmla="*/ 0 h 21"/>
                <a:gd name="T8" fmla="*/ 10 w 53"/>
                <a:gd name="T9" fmla="*/ 3 h 21"/>
                <a:gd name="T10" fmla="*/ 0 w 53"/>
                <a:gd name="T11" fmla="*/ 11 h 21"/>
                <a:gd name="T12" fmla="*/ 0 w 53"/>
                <a:gd name="T13" fmla="*/ 12 h 21"/>
                <a:gd name="T14" fmla="*/ 1 w 53"/>
                <a:gd name="T15" fmla="*/ 13 h 21"/>
                <a:gd name="T16" fmla="*/ 2 w 53"/>
                <a:gd name="T17" fmla="*/ 13 h 21"/>
                <a:gd name="T18" fmla="*/ 4 w 53"/>
                <a:gd name="T19" fmla="*/ 13 h 21"/>
                <a:gd name="T20" fmla="*/ 0 w 53"/>
                <a:gd name="T2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21">
                  <a:moveTo>
                    <a:pt x="0" y="11"/>
                  </a:moveTo>
                  <a:lnTo>
                    <a:pt x="51" y="21"/>
                  </a:lnTo>
                  <a:lnTo>
                    <a:pt x="53" y="7"/>
                  </a:lnTo>
                  <a:lnTo>
                    <a:pt x="6" y="0"/>
                  </a:lnTo>
                  <a:lnTo>
                    <a:pt x="10" y="3"/>
                  </a:lnTo>
                  <a:lnTo>
                    <a:pt x="0" y="11"/>
                  </a:lnTo>
                  <a:lnTo>
                    <a:pt x="0" y="12"/>
                  </a:lnTo>
                  <a:lnTo>
                    <a:pt x="1" y="13"/>
                  </a:lnTo>
                  <a:lnTo>
                    <a:pt x="2" y="13"/>
                  </a:lnTo>
                  <a:lnTo>
                    <a:pt x="4" y="13"/>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989" name="Freeform 29"/>
            <p:cNvSpPr>
              <a:spLocks/>
            </p:cNvSpPr>
            <p:nvPr/>
          </p:nvSpPr>
          <p:spPr bwMode="auto">
            <a:xfrm>
              <a:off x="1643" y="1876"/>
              <a:ext cx="12" cy="13"/>
            </a:xfrm>
            <a:custGeom>
              <a:avLst/>
              <a:gdLst>
                <a:gd name="T0" fmla="*/ 1 w 24"/>
                <a:gd name="T1" fmla="*/ 10 h 27"/>
                <a:gd name="T2" fmla="*/ 0 w 24"/>
                <a:gd name="T3" fmla="*/ 9 h 27"/>
                <a:gd name="T4" fmla="*/ 14 w 24"/>
                <a:gd name="T5" fmla="*/ 27 h 27"/>
                <a:gd name="T6" fmla="*/ 24 w 24"/>
                <a:gd name="T7" fmla="*/ 19 h 27"/>
                <a:gd name="T8" fmla="*/ 21 w 24"/>
                <a:gd name="T9" fmla="*/ 14 h 27"/>
                <a:gd name="T10" fmla="*/ 18 w 24"/>
                <a:gd name="T11" fmla="*/ 9 h 27"/>
                <a:gd name="T12" fmla="*/ 14 w 24"/>
                <a:gd name="T13" fmla="*/ 5 h 27"/>
                <a:gd name="T14" fmla="*/ 11 w 24"/>
                <a:gd name="T15" fmla="*/ 0 h 27"/>
                <a:gd name="T16" fmla="*/ 12 w 24"/>
                <a:gd name="T17" fmla="*/ 1 h 27"/>
                <a:gd name="T18" fmla="*/ 11 w 24"/>
                <a:gd name="T19" fmla="*/ 0 h 27"/>
                <a:gd name="T20" fmla="*/ 1 w 24"/>
                <a:gd name="T21"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7">
                  <a:moveTo>
                    <a:pt x="1" y="10"/>
                  </a:moveTo>
                  <a:lnTo>
                    <a:pt x="0" y="9"/>
                  </a:lnTo>
                  <a:lnTo>
                    <a:pt x="14" y="27"/>
                  </a:lnTo>
                  <a:lnTo>
                    <a:pt x="24" y="19"/>
                  </a:lnTo>
                  <a:lnTo>
                    <a:pt x="21" y="14"/>
                  </a:lnTo>
                  <a:lnTo>
                    <a:pt x="18" y="9"/>
                  </a:lnTo>
                  <a:lnTo>
                    <a:pt x="14" y="5"/>
                  </a:lnTo>
                  <a:lnTo>
                    <a:pt x="11" y="0"/>
                  </a:lnTo>
                  <a:lnTo>
                    <a:pt x="12" y="1"/>
                  </a:lnTo>
                  <a:lnTo>
                    <a:pt x="11" y="0"/>
                  </a:lnTo>
                  <a:lnTo>
                    <a:pt x="1"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990" name="Freeform 30"/>
            <p:cNvSpPr>
              <a:spLocks/>
            </p:cNvSpPr>
            <p:nvPr/>
          </p:nvSpPr>
          <p:spPr bwMode="auto">
            <a:xfrm>
              <a:off x="1637" y="1867"/>
              <a:ext cx="11" cy="14"/>
            </a:xfrm>
            <a:custGeom>
              <a:avLst/>
              <a:gdLst>
                <a:gd name="T0" fmla="*/ 8 w 21"/>
                <a:gd name="T1" fmla="*/ 16 h 26"/>
                <a:gd name="T2" fmla="*/ 0 w 21"/>
                <a:gd name="T3" fmla="*/ 16 h 26"/>
                <a:gd name="T4" fmla="*/ 11 w 21"/>
                <a:gd name="T5" fmla="*/ 26 h 26"/>
                <a:gd name="T6" fmla="*/ 21 w 21"/>
                <a:gd name="T7" fmla="*/ 16 h 26"/>
                <a:gd name="T8" fmla="*/ 8 w 21"/>
                <a:gd name="T9" fmla="*/ 5 h 26"/>
                <a:gd name="T10" fmla="*/ 0 w 21"/>
                <a:gd name="T11" fmla="*/ 5 h 26"/>
                <a:gd name="T12" fmla="*/ 8 w 21"/>
                <a:gd name="T13" fmla="*/ 5 h 26"/>
                <a:gd name="T14" fmla="*/ 5 w 21"/>
                <a:gd name="T15" fmla="*/ 0 h 26"/>
                <a:gd name="T16" fmla="*/ 0 w 21"/>
                <a:gd name="T17" fmla="*/ 5 h 26"/>
                <a:gd name="T18" fmla="*/ 8 w 21"/>
                <a:gd name="T19"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6">
                  <a:moveTo>
                    <a:pt x="8" y="16"/>
                  </a:moveTo>
                  <a:lnTo>
                    <a:pt x="0" y="16"/>
                  </a:lnTo>
                  <a:lnTo>
                    <a:pt x="11" y="26"/>
                  </a:lnTo>
                  <a:lnTo>
                    <a:pt x="21" y="16"/>
                  </a:lnTo>
                  <a:lnTo>
                    <a:pt x="8" y="5"/>
                  </a:lnTo>
                  <a:lnTo>
                    <a:pt x="0" y="5"/>
                  </a:lnTo>
                  <a:lnTo>
                    <a:pt x="8" y="5"/>
                  </a:lnTo>
                  <a:lnTo>
                    <a:pt x="5" y="0"/>
                  </a:lnTo>
                  <a:lnTo>
                    <a:pt x="0" y="5"/>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991" name="Freeform 31"/>
            <p:cNvSpPr>
              <a:spLocks/>
            </p:cNvSpPr>
            <p:nvPr/>
          </p:nvSpPr>
          <p:spPr bwMode="auto">
            <a:xfrm>
              <a:off x="1617" y="1870"/>
              <a:ext cx="24" cy="25"/>
            </a:xfrm>
            <a:custGeom>
              <a:avLst/>
              <a:gdLst>
                <a:gd name="T0" fmla="*/ 4 w 48"/>
                <a:gd name="T1" fmla="*/ 30 h 49"/>
                <a:gd name="T2" fmla="*/ 15 w 48"/>
                <a:gd name="T3" fmla="*/ 36 h 49"/>
                <a:gd name="T4" fmla="*/ 48 w 48"/>
                <a:gd name="T5" fmla="*/ 11 h 49"/>
                <a:gd name="T6" fmla="*/ 40 w 48"/>
                <a:gd name="T7" fmla="*/ 0 h 49"/>
                <a:gd name="T8" fmla="*/ 7 w 48"/>
                <a:gd name="T9" fmla="*/ 26 h 49"/>
                <a:gd name="T10" fmla="*/ 17 w 48"/>
                <a:gd name="T11" fmla="*/ 32 h 49"/>
                <a:gd name="T12" fmla="*/ 4 w 48"/>
                <a:gd name="T13" fmla="*/ 30 h 49"/>
                <a:gd name="T14" fmla="*/ 0 w 48"/>
                <a:gd name="T15" fmla="*/ 49 h 49"/>
                <a:gd name="T16" fmla="*/ 15 w 48"/>
                <a:gd name="T17" fmla="*/ 36 h 49"/>
                <a:gd name="T18" fmla="*/ 4 w 48"/>
                <a:gd name="T19" fmla="*/ 3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9">
                  <a:moveTo>
                    <a:pt x="4" y="30"/>
                  </a:moveTo>
                  <a:lnTo>
                    <a:pt x="15" y="36"/>
                  </a:lnTo>
                  <a:lnTo>
                    <a:pt x="48" y="11"/>
                  </a:lnTo>
                  <a:lnTo>
                    <a:pt x="40" y="0"/>
                  </a:lnTo>
                  <a:lnTo>
                    <a:pt x="7" y="26"/>
                  </a:lnTo>
                  <a:lnTo>
                    <a:pt x="17" y="32"/>
                  </a:lnTo>
                  <a:lnTo>
                    <a:pt x="4" y="30"/>
                  </a:lnTo>
                  <a:lnTo>
                    <a:pt x="0" y="49"/>
                  </a:lnTo>
                  <a:lnTo>
                    <a:pt x="15" y="36"/>
                  </a:lnTo>
                  <a:lnTo>
                    <a:pt x="4"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992" name="Freeform 32"/>
            <p:cNvSpPr>
              <a:spLocks/>
            </p:cNvSpPr>
            <p:nvPr/>
          </p:nvSpPr>
          <p:spPr bwMode="auto">
            <a:xfrm>
              <a:off x="1620" y="1866"/>
              <a:ext cx="11" cy="20"/>
            </a:xfrm>
            <a:custGeom>
              <a:avLst/>
              <a:gdLst>
                <a:gd name="T0" fmla="*/ 13 w 23"/>
                <a:gd name="T1" fmla="*/ 12 h 40"/>
                <a:gd name="T2" fmla="*/ 8 w 23"/>
                <a:gd name="T3" fmla="*/ 4 h 40"/>
                <a:gd name="T4" fmla="*/ 0 w 23"/>
                <a:gd name="T5" fmla="*/ 38 h 40"/>
                <a:gd name="T6" fmla="*/ 13 w 23"/>
                <a:gd name="T7" fmla="*/ 40 h 40"/>
                <a:gd name="T8" fmla="*/ 21 w 23"/>
                <a:gd name="T9" fmla="*/ 6 h 40"/>
                <a:gd name="T10" fmla="*/ 15 w 23"/>
                <a:gd name="T11" fmla="*/ 0 h 40"/>
                <a:gd name="T12" fmla="*/ 21 w 23"/>
                <a:gd name="T13" fmla="*/ 6 h 40"/>
                <a:gd name="T14" fmla="*/ 23 w 23"/>
                <a:gd name="T15" fmla="*/ 1 h 40"/>
                <a:gd name="T16" fmla="*/ 15 w 23"/>
                <a:gd name="T17" fmla="*/ 0 h 40"/>
                <a:gd name="T18" fmla="*/ 13 w 23"/>
                <a:gd name="T19"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40">
                  <a:moveTo>
                    <a:pt x="13" y="12"/>
                  </a:moveTo>
                  <a:lnTo>
                    <a:pt x="8" y="4"/>
                  </a:lnTo>
                  <a:lnTo>
                    <a:pt x="0" y="38"/>
                  </a:lnTo>
                  <a:lnTo>
                    <a:pt x="13" y="40"/>
                  </a:lnTo>
                  <a:lnTo>
                    <a:pt x="21" y="6"/>
                  </a:lnTo>
                  <a:lnTo>
                    <a:pt x="15" y="0"/>
                  </a:lnTo>
                  <a:lnTo>
                    <a:pt x="21" y="6"/>
                  </a:lnTo>
                  <a:lnTo>
                    <a:pt x="23" y="1"/>
                  </a:lnTo>
                  <a:lnTo>
                    <a:pt x="15" y="0"/>
                  </a:lnTo>
                  <a:lnTo>
                    <a:pt x="1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993" name="Freeform 33"/>
            <p:cNvSpPr>
              <a:spLocks/>
            </p:cNvSpPr>
            <p:nvPr/>
          </p:nvSpPr>
          <p:spPr bwMode="auto">
            <a:xfrm>
              <a:off x="1614" y="1862"/>
              <a:ext cx="13" cy="10"/>
            </a:xfrm>
            <a:custGeom>
              <a:avLst/>
              <a:gdLst>
                <a:gd name="T0" fmla="*/ 12 w 26"/>
                <a:gd name="T1" fmla="*/ 10 h 19"/>
                <a:gd name="T2" fmla="*/ 4 w 26"/>
                <a:gd name="T3" fmla="*/ 15 h 19"/>
                <a:gd name="T4" fmla="*/ 24 w 26"/>
                <a:gd name="T5" fmla="*/ 19 h 19"/>
                <a:gd name="T6" fmla="*/ 26 w 26"/>
                <a:gd name="T7" fmla="*/ 7 h 19"/>
                <a:gd name="T8" fmla="*/ 7 w 26"/>
                <a:gd name="T9" fmla="*/ 2 h 19"/>
                <a:gd name="T10" fmla="*/ 0 w 26"/>
                <a:gd name="T11" fmla="*/ 7 h 19"/>
                <a:gd name="T12" fmla="*/ 7 w 26"/>
                <a:gd name="T13" fmla="*/ 2 h 19"/>
                <a:gd name="T14" fmla="*/ 1 w 26"/>
                <a:gd name="T15" fmla="*/ 0 h 19"/>
                <a:gd name="T16" fmla="*/ 0 w 26"/>
                <a:gd name="T17" fmla="*/ 7 h 19"/>
                <a:gd name="T18" fmla="*/ 12 w 26"/>
                <a:gd name="T1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9">
                  <a:moveTo>
                    <a:pt x="12" y="10"/>
                  </a:moveTo>
                  <a:lnTo>
                    <a:pt x="4" y="15"/>
                  </a:lnTo>
                  <a:lnTo>
                    <a:pt x="24" y="19"/>
                  </a:lnTo>
                  <a:lnTo>
                    <a:pt x="26" y="7"/>
                  </a:lnTo>
                  <a:lnTo>
                    <a:pt x="7" y="2"/>
                  </a:lnTo>
                  <a:lnTo>
                    <a:pt x="0" y="7"/>
                  </a:lnTo>
                  <a:lnTo>
                    <a:pt x="7" y="2"/>
                  </a:lnTo>
                  <a:lnTo>
                    <a:pt x="1" y="0"/>
                  </a:lnTo>
                  <a:lnTo>
                    <a:pt x="0" y="7"/>
                  </a:lnTo>
                  <a:lnTo>
                    <a:pt x="1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994" name="Freeform 34"/>
            <p:cNvSpPr>
              <a:spLocks/>
            </p:cNvSpPr>
            <p:nvPr/>
          </p:nvSpPr>
          <p:spPr bwMode="auto">
            <a:xfrm>
              <a:off x="1603" y="1866"/>
              <a:ext cx="17" cy="44"/>
            </a:xfrm>
            <a:custGeom>
              <a:avLst/>
              <a:gdLst>
                <a:gd name="T0" fmla="*/ 0 w 34"/>
                <a:gd name="T1" fmla="*/ 57 h 88"/>
                <a:gd name="T2" fmla="*/ 12 w 34"/>
                <a:gd name="T3" fmla="*/ 59 h 88"/>
                <a:gd name="T4" fmla="*/ 34 w 34"/>
                <a:gd name="T5" fmla="*/ 3 h 88"/>
                <a:gd name="T6" fmla="*/ 22 w 34"/>
                <a:gd name="T7" fmla="*/ 0 h 88"/>
                <a:gd name="T8" fmla="*/ 0 w 34"/>
                <a:gd name="T9" fmla="*/ 56 h 88"/>
                <a:gd name="T10" fmla="*/ 12 w 34"/>
                <a:gd name="T11" fmla="*/ 57 h 88"/>
                <a:gd name="T12" fmla="*/ 0 w 34"/>
                <a:gd name="T13" fmla="*/ 57 h 88"/>
                <a:gd name="T14" fmla="*/ 3 w 34"/>
                <a:gd name="T15" fmla="*/ 88 h 88"/>
                <a:gd name="T16" fmla="*/ 12 w 34"/>
                <a:gd name="T17" fmla="*/ 59 h 88"/>
                <a:gd name="T18" fmla="*/ 0 w 34"/>
                <a:gd name="T19" fmla="*/ 5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88">
                  <a:moveTo>
                    <a:pt x="0" y="57"/>
                  </a:moveTo>
                  <a:lnTo>
                    <a:pt x="12" y="59"/>
                  </a:lnTo>
                  <a:lnTo>
                    <a:pt x="34" y="3"/>
                  </a:lnTo>
                  <a:lnTo>
                    <a:pt x="22" y="0"/>
                  </a:lnTo>
                  <a:lnTo>
                    <a:pt x="0" y="56"/>
                  </a:lnTo>
                  <a:lnTo>
                    <a:pt x="12" y="57"/>
                  </a:lnTo>
                  <a:lnTo>
                    <a:pt x="0" y="57"/>
                  </a:lnTo>
                  <a:lnTo>
                    <a:pt x="3" y="88"/>
                  </a:lnTo>
                  <a:lnTo>
                    <a:pt x="12" y="59"/>
                  </a:lnTo>
                  <a:lnTo>
                    <a:pt x="0"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995" name="Freeform 35"/>
            <p:cNvSpPr>
              <a:spLocks/>
            </p:cNvSpPr>
            <p:nvPr/>
          </p:nvSpPr>
          <p:spPr bwMode="auto">
            <a:xfrm>
              <a:off x="1601" y="1873"/>
              <a:ext cx="8" cy="22"/>
            </a:xfrm>
            <a:custGeom>
              <a:avLst/>
              <a:gdLst>
                <a:gd name="T0" fmla="*/ 5 w 17"/>
                <a:gd name="T1" fmla="*/ 13 h 43"/>
                <a:gd name="T2" fmla="*/ 0 w 17"/>
                <a:gd name="T3" fmla="*/ 6 h 43"/>
                <a:gd name="T4" fmla="*/ 5 w 17"/>
                <a:gd name="T5" fmla="*/ 43 h 43"/>
                <a:gd name="T6" fmla="*/ 17 w 17"/>
                <a:gd name="T7" fmla="*/ 43 h 43"/>
                <a:gd name="T8" fmla="*/ 16 w 17"/>
                <a:gd name="T9" fmla="*/ 34 h 43"/>
                <a:gd name="T10" fmla="*/ 15 w 17"/>
                <a:gd name="T11" fmla="*/ 20 h 43"/>
                <a:gd name="T12" fmla="*/ 13 w 17"/>
                <a:gd name="T13" fmla="*/ 7 h 43"/>
                <a:gd name="T14" fmla="*/ 9 w 17"/>
                <a:gd name="T15" fmla="*/ 0 h 43"/>
                <a:gd name="T16" fmla="*/ 13 w 17"/>
                <a:gd name="T17" fmla="*/ 6 h 43"/>
                <a:gd name="T18" fmla="*/ 13 w 17"/>
                <a:gd name="T19" fmla="*/ 3 h 43"/>
                <a:gd name="T20" fmla="*/ 9 w 17"/>
                <a:gd name="T21" fmla="*/ 0 h 43"/>
                <a:gd name="T22" fmla="*/ 5 w 17"/>
                <a:gd name="T23"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43">
                  <a:moveTo>
                    <a:pt x="5" y="13"/>
                  </a:moveTo>
                  <a:lnTo>
                    <a:pt x="0" y="6"/>
                  </a:lnTo>
                  <a:lnTo>
                    <a:pt x="5" y="43"/>
                  </a:lnTo>
                  <a:lnTo>
                    <a:pt x="17" y="43"/>
                  </a:lnTo>
                  <a:lnTo>
                    <a:pt x="16" y="34"/>
                  </a:lnTo>
                  <a:lnTo>
                    <a:pt x="15" y="20"/>
                  </a:lnTo>
                  <a:lnTo>
                    <a:pt x="13" y="7"/>
                  </a:lnTo>
                  <a:lnTo>
                    <a:pt x="9" y="0"/>
                  </a:lnTo>
                  <a:lnTo>
                    <a:pt x="13" y="6"/>
                  </a:lnTo>
                  <a:lnTo>
                    <a:pt x="13" y="3"/>
                  </a:lnTo>
                  <a:lnTo>
                    <a:pt x="9" y="0"/>
                  </a:lnTo>
                  <a:lnTo>
                    <a:pt x="5"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996" name="Freeform 36"/>
            <p:cNvSpPr>
              <a:spLocks/>
            </p:cNvSpPr>
            <p:nvPr/>
          </p:nvSpPr>
          <p:spPr bwMode="auto">
            <a:xfrm>
              <a:off x="1590" y="1867"/>
              <a:ext cx="15" cy="13"/>
            </a:xfrm>
            <a:custGeom>
              <a:avLst/>
              <a:gdLst>
                <a:gd name="T0" fmla="*/ 15 w 30"/>
                <a:gd name="T1" fmla="*/ 11 h 25"/>
                <a:gd name="T2" fmla="*/ 7 w 30"/>
                <a:gd name="T3" fmla="*/ 18 h 25"/>
                <a:gd name="T4" fmla="*/ 26 w 30"/>
                <a:gd name="T5" fmla="*/ 25 h 25"/>
                <a:gd name="T6" fmla="*/ 30 w 30"/>
                <a:gd name="T7" fmla="*/ 12 h 25"/>
                <a:gd name="T8" fmla="*/ 12 w 30"/>
                <a:gd name="T9" fmla="*/ 4 h 25"/>
                <a:gd name="T10" fmla="*/ 3 w 30"/>
                <a:gd name="T11" fmla="*/ 11 h 25"/>
                <a:gd name="T12" fmla="*/ 12 w 30"/>
                <a:gd name="T13" fmla="*/ 4 h 25"/>
                <a:gd name="T14" fmla="*/ 0 w 30"/>
                <a:gd name="T15" fmla="*/ 0 h 25"/>
                <a:gd name="T16" fmla="*/ 3 w 30"/>
                <a:gd name="T17" fmla="*/ 11 h 25"/>
                <a:gd name="T18" fmla="*/ 15 w 30"/>
                <a:gd name="T19"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5">
                  <a:moveTo>
                    <a:pt x="15" y="11"/>
                  </a:moveTo>
                  <a:lnTo>
                    <a:pt x="7" y="18"/>
                  </a:lnTo>
                  <a:lnTo>
                    <a:pt x="26" y="25"/>
                  </a:lnTo>
                  <a:lnTo>
                    <a:pt x="30" y="12"/>
                  </a:lnTo>
                  <a:lnTo>
                    <a:pt x="12" y="4"/>
                  </a:lnTo>
                  <a:lnTo>
                    <a:pt x="3" y="11"/>
                  </a:lnTo>
                  <a:lnTo>
                    <a:pt x="12" y="4"/>
                  </a:lnTo>
                  <a:lnTo>
                    <a:pt x="0" y="0"/>
                  </a:lnTo>
                  <a:lnTo>
                    <a:pt x="3" y="11"/>
                  </a:lnTo>
                  <a:lnTo>
                    <a:pt x="1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997" name="Freeform 37"/>
            <p:cNvSpPr>
              <a:spLocks/>
            </p:cNvSpPr>
            <p:nvPr/>
          </p:nvSpPr>
          <p:spPr bwMode="auto">
            <a:xfrm>
              <a:off x="1591" y="1873"/>
              <a:ext cx="12" cy="40"/>
            </a:xfrm>
            <a:custGeom>
              <a:avLst/>
              <a:gdLst>
                <a:gd name="T0" fmla="*/ 9 w 24"/>
                <a:gd name="T1" fmla="*/ 64 h 81"/>
                <a:gd name="T2" fmla="*/ 20 w 24"/>
                <a:gd name="T3" fmla="*/ 60 h 81"/>
                <a:gd name="T4" fmla="*/ 12 w 24"/>
                <a:gd name="T5" fmla="*/ 0 h 81"/>
                <a:gd name="T6" fmla="*/ 0 w 24"/>
                <a:gd name="T7" fmla="*/ 0 h 81"/>
                <a:gd name="T8" fmla="*/ 8 w 24"/>
                <a:gd name="T9" fmla="*/ 60 h 81"/>
                <a:gd name="T10" fmla="*/ 19 w 24"/>
                <a:gd name="T11" fmla="*/ 56 h 81"/>
                <a:gd name="T12" fmla="*/ 9 w 24"/>
                <a:gd name="T13" fmla="*/ 64 h 81"/>
                <a:gd name="T14" fmla="*/ 24 w 24"/>
                <a:gd name="T15" fmla="*/ 81 h 81"/>
                <a:gd name="T16" fmla="*/ 20 w 24"/>
                <a:gd name="T17" fmla="*/ 60 h 81"/>
                <a:gd name="T18" fmla="*/ 9 w 24"/>
                <a:gd name="T19" fmla="*/ 6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81">
                  <a:moveTo>
                    <a:pt x="9" y="64"/>
                  </a:moveTo>
                  <a:lnTo>
                    <a:pt x="20" y="60"/>
                  </a:lnTo>
                  <a:lnTo>
                    <a:pt x="12" y="0"/>
                  </a:lnTo>
                  <a:lnTo>
                    <a:pt x="0" y="0"/>
                  </a:lnTo>
                  <a:lnTo>
                    <a:pt x="8" y="60"/>
                  </a:lnTo>
                  <a:lnTo>
                    <a:pt x="19" y="56"/>
                  </a:lnTo>
                  <a:lnTo>
                    <a:pt x="9" y="64"/>
                  </a:lnTo>
                  <a:lnTo>
                    <a:pt x="24" y="81"/>
                  </a:lnTo>
                  <a:lnTo>
                    <a:pt x="20" y="60"/>
                  </a:lnTo>
                  <a:lnTo>
                    <a:pt x="9" y="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998" name="Freeform 38"/>
            <p:cNvSpPr>
              <a:spLocks/>
            </p:cNvSpPr>
            <p:nvPr/>
          </p:nvSpPr>
          <p:spPr bwMode="auto">
            <a:xfrm>
              <a:off x="1588" y="1888"/>
              <a:ext cx="13" cy="16"/>
            </a:xfrm>
            <a:custGeom>
              <a:avLst/>
              <a:gdLst>
                <a:gd name="T0" fmla="*/ 13 w 26"/>
                <a:gd name="T1" fmla="*/ 15 h 33"/>
                <a:gd name="T2" fmla="*/ 0 w 26"/>
                <a:gd name="T3" fmla="*/ 17 h 33"/>
                <a:gd name="T4" fmla="*/ 16 w 26"/>
                <a:gd name="T5" fmla="*/ 33 h 33"/>
                <a:gd name="T6" fmla="*/ 26 w 26"/>
                <a:gd name="T7" fmla="*/ 25 h 33"/>
                <a:gd name="T8" fmla="*/ 11 w 26"/>
                <a:gd name="T9" fmla="*/ 8 h 33"/>
                <a:gd name="T10" fmla="*/ 0 w 26"/>
                <a:gd name="T11" fmla="*/ 10 h 33"/>
                <a:gd name="T12" fmla="*/ 11 w 26"/>
                <a:gd name="T13" fmla="*/ 8 h 33"/>
                <a:gd name="T14" fmla="*/ 4 w 26"/>
                <a:gd name="T15" fmla="*/ 0 h 33"/>
                <a:gd name="T16" fmla="*/ 0 w 26"/>
                <a:gd name="T17" fmla="*/ 10 h 33"/>
                <a:gd name="T18" fmla="*/ 13 w 26"/>
                <a:gd name="T19" fmla="*/ 1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3">
                  <a:moveTo>
                    <a:pt x="13" y="15"/>
                  </a:moveTo>
                  <a:lnTo>
                    <a:pt x="0" y="17"/>
                  </a:lnTo>
                  <a:lnTo>
                    <a:pt x="16" y="33"/>
                  </a:lnTo>
                  <a:lnTo>
                    <a:pt x="26" y="25"/>
                  </a:lnTo>
                  <a:lnTo>
                    <a:pt x="11" y="8"/>
                  </a:lnTo>
                  <a:lnTo>
                    <a:pt x="0" y="10"/>
                  </a:lnTo>
                  <a:lnTo>
                    <a:pt x="11" y="8"/>
                  </a:lnTo>
                  <a:lnTo>
                    <a:pt x="4" y="0"/>
                  </a:lnTo>
                  <a:lnTo>
                    <a:pt x="0" y="10"/>
                  </a:lnTo>
                  <a:lnTo>
                    <a:pt x="13"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999" name="Freeform 39"/>
            <p:cNvSpPr>
              <a:spLocks/>
            </p:cNvSpPr>
            <p:nvPr/>
          </p:nvSpPr>
          <p:spPr bwMode="auto">
            <a:xfrm>
              <a:off x="1576" y="1893"/>
              <a:ext cx="18" cy="25"/>
            </a:xfrm>
            <a:custGeom>
              <a:avLst/>
              <a:gdLst>
                <a:gd name="T0" fmla="*/ 6 w 36"/>
                <a:gd name="T1" fmla="*/ 49 h 50"/>
                <a:gd name="T2" fmla="*/ 12 w 36"/>
                <a:gd name="T3" fmla="*/ 46 h 50"/>
                <a:gd name="T4" fmla="*/ 36 w 36"/>
                <a:gd name="T5" fmla="*/ 5 h 50"/>
                <a:gd name="T6" fmla="*/ 23 w 36"/>
                <a:gd name="T7" fmla="*/ 0 h 50"/>
                <a:gd name="T8" fmla="*/ 0 w 36"/>
                <a:gd name="T9" fmla="*/ 39 h 50"/>
                <a:gd name="T10" fmla="*/ 6 w 36"/>
                <a:gd name="T11" fmla="*/ 36 h 50"/>
                <a:gd name="T12" fmla="*/ 6 w 36"/>
                <a:gd name="T13" fmla="*/ 49 h 50"/>
                <a:gd name="T14" fmla="*/ 9 w 36"/>
                <a:gd name="T15" fmla="*/ 50 h 50"/>
                <a:gd name="T16" fmla="*/ 12 w 36"/>
                <a:gd name="T17" fmla="*/ 46 h 50"/>
                <a:gd name="T18" fmla="*/ 6 w 36"/>
                <a:gd name="T19"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50">
                  <a:moveTo>
                    <a:pt x="6" y="49"/>
                  </a:moveTo>
                  <a:lnTo>
                    <a:pt x="12" y="46"/>
                  </a:lnTo>
                  <a:lnTo>
                    <a:pt x="36" y="5"/>
                  </a:lnTo>
                  <a:lnTo>
                    <a:pt x="23" y="0"/>
                  </a:lnTo>
                  <a:lnTo>
                    <a:pt x="0" y="39"/>
                  </a:lnTo>
                  <a:lnTo>
                    <a:pt x="6" y="36"/>
                  </a:lnTo>
                  <a:lnTo>
                    <a:pt x="6" y="49"/>
                  </a:lnTo>
                  <a:lnTo>
                    <a:pt x="9" y="50"/>
                  </a:lnTo>
                  <a:lnTo>
                    <a:pt x="12" y="46"/>
                  </a:lnTo>
                  <a:lnTo>
                    <a:pt x="6"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00" name="Freeform 40"/>
            <p:cNvSpPr>
              <a:spLocks/>
            </p:cNvSpPr>
            <p:nvPr/>
          </p:nvSpPr>
          <p:spPr bwMode="auto">
            <a:xfrm>
              <a:off x="765" y="1863"/>
              <a:ext cx="814" cy="55"/>
            </a:xfrm>
            <a:custGeom>
              <a:avLst/>
              <a:gdLst>
                <a:gd name="T0" fmla="*/ 0 w 1628"/>
                <a:gd name="T1" fmla="*/ 13 h 108"/>
                <a:gd name="T2" fmla="*/ 2 w 1628"/>
                <a:gd name="T3" fmla="*/ 13 h 108"/>
                <a:gd name="T4" fmla="*/ 1628 w 1628"/>
                <a:gd name="T5" fmla="*/ 108 h 108"/>
                <a:gd name="T6" fmla="*/ 1628 w 1628"/>
                <a:gd name="T7" fmla="*/ 95 h 108"/>
                <a:gd name="T8" fmla="*/ 2 w 1628"/>
                <a:gd name="T9" fmla="*/ 0 h 108"/>
                <a:gd name="T10" fmla="*/ 5 w 1628"/>
                <a:gd name="T11" fmla="*/ 0 h 108"/>
                <a:gd name="T12" fmla="*/ 0 w 1628"/>
                <a:gd name="T13" fmla="*/ 13 h 108"/>
                <a:gd name="T14" fmla="*/ 2 w 1628"/>
                <a:gd name="T15" fmla="*/ 13 h 108"/>
                <a:gd name="T16" fmla="*/ 0 w 1628"/>
                <a:gd name="T17" fmla="*/ 1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8" h="108">
                  <a:moveTo>
                    <a:pt x="0" y="13"/>
                  </a:moveTo>
                  <a:lnTo>
                    <a:pt x="2" y="13"/>
                  </a:lnTo>
                  <a:lnTo>
                    <a:pt x="1628" y="108"/>
                  </a:lnTo>
                  <a:lnTo>
                    <a:pt x="1628" y="95"/>
                  </a:lnTo>
                  <a:lnTo>
                    <a:pt x="2" y="0"/>
                  </a:lnTo>
                  <a:lnTo>
                    <a:pt x="5" y="0"/>
                  </a:lnTo>
                  <a:lnTo>
                    <a:pt x="0" y="13"/>
                  </a:lnTo>
                  <a:lnTo>
                    <a:pt x="2" y="13"/>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01" name="Freeform 41"/>
            <p:cNvSpPr>
              <a:spLocks/>
            </p:cNvSpPr>
            <p:nvPr/>
          </p:nvSpPr>
          <p:spPr bwMode="auto">
            <a:xfrm>
              <a:off x="683" y="1817"/>
              <a:ext cx="85" cy="53"/>
            </a:xfrm>
            <a:custGeom>
              <a:avLst/>
              <a:gdLst>
                <a:gd name="T0" fmla="*/ 6 w 170"/>
                <a:gd name="T1" fmla="*/ 13 h 106"/>
                <a:gd name="T2" fmla="*/ 0 w 170"/>
                <a:gd name="T3" fmla="*/ 13 h 106"/>
                <a:gd name="T4" fmla="*/ 165 w 170"/>
                <a:gd name="T5" fmla="*/ 106 h 106"/>
                <a:gd name="T6" fmla="*/ 170 w 170"/>
                <a:gd name="T7" fmla="*/ 93 h 106"/>
                <a:gd name="T8" fmla="*/ 158 w 170"/>
                <a:gd name="T9" fmla="*/ 85 h 106"/>
                <a:gd name="T10" fmla="*/ 136 w 170"/>
                <a:gd name="T11" fmla="*/ 73 h 106"/>
                <a:gd name="T12" fmla="*/ 111 w 170"/>
                <a:gd name="T13" fmla="*/ 58 h 106"/>
                <a:gd name="T14" fmla="*/ 82 w 170"/>
                <a:gd name="T15" fmla="*/ 42 h 106"/>
                <a:gd name="T16" fmla="*/ 54 w 170"/>
                <a:gd name="T17" fmla="*/ 26 h 106"/>
                <a:gd name="T18" fmla="*/ 30 w 170"/>
                <a:gd name="T19" fmla="*/ 13 h 106"/>
                <a:gd name="T20" fmla="*/ 10 w 170"/>
                <a:gd name="T21" fmla="*/ 4 h 106"/>
                <a:gd name="T22" fmla="*/ 1 w 170"/>
                <a:gd name="T23" fmla="*/ 1 h 106"/>
                <a:gd name="T24" fmla="*/ 6 w 170"/>
                <a:gd name="T25" fmla="*/ 1 h 106"/>
                <a:gd name="T26" fmla="*/ 5 w 170"/>
                <a:gd name="T27" fmla="*/ 0 h 106"/>
                <a:gd name="T28" fmla="*/ 3 w 170"/>
                <a:gd name="T29" fmla="*/ 0 h 106"/>
                <a:gd name="T30" fmla="*/ 2 w 170"/>
                <a:gd name="T31" fmla="*/ 0 h 106"/>
                <a:gd name="T32" fmla="*/ 1 w 170"/>
                <a:gd name="T33" fmla="*/ 1 h 106"/>
                <a:gd name="T34" fmla="*/ 6 w 170"/>
                <a:gd name="T35" fmla="*/ 1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 h="106">
                  <a:moveTo>
                    <a:pt x="6" y="13"/>
                  </a:moveTo>
                  <a:lnTo>
                    <a:pt x="0" y="13"/>
                  </a:lnTo>
                  <a:lnTo>
                    <a:pt x="165" y="106"/>
                  </a:lnTo>
                  <a:lnTo>
                    <a:pt x="170" y="93"/>
                  </a:lnTo>
                  <a:lnTo>
                    <a:pt x="158" y="85"/>
                  </a:lnTo>
                  <a:lnTo>
                    <a:pt x="136" y="73"/>
                  </a:lnTo>
                  <a:lnTo>
                    <a:pt x="111" y="58"/>
                  </a:lnTo>
                  <a:lnTo>
                    <a:pt x="82" y="42"/>
                  </a:lnTo>
                  <a:lnTo>
                    <a:pt x="54" y="26"/>
                  </a:lnTo>
                  <a:lnTo>
                    <a:pt x="30" y="13"/>
                  </a:lnTo>
                  <a:lnTo>
                    <a:pt x="10" y="4"/>
                  </a:lnTo>
                  <a:lnTo>
                    <a:pt x="1" y="1"/>
                  </a:lnTo>
                  <a:lnTo>
                    <a:pt x="6" y="1"/>
                  </a:lnTo>
                  <a:lnTo>
                    <a:pt x="5" y="0"/>
                  </a:lnTo>
                  <a:lnTo>
                    <a:pt x="3" y="0"/>
                  </a:lnTo>
                  <a:lnTo>
                    <a:pt x="2" y="0"/>
                  </a:lnTo>
                  <a:lnTo>
                    <a:pt x="1" y="1"/>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02" name="Freeform 42"/>
            <p:cNvSpPr>
              <a:spLocks/>
            </p:cNvSpPr>
            <p:nvPr/>
          </p:nvSpPr>
          <p:spPr bwMode="auto">
            <a:xfrm>
              <a:off x="673" y="1817"/>
              <a:ext cx="13" cy="12"/>
            </a:xfrm>
            <a:custGeom>
              <a:avLst/>
              <a:gdLst>
                <a:gd name="T0" fmla="*/ 0 w 27"/>
                <a:gd name="T1" fmla="*/ 22 h 23"/>
                <a:gd name="T2" fmla="*/ 5 w 27"/>
                <a:gd name="T3" fmla="*/ 20 h 23"/>
                <a:gd name="T4" fmla="*/ 13 w 27"/>
                <a:gd name="T5" fmla="*/ 18 h 23"/>
                <a:gd name="T6" fmla="*/ 21 w 27"/>
                <a:gd name="T7" fmla="*/ 15 h 23"/>
                <a:gd name="T8" fmla="*/ 27 w 27"/>
                <a:gd name="T9" fmla="*/ 12 h 23"/>
                <a:gd name="T10" fmla="*/ 22 w 27"/>
                <a:gd name="T11" fmla="*/ 0 h 23"/>
                <a:gd name="T12" fmla="*/ 0 w 27"/>
                <a:gd name="T13" fmla="*/ 9 h 23"/>
                <a:gd name="T14" fmla="*/ 5 w 27"/>
                <a:gd name="T15" fmla="*/ 9 h 23"/>
                <a:gd name="T16" fmla="*/ 0 w 27"/>
                <a:gd name="T17" fmla="*/ 22 h 23"/>
                <a:gd name="T18" fmla="*/ 1 w 27"/>
                <a:gd name="T19" fmla="*/ 23 h 23"/>
                <a:gd name="T20" fmla="*/ 2 w 27"/>
                <a:gd name="T21" fmla="*/ 23 h 23"/>
                <a:gd name="T22" fmla="*/ 4 w 27"/>
                <a:gd name="T23" fmla="*/ 23 h 23"/>
                <a:gd name="T24" fmla="*/ 5 w 27"/>
                <a:gd name="T25" fmla="*/ 22 h 23"/>
                <a:gd name="T26" fmla="*/ 0 w 27"/>
                <a:gd name="T2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3">
                  <a:moveTo>
                    <a:pt x="0" y="22"/>
                  </a:moveTo>
                  <a:lnTo>
                    <a:pt x="5" y="20"/>
                  </a:lnTo>
                  <a:lnTo>
                    <a:pt x="13" y="18"/>
                  </a:lnTo>
                  <a:lnTo>
                    <a:pt x="21" y="15"/>
                  </a:lnTo>
                  <a:lnTo>
                    <a:pt x="27" y="12"/>
                  </a:lnTo>
                  <a:lnTo>
                    <a:pt x="22" y="0"/>
                  </a:lnTo>
                  <a:lnTo>
                    <a:pt x="0" y="9"/>
                  </a:lnTo>
                  <a:lnTo>
                    <a:pt x="5" y="9"/>
                  </a:lnTo>
                  <a:lnTo>
                    <a:pt x="0" y="22"/>
                  </a:lnTo>
                  <a:lnTo>
                    <a:pt x="1" y="23"/>
                  </a:lnTo>
                  <a:lnTo>
                    <a:pt x="2" y="23"/>
                  </a:lnTo>
                  <a:lnTo>
                    <a:pt x="4" y="23"/>
                  </a:lnTo>
                  <a:lnTo>
                    <a:pt x="5" y="22"/>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03" name="Freeform 43"/>
            <p:cNvSpPr>
              <a:spLocks/>
            </p:cNvSpPr>
            <p:nvPr/>
          </p:nvSpPr>
          <p:spPr bwMode="auto">
            <a:xfrm>
              <a:off x="662" y="1817"/>
              <a:ext cx="13" cy="11"/>
            </a:xfrm>
            <a:custGeom>
              <a:avLst/>
              <a:gdLst>
                <a:gd name="T0" fmla="*/ 13 w 26"/>
                <a:gd name="T1" fmla="*/ 10 h 23"/>
                <a:gd name="T2" fmla="*/ 5 w 26"/>
                <a:gd name="T3" fmla="*/ 16 h 23"/>
                <a:gd name="T4" fmla="*/ 21 w 26"/>
                <a:gd name="T5" fmla="*/ 23 h 23"/>
                <a:gd name="T6" fmla="*/ 26 w 26"/>
                <a:gd name="T7" fmla="*/ 10 h 23"/>
                <a:gd name="T8" fmla="*/ 10 w 26"/>
                <a:gd name="T9" fmla="*/ 3 h 23"/>
                <a:gd name="T10" fmla="*/ 0 w 26"/>
                <a:gd name="T11" fmla="*/ 9 h 23"/>
                <a:gd name="T12" fmla="*/ 10 w 26"/>
                <a:gd name="T13" fmla="*/ 3 h 23"/>
                <a:gd name="T14" fmla="*/ 2 w 26"/>
                <a:gd name="T15" fmla="*/ 0 h 23"/>
                <a:gd name="T16" fmla="*/ 0 w 26"/>
                <a:gd name="T17" fmla="*/ 9 h 23"/>
                <a:gd name="T18" fmla="*/ 13 w 26"/>
                <a:gd name="T19"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3">
                  <a:moveTo>
                    <a:pt x="13" y="10"/>
                  </a:moveTo>
                  <a:lnTo>
                    <a:pt x="5" y="16"/>
                  </a:lnTo>
                  <a:lnTo>
                    <a:pt x="21" y="23"/>
                  </a:lnTo>
                  <a:lnTo>
                    <a:pt x="26" y="10"/>
                  </a:lnTo>
                  <a:lnTo>
                    <a:pt x="10" y="3"/>
                  </a:lnTo>
                  <a:lnTo>
                    <a:pt x="0" y="9"/>
                  </a:lnTo>
                  <a:lnTo>
                    <a:pt x="10" y="3"/>
                  </a:lnTo>
                  <a:lnTo>
                    <a:pt x="2" y="0"/>
                  </a:lnTo>
                  <a:lnTo>
                    <a:pt x="0" y="9"/>
                  </a:lnTo>
                  <a:lnTo>
                    <a:pt x="13"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04" name="Freeform 44"/>
            <p:cNvSpPr>
              <a:spLocks/>
            </p:cNvSpPr>
            <p:nvPr/>
          </p:nvSpPr>
          <p:spPr bwMode="auto">
            <a:xfrm>
              <a:off x="657" y="1821"/>
              <a:ext cx="12" cy="42"/>
            </a:xfrm>
            <a:custGeom>
              <a:avLst/>
              <a:gdLst>
                <a:gd name="T0" fmla="*/ 0 w 23"/>
                <a:gd name="T1" fmla="*/ 61 h 84"/>
                <a:gd name="T2" fmla="*/ 13 w 23"/>
                <a:gd name="T3" fmla="*/ 60 h 84"/>
                <a:gd name="T4" fmla="*/ 23 w 23"/>
                <a:gd name="T5" fmla="*/ 1 h 84"/>
                <a:gd name="T6" fmla="*/ 10 w 23"/>
                <a:gd name="T7" fmla="*/ 0 h 84"/>
                <a:gd name="T8" fmla="*/ 0 w 23"/>
                <a:gd name="T9" fmla="*/ 57 h 84"/>
                <a:gd name="T10" fmla="*/ 13 w 23"/>
                <a:gd name="T11" fmla="*/ 56 h 84"/>
                <a:gd name="T12" fmla="*/ 0 w 23"/>
                <a:gd name="T13" fmla="*/ 61 h 84"/>
                <a:gd name="T14" fmla="*/ 8 w 23"/>
                <a:gd name="T15" fmla="*/ 84 h 84"/>
                <a:gd name="T16" fmla="*/ 13 w 23"/>
                <a:gd name="T17" fmla="*/ 60 h 84"/>
                <a:gd name="T18" fmla="*/ 0 w 23"/>
                <a:gd name="T1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84">
                  <a:moveTo>
                    <a:pt x="0" y="61"/>
                  </a:moveTo>
                  <a:lnTo>
                    <a:pt x="13" y="60"/>
                  </a:lnTo>
                  <a:lnTo>
                    <a:pt x="23" y="1"/>
                  </a:lnTo>
                  <a:lnTo>
                    <a:pt x="10" y="0"/>
                  </a:lnTo>
                  <a:lnTo>
                    <a:pt x="0" y="57"/>
                  </a:lnTo>
                  <a:lnTo>
                    <a:pt x="13" y="56"/>
                  </a:lnTo>
                  <a:lnTo>
                    <a:pt x="0" y="61"/>
                  </a:lnTo>
                  <a:lnTo>
                    <a:pt x="8" y="84"/>
                  </a:lnTo>
                  <a:lnTo>
                    <a:pt x="13" y="60"/>
                  </a:lnTo>
                  <a:lnTo>
                    <a:pt x="0"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05" name="Freeform 45"/>
            <p:cNvSpPr>
              <a:spLocks/>
            </p:cNvSpPr>
            <p:nvPr/>
          </p:nvSpPr>
          <p:spPr bwMode="auto">
            <a:xfrm>
              <a:off x="650" y="1829"/>
              <a:ext cx="13" cy="23"/>
            </a:xfrm>
            <a:custGeom>
              <a:avLst/>
              <a:gdLst>
                <a:gd name="T0" fmla="*/ 8 w 27"/>
                <a:gd name="T1" fmla="*/ 16 h 45"/>
                <a:gd name="T2" fmla="*/ 0 w 27"/>
                <a:gd name="T3" fmla="*/ 11 h 45"/>
                <a:gd name="T4" fmla="*/ 14 w 27"/>
                <a:gd name="T5" fmla="*/ 45 h 45"/>
                <a:gd name="T6" fmla="*/ 27 w 27"/>
                <a:gd name="T7" fmla="*/ 40 h 45"/>
                <a:gd name="T8" fmla="*/ 13 w 27"/>
                <a:gd name="T9" fmla="*/ 7 h 45"/>
                <a:gd name="T10" fmla="*/ 4 w 27"/>
                <a:gd name="T11" fmla="*/ 3 h 45"/>
                <a:gd name="T12" fmla="*/ 13 w 27"/>
                <a:gd name="T13" fmla="*/ 7 h 45"/>
                <a:gd name="T14" fmla="*/ 9 w 27"/>
                <a:gd name="T15" fmla="*/ 0 h 45"/>
                <a:gd name="T16" fmla="*/ 4 w 27"/>
                <a:gd name="T17" fmla="*/ 3 h 45"/>
                <a:gd name="T18" fmla="*/ 8 w 27"/>
                <a:gd name="T19" fmla="*/ 1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45">
                  <a:moveTo>
                    <a:pt x="8" y="16"/>
                  </a:moveTo>
                  <a:lnTo>
                    <a:pt x="0" y="11"/>
                  </a:lnTo>
                  <a:lnTo>
                    <a:pt x="14" y="45"/>
                  </a:lnTo>
                  <a:lnTo>
                    <a:pt x="27" y="40"/>
                  </a:lnTo>
                  <a:lnTo>
                    <a:pt x="13" y="7"/>
                  </a:lnTo>
                  <a:lnTo>
                    <a:pt x="4" y="3"/>
                  </a:lnTo>
                  <a:lnTo>
                    <a:pt x="13" y="7"/>
                  </a:lnTo>
                  <a:lnTo>
                    <a:pt x="9" y="0"/>
                  </a:lnTo>
                  <a:lnTo>
                    <a:pt x="4" y="3"/>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06" name="Freeform 46"/>
            <p:cNvSpPr>
              <a:spLocks/>
            </p:cNvSpPr>
            <p:nvPr/>
          </p:nvSpPr>
          <p:spPr bwMode="auto">
            <a:xfrm>
              <a:off x="641" y="1831"/>
              <a:ext cx="13" cy="9"/>
            </a:xfrm>
            <a:custGeom>
              <a:avLst/>
              <a:gdLst>
                <a:gd name="T0" fmla="*/ 15 w 25"/>
                <a:gd name="T1" fmla="*/ 13 h 19"/>
                <a:gd name="T2" fmla="*/ 10 w 25"/>
                <a:gd name="T3" fmla="*/ 19 h 19"/>
                <a:gd name="T4" fmla="*/ 25 w 25"/>
                <a:gd name="T5" fmla="*/ 13 h 19"/>
                <a:gd name="T6" fmla="*/ 21 w 25"/>
                <a:gd name="T7" fmla="*/ 0 h 19"/>
                <a:gd name="T8" fmla="*/ 6 w 25"/>
                <a:gd name="T9" fmla="*/ 6 h 19"/>
                <a:gd name="T10" fmla="*/ 1 w 25"/>
                <a:gd name="T11" fmla="*/ 13 h 19"/>
                <a:gd name="T12" fmla="*/ 6 w 25"/>
                <a:gd name="T13" fmla="*/ 6 h 19"/>
                <a:gd name="T14" fmla="*/ 1 w 25"/>
                <a:gd name="T15" fmla="*/ 8 h 19"/>
                <a:gd name="T16" fmla="*/ 0 w 25"/>
                <a:gd name="T17" fmla="*/ 13 h 19"/>
                <a:gd name="T18" fmla="*/ 15 w 25"/>
                <a:gd name="T19"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9">
                  <a:moveTo>
                    <a:pt x="15" y="13"/>
                  </a:moveTo>
                  <a:lnTo>
                    <a:pt x="10" y="19"/>
                  </a:lnTo>
                  <a:lnTo>
                    <a:pt x="25" y="13"/>
                  </a:lnTo>
                  <a:lnTo>
                    <a:pt x="21" y="0"/>
                  </a:lnTo>
                  <a:lnTo>
                    <a:pt x="6" y="6"/>
                  </a:lnTo>
                  <a:lnTo>
                    <a:pt x="1" y="13"/>
                  </a:lnTo>
                  <a:lnTo>
                    <a:pt x="6" y="6"/>
                  </a:lnTo>
                  <a:lnTo>
                    <a:pt x="1" y="8"/>
                  </a:lnTo>
                  <a:lnTo>
                    <a:pt x="0" y="13"/>
                  </a:lnTo>
                  <a:lnTo>
                    <a:pt x="15"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07" name="Freeform 47"/>
            <p:cNvSpPr>
              <a:spLocks/>
            </p:cNvSpPr>
            <p:nvPr/>
          </p:nvSpPr>
          <p:spPr bwMode="auto">
            <a:xfrm>
              <a:off x="641" y="1838"/>
              <a:ext cx="8" cy="57"/>
            </a:xfrm>
            <a:custGeom>
              <a:avLst/>
              <a:gdLst>
                <a:gd name="T0" fmla="*/ 0 w 15"/>
                <a:gd name="T1" fmla="*/ 59 h 114"/>
                <a:gd name="T2" fmla="*/ 14 w 15"/>
                <a:gd name="T3" fmla="*/ 59 h 114"/>
                <a:gd name="T4" fmla="*/ 15 w 15"/>
                <a:gd name="T5" fmla="*/ 0 h 114"/>
                <a:gd name="T6" fmla="*/ 1 w 15"/>
                <a:gd name="T7" fmla="*/ 0 h 114"/>
                <a:gd name="T8" fmla="*/ 0 w 15"/>
                <a:gd name="T9" fmla="*/ 59 h 114"/>
                <a:gd name="T10" fmla="*/ 14 w 15"/>
                <a:gd name="T11" fmla="*/ 58 h 114"/>
                <a:gd name="T12" fmla="*/ 0 w 15"/>
                <a:gd name="T13" fmla="*/ 59 h 114"/>
                <a:gd name="T14" fmla="*/ 14 w 15"/>
                <a:gd name="T15" fmla="*/ 114 h 114"/>
                <a:gd name="T16" fmla="*/ 15 w 15"/>
                <a:gd name="T17" fmla="*/ 59 h 114"/>
                <a:gd name="T18" fmla="*/ 0 w 15"/>
                <a:gd name="T19" fmla="*/ 5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4">
                  <a:moveTo>
                    <a:pt x="0" y="59"/>
                  </a:moveTo>
                  <a:lnTo>
                    <a:pt x="14" y="59"/>
                  </a:lnTo>
                  <a:lnTo>
                    <a:pt x="15" y="0"/>
                  </a:lnTo>
                  <a:lnTo>
                    <a:pt x="1" y="0"/>
                  </a:lnTo>
                  <a:lnTo>
                    <a:pt x="0" y="59"/>
                  </a:lnTo>
                  <a:lnTo>
                    <a:pt x="14" y="58"/>
                  </a:lnTo>
                  <a:lnTo>
                    <a:pt x="0" y="59"/>
                  </a:lnTo>
                  <a:lnTo>
                    <a:pt x="14" y="114"/>
                  </a:lnTo>
                  <a:lnTo>
                    <a:pt x="15" y="59"/>
                  </a:lnTo>
                  <a:lnTo>
                    <a:pt x="0"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08" name="Freeform 48"/>
            <p:cNvSpPr>
              <a:spLocks/>
            </p:cNvSpPr>
            <p:nvPr/>
          </p:nvSpPr>
          <p:spPr bwMode="auto">
            <a:xfrm>
              <a:off x="636" y="1838"/>
              <a:ext cx="12" cy="29"/>
            </a:xfrm>
            <a:custGeom>
              <a:avLst/>
              <a:gdLst>
                <a:gd name="T0" fmla="*/ 11 w 26"/>
                <a:gd name="T1" fmla="*/ 17 h 58"/>
                <a:gd name="T2" fmla="*/ 0 w 26"/>
                <a:gd name="T3" fmla="*/ 12 h 58"/>
                <a:gd name="T4" fmla="*/ 12 w 26"/>
                <a:gd name="T5" fmla="*/ 58 h 58"/>
                <a:gd name="T6" fmla="*/ 26 w 26"/>
                <a:gd name="T7" fmla="*/ 57 h 58"/>
                <a:gd name="T8" fmla="*/ 13 w 26"/>
                <a:gd name="T9" fmla="*/ 9 h 58"/>
                <a:gd name="T10" fmla="*/ 4 w 26"/>
                <a:gd name="T11" fmla="*/ 5 h 58"/>
                <a:gd name="T12" fmla="*/ 13 w 26"/>
                <a:gd name="T13" fmla="*/ 9 h 58"/>
                <a:gd name="T14" fmla="*/ 12 w 26"/>
                <a:gd name="T15" fmla="*/ 0 h 58"/>
                <a:gd name="T16" fmla="*/ 4 w 26"/>
                <a:gd name="T17" fmla="*/ 5 h 58"/>
                <a:gd name="T18" fmla="*/ 11 w 26"/>
                <a:gd name="T19" fmla="*/ 1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8">
                  <a:moveTo>
                    <a:pt x="11" y="17"/>
                  </a:moveTo>
                  <a:lnTo>
                    <a:pt x="0" y="12"/>
                  </a:lnTo>
                  <a:lnTo>
                    <a:pt x="12" y="58"/>
                  </a:lnTo>
                  <a:lnTo>
                    <a:pt x="26" y="57"/>
                  </a:lnTo>
                  <a:lnTo>
                    <a:pt x="13" y="9"/>
                  </a:lnTo>
                  <a:lnTo>
                    <a:pt x="4" y="5"/>
                  </a:lnTo>
                  <a:lnTo>
                    <a:pt x="13" y="9"/>
                  </a:lnTo>
                  <a:lnTo>
                    <a:pt x="12" y="0"/>
                  </a:lnTo>
                  <a:lnTo>
                    <a:pt x="4" y="5"/>
                  </a:lnTo>
                  <a:lnTo>
                    <a:pt x="11"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09" name="Freeform 49"/>
            <p:cNvSpPr>
              <a:spLocks/>
            </p:cNvSpPr>
            <p:nvPr/>
          </p:nvSpPr>
          <p:spPr bwMode="auto">
            <a:xfrm>
              <a:off x="630" y="1840"/>
              <a:ext cx="11" cy="9"/>
            </a:xfrm>
            <a:custGeom>
              <a:avLst/>
              <a:gdLst>
                <a:gd name="T0" fmla="*/ 15 w 22"/>
                <a:gd name="T1" fmla="*/ 11 h 17"/>
                <a:gd name="T2" fmla="*/ 10 w 22"/>
                <a:gd name="T3" fmla="*/ 17 h 17"/>
                <a:gd name="T4" fmla="*/ 22 w 22"/>
                <a:gd name="T5" fmla="*/ 12 h 17"/>
                <a:gd name="T6" fmla="*/ 15 w 22"/>
                <a:gd name="T7" fmla="*/ 0 h 17"/>
                <a:gd name="T8" fmla="*/ 5 w 22"/>
                <a:gd name="T9" fmla="*/ 4 h 17"/>
                <a:gd name="T10" fmla="*/ 0 w 22"/>
                <a:gd name="T11" fmla="*/ 11 h 17"/>
                <a:gd name="T12" fmla="*/ 5 w 22"/>
                <a:gd name="T13" fmla="*/ 4 h 17"/>
                <a:gd name="T14" fmla="*/ 0 w 22"/>
                <a:gd name="T15" fmla="*/ 7 h 17"/>
                <a:gd name="T16" fmla="*/ 0 w 22"/>
                <a:gd name="T17" fmla="*/ 11 h 17"/>
                <a:gd name="T18" fmla="*/ 15 w 22"/>
                <a:gd name="T19"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7">
                  <a:moveTo>
                    <a:pt x="15" y="11"/>
                  </a:moveTo>
                  <a:lnTo>
                    <a:pt x="10" y="17"/>
                  </a:lnTo>
                  <a:lnTo>
                    <a:pt x="22" y="12"/>
                  </a:lnTo>
                  <a:lnTo>
                    <a:pt x="15" y="0"/>
                  </a:lnTo>
                  <a:lnTo>
                    <a:pt x="5" y="4"/>
                  </a:lnTo>
                  <a:lnTo>
                    <a:pt x="0" y="11"/>
                  </a:lnTo>
                  <a:lnTo>
                    <a:pt x="5" y="4"/>
                  </a:lnTo>
                  <a:lnTo>
                    <a:pt x="0" y="7"/>
                  </a:lnTo>
                  <a:lnTo>
                    <a:pt x="0" y="11"/>
                  </a:lnTo>
                  <a:lnTo>
                    <a:pt x="1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10" name="Freeform 50"/>
            <p:cNvSpPr>
              <a:spLocks/>
            </p:cNvSpPr>
            <p:nvPr/>
          </p:nvSpPr>
          <p:spPr bwMode="auto">
            <a:xfrm>
              <a:off x="630" y="1846"/>
              <a:ext cx="7" cy="59"/>
            </a:xfrm>
            <a:custGeom>
              <a:avLst/>
              <a:gdLst>
                <a:gd name="T0" fmla="*/ 1 w 15"/>
                <a:gd name="T1" fmla="*/ 96 h 118"/>
                <a:gd name="T2" fmla="*/ 15 w 15"/>
                <a:gd name="T3" fmla="*/ 92 h 118"/>
                <a:gd name="T4" fmla="*/ 15 w 15"/>
                <a:gd name="T5" fmla="*/ 0 h 118"/>
                <a:gd name="T6" fmla="*/ 0 w 15"/>
                <a:gd name="T7" fmla="*/ 0 h 118"/>
                <a:gd name="T8" fmla="*/ 0 w 15"/>
                <a:gd name="T9" fmla="*/ 92 h 118"/>
                <a:gd name="T10" fmla="*/ 14 w 15"/>
                <a:gd name="T11" fmla="*/ 89 h 118"/>
                <a:gd name="T12" fmla="*/ 1 w 15"/>
                <a:gd name="T13" fmla="*/ 96 h 118"/>
                <a:gd name="T14" fmla="*/ 15 w 15"/>
                <a:gd name="T15" fmla="*/ 118 h 118"/>
                <a:gd name="T16" fmla="*/ 15 w 15"/>
                <a:gd name="T17" fmla="*/ 92 h 118"/>
                <a:gd name="T18" fmla="*/ 1 w 15"/>
                <a:gd name="T19" fmla="*/ 9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8">
                  <a:moveTo>
                    <a:pt x="1" y="96"/>
                  </a:moveTo>
                  <a:lnTo>
                    <a:pt x="15" y="92"/>
                  </a:lnTo>
                  <a:lnTo>
                    <a:pt x="15" y="0"/>
                  </a:lnTo>
                  <a:lnTo>
                    <a:pt x="0" y="0"/>
                  </a:lnTo>
                  <a:lnTo>
                    <a:pt x="0" y="92"/>
                  </a:lnTo>
                  <a:lnTo>
                    <a:pt x="14" y="89"/>
                  </a:lnTo>
                  <a:lnTo>
                    <a:pt x="1" y="96"/>
                  </a:lnTo>
                  <a:lnTo>
                    <a:pt x="15" y="118"/>
                  </a:lnTo>
                  <a:lnTo>
                    <a:pt x="15" y="92"/>
                  </a:lnTo>
                  <a:lnTo>
                    <a:pt x="1"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11" name="Freeform 51"/>
            <p:cNvSpPr>
              <a:spLocks/>
            </p:cNvSpPr>
            <p:nvPr/>
          </p:nvSpPr>
          <p:spPr bwMode="auto">
            <a:xfrm>
              <a:off x="623" y="1874"/>
              <a:ext cx="14" cy="20"/>
            </a:xfrm>
            <a:custGeom>
              <a:avLst/>
              <a:gdLst>
                <a:gd name="T0" fmla="*/ 9 w 28"/>
                <a:gd name="T1" fmla="*/ 15 h 39"/>
                <a:gd name="T2" fmla="*/ 0 w 28"/>
                <a:gd name="T3" fmla="*/ 12 h 39"/>
                <a:gd name="T4" fmla="*/ 15 w 28"/>
                <a:gd name="T5" fmla="*/ 39 h 39"/>
                <a:gd name="T6" fmla="*/ 28 w 28"/>
                <a:gd name="T7" fmla="*/ 32 h 39"/>
                <a:gd name="T8" fmla="*/ 13 w 28"/>
                <a:gd name="T9" fmla="*/ 6 h 39"/>
                <a:gd name="T10" fmla="*/ 2 w 28"/>
                <a:gd name="T11" fmla="*/ 3 h 39"/>
                <a:gd name="T12" fmla="*/ 13 w 28"/>
                <a:gd name="T13" fmla="*/ 6 h 39"/>
                <a:gd name="T14" fmla="*/ 8 w 28"/>
                <a:gd name="T15" fmla="*/ 0 h 39"/>
                <a:gd name="T16" fmla="*/ 2 w 28"/>
                <a:gd name="T17" fmla="*/ 3 h 39"/>
                <a:gd name="T18" fmla="*/ 9 w 28"/>
                <a:gd name="T19" fmla="*/ 1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39">
                  <a:moveTo>
                    <a:pt x="9" y="15"/>
                  </a:moveTo>
                  <a:lnTo>
                    <a:pt x="0" y="12"/>
                  </a:lnTo>
                  <a:lnTo>
                    <a:pt x="15" y="39"/>
                  </a:lnTo>
                  <a:lnTo>
                    <a:pt x="28" y="32"/>
                  </a:lnTo>
                  <a:lnTo>
                    <a:pt x="13" y="6"/>
                  </a:lnTo>
                  <a:lnTo>
                    <a:pt x="2" y="3"/>
                  </a:lnTo>
                  <a:lnTo>
                    <a:pt x="13" y="6"/>
                  </a:lnTo>
                  <a:lnTo>
                    <a:pt x="8" y="0"/>
                  </a:lnTo>
                  <a:lnTo>
                    <a:pt x="2" y="3"/>
                  </a:lnTo>
                  <a:lnTo>
                    <a:pt x="9"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12" name="Freeform 52"/>
            <p:cNvSpPr>
              <a:spLocks/>
            </p:cNvSpPr>
            <p:nvPr/>
          </p:nvSpPr>
          <p:spPr bwMode="auto">
            <a:xfrm>
              <a:off x="614" y="1876"/>
              <a:ext cx="14" cy="10"/>
            </a:xfrm>
            <a:custGeom>
              <a:avLst/>
              <a:gdLst>
                <a:gd name="T0" fmla="*/ 15 w 26"/>
                <a:gd name="T1" fmla="*/ 15 h 21"/>
                <a:gd name="T2" fmla="*/ 11 w 26"/>
                <a:gd name="T3" fmla="*/ 21 h 21"/>
                <a:gd name="T4" fmla="*/ 26 w 26"/>
                <a:gd name="T5" fmla="*/ 12 h 21"/>
                <a:gd name="T6" fmla="*/ 19 w 26"/>
                <a:gd name="T7" fmla="*/ 0 h 21"/>
                <a:gd name="T8" fmla="*/ 4 w 26"/>
                <a:gd name="T9" fmla="*/ 11 h 21"/>
                <a:gd name="T10" fmla="*/ 1 w 26"/>
                <a:gd name="T11" fmla="*/ 18 h 21"/>
                <a:gd name="T12" fmla="*/ 4 w 26"/>
                <a:gd name="T13" fmla="*/ 11 h 21"/>
                <a:gd name="T14" fmla="*/ 0 w 26"/>
                <a:gd name="T15" fmla="*/ 13 h 21"/>
                <a:gd name="T16" fmla="*/ 1 w 26"/>
                <a:gd name="T17" fmla="*/ 18 h 21"/>
                <a:gd name="T18" fmla="*/ 15 w 26"/>
                <a:gd name="T19"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1">
                  <a:moveTo>
                    <a:pt x="15" y="15"/>
                  </a:moveTo>
                  <a:lnTo>
                    <a:pt x="11" y="21"/>
                  </a:lnTo>
                  <a:lnTo>
                    <a:pt x="26" y="12"/>
                  </a:lnTo>
                  <a:lnTo>
                    <a:pt x="19" y="0"/>
                  </a:lnTo>
                  <a:lnTo>
                    <a:pt x="4" y="11"/>
                  </a:lnTo>
                  <a:lnTo>
                    <a:pt x="1" y="18"/>
                  </a:lnTo>
                  <a:lnTo>
                    <a:pt x="4" y="11"/>
                  </a:lnTo>
                  <a:lnTo>
                    <a:pt x="0" y="13"/>
                  </a:lnTo>
                  <a:lnTo>
                    <a:pt x="1" y="18"/>
                  </a:lnTo>
                  <a:lnTo>
                    <a:pt x="15"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13" name="Freeform 53"/>
            <p:cNvSpPr>
              <a:spLocks/>
            </p:cNvSpPr>
            <p:nvPr/>
          </p:nvSpPr>
          <p:spPr bwMode="auto">
            <a:xfrm>
              <a:off x="615" y="1884"/>
              <a:ext cx="12" cy="23"/>
            </a:xfrm>
            <a:custGeom>
              <a:avLst/>
              <a:gdLst>
                <a:gd name="T0" fmla="*/ 23 w 24"/>
                <a:gd name="T1" fmla="*/ 44 h 46"/>
                <a:gd name="T2" fmla="*/ 14 w 24"/>
                <a:gd name="T3" fmla="*/ 0 h 46"/>
                <a:gd name="T4" fmla="*/ 0 w 24"/>
                <a:gd name="T5" fmla="*/ 3 h 46"/>
                <a:gd name="T6" fmla="*/ 10 w 24"/>
                <a:gd name="T7" fmla="*/ 46 h 46"/>
                <a:gd name="T8" fmla="*/ 9 w 24"/>
                <a:gd name="T9" fmla="*/ 45 h 46"/>
                <a:gd name="T10" fmla="*/ 24 w 24"/>
                <a:gd name="T11" fmla="*/ 45 h 46"/>
                <a:gd name="T12" fmla="*/ 23 w 24"/>
                <a:gd name="T13" fmla="*/ 45 h 46"/>
                <a:gd name="T14" fmla="*/ 23 w 24"/>
                <a:gd name="T15" fmla="*/ 45 h 46"/>
                <a:gd name="T16" fmla="*/ 23 w 24"/>
                <a:gd name="T17" fmla="*/ 44 h 46"/>
                <a:gd name="T18" fmla="*/ 23 w 24"/>
                <a:gd name="T19"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46">
                  <a:moveTo>
                    <a:pt x="23" y="44"/>
                  </a:moveTo>
                  <a:lnTo>
                    <a:pt x="14" y="0"/>
                  </a:lnTo>
                  <a:lnTo>
                    <a:pt x="0" y="3"/>
                  </a:lnTo>
                  <a:lnTo>
                    <a:pt x="10" y="46"/>
                  </a:lnTo>
                  <a:lnTo>
                    <a:pt x="9" y="45"/>
                  </a:lnTo>
                  <a:lnTo>
                    <a:pt x="24" y="45"/>
                  </a:lnTo>
                  <a:lnTo>
                    <a:pt x="23" y="45"/>
                  </a:lnTo>
                  <a:lnTo>
                    <a:pt x="23" y="45"/>
                  </a:lnTo>
                  <a:lnTo>
                    <a:pt x="23" y="44"/>
                  </a:lnTo>
                  <a:lnTo>
                    <a:pt x="23"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14" name="Freeform 54"/>
            <p:cNvSpPr>
              <a:spLocks/>
            </p:cNvSpPr>
            <p:nvPr/>
          </p:nvSpPr>
          <p:spPr bwMode="auto">
            <a:xfrm>
              <a:off x="620" y="1906"/>
              <a:ext cx="8" cy="195"/>
            </a:xfrm>
            <a:custGeom>
              <a:avLst/>
              <a:gdLst>
                <a:gd name="T0" fmla="*/ 9 w 17"/>
                <a:gd name="T1" fmla="*/ 376 h 391"/>
                <a:gd name="T2" fmla="*/ 17 w 17"/>
                <a:gd name="T3" fmla="*/ 384 h 391"/>
                <a:gd name="T4" fmla="*/ 15 w 17"/>
                <a:gd name="T5" fmla="*/ 0 h 391"/>
                <a:gd name="T6" fmla="*/ 0 w 17"/>
                <a:gd name="T7" fmla="*/ 0 h 391"/>
                <a:gd name="T8" fmla="*/ 2 w 17"/>
                <a:gd name="T9" fmla="*/ 384 h 391"/>
                <a:gd name="T10" fmla="*/ 9 w 17"/>
                <a:gd name="T11" fmla="*/ 391 h 391"/>
                <a:gd name="T12" fmla="*/ 2 w 17"/>
                <a:gd name="T13" fmla="*/ 384 h 391"/>
                <a:gd name="T14" fmla="*/ 4 w 17"/>
                <a:gd name="T15" fmla="*/ 389 h 391"/>
                <a:gd name="T16" fmla="*/ 9 w 17"/>
                <a:gd name="T17" fmla="*/ 391 h 391"/>
                <a:gd name="T18" fmla="*/ 9 w 17"/>
                <a:gd name="T19" fmla="*/ 376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91">
                  <a:moveTo>
                    <a:pt x="9" y="376"/>
                  </a:moveTo>
                  <a:lnTo>
                    <a:pt x="17" y="384"/>
                  </a:lnTo>
                  <a:lnTo>
                    <a:pt x="15" y="0"/>
                  </a:lnTo>
                  <a:lnTo>
                    <a:pt x="0" y="0"/>
                  </a:lnTo>
                  <a:lnTo>
                    <a:pt x="2" y="384"/>
                  </a:lnTo>
                  <a:lnTo>
                    <a:pt x="9" y="391"/>
                  </a:lnTo>
                  <a:lnTo>
                    <a:pt x="2" y="384"/>
                  </a:lnTo>
                  <a:lnTo>
                    <a:pt x="4" y="389"/>
                  </a:lnTo>
                  <a:lnTo>
                    <a:pt x="9" y="391"/>
                  </a:lnTo>
                  <a:lnTo>
                    <a:pt x="9" y="3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15" name="Rectangle 55"/>
            <p:cNvSpPr>
              <a:spLocks noChangeArrowheads="1"/>
            </p:cNvSpPr>
            <p:nvPr/>
          </p:nvSpPr>
          <p:spPr bwMode="auto">
            <a:xfrm>
              <a:off x="1251" y="847"/>
              <a:ext cx="108" cy="212"/>
            </a:xfrm>
            <a:prstGeom prst="rect">
              <a:avLst/>
            </a:prstGeom>
            <a:solidFill>
              <a:srgbClr val="B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016" name="Freeform 56"/>
            <p:cNvSpPr>
              <a:spLocks/>
            </p:cNvSpPr>
            <p:nvPr/>
          </p:nvSpPr>
          <p:spPr bwMode="auto">
            <a:xfrm>
              <a:off x="1251" y="843"/>
              <a:ext cx="112" cy="8"/>
            </a:xfrm>
            <a:custGeom>
              <a:avLst/>
              <a:gdLst>
                <a:gd name="T0" fmla="*/ 225 w 225"/>
                <a:gd name="T1" fmla="*/ 8 h 15"/>
                <a:gd name="T2" fmla="*/ 216 w 225"/>
                <a:gd name="T3" fmla="*/ 0 h 15"/>
                <a:gd name="T4" fmla="*/ 0 w 225"/>
                <a:gd name="T5" fmla="*/ 0 h 15"/>
                <a:gd name="T6" fmla="*/ 0 w 225"/>
                <a:gd name="T7" fmla="*/ 15 h 15"/>
                <a:gd name="T8" fmla="*/ 216 w 225"/>
                <a:gd name="T9" fmla="*/ 15 h 15"/>
                <a:gd name="T10" fmla="*/ 210 w 225"/>
                <a:gd name="T11" fmla="*/ 8 h 15"/>
                <a:gd name="T12" fmla="*/ 225 w 225"/>
                <a:gd name="T13" fmla="*/ 8 h 15"/>
                <a:gd name="T14" fmla="*/ 225 w 225"/>
                <a:gd name="T15" fmla="*/ 0 h 15"/>
                <a:gd name="T16" fmla="*/ 216 w 225"/>
                <a:gd name="T17" fmla="*/ 0 h 15"/>
                <a:gd name="T18" fmla="*/ 225 w 225"/>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 h="15">
                  <a:moveTo>
                    <a:pt x="225" y="8"/>
                  </a:moveTo>
                  <a:lnTo>
                    <a:pt x="216" y="0"/>
                  </a:lnTo>
                  <a:lnTo>
                    <a:pt x="0" y="0"/>
                  </a:lnTo>
                  <a:lnTo>
                    <a:pt x="0" y="15"/>
                  </a:lnTo>
                  <a:lnTo>
                    <a:pt x="216" y="15"/>
                  </a:lnTo>
                  <a:lnTo>
                    <a:pt x="210" y="8"/>
                  </a:lnTo>
                  <a:lnTo>
                    <a:pt x="225" y="8"/>
                  </a:lnTo>
                  <a:lnTo>
                    <a:pt x="225" y="0"/>
                  </a:lnTo>
                  <a:lnTo>
                    <a:pt x="216" y="0"/>
                  </a:lnTo>
                  <a:lnTo>
                    <a:pt x="22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17" name="Freeform 57"/>
            <p:cNvSpPr>
              <a:spLocks/>
            </p:cNvSpPr>
            <p:nvPr/>
          </p:nvSpPr>
          <p:spPr bwMode="auto">
            <a:xfrm>
              <a:off x="1356" y="847"/>
              <a:ext cx="7" cy="216"/>
            </a:xfrm>
            <a:custGeom>
              <a:avLst/>
              <a:gdLst>
                <a:gd name="T0" fmla="*/ 6 w 15"/>
                <a:gd name="T1" fmla="*/ 432 h 432"/>
                <a:gd name="T2" fmla="*/ 15 w 15"/>
                <a:gd name="T3" fmla="*/ 424 h 432"/>
                <a:gd name="T4" fmla="*/ 15 w 15"/>
                <a:gd name="T5" fmla="*/ 0 h 432"/>
                <a:gd name="T6" fmla="*/ 0 w 15"/>
                <a:gd name="T7" fmla="*/ 0 h 432"/>
                <a:gd name="T8" fmla="*/ 0 w 15"/>
                <a:gd name="T9" fmla="*/ 424 h 432"/>
                <a:gd name="T10" fmla="*/ 6 w 15"/>
                <a:gd name="T11" fmla="*/ 416 h 432"/>
                <a:gd name="T12" fmla="*/ 6 w 15"/>
                <a:gd name="T13" fmla="*/ 432 h 432"/>
                <a:gd name="T14" fmla="*/ 15 w 15"/>
                <a:gd name="T15" fmla="*/ 432 h 432"/>
                <a:gd name="T16" fmla="*/ 15 w 15"/>
                <a:gd name="T17" fmla="*/ 424 h 432"/>
                <a:gd name="T18" fmla="*/ 6 w 15"/>
                <a:gd name="T19"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432">
                  <a:moveTo>
                    <a:pt x="6" y="432"/>
                  </a:moveTo>
                  <a:lnTo>
                    <a:pt x="15" y="424"/>
                  </a:lnTo>
                  <a:lnTo>
                    <a:pt x="15" y="0"/>
                  </a:lnTo>
                  <a:lnTo>
                    <a:pt x="0" y="0"/>
                  </a:lnTo>
                  <a:lnTo>
                    <a:pt x="0" y="424"/>
                  </a:lnTo>
                  <a:lnTo>
                    <a:pt x="6" y="416"/>
                  </a:lnTo>
                  <a:lnTo>
                    <a:pt x="6" y="432"/>
                  </a:lnTo>
                  <a:lnTo>
                    <a:pt x="15" y="432"/>
                  </a:lnTo>
                  <a:lnTo>
                    <a:pt x="15" y="424"/>
                  </a:lnTo>
                  <a:lnTo>
                    <a:pt x="6" y="4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18" name="Freeform 58"/>
            <p:cNvSpPr>
              <a:spLocks/>
            </p:cNvSpPr>
            <p:nvPr/>
          </p:nvSpPr>
          <p:spPr bwMode="auto">
            <a:xfrm>
              <a:off x="1247" y="1055"/>
              <a:ext cx="112" cy="8"/>
            </a:xfrm>
            <a:custGeom>
              <a:avLst/>
              <a:gdLst>
                <a:gd name="T0" fmla="*/ 0 w 223"/>
                <a:gd name="T1" fmla="*/ 8 h 16"/>
                <a:gd name="T2" fmla="*/ 7 w 223"/>
                <a:gd name="T3" fmla="*/ 16 h 16"/>
                <a:gd name="T4" fmla="*/ 223 w 223"/>
                <a:gd name="T5" fmla="*/ 16 h 16"/>
                <a:gd name="T6" fmla="*/ 223 w 223"/>
                <a:gd name="T7" fmla="*/ 0 h 16"/>
                <a:gd name="T8" fmla="*/ 7 w 223"/>
                <a:gd name="T9" fmla="*/ 0 h 16"/>
                <a:gd name="T10" fmla="*/ 15 w 223"/>
                <a:gd name="T11" fmla="*/ 8 h 16"/>
                <a:gd name="T12" fmla="*/ 0 w 223"/>
                <a:gd name="T13" fmla="*/ 8 h 16"/>
                <a:gd name="T14" fmla="*/ 0 w 223"/>
                <a:gd name="T15" fmla="*/ 16 h 16"/>
                <a:gd name="T16" fmla="*/ 7 w 223"/>
                <a:gd name="T17" fmla="*/ 16 h 16"/>
                <a:gd name="T18" fmla="*/ 0 w 223"/>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16">
                  <a:moveTo>
                    <a:pt x="0" y="8"/>
                  </a:moveTo>
                  <a:lnTo>
                    <a:pt x="7" y="16"/>
                  </a:lnTo>
                  <a:lnTo>
                    <a:pt x="223" y="16"/>
                  </a:lnTo>
                  <a:lnTo>
                    <a:pt x="223" y="0"/>
                  </a:lnTo>
                  <a:lnTo>
                    <a:pt x="7" y="0"/>
                  </a:lnTo>
                  <a:lnTo>
                    <a:pt x="15" y="8"/>
                  </a:lnTo>
                  <a:lnTo>
                    <a:pt x="0" y="8"/>
                  </a:lnTo>
                  <a:lnTo>
                    <a:pt x="0" y="16"/>
                  </a:lnTo>
                  <a:lnTo>
                    <a:pt x="7"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19" name="Freeform 59"/>
            <p:cNvSpPr>
              <a:spLocks/>
            </p:cNvSpPr>
            <p:nvPr/>
          </p:nvSpPr>
          <p:spPr bwMode="auto">
            <a:xfrm>
              <a:off x="1247" y="843"/>
              <a:ext cx="8" cy="216"/>
            </a:xfrm>
            <a:custGeom>
              <a:avLst/>
              <a:gdLst>
                <a:gd name="T0" fmla="*/ 7 w 15"/>
                <a:gd name="T1" fmla="*/ 0 h 432"/>
                <a:gd name="T2" fmla="*/ 0 w 15"/>
                <a:gd name="T3" fmla="*/ 8 h 432"/>
                <a:gd name="T4" fmla="*/ 0 w 15"/>
                <a:gd name="T5" fmla="*/ 432 h 432"/>
                <a:gd name="T6" fmla="*/ 15 w 15"/>
                <a:gd name="T7" fmla="*/ 432 h 432"/>
                <a:gd name="T8" fmla="*/ 15 w 15"/>
                <a:gd name="T9" fmla="*/ 8 h 432"/>
                <a:gd name="T10" fmla="*/ 7 w 15"/>
                <a:gd name="T11" fmla="*/ 15 h 432"/>
                <a:gd name="T12" fmla="*/ 7 w 15"/>
                <a:gd name="T13" fmla="*/ 0 h 432"/>
                <a:gd name="T14" fmla="*/ 0 w 15"/>
                <a:gd name="T15" fmla="*/ 0 h 432"/>
                <a:gd name="T16" fmla="*/ 0 w 15"/>
                <a:gd name="T17" fmla="*/ 8 h 432"/>
                <a:gd name="T18" fmla="*/ 7 w 15"/>
                <a:gd name="T19"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432">
                  <a:moveTo>
                    <a:pt x="7" y="0"/>
                  </a:moveTo>
                  <a:lnTo>
                    <a:pt x="0" y="8"/>
                  </a:lnTo>
                  <a:lnTo>
                    <a:pt x="0" y="432"/>
                  </a:lnTo>
                  <a:lnTo>
                    <a:pt x="15" y="432"/>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20" name="Freeform 60"/>
            <p:cNvSpPr>
              <a:spLocks/>
            </p:cNvSpPr>
            <p:nvPr/>
          </p:nvSpPr>
          <p:spPr bwMode="auto">
            <a:xfrm>
              <a:off x="793" y="821"/>
              <a:ext cx="726" cy="363"/>
            </a:xfrm>
            <a:custGeom>
              <a:avLst/>
              <a:gdLst>
                <a:gd name="T0" fmla="*/ 726 w 1452"/>
                <a:gd name="T1" fmla="*/ 0 h 726"/>
                <a:gd name="T2" fmla="*/ 1452 w 1452"/>
                <a:gd name="T3" fmla="*/ 726 h 726"/>
                <a:gd name="T4" fmla="*/ 0 w 1452"/>
                <a:gd name="T5" fmla="*/ 726 h 726"/>
                <a:gd name="T6" fmla="*/ 726 w 1452"/>
                <a:gd name="T7" fmla="*/ 0 h 726"/>
              </a:gdLst>
              <a:ahLst/>
              <a:cxnLst>
                <a:cxn ang="0">
                  <a:pos x="T0" y="T1"/>
                </a:cxn>
                <a:cxn ang="0">
                  <a:pos x="T2" y="T3"/>
                </a:cxn>
                <a:cxn ang="0">
                  <a:pos x="T4" y="T5"/>
                </a:cxn>
                <a:cxn ang="0">
                  <a:pos x="T6" y="T7"/>
                </a:cxn>
              </a:cxnLst>
              <a:rect l="0" t="0" r="r" b="b"/>
              <a:pathLst>
                <a:path w="1452" h="726">
                  <a:moveTo>
                    <a:pt x="726" y="0"/>
                  </a:moveTo>
                  <a:lnTo>
                    <a:pt x="1452" y="726"/>
                  </a:lnTo>
                  <a:lnTo>
                    <a:pt x="0" y="726"/>
                  </a:lnTo>
                  <a:lnTo>
                    <a:pt x="726" y="0"/>
                  </a:lnTo>
                  <a:close/>
                </a:path>
              </a:pathLst>
            </a:custGeom>
            <a:solidFill>
              <a:srgbClr val="D1AF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21" name="Freeform 61"/>
            <p:cNvSpPr>
              <a:spLocks/>
            </p:cNvSpPr>
            <p:nvPr/>
          </p:nvSpPr>
          <p:spPr bwMode="auto">
            <a:xfrm>
              <a:off x="1154" y="819"/>
              <a:ext cx="373" cy="369"/>
            </a:xfrm>
            <a:custGeom>
              <a:avLst/>
              <a:gdLst>
                <a:gd name="T0" fmla="*/ 731 w 748"/>
                <a:gd name="T1" fmla="*/ 738 h 738"/>
                <a:gd name="T2" fmla="*/ 735 w 748"/>
                <a:gd name="T3" fmla="*/ 725 h 738"/>
                <a:gd name="T4" fmla="*/ 9 w 748"/>
                <a:gd name="T5" fmla="*/ 0 h 738"/>
                <a:gd name="T6" fmla="*/ 0 w 748"/>
                <a:gd name="T7" fmla="*/ 8 h 738"/>
                <a:gd name="T8" fmla="*/ 726 w 748"/>
                <a:gd name="T9" fmla="*/ 735 h 738"/>
                <a:gd name="T10" fmla="*/ 731 w 748"/>
                <a:gd name="T11" fmla="*/ 722 h 738"/>
                <a:gd name="T12" fmla="*/ 731 w 748"/>
                <a:gd name="T13" fmla="*/ 738 h 738"/>
                <a:gd name="T14" fmla="*/ 748 w 748"/>
                <a:gd name="T15" fmla="*/ 738 h 738"/>
                <a:gd name="T16" fmla="*/ 735 w 748"/>
                <a:gd name="T17" fmla="*/ 725 h 738"/>
                <a:gd name="T18" fmla="*/ 731 w 748"/>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8" h="738">
                  <a:moveTo>
                    <a:pt x="731" y="738"/>
                  </a:moveTo>
                  <a:lnTo>
                    <a:pt x="735" y="725"/>
                  </a:lnTo>
                  <a:lnTo>
                    <a:pt x="9" y="0"/>
                  </a:lnTo>
                  <a:lnTo>
                    <a:pt x="0" y="8"/>
                  </a:lnTo>
                  <a:lnTo>
                    <a:pt x="726" y="735"/>
                  </a:lnTo>
                  <a:lnTo>
                    <a:pt x="731" y="722"/>
                  </a:lnTo>
                  <a:lnTo>
                    <a:pt x="731" y="738"/>
                  </a:lnTo>
                  <a:lnTo>
                    <a:pt x="748" y="738"/>
                  </a:lnTo>
                  <a:lnTo>
                    <a:pt x="735" y="725"/>
                  </a:lnTo>
                  <a:lnTo>
                    <a:pt x="731" y="7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22" name="Freeform 62"/>
            <p:cNvSpPr>
              <a:spLocks/>
            </p:cNvSpPr>
            <p:nvPr/>
          </p:nvSpPr>
          <p:spPr bwMode="auto">
            <a:xfrm>
              <a:off x="784" y="1180"/>
              <a:ext cx="735" cy="8"/>
            </a:xfrm>
            <a:custGeom>
              <a:avLst/>
              <a:gdLst>
                <a:gd name="T0" fmla="*/ 14 w 1469"/>
                <a:gd name="T1" fmla="*/ 3 h 16"/>
                <a:gd name="T2" fmla="*/ 17 w 1469"/>
                <a:gd name="T3" fmla="*/ 16 h 16"/>
                <a:gd name="T4" fmla="*/ 1469 w 1469"/>
                <a:gd name="T5" fmla="*/ 16 h 16"/>
                <a:gd name="T6" fmla="*/ 1469 w 1469"/>
                <a:gd name="T7" fmla="*/ 0 h 16"/>
                <a:gd name="T8" fmla="*/ 17 w 1469"/>
                <a:gd name="T9" fmla="*/ 0 h 16"/>
                <a:gd name="T10" fmla="*/ 22 w 1469"/>
                <a:gd name="T11" fmla="*/ 13 h 16"/>
                <a:gd name="T12" fmla="*/ 14 w 1469"/>
                <a:gd name="T13" fmla="*/ 3 h 16"/>
                <a:gd name="T14" fmla="*/ 0 w 1469"/>
                <a:gd name="T15" fmla="*/ 16 h 16"/>
                <a:gd name="T16" fmla="*/ 17 w 1469"/>
                <a:gd name="T17" fmla="*/ 16 h 16"/>
                <a:gd name="T18" fmla="*/ 14 w 1469"/>
                <a:gd name="T19"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16">
                  <a:moveTo>
                    <a:pt x="14" y="3"/>
                  </a:moveTo>
                  <a:lnTo>
                    <a:pt x="17" y="16"/>
                  </a:lnTo>
                  <a:lnTo>
                    <a:pt x="1469" y="16"/>
                  </a:lnTo>
                  <a:lnTo>
                    <a:pt x="1469" y="0"/>
                  </a:lnTo>
                  <a:lnTo>
                    <a:pt x="17" y="0"/>
                  </a:lnTo>
                  <a:lnTo>
                    <a:pt x="22" y="13"/>
                  </a:lnTo>
                  <a:lnTo>
                    <a:pt x="14" y="3"/>
                  </a:lnTo>
                  <a:lnTo>
                    <a:pt x="0" y="16"/>
                  </a:lnTo>
                  <a:lnTo>
                    <a:pt x="17" y="16"/>
                  </a:lnTo>
                  <a:lnTo>
                    <a:pt x="1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23" name="Freeform 63"/>
            <p:cNvSpPr>
              <a:spLocks/>
            </p:cNvSpPr>
            <p:nvPr/>
          </p:nvSpPr>
          <p:spPr bwMode="auto">
            <a:xfrm>
              <a:off x="791" y="816"/>
              <a:ext cx="367" cy="370"/>
            </a:xfrm>
            <a:custGeom>
              <a:avLst/>
              <a:gdLst>
                <a:gd name="T0" fmla="*/ 733 w 733"/>
                <a:gd name="T1" fmla="*/ 6 h 741"/>
                <a:gd name="T2" fmla="*/ 724 w 733"/>
                <a:gd name="T3" fmla="*/ 6 h 741"/>
                <a:gd name="T4" fmla="*/ 0 w 733"/>
                <a:gd name="T5" fmla="*/ 731 h 741"/>
                <a:gd name="T6" fmla="*/ 8 w 733"/>
                <a:gd name="T7" fmla="*/ 741 h 741"/>
                <a:gd name="T8" fmla="*/ 733 w 733"/>
                <a:gd name="T9" fmla="*/ 14 h 741"/>
                <a:gd name="T10" fmla="*/ 724 w 733"/>
                <a:gd name="T11" fmla="*/ 14 h 741"/>
                <a:gd name="T12" fmla="*/ 733 w 733"/>
                <a:gd name="T13" fmla="*/ 6 h 741"/>
                <a:gd name="T14" fmla="*/ 729 w 733"/>
                <a:gd name="T15" fmla="*/ 0 h 741"/>
                <a:gd name="T16" fmla="*/ 724 w 733"/>
                <a:gd name="T17" fmla="*/ 6 h 741"/>
                <a:gd name="T18" fmla="*/ 733 w 733"/>
                <a:gd name="T19" fmla="*/ 6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741">
                  <a:moveTo>
                    <a:pt x="733" y="6"/>
                  </a:moveTo>
                  <a:lnTo>
                    <a:pt x="724" y="6"/>
                  </a:lnTo>
                  <a:lnTo>
                    <a:pt x="0" y="731"/>
                  </a:lnTo>
                  <a:lnTo>
                    <a:pt x="8" y="741"/>
                  </a:lnTo>
                  <a:lnTo>
                    <a:pt x="733" y="14"/>
                  </a:lnTo>
                  <a:lnTo>
                    <a:pt x="724" y="14"/>
                  </a:lnTo>
                  <a:lnTo>
                    <a:pt x="733" y="6"/>
                  </a:lnTo>
                  <a:lnTo>
                    <a:pt x="729" y="0"/>
                  </a:lnTo>
                  <a:lnTo>
                    <a:pt x="724" y="6"/>
                  </a:lnTo>
                  <a:lnTo>
                    <a:pt x="73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24" name="Freeform 64"/>
            <p:cNvSpPr>
              <a:spLocks/>
            </p:cNvSpPr>
            <p:nvPr/>
          </p:nvSpPr>
          <p:spPr bwMode="auto">
            <a:xfrm>
              <a:off x="821" y="849"/>
              <a:ext cx="672" cy="1112"/>
            </a:xfrm>
            <a:custGeom>
              <a:avLst/>
              <a:gdLst>
                <a:gd name="T0" fmla="*/ 0 w 1345"/>
                <a:gd name="T1" fmla="*/ 671 h 2224"/>
                <a:gd name="T2" fmla="*/ 672 w 1345"/>
                <a:gd name="T3" fmla="*/ 0 h 2224"/>
                <a:gd name="T4" fmla="*/ 1345 w 1345"/>
                <a:gd name="T5" fmla="*/ 671 h 2224"/>
                <a:gd name="T6" fmla="*/ 1345 w 1345"/>
                <a:gd name="T7" fmla="*/ 2224 h 2224"/>
                <a:gd name="T8" fmla="*/ 0 w 1345"/>
                <a:gd name="T9" fmla="*/ 2224 h 2224"/>
                <a:gd name="T10" fmla="*/ 0 w 1345"/>
                <a:gd name="T11" fmla="*/ 671 h 2224"/>
              </a:gdLst>
              <a:ahLst/>
              <a:cxnLst>
                <a:cxn ang="0">
                  <a:pos x="T0" y="T1"/>
                </a:cxn>
                <a:cxn ang="0">
                  <a:pos x="T2" y="T3"/>
                </a:cxn>
                <a:cxn ang="0">
                  <a:pos x="T4" y="T5"/>
                </a:cxn>
                <a:cxn ang="0">
                  <a:pos x="T6" y="T7"/>
                </a:cxn>
                <a:cxn ang="0">
                  <a:pos x="T8" y="T9"/>
                </a:cxn>
                <a:cxn ang="0">
                  <a:pos x="T10" y="T11"/>
                </a:cxn>
              </a:cxnLst>
              <a:rect l="0" t="0" r="r" b="b"/>
              <a:pathLst>
                <a:path w="1345" h="2224">
                  <a:moveTo>
                    <a:pt x="0" y="671"/>
                  </a:moveTo>
                  <a:lnTo>
                    <a:pt x="672" y="0"/>
                  </a:lnTo>
                  <a:lnTo>
                    <a:pt x="1345" y="671"/>
                  </a:lnTo>
                  <a:lnTo>
                    <a:pt x="1345" y="2224"/>
                  </a:lnTo>
                  <a:lnTo>
                    <a:pt x="0" y="2224"/>
                  </a:lnTo>
                  <a:lnTo>
                    <a:pt x="0" y="671"/>
                  </a:lnTo>
                  <a:close/>
                </a:path>
              </a:pathLst>
            </a:custGeom>
            <a:solidFill>
              <a:srgbClr val="FFF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25" name="Freeform 65"/>
            <p:cNvSpPr>
              <a:spLocks/>
            </p:cNvSpPr>
            <p:nvPr/>
          </p:nvSpPr>
          <p:spPr bwMode="auto">
            <a:xfrm>
              <a:off x="819" y="844"/>
              <a:ext cx="340" cy="343"/>
            </a:xfrm>
            <a:custGeom>
              <a:avLst/>
              <a:gdLst>
                <a:gd name="T0" fmla="*/ 680 w 680"/>
                <a:gd name="T1" fmla="*/ 6 h 687"/>
                <a:gd name="T2" fmla="*/ 670 w 680"/>
                <a:gd name="T3" fmla="*/ 6 h 687"/>
                <a:gd name="T4" fmla="*/ 0 w 680"/>
                <a:gd name="T5" fmla="*/ 677 h 687"/>
                <a:gd name="T6" fmla="*/ 8 w 680"/>
                <a:gd name="T7" fmla="*/ 687 h 687"/>
                <a:gd name="T8" fmla="*/ 680 w 680"/>
                <a:gd name="T9" fmla="*/ 14 h 687"/>
                <a:gd name="T10" fmla="*/ 670 w 680"/>
                <a:gd name="T11" fmla="*/ 14 h 687"/>
                <a:gd name="T12" fmla="*/ 680 w 680"/>
                <a:gd name="T13" fmla="*/ 6 h 687"/>
                <a:gd name="T14" fmla="*/ 675 w 680"/>
                <a:gd name="T15" fmla="*/ 0 h 687"/>
                <a:gd name="T16" fmla="*/ 670 w 680"/>
                <a:gd name="T17" fmla="*/ 6 h 687"/>
                <a:gd name="T18" fmla="*/ 680 w 680"/>
                <a:gd name="T19" fmla="*/ 6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 h="687">
                  <a:moveTo>
                    <a:pt x="680" y="6"/>
                  </a:moveTo>
                  <a:lnTo>
                    <a:pt x="670" y="6"/>
                  </a:lnTo>
                  <a:lnTo>
                    <a:pt x="0" y="677"/>
                  </a:lnTo>
                  <a:lnTo>
                    <a:pt x="8" y="687"/>
                  </a:lnTo>
                  <a:lnTo>
                    <a:pt x="680" y="14"/>
                  </a:lnTo>
                  <a:lnTo>
                    <a:pt x="670" y="14"/>
                  </a:lnTo>
                  <a:lnTo>
                    <a:pt x="680" y="6"/>
                  </a:lnTo>
                  <a:lnTo>
                    <a:pt x="675" y="0"/>
                  </a:lnTo>
                  <a:lnTo>
                    <a:pt x="670" y="6"/>
                  </a:lnTo>
                  <a:lnTo>
                    <a:pt x="68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26" name="Freeform 66"/>
            <p:cNvSpPr>
              <a:spLocks/>
            </p:cNvSpPr>
            <p:nvPr/>
          </p:nvSpPr>
          <p:spPr bwMode="auto">
            <a:xfrm>
              <a:off x="1154" y="847"/>
              <a:ext cx="343" cy="340"/>
            </a:xfrm>
            <a:custGeom>
              <a:avLst/>
              <a:gdLst>
                <a:gd name="T0" fmla="*/ 686 w 686"/>
                <a:gd name="T1" fmla="*/ 676 h 681"/>
                <a:gd name="T2" fmla="*/ 678 w 686"/>
                <a:gd name="T3" fmla="*/ 668 h 681"/>
                <a:gd name="T4" fmla="*/ 657 w 686"/>
                <a:gd name="T5" fmla="*/ 647 h 681"/>
                <a:gd name="T6" fmla="*/ 626 w 686"/>
                <a:gd name="T7" fmla="*/ 615 h 681"/>
                <a:gd name="T8" fmla="*/ 586 w 686"/>
                <a:gd name="T9" fmla="*/ 575 h 681"/>
                <a:gd name="T10" fmla="*/ 537 w 686"/>
                <a:gd name="T11" fmla="*/ 526 h 681"/>
                <a:gd name="T12" fmla="*/ 483 w 686"/>
                <a:gd name="T13" fmla="*/ 472 h 681"/>
                <a:gd name="T14" fmla="*/ 424 w 686"/>
                <a:gd name="T15" fmla="*/ 413 h 681"/>
                <a:gd name="T16" fmla="*/ 364 w 686"/>
                <a:gd name="T17" fmla="*/ 354 h 681"/>
                <a:gd name="T18" fmla="*/ 303 w 686"/>
                <a:gd name="T19" fmla="*/ 293 h 681"/>
                <a:gd name="T20" fmla="*/ 243 w 686"/>
                <a:gd name="T21" fmla="*/ 234 h 681"/>
                <a:gd name="T22" fmla="*/ 187 w 686"/>
                <a:gd name="T23" fmla="*/ 177 h 681"/>
                <a:gd name="T24" fmla="*/ 135 w 686"/>
                <a:gd name="T25" fmla="*/ 126 h 681"/>
                <a:gd name="T26" fmla="*/ 89 w 686"/>
                <a:gd name="T27" fmla="*/ 80 h 681"/>
                <a:gd name="T28" fmla="*/ 52 w 686"/>
                <a:gd name="T29" fmla="*/ 43 h 681"/>
                <a:gd name="T30" fmla="*/ 25 w 686"/>
                <a:gd name="T31" fmla="*/ 15 h 681"/>
                <a:gd name="T32" fmla="*/ 10 w 686"/>
                <a:gd name="T33" fmla="*/ 0 h 681"/>
                <a:gd name="T34" fmla="*/ 0 w 686"/>
                <a:gd name="T35" fmla="*/ 8 h 681"/>
                <a:gd name="T36" fmla="*/ 673 w 686"/>
                <a:gd name="T37" fmla="*/ 681 h 681"/>
                <a:gd name="T38" fmla="*/ 671 w 686"/>
                <a:gd name="T39" fmla="*/ 676 h 681"/>
                <a:gd name="T40" fmla="*/ 686 w 686"/>
                <a:gd name="T41" fmla="*/ 676 h 681"/>
                <a:gd name="T42" fmla="*/ 686 w 686"/>
                <a:gd name="T43" fmla="*/ 674 h 681"/>
                <a:gd name="T44" fmla="*/ 682 w 686"/>
                <a:gd name="T45" fmla="*/ 671 h 681"/>
                <a:gd name="T46" fmla="*/ 686 w 686"/>
                <a:gd name="T47" fmla="*/ 676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6" h="681">
                  <a:moveTo>
                    <a:pt x="686" y="676"/>
                  </a:moveTo>
                  <a:lnTo>
                    <a:pt x="678" y="668"/>
                  </a:lnTo>
                  <a:lnTo>
                    <a:pt x="657" y="647"/>
                  </a:lnTo>
                  <a:lnTo>
                    <a:pt x="626" y="615"/>
                  </a:lnTo>
                  <a:lnTo>
                    <a:pt x="586" y="575"/>
                  </a:lnTo>
                  <a:lnTo>
                    <a:pt x="537" y="526"/>
                  </a:lnTo>
                  <a:lnTo>
                    <a:pt x="483" y="472"/>
                  </a:lnTo>
                  <a:lnTo>
                    <a:pt x="424" y="413"/>
                  </a:lnTo>
                  <a:lnTo>
                    <a:pt x="364" y="354"/>
                  </a:lnTo>
                  <a:lnTo>
                    <a:pt x="303" y="293"/>
                  </a:lnTo>
                  <a:lnTo>
                    <a:pt x="243" y="234"/>
                  </a:lnTo>
                  <a:lnTo>
                    <a:pt x="187" y="177"/>
                  </a:lnTo>
                  <a:lnTo>
                    <a:pt x="135" y="126"/>
                  </a:lnTo>
                  <a:lnTo>
                    <a:pt x="89" y="80"/>
                  </a:lnTo>
                  <a:lnTo>
                    <a:pt x="52" y="43"/>
                  </a:lnTo>
                  <a:lnTo>
                    <a:pt x="25" y="15"/>
                  </a:lnTo>
                  <a:lnTo>
                    <a:pt x="10" y="0"/>
                  </a:lnTo>
                  <a:lnTo>
                    <a:pt x="0" y="8"/>
                  </a:lnTo>
                  <a:lnTo>
                    <a:pt x="673" y="681"/>
                  </a:lnTo>
                  <a:lnTo>
                    <a:pt x="671" y="676"/>
                  </a:lnTo>
                  <a:lnTo>
                    <a:pt x="686" y="676"/>
                  </a:lnTo>
                  <a:lnTo>
                    <a:pt x="686" y="674"/>
                  </a:lnTo>
                  <a:lnTo>
                    <a:pt x="682" y="671"/>
                  </a:lnTo>
                  <a:lnTo>
                    <a:pt x="686" y="6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27" name="Freeform 67"/>
            <p:cNvSpPr>
              <a:spLocks/>
            </p:cNvSpPr>
            <p:nvPr/>
          </p:nvSpPr>
          <p:spPr bwMode="auto">
            <a:xfrm>
              <a:off x="1489" y="1185"/>
              <a:ext cx="8" cy="780"/>
            </a:xfrm>
            <a:custGeom>
              <a:avLst/>
              <a:gdLst>
                <a:gd name="T0" fmla="*/ 7 w 15"/>
                <a:gd name="T1" fmla="*/ 1561 h 1561"/>
                <a:gd name="T2" fmla="*/ 15 w 15"/>
                <a:gd name="T3" fmla="*/ 1553 h 1561"/>
                <a:gd name="T4" fmla="*/ 15 w 15"/>
                <a:gd name="T5" fmla="*/ 0 h 1561"/>
                <a:gd name="T6" fmla="*/ 0 w 15"/>
                <a:gd name="T7" fmla="*/ 0 h 1561"/>
                <a:gd name="T8" fmla="*/ 0 w 15"/>
                <a:gd name="T9" fmla="*/ 1553 h 1561"/>
                <a:gd name="T10" fmla="*/ 7 w 15"/>
                <a:gd name="T11" fmla="*/ 1544 h 1561"/>
                <a:gd name="T12" fmla="*/ 7 w 15"/>
                <a:gd name="T13" fmla="*/ 1561 h 1561"/>
                <a:gd name="T14" fmla="*/ 15 w 15"/>
                <a:gd name="T15" fmla="*/ 1561 h 1561"/>
                <a:gd name="T16" fmla="*/ 15 w 15"/>
                <a:gd name="T17" fmla="*/ 1553 h 1561"/>
                <a:gd name="T18" fmla="*/ 7 w 15"/>
                <a:gd name="T19" fmla="*/ 1561 h 1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561">
                  <a:moveTo>
                    <a:pt x="7" y="1561"/>
                  </a:moveTo>
                  <a:lnTo>
                    <a:pt x="15" y="1553"/>
                  </a:lnTo>
                  <a:lnTo>
                    <a:pt x="15" y="0"/>
                  </a:lnTo>
                  <a:lnTo>
                    <a:pt x="0" y="0"/>
                  </a:lnTo>
                  <a:lnTo>
                    <a:pt x="0" y="1553"/>
                  </a:lnTo>
                  <a:lnTo>
                    <a:pt x="7" y="1544"/>
                  </a:lnTo>
                  <a:lnTo>
                    <a:pt x="7" y="1561"/>
                  </a:lnTo>
                  <a:lnTo>
                    <a:pt x="15" y="1561"/>
                  </a:lnTo>
                  <a:lnTo>
                    <a:pt x="15" y="1553"/>
                  </a:lnTo>
                  <a:lnTo>
                    <a:pt x="7" y="15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28" name="Freeform 68"/>
            <p:cNvSpPr>
              <a:spLocks/>
            </p:cNvSpPr>
            <p:nvPr/>
          </p:nvSpPr>
          <p:spPr bwMode="auto">
            <a:xfrm>
              <a:off x="817" y="1957"/>
              <a:ext cx="676" cy="8"/>
            </a:xfrm>
            <a:custGeom>
              <a:avLst/>
              <a:gdLst>
                <a:gd name="T0" fmla="*/ 0 w 1352"/>
                <a:gd name="T1" fmla="*/ 9 h 17"/>
                <a:gd name="T2" fmla="*/ 7 w 1352"/>
                <a:gd name="T3" fmla="*/ 17 h 17"/>
                <a:gd name="T4" fmla="*/ 1352 w 1352"/>
                <a:gd name="T5" fmla="*/ 17 h 17"/>
                <a:gd name="T6" fmla="*/ 1352 w 1352"/>
                <a:gd name="T7" fmla="*/ 0 h 17"/>
                <a:gd name="T8" fmla="*/ 7 w 1352"/>
                <a:gd name="T9" fmla="*/ 0 h 17"/>
                <a:gd name="T10" fmla="*/ 15 w 1352"/>
                <a:gd name="T11" fmla="*/ 9 h 17"/>
                <a:gd name="T12" fmla="*/ 0 w 1352"/>
                <a:gd name="T13" fmla="*/ 9 h 17"/>
                <a:gd name="T14" fmla="*/ 0 w 1352"/>
                <a:gd name="T15" fmla="*/ 17 h 17"/>
                <a:gd name="T16" fmla="*/ 7 w 1352"/>
                <a:gd name="T17" fmla="*/ 17 h 17"/>
                <a:gd name="T18" fmla="*/ 0 w 1352"/>
                <a:gd name="T19"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2" h="17">
                  <a:moveTo>
                    <a:pt x="0" y="9"/>
                  </a:moveTo>
                  <a:lnTo>
                    <a:pt x="7" y="17"/>
                  </a:lnTo>
                  <a:lnTo>
                    <a:pt x="1352" y="17"/>
                  </a:lnTo>
                  <a:lnTo>
                    <a:pt x="1352" y="0"/>
                  </a:lnTo>
                  <a:lnTo>
                    <a:pt x="7" y="0"/>
                  </a:lnTo>
                  <a:lnTo>
                    <a:pt x="15" y="9"/>
                  </a:lnTo>
                  <a:lnTo>
                    <a:pt x="0" y="9"/>
                  </a:lnTo>
                  <a:lnTo>
                    <a:pt x="0" y="17"/>
                  </a:lnTo>
                  <a:lnTo>
                    <a:pt x="7" y="17"/>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29" name="Freeform 69"/>
            <p:cNvSpPr>
              <a:spLocks/>
            </p:cNvSpPr>
            <p:nvPr/>
          </p:nvSpPr>
          <p:spPr bwMode="auto">
            <a:xfrm>
              <a:off x="817" y="1182"/>
              <a:ext cx="8" cy="779"/>
            </a:xfrm>
            <a:custGeom>
              <a:avLst/>
              <a:gdLst>
                <a:gd name="T0" fmla="*/ 4 w 15"/>
                <a:gd name="T1" fmla="*/ 0 h 1558"/>
                <a:gd name="T2" fmla="*/ 0 w 15"/>
                <a:gd name="T3" fmla="*/ 5 h 1558"/>
                <a:gd name="T4" fmla="*/ 0 w 15"/>
                <a:gd name="T5" fmla="*/ 1558 h 1558"/>
                <a:gd name="T6" fmla="*/ 15 w 15"/>
                <a:gd name="T7" fmla="*/ 1558 h 1558"/>
                <a:gd name="T8" fmla="*/ 15 w 15"/>
                <a:gd name="T9" fmla="*/ 5 h 1558"/>
                <a:gd name="T10" fmla="*/ 12 w 15"/>
                <a:gd name="T11" fmla="*/ 10 h 1558"/>
                <a:gd name="T12" fmla="*/ 4 w 15"/>
                <a:gd name="T13" fmla="*/ 0 h 1558"/>
                <a:gd name="T14" fmla="*/ 3 w 15"/>
                <a:gd name="T15" fmla="*/ 2 h 1558"/>
                <a:gd name="T16" fmla="*/ 0 w 15"/>
                <a:gd name="T17" fmla="*/ 3 h 1558"/>
                <a:gd name="T18" fmla="*/ 0 w 15"/>
                <a:gd name="T19" fmla="*/ 4 h 1558"/>
                <a:gd name="T20" fmla="*/ 0 w 15"/>
                <a:gd name="T21" fmla="*/ 5 h 1558"/>
                <a:gd name="T22" fmla="*/ 4 w 15"/>
                <a:gd name="T23" fmla="*/ 0 h 1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558">
                  <a:moveTo>
                    <a:pt x="4" y="0"/>
                  </a:moveTo>
                  <a:lnTo>
                    <a:pt x="0" y="5"/>
                  </a:lnTo>
                  <a:lnTo>
                    <a:pt x="0" y="1558"/>
                  </a:lnTo>
                  <a:lnTo>
                    <a:pt x="15" y="1558"/>
                  </a:lnTo>
                  <a:lnTo>
                    <a:pt x="15" y="5"/>
                  </a:lnTo>
                  <a:lnTo>
                    <a:pt x="12" y="10"/>
                  </a:lnTo>
                  <a:lnTo>
                    <a:pt x="4" y="0"/>
                  </a:lnTo>
                  <a:lnTo>
                    <a:pt x="3" y="2"/>
                  </a:lnTo>
                  <a:lnTo>
                    <a:pt x="0" y="3"/>
                  </a:lnTo>
                  <a:lnTo>
                    <a:pt x="0" y="4"/>
                  </a:lnTo>
                  <a:lnTo>
                    <a:pt x="0" y="5"/>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30" name="Rectangle 70"/>
            <p:cNvSpPr>
              <a:spLocks noChangeArrowheads="1"/>
            </p:cNvSpPr>
            <p:nvPr/>
          </p:nvSpPr>
          <p:spPr bwMode="auto">
            <a:xfrm>
              <a:off x="894" y="1607"/>
              <a:ext cx="110" cy="255"/>
            </a:xfrm>
            <a:prstGeom prst="rect">
              <a:avLst/>
            </a:prstGeom>
            <a:solidFill>
              <a:srgbClr val="00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031" name="Freeform 71"/>
            <p:cNvSpPr>
              <a:spLocks/>
            </p:cNvSpPr>
            <p:nvPr/>
          </p:nvSpPr>
          <p:spPr bwMode="auto">
            <a:xfrm>
              <a:off x="894" y="1603"/>
              <a:ext cx="113" cy="8"/>
            </a:xfrm>
            <a:custGeom>
              <a:avLst/>
              <a:gdLst>
                <a:gd name="T0" fmla="*/ 226 w 226"/>
                <a:gd name="T1" fmla="*/ 8 h 15"/>
                <a:gd name="T2" fmla="*/ 219 w 226"/>
                <a:gd name="T3" fmla="*/ 0 h 15"/>
                <a:gd name="T4" fmla="*/ 0 w 226"/>
                <a:gd name="T5" fmla="*/ 0 h 15"/>
                <a:gd name="T6" fmla="*/ 0 w 226"/>
                <a:gd name="T7" fmla="*/ 15 h 15"/>
                <a:gd name="T8" fmla="*/ 219 w 226"/>
                <a:gd name="T9" fmla="*/ 15 h 15"/>
                <a:gd name="T10" fmla="*/ 211 w 226"/>
                <a:gd name="T11" fmla="*/ 8 h 15"/>
                <a:gd name="T12" fmla="*/ 226 w 226"/>
                <a:gd name="T13" fmla="*/ 8 h 15"/>
                <a:gd name="T14" fmla="*/ 226 w 226"/>
                <a:gd name="T15" fmla="*/ 0 h 15"/>
                <a:gd name="T16" fmla="*/ 219 w 226"/>
                <a:gd name="T17" fmla="*/ 0 h 15"/>
                <a:gd name="T18" fmla="*/ 226 w 226"/>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5">
                  <a:moveTo>
                    <a:pt x="226" y="8"/>
                  </a:moveTo>
                  <a:lnTo>
                    <a:pt x="219" y="0"/>
                  </a:lnTo>
                  <a:lnTo>
                    <a:pt x="0" y="0"/>
                  </a:lnTo>
                  <a:lnTo>
                    <a:pt x="0" y="15"/>
                  </a:lnTo>
                  <a:lnTo>
                    <a:pt x="219" y="15"/>
                  </a:lnTo>
                  <a:lnTo>
                    <a:pt x="211" y="8"/>
                  </a:lnTo>
                  <a:lnTo>
                    <a:pt x="226" y="8"/>
                  </a:lnTo>
                  <a:lnTo>
                    <a:pt x="226" y="0"/>
                  </a:lnTo>
                  <a:lnTo>
                    <a:pt x="219" y="0"/>
                  </a:lnTo>
                  <a:lnTo>
                    <a:pt x="22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32" name="Freeform 72"/>
            <p:cNvSpPr>
              <a:spLocks/>
            </p:cNvSpPr>
            <p:nvPr/>
          </p:nvSpPr>
          <p:spPr bwMode="auto">
            <a:xfrm>
              <a:off x="1000" y="1607"/>
              <a:ext cx="7" cy="259"/>
            </a:xfrm>
            <a:custGeom>
              <a:avLst/>
              <a:gdLst>
                <a:gd name="T0" fmla="*/ 8 w 15"/>
                <a:gd name="T1" fmla="*/ 519 h 519"/>
                <a:gd name="T2" fmla="*/ 15 w 15"/>
                <a:gd name="T3" fmla="*/ 511 h 519"/>
                <a:gd name="T4" fmla="*/ 15 w 15"/>
                <a:gd name="T5" fmla="*/ 0 h 519"/>
                <a:gd name="T6" fmla="*/ 0 w 15"/>
                <a:gd name="T7" fmla="*/ 0 h 519"/>
                <a:gd name="T8" fmla="*/ 0 w 15"/>
                <a:gd name="T9" fmla="*/ 511 h 519"/>
                <a:gd name="T10" fmla="*/ 8 w 15"/>
                <a:gd name="T11" fmla="*/ 503 h 519"/>
                <a:gd name="T12" fmla="*/ 8 w 15"/>
                <a:gd name="T13" fmla="*/ 519 h 519"/>
                <a:gd name="T14" fmla="*/ 15 w 15"/>
                <a:gd name="T15" fmla="*/ 519 h 519"/>
                <a:gd name="T16" fmla="*/ 15 w 15"/>
                <a:gd name="T17" fmla="*/ 511 h 519"/>
                <a:gd name="T18" fmla="*/ 8 w 15"/>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8" y="519"/>
                  </a:moveTo>
                  <a:lnTo>
                    <a:pt x="15" y="511"/>
                  </a:lnTo>
                  <a:lnTo>
                    <a:pt x="15" y="0"/>
                  </a:lnTo>
                  <a:lnTo>
                    <a:pt x="0" y="0"/>
                  </a:lnTo>
                  <a:lnTo>
                    <a:pt x="0" y="511"/>
                  </a:lnTo>
                  <a:lnTo>
                    <a:pt x="8" y="503"/>
                  </a:lnTo>
                  <a:lnTo>
                    <a:pt x="8" y="519"/>
                  </a:lnTo>
                  <a:lnTo>
                    <a:pt x="15" y="519"/>
                  </a:lnTo>
                  <a:lnTo>
                    <a:pt x="15" y="511"/>
                  </a:lnTo>
                  <a:lnTo>
                    <a:pt x="8" y="5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33" name="Freeform 73"/>
            <p:cNvSpPr>
              <a:spLocks/>
            </p:cNvSpPr>
            <p:nvPr/>
          </p:nvSpPr>
          <p:spPr bwMode="auto">
            <a:xfrm>
              <a:off x="891" y="1858"/>
              <a:ext cx="113" cy="8"/>
            </a:xfrm>
            <a:custGeom>
              <a:avLst/>
              <a:gdLst>
                <a:gd name="T0" fmla="*/ 0 w 226"/>
                <a:gd name="T1" fmla="*/ 8 h 16"/>
                <a:gd name="T2" fmla="*/ 7 w 226"/>
                <a:gd name="T3" fmla="*/ 16 h 16"/>
                <a:gd name="T4" fmla="*/ 226 w 226"/>
                <a:gd name="T5" fmla="*/ 16 h 16"/>
                <a:gd name="T6" fmla="*/ 226 w 226"/>
                <a:gd name="T7" fmla="*/ 0 h 16"/>
                <a:gd name="T8" fmla="*/ 7 w 226"/>
                <a:gd name="T9" fmla="*/ 0 h 16"/>
                <a:gd name="T10" fmla="*/ 15 w 226"/>
                <a:gd name="T11" fmla="*/ 8 h 16"/>
                <a:gd name="T12" fmla="*/ 0 w 226"/>
                <a:gd name="T13" fmla="*/ 8 h 16"/>
                <a:gd name="T14" fmla="*/ 0 w 226"/>
                <a:gd name="T15" fmla="*/ 16 h 16"/>
                <a:gd name="T16" fmla="*/ 7 w 226"/>
                <a:gd name="T17" fmla="*/ 16 h 16"/>
                <a:gd name="T18" fmla="*/ 0 w 226"/>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6">
                  <a:moveTo>
                    <a:pt x="0" y="8"/>
                  </a:moveTo>
                  <a:lnTo>
                    <a:pt x="7" y="16"/>
                  </a:lnTo>
                  <a:lnTo>
                    <a:pt x="226" y="16"/>
                  </a:lnTo>
                  <a:lnTo>
                    <a:pt x="226" y="0"/>
                  </a:lnTo>
                  <a:lnTo>
                    <a:pt x="7" y="0"/>
                  </a:lnTo>
                  <a:lnTo>
                    <a:pt x="15" y="8"/>
                  </a:lnTo>
                  <a:lnTo>
                    <a:pt x="0" y="8"/>
                  </a:lnTo>
                  <a:lnTo>
                    <a:pt x="0" y="16"/>
                  </a:lnTo>
                  <a:lnTo>
                    <a:pt x="7"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34" name="Freeform 74"/>
            <p:cNvSpPr>
              <a:spLocks/>
            </p:cNvSpPr>
            <p:nvPr/>
          </p:nvSpPr>
          <p:spPr bwMode="auto">
            <a:xfrm>
              <a:off x="891" y="1603"/>
              <a:ext cx="7" cy="259"/>
            </a:xfrm>
            <a:custGeom>
              <a:avLst/>
              <a:gdLst>
                <a:gd name="T0" fmla="*/ 7 w 15"/>
                <a:gd name="T1" fmla="*/ 0 h 519"/>
                <a:gd name="T2" fmla="*/ 0 w 15"/>
                <a:gd name="T3" fmla="*/ 8 h 519"/>
                <a:gd name="T4" fmla="*/ 0 w 15"/>
                <a:gd name="T5" fmla="*/ 519 h 519"/>
                <a:gd name="T6" fmla="*/ 15 w 15"/>
                <a:gd name="T7" fmla="*/ 519 h 519"/>
                <a:gd name="T8" fmla="*/ 15 w 15"/>
                <a:gd name="T9" fmla="*/ 8 h 519"/>
                <a:gd name="T10" fmla="*/ 7 w 15"/>
                <a:gd name="T11" fmla="*/ 15 h 519"/>
                <a:gd name="T12" fmla="*/ 7 w 15"/>
                <a:gd name="T13" fmla="*/ 0 h 519"/>
                <a:gd name="T14" fmla="*/ 0 w 15"/>
                <a:gd name="T15" fmla="*/ 0 h 519"/>
                <a:gd name="T16" fmla="*/ 0 w 15"/>
                <a:gd name="T17" fmla="*/ 8 h 519"/>
                <a:gd name="T18" fmla="*/ 7 w 15"/>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7" y="0"/>
                  </a:moveTo>
                  <a:lnTo>
                    <a:pt x="0" y="8"/>
                  </a:lnTo>
                  <a:lnTo>
                    <a:pt x="0" y="519"/>
                  </a:lnTo>
                  <a:lnTo>
                    <a:pt x="15" y="519"/>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35" name="Rectangle 75"/>
            <p:cNvSpPr>
              <a:spLocks noChangeArrowheads="1"/>
            </p:cNvSpPr>
            <p:nvPr/>
          </p:nvSpPr>
          <p:spPr bwMode="auto">
            <a:xfrm>
              <a:off x="848" y="1607"/>
              <a:ext cx="49" cy="255"/>
            </a:xfrm>
            <a:prstGeom prst="rect">
              <a:avLst/>
            </a:prstGeom>
            <a:solidFill>
              <a:srgbClr val="003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036" name="Freeform 76"/>
            <p:cNvSpPr>
              <a:spLocks/>
            </p:cNvSpPr>
            <p:nvPr/>
          </p:nvSpPr>
          <p:spPr bwMode="auto">
            <a:xfrm>
              <a:off x="848" y="1603"/>
              <a:ext cx="52" cy="8"/>
            </a:xfrm>
            <a:custGeom>
              <a:avLst/>
              <a:gdLst>
                <a:gd name="T0" fmla="*/ 105 w 105"/>
                <a:gd name="T1" fmla="*/ 8 h 15"/>
                <a:gd name="T2" fmla="*/ 98 w 105"/>
                <a:gd name="T3" fmla="*/ 0 h 15"/>
                <a:gd name="T4" fmla="*/ 0 w 105"/>
                <a:gd name="T5" fmla="*/ 0 h 15"/>
                <a:gd name="T6" fmla="*/ 0 w 105"/>
                <a:gd name="T7" fmla="*/ 15 h 15"/>
                <a:gd name="T8" fmla="*/ 98 w 105"/>
                <a:gd name="T9" fmla="*/ 15 h 15"/>
                <a:gd name="T10" fmla="*/ 90 w 105"/>
                <a:gd name="T11" fmla="*/ 8 h 15"/>
                <a:gd name="T12" fmla="*/ 105 w 105"/>
                <a:gd name="T13" fmla="*/ 8 h 15"/>
                <a:gd name="T14" fmla="*/ 105 w 105"/>
                <a:gd name="T15" fmla="*/ 0 h 15"/>
                <a:gd name="T16" fmla="*/ 98 w 105"/>
                <a:gd name="T17" fmla="*/ 0 h 15"/>
                <a:gd name="T18" fmla="*/ 105 w 105"/>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5">
                  <a:moveTo>
                    <a:pt x="105" y="8"/>
                  </a:moveTo>
                  <a:lnTo>
                    <a:pt x="98" y="0"/>
                  </a:lnTo>
                  <a:lnTo>
                    <a:pt x="0" y="0"/>
                  </a:lnTo>
                  <a:lnTo>
                    <a:pt x="0" y="15"/>
                  </a:lnTo>
                  <a:lnTo>
                    <a:pt x="98" y="15"/>
                  </a:lnTo>
                  <a:lnTo>
                    <a:pt x="90" y="8"/>
                  </a:lnTo>
                  <a:lnTo>
                    <a:pt x="105" y="8"/>
                  </a:lnTo>
                  <a:lnTo>
                    <a:pt x="105" y="0"/>
                  </a:lnTo>
                  <a:lnTo>
                    <a:pt x="98" y="0"/>
                  </a:lnTo>
                  <a:lnTo>
                    <a:pt x="10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37" name="Freeform 77"/>
            <p:cNvSpPr>
              <a:spLocks/>
            </p:cNvSpPr>
            <p:nvPr/>
          </p:nvSpPr>
          <p:spPr bwMode="auto">
            <a:xfrm>
              <a:off x="893" y="1607"/>
              <a:ext cx="7" cy="259"/>
            </a:xfrm>
            <a:custGeom>
              <a:avLst/>
              <a:gdLst>
                <a:gd name="T0" fmla="*/ 8 w 15"/>
                <a:gd name="T1" fmla="*/ 519 h 519"/>
                <a:gd name="T2" fmla="*/ 15 w 15"/>
                <a:gd name="T3" fmla="*/ 511 h 519"/>
                <a:gd name="T4" fmla="*/ 15 w 15"/>
                <a:gd name="T5" fmla="*/ 0 h 519"/>
                <a:gd name="T6" fmla="*/ 0 w 15"/>
                <a:gd name="T7" fmla="*/ 0 h 519"/>
                <a:gd name="T8" fmla="*/ 0 w 15"/>
                <a:gd name="T9" fmla="*/ 511 h 519"/>
                <a:gd name="T10" fmla="*/ 8 w 15"/>
                <a:gd name="T11" fmla="*/ 503 h 519"/>
                <a:gd name="T12" fmla="*/ 8 w 15"/>
                <a:gd name="T13" fmla="*/ 519 h 519"/>
                <a:gd name="T14" fmla="*/ 15 w 15"/>
                <a:gd name="T15" fmla="*/ 519 h 519"/>
                <a:gd name="T16" fmla="*/ 15 w 15"/>
                <a:gd name="T17" fmla="*/ 511 h 519"/>
                <a:gd name="T18" fmla="*/ 8 w 15"/>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8" y="519"/>
                  </a:moveTo>
                  <a:lnTo>
                    <a:pt x="15" y="511"/>
                  </a:lnTo>
                  <a:lnTo>
                    <a:pt x="15" y="0"/>
                  </a:lnTo>
                  <a:lnTo>
                    <a:pt x="0" y="0"/>
                  </a:lnTo>
                  <a:lnTo>
                    <a:pt x="0" y="511"/>
                  </a:lnTo>
                  <a:lnTo>
                    <a:pt x="8" y="503"/>
                  </a:lnTo>
                  <a:lnTo>
                    <a:pt x="8" y="519"/>
                  </a:lnTo>
                  <a:lnTo>
                    <a:pt x="15" y="519"/>
                  </a:lnTo>
                  <a:lnTo>
                    <a:pt x="15" y="511"/>
                  </a:lnTo>
                  <a:lnTo>
                    <a:pt x="8" y="5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38" name="Freeform 78"/>
            <p:cNvSpPr>
              <a:spLocks/>
            </p:cNvSpPr>
            <p:nvPr/>
          </p:nvSpPr>
          <p:spPr bwMode="auto">
            <a:xfrm>
              <a:off x="844" y="1858"/>
              <a:ext cx="53" cy="8"/>
            </a:xfrm>
            <a:custGeom>
              <a:avLst/>
              <a:gdLst>
                <a:gd name="T0" fmla="*/ 0 w 105"/>
                <a:gd name="T1" fmla="*/ 8 h 16"/>
                <a:gd name="T2" fmla="*/ 7 w 105"/>
                <a:gd name="T3" fmla="*/ 16 h 16"/>
                <a:gd name="T4" fmla="*/ 105 w 105"/>
                <a:gd name="T5" fmla="*/ 16 h 16"/>
                <a:gd name="T6" fmla="*/ 105 w 105"/>
                <a:gd name="T7" fmla="*/ 0 h 16"/>
                <a:gd name="T8" fmla="*/ 7 w 105"/>
                <a:gd name="T9" fmla="*/ 0 h 16"/>
                <a:gd name="T10" fmla="*/ 15 w 105"/>
                <a:gd name="T11" fmla="*/ 8 h 16"/>
                <a:gd name="T12" fmla="*/ 0 w 105"/>
                <a:gd name="T13" fmla="*/ 8 h 16"/>
                <a:gd name="T14" fmla="*/ 0 w 105"/>
                <a:gd name="T15" fmla="*/ 16 h 16"/>
                <a:gd name="T16" fmla="*/ 7 w 105"/>
                <a:gd name="T17" fmla="*/ 16 h 16"/>
                <a:gd name="T18" fmla="*/ 0 w 105"/>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6">
                  <a:moveTo>
                    <a:pt x="0" y="8"/>
                  </a:moveTo>
                  <a:lnTo>
                    <a:pt x="7" y="16"/>
                  </a:lnTo>
                  <a:lnTo>
                    <a:pt x="105" y="16"/>
                  </a:lnTo>
                  <a:lnTo>
                    <a:pt x="105" y="0"/>
                  </a:lnTo>
                  <a:lnTo>
                    <a:pt x="7" y="0"/>
                  </a:lnTo>
                  <a:lnTo>
                    <a:pt x="15" y="8"/>
                  </a:lnTo>
                  <a:lnTo>
                    <a:pt x="0" y="8"/>
                  </a:lnTo>
                  <a:lnTo>
                    <a:pt x="0" y="16"/>
                  </a:lnTo>
                  <a:lnTo>
                    <a:pt x="7"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39" name="Freeform 79"/>
            <p:cNvSpPr>
              <a:spLocks/>
            </p:cNvSpPr>
            <p:nvPr/>
          </p:nvSpPr>
          <p:spPr bwMode="auto">
            <a:xfrm>
              <a:off x="844" y="1603"/>
              <a:ext cx="8" cy="259"/>
            </a:xfrm>
            <a:custGeom>
              <a:avLst/>
              <a:gdLst>
                <a:gd name="T0" fmla="*/ 7 w 15"/>
                <a:gd name="T1" fmla="*/ 0 h 519"/>
                <a:gd name="T2" fmla="*/ 0 w 15"/>
                <a:gd name="T3" fmla="*/ 8 h 519"/>
                <a:gd name="T4" fmla="*/ 0 w 15"/>
                <a:gd name="T5" fmla="*/ 519 h 519"/>
                <a:gd name="T6" fmla="*/ 15 w 15"/>
                <a:gd name="T7" fmla="*/ 519 h 519"/>
                <a:gd name="T8" fmla="*/ 15 w 15"/>
                <a:gd name="T9" fmla="*/ 8 h 519"/>
                <a:gd name="T10" fmla="*/ 7 w 15"/>
                <a:gd name="T11" fmla="*/ 15 h 519"/>
                <a:gd name="T12" fmla="*/ 7 w 15"/>
                <a:gd name="T13" fmla="*/ 0 h 519"/>
                <a:gd name="T14" fmla="*/ 0 w 15"/>
                <a:gd name="T15" fmla="*/ 0 h 519"/>
                <a:gd name="T16" fmla="*/ 0 w 15"/>
                <a:gd name="T17" fmla="*/ 8 h 519"/>
                <a:gd name="T18" fmla="*/ 7 w 15"/>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7" y="0"/>
                  </a:moveTo>
                  <a:lnTo>
                    <a:pt x="0" y="8"/>
                  </a:lnTo>
                  <a:lnTo>
                    <a:pt x="0" y="519"/>
                  </a:lnTo>
                  <a:lnTo>
                    <a:pt x="15" y="519"/>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40" name="Rectangle 80"/>
            <p:cNvSpPr>
              <a:spLocks noChangeArrowheads="1"/>
            </p:cNvSpPr>
            <p:nvPr/>
          </p:nvSpPr>
          <p:spPr bwMode="auto">
            <a:xfrm>
              <a:off x="1002" y="1607"/>
              <a:ext cx="49" cy="255"/>
            </a:xfrm>
            <a:prstGeom prst="rect">
              <a:avLst/>
            </a:prstGeom>
            <a:solidFill>
              <a:srgbClr val="003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041" name="Freeform 81"/>
            <p:cNvSpPr>
              <a:spLocks/>
            </p:cNvSpPr>
            <p:nvPr/>
          </p:nvSpPr>
          <p:spPr bwMode="auto">
            <a:xfrm>
              <a:off x="1002" y="1603"/>
              <a:ext cx="53" cy="8"/>
            </a:xfrm>
            <a:custGeom>
              <a:avLst/>
              <a:gdLst>
                <a:gd name="T0" fmla="*/ 106 w 106"/>
                <a:gd name="T1" fmla="*/ 8 h 15"/>
                <a:gd name="T2" fmla="*/ 99 w 106"/>
                <a:gd name="T3" fmla="*/ 0 h 15"/>
                <a:gd name="T4" fmla="*/ 0 w 106"/>
                <a:gd name="T5" fmla="*/ 0 h 15"/>
                <a:gd name="T6" fmla="*/ 0 w 106"/>
                <a:gd name="T7" fmla="*/ 15 h 15"/>
                <a:gd name="T8" fmla="*/ 99 w 106"/>
                <a:gd name="T9" fmla="*/ 15 h 15"/>
                <a:gd name="T10" fmla="*/ 91 w 106"/>
                <a:gd name="T11" fmla="*/ 8 h 15"/>
                <a:gd name="T12" fmla="*/ 106 w 106"/>
                <a:gd name="T13" fmla="*/ 8 h 15"/>
                <a:gd name="T14" fmla="*/ 106 w 106"/>
                <a:gd name="T15" fmla="*/ 0 h 15"/>
                <a:gd name="T16" fmla="*/ 99 w 106"/>
                <a:gd name="T17" fmla="*/ 0 h 15"/>
                <a:gd name="T18" fmla="*/ 106 w 106"/>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106" y="8"/>
                  </a:moveTo>
                  <a:lnTo>
                    <a:pt x="99" y="0"/>
                  </a:lnTo>
                  <a:lnTo>
                    <a:pt x="0" y="0"/>
                  </a:lnTo>
                  <a:lnTo>
                    <a:pt x="0" y="15"/>
                  </a:lnTo>
                  <a:lnTo>
                    <a:pt x="99" y="15"/>
                  </a:lnTo>
                  <a:lnTo>
                    <a:pt x="91" y="8"/>
                  </a:lnTo>
                  <a:lnTo>
                    <a:pt x="106" y="8"/>
                  </a:lnTo>
                  <a:lnTo>
                    <a:pt x="106" y="0"/>
                  </a:lnTo>
                  <a:lnTo>
                    <a:pt x="99" y="0"/>
                  </a:lnTo>
                  <a:lnTo>
                    <a:pt x="10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42" name="Freeform 82"/>
            <p:cNvSpPr>
              <a:spLocks/>
            </p:cNvSpPr>
            <p:nvPr/>
          </p:nvSpPr>
          <p:spPr bwMode="auto">
            <a:xfrm>
              <a:off x="1047" y="1607"/>
              <a:ext cx="8" cy="259"/>
            </a:xfrm>
            <a:custGeom>
              <a:avLst/>
              <a:gdLst>
                <a:gd name="T0" fmla="*/ 8 w 15"/>
                <a:gd name="T1" fmla="*/ 518 h 518"/>
                <a:gd name="T2" fmla="*/ 15 w 15"/>
                <a:gd name="T3" fmla="*/ 509 h 518"/>
                <a:gd name="T4" fmla="*/ 15 w 15"/>
                <a:gd name="T5" fmla="*/ 0 h 518"/>
                <a:gd name="T6" fmla="*/ 0 w 15"/>
                <a:gd name="T7" fmla="*/ 0 h 518"/>
                <a:gd name="T8" fmla="*/ 0 w 15"/>
                <a:gd name="T9" fmla="*/ 509 h 518"/>
                <a:gd name="T10" fmla="*/ 8 w 15"/>
                <a:gd name="T11" fmla="*/ 503 h 518"/>
                <a:gd name="T12" fmla="*/ 8 w 15"/>
                <a:gd name="T13" fmla="*/ 518 h 518"/>
                <a:gd name="T14" fmla="*/ 15 w 15"/>
                <a:gd name="T15" fmla="*/ 518 h 518"/>
                <a:gd name="T16" fmla="*/ 15 w 15"/>
                <a:gd name="T17" fmla="*/ 509 h 518"/>
                <a:gd name="T18" fmla="*/ 8 w 15"/>
                <a:gd name="T19" fmla="*/ 518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8">
                  <a:moveTo>
                    <a:pt x="8" y="518"/>
                  </a:moveTo>
                  <a:lnTo>
                    <a:pt x="15" y="509"/>
                  </a:lnTo>
                  <a:lnTo>
                    <a:pt x="15" y="0"/>
                  </a:lnTo>
                  <a:lnTo>
                    <a:pt x="0" y="0"/>
                  </a:lnTo>
                  <a:lnTo>
                    <a:pt x="0" y="509"/>
                  </a:lnTo>
                  <a:lnTo>
                    <a:pt x="8" y="503"/>
                  </a:lnTo>
                  <a:lnTo>
                    <a:pt x="8" y="518"/>
                  </a:lnTo>
                  <a:lnTo>
                    <a:pt x="15" y="518"/>
                  </a:lnTo>
                  <a:lnTo>
                    <a:pt x="15" y="509"/>
                  </a:lnTo>
                  <a:lnTo>
                    <a:pt x="8" y="5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43" name="Freeform 83"/>
            <p:cNvSpPr>
              <a:spLocks/>
            </p:cNvSpPr>
            <p:nvPr/>
          </p:nvSpPr>
          <p:spPr bwMode="auto">
            <a:xfrm>
              <a:off x="998" y="1858"/>
              <a:ext cx="53" cy="8"/>
            </a:xfrm>
            <a:custGeom>
              <a:avLst/>
              <a:gdLst>
                <a:gd name="T0" fmla="*/ 0 w 106"/>
                <a:gd name="T1" fmla="*/ 6 h 15"/>
                <a:gd name="T2" fmla="*/ 7 w 106"/>
                <a:gd name="T3" fmla="*/ 15 h 15"/>
                <a:gd name="T4" fmla="*/ 106 w 106"/>
                <a:gd name="T5" fmla="*/ 15 h 15"/>
                <a:gd name="T6" fmla="*/ 106 w 106"/>
                <a:gd name="T7" fmla="*/ 0 h 15"/>
                <a:gd name="T8" fmla="*/ 7 w 106"/>
                <a:gd name="T9" fmla="*/ 0 h 15"/>
                <a:gd name="T10" fmla="*/ 15 w 106"/>
                <a:gd name="T11" fmla="*/ 6 h 15"/>
                <a:gd name="T12" fmla="*/ 0 w 106"/>
                <a:gd name="T13" fmla="*/ 6 h 15"/>
                <a:gd name="T14" fmla="*/ 0 w 106"/>
                <a:gd name="T15" fmla="*/ 15 h 15"/>
                <a:gd name="T16" fmla="*/ 7 w 106"/>
                <a:gd name="T17" fmla="*/ 15 h 15"/>
                <a:gd name="T18" fmla="*/ 0 w 106"/>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0" y="6"/>
                  </a:moveTo>
                  <a:lnTo>
                    <a:pt x="7" y="15"/>
                  </a:lnTo>
                  <a:lnTo>
                    <a:pt x="106" y="15"/>
                  </a:lnTo>
                  <a:lnTo>
                    <a:pt x="106" y="0"/>
                  </a:lnTo>
                  <a:lnTo>
                    <a:pt x="7" y="0"/>
                  </a:lnTo>
                  <a:lnTo>
                    <a:pt x="15" y="6"/>
                  </a:lnTo>
                  <a:lnTo>
                    <a:pt x="0" y="6"/>
                  </a:lnTo>
                  <a:lnTo>
                    <a:pt x="0" y="15"/>
                  </a:lnTo>
                  <a:lnTo>
                    <a:pt x="7" y="15"/>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44" name="Freeform 84"/>
            <p:cNvSpPr>
              <a:spLocks/>
            </p:cNvSpPr>
            <p:nvPr/>
          </p:nvSpPr>
          <p:spPr bwMode="auto">
            <a:xfrm>
              <a:off x="998" y="1603"/>
              <a:ext cx="8" cy="259"/>
            </a:xfrm>
            <a:custGeom>
              <a:avLst/>
              <a:gdLst>
                <a:gd name="T0" fmla="*/ 7 w 15"/>
                <a:gd name="T1" fmla="*/ 0 h 517"/>
                <a:gd name="T2" fmla="*/ 0 w 15"/>
                <a:gd name="T3" fmla="*/ 8 h 517"/>
                <a:gd name="T4" fmla="*/ 0 w 15"/>
                <a:gd name="T5" fmla="*/ 517 h 517"/>
                <a:gd name="T6" fmla="*/ 15 w 15"/>
                <a:gd name="T7" fmla="*/ 517 h 517"/>
                <a:gd name="T8" fmla="*/ 15 w 15"/>
                <a:gd name="T9" fmla="*/ 8 h 517"/>
                <a:gd name="T10" fmla="*/ 7 w 15"/>
                <a:gd name="T11" fmla="*/ 15 h 517"/>
                <a:gd name="T12" fmla="*/ 7 w 15"/>
                <a:gd name="T13" fmla="*/ 0 h 517"/>
                <a:gd name="T14" fmla="*/ 0 w 15"/>
                <a:gd name="T15" fmla="*/ 0 h 517"/>
                <a:gd name="T16" fmla="*/ 0 w 15"/>
                <a:gd name="T17" fmla="*/ 8 h 517"/>
                <a:gd name="T18" fmla="*/ 7 w 15"/>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7" y="0"/>
                  </a:moveTo>
                  <a:lnTo>
                    <a:pt x="0" y="8"/>
                  </a:lnTo>
                  <a:lnTo>
                    <a:pt x="0" y="517"/>
                  </a:lnTo>
                  <a:lnTo>
                    <a:pt x="15" y="517"/>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45" name="Freeform 85"/>
            <p:cNvSpPr>
              <a:spLocks/>
            </p:cNvSpPr>
            <p:nvPr/>
          </p:nvSpPr>
          <p:spPr bwMode="auto">
            <a:xfrm>
              <a:off x="793" y="1438"/>
              <a:ext cx="722" cy="152"/>
            </a:xfrm>
            <a:custGeom>
              <a:avLst/>
              <a:gdLst>
                <a:gd name="T0" fmla="*/ 53 w 1445"/>
                <a:gd name="T1" fmla="*/ 0 h 303"/>
                <a:gd name="T2" fmla="*/ 1391 w 1445"/>
                <a:gd name="T3" fmla="*/ 0 h 303"/>
                <a:gd name="T4" fmla="*/ 1445 w 1445"/>
                <a:gd name="T5" fmla="*/ 303 h 303"/>
                <a:gd name="T6" fmla="*/ 0 w 1445"/>
                <a:gd name="T7" fmla="*/ 301 h 303"/>
                <a:gd name="T8" fmla="*/ 53 w 1445"/>
                <a:gd name="T9" fmla="*/ 0 h 303"/>
              </a:gdLst>
              <a:ahLst/>
              <a:cxnLst>
                <a:cxn ang="0">
                  <a:pos x="T0" y="T1"/>
                </a:cxn>
                <a:cxn ang="0">
                  <a:pos x="T2" y="T3"/>
                </a:cxn>
                <a:cxn ang="0">
                  <a:pos x="T4" y="T5"/>
                </a:cxn>
                <a:cxn ang="0">
                  <a:pos x="T6" y="T7"/>
                </a:cxn>
                <a:cxn ang="0">
                  <a:pos x="T8" y="T9"/>
                </a:cxn>
              </a:cxnLst>
              <a:rect l="0" t="0" r="r" b="b"/>
              <a:pathLst>
                <a:path w="1445" h="303">
                  <a:moveTo>
                    <a:pt x="53" y="0"/>
                  </a:moveTo>
                  <a:lnTo>
                    <a:pt x="1391" y="0"/>
                  </a:lnTo>
                  <a:lnTo>
                    <a:pt x="1445" y="303"/>
                  </a:lnTo>
                  <a:lnTo>
                    <a:pt x="0" y="301"/>
                  </a:lnTo>
                  <a:lnTo>
                    <a:pt x="53" y="0"/>
                  </a:lnTo>
                  <a:close/>
                </a:path>
              </a:pathLst>
            </a:custGeom>
            <a:solidFill>
              <a:srgbClr val="D1AF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46" name="Freeform 86"/>
            <p:cNvSpPr>
              <a:spLocks/>
            </p:cNvSpPr>
            <p:nvPr/>
          </p:nvSpPr>
          <p:spPr bwMode="auto">
            <a:xfrm>
              <a:off x="819" y="1434"/>
              <a:ext cx="672" cy="8"/>
            </a:xfrm>
            <a:custGeom>
              <a:avLst/>
              <a:gdLst>
                <a:gd name="T0" fmla="*/ 1343 w 1343"/>
                <a:gd name="T1" fmla="*/ 7 h 15"/>
                <a:gd name="T2" fmla="*/ 1338 w 1343"/>
                <a:gd name="T3" fmla="*/ 0 h 15"/>
                <a:gd name="T4" fmla="*/ 0 w 1343"/>
                <a:gd name="T5" fmla="*/ 0 h 15"/>
                <a:gd name="T6" fmla="*/ 0 w 1343"/>
                <a:gd name="T7" fmla="*/ 15 h 15"/>
                <a:gd name="T8" fmla="*/ 1338 w 1343"/>
                <a:gd name="T9" fmla="*/ 15 h 15"/>
                <a:gd name="T10" fmla="*/ 1331 w 1343"/>
                <a:gd name="T11" fmla="*/ 8 h 15"/>
                <a:gd name="T12" fmla="*/ 1343 w 1343"/>
                <a:gd name="T13" fmla="*/ 7 h 15"/>
                <a:gd name="T14" fmla="*/ 1342 w 1343"/>
                <a:gd name="T15" fmla="*/ 1 h 15"/>
                <a:gd name="T16" fmla="*/ 1338 w 1343"/>
                <a:gd name="T17" fmla="*/ 0 h 15"/>
                <a:gd name="T18" fmla="*/ 1343 w 1343"/>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3" h="15">
                  <a:moveTo>
                    <a:pt x="1343" y="7"/>
                  </a:moveTo>
                  <a:lnTo>
                    <a:pt x="1338" y="0"/>
                  </a:lnTo>
                  <a:lnTo>
                    <a:pt x="0" y="0"/>
                  </a:lnTo>
                  <a:lnTo>
                    <a:pt x="0" y="15"/>
                  </a:lnTo>
                  <a:lnTo>
                    <a:pt x="1338" y="15"/>
                  </a:lnTo>
                  <a:lnTo>
                    <a:pt x="1331" y="8"/>
                  </a:lnTo>
                  <a:lnTo>
                    <a:pt x="1343" y="7"/>
                  </a:lnTo>
                  <a:lnTo>
                    <a:pt x="1342" y="1"/>
                  </a:lnTo>
                  <a:lnTo>
                    <a:pt x="1338" y="0"/>
                  </a:lnTo>
                  <a:lnTo>
                    <a:pt x="134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47" name="Freeform 87"/>
            <p:cNvSpPr>
              <a:spLocks/>
            </p:cNvSpPr>
            <p:nvPr/>
          </p:nvSpPr>
          <p:spPr bwMode="auto">
            <a:xfrm>
              <a:off x="1485" y="1438"/>
              <a:ext cx="34" cy="155"/>
            </a:xfrm>
            <a:custGeom>
              <a:avLst/>
              <a:gdLst>
                <a:gd name="T0" fmla="*/ 61 w 69"/>
                <a:gd name="T1" fmla="*/ 311 h 311"/>
                <a:gd name="T2" fmla="*/ 66 w 69"/>
                <a:gd name="T3" fmla="*/ 303 h 311"/>
                <a:gd name="T4" fmla="*/ 12 w 69"/>
                <a:gd name="T5" fmla="*/ 0 h 311"/>
                <a:gd name="T6" fmla="*/ 0 w 69"/>
                <a:gd name="T7" fmla="*/ 1 h 311"/>
                <a:gd name="T8" fmla="*/ 54 w 69"/>
                <a:gd name="T9" fmla="*/ 304 h 311"/>
                <a:gd name="T10" fmla="*/ 61 w 69"/>
                <a:gd name="T11" fmla="*/ 296 h 311"/>
                <a:gd name="T12" fmla="*/ 61 w 69"/>
                <a:gd name="T13" fmla="*/ 311 h 311"/>
                <a:gd name="T14" fmla="*/ 69 w 69"/>
                <a:gd name="T15" fmla="*/ 311 h 311"/>
                <a:gd name="T16" fmla="*/ 66 w 69"/>
                <a:gd name="T17" fmla="*/ 303 h 311"/>
                <a:gd name="T18" fmla="*/ 61 w 69"/>
                <a:gd name="T19"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311">
                  <a:moveTo>
                    <a:pt x="61" y="311"/>
                  </a:moveTo>
                  <a:lnTo>
                    <a:pt x="66" y="303"/>
                  </a:lnTo>
                  <a:lnTo>
                    <a:pt x="12" y="0"/>
                  </a:lnTo>
                  <a:lnTo>
                    <a:pt x="0" y="1"/>
                  </a:lnTo>
                  <a:lnTo>
                    <a:pt x="54" y="304"/>
                  </a:lnTo>
                  <a:lnTo>
                    <a:pt x="61" y="296"/>
                  </a:lnTo>
                  <a:lnTo>
                    <a:pt x="61" y="311"/>
                  </a:lnTo>
                  <a:lnTo>
                    <a:pt x="69" y="311"/>
                  </a:lnTo>
                  <a:lnTo>
                    <a:pt x="66" y="303"/>
                  </a:lnTo>
                  <a:lnTo>
                    <a:pt x="61" y="3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48" name="Freeform 88"/>
            <p:cNvSpPr>
              <a:spLocks/>
            </p:cNvSpPr>
            <p:nvPr/>
          </p:nvSpPr>
          <p:spPr bwMode="auto">
            <a:xfrm>
              <a:off x="789" y="1585"/>
              <a:ext cx="726" cy="8"/>
            </a:xfrm>
            <a:custGeom>
              <a:avLst/>
              <a:gdLst>
                <a:gd name="T0" fmla="*/ 2 w 1453"/>
                <a:gd name="T1" fmla="*/ 7 h 18"/>
                <a:gd name="T2" fmla="*/ 8 w 1453"/>
                <a:gd name="T3" fmla="*/ 15 h 18"/>
                <a:gd name="T4" fmla="*/ 1453 w 1453"/>
                <a:gd name="T5" fmla="*/ 18 h 18"/>
                <a:gd name="T6" fmla="*/ 1453 w 1453"/>
                <a:gd name="T7" fmla="*/ 3 h 18"/>
                <a:gd name="T8" fmla="*/ 8 w 1453"/>
                <a:gd name="T9" fmla="*/ 0 h 18"/>
                <a:gd name="T10" fmla="*/ 15 w 1453"/>
                <a:gd name="T11" fmla="*/ 10 h 18"/>
                <a:gd name="T12" fmla="*/ 2 w 1453"/>
                <a:gd name="T13" fmla="*/ 7 h 18"/>
                <a:gd name="T14" fmla="*/ 0 w 1453"/>
                <a:gd name="T15" fmla="*/ 15 h 18"/>
                <a:gd name="T16" fmla="*/ 8 w 1453"/>
                <a:gd name="T17" fmla="*/ 15 h 18"/>
                <a:gd name="T18" fmla="*/ 2 w 1453"/>
                <a:gd name="T19"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3" h="18">
                  <a:moveTo>
                    <a:pt x="2" y="7"/>
                  </a:moveTo>
                  <a:lnTo>
                    <a:pt x="8" y="15"/>
                  </a:lnTo>
                  <a:lnTo>
                    <a:pt x="1453" y="18"/>
                  </a:lnTo>
                  <a:lnTo>
                    <a:pt x="1453" y="3"/>
                  </a:lnTo>
                  <a:lnTo>
                    <a:pt x="8" y="0"/>
                  </a:lnTo>
                  <a:lnTo>
                    <a:pt x="15" y="10"/>
                  </a:lnTo>
                  <a:lnTo>
                    <a:pt x="2" y="7"/>
                  </a:lnTo>
                  <a:lnTo>
                    <a:pt x="0" y="15"/>
                  </a:lnTo>
                  <a:lnTo>
                    <a:pt x="8" y="15"/>
                  </a:lnTo>
                  <a:lnTo>
                    <a:pt x="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49" name="Freeform 89"/>
            <p:cNvSpPr>
              <a:spLocks/>
            </p:cNvSpPr>
            <p:nvPr/>
          </p:nvSpPr>
          <p:spPr bwMode="auto">
            <a:xfrm>
              <a:off x="790" y="1434"/>
              <a:ext cx="32" cy="155"/>
            </a:xfrm>
            <a:custGeom>
              <a:avLst/>
              <a:gdLst>
                <a:gd name="T0" fmla="*/ 59 w 65"/>
                <a:gd name="T1" fmla="*/ 0 h 310"/>
                <a:gd name="T2" fmla="*/ 52 w 65"/>
                <a:gd name="T3" fmla="*/ 7 h 310"/>
                <a:gd name="T4" fmla="*/ 0 w 65"/>
                <a:gd name="T5" fmla="*/ 307 h 310"/>
                <a:gd name="T6" fmla="*/ 13 w 65"/>
                <a:gd name="T7" fmla="*/ 310 h 310"/>
                <a:gd name="T8" fmla="*/ 65 w 65"/>
                <a:gd name="T9" fmla="*/ 8 h 310"/>
                <a:gd name="T10" fmla="*/ 59 w 65"/>
                <a:gd name="T11" fmla="*/ 15 h 310"/>
                <a:gd name="T12" fmla="*/ 59 w 65"/>
                <a:gd name="T13" fmla="*/ 0 h 310"/>
                <a:gd name="T14" fmla="*/ 53 w 65"/>
                <a:gd name="T15" fmla="*/ 1 h 310"/>
                <a:gd name="T16" fmla="*/ 52 w 65"/>
                <a:gd name="T17" fmla="*/ 7 h 310"/>
                <a:gd name="T18" fmla="*/ 59 w 65"/>
                <a:gd name="T19"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310">
                  <a:moveTo>
                    <a:pt x="59" y="0"/>
                  </a:moveTo>
                  <a:lnTo>
                    <a:pt x="52" y="7"/>
                  </a:lnTo>
                  <a:lnTo>
                    <a:pt x="0" y="307"/>
                  </a:lnTo>
                  <a:lnTo>
                    <a:pt x="13" y="310"/>
                  </a:lnTo>
                  <a:lnTo>
                    <a:pt x="65" y="8"/>
                  </a:lnTo>
                  <a:lnTo>
                    <a:pt x="59" y="15"/>
                  </a:lnTo>
                  <a:lnTo>
                    <a:pt x="59" y="0"/>
                  </a:lnTo>
                  <a:lnTo>
                    <a:pt x="53" y="1"/>
                  </a:lnTo>
                  <a:lnTo>
                    <a:pt x="52" y="7"/>
                  </a:lnTo>
                  <a:lnTo>
                    <a:pt x="5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50" name="Rectangle 90"/>
            <p:cNvSpPr>
              <a:spLocks noChangeArrowheads="1"/>
            </p:cNvSpPr>
            <p:nvPr/>
          </p:nvSpPr>
          <p:spPr bwMode="auto">
            <a:xfrm>
              <a:off x="1303" y="1603"/>
              <a:ext cx="110" cy="255"/>
            </a:xfrm>
            <a:prstGeom prst="rect">
              <a:avLst/>
            </a:prstGeom>
            <a:solidFill>
              <a:srgbClr val="00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051" name="Freeform 91"/>
            <p:cNvSpPr>
              <a:spLocks/>
            </p:cNvSpPr>
            <p:nvPr/>
          </p:nvSpPr>
          <p:spPr bwMode="auto">
            <a:xfrm>
              <a:off x="1303" y="1599"/>
              <a:ext cx="114" cy="8"/>
            </a:xfrm>
            <a:custGeom>
              <a:avLst/>
              <a:gdLst>
                <a:gd name="T0" fmla="*/ 228 w 228"/>
                <a:gd name="T1" fmla="*/ 8 h 16"/>
                <a:gd name="T2" fmla="*/ 220 w 228"/>
                <a:gd name="T3" fmla="*/ 0 h 16"/>
                <a:gd name="T4" fmla="*/ 0 w 228"/>
                <a:gd name="T5" fmla="*/ 0 h 16"/>
                <a:gd name="T6" fmla="*/ 0 w 228"/>
                <a:gd name="T7" fmla="*/ 16 h 16"/>
                <a:gd name="T8" fmla="*/ 220 w 228"/>
                <a:gd name="T9" fmla="*/ 16 h 16"/>
                <a:gd name="T10" fmla="*/ 213 w 228"/>
                <a:gd name="T11" fmla="*/ 8 h 16"/>
                <a:gd name="T12" fmla="*/ 228 w 228"/>
                <a:gd name="T13" fmla="*/ 8 h 16"/>
                <a:gd name="T14" fmla="*/ 228 w 228"/>
                <a:gd name="T15" fmla="*/ 0 h 16"/>
                <a:gd name="T16" fmla="*/ 220 w 228"/>
                <a:gd name="T17" fmla="*/ 0 h 16"/>
                <a:gd name="T18" fmla="*/ 228 w 228"/>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16">
                  <a:moveTo>
                    <a:pt x="228" y="8"/>
                  </a:moveTo>
                  <a:lnTo>
                    <a:pt x="220" y="0"/>
                  </a:lnTo>
                  <a:lnTo>
                    <a:pt x="0" y="0"/>
                  </a:lnTo>
                  <a:lnTo>
                    <a:pt x="0" y="16"/>
                  </a:lnTo>
                  <a:lnTo>
                    <a:pt x="220" y="16"/>
                  </a:lnTo>
                  <a:lnTo>
                    <a:pt x="213" y="8"/>
                  </a:lnTo>
                  <a:lnTo>
                    <a:pt x="228" y="8"/>
                  </a:lnTo>
                  <a:lnTo>
                    <a:pt x="228" y="0"/>
                  </a:lnTo>
                  <a:lnTo>
                    <a:pt x="220" y="0"/>
                  </a:lnTo>
                  <a:lnTo>
                    <a:pt x="22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52" name="Freeform 92"/>
            <p:cNvSpPr>
              <a:spLocks/>
            </p:cNvSpPr>
            <p:nvPr/>
          </p:nvSpPr>
          <p:spPr bwMode="auto">
            <a:xfrm>
              <a:off x="1409" y="1603"/>
              <a:ext cx="8" cy="259"/>
            </a:xfrm>
            <a:custGeom>
              <a:avLst/>
              <a:gdLst>
                <a:gd name="T0" fmla="*/ 7 w 15"/>
                <a:gd name="T1" fmla="*/ 519 h 519"/>
                <a:gd name="T2" fmla="*/ 15 w 15"/>
                <a:gd name="T3" fmla="*/ 511 h 519"/>
                <a:gd name="T4" fmla="*/ 15 w 15"/>
                <a:gd name="T5" fmla="*/ 0 h 519"/>
                <a:gd name="T6" fmla="*/ 0 w 15"/>
                <a:gd name="T7" fmla="*/ 0 h 519"/>
                <a:gd name="T8" fmla="*/ 0 w 15"/>
                <a:gd name="T9" fmla="*/ 511 h 519"/>
                <a:gd name="T10" fmla="*/ 7 w 15"/>
                <a:gd name="T11" fmla="*/ 504 h 519"/>
                <a:gd name="T12" fmla="*/ 7 w 15"/>
                <a:gd name="T13" fmla="*/ 519 h 519"/>
                <a:gd name="T14" fmla="*/ 15 w 15"/>
                <a:gd name="T15" fmla="*/ 519 h 519"/>
                <a:gd name="T16" fmla="*/ 15 w 15"/>
                <a:gd name="T17" fmla="*/ 511 h 519"/>
                <a:gd name="T18" fmla="*/ 7 w 15"/>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7" y="519"/>
                  </a:moveTo>
                  <a:lnTo>
                    <a:pt x="15" y="511"/>
                  </a:lnTo>
                  <a:lnTo>
                    <a:pt x="15" y="0"/>
                  </a:lnTo>
                  <a:lnTo>
                    <a:pt x="0" y="0"/>
                  </a:lnTo>
                  <a:lnTo>
                    <a:pt x="0" y="511"/>
                  </a:lnTo>
                  <a:lnTo>
                    <a:pt x="7" y="504"/>
                  </a:lnTo>
                  <a:lnTo>
                    <a:pt x="7" y="519"/>
                  </a:lnTo>
                  <a:lnTo>
                    <a:pt x="15" y="519"/>
                  </a:lnTo>
                  <a:lnTo>
                    <a:pt x="15" y="511"/>
                  </a:lnTo>
                  <a:lnTo>
                    <a:pt x="7" y="5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53" name="Freeform 93"/>
            <p:cNvSpPr>
              <a:spLocks/>
            </p:cNvSpPr>
            <p:nvPr/>
          </p:nvSpPr>
          <p:spPr bwMode="auto">
            <a:xfrm>
              <a:off x="1299" y="1855"/>
              <a:ext cx="114" cy="7"/>
            </a:xfrm>
            <a:custGeom>
              <a:avLst/>
              <a:gdLst>
                <a:gd name="T0" fmla="*/ 0 w 227"/>
                <a:gd name="T1" fmla="*/ 7 h 15"/>
                <a:gd name="T2" fmla="*/ 7 w 227"/>
                <a:gd name="T3" fmla="*/ 15 h 15"/>
                <a:gd name="T4" fmla="*/ 227 w 227"/>
                <a:gd name="T5" fmla="*/ 15 h 15"/>
                <a:gd name="T6" fmla="*/ 227 w 227"/>
                <a:gd name="T7" fmla="*/ 0 h 15"/>
                <a:gd name="T8" fmla="*/ 7 w 227"/>
                <a:gd name="T9" fmla="*/ 0 h 15"/>
                <a:gd name="T10" fmla="*/ 15 w 227"/>
                <a:gd name="T11" fmla="*/ 7 h 15"/>
                <a:gd name="T12" fmla="*/ 0 w 227"/>
                <a:gd name="T13" fmla="*/ 7 h 15"/>
                <a:gd name="T14" fmla="*/ 0 w 227"/>
                <a:gd name="T15" fmla="*/ 15 h 15"/>
                <a:gd name="T16" fmla="*/ 7 w 227"/>
                <a:gd name="T17" fmla="*/ 15 h 15"/>
                <a:gd name="T18" fmla="*/ 0 w 227"/>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5">
                  <a:moveTo>
                    <a:pt x="0" y="7"/>
                  </a:moveTo>
                  <a:lnTo>
                    <a:pt x="7" y="15"/>
                  </a:lnTo>
                  <a:lnTo>
                    <a:pt x="227" y="15"/>
                  </a:lnTo>
                  <a:lnTo>
                    <a:pt x="227"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54" name="Freeform 94"/>
            <p:cNvSpPr>
              <a:spLocks/>
            </p:cNvSpPr>
            <p:nvPr/>
          </p:nvSpPr>
          <p:spPr bwMode="auto">
            <a:xfrm>
              <a:off x="1299" y="1599"/>
              <a:ext cx="8" cy="259"/>
            </a:xfrm>
            <a:custGeom>
              <a:avLst/>
              <a:gdLst>
                <a:gd name="T0" fmla="*/ 7 w 15"/>
                <a:gd name="T1" fmla="*/ 0 h 519"/>
                <a:gd name="T2" fmla="*/ 0 w 15"/>
                <a:gd name="T3" fmla="*/ 8 h 519"/>
                <a:gd name="T4" fmla="*/ 0 w 15"/>
                <a:gd name="T5" fmla="*/ 519 h 519"/>
                <a:gd name="T6" fmla="*/ 15 w 15"/>
                <a:gd name="T7" fmla="*/ 519 h 519"/>
                <a:gd name="T8" fmla="*/ 15 w 15"/>
                <a:gd name="T9" fmla="*/ 8 h 519"/>
                <a:gd name="T10" fmla="*/ 7 w 15"/>
                <a:gd name="T11" fmla="*/ 16 h 519"/>
                <a:gd name="T12" fmla="*/ 7 w 15"/>
                <a:gd name="T13" fmla="*/ 0 h 519"/>
                <a:gd name="T14" fmla="*/ 0 w 15"/>
                <a:gd name="T15" fmla="*/ 0 h 519"/>
                <a:gd name="T16" fmla="*/ 0 w 15"/>
                <a:gd name="T17" fmla="*/ 8 h 519"/>
                <a:gd name="T18" fmla="*/ 7 w 15"/>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7" y="0"/>
                  </a:moveTo>
                  <a:lnTo>
                    <a:pt x="0" y="8"/>
                  </a:lnTo>
                  <a:lnTo>
                    <a:pt x="0" y="519"/>
                  </a:lnTo>
                  <a:lnTo>
                    <a:pt x="15" y="519"/>
                  </a:lnTo>
                  <a:lnTo>
                    <a:pt x="15" y="8"/>
                  </a:lnTo>
                  <a:lnTo>
                    <a:pt x="7" y="16"/>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55" name="Rectangle 95"/>
            <p:cNvSpPr>
              <a:spLocks noChangeArrowheads="1"/>
            </p:cNvSpPr>
            <p:nvPr/>
          </p:nvSpPr>
          <p:spPr bwMode="auto">
            <a:xfrm>
              <a:off x="1257" y="1603"/>
              <a:ext cx="49" cy="255"/>
            </a:xfrm>
            <a:prstGeom prst="rect">
              <a:avLst/>
            </a:prstGeom>
            <a:solidFill>
              <a:srgbClr val="003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056" name="Freeform 96"/>
            <p:cNvSpPr>
              <a:spLocks/>
            </p:cNvSpPr>
            <p:nvPr/>
          </p:nvSpPr>
          <p:spPr bwMode="auto">
            <a:xfrm>
              <a:off x="1257" y="1599"/>
              <a:ext cx="53" cy="8"/>
            </a:xfrm>
            <a:custGeom>
              <a:avLst/>
              <a:gdLst>
                <a:gd name="T0" fmla="*/ 104 w 104"/>
                <a:gd name="T1" fmla="*/ 8 h 16"/>
                <a:gd name="T2" fmla="*/ 96 w 104"/>
                <a:gd name="T3" fmla="*/ 0 h 16"/>
                <a:gd name="T4" fmla="*/ 0 w 104"/>
                <a:gd name="T5" fmla="*/ 0 h 16"/>
                <a:gd name="T6" fmla="*/ 0 w 104"/>
                <a:gd name="T7" fmla="*/ 16 h 16"/>
                <a:gd name="T8" fmla="*/ 96 w 104"/>
                <a:gd name="T9" fmla="*/ 16 h 16"/>
                <a:gd name="T10" fmla="*/ 89 w 104"/>
                <a:gd name="T11" fmla="*/ 8 h 16"/>
                <a:gd name="T12" fmla="*/ 104 w 104"/>
                <a:gd name="T13" fmla="*/ 8 h 16"/>
                <a:gd name="T14" fmla="*/ 104 w 104"/>
                <a:gd name="T15" fmla="*/ 0 h 16"/>
                <a:gd name="T16" fmla="*/ 96 w 104"/>
                <a:gd name="T17" fmla="*/ 0 h 16"/>
                <a:gd name="T18" fmla="*/ 104 w 104"/>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6">
                  <a:moveTo>
                    <a:pt x="104" y="8"/>
                  </a:moveTo>
                  <a:lnTo>
                    <a:pt x="96" y="0"/>
                  </a:lnTo>
                  <a:lnTo>
                    <a:pt x="0" y="0"/>
                  </a:lnTo>
                  <a:lnTo>
                    <a:pt x="0" y="16"/>
                  </a:lnTo>
                  <a:lnTo>
                    <a:pt x="96" y="16"/>
                  </a:lnTo>
                  <a:lnTo>
                    <a:pt x="89" y="8"/>
                  </a:lnTo>
                  <a:lnTo>
                    <a:pt x="104" y="8"/>
                  </a:lnTo>
                  <a:lnTo>
                    <a:pt x="104" y="0"/>
                  </a:lnTo>
                  <a:lnTo>
                    <a:pt x="96" y="0"/>
                  </a:lnTo>
                  <a:lnTo>
                    <a:pt x="10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57" name="Freeform 97"/>
            <p:cNvSpPr>
              <a:spLocks/>
            </p:cNvSpPr>
            <p:nvPr/>
          </p:nvSpPr>
          <p:spPr bwMode="auto">
            <a:xfrm>
              <a:off x="1302" y="1603"/>
              <a:ext cx="8" cy="259"/>
            </a:xfrm>
            <a:custGeom>
              <a:avLst/>
              <a:gdLst>
                <a:gd name="T0" fmla="*/ 7 w 15"/>
                <a:gd name="T1" fmla="*/ 519 h 519"/>
                <a:gd name="T2" fmla="*/ 15 w 15"/>
                <a:gd name="T3" fmla="*/ 511 h 519"/>
                <a:gd name="T4" fmla="*/ 15 w 15"/>
                <a:gd name="T5" fmla="*/ 0 h 519"/>
                <a:gd name="T6" fmla="*/ 0 w 15"/>
                <a:gd name="T7" fmla="*/ 0 h 519"/>
                <a:gd name="T8" fmla="*/ 0 w 15"/>
                <a:gd name="T9" fmla="*/ 511 h 519"/>
                <a:gd name="T10" fmla="*/ 7 w 15"/>
                <a:gd name="T11" fmla="*/ 504 h 519"/>
                <a:gd name="T12" fmla="*/ 7 w 15"/>
                <a:gd name="T13" fmla="*/ 519 h 519"/>
                <a:gd name="T14" fmla="*/ 15 w 15"/>
                <a:gd name="T15" fmla="*/ 519 h 519"/>
                <a:gd name="T16" fmla="*/ 15 w 15"/>
                <a:gd name="T17" fmla="*/ 511 h 519"/>
                <a:gd name="T18" fmla="*/ 7 w 15"/>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7" y="519"/>
                  </a:moveTo>
                  <a:lnTo>
                    <a:pt x="15" y="511"/>
                  </a:lnTo>
                  <a:lnTo>
                    <a:pt x="15" y="0"/>
                  </a:lnTo>
                  <a:lnTo>
                    <a:pt x="0" y="0"/>
                  </a:lnTo>
                  <a:lnTo>
                    <a:pt x="0" y="511"/>
                  </a:lnTo>
                  <a:lnTo>
                    <a:pt x="7" y="504"/>
                  </a:lnTo>
                  <a:lnTo>
                    <a:pt x="7" y="519"/>
                  </a:lnTo>
                  <a:lnTo>
                    <a:pt x="15" y="519"/>
                  </a:lnTo>
                  <a:lnTo>
                    <a:pt x="15" y="511"/>
                  </a:lnTo>
                  <a:lnTo>
                    <a:pt x="7" y="5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58" name="Freeform 98"/>
            <p:cNvSpPr>
              <a:spLocks/>
            </p:cNvSpPr>
            <p:nvPr/>
          </p:nvSpPr>
          <p:spPr bwMode="auto">
            <a:xfrm>
              <a:off x="1253" y="1855"/>
              <a:ext cx="53" cy="7"/>
            </a:xfrm>
            <a:custGeom>
              <a:avLst/>
              <a:gdLst>
                <a:gd name="T0" fmla="*/ 0 w 105"/>
                <a:gd name="T1" fmla="*/ 7 h 15"/>
                <a:gd name="T2" fmla="*/ 9 w 105"/>
                <a:gd name="T3" fmla="*/ 15 h 15"/>
                <a:gd name="T4" fmla="*/ 105 w 105"/>
                <a:gd name="T5" fmla="*/ 15 h 15"/>
                <a:gd name="T6" fmla="*/ 105 w 105"/>
                <a:gd name="T7" fmla="*/ 0 h 15"/>
                <a:gd name="T8" fmla="*/ 9 w 105"/>
                <a:gd name="T9" fmla="*/ 0 h 15"/>
                <a:gd name="T10" fmla="*/ 15 w 105"/>
                <a:gd name="T11" fmla="*/ 7 h 15"/>
                <a:gd name="T12" fmla="*/ 0 w 105"/>
                <a:gd name="T13" fmla="*/ 7 h 15"/>
                <a:gd name="T14" fmla="*/ 0 w 105"/>
                <a:gd name="T15" fmla="*/ 15 h 15"/>
                <a:gd name="T16" fmla="*/ 9 w 105"/>
                <a:gd name="T17" fmla="*/ 15 h 15"/>
                <a:gd name="T18" fmla="*/ 0 w 10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5">
                  <a:moveTo>
                    <a:pt x="0" y="7"/>
                  </a:moveTo>
                  <a:lnTo>
                    <a:pt x="9" y="15"/>
                  </a:lnTo>
                  <a:lnTo>
                    <a:pt x="105" y="15"/>
                  </a:lnTo>
                  <a:lnTo>
                    <a:pt x="105" y="0"/>
                  </a:lnTo>
                  <a:lnTo>
                    <a:pt x="9" y="0"/>
                  </a:lnTo>
                  <a:lnTo>
                    <a:pt x="15" y="7"/>
                  </a:lnTo>
                  <a:lnTo>
                    <a:pt x="0" y="7"/>
                  </a:lnTo>
                  <a:lnTo>
                    <a:pt x="0" y="15"/>
                  </a:lnTo>
                  <a:lnTo>
                    <a:pt x="9"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59" name="Freeform 99"/>
            <p:cNvSpPr>
              <a:spLocks/>
            </p:cNvSpPr>
            <p:nvPr/>
          </p:nvSpPr>
          <p:spPr bwMode="auto">
            <a:xfrm>
              <a:off x="1253" y="1599"/>
              <a:ext cx="8" cy="259"/>
            </a:xfrm>
            <a:custGeom>
              <a:avLst/>
              <a:gdLst>
                <a:gd name="T0" fmla="*/ 9 w 15"/>
                <a:gd name="T1" fmla="*/ 0 h 519"/>
                <a:gd name="T2" fmla="*/ 0 w 15"/>
                <a:gd name="T3" fmla="*/ 8 h 519"/>
                <a:gd name="T4" fmla="*/ 0 w 15"/>
                <a:gd name="T5" fmla="*/ 519 h 519"/>
                <a:gd name="T6" fmla="*/ 15 w 15"/>
                <a:gd name="T7" fmla="*/ 519 h 519"/>
                <a:gd name="T8" fmla="*/ 15 w 15"/>
                <a:gd name="T9" fmla="*/ 8 h 519"/>
                <a:gd name="T10" fmla="*/ 9 w 15"/>
                <a:gd name="T11" fmla="*/ 16 h 519"/>
                <a:gd name="T12" fmla="*/ 9 w 15"/>
                <a:gd name="T13" fmla="*/ 0 h 519"/>
                <a:gd name="T14" fmla="*/ 0 w 15"/>
                <a:gd name="T15" fmla="*/ 0 h 519"/>
                <a:gd name="T16" fmla="*/ 0 w 15"/>
                <a:gd name="T17" fmla="*/ 8 h 519"/>
                <a:gd name="T18" fmla="*/ 9 w 15"/>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9" y="0"/>
                  </a:moveTo>
                  <a:lnTo>
                    <a:pt x="0" y="8"/>
                  </a:lnTo>
                  <a:lnTo>
                    <a:pt x="0" y="519"/>
                  </a:lnTo>
                  <a:lnTo>
                    <a:pt x="15" y="519"/>
                  </a:lnTo>
                  <a:lnTo>
                    <a:pt x="15" y="8"/>
                  </a:lnTo>
                  <a:lnTo>
                    <a:pt x="9" y="16"/>
                  </a:lnTo>
                  <a:lnTo>
                    <a:pt x="9" y="0"/>
                  </a:lnTo>
                  <a:lnTo>
                    <a:pt x="0" y="0"/>
                  </a:lnTo>
                  <a:lnTo>
                    <a:pt x="0" y="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60" name="Rectangle 100"/>
            <p:cNvSpPr>
              <a:spLocks noChangeArrowheads="1"/>
            </p:cNvSpPr>
            <p:nvPr/>
          </p:nvSpPr>
          <p:spPr bwMode="auto">
            <a:xfrm>
              <a:off x="1410" y="1603"/>
              <a:ext cx="49" cy="255"/>
            </a:xfrm>
            <a:prstGeom prst="rect">
              <a:avLst/>
            </a:prstGeom>
            <a:solidFill>
              <a:srgbClr val="003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061" name="Freeform 101"/>
            <p:cNvSpPr>
              <a:spLocks/>
            </p:cNvSpPr>
            <p:nvPr/>
          </p:nvSpPr>
          <p:spPr bwMode="auto">
            <a:xfrm>
              <a:off x="1410" y="1599"/>
              <a:ext cx="53" cy="8"/>
            </a:xfrm>
            <a:custGeom>
              <a:avLst/>
              <a:gdLst>
                <a:gd name="T0" fmla="*/ 105 w 105"/>
                <a:gd name="T1" fmla="*/ 7 h 15"/>
                <a:gd name="T2" fmla="*/ 98 w 105"/>
                <a:gd name="T3" fmla="*/ 0 h 15"/>
                <a:gd name="T4" fmla="*/ 0 w 105"/>
                <a:gd name="T5" fmla="*/ 0 h 15"/>
                <a:gd name="T6" fmla="*/ 0 w 105"/>
                <a:gd name="T7" fmla="*/ 15 h 15"/>
                <a:gd name="T8" fmla="*/ 98 w 105"/>
                <a:gd name="T9" fmla="*/ 15 h 15"/>
                <a:gd name="T10" fmla="*/ 90 w 105"/>
                <a:gd name="T11" fmla="*/ 7 h 15"/>
                <a:gd name="T12" fmla="*/ 105 w 105"/>
                <a:gd name="T13" fmla="*/ 7 h 15"/>
                <a:gd name="T14" fmla="*/ 105 w 105"/>
                <a:gd name="T15" fmla="*/ 0 h 15"/>
                <a:gd name="T16" fmla="*/ 98 w 105"/>
                <a:gd name="T17" fmla="*/ 0 h 15"/>
                <a:gd name="T18" fmla="*/ 105 w 10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5">
                  <a:moveTo>
                    <a:pt x="105" y="7"/>
                  </a:moveTo>
                  <a:lnTo>
                    <a:pt x="98" y="0"/>
                  </a:lnTo>
                  <a:lnTo>
                    <a:pt x="0" y="0"/>
                  </a:lnTo>
                  <a:lnTo>
                    <a:pt x="0" y="15"/>
                  </a:lnTo>
                  <a:lnTo>
                    <a:pt x="98" y="15"/>
                  </a:lnTo>
                  <a:lnTo>
                    <a:pt x="90" y="7"/>
                  </a:lnTo>
                  <a:lnTo>
                    <a:pt x="105" y="7"/>
                  </a:lnTo>
                  <a:lnTo>
                    <a:pt x="105" y="0"/>
                  </a:lnTo>
                  <a:lnTo>
                    <a:pt x="98" y="0"/>
                  </a:lnTo>
                  <a:lnTo>
                    <a:pt x="10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62" name="Freeform 102"/>
            <p:cNvSpPr>
              <a:spLocks/>
            </p:cNvSpPr>
            <p:nvPr/>
          </p:nvSpPr>
          <p:spPr bwMode="auto">
            <a:xfrm>
              <a:off x="1455" y="1603"/>
              <a:ext cx="8" cy="259"/>
            </a:xfrm>
            <a:custGeom>
              <a:avLst/>
              <a:gdLst>
                <a:gd name="T0" fmla="*/ 8 w 15"/>
                <a:gd name="T1" fmla="*/ 518 h 518"/>
                <a:gd name="T2" fmla="*/ 15 w 15"/>
                <a:gd name="T3" fmla="*/ 512 h 518"/>
                <a:gd name="T4" fmla="*/ 15 w 15"/>
                <a:gd name="T5" fmla="*/ 0 h 518"/>
                <a:gd name="T6" fmla="*/ 0 w 15"/>
                <a:gd name="T7" fmla="*/ 0 h 518"/>
                <a:gd name="T8" fmla="*/ 0 w 15"/>
                <a:gd name="T9" fmla="*/ 512 h 518"/>
                <a:gd name="T10" fmla="*/ 8 w 15"/>
                <a:gd name="T11" fmla="*/ 503 h 518"/>
                <a:gd name="T12" fmla="*/ 8 w 15"/>
                <a:gd name="T13" fmla="*/ 518 h 518"/>
                <a:gd name="T14" fmla="*/ 15 w 15"/>
                <a:gd name="T15" fmla="*/ 518 h 518"/>
                <a:gd name="T16" fmla="*/ 15 w 15"/>
                <a:gd name="T17" fmla="*/ 512 h 518"/>
                <a:gd name="T18" fmla="*/ 8 w 15"/>
                <a:gd name="T19" fmla="*/ 518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8">
                  <a:moveTo>
                    <a:pt x="8" y="518"/>
                  </a:moveTo>
                  <a:lnTo>
                    <a:pt x="15" y="512"/>
                  </a:lnTo>
                  <a:lnTo>
                    <a:pt x="15" y="0"/>
                  </a:lnTo>
                  <a:lnTo>
                    <a:pt x="0" y="0"/>
                  </a:lnTo>
                  <a:lnTo>
                    <a:pt x="0" y="512"/>
                  </a:lnTo>
                  <a:lnTo>
                    <a:pt x="8" y="503"/>
                  </a:lnTo>
                  <a:lnTo>
                    <a:pt x="8" y="518"/>
                  </a:lnTo>
                  <a:lnTo>
                    <a:pt x="15" y="518"/>
                  </a:lnTo>
                  <a:lnTo>
                    <a:pt x="15" y="512"/>
                  </a:lnTo>
                  <a:lnTo>
                    <a:pt x="8" y="5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63" name="Freeform 103"/>
            <p:cNvSpPr>
              <a:spLocks/>
            </p:cNvSpPr>
            <p:nvPr/>
          </p:nvSpPr>
          <p:spPr bwMode="auto">
            <a:xfrm>
              <a:off x="1407" y="1854"/>
              <a:ext cx="52" cy="8"/>
            </a:xfrm>
            <a:custGeom>
              <a:avLst/>
              <a:gdLst>
                <a:gd name="T0" fmla="*/ 0 w 105"/>
                <a:gd name="T1" fmla="*/ 9 h 15"/>
                <a:gd name="T2" fmla="*/ 7 w 105"/>
                <a:gd name="T3" fmla="*/ 15 h 15"/>
                <a:gd name="T4" fmla="*/ 105 w 105"/>
                <a:gd name="T5" fmla="*/ 15 h 15"/>
                <a:gd name="T6" fmla="*/ 105 w 105"/>
                <a:gd name="T7" fmla="*/ 0 h 15"/>
                <a:gd name="T8" fmla="*/ 7 w 105"/>
                <a:gd name="T9" fmla="*/ 0 h 15"/>
                <a:gd name="T10" fmla="*/ 15 w 105"/>
                <a:gd name="T11" fmla="*/ 9 h 15"/>
                <a:gd name="T12" fmla="*/ 0 w 105"/>
                <a:gd name="T13" fmla="*/ 9 h 15"/>
                <a:gd name="T14" fmla="*/ 0 w 105"/>
                <a:gd name="T15" fmla="*/ 15 h 15"/>
                <a:gd name="T16" fmla="*/ 7 w 105"/>
                <a:gd name="T17" fmla="*/ 15 h 15"/>
                <a:gd name="T18" fmla="*/ 0 w 105"/>
                <a:gd name="T1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5">
                  <a:moveTo>
                    <a:pt x="0" y="9"/>
                  </a:moveTo>
                  <a:lnTo>
                    <a:pt x="7" y="15"/>
                  </a:lnTo>
                  <a:lnTo>
                    <a:pt x="105" y="15"/>
                  </a:lnTo>
                  <a:lnTo>
                    <a:pt x="105" y="0"/>
                  </a:lnTo>
                  <a:lnTo>
                    <a:pt x="7" y="0"/>
                  </a:lnTo>
                  <a:lnTo>
                    <a:pt x="15" y="9"/>
                  </a:lnTo>
                  <a:lnTo>
                    <a:pt x="0" y="9"/>
                  </a:lnTo>
                  <a:lnTo>
                    <a:pt x="0" y="15"/>
                  </a:lnTo>
                  <a:lnTo>
                    <a:pt x="7" y="15"/>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64" name="Freeform 104"/>
            <p:cNvSpPr>
              <a:spLocks/>
            </p:cNvSpPr>
            <p:nvPr/>
          </p:nvSpPr>
          <p:spPr bwMode="auto">
            <a:xfrm>
              <a:off x="1407" y="1599"/>
              <a:ext cx="8" cy="259"/>
            </a:xfrm>
            <a:custGeom>
              <a:avLst/>
              <a:gdLst>
                <a:gd name="T0" fmla="*/ 7 w 15"/>
                <a:gd name="T1" fmla="*/ 0 h 519"/>
                <a:gd name="T2" fmla="*/ 0 w 15"/>
                <a:gd name="T3" fmla="*/ 7 h 519"/>
                <a:gd name="T4" fmla="*/ 0 w 15"/>
                <a:gd name="T5" fmla="*/ 519 h 519"/>
                <a:gd name="T6" fmla="*/ 15 w 15"/>
                <a:gd name="T7" fmla="*/ 519 h 519"/>
                <a:gd name="T8" fmla="*/ 15 w 15"/>
                <a:gd name="T9" fmla="*/ 7 h 519"/>
                <a:gd name="T10" fmla="*/ 7 w 15"/>
                <a:gd name="T11" fmla="*/ 15 h 519"/>
                <a:gd name="T12" fmla="*/ 7 w 15"/>
                <a:gd name="T13" fmla="*/ 0 h 519"/>
                <a:gd name="T14" fmla="*/ 0 w 15"/>
                <a:gd name="T15" fmla="*/ 0 h 519"/>
                <a:gd name="T16" fmla="*/ 0 w 15"/>
                <a:gd name="T17" fmla="*/ 7 h 519"/>
                <a:gd name="T18" fmla="*/ 7 w 15"/>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7" y="0"/>
                  </a:moveTo>
                  <a:lnTo>
                    <a:pt x="0" y="7"/>
                  </a:lnTo>
                  <a:lnTo>
                    <a:pt x="0" y="519"/>
                  </a:lnTo>
                  <a:lnTo>
                    <a:pt x="15" y="519"/>
                  </a:lnTo>
                  <a:lnTo>
                    <a:pt x="15" y="7"/>
                  </a:lnTo>
                  <a:lnTo>
                    <a:pt x="7" y="15"/>
                  </a:lnTo>
                  <a:lnTo>
                    <a:pt x="7" y="0"/>
                  </a:lnTo>
                  <a:lnTo>
                    <a:pt x="0" y="0"/>
                  </a:lnTo>
                  <a:lnTo>
                    <a:pt x="0" y="7"/>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65" name="Rectangle 105"/>
            <p:cNvSpPr>
              <a:spLocks noChangeArrowheads="1"/>
            </p:cNvSpPr>
            <p:nvPr/>
          </p:nvSpPr>
          <p:spPr bwMode="auto">
            <a:xfrm>
              <a:off x="1083" y="1633"/>
              <a:ext cx="151" cy="281"/>
            </a:xfrm>
            <a:prstGeom prst="rect">
              <a:avLst/>
            </a:prstGeom>
            <a:solidFill>
              <a:srgbClr val="7F3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066" name="Freeform 106"/>
            <p:cNvSpPr>
              <a:spLocks/>
            </p:cNvSpPr>
            <p:nvPr/>
          </p:nvSpPr>
          <p:spPr bwMode="auto">
            <a:xfrm>
              <a:off x="1083" y="1629"/>
              <a:ext cx="155" cy="8"/>
            </a:xfrm>
            <a:custGeom>
              <a:avLst/>
              <a:gdLst>
                <a:gd name="T0" fmla="*/ 308 w 308"/>
                <a:gd name="T1" fmla="*/ 8 h 15"/>
                <a:gd name="T2" fmla="*/ 300 w 308"/>
                <a:gd name="T3" fmla="*/ 0 h 15"/>
                <a:gd name="T4" fmla="*/ 0 w 308"/>
                <a:gd name="T5" fmla="*/ 0 h 15"/>
                <a:gd name="T6" fmla="*/ 0 w 308"/>
                <a:gd name="T7" fmla="*/ 15 h 15"/>
                <a:gd name="T8" fmla="*/ 300 w 308"/>
                <a:gd name="T9" fmla="*/ 15 h 15"/>
                <a:gd name="T10" fmla="*/ 293 w 308"/>
                <a:gd name="T11" fmla="*/ 8 h 15"/>
                <a:gd name="T12" fmla="*/ 308 w 308"/>
                <a:gd name="T13" fmla="*/ 8 h 15"/>
                <a:gd name="T14" fmla="*/ 308 w 308"/>
                <a:gd name="T15" fmla="*/ 0 h 15"/>
                <a:gd name="T16" fmla="*/ 300 w 308"/>
                <a:gd name="T17" fmla="*/ 0 h 15"/>
                <a:gd name="T18" fmla="*/ 308 w 308"/>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15">
                  <a:moveTo>
                    <a:pt x="308" y="8"/>
                  </a:moveTo>
                  <a:lnTo>
                    <a:pt x="300" y="0"/>
                  </a:lnTo>
                  <a:lnTo>
                    <a:pt x="0" y="0"/>
                  </a:lnTo>
                  <a:lnTo>
                    <a:pt x="0" y="15"/>
                  </a:lnTo>
                  <a:lnTo>
                    <a:pt x="300" y="15"/>
                  </a:lnTo>
                  <a:lnTo>
                    <a:pt x="293" y="8"/>
                  </a:lnTo>
                  <a:lnTo>
                    <a:pt x="308" y="8"/>
                  </a:lnTo>
                  <a:lnTo>
                    <a:pt x="308" y="0"/>
                  </a:lnTo>
                  <a:lnTo>
                    <a:pt x="300" y="0"/>
                  </a:lnTo>
                  <a:lnTo>
                    <a:pt x="30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67" name="Freeform 107"/>
            <p:cNvSpPr>
              <a:spLocks/>
            </p:cNvSpPr>
            <p:nvPr/>
          </p:nvSpPr>
          <p:spPr bwMode="auto">
            <a:xfrm>
              <a:off x="1230" y="1633"/>
              <a:ext cx="8" cy="285"/>
            </a:xfrm>
            <a:custGeom>
              <a:avLst/>
              <a:gdLst>
                <a:gd name="T0" fmla="*/ 7 w 15"/>
                <a:gd name="T1" fmla="*/ 570 h 570"/>
                <a:gd name="T2" fmla="*/ 15 w 15"/>
                <a:gd name="T3" fmla="*/ 562 h 570"/>
                <a:gd name="T4" fmla="*/ 15 w 15"/>
                <a:gd name="T5" fmla="*/ 0 h 570"/>
                <a:gd name="T6" fmla="*/ 0 w 15"/>
                <a:gd name="T7" fmla="*/ 0 h 570"/>
                <a:gd name="T8" fmla="*/ 0 w 15"/>
                <a:gd name="T9" fmla="*/ 562 h 570"/>
                <a:gd name="T10" fmla="*/ 7 w 15"/>
                <a:gd name="T11" fmla="*/ 555 h 570"/>
                <a:gd name="T12" fmla="*/ 7 w 15"/>
                <a:gd name="T13" fmla="*/ 570 h 570"/>
                <a:gd name="T14" fmla="*/ 15 w 15"/>
                <a:gd name="T15" fmla="*/ 570 h 570"/>
                <a:gd name="T16" fmla="*/ 15 w 15"/>
                <a:gd name="T17" fmla="*/ 562 h 570"/>
                <a:gd name="T18" fmla="*/ 7 w 15"/>
                <a:gd name="T19" fmla="*/ 57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70">
                  <a:moveTo>
                    <a:pt x="7" y="570"/>
                  </a:moveTo>
                  <a:lnTo>
                    <a:pt x="15" y="562"/>
                  </a:lnTo>
                  <a:lnTo>
                    <a:pt x="15" y="0"/>
                  </a:lnTo>
                  <a:lnTo>
                    <a:pt x="0" y="0"/>
                  </a:lnTo>
                  <a:lnTo>
                    <a:pt x="0" y="562"/>
                  </a:lnTo>
                  <a:lnTo>
                    <a:pt x="7" y="555"/>
                  </a:lnTo>
                  <a:lnTo>
                    <a:pt x="7" y="570"/>
                  </a:lnTo>
                  <a:lnTo>
                    <a:pt x="15" y="570"/>
                  </a:lnTo>
                  <a:lnTo>
                    <a:pt x="15" y="562"/>
                  </a:lnTo>
                  <a:lnTo>
                    <a:pt x="7" y="5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68" name="Freeform 108"/>
            <p:cNvSpPr>
              <a:spLocks/>
            </p:cNvSpPr>
            <p:nvPr/>
          </p:nvSpPr>
          <p:spPr bwMode="auto">
            <a:xfrm>
              <a:off x="1079" y="1911"/>
              <a:ext cx="155" cy="7"/>
            </a:xfrm>
            <a:custGeom>
              <a:avLst/>
              <a:gdLst>
                <a:gd name="T0" fmla="*/ 0 w 308"/>
                <a:gd name="T1" fmla="*/ 7 h 15"/>
                <a:gd name="T2" fmla="*/ 8 w 308"/>
                <a:gd name="T3" fmla="*/ 15 h 15"/>
                <a:gd name="T4" fmla="*/ 308 w 308"/>
                <a:gd name="T5" fmla="*/ 15 h 15"/>
                <a:gd name="T6" fmla="*/ 308 w 308"/>
                <a:gd name="T7" fmla="*/ 0 h 15"/>
                <a:gd name="T8" fmla="*/ 8 w 308"/>
                <a:gd name="T9" fmla="*/ 0 h 15"/>
                <a:gd name="T10" fmla="*/ 16 w 308"/>
                <a:gd name="T11" fmla="*/ 7 h 15"/>
                <a:gd name="T12" fmla="*/ 0 w 308"/>
                <a:gd name="T13" fmla="*/ 7 h 15"/>
                <a:gd name="T14" fmla="*/ 0 w 308"/>
                <a:gd name="T15" fmla="*/ 15 h 15"/>
                <a:gd name="T16" fmla="*/ 8 w 308"/>
                <a:gd name="T17" fmla="*/ 15 h 15"/>
                <a:gd name="T18" fmla="*/ 0 w 308"/>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15">
                  <a:moveTo>
                    <a:pt x="0" y="7"/>
                  </a:moveTo>
                  <a:lnTo>
                    <a:pt x="8" y="15"/>
                  </a:lnTo>
                  <a:lnTo>
                    <a:pt x="308" y="15"/>
                  </a:lnTo>
                  <a:lnTo>
                    <a:pt x="308" y="0"/>
                  </a:lnTo>
                  <a:lnTo>
                    <a:pt x="8" y="0"/>
                  </a:lnTo>
                  <a:lnTo>
                    <a:pt x="16"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69" name="Freeform 109"/>
            <p:cNvSpPr>
              <a:spLocks/>
            </p:cNvSpPr>
            <p:nvPr/>
          </p:nvSpPr>
          <p:spPr bwMode="auto">
            <a:xfrm>
              <a:off x="1079" y="1629"/>
              <a:ext cx="8" cy="285"/>
            </a:xfrm>
            <a:custGeom>
              <a:avLst/>
              <a:gdLst>
                <a:gd name="T0" fmla="*/ 8 w 16"/>
                <a:gd name="T1" fmla="*/ 0 h 570"/>
                <a:gd name="T2" fmla="*/ 0 w 16"/>
                <a:gd name="T3" fmla="*/ 8 h 570"/>
                <a:gd name="T4" fmla="*/ 0 w 16"/>
                <a:gd name="T5" fmla="*/ 570 h 570"/>
                <a:gd name="T6" fmla="*/ 16 w 16"/>
                <a:gd name="T7" fmla="*/ 570 h 570"/>
                <a:gd name="T8" fmla="*/ 16 w 16"/>
                <a:gd name="T9" fmla="*/ 8 h 570"/>
                <a:gd name="T10" fmla="*/ 8 w 16"/>
                <a:gd name="T11" fmla="*/ 15 h 570"/>
                <a:gd name="T12" fmla="*/ 8 w 16"/>
                <a:gd name="T13" fmla="*/ 0 h 570"/>
                <a:gd name="T14" fmla="*/ 0 w 16"/>
                <a:gd name="T15" fmla="*/ 0 h 570"/>
                <a:gd name="T16" fmla="*/ 0 w 16"/>
                <a:gd name="T17" fmla="*/ 8 h 570"/>
                <a:gd name="T18" fmla="*/ 8 w 16"/>
                <a:gd name="T19"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570">
                  <a:moveTo>
                    <a:pt x="8" y="0"/>
                  </a:moveTo>
                  <a:lnTo>
                    <a:pt x="0" y="8"/>
                  </a:lnTo>
                  <a:lnTo>
                    <a:pt x="0" y="570"/>
                  </a:lnTo>
                  <a:lnTo>
                    <a:pt x="16" y="570"/>
                  </a:lnTo>
                  <a:lnTo>
                    <a:pt x="16"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70" name="Rectangle 110"/>
            <p:cNvSpPr>
              <a:spLocks noChangeArrowheads="1"/>
            </p:cNvSpPr>
            <p:nvPr/>
          </p:nvSpPr>
          <p:spPr bwMode="auto">
            <a:xfrm>
              <a:off x="784" y="1910"/>
              <a:ext cx="268"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071" name="Freeform 111"/>
            <p:cNvSpPr>
              <a:spLocks/>
            </p:cNvSpPr>
            <p:nvPr/>
          </p:nvSpPr>
          <p:spPr bwMode="auto">
            <a:xfrm>
              <a:off x="784" y="1906"/>
              <a:ext cx="272" cy="8"/>
            </a:xfrm>
            <a:custGeom>
              <a:avLst/>
              <a:gdLst>
                <a:gd name="T0" fmla="*/ 543 w 543"/>
                <a:gd name="T1" fmla="*/ 8 h 15"/>
                <a:gd name="T2" fmla="*/ 535 w 543"/>
                <a:gd name="T3" fmla="*/ 0 h 15"/>
                <a:gd name="T4" fmla="*/ 0 w 543"/>
                <a:gd name="T5" fmla="*/ 0 h 15"/>
                <a:gd name="T6" fmla="*/ 0 w 543"/>
                <a:gd name="T7" fmla="*/ 15 h 15"/>
                <a:gd name="T8" fmla="*/ 535 w 543"/>
                <a:gd name="T9" fmla="*/ 15 h 15"/>
                <a:gd name="T10" fmla="*/ 528 w 543"/>
                <a:gd name="T11" fmla="*/ 8 h 15"/>
                <a:gd name="T12" fmla="*/ 543 w 543"/>
                <a:gd name="T13" fmla="*/ 8 h 15"/>
                <a:gd name="T14" fmla="*/ 543 w 543"/>
                <a:gd name="T15" fmla="*/ 0 h 15"/>
                <a:gd name="T16" fmla="*/ 535 w 543"/>
                <a:gd name="T17" fmla="*/ 0 h 15"/>
                <a:gd name="T18" fmla="*/ 543 w 543"/>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3" h="15">
                  <a:moveTo>
                    <a:pt x="543" y="8"/>
                  </a:moveTo>
                  <a:lnTo>
                    <a:pt x="535" y="0"/>
                  </a:lnTo>
                  <a:lnTo>
                    <a:pt x="0" y="0"/>
                  </a:lnTo>
                  <a:lnTo>
                    <a:pt x="0" y="15"/>
                  </a:lnTo>
                  <a:lnTo>
                    <a:pt x="535" y="15"/>
                  </a:lnTo>
                  <a:lnTo>
                    <a:pt x="528" y="8"/>
                  </a:lnTo>
                  <a:lnTo>
                    <a:pt x="543" y="8"/>
                  </a:lnTo>
                  <a:lnTo>
                    <a:pt x="543" y="0"/>
                  </a:lnTo>
                  <a:lnTo>
                    <a:pt x="535" y="0"/>
                  </a:lnTo>
                  <a:lnTo>
                    <a:pt x="54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72" name="Freeform 112"/>
            <p:cNvSpPr>
              <a:spLocks/>
            </p:cNvSpPr>
            <p:nvPr/>
          </p:nvSpPr>
          <p:spPr bwMode="auto">
            <a:xfrm>
              <a:off x="1049" y="1910"/>
              <a:ext cx="7" cy="12"/>
            </a:xfrm>
            <a:custGeom>
              <a:avLst/>
              <a:gdLst>
                <a:gd name="T0" fmla="*/ 7 w 15"/>
                <a:gd name="T1" fmla="*/ 24 h 24"/>
                <a:gd name="T2" fmla="*/ 15 w 15"/>
                <a:gd name="T3" fmla="*/ 17 h 24"/>
                <a:gd name="T4" fmla="*/ 15 w 15"/>
                <a:gd name="T5" fmla="*/ 0 h 24"/>
                <a:gd name="T6" fmla="*/ 0 w 15"/>
                <a:gd name="T7" fmla="*/ 0 h 24"/>
                <a:gd name="T8" fmla="*/ 0 w 15"/>
                <a:gd name="T9" fmla="*/ 17 h 24"/>
                <a:gd name="T10" fmla="*/ 7 w 15"/>
                <a:gd name="T11" fmla="*/ 9 h 24"/>
                <a:gd name="T12" fmla="*/ 7 w 15"/>
                <a:gd name="T13" fmla="*/ 24 h 24"/>
                <a:gd name="T14" fmla="*/ 15 w 15"/>
                <a:gd name="T15" fmla="*/ 24 h 24"/>
                <a:gd name="T16" fmla="*/ 15 w 15"/>
                <a:gd name="T17" fmla="*/ 17 h 24"/>
                <a:gd name="T18" fmla="*/ 7 w 15"/>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4">
                  <a:moveTo>
                    <a:pt x="7" y="24"/>
                  </a:moveTo>
                  <a:lnTo>
                    <a:pt x="15" y="17"/>
                  </a:lnTo>
                  <a:lnTo>
                    <a:pt x="15" y="0"/>
                  </a:lnTo>
                  <a:lnTo>
                    <a:pt x="0" y="0"/>
                  </a:lnTo>
                  <a:lnTo>
                    <a:pt x="0" y="17"/>
                  </a:lnTo>
                  <a:lnTo>
                    <a:pt x="7" y="9"/>
                  </a:lnTo>
                  <a:lnTo>
                    <a:pt x="7" y="24"/>
                  </a:lnTo>
                  <a:lnTo>
                    <a:pt x="15" y="24"/>
                  </a:lnTo>
                  <a:lnTo>
                    <a:pt x="15" y="17"/>
                  </a:lnTo>
                  <a:lnTo>
                    <a:pt x="7"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73" name="Freeform 113"/>
            <p:cNvSpPr>
              <a:spLocks/>
            </p:cNvSpPr>
            <p:nvPr/>
          </p:nvSpPr>
          <p:spPr bwMode="auto">
            <a:xfrm>
              <a:off x="781" y="1915"/>
              <a:ext cx="271" cy="7"/>
            </a:xfrm>
            <a:custGeom>
              <a:avLst/>
              <a:gdLst>
                <a:gd name="T0" fmla="*/ 0 w 542"/>
                <a:gd name="T1" fmla="*/ 8 h 15"/>
                <a:gd name="T2" fmla="*/ 7 w 542"/>
                <a:gd name="T3" fmla="*/ 15 h 15"/>
                <a:gd name="T4" fmla="*/ 542 w 542"/>
                <a:gd name="T5" fmla="*/ 15 h 15"/>
                <a:gd name="T6" fmla="*/ 542 w 542"/>
                <a:gd name="T7" fmla="*/ 0 h 15"/>
                <a:gd name="T8" fmla="*/ 7 w 542"/>
                <a:gd name="T9" fmla="*/ 0 h 15"/>
                <a:gd name="T10" fmla="*/ 15 w 542"/>
                <a:gd name="T11" fmla="*/ 8 h 15"/>
                <a:gd name="T12" fmla="*/ 0 w 542"/>
                <a:gd name="T13" fmla="*/ 8 h 15"/>
                <a:gd name="T14" fmla="*/ 0 w 542"/>
                <a:gd name="T15" fmla="*/ 15 h 15"/>
                <a:gd name="T16" fmla="*/ 7 w 542"/>
                <a:gd name="T17" fmla="*/ 15 h 15"/>
                <a:gd name="T18" fmla="*/ 0 w 54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2" h="15">
                  <a:moveTo>
                    <a:pt x="0" y="8"/>
                  </a:moveTo>
                  <a:lnTo>
                    <a:pt x="7" y="15"/>
                  </a:lnTo>
                  <a:lnTo>
                    <a:pt x="542" y="15"/>
                  </a:lnTo>
                  <a:lnTo>
                    <a:pt x="542" y="0"/>
                  </a:lnTo>
                  <a:lnTo>
                    <a:pt x="7" y="0"/>
                  </a:lnTo>
                  <a:lnTo>
                    <a:pt x="15" y="8"/>
                  </a:lnTo>
                  <a:lnTo>
                    <a:pt x="0" y="8"/>
                  </a:lnTo>
                  <a:lnTo>
                    <a:pt x="0" y="15"/>
                  </a:lnTo>
                  <a:lnTo>
                    <a:pt x="7"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74" name="Freeform 114"/>
            <p:cNvSpPr>
              <a:spLocks/>
            </p:cNvSpPr>
            <p:nvPr/>
          </p:nvSpPr>
          <p:spPr bwMode="auto">
            <a:xfrm>
              <a:off x="781" y="1906"/>
              <a:ext cx="7" cy="13"/>
            </a:xfrm>
            <a:custGeom>
              <a:avLst/>
              <a:gdLst>
                <a:gd name="T0" fmla="*/ 7 w 15"/>
                <a:gd name="T1" fmla="*/ 0 h 25"/>
                <a:gd name="T2" fmla="*/ 0 w 15"/>
                <a:gd name="T3" fmla="*/ 8 h 25"/>
                <a:gd name="T4" fmla="*/ 0 w 15"/>
                <a:gd name="T5" fmla="*/ 25 h 25"/>
                <a:gd name="T6" fmla="*/ 15 w 15"/>
                <a:gd name="T7" fmla="*/ 25 h 25"/>
                <a:gd name="T8" fmla="*/ 15 w 15"/>
                <a:gd name="T9" fmla="*/ 8 h 25"/>
                <a:gd name="T10" fmla="*/ 7 w 15"/>
                <a:gd name="T11" fmla="*/ 15 h 25"/>
                <a:gd name="T12" fmla="*/ 7 w 15"/>
                <a:gd name="T13" fmla="*/ 0 h 25"/>
                <a:gd name="T14" fmla="*/ 0 w 15"/>
                <a:gd name="T15" fmla="*/ 0 h 25"/>
                <a:gd name="T16" fmla="*/ 0 w 15"/>
                <a:gd name="T17" fmla="*/ 8 h 25"/>
                <a:gd name="T18" fmla="*/ 7 w 15"/>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5">
                  <a:moveTo>
                    <a:pt x="7" y="0"/>
                  </a:moveTo>
                  <a:lnTo>
                    <a:pt x="0" y="8"/>
                  </a:lnTo>
                  <a:lnTo>
                    <a:pt x="0" y="25"/>
                  </a:lnTo>
                  <a:lnTo>
                    <a:pt x="15" y="25"/>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75" name="Rectangle 115"/>
            <p:cNvSpPr>
              <a:spLocks noChangeArrowheads="1"/>
            </p:cNvSpPr>
            <p:nvPr/>
          </p:nvSpPr>
          <p:spPr bwMode="auto">
            <a:xfrm>
              <a:off x="802" y="1919"/>
              <a:ext cx="250" cy="47"/>
            </a:xfrm>
            <a:prstGeom prst="rect">
              <a:avLst/>
            </a:prstGeom>
            <a:solidFill>
              <a:srgbClr val="D1AF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076" name="Freeform 116"/>
            <p:cNvSpPr>
              <a:spLocks/>
            </p:cNvSpPr>
            <p:nvPr/>
          </p:nvSpPr>
          <p:spPr bwMode="auto">
            <a:xfrm>
              <a:off x="802" y="1915"/>
              <a:ext cx="254" cy="8"/>
            </a:xfrm>
            <a:custGeom>
              <a:avLst/>
              <a:gdLst>
                <a:gd name="T0" fmla="*/ 508 w 508"/>
                <a:gd name="T1" fmla="*/ 8 h 15"/>
                <a:gd name="T2" fmla="*/ 500 w 508"/>
                <a:gd name="T3" fmla="*/ 0 h 15"/>
                <a:gd name="T4" fmla="*/ 0 w 508"/>
                <a:gd name="T5" fmla="*/ 0 h 15"/>
                <a:gd name="T6" fmla="*/ 0 w 508"/>
                <a:gd name="T7" fmla="*/ 15 h 15"/>
                <a:gd name="T8" fmla="*/ 500 w 508"/>
                <a:gd name="T9" fmla="*/ 15 h 15"/>
                <a:gd name="T10" fmla="*/ 493 w 508"/>
                <a:gd name="T11" fmla="*/ 8 h 15"/>
                <a:gd name="T12" fmla="*/ 508 w 508"/>
                <a:gd name="T13" fmla="*/ 8 h 15"/>
                <a:gd name="T14" fmla="*/ 508 w 508"/>
                <a:gd name="T15" fmla="*/ 0 h 15"/>
                <a:gd name="T16" fmla="*/ 500 w 508"/>
                <a:gd name="T17" fmla="*/ 0 h 15"/>
                <a:gd name="T18" fmla="*/ 508 w 508"/>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15">
                  <a:moveTo>
                    <a:pt x="508" y="8"/>
                  </a:moveTo>
                  <a:lnTo>
                    <a:pt x="500" y="0"/>
                  </a:lnTo>
                  <a:lnTo>
                    <a:pt x="0" y="0"/>
                  </a:lnTo>
                  <a:lnTo>
                    <a:pt x="0" y="15"/>
                  </a:lnTo>
                  <a:lnTo>
                    <a:pt x="500" y="15"/>
                  </a:lnTo>
                  <a:lnTo>
                    <a:pt x="493" y="8"/>
                  </a:lnTo>
                  <a:lnTo>
                    <a:pt x="508" y="8"/>
                  </a:lnTo>
                  <a:lnTo>
                    <a:pt x="508" y="0"/>
                  </a:lnTo>
                  <a:lnTo>
                    <a:pt x="500" y="0"/>
                  </a:lnTo>
                  <a:lnTo>
                    <a:pt x="50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77" name="Freeform 117"/>
            <p:cNvSpPr>
              <a:spLocks/>
            </p:cNvSpPr>
            <p:nvPr/>
          </p:nvSpPr>
          <p:spPr bwMode="auto">
            <a:xfrm>
              <a:off x="1049" y="1919"/>
              <a:ext cx="7" cy="51"/>
            </a:xfrm>
            <a:custGeom>
              <a:avLst/>
              <a:gdLst>
                <a:gd name="T0" fmla="*/ 7 w 15"/>
                <a:gd name="T1" fmla="*/ 101 h 101"/>
                <a:gd name="T2" fmla="*/ 15 w 15"/>
                <a:gd name="T3" fmla="*/ 93 h 101"/>
                <a:gd name="T4" fmla="*/ 15 w 15"/>
                <a:gd name="T5" fmla="*/ 0 h 101"/>
                <a:gd name="T6" fmla="*/ 0 w 15"/>
                <a:gd name="T7" fmla="*/ 0 h 101"/>
                <a:gd name="T8" fmla="*/ 0 w 15"/>
                <a:gd name="T9" fmla="*/ 93 h 101"/>
                <a:gd name="T10" fmla="*/ 7 w 15"/>
                <a:gd name="T11" fmla="*/ 86 h 101"/>
                <a:gd name="T12" fmla="*/ 7 w 15"/>
                <a:gd name="T13" fmla="*/ 101 h 101"/>
                <a:gd name="T14" fmla="*/ 15 w 15"/>
                <a:gd name="T15" fmla="*/ 101 h 101"/>
                <a:gd name="T16" fmla="*/ 15 w 15"/>
                <a:gd name="T17" fmla="*/ 93 h 101"/>
                <a:gd name="T18" fmla="*/ 7 w 15"/>
                <a:gd name="T1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1">
                  <a:moveTo>
                    <a:pt x="7" y="101"/>
                  </a:moveTo>
                  <a:lnTo>
                    <a:pt x="15" y="93"/>
                  </a:lnTo>
                  <a:lnTo>
                    <a:pt x="15" y="0"/>
                  </a:lnTo>
                  <a:lnTo>
                    <a:pt x="0" y="0"/>
                  </a:lnTo>
                  <a:lnTo>
                    <a:pt x="0" y="93"/>
                  </a:lnTo>
                  <a:lnTo>
                    <a:pt x="7" y="86"/>
                  </a:lnTo>
                  <a:lnTo>
                    <a:pt x="7" y="101"/>
                  </a:lnTo>
                  <a:lnTo>
                    <a:pt x="15" y="101"/>
                  </a:lnTo>
                  <a:lnTo>
                    <a:pt x="15" y="93"/>
                  </a:lnTo>
                  <a:lnTo>
                    <a:pt x="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78" name="Freeform 118"/>
            <p:cNvSpPr>
              <a:spLocks/>
            </p:cNvSpPr>
            <p:nvPr/>
          </p:nvSpPr>
          <p:spPr bwMode="auto">
            <a:xfrm>
              <a:off x="798" y="1962"/>
              <a:ext cx="254" cy="8"/>
            </a:xfrm>
            <a:custGeom>
              <a:avLst/>
              <a:gdLst>
                <a:gd name="T0" fmla="*/ 0 w 508"/>
                <a:gd name="T1" fmla="*/ 7 h 15"/>
                <a:gd name="T2" fmla="*/ 8 w 508"/>
                <a:gd name="T3" fmla="*/ 15 h 15"/>
                <a:gd name="T4" fmla="*/ 508 w 508"/>
                <a:gd name="T5" fmla="*/ 15 h 15"/>
                <a:gd name="T6" fmla="*/ 508 w 508"/>
                <a:gd name="T7" fmla="*/ 0 h 15"/>
                <a:gd name="T8" fmla="*/ 8 w 508"/>
                <a:gd name="T9" fmla="*/ 0 h 15"/>
                <a:gd name="T10" fmla="*/ 15 w 508"/>
                <a:gd name="T11" fmla="*/ 7 h 15"/>
                <a:gd name="T12" fmla="*/ 0 w 508"/>
                <a:gd name="T13" fmla="*/ 7 h 15"/>
                <a:gd name="T14" fmla="*/ 0 w 508"/>
                <a:gd name="T15" fmla="*/ 15 h 15"/>
                <a:gd name="T16" fmla="*/ 8 w 508"/>
                <a:gd name="T17" fmla="*/ 15 h 15"/>
                <a:gd name="T18" fmla="*/ 0 w 508"/>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15">
                  <a:moveTo>
                    <a:pt x="0" y="7"/>
                  </a:moveTo>
                  <a:lnTo>
                    <a:pt x="8" y="15"/>
                  </a:lnTo>
                  <a:lnTo>
                    <a:pt x="508" y="15"/>
                  </a:lnTo>
                  <a:lnTo>
                    <a:pt x="508"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79" name="Freeform 119"/>
            <p:cNvSpPr>
              <a:spLocks/>
            </p:cNvSpPr>
            <p:nvPr/>
          </p:nvSpPr>
          <p:spPr bwMode="auto">
            <a:xfrm>
              <a:off x="798" y="1915"/>
              <a:ext cx="8" cy="51"/>
            </a:xfrm>
            <a:custGeom>
              <a:avLst/>
              <a:gdLst>
                <a:gd name="T0" fmla="*/ 8 w 15"/>
                <a:gd name="T1" fmla="*/ 0 h 101"/>
                <a:gd name="T2" fmla="*/ 0 w 15"/>
                <a:gd name="T3" fmla="*/ 8 h 101"/>
                <a:gd name="T4" fmla="*/ 0 w 15"/>
                <a:gd name="T5" fmla="*/ 101 h 101"/>
                <a:gd name="T6" fmla="*/ 15 w 15"/>
                <a:gd name="T7" fmla="*/ 101 h 101"/>
                <a:gd name="T8" fmla="*/ 15 w 15"/>
                <a:gd name="T9" fmla="*/ 8 h 101"/>
                <a:gd name="T10" fmla="*/ 8 w 15"/>
                <a:gd name="T11" fmla="*/ 15 h 101"/>
                <a:gd name="T12" fmla="*/ 8 w 15"/>
                <a:gd name="T13" fmla="*/ 0 h 101"/>
                <a:gd name="T14" fmla="*/ 0 w 15"/>
                <a:gd name="T15" fmla="*/ 0 h 101"/>
                <a:gd name="T16" fmla="*/ 0 w 15"/>
                <a:gd name="T17" fmla="*/ 8 h 101"/>
                <a:gd name="T18" fmla="*/ 8 w 15"/>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1">
                  <a:moveTo>
                    <a:pt x="8" y="0"/>
                  </a:moveTo>
                  <a:lnTo>
                    <a:pt x="0" y="8"/>
                  </a:lnTo>
                  <a:lnTo>
                    <a:pt x="0" y="101"/>
                  </a:lnTo>
                  <a:lnTo>
                    <a:pt x="15" y="101"/>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80" name="Rectangle 120"/>
            <p:cNvSpPr>
              <a:spLocks noChangeArrowheads="1"/>
            </p:cNvSpPr>
            <p:nvPr/>
          </p:nvSpPr>
          <p:spPr bwMode="auto">
            <a:xfrm>
              <a:off x="1246" y="1906"/>
              <a:ext cx="269"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081" name="Freeform 121"/>
            <p:cNvSpPr>
              <a:spLocks/>
            </p:cNvSpPr>
            <p:nvPr/>
          </p:nvSpPr>
          <p:spPr bwMode="auto">
            <a:xfrm>
              <a:off x="1246" y="1903"/>
              <a:ext cx="272" cy="7"/>
            </a:xfrm>
            <a:custGeom>
              <a:avLst/>
              <a:gdLst>
                <a:gd name="T0" fmla="*/ 543 w 543"/>
                <a:gd name="T1" fmla="*/ 7 h 15"/>
                <a:gd name="T2" fmla="*/ 537 w 543"/>
                <a:gd name="T3" fmla="*/ 0 h 15"/>
                <a:gd name="T4" fmla="*/ 0 w 543"/>
                <a:gd name="T5" fmla="*/ 0 h 15"/>
                <a:gd name="T6" fmla="*/ 0 w 543"/>
                <a:gd name="T7" fmla="*/ 15 h 15"/>
                <a:gd name="T8" fmla="*/ 537 w 543"/>
                <a:gd name="T9" fmla="*/ 15 h 15"/>
                <a:gd name="T10" fmla="*/ 528 w 543"/>
                <a:gd name="T11" fmla="*/ 7 h 15"/>
                <a:gd name="T12" fmla="*/ 543 w 543"/>
                <a:gd name="T13" fmla="*/ 7 h 15"/>
                <a:gd name="T14" fmla="*/ 543 w 543"/>
                <a:gd name="T15" fmla="*/ 0 h 15"/>
                <a:gd name="T16" fmla="*/ 537 w 543"/>
                <a:gd name="T17" fmla="*/ 0 h 15"/>
                <a:gd name="T18" fmla="*/ 543 w 543"/>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3" h="15">
                  <a:moveTo>
                    <a:pt x="543" y="7"/>
                  </a:moveTo>
                  <a:lnTo>
                    <a:pt x="537" y="0"/>
                  </a:lnTo>
                  <a:lnTo>
                    <a:pt x="0" y="0"/>
                  </a:lnTo>
                  <a:lnTo>
                    <a:pt x="0" y="15"/>
                  </a:lnTo>
                  <a:lnTo>
                    <a:pt x="537" y="15"/>
                  </a:lnTo>
                  <a:lnTo>
                    <a:pt x="528" y="7"/>
                  </a:lnTo>
                  <a:lnTo>
                    <a:pt x="543" y="7"/>
                  </a:lnTo>
                  <a:lnTo>
                    <a:pt x="543" y="0"/>
                  </a:lnTo>
                  <a:lnTo>
                    <a:pt x="537" y="0"/>
                  </a:lnTo>
                  <a:lnTo>
                    <a:pt x="54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82" name="Freeform 122"/>
            <p:cNvSpPr>
              <a:spLocks/>
            </p:cNvSpPr>
            <p:nvPr/>
          </p:nvSpPr>
          <p:spPr bwMode="auto">
            <a:xfrm>
              <a:off x="1511" y="1906"/>
              <a:ext cx="7" cy="13"/>
            </a:xfrm>
            <a:custGeom>
              <a:avLst/>
              <a:gdLst>
                <a:gd name="T0" fmla="*/ 9 w 15"/>
                <a:gd name="T1" fmla="*/ 25 h 25"/>
                <a:gd name="T2" fmla="*/ 15 w 15"/>
                <a:gd name="T3" fmla="*/ 17 h 25"/>
                <a:gd name="T4" fmla="*/ 15 w 15"/>
                <a:gd name="T5" fmla="*/ 0 h 25"/>
                <a:gd name="T6" fmla="*/ 0 w 15"/>
                <a:gd name="T7" fmla="*/ 0 h 25"/>
                <a:gd name="T8" fmla="*/ 0 w 15"/>
                <a:gd name="T9" fmla="*/ 17 h 25"/>
                <a:gd name="T10" fmla="*/ 9 w 15"/>
                <a:gd name="T11" fmla="*/ 10 h 25"/>
                <a:gd name="T12" fmla="*/ 9 w 15"/>
                <a:gd name="T13" fmla="*/ 25 h 25"/>
                <a:gd name="T14" fmla="*/ 15 w 15"/>
                <a:gd name="T15" fmla="*/ 25 h 25"/>
                <a:gd name="T16" fmla="*/ 15 w 15"/>
                <a:gd name="T17" fmla="*/ 17 h 25"/>
                <a:gd name="T18" fmla="*/ 9 w 15"/>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5">
                  <a:moveTo>
                    <a:pt x="9" y="25"/>
                  </a:moveTo>
                  <a:lnTo>
                    <a:pt x="15" y="17"/>
                  </a:lnTo>
                  <a:lnTo>
                    <a:pt x="15" y="0"/>
                  </a:lnTo>
                  <a:lnTo>
                    <a:pt x="0" y="0"/>
                  </a:lnTo>
                  <a:lnTo>
                    <a:pt x="0" y="17"/>
                  </a:lnTo>
                  <a:lnTo>
                    <a:pt x="9" y="10"/>
                  </a:lnTo>
                  <a:lnTo>
                    <a:pt x="9" y="25"/>
                  </a:lnTo>
                  <a:lnTo>
                    <a:pt x="15" y="25"/>
                  </a:lnTo>
                  <a:lnTo>
                    <a:pt x="15" y="17"/>
                  </a:lnTo>
                  <a:lnTo>
                    <a:pt x="9"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83" name="Freeform 123"/>
            <p:cNvSpPr>
              <a:spLocks/>
            </p:cNvSpPr>
            <p:nvPr/>
          </p:nvSpPr>
          <p:spPr bwMode="auto">
            <a:xfrm>
              <a:off x="1242" y="1911"/>
              <a:ext cx="273" cy="8"/>
            </a:xfrm>
            <a:custGeom>
              <a:avLst/>
              <a:gdLst>
                <a:gd name="T0" fmla="*/ 0 w 545"/>
                <a:gd name="T1" fmla="*/ 7 h 15"/>
                <a:gd name="T2" fmla="*/ 8 w 545"/>
                <a:gd name="T3" fmla="*/ 15 h 15"/>
                <a:gd name="T4" fmla="*/ 545 w 545"/>
                <a:gd name="T5" fmla="*/ 15 h 15"/>
                <a:gd name="T6" fmla="*/ 545 w 545"/>
                <a:gd name="T7" fmla="*/ 0 h 15"/>
                <a:gd name="T8" fmla="*/ 8 w 545"/>
                <a:gd name="T9" fmla="*/ 0 h 15"/>
                <a:gd name="T10" fmla="*/ 15 w 545"/>
                <a:gd name="T11" fmla="*/ 7 h 15"/>
                <a:gd name="T12" fmla="*/ 0 w 545"/>
                <a:gd name="T13" fmla="*/ 7 h 15"/>
                <a:gd name="T14" fmla="*/ 0 w 545"/>
                <a:gd name="T15" fmla="*/ 15 h 15"/>
                <a:gd name="T16" fmla="*/ 8 w 545"/>
                <a:gd name="T17" fmla="*/ 15 h 15"/>
                <a:gd name="T18" fmla="*/ 0 w 54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5" h="15">
                  <a:moveTo>
                    <a:pt x="0" y="7"/>
                  </a:moveTo>
                  <a:lnTo>
                    <a:pt x="8" y="15"/>
                  </a:lnTo>
                  <a:lnTo>
                    <a:pt x="545" y="15"/>
                  </a:lnTo>
                  <a:lnTo>
                    <a:pt x="545"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84" name="Freeform 124"/>
            <p:cNvSpPr>
              <a:spLocks/>
            </p:cNvSpPr>
            <p:nvPr/>
          </p:nvSpPr>
          <p:spPr bwMode="auto">
            <a:xfrm>
              <a:off x="1242" y="1903"/>
              <a:ext cx="8" cy="12"/>
            </a:xfrm>
            <a:custGeom>
              <a:avLst/>
              <a:gdLst>
                <a:gd name="T0" fmla="*/ 8 w 15"/>
                <a:gd name="T1" fmla="*/ 0 h 24"/>
                <a:gd name="T2" fmla="*/ 0 w 15"/>
                <a:gd name="T3" fmla="*/ 7 h 24"/>
                <a:gd name="T4" fmla="*/ 0 w 15"/>
                <a:gd name="T5" fmla="*/ 24 h 24"/>
                <a:gd name="T6" fmla="*/ 15 w 15"/>
                <a:gd name="T7" fmla="*/ 24 h 24"/>
                <a:gd name="T8" fmla="*/ 15 w 15"/>
                <a:gd name="T9" fmla="*/ 7 h 24"/>
                <a:gd name="T10" fmla="*/ 8 w 15"/>
                <a:gd name="T11" fmla="*/ 15 h 24"/>
                <a:gd name="T12" fmla="*/ 8 w 15"/>
                <a:gd name="T13" fmla="*/ 0 h 24"/>
                <a:gd name="T14" fmla="*/ 0 w 15"/>
                <a:gd name="T15" fmla="*/ 0 h 24"/>
                <a:gd name="T16" fmla="*/ 0 w 15"/>
                <a:gd name="T17" fmla="*/ 7 h 24"/>
                <a:gd name="T18" fmla="*/ 8 w 15"/>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4">
                  <a:moveTo>
                    <a:pt x="8" y="0"/>
                  </a:moveTo>
                  <a:lnTo>
                    <a:pt x="0" y="7"/>
                  </a:lnTo>
                  <a:lnTo>
                    <a:pt x="0" y="24"/>
                  </a:lnTo>
                  <a:lnTo>
                    <a:pt x="15" y="24"/>
                  </a:lnTo>
                  <a:lnTo>
                    <a:pt x="15" y="7"/>
                  </a:lnTo>
                  <a:lnTo>
                    <a:pt x="8" y="15"/>
                  </a:lnTo>
                  <a:lnTo>
                    <a:pt x="8" y="0"/>
                  </a:lnTo>
                  <a:lnTo>
                    <a:pt x="0" y="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85" name="Rectangle 125"/>
            <p:cNvSpPr>
              <a:spLocks noChangeArrowheads="1"/>
            </p:cNvSpPr>
            <p:nvPr/>
          </p:nvSpPr>
          <p:spPr bwMode="auto">
            <a:xfrm>
              <a:off x="1264" y="1915"/>
              <a:ext cx="250" cy="47"/>
            </a:xfrm>
            <a:prstGeom prst="rect">
              <a:avLst/>
            </a:prstGeom>
            <a:solidFill>
              <a:srgbClr val="D1AF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086" name="Freeform 126"/>
            <p:cNvSpPr>
              <a:spLocks/>
            </p:cNvSpPr>
            <p:nvPr/>
          </p:nvSpPr>
          <p:spPr bwMode="auto">
            <a:xfrm>
              <a:off x="1264" y="1911"/>
              <a:ext cx="254" cy="8"/>
            </a:xfrm>
            <a:custGeom>
              <a:avLst/>
              <a:gdLst>
                <a:gd name="T0" fmla="*/ 508 w 508"/>
                <a:gd name="T1" fmla="*/ 7 h 15"/>
                <a:gd name="T2" fmla="*/ 501 w 508"/>
                <a:gd name="T3" fmla="*/ 0 h 15"/>
                <a:gd name="T4" fmla="*/ 0 w 508"/>
                <a:gd name="T5" fmla="*/ 0 h 15"/>
                <a:gd name="T6" fmla="*/ 0 w 508"/>
                <a:gd name="T7" fmla="*/ 15 h 15"/>
                <a:gd name="T8" fmla="*/ 501 w 508"/>
                <a:gd name="T9" fmla="*/ 15 h 15"/>
                <a:gd name="T10" fmla="*/ 493 w 508"/>
                <a:gd name="T11" fmla="*/ 7 h 15"/>
                <a:gd name="T12" fmla="*/ 508 w 508"/>
                <a:gd name="T13" fmla="*/ 7 h 15"/>
                <a:gd name="T14" fmla="*/ 508 w 508"/>
                <a:gd name="T15" fmla="*/ 0 h 15"/>
                <a:gd name="T16" fmla="*/ 501 w 508"/>
                <a:gd name="T17" fmla="*/ 0 h 15"/>
                <a:gd name="T18" fmla="*/ 508 w 508"/>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15">
                  <a:moveTo>
                    <a:pt x="508" y="7"/>
                  </a:moveTo>
                  <a:lnTo>
                    <a:pt x="501" y="0"/>
                  </a:lnTo>
                  <a:lnTo>
                    <a:pt x="0" y="0"/>
                  </a:lnTo>
                  <a:lnTo>
                    <a:pt x="0" y="15"/>
                  </a:lnTo>
                  <a:lnTo>
                    <a:pt x="501" y="15"/>
                  </a:lnTo>
                  <a:lnTo>
                    <a:pt x="493" y="7"/>
                  </a:lnTo>
                  <a:lnTo>
                    <a:pt x="508" y="7"/>
                  </a:lnTo>
                  <a:lnTo>
                    <a:pt x="508" y="0"/>
                  </a:lnTo>
                  <a:lnTo>
                    <a:pt x="501" y="0"/>
                  </a:lnTo>
                  <a:lnTo>
                    <a:pt x="508"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87" name="Freeform 127"/>
            <p:cNvSpPr>
              <a:spLocks/>
            </p:cNvSpPr>
            <p:nvPr/>
          </p:nvSpPr>
          <p:spPr bwMode="auto">
            <a:xfrm>
              <a:off x="1510" y="1915"/>
              <a:ext cx="8" cy="50"/>
            </a:xfrm>
            <a:custGeom>
              <a:avLst/>
              <a:gdLst>
                <a:gd name="T0" fmla="*/ 8 w 15"/>
                <a:gd name="T1" fmla="*/ 102 h 102"/>
                <a:gd name="T2" fmla="*/ 15 w 15"/>
                <a:gd name="T3" fmla="*/ 95 h 102"/>
                <a:gd name="T4" fmla="*/ 15 w 15"/>
                <a:gd name="T5" fmla="*/ 0 h 102"/>
                <a:gd name="T6" fmla="*/ 0 w 15"/>
                <a:gd name="T7" fmla="*/ 0 h 102"/>
                <a:gd name="T8" fmla="*/ 0 w 15"/>
                <a:gd name="T9" fmla="*/ 95 h 102"/>
                <a:gd name="T10" fmla="*/ 8 w 15"/>
                <a:gd name="T11" fmla="*/ 87 h 102"/>
                <a:gd name="T12" fmla="*/ 8 w 15"/>
                <a:gd name="T13" fmla="*/ 102 h 102"/>
                <a:gd name="T14" fmla="*/ 15 w 15"/>
                <a:gd name="T15" fmla="*/ 102 h 102"/>
                <a:gd name="T16" fmla="*/ 15 w 15"/>
                <a:gd name="T17" fmla="*/ 95 h 102"/>
                <a:gd name="T18" fmla="*/ 8 w 15"/>
                <a:gd name="T1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2">
                  <a:moveTo>
                    <a:pt x="8" y="102"/>
                  </a:moveTo>
                  <a:lnTo>
                    <a:pt x="15" y="95"/>
                  </a:lnTo>
                  <a:lnTo>
                    <a:pt x="15" y="0"/>
                  </a:lnTo>
                  <a:lnTo>
                    <a:pt x="0" y="0"/>
                  </a:lnTo>
                  <a:lnTo>
                    <a:pt x="0" y="95"/>
                  </a:lnTo>
                  <a:lnTo>
                    <a:pt x="8" y="87"/>
                  </a:lnTo>
                  <a:lnTo>
                    <a:pt x="8" y="102"/>
                  </a:lnTo>
                  <a:lnTo>
                    <a:pt x="15" y="102"/>
                  </a:lnTo>
                  <a:lnTo>
                    <a:pt x="15" y="95"/>
                  </a:lnTo>
                  <a:lnTo>
                    <a:pt x="8"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88" name="Freeform 128"/>
            <p:cNvSpPr>
              <a:spLocks/>
            </p:cNvSpPr>
            <p:nvPr/>
          </p:nvSpPr>
          <p:spPr bwMode="auto">
            <a:xfrm>
              <a:off x="1260" y="1958"/>
              <a:ext cx="254" cy="7"/>
            </a:xfrm>
            <a:custGeom>
              <a:avLst/>
              <a:gdLst>
                <a:gd name="T0" fmla="*/ 0 w 509"/>
                <a:gd name="T1" fmla="*/ 8 h 15"/>
                <a:gd name="T2" fmla="*/ 8 w 509"/>
                <a:gd name="T3" fmla="*/ 15 h 15"/>
                <a:gd name="T4" fmla="*/ 509 w 509"/>
                <a:gd name="T5" fmla="*/ 15 h 15"/>
                <a:gd name="T6" fmla="*/ 509 w 509"/>
                <a:gd name="T7" fmla="*/ 0 h 15"/>
                <a:gd name="T8" fmla="*/ 8 w 509"/>
                <a:gd name="T9" fmla="*/ 0 h 15"/>
                <a:gd name="T10" fmla="*/ 15 w 509"/>
                <a:gd name="T11" fmla="*/ 8 h 15"/>
                <a:gd name="T12" fmla="*/ 0 w 509"/>
                <a:gd name="T13" fmla="*/ 8 h 15"/>
                <a:gd name="T14" fmla="*/ 0 w 509"/>
                <a:gd name="T15" fmla="*/ 15 h 15"/>
                <a:gd name="T16" fmla="*/ 8 w 509"/>
                <a:gd name="T17" fmla="*/ 15 h 15"/>
                <a:gd name="T18" fmla="*/ 0 w 509"/>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15">
                  <a:moveTo>
                    <a:pt x="0" y="8"/>
                  </a:moveTo>
                  <a:lnTo>
                    <a:pt x="8" y="15"/>
                  </a:lnTo>
                  <a:lnTo>
                    <a:pt x="509" y="15"/>
                  </a:lnTo>
                  <a:lnTo>
                    <a:pt x="509"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89" name="Freeform 129"/>
            <p:cNvSpPr>
              <a:spLocks/>
            </p:cNvSpPr>
            <p:nvPr/>
          </p:nvSpPr>
          <p:spPr bwMode="auto">
            <a:xfrm>
              <a:off x="1260" y="1911"/>
              <a:ext cx="7" cy="51"/>
            </a:xfrm>
            <a:custGeom>
              <a:avLst/>
              <a:gdLst>
                <a:gd name="T0" fmla="*/ 8 w 15"/>
                <a:gd name="T1" fmla="*/ 0 h 102"/>
                <a:gd name="T2" fmla="*/ 0 w 15"/>
                <a:gd name="T3" fmla="*/ 7 h 102"/>
                <a:gd name="T4" fmla="*/ 0 w 15"/>
                <a:gd name="T5" fmla="*/ 102 h 102"/>
                <a:gd name="T6" fmla="*/ 15 w 15"/>
                <a:gd name="T7" fmla="*/ 102 h 102"/>
                <a:gd name="T8" fmla="*/ 15 w 15"/>
                <a:gd name="T9" fmla="*/ 7 h 102"/>
                <a:gd name="T10" fmla="*/ 8 w 15"/>
                <a:gd name="T11" fmla="*/ 15 h 102"/>
                <a:gd name="T12" fmla="*/ 8 w 15"/>
                <a:gd name="T13" fmla="*/ 0 h 102"/>
                <a:gd name="T14" fmla="*/ 0 w 15"/>
                <a:gd name="T15" fmla="*/ 0 h 102"/>
                <a:gd name="T16" fmla="*/ 0 w 15"/>
                <a:gd name="T17" fmla="*/ 7 h 102"/>
                <a:gd name="T18" fmla="*/ 8 w 15"/>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2">
                  <a:moveTo>
                    <a:pt x="8" y="0"/>
                  </a:moveTo>
                  <a:lnTo>
                    <a:pt x="0" y="7"/>
                  </a:lnTo>
                  <a:lnTo>
                    <a:pt x="0" y="102"/>
                  </a:lnTo>
                  <a:lnTo>
                    <a:pt x="15" y="102"/>
                  </a:lnTo>
                  <a:lnTo>
                    <a:pt x="15" y="7"/>
                  </a:lnTo>
                  <a:lnTo>
                    <a:pt x="8" y="15"/>
                  </a:lnTo>
                  <a:lnTo>
                    <a:pt x="8" y="0"/>
                  </a:lnTo>
                  <a:lnTo>
                    <a:pt x="0" y="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90" name="Rectangle 130"/>
            <p:cNvSpPr>
              <a:spLocks noChangeArrowheads="1"/>
            </p:cNvSpPr>
            <p:nvPr/>
          </p:nvSpPr>
          <p:spPr bwMode="auto">
            <a:xfrm>
              <a:off x="1491" y="1810"/>
              <a:ext cx="17"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091" name="Freeform 131"/>
            <p:cNvSpPr>
              <a:spLocks/>
            </p:cNvSpPr>
            <p:nvPr/>
          </p:nvSpPr>
          <p:spPr bwMode="auto">
            <a:xfrm>
              <a:off x="1491" y="1806"/>
              <a:ext cx="21" cy="8"/>
            </a:xfrm>
            <a:custGeom>
              <a:avLst/>
              <a:gdLst>
                <a:gd name="T0" fmla="*/ 43 w 43"/>
                <a:gd name="T1" fmla="*/ 8 h 15"/>
                <a:gd name="T2" fmla="*/ 35 w 43"/>
                <a:gd name="T3" fmla="*/ 0 h 15"/>
                <a:gd name="T4" fmla="*/ 0 w 43"/>
                <a:gd name="T5" fmla="*/ 0 h 15"/>
                <a:gd name="T6" fmla="*/ 0 w 43"/>
                <a:gd name="T7" fmla="*/ 15 h 15"/>
                <a:gd name="T8" fmla="*/ 35 w 43"/>
                <a:gd name="T9" fmla="*/ 15 h 15"/>
                <a:gd name="T10" fmla="*/ 28 w 43"/>
                <a:gd name="T11" fmla="*/ 8 h 15"/>
                <a:gd name="T12" fmla="*/ 43 w 43"/>
                <a:gd name="T13" fmla="*/ 8 h 15"/>
                <a:gd name="T14" fmla="*/ 43 w 43"/>
                <a:gd name="T15" fmla="*/ 0 h 15"/>
                <a:gd name="T16" fmla="*/ 35 w 43"/>
                <a:gd name="T17" fmla="*/ 0 h 15"/>
                <a:gd name="T18" fmla="*/ 43 w 43"/>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5">
                  <a:moveTo>
                    <a:pt x="43" y="8"/>
                  </a:moveTo>
                  <a:lnTo>
                    <a:pt x="35" y="0"/>
                  </a:lnTo>
                  <a:lnTo>
                    <a:pt x="0" y="0"/>
                  </a:lnTo>
                  <a:lnTo>
                    <a:pt x="0" y="15"/>
                  </a:lnTo>
                  <a:lnTo>
                    <a:pt x="35" y="15"/>
                  </a:lnTo>
                  <a:lnTo>
                    <a:pt x="28" y="8"/>
                  </a:lnTo>
                  <a:lnTo>
                    <a:pt x="43" y="8"/>
                  </a:lnTo>
                  <a:lnTo>
                    <a:pt x="43" y="0"/>
                  </a:lnTo>
                  <a:lnTo>
                    <a:pt x="35" y="0"/>
                  </a:lnTo>
                  <a:lnTo>
                    <a:pt x="4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92" name="Freeform 132"/>
            <p:cNvSpPr>
              <a:spLocks/>
            </p:cNvSpPr>
            <p:nvPr/>
          </p:nvSpPr>
          <p:spPr bwMode="auto">
            <a:xfrm>
              <a:off x="1504" y="1810"/>
              <a:ext cx="8" cy="100"/>
            </a:xfrm>
            <a:custGeom>
              <a:avLst/>
              <a:gdLst>
                <a:gd name="T0" fmla="*/ 7 w 15"/>
                <a:gd name="T1" fmla="*/ 198 h 198"/>
                <a:gd name="T2" fmla="*/ 15 w 15"/>
                <a:gd name="T3" fmla="*/ 190 h 198"/>
                <a:gd name="T4" fmla="*/ 15 w 15"/>
                <a:gd name="T5" fmla="*/ 0 h 198"/>
                <a:gd name="T6" fmla="*/ 0 w 15"/>
                <a:gd name="T7" fmla="*/ 0 h 198"/>
                <a:gd name="T8" fmla="*/ 0 w 15"/>
                <a:gd name="T9" fmla="*/ 190 h 198"/>
                <a:gd name="T10" fmla="*/ 7 w 15"/>
                <a:gd name="T11" fmla="*/ 183 h 198"/>
                <a:gd name="T12" fmla="*/ 7 w 15"/>
                <a:gd name="T13" fmla="*/ 198 h 198"/>
                <a:gd name="T14" fmla="*/ 15 w 15"/>
                <a:gd name="T15" fmla="*/ 198 h 198"/>
                <a:gd name="T16" fmla="*/ 15 w 15"/>
                <a:gd name="T17" fmla="*/ 190 h 198"/>
                <a:gd name="T18" fmla="*/ 7 w 15"/>
                <a:gd name="T1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8">
                  <a:moveTo>
                    <a:pt x="7" y="198"/>
                  </a:moveTo>
                  <a:lnTo>
                    <a:pt x="15" y="190"/>
                  </a:lnTo>
                  <a:lnTo>
                    <a:pt x="15" y="0"/>
                  </a:lnTo>
                  <a:lnTo>
                    <a:pt x="0" y="0"/>
                  </a:lnTo>
                  <a:lnTo>
                    <a:pt x="0" y="190"/>
                  </a:lnTo>
                  <a:lnTo>
                    <a:pt x="7" y="183"/>
                  </a:lnTo>
                  <a:lnTo>
                    <a:pt x="7" y="198"/>
                  </a:lnTo>
                  <a:lnTo>
                    <a:pt x="15" y="198"/>
                  </a:lnTo>
                  <a:lnTo>
                    <a:pt x="15" y="190"/>
                  </a:lnTo>
                  <a:lnTo>
                    <a:pt x="7" y="1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93" name="Freeform 133"/>
            <p:cNvSpPr>
              <a:spLocks/>
            </p:cNvSpPr>
            <p:nvPr/>
          </p:nvSpPr>
          <p:spPr bwMode="auto">
            <a:xfrm>
              <a:off x="1487" y="1902"/>
              <a:ext cx="21" cy="8"/>
            </a:xfrm>
            <a:custGeom>
              <a:avLst/>
              <a:gdLst>
                <a:gd name="T0" fmla="*/ 0 w 42"/>
                <a:gd name="T1" fmla="*/ 7 h 15"/>
                <a:gd name="T2" fmla="*/ 7 w 42"/>
                <a:gd name="T3" fmla="*/ 15 h 15"/>
                <a:gd name="T4" fmla="*/ 42 w 42"/>
                <a:gd name="T5" fmla="*/ 15 h 15"/>
                <a:gd name="T6" fmla="*/ 42 w 42"/>
                <a:gd name="T7" fmla="*/ 0 h 15"/>
                <a:gd name="T8" fmla="*/ 7 w 42"/>
                <a:gd name="T9" fmla="*/ 0 h 15"/>
                <a:gd name="T10" fmla="*/ 15 w 42"/>
                <a:gd name="T11" fmla="*/ 7 h 15"/>
                <a:gd name="T12" fmla="*/ 0 w 42"/>
                <a:gd name="T13" fmla="*/ 7 h 15"/>
                <a:gd name="T14" fmla="*/ 0 w 42"/>
                <a:gd name="T15" fmla="*/ 15 h 15"/>
                <a:gd name="T16" fmla="*/ 7 w 42"/>
                <a:gd name="T17" fmla="*/ 15 h 15"/>
                <a:gd name="T18" fmla="*/ 0 w 4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0" y="7"/>
                  </a:moveTo>
                  <a:lnTo>
                    <a:pt x="7" y="15"/>
                  </a:lnTo>
                  <a:lnTo>
                    <a:pt x="42" y="15"/>
                  </a:lnTo>
                  <a:lnTo>
                    <a:pt x="42"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94" name="Freeform 134"/>
            <p:cNvSpPr>
              <a:spLocks/>
            </p:cNvSpPr>
            <p:nvPr/>
          </p:nvSpPr>
          <p:spPr bwMode="auto">
            <a:xfrm>
              <a:off x="1487" y="1806"/>
              <a:ext cx="8" cy="99"/>
            </a:xfrm>
            <a:custGeom>
              <a:avLst/>
              <a:gdLst>
                <a:gd name="T0" fmla="*/ 7 w 15"/>
                <a:gd name="T1" fmla="*/ 0 h 198"/>
                <a:gd name="T2" fmla="*/ 0 w 15"/>
                <a:gd name="T3" fmla="*/ 8 h 198"/>
                <a:gd name="T4" fmla="*/ 0 w 15"/>
                <a:gd name="T5" fmla="*/ 198 h 198"/>
                <a:gd name="T6" fmla="*/ 15 w 15"/>
                <a:gd name="T7" fmla="*/ 198 h 198"/>
                <a:gd name="T8" fmla="*/ 15 w 15"/>
                <a:gd name="T9" fmla="*/ 8 h 198"/>
                <a:gd name="T10" fmla="*/ 7 w 15"/>
                <a:gd name="T11" fmla="*/ 15 h 198"/>
                <a:gd name="T12" fmla="*/ 7 w 15"/>
                <a:gd name="T13" fmla="*/ 0 h 198"/>
                <a:gd name="T14" fmla="*/ 0 w 15"/>
                <a:gd name="T15" fmla="*/ 0 h 198"/>
                <a:gd name="T16" fmla="*/ 0 w 15"/>
                <a:gd name="T17" fmla="*/ 8 h 198"/>
                <a:gd name="T18" fmla="*/ 7 w 15"/>
                <a:gd name="T19"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8">
                  <a:moveTo>
                    <a:pt x="7" y="0"/>
                  </a:moveTo>
                  <a:lnTo>
                    <a:pt x="0" y="8"/>
                  </a:lnTo>
                  <a:lnTo>
                    <a:pt x="0" y="198"/>
                  </a:lnTo>
                  <a:lnTo>
                    <a:pt x="15" y="198"/>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95" name="Rectangle 135"/>
            <p:cNvSpPr>
              <a:spLocks noChangeArrowheads="1"/>
            </p:cNvSpPr>
            <p:nvPr/>
          </p:nvSpPr>
          <p:spPr bwMode="auto">
            <a:xfrm>
              <a:off x="1242" y="830"/>
              <a:ext cx="134" cy="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096" name="Freeform 136"/>
            <p:cNvSpPr>
              <a:spLocks/>
            </p:cNvSpPr>
            <p:nvPr/>
          </p:nvSpPr>
          <p:spPr bwMode="auto">
            <a:xfrm>
              <a:off x="1242" y="826"/>
              <a:ext cx="138" cy="7"/>
            </a:xfrm>
            <a:custGeom>
              <a:avLst/>
              <a:gdLst>
                <a:gd name="T0" fmla="*/ 277 w 277"/>
                <a:gd name="T1" fmla="*/ 8 h 15"/>
                <a:gd name="T2" fmla="*/ 269 w 277"/>
                <a:gd name="T3" fmla="*/ 0 h 15"/>
                <a:gd name="T4" fmla="*/ 0 w 277"/>
                <a:gd name="T5" fmla="*/ 0 h 15"/>
                <a:gd name="T6" fmla="*/ 0 w 277"/>
                <a:gd name="T7" fmla="*/ 15 h 15"/>
                <a:gd name="T8" fmla="*/ 269 w 277"/>
                <a:gd name="T9" fmla="*/ 15 h 15"/>
                <a:gd name="T10" fmla="*/ 262 w 277"/>
                <a:gd name="T11" fmla="*/ 8 h 15"/>
                <a:gd name="T12" fmla="*/ 277 w 277"/>
                <a:gd name="T13" fmla="*/ 8 h 15"/>
                <a:gd name="T14" fmla="*/ 277 w 277"/>
                <a:gd name="T15" fmla="*/ 0 h 15"/>
                <a:gd name="T16" fmla="*/ 269 w 277"/>
                <a:gd name="T17" fmla="*/ 0 h 15"/>
                <a:gd name="T18" fmla="*/ 277 w 277"/>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15">
                  <a:moveTo>
                    <a:pt x="277" y="8"/>
                  </a:moveTo>
                  <a:lnTo>
                    <a:pt x="269" y="0"/>
                  </a:lnTo>
                  <a:lnTo>
                    <a:pt x="0" y="0"/>
                  </a:lnTo>
                  <a:lnTo>
                    <a:pt x="0" y="15"/>
                  </a:lnTo>
                  <a:lnTo>
                    <a:pt x="269" y="15"/>
                  </a:lnTo>
                  <a:lnTo>
                    <a:pt x="262" y="8"/>
                  </a:lnTo>
                  <a:lnTo>
                    <a:pt x="277" y="8"/>
                  </a:lnTo>
                  <a:lnTo>
                    <a:pt x="277" y="0"/>
                  </a:lnTo>
                  <a:lnTo>
                    <a:pt x="269" y="0"/>
                  </a:lnTo>
                  <a:lnTo>
                    <a:pt x="277"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97" name="Freeform 137"/>
            <p:cNvSpPr>
              <a:spLocks/>
            </p:cNvSpPr>
            <p:nvPr/>
          </p:nvSpPr>
          <p:spPr bwMode="auto">
            <a:xfrm>
              <a:off x="1372" y="830"/>
              <a:ext cx="8" cy="46"/>
            </a:xfrm>
            <a:custGeom>
              <a:avLst/>
              <a:gdLst>
                <a:gd name="T0" fmla="*/ 7 w 15"/>
                <a:gd name="T1" fmla="*/ 93 h 93"/>
                <a:gd name="T2" fmla="*/ 15 w 15"/>
                <a:gd name="T3" fmla="*/ 86 h 93"/>
                <a:gd name="T4" fmla="*/ 15 w 15"/>
                <a:gd name="T5" fmla="*/ 0 h 93"/>
                <a:gd name="T6" fmla="*/ 0 w 15"/>
                <a:gd name="T7" fmla="*/ 0 h 93"/>
                <a:gd name="T8" fmla="*/ 0 w 15"/>
                <a:gd name="T9" fmla="*/ 86 h 93"/>
                <a:gd name="T10" fmla="*/ 7 w 15"/>
                <a:gd name="T11" fmla="*/ 78 h 93"/>
                <a:gd name="T12" fmla="*/ 7 w 15"/>
                <a:gd name="T13" fmla="*/ 93 h 93"/>
                <a:gd name="T14" fmla="*/ 15 w 15"/>
                <a:gd name="T15" fmla="*/ 93 h 93"/>
                <a:gd name="T16" fmla="*/ 15 w 15"/>
                <a:gd name="T17" fmla="*/ 86 h 93"/>
                <a:gd name="T18" fmla="*/ 7 w 15"/>
                <a:gd name="T1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93">
                  <a:moveTo>
                    <a:pt x="7" y="93"/>
                  </a:moveTo>
                  <a:lnTo>
                    <a:pt x="15" y="86"/>
                  </a:lnTo>
                  <a:lnTo>
                    <a:pt x="15" y="0"/>
                  </a:lnTo>
                  <a:lnTo>
                    <a:pt x="0" y="0"/>
                  </a:lnTo>
                  <a:lnTo>
                    <a:pt x="0" y="86"/>
                  </a:lnTo>
                  <a:lnTo>
                    <a:pt x="7" y="78"/>
                  </a:lnTo>
                  <a:lnTo>
                    <a:pt x="7" y="93"/>
                  </a:lnTo>
                  <a:lnTo>
                    <a:pt x="15" y="93"/>
                  </a:lnTo>
                  <a:lnTo>
                    <a:pt x="15" y="86"/>
                  </a:lnTo>
                  <a:lnTo>
                    <a:pt x="7"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98" name="Freeform 138"/>
            <p:cNvSpPr>
              <a:spLocks/>
            </p:cNvSpPr>
            <p:nvPr/>
          </p:nvSpPr>
          <p:spPr bwMode="auto">
            <a:xfrm>
              <a:off x="1238" y="869"/>
              <a:ext cx="138" cy="7"/>
            </a:xfrm>
            <a:custGeom>
              <a:avLst/>
              <a:gdLst>
                <a:gd name="T0" fmla="*/ 0 w 275"/>
                <a:gd name="T1" fmla="*/ 8 h 15"/>
                <a:gd name="T2" fmla="*/ 6 w 275"/>
                <a:gd name="T3" fmla="*/ 15 h 15"/>
                <a:gd name="T4" fmla="*/ 275 w 275"/>
                <a:gd name="T5" fmla="*/ 15 h 15"/>
                <a:gd name="T6" fmla="*/ 275 w 275"/>
                <a:gd name="T7" fmla="*/ 0 h 15"/>
                <a:gd name="T8" fmla="*/ 6 w 275"/>
                <a:gd name="T9" fmla="*/ 0 h 15"/>
                <a:gd name="T10" fmla="*/ 14 w 275"/>
                <a:gd name="T11" fmla="*/ 8 h 15"/>
                <a:gd name="T12" fmla="*/ 0 w 275"/>
                <a:gd name="T13" fmla="*/ 8 h 15"/>
                <a:gd name="T14" fmla="*/ 0 w 275"/>
                <a:gd name="T15" fmla="*/ 15 h 15"/>
                <a:gd name="T16" fmla="*/ 6 w 275"/>
                <a:gd name="T17" fmla="*/ 15 h 15"/>
                <a:gd name="T18" fmla="*/ 0 w 275"/>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 h="15">
                  <a:moveTo>
                    <a:pt x="0" y="8"/>
                  </a:moveTo>
                  <a:lnTo>
                    <a:pt x="6" y="15"/>
                  </a:lnTo>
                  <a:lnTo>
                    <a:pt x="275" y="15"/>
                  </a:lnTo>
                  <a:lnTo>
                    <a:pt x="275" y="0"/>
                  </a:lnTo>
                  <a:lnTo>
                    <a:pt x="6" y="0"/>
                  </a:lnTo>
                  <a:lnTo>
                    <a:pt x="14" y="8"/>
                  </a:lnTo>
                  <a:lnTo>
                    <a:pt x="0" y="8"/>
                  </a:lnTo>
                  <a:lnTo>
                    <a:pt x="0" y="15"/>
                  </a:lnTo>
                  <a:lnTo>
                    <a:pt x="6"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099" name="Freeform 139"/>
            <p:cNvSpPr>
              <a:spLocks/>
            </p:cNvSpPr>
            <p:nvPr/>
          </p:nvSpPr>
          <p:spPr bwMode="auto">
            <a:xfrm>
              <a:off x="1238" y="826"/>
              <a:ext cx="8" cy="47"/>
            </a:xfrm>
            <a:custGeom>
              <a:avLst/>
              <a:gdLst>
                <a:gd name="T0" fmla="*/ 6 w 14"/>
                <a:gd name="T1" fmla="*/ 0 h 94"/>
                <a:gd name="T2" fmla="*/ 0 w 14"/>
                <a:gd name="T3" fmla="*/ 8 h 94"/>
                <a:gd name="T4" fmla="*/ 0 w 14"/>
                <a:gd name="T5" fmla="*/ 94 h 94"/>
                <a:gd name="T6" fmla="*/ 14 w 14"/>
                <a:gd name="T7" fmla="*/ 94 h 94"/>
                <a:gd name="T8" fmla="*/ 14 w 14"/>
                <a:gd name="T9" fmla="*/ 8 h 94"/>
                <a:gd name="T10" fmla="*/ 6 w 14"/>
                <a:gd name="T11" fmla="*/ 15 h 94"/>
                <a:gd name="T12" fmla="*/ 6 w 14"/>
                <a:gd name="T13" fmla="*/ 0 h 94"/>
                <a:gd name="T14" fmla="*/ 0 w 14"/>
                <a:gd name="T15" fmla="*/ 0 h 94"/>
                <a:gd name="T16" fmla="*/ 0 w 14"/>
                <a:gd name="T17" fmla="*/ 8 h 94"/>
                <a:gd name="T18" fmla="*/ 6 w 14"/>
                <a:gd name="T19"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94">
                  <a:moveTo>
                    <a:pt x="6" y="0"/>
                  </a:moveTo>
                  <a:lnTo>
                    <a:pt x="0" y="8"/>
                  </a:lnTo>
                  <a:lnTo>
                    <a:pt x="0" y="94"/>
                  </a:lnTo>
                  <a:lnTo>
                    <a:pt x="14" y="94"/>
                  </a:lnTo>
                  <a:lnTo>
                    <a:pt x="14" y="8"/>
                  </a:lnTo>
                  <a:lnTo>
                    <a:pt x="6" y="15"/>
                  </a:lnTo>
                  <a:lnTo>
                    <a:pt x="6" y="0"/>
                  </a:lnTo>
                  <a:lnTo>
                    <a:pt x="0" y="0"/>
                  </a:lnTo>
                  <a:lnTo>
                    <a:pt x="0" y="8"/>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00" name="Rectangle 140"/>
            <p:cNvSpPr>
              <a:spLocks noChangeArrowheads="1"/>
            </p:cNvSpPr>
            <p:nvPr/>
          </p:nvSpPr>
          <p:spPr bwMode="auto">
            <a:xfrm>
              <a:off x="1117" y="891"/>
              <a:ext cx="82"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01" name="Rectangle 141"/>
            <p:cNvSpPr>
              <a:spLocks noChangeArrowheads="1"/>
            </p:cNvSpPr>
            <p:nvPr/>
          </p:nvSpPr>
          <p:spPr bwMode="auto">
            <a:xfrm>
              <a:off x="1087" y="921"/>
              <a:ext cx="14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02" name="Freeform 142"/>
            <p:cNvSpPr>
              <a:spLocks/>
            </p:cNvSpPr>
            <p:nvPr/>
          </p:nvSpPr>
          <p:spPr bwMode="auto">
            <a:xfrm>
              <a:off x="1048" y="956"/>
              <a:ext cx="220" cy="8"/>
            </a:xfrm>
            <a:custGeom>
              <a:avLst/>
              <a:gdLst>
                <a:gd name="T0" fmla="*/ 440 w 440"/>
                <a:gd name="T1" fmla="*/ 0 h 16"/>
                <a:gd name="T2" fmla="*/ 0 w 440"/>
                <a:gd name="T3" fmla="*/ 1 h 16"/>
                <a:gd name="T4" fmla="*/ 0 w 440"/>
                <a:gd name="T5" fmla="*/ 16 h 16"/>
                <a:gd name="T6" fmla="*/ 440 w 440"/>
                <a:gd name="T7" fmla="*/ 15 h 16"/>
                <a:gd name="T8" fmla="*/ 440 w 440"/>
                <a:gd name="T9" fmla="*/ 0 h 16"/>
              </a:gdLst>
              <a:ahLst/>
              <a:cxnLst>
                <a:cxn ang="0">
                  <a:pos x="T0" y="T1"/>
                </a:cxn>
                <a:cxn ang="0">
                  <a:pos x="T2" y="T3"/>
                </a:cxn>
                <a:cxn ang="0">
                  <a:pos x="T4" y="T5"/>
                </a:cxn>
                <a:cxn ang="0">
                  <a:pos x="T6" y="T7"/>
                </a:cxn>
                <a:cxn ang="0">
                  <a:pos x="T8" y="T9"/>
                </a:cxn>
              </a:cxnLst>
              <a:rect l="0" t="0" r="r" b="b"/>
              <a:pathLst>
                <a:path w="440" h="16">
                  <a:moveTo>
                    <a:pt x="440" y="0"/>
                  </a:moveTo>
                  <a:lnTo>
                    <a:pt x="0" y="1"/>
                  </a:lnTo>
                  <a:lnTo>
                    <a:pt x="0" y="16"/>
                  </a:lnTo>
                  <a:lnTo>
                    <a:pt x="440" y="15"/>
                  </a:lnTo>
                  <a:lnTo>
                    <a:pt x="4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03" name="Freeform 143"/>
            <p:cNvSpPr>
              <a:spLocks/>
            </p:cNvSpPr>
            <p:nvPr/>
          </p:nvSpPr>
          <p:spPr bwMode="auto">
            <a:xfrm>
              <a:off x="1018" y="990"/>
              <a:ext cx="285" cy="9"/>
            </a:xfrm>
            <a:custGeom>
              <a:avLst/>
              <a:gdLst>
                <a:gd name="T0" fmla="*/ 571 w 571"/>
                <a:gd name="T1" fmla="*/ 0 h 16"/>
                <a:gd name="T2" fmla="*/ 0 w 571"/>
                <a:gd name="T3" fmla="*/ 1 h 16"/>
                <a:gd name="T4" fmla="*/ 0 w 571"/>
                <a:gd name="T5" fmla="*/ 16 h 16"/>
                <a:gd name="T6" fmla="*/ 571 w 571"/>
                <a:gd name="T7" fmla="*/ 15 h 16"/>
                <a:gd name="T8" fmla="*/ 571 w 571"/>
                <a:gd name="T9" fmla="*/ 0 h 16"/>
              </a:gdLst>
              <a:ahLst/>
              <a:cxnLst>
                <a:cxn ang="0">
                  <a:pos x="T0" y="T1"/>
                </a:cxn>
                <a:cxn ang="0">
                  <a:pos x="T2" y="T3"/>
                </a:cxn>
                <a:cxn ang="0">
                  <a:pos x="T4" y="T5"/>
                </a:cxn>
                <a:cxn ang="0">
                  <a:pos x="T6" y="T7"/>
                </a:cxn>
                <a:cxn ang="0">
                  <a:pos x="T8" y="T9"/>
                </a:cxn>
              </a:cxnLst>
              <a:rect l="0" t="0" r="r" b="b"/>
              <a:pathLst>
                <a:path w="571" h="16">
                  <a:moveTo>
                    <a:pt x="571" y="0"/>
                  </a:moveTo>
                  <a:lnTo>
                    <a:pt x="0" y="1"/>
                  </a:lnTo>
                  <a:lnTo>
                    <a:pt x="0" y="16"/>
                  </a:lnTo>
                  <a:lnTo>
                    <a:pt x="571" y="15"/>
                  </a:lnTo>
                  <a:lnTo>
                    <a:pt x="57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04" name="Rectangle 144"/>
            <p:cNvSpPr>
              <a:spLocks noChangeArrowheads="1"/>
            </p:cNvSpPr>
            <p:nvPr/>
          </p:nvSpPr>
          <p:spPr bwMode="auto">
            <a:xfrm>
              <a:off x="974" y="1029"/>
              <a:ext cx="36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05" name="Freeform 145"/>
            <p:cNvSpPr>
              <a:spLocks/>
            </p:cNvSpPr>
            <p:nvPr/>
          </p:nvSpPr>
          <p:spPr bwMode="auto">
            <a:xfrm>
              <a:off x="936" y="1071"/>
              <a:ext cx="439" cy="8"/>
            </a:xfrm>
            <a:custGeom>
              <a:avLst/>
              <a:gdLst>
                <a:gd name="T0" fmla="*/ 877 w 877"/>
                <a:gd name="T1" fmla="*/ 2 h 17"/>
                <a:gd name="T2" fmla="*/ 0 w 877"/>
                <a:gd name="T3" fmla="*/ 0 h 17"/>
                <a:gd name="T4" fmla="*/ 0 w 877"/>
                <a:gd name="T5" fmla="*/ 15 h 17"/>
                <a:gd name="T6" fmla="*/ 877 w 877"/>
                <a:gd name="T7" fmla="*/ 17 h 17"/>
                <a:gd name="T8" fmla="*/ 877 w 877"/>
                <a:gd name="T9" fmla="*/ 2 h 17"/>
              </a:gdLst>
              <a:ahLst/>
              <a:cxnLst>
                <a:cxn ang="0">
                  <a:pos x="T0" y="T1"/>
                </a:cxn>
                <a:cxn ang="0">
                  <a:pos x="T2" y="T3"/>
                </a:cxn>
                <a:cxn ang="0">
                  <a:pos x="T4" y="T5"/>
                </a:cxn>
                <a:cxn ang="0">
                  <a:pos x="T6" y="T7"/>
                </a:cxn>
                <a:cxn ang="0">
                  <a:pos x="T8" y="T9"/>
                </a:cxn>
              </a:cxnLst>
              <a:rect l="0" t="0" r="r" b="b"/>
              <a:pathLst>
                <a:path w="877" h="17">
                  <a:moveTo>
                    <a:pt x="877" y="2"/>
                  </a:moveTo>
                  <a:lnTo>
                    <a:pt x="0" y="0"/>
                  </a:lnTo>
                  <a:lnTo>
                    <a:pt x="0" y="15"/>
                  </a:lnTo>
                  <a:lnTo>
                    <a:pt x="877" y="17"/>
                  </a:lnTo>
                  <a:lnTo>
                    <a:pt x="87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06" name="Freeform 146"/>
            <p:cNvSpPr>
              <a:spLocks/>
            </p:cNvSpPr>
            <p:nvPr/>
          </p:nvSpPr>
          <p:spPr bwMode="auto">
            <a:xfrm>
              <a:off x="896" y="1106"/>
              <a:ext cx="520" cy="9"/>
            </a:xfrm>
            <a:custGeom>
              <a:avLst/>
              <a:gdLst>
                <a:gd name="T0" fmla="*/ 1039 w 1039"/>
                <a:gd name="T1" fmla="*/ 4 h 19"/>
                <a:gd name="T2" fmla="*/ 0 w 1039"/>
                <a:gd name="T3" fmla="*/ 0 h 19"/>
                <a:gd name="T4" fmla="*/ 0 w 1039"/>
                <a:gd name="T5" fmla="*/ 15 h 19"/>
                <a:gd name="T6" fmla="*/ 1039 w 1039"/>
                <a:gd name="T7" fmla="*/ 19 h 19"/>
                <a:gd name="T8" fmla="*/ 1039 w 1039"/>
                <a:gd name="T9" fmla="*/ 4 h 19"/>
              </a:gdLst>
              <a:ahLst/>
              <a:cxnLst>
                <a:cxn ang="0">
                  <a:pos x="T0" y="T1"/>
                </a:cxn>
                <a:cxn ang="0">
                  <a:pos x="T2" y="T3"/>
                </a:cxn>
                <a:cxn ang="0">
                  <a:pos x="T4" y="T5"/>
                </a:cxn>
                <a:cxn ang="0">
                  <a:pos x="T6" y="T7"/>
                </a:cxn>
                <a:cxn ang="0">
                  <a:pos x="T8" y="T9"/>
                </a:cxn>
              </a:cxnLst>
              <a:rect l="0" t="0" r="r" b="b"/>
              <a:pathLst>
                <a:path w="1039" h="19">
                  <a:moveTo>
                    <a:pt x="1039" y="4"/>
                  </a:moveTo>
                  <a:lnTo>
                    <a:pt x="0" y="0"/>
                  </a:lnTo>
                  <a:lnTo>
                    <a:pt x="0" y="15"/>
                  </a:lnTo>
                  <a:lnTo>
                    <a:pt x="1039" y="19"/>
                  </a:lnTo>
                  <a:lnTo>
                    <a:pt x="103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07" name="Freeform 147"/>
            <p:cNvSpPr>
              <a:spLocks/>
            </p:cNvSpPr>
            <p:nvPr/>
          </p:nvSpPr>
          <p:spPr bwMode="auto">
            <a:xfrm>
              <a:off x="862" y="1143"/>
              <a:ext cx="581" cy="9"/>
            </a:xfrm>
            <a:custGeom>
              <a:avLst/>
              <a:gdLst>
                <a:gd name="T0" fmla="*/ 1163 w 1163"/>
                <a:gd name="T1" fmla="*/ 0 h 19"/>
                <a:gd name="T2" fmla="*/ 0 w 1163"/>
                <a:gd name="T3" fmla="*/ 2 h 19"/>
                <a:gd name="T4" fmla="*/ 0 w 1163"/>
                <a:gd name="T5" fmla="*/ 19 h 19"/>
                <a:gd name="T6" fmla="*/ 1163 w 1163"/>
                <a:gd name="T7" fmla="*/ 15 h 19"/>
                <a:gd name="T8" fmla="*/ 1163 w 1163"/>
                <a:gd name="T9" fmla="*/ 0 h 19"/>
              </a:gdLst>
              <a:ahLst/>
              <a:cxnLst>
                <a:cxn ang="0">
                  <a:pos x="T0" y="T1"/>
                </a:cxn>
                <a:cxn ang="0">
                  <a:pos x="T2" y="T3"/>
                </a:cxn>
                <a:cxn ang="0">
                  <a:pos x="T4" y="T5"/>
                </a:cxn>
                <a:cxn ang="0">
                  <a:pos x="T6" y="T7"/>
                </a:cxn>
                <a:cxn ang="0">
                  <a:pos x="T8" y="T9"/>
                </a:cxn>
              </a:cxnLst>
              <a:rect l="0" t="0" r="r" b="b"/>
              <a:pathLst>
                <a:path w="1163" h="19">
                  <a:moveTo>
                    <a:pt x="1163" y="0"/>
                  </a:moveTo>
                  <a:lnTo>
                    <a:pt x="0" y="2"/>
                  </a:lnTo>
                  <a:lnTo>
                    <a:pt x="0" y="19"/>
                  </a:lnTo>
                  <a:lnTo>
                    <a:pt x="1163" y="15"/>
                  </a:lnTo>
                  <a:lnTo>
                    <a:pt x="11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08" name="Rectangle 148"/>
            <p:cNvSpPr>
              <a:spLocks noChangeArrowheads="1"/>
            </p:cNvSpPr>
            <p:nvPr/>
          </p:nvSpPr>
          <p:spPr bwMode="auto">
            <a:xfrm>
              <a:off x="815" y="1180"/>
              <a:ext cx="67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09" name="Rectangle 149"/>
            <p:cNvSpPr>
              <a:spLocks noChangeArrowheads="1"/>
            </p:cNvSpPr>
            <p:nvPr/>
          </p:nvSpPr>
          <p:spPr bwMode="auto">
            <a:xfrm>
              <a:off x="819" y="1219"/>
              <a:ext cx="67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10" name="Rectangle 150"/>
            <p:cNvSpPr>
              <a:spLocks noChangeArrowheads="1"/>
            </p:cNvSpPr>
            <p:nvPr/>
          </p:nvSpPr>
          <p:spPr bwMode="auto">
            <a:xfrm>
              <a:off x="824" y="1258"/>
              <a:ext cx="669"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11" name="Rectangle 151"/>
            <p:cNvSpPr>
              <a:spLocks noChangeArrowheads="1"/>
            </p:cNvSpPr>
            <p:nvPr/>
          </p:nvSpPr>
          <p:spPr bwMode="auto">
            <a:xfrm>
              <a:off x="828" y="1297"/>
              <a:ext cx="665"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12" name="Rectangle 152"/>
            <p:cNvSpPr>
              <a:spLocks noChangeArrowheads="1"/>
            </p:cNvSpPr>
            <p:nvPr/>
          </p:nvSpPr>
          <p:spPr bwMode="auto">
            <a:xfrm>
              <a:off x="819" y="1336"/>
              <a:ext cx="67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13" name="Rectangle 153"/>
            <p:cNvSpPr>
              <a:spLocks noChangeArrowheads="1"/>
            </p:cNvSpPr>
            <p:nvPr/>
          </p:nvSpPr>
          <p:spPr bwMode="auto">
            <a:xfrm>
              <a:off x="819" y="1371"/>
              <a:ext cx="67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14" name="Rectangle 154"/>
            <p:cNvSpPr>
              <a:spLocks noChangeArrowheads="1"/>
            </p:cNvSpPr>
            <p:nvPr/>
          </p:nvSpPr>
          <p:spPr bwMode="auto">
            <a:xfrm>
              <a:off x="824" y="1410"/>
              <a:ext cx="67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15" name="Rectangle 155"/>
            <p:cNvSpPr>
              <a:spLocks noChangeArrowheads="1"/>
            </p:cNvSpPr>
            <p:nvPr/>
          </p:nvSpPr>
          <p:spPr bwMode="auto">
            <a:xfrm>
              <a:off x="1231" y="1123"/>
              <a:ext cx="110" cy="255"/>
            </a:xfrm>
            <a:prstGeom prst="rect">
              <a:avLst/>
            </a:prstGeom>
            <a:solidFill>
              <a:srgbClr val="007F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16" name="Freeform 156"/>
            <p:cNvSpPr>
              <a:spLocks/>
            </p:cNvSpPr>
            <p:nvPr/>
          </p:nvSpPr>
          <p:spPr bwMode="auto">
            <a:xfrm>
              <a:off x="1231" y="1119"/>
              <a:ext cx="114" cy="8"/>
            </a:xfrm>
            <a:custGeom>
              <a:avLst/>
              <a:gdLst>
                <a:gd name="T0" fmla="*/ 227 w 227"/>
                <a:gd name="T1" fmla="*/ 8 h 15"/>
                <a:gd name="T2" fmla="*/ 219 w 227"/>
                <a:gd name="T3" fmla="*/ 0 h 15"/>
                <a:gd name="T4" fmla="*/ 0 w 227"/>
                <a:gd name="T5" fmla="*/ 0 h 15"/>
                <a:gd name="T6" fmla="*/ 0 w 227"/>
                <a:gd name="T7" fmla="*/ 15 h 15"/>
                <a:gd name="T8" fmla="*/ 219 w 227"/>
                <a:gd name="T9" fmla="*/ 15 h 15"/>
                <a:gd name="T10" fmla="*/ 212 w 227"/>
                <a:gd name="T11" fmla="*/ 8 h 15"/>
                <a:gd name="T12" fmla="*/ 227 w 227"/>
                <a:gd name="T13" fmla="*/ 8 h 15"/>
                <a:gd name="T14" fmla="*/ 227 w 227"/>
                <a:gd name="T15" fmla="*/ 0 h 15"/>
                <a:gd name="T16" fmla="*/ 219 w 227"/>
                <a:gd name="T17" fmla="*/ 0 h 15"/>
                <a:gd name="T18" fmla="*/ 227 w 227"/>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5">
                  <a:moveTo>
                    <a:pt x="227" y="8"/>
                  </a:moveTo>
                  <a:lnTo>
                    <a:pt x="219" y="0"/>
                  </a:lnTo>
                  <a:lnTo>
                    <a:pt x="0" y="0"/>
                  </a:lnTo>
                  <a:lnTo>
                    <a:pt x="0" y="15"/>
                  </a:lnTo>
                  <a:lnTo>
                    <a:pt x="219" y="15"/>
                  </a:lnTo>
                  <a:lnTo>
                    <a:pt x="212" y="8"/>
                  </a:lnTo>
                  <a:lnTo>
                    <a:pt x="227" y="8"/>
                  </a:lnTo>
                  <a:lnTo>
                    <a:pt x="227" y="0"/>
                  </a:lnTo>
                  <a:lnTo>
                    <a:pt x="219" y="0"/>
                  </a:lnTo>
                  <a:lnTo>
                    <a:pt x="227"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17" name="Freeform 157"/>
            <p:cNvSpPr>
              <a:spLocks/>
            </p:cNvSpPr>
            <p:nvPr/>
          </p:nvSpPr>
          <p:spPr bwMode="auto">
            <a:xfrm>
              <a:off x="1337" y="1123"/>
              <a:ext cx="8" cy="259"/>
            </a:xfrm>
            <a:custGeom>
              <a:avLst/>
              <a:gdLst>
                <a:gd name="T0" fmla="*/ 7 w 15"/>
                <a:gd name="T1" fmla="*/ 517 h 517"/>
                <a:gd name="T2" fmla="*/ 15 w 15"/>
                <a:gd name="T3" fmla="*/ 509 h 517"/>
                <a:gd name="T4" fmla="*/ 15 w 15"/>
                <a:gd name="T5" fmla="*/ 0 h 517"/>
                <a:gd name="T6" fmla="*/ 0 w 15"/>
                <a:gd name="T7" fmla="*/ 0 h 517"/>
                <a:gd name="T8" fmla="*/ 0 w 15"/>
                <a:gd name="T9" fmla="*/ 509 h 517"/>
                <a:gd name="T10" fmla="*/ 7 w 15"/>
                <a:gd name="T11" fmla="*/ 502 h 517"/>
                <a:gd name="T12" fmla="*/ 7 w 15"/>
                <a:gd name="T13" fmla="*/ 517 h 517"/>
                <a:gd name="T14" fmla="*/ 15 w 15"/>
                <a:gd name="T15" fmla="*/ 517 h 517"/>
                <a:gd name="T16" fmla="*/ 15 w 15"/>
                <a:gd name="T17" fmla="*/ 509 h 517"/>
                <a:gd name="T18" fmla="*/ 7 w 15"/>
                <a:gd name="T19"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7" y="517"/>
                  </a:moveTo>
                  <a:lnTo>
                    <a:pt x="15" y="509"/>
                  </a:lnTo>
                  <a:lnTo>
                    <a:pt x="15" y="0"/>
                  </a:lnTo>
                  <a:lnTo>
                    <a:pt x="0" y="0"/>
                  </a:lnTo>
                  <a:lnTo>
                    <a:pt x="0" y="509"/>
                  </a:lnTo>
                  <a:lnTo>
                    <a:pt x="7" y="502"/>
                  </a:lnTo>
                  <a:lnTo>
                    <a:pt x="7" y="517"/>
                  </a:lnTo>
                  <a:lnTo>
                    <a:pt x="15" y="517"/>
                  </a:lnTo>
                  <a:lnTo>
                    <a:pt x="15" y="509"/>
                  </a:lnTo>
                  <a:lnTo>
                    <a:pt x="7" y="5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18" name="Freeform 158"/>
            <p:cNvSpPr>
              <a:spLocks/>
            </p:cNvSpPr>
            <p:nvPr/>
          </p:nvSpPr>
          <p:spPr bwMode="auto">
            <a:xfrm>
              <a:off x="1228" y="1375"/>
              <a:ext cx="113" cy="7"/>
            </a:xfrm>
            <a:custGeom>
              <a:avLst/>
              <a:gdLst>
                <a:gd name="T0" fmla="*/ 0 w 226"/>
                <a:gd name="T1" fmla="*/ 7 h 15"/>
                <a:gd name="T2" fmla="*/ 7 w 226"/>
                <a:gd name="T3" fmla="*/ 15 h 15"/>
                <a:gd name="T4" fmla="*/ 226 w 226"/>
                <a:gd name="T5" fmla="*/ 15 h 15"/>
                <a:gd name="T6" fmla="*/ 226 w 226"/>
                <a:gd name="T7" fmla="*/ 0 h 15"/>
                <a:gd name="T8" fmla="*/ 7 w 226"/>
                <a:gd name="T9" fmla="*/ 0 h 15"/>
                <a:gd name="T10" fmla="*/ 15 w 226"/>
                <a:gd name="T11" fmla="*/ 7 h 15"/>
                <a:gd name="T12" fmla="*/ 0 w 226"/>
                <a:gd name="T13" fmla="*/ 7 h 15"/>
                <a:gd name="T14" fmla="*/ 0 w 226"/>
                <a:gd name="T15" fmla="*/ 15 h 15"/>
                <a:gd name="T16" fmla="*/ 7 w 226"/>
                <a:gd name="T17" fmla="*/ 15 h 15"/>
                <a:gd name="T18" fmla="*/ 0 w 22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5">
                  <a:moveTo>
                    <a:pt x="0" y="7"/>
                  </a:moveTo>
                  <a:lnTo>
                    <a:pt x="7" y="15"/>
                  </a:lnTo>
                  <a:lnTo>
                    <a:pt x="226" y="15"/>
                  </a:lnTo>
                  <a:lnTo>
                    <a:pt x="226"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19" name="Freeform 159"/>
            <p:cNvSpPr>
              <a:spLocks/>
            </p:cNvSpPr>
            <p:nvPr/>
          </p:nvSpPr>
          <p:spPr bwMode="auto">
            <a:xfrm>
              <a:off x="1228" y="1119"/>
              <a:ext cx="7" cy="259"/>
            </a:xfrm>
            <a:custGeom>
              <a:avLst/>
              <a:gdLst>
                <a:gd name="T0" fmla="*/ 7 w 15"/>
                <a:gd name="T1" fmla="*/ 0 h 517"/>
                <a:gd name="T2" fmla="*/ 0 w 15"/>
                <a:gd name="T3" fmla="*/ 8 h 517"/>
                <a:gd name="T4" fmla="*/ 0 w 15"/>
                <a:gd name="T5" fmla="*/ 517 h 517"/>
                <a:gd name="T6" fmla="*/ 15 w 15"/>
                <a:gd name="T7" fmla="*/ 517 h 517"/>
                <a:gd name="T8" fmla="*/ 15 w 15"/>
                <a:gd name="T9" fmla="*/ 8 h 517"/>
                <a:gd name="T10" fmla="*/ 7 w 15"/>
                <a:gd name="T11" fmla="*/ 15 h 517"/>
                <a:gd name="T12" fmla="*/ 7 w 15"/>
                <a:gd name="T13" fmla="*/ 0 h 517"/>
                <a:gd name="T14" fmla="*/ 0 w 15"/>
                <a:gd name="T15" fmla="*/ 0 h 517"/>
                <a:gd name="T16" fmla="*/ 0 w 15"/>
                <a:gd name="T17" fmla="*/ 8 h 517"/>
                <a:gd name="T18" fmla="*/ 7 w 15"/>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7" y="0"/>
                  </a:moveTo>
                  <a:lnTo>
                    <a:pt x="0" y="8"/>
                  </a:lnTo>
                  <a:lnTo>
                    <a:pt x="0" y="517"/>
                  </a:lnTo>
                  <a:lnTo>
                    <a:pt x="15" y="517"/>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20" name="Rectangle 160"/>
            <p:cNvSpPr>
              <a:spLocks noChangeArrowheads="1"/>
            </p:cNvSpPr>
            <p:nvPr/>
          </p:nvSpPr>
          <p:spPr bwMode="auto">
            <a:xfrm>
              <a:off x="1185" y="1123"/>
              <a:ext cx="49" cy="255"/>
            </a:xfrm>
            <a:prstGeom prst="rect">
              <a:avLst/>
            </a:prstGeom>
            <a:solidFill>
              <a:srgbClr val="003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21" name="Freeform 161"/>
            <p:cNvSpPr>
              <a:spLocks/>
            </p:cNvSpPr>
            <p:nvPr/>
          </p:nvSpPr>
          <p:spPr bwMode="auto">
            <a:xfrm>
              <a:off x="1185" y="1119"/>
              <a:ext cx="53" cy="8"/>
            </a:xfrm>
            <a:custGeom>
              <a:avLst/>
              <a:gdLst>
                <a:gd name="T0" fmla="*/ 106 w 106"/>
                <a:gd name="T1" fmla="*/ 8 h 15"/>
                <a:gd name="T2" fmla="*/ 97 w 106"/>
                <a:gd name="T3" fmla="*/ 0 h 15"/>
                <a:gd name="T4" fmla="*/ 0 w 106"/>
                <a:gd name="T5" fmla="*/ 0 h 15"/>
                <a:gd name="T6" fmla="*/ 0 w 106"/>
                <a:gd name="T7" fmla="*/ 15 h 15"/>
                <a:gd name="T8" fmla="*/ 97 w 106"/>
                <a:gd name="T9" fmla="*/ 15 h 15"/>
                <a:gd name="T10" fmla="*/ 89 w 106"/>
                <a:gd name="T11" fmla="*/ 8 h 15"/>
                <a:gd name="T12" fmla="*/ 106 w 106"/>
                <a:gd name="T13" fmla="*/ 8 h 15"/>
                <a:gd name="T14" fmla="*/ 106 w 106"/>
                <a:gd name="T15" fmla="*/ 0 h 15"/>
                <a:gd name="T16" fmla="*/ 97 w 106"/>
                <a:gd name="T17" fmla="*/ 0 h 15"/>
                <a:gd name="T18" fmla="*/ 106 w 106"/>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106" y="8"/>
                  </a:moveTo>
                  <a:lnTo>
                    <a:pt x="97" y="0"/>
                  </a:lnTo>
                  <a:lnTo>
                    <a:pt x="0" y="0"/>
                  </a:lnTo>
                  <a:lnTo>
                    <a:pt x="0" y="15"/>
                  </a:lnTo>
                  <a:lnTo>
                    <a:pt x="97" y="15"/>
                  </a:lnTo>
                  <a:lnTo>
                    <a:pt x="89" y="8"/>
                  </a:lnTo>
                  <a:lnTo>
                    <a:pt x="106" y="8"/>
                  </a:lnTo>
                  <a:lnTo>
                    <a:pt x="106" y="0"/>
                  </a:lnTo>
                  <a:lnTo>
                    <a:pt x="97" y="0"/>
                  </a:lnTo>
                  <a:lnTo>
                    <a:pt x="10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22" name="Freeform 162"/>
            <p:cNvSpPr>
              <a:spLocks/>
            </p:cNvSpPr>
            <p:nvPr/>
          </p:nvSpPr>
          <p:spPr bwMode="auto">
            <a:xfrm>
              <a:off x="1230" y="1123"/>
              <a:ext cx="8" cy="259"/>
            </a:xfrm>
            <a:custGeom>
              <a:avLst/>
              <a:gdLst>
                <a:gd name="T0" fmla="*/ 8 w 17"/>
                <a:gd name="T1" fmla="*/ 517 h 517"/>
                <a:gd name="T2" fmla="*/ 17 w 17"/>
                <a:gd name="T3" fmla="*/ 509 h 517"/>
                <a:gd name="T4" fmla="*/ 17 w 17"/>
                <a:gd name="T5" fmla="*/ 0 h 517"/>
                <a:gd name="T6" fmla="*/ 0 w 17"/>
                <a:gd name="T7" fmla="*/ 0 h 517"/>
                <a:gd name="T8" fmla="*/ 0 w 17"/>
                <a:gd name="T9" fmla="*/ 509 h 517"/>
                <a:gd name="T10" fmla="*/ 8 w 17"/>
                <a:gd name="T11" fmla="*/ 502 h 517"/>
                <a:gd name="T12" fmla="*/ 8 w 17"/>
                <a:gd name="T13" fmla="*/ 517 h 517"/>
                <a:gd name="T14" fmla="*/ 17 w 17"/>
                <a:gd name="T15" fmla="*/ 517 h 517"/>
                <a:gd name="T16" fmla="*/ 17 w 17"/>
                <a:gd name="T17" fmla="*/ 509 h 517"/>
                <a:gd name="T18" fmla="*/ 8 w 17"/>
                <a:gd name="T19"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517">
                  <a:moveTo>
                    <a:pt x="8" y="517"/>
                  </a:moveTo>
                  <a:lnTo>
                    <a:pt x="17" y="509"/>
                  </a:lnTo>
                  <a:lnTo>
                    <a:pt x="17" y="0"/>
                  </a:lnTo>
                  <a:lnTo>
                    <a:pt x="0" y="0"/>
                  </a:lnTo>
                  <a:lnTo>
                    <a:pt x="0" y="509"/>
                  </a:lnTo>
                  <a:lnTo>
                    <a:pt x="8" y="502"/>
                  </a:lnTo>
                  <a:lnTo>
                    <a:pt x="8" y="517"/>
                  </a:lnTo>
                  <a:lnTo>
                    <a:pt x="17" y="517"/>
                  </a:lnTo>
                  <a:lnTo>
                    <a:pt x="17" y="509"/>
                  </a:lnTo>
                  <a:lnTo>
                    <a:pt x="8" y="5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23" name="Freeform 163"/>
            <p:cNvSpPr>
              <a:spLocks/>
            </p:cNvSpPr>
            <p:nvPr/>
          </p:nvSpPr>
          <p:spPr bwMode="auto">
            <a:xfrm>
              <a:off x="1181" y="1375"/>
              <a:ext cx="53" cy="7"/>
            </a:xfrm>
            <a:custGeom>
              <a:avLst/>
              <a:gdLst>
                <a:gd name="T0" fmla="*/ 0 w 106"/>
                <a:gd name="T1" fmla="*/ 7 h 15"/>
                <a:gd name="T2" fmla="*/ 9 w 106"/>
                <a:gd name="T3" fmla="*/ 15 h 15"/>
                <a:gd name="T4" fmla="*/ 106 w 106"/>
                <a:gd name="T5" fmla="*/ 15 h 15"/>
                <a:gd name="T6" fmla="*/ 106 w 106"/>
                <a:gd name="T7" fmla="*/ 0 h 15"/>
                <a:gd name="T8" fmla="*/ 9 w 106"/>
                <a:gd name="T9" fmla="*/ 0 h 15"/>
                <a:gd name="T10" fmla="*/ 15 w 106"/>
                <a:gd name="T11" fmla="*/ 7 h 15"/>
                <a:gd name="T12" fmla="*/ 0 w 106"/>
                <a:gd name="T13" fmla="*/ 7 h 15"/>
                <a:gd name="T14" fmla="*/ 0 w 106"/>
                <a:gd name="T15" fmla="*/ 15 h 15"/>
                <a:gd name="T16" fmla="*/ 9 w 106"/>
                <a:gd name="T17" fmla="*/ 15 h 15"/>
                <a:gd name="T18" fmla="*/ 0 w 10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0" y="7"/>
                  </a:moveTo>
                  <a:lnTo>
                    <a:pt x="9" y="15"/>
                  </a:lnTo>
                  <a:lnTo>
                    <a:pt x="106" y="15"/>
                  </a:lnTo>
                  <a:lnTo>
                    <a:pt x="106" y="0"/>
                  </a:lnTo>
                  <a:lnTo>
                    <a:pt x="9" y="0"/>
                  </a:lnTo>
                  <a:lnTo>
                    <a:pt x="15" y="7"/>
                  </a:lnTo>
                  <a:lnTo>
                    <a:pt x="0" y="7"/>
                  </a:lnTo>
                  <a:lnTo>
                    <a:pt x="0" y="15"/>
                  </a:lnTo>
                  <a:lnTo>
                    <a:pt x="9"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24" name="Freeform 164"/>
            <p:cNvSpPr>
              <a:spLocks/>
            </p:cNvSpPr>
            <p:nvPr/>
          </p:nvSpPr>
          <p:spPr bwMode="auto">
            <a:xfrm>
              <a:off x="1181" y="1119"/>
              <a:ext cx="8" cy="259"/>
            </a:xfrm>
            <a:custGeom>
              <a:avLst/>
              <a:gdLst>
                <a:gd name="T0" fmla="*/ 9 w 15"/>
                <a:gd name="T1" fmla="*/ 0 h 517"/>
                <a:gd name="T2" fmla="*/ 0 w 15"/>
                <a:gd name="T3" fmla="*/ 8 h 517"/>
                <a:gd name="T4" fmla="*/ 0 w 15"/>
                <a:gd name="T5" fmla="*/ 517 h 517"/>
                <a:gd name="T6" fmla="*/ 15 w 15"/>
                <a:gd name="T7" fmla="*/ 517 h 517"/>
                <a:gd name="T8" fmla="*/ 15 w 15"/>
                <a:gd name="T9" fmla="*/ 8 h 517"/>
                <a:gd name="T10" fmla="*/ 9 w 15"/>
                <a:gd name="T11" fmla="*/ 15 h 517"/>
                <a:gd name="T12" fmla="*/ 9 w 15"/>
                <a:gd name="T13" fmla="*/ 0 h 517"/>
                <a:gd name="T14" fmla="*/ 0 w 15"/>
                <a:gd name="T15" fmla="*/ 0 h 517"/>
                <a:gd name="T16" fmla="*/ 0 w 15"/>
                <a:gd name="T17" fmla="*/ 8 h 517"/>
                <a:gd name="T18" fmla="*/ 9 w 15"/>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9" y="0"/>
                  </a:moveTo>
                  <a:lnTo>
                    <a:pt x="0" y="8"/>
                  </a:lnTo>
                  <a:lnTo>
                    <a:pt x="0" y="517"/>
                  </a:lnTo>
                  <a:lnTo>
                    <a:pt x="15" y="517"/>
                  </a:lnTo>
                  <a:lnTo>
                    <a:pt x="15" y="8"/>
                  </a:lnTo>
                  <a:lnTo>
                    <a:pt x="9" y="15"/>
                  </a:lnTo>
                  <a:lnTo>
                    <a:pt x="9" y="0"/>
                  </a:lnTo>
                  <a:lnTo>
                    <a:pt x="0" y="0"/>
                  </a:lnTo>
                  <a:lnTo>
                    <a:pt x="0" y="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25" name="Rectangle 165"/>
            <p:cNvSpPr>
              <a:spLocks noChangeArrowheads="1"/>
            </p:cNvSpPr>
            <p:nvPr/>
          </p:nvSpPr>
          <p:spPr bwMode="auto">
            <a:xfrm>
              <a:off x="1338" y="1123"/>
              <a:ext cx="50" cy="254"/>
            </a:xfrm>
            <a:prstGeom prst="rect">
              <a:avLst/>
            </a:prstGeom>
            <a:solidFill>
              <a:srgbClr val="003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26" name="Freeform 166"/>
            <p:cNvSpPr>
              <a:spLocks/>
            </p:cNvSpPr>
            <p:nvPr/>
          </p:nvSpPr>
          <p:spPr bwMode="auto">
            <a:xfrm>
              <a:off x="1338" y="1119"/>
              <a:ext cx="53" cy="7"/>
            </a:xfrm>
            <a:custGeom>
              <a:avLst/>
              <a:gdLst>
                <a:gd name="T0" fmla="*/ 106 w 106"/>
                <a:gd name="T1" fmla="*/ 8 h 15"/>
                <a:gd name="T2" fmla="*/ 99 w 106"/>
                <a:gd name="T3" fmla="*/ 0 h 15"/>
                <a:gd name="T4" fmla="*/ 0 w 106"/>
                <a:gd name="T5" fmla="*/ 0 h 15"/>
                <a:gd name="T6" fmla="*/ 0 w 106"/>
                <a:gd name="T7" fmla="*/ 15 h 15"/>
                <a:gd name="T8" fmla="*/ 99 w 106"/>
                <a:gd name="T9" fmla="*/ 15 h 15"/>
                <a:gd name="T10" fmla="*/ 91 w 106"/>
                <a:gd name="T11" fmla="*/ 8 h 15"/>
                <a:gd name="T12" fmla="*/ 106 w 106"/>
                <a:gd name="T13" fmla="*/ 8 h 15"/>
                <a:gd name="T14" fmla="*/ 106 w 106"/>
                <a:gd name="T15" fmla="*/ 0 h 15"/>
                <a:gd name="T16" fmla="*/ 99 w 106"/>
                <a:gd name="T17" fmla="*/ 0 h 15"/>
                <a:gd name="T18" fmla="*/ 106 w 106"/>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106" y="8"/>
                  </a:moveTo>
                  <a:lnTo>
                    <a:pt x="99" y="0"/>
                  </a:lnTo>
                  <a:lnTo>
                    <a:pt x="0" y="0"/>
                  </a:lnTo>
                  <a:lnTo>
                    <a:pt x="0" y="15"/>
                  </a:lnTo>
                  <a:lnTo>
                    <a:pt x="99" y="15"/>
                  </a:lnTo>
                  <a:lnTo>
                    <a:pt x="91" y="8"/>
                  </a:lnTo>
                  <a:lnTo>
                    <a:pt x="106" y="8"/>
                  </a:lnTo>
                  <a:lnTo>
                    <a:pt x="106" y="0"/>
                  </a:lnTo>
                  <a:lnTo>
                    <a:pt x="99" y="0"/>
                  </a:lnTo>
                  <a:lnTo>
                    <a:pt x="10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27" name="Freeform 167"/>
            <p:cNvSpPr>
              <a:spLocks/>
            </p:cNvSpPr>
            <p:nvPr/>
          </p:nvSpPr>
          <p:spPr bwMode="auto">
            <a:xfrm>
              <a:off x="1384" y="1123"/>
              <a:ext cx="7" cy="258"/>
            </a:xfrm>
            <a:custGeom>
              <a:avLst/>
              <a:gdLst>
                <a:gd name="T0" fmla="*/ 8 w 15"/>
                <a:gd name="T1" fmla="*/ 517 h 517"/>
                <a:gd name="T2" fmla="*/ 15 w 15"/>
                <a:gd name="T3" fmla="*/ 509 h 517"/>
                <a:gd name="T4" fmla="*/ 15 w 15"/>
                <a:gd name="T5" fmla="*/ 0 h 517"/>
                <a:gd name="T6" fmla="*/ 0 w 15"/>
                <a:gd name="T7" fmla="*/ 0 h 517"/>
                <a:gd name="T8" fmla="*/ 0 w 15"/>
                <a:gd name="T9" fmla="*/ 509 h 517"/>
                <a:gd name="T10" fmla="*/ 8 w 15"/>
                <a:gd name="T11" fmla="*/ 502 h 517"/>
                <a:gd name="T12" fmla="*/ 8 w 15"/>
                <a:gd name="T13" fmla="*/ 517 h 517"/>
                <a:gd name="T14" fmla="*/ 15 w 15"/>
                <a:gd name="T15" fmla="*/ 517 h 517"/>
                <a:gd name="T16" fmla="*/ 15 w 15"/>
                <a:gd name="T17" fmla="*/ 509 h 517"/>
                <a:gd name="T18" fmla="*/ 8 w 15"/>
                <a:gd name="T19"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8" y="517"/>
                  </a:moveTo>
                  <a:lnTo>
                    <a:pt x="15" y="509"/>
                  </a:lnTo>
                  <a:lnTo>
                    <a:pt x="15" y="0"/>
                  </a:lnTo>
                  <a:lnTo>
                    <a:pt x="0" y="0"/>
                  </a:lnTo>
                  <a:lnTo>
                    <a:pt x="0" y="509"/>
                  </a:lnTo>
                  <a:lnTo>
                    <a:pt x="8" y="502"/>
                  </a:lnTo>
                  <a:lnTo>
                    <a:pt x="8" y="517"/>
                  </a:lnTo>
                  <a:lnTo>
                    <a:pt x="15" y="517"/>
                  </a:lnTo>
                  <a:lnTo>
                    <a:pt x="15" y="509"/>
                  </a:lnTo>
                  <a:lnTo>
                    <a:pt x="8" y="5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28" name="Freeform 168"/>
            <p:cNvSpPr>
              <a:spLocks/>
            </p:cNvSpPr>
            <p:nvPr/>
          </p:nvSpPr>
          <p:spPr bwMode="auto">
            <a:xfrm>
              <a:off x="1335" y="1374"/>
              <a:ext cx="53" cy="7"/>
            </a:xfrm>
            <a:custGeom>
              <a:avLst/>
              <a:gdLst>
                <a:gd name="T0" fmla="*/ 0 w 106"/>
                <a:gd name="T1" fmla="*/ 7 h 15"/>
                <a:gd name="T2" fmla="*/ 7 w 106"/>
                <a:gd name="T3" fmla="*/ 15 h 15"/>
                <a:gd name="T4" fmla="*/ 106 w 106"/>
                <a:gd name="T5" fmla="*/ 15 h 15"/>
                <a:gd name="T6" fmla="*/ 106 w 106"/>
                <a:gd name="T7" fmla="*/ 0 h 15"/>
                <a:gd name="T8" fmla="*/ 7 w 106"/>
                <a:gd name="T9" fmla="*/ 0 h 15"/>
                <a:gd name="T10" fmla="*/ 15 w 106"/>
                <a:gd name="T11" fmla="*/ 7 h 15"/>
                <a:gd name="T12" fmla="*/ 0 w 106"/>
                <a:gd name="T13" fmla="*/ 7 h 15"/>
                <a:gd name="T14" fmla="*/ 0 w 106"/>
                <a:gd name="T15" fmla="*/ 15 h 15"/>
                <a:gd name="T16" fmla="*/ 7 w 106"/>
                <a:gd name="T17" fmla="*/ 15 h 15"/>
                <a:gd name="T18" fmla="*/ 0 w 10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0" y="7"/>
                  </a:moveTo>
                  <a:lnTo>
                    <a:pt x="7" y="15"/>
                  </a:lnTo>
                  <a:lnTo>
                    <a:pt x="106" y="15"/>
                  </a:lnTo>
                  <a:lnTo>
                    <a:pt x="106"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29" name="Freeform 169"/>
            <p:cNvSpPr>
              <a:spLocks/>
            </p:cNvSpPr>
            <p:nvPr/>
          </p:nvSpPr>
          <p:spPr bwMode="auto">
            <a:xfrm>
              <a:off x="1335" y="1119"/>
              <a:ext cx="8" cy="258"/>
            </a:xfrm>
            <a:custGeom>
              <a:avLst/>
              <a:gdLst>
                <a:gd name="T0" fmla="*/ 7 w 15"/>
                <a:gd name="T1" fmla="*/ 0 h 517"/>
                <a:gd name="T2" fmla="*/ 0 w 15"/>
                <a:gd name="T3" fmla="*/ 8 h 517"/>
                <a:gd name="T4" fmla="*/ 0 w 15"/>
                <a:gd name="T5" fmla="*/ 517 h 517"/>
                <a:gd name="T6" fmla="*/ 15 w 15"/>
                <a:gd name="T7" fmla="*/ 517 h 517"/>
                <a:gd name="T8" fmla="*/ 15 w 15"/>
                <a:gd name="T9" fmla="*/ 8 h 517"/>
                <a:gd name="T10" fmla="*/ 7 w 15"/>
                <a:gd name="T11" fmla="*/ 15 h 517"/>
                <a:gd name="T12" fmla="*/ 7 w 15"/>
                <a:gd name="T13" fmla="*/ 0 h 517"/>
                <a:gd name="T14" fmla="*/ 0 w 15"/>
                <a:gd name="T15" fmla="*/ 0 h 517"/>
                <a:gd name="T16" fmla="*/ 0 w 15"/>
                <a:gd name="T17" fmla="*/ 8 h 517"/>
                <a:gd name="T18" fmla="*/ 7 w 15"/>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7" y="0"/>
                  </a:moveTo>
                  <a:lnTo>
                    <a:pt x="0" y="8"/>
                  </a:lnTo>
                  <a:lnTo>
                    <a:pt x="0" y="517"/>
                  </a:lnTo>
                  <a:lnTo>
                    <a:pt x="15" y="517"/>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30" name="Rectangle 170"/>
            <p:cNvSpPr>
              <a:spLocks noChangeArrowheads="1"/>
            </p:cNvSpPr>
            <p:nvPr/>
          </p:nvSpPr>
          <p:spPr bwMode="auto">
            <a:xfrm>
              <a:off x="1242" y="1138"/>
              <a:ext cx="87" cy="98"/>
            </a:xfrm>
            <a:prstGeom prst="rect">
              <a:avLst/>
            </a:prstGeom>
            <a:solidFill>
              <a:srgbClr val="C6E0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31" name="Freeform 171"/>
            <p:cNvSpPr>
              <a:spLocks/>
            </p:cNvSpPr>
            <p:nvPr/>
          </p:nvSpPr>
          <p:spPr bwMode="auto">
            <a:xfrm>
              <a:off x="1242" y="1135"/>
              <a:ext cx="91" cy="7"/>
            </a:xfrm>
            <a:custGeom>
              <a:avLst/>
              <a:gdLst>
                <a:gd name="T0" fmla="*/ 184 w 184"/>
                <a:gd name="T1" fmla="*/ 7 h 15"/>
                <a:gd name="T2" fmla="*/ 176 w 184"/>
                <a:gd name="T3" fmla="*/ 0 h 15"/>
                <a:gd name="T4" fmla="*/ 0 w 184"/>
                <a:gd name="T5" fmla="*/ 0 h 15"/>
                <a:gd name="T6" fmla="*/ 0 w 184"/>
                <a:gd name="T7" fmla="*/ 15 h 15"/>
                <a:gd name="T8" fmla="*/ 176 w 184"/>
                <a:gd name="T9" fmla="*/ 15 h 15"/>
                <a:gd name="T10" fmla="*/ 169 w 184"/>
                <a:gd name="T11" fmla="*/ 7 h 15"/>
                <a:gd name="T12" fmla="*/ 184 w 184"/>
                <a:gd name="T13" fmla="*/ 7 h 15"/>
                <a:gd name="T14" fmla="*/ 184 w 184"/>
                <a:gd name="T15" fmla="*/ 0 h 15"/>
                <a:gd name="T16" fmla="*/ 176 w 184"/>
                <a:gd name="T17" fmla="*/ 0 h 15"/>
                <a:gd name="T18" fmla="*/ 184 w 184"/>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5">
                  <a:moveTo>
                    <a:pt x="184" y="7"/>
                  </a:moveTo>
                  <a:lnTo>
                    <a:pt x="176" y="0"/>
                  </a:lnTo>
                  <a:lnTo>
                    <a:pt x="0" y="0"/>
                  </a:lnTo>
                  <a:lnTo>
                    <a:pt x="0" y="15"/>
                  </a:lnTo>
                  <a:lnTo>
                    <a:pt x="176" y="15"/>
                  </a:lnTo>
                  <a:lnTo>
                    <a:pt x="169" y="7"/>
                  </a:lnTo>
                  <a:lnTo>
                    <a:pt x="184" y="7"/>
                  </a:lnTo>
                  <a:lnTo>
                    <a:pt x="184" y="0"/>
                  </a:lnTo>
                  <a:lnTo>
                    <a:pt x="176" y="0"/>
                  </a:lnTo>
                  <a:lnTo>
                    <a:pt x="18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32" name="Freeform 172"/>
            <p:cNvSpPr>
              <a:spLocks/>
            </p:cNvSpPr>
            <p:nvPr/>
          </p:nvSpPr>
          <p:spPr bwMode="auto">
            <a:xfrm>
              <a:off x="1326" y="1138"/>
              <a:ext cx="7" cy="102"/>
            </a:xfrm>
            <a:custGeom>
              <a:avLst/>
              <a:gdLst>
                <a:gd name="T0" fmla="*/ 7 w 15"/>
                <a:gd name="T1" fmla="*/ 204 h 204"/>
                <a:gd name="T2" fmla="*/ 15 w 15"/>
                <a:gd name="T3" fmla="*/ 196 h 204"/>
                <a:gd name="T4" fmla="*/ 15 w 15"/>
                <a:gd name="T5" fmla="*/ 0 h 204"/>
                <a:gd name="T6" fmla="*/ 0 w 15"/>
                <a:gd name="T7" fmla="*/ 0 h 204"/>
                <a:gd name="T8" fmla="*/ 0 w 15"/>
                <a:gd name="T9" fmla="*/ 196 h 204"/>
                <a:gd name="T10" fmla="*/ 7 w 15"/>
                <a:gd name="T11" fmla="*/ 189 h 204"/>
                <a:gd name="T12" fmla="*/ 7 w 15"/>
                <a:gd name="T13" fmla="*/ 204 h 204"/>
                <a:gd name="T14" fmla="*/ 15 w 15"/>
                <a:gd name="T15" fmla="*/ 204 h 204"/>
                <a:gd name="T16" fmla="*/ 15 w 15"/>
                <a:gd name="T17" fmla="*/ 196 h 204"/>
                <a:gd name="T18" fmla="*/ 7 w 15"/>
                <a:gd name="T19"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4">
                  <a:moveTo>
                    <a:pt x="7" y="204"/>
                  </a:moveTo>
                  <a:lnTo>
                    <a:pt x="15" y="196"/>
                  </a:lnTo>
                  <a:lnTo>
                    <a:pt x="15" y="0"/>
                  </a:lnTo>
                  <a:lnTo>
                    <a:pt x="0" y="0"/>
                  </a:lnTo>
                  <a:lnTo>
                    <a:pt x="0" y="196"/>
                  </a:lnTo>
                  <a:lnTo>
                    <a:pt x="7" y="189"/>
                  </a:lnTo>
                  <a:lnTo>
                    <a:pt x="7" y="204"/>
                  </a:lnTo>
                  <a:lnTo>
                    <a:pt x="15" y="204"/>
                  </a:lnTo>
                  <a:lnTo>
                    <a:pt x="15" y="196"/>
                  </a:lnTo>
                  <a:lnTo>
                    <a:pt x="7" y="2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33" name="Freeform 173"/>
            <p:cNvSpPr>
              <a:spLocks/>
            </p:cNvSpPr>
            <p:nvPr/>
          </p:nvSpPr>
          <p:spPr bwMode="auto">
            <a:xfrm>
              <a:off x="1238" y="1233"/>
              <a:ext cx="91" cy="7"/>
            </a:xfrm>
            <a:custGeom>
              <a:avLst/>
              <a:gdLst>
                <a:gd name="T0" fmla="*/ 0 w 182"/>
                <a:gd name="T1" fmla="*/ 7 h 15"/>
                <a:gd name="T2" fmla="*/ 6 w 182"/>
                <a:gd name="T3" fmla="*/ 15 h 15"/>
                <a:gd name="T4" fmla="*/ 182 w 182"/>
                <a:gd name="T5" fmla="*/ 15 h 15"/>
                <a:gd name="T6" fmla="*/ 182 w 182"/>
                <a:gd name="T7" fmla="*/ 0 h 15"/>
                <a:gd name="T8" fmla="*/ 6 w 182"/>
                <a:gd name="T9" fmla="*/ 0 h 15"/>
                <a:gd name="T10" fmla="*/ 14 w 182"/>
                <a:gd name="T11" fmla="*/ 7 h 15"/>
                <a:gd name="T12" fmla="*/ 0 w 182"/>
                <a:gd name="T13" fmla="*/ 7 h 15"/>
                <a:gd name="T14" fmla="*/ 0 w 182"/>
                <a:gd name="T15" fmla="*/ 15 h 15"/>
                <a:gd name="T16" fmla="*/ 6 w 182"/>
                <a:gd name="T17" fmla="*/ 15 h 15"/>
                <a:gd name="T18" fmla="*/ 0 w 18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 h="15">
                  <a:moveTo>
                    <a:pt x="0" y="7"/>
                  </a:moveTo>
                  <a:lnTo>
                    <a:pt x="6" y="15"/>
                  </a:lnTo>
                  <a:lnTo>
                    <a:pt x="182" y="15"/>
                  </a:lnTo>
                  <a:lnTo>
                    <a:pt x="182" y="0"/>
                  </a:lnTo>
                  <a:lnTo>
                    <a:pt x="6" y="0"/>
                  </a:lnTo>
                  <a:lnTo>
                    <a:pt x="14" y="7"/>
                  </a:lnTo>
                  <a:lnTo>
                    <a:pt x="0" y="7"/>
                  </a:lnTo>
                  <a:lnTo>
                    <a:pt x="0" y="15"/>
                  </a:lnTo>
                  <a:lnTo>
                    <a:pt x="6"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34" name="Freeform 174"/>
            <p:cNvSpPr>
              <a:spLocks/>
            </p:cNvSpPr>
            <p:nvPr/>
          </p:nvSpPr>
          <p:spPr bwMode="auto">
            <a:xfrm>
              <a:off x="1238" y="1135"/>
              <a:ext cx="8" cy="101"/>
            </a:xfrm>
            <a:custGeom>
              <a:avLst/>
              <a:gdLst>
                <a:gd name="T0" fmla="*/ 6 w 14"/>
                <a:gd name="T1" fmla="*/ 0 h 203"/>
                <a:gd name="T2" fmla="*/ 0 w 14"/>
                <a:gd name="T3" fmla="*/ 7 h 203"/>
                <a:gd name="T4" fmla="*/ 0 w 14"/>
                <a:gd name="T5" fmla="*/ 203 h 203"/>
                <a:gd name="T6" fmla="*/ 14 w 14"/>
                <a:gd name="T7" fmla="*/ 203 h 203"/>
                <a:gd name="T8" fmla="*/ 14 w 14"/>
                <a:gd name="T9" fmla="*/ 7 h 203"/>
                <a:gd name="T10" fmla="*/ 6 w 14"/>
                <a:gd name="T11" fmla="*/ 15 h 203"/>
                <a:gd name="T12" fmla="*/ 6 w 14"/>
                <a:gd name="T13" fmla="*/ 0 h 203"/>
                <a:gd name="T14" fmla="*/ 0 w 14"/>
                <a:gd name="T15" fmla="*/ 0 h 203"/>
                <a:gd name="T16" fmla="*/ 0 w 14"/>
                <a:gd name="T17" fmla="*/ 7 h 203"/>
                <a:gd name="T18" fmla="*/ 6 w 14"/>
                <a:gd name="T1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203">
                  <a:moveTo>
                    <a:pt x="6" y="0"/>
                  </a:moveTo>
                  <a:lnTo>
                    <a:pt x="0" y="7"/>
                  </a:lnTo>
                  <a:lnTo>
                    <a:pt x="0" y="203"/>
                  </a:lnTo>
                  <a:lnTo>
                    <a:pt x="14" y="203"/>
                  </a:lnTo>
                  <a:lnTo>
                    <a:pt x="14" y="7"/>
                  </a:lnTo>
                  <a:lnTo>
                    <a:pt x="6" y="15"/>
                  </a:lnTo>
                  <a:lnTo>
                    <a:pt x="6" y="0"/>
                  </a:lnTo>
                  <a:lnTo>
                    <a:pt x="0" y="0"/>
                  </a:lnTo>
                  <a:lnTo>
                    <a:pt x="0" y="7"/>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35" name="Rectangle 175"/>
            <p:cNvSpPr>
              <a:spLocks noChangeArrowheads="1"/>
            </p:cNvSpPr>
            <p:nvPr/>
          </p:nvSpPr>
          <p:spPr bwMode="auto">
            <a:xfrm>
              <a:off x="1245" y="1246"/>
              <a:ext cx="83" cy="117"/>
            </a:xfrm>
            <a:prstGeom prst="rect">
              <a:avLst/>
            </a:prstGeom>
            <a:solidFill>
              <a:srgbClr val="C6E0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36" name="Freeform 176"/>
            <p:cNvSpPr>
              <a:spLocks/>
            </p:cNvSpPr>
            <p:nvPr/>
          </p:nvSpPr>
          <p:spPr bwMode="auto">
            <a:xfrm>
              <a:off x="1245" y="1242"/>
              <a:ext cx="87" cy="8"/>
            </a:xfrm>
            <a:custGeom>
              <a:avLst/>
              <a:gdLst>
                <a:gd name="T0" fmla="*/ 174 w 174"/>
                <a:gd name="T1" fmla="*/ 8 h 16"/>
                <a:gd name="T2" fmla="*/ 167 w 174"/>
                <a:gd name="T3" fmla="*/ 0 h 16"/>
                <a:gd name="T4" fmla="*/ 0 w 174"/>
                <a:gd name="T5" fmla="*/ 0 h 16"/>
                <a:gd name="T6" fmla="*/ 0 w 174"/>
                <a:gd name="T7" fmla="*/ 16 h 16"/>
                <a:gd name="T8" fmla="*/ 167 w 174"/>
                <a:gd name="T9" fmla="*/ 16 h 16"/>
                <a:gd name="T10" fmla="*/ 159 w 174"/>
                <a:gd name="T11" fmla="*/ 8 h 16"/>
                <a:gd name="T12" fmla="*/ 174 w 174"/>
                <a:gd name="T13" fmla="*/ 8 h 16"/>
                <a:gd name="T14" fmla="*/ 174 w 174"/>
                <a:gd name="T15" fmla="*/ 0 h 16"/>
                <a:gd name="T16" fmla="*/ 167 w 174"/>
                <a:gd name="T17" fmla="*/ 0 h 16"/>
                <a:gd name="T18" fmla="*/ 174 w 174"/>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4" h="16">
                  <a:moveTo>
                    <a:pt x="174" y="8"/>
                  </a:moveTo>
                  <a:lnTo>
                    <a:pt x="167" y="0"/>
                  </a:lnTo>
                  <a:lnTo>
                    <a:pt x="0" y="0"/>
                  </a:lnTo>
                  <a:lnTo>
                    <a:pt x="0" y="16"/>
                  </a:lnTo>
                  <a:lnTo>
                    <a:pt x="167" y="16"/>
                  </a:lnTo>
                  <a:lnTo>
                    <a:pt x="159" y="8"/>
                  </a:lnTo>
                  <a:lnTo>
                    <a:pt x="174" y="8"/>
                  </a:lnTo>
                  <a:lnTo>
                    <a:pt x="174" y="0"/>
                  </a:lnTo>
                  <a:lnTo>
                    <a:pt x="167" y="0"/>
                  </a:lnTo>
                  <a:lnTo>
                    <a:pt x="17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37" name="Freeform 177"/>
            <p:cNvSpPr>
              <a:spLocks/>
            </p:cNvSpPr>
            <p:nvPr/>
          </p:nvSpPr>
          <p:spPr bwMode="auto">
            <a:xfrm>
              <a:off x="1324" y="1246"/>
              <a:ext cx="8" cy="120"/>
            </a:xfrm>
            <a:custGeom>
              <a:avLst/>
              <a:gdLst>
                <a:gd name="T0" fmla="*/ 8 w 15"/>
                <a:gd name="T1" fmla="*/ 242 h 242"/>
                <a:gd name="T2" fmla="*/ 15 w 15"/>
                <a:gd name="T3" fmla="*/ 235 h 242"/>
                <a:gd name="T4" fmla="*/ 15 w 15"/>
                <a:gd name="T5" fmla="*/ 0 h 242"/>
                <a:gd name="T6" fmla="*/ 0 w 15"/>
                <a:gd name="T7" fmla="*/ 0 h 242"/>
                <a:gd name="T8" fmla="*/ 0 w 15"/>
                <a:gd name="T9" fmla="*/ 235 h 242"/>
                <a:gd name="T10" fmla="*/ 8 w 15"/>
                <a:gd name="T11" fmla="*/ 227 h 242"/>
                <a:gd name="T12" fmla="*/ 8 w 15"/>
                <a:gd name="T13" fmla="*/ 242 h 242"/>
                <a:gd name="T14" fmla="*/ 15 w 15"/>
                <a:gd name="T15" fmla="*/ 242 h 242"/>
                <a:gd name="T16" fmla="*/ 15 w 15"/>
                <a:gd name="T17" fmla="*/ 235 h 242"/>
                <a:gd name="T18" fmla="*/ 8 w 15"/>
                <a:gd name="T1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42">
                  <a:moveTo>
                    <a:pt x="8" y="242"/>
                  </a:moveTo>
                  <a:lnTo>
                    <a:pt x="15" y="235"/>
                  </a:lnTo>
                  <a:lnTo>
                    <a:pt x="15" y="0"/>
                  </a:lnTo>
                  <a:lnTo>
                    <a:pt x="0" y="0"/>
                  </a:lnTo>
                  <a:lnTo>
                    <a:pt x="0" y="235"/>
                  </a:lnTo>
                  <a:lnTo>
                    <a:pt x="8" y="227"/>
                  </a:lnTo>
                  <a:lnTo>
                    <a:pt x="8" y="242"/>
                  </a:lnTo>
                  <a:lnTo>
                    <a:pt x="15" y="242"/>
                  </a:lnTo>
                  <a:lnTo>
                    <a:pt x="15" y="235"/>
                  </a:lnTo>
                  <a:lnTo>
                    <a:pt x="8" y="2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38" name="Freeform 178"/>
            <p:cNvSpPr>
              <a:spLocks/>
            </p:cNvSpPr>
            <p:nvPr/>
          </p:nvSpPr>
          <p:spPr bwMode="auto">
            <a:xfrm>
              <a:off x="1241" y="1359"/>
              <a:ext cx="87" cy="7"/>
            </a:xfrm>
            <a:custGeom>
              <a:avLst/>
              <a:gdLst>
                <a:gd name="T0" fmla="*/ 0 w 175"/>
                <a:gd name="T1" fmla="*/ 8 h 15"/>
                <a:gd name="T2" fmla="*/ 8 w 175"/>
                <a:gd name="T3" fmla="*/ 15 h 15"/>
                <a:gd name="T4" fmla="*/ 175 w 175"/>
                <a:gd name="T5" fmla="*/ 15 h 15"/>
                <a:gd name="T6" fmla="*/ 175 w 175"/>
                <a:gd name="T7" fmla="*/ 0 h 15"/>
                <a:gd name="T8" fmla="*/ 8 w 175"/>
                <a:gd name="T9" fmla="*/ 0 h 15"/>
                <a:gd name="T10" fmla="*/ 16 w 175"/>
                <a:gd name="T11" fmla="*/ 8 h 15"/>
                <a:gd name="T12" fmla="*/ 0 w 175"/>
                <a:gd name="T13" fmla="*/ 8 h 15"/>
                <a:gd name="T14" fmla="*/ 0 w 175"/>
                <a:gd name="T15" fmla="*/ 15 h 15"/>
                <a:gd name="T16" fmla="*/ 8 w 175"/>
                <a:gd name="T17" fmla="*/ 15 h 15"/>
                <a:gd name="T18" fmla="*/ 0 w 175"/>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5" h="15">
                  <a:moveTo>
                    <a:pt x="0" y="8"/>
                  </a:moveTo>
                  <a:lnTo>
                    <a:pt x="8" y="15"/>
                  </a:lnTo>
                  <a:lnTo>
                    <a:pt x="175" y="15"/>
                  </a:lnTo>
                  <a:lnTo>
                    <a:pt x="175" y="0"/>
                  </a:lnTo>
                  <a:lnTo>
                    <a:pt x="8" y="0"/>
                  </a:lnTo>
                  <a:lnTo>
                    <a:pt x="16"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39" name="Freeform 179"/>
            <p:cNvSpPr>
              <a:spLocks/>
            </p:cNvSpPr>
            <p:nvPr/>
          </p:nvSpPr>
          <p:spPr bwMode="auto">
            <a:xfrm>
              <a:off x="1241" y="1242"/>
              <a:ext cx="8" cy="121"/>
            </a:xfrm>
            <a:custGeom>
              <a:avLst/>
              <a:gdLst>
                <a:gd name="T0" fmla="*/ 8 w 16"/>
                <a:gd name="T1" fmla="*/ 0 h 243"/>
                <a:gd name="T2" fmla="*/ 0 w 16"/>
                <a:gd name="T3" fmla="*/ 8 h 243"/>
                <a:gd name="T4" fmla="*/ 0 w 16"/>
                <a:gd name="T5" fmla="*/ 243 h 243"/>
                <a:gd name="T6" fmla="*/ 16 w 16"/>
                <a:gd name="T7" fmla="*/ 243 h 243"/>
                <a:gd name="T8" fmla="*/ 16 w 16"/>
                <a:gd name="T9" fmla="*/ 8 h 243"/>
                <a:gd name="T10" fmla="*/ 8 w 16"/>
                <a:gd name="T11" fmla="*/ 16 h 243"/>
                <a:gd name="T12" fmla="*/ 8 w 16"/>
                <a:gd name="T13" fmla="*/ 0 h 243"/>
                <a:gd name="T14" fmla="*/ 0 w 16"/>
                <a:gd name="T15" fmla="*/ 0 h 243"/>
                <a:gd name="T16" fmla="*/ 0 w 16"/>
                <a:gd name="T17" fmla="*/ 8 h 243"/>
                <a:gd name="T18" fmla="*/ 8 w 16"/>
                <a:gd name="T19"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43">
                  <a:moveTo>
                    <a:pt x="8" y="0"/>
                  </a:moveTo>
                  <a:lnTo>
                    <a:pt x="0" y="8"/>
                  </a:lnTo>
                  <a:lnTo>
                    <a:pt x="0" y="243"/>
                  </a:lnTo>
                  <a:lnTo>
                    <a:pt x="16" y="243"/>
                  </a:lnTo>
                  <a:lnTo>
                    <a:pt x="16" y="8"/>
                  </a:lnTo>
                  <a:lnTo>
                    <a:pt x="8" y="16"/>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40" name="Rectangle 180"/>
            <p:cNvSpPr>
              <a:spLocks noChangeArrowheads="1"/>
            </p:cNvSpPr>
            <p:nvPr/>
          </p:nvSpPr>
          <p:spPr bwMode="auto">
            <a:xfrm>
              <a:off x="969" y="1124"/>
              <a:ext cx="110" cy="255"/>
            </a:xfrm>
            <a:prstGeom prst="rect">
              <a:avLst/>
            </a:prstGeom>
            <a:solidFill>
              <a:srgbClr val="007F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41" name="Freeform 181"/>
            <p:cNvSpPr>
              <a:spLocks/>
            </p:cNvSpPr>
            <p:nvPr/>
          </p:nvSpPr>
          <p:spPr bwMode="auto">
            <a:xfrm>
              <a:off x="969" y="1120"/>
              <a:ext cx="113" cy="8"/>
            </a:xfrm>
            <a:custGeom>
              <a:avLst/>
              <a:gdLst>
                <a:gd name="T0" fmla="*/ 226 w 226"/>
                <a:gd name="T1" fmla="*/ 8 h 15"/>
                <a:gd name="T2" fmla="*/ 219 w 226"/>
                <a:gd name="T3" fmla="*/ 0 h 15"/>
                <a:gd name="T4" fmla="*/ 0 w 226"/>
                <a:gd name="T5" fmla="*/ 0 h 15"/>
                <a:gd name="T6" fmla="*/ 0 w 226"/>
                <a:gd name="T7" fmla="*/ 15 h 15"/>
                <a:gd name="T8" fmla="*/ 219 w 226"/>
                <a:gd name="T9" fmla="*/ 15 h 15"/>
                <a:gd name="T10" fmla="*/ 211 w 226"/>
                <a:gd name="T11" fmla="*/ 8 h 15"/>
                <a:gd name="T12" fmla="*/ 226 w 226"/>
                <a:gd name="T13" fmla="*/ 8 h 15"/>
                <a:gd name="T14" fmla="*/ 226 w 226"/>
                <a:gd name="T15" fmla="*/ 0 h 15"/>
                <a:gd name="T16" fmla="*/ 219 w 226"/>
                <a:gd name="T17" fmla="*/ 0 h 15"/>
                <a:gd name="T18" fmla="*/ 226 w 226"/>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5">
                  <a:moveTo>
                    <a:pt x="226" y="8"/>
                  </a:moveTo>
                  <a:lnTo>
                    <a:pt x="219" y="0"/>
                  </a:lnTo>
                  <a:lnTo>
                    <a:pt x="0" y="0"/>
                  </a:lnTo>
                  <a:lnTo>
                    <a:pt x="0" y="15"/>
                  </a:lnTo>
                  <a:lnTo>
                    <a:pt x="219" y="15"/>
                  </a:lnTo>
                  <a:lnTo>
                    <a:pt x="211" y="8"/>
                  </a:lnTo>
                  <a:lnTo>
                    <a:pt x="226" y="8"/>
                  </a:lnTo>
                  <a:lnTo>
                    <a:pt x="226" y="0"/>
                  </a:lnTo>
                  <a:lnTo>
                    <a:pt x="219" y="0"/>
                  </a:lnTo>
                  <a:lnTo>
                    <a:pt x="22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42" name="Freeform 182"/>
            <p:cNvSpPr>
              <a:spLocks/>
            </p:cNvSpPr>
            <p:nvPr/>
          </p:nvSpPr>
          <p:spPr bwMode="auto">
            <a:xfrm>
              <a:off x="1075" y="1124"/>
              <a:ext cx="7" cy="259"/>
            </a:xfrm>
            <a:custGeom>
              <a:avLst/>
              <a:gdLst>
                <a:gd name="T0" fmla="*/ 8 w 15"/>
                <a:gd name="T1" fmla="*/ 517 h 517"/>
                <a:gd name="T2" fmla="*/ 15 w 15"/>
                <a:gd name="T3" fmla="*/ 509 h 517"/>
                <a:gd name="T4" fmla="*/ 15 w 15"/>
                <a:gd name="T5" fmla="*/ 0 h 517"/>
                <a:gd name="T6" fmla="*/ 0 w 15"/>
                <a:gd name="T7" fmla="*/ 0 h 517"/>
                <a:gd name="T8" fmla="*/ 0 w 15"/>
                <a:gd name="T9" fmla="*/ 509 h 517"/>
                <a:gd name="T10" fmla="*/ 8 w 15"/>
                <a:gd name="T11" fmla="*/ 502 h 517"/>
                <a:gd name="T12" fmla="*/ 8 w 15"/>
                <a:gd name="T13" fmla="*/ 517 h 517"/>
                <a:gd name="T14" fmla="*/ 15 w 15"/>
                <a:gd name="T15" fmla="*/ 517 h 517"/>
                <a:gd name="T16" fmla="*/ 15 w 15"/>
                <a:gd name="T17" fmla="*/ 509 h 517"/>
                <a:gd name="T18" fmla="*/ 8 w 15"/>
                <a:gd name="T19"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8" y="517"/>
                  </a:moveTo>
                  <a:lnTo>
                    <a:pt x="15" y="509"/>
                  </a:lnTo>
                  <a:lnTo>
                    <a:pt x="15" y="0"/>
                  </a:lnTo>
                  <a:lnTo>
                    <a:pt x="0" y="0"/>
                  </a:lnTo>
                  <a:lnTo>
                    <a:pt x="0" y="509"/>
                  </a:lnTo>
                  <a:lnTo>
                    <a:pt x="8" y="502"/>
                  </a:lnTo>
                  <a:lnTo>
                    <a:pt x="8" y="517"/>
                  </a:lnTo>
                  <a:lnTo>
                    <a:pt x="15" y="517"/>
                  </a:lnTo>
                  <a:lnTo>
                    <a:pt x="15" y="509"/>
                  </a:lnTo>
                  <a:lnTo>
                    <a:pt x="8" y="5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43" name="Freeform 183"/>
            <p:cNvSpPr>
              <a:spLocks/>
            </p:cNvSpPr>
            <p:nvPr/>
          </p:nvSpPr>
          <p:spPr bwMode="auto">
            <a:xfrm>
              <a:off x="965" y="1375"/>
              <a:ext cx="114" cy="8"/>
            </a:xfrm>
            <a:custGeom>
              <a:avLst/>
              <a:gdLst>
                <a:gd name="T0" fmla="*/ 0 w 227"/>
                <a:gd name="T1" fmla="*/ 7 h 15"/>
                <a:gd name="T2" fmla="*/ 8 w 227"/>
                <a:gd name="T3" fmla="*/ 15 h 15"/>
                <a:gd name="T4" fmla="*/ 227 w 227"/>
                <a:gd name="T5" fmla="*/ 15 h 15"/>
                <a:gd name="T6" fmla="*/ 227 w 227"/>
                <a:gd name="T7" fmla="*/ 0 h 15"/>
                <a:gd name="T8" fmla="*/ 8 w 227"/>
                <a:gd name="T9" fmla="*/ 0 h 15"/>
                <a:gd name="T10" fmla="*/ 15 w 227"/>
                <a:gd name="T11" fmla="*/ 7 h 15"/>
                <a:gd name="T12" fmla="*/ 0 w 227"/>
                <a:gd name="T13" fmla="*/ 7 h 15"/>
                <a:gd name="T14" fmla="*/ 0 w 227"/>
                <a:gd name="T15" fmla="*/ 15 h 15"/>
                <a:gd name="T16" fmla="*/ 8 w 227"/>
                <a:gd name="T17" fmla="*/ 15 h 15"/>
                <a:gd name="T18" fmla="*/ 0 w 227"/>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5">
                  <a:moveTo>
                    <a:pt x="0" y="7"/>
                  </a:moveTo>
                  <a:lnTo>
                    <a:pt x="8" y="15"/>
                  </a:lnTo>
                  <a:lnTo>
                    <a:pt x="227" y="15"/>
                  </a:lnTo>
                  <a:lnTo>
                    <a:pt x="227"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44" name="Freeform 184"/>
            <p:cNvSpPr>
              <a:spLocks/>
            </p:cNvSpPr>
            <p:nvPr/>
          </p:nvSpPr>
          <p:spPr bwMode="auto">
            <a:xfrm>
              <a:off x="965" y="1120"/>
              <a:ext cx="8" cy="259"/>
            </a:xfrm>
            <a:custGeom>
              <a:avLst/>
              <a:gdLst>
                <a:gd name="T0" fmla="*/ 8 w 15"/>
                <a:gd name="T1" fmla="*/ 0 h 517"/>
                <a:gd name="T2" fmla="*/ 0 w 15"/>
                <a:gd name="T3" fmla="*/ 8 h 517"/>
                <a:gd name="T4" fmla="*/ 0 w 15"/>
                <a:gd name="T5" fmla="*/ 517 h 517"/>
                <a:gd name="T6" fmla="*/ 15 w 15"/>
                <a:gd name="T7" fmla="*/ 517 h 517"/>
                <a:gd name="T8" fmla="*/ 15 w 15"/>
                <a:gd name="T9" fmla="*/ 8 h 517"/>
                <a:gd name="T10" fmla="*/ 8 w 15"/>
                <a:gd name="T11" fmla="*/ 15 h 517"/>
                <a:gd name="T12" fmla="*/ 8 w 15"/>
                <a:gd name="T13" fmla="*/ 0 h 517"/>
                <a:gd name="T14" fmla="*/ 0 w 15"/>
                <a:gd name="T15" fmla="*/ 0 h 517"/>
                <a:gd name="T16" fmla="*/ 0 w 15"/>
                <a:gd name="T17" fmla="*/ 8 h 517"/>
                <a:gd name="T18" fmla="*/ 8 w 15"/>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8" y="0"/>
                  </a:moveTo>
                  <a:lnTo>
                    <a:pt x="0" y="8"/>
                  </a:lnTo>
                  <a:lnTo>
                    <a:pt x="0" y="517"/>
                  </a:lnTo>
                  <a:lnTo>
                    <a:pt x="15" y="517"/>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45" name="Rectangle 185"/>
            <p:cNvSpPr>
              <a:spLocks noChangeArrowheads="1"/>
            </p:cNvSpPr>
            <p:nvPr/>
          </p:nvSpPr>
          <p:spPr bwMode="auto">
            <a:xfrm>
              <a:off x="923" y="1124"/>
              <a:ext cx="49" cy="255"/>
            </a:xfrm>
            <a:prstGeom prst="rect">
              <a:avLst/>
            </a:prstGeom>
            <a:solidFill>
              <a:srgbClr val="003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46" name="Freeform 186"/>
            <p:cNvSpPr>
              <a:spLocks/>
            </p:cNvSpPr>
            <p:nvPr/>
          </p:nvSpPr>
          <p:spPr bwMode="auto">
            <a:xfrm>
              <a:off x="923" y="1120"/>
              <a:ext cx="53" cy="8"/>
            </a:xfrm>
            <a:custGeom>
              <a:avLst/>
              <a:gdLst>
                <a:gd name="T0" fmla="*/ 106 w 106"/>
                <a:gd name="T1" fmla="*/ 8 h 15"/>
                <a:gd name="T2" fmla="*/ 98 w 106"/>
                <a:gd name="T3" fmla="*/ 0 h 15"/>
                <a:gd name="T4" fmla="*/ 0 w 106"/>
                <a:gd name="T5" fmla="*/ 0 h 15"/>
                <a:gd name="T6" fmla="*/ 0 w 106"/>
                <a:gd name="T7" fmla="*/ 15 h 15"/>
                <a:gd name="T8" fmla="*/ 98 w 106"/>
                <a:gd name="T9" fmla="*/ 15 h 15"/>
                <a:gd name="T10" fmla="*/ 91 w 106"/>
                <a:gd name="T11" fmla="*/ 8 h 15"/>
                <a:gd name="T12" fmla="*/ 106 w 106"/>
                <a:gd name="T13" fmla="*/ 8 h 15"/>
                <a:gd name="T14" fmla="*/ 106 w 106"/>
                <a:gd name="T15" fmla="*/ 0 h 15"/>
                <a:gd name="T16" fmla="*/ 98 w 106"/>
                <a:gd name="T17" fmla="*/ 0 h 15"/>
                <a:gd name="T18" fmla="*/ 106 w 106"/>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106" y="8"/>
                  </a:moveTo>
                  <a:lnTo>
                    <a:pt x="98" y="0"/>
                  </a:lnTo>
                  <a:lnTo>
                    <a:pt x="0" y="0"/>
                  </a:lnTo>
                  <a:lnTo>
                    <a:pt x="0" y="15"/>
                  </a:lnTo>
                  <a:lnTo>
                    <a:pt x="98" y="15"/>
                  </a:lnTo>
                  <a:lnTo>
                    <a:pt x="91" y="8"/>
                  </a:lnTo>
                  <a:lnTo>
                    <a:pt x="106" y="8"/>
                  </a:lnTo>
                  <a:lnTo>
                    <a:pt x="106" y="0"/>
                  </a:lnTo>
                  <a:lnTo>
                    <a:pt x="98" y="0"/>
                  </a:lnTo>
                  <a:lnTo>
                    <a:pt x="10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47" name="Freeform 187"/>
            <p:cNvSpPr>
              <a:spLocks/>
            </p:cNvSpPr>
            <p:nvPr/>
          </p:nvSpPr>
          <p:spPr bwMode="auto">
            <a:xfrm>
              <a:off x="968" y="1124"/>
              <a:ext cx="8" cy="259"/>
            </a:xfrm>
            <a:custGeom>
              <a:avLst/>
              <a:gdLst>
                <a:gd name="T0" fmla="*/ 7 w 15"/>
                <a:gd name="T1" fmla="*/ 517 h 517"/>
                <a:gd name="T2" fmla="*/ 15 w 15"/>
                <a:gd name="T3" fmla="*/ 509 h 517"/>
                <a:gd name="T4" fmla="*/ 15 w 15"/>
                <a:gd name="T5" fmla="*/ 0 h 517"/>
                <a:gd name="T6" fmla="*/ 0 w 15"/>
                <a:gd name="T7" fmla="*/ 0 h 517"/>
                <a:gd name="T8" fmla="*/ 0 w 15"/>
                <a:gd name="T9" fmla="*/ 509 h 517"/>
                <a:gd name="T10" fmla="*/ 7 w 15"/>
                <a:gd name="T11" fmla="*/ 502 h 517"/>
                <a:gd name="T12" fmla="*/ 7 w 15"/>
                <a:gd name="T13" fmla="*/ 517 h 517"/>
                <a:gd name="T14" fmla="*/ 15 w 15"/>
                <a:gd name="T15" fmla="*/ 517 h 517"/>
                <a:gd name="T16" fmla="*/ 15 w 15"/>
                <a:gd name="T17" fmla="*/ 509 h 517"/>
                <a:gd name="T18" fmla="*/ 7 w 15"/>
                <a:gd name="T19"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7" y="517"/>
                  </a:moveTo>
                  <a:lnTo>
                    <a:pt x="15" y="509"/>
                  </a:lnTo>
                  <a:lnTo>
                    <a:pt x="15" y="0"/>
                  </a:lnTo>
                  <a:lnTo>
                    <a:pt x="0" y="0"/>
                  </a:lnTo>
                  <a:lnTo>
                    <a:pt x="0" y="509"/>
                  </a:lnTo>
                  <a:lnTo>
                    <a:pt x="7" y="502"/>
                  </a:lnTo>
                  <a:lnTo>
                    <a:pt x="7" y="517"/>
                  </a:lnTo>
                  <a:lnTo>
                    <a:pt x="15" y="517"/>
                  </a:lnTo>
                  <a:lnTo>
                    <a:pt x="15" y="509"/>
                  </a:lnTo>
                  <a:lnTo>
                    <a:pt x="7" y="5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48" name="Freeform 188"/>
            <p:cNvSpPr>
              <a:spLocks/>
            </p:cNvSpPr>
            <p:nvPr/>
          </p:nvSpPr>
          <p:spPr bwMode="auto">
            <a:xfrm>
              <a:off x="919" y="1375"/>
              <a:ext cx="53" cy="8"/>
            </a:xfrm>
            <a:custGeom>
              <a:avLst/>
              <a:gdLst>
                <a:gd name="T0" fmla="*/ 0 w 106"/>
                <a:gd name="T1" fmla="*/ 7 h 15"/>
                <a:gd name="T2" fmla="*/ 8 w 106"/>
                <a:gd name="T3" fmla="*/ 15 h 15"/>
                <a:gd name="T4" fmla="*/ 106 w 106"/>
                <a:gd name="T5" fmla="*/ 15 h 15"/>
                <a:gd name="T6" fmla="*/ 106 w 106"/>
                <a:gd name="T7" fmla="*/ 0 h 15"/>
                <a:gd name="T8" fmla="*/ 8 w 106"/>
                <a:gd name="T9" fmla="*/ 0 h 15"/>
                <a:gd name="T10" fmla="*/ 16 w 106"/>
                <a:gd name="T11" fmla="*/ 7 h 15"/>
                <a:gd name="T12" fmla="*/ 0 w 106"/>
                <a:gd name="T13" fmla="*/ 7 h 15"/>
                <a:gd name="T14" fmla="*/ 0 w 106"/>
                <a:gd name="T15" fmla="*/ 15 h 15"/>
                <a:gd name="T16" fmla="*/ 8 w 106"/>
                <a:gd name="T17" fmla="*/ 15 h 15"/>
                <a:gd name="T18" fmla="*/ 0 w 10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0" y="7"/>
                  </a:moveTo>
                  <a:lnTo>
                    <a:pt x="8" y="15"/>
                  </a:lnTo>
                  <a:lnTo>
                    <a:pt x="106" y="15"/>
                  </a:lnTo>
                  <a:lnTo>
                    <a:pt x="106" y="0"/>
                  </a:lnTo>
                  <a:lnTo>
                    <a:pt x="8" y="0"/>
                  </a:lnTo>
                  <a:lnTo>
                    <a:pt x="16"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49" name="Freeform 189"/>
            <p:cNvSpPr>
              <a:spLocks/>
            </p:cNvSpPr>
            <p:nvPr/>
          </p:nvSpPr>
          <p:spPr bwMode="auto">
            <a:xfrm>
              <a:off x="919" y="1120"/>
              <a:ext cx="8" cy="259"/>
            </a:xfrm>
            <a:custGeom>
              <a:avLst/>
              <a:gdLst>
                <a:gd name="T0" fmla="*/ 8 w 16"/>
                <a:gd name="T1" fmla="*/ 0 h 517"/>
                <a:gd name="T2" fmla="*/ 0 w 16"/>
                <a:gd name="T3" fmla="*/ 8 h 517"/>
                <a:gd name="T4" fmla="*/ 0 w 16"/>
                <a:gd name="T5" fmla="*/ 517 h 517"/>
                <a:gd name="T6" fmla="*/ 16 w 16"/>
                <a:gd name="T7" fmla="*/ 517 h 517"/>
                <a:gd name="T8" fmla="*/ 16 w 16"/>
                <a:gd name="T9" fmla="*/ 8 h 517"/>
                <a:gd name="T10" fmla="*/ 8 w 16"/>
                <a:gd name="T11" fmla="*/ 15 h 517"/>
                <a:gd name="T12" fmla="*/ 8 w 16"/>
                <a:gd name="T13" fmla="*/ 0 h 517"/>
                <a:gd name="T14" fmla="*/ 0 w 16"/>
                <a:gd name="T15" fmla="*/ 0 h 517"/>
                <a:gd name="T16" fmla="*/ 0 w 16"/>
                <a:gd name="T17" fmla="*/ 8 h 517"/>
                <a:gd name="T18" fmla="*/ 8 w 16"/>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517">
                  <a:moveTo>
                    <a:pt x="8" y="0"/>
                  </a:moveTo>
                  <a:lnTo>
                    <a:pt x="0" y="8"/>
                  </a:lnTo>
                  <a:lnTo>
                    <a:pt x="0" y="517"/>
                  </a:lnTo>
                  <a:lnTo>
                    <a:pt x="16" y="517"/>
                  </a:lnTo>
                  <a:lnTo>
                    <a:pt x="16"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50" name="Rectangle 190"/>
            <p:cNvSpPr>
              <a:spLocks noChangeArrowheads="1"/>
            </p:cNvSpPr>
            <p:nvPr/>
          </p:nvSpPr>
          <p:spPr bwMode="auto">
            <a:xfrm>
              <a:off x="1077" y="1123"/>
              <a:ext cx="48" cy="255"/>
            </a:xfrm>
            <a:prstGeom prst="rect">
              <a:avLst/>
            </a:prstGeom>
            <a:solidFill>
              <a:srgbClr val="003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51" name="Freeform 191"/>
            <p:cNvSpPr>
              <a:spLocks/>
            </p:cNvSpPr>
            <p:nvPr/>
          </p:nvSpPr>
          <p:spPr bwMode="auto">
            <a:xfrm>
              <a:off x="1077" y="1119"/>
              <a:ext cx="52" cy="8"/>
            </a:xfrm>
            <a:custGeom>
              <a:avLst/>
              <a:gdLst>
                <a:gd name="T0" fmla="*/ 105 w 105"/>
                <a:gd name="T1" fmla="*/ 8 h 15"/>
                <a:gd name="T2" fmla="*/ 97 w 105"/>
                <a:gd name="T3" fmla="*/ 0 h 15"/>
                <a:gd name="T4" fmla="*/ 0 w 105"/>
                <a:gd name="T5" fmla="*/ 0 h 15"/>
                <a:gd name="T6" fmla="*/ 0 w 105"/>
                <a:gd name="T7" fmla="*/ 15 h 15"/>
                <a:gd name="T8" fmla="*/ 97 w 105"/>
                <a:gd name="T9" fmla="*/ 15 h 15"/>
                <a:gd name="T10" fmla="*/ 90 w 105"/>
                <a:gd name="T11" fmla="*/ 8 h 15"/>
                <a:gd name="T12" fmla="*/ 105 w 105"/>
                <a:gd name="T13" fmla="*/ 8 h 15"/>
                <a:gd name="T14" fmla="*/ 105 w 105"/>
                <a:gd name="T15" fmla="*/ 0 h 15"/>
                <a:gd name="T16" fmla="*/ 97 w 105"/>
                <a:gd name="T17" fmla="*/ 0 h 15"/>
                <a:gd name="T18" fmla="*/ 105 w 105"/>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5">
                  <a:moveTo>
                    <a:pt x="105" y="8"/>
                  </a:moveTo>
                  <a:lnTo>
                    <a:pt x="97" y="0"/>
                  </a:lnTo>
                  <a:lnTo>
                    <a:pt x="0" y="0"/>
                  </a:lnTo>
                  <a:lnTo>
                    <a:pt x="0" y="15"/>
                  </a:lnTo>
                  <a:lnTo>
                    <a:pt x="97" y="15"/>
                  </a:lnTo>
                  <a:lnTo>
                    <a:pt x="90" y="8"/>
                  </a:lnTo>
                  <a:lnTo>
                    <a:pt x="105" y="8"/>
                  </a:lnTo>
                  <a:lnTo>
                    <a:pt x="105" y="0"/>
                  </a:lnTo>
                  <a:lnTo>
                    <a:pt x="97" y="0"/>
                  </a:lnTo>
                  <a:lnTo>
                    <a:pt x="10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52" name="Freeform 192"/>
            <p:cNvSpPr>
              <a:spLocks/>
            </p:cNvSpPr>
            <p:nvPr/>
          </p:nvSpPr>
          <p:spPr bwMode="auto">
            <a:xfrm>
              <a:off x="1122" y="1123"/>
              <a:ext cx="7" cy="259"/>
            </a:xfrm>
            <a:custGeom>
              <a:avLst/>
              <a:gdLst>
                <a:gd name="T0" fmla="*/ 7 w 15"/>
                <a:gd name="T1" fmla="*/ 517 h 517"/>
                <a:gd name="T2" fmla="*/ 15 w 15"/>
                <a:gd name="T3" fmla="*/ 509 h 517"/>
                <a:gd name="T4" fmla="*/ 15 w 15"/>
                <a:gd name="T5" fmla="*/ 0 h 517"/>
                <a:gd name="T6" fmla="*/ 0 w 15"/>
                <a:gd name="T7" fmla="*/ 0 h 517"/>
                <a:gd name="T8" fmla="*/ 0 w 15"/>
                <a:gd name="T9" fmla="*/ 509 h 517"/>
                <a:gd name="T10" fmla="*/ 7 w 15"/>
                <a:gd name="T11" fmla="*/ 502 h 517"/>
                <a:gd name="T12" fmla="*/ 7 w 15"/>
                <a:gd name="T13" fmla="*/ 517 h 517"/>
                <a:gd name="T14" fmla="*/ 15 w 15"/>
                <a:gd name="T15" fmla="*/ 517 h 517"/>
                <a:gd name="T16" fmla="*/ 15 w 15"/>
                <a:gd name="T17" fmla="*/ 509 h 517"/>
                <a:gd name="T18" fmla="*/ 7 w 15"/>
                <a:gd name="T19"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7" y="517"/>
                  </a:moveTo>
                  <a:lnTo>
                    <a:pt x="15" y="509"/>
                  </a:lnTo>
                  <a:lnTo>
                    <a:pt x="15" y="0"/>
                  </a:lnTo>
                  <a:lnTo>
                    <a:pt x="0" y="0"/>
                  </a:lnTo>
                  <a:lnTo>
                    <a:pt x="0" y="509"/>
                  </a:lnTo>
                  <a:lnTo>
                    <a:pt x="7" y="502"/>
                  </a:lnTo>
                  <a:lnTo>
                    <a:pt x="7" y="517"/>
                  </a:lnTo>
                  <a:lnTo>
                    <a:pt x="15" y="517"/>
                  </a:lnTo>
                  <a:lnTo>
                    <a:pt x="15" y="509"/>
                  </a:lnTo>
                  <a:lnTo>
                    <a:pt x="7" y="5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53" name="Freeform 193"/>
            <p:cNvSpPr>
              <a:spLocks/>
            </p:cNvSpPr>
            <p:nvPr/>
          </p:nvSpPr>
          <p:spPr bwMode="auto">
            <a:xfrm>
              <a:off x="1073" y="1375"/>
              <a:ext cx="52" cy="7"/>
            </a:xfrm>
            <a:custGeom>
              <a:avLst/>
              <a:gdLst>
                <a:gd name="T0" fmla="*/ 0 w 105"/>
                <a:gd name="T1" fmla="*/ 7 h 15"/>
                <a:gd name="T2" fmla="*/ 8 w 105"/>
                <a:gd name="T3" fmla="*/ 15 h 15"/>
                <a:gd name="T4" fmla="*/ 105 w 105"/>
                <a:gd name="T5" fmla="*/ 15 h 15"/>
                <a:gd name="T6" fmla="*/ 105 w 105"/>
                <a:gd name="T7" fmla="*/ 0 h 15"/>
                <a:gd name="T8" fmla="*/ 8 w 105"/>
                <a:gd name="T9" fmla="*/ 0 h 15"/>
                <a:gd name="T10" fmla="*/ 15 w 105"/>
                <a:gd name="T11" fmla="*/ 7 h 15"/>
                <a:gd name="T12" fmla="*/ 0 w 105"/>
                <a:gd name="T13" fmla="*/ 7 h 15"/>
                <a:gd name="T14" fmla="*/ 0 w 105"/>
                <a:gd name="T15" fmla="*/ 15 h 15"/>
                <a:gd name="T16" fmla="*/ 8 w 105"/>
                <a:gd name="T17" fmla="*/ 15 h 15"/>
                <a:gd name="T18" fmla="*/ 0 w 10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5">
                  <a:moveTo>
                    <a:pt x="0" y="7"/>
                  </a:moveTo>
                  <a:lnTo>
                    <a:pt x="8" y="15"/>
                  </a:lnTo>
                  <a:lnTo>
                    <a:pt x="105" y="15"/>
                  </a:lnTo>
                  <a:lnTo>
                    <a:pt x="105"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54" name="Freeform 194"/>
            <p:cNvSpPr>
              <a:spLocks/>
            </p:cNvSpPr>
            <p:nvPr/>
          </p:nvSpPr>
          <p:spPr bwMode="auto">
            <a:xfrm>
              <a:off x="1073" y="1119"/>
              <a:ext cx="7" cy="259"/>
            </a:xfrm>
            <a:custGeom>
              <a:avLst/>
              <a:gdLst>
                <a:gd name="T0" fmla="*/ 8 w 15"/>
                <a:gd name="T1" fmla="*/ 0 h 517"/>
                <a:gd name="T2" fmla="*/ 0 w 15"/>
                <a:gd name="T3" fmla="*/ 8 h 517"/>
                <a:gd name="T4" fmla="*/ 0 w 15"/>
                <a:gd name="T5" fmla="*/ 517 h 517"/>
                <a:gd name="T6" fmla="*/ 15 w 15"/>
                <a:gd name="T7" fmla="*/ 517 h 517"/>
                <a:gd name="T8" fmla="*/ 15 w 15"/>
                <a:gd name="T9" fmla="*/ 8 h 517"/>
                <a:gd name="T10" fmla="*/ 8 w 15"/>
                <a:gd name="T11" fmla="*/ 15 h 517"/>
                <a:gd name="T12" fmla="*/ 8 w 15"/>
                <a:gd name="T13" fmla="*/ 0 h 517"/>
                <a:gd name="T14" fmla="*/ 0 w 15"/>
                <a:gd name="T15" fmla="*/ 0 h 517"/>
                <a:gd name="T16" fmla="*/ 0 w 15"/>
                <a:gd name="T17" fmla="*/ 8 h 517"/>
                <a:gd name="T18" fmla="*/ 8 w 15"/>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8" y="0"/>
                  </a:moveTo>
                  <a:lnTo>
                    <a:pt x="0" y="8"/>
                  </a:lnTo>
                  <a:lnTo>
                    <a:pt x="0" y="517"/>
                  </a:lnTo>
                  <a:lnTo>
                    <a:pt x="15" y="517"/>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55" name="Rectangle 195"/>
            <p:cNvSpPr>
              <a:spLocks noChangeArrowheads="1"/>
            </p:cNvSpPr>
            <p:nvPr/>
          </p:nvSpPr>
          <p:spPr bwMode="auto">
            <a:xfrm>
              <a:off x="983" y="1137"/>
              <a:ext cx="82" cy="99"/>
            </a:xfrm>
            <a:prstGeom prst="rect">
              <a:avLst/>
            </a:prstGeom>
            <a:solidFill>
              <a:srgbClr val="C6E0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56" name="Freeform 196"/>
            <p:cNvSpPr>
              <a:spLocks/>
            </p:cNvSpPr>
            <p:nvPr/>
          </p:nvSpPr>
          <p:spPr bwMode="auto">
            <a:xfrm>
              <a:off x="983" y="1133"/>
              <a:ext cx="86" cy="8"/>
            </a:xfrm>
            <a:custGeom>
              <a:avLst/>
              <a:gdLst>
                <a:gd name="T0" fmla="*/ 173 w 173"/>
                <a:gd name="T1" fmla="*/ 6 h 15"/>
                <a:gd name="T2" fmla="*/ 165 w 173"/>
                <a:gd name="T3" fmla="*/ 0 h 15"/>
                <a:gd name="T4" fmla="*/ 0 w 173"/>
                <a:gd name="T5" fmla="*/ 0 h 15"/>
                <a:gd name="T6" fmla="*/ 0 w 173"/>
                <a:gd name="T7" fmla="*/ 15 h 15"/>
                <a:gd name="T8" fmla="*/ 165 w 173"/>
                <a:gd name="T9" fmla="*/ 15 h 15"/>
                <a:gd name="T10" fmla="*/ 157 w 173"/>
                <a:gd name="T11" fmla="*/ 6 h 15"/>
                <a:gd name="T12" fmla="*/ 173 w 173"/>
                <a:gd name="T13" fmla="*/ 6 h 15"/>
                <a:gd name="T14" fmla="*/ 173 w 173"/>
                <a:gd name="T15" fmla="*/ 0 h 15"/>
                <a:gd name="T16" fmla="*/ 165 w 173"/>
                <a:gd name="T17" fmla="*/ 0 h 15"/>
                <a:gd name="T18" fmla="*/ 173 w 173"/>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5">
                  <a:moveTo>
                    <a:pt x="173" y="6"/>
                  </a:moveTo>
                  <a:lnTo>
                    <a:pt x="165" y="0"/>
                  </a:lnTo>
                  <a:lnTo>
                    <a:pt x="0" y="0"/>
                  </a:lnTo>
                  <a:lnTo>
                    <a:pt x="0" y="15"/>
                  </a:lnTo>
                  <a:lnTo>
                    <a:pt x="165" y="15"/>
                  </a:lnTo>
                  <a:lnTo>
                    <a:pt x="157" y="6"/>
                  </a:lnTo>
                  <a:lnTo>
                    <a:pt x="173" y="6"/>
                  </a:lnTo>
                  <a:lnTo>
                    <a:pt x="173" y="0"/>
                  </a:lnTo>
                  <a:lnTo>
                    <a:pt x="165" y="0"/>
                  </a:lnTo>
                  <a:lnTo>
                    <a:pt x="17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57" name="Freeform 197"/>
            <p:cNvSpPr>
              <a:spLocks/>
            </p:cNvSpPr>
            <p:nvPr/>
          </p:nvSpPr>
          <p:spPr bwMode="auto">
            <a:xfrm>
              <a:off x="1061" y="1137"/>
              <a:ext cx="8" cy="103"/>
            </a:xfrm>
            <a:custGeom>
              <a:avLst/>
              <a:gdLst>
                <a:gd name="T0" fmla="*/ 8 w 16"/>
                <a:gd name="T1" fmla="*/ 207 h 207"/>
                <a:gd name="T2" fmla="*/ 16 w 16"/>
                <a:gd name="T3" fmla="*/ 199 h 207"/>
                <a:gd name="T4" fmla="*/ 16 w 16"/>
                <a:gd name="T5" fmla="*/ 0 h 207"/>
                <a:gd name="T6" fmla="*/ 0 w 16"/>
                <a:gd name="T7" fmla="*/ 0 h 207"/>
                <a:gd name="T8" fmla="*/ 0 w 16"/>
                <a:gd name="T9" fmla="*/ 199 h 207"/>
                <a:gd name="T10" fmla="*/ 8 w 16"/>
                <a:gd name="T11" fmla="*/ 192 h 207"/>
                <a:gd name="T12" fmla="*/ 8 w 16"/>
                <a:gd name="T13" fmla="*/ 207 h 207"/>
                <a:gd name="T14" fmla="*/ 16 w 16"/>
                <a:gd name="T15" fmla="*/ 207 h 207"/>
                <a:gd name="T16" fmla="*/ 16 w 16"/>
                <a:gd name="T17" fmla="*/ 199 h 207"/>
                <a:gd name="T18" fmla="*/ 8 w 16"/>
                <a:gd name="T19"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07">
                  <a:moveTo>
                    <a:pt x="8" y="207"/>
                  </a:moveTo>
                  <a:lnTo>
                    <a:pt x="16" y="199"/>
                  </a:lnTo>
                  <a:lnTo>
                    <a:pt x="16" y="0"/>
                  </a:lnTo>
                  <a:lnTo>
                    <a:pt x="0" y="0"/>
                  </a:lnTo>
                  <a:lnTo>
                    <a:pt x="0" y="199"/>
                  </a:lnTo>
                  <a:lnTo>
                    <a:pt x="8" y="192"/>
                  </a:lnTo>
                  <a:lnTo>
                    <a:pt x="8" y="207"/>
                  </a:lnTo>
                  <a:lnTo>
                    <a:pt x="16" y="207"/>
                  </a:lnTo>
                  <a:lnTo>
                    <a:pt x="16" y="199"/>
                  </a:lnTo>
                  <a:lnTo>
                    <a:pt x="8" y="2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58" name="Freeform 198"/>
            <p:cNvSpPr>
              <a:spLocks/>
            </p:cNvSpPr>
            <p:nvPr/>
          </p:nvSpPr>
          <p:spPr bwMode="auto">
            <a:xfrm>
              <a:off x="980" y="1232"/>
              <a:ext cx="85" cy="8"/>
            </a:xfrm>
            <a:custGeom>
              <a:avLst/>
              <a:gdLst>
                <a:gd name="T0" fmla="*/ 0 w 172"/>
                <a:gd name="T1" fmla="*/ 7 h 15"/>
                <a:gd name="T2" fmla="*/ 7 w 172"/>
                <a:gd name="T3" fmla="*/ 15 h 15"/>
                <a:gd name="T4" fmla="*/ 172 w 172"/>
                <a:gd name="T5" fmla="*/ 15 h 15"/>
                <a:gd name="T6" fmla="*/ 172 w 172"/>
                <a:gd name="T7" fmla="*/ 0 h 15"/>
                <a:gd name="T8" fmla="*/ 7 w 172"/>
                <a:gd name="T9" fmla="*/ 0 h 15"/>
                <a:gd name="T10" fmla="*/ 15 w 172"/>
                <a:gd name="T11" fmla="*/ 7 h 15"/>
                <a:gd name="T12" fmla="*/ 0 w 172"/>
                <a:gd name="T13" fmla="*/ 7 h 15"/>
                <a:gd name="T14" fmla="*/ 0 w 172"/>
                <a:gd name="T15" fmla="*/ 15 h 15"/>
                <a:gd name="T16" fmla="*/ 7 w 172"/>
                <a:gd name="T17" fmla="*/ 15 h 15"/>
                <a:gd name="T18" fmla="*/ 0 w 17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5">
                  <a:moveTo>
                    <a:pt x="0" y="7"/>
                  </a:moveTo>
                  <a:lnTo>
                    <a:pt x="7" y="15"/>
                  </a:lnTo>
                  <a:lnTo>
                    <a:pt x="172" y="15"/>
                  </a:lnTo>
                  <a:lnTo>
                    <a:pt x="172"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59" name="Freeform 199"/>
            <p:cNvSpPr>
              <a:spLocks/>
            </p:cNvSpPr>
            <p:nvPr/>
          </p:nvSpPr>
          <p:spPr bwMode="auto">
            <a:xfrm>
              <a:off x="980" y="1133"/>
              <a:ext cx="7" cy="103"/>
            </a:xfrm>
            <a:custGeom>
              <a:avLst/>
              <a:gdLst>
                <a:gd name="T0" fmla="*/ 7 w 15"/>
                <a:gd name="T1" fmla="*/ 0 h 205"/>
                <a:gd name="T2" fmla="*/ 0 w 15"/>
                <a:gd name="T3" fmla="*/ 6 h 205"/>
                <a:gd name="T4" fmla="*/ 0 w 15"/>
                <a:gd name="T5" fmla="*/ 205 h 205"/>
                <a:gd name="T6" fmla="*/ 15 w 15"/>
                <a:gd name="T7" fmla="*/ 205 h 205"/>
                <a:gd name="T8" fmla="*/ 15 w 15"/>
                <a:gd name="T9" fmla="*/ 6 h 205"/>
                <a:gd name="T10" fmla="*/ 7 w 15"/>
                <a:gd name="T11" fmla="*/ 15 h 205"/>
                <a:gd name="T12" fmla="*/ 7 w 15"/>
                <a:gd name="T13" fmla="*/ 0 h 205"/>
                <a:gd name="T14" fmla="*/ 0 w 15"/>
                <a:gd name="T15" fmla="*/ 0 h 205"/>
                <a:gd name="T16" fmla="*/ 0 w 15"/>
                <a:gd name="T17" fmla="*/ 6 h 205"/>
                <a:gd name="T18" fmla="*/ 7 w 15"/>
                <a:gd name="T19"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5">
                  <a:moveTo>
                    <a:pt x="7" y="0"/>
                  </a:moveTo>
                  <a:lnTo>
                    <a:pt x="0" y="6"/>
                  </a:lnTo>
                  <a:lnTo>
                    <a:pt x="0" y="205"/>
                  </a:lnTo>
                  <a:lnTo>
                    <a:pt x="15" y="205"/>
                  </a:lnTo>
                  <a:lnTo>
                    <a:pt x="15" y="6"/>
                  </a:lnTo>
                  <a:lnTo>
                    <a:pt x="7" y="15"/>
                  </a:lnTo>
                  <a:lnTo>
                    <a:pt x="7" y="0"/>
                  </a:lnTo>
                  <a:lnTo>
                    <a:pt x="0" y="0"/>
                  </a:lnTo>
                  <a:lnTo>
                    <a:pt x="0" y="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60" name="Rectangle 200"/>
            <p:cNvSpPr>
              <a:spLocks noChangeArrowheads="1"/>
            </p:cNvSpPr>
            <p:nvPr/>
          </p:nvSpPr>
          <p:spPr bwMode="auto">
            <a:xfrm>
              <a:off x="984" y="1244"/>
              <a:ext cx="81" cy="116"/>
            </a:xfrm>
            <a:prstGeom prst="rect">
              <a:avLst/>
            </a:prstGeom>
            <a:solidFill>
              <a:srgbClr val="C6E0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61" name="Freeform 201"/>
            <p:cNvSpPr>
              <a:spLocks/>
            </p:cNvSpPr>
            <p:nvPr/>
          </p:nvSpPr>
          <p:spPr bwMode="auto">
            <a:xfrm>
              <a:off x="984" y="1240"/>
              <a:ext cx="85" cy="8"/>
            </a:xfrm>
            <a:custGeom>
              <a:avLst/>
              <a:gdLst>
                <a:gd name="T0" fmla="*/ 171 w 171"/>
                <a:gd name="T1" fmla="*/ 7 h 15"/>
                <a:gd name="T2" fmla="*/ 163 w 171"/>
                <a:gd name="T3" fmla="*/ 0 h 15"/>
                <a:gd name="T4" fmla="*/ 0 w 171"/>
                <a:gd name="T5" fmla="*/ 0 h 15"/>
                <a:gd name="T6" fmla="*/ 0 w 171"/>
                <a:gd name="T7" fmla="*/ 15 h 15"/>
                <a:gd name="T8" fmla="*/ 163 w 171"/>
                <a:gd name="T9" fmla="*/ 15 h 15"/>
                <a:gd name="T10" fmla="*/ 155 w 171"/>
                <a:gd name="T11" fmla="*/ 7 h 15"/>
                <a:gd name="T12" fmla="*/ 171 w 171"/>
                <a:gd name="T13" fmla="*/ 7 h 15"/>
                <a:gd name="T14" fmla="*/ 171 w 171"/>
                <a:gd name="T15" fmla="*/ 0 h 15"/>
                <a:gd name="T16" fmla="*/ 163 w 171"/>
                <a:gd name="T17" fmla="*/ 0 h 15"/>
                <a:gd name="T18" fmla="*/ 171 w 171"/>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5">
                  <a:moveTo>
                    <a:pt x="171" y="7"/>
                  </a:moveTo>
                  <a:lnTo>
                    <a:pt x="163" y="0"/>
                  </a:lnTo>
                  <a:lnTo>
                    <a:pt x="0" y="0"/>
                  </a:lnTo>
                  <a:lnTo>
                    <a:pt x="0" y="15"/>
                  </a:lnTo>
                  <a:lnTo>
                    <a:pt x="163" y="15"/>
                  </a:lnTo>
                  <a:lnTo>
                    <a:pt x="155" y="7"/>
                  </a:lnTo>
                  <a:lnTo>
                    <a:pt x="171" y="7"/>
                  </a:lnTo>
                  <a:lnTo>
                    <a:pt x="171" y="0"/>
                  </a:lnTo>
                  <a:lnTo>
                    <a:pt x="163" y="0"/>
                  </a:lnTo>
                  <a:lnTo>
                    <a:pt x="171"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62" name="Freeform 202"/>
            <p:cNvSpPr>
              <a:spLocks/>
            </p:cNvSpPr>
            <p:nvPr/>
          </p:nvSpPr>
          <p:spPr bwMode="auto">
            <a:xfrm>
              <a:off x="1061" y="1244"/>
              <a:ext cx="8" cy="120"/>
            </a:xfrm>
            <a:custGeom>
              <a:avLst/>
              <a:gdLst>
                <a:gd name="T0" fmla="*/ 8 w 16"/>
                <a:gd name="T1" fmla="*/ 240 h 240"/>
                <a:gd name="T2" fmla="*/ 16 w 16"/>
                <a:gd name="T3" fmla="*/ 232 h 240"/>
                <a:gd name="T4" fmla="*/ 16 w 16"/>
                <a:gd name="T5" fmla="*/ 0 h 240"/>
                <a:gd name="T6" fmla="*/ 0 w 16"/>
                <a:gd name="T7" fmla="*/ 0 h 240"/>
                <a:gd name="T8" fmla="*/ 0 w 16"/>
                <a:gd name="T9" fmla="*/ 232 h 240"/>
                <a:gd name="T10" fmla="*/ 8 w 16"/>
                <a:gd name="T11" fmla="*/ 225 h 240"/>
                <a:gd name="T12" fmla="*/ 8 w 16"/>
                <a:gd name="T13" fmla="*/ 240 h 240"/>
                <a:gd name="T14" fmla="*/ 16 w 16"/>
                <a:gd name="T15" fmla="*/ 240 h 240"/>
                <a:gd name="T16" fmla="*/ 16 w 16"/>
                <a:gd name="T17" fmla="*/ 232 h 240"/>
                <a:gd name="T18" fmla="*/ 8 w 16"/>
                <a:gd name="T1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40">
                  <a:moveTo>
                    <a:pt x="8" y="240"/>
                  </a:moveTo>
                  <a:lnTo>
                    <a:pt x="16" y="232"/>
                  </a:lnTo>
                  <a:lnTo>
                    <a:pt x="16" y="0"/>
                  </a:lnTo>
                  <a:lnTo>
                    <a:pt x="0" y="0"/>
                  </a:lnTo>
                  <a:lnTo>
                    <a:pt x="0" y="232"/>
                  </a:lnTo>
                  <a:lnTo>
                    <a:pt x="8" y="225"/>
                  </a:lnTo>
                  <a:lnTo>
                    <a:pt x="8" y="240"/>
                  </a:lnTo>
                  <a:lnTo>
                    <a:pt x="16" y="240"/>
                  </a:lnTo>
                  <a:lnTo>
                    <a:pt x="16" y="232"/>
                  </a:lnTo>
                  <a:lnTo>
                    <a:pt x="8" y="2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63" name="Freeform 203"/>
            <p:cNvSpPr>
              <a:spLocks/>
            </p:cNvSpPr>
            <p:nvPr/>
          </p:nvSpPr>
          <p:spPr bwMode="auto">
            <a:xfrm>
              <a:off x="980" y="1357"/>
              <a:ext cx="85" cy="7"/>
            </a:xfrm>
            <a:custGeom>
              <a:avLst/>
              <a:gdLst>
                <a:gd name="T0" fmla="*/ 0 w 171"/>
                <a:gd name="T1" fmla="*/ 7 h 15"/>
                <a:gd name="T2" fmla="*/ 8 w 171"/>
                <a:gd name="T3" fmla="*/ 15 h 15"/>
                <a:gd name="T4" fmla="*/ 171 w 171"/>
                <a:gd name="T5" fmla="*/ 15 h 15"/>
                <a:gd name="T6" fmla="*/ 171 w 171"/>
                <a:gd name="T7" fmla="*/ 0 h 15"/>
                <a:gd name="T8" fmla="*/ 8 w 171"/>
                <a:gd name="T9" fmla="*/ 0 h 15"/>
                <a:gd name="T10" fmla="*/ 17 w 171"/>
                <a:gd name="T11" fmla="*/ 7 h 15"/>
                <a:gd name="T12" fmla="*/ 0 w 171"/>
                <a:gd name="T13" fmla="*/ 7 h 15"/>
                <a:gd name="T14" fmla="*/ 0 w 171"/>
                <a:gd name="T15" fmla="*/ 15 h 15"/>
                <a:gd name="T16" fmla="*/ 8 w 171"/>
                <a:gd name="T17" fmla="*/ 15 h 15"/>
                <a:gd name="T18" fmla="*/ 0 w 171"/>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5">
                  <a:moveTo>
                    <a:pt x="0" y="7"/>
                  </a:moveTo>
                  <a:lnTo>
                    <a:pt x="8" y="15"/>
                  </a:lnTo>
                  <a:lnTo>
                    <a:pt x="171" y="15"/>
                  </a:lnTo>
                  <a:lnTo>
                    <a:pt x="171" y="0"/>
                  </a:lnTo>
                  <a:lnTo>
                    <a:pt x="8" y="0"/>
                  </a:lnTo>
                  <a:lnTo>
                    <a:pt x="17"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64" name="Freeform 204"/>
            <p:cNvSpPr>
              <a:spLocks/>
            </p:cNvSpPr>
            <p:nvPr/>
          </p:nvSpPr>
          <p:spPr bwMode="auto">
            <a:xfrm>
              <a:off x="980" y="1240"/>
              <a:ext cx="8" cy="120"/>
            </a:xfrm>
            <a:custGeom>
              <a:avLst/>
              <a:gdLst>
                <a:gd name="T0" fmla="*/ 8 w 17"/>
                <a:gd name="T1" fmla="*/ 0 h 239"/>
                <a:gd name="T2" fmla="*/ 0 w 17"/>
                <a:gd name="T3" fmla="*/ 7 h 239"/>
                <a:gd name="T4" fmla="*/ 0 w 17"/>
                <a:gd name="T5" fmla="*/ 239 h 239"/>
                <a:gd name="T6" fmla="*/ 17 w 17"/>
                <a:gd name="T7" fmla="*/ 239 h 239"/>
                <a:gd name="T8" fmla="*/ 17 w 17"/>
                <a:gd name="T9" fmla="*/ 7 h 239"/>
                <a:gd name="T10" fmla="*/ 8 w 17"/>
                <a:gd name="T11" fmla="*/ 15 h 239"/>
                <a:gd name="T12" fmla="*/ 8 w 17"/>
                <a:gd name="T13" fmla="*/ 0 h 239"/>
                <a:gd name="T14" fmla="*/ 0 w 17"/>
                <a:gd name="T15" fmla="*/ 0 h 239"/>
                <a:gd name="T16" fmla="*/ 0 w 17"/>
                <a:gd name="T17" fmla="*/ 7 h 239"/>
                <a:gd name="T18" fmla="*/ 8 w 17"/>
                <a:gd name="T19"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39">
                  <a:moveTo>
                    <a:pt x="8" y="0"/>
                  </a:moveTo>
                  <a:lnTo>
                    <a:pt x="0" y="7"/>
                  </a:lnTo>
                  <a:lnTo>
                    <a:pt x="0" y="239"/>
                  </a:lnTo>
                  <a:lnTo>
                    <a:pt x="17" y="239"/>
                  </a:lnTo>
                  <a:lnTo>
                    <a:pt x="17" y="7"/>
                  </a:lnTo>
                  <a:lnTo>
                    <a:pt x="8" y="15"/>
                  </a:lnTo>
                  <a:lnTo>
                    <a:pt x="8" y="0"/>
                  </a:lnTo>
                  <a:lnTo>
                    <a:pt x="0" y="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165" name="Rectangle 205"/>
            <p:cNvSpPr>
              <a:spLocks noChangeArrowheads="1"/>
            </p:cNvSpPr>
            <p:nvPr/>
          </p:nvSpPr>
          <p:spPr bwMode="auto">
            <a:xfrm>
              <a:off x="1057" y="1610"/>
              <a:ext cx="190"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66" name="Rectangle 206"/>
            <p:cNvSpPr>
              <a:spLocks noChangeArrowheads="1"/>
            </p:cNvSpPr>
            <p:nvPr/>
          </p:nvSpPr>
          <p:spPr bwMode="auto">
            <a:xfrm>
              <a:off x="1463" y="1608"/>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67" name="Rectangle 207"/>
            <p:cNvSpPr>
              <a:spLocks noChangeArrowheads="1"/>
            </p:cNvSpPr>
            <p:nvPr/>
          </p:nvSpPr>
          <p:spPr bwMode="auto">
            <a:xfrm>
              <a:off x="1462" y="1629"/>
              <a:ext cx="1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68" name="Rectangle 208"/>
            <p:cNvSpPr>
              <a:spLocks noChangeArrowheads="1"/>
            </p:cNvSpPr>
            <p:nvPr/>
          </p:nvSpPr>
          <p:spPr bwMode="auto">
            <a:xfrm>
              <a:off x="1460" y="1650"/>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69" name="Rectangle 209"/>
            <p:cNvSpPr>
              <a:spLocks noChangeArrowheads="1"/>
            </p:cNvSpPr>
            <p:nvPr/>
          </p:nvSpPr>
          <p:spPr bwMode="auto">
            <a:xfrm>
              <a:off x="1461" y="1672"/>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70" name="Rectangle 210"/>
            <p:cNvSpPr>
              <a:spLocks noChangeArrowheads="1"/>
            </p:cNvSpPr>
            <p:nvPr/>
          </p:nvSpPr>
          <p:spPr bwMode="auto">
            <a:xfrm>
              <a:off x="1460" y="1692"/>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71" name="Rectangle 211"/>
            <p:cNvSpPr>
              <a:spLocks noChangeArrowheads="1"/>
            </p:cNvSpPr>
            <p:nvPr/>
          </p:nvSpPr>
          <p:spPr bwMode="auto">
            <a:xfrm>
              <a:off x="1461" y="1714"/>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72" name="Rectangle 212"/>
            <p:cNvSpPr>
              <a:spLocks noChangeArrowheads="1"/>
            </p:cNvSpPr>
            <p:nvPr/>
          </p:nvSpPr>
          <p:spPr bwMode="auto">
            <a:xfrm>
              <a:off x="1460" y="1734"/>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73" name="Rectangle 213"/>
            <p:cNvSpPr>
              <a:spLocks noChangeArrowheads="1"/>
            </p:cNvSpPr>
            <p:nvPr/>
          </p:nvSpPr>
          <p:spPr bwMode="auto">
            <a:xfrm>
              <a:off x="1461" y="1755"/>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74" name="Rectangle 214"/>
            <p:cNvSpPr>
              <a:spLocks noChangeArrowheads="1"/>
            </p:cNvSpPr>
            <p:nvPr/>
          </p:nvSpPr>
          <p:spPr bwMode="auto">
            <a:xfrm>
              <a:off x="1461" y="1778"/>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75" name="Rectangle 215"/>
            <p:cNvSpPr>
              <a:spLocks noChangeArrowheads="1"/>
            </p:cNvSpPr>
            <p:nvPr/>
          </p:nvSpPr>
          <p:spPr bwMode="auto">
            <a:xfrm>
              <a:off x="1238" y="1611"/>
              <a:ext cx="1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76" name="Rectangle 216"/>
            <p:cNvSpPr>
              <a:spLocks noChangeArrowheads="1"/>
            </p:cNvSpPr>
            <p:nvPr/>
          </p:nvSpPr>
          <p:spPr bwMode="auto">
            <a:xfrm>
              <a:off x="1237" y="1633"/>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77" name="Rectangle 217"/>
            <p:cNvSpPr>
              <a:spLocks noChangeArrowheads="1"/>
            </p:cNvSpPr>
            <p:nvPr/>
          </p:nvSpPr>
          <p:spPr bwMode="auto">
            <a:xfrm>
              <a:off x="1235" y="1653"/>
              <a:ext cx="1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78" name="Rectangle 218"/>
            <p:cNvSpPr>
              <a:spLocks noChangeArrowheads="1"/>
            </p:cNvSpPr>
            <p:nvPr/>
          </p:nvSpPr>
          <p:spPr bwMode="auto">
            <a:xfrm>
              <a:off x="1236" y="1675"/>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79" name="Rectangle 219"/>
            <p:cNvSpPr>
              <a:spLocks noChangeArrowheads="1"/>
            </p:cNvSpPr>
            <p:nvPr/>
          </p:nvSpPr>
          <p:spPr bwMode="auto">
            <a:xfrm>
              <a:off x="1235" y="1696"/>
              <a:ext cx="1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69180" name="Group 220"/>
            <p:cNvGrpSpPr>
              <a:grpSpLocks/>
            </p:cNvGrpSpPr>
            <p:nvPr/>
          </p:nvGrpSpPr>
          <p:grpSpPr bwMode="auto">
            <a:xfrm>
              <a:off x="658" y="1586"/>
              <a:ext cx="943" cy="414"/>
              <a:chOff x="658" y="1586"/>
              <a:chExt cx="943" cy="414"/>
            </a:xfrm>
          </p:grpSpPr>
          <p:sp>
            <p:nvSpPr>
              <p:cNvPr id="169181" name="Rectangle 221"/>
              <p:cNvSpPr>
                <a:spLocks noChangeArrowheads="1"/>
              </p:cNvSpPr>
              <p:nvPr/>
            </p:nvSpPr>
            <p:spPr bwMode="auto">
              <a:xfrm>
                <a:off x="1236" y="1717"/>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82" name="Rectangle 222"/>
              <p:cNvSpPr>
                <a:spLocks noChangeArrowheads="1"/>
              </p:cNvSpPr>
              <p:nvPr/>
            </p:nvSpPr>
            <p:spPr bwMode="auto">
              <a:xfrm>
                <a:off x="1235" y="1737"/>
                <a:ext cx="1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83" name="Rectangle 223"/>
              <p:cNvSpPr>
                <a:spLocks noChangeArrowheads="1"/>
              </p:cNvSpPr>
              <p:nvPr/>
            </p:nvSpPr>
            <p:spPr bwMode="auto">
              <a:xfrm>
                <a:off x="1236" y="1759"/>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84" name="Rectangle 224"/>
              <p:cNvSpPr>
                <a:spLocks noChangeArrowheads="1"/>
              </p:cNvSpPr>
              <p:nvPr/>
            </p:nvSpPr>
            <p:spPr bwMode="auto">
              <a:xfrm>
                <a:off x="1236" y="1781"/>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85" name="Rectangle 225"/>
              <p:cNvSpPr>
                <a:spLocks noChangeArrowheads="1"/>
              </p:cNvSpPr>
              <p:nvPr/>
            </p:nvSpPr>
            <p:spPr bwMode="auto">
              <a:xfrm>
                <a:off x="1061" y="1611"/>
                <a:ext cx="1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86" name="Rectangle 226"/>
              <p:cNvSpPr>
                <a:spLocks noChangeArrowheads="1"/>
              </p:cNvSpPr>
              <p:nvPr/>
            </p:nvSpPr>
            <p:spPr bwMode="auto">
              <a:xfrm>
                <a:off x="1060" y="1633"/>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87" name="Rectangle 227"/>
              <p:cNvSpPr>
                <a:spLocks noChangeArrowheads="1"/>
              </p:cNvSpPr>
              <p:nvPr/>
            </p:nvSpPr>
            <p:spPr bwMode="auto">
              <a:xfrm>
                <a:off x="1059" y="1653"/>
                <a:ext cx="1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88" name="Rectangle 228"/>
              <p:cNvSpPr>
                <a:spLocks noChangeArrowheads="1"/>
              </p:cNvSpPr>
              <p:nvPr/>
            </p:nvSpPr>
            <p:spPr bwMode="auto">
              <a:xfrm>
                <a:off x="1059" y="1675"/>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89" name="Rectangle 229"/>
              <p:cNvSpPr>
                <a:spLocks noChangeArrowheads="1"/>
              </p:cNvSpPr>
              <p:nvPr/>
            </p:nvSpPr>
            <p:spPr bwMode="auto">
              <a:xfrm>
                <a:off x="1059" y="1696"/>
                <a:ext cx="12"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90" name="Rectangle 230"/>
              <p:cNvSpPr>
                <a:spLocks noChangeArrowheads="1"/>
              </p:cNvSpPr>
              <p:nvPr/>
            </p:nvSpPr>
            <p:spPr bwMode="auto">
              <a:xfrm>
                <a:off x="1059" y="1717"/>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91" name="Rectangle 231"/>
              <p:cNvSpPr>
                <a:spLocks noChangeArrowheads="1"/>
              </p:cNvSpPr>
              <p:nvPr/>
            </p:nvSpPr>
            <p:spPr bwMode="auto">
              <a:xfrm>
                <a:off x="1059" y="1737"/>
                <a:ext cx="1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92" name="Rectangle 232"/>
              <p:cNvSpPr>
                <a:spLocks noChangeArrowheads="1"/>
              </p:cNvSpPr>
              <p:nvPr/>
            </p:nvSpPr>
            <p:spPr bwMode="auto">
              <a:xfrm>
                <a:off x="1059" y="1759"/>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93" name="Rectangle 233"/>
              <p:cNvSpPr>
                <a:spLocks noChangeArrowheads="1"/>
              </p:cNvSpPr>
              <p:nvPr/>
            </p:nvSpPr>
            <p:spPr bwMode="auto">
              <a:xfrm>
                <a:off x="1059" y="1781"/>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94" name="Rectangle 234"/>
              <p:cNvSpPr>
                <a:spLocks noChangeArrowheads="1"/>
              </p:cNvSpPr>
              <p:nvPr/>
            </p:nvSpPr>
            <p:spPr bwMode="auto">
              <a:xfrm>
                <a:off x="832" y="1611"/>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95" name="Rectangle 235"/>
              <p:cNvSpPr>
                <a:spLocks noChangeArrowheads="1"/>
              </p:cNvSpPr>
              <p:nvPr/>
            </p:nvSpPr>
            <p:spPr bwMode="auto">
              <a:xfrm>
                <a:off x="830" y="1633"/>
                <a:ext cx="1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96" name="Rectangle 236"/>
              <p:cNvSpPr>
                <a:spLocks noChangeArrowheads="1"/>
              </p:cNvSpPr>
              <p:nvPr/>
            </p:nvSpPr>
            <p:spPr bwMode="auto">
              <a:xfrm>
                <a:off x="829" y="1653"/>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97" name="Rectangle 237"/>
              <p:cNvSpPr>
                <a:spLocks noChangeArrowheads="1"/>
              </p:cNvSpPr>
              <p:nvPr/>
            </p:nvSpPr>
            <p:spPr bwMode="auto">
              <a:xfrm>
                <a:off x="830" y="1675"/>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98" name="Rectangle 238"/>
              <p:cNvSpPr>
                <a:spLocks noChangeArrowheads="1"/>
              </p:cNvSpPr>
              <p:nvPr/>
            </p:nvSpPr>
            <p:spPr bwMode="auto">
              <a:xfrm>
                <a:off x="829" y="1696"/>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199" name="Rectangle 239"/>
              <p:cNvSpPr>
                <a:spLocks noChangeArrowheads="1"/>
              </p:cNvSpPr>
              <p:nvPr/>
            </p:nvSpPr>
            <p:spPr bwMode="auto">
              <a:xfrm>
                <a:off x="830" y="1717"/>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200" name="Rectangle 240"/>
              <p:cNvSpPr>
                <a:spLocks noChangeArrowheads="1"/>
              </p:cNvSpPr>
              <p:nvPr/>
            </p:nvSpPr>
            <p:spPr bwMode="auto">
              <a:xfrm>
                <a:off x="829" y="1737"/>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201" name="Rectangle 241"/>
              <p:cNvSpPr>
                <a:spLocks noChangeArrowheads="1"/>
              </p:cNvSpPr>
              <p:nvPr/>
            </p:nvSpPr>
            <p:spPr bwMode="auto">
              <a:xfrm>
                <a:off x="830" y="1759"/>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202" name="Rectangle 242"/>
              <p:cNvSpPr>
                <a:spLocks noChangeArrowheads="1"/>
              </p:cNvSpPr>
              <p:nvPr/>
            </p:nvSpPr>
            <p:spPr bwMode="auto">
              <a:xfrm>
                <a:off x="830" y="1781"/>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203" name="Rectangle 243"/>
              <p:cNvSpPr>
                <a:spLocks noChangeArrowheads="1"/>
              </p:cNvSpPr>
              <p:nvPr/>
            </p:nvSpPr>
            <p:spPr bwMode="auto">
              <a:xfrm>
                <a:off x="816" y="1590"/>
                <a:ext cx="17" cy="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204" name="Freeform 244"/>
              <p:cNvSpPr>
                <a:spLocks/>
              </p:cNvSpPr>
              <p:nvPr/>
            </p:nvSpPr>
            <p:spPr bwMode="auto">
              <a:xfrm>
                <a:off x="816" y="1586"/>
                <a:ext cx="21" cy="7"/>
              </a:xfrm>
              <a:custGeom>
                <a:avLst/>
                <a:gdLst>
                  <a:gd name="T0" fmla="*/ 42 w 42"/>
                  <a:gd name="T1" fmla="*/ 8 h 15"/>
                  <a:gd name="T2" fmla="*/ 33 w 42"/>
                  <a:gd name="T3" fmla="*/ 0 h 15"/>
                  <a:gd name="T4" fmla="*/ 0 w 42"/>
                  <a:gd name="T5" fmla="*/ 0 h 15"/>
                  <a:gd name="T6" fmla="*/ 0 w 42"/>
                  <a:gd name="T7" fmla="*/ 15 h 15"/>
                  <a:gd name="T8" fmla="*/ 33 w 42"/>
                  <a:gd name="T9" fmla="*/ 15 h 15"/>
                  <a:gd name="T10" fmla="*/ 25 w 42"/>
                  <a:gd name="T11" fmla="*/ 8 h 15"/>
                  <a:gd name="T12" fmla="*/ 42 w 42"/>
                  <a:gd name="T13" fmla="*/ 8 h 15"/>
                  <a:gd name="T14" fmla="*/ 42 w 42"/>
                  <a:gd name="T15" fmla="*/ 0 h 15"/>
                  <a:gd name="T16" fmla="*/ 33 w 42"/>
                  <a:gd name="T17" fmla="*/ 0 h 15"/>
                  <a:gd name="T18" fmla="*/ 42 w 4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8"/>
                    </a:moveTo>
                    <a:lnTo>
                      <a:pt x="33" y="0"/>
                    </a:lnTo>
                    <a:lnTo>
                      <a:pt x="0" y="0"/>
                    </a:lnTo>
                    <a:lnTo>
                      <a:pt x="0" y="15"/>
                    </a:lnTo>
                    <a:lnTo>
                      <a:pt x="33" y="15"/>
                    </a:lnTo>
                    <a:lnTo>
                      <a:pt x="25" y="8"/>
                    </a:lnTo>
                    <a:lnTo>
                      <a:pt x="42" y="8"/>
                    </a:lnTo>
                    <a:lnTo>
                      <a:pt x="42" y="0"/>
                    </a:lnTo>
                    <a:lnTo>
                      <a:pt x="33" y="0"/>
                    </a:lnTo>
                    <a:lnTo>
                      <a:pt x="4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05" name="Freeform 245"/>
              <p:cNvSpPr>
                <a:spLocks/>
              </p:cNvSpPr>
              <p:nvPr/>
            </p:nvSpPr>
            <p:spPr bwMode="auto">
              <a:xfrm>
                <a:off x="829" y="1590"/>
                <a:ext cx="8" cy="215"/>
              </a:xfrm>
              <a:custGeom>
                <a:avLst/>
                <a:gdLst>
                  <a:gd name="T0" fmla="*/ 8 w 17"/>
                  <a:gd name="T1" fmla="*/ 431 h 431"/>
                  <a:gd name="T2" fmla="*/ 17 w 17"/>
                  <a:gd name="T3" fmla="*/ 424 h 431"/>
                  <a:gd name="T4" fmla="*/ 17 w 17"/>
                  <a:gd name="T5" fmla="*/ 0 h 431"/>
                  <a:gd name="T6" fmla="*/ 0 w 17"/>
                  <a:gd name="T7" fmla="*/ 0 h 431"/>
                  <a:gd name="T8" fmla="*/ 0 w 17"/>
                  <a:gd name="T9" fmla="*/ 424 h 431"/>
                  <a:gd name="T10" fmla="*/ 8 w 17"/>
                  <a:gd name="T11" fmla="*/ 416 h 431"/>
                  <a:gd name="T12" fmla="*/ 8 w 17"/>
                  <a:gd name="T13" fmla="*/ 431 h 431"/>
                  <a:gd name="T14" fmla="*/ 17 w 17"/>
                  <a:gd name="T15" fmla="*/ 431 h 431"/>
                  <a:gd name="T16" fmla="*/ 17 w 17"/>
                  <a:gd name="T17" fmla="*/ 424 h 431"/>
                  <a:gd name="T18" fmla="*/ 8 w 17"/>
                  <a:gd name="T19" fmla="*/ 43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431">
                    <a:moveTo>
                      <a:pt x="8" y="431"/>
                    </a:moveTo>
                    <a:lnTo>
                      <a:pt x="17" y="424"/>
                    </a:lnTo>
                    <a:lnTo>
                      <a:pt x="17" y="0"/>
                    </a:lnTo>
                    <a:lnTo>
                      <a:pt x="0" y="0"/>
                    </a:lnTo>
                    <a:lnTo>
                      <a:pt x="0" y="424"/>
                    </a:lnTo>
                    <a:lnTo>
                      <a:pt x="8" y="416"/>
                    </a:lnTo>
                    <a:lnTo>
                      <a:pt x="8" y="431"/>
                    </a:lnTo>
                    <a:lnTo>
                      <a:pt x="17" y="431"/>
                    </a:lnTo>
                    <a:lnTo>
                      <a:pt x="17" y="424"/>
                    </a:lnTo>
                    <a:lnTo>
                      <a:pt x="8" y="4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06" name="Freeform 246"/>
              <p:cNvSpPr>
                <a:spLocks/>
              </p:cNvSpPr>
              <p:nvPr/>
            </p:nvSpPr>
            <p:spPr bwMode="auto">
              <a:xfrm>
                <a:off x="812" y="1798"/>
                <a:ext cx="21" cy="7"/>
              </a:xfrm>
              <a:custGeom>
                <a:avLst/>
                <a:gdLst>
                  <a:gd name="T0" fmla="*/ 0 w 41"/>
                  <a:gd name="T1" fmla="*/ 8 h 15"/>
                  <a:gd name="T2" fmla="*/ 8 w 41"/>
                  <a:gd name="T3" fmla="*/ 15 h 15"/>
                  <a:gd name="T4" fmla="*/ 41 w 41"/>
                  <a:gd name="T5" fmla="*/ 15 h 15"/>
                  <a:gd name="T6" fmla="*/ 41 w 41"/>
                  <a:gd name="T7" fmla="*/ 0 h 15"/>
                  <a:gd name="T8" fmla="*/ 8 w 41"/>
                  <a:gd name="T9" fmla="*/ 0 h 15"/>
                  <a:gd name="T10" fmla="*/ 16 w 41"/>
                  <a:gd name="T11" fmla="*/ 8 h 15"/>
                  <a:gd name="T12" fmla="*/ 0 w 41"/>
                  <a:gd name="T13" fmla="*/ 8 h 15"/>
                  <a:gd name="T14" fmla="*/ 0 w 41"/>
                  <a:gd name="T15" fmla="*/ 15 h 15"/>
                  <a:gd name="T16" fmla="*/ 8 w 41"/>
                  <a:gd name="T17" fmla="*/ 15 h 15"/>
                  <a:gd name="T18" fmla="*/ 0 w 41"/>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0" y="8"/>
                    </a:moveTo>
                    <a:lnTo>
                      <a:pt x="8" y="15"/>
                    </a:lnTo>
                    <a:lnTo>
                      <a:pt x="41" y="15"/>
                    </a:lnTo>
                    <a:lnTo>
                      <a:pt x="41" y="0"/>
                    </a:lnTo>
                    <a:lnTo>
                      <a:pt x="8" y="0"/>
                    </a:lnTo>
                    <a:lnTo>
                      <a:pt x="16"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07" name="Freeform 247"/>
              <p:cNvSpPr>
                <a:spLocks/>
              </p:cNvSpPr>
              <p:nvPr/>
            </p:nvSpPr>
            <p:spPr bwMode="auto">
              <a:xfrm>
                <a:off x="812" y="1586"/>
                <a:ext cx="8" cy="216"/>
              </a:xfrm>
              <a:custGeom>
                <a:avLst/>
                <a:gdLst>
                  <a:gd name="T0" fmla="*/ 8 w 16"/>
                  <a:gd name="T1" fmla="*/ 0 h 432"/>
                  <a:gd name="T2" fmla="*/ 0 w 16"/>
                  <a:gd name="T3" fmla="*/ 8 h 432"/>
                  <a:gd name="T4" fmla="*/ 0 w 16"/>
                  <a:gd name="T5" fmla="*/ 432 h 432"/>
                  <a:gd name="T6" fmla="*/ 16 w 16"/>
                  <a:gd name="T7" fmla="*/ 432 h 432"/>
                  <a:gd name="T8" fmla="*/ 16 w 16"/>
                  <a:gd name="T9" fmla="*/ 8 h 432"/>
                  <a:gd name="T10" fmla="*/ 8 w 16"/>
                  <a:gd name="T11" fmla="*/ 15 h 432"/>
                  <a:gd name="T12" fmla="*/ 8 w 16"/>
                  <a:gd name="T13" fmla="*/ 0 h 432"/>
                  <a:gd name="T14" fmla="*/ 0 w 16"/>
                  <a:gd name="T15" fmla="*/ 0 h 432"/>
                  <a:gd name="T16" fmla="*/ 0 w 16"/>
                  <a:gd name="T17" fmla="*/ 8 h 432"/>
                  <a:gd name="T18" fmla="*/ 8 w 16"/>
                  <a:gd name="T19"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432">
                    <a:moveTo>
                      <a:pt x="8" y="0"/>
                    </a:moveTo>
                    <a:lnTo>
                      <a:pt x="0" y="8"/>
                    </a:lnTo>
                    <a:lnTo>
                      <a:pt x="0" y="432"/>
                    </a:lnTo>
                    <a:lnTo>
                      <a:pt x="16" y="432"/>
                    </a:lnTo>
                    <a:lnTo>
                      <a:pt x="16"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08" name="Rectangle 248"/>
              <p:cNvSpPr>
                <a:spLocks noChangeArrowheads="1"/>
              </p:cNvSpPr>
              <p:nvPr/>
            </p:nvSpPr>
            <p:spPr bwMode="auto">
              <a:xfrm>
                <a:off x="1061" y="1805"/>
                <a:ext cx="1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209" name="Rectangle 249"/>
              <p:cNvSpPr>
                <a:spLocks noChangeArrowheads="1"/>
              </p:cNvSpPr>
              <p:nvPr/>
            </p:nvSpPr>
            <p:spPr bwMode="auto">
              <a:xfrm>
                <a:off x="1060" y="1827"/>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210" name="Rectangle 250"/>
              <p:cNvSpPr>
                <a:spLocks noChangeArrowheads="1"/>
              </p:cNvSpPr>
              <p:nvPr/>
            </p:nvSpPr>
            <p:spPr bwMode="auto">
              <a:xfrm>
                <a:off x="1059" y="1848"/>
                <a:ext cx="1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211" name="Rectangle 251"/>
              <p:cNvSpPr>
                <a:spLocks noChangeArrowheads="1"/>
              </p:cNvSpPr>
              <p:nvPr/>
            </p:nvSpPr>
            <p:spPr bwMode="auto">
              <a:xfrm>
                <a:off x="1059" y="1869"/>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212" name="Rectangle 252"/>
              <p:cNvSpPr>
                <a:spLocks noChangeArrowheads="1"/>
              </p:cNvSpPr>
              <p:nvPr/>
            </p:nvSpPr>
            <p:spPr bwMode="auto">
              <a:xfrm>
                <a:off x="1059" y="1891"/>
                <a:ext cx="12"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213" name="Rectangle 253"/>
              <p:cNvSpPr>
                <a:spLocks noChangeArrowheads="1"/>
              </p:cNvSpPr>
              <p:nvPr/>
            </p:nvSpPr>
            <p:spPr bwMode="auto">
              <a:xfrm>
                <a:off x="1239" y="1805"/>
                <a:ext cx="1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214" name="Rectangle 254"/>
              <p:cNvSpPr>
                <a:spLocks noChangeArrowheads="1"/>
              </p:cNvSpPr>
              <p:nvPr/>
            </p:nvSpPr>
            <p:spPr bwMode="auto">
              <a:xfrm>
                <a:off x="1238" y="1827"/>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215" name="Rectangle 255"/>
              <p:cNvSpPr>
                <a:spLocks noChangeArrowheads="1"/>
              </p:cNvSpPr>
              <p:nvPr/>
            </p:nvSpPr>
            <p:spPr bwMode="auto">
              <a:xfrm>
                <a:off x="1237" y="1848"/>
                <a:ext cx="1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216" name="Rectangle 256"/>
              <p:cNvSpPr>
                <a:spLocks noChangeArrowheads="1"/>
              </p:cNvSpPr>
              <p:nvPr/>
            </p:nvSpPr>
            <p:spPr bwMode="auto">
              <a:xfrm>
                <a:off x="1238" y="1869"/>
                <a:ext cx="1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217" name="Rectangle 257"/>
              <p:cNvSpPr>
                <a:spLocks noChangeArrowheads="1"/>
              </p:cNvSpPr>
              <p:nvPr/>
            </p:nvSpPr>
            <p:spPr bwMode="auto">
              <a:xfrm>
                <a:off x="1237" y="1891"/>
                <a:ext cx="12"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218" name="Rectangle 258"/>
              <p:cNvSpPr>
                <a:spLocks noChangeArrowheads="1"/>
              </p:cNvSpPr>
              <p:nvPr/>
            </p:nvSpPr>
            <p:spPr bwMode="auto">
              <a:xfrm>
                <a:off x="1318" y="1615"/>
                <a:ext cx="82" cy="117"/>
              </a:xfrm>
              <a:prstGeom prst="rect">
                <a:avLst/>
              </a:prstGeom>
              <a:solidFill>
                <a:srgbClr val="84CC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219" name="Freeform 259"/>
              <p:cNvSpPr>
                <a:spLocks/>
              </p:cNvSpPr>
              <p:nvPr/>
            </p:nvSpPr>
            <p:spPr bwMode="auto">
              <a:xfrm>
                <a:off x="1318" y="1611"/>
                <a:ext cx="85" cy="8"/>
              </a:xfrm>
              <a:custGeom>
                <a:avLst/>
                <a:gdLst>
                  <a:gd name="T0" fmla="*/ 169 w 169"/>
                  <a:gd name="T1" fmla="*/ 9 h 15"/>
                  <a:gd name="T2" fmla="*/ 162 w 169"/>
                  <a:gd name="T3" fmla="*/ 0 h 15"/>
                  <a:gd name="T4" fmla="*/ 0 w 169"/>
                  <a:gd name="T5" fmla="*/ 0 h 15"/>
                  <a:gd name="T6" fmla="*/ 0 w 169"/>
                  <a:gd name="T7" fmla="*/ 15 h 15"/>
                  <a:gd name="T8" fmla="*/ 162 w 169"/>
                  <a:gd name="T9" fmla="*/ 15 h 15"/>
                  <a:gd name="T10" fmla="*/ 154 w 169"/>
                  <a:gd name="T11" fmla="*/ 9 h 15"/>
                  <a:gd name="T12" fmla="*/ 169 w 169"/>
                  <a:gd name="T13" fmla="*/ 9 h 15"/>
                  <a:gd name="T14" fmla="*/ 169 w 169"/>
                  <a:gd name="T15" fmla="*/ 0 h 15"/>
                  <a:gd name="T16" fmla="*/ 162 w 169"/>
                  <a:gd name="T17" fmla="*/ 0 h 15"/>
                  <a:gd name="T18" fmla="*/ 169 w 169"/>
                  <a:gd name="T1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15">
                    <a:moveTo>
                      <a:pt x="169" y="9"/>
                    </a:moveTo>
                    <a:lnTo>
                      <a:pt x="162" y="0"/>
                    </a:lnTo>
                    <a:lnTo>
                      <a:pt x="0" y="0"/>
                    </a:lnTo>
                    <a:lnTo>
                      <a:pt x="0" y="15"/>
                    </a:lnTo>
                    <a:lnTo>
                      <a:pt x="162" y="15"/>
                    </a:lnTo>
                    <a:lnTo>
                      <a:pt x="154" y="9"/>
                    </a:lnTo>
                    <a:lnTo>
                      <a:pt x="169" y="9"/>
                    </a:lnTo>
                    <a:lnTo>
                      <a:pt x="169" y="0"/>
                    </a:lnTo>
                    <a:lnTo>
                      <a:pt x="162" y="0"/>
                    </a:lnTo>
                    <a:lnTo>
                      <a:pt x="169"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20" name="Freeform 260"/>
              <p:cNvSpPr>
                <a:spLocks/>
              </p:cNvSpPr>
              <p:nvPr/>
            </p:nvSpPr>
            <p:spPr bwMode="auto">
              <a:xfrm>
                <a:off x="1396" y="1615"/>
                <a:ext cx="7" cy="120"/>
              </a:xfrm>
              <a:custGeom>
                <a:avLst/>
                <a:gdLst>
                  <a:gd name="T0" fmla="*/ 8 w 15"/>
                  <a:gd name="T1" fmla="*/ 239 h 239"/>
                  <a:gd name="T2" fmla="*/ 15 w 15"/>
                  <a:gd name="T3" fmla="*/ 232 h 239"/>
                  <a:gd name="T4" fmla="*/ 15 w 15"/>
                  <a:gd name="T5" fmla="*/ 0 h 239"/>
                  <a:gd name="T6" fmla="*/ 0 w 15"/>
                  <a:gd name="T7" fmla="*/ 0 h 239"/>
                  <a:gd name="T8" fmla="*/ 0 w 15"/>
                  <a:gd name="T9" fmla="*/ 232 h 239"/>
                  <a:gd name="T10" fmla="*/ 8 w 15"/>
                  <a:gd name="T11" fmla="*/ 224 h 239"/>
                  <a:gd name="T12" fmla="*/ 8 w 15"/>
                  <a:gd name="T13" fmla="*/ 239 h 239"/>
                  <a:gd name="T14" fmla="*/ 15 w 15"/>
                  <a:gd name="T15" fmla="*/ 239 h 239"/>
                  <a:gd name="T16" fmla="*/ 15 w 15"/>
                  <a:gd name="T17" fmla="*/ 232 h 239"/>
                  <a:gd name="T18" fmla="*/ 8 w 15"/>
                  <a:gd name="T19" fmla="*/ 23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39">
                    <a:moveTo>
                      <a:pt x="8" y="239"/>
                    </a:moveTo>
                    <a:lnTo>
                      <a:pt x="15" y="232"/>
                    </a:lnTo>
                    <a:lnTo>
                      <a:pt x="15" y="0"/>
                    </a:lnTo>
                    <a:lnTo>
                      <a:pt x="0" y="0"/>
                    </a:lnTo>
                    <a:lnTo>
                      <a:pt x="0" y="232"/>
                    </a:lnTo>
                    <a:lnTo>
                      <a:pt x="8" y="224"/>
                    </a:lnTo>
                    <a:lnTo>
                      <a:pt x="8" y="239"/>
                    </a:lnTo>
                    <a:lnTo>
                      <a:pt x="15" y="239"/>
                    </a:lnTo>
                    <a:lnTo>
                      <a:pt x="15" y="232"/>
                    </a:lnTo>
                    <a:lnTo>
                      <a:pt x="8" y="2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21" name="Freeform 261"/>
              <p:cNvSpPr>
                <a:spLocks/>
              </p:cNvSpPr>
              <p:nvPr/>
            </p:nvSpPr>
            <p:spPr bwMode="auto">
              <a:xfrm>
                <a:off x="1314" y="1728"/>
                <a:ext cx="86" cy="7"/>
              </a:xfrm>
              <a:custGeom>
                <a:avLst/>
                <a:gdLst>
                  <a:gd name="T0" fmla="*/ 0 w 170"/>
                  <a:gd name="T1" fmla="*/ 8 h 15"/>
                  <a:gd name="T2" fmla="*/ 8 w 170"/>
                  <a:gd name="T3" fmla="*/ 15 h 15"/>
                  <a:gd name="T4" fmla="*/ 170 w 170"/>
                  <a:gd name="T5" fmla="*/ 15 h 15"/>
                  <a:gd name="T6" fmla="*/ 170 w 170"/>
                  <a:gd name="T7" fmla="*/ 0 h 15"/>
                  <a:gd name="T8" fmla="*/ 8 w 170"/>
                  <a:gd name="T9" fmla="*/ 0 h 15"/>
                  <a:gd name="T10" fmla="*/ 15 w 170"/>
                  <a:gd name="T11" fmla="*/ 8 h 15"/>
                  <a:gd name="T12" fmla="*/ 0 w 170"/>
                  <a:gd name="T13" fmla="*/ 8 h 15"/>
                  <a:gd name="T14" fmla="*/ 0 w 170"/>
                  <a:gd name="T15" fmla="*/ 15 h 15"/>
                  <a:gd name="T16" fmla="*/ 8 w 170"/>
                  <a:gd name="T17" fmla="*/ 15 h 15"/>
                  <a:gd name="T18" fmla="*/ 0 w 17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5">
                    <a:moveTo>
                      <a:pt x="0" y="8"/>
                    </a:moveTo>
                    <a:lnTo>
                      <a:pt x="8" y="15"/>
                    </a:lnTo>
                    <a:lnTo>
                      <a:pt x="170" y="15"/>
                    </a:lnTo>
                    <a:lnTo>
                      <a:pt x="170"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22" name="Freeform 262"/>
              <p:cNvSpPr>
                <a:spLocks/>
              </p:cNvSpPr>
              <p:nvPr/>
            </p:nvSpPr>
            <p:spPr bwMode="auto">
              <a:xfrm>
                <a:off x="1314" y="1611"/>
                <a:ext cx="8" cy="121"/>
              </a:xfrm>
              <a:custGeom>
                <a:avLst/>
                <a:gdLst>
                  <a:gd name="T0" fmla="*/ 8 w 15"/>
                  <a:gd name="T1" fmla="*/ 0 h 241"/>
                  <a:gd name="T2" fmla="*/ 0 w 15"/>
                  <a:gd name="T3" fmla="*/ 9 h 241"/>
                  <a:gd name="T4" fmla="*/ 0 w 15"/>
                  <a:gd name="T5" fmla="*/ 241 h 241"/>
                  <a:gd name="T6" fmla="*/ 15 w 15"/>
                  <a:gd name="T7" fmla="*/ 241 h 241"/>
                  <a:gd name="T8" fmla="*/ 15 w 15"/>
                  <a:gd name="T9" fmla="*/ 9 h 241"/>
                  <a:gd name="T10" fmla="*/ 8 w 15"/>
                  <a:gd name="T11" fmla="*/ 15 h 241"/>
                  <a:gd name="T12" fmla="*/ 8 w 15"/>
                  <a:gd name="T13" fmla="*/ 0 h 241"/>
                  <a:gd name="T14" fmla="*/ 0 w 15"/>
                  <a:gd name="T15" fmla="*/ 0 h 241"/>
                  <a:gd name="T16" fmla="*/ 0 w 15"/>
                  <a:gd name="T17" fmla="*/ 9 h 241"/>
                  <a:gd name="T18" fmla="*/ 8 w 15"/>
                  <a:gd name="T1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41">
                    <a:moveTo>
                      <a:pt x="8" y="0"/>
                    </a:moveTo>
                    <a:lnTo>
                      <a:pt x="0" y="9"/>
                    </a:lnTo>
                    <a:lnTo>
                      <a:pt x="0" y="241"/>
                    </a:lnTo>
                    <a:lnTo>
                      <a:pt x="15" y="241"/>
                    </a:lnTo>
                    <a:lnTo>
                      <a:pt x="15" y="9"/>
                    </a:lnTo>
                    <a:lnTo>
                      <a:pt x="8" y="15"/>
                    </a:lnTo>
                    <a:lnTo>
                      <a:pt x="8" y="0"/>
                    </a:lnTo>
                    <a:lnTo>
                      <a:pt x="0" y="0"/>
                    </a:lnTo>
                    <a:lnTo>
                      <a:pt x="0" y="9"/>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23" name="Rectangle 263"/>
              <p:cNvSpPr>
                <a:spLocks noChangeArrowheads="1"/>
              </p:cNvSpPr>
              <p:nvPr/>
            </p:nvSpPr>
            <p:spPr bwMode="auto">
              <a:xfrm>
                <a:off x="1318" y="1743"/>
                <a:ext cx="82" cy="105"/>
              </a:xfrm>
              <a:prstGeom prst="rect">
                <a:avLst/>
              </a:prstGeom>
              <a:solidFill>
                <a:srgbClr val="84CC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224" name="Freeform 264"/>
              <p:cNvSpPr>
                <a:spLocks/>
              </p:cNvSpPr>
              <p:nvPr/>
            </p:nvSpPr>
            <p:spPr bwMode="auto">
              <a:xfrm>
                <a:off x="1318" y="1739"/>
                <a:ext cx="85" cy="8"/>
              </a:xfrm>
              <a:custGeom>
                <a:avLst/>
                <a:gdLst>
                  <a:gd name="T0" fmla="*/ 169 w 169"/>
                  <a:gd name="T1" fmla="*/ 7 h 15"/>
                  <a:gd name="T2" fmla="*/ 162 w 169"/>
                  <a:gd name="T3" fmla="*/ 0 h 15"/>
                  <a:gd name="T4" fmla="*/ 0 w 169"/>
                  <a:gd name="T5" fmla="*/ 0 h 15"/>
                  <a:gd name="T6" fmla="*/ 0 w 169"/>
                  <a:gd name="T7" fmla="*/ 15 h 15"/>
                  <a:gd name="T8" fmla="*/ 162 w 169"/>
                  <a:gd name="T9" fmla="*/ 15 h 15"/>
                  <a:gd name="T10" fmla="*/ 154 w 169"/>
                  <a:gd name="T11" fmla="*/ 7 h 15"/>
                  <a:gd name="T12" fmla="*/ 169 w 169"/>
                  <a:gd name="T13" fmla="*/ 7 h 15"/>
                  <a:gd name="T14" fmla="*/ 169 w 169"/>
                  <a:gd name="T15" fmla="*/ 0 h 15"/>
                  <a:gd name="T16" fmla="*/ 162 w 169"/>
                  <a:gd name="T17" fmla="*/ 0 h 15"/>
                  <a:gd name="T18" fmla="*/ 169 w 169"/>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15">
                    <a:moveTo>
                      <a:pt x="169" y="7"/>
                    </a:moveTo>
                    <a:lnTo>
                      <a:pt x="162" y="0"/>
                    </a:lnTo>
                    <a:lnTo>
                      <a:pt x="0" y="0"/>
                    </a:lnTo>
                    <a:lnTo>
                      <a:pt x="0" y="15"/>
                    </a:lnTo>
                    <a:lnTo>
                      <a:pt x="162" y="15"/>
                    </a:lnTo>
                    <a:lnTo>
                      <a:pt x="154" y="7"/>
                    </a:lnTo>
                    <a:lnTo>
                      <a:pt x="169" y="7"/>
                    </a:lnTo>
                    <a:lnTo>
                      <a:pt x="169" y="0"/>
                    </a:lnTo>
                    <a:lnTo>
                      <a:pt x="162" y="0"/>
                    </a:lnTo>
                    <a:lnTo>
                      <a:pt x="169"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25" name="Freeform 265"/>
              <p:cNvSpPr>
                <a:spLocks/>
              </p:cNvSpPr>
              <p:nvPr/>
            </p:nvSpPr>
            <p:spPr bwMode="auto">
              <a:xfrm>
                <a:off x="1396" y="1743"/>
                <a:ext cx="7" cy="109"/>
              </a:xfrm>
              <a:custGeom>
                <a:avLst/>
                <a:gdLst>
                  <a:gd name="T0" fmla="*/ 8 w 15"/>
                  <a:gd name="T1" fmla="*/ 219 h 219"/>
                  <a:gd name="T2" fmla="*/ 15 w 15"/>
                  <a:gd name="T3" fmla="*/ 212 h 219"/>
                  <a:gd name="T4" fmla="*/ 15 w 15"/>
                  <a:gd name="T5" fmla="*/ 0 h 219"/>
                  <a:gd name="T6" fmla="*/ 0 w 15"/>
                  <a:gd name="T7" fmla="*/ 0 h 219"/>
                  <a:gd name="T8" fmla="*/ 0 w 15"/>
                  <a:gd name="T9" fmla="*/ 212 h 219"/>
                  <a:gd name="T10" fmla="*/ 8 w 15"/>
                  <a:gd name="T11" fmla="*/ 204 h 219"/>
                  <a:gd name="T12" fmla="*/ 8 w 15"/>
                  <a:gd name="T13" fmla="*/ 219 h 219"/>
                  <a:gd name="T14" fmla="*/ 15 w 15"/>
                  <a:gd name="T15" fmla="*/ 219 h 219"/>
                  <a:gd name="T16" fmla="*/ 15 w 15"/>
                  <a:gd name="T17" fmla="*/ 212 h 219"/>
                  <a:gd name="T18" fmla="*/ 8 w 15"/>
                  <a:gd name="T19"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9">
                    <a:moveTo>
                      <a:pt x="8" y="219"/>
                    </a:moveTo>
                    <a:lnTo>
                      <a:pt x="15" y="212"/>
                    </a:lnTo>
                    <a:lnTo>
                      <a:pt x="15" y="0"/>
                    </a:lnTo>
                    <a:lnTo>
                      <a:pt x="0" y="0"/>
                    </a:lnTo>
                    <a:lnTo>
                      <a:pt x="0" y="212"/>
                    </a:lnTo>
                    <a:lnTo>
                      <a:pt x="8" y="204"/>
                    </a:lnTo>
                    <a:lnTo>
                      <a:pt x="8" y="219"/>
                    </a:lnTo>
                    <a:lnTo>
                      <a:pt x="15" y="219"/>
                    </a:lnTo>
                    <a:lnTo>
                      <a:pt x="15" y="212"/>
                    </a:lnTo>
                    <a:lnTo>
                      <a:pt x="8" y="2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26" name="Freeform 266"/>
              <p:cNvSpPr>
                <a:spLocks/>
              </p:cNvSpPr>
              <p:nvPr/>
            </p:nvSpPr>
            <p:spPr bwMode="auto">
              <a:xfrm>
                <a:off x="1314" y="1844"/>
                <a:ext cx="86" cy="8"/>
              </a:xfrm>
              <a:custGeom>
                <a:avLst/>
                <a:gdLst>
                  <a:gd name="T0" fmla="*/ 0 w 170"/>
                  <a:gd name="T1" fmla="*/ 8 h 15"/>
                  <a:gd name="T2" fmla="*/ 8 w 170"/>
                  <a:gd name="T3" fmla="*/ 15 h 15"/>
                  <a:gd name="T4" fmla="*/ 170 w 170"/>
                  <a:gd name="T5" fmla="*/ 15 h 15"/>
                  <a:gd name="T6" fmla="*/ 170 w 170"/>
                  <a:gd name="T7" fmla="*/ 0 h 15"/>
                  <a:gd name="T8" fmla="*/ 8 w 170"/>
                  <a:gd name="T9" fmla="*/ 0 h 15"/>
                  <a:gd name="T10" fmla="*/ 15 w 170"/>
                  <a:gd name="T11" fmla="*/ 8 h 15"/>
                  <a:gd name="T12" fmla="*/ 0 w 170"/>
                  <a:gd name="T13" fmla="*/ 8 h 15"/>
                  <a:gd name="T14" fmla="*/ 0 w 170"/>
                  <a:gd name="T15" fmla="*/ 15 h 15"/>
                  <a:gd name="T16" fmla="*/ 8 w 170"/>
                  <a:gd name="T17" fmla="*/ 15 h 15"/>
                  <a:gd name="T18" fmla="*/ 0 w 17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5">
                    <a:moveTo>
                      <a:pt x="0" y="8"/>
                    </a:moveTo>
                    <a:lnTo>
                      <a:pt x="8" y="15"/>
                    </a:lnTo>
                    <a:lnTo>
                      <a:pt x="170" y="15"/>
                    </a:lnTo>
                    <a:lnTo>
                      <a:pt x="170"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27" name="Freeform 267"/>
              <p:cNvSpPr>
                <a:spLocks/>
              </p:cNvSpPr>
              <p:nvPr/>
            </p:nvSpPr>
            <p:spPr bwMode="auto">
              <a:xfrm>
                <a:off x="1314" y="1739"/>
                <a:ext cx="8" cy="109"/>
              </a:xfrm>
              <a:custGeom>
                <a:avLst/>
                <a:gdLst>
                  <a:gd name="T0" fmla="*/ 8 w 15"/>
                  <a:gd name="T1" fmla="*/ 0 h 219"/>
                  <a:gd name="T2" fmla="*/ 0 w 15"/>
                  <a:gd name="T3" fmla="*/ 7 h 219"/>
                  <a:gd name="T4" fmla="*/ 0 w 15"/>
                  <a:gd name="T5" fmla="*/ 219 h 219"/>
                  <a:gd name="T6" fmla="*/ 15 w 15"/>
                  <a:gd name="T7" fmla="*/ 219 h 219"/>
                  <a:gd name="T8" fmla="*/ 15 w 15"/>
                  <a:gd name="T9" fmla="*/ 7 h 219"/>
                  <a:gd name="T10" fmla="*/ 8 w 15"/>
                  <a:gd name="T11" fmla="*/ 15 h 219"/>
                  <a:gd name="T12" fmla="*/ 8 w 15"/>
                  <a:gd name="T13" fmla="*/ 0 h 219"/>
                  <a:gd name="T14" fmla="*/ 0 w 15"/>
                  <a:gd name="T15" fmla="*/ 0 h 219"/>
                  <a:gd name="T16" fmla="*/ 0 w 15"/>
                  <a:gd name="T17" fmla="*/ 7 h 219"/>
                  <a:gd name="T18" fmla="*/ 8 w 15"/>
                  <a:gd name="T19"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9">
                    <a:moveTo>
                      <a:pt x="8" y="0"/>
                    </a:moveTo>
                    <a:lnTo>
                      <a:pt x="0" y="7"/>
                    </a:lnTo>
                    <a:lnTo>
                      <a:pt x="0" y="219"/>
                    </a:lnTo>
                    <a:lnTo>
                      <a:pt x="15" y="219"/>
                    </a:lnTo>
                    <a:lnTo>
                      <a:pt x="15" y="7"/>
                    </a:lnTo>
                    <a:lnTo>
                      <a:pt x="8" y="15"/>
                    </a:lnTo>
                    <a:lnTo>
                      <a:pt x="8" y="0"/>
                    </a:lnTo>
                    <a:lnTo>
                      <a:pt x="0" y="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28" name="Rectangle 268"/>
              <p:cNvSpPr>
                <a:spLocks noChangeArrowheads="1"/>
              </p:cNvSpPr>
              <p:nvPr/>
            </p:nvSpPr>
            <p:spPr bwMode="auto">
              <a:xfrm>
                <a:off x="1256" y="1801"/>
                <a:ext cx="25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229" name="Freeform 269"/>
              <p:cNvSpPr>
                <a:spLocks/>
              </p:cNvSpPr>
              <p:nvPr/>
            </p:nvSpPr>
            <p:spPr bwMode="auto">
              <a:xfrm>
                <a:off x="1256" y="1797"/>
                <a:ext cx="262" cy="8"/>
              </a:xfrm>
              <a:custGeom>
                <a:avLst/>
                <a:gdLst>
                  <a:gd name="T0" fmla="*/ 525 w 525"/>
                  <a:gd name="T1" fmla="*/ 9 h 15"/>
                  <a:gd name="T2" fmla="*/ 519 w 525"/>
                  <a:gd name="T3" fmla="*/ 0 h 15"/>
                  <a:gd name="T4" fmla="*/ 0 w 525"/>
                  <a:gd name="T5" fmla="*/ 0 h 15"/>
                  <a:gd name="T6" fmla="*/ 0 w 525"/>
                  <a:gd name="T7" fmla="*/ 15 h 15"/>
                  <a:gd name="T8" fmla="*/ 519 w 525"/>
                  <a:gd name="T9" fmla="*/ 15 h 15"/>
                  <a:gd name="T10" fmla="*/ 510 w 525"/>
                  <a:gd name="T11" fmla="*/ 9 h 15"/>
                  <a:gd name="T12" fmla="*/ 525 w 525"/>
                  <a:gd name="T13" fmla="*/ 9 h 15"/>
                  <a:gd name="T14" fmla="*/ 525 w 525"/>
                  <a:gd name="T15" fmla="*/ 0 h 15"/>
                  <a:gd name="T16" fmla="*/ 519 w 525"/>
                  <a:gd name="T17" fmla="*/ 0 h 15"/>
                  <a:gd name="T18" fmla="*/ 525 w 525"/>
                  <a:gd name="T1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5" h="15">
                    <a:moveTo>
                      <a:pt x="525" y="9"/>
                    </a:moveTo>
                    <a:lnTo>
                      <a:pt x="519" y="0"/>
                    </a:lnTo>
                    <a:lnTo>
                      <a:pt x="0" y="0"/>
                    </a:lnTo>
                    <a:lnTo>
                      <a:pt x="0" y="15"/>
                    </a:lnTo>
                    <a:lnTo>
                      <a:pt x="519" y="15"/>
                    </a:lnTo>
                    <a:lnTo>
                      <a:pt x="510" y="9"/>
                    </a:lnTo>
                    <a:lnTo>
                      <a:pt x="525" y="9"/>
                    </a:lnTo>
                    <a:lnTo>
                      <a:pt x="525" y="0"/>
                    </a:lnTo>
                    <a:lnTo>
                      <a:pt x="519" y="0"/>
                    </a:lnTo>
                    <a:lnTo>
                      <a:pt x="525"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30" name="Freeform 270"/>
              <p:cNvSpPr>
                <a:spLocks/>
              </p:cNvSpPr>
              <p:nvPr/>
            </p:nvSpPr>
            <p:spPr bwMode="auto">
              <a:xfrm>
                <a:off x="1511" y="1801"/>
                <a:ext cx="7" cy="17"/>
              </a:xfrm>
              <a:custGeom>
                <a:avLst/>
                <a:gdLst>
                  <a:gd name="T0" fmla="*/ 9 w 15"/>
                  <a:gd name="T1" fmla="*/ 33 h 33"/>
                  <a:gd name="T2" fmla="*/ 15 w 15"/>
                  <a:gd name="T3" fmla="*/ 25 h 33"/>
                  <a:gd name="T4" fmla="*/ 15 w 15"/>
                  <a:gd name="T5" fmla="*/ 0 h 33"/>
                  <a:gd name="T6" fmla="*/ 0 w 15"/>
                  <a:gd name="T7" fmla="*/ 0 h 33"/>
                  <a:gd name="T8" fmla="*/ 0 w 15"/>
                  <a:gd name="T9" fmla="*/ 25 h 33"/>
                  <a:gd name="T10" fmla="*/ 9 w 15"/>
                  <a:gd name="T11" fmla="*/ 18 h 33"/>
                  <a:gd name="T12" fmla="*/ 9 w 15"/>
                  <a:gd name="T13" fmla="*/ 33 h 33"/>
                  <a:gd name="T14" fmla="*/ 15 w 15"/>
                  <a:gd name="T15" fmla="*/ 33 h 33"/>
                  <a:gd name="T16" fmla="*/ 15 w 15"/>
                  <a:gd name="T17" fmla="*/ 25 h 33"/>
                  <a:gd name="T18" fmla="*/ 9 w 15"/>
                  <a:gd name="T1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33">
                    <a:moveTo>
                      <a:pt x="9" y="33"/>
                    </a:moveTo>
                    <a:lnTo>
                      <a:pt x="15" y="25"/>
                    </a:lnTo>
                    <a:lnTo>
                      <a:pt x="15" y="0"/>
                    </a:lnTo>
                    <a:lnTo>
                      <a:pt x="0" y="0"/>
                    </a:lnTo>
                    <a:lnTo>
                      <a:pt x="0" y="25"/>
                    </a:lnTo>
                    <a:lnTo>
                      <a:pt x="9" y="18"/>
                    </a:lnTo>
                    <a:lnTo>
                      <a:pt x="9" y="33"/>
                    </a:lnTo>
                    <a:lnTo>
                      <a:pt x="15" y="33"/>
                    </a:lnTo>
                    <a:lnTo>
                      <a:pt x="15" y="25"/>
                    </a:lnTo>
                    <a:lnTo>
                      <a:pt x="9"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31" name="Freeform 271"/>
              <p:cNvSpPr>
                <a:spLocks/>
              </p:cNvSpPr>
              <p:nvPr/>
            </p:nvSpPr>
            <p:spPr bwMode="auto">
              <a:xfrm>
                <a:off x="1252" y="1810"/>
                <a:ext cx="263" cy="8"/>
              </a:xfrm>
              <a:custGeom>
                <a:avLst/>
                <a:gdLst>
                  <a:gd name="T0" fmla="*/ 0 w 527"/>
                  <a:gd name="T1" fmla="*/ 7 h 15"/>
                  <a:gd name="T2" fmla="*/ 8 w 527"/>
                  <a:gd name="T3" fmla="*/ 15 h 15"/>
                  <a:gd name="T4" fmla="*/ 527 w 527"/>
                  <a:gd name="T5" fmla="*/ 15 h 15"/>
                  <a:gd name="T6" fmla="*/ 527 w 527"/>
                  <a:gd name="T7" fmla="*/ 0 h 15"/>
                  <a:gd name="T8" fmla="*/ 8 w 527"/>
                  <a:gd name="T9" fmla="*/ 0 h 15"/>
                  <a:gd name="T10" fmla="*/ 15 w 527"/>
                  <a:gd name="T11" fmla="*/ 7 h 15"/>
                  <a:gd name="T12" fmla="*/ 0 w 527"/>
                  <a:gd name="T13" fmla="*/ 7 h 15"/>
                  <a:gd name="T14" fmla="*/ 0 w 527"/>
                  <a:gd name="T15" fmla="*/ 15 h 15"/>
                  <a:gd name="T16" fmla="*/ 8 w 527"/>
                  <a:gd name="T17" fmla="*/ 15 h 15"/>
                  <a:gd name="T18" fmla="*/ 0 w 527"/>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7" h="15">
                    <a:moveTo>
                      <a:pt x="0" y="7"/>
                    </a:moveTo>
                    <a:lnTo>
                      <a:pt x="8" y="15"/>
                    </a:lnTo>
                    <a:lnTo>
                      <a:pt x="527" y="15"/>
                    </a:lnTo>
                    <a:lnTo>
                      <a:pt x="527"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32" name="Freeform 272"/>
              <p:cNvSpPr>
                <a:spLocks/>
              </p:cNvSpPr>
              <p:nvPr/>
            </p:nvSpPr>
            <p:spPr bwMode="auto">
              <a:xfrm>
                <a:off x="1252" y="1797"/>
                <a:ext cx="7" cy="17"/>
              </a:xfrm>
              <a:custGeom>
                <a:avLst/>
                <a:gdLst>
                  <a:gd name="T0" fmla="*/ 8 w 15"/>
                  <a:gd name="T1" fmla="*/ 0 h 34"/>
                  <a:gd name="T2" fmla="*/ 0 w 15"/>
                  <a:gd name="T3" fmla="*/ 9 h 34"/>
                  <a:gd name="T4" fmla="*/ 0 w 15"/>
                  <a:gd name="T5" fmla="*/ 34 h 34"/>
                  <a:gd name="T6" fmla="*/ 15 w 15"/>
                  <a:gd name="T7" fmla="*/ 34 h 34"/>
                  <a:gd name="T8" fmla="*/ 15 w 15"/>
                  <a:gd name="T9" fmla="*/ 9 h 34"/>
                  <a:gd name="T10" fmla="*/ 8 w 15"/>
                  <a:gd name="T11" fmla="*/ 15 h 34"/>
                  <a:gd name="T12" fmla="*/ 8 w 15"/>
                  <a:gd name="T13" fmla="*/ 0 h 34"/>
                  <a:gd name="T14" fmla="*/ 0 w 15"/>
                  <a:gd name="T15" fmla="*/ 0 h 34"/>
                  <a:gd name="T16" fmla="*/ 0 w 15"/>
                  <a:gd name="T17" fmla="*/ 9 h 34"/>
                  <a:gd name="T18" fmla="*/ 8 w 1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34">
                    <a:moveTo>
                      <a:pt x="8" y="0"/>
                    </a:moveTo>
                    <a:lnTo>
                      <a:pt x="0" y="9"/>
                    </a:lnTo>
                    <a:lnTo>
                      <a:pt x="0" y="34"/>
                    </a:lnTo>
                    <a:lnTo>
                      <a:pt x="15" y="34"/>
                    </a:lnTo>
                    <a:lnTo>
                      <a:pt x="15" y="9"/>
                    </a:lnTo>
                    <a:lnTo>
                      <a:pt x="8" y="15"/>
                    </a:lnTo>
                    <a:lnTo>
                      <a:pt x="8" y="0"/>
                    </a:lnTo>
                    <a:lnTo>
                      <a:pt x="0" y="0"/>
                    </a:lnTo>
                    <a:lnTo>
                      <a:pt x="0" y="9"/>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33" name="Rectangle 273"/>
              <p:cNvSpPr>
                <a:spLocks noChangeArrowheads="1"/>
              </p:cNvSpPr>
              <p:nvPr/>
            </p:nvSpPr>
            <p:spPr bwMode="auto">
              <a:xfrm>
                <a:off x="1460"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234" name="Freeform 274"/>
              <p:cNvSpPr>
                <a:spLocks/>
              </p:cNvSpPr>
              <p:nvPr/>
            </p:nvSpPr>
            <p:spPr bwMode="auto">
              <a:xfrm>
                <a:off x="1460" y="1808"/>
                <a:ext cx="21" cy="8"/>
              </a:xfrm>
              <a:custGeom>
                <a:avLst/>
                <a:gdLst>
                  <a:gd name="T0" fmla="*/ 42 w 42"/>
                  <a:gd name="T1" fmla="*/ 8 h 15"/>
                  <a:gd name="T2" fmla="*/ 33 w 42"/>
                  <a:gd name="T3" fmla="*/ 0 h 15"/>
                  <a:gd name="T4" fmla="*/ 0 w 42"/>
                  <a:gd name="T5" fmla="*/ 0 h 15"/>
                  <a:gd name="T6" fmla="*/ 0 w 42"/>
                  <a:gd name="T7" fmla="*/ 15 h 15"/>
                  <a:gd name="T8" fmla="*/ 33 w 42"/>
                  <a:gd name="T9" fmla="*/ 15 h 15"/>
                  <a:gd name="T10" fmla="*/ 25 w 42"/>
                  <a:gd name="T11" fmla="*/ 8 h 15"/>
                  <a:gd name="T12" fmla="*/ 42 w 42"/>
                  <a:gd name="T13" fmla="*/ 8 h 15"/>
                  <a:gd name="T14" fmla="*/ 42 w 42"/>
                  <a:gd name="T15" fmla="*/ 0 h 15"/>
                  <a:gd name="T16" fmla="*/ 33 w 42"/>
                  <a:gd name="T17" fmla="*/ 0 h 15"/>
                  <a:gd name="T18" fmla="*/ 42 w 4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8"/>
                    </a:moveTo>
                    <a:lnTo>
                      <a:pt x="33" y="0"/>
                    </a:lnTo>
                    <a:lnTo>
                      <a:pt x="0" y="0"/>
                    </a:lnTo>
                    <a:lnTo>
                      <a:pt x="0" y="15"/>
                    </a:lnTo>
                    <a:lnTo>
                      <a:pt x="33" y="15"/>
                    </a:lnTo>
                    <a:lnTo>
                      <a:pt x="25" y="8"/>
                    </a:lnTo>
                    <a:lnTo>
                      <a:pt x="42" y="8"/>
                    </a:lnTo>
                    <a:lnTo>
                      <a:pt x="42" y="0"/>
                    </a:lnTo>
                    <a:lnTo>
                      <a:pt x="33" y="0"/>
                    </a:lnTo>
                    <a:lnTo>
                      <a:pt x="4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35" name="Freeform 275"/>
              <p:cNvSpPr>
                <a:spLocks/>
              </p:cNvSpPr>
              <p:nvPr/>
            </p:nvSpPr>
            <p:spPr bwMode="auto">
              <a:xfrm>
                <a:off x="1473" y="1812"/>
                <a:ext cx="8" cy="97"/>
              </a:xfrm>
              <a:custGeom>
                <a:avLst/>
                <a:gdLst>
                  <a:gd name="T0" fmla="*/ 8 w 17"/>
                  <a:gd name="T1" fmla="*/ 194 h 194"/>
                  <a:gd name="T2" fmla="*/ 17 w 17"/>
                  <a:gd name="T3" fmla="*/ 186 h 194"/>
                  <a:gd name="T4" fmla="*/ 17 w 17"/>
                  <a:gd name="T5" fmla="*/ 0 h 194"/>
                  <a:gd name="T6" fmla="*/ 0 w 17"/>
                  <a:gd name="T7" fmla="*/ 0 h 194"/>
                  <a:gd name="T8" fmla="*/ 0 w 17"/>
                  <a:gd name="T9" fmla="*/ 186 h 194"/>
                  <a:gd name="T10" fmla="*/ 8 w 17"/>
                  <a:gd name="T11" fmla="*/ 179 h 194"/>
                  <a:gd name="T12" fmla="*/ 8 w 17"/>
                  <a:gd name="T13" fmla="*/ 194 h 194"/>
                  <a:gd name="T14" fmla="*/ 17 w 17"/>
                  <a:gd name="T15" fmla="*/ 194 h 194"/>
                  <a:gd name="T16" fmla="*/ 17 w 17"/>
                  <a:gd name="T17" fmla="*/ 186 h 194"/>
                  <a:gd name="T18" fmla="*/ 8 w 17"/>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94">
                    <a:moveTo>
                      <a:pt x="8" y="194"/>
                    </a:moveTo>
                    <a:lnTo>
                      <a:pt x="17" y="186"/>
                    </a:lnTo>
                    <a:lnTo>
                      <a:pt x="17" y="0"/>
                    </a:lnTo>
                    <a:lnTo>
                      <a:pt x="0" y="0"/>
                    </a:lnTo>
                    <a:lnTo>
                      <a:pt x="0" y="186"/>
                    </a:lnTo>
                    <a:lnTo>
                      <a:pt x="8" y="179"/>
                    </a:lnTo>
                    <a:lnTo>
                      <a:pt x="8" y="194"/>
                    </a:lnTo>
                    <a:lnTo>
                      <a:pt x="17" y="194"/>
                    </a:lnTo>
                    <a:lnTo>
                      <a:pt x="17" y="186"/>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36" name="Freeform 276"/>
              <p:cNvSpPr>
                <a:spLocks/>
              </p:cNvSpPr>
              <p:nvPr/>
            </p:nvSpPr>
            <p:spPr bwMode="auto">
              <a:xfrm>
                <a:off x="1456" y="1901"/>
                <a:ext cx="21" cy="8"/>
              </a:xfrm>
              <a:custGeom>
                <a:avLst/>
                <a:gdLst>
                  <a:gd name="T0" fmla="*/ 0 w 41"/>
                  <a:gd name="T1" fmla="*/ 7 h 15"/>
                  <a:gd name="T2" fmla="*/ 8 w 41"/>
                  <a:gd name="T3" fmla="*/ 15 h 15"/>
                  <a:gd name="T4" fmla="*/ 41 w 41"/>
                  <a:gd name="T5" fmla="*/ 15 h 15"/>
                  <a:gd name="T6" fmla="*/ 41 w 41"/>
                  <a:gd name="T7" fmla="*/ 0 h 15"/>
                  <a:gd name="T8" fmla="*/ 8 w 41"/>
                  <a:gd name="T9" fmla="*/ 0 h 15"/>
                  <a:gd name="T10" fmla="*/ 15 w 41"/>
                  <a:gd name="T11" fmla="*/ 7 h 15"/>
                  <a:gd name="T12" fmla="*/ 0 w 41"/>
                  <a:gd name="T13" fmla="*/ 7 h 15"/>
                  <a:gd name="T14" fmla="*/ 0 w 41"/>
                  <a:gd name="T15" fmla="*/ 15 h 15"/>
                  <a:gd name="T16" fmla="*/ 8 w 41"/>
                  <a:gd name="T17" fmla="*/ 15 h 15"/>
                  <a:gd name="T18" fmla="*/ 0 w 41"/>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0" y="7"/>
                    </a:moveTo>
                    <a:lnTo>
                      <a:pt x="8" y="15"/>
                    </a:lnTo>
                    <a:lnTo>
                      <a:pt x="41" y="15"/>
                    </a:lnTo>
                    <a:lnTo>
                      <a:pt x="41"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37" name="Freeform 277"/>
              <p:cNvSpPr>
                <a:spLocks/>
              </p:cNvSpPr>
              <p:nvPr/>
            </p:nvSpPr>
            <p:spPr bwMode="auto">
              <a:xfrm>
                <a:off x="1456" y="1808"/>
                <a:ext cx="7" cy="97"/>
              </a:xfrm>
              <a:custGeom>
                <a:avLst/>
                <a:gdLst>
                  <a:gd name="T0" fmla="*/ 8 w 15"/>
                  <a:gd name="T1" fmla="*/ 0 h 194"/>
                  <a:gd name="T2" fmla="*/ 0 w 15"/>
                  <a:gd name="T3" fmla="*/ 8 h 194"/>
                  <a:gd name="T4" fmla="*/ 0 w 15"/>
                  <a:gd name="T5" fmla="*/ 194 h 194"/>
                  <a:gd name="T6" fmla="*/ 15 w 15"/>
                  <a:gd name="T7" fmla="*/ 194 h 194"/>
                  <a:gd name="T8" fmla="*/ 15 w 15"/>
                  <a:gd name="T9" fmla="*/ 8 h 194"/>
                  <a:gd name="T10" fmla="*/ 8 w 15"/>
                  <a:gd name="T11" fmla="*/ 15 h 194"/>
                  <a:gd name="T12" fmla="*/ 8 w 15"/>
                  <a:gd name="T13" fmla="*/ 0 h 194"/>
                  <a:gd name="T14" fmla="*/ 0 w 15"/>
                  <a:gd name="T15" fmla="*/ 0 h 194"/>
                  <a:gd name="T16" fmla="*/ 0 w 15"/>
                  <a:gd name="T17" fmla="*/ 8 h 194"/>
                  <a:gd name="T18" fmla="*/ 8 w 15"/>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0"/>
                    </a:moveTo>
                    <a:lnTo>
                      <a:pt x="0" y="8"/>
                    </a:lnTo>
                    <a:lnTo>
                      <a:pt x="0" y="194"/>
                    </a:lnTo>
                    <a:lnTo>
                      <a:pt x="15" y="194"/>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38" name="Rectangle 278"/>
              <p:cNvSpPr>
                <a:spLocks noChangeArrowheads="1"/>
              </p:cNvSpPr>
              <p:nvPr/>
            </p:nvSpPr>
            <p:spPr bwMode="auto">
              <a:xfrm>
                <a:off x="1431"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239" name="Freeform 279"/>
              <p:cNvSpPr>
                <a:spLocks/>
              </p:cNvSpPr>
              <p:nvPr/>
            </p:nvSpPr>
            <p:spPr bwMode="auto">
              <a:xfrm>
                <a:off x="1431" y="1808"/>
                <a:ext cx="21" cy="8"/>
              </a:xfrm>
              <a:custGeom>
                <a:avLst/>
                <a:gdLst>
                  <a:gd name="T0" fmla="*/ 42 w 42"/>
                  <a:gd name="T1" fmla="*/ 8 h 15"/>
                  <a:gd name="T2" fmla="*/ 34 w 42"/>
                  <a:gd name="T3" fmla="*/ 0 h 15"/>
                  <a:gd name="T4" fmla="*/ 0 w 42"/>
                  <a:gd name="T5" fmla="*/ 0 h 15"/>
                  <a:gd name="T6" fmla="*/ 0 w 42"/>
                  <a:gd name="T7" fmla="*/ 15 h 15"/>
                  <a:gd name="T8" fmla="*/ 34 w 42"/>
                  <a:gd name="T9" fmla="*/ 15 h 15"/>
                  <a:gd name="T10" fmla="*/ 27 w 42"/>
                  <a:gd name="T11" fmla="*/ 8 h 15"/>
                  <a:gd name="T12" fmla="*/ 42 w 42"/>
                  <a:gd name="T13" fmla="*/ 8 h 15"/>
                  <a:gd name="T14" fmla="*/ 42 w 42"/>
                  <a:gd name="T15" fmla="*/ 0 h 15"/>
                  <a:gd name="T16" fmla="*/ 34 w 42"/>
                  <a:gd name="T17" fmla="*/ 0 h 15"/>
                  <a:gd name="T18" fmla="*/ 42 w 4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8"/>
                    </a:moveTo>
                    <a:lnTo>
                      <a:pt x="34" y="0"/>
                    </a:lnTo>
                    <a:lnTo>
                      <a:pt x="0" y="0"/>
                    </a:lnTo>
                    <a:lnTo>
                      <a:pt x="0" y="15"/>
                    </a:lnTo>
                    <a:lnTo>
                      <a:pt x="34" y="15"/>
                    </a:lnTo>
                    <a:lnTo>
                      <a:pt x="27" y="8"/>
                    </a:lnTo>
                    <a:lnTo>
                      <a:pt x="42" y="8"/>
                    </a:lnTo>
                    <a:lnTo>
                      <a:pt x="42" y="0"/>
                    </a:lnTo>
                    <a:lnTo>
                      <a:pt x="34" y="0"/>
                    </a:lnTo>
                    <a:lnTo>
                      <a:pt x="4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40" name="Freeform 280"/>
              <p:cNvSpPr>
                <a:spLocks/>
              </p:cNvSpPr>
              <p:nvPr/>
            </p:nvSpPr>
            <p:spPr bwMode="auto">
              <a:xfrm>
                <a:off x="1444" y="1812"/>
                <a:ext cx="8" cy="97"/>
              </a:xfrm>
              <a:custGeom>
                <a:avLst/>
                <a:gdLst>
                  <a:gd name="T0" fmla="*/ 7 w 15"/>
                  <a:gd name="T1" fmla="*/ 194 h 194"/>
                  <a:gd name="T2" fmla="*/ 15 w 15"/>
                  <a:gd name="T3" fmla="*/ 186 h 194"/>
                  <a:gd name="T4" fmla="*/ 15 w 15"/>
                  <a:gd name="T5" fmla="*/ 0 h 194"/>
                  <a:gd name="T6" fmla="*/ 0 w 15"/>
                  <a:gd name="T7" fmla="*/ 0 h 194"/>
                  <a:gd name="T8" fmla="*/ 0 w 15"/>
                  <a:gd name="T9" fmla="*/ 186 h 194"/>
                  <a:gd name="T10" fmla="*/ 7 w 15"/>
                  <a:gd name="T11" fmla="*/ 179 h 194"/>
                  <a:gd name="T12" fmla="*/ 7 w 15"/>
                  <a:gd name="T13" fmla="*/ 194 h 194"/>
                  <a:gd name="T14" fmla="*/ 15 w 15"/>
                  <a:gd name="T15" fmla="*/ 194 h 194"/>
                  <a:gd name="T16" fmla="*/ 15 w 15"/>
                  <a:gd name="T17" fmla="*/ 186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6"/>
                    </a:lnTo>
                    <a:lnTo>
                      <a:pt x="15" y="0"/>
                    </a:lnTo>
                    <a:lnTo>
                      <a:pt x="0" y="0"/>
                    </a:lnTo>
                    <a:lnTo>
                      <a:pt x="0" y="186"/>
                    </a:lnTo>
                    <a:lnTo>
                      <a:pt x="7" y="179"/>
                    </a:lnTo>
                    <a:lnTo>
                      <a:pt x="7" y="194"/>
                    </a:lnTo>
                    <a:lnTo>
                      <a:pt x="15" y="194"/>
                    </a:lnTo>
                    <a:lnTo>
                      <a:pt x="15" y="186"/>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41" name="Freeform 281"/>
              <p:cNvSpPr>
                <a:spLocks/>
              </p:cNvSpPr>
              <p:nvPr/>
            </p:nvSpPr>
            <p:spPr bwMode="auto">
              <a:xfrm>
                <a:off x="1427" y="1901"/>
                <a:ext cx="21" cy="8"/>
              </a:xfrm>
              <a:custGeom>
                <a:avLst/>
                <a:gdLst>
                  <a:gd name="T0" fmla="*/ 0 w 42"/>
                  <a:gd name="T1" fmla="*/ 7 h 15"/>
                  <a:gd name="T2" fmla="*/ 8 w 42"/>
                  <a:gd name="T3" fmla="*/ 15 h 15"/>
                  <a:gd name="T4" fmla="*/ 42 w 42"/>
                  <a:gd name="T5" fmla="*/ 15 h 15"/>
                  <a:gd name="T6" fmla="*/ 42 w 42"/>
                  <a:gd name="T7" fmla="*/ 0 h 15"/>
                  <a:gd name="T8" fmla="*/ 8 w 42"/>
                  <a:gd name="T9" fmla="*/ 0 h 15"/>
                  <a:gd name="T10" fmla="*/ 17 w 42"/>
                  <a:gd name="T11" fmla="*/ 7 h 15"/>
                  <a:gd name="T12" fmla="*/ 0 w 42"/>
                  <a:gd name="T13" fmla="*/ 7 h 15"/>
                  <a:gd name="T14" fmla="*/ 0 w 42"/>
                  <a:gd name="T15" fmla="*/ 15 h 15"/>
                  <a:gd name="T16" fmla="*/ 8 w 42"/>
                  <a:gd name="T17" fmla="*/ 15 h 15"/>
                  <a:gd name="T18" fmla="*/ 0 w 4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0" y="7"/>
                    </a:moveTo>
                    <a:lnTo>
                      <a:pt x="8" y="15"/>
                    </a:lnTo>
                    <a:lnTo>
                      <a:pt x="42" y="15"/>
                    </a:lnTo>
                    <a:lnTo>
                      <a:pt x="42" y="0"/>
                    </a:lnTo>
                    <a:lnTo>
                      <a:pt x="8" y="0"/>
                    </a:lnTo>
                    <a:lnTo>
                      <a:pt x="17"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42" name="Freeform 282"/>
              <p:cNvSpPr>
                <a:spLocks/>
              </p:cNvSpPr>
              <p:nvPr/>
            </p:nvSpPr>
            <p:spPr bwMode="auto">
              <a:xfrm>
                <a:off x="1427" y="1808"/>
                <a:ext cx="8" cy="97"/>
              </a:xfrm>
              <a:custGeom>
                <a:avLst/>
                <a:gdLst>
                  <a:gd name="T0" fmla="*/ 8 w 17"/>
                  <a:gd name="T1" fmla="*/ 0 h 194"/>
                  <a:gd name="T2" fmla="*/ 0 w 17"/>
                  <a:gd name="T3" fmla="*/ 8 h 194"/>
                  <a:gd name="T4" fmla="*/ 0 w 17"/>
                  <a:gd name="T5" fmla="*/ 194 h 194"/>
                  <a:gd name="T6" fmla="*/ 17 w 17"/>
                  <a:gd name="T7" fmla="*/ 194 h 194"/>
                  <a:gd name="T8" fmla="*/ 17 w 17"/>
                  <a:gd name="T9" fmla="*/ 8 h 194"/>
                  <a:gd name="T10" fmla="*/ 8 w 17"/>
                  <a:gd name="T11" fmla="*/ 15 h 194"/>
                  <a:gd name="T12" fmla="*/ 8 w 17"/>
                  <a:gd name="T13" fmla="*/ 0 h 194"/>
                  <a:gd name="T14" fmla="*/ 0 w 17"/>
                  <a:gd name="T15" fmla="*/ 0 h 194"/>
                  <a:gd name="T16" fmla="*/ 0 w 17"/>
                  <a:gd name="T17" fmla="*/ 8 h 194"/>
                  <a:gd name="T18" fmla="*/ 8 w 17"/>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94">
                    <a:moveTo>
                      <a:pt x="8" y="0"/>
                    </a:moveTo>
                    <a:lnTo>
                      <a:pt x="0" y="8"/>
                    </a:lnTo>
                    <a:lnTo>
                      <a:pt x="0" y="194"/>
                    </a:lnTo>
                    <a:lnTo>
                      <a:pt x="17" y="194"/>
                    </a:lnTo>
                    <a:lnTo>
                      <a:pt x="17"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43" name="Rectangle 283"/>
              <p:cNvSpPr>
                <a:spLocks noChangeArrowheads="1"/>
              </p:cNvSpPr>
              <p:nvPr/>
            </p:nvSpPr>
            <p:spPr bwMode="auto">
              <a:xfrm>
                <a:off x="1402"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244" name="Freeform 284"/>
              <p:cNvSpPr>
                <a:spLocks/>
              </p:cNvSpPr>
              <p:nvPr/>
            </p:nvSpPr>
            <p:spPr bwMode="auto">
              <a:xfrm>
                <a:off x="1402" y="1808"/>
                <a:ext cx="21" cy="8"/>
              </a:xfrm>
              <a:custGeom>
                <a:avLst/>
                <a:gdLst>
                  <a:gd name="T0" fmla="*/ 41 w 41"/>
                  <a:gd name="T1" fmla="*/ 8 h 15"/>
                  <a:gd name="T2" fmla="*/ 33 w 41"/>
                  <a:gd name="T3" fmla="*/ 0 h 15"/>
                  <a:gd name="T4" fmla="*/ 0 w 41"/>
                  <a:gd name="T5" fmla="*/ 0 h 15"/>
                  <a:gd name="T6" fmla="*/ 0 w 41"/>
                  <a:gd name="T7" fmla="*/ 15 h 15"/>
                  <a:gd name="T8" fmla="*/ 33 w 41"/>
                  <a:gd name="T9" fmla="*/ 15 h 15"/>
                  <a:gd name="T10" fmla="*/ 26 w 41"/>
                  <a:gd name="T11" fmla="*/ 8 h 15"/>
                  <a:gd name="T12" fmla="*/ 41 w 41"/>
                  <a:gd name="T13" fmla="*/ 8 h 15"/>
                  <a:gd name="T14" fmla="*/ 41 w 41"/>
                  <a:gd name="T15" fmla="*/ 0 h 15"/>
                  <a:gd name="T16" fmla="*/ 33 w 41"/>
                  <a:gd name="T17" fmla="*/ 0 h 15"/>
                  <a:gd name="T18" fmla="*/ 41 w 41"/>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8"/>
                    </a:moveTo>
                    <a:lnTo>
                      <a:pt x="33" y="0"/>
                    </a:lnTo>
                    <a:lnTo>
                      <a:pt x="0" y="0"/>
                    </a:lnTo>
                    <a:lnTo>
                      <a:pt x="0" y="15"/>
                    </a:lnTo>
                    <a:lnTo>
                      <a:pt x="33" y="15"/>
                    </a:lnTo>
                    <a:lnTo>
                      <a:pt x="26" y="8"/>
                    </a:lnTo>
                    <a:lnTo>
                      <a:pt x="41" y="8"/>
                    </a:lnTo>
                    <a:lnTo>
                      <a:pt x="41" y="0"/>
                    </a:lnTo>
                    <a:lnTo>
                      <a:pt x="33" y="0"/>
                    </a:lnTo>
                    <a:lnTo>
                      <a:pt x="4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45" name="Freeform 285"/>
              <p:cNvSpPr>
                <a:spLocks/>
              </p:cNvSpPr>
              <p:nvPr/>
            </p:nvSpPr>
            <p:spPr bwMode="auto">
              <a:xfrm>
                <a:off x="1416" y="1812"/>
                <a:ext cx="7" cy="97"/>
              </a:xfrm>
              <a:custGeom>
                <a:avLst/>
                <a:gdLst>
                  <a:gd name="T0" fmla="*/ 7 w 15"/>
                  <a:gd name="T1" fmla="*/ 194 h 194"/>
                  <a:gd name="T2" fmla="*/ 15 w 15"/>
                  <a:gd name="T3" fmla="*/ 186 h 194"/>
                  <a:gd name="T4" fmla="*/ 15 w 15"/>
                  <a:gd name="T5" fmla="*/ 0 h 194"/>
                  <a:gd name="T6" fmla="*/ 0 w 15"/>
                  <a:gd name="T7" fmla="*/ 0 h 194"/>
                  <a:gd name="T8" fmla="*/ 0 w 15"/>
                  <a:gd name="T9" fmla="*/ 186 h 194"/>
                  <a:gd name="T10" fmla="*/ 7 w 15"/>
                  <a:gd name="T11" fmla="*/ 179 h 194"/>
                  <a:gd name="T12" fmla="*/ 7 w 15"/>
                  <a:gd name="T13" fmla="*/ 194 h 194"/>
                  <a:gd name="T14" fmla="*/ 15 w 15"/>
                  <a:gd name="T15" fmla="*/ 194 h 194"/>
                  <a:gd name="T16" fmla="*/ 15 w 15"/>
                  <a:gd name="T17" fmla="*/ 186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6"/>
                    </a:lnTo>
                    <a:lnTo>
                      <a:pt x="15" y="0"/>
                    </a:lnTo>
                    <a:lnTo>
                      <a:pt x="0" y="0"/>
                    </a:lnTo>
                    <a:lnTo>
                      <a:pt x="0" y="186"/>
                    </a:lnTo>
                    <a:lnTo>
                      <a:pt x="7" y="179"/>
                    </a:lnTo>
                    <a:lnTo>
                      <a:pt x="7" y="194"/>
                    </a:lnTo>
                    <a:lnTo>
                      <a:pt x="15" y="194"/>
                    </a:lnTo>
                    <a:lnTo>
                      <a:pt x="15" y="186"/>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46" name="Freeform 286"/>
              <p:cNvSpPr>
                <a:spLocks/>
              </p:cNvSpPr>
              <p:nvPr/>
            </p:nvSpPr>
            <p:spPr bwMode="auto">
              <a:xfrm>
                <a:off x="1399" y="1901"/>
                <a:ext cx="20" cy="8"/>
              </a:xfrm>
              <a:custGeom>
                <a:avLst/>
                <a:gdLst>
                  <a:gd name="T0" fmla="*/ 0 w 40"/>
                  <a:gd name="T1" fmla="*/ 7 h 15"/>
                  <a:gd name="T2" fmla="*/ 7 w 40"/>
                  <a:gd name="T3" fmla="*/ 15 h 15"/>
                  <a:gd name="T4" fmla="*/ 40 w 40"/>
                  <a:gd name="T5" fmla="*/ 15 h 15"/>
                  <a:gd name="T6" fmla="*/ 40 w 40"/>
                  <a:gd name="T7" fmla="*/ 0 h 15"/>
                  <a:gd name="T8" fmla="*/ 7 w 40"/>
                  <a:gd name="T9" fmla="*/ 0 h 15"/>
                  <a:gd name="T10" fmla="*/ 15 w 40"/>
                  <a:gd name="T11" fmla="*/ 7 h 15"/>
                  <a:gd name="T12" fmla="*/ 0 w 40"/>
                  <a:gd name="T13" fmla="*/ 7 h 15"/>
                  <a:gd name="T14" fmla="*/ 0 w 40"/>
                  <a:gd name="T15" fmla="*/ 15 h 15"/>
                  <a:gd name="T16" fmla="*/ 7 w 40"/>
                  <a:gd name="T17" fmla="*/ 15 h 15"/>
                  <a:gd name="T18" fmla="*/ 0 w 40"/>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0" y="7"/>
                    </a:moveTo>
                    <a:lnTo>
                      <a:pt x="7" y="15"/>
                    </a:lnTo>
                    <a:lnTo>
                      <a:pt x="40" y="15"/>
                    </a:lnTo>
                    <a:lnTo>
                      <a:pt x="40"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47" name="Freeform 287"/>
              <p:cNvSpPr>
                <a:spLocks/>
              </p:cNvSpPr>
              <p:nvPr/>
            </p:nvSpPr>
            <p:spPr bwMode="auto">
              <a:xfrm>
                <a:off x="1399" y="1808"/>
                <a:ext cx="7" cy="97"/>
              </a:xfrm>
              <a:custGeom>
                <a:avLst/>
                <a:gdLst>
                  <a:gd name="T0" fmla="*/ 7 w 15"/>
                  <a:gd name="T1" fmla="*/ 0 h 194"/>
                  <a:gd name="T2" fmla="*/ 0 w 15"/>
                  <a:gd name="T3" fmla="*/ 8 h 194"/>
                  <a:gd name="T4" fmla="*/ 0 w 15"/>
                  <a:gd name="T5" fmla="*/ 194 h 194"/>
                  <a:gd name="T6" fmla="*/ 15 w 15"/>
                  <a:gd name="T7" fmla="*/ 194 h 194"/>
                  <a:gd name="T8" fmla="*/ 15 w 15"/>
                  <a:gd name="T9" fmla="*/ 8 h 194"/>
                  <a:gd name="T10" fmla="*/ 7 w 15"/>
                  <a:gd name="T11" fmla="*/ 15 h 194"/>
                  <a:gd name="T12" fmla="*/ 7 w 15"/>
                  <a:gd name="T13" fmla="*/ 0 h 194"/>
                  <a:gd name="T14" fmla="*/ 0 w 15"/>
                  <a:gd name="T15" fmla="*/ 0 h 194"/>
                  <a:gd name="T16" fmla="*/ 0 w 15"/>
                  <a:gd name="T17" fmla="*/ 8 h 194"/>
                  <a:gd name="T18" fmla="*/ 7 w 15"/>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0"/>
                    </a:moveTo>
                    <a:lnTo>
                      <a:pt x="0" y="8"/>
                    </a:lnTo>
                    <a:lnTo>
                      <a:pt x="0" y="194"/>
                    </a:lnTo>
                    <a:lnTo>
                      <a:pt x="15" y="194"/>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48" name="Rectangle 288"/>
              <p:cNvSpPr>
                <a:spLocks noChangeArrowheads="1"/>
              </p:cNvSpPr>
              <p:nvPr/>
            </p:nvSpPr>
            <p:spPr bwMode="auto">
              <a:xfrm>
                <a:off x="1374"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249" name="Freeform 289"/>
              <p:cNvSpPr>
                <a:spLocks/>
              </p:cNvSpPr>
              <p:nvPr/>
            </p:nvSpPr>
            <p:spPr bwMode="auto">
              <a:xfrm>
                <a:off x="1374" y="1808"/>
                <a:ext cx="21" cy="8"/>
              </a:xfrm>
              <a:custGeom>
                <a:avLst/>
                <a:gdLst>
                  <a:gd name="T0" fmla="*/ 43 w 43"/>
                  <a:gd name="T1" fmla="*/ 8 h 15"/>
                  <a:gd name="T2" fmla="*/ 36 w 43"/>
                  <a:gd name="T3" fmla="*/ 0 h 15"/>
                  <a:gd name="T4" fmla="*/ 0 w 43"/>
                  <a:gd name="T5" fmla="*/ 0 h 15"/>
                  <a:gd name="T6" fmla="*/ 0 w 43"/>
                  <a:gd name="T7" fmla="*/ 15 h 15"/>
                  <a:gd name="T8" fmla="*/ 36 w 43"/>
                  <a:gd name="T9" fmla="*/ 15 h 15"/>
                  <a:gd name="T10" fmla="*/ 28 w 43"/>
                  <a:gd name="T11" fmla="*/ 8 h 15"/>
                  <a:gd name="T12" fmla="*/ 43 w 43"/>
                  <a:gd name="T13" fmla="*/ 8 h 15"/>
                  <a:gd name="T14" fmla="*/ 43 w 43"/>
                  <a:gd name="T15" fmla="*/ 0 h 15"/>
                  <a:gd name="T16" fmla="*/ 36 w 43"/>
                  <a:gd name="T17" fmla="*/ 0 h 15"/>
                  <a:gd name="T18" fmla="*/ 43 w 43"/>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5">
                    <a:moveTo>
                      <a:pt x="43" y="8"/>
                    </a:moveTo>
                    <a:lnTo>
                      <a:pt x="36" y="0"/>
                    </a:lnTo>
                    <a:lnTo>
                      <a:pt x="0" y="0"/>
                    </a:lnTo>
                    <a:lnTo>
                      <a:pt x="0" y="15"/>
                    </a:lnTo>
                    <a:lnTo>
                      <a:pt x="36" y="15"/>
                    </a:lnTo>
                    <a:lnTo>
                      <a:pt x="28" y="8"/>
                    </a:lnTo>
                    <a:lnTo>
                      <a:pt x="43" y="8"/>
                    </a:lnTo>
                    <a:lnTo>
                      <a:pt x="43" y="0"/>
                    </a:lnTo>
                    <a:lnTo>
                      <a:pt x="36" y="0"/>
                    </a:lnTo>
                    <a:lnTo>
                      <a:pt x="4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50" name="Freeform 290"/>
              <p:cNvSpPr>
                <a:spLocks/>
              </p:cNvSpPr>
              <p:nvPr/>
            </p:nvSpPr>
            <p:spPr bwMode="auto">
              <a:xfrm>
                <a:off x="1387" y="1812"/>
                <a:ext cx="8" cy="97"/>
              </a:xfrm>
              <a:custGeom>
                <a:avLst/>
                <a:gdLst>
                  <a:gd name="T0" fmla="*/ 8 w 15"/>
                  <a:gd name="T1" fmla="*/ 194 h 194"/>
                  <a:gd name="T2" fmla="*/ 15 w 15"/>
                  <a:gd name="T3" fmla="*/ 186 h 194"/>
                  <a:gd name="T4" fmla="*/ 15 w 15"/>
                  <a:gd name="T5" fmla="*/ 0 h 194"/>
                  <a:gd name="T6" fmla="*/ 0 w 15"/>
                  <a:gd name="T7" fmla="*/ 0 h 194"/>
                  <a:gd name="T8" fmla="*/ 0 w 15"/>
                  <a:gd name="T9" fmla="*/ 186 h 194"/>
                  <a:gd name="T10" fmla="*/ 8 w 15"/>
                  <a:gd name="T11" fmla="*/ 179 h 194"/>
                  <a:gd name="T12" fmla="*/ 8 w 15"/>
                  <a:gd name="T13" fmla="*/ 194 h 194"/>
                  <a:gd name="T14" fmla="*/ 15 w 15"/>
                  <a:gd name="T15" fmla="*/ 194 h 194"/>
                  <a:gd name="T16" fmla="*/ 15 w 15"/>
                  <a:gd name="T17" fmla="*/ 186 h 194"/>
                  <a:gd name="T18" fmla="*/ 8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194"/>
                    </a:moveTo>
                    <a:lnTo>
                      <a:pt x="15" y="186"/>
                    </a:lnTo>
                    <a:lnTo>
                      <a:pt x="15" y="0"/>
                    </a:lnTo>
                    <a:lnTo>
                      <a:pt x="0" y="0"/>
                    </a:lnTo>
                    <a:lnTo>
                      <a:pt x="0" y="186"/>
                    </a:lnTo>
                    <a:lnTo>
                      <a:pt x="8" y="179"/>
                    </a:lnTo>
                    <a:lnTo>
                      <a:pt x="8" y="194"/>
                    </a:lnTo>
                    <a:lnTo>
                      <a:pt x="15" y="194"/>
                    </a:lnTo>
                    <a:lnTo>
                      <a:pt x="15" y="186"/>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51" name="Freeform 291"/>
              <p:cNvSpPr>
                <a:spLocks/>
              </p:cNvSpPr>
              <p:nvPr/>
            </p:nvSpPr>
            <p:spPr bwMode="auto">
              <a:xfrm>
                <a:off x="1370" y="1901"/>
                <a:ext cx="21" cy="8"/>
              </a:xfrm>
              <a:custGeom>
                <a:avLst/>
                <a:gdLst>
                  <a:gd name="T0" fmla="*/ 0 w 43"/>
                  <a:gd name="T1" fmla="*/ 7 h 15"/>
                  <a:gd name="T2" fmla="*/ 7 w 43"/>
                  <a:gd name="T3" fmla="*/ 15 h 15"/>
                  <a:gd name="T4" fmla="*/ 43 w 43"/>
                  <a:gd name="T5" fmla="*/ 15 h 15"/>
                  <a:gd name="T6" fmla="*/ 43 w 43"/>
                  <a:gd name="T7" fmla="*/ 0 h 15"/>
                  <a:gd name="T8" fmla="*/ 7 w 43"/>
                  <a:gd name="T9" fmla="*/ 0 h 15"/>
                  <a:gd name="T10" fmla="*/ 15 w 43"/>
                  <a:gd name="T11" fmla="*/ 7 h 15"/>
                  <a:gd name="T12" fmla="*/ 0 w 43"/>
                  <a:gd name="T13" fmla="*/ 7 h 15"/>
                  <a:gd name="T14" fmla="*/ 0 w 43"/>
                  <a:gd name="T15" fmla="*/ 15 h 15"/>
                  <a:gd name="T16" fmla="*/ 7 w 43"/>
                  <a:gd name="T17" fmla="*/ 15 h 15"/>
                  <a:gd name="T18" fmla="*/ 0 w 43"/>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5">
                    <a:moveTo>
                      <a:pt x="0" y="7"/>
                    </a:moveTo>
                    <a:lnTo>
                      <a:pt x="7" y="15"/>
                    </a:lnTo>
                    <a:lnTo>
                      <a:pt x="43" y="15"/>
                    </a:lnTo>
                    <a:lnTo>
                      <a:pt x="43"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52" name="Freeform 292"/>
              <p:cNvSpPr>
                <a:spLocks/>
              </p:cNvSpPr>
              <p:nvPr/>
            </p:nvSpPr>
            <p:spPr bwMode="auto">
              <a:xfrm>
                <a:off x="1370" y="1808"/>
                <a:ext cx="8" cy="97"/>
              </a:xfrm>
              <a:custGeom>
                <a:avLst/>
                <a:gdLst>
                  <a:gd name="T0" fmla="*/ 7 w 15"/>
                  <a:gd name="T1" fmla="*/ 0 h 194"/>
                  <a:gd name="T2" fmla="*/ 0 w 15"/>
                  <a:gd name="T3" fmla="*/ 8 h 194"/>
                  <a:gd name="T4" fmla="*/ 0 w 15"/>
                  <a:gd name="T5" fmla="*/ 194 h 194"/>
                  <a:gd name="T6" fmla="*/ 15 w 15"/>
                  <a:gd name="T7" fmla="*/ 194 h 194"/>
                  <a:gd name="T8" fmla="*/ 15 w 15"/>
                  <a:gd name="T9" fmla="*/ 8 h 194"/>
                  <a:gd name="T10" fmla="*/ 7 w 15"/>
                  <a:gd name="T11" fmla="*/ 15 h 194"/>
                  <a:gd name="T12" fmla="*/ 7 w 15"/>
                  <a:gd name="T13" fmla="*/ 0 h 194"/>
                  <a:gd name="T14" fmla="*/ 0 w 15"/>
                  <a:gd name="T15" fmla="*/ 0 h 194"/>
                  <a:gd name="T16" fmla="*/ 0 w 15"/>
                  <a:gd name="T17" fmla="*/ 8 h 194"/>
                  <a:gd name="T18" fmla="*/ 7 w 15"/>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0"/>
                    </a:moveTo>
                    <a:lnTo>
                      <a:pt x="0" y="8"/>
                    </a:lnTo>
                    <a:lnTo>
                      <a:pt x="0" y="194"/>
                    </a:lnTo>
                    <a:lnTo>
                      <a:pt x="15" y="194"/>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53" name="Rectangle 293"/>
              <p:cNvSpPr>
                <a:spLocks noChangeArrowheads="1"/>
              </p:cNvSpPr>
              <p:nvPr/>
            </p:nvSpPr>
            <p:spPr bwMode="auto">
              <a:xfrm>
                <a:off x="1346"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254" name="Freeform 294"/>
              <p:cNvSpPr>
                <a:spLocks/>
              </p:cNvSpPr>
              <p:nvPr/>
            </p:nvSpPr>
            <p:spPr bwMode="auto">
              <a:xfrm>
                <a:off x="1346" y="1808"/>
                <a:ext cx="20" cy="8"/>
              </a:xfrm>
              <a:custGeom>
                <a:avLst/>
                <a:gdLst>
                  <a:gd name="T0" fmla="*/ 40 w 40"/>
                  <a:gd name="T1" fmla="*/ 8 h 15"/>
                  <a:gd name="T2" fmla="*/ 33 w 40"/>
                  <a:gd name="T3" fmla="*/ 0 h 15"/>
                  <a:gd name="T4" fmla="*/ 0 w 40"/>
                  <a:gd name="T5" fmla="*/ 0 h 15"/>
                  <a:gd name="T6" fmla="*/ 0 w 40"/>
                  <a:gd name="T7" fmla="*/ 15 h 15"/>
                  <a:gd name="T8" fmla="*/ 33 w 40"/>
                  <a:gd name="T9" fmla="*/ 15 h 15"/>
                  <a:gd name="T10" fmla="*/ 25 w 40"/>
                  <a:gd name="T11" fmla="*/ 8 h 15"/>
                  <a:gd name="T12" fmla="*/ 40 w 40"/>
                  <a:gd name="T13" fmla="*/ 8 h 15"/>
                  <a:gd name="T14" fmla="*/ 40 w 40"/>
                  <a:gd name="T15" fmla="*/ 0 h 15"/>
                  <a:gd name="T16" fmla="*/ 33 w 40"/>
                  <a:gd name="T17" fmla="*/ 0 h 15"/>
                  <a:gd name="T18" fmla="*/ 40 w 4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40" y="8"/>
                    </a:moveTo>
                    <a:lnTo>
                      <a:pt x="33" y="0"/>
                    </a:lnTo>
                    <a:lnTo>
                      <a:pt x="0" y="0"/>
                    </a:lnTo>
                    <a:lnTo>
                      <a:pt x="0" y="15"/>
                    </a:lnTo>
                    <a:lnTo>
                      <a:pt x="33" y="15"/>
                    </a:lnTo>
                    <a:lnTo>
                      <a:pt x="25" y="8"/>
                    </a:lnTo>
                    <a:lnTo>
                      <a:pt x="40" y="8"/>
                    </a:lnTo>
                    <a:lnTo>
                      <a:pt x="40" y="0"/>
                    </a:lnTo>
                    <a:lnTo>
                      <a:pt x="33" y="0"/>
                    </a:lnTo>
                    <a:lnTo>
                      <a:pt x="4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55" name="Freeform 295"/>
              <p:cNvSpPr>
                <a:spLocks/>
              </p:cNvSpPr>
              <p:nvPr/>
            </p:nvSpPr>
            <p:spPr bwMode="auto">
              <a:xfrm>
                <a:off x="1359" y="1812"/>
                <a:ext cx="7" cy="97"/>
              </a:xfrm>
              <a:custGeom>
                <a:avLst/>
                <a:gdLst>
                  <a:gd name="T0" fmla="*/ 8 w 15"/>
                  <a:gd name="T1" fmla="*/ 194 h 194"/>
                  <a:gd name="T2" fmla="*/ 15 w 15"/>
                  <a:gd name="T3" fmla="*/ 186 h 194"/>
                  <a:gd name="T4" fmla="*/ 15 w 15"/>
                  <a:gd name="T5" fmla="*/ 0 h 194"/>
                  <a:gd name="T6" fmla="*/ 0 w 15"/>
                  <a:gd name="T7" fmla="*/ 0 h 194"/>
                  <a:gd name="T8" fmla="*/ 0 w 15"/>
                  <a:gd name="T9" fmla="*/ 186 h 194"/>
                  <a:gd name="T10" fmla="*/ 8 w 15"/>
                  <a:gd name="T11" fmla="*/ 179 h 194"/>
                  <a:gd name="T12" fmla="*/ 8 w 15"/>
                  <a:gd name="T13" fmla="*/ 194 h 194"/>
                  <a:gd name="T14" fmla="*/ 15 w 15"/>
                  <a:gd name="T15" fmla="*/ 194 h 194"/>
                  <a:gd name="T16" fmla="*/ 15 w 15"/>
                  <a:gd name="T17" fmla="*/ 186 h 194"/>
                  <a:gd name="T18" fmla="*/ 8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194"/>
                    </a:moveTo>
                    <a:lnTo>
                      <a:pt x="15" y="186"/>
                    </a:lnTo>
                    <a:lnTo>
                      <a:pt x="15" y="0"/>
                    </a:lnTo>
                    <a:lnTo>
                      <a:pt x="0" y="0"/>
                    </a:lnTo>
                    <a:lnTo>
                      <a:pt x="0" y="186"/>
                    </a:lnTo>
                    <a:lnTo>
                      <a:pt x="8" y="179"/>
                    </a:lnTo>
                    <a:lnTo>
                      <a:pt x="8" y="194"/>
                    </a:lnTo>
                    <a:lnTo>
                      <a:pt x="15" y="194"/>
                    </a:lnTo>
                    <a:lnTo>
                      <a:pt x="15" y="186"/>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56" name="Freeform 296"/>
              <p:cNvSpPr>
                <a:spLocks/>
              </p:cNvSpPr>
              <p:nvPr/>
            </p:nvSpPr>
            <p:spPr bwMode="auto">
              <a:xfrm>
                <a:off x="1342" y="1901"/>
                <a:ext cx="21" cy="8"/>
              </a:xfrm>
              <a:custGeom>
                <a:avLst/>
                <a:gdLst>
                  <a:gd name="T0" fmla="*/ 0 w 41"/>
                  <a:gd name="T1" fmla="*/ 7 h 15"/>
                  <a:gd name="T2" fmla="*/ 8 w 41"/>
                  <a:gd name="T3" fmla="*/ 15 h 15"/>
                  <a:gd name="T4" fmla="*/ 41 w 41"/>
                  <a:gd name="T5" fmla="*/ 15 h 15"/>
                  <a:gd name="T6" fmla="*/ 41 w 41"/>
                  <a:gd name="T7" fmla="*/ 0 h 15"/>
                  <a:gd name="T8" fmla="*/ 8 w 41"/>
                  <a:gd name="T9" fmla="*/ 0 h 15"/>
                  <a:gd name="T10" fmla="*/ 15 w 41"/>
                  <a:gd name="T11" fmla="*/ 7 h 15"/>
                  <a:gd name="T12" fmla="*/ 0 w 41"/>
                  <a:gd name="T13" fmla="*/ 7 h 15"/>
                  <a:gd name="T14" fmla="*/ 0 w 41"/>
                  <a:gd name="T15" fmla="*/ 15 h 15"/>
                  <a:gd name="T16" fmla="*/ 8 w 41"/>
                  <a:gd name="T17" fmla="*/ 15 h 15"/>
                  <a:gd name="T18" fmla="*/ 0 w 41"/>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0" y="7"/>
                    </a:moveTo>
                    <a:lnTo>
                      <a:pt x="8" y="15"/>
                    </a:lnTo>
                    <a:lnTo>
                      <a:pt x="41" y="15"/>
                    </a:lnTo>
                    <a:lnTo>
                      <a:pt x="41"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57" name="Freeform 297"/>
              <p:cNvSpPr>
                <a:spLocks/>
              </p:cNvSpPr>
              <p:nvPr/>
            </p:nvSpPr>
            <p:spPr bwMode="auto">
              <a:xfrm>
                <a:off x="1342" y="1808"/>
                <a:ext cx="7" cy="97"/>
              </a:xfrm>
              <a:custGeom>
                <a:avLst/>
                <a:gdLst>
                  <a:gd name="T0" fmla="*/ 8 w 15"/>
                  <a:gd name="T1" fmla="*/ 0 h 194"/>
                  <a:gd name="T2" fmla="*/ 0 w 15"/>
                  <a:gd name="T3" fmla="*/ 8 h 194"/>
                  <a:gd name="T4" fmla="*/ 0 w 15"/>
                  <a:gd name="T5" fmla="*/ 194 h 194"/>
                  <a:gd name="T6" fmla="*/ 15 w 15"/>
                  <a:gd name="T7" fmla="*/ 194 h 194"/>
                  <a:gd name="T8" fmla="*/ 15 w 15"/>
                  <a:gd name="T9" fmla="*/ 8 h 194"/>
                  <a:gd name="T10" fmla="*/ 8 w 15"/>
                  <a:gd name="T11" fmla="*/ 15 h 194"/>
                  <a:gd name="T12" fmla="*/ 8 w 15"/>
                  <a:gd name="T13" fmla="*/ 0 h 194"/>
                  <a:gd name="T14" fmla="*/ 0 w 15"/>
                  <a:gd name="T15" fmla="*/ 0 h 194"/>
                  <a:gd name="T16" fmla="*/ 0 w 15"/>
                  <a:gd name="T17" fmla="*/ 8 h 194"/>
                  <a:gd name="T18" fmla="*/ 8 w 15"/>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0"/>
                    </a:moveTo>
                    <a:lnTo>
                      <a:pt x="0" y="8"/>
                    </a:lnTo>
                    <a:lnTo>
                      <a:pt x="0" y="194"/>
                    </a:lnTo>
                    <a:lnTo>
                      <a:pt x="15" y="194"/>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58" name="Rectangle 298"/>
              <p:cNvSpPr>
                <a:spLocks noChangeArrowheads="1"/>
              </p:cNvSpPr>
              <p:nvPr/>
            </p:nvSpPr>
            <p:spPr bwMode="auto">
              <a:xfrm>
                <a:off x="1317"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259" name="Freeform 299"/>
              <p:cNvSpPr>
                <a:spLocks/>
              </p:cNvSpPr>
              <p:nvPr/>
            </p:nvSpPr>
            <p:spPr bwMode="auto">
              <a:xfrm>
                <a:off x="1317" y="1808"/>
                <a:ext cx="21" cy="8"/>
              </a:xfrm>
              <a:custGeom>
                <a:avLst/>
                <a:gdLst>
                  <a:gd name="T0" fmla="*/ 42 w 42"/>
                  <a:gd name="T1" fmla="*/ 8 h 15"/>
                  <a:gd name="T2" fmla="*/ 34 w 42"/>
                  <a:gd name="T3" fmla="*/ 0 h 15"/>
                  <a:gd name="T4" fmla="*/ 0 w 42"/>
                  <a:gd name="T5" fmla="*/ 0 h 15"/>
                  <a:gd name="T6" fmla="*/ 0 w 42"/>
                  <a:gd name="T7" fmla="*/ 15 h 15"/>
                  <a:gd name="T8" fmla="*/ 34 w 42"/>
                  <a:gd name="T9" fmla="*/ 15 h 15"/>
                  <a:gd name="T10" fmla="*/ 26 w 42"/>
                  <a:gd name="T11" fmla="*/ 8 h 15"/>
                  <a:gd name="T12" fmla="*/ 42 w 42"/>
                  <a:gd name="T13" fmla="*/ 8 h 15"/>
                  <a:gd name="T14" fmla="*/ 42 w 42"/>
                  <a:gd name="T15" fmla="*/ 0 h 15"/>
                  <a:gd name="T16" fmla="*/ 34 w 42"/>
                  <a:gd name="T17" fmla="*/ 0 h 15"/>
                  <a:gd name="T18" fmla="*/ 42 w 4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8"/>
                    </a:moveTo>
                    <a:lnTo>
                      <a:pt x="34" y="0"/>
                    </a:lnTo>
                    <a:lnTo>
                      <a:pt x="0" y="0"/>
                    </a:lnTo>
                    <a:lnTo>
                      <a:pt x="0" y="15"/>
                    </a:lnTo>
                    <a:lnTo>
                      <a:pt x="34" y="15"/>
                    </a:lnTo>
                    <a:lnTo>
                      <a:pt x="26" y="8"/>
                    </a:lnTo>
                    <a:lnTo>
                      <a:pt x="42" y="8"/>
                    </a:lnTo>
                    <a:lnTo>
                      <a:pt x="42" y="0"/>
                    </a:lnTo>
                    <a:lnTo>
                      <a:pt x="34" y="0"/>
                    </a:lnTo>
                    <a:lnTo>
                      <a:pt x="4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60" name="Freeform 300"/>
              <p:cNvSpPr>
                <a:spLocks/>
              </p:cNvSpPr>
              <p:nvPr/>
            </p:nvSpPr>
            <p:spPr bwMode="auto">
              <a:xfrm>
                <a:off x="1330" y="1812"/>
                <a:ext cx="8" cy="97"/>
              </a:xfrm>
              <a:custGeom>
                <a:avLst/>
                <a:gdLst>
                  <a:gd name="T0" fmla="*/ 8 w 16"/>
                  <a:gd name="T1" fmla="*/ 194 h 194"/>
                  <a:gd name="T2" fmla="*/ 16 w 16"/>
                  <a:gd name="T3" fmla="*/ 186 h 194"/>
                  <a:gd name="T4" fmla="*/ 16 w 16"/>
                  <a:gd name="T5" fmla="*/ 0 h 194"/>
                  <a:gd name="T6" fmla="*/ 0 w 16"/>
                  <a:gd name="T7" fmla="*/ 0 h 194"/>
                  <a:gd name="T8" fmla="*/ 0 w 16"/>
                  <a:gd name="T9" fmla="*/ 186 h 194"/>
                  <a:gd name="T10" fmla="*/ 8 w 16"/>
                  <a:gd name="T11" fmla="*/ 179 h 194"/>
                  <a:gd name="T12" fmla="*/ 8 w 16"/>
                  <a:gd name="T13" fmla="*/ 194 h 194"/>
                  <a:gd name="T14" fmla="*/ 16 w 16"/>
                  <a:gd name="T15" fmla="*/ 194 h 194"/>
                  <a:gd name="T16" fmla="*/ 16 w 16"/>
                  <a:gd name="T17" fmla="*/ 186 h 194"/>
                  <a:gd name="T18" fmla="*/ 8 w 16"/>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94">
                    <a:moveTo>
                      <a:pt x="8" y="194"/>
                    </a:moveTo>
                    <a:lnTo>
                      <a:pt x="16" y="186"/>
                    </a:lnTo>
                    <a:lnTo>
                      <a:pt x="16" y="0"/>
                    </a:lnTo>
                    <a:lnTo>
                      <a:pt x="0" y="0"/>
                    </a:lnTo>
                    <a:lnTo>
                      <a:pt x="0" y="186"/>
                    </a:lnTo>
                    <a:lnTo>
                      <a:pt x="8" y="179"/>
                    </a:lnTo>
                    <a:lnTo>
                      <a:pt x="8" y="194"/>
                    </a:lnTo>
                    <a:lnTo>
                      <a:pt x="16" y="194"/>
                    </a:lnTo>
                    <a:lnTo>
                      <a:pt x="16" y="186"/>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61" name="Freeform 301"/>
              <p:cNvSpPr>
                <a:spLocks/>
              </p:cNvSpPr>
              <p:nvPr/>
            </p:nvSpPr>
            <p:spPr bwMode="auto">
              <a:xfrm>
                <a:off x="1313" y="1901"/>
                <a:ext cx="21" cy="8"/>
              </a:xfrm>
              <a:custGeom>
                <a:avLst/>
                <a:gdLst>
                  <a:gd name="T0" fmla="*/ 0 w 42"/>
                  <a:gd name="T1" fmla="*/ 7 h 15"/>
                  <a:gd name="T2" fmla="*/ 8 w 42"/>
                  <a:gd name="T3" fmla="*/ 15 h 15"/>
                  <a:gd name="T4" fmla="*/ 42 w 42"/>
                  <a:gd name="T5" fmla="*/ 15 h 15"/>
                  <a:gd name="T6" fmla="*/ 42 w 42"/>
                  <a:gd name="T7" fmla="*/ 0 h 15"/>
                  <a:gd name="T8" fmla="*/ 8 w 42"/>
                  <a:gd name="T9" fmla="*/ 0 h 15"/>
                  <a:gd name="T10" fmla="*/ 15 w 42"/>
                  <a:gd name="T11" fmla="*/ 7 h 15"/>
                  <a:gd name="T12" fmla="*/ 0 w 42"/>
                  <a:gd name="T13" fmla="*/ 7 h 15"/>
                  <a:gd name="T14" fmla="*/ 0 w 42"/>
                  <a:gd name="T15" fmla="*/ 15 h 15"/>
                  <a:gd name="T16" fmla="*/ 8 w 42"/>
                  <a:gd name="T17" fmla="*/ 15 h 15"/>
                  <a:gd name="T18" fmla="*/ 0 w 4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0" y="7"/>
                    </a:moveTo>
                    <a:lnTo>
                      <a:pt x="8" y="15"/>
                    </a:lnTo>
                    <a:lnTo>
                      <a:pt x="42" y="15"/>
                    </a:lnTo>
                    <a:lnTo>
                      <a:pt x="42"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62" name="Freeform 302"/>
              <p:cNvSpPr>
                <a:spLocks/>
              </p:cNvSpPr>
              <p:nvPr/>
            </p:nvSpPr>
            <p:spPr bwMode="auto">
              <a:xfrm>
                <a:off x="1313" y="1808"/>
                <a:ext cx="8" cy="97"/>
              </a:xfrm>
              <a:custGeom>
                <a:avLst/>
                <a:gdLst>
                  <a:gd name="T0" fmla="*/ 8 w 15"/>
                  <a:gd name="T1" fmla="*/ 0 h 194"/>
                  <a:gd name="T2" fmla="*/ 0 w 15"/>
                  <a:gd name="T3" fmla="*/ 8 h 194"/>
                  <a:gd name="T4" fmla="*/ 0 w 15"/>
                  <a:gd name="T5" fmla="*/ 194 h 194"/>
                  <a:gd name="T6" fmla="*/ 15 w 15"/>
                  <a:gd name="T7" fmla="*/ 194 h 194"/>
                  <a:gd name="T8" fmla="*/ 15 w 15"/>
                  <a:gd name="T9" fmla="*/ 8 h 194"/>
                  <a:gd name="T10" fmla="*/ 8 w 15"/>
                  <a:gd name="T11" fmla="*/ 15 h 194"/>
                  <a:gd name="T12" fmla="*/ 8 w 15"/>
                  <a:gd name="T13" fmla="*/ 0 h 194"/>
                  <a:gd name="T14" fmla="*/ 0 w 15"/>
                  <a:gd name="T15" fmla="*/ 0 h 194"/>
                  <a:gd name="T16" fmla="*/ 0 w 15"/>
                  <a:gd name="T17" fmla="*/ 8 h 194"/>
                  <a:gd name="T18" fmla="*/ 8 w 15"/>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0"/>
                    </a:moveTo>
                    <a:lnTo>
                      <a:pt x="0" y="8"/>
                    </a:lnTo>
                    <a:lnTo>
                      <a:pt x="0" y="194"/>
                    </a:lnTo>
                    <a:lnTo>
                      <a:pt x="15" y="194"/>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63" name="Rectangle 303"/>
              <p:cNvSpPr>
                <a:spLocks noChangeArrowheads="1"/>
              </p:cNvSpPr>
              <p:nvPr/>
            </p:nvSpPr>
            <p:spPr bwMode="auto">
              <a:xfrm>
                <a:off x="1288"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264" name="Freeform 304"/>
              <p:cNvSpPr>
                <a:spLocks/>
              </p:cNvSpPr>
              <p:nvPr/>
            </p:nvSpPr>
            <p:spPr bwMode="auto">
              <a:xfrm>
                <a:off x="1288" y="1808"/>
                <a:ext cx="21" cy="8"/>
              </a:xfrm>
              <a:custGeom>
                <a:avLst/>
                <a:gdLst>
                  <a:gd name="T0" fmla="*/ 41 w 41"/>
                  <a:gd name="T1" fmla="*/ 8 h 15"/>
                  <a:gd name="T2" fmla="*/ 33 w 41"/>
                  <a:gd name="T3" fmla="*/ 0 h 15"/>
                  <a:gd name="T4" fmla="*/ 0 w 41"/>
                  <a:gd name="T5" fmla="*/ 0 h 15"/>
                  <a:gd name="T6" fmla="*/ 0 w 41"/>
                  <a:gd name="T7" fmla="*/ 15 h 15"/>
                  <a:gd name="T8" fmla="*/ 33 w 41"/>
                  <a:gd name="T9" fmla="*/ 15 h 15"/>
                  <a:gd name="T10" fmla="*/ 26 w 41"/>
                  <a:gd name="T11" fmla="*/ 8 h 15"/>
                  <a:gd name="T12" fmla="*/ 41 w 41"/>
                  <a:gd name="T13" fmla="*/ 8 h 15"/>
                  <a:gd name="T14" fmla="*/ 41 w 41"/>
                  <a:gd name="T15" fmla="*/ 0 h 15"/>
                  <a:gd name="T16" fmla="*/ 33 w 41"/>
                  <a:gd name="T17" fmla="*/ 0 h 15"/>
                  <a:gd name="T18" fmla="*/ 41 w 41"/>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8"/>
                    </a:moveTo>
                    <a:lnTo>
                      <a:pt x="33" y="0"/>
                    </a:lnTo>
                    <a:lnTo>
                      <a:pt x="0" y="0"/>
                    </a:lnTo>
                    <a:lnTo>
                      <a:pt x="0" y="15"/>
                    </a:lnTo>
                    <a:lnTo>
                      <a:pt x="33" y="15"/>
                    </a:lnTo>
                    <a:lnTo>
                      <a:pt x="26" y="8"/>
                    </a:lnTo>
                    <a:lnTo>
                      <a:pt x="41" y="8"/>
                    </a:lnTo>
                    <a:lnTo>
                      <a:pt x="41" y="0"/>
                    </a:lnTo>
                    <a:lnTo>
                      <a:pt x="33" y="0"/>
                    </a:lnTo>
                    <a:lnTo>
                      <a:pt x="4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65" name="Freeform 305"/>
              <p:cNvSpPr>
                <a:spLocks/>
              </p:cNvSpPr>
              <p:nvPr/>
            </p:nvSpPr>
            <p:spPr bwMode="auto">
              <a:xfrm>
                <a:off x="1302" y="1812"/>
                <a:ext cx="7" cy="97"/>
              </a:xfrm>
              <a:custGeom>
                <a:avLst/>
                <a:gdLst>
                  <a:gd name="T0" fmla="*/ 7 w 15"/>
                  <a:gd name="T1" fmla="*/ 194 h 194"/>
                  <a:gd name="T2" fmla="*/ 15 w 15"/>
                  <a:gd name="T3" fmla="*/ 186 h 194"/>
                  <a:gd name="T4" fmla="*/ 15 w 15"/>
                  <a:gd name="T5" fmla="*/ 0 h 194"/>
                  <a:gd name="T6" fmla="*/ 0 w 15"/>
                  <a:gd name="T7" fmla="*/ 0 h 194"/>
                  <a:gd name="T8" fmla="*/ 0 w 15"/>
                  <a:gd name="T9" fmla="*/ 186 h 194"/>
                  <a:gd name="T10" fmla="*/ 7 w 15"/>
                  <a:gd name="T11" fmla="*/ 179 h 194"/>
                  <a:gd name="T12" fmla="*/ 7 w 15"/>
                  <a:gd name="T13" fmla="*/ 194 h 194"/>
                  <a:gd name="T14" fmla="*/ 15 w 15"/>
                  <a:gd name="T15" fmla="*/ 194 h 194"/>
                  <a:gd name="T16" fmla="*/ 15 w 15"/>
                  <a:gd name="T17" fmla="*/ 186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6"/>
                    </a:lnTo>
                    <a:lnTo>
                      <a:pt x="15" y="0"/>
                    </a:lnTo>
                    <a:lnTo>
                      <a:pt x="0" y="0"/>
                    </a:lnTo>
                    <a:lnTo>
                      <a:pt x="0" y="186"/>
                    </a:lnTo>
                    <a:lnTo>
                      <a:pt x="7" y="179"/>
                    </a:lnTo>
                    <a:lnTo>
                      <a:pt x="7" y="194"/>
                    </a:lnTo>
                    <a:lnTo>
                      <a:pt x="15" y="194"/>
                    </a:lnTo>
                    <a:lnTo>
                      <a:pt x="15" y="186"/>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66" name="Freeform 306"/>
              <p:cNvSpPr>
                <a:spLocks/>
              </p:cNvSpPr>
              <p:nvPr/>
            </p:nvSpPr>
            <p:spPr bwMode="auto">
              <a:xfrm>
                <a:off x="1284" y="1901"/>
                <a:ext cx="21" cy="8"/>
              </a:xfrm>
              <a:custGeom>
                <a:avLst/>
                <a:gdLst>
                  <a:gd name="T0" fmla="*/ 0 w 41"/>
                  <a:gd name="T1" fmla="*/ 7 h 15"/>
                  <a:gd name="T2" fmla="*/ 8 w 41"/>
                  <a:gd name="T3" fmla="*/ 15 h 15"/>
                  <a:gd name="T4" fmla="*/ 41 w 41"/>
                  <a:gd name="T5" fmla="*/ 15 h 15"/>
                  <a:gd name="T6" fmla="*/ 41 w 41"/>
                  <a:gd name="T7" fmla="*/ 0 h 15"/>
                  <a:gd name="T8" fmla="*/ 8 w 41"/>
                  <a:gd name="T9" fmla="*/ 0 h 15"/>
                  <a:gd name="T10" fmla="*/ 16 w 41"/>
                  <a:gd name="T11" fmla="*/ 7 h 15"/>
                  <a:gd name="T12" fmla="*/ 0 w 41"/>
                  <a:gd name="T13" fmla="*/ 7 h 15"/>
                  <a:gd name="T14" fmla="*/ 0 w 41"/>
                  <a:gd name="T15" fmla="*/ 15 h 15"/>
                  <a:gd name="T16" fmla="*/ 8 w 41"/>
                  <a:gd name="T17" fmla="*/ 15 h 15"/>
                  <a:gd name="T18" fmla="*/ 0 w 41"/>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0" y="7"/>
                    </a:moveTo>
                    <a:lnTo>
                      <a:pt x="8" y="15"/>
                    </a:lnTo>
                    <a:lnTo>
                      <a:pt x="41" y="15"/>
                    </a:lnTo>
                    <a:lnTo>
                      <a:pt x="41" y="0"/>
                    </a:lnTo>
                    <a:lnTo>
                      <a:pt x="8" y="0"/>
                    </a:lnTo>
                    <a:lnTo>
                      <a:pt x="16"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67" name="Freeform 307"/>
              <p:cNvSpPr>
                <a:spLocks/>
              </p:cNvSpPr>
              <p:nvPr/>
            </p:nvSpPr>
            <p:spPr bwMode="auto">
              <a:xfrm>
                <a:off x="1284" y="1808"/>
                <a:ext cx="8" cy="97"/>
              </a:xfrm>
              <a:custGeom>
                <a:avLst/>
                <a:gdLst>
                  <a:gd name="T0" fmla="*/ 8 w 16"/>
                  <a:gd name="T1" fmla="*/ 0 h 194"/>
                  <a:gd name="T2" fmla="*/ 0 w 16"/>
                  <a:gd name="T3" fmla="*/ 8 h 194"/>
                  <a:gd name="T4" fmla="*/ 0 w 16"/>
                  <a:gd name="T5" fmla="*/ 194 h 194"/>
                  <a:gd name="T6" fmla="*/ 16 w 16"/>
                  <a:gd name="T7" fmla="*/ 194 h 194"/>
                  <a:gd name="T8" fmla="*/ 16 w 16"/>
                  <a:gd name="T9" fmla="*/ 8 h 194"/>
                  <a:gd name="T10" fmla="*/ 8 w 16"/>
                  <a:gd name="T11" fmla="*/ 15 h 194"/>
                  <a:gd name="T12" fmla="*/ 8 w 16"/>
                  <a:gd name="T13" fmla="*/ 0 h 194"/>
                  <a:gd name="T14" fmla="*/ 0 w 16"/>
                  <a:gd name="T15" fmla="*/ 0 h 194"/>
                  <a:gd name="T16" fmla="*/ 0 w 16"/>
                  <a:gd name="T17" fmla="*/ 8 h 194"/>
                  <a:gd name="T18" fmla="*/ 8 w 16"/>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94">
                    <a:moveTo>
                      <a:pt x="8" y="0"/>
                    </a:moveTo>
                    <a:lnTo>
                      <a:pt x="0" y="8"/>
                    </a:lnTo>
                    <a:lnTo>
                      <a:pt x="0" y="194"/>
                    </a:lnTo>
                    <a:lnTo>
                      <a:pt x="16" y="194"/>
                    </a:lnTo>
                    <a:lnTo>
                      <a:pt x="16"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68" name="Rectangle 308"/>
              <p:cNvSpPr>
                <a:spLocks noChangeArrowheads="1"/>
              </p:cNvSpPr>
              <p:nvPr/>
            </p:nvSpPr>
            <p:spPr bwMode="auto">
              <a:xfrm>
                <a:off x="1257" y="1812"/>
                <a:ext cx="16"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269" name="Freeform 309"/>
              <p:cNvSpPr>
                <a:spLocks/>
              </p:cNvSpPr>
              <p:nvPr/>
            </p:nvSpPr>
            <p:spPr bwMode="auto">
              <a:xfrm>
                <a:off x="1257" y="1808"/>
                <a:ext cx="20" cy="8"/>
              </a:xfrm>
              <a:custGeom>
                <a:avLst/>
                <a:gdLst>
                  <a:gd name="T0" fmla="*/ 41 w 41"/>
                  <a:gd name="T1" fmla="*/ 8 h 15"/>
                  <a:gd name="T2" fmla="*/ 34 w 41"/>
                  <a:gd name="T3" fmla="*/ 0 h 15"/>
                  <a:gd name="T4" fmla="*/ 0 w 41"/>
                  <a:gd name="T5" fmla="*/ 0 h 15"/>
                  <a:gd name="T6" fmla="*/ 0 w 41"/>
                  <a:gd name="T7" fmla="*/ 15 h 15"/>
                  <a:gd name="T8" fmla="*/ 34 w 41"/>
                  <a:gd name="T9" fmla="*/ 15 h 15"/>
                  <a:gd name="T10" fmla="*/ 26 w 41"/>
                  <a:gd name="T11" fmla="*/ 8 h 15"/>
                  <a:gd name="T12" fmla="*/ 41 w 41"/>
                  <a:gd name="T13" fmla="*/ 8 h 15"/>
                  <a:gd name="T14" fmla="*/ 41 w 41"/>
                  <a:gd name="T15" fmla="*/ 0 h 15"/>
                  <a:gd name="T16" fmla="*/ 34 w 41"/>
                  <a:gd name="T17" fmla="*/ 0 h 15"/>
                  <a:gd name="T18" fmla="*/ 41 w 41"/>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8"/>
                    </a:moveTo>
                    <a:lnTo>
                      <a:pt x="34" y="0"/>
                    </a:lnTo>
                    <a:lnTo>
                      <a:pt x="0" y="0"/>
                    </a:lnTo>
                    <a:lnTo>
                      <a:pt x="0" y="15"/>
                    </a:lnTo>
                    <a:lnTo>
                      <a:pt x="34" y="15"/>
                    </a:lnTo>
                    <a:lnTo>
                      <a:pt x="26" y="8"/>
                    </a:lnTo>
                    <a:lnTo>
                      <a:pt x="41" y="8"/>
                    </a:lnTo>
                    <a:lnTo>
                      <a:pt x="41" y="0"/>
                    </a:lnTo>
                    <a:lnTo>
                      <a:pt x="34" y="0"/>
                    </a:lnTo>
                    <a:lnTo>
                      <a:pt x="4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70" name="Freeform 310"/>
              <p:cNvSpPr>
                <a:spLocks/>
              </p:cNvSpPr>
              <p:nvPr/>
            </p:nvSpPr>
            <p:spPr bwMode="auto">
              <a:xfrm>
                <a:off x="1269" y="1812"/>
                <a:ext cx="8" cy="97"/>
              </a:xfrm>
              <a:custGeom>
                <a:avLst/>
                <a:gdLst>
                  <a:gd name="T0" fmla="*/ 8 w 15"/>
                  <a:gd name="T1" fmla="*/ 194 h 194"/>
                  <a:gd name="T2" fmla="*/ 15 w 15"/>
                  <a:gd name="T3" fmla="*/ 186 h 194"/>
                  <a:gd name="T4" fmla="*/ 15 w 15"/>
                  <a:gd name="T5" fmla="*/ 0 h 194"/>
                  <a:gd name="T6" fmla="*/ 0 w 15"/>
                  <a:gd name="T7" fmla="*/ 0 h 194"/>
                  <a:gd name="T8" fmla="*/ 0 w 15"/>
                  <a:gd name="T9" fmla="*/ 186 h 194"/>
                  <a:gd name="T10" fmla="*/ 8 w 15"/>
                  <a:gd name="T11" fmla="*/ 179 h 194"/>
                  <a:gd name="T12" fmla="*/ 8 w 15"/>
                  <a:gd name="T13" fmla="*/ 194 h 194"/>
                  <a:gd name="T14" fmla="*/ 15 w 15"/>
                  <a:gd name="T15" fmla="*/ 194 h 194"/>
                  <a:gd name="T16" fmla="*/ 15 w 15"/>
                  <a:gd name="T17" fmla="*/ 186 h 194"/>
                  <a:gd name="T18" fmla="*/ 8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194"/>
                    </a:moveTo>
                    <a:lnTo>
                      <a:pt x="15" y="186"/>
                    </a:lnTo>
                    <a:lnTo>
                      <a:pt x="15" y="0"/>
                    </a:lnTo>
                    <a:lnTo>
                      <a:pt x="0" y="0"/>
                    </a:lnTo>
                    <a:lnTo>
                      <a:pt x="0" y="186"/>
                    </a:lnTo>
                    <a:lnTo>
                      <a:pt x="8" y="179"/>
                    </a:lnTo>
                    <a:lnTo>
                      <a:pt x="8" y="194"/>
                    </a:lnTo>
                    <a:lnTo>
                      <a:pt x="15" y="194"/>
                    </a:lnTo>
                    <a:lnTo>
                      <a:pt x="15" y="186"/>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71" name="Freeform 311"/>
              <p:cNvSpPr>
                <a:spLocks/>
              </p:cNvSpPr>
              <p:nvPr/>
            </p:nvSpPr>
            <p:spPr bwMode="auto">
              <a:xfrm>
                <a:off x="1253" y="1901"/>
                <a:ext cx="20" cy="8"/>
              </a:xfrm>
              <a:custGeom>
                <a:avLst/>
                <a:gdLst>
                  <a:gd name="T0" fmla="*/ 0 w 42"/>
                  <a:gd name="T1" fmla="*/ 7 h 15"/>
                  <a:gd name="T2" fmla="*/ 8 w 42"/>
                  <a:gd name="T3" fmla="*/ 15 h 15"/>
                  <a:gd name="T4" fmla="*/ 42 w 42"/>
                  <a:gd name="T5" fmla="*/ 15 h 15"/>
                  <a:gd name="T6" fmla="*/ 42 w 42"/>
                  <a:gd name="T7" fmla="*/ 0 h 15"/>
                  <a:gd name="T8" fmla="*/ 8 w 42"/>
                  <a:gd name="T9" fmla="*/ 0 h 15"/>
                  <a:gd name="T10" fmla="*/ 15 w 42"/>
                  <a:gd name="T11" fmla="*/ 7 h 15"/>
                  <a:gd name="T12" fmla="*/ 0 w 42"/>
                  <a:gd name="T13" fmla="*/ 7 h 15"/>
                  <a:gd name="T14" fmla="*/ 0 w 42"/>
                  <a:gd name="T15" fmla="*/ 15 h 15"/>
                  <a:gd name="T16" fmla="*/ 8 w 42"/>
                  <a:gd name="T17" fmla="*/ 15 h 15"/>
                  <a:gd name="T18" fmla="*/ 0 w 4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0" y="7"/>
                    </a:moveTo>
                    <a:lnTo>
                      <a:pt x="8" y="15"/>
                    </a:lnTo>
                    <a:lnTo>
                      <a:pt x="42" y="15"/>
                    </a:lnTo>
                    <a:lnTo>
                      <a:pt x="42"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72" name="Freeform 312"/>
              <p:cNvSpPr>
                <a:spLocks/>
              </p:cNvSpPr>
              <p:nvPr/>
            </p:nvSpPr>
            <p:spPr bwMode="auto">
              <a:xfrm>
                <a:off x="1253" y="1808"/>
                <a:ext cx="7" cy="97"/>
              </a:xfrm>
              <a:custGeom>
                <a:avLst/>
                <a:gdLst>
                  <a:gd name="T0" fmla="*/ 8 w 15"/>
                  <a:gd name="T1" fmla="*/ 0 h 194"/>
                  <a:gd name="T2" fmla="*/ 0 w 15"/>
                  <a:gd name="T3" fmla="*/ 8 h 194"/>
                  <a:gd name="T4" fmla="*/ 0 w 15"/>
                  <a:gd name="T5" fmla="*/ 194 h 194"/>
                  <a:gd name="T6" fmla="*/ 15 w 15"/>
                  <a:gd name="T7" fmla="*/ 194 h 194"/>
                  <a:gd name="T8" fmla="*/ 15 w 15"/>
                  <a:gd name="T9" fmla="*/ 8 h 194"/>
                  <a:gd name="T10" fmla="*/ 8 w 15"/>
                  <a:gd name="T11" fmla="*/ 15 h 194"/>
                  <a:gd name="T12" fmla="*/ 8 w 15"/>
                  <a:gd name="T13" fmla="*/ 0 h 194"/>
                  <a:gd name="T14" fmla="*/ 0 w 15"/>
                  <a:gd name="T15" fmla="*/ 0 h 194"/>
                  <a:gd name="T16" fmla="*/ 0 w 15"/>
                  <a:gd name="T17" fmla="*/ 8 h 194"/>
                  <a:gd name="T18" fmla="*/ 8 w 15"/>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0"/>
                    </a:moveTo>
                    <a:lnTo>
                      <a:pt x="0" y="8"/>
                    </a:lnTo>
                    <a:lnTo>
                      <a:pt x="0" y="194"/>
                    </a:lnTo>
                    <a:lnTo>
                      <a:pt x="15" y="194"/>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73" name="Rectangle 313"/>
              <p:cNvSpPr>
                <a:spLocks noChangeArrowheads="1"/>
              </p:cNvSpPr>
              <p:nvPr/>
            </p:nvSpPr>
            <p:spPr bwMode="auto">
              <a:xfrm>
                <a:off x="1477" y="1590"/>
                <a:ext cx="21" cy="20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274" name="Freeform 314"/>
              <p:cNvSpPr>
                <a:spLocks/>
              </p:cNvSpPr>
              <p:nvPr/>
            </p:nvSpPr>
            <p:spPr bwMode="auto">
              <a:xfrm>
                <a:off x="1477" y="1586"/>
                <a:ext cx="25" cy="7"/>
              </a:xfrm>
              <a:custGeom>
                <a:avLst/>
                <a:gdLst>
                  <a:gd name="T0" fmla="*/ 50 w 50"/>
                  <a:gd name="T1" fmla="*/ 8 h 15"/>
                  <a:gd name="T2" fmla="*/ 43 w 50"/>
                  <a:gd name="T3" fmla="*/ 0 h 15"/>
                  <a:gd name="T4" fmla="*/ 0 w 50"/>
                  <a:gd name="T5" fmla="*/ 0 h 15"/>
                  <a:gd name="T6" fmla="*/ 0 w 50"/>
                  <a:gd name="T7" fmla="*/ 15 h 15"/>
                  <a:gd name="T8" fmla="*/ 43 w 50"/>
                  <a:gd name="T9" fmla="*/ 15 h 15"/>
                  <a:gd name="T10" fmla="*/ 35 w 50"/>
                  <a:gd name="T11" fmla="*/ 8 h 15"/>
                  <a:gd name="T12" fmla="*/ 50 w 50"/>
                  <a:gd name="T13" fmla="*/ 8 h 15"/>
                  <a:gd name="T14" fmla="*/ 50 w 50"/>
                  <a:gd name="T15" fmla="*/ 0 h 15"/>
                  <a:gd name="T16" fmla="*/ 43 w 50"/>
                  <a:gd name="T17" fmla="*/ 0 h 15"/>
                  <a:gd name="T18" fmla="*/ 50 w 5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5">
                    <a:moveTo>
                      <a:pt x="50" y="8"/>
                    </a:moveTo>
                    <a:lnTo>
                      <a:pt x="43" y="0"/>
                    </a:lnTo>
                    <a:lnTo>
                      <a:pt x="0" y="0"/>
                    </a:lnTo>
                    <a:lnTo>
                      <a:pt x="0" y="15"/>
                    </a:lnTo>
                    <a:lnTo>
                      <a:pt x="43" y="15"/>
                    </a:lnTo>
                    <a:lnTo>
                      <a:pt x="35" y="8"/>
                    </a:lnTo>
                    <a:lnTo>
                      <a:pt x="50" y="8"/>
                    </a:lnTo>
                    <a:lnTo>
                      <a:pt x="50" y="0"/>
                    </a:lnTo>
                    <a:lnTo>
                      <a:pt x="43" y="0"/>
                    </a:lnTo>
                    <a:lnTo>
                      <a:pt x="5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75" name="Freeform 315"/>
              <p:cNvSpPr>
                <a:spLocks/>
              </p:cNvSpPr>
              <p:nvPr/>
            </p:nvSpPr>
            <p:spPr bwMode="auto">
              <a:xfrm>
                <a:off x="1494" y="1590"/>
                <a:ext cx="8" cy="211"/>
              </a:xfrm>
              <a:custGeom>
                <a:avLst/>
                <a:gdLst>
                  <a:gd name="T0" fmla="*/ 8 w 15"/>
                  <a:gd name="T1" fmla="*/ 423 h 423"/>
                  <a:gd name="T2" fmla="*/ 15 w 15"/>
                  <a:gd name="T3" fmla="*/ 414 h 423"/>
                  <a:gd name="T4" fmla="*/ 15 w 15"/>
                  <a:gd name="T5" fmla="*/ 0 h 423"/>
                  <a:gd name="T6" fmla="*/ 0 w 15"/>
                  <a:gd name="T7" fmla="*/ 0 h 423"/>
                  <a:gd name="T8" fmla="*/ 0 w 15"/>
                  <a:gd name="T9" fmla="*/ 414 h 423"/>
                  <a:gd name="T10" fmla="*/ 8 w 15"/>
                  <a:gd name="T11" fmla="*/ 408 h 423"/>
                  <a:gd name="T12" fmla="*/ 8 w 15"/>
                  <a:gd name="T13" fmla="*/ 423 h 423"/>
                  <a:gd name="T14" fmla="*/ 15 w 15"/>
                  <a:gd name="T15" fmla="*/ 423 h 423"/>
                  <a:gd name="T16" fmla="*/ 15 w 15"/>
                  <a:gd name="T17" fmla="*/ 414 h 423"/>
                  <a:gd name="T18" fmla="*/ 8 w 15"/>
                  <a:gd name="T19" fmla="*/ 4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423">
                    <a:moveTo>
                      <a:pt x="8" y="423"/>
                    </a:moveTo>
                    <a:lnTo>
                      <a:pt x="15" y="414"/>
                    </a:lnTo>
                    <a:lnTo>
                      <a:pt x="15" y="0"/>
                    </a:lnTo>
                    <a:lnTo>
                      <a:pt x="0" y="0"/>
                    </a:lnTo>
                    <a:lnTo>
                      <a:pt x="0" y="414"/>
                    </a:lnTo>
                    <a:lnTo>
                      <a:pt x="8" y="408"/>
                    </a:lnTo>
                    <a:lnTo>
                      <a:pt x="8" y="423"/>
                    </a:lnTo>
                    <a:lnTo>
                      <a:pt x="15" y="423"/>
                    </a:lnTo>
                    <a:lnTo>
                      <a:pt x="15" y="414"/>
                    </a:lnTo>
                    <a:lnTo>
                      <a:pt x="8" y="4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76" name="Freeform 316"/>
              <p:cNvSpPr>
                <a:spLocks/>
              </p:cNvSpPr>
              <p:nvPr/>
            </p:nvSpPr>
            <p:spPr bwMode="auto">
              <a:xfrm>
                <a:off x="1473" y="1794"/>
                <a:ext cx="25" cy="7"/>
              </a:xfrm>
              <a:custGeom>
                <a:avLst/>
                <a:gdLst>
                  <a:gd name="T0" fmla="*/ 0 w 51"/>
                  <a:gd name="T1" fmla="*/ 6 h 15"/>
                  <a:gd name="T2" fmla="*/ 8 w 51"/>
                  <a:gd name="T3" fmla="*/ 15 h 15"/>
                  <a:gd name="T4" fmla="*/ 51 w 51"/>
                  <a:gd name="T5" fmla="*/ 15 h 15"/>
                  <a:gd name="T6" fmla="*/ 51 w 51"/>
                  <a:gd name="T7" fmla="*/ 0 h 15"/>
                  <a:gd name="T8" fmla="*/ 8 w 51"/>
                  <a:gd name="T9" fmla="*/ 0 h 15"/>
                  <a:gd name="T10" fmla="*/ 17 w 51"/>
                  <a:gd name="T11" fmla="*/ 6 h 15"/>
                  <a:gd name="T12" fmla="*/ 0 w 51"/>
                  <a:gd name="T13" fmla="*/ 6 h 15"/>
                  <a:gd name="T14" fmla="*/ 0 w 51"/>
                  <a:gd name="T15" fmla="*/ 15 h 15"/>
                  <a:gd name="T16" fmla="*/ 8 w 51"/>
                  <a:gd name="T17" fmla="*/ 15 h 15"/>
                  <a:gd name="T18" fmla="*/ 0 w 51"/>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15">
                    <a:moveTo>
                      <a:pt x="0" y="6"/>
                    </a:moveTo>
                    <a:lnTo>
                      <a:pt x="8" y="15"/>
                    </a:lnTo>
                    <a:lnTo>
                      <a:pt x="51" y="15"/>
                    </a:lnTo>
                    <a:lnTo>
                      <a:pt x="51" y="0"/>
                    </a:lnTo>
                    <a:lnTo>
                      <a:pt x="8" y="0"/>
                    </a:lnTo>
                    <a:lnTo>
                      <a:pt x="17" y="6"/>
                    </a:lnTo>
                    <a:lnTo>
                      <a:pt x="0" y="6"/>
                    </a:lnTo>
                    <a:lnTo>
                      <a:pt x="0" y="15"/>
                    </a:lnTo>
                    <a:lnTo>
                      <a:pt x="8" y="15"/>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77" name="Freeform 317"/>
              <p:cNvSpPr>
                <a:spLocks/>
              </p:cNvSpPr>
              <p:nvPr/>
            </p:nvSpPr>
            <p:spPr bwMode="auto">
              <a:xfrm>
                <a:off x="1473" y="1586"/>
                <a:ext cx="8" cy="211"/>
              </a:xfrm>
              <a:custGeom>
                <a:avLst/>
                <a:gdLst>
                  <a:gd name="T0" fmla="*/ 8 w 17"/>
                  <a:gd name="T1" fmla="*/ 0 h 422"/>
                  <a:gd name="T2" fmla="*/ 0 w 17"/>
                  <a:gd name="T3" fmla="*/ 8 h 422"/>
                  <a:gd name="T4" fmla="*/ 0 w 17"/>
                  <a:gd name="T5" fmla="*/ 422 h 422"/>
                  <a:gd name="T6" fmla="*/ 17 w 17"/>
                  <a:gd name="T7" fmla="*/ 422 h 422"/>
                  <a:gd name="T8" fmla="*/ 17 w 17"/>
                  <a:gd name="T9" fmla="*/ 8 h 422"/>
                  <a:gd name="T10" fmla="*/ 8 w 17"/>
                  <a:gd name="T11" fmla="*/ 15 h 422"/>
                  <a:gd name="T12" fmla="*/ 8 w 17"/>
                  <a:gd name="T13" fmla="*/ 0 h 422"/>
                  <a:gd name="T14" fmla="*/ 0 w 17"/>
                  <a:gd name="T15" fmla="*/ 0 h 422"/>
                  <a:gd name="T16" fmla="*/ 0 w 17"/>
                  <a:gd name="T17" fmla="*/ 8 h 422"/>
                  <a:gd name="T18" fmla="*/ 8 w 17"/>
                  <a:gd name="T19"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422">
                    <a:moveTo>
                      <a:pt x="8" y="0"/>
                    </a:moveTo>
                    <a:lnTo>
                      <a:pt x="0" y="8"/>
                    </a:lnTo>
                    <a:lnTo>
                      <a:pt x="0" y="422"/>
                    </a:lnTo>
                    <a:lnTo>
                      <a:pt x="17" y="422"/>
                    </a:lnTo>
                    <a:lnTo>
                      <a:pt x="17"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78" name="Freeform 318"/>
              <p:cNvSpPr>
                <a:spLocks/>
              </p:cNvSpPr>
              <p:nvPr/>
            </p:nvSpPr>
            <p:spPr bwMode="auto">
              <a:xfrm>
                <a:off x="1387" y="1778"/>
                <a:ext cx="212" cy="218"/>
              </a:xfrm>
              <a:custGeom>
                <a:avLst/>
                <a:gdLst>
                  <a:gd name="T0" fmla="*/ 223 w 423"/>
                  <a:gd name="T1" fmla="*/ 10 h 437"/>
                  <a:gd name="T2" fmla="*/ 211 w 423"/>
                  <a:gd name="T3" fmla="*/ 38 h 437"/>
                  <a:gd name="T4" fmla="*/ 191 w 423"/>
                  <a:gd name="T5" fmla="*/ 60 h 437"/>
                  <a:gd name="T6" fmla="*/ 169 w 423"/>
                  <a:gd name="T7" fmla="*/ 77 h 437"/>
                  <a:gd name="T8" fmla="*/ 151 w 423"/>
                  <a:gd name="T9" fmla="*/ 94 h 437"/>
                  <a:gd name="T10" fmla="*/ 155 w 423"/>
                  <a:gd name="T11" fmla="*/ 103 h 437"/>
                  <a:gd name="T12" fmla="*/ 162 w 423"/>
                  <a:gd name="T13" fmla="*/ 117 h 437"/>
                  <a:gd name="T14" fmla="*/ 155 w 423"/>
                  <a:gd name="T15" fmla="*/ 130 h 437"/>
                  <a:gd name="T16" fmla="*/ 117 w 423"/>
                  <a:gd name="T17" fmla="*/ 138 h 437"/>
                  <a:gd name="T18" fmla="*/ 109 w 423"/>
                  <a:gd name="T19" fmla="*/ 177 h 437"/>
                  <a:gd name="T20" fmla="*/ 61 w 423"/>
                  <a:gd name="T21" fmla="*/ 209 h 437"/>
                  <a:gd name="T22" fmla="*/ 39 w 423"/>
                  <a:gd name="T23" fmla="*/ 251 h 437"/>
                  <a:gd name="T24" fmla="*/ 33 w 423"/>
                  <a:gd name="T25" fmla="*/ 292 h 437"/>
                  <a:gd name="T26" fmla="*/ 26 w 423"/>
                  <a:gd name="T27" fmla="*/ 331 h 437"/>
                  <a:gd name="T28" fmla="*/ 0 w 423"/>
                  <a:gd name="T29" fmla="*/ 368 h 437"/>
                  <a:gd name="T30" fmla="*/ 25 w 423"/>
                  <a:gd name="T31" fmla="*/ 424 h 437"/>
                  <a:gd name="T32" fmla="*/ 122 w 423"/>
                  <a:gd name="T33" fmla="*/ 400 h 437"/>
                  <a:gd name="T34" fmla="*/ 159 w 423"/>
                  <a:gd name="T35" fmla="*/ 416 h 437"/>
                  <a:gd name="T36" fmla="*/ 176 w 423"/>
                  <a:gd name="T37" fmla="*/ 418 h 437"/>
                  <a:gd name="T38" fmla="*/ 193 w 423"/>
                  <a:gd name="T39" fmla="*/ 420 h 437"/>
                  <a:gd name="T40" fmla="*/ 211 w 423"/>
                  <a:gd name="T41" fmla="*/ 422 h 437"/>
                  <a:gd name="T42" fmla="*/ 228 w 423"/>
                  <a:gd name="T43" fmla="*/ 424 h 437"/>
                  <a:gd name="T44" fmla="*/ 244 w 423"/>
                  <a:gd name="T45" fmla="*/ 417 h 437"/>
                  <a:gd name="T46" fmla="*/ 271 w 423"/>
                  <a:gd name="T47" fmla="*/ 399 h 437"/>
                  <a:gd name="T48" fmla="*/ 302 w 423"/>
                  <a:gd name="T49" fmla="*/ 381 h 437"/>
                  <a:gd name="T50" fmla="*/ 333 w 423"/>
                  <a:gd name="T51" fmla="*/ 373 h 437"/>
                  <a:gd name="T52" fmla="*/ 355 w 423"/>
                  <a:gd name="T53" fmla="*/ 377 h 437"/>
                  <a:gd name="T54" fmla="*/ 370 w 423"/>
                  <a:gd name="T55" fmla="*/ 384 h 437"/>
                  <a:gd name="T56" fmla="*/ 388 w 423"/>
                  <a:gd name="T57" fmla="*/ 387 h 437"/>
                  <a:gd name="T58" fmla="*/ 418 w 423"/>
                  <a:gd name="T59" fmla="*/ 384 h 437"/>
                  <a:gd name="T60" fmla="*/ 423 w 423"/>
                  <a:gd name="T61" fmla="*/ 349 h 437"/>
                  <a:gd name="T62" fmla="*/ 415 w 423"/>
                  <a:gd name="T63" fmla="*/ 310 h 437"/>
                  <a:gd name="T64" fmla="*/ 400 w 423"/>
                  <a:gd name="T65" fmla="*/ 272 h 437"/>
                  <a:gd name="T66" fmla="*/ 380 w 423"/>
                  <a:gd name="T67" fmla="*/ 241 h 437"/>
                  <a:gd name="T68" fmla="*/ 381 w 423"/>
                  <a:gd name="T69" fmla="*/ 215 h 437"/>
                  <a:gd name="T70" fmla="*/ 369 w 423"/>
                  <a:gd name="T71" fmla="*/ 216 h 437"/>
                  <a:gd name="T72" fmla="*/ 358 w 423"/>
                  <a:gd name="T73" fmla="*/ 211 h 437"/>
                  <a:gd name="T74" fmla="*/ 359 w 423"/>
                  <a:gd name="T75" fmla="*/ 180 h 437"/>
                  <a:gd name="T76" fmla="*/ 356 w 423"/>
                  <a:gd name="T77" fmla="*/ 150 h 437"/>
                  <a:gd name="T78" fmla="*/ 371 w 423"/>
                  <a:gd name="T79" fmla="*/ 130 h 437"/>
                  <a:gd name="T80" fmla="*/ 290 w 423"/>
                  <a:gd name="T81" fmla="*/ 18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3" h="437">
                    <a:moveTo>
                      <a:pt x="225" y="8"/>
                    </a:moveTo>
                    <a:lnTo>
                      <a:pt x="223" y="10"/>
                    </a:lnTo>
                    <a:lnTo>
                      <a:pt x="218" y="26"/>
                    </a:lnTo>
                    <a:lnTo>
                      <a:pt x="211" y="38"/>
                    </a:lnTo>
                    <a:lnTo>
                      <a:pt x="202" y="50"/>
                    </a:lnTo>
                    <a:lnTo>
                      <a:pt x="191" y="60"/>
                    </a:lnTo>
                    <a:lnTo>
                      <a:pt x="181" y="69"/>
                    </a:lnTo>
                    <a:lnTo>
                      <a:pt x="169" y="77"/>
                    </a:lnTo>
                    <a:lnTo>
                      <a:pt x="160" y="86"/>
                    </a:lnTo>
                    <a:lnTo>
                      <a:pt x="151" y="94"/>
                    </a:lnTo>
                    <a:lnTo>
                      <a:pt x="151" y="97"/>
                    </a:lnTo>
                    <a:lnTo>
                      <a:pt x="155" y="103"/>
                    </a:lnTo>
                    <a:lnTo>
                      <a:pt x="160" y="110"/>
                    </a:lnTo>
                    <a:lnTo>
                      <a:pt x="162" y="117"/>
                    </a:lnTo>
                    <a:lnTo>
                      <a:pt x="162" y="124"/>
                    </a:lnTo>
                    <a:lnTo>
                      <a:pt x="155" y="130"/>
                    </a:lnTo>
                    <a:lnTo>
                      <a:pt x="122" y="119"/>
                    </a:lnTo>
                    <a:lnTo>
                      <a:pt x="117" y="138"/>
                    </a:lnTo>
                    <a:lnTo>
                      <a:pt x="114" y="157"/>
                    </a:lnTo>
                    <a:lnTo>
                      <a:pt x="109" y="177"/>
                    </a:lnTo>
                    <a:lnTo>
                      <a:pt x="106" y="196"/>
                    </a:lnTo>
                    <a:lnTo>
                      <a:pt x="61" y="209"/>
                    </a:lnTo>
                    <a:lnTo>
                      <a:pt x="47" y="231"/>
                    </a:lnTo>
                    <a:lnTo>
                      <a:pt x="39" y="251"/>
                    </a:lnTo>
                    <a:lnTo>
                      <a:pt x="34" y="272"/>
                    </a:lnTo>
                    <a:lnTo>
                      <a:pt x="33" y="292"/>
                    </a:lnTo>
                    <a:lnTo>
                      <a:pt x="31" y="312"/>
                    </a:lnTo>
                    <a:lnTo>
                      <a:pt x="26" y="331"/>
                    </a:lnTo>
                    <a:lnTo>
                      <a:pt x="16" y="349"/>
                    </a:lnTo>
                    <a:lnTo>
                      <a:pt x="0" y="368"/>
                    </a:lnTo>
                    <a:lnTo>
                      <a:pt x="0" y="395"/>
                    </a:lnTo>
                    <a:lnTo>
                      <a:pt x="25" y="424"/>
                    </a:lnTo>
                    <a:lnTo>
                      <a:pt x="94" y="437"/>
                    </a:lnTo>
                    <a:lnTo>
                      <a:pt x="122" y="400"/>
                    </a:lnTo>
                    <a:lnTo>
                      <a:pt x="184" y="392"/>
                    </a:lnTo>
                    <a:lnTo>
                      <a:pt x="159" y="416"/>
                    </a:lnTo>
                    <a:lnTo>
                      <a:pt x="168" y="417"/>
                    </a:lnTo>
                    <a:lnTo>
                      <a:pt x="176" y="418"/>
                    </a:lnTo>
                    <a:lnTo>
                      <a:pt x="185" y="420"/>
                    </a:lnTo>
                    <a:lnTo>
                      <a:pt x="193" y="420"/>
                    </a:lnTo>
                    <a:lnTo>
                      <a:pt x="203" y="421"/>
                    </a:lnTo>
                    <a:lnTo>
                      <a:pt x="211" y="422"/>
                    </a:lnTo>
                    <a:lnTo>
                      <a:pt x="220" y="423"/>
                    </a:lnTo>
                    <a:lnTo>
                      <a:pt x="228" y="424"/>
                    </a:lnTo>
                    <a:lnTo>
                      <a:pt x="234" y="422"/>
                    </a:lnTo>
                    <a:lnTo>
                      <a:pt x="244" y="417"/>
                    </a:lnTo>
                    <a:lnTo>
                      <a:pt x="256" y="409"/>
                    </a:lnTo>
                    <a:lnTo>
                      <a:pt x="271" y="399"/>
                    </a:lnTo>
                    <a:lnTo>
                      <a:pt x="286" y="390"/>
                    </a:lnTo>
                    <a:lnTo>
                      <a:pt x="302" y="381"/>
                    </a:lnTo>
                    <a:lnTo>
                      <a:pt x="318" y="376"/>
                    </a:lnTo>
                    <a:lnTo>
                      <a:pt x="333" y="373"/>
                    </a:lnTo>
                    <a:lnTo>
                      <a:pt x="346" y="375"/>
                    </a:lnTo>
                    <a:lnTo>
                      <a:pt x="355" y="377"/>
                    </a:lnTo>
                    <a:lnTo>
                      <a:pt x="363" y="380"/>
                    </a:lnTo>
                    <a:lnTo>
                      <a:pt x="370" y="384"/>
                    </a:lnTo>
                    <a:lnTo>
                      <a:pt x="378" y="386"/>
                    </a:lnTo>
                    <a:lnTo>
                      <a:pt x="388" y="387"/>
                    </a:lnTo>
                    <a:lnTo>
                      <a:pt x="401" y="387"/>
                    </a:lnTo>
                    <a:lnTo>
                      <a:pt x="418" y="384"/>
                    </a:lnTo>
                    <a:lnTo>
                      <a:pt x="423" y="368"/>
                    </a:lnTo>
                    <a:lnTo>
                      <a:pt x="423" y="349"/>
                    </a:lnTo>
                    <a:lnTo>
                      <a:pt x="420" y="330"/>
                    </a:lnTo>
                    <a:lnTo>
                      <a:pt x="415" y="310"/>
                    </a:lnTo>
                    <a:lnTo>
                      <a:pt x="408" y="291"/>
                    </a:lnTo>
                    <a:lnTo>
                      <a:pt x="400" y="272"/>
                    </a:lnTo>
                    <a:lnTo>
                      <a:pt x="389" y="255"/>
                    </a:lnTo>
                    <a:lnTo>
                      <a:pt x="380" y="241"/>
                    </a:lnTo>
                    <a:lnTo>
                      <a:pt x="387" y="212"/>
                    </a:lnTo>
                    <a:lnTo>
                      <a:pt x="381" y="215"/>
                    </a:lnTo>
                    <a:lnTo>
                      <a:pt x="375" y="216"/>
                    </a:lnTo>
                    <a:lnTo>
                      <a:pt x="369" y="216"/>
                    </a:lnTo>
                    <a:lnTo>
                      <a:pt x="363" y="215"/>
                    </a:lnTo>
                    <a:lnTo>
                      <a:pt x="358" y="211"/>
                    </a:lnTo>
                    <a:lnTo>
                      <a:pt x="357" y="195"/>
                    </a:lnTo>
                    <a:lnTo>
                      <a:pt x="359" y="180"/>
                    </a:lnTo>
                    <a:lnTo>
                      <a:pt x="361" y="164"/>
                    </a:lnTo>
                    <a:lnTo>
                      <a:pt x="356" y="150"/>
                    </a:lnTo>
                    <a:lnTo>
                      <a:pt x="343" y="147"/>
                    </a:lnTo>
                    <a:lnTo>
                      <a:pt x="371" y="130"/>
                    </a:lnTo>
                    <a:lnTo>
                      <a:pt x="322" y="0"/>
                    </a:lnTo>
                    <a:lnTo>
                      <a:pt x="290" y="18"/>
                    </a:lnTo>
                    <a:lnTo>
                      <a:pt x="225" y="8"/>
                    </a:lnTo>
                    <a:close/>
                  </a:path>
                </a:pathLst>
              </a:custGeom>
              <a:solidFill>
                <a:srgbClr val="02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79" name="Freeform 319"/>
              <p:cNvSpPr>
                <a:spLocks/>
              </p:cNvSpPr>
              <p:nvPr/>
            </p:nvSpPr>
            <p:spPr bwMode="auto">
              <a:xfrm>
                <a:off x="1481" y="1780"/>
                <a:ext cx="22" cy="30"/>
              </a:xfrm>
              <a:custGeom>
                <a:avLst/>
                <a:gdLst>
                  <a:gd name="T0" fmla="*/ 10 w 44"/>
                  <a:gd name="T1" fmla="*/ 60 h 61"/>
                  <a:gd name="T2" fmla="*/ 10 w 44"/>
                  <a:gd name="T3" fmla="*/ 61 h 61"/>
                  <a:gd name="T4" fmla="*/ 15 w 44"/>
                  <a:gd name="T5" fmla="*/ 54 h 61"/>
                  <a:gd name="T6" fmla="*/ 18 w 44"/>
                  <a:gd name="T7" fmla="*/ 47 h 61"/>
                  <a:gd name="T8" fmla="*/ 23 w 44"/>
                  <a:gd name="T9" fmla="*/ 41 h 61"/>
                  <a:gd name="T10" fmla="*/ 27 w 44"/>
                  <a:gd name="T11" fmla="*/ 34 h 61"/>
                  <a:gd name="T12" fmla="*/ 32 w 44"/>
                  <a:gd name="T13" fmla="*/ 28 h 61"/>
                  <a:gd name="T14" fmla="*/ 36 w 44"/>
                  <a:gd name="T15" fmla="*/ 21 h 61"/>
                  <a:gd name="T16" fmla="*/ 40 w 44"/>
                  <a:gd name="T17" fmla="*/ 14 h 61"/>
                  <a:gd name="T18" fmla="*/ 44 w 44"/>
                  <a:gd name="T19" fmla="*/ 7 h 61"/>
                  <a:gd name="T20" fmla="*/ 32 w 44"/>
                  <a:gd name="T21" fmla="*/ 0 h 61"/>
                  <a:gd name="T22" fmla="*/ 26 w 44"/>
                  <a:gd name="T23" fmla="*/ 13 h 61"/>
                  <a:gd name="T24" fmla="*/ 18 w 44"/>
                  <a:gd name="T25" fmla="*/ 28 h 61"/>
                  <a:gd name="T26" fmla="*/ 8 w 44"/>
                  <a:gd name="T27" fmla="*/ 41 h 61"/>
                  <a:gd name="T28" fmla="*/ 0 w 44"/>
                  <a:gd name="T29" fmla="*/ 52 h 61"/>
                  <a:gd name="T30" fmla="*/ 0 w 44"/>
                  <a:gd name="T31" fmla="*/ 53 h 61"/>
                  <a:gd name="T32" fmla="*/ 10 w 44"/>
                  <a:gd name="T33"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61">
                    <a:moveTo>
                      <a:pt x="10" y="60"/>
                    </a:moveTo>
                    <a:lnTo>
                      <a:pt x="10" y="61"/>
                    </a:lnTo>
                    <a:lnTo>
                      <a:pt x="15" y="54"/>
                    </a:lnTo>
                    <a:lnTo>
                      <a:pt x="18" y="47"/>
                    </a:lnTo>
                    <a:lnTo>
                      <a:pt x="23" y="41"/>
                    </a:lnTo>
                    <a:lnTo>
                      <a:pt x="27" y="34"/>
                    </a:lnTo>
                    <a:lnTo>
                      <a:pt x="32" y="28"/>
                    </a:lnTo>
                    <a:lnTo>
                      <a:pt x="36" y="21"/>
                    </a:lnTo>
                    <a:lnTo>
                      <a:pt x="40" y="14"/>
                    </a:lnTo>
                    <a:lnTo>
                      <a:pt x="44" y="7"/>
                    </a:lnTo>
                    <a:lnTo>
                      <a:pt x="32" y="0"/>
                    </a:lnTo>
                    <a:lnTo>
                      <a:pt x="26" y="13"/>
                    </a:lnTo>
                    <a:lnTo>
                      <a:pt x="18" y="28"/>
                    </a:lnTo>
                    <a:lnTo>
                      <a:pt x="8" y="41"/>
                    </a:lnTo>
                    <a:lnTo>
                      <a:pt x="0" y="52"/>
                    </a:lnTo>
                    <a:lnTo>
                      <a:pt x="0" y="53"/>
                    </a:lnTo>
                    <a:lnTo>
                      <a:pt x="10"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80" name="Freeform 320"/>
              <p:cNvSpPr>
                <a:spLocks/>
              </p:cNvSpPr>
              <p:nvPr/>
            </p:nvSpPr>
            <p:spPr bwMode="auto">
              <a:xfrm>
                <a:off x="1460" y="1806"/>
                <a:ext cx="26" cy="25"/>
              </a:xfrm>
              <a:custGeom>
                <a:avLst/>
                <a:gdLst>
                  <a:gd name="T0" fmla="*/ 15 w 52"/>
                  <a:gd name="T1" fmla="*/ 40 h 49"/>
                  <a:gd name="T2" fmla="*/ 15 w 52"/>
                  <a:gd name="T3" fmla="*/ 39 h 49"/>
                  <a:gd name="T4" fmla="*/ 14 w 52"/>
                  <a:gd name="T5" fmla="*/ 38 h 49"/>
                  <a:gd name="T6" fmla="*/ 13 w 52"/>
                  <a:gd name="T7" fmla="*/ 36 h 49"/>
                  <a:gd name="T8" fmla="*/ 13 w 52"/>
                  <a:gd name="T9" fmla="*/ 36 h 49"/>
                  <a:gd name="T10" fmla="*/ 13 w 52"/>
                  <a:gd name="T11" fmla="*/ 39 h 49"/>
                  <a:gd name="T12" fmla="*/ 17 w 52"/>
                  <a:gd name="T13" fmla="*/ 34 h 49"/>
                  <a:gd name="T14" fmla="*/ 23 w 52"/>
                  <a:gd name="T15" fmla="*/ 31 h 49"/>
                  <a:gd name="T16" fmla="*/ 28 w 52"/>
                  <a:gd name="T17" fmla="*/ 28 h 49"/>
                  <a:gd name="T18" fmla="*/ 33 w 52"/>
                  <a:gd name="T19" fmla="*/ 24 h 49"/>
                  <a:gd name="T20" fmla="*/ 38 w 52"/>
                  <a:gd name="T21" fmla="*/ 21 h 49"/>
                  <a:gd name="T22" fmla="*/ 43 w 52"/>
                  <a:gd name="T23" fmla="*/ 17 h 49"/>
                  <a:gd name="T24" fmla="*/ 47 w 52"/>
                  <a:gd name="T25" fmla="*/ 13 h 49"/>
                  <a:gd name="T26" fmla="*/ 52 w 52"/>
                  <a:gd name="T27" fmla="*/ 7 h 49"/>
                  <a:gd name="T28" fmla="*/ 42 w 52"/>
                  <a:gd name="T29" fmla="*/ 0 h 49"/>
                  <a:gd name="T30" fmla="*/ 38 w 52"/>
                  <a:gd name="T31" fmla="*/ 6 h 49"/>
                  <a:gd name="T32" fmla="*/ 32 w 52"/>
                  <a:gd name="T33" fmla="*/ 10 h 49"/>
                  <a:gd name="T34" fmla="*/ 28 w 52"/>
                  <a:gd name="T35" fmla="*/ 14 h 49"/>
                  <a:gd name="T36" fmla="*/ 22 w 52"/>
                  <a:gd name="T37" fmla="*/ 17 h 49"/>
                  <a:gd name="T38" fmla="*/ 16 w 52"/>
                  <a:gd name="T39" fmla="*/ 21 h 49"/>
                  <a:gd name="T40" fmla="*/ 10 w 52"/>
                  <a:gd name="T41" fmla="*/ 24 h 49"/>
                  <a:gd name="T42" fmla="*/ 5 w 52"/>
                  <a:gd name="T43" fmla="*/ 28 h 49"/>
                  <a:gd name="T44" fmla="*/ 0 w 52"/>
                  <a:gd name="T45" fmla="*/ 32 h 49"/>
                  <a:gd name="T46" fmla="*/ 0 w 52"/>
                  <a:gd name="T47" fmla="*/ 42 h 49"/>
                  <a:gd name="T48" fmla="*/ 6 w 52"/>
                  <a:gd name="T49" fmla="*/ 49 h 49"/>
                  <a:gd name="T50" fmla="*/ 6 w 52"/>
                  <a:gd name="T51" fmla="*/ 49 h 49"/>
                  <a:gd name="T52" fmla="*/ 15 w 52"/>
                  <a:gd name="T53"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49">
                    <a:moveTo>
                      <a:pt x="15" y="40"/>
                    </a:moveTo>
                    <a:lnTo>
                      <a:pt x="15" y="39"/>
                    </a:lnTo>
                    <a:lnTo>
                      <a:pt x="14" y="38"/>
                    </a:lnTo>
                    <a:lnTo>
                      <a:pt x="13" y="36"/>
                    </a:lnTo>
                    <a:lnTo>
                      <a:pt x="13" y="36"/>
                    </a:lnTo>
                    <a:lnTo>
                      <a:pt x="13" y="39"/>
                    </a:lnTo>
                    <a:lnTo>
                      <a:pt x="17" y="34"/>
                    </a:lnTo>
                    <a:lnTo>
                      <a:pt x="23" y="31"/>
                    </a:lnTo>
                    <a:lnTo>
                      <a:pt x="28" y="28"/>
                    </a:lnTo>
                    <a:lnTo>
                      <a:pt x="33" y="24"/>
                    </a:lnTo>
                    <a:lnTo>
                      <a:pt x="38" y="21"/>
                    </a:lnTo>
                    <a:lnTo>
                      <a:pt x="43" y="17"/>
                    </a:lnTo>
                    <a:lnTo>
                      <a:pt x="47" y="13"/>
                    </a:lnTo>
                    <a:lnTo>
                      <a:pt x="52" y="7"/>
                    </a:lnTo>
                    <a:lnTo>
                      <a:pt x="42" y="0"/>
                    </a:lnTo>
                    <a:lnTo>
                      <a:pt x="38" y="6"/>
                    </a:lnTo>
                    <a:lnTo>
                      <a:pt x="32" y="10"/>
                    </a:lnTo>
                    <a:lnTo>
                      <a:pt x="28" y="14"/>
                    </a:lnTo>
                    <a:lnTo>
                      <a:pt x="22" y="17"/>
                    </a:lnTo>
                    <a:lnTo>
                      <a:pt x="16" y="21"/>
                    </a:lnTo>
                    <a:lnTo>
                      <a:pt x="10" y="24"/>
                    </a:lnTo>
                    <a:lnTo>
                      <a:pt x="5" y="28"/>
                    </a:lnTo>
                    <a:lnTo>
                      <a:pt x="0" y="32"/>
                    </a:lnTo>
                    <a:lnTo>
                      <a:pt x="0" y="42"/>
                    </a:lnTo>
                    <a:lnTo>
                      <a:pt x="6" y="49"/>
                    </a:lnTo>
                    <a:lnTo>
                      <a:pt x="6" y="49"/>
                    </a:lnTo>
                    <a:lnTo>
                      <a:pt x="15"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81" name="Freeform 321"/>
              <p:cNvSpPr>
                <a:spLocks/>
              </p:cNvSpPr>
              <p:nvPr/>
            </p:nvSpPr>
            <p:spPr bwMode="auto">
              <a:xfrm>
                <a:off x="1463" y="1827"/>
                <a:ext cx="9" cy="20"/>
              </a:xfrm>
              <a:custGeom>
                <a:avLst/>
                <a:gdLst>
                  <a:gd name="T0" fmla="*/ 2 w 17"/>
                  <a:gd name="T1" fmla="*/ 39 h 40"/>
                  <a:gd name="T2" fmla="*/ 9 w 17"/>
                  <a:gd name="T3" fmla="*/ 38 h 40"/>
                  <a:gd name="T4" fmla="*/ 17 w 17"/>
                  <a:gd name="T5" fmla="*/ 27 h 40"/>
                  <a:gd name="T6" fmla="*/ 17 w 17"/>
                  <a:gd name="T7" fmla="*/ 13 h 40"/>
                  <a:gd name="T8" fmla="*/ 9 w 17"/>
                  <a:gd name="T9" fmla="*/ 0 h 40"/>
                  <a:gd name="T10" fmla="*/ 0 w 17"/>
                  <a:gd name="T11" fmla="*/ 9 h 40"/>
                  <a:gd name="T12" fmla="*/ 2 w 17"/>
                  <a:gd name="T13" fmla="*/ 13 h 40"/>
                  <a:gd name="T14" fmla="*/ 4 w 17"/>
                  <a:gd name="T15" fmla="*/ 16 h 40"/>
                  <a:gd name="T16" fmla="*/ 4 w 17"/>
                  <a:gd name="T17" fmla="*/ 21 h 40"/>
                  <a:gd name="T18" fmla="*/ 4 w 17"/>
                  <a:gd name="T19" fmla="*/ 24 h 40"/>
                  <a:gd name="T20" fmla="*/ 0 w 17"/>
                  <a:gd name="T21" fmla="*/ 28 h 40"/>
                  <a:gd name="T22" fmla="*/ 7 w 17"/>
                  <a:gd name="T23" fmla="*/ 27 h 40"/>
                  <a:gd name="T24" fmla="*/ 2 w 17"/>
                  <a:gd name="T25" fmla="*/ 39 h 40"/>
                  <a:gd name="T26" fmla="*/ 4 w 17"/>
                  <a:gd name="T27" fmla="*/ 40 h 40"/>
                  <a:gd name="T28" fmla="*/ 6 w 17"/>
                  <a:gd name="T29" fmla="*/ 40 h 40"/>
                  <a:gd name="T30" fmla="*/ 8 w 17"/>
                  <a:gd name="T31" fmla="*/ 39 h 40"/>
                  <a:gd name="T32" fmla="*/ 9 w 17"/>
                  <a:gd name="T33" fmla="*/ 38 h 40"/>
                  <a:gd name="T34" fmla="*/ 2 w 17"/>
                  <a:gd name="T35"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40">
                    <a:moveTo>
                      <a:pt x="2" y="39"/>
                    </a:moveTo>
                    <a:lnTo>
                      <a:pt x="9" y="38"/>
                    </a:lnTo>
                    <a:lnTo>
                      <a:pt x="17" y="27"/>
                    </a:lnTo>
                    <a:lnTo>
                      <a:pt x="17" y="13"/>
                    </a:lnTo>
                    <a:lnTo>
                      <a:pt x="9" y="0"/>
                    </a:lnTo>
                    <a:lnTo>
                      <a:pt x="0" y="9"/>
                    </a:lnTo>
                    <a:lnTo>
                      <a:pt x="2" y="13"/>
                    </a:lnTo>
                    <a:lnTo>
                      <a:pt x="4" y="16"/>
                    </a:lnTo>
                    <a:lnTo>
                      <a:pt x="4" y="21"/>
                    </a:lnTo>
                    <a:lnTo>
                      <a:pt x="4" y="24"/>
                    </a:lnTo>
                    <a:lnTo>
                      <a:pt x="0" y="28"/>
                    </a:lnTo>
                    <a:lnTo>
                      <a:pt x="7" y="27"/>
                    </a:lnTo>
                    <a:lnTo>
                      <a:pt x="2" y="39"/>
                    </a:lnTo>
                    <a:lnTo>
                      <a:pt x="4" y="40"/>
                    </a:lnTo>
                    <a:lnTo>
                      <a:pt x="6" y="40"/>
                    </a:lnTo>
                    <a:lnTo>
                      <a:pt x="8" y="39"/>
                    </a:lnTo>
                    <a:lnTo>
                      <a:pt x="9" y="38"/>
                    </a:lnTo>
                    <a:lnTo>
                      <a:pt x="2"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82" name="Freeform 322"/>
              <p:cNvSpPr>
                <a:spLocks/>
              </p:cNvSpPr>
              <p:nvPr/>
            </p:nvSpPr>
            <p:spPr bwMode="auto">
              <a:xfrm>
                <a:off x="1445" y="1832"/>
                <a:ext cx="21" cy="14"/>
              </a:xfrm>
              <a:custGeom>
                <a:avLst/>
                <a:gdLst>
                  <a:gd name="T0" fmla="*/ 14 w 43"/>
                  <a:gd name="T1" fmla="*/ 11 h 28"/>
                  <a:gd name="T2" fmla="*/ 5 w 43"/>
                  <a:gd name="T3" fmla="*/ 17 h 28"/>
                  <a:gd name="T4" fmla="*/ 38 w 43"/>
                  <a:gd name="T5" fmla="*/ 28 h 28"/>
                  <a:gd name="T6" fmla="*/ 43 w 43"/>
                  <a:gd name="T7" fmla="*/ 16 h 28"/>
                  <a:gd name="T8" fmla="*/ 9 w 43"/>
                  <a:gd name="T9" fmla="*/ 3 h 28"/>
                  <a:gd name="T10" fmla="*/ 0 w 43"/>
                  <a:gd name="T11" fmla="*/ 9 h 28"/>
                  <a:gd name="T12" fmla="*/ 9 w 43"/>
                  <a:gd name="T13" fmla="*/ 3 h 28"/>
                  <a:gd name="T14" fmla="*/ 1 w 43"/>
                  <a:gd name="T15" fmla="*/ 0 h 28"/>
                  <a:gd name="T16" fmla="*/ 0 w 43"/>
                  <a:gd name="T17" fmla="*/ 9 h 28"/>
                  <a:gd name="T18" fmla="*/ 14 w 43"/>
                  <a:gd name="T19"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28">
                    <a:moveTo>
                      <a:pt x="14" y="11"/>
                    </a:moveTo>
                    <a:lnTo>
                      <a:pt x="5" y="17"/>
                    </a:lnTo>
                    <a:lnTo>
                      <a:pt x="38" y="28"/>
                    </a:lnTo>
                    <a:lnTo>
                      <a:pt x="43" y="16"/>
                    </a:lnTo>
                    <a:lnTo>
                      <a:pt x="9" y="3"/>
                    </a:lnTo>
                    <a:lnTo>
                      <a:pt x="0" y="9"/>
                    </a:lnTo>
                    <a:lnTo>
                      <a:pt x="9" y="3"/>
                    </a:lnTo>
                    <a:lnTo>
                      <a:pt x="1" y="0"/>
                    </a:lnTo>
                    <a:lnTo>
                      <a:pt x="0" y="9"/>
                    </a:lnTo>
                    <a:lnTo>
                      <a:pt x="1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83" name="Freeform 323"/>
              <p:cNvSpPr>
                <a:spLocks/>
              </p:cNvSpPr>
              <p:nvPr/>
            </p:nvSpPr>
            <p:spPr bwMode="auto">
              <a:xfrm>
                <a:off x="1442" y="1836"/>
                <a:ext cx="10" cy="18"/>
              </a:xfrm>
              <a:custGeom>
                <a:avLst/>
                <a:gdLst>
                  <a:gd name="T0" fmla="*/ 13 w 21"/>
                  <a:gd name="T1" fmla="*/ 34 h 34"/>
                  <a:gd name="T2" fmla="*/ 21 w 21"/>
                  <a:gd name="T3" fmla="*/ 2 h 34"/>
                  <a:gd name="T4" fmla="*/ 7 w 21"/>
                  <a:gd name="T5" fmla="*/ 0 h 34"/>
                  <a:gd name="T6" fmla="*/ 0 w 21"/>
                  <a:gd name="T7" fmla="*/ 32 h 34"/>
                  <a:gd name="T8" fmla="*/ 13 w 21"/>
                  <a:gd name="T9" fmla="*/ 34 h 34"/>
                </a:gdLst>
                <a:ahLst/>
                <a:cxnLst>
                  <a:cxn ang="0">
                    <a:pos x="T0" y="T1"/>
                  </a:cxn>
                  <a:cxn ang="0">
                    <a:pos x="T2" y="T3"/>
                  </a:cxn>
                  <a:cxn ang="0">
                    <a:pos x="T4" y="T5"/>
                  </a:cxn>
                  <a:cxn ang="0">
                    <a:pos x="T6" y="T7"/>
                  </a:cxn>
                  <a:cxn ang="0">
                    <a:pos x="T8" y="T9"/>
                  </a:cxn>
                </a:cxnLst>
                <a:rect l="0" t="0" r="r" b="b"/>
                <a:pathLst>
                  <a:path w="21" h="34">
                    <a:moveTo>
                      <a:pt x="13" y="34"/>
                    </a:moveTo>
                    <a:lnTo>
                      <a:pt x="21" y="2"/>
                    </a:lnTo>
                    <a:lnTo>
                      <a:pt x="7" y="0"/>
                    </a:lnTo>
                    <a:lnTo>
                      <a:pt x="0" y="32"/>
                    </a:lnTo>
                    <a:lnTo>
                      <a:pt x="1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84" name="Freeform 324"/>
              <p:cNvSpPr>
                <a:spLocks/>
              </p:cNvSpPr>
              <p:nvPr/>
            </p:nvSpPr>
            <p:spPr bwMode="auto">
              <a:xfrm>
                <a:off x="1437" y="1853"/>
                <a:ext cx="11" cy="25"/>
              </a:xfrm>
              <a:custGeom>
                <a:avLst/>
                <a:gdLst>
                  <a:gd name="T0" fmla="*/ 8 w 22"/>
                  <a:gd name="T1" fmla="*/ 52 h 52"/>
                  <a:gd name="T2" fmla="*/ 14 w 22"/>
                  <a:gd name="T3" fmla="*/ 47 h 52"/>
                  <a:gd name="T4" fmla="*/ 22 w 22"/>
                  <a:gd name="T5" fmla="*/ 2 h 52"/>
                  <a:gd name="T6" fmla="*/ 9 w 22"/>
                  <a:gd name="T7" fmla="*/ 0 h 52"/>
                  <a:gd name="T8" fmla="*/ 0 w 22"/>
                  <a:gd name="T9" fmla="*/ 45 h 52"/>
                  <a:gd name="T10" fmla="*/ 6 w 22"/>
                  <a:gd name="T11" fmla="*/ 39 h 52"/>
                  <a:gd name="T12" fmla="*/ 8 w 22"/>
                  <a:gd name="T13" fmla="*/ 52 h 52"/>
                  <a:gd name="T14" fmla="*/ 14 w 22"/>
                  <a:gd name="T15" fmla="*/ 51 h 52"/>
                  <a:gd name="T16" fmla="*/ 14 w 22"/>
                  <a:gd name="T17" fmla="*/ 47 h 52"/>
                  <a:gd name="T18" fmla="*/ 8 w 22"/>
                  <a:gd name="T1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52">
                    <a:moveTo>
                      <a:pt x="8" y="52"/>
                    </a:moveTo>
                    <a:lnTo>
                      <a:pt x="14" y="47"/>
                    </a:lnTo>
                    <a:lnTo>
                      <a:pt x="22" y="2"/>
                    </a:lnTo>
                    <a:lnTo>
                      <a:pt x="9" y="0"/>
                    </a:lnTo>
                    <a:lnTo>
                      <a:pt x="0" y="45"/>
                    </a:lnTo>
                    <a:lnTo>
                      <a:pt x="6" y="39"/>
                    </a:lnTo>
                    <a:lnTo>
                      <a:pt x="8" y="52"/>
                    </a:lnTo>
                    <a:lnTo>
                      <a:pt x="14" y="51"/>
                    </a:lnTo>
                    <a:lnTo>
                      <a:pt x="14" y="47"/>
                    </a:lnTo>
                    <a:lnTo>
                      <a:pt x="8"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85" name="Freeform 325"/>
              <p:cNvSpPr>
                <a:spLocks/>
              </p:cNvSpPr>
              <p:nvPr/>
            </p:nvSpPr>
            <p:spPr bwMode="auto">
              <a:xfrm>
                <a:off x="1415" y="1872"/>
                <a:ext cx="26" cy="13"/>
              </a:xfrm>
              <a:custGeom>
                <a:avLst/>
                <a:gdLst>
                  <a:gd name="T0" fmla="*/ 13 w 52"/>
                  <a:gd name="T1" fmla="*/ 23 h 26"/>
                  <a:gd name="T2" fmla="*/ 7 w 52"/>
                  <a:gd name="T3" fmla="*/ 26 h 26"/>
                  <a:gd name="T4" fmla="*/ 52 w 52"/>
                  <a:gd name="T5" fmla="*/ 13 h 26"/>
                  <a:gd name="T6" fmla="*/ 50 w 52"/>
                  <a:gd name="T7" fmla="*/ 0 h 26"/>
                  <a:gd name="T8" fmla="*/ 45 w 52"/>
                  <a:gd name="T9" fmla="*/ 1 h 26"/>
                  <a:gd name="T10" fmla="*/ 38 w 52"/>
                  <a:gd name="T11" fmla="*/ 2 h 26"/>
                  <a:gd name="T12" fmla="*/ 31 w 52"/>
                  <a:gd name="T13" fmla="*/ 5 h 26"/>
                  <a:gd name="T14" fmla="*/ 23 w 52"/>
                  <a:gd name="T15" fmla="*/ 7 h 26"/>
                  <a:gd name="T16" fmla="*/ 15 w 52"/>
                  <a:gd name="T17" fmla="*/ 9 h 26"/>
                  <a:gd name="T18" fmla="*/ 9 w 52"/>
                  <a:gd name="T19" fmla="*/ 12 h 26"/>
                  <a:gd name="T20" fmla="*/ 4 w 52"/>
                  <a:gd name="T21" fmla="*/ 14 h 26"/>
                  <a:gd name="T22" fmla="*/ 0 w 52"/>
                  <a:gd name="T23" fmla="*/ 16 h 26"/>
                  <a:gd name="T24" fmla="*/ 6 w 52"/>
                  <a:gd name="T25" fmla="*/ 13 h 26"/>
                  <a:gd name="T26" fmla="*/ 5 w 52"/>
                  <a:gd name="T27" fmla="*/ 13 h 26"/>
                  <a:gd name="T28" fmla="*/ 3 w 52"/>
                  <a:gd name="T29" fmla="*/ 14 h 26"/>
                  <a:gd name="T30" fmla="*/ 1 w 52"/>
                  <a:gd name="T31" fmla="*/ 15 h 26"/>
                  <a:gd name="T32" fmla="*/ 0 w 52"/>
                  <a:gd name="T33" fmla="*/ 16 h 26"/>
                  <a:gd name="T34" fmla="*/ 13 w 52"/>
                  <a:gd name="T35"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26">
                    <a:moveTo>
                      <a:pt x="13" y="23"/>
                    </a:moveTo>
                    <a:lnTo>
                      <a:pt x="7" y="26"/>
                    </a:lnTo>
                    <a:lnTo>
                      <a:pt x="52" y="13"/>
                    </a:lnTo>
                    <a:lnTo>
                      <a:pt x="50" y="0"/>
                    </a:lnTo>
                    <a:lnTo>
                      <a:pt x="45" y="1"/>
                    </a:lnTo>
                    <a:lnTo>
                      <a:pt x="38" y="2"/>
                    </a:lnTo>
                    <a:lnTo>
                      <a:pt x="31" y="5"/>
                    </a:lnTo>
                    <a:lnTo>
                      <a:pt x="23" y="7"/>
                    </a:lnTo>
                    <a:lnTo>
                      <a:pt x="15" y="9"/>
                    </a:lnTo>
                    <a:lnTo>
                      <a:pt x="9" y="12"/>
                    </a:lnTo>
                    <a:lnTo>
                      <a:pt x="4" y="14"/>
                    </a:lnTo>
                    <a:lnTo>
                      <a:pt x="0" y="16"/>
                    </a:lnTo>
                    <a:lnTo>
                      <a:pt x="6" y="13"/>
                    </a:lnTo>
                    <a:lnTo>
                      <a:pt x="5" y="13"/>
                    </a:lnTo>
                    <a:lnTo>
                      <a:pt x="3" y="14"/>
                    </a:lnTo>
                    <a:lnTo>
                      <a:pt x="1" y="15"/>
                    </a:lnTo>
                    <a:lnTo>
                      <a:pt x="0" y="16"/>
                    </a:lnTo>
                    <a:lnTo>
                      <a:pt x="13"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86" name="Freeform 326"/>
              <p:cNvSpPr>
                <a:spLocks/>
              </p:cNvSpPr>
              <p:nvPr/>
            </p:nvSpPr>
            <p:spPr bwMode="auto">
              <a:xfrm>
                <a:off x="1400" y="1880"/>
                <a:ext cx="21" cy="30"/>
              </a:xfrm>
              <a:custGeom>
                <a:avLst/>
                <a:gdLst>
                  <a:gd name="T0" fmla="*/ 16 w 43"/>
                  <a:gd name="T1" fmla="*/ 57 h 60"/>
                  <a:gd name="T2" fmla="*/ 15 w 43"/>
                  <a:gd name="T3" fmla="*/ 60 h 60"/>
                  <a:gd name="T4" fmla="*/ 43 w 43"/>
                  <a:gd name="T5" fmla="*/ 7 h 60"/>
                  <a:gd name="T6" fmla="*/ 30 w 43"/>
                  <a:gd name="T7" fmla="*/ 0 h 60"/>
                  <a:gd name="T8" fmla="*/ 23 w 43"/>
                  <a:gd name="T9" fmla="*/ 12 h 60"/>
                  <a:gd name="T10" fmla="*/ 14 w 43"/>
                  <a:gd name="T11" fmla="*/ 30 h 60"/>
                  <a:gd name="T12" fmla="*/ 5 w 43"/>
                  <a:gd name="T13" fmla="*/ 48 h 60"/>
                  <a:gd name="T14" fmla="*/ 0 w 43"/>
                  <a:gd name="T15" fmla="*/ 57 h 60"/>
                  <a:gd name="T16" fmla="*/ 1 w 43"/>
                  <a:gd name="T17" fmla="*/ 53 h 60"/>
                  <a:gd name="T18" fmla="*/ 1 w 43"/>
                  <a:gd name="T19" fmla="*/ 54 h 60"/>
                  <a:gd name="T20" fmla="*/ 1 w 43"/>
                  <a:gd name="T21" fmla="*/ 54 h 60"/>
                  <a:gd name="T22" fmla="*/ 0 w 43"/>
                  <a:gd name="T23" fmla="*/ 56 h 60"/>
                  <a:gd name="T24" fmla="*/ 0 w 43"/>
                  <a:gd name="T25" fmla="*/ 57 h 60"/>
                  <a:gd name="T26" fmla="*/ 16 w 43"/>
                  <a:gd name="T27"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60">
                    <a:moveTo>
                      <a:pt x="16" y="57"/>
                    </a:moveTo>
                    <a:lnTo>
                      <a:pt x="15" y="60"/>
                    </a:lnTo>
                    <a:lnTo>
                      <a:pt x="43" y="7"/>
                    </a:lnTo>
                    <a:lnTo>
                      <a:pt x="30" y="0"/>
                    </a:lnTo>
                    <a:lnTo>
                      <a:pt x="23" y="12"/>
                    </a:lnTo>
                    <a:lnTo>
                      <a:pt x="14" y="30"/>
                    </a:lnTo>
                    <a:lnTo>
                      <a:pt x="5" y="48"/>
                    </a:lnTo>
                    <a:lnTo>
                      <a:pt x="0" y="57"/>
                    </a:lnTo>
                    <a:lnTo>
                      <a:pt x="1" y="53"/>
                    </a:lnTo>
                    <a:lnTo>
                      <a:pt x="1" y="54"/>
                    </a:lnTo>
                    <a:lnTo>
                      <a:pt x="1" y="54"/>
                    </a:lnTo>
                    <a:lnTo>
                      <a:pt x="0" y="56"/>
                    </a:lnTo>
                    <a:lnTo>
                      <a:pt x="0" y="57"/>
                    </a:lnTo>
                    <a:lnTo>
                      <a:pt x="16"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87" name="Freeform 327"/>
              <p:cNvSpPr>
                <a:spLocks/>
              </p:cNvSpPr>
              <p:nvPr/>
            </p:nvSpPr>
            <p:spPr bwMode="auto">
              <a:xfrm>
                <a:off x="1400" y="1908"/>
                <a:ext cx="8" cy="26"/>
              </a:xfrm>
              <a:custGeom>
                <a:avLst/>
                <a:gdLst>
                  <a:gd name="T0" fmla="*/ 15 w 16"/>
                  <a:gd name="T1" fmla="*/ 50 h 50"/>
                  <a:gd name="T2" fmla="*/ 15 w 16"/>
                  <a:gd name="T3" fmla="*/ 50 h 50"/>
                  <a:gd name="T4" fmla="*/ 16 w 16"/>
                  <a:gd name="T5" fmla="*/ 49 h 50"/>
                  <a:gd name="T6" fmla="*/ 16 w 16"/>
                  <a:gd name="T7" fmla="*/ 48 h 50"/>
                  <a:gd name="T8" fmla="*/ 16 w 16"/>
                  <a:gd name="T9" fmla="*/ 48 h 50"/>
                  <a:gd name="T10" fmla="*/ 16 w 16"/>
                  <a:gd name="T11" fmla="*/ 0 h 50"/>
                  <a:gd name="T12" fmla="*/ 0 w 16"/>
                  <a:gd name="T13" fmla="*/ 0 h 50"/>
                  <a:gd name="T14" fmla="*/ 0 w 16"/>
                  <a:gd name="T15" fmla="*/ 48 h 50"/>
                  <a:gd name="T16" fmla="*/ 1 w 16"/>
                  <a:gd name="T17" fmla="*/ 46 h 50"/>
                  <a:gd name="T18" fmla="*/ 15 w 16"/>
                  <a:gd name="T19" fmla="*/ 50 h 50"/>
                  <a:gd name="T20" fmla="*/ 16 w 16"/>
                  <a:gd name="T21" fmla="*/ 49 h 50"/>
                  <a:gd name="T22" fmla="*/ 16 w 16"/>
                  <a:gd name="T23" fmla="*/ 48 h 50"/>
                  <a:gd name="T24" fmla="*/ 15 w 16"/>
                  <a:gd name="T2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50">
                    <a:moveTo>
                      <a:pt x="15" y="50"/>
                    </a:moveTo>
                    <a:lnTo>
                      <a:pt x="15" y="50"/>
                    </a:lnTo>
                    <a:lnTo>
                      <a:pt x="16" y="49"/>
                    </a:lnTo>
                    <a:lnTo>
                      <a:pt x="16" y="48"/>
                    </a:lnTo>
                    <a:lnTo>
                      <a:pt x="16" y="48"/>
                    </a:lnTo>
                    <a:lnTo>
                      <a:pt x="16" y="0"/>
                    </a:lnTo>
                    <a:lnTo>
                      <a:pt x="0" y="0"/>
                    </a:lnTo>
                    <a:lnTo>
                      <a:pt x="0" y="48"/>
                    </a:lnTo>
                    <a:lnTo>
                      <a:pt x="1" y="46"/>
                    </a:lnTo>
                    <a:lnTo>
                      <a:pt x="15" y="50"/>
                    </a:lnTo>
                    <a:lnTo>
                      <a:pt x="16" y="49"/>
                    </a:lnTo>
                    <a:lnTo>
                      <a:pt x="16" y="48"/>
                    </a:lnTo>
                    <a:lnTo>
                      <a:pt x="15"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88" name="Freeform 328"/>
              <p:cNvSpPr>
                <a:spLocks/>
              </p:cNvSpPr>
              <p:nvPr/>
            </p:nvSpPr>
            <p:spPr bwMode="auto">
              <a:xfrm>
                <a:off x="1394" y="1931"/>
                <a:ext cx="14" cy="20"/>
              </a:xfrm>
              <a:custGeom>
                <a:avLst/>
                <a:gdLst>
                  <a:gd name="T0" fmla="*/ 11 w 26"/>
                  <a:gd name="T1" fmla="*/ 39 h 39"/>
                  <a:gd name="T2" fmla="*/ 16 w 26"/>
                  <a:gd name="T3" fmla="*/ 31 h 39"/>
                  <a:gd name="T4" fmla="*/ 19 w 26"/>
                  <a:gd name="T5" fmla="*/ 22 h 39"/>
                  <a:gd name="T6" fmla="*/ 23 w 26"/>
                  <a:gd name="T7" fmla="*/ 14 h 39"/>
                  <a:gd name="T8" fmla="*/ 26 w 26"/>
                  <a:gd name="T9" fmla="*/ 4 h 39"/>
                  <a:gd name="T10" fmla="*/ 12 w 26"/>
                  <a:gd name="T11" fmla="*/ 0 h 39"/>
                  <a:gd name="T12" fmla="*/ 0 w 26"/>
                  <a:gd name="T13" fmla="*/ 32 h 39"/>
                  <a:gd name="T14" fmla="*/ 1 w 26"/>
                  <a:gd name="T15" fmla="*/ 31 h 39"/>
                  <a:gd name="T16" fmla="*/ 11 w 26"/>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9">
                    <a:moveTo>
                      <a:pt x="11" y="39"/>
                    </a:moveTo>
                    <a:lnTo>
                      <a:pt x="16" y="31"/>
                    </a:lnTo>
                    <a:lnTo>
                      <a:pt x="19" y="22"/>
                    </a:lnTo>
                    <a:lnTo>
                      <a:pt x="23" y="14"/>
                    </a:lnTo>
                    <a:lnTo>
                      <a:pt x="26" y="4"/>
                    </a:lnTo>
                    <a:lnTo>
                      <a:pt x="12" y="0"/>
                    </a:lnTo>
                    <a:lnTo>
                      <a:pt x="0" y="32"/>
                    </a:lnTo>
                    <a:lnTo>
                      <a:pt x="1" y="31"/>
                    </a:lnTo>
                    <a:lnTo>
                      <a:pt x="11"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89" name="Freeform 329"/>
              <p:cNvSpPr>
                <a:spLocks/>
              </p:cNvSpPr>
              <p:nvPr/>
            </p:nvSpPr>
            <p:spPr bwMode="auto">
              <a:xfrm>
                <a:off x="1383" y="1947"/>
                <a:ext cx="17" cy="17"/>
              </a:xfrm>
              <a:custGeom>
                <a:avLst/>
                <a:gdLst>
                  <a:gd name="T0" fmla="*/ 16 w 33"/>
                  <a:gd name="T1" fmla="*/ 29 h 33"/>
                  <a:gd name="T2" fmla="*/ 14 w 33"/>
                  <a:gd name="T3" fmla="*/ 33 h 33"/>
                  <a:gd name="T4" fmla="*/ 33 w 33"/>
                  <a:gd name="T5" fmla="*/ 8 h 33"/>
                  <a:gd name="T6" fmla="*/ 23 w 33"/>
                  <a:gd name="T7" fmla="*/ 0 h 33"/>
                  <a:gd name="T8" fmla="*/ 0 w 33"/>
                  <a:gd name="T9" fmla="*/ 29 h 33"/>
                  <a:gd name="T10" fmla="*/ 2 w 33"/>
                  <a:gd name="T11" fmla="*/ 24 h 33"/>
                  <a:gd name="T12" fmla="*/ 1 w 33"/>
                  <a:gd name="T13" fmla="*/ 25 h 33"/>
                  <a:gd name="T14" fmla="*/ 1 w 33"/>
                  <a:gd name="T15" fmla="*/ 26 h 33"/>
                  <a:gd name="T16" fmla="*/ 0 w 33"/>
                  <a:gd name="T17" fmla="*/ 28 h 33"/>
                  <a:gd name="T18" fmla="*/ 0 w 33"/>
                  <a:gd name="T19" fmla="*/ 29 h 33"/>
                  <a:gd name="T20" fmla="*/ 16 w 33"/>
                  <a:gd name="T21"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3">
                    <a:moveTo>
                      <a:pt x="16" y="29"/>
                    </a:moveTo>
                    <a:lnTo>
                      <a:pt x="14" y="33"/>
                    </a:lnTo>
                    <a:lnTo>
                      <a:pt x="33" y="8"/>
                    </a:lnTo>
                    <a:lnTo>
                      <a:pt x="23" y="0"/>
                    </a:lnTo>
                    <a:lnTo>
                      <a:pt x="0" y="29"/>
                    </a:lnTo>
                    <a:lnTo>
                      <a:pt x="2" y="24"/>
                    </a:lnTo>
                    <a:lnTo>
                      <a:pt x="1" y="25"/>
                    </a:lnTo>
                    <a:lnTo>
                      <a:pt x="1" y="26"/>
                    </a:lnTo>
                    <a:lnTo>
                      <a:pt x="0" y="28"/>
                    </a:lnTo>
                    <a:lnTo>
                      <a:pt x="0" y="29"/>
                    </a:lnTo>
                    <a:lnTo>
                      <a:pt x="16"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90" name="Freeform 330"/>
              <p:cNvSpPr>
                <a:spLocks/>
              </p:cNvSpPr>
              <p:nvPr/>
            </p:nvSpPr>
            <p:spPr bwMode="auto">
              <a:xfrm>
                <a:off x="1383" y="1961"/>
                <a:ext cx="8" cy="16"/>
              </a:xfrm>
              <a:custGeom>
                <a:avLst/>
                <a:gdLst>
                  <a:gd name="T0" fmla="*/ 14 w 16"/>
                  <a:gd name="T1" fmla="*/ 24 h 32"/>
                  <a:gd name="T2" fmla="*/ 16 w 16"/>
                  <a:gd name="T3" fmla="*/ 27 h 32"/>
                  <a:gd name="T4" fmla="*/ 16 w 16"/>
                  <a:gd name="T5" fmla="*/ 0 h 32"/>
                  <a:gd name="T6" fmla="*/ 0 w 16"/>
                  <a:gd name="T7" fmla="*/ 0 h 32"/>
                  <a:gd name="T8" fmla="*/ 0 w 16"/>
                  <a:gd name="T9" fmla="*/ 7 h 32"/>
                  <a:gd name="T10" fmla="*/ 0 w 16"/>
                  <a:gd name="T11" fmla="*/ 17 h 32"/>
                  <a:gd name="T12" fmla="*/ 0 w 16"/>
                  <a:gd name="T13" fmla="*/ 26 h 32"/>
                  <a:gd name="T14" fmla="*/ 2 w 16"/>
                  <a:gd name="T15" fmla="*/ 32 h 32"/>
                  <a:gd name="T16" fmla="*/ 0 w 16"/>
                  <a:gd name="T17" fmla="*/ 27 h 32"/>
                  <a:gd name="T18" fmla="*/ 0 w 16"/>
                  <a:gd name="T19" fmla="*/ 28 h 32"/>
                  <a:gd name="T20" fmla="*/ 1 w 16"/>
                  <a:gd name="T21" fmla="*/ 31 h 32"/>
                  <a:gd name="T22" fmla="*/ 1 w 16"/>
                  <a:gd name="T23" fmla="*/ 32 h 32"/>
                  <a:gd name="T24" fmla="*/ 2 w 16"/>
                  <a:gd name="T25" fmla="*/ 32 h 32"/>
                  <a:gd name="T26" fmla="*/ 14 w 16"/>
                  <a:gd name="T27"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32">
                    <a:moveTo>
                      <a:pt x="14" y="24"/>
                    </a:moveTo>
                    <a:lnTo>
                      <a:pt x="16" y="27"/>
                    </a:lnTo>
                    <a:lnTo>
                      <a:pt x="16" y="0"/>
                    </a:lnTo>
                    <a:lnTo>
                      <a:pt x="0" y="0"/>
                    </a:lnTo>
                    <a:lnTo>
                      <a:pt x="0" y="7"/>
                    </a:lnTo>
                    <a:lnTo>
                      <a:pt x="0" y="17"/>
                    </a:lnTo>
                    <a:lnTo>
                      <a:pt x="0" y="26"/>
                    </a:lnTo>
                    <a:lnTo>
                      <a:pt x="2" y="32"/>
                    </a:lnTo>
                    <a:lnTo>
                      <a:pt x="0" y="27"/>
                    </a:lnTo>
                    <a:lnTo>
                      <a:pt x="0" y="28"/>
                    </a:lnTo>
                    <a:lnTo>
                      <a:pt x="1" y="31"/>
                    </a:lnTo>
                    <a:lnTo>
                      <a:pt x="1" y="32"/>
                    </a:lnTo>
                    <a:lnTo>
                      <a:pt x="2" y="32"/>
                    </a:lnTo>
                    <a:lnTo>
                      <a:pt x="14"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91" name="Freeform 331"/>
              <p:cNvSpPr>
                <a:spLocks/>
              </p:cNvSpPr>
              <p:nvPr/>
            </p:nvSpPr>
            <p:spPr bwMode="auto">
              <a:xfrm>
                <a:off x="1385" y="1973"/>
                <a:ext cx="17" cy="19"/>
              </a:xfrm>
              <a:custGeom>
                <a:avLst/>
                <a:gdLst>
                  <a:gd name="T0" fmla="*/ 31 w 36"/>
                  <a:gd name="T1" fmla="*/ 25 h 38"/>
                  <a:gd name="T2" fmla="*/ 36 w 36"/>
                  <a:gd name="T3" fmla="*/ 28 h 38"/>
                  <a:gd name="T4" fmla="*/ 12 w 36"/>
                  <a:gd name="T5" fmla="*/ 0 h 38"/>
                  <a:gd name="T6" fmla="*/ 0 w 36"/>
                  <a:gd name="T7" fmla="*/ 8 h 38"/>
                  <a:gd name="T8" fmla="*/ 6 w 36"/>
                  <a:gd name="T9" fmla="*/ 15 h 38"/>
                  <a:gd name="T10" fmla="*/ 15 w 36"/>
                  <a:gd name="T11" fmla="*/ 24 h 38"/>
                  <a:gd name="T12" fmla="*/ 23 w 36"/>
                  <a:gd name="T13" fmla="*/ 33 h 38"/>
                  <a:gd name="T14" fmla="*/ 30 w 36"/>
                  <a:gd name="T15" fmla="*/ 38 h 38"/>
                  <a:gd name="T16" fmla="*/ 25 w 36"/>
                  <a:gd name="T17" fmla="*/ 37 h 38"/>
                  <a:gd name="T18" fmla="*/ 25 w 36"/>
                  <a:gd name="T19" fmla="*/ 38 h 38"/>
                  <a:gd name="T20" fmla="*/ 27 w 36"/>
                  <a:gd name="T21" fmla="*/ 38 h 38"/>
                  <a:gd name="T22" fmla="*/ 29 w 36"/>
                  <a:gd name="T23" fmla="*/ 38 h 38"/>
                  <a:gd name="T24" fmla="*/ 30 w 36"/>
                  <a:gd name="T25" fmla="*/ 38 h 38"/>
                  <a:gd name="T26" fmla="*/ 31 w 36"/>
                  <a:gd name="T27"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8">
                    <a:moveTo>
                      <a:pt x="31" y="25"/>
                    </a:moveTo>
                    <a:lnTo>
                      <a:pt x="36" y="28"/>
                    </a:lnTo>
                    <a:lnTo>
                      <a:pt x="12" y="0"/>
                    </a:lnTo>
                    <a:lnTo>
                      <a:pt x="0" y="8"/>
                    </a:lnTo>
                    <a:lnTo>
                      <a:pt x="6" y="15"/>
                    </a:lnTo>
                    <a:lnTo>
                      <a:pt x="15" y="24"/>
                    </a:lnTo>
                    <a:lnTo>
                      <a:pt x="23" y="33"/>
                    </a:lnTo>
                    <a:lnTo>
                      <a:pt x="30" y="38"/>
                    </a:lnTo>
                    <a:lnTo>
                      <a:pt x="25" y="37"/>
                    </a:lnTo>
                    <a:lnTo>
                      <a:pt x="25" y="38"/>
                    </a:lnTo>
                    <a:lnTo>
                      <a:pt x="27" y="38"/>
                    </a:lnTo>
                    <a:lnTo>
                      <a:pt x="29" y="38"/>
                    </a:lnTo>
                    <a:lnTo>
                      <a:pt x="30" y="38"/>
                    </a:lnTo>
                    <a:lnTo>
                      <a:pt x="31"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92" name="Freeform 332"/>
              <p:cNvSpPr>
                <a:spLocks/>
              </p:cNvSpPr>
              <p:nvPr/>
            </p:nvSpPr>
            <p:spPr bwMode="auto">
              <a:xfrm>
                <a:off x="1400" y="1986"/>
                <a:ext cx="37" cy="14"/>
              </a:xfrm>
              <a:custGeom>
                <a:avLst/>
                <a:gdLst>
                  <a:gd name="T0" fmla="*/ 65 w 75"/>
                  <a:gd name="T1" fmla="*/ 15 h 28"/>
                  <a:gd name="T2" fmla="*/ 72 w 75"/>
                  <a:gd name="T3" fmla="*/ 13 h 28"/>
                  <a:gd name="T4" fmla="*/ 1 w 75"/>
                  <a:gd name="T5" fmla="*/ 0 h 28"/>
                  <a:gd name="T6" fmla="*/ 0 w 75"/>
                  <a:gd name="T7" fmla="*/ 13 h 28"/>
                  <a:gd name="T8" fmla="*/ 6 w 75"/>
                  <a:gd name="T9" fmla="*/ 14 h 28"/>
                  <a:gd name="T10" fmla="*/ 15 w 75"/>
                  <a:gd name="T11" fmla="*/ 16 h 28"/>
                  <a:gd name="T12" fmla="*/ 27 w 75"/>
                  <a:gd name="T13" fmla="*/ 19 h 28"/>
                  <a:gd name="T14" fmla="*/ 39 w 75"/>
                  <a:gd name="T15" fmla="*/ 21 h 28"/>
                  <a:gd name="T16" fmla="*/ 52 w 75"/>
                  <a:gd name="T17" fmla="*/ 23 h 28"/>
                  <a:gd name="T18" fmla="*/ 62 w 75"/>
                  <a:gd name="T19" fmla="*/ 24 h 28"/>
                  <a:gd name="T20" fmla="*/ 70 w 75"/>
                  <a:gd name="T21" fmla="*/ 26 h 28"/>
                  <a:gd name="T22" fmla="*/ 75 w 75"/>
                  <a:gd name="T23" fmla="*/ 24 h 28"/>
                  <a:gd name="T24" fmla="*/ 69 w 75"/>
                  <a:gd name="T25" fmla="*/ 27 h 28"/>
                  <a:gd name="T26" fmla="*/ 73 w 75"/>
                  <a:gd name="T27" fmla="*/ 28 h 28"/>
                  <a:gd name="T28" fmla="*/ 75 w 75"/>
                  <a:gd name="T29" fmla="*/ 24 h 28"/>
                  <a:gd name="T30" fmla="*/ 65 w 75"/>
                  <a:gd name="T31"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28">
                    <a:moveTo>
                      <a:pt x="65" y="15"/>
                    </a:moveTo>
                    <a:lnTo>
                      <a:pt x="72" y="13"/>
                    </a:lnTo>
                    <a:lnTo>
                      <a:pt x="1" y="0"/>
                    </a:lnTo>
                    <a:lnTo>
                      <a:pt x="0" y="13"/>
                    </a:lnTo>
                    <a:lnTo>
                      <a:pt x="6" y="14"/>
                    </a:lnTo>
                    <a:lnTo>
                      <a:pt x="15" y="16"/>
                    </a:lnTo>
                    <a:lnTo>
                      <a:pt x="27" y="19"/>
                    </a:lnTo>
                    <a:lnTo>
                      <a:pt x="39" y="21"/>
                    </a:lnTo>
                    <a:lnTo>
                      <a:pt x="52" y="23"/>
                    </a:lnTo>
                    <a:lnTo>
                      <a:pt x="62" y="24"/>
                    </a:lnTo>
                    <a:lnTo>
                      <a:pt x="70" y="26"/>
                    </a:lnTo>
                    <a:lnTo>
                      <a:pt x="75" y="24"/>
                    </a:lnTo>
                    <a:lnTo>
                      <a:pt x="69" y="27"/>
                    </a:lnTo>
                    <a:lnTo>
                      <a:pt x="73" y="28"/>
                    </a:lnTo>
                    <a:lnTo>
                      <a:pt x="75" y="24"/>
                    </a:lnTo>
                    <a:lnTo>
                      <a:pt x="65"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93" name="Freeform 333"/>
              <p:cNvSpPr>
                <a:spLocks/>
              </p:cNvSpPr>
              <p:nvPr/>
            </p:nvSpPr>
            <p:spPr bwMode="auto">
              <a:xfrm>
                <a:off x="1432" y="1974"/>
                <a:ext cx="19" cy="24"/>
              </a:xfrm>
              <a:custGeom>
                <a:avLst/>
                <a:gdLst>
                  <a:gd name="T0" fmla="*/ 33 w 39"/>
                  <a:gd name="T1" fmla="*/ 0 h 48"/>
                  <a:gd name="T2" fmla="*/ 26 w 39"/>
                  <a:gd name="T3" fmla="*/ 6 h 48"/>
                  <a:gd name="T4" fmla="*/ 16 w 39"/>
                  <a:gd name="T5" fmla="*/ 17 h 48"/>
                  <a:gd name="T6" fmla="*/ 7 w 39"/>
                  <a:gd name="T7" fmla="*/ 31 h 48"/>
                  <a:gd name="T8" fmla="*/ 0 w 39"/>
                  <a:gd name="T9" fmla="*/ 39 h 48"/>
                  <a:gd name="T10" fmla="*/ 10 w 39"/>
                  <a:gd name="T11" fmla="*/ 48 h 48"/>
                  <a:gd name="T12" fmla="*/ 39 w 39"/>
                  <a:gd name="T13" fmla="*/ 12 h 48"/>
                  <a:gd name="T14" fmla="*/ 33 w 39"/>
                  <a:gd name="T15" fmla="*/ 14 h 48"/>
                  <a:gd name="T16" fmla="*/ 33 w 39"/>
                  <a:gd name="T17" fmla="*/ 0 h 48"/>
                  <a:gd name="T18" fmla="*/ 32 w 39"/>
                  <a:gd name="T19" fmla="*/ 0 h 48"/>
                  <a:gd name="T20" fmla="*/ 30 w 39"/>
                  <a:gd name="T21" fmla="*/ 1 h 48"/>
                  <a:gd name="T22" fmla="*/ 28 w 39"/>
                  <a:gd name="T23" fmla="*/ 1 h 48"/>
                  <a:gd name="T24" fmla="*/ 27 w 39"/>
                  <a:gd name="T25" fmla="*/ 2 h 48"/>
                  <a:gd name="T26" fmla="*/ 33 w 39"/>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48">
                    <a:moveTo>
                      <a:pt x="33" y="0"/>
                    </a:moveTo>
                    <a:lnTo>
                      <a:pt x="26" y="6"/>
                    </a:lnTo>
                    <a:lnTo>
                      <a:pt x="16" y="17"/>
                    </a:lnTo>
                    <a:lnTo>
                      <a:pt x="7" y="31"/>
                    </a:lnTo>
                    <a:lnTo>
                      <a:pt x="0" y="39"/>
                    </a:lnTo>
                    <a:lnTo>
                      <a:pt x="10" y="48"/>
                    </a:lnTo>
                    <a:lnTo>
                      <a:pt x="39" y="12"/>
                    </a:lnTo>
                    <a:lnTo>
                      <a:pt x="33" y="14"/>
                    </a:lnTo>
                    <a:lnTo>
                      <a:pt x="33" y="0"/>
                    </a:lnTo>
                    <a:lnTo>
                      <a:pt x="32" y="0"/>
                    </a:lnTo>
                    <a:lnTo>
                      <a:pt x="30" y="1"/>
                    </a:lnTo>
                    <a:lnTo>
                      <a:pt x="28" y="1"/>
                    </a:lnTo>
                    <a:lnTo>
                      <a:pt x="27" y="2"/>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94" name="Freeform 334"/>
              <p:cNvSpPr>
                <a:spLocks/>
              </p:cNvSpPr>
              <p:nvPr/>
            </p:nvSpPr>
            <p:spPr bwMode="auto">
              <a:xfrm>
                <a:off x="1449" y="1968"/>
                <a:ext cx="40" cy="13"/>
              </a:xfrm>
              <a:custGeom>
                <a:avLst/>
                <a:gdLst>
                  <a:gd name="T0" fmla="*/ 66 w 82"/>
                  <a:gd name="T1" fmla="*/ 14 h 26"/>
                  <a:gd name="T2" fmla="*/ 62 w 82"/>
                  <a:gd name="T3" fmla="*/ 4 h 26"/>
                  <a:gd name="T4" fmla="*/ 0 w 82"/>
                  <a:gd name="T5" fmla="*/ 12 h 26"/>
                  <a:gd name="T6" fmla="*/ 0 w 82"/>
                  <a:gd name="T7" fmla="*/ 26 h 26"/>
                  <a:gd name="T8" fmla="*/ 62 w 82"/>
                  <a:gd name="T9" fmla="*/ 17 h 26"/>
                  <a:gd name="T10" fmla="*/ 58 w 82"/>
                  <a:gd name="T11" fmla="*/ 6 h 26"/>
                  <a:gd name="T12" fmla="*/ 66 w 82"/>
                  <a:gd name="T13" fmla="*/ 14 h 26"/>
                  <a:gd name="T14" fmla="*/ 82 w 82"/>
                  <a:gd name="T15" fmla="*/ 0 h 26"/>
                  <a:gd name="T16" fmla="*/ 62 w 82"/>
                  <a:gd name="T17" fmla="*/ 4 h 26"/>
                  <a:gd name="T18" fmla="*/ 66 w 82"/>
                  <a:gd name="T19"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26">
                    <a:moveTo>
                      <a:pt x="66" y="14"/>
                    </a:moveTo>
                    <a:lnTo>
                      <a:pt x="62" y="4"/>
                    </a:lnTo>
                    <a:lnTo>
                      <a:pt x="0" y="12"/>
                    </a:lnTo>
                    <a:lnTo>
                      <a:pt x="0" y="26"/>
                    </a:lnTo>
                    <a:lnTo>
                      <a:pt x="62" y="17"/>
                    </a:lnTo>
                    <a:lnTo>
                      <a:pt x="58" y="6"/>
                    </a:lnTo>
                    <a:lnTo>
                      <a:pt x="66" y="14"/>
                    </a:lnTo>
                    <a:lnTo>
                      <a:pt x="82" y="0"/>
                    </a:lnTo>
                    <a:lnTo>
                      <a:pt x="62" y="4"/>
                    </a:lnTo>
                    <a:lnTo>
                      <a:pt x="6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95" name="Freeform 335"/>
              <p:cNvSpPr>
                <a:spLocks/>
              </p:cNvSpPr>
              <p:nvPr/>
            </p:nvSpPr>
            <p:spPr bwMode="auto">
              <a:xfrm>
                <a:off x="1459" y="1971"/>
                <a:ext cx="22" cy="18"/>
              </a:xfrm>
              <a:custGeom>
                <a:avLst/>
                <a:gdLst>
                  <a:gd name="T0" fmla="*/ 16 w 45"/>
                  <a:gd name="T1" fmla="*/ 23 h 36"/>
                  <a:gd name="T2" fmla="*/ 21 w 45"/>
                  <a:gd name="T3" fmla="*/ 34 h 36"/>
                  <a:gd name="T4" fmla="*/ 45 w 45"/>
                  <a:gd name="T5" fmla="*/ 8 h 36"/>
                  <a:gd name="T6" fmla="*/ 37 w 45"/>
                  <a:gd name="T7" fmla="*/ 0 h 36"/>
                  <a:gd name="T8" fmla="*/ 11 w 45"/>
                  <a:gd name="T9" fmla="*/ 24 h 36"/>
                  <a:gd name="T10" fmla="*/ 16 w 45"/>
                  <a:gd name="T11" fmla="*/ 36 h 36"/>
                  <a:gd name="T12" fmla="*/ 11 w 45"/>
                  <a:gd name="T13" fmla="*/ 24 h 36"/>
                  <a:gd name="T14" fmla="*/ 0 w 45"/>
                  <a:gd name="T15" fmla="*/ 35 h 36"/>
                  <a:gd name="T16" fmla="*/ 16 w 45"/>
                  <a:gd name="T17" fmla="*/ 36 h 36"/>
                  <a:gd name="T18" fmla="*/ 16 w 45"/>
                  <a:gd name="T19"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36">
                    <a:moveTo>
                      <a:pt x="16" y="23"/>
                    </a:moveTo>
                    <a:lnTo>
                      <a:pt x="21" y="34"/>
                    </a:lnTo>
                    <a:lnTo>
                      <a:pt x="45" y="8"/>
                    </a:lnTo>
                    <a:lnTo>
                      <a:pt x="37" y="0"/>
                    </a:lnTo>
                    <a:lnTo>
                      <a:pt x="11" y="24"/>
                    </a:lnTo>
                    <a:lnTo>
                      <a:pt x="16" y="36"/>
                    </a:lnTo>
                    <a:lnTo>
                      <a:pt x="11" y="24"/>
                    </a:lnTo>
                    <a:lnTo>
                      <a:pt x="0" y="35"/>
                    </a:lnTo>
                    <a:lnTo>
                      <a:pt x="16" y="36"/>
                    </a:lnTo>
                    <a:lnTo>
                      <a:pt x="16"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96" name="Freeform 336"/>
              <p:cNvSpPr>
                <a:spLocks/>
              </p:cNvSpPr>
              <p:nvPr/>
            </p:nvSpPr>
            <p:spPr bwMode="auto">
              <a:xfrm>
                <a:off x="1467" y="1983"/>
                <a:ext cx="36" cy="10"/>
              </a:xfrm>
              <a:custGeom>
                <a:avLst/>
                <a:gdLst>
                  <a:gd name="T0" fmla="*/ 66 w 72"/>
                  <a:gd name="T1" fmla="*/ 8 h 21"/>
                  <a:gd name="T2" fmla="*/ 69 w 72"/>
                  <a:gd name="T3" fmla="*/ 7 h 21"/>
                  <a:gd name="T4" fmla="*/ 0 w 72"/>
                  <a:gd name="T5" fmla="*/ 0 h 21"/>
                  <a:gd name="T6" fmla="*/ 0 w 72"/>
                  <a:gd name="T7" fmla="*/ 13 h 21"/>
                  <a:gd name="T8" fmla="*/ 69 w 72"/>
                  <a:gd name="T9" fmla="*/ 20 h 21"/>
                  <a:gd name="T10" fmla="*/ 69 w 72"/>
                  <a:gd name="T11" fmla="*/ 20 h 21"/>
                  <a:gd name="T12" fmla="*/ 70 w 72"/>
                  <a:gd name="T13" fmla="*/ 20 h 21"/>
                  <a:gd name="T14" fmla="*/ 71 w 72"/>
                  <a:gd name="T15" fmla="*/ 20 h 21"/>
                  <a:gd name="T16" fmla="*/ 72 w 72"/>
                  <a:gd name="T17" fmla="*/ 19 h 21"/>
                  <a:gd name="T18" fmla="*/ 69 w 72"/>
                  <a:gd name="T19" fmla="*/ 20 h 21"/>
                  <a:gd name="T20" fmla="*/ 70 w 72"/>
                  <a:gd name="T21" fmla="*/ 21 h 21"/>
                  <a:gd name="T22" fmla="*/ 72 w 72"/>
                  <a:gd name="T23" fmla="*/ 19 h 21"/>
                  <a:gd name="T24" fmla="*/ 66 w 72"/>
                  <a:gd name="T25"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21">
                    <a:moveTo>
                      <a:pt x="66" y="8"/>
                    </a:moveTo>
                    <a:lnTo>
                      <a:pt x="69" y="7"/>
                    </a:lnTo>
                    <a:lnTo>
                      <a:pt x="0" y="0"/>
                    </a:lnTo>
                    <a:lnTo>
                      <a:pt x="0" y="13"/>
                    </a:lnTo>
                    <a:lnTo>
                      <a:pt x="69" y="20"/>
                    </a:lnTo>
                    <a:lnTo>
                      <a:pt x="69" y="20"/>
                    </a:lnTo>
                    <a:lnTo>
                      <a:pt x="70" y="20"/>
                    </a:lnTo>
                    <a:lnTo>
                      <a:pt x="71" y="20"/>
                    </a:lnTo>
                    <a:lnTo>
                      <a:pt x="72" y="19"/>
                    </a:lnTo>
                    <a:lnTo>
                      <a:pt x="69" y="20"/>
                    </a:lnTo>
                    <a:lnTo>
                      <a:pt x="70" y="21"/>
                    </a:lnTo>
                    <a:lnTo>
                      <a:pt x="72" y="19"/>
                    </a:lnTo>
                    <a:lnTo>
                      <a:pt x="6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97" name="Freeform 337"/>
              <p:cNvSpPr>
                <a:spLocks/>
              </p:cNvSpPr>
              <p:nvPr/>
            </p:nvSpPr>
            <p:spPr bwMode="auto">
              <a:xfrm>
                <a:off x="1500" y="1961"/>
                <a:ext cx="61" cy="31"/>
              </a:xfrm>
              <a:custGeom>
                <a:avLst/>
                <a:gdLst>
                  <a:gd name="T0" fmla="*/ 123 w 123"/>
                  <a:gd name="T1" fmla="*/ 1 h 61"/>
                  <a:gd name="T2" fmla="*/ 104 w 123"/>
                  <a:gd name="T3" fmla="*/ 0 h 61"/>
                  <a:gd name="T4" fmla="*/ 88 w 123"/>
                  <a:gd name="T5" fmla="*/ 2 h 61"/>
                  <a:gd name="T6" fmla="*/ 72 w 123"/>
                  <a:gd name="T7" fmla="*/ 8 h 61"/>
                  <a:gd name="T8" fmla="*/ 58 w 123"/>
                  <a:gd name="T9" fmla="*/ 16 h 61"/>
                  <a:gd name="T10" fmla="*/ 43 w 123"/>
                  <a:gd name="T11" fmla="*/ 25 h 61"/>
                  <a:gd name="T12" fmla="*/ 30 w 123"/>
                  <a:gd name="T13" fmla="*/ 34 h 61"/>
                  <a:gd name="T14" fmla="*/ 15 w 123"/>
                  <a:gd name="T15" fmla="*/ 43 h 61"/>
                  <a:gd name="T16" fmla="*/ 0 w 123"/>
                  <a:gd name="T17" fmla="*/ 50 h 61"/>
                  <a:gd name="T18" fmla="*/ 6 w 123"/>
                  <a:gd name="T19" fmla="*/ 61 h 61"/>
                  <a:gd name="T20" fmla="*/ 19 w 123"/>
                  <a:gd name="T21" fmla="*/ 55 h 61"/>
                  <a:gd name="T22" fmla="*/ 33 w 123"/>
                  <a:gd name="T23" fmla="*/ 47 h 61"/>
                  <a:gd name="T24" fmla="*/ 47 w 123"/>
                  <a:gd name="T25" fmla="*/ 39 h 61"/>
                  <a:gd name="T26" fmla="*/ 61 w 123"/>
                  <a:gd name="T27" fmla="*/ 30 h 61"/>
                  <a:gd name="T28" fmla="*/ 76 w 123"/>
                  <a:gd name="T29" fmla="*/ 22 h 61"/>
                  <a:gd name="T30" fmla="*/ 89 w 123"/>
                  <a:gd name="T31" fmla="*/ 16 h 61"/>
                  <a:gd name="T32" fmla="*/ 104 w 123"/>
                  <a:gd name="T33" fmla="*/ 12 h 61"/>
                  <a:gd name="T34" fmla="*/ 119 w 123"/>
                  <a:gd name="T35" fmla="*/ 13 h 61"/>
                  <a:gd name="T36" fmla="*/ 123 w 123"/>
                  <a:gd name="T37" fmla="*/ 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 h="61">
                    <a:moveTo>
                      <a:pt x="123" y="1"/>
                    </a:moveTo>
                    <a:lnTo>
                      <a:pt x="104" y="0"/>
                    </a:lnTo>
                    <a:lnTo>
                      <a:pt x="88" y="2"/>
                    </a:lnTo>
                    <a:lnTo>
                      <a:pt x="72" y="8"/>
                    </a:lnTo>
                    <a:lnTo>
                      <a:pt x="58" y="16"/>
                    </a:lnTo>
                    <a:lnTo>
                      <a:pt x="43" y="25"/>
                    </a:lnTo>
                    <a:lnTo>
                      <a:pt x="30" y="34"/>
                    </a:lnTo>
                    <a:lnTo>
                      <a:pt x="15" y="43"/>
                    </a:lnTo>
                    <a:lnTo>
                      <a:pt x="0" y="50"/>
                    </a:lnTo>
                    <a:lnTo>
                      <a:pt x="6" y="61"/>
                    </a:lnTo>
                    <a:lnTo>
                      <a:pt x="19" y="55"/>
                    </a:lnTo>
                    <a:lnTo>
                      <a:pt x="33" y="47"/>
                    </a:lnTo>
                    <a:lnTo>
                      <a:pt x="47" y="39"/>
                    </a:lnTo>
                    <a:lnTo>
                      <a:pt x="61" y="30"/>
                    </a:lnTo>
                    <a:lnTo>
                      <a:pt x="76" y="22"/>
                    </a:lnTo>
                    <a:lnTo>
                      <a:pt x="89" y="16"/>
                    </a:lnTo>
                    <a:lnTo>
                      <a:pt x="104" y="12"/>
                    </a:lnTo>
                    <a:lnTo>
                      <a:pt x="119" y="13"/>
                    </a:lnTo>
                    <a:lnTo>
                      <a:pt x="12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98" name="Freeform 338"/>
              <p:cNvSpPr>
                <a:spLocks/>
              </p:cNvSpPr>
              <p:nvPr/>
            </p:nvSpPr>
            <p:spPr bwMode="auto">
              <a:xfrm>
                <a:off x="1560" y="1896"/>
                <a:ext cx="41" cy="79"/>
              </a:xfrm>
              <a:custGeom>
                <a:avLst/>
                <a:gdLst>
                  <a:gd name="T0" fmla="*/ 29 w 83"/>
                  <a:gd name="T1" fmla="*/ 2 h 156"/>
                  <a:gd name="T2" fmla="*/ 33 w 83"/>
                  <a:gd name="T3" fmla="*/ 15 h 156"/>
                  <a:gd name="T4" fmla="*/ 40 w 83"/>
                  <a:gd name="T5" fmla="*/ 29 h 156"/>
                  <a:gd name="T6" fmla="*/ 49 w 83"/>
                  <a:gd name="T7" fmla="*/ 47 h 156"/>
                  <a:gd name="T8" fmla="*/ 58 w 83"/>
                  <a:gd name="T9" fmla="*/ 64 h 156"/>
                  <a:gd name="T10" fmla="*/ 67 w 83"/>
                  <a:gd name="T11" fmla="*/ 84 h 156"/>
                  <a:gd name="T12" fmla="*/ 73 w 83"/>
                  <a:gd name="T13" fmla="*/ 103 h 156"/>
                  <a:gd name="T14" fmla="*/ 74 w 83"/>
                  <a:gd name="T15" fmla="*/ 122 h 156"/>
                  <a:gd name="T16" fmla="*/ 70 w 83"/>
                  <a:gd name="T17" fmla="*/ 140 h 156"/>
                  <a:gd name="T18" fmla="*/ 63 w 83"/>
                  <a:gd name="T19" fmla="*/ 142 h 156"/>
                  <a:gd name="T20" fmla="*/ 55 w 83"/>
                  <a:gd name="T21" fmla="*/ 143 h 156"/>
                  <a:gd name="T22" fmla="*/ 45 w 83"/>
                  <a:gd name="T23" fmla="*/ 143 h 156"/>
                  <a:gd name="T24" fmla="*/ 36 w 83"/>
                  <a:gd name="T25" fmla="*/ 141 h 156"/>
                  <a:gd name="T26" fmla="*/ 27 w 83"/>
                  <a:gd name="T27" fmla="*/ 139 h 156"/>
                  <a:gd name="T28" fmla="*/ 18 w 83"/>
                  <a:gd name="T29" fmla="*/ 137 h 156"/>
                  <a:gd name="T30" fmla="*/ 10 w 83"/>
                  <a:gd name="T31" fmla="*/ 133 h 156"/>
                  <a:gd name="T32" fmla="*/ 4 w 83"/>
                  <a:gd name="T33" fmla="*/ 131 h 156"/>
                  <a:gd name="T34" fmla="*/ 0 w 83"/>
                  <a:gd name="T35" fmla="*/ 143 h 156"/>
                  <a:gd name="T36" fmla="*/ 8 w 83"/>
                  <a:gd name="T37" fmla="*/ 147 h 156"/>
                  <a:gd name="T38" fmla="*/ 18 w 83"/>
                  <a:gd name="T39" fmla="*/ 150 h 156"/>
                  <a:gd name="T40" fmla="*/ 28 w 83"/>
                  <a:gd name="T41" fmla="*/ 153 h 156"/>
                  <a:gd name="T42" fmla="*/ 38 w 83"/>
                  <a:gd name="T43" fmla="*/ 155 h 156"/>
                  <a:gd name="T44" fmla="*/ 50 w 83"/>
                  <a:gd name="T45" fmla="*/ 156 h 156"/>
                  <a:gd name="T46" fmla="*/ 60 w 83"/>
                  <a:gd name="T47" fmla="*/ 156 h 156"/>
                  <a:gd name="T48" fmla="*/ 70 w 83"/>
                  <a:gd name="T49" fmla="*/ 155 h 156"/>
                  <a:gd name="T50" fmla="*/ 78 w 83"/>
                  <a:gd name="T51" fmla="*/ 152 h 156"/>
                  <a:gd name="T52" fmla="*/ 82 w 83"/>
                  <a:gd name="T53" fmla="*/ 134 h 156"/>
                  <a:gd name="T54" fmla="*/ 83 w 83"/>
                  <a:gd name="T55" fmla="*/ 115 h 156"/>
                  <a:gd name="T56" fmla="*/ 82 w 83"/>
                  <a:gd name="T57" fmla="*/ 94 h 156"/>
                  <a:gd name="T58" fmla="*/ 78 w 83"/>
                  <a:gd name="T59" fmla="*/ 72 h 156"/>
                  <a:gd name="T60" fmla="*/ 71 w 83"/>
                  <a:gd name="T61" fmla="*/ 50 h 156"/>
                  <a:gd name="T62" fmla="*/ 61 w 83"/>
                  <a:gd name="T63" fmla="*/ 31 h 156"/>
                  <a:gd name="T64" fmla="*/ 51 w 83"/>
                  <a:gd name="T65" fmla="*/ 13 h 156"/>
                  <a:gd name="T66" fmla="*/ 41 w 83"/>
                  <a:gd name="T67" fmla="*/ 0 h 156"/>
                  <a:gd name="T68" fmla="*/ 42 w 83"/>
                  <a:gd name="T69" fmla="*/ 4 h 156"/>
                  <a:gd name="T70" fmla="*/ 29 w 83"/>
                  <a:gd name="T71" fmla="*/ 2 h 156"/>
                  <a:gd name="T72" fmla="*/ 28 w 83"/>
                  <a:gd name="T73" fmla="*/ 3 h 156"/>
                  <a:gd name="T74" fmla="*/ 28 w 83"/>
                  <a:gd name="T75" fmla="*/ 4 h 156"/>
                  <a:gd name="T76" fmla="*/ 29 w 83"/>
                  <a:gd name="T77" fmla="*/ 6 h 156"/>
                  <a:gd name="T78" fmla="*/ 30 w 83"/>
                  <a:gd name="T79" fmla="*/ 6 h 156"/>
                  <a:gd name="T80" fmla="*/ 29 w 83"/>
                  <a:gd name="T81" fmla="*/ 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 h="156">
                    <a:moveTo>
                      <a:pt x="29" y="2"/>
                    </a:moveTo>
                    <a:lnTo>
                      <a:pt x="33" y="15"/>
                    </a:lnTo>
                    <a:lnTo>
                      <a:pt x="40" y="29"/>
                    </a:lnTo>
                    <a:lnTo>
                      <a:pt x="49" y="47"/>
                    </a:lnTo>
                    <a:lnTo>
                      <a:pt x="58" y="64"/>
                    </a:lnTo>
                    <a:lnTo>
                      <a:pt x="67" y="84"/>
                    </a:lnTo>
                    <a:lnTo>
                      <a:pt x="73" y="103"/>
                    </a:lnTo>
                    <a:lnTo>
                      <a:pt x="74" y="122"/>
                    </a:lnTo>
                    <a:lnTo>
                      <a:pt x="70" y="140"/>
                    </a:lnTo>
                    <a:lnTo>
                      <a:pt x="63" y="142"/>
                    </a:lnTo>
                    <a:lnTo>
                      <a:pt x="55" y="143"/>
                    </a:lnTo>
                    <a:lnTo>
                      <a:pt x="45" y="143"/>
                    </a:lnTo>
                    <a:lnTo>
                      <a:pt x="36" y="141"/>
                    </a:lnTo>
                    <a:lnTo>
                      <a:pt x="27" y="139"/>
                    </a:lnTo>
                    <a:lnTo>
                      <a:pt x="18" y="137"/>
                    </a:lnTo>
                    <a:lnTo>
                      <a:pt x="10" y="133"/>
                    </a:lnTo>
                    <a:lnTo>
                      <a:pt x="4" y="131"/>
                    </a:lnTo>
                    <a:lnTo>
                      <a:pt x="0" y="143"/>
                    </a:lnTo>
                    <a:lnTo>
                      <a:pt x="8" y="147"/>
                    </a:lnTo>
                    <a:lnTo>
                      <a:pt x="18" y="150"/>
                    </a:lnTo>
                    <a:lnTo>
                      <a:pt x="28" y="153"/>
                    </a:lnTo>
                    <a:lnTo>
                      <a:pt x="38" y="155"/>
                    </a:lnTo>
                    <a:lnTo>
                      <a:pt x="50" y="156"/>
                    </a:lnTo>
                    <a:lnTo>
                      <a:pt x="60" y="156"/>
                    </a:lnTo>
                    <a:lnTo>
                      <a:pt x="70" y="155"/>
                    </a:lnTo>
                    <a:lnTo>
                      <a:pt x="78" y="152"/>
                    </a:lnTo>
                    <a:lnTo>
                      <a:pt x="82" y="134"/>
                    </a:lnTo>
                    <a:lnTo>
                      <a:pt x="83" y="115"/>
                    </a:lnTo>
                    <a:lnTo>
                      <a:pt x="82" y="94"/>
                    </a:lnTo>
                    <a:lnTo>
                      <a:pt x="78" y="72"/>
                    </a:lnTo>
                    <a:lnTo>
                      <a:pt x="71" y="50"/>
                    </a:lnTo>
                    <a:lnTo>
                      <a:pt x="61" y="31"/>
                    </a:lnTo>
                    <a:lnTo>
                      <a:pt x="51" y="13"/>
                    </a:lnTo>
                    <a:lnTo>
                      <a:pt x="41" y="0"/>
                    </a:lnTo>
                    <a:lnTo>
                      <a:pt x="42" y="4"/>
                    </a:lnTo>
                    <a:lnTo>
                      <a:pt x="29" y="2"/>
                    </a:lnTo>
                    <a:lnTo>
                      <a:pt x="28" y="3"/>
                    </a:lnTo>
                    <a:lnTo>
                      <a:pt x="28" y="4"/>
                    </a:lnTo>
                    <a:lnTo>
                      <a:pt x="29" y="6"/>
                    </a:lnTo>
                    <a:lnTo>
                      <a:pt x="30" y="6"/>
                    </a:lnTo>
                    <a:lnTo>
                      <a:pt x="2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299" name="Freeform 339"/>
              <p:cNvSpPr>
                <a:spLocks/>
              </p:cNvSpPr>
              <p:nvPr/>
            </p:nvSpPr>
            <p:spPr bwMode="auto">
              <a:xfrm>
                <a:off x="1574" y="1877"/>
                <a:ext cx="13" cy="22"/>
              </a:xfrm>
              <a:custGeom>
                <a:avLst/>
                <a:gdLst>
                  <a:gd name="T0" fmla="*/ 17 w 26"/>
                  <a:gd name="T1" fmla="*/ 20 h 44"/>
                  <a:gd name="T2" fmla="*/ 8 w 26"/>
                  <a:gd name="T3" fmla="*/ 13 h 44"/>
                  <a:gd name="T4" fmla="*/ 0 w 26"/>
                  <a:gd name="T5" fmla="*/ 42 h 44"/>
                  <a:gd name="T6" fmla="*/ 13 w 26"/>
                  <a:gd name="T7" fmla="*/ 44 h 44"/>
                  <a:gd name="T8" fmla="*/ 21 w 26"/>
                  <a:gd name="T9" fmla="*/ 15 h 44"/>
                  <a:gd name="T10" fmla="*/ 11 w 26"/>
                  <a:gd name="T11" fmla="*/ 7 h 44"/>
                  <a:gd name="T12" fmla="*/ 21 w 26"/>
                  <a:gd name="T13" fmla="*/ 15 h 44"/>
                  <a:gd name="T14" fmla="*/ 26 w 26"/>
                  <a:gd name="T15" fmla="*/ 0 h 44"/>
                  <a:gd name="T16" fmla="*/ 11 w 26"/>
                  <a:gd name="T17" fmla="*/ 7 h 44"/>
                  <a:gd name="T18" fmla="*/ 17 w 26"/>
                  <a:gd name="T19" fmla="*/ 2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44">
                    <a:moveTo>
                      <a:pt x="17" y="20"/>
                    </a:moveTo>
                    <a:lnTo>
                      <a:pt x="8" y="13"/>
                    </a:lnTo>
                    <a:lnTo>
                      <a:pt x="0" y="42"/>
                    </a:lnTo>
                    <a:lnTo>
                      <a:pt x="13" y="44"/>
                    </a:lnTo>
                    <a:lnTo>
                      <a:pt x="21" y="15"/>
                    </a:lnTo>
                    <a:lnTo>
                      <a:pt x="11" y="7"/>
                    </a:lnTo>
                    <a:lnTo>
                      <a:pt x="21" y="15"/>
                    </a:lnTo>
                    <a:lnTo>
                      <a:pt x="26" y="0"/>
                    </a:lnTo>
                    <a:lnTo>
                      <a:pt x="11" y="7"/>
                    </a:lnTo>
                    <a:lnTo>
                      <a:pt x="17"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00" name="Freeform 340"/>
              <p:cNvSpPr>
                <a:spLocks/>
              </p:cNvSpPr>
              <p:nvPr/>
            </p:nvSpPr>
            <p:spPr bwMode="auto">
              <a:xfrm>
                <a:off x="1563" y="1871"/>
                <a:ext cx="20" cy="18"/>
              </a:xfrm>
              <a:custGeom>
                <a:avLst/>
                <a:gdLst>
                  <a:gd name="T0" fmla="*/ 2 w 40"/>
                  <a:gd name="T1" fmla="*/ 0 h 36"/>
                  <a:gd name="T2" fmla="*/ 0 w 40"/>
                  <a:gd name="T3" fmla="*/ 9 h 36"/>
                  <a:gd name="T4" fmla="*/ 0 w 40"/>
                  <a:gd name="T5" fmla="*/ 18 h 36"/>
                  <a:gd name="T6" fmla="*/ 4 w 40"/>
                  <a:gd name="T7" fmla="*/ 28 h 36"/>
                  <a:gd name="T8" fmla="*/ 9 w 40"/>
                  <a:gd name="T9" fmla="*/ 34 h 36"/>
                  <a:gd name="T10" fmla="*/ 19 w 40"/>
                  <a:gd name="T11" fmla="*/ 36 h 36"/>
                  <a:gd name="T12" fmla="*/ 25 w 40"/>
                  <a:gd name="T13" fmla="*/ 36 h 36"/>
                  <a:gd name="T14" fmla="*/ 32 w 40"/>
                  <a:gd name="T15" fmla="*/ 33 h 36"/>
                  <a:gd name="T16" fmla="*/ 40 w 40"/>
                  <a:gd name="T17" fmla="*/ 31 h 36"/>
                  <a:gd name="T18" fmla="*/ 34 w 40"/>
                  <a:gd name="T19" fmla="*/ 18 h 36"/>
                  <a:gd name="T20" fmla="*/ 29 w 40"/>
                  <a:gd name="T21" fmla="*/ 21 h 36"/>
                  <a:gd name="T22" fmla="*/ 24 w 40"/>
                  <a:gd name="T23" fmla="*/ 22 h 36"/>
                  <a:gd name="T24" fmla="*/ 21 w 40"/>
                  <a:gd name="T25" fmla="*/ 23 h 36"/>
                  <a:gd name="T26" fmla="*/ 15 w 40"/>
                  <a:gd name="T27" fmla="*/ 22 h 36"/>
                  <a:gd name="T28" fmla="*/ 15 w 40"/>
                  <a:gd name="T29" fmla="*/ 17 h 36"/>
                  <a:gd name="T30" fmla="*/ 15 w 40"/>
                  <a:gd name="T31" fmla="*/ 11 h 36"/>
                  <a:gd name="T32" fmla="*/ 15 w 40"/>
                  <a:gd name="T33" fmla="*/ 7 h 36"/>
                  <a:gd name="T34" fmla="*/ 15 w 40"/>
                  <a:gd name="T35" fmla="*/ 2 h 36"/>
                  <a:gd name="T36" fmla="*/ 2 w 40"/>
                  <a:gd name="T3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36">
                    <a:moveTo>
                      <a:pt x="2" y="0"/>
                    </a:moveTo>
                    <a:lnTo>
                      <a:pt x="0" y="9"/>
                    </a:lnTo>
                    <a:lnTo>
                      <a:pt x="0" y="18"/>
                    </a:lnTo>
                    <a:lnTo>
                      <a:pt x="4" y="28"/>
                    </a:lnTo>
                    <a:lnTo>
                      <a:pt x="9" y="34"/>
                    </a:lnTo>
                    <a:lnTo>
                      <a:pt x="19" y="36"/>
                    </a:lnTo>
                    <a:lnTo>
                      <a:pt x="25" y="36"/>
                    </a:lnTo>
                    <a:lnTo>
                      <a:pt x="32" y="33"/>
                    </a:lnTo>
                    <a:lnTo>
                      <a:pt x="40" y="31"/>
                    </a:lnTo>
                    <a:lnTo>
                      <a:pt x="34" y="18"/>
                    </a:lnTo>
                    <a:lnTo>
                      <a:pt x="29" y="21"/>
                    </a:lnTo>
                    <a:lnTo>
                      <a:pt x="24" y="22"/>
                    </a:lnTo>
                    <a:lnTo>
                      <a:pt x="21" y="23"/>
                    </a:lnTo>
                    <a:lnTo>
                      <a:pt x="15" y="22"/>
                    </a:lnTo>
                    <a:lnTo>
                      <a:pt x="15" y="17"/>
                    </a:lnTo>
                    <a:lnTo>
                      <a:pt x="15" y="11"/>
                    </a:lnTo>
                    <a:lnTo>
                      <a:pt x="15" y="7"/>
                    </a:lnTo>
                    <a:lnTo>
                      <a:pt x="15"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01" name="Freeform 341"/>
              <p:cNvSpPr>
                <a:spLocks/>
              </p:cNvSpPr>
              <p:nvPr/>
            </p:nvSpPr>
            <p:spPr bwMode="auto">
              <a:xfrm>
                <a:off x="1542" y="1847"/>
                <a:ext cx="29" cy="25"/>
              </a:xfrm>
              <a:custGeom>
                <a:avLst/>
                <a:gdLst>
                  <a:gd name="T0" fmla="*/ 31 w 58"/>
                  <a:gd name="T1" fmla="*/ 1 h 49"/>
                  <a:gd name="T2" fmla="*/ 35 w 58"/>
                  <a:gd name="T3" fmla="*/ 13 h 49"/>
                  <a:gd name="T4" fmla="*/ 41 w 58"/>
                  <a:gd name="T5" fmla="*/ 15 h 49"/>
                  <a:gd name="T6" fmla="*/ 46 w 58"/>
                  <a:gd name="T7" fmla="*/ 22 h 49"/>
                  <a:gd name="T8" fmla="*/ 43 w 58"/>
                  <a:gd name="T9" fmla="*/ 47 h 49"/>
                  <a:gd name="T10" fmla="*/ 56 w 58"/>
                  <a:gd name="T11" fmla="*/ 49 h 49"/>
                  <a:gd name="T12" fmla="*/ 58 w 58"/>
                  <a:gd name="T13" fmla="*/ 37 h 49"/>
                  <a:gd name="T14" fmla="*/ 58 w 58"/>
                  <a:gd name="T15" fmla="*/ 27 h 49"/>
                  <a:gd name="T16" fmla="*/ 57 w 58"/>
                  <a:gd name="T17" fmla="*/ 18 h 49"/>
                  <a:gd name="T18" fmla="*/ 53 w 58"/>
                  <a:gd name="T19" fmla="*/ 5 h 49"/>
                  <a:gd name="T20" fmla="*/ 48 w 58"/>
                  <a:gd name="T21" fmla="*/ 3 h 49"/>
                  <a:gd name="T22" fmla="*/ 43 w 58"/>
                  <a:gd name="T23" fmla="*/ 1 h 49"/>
                  <a:gd name="T24" fmla="*/ 38 w 58"/>
                  <a:gd name="T25" fmla="*/ 0 h 49"/>
                  <a:gd name="T26" fmla="*/ 33 w 58"/>
                  <a:gd name="T27" fmla="*/ 1 h 49"/>
                  <a:gd name="T28" fmla="*/ 38 w 58"/>
                  <a:gd name="T29" fmla="*/ 13 h 49"/>
                  <a:gd name="T30" fmla="*/ 31 w 58"/>
                  <a:gd name="T31" fmla="*/ 1 h 49"/>
                  <a:gd name="T32" fmla="*/ 0 w 58"/>
                  <a:gd name="T33" fmla="*/ 19 h 49"/>
                  <a:gd name="T34" fmla="*/ 35 w 58"/>
                  <a:gd name="T35" fmla="*/ 13 h 49"/>
                  <a:gd name="T36" fmla="*/ 31 w 58"/>
                  <a:gd name="T3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49">
                    <a:moveTo>
                      <a:pt x="31" y="1"/>
                    </a:moveTo>
                    <a:lnTo>
                      <a:pt x="35" y="13"/>
                    </a:lnTo>
                    <a:lnTo>
                      <a:pt x="41" y="15"/>
                    </a:lnTo>
                    <a:lnTo>
                      <a:pt x="46" y="22"/>
                    </a:lnTo>
                    <a:lnTo>
                      <a:pt x="43" y="47"/>
                    </a:lnTo>
                    <a:lnTo>
                      <a:pt x="56" y="49"/>
                    </a:lnTo>
                    <a:lnTo>
                      <a:pt x="58" y="37"/>
                    </a:lnTo>
                    <a:lnTo>
                      <a:pt x="58" y="27"/>
                    </a:lnTo>
                    <a:lnTo>
                      <a:pt x="57" y="18"/>
                    </a:lnTo>
                    <a:lnTo>
                      <a:pt x="53" y="5"/>
                    </a:lnTo>
                    <a:lnTo>
                      <a:pt x="48" y="3"/>
                    </a:lnTo>
                    <a:lnTo>
                      <a:pt x="43" y="1"/>
                    </a:lnTo>
                    <a:lnTo>
                      <a:pt x="38" y="0"/>
                    </a:lnTo>
                    <a:lnTo>
                      <a:pt x="33" y="1"/>
                    </a:lnTo>
                    <a:lnTo>
                      <a:pt x="38" y="13"/>
                    </a:lnTo>
                    <a:lnTo>
                      <a:pt x="31" y="1"/>
                    </a:lnTo>
                    <a:lnTo>
                      <a:pt x="0" y="19"/>
                    </a:lnTo>
                    <a:lnTo>
                      <a:pt x="35" y="13"/>
                    </a:lnTo>
                    <a:lnTo>
                      <a:pt x="31"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02" name="Freeform 342"/>
              <p:cNvSpPr>
                <a:spLocks/>
              </p:cNvSpPr>
              <p:nvPr/>
            </p:nvSpPr>
            <p:spPr bwMode="auto">
              <a:xfrm>
                <a:off x="1557" y="1840"/>
                <a:ext cx="21" cy="14"/>
              </a:xfrm>
              <a:custGeom>
                <a:avLst/>
                <a:gdLst>
                  <a:gd name="T0" fmla="*/ 25 w 40"/>
                  <a:gd name="T1" fmla="*/ 8 h 28"/>
                  <a:gd name="T2" fmla="*/ 27 w 40"/>
                  <a:gd name="T3" fmla="*/ 0 h 28"/>
                  <a:gd name="T4" fmla="*/ 0 w 40"/>
                  <a:gd name="T5" fmla="*/ 16 h 28"/>
                  <a:gd name="T6" fmla="*/ 7 w 40"/>
                  <a:gd name="T7" fmla="*/ 28 h 28"/>
                  <a:gd name="T8" fmla="*/ 34 w 40"/>
                  <a:gd name="T9" fmla="*/ 12 h 28"/>
                  <a:gd name="T10" fmla="*/ 38 w 40"/>
                  <a:gd name="T11" fmla="*/ 3 h 28"/>
                  <a:gd name="T12" fmla="*/ 34 w 40"/>
                  <a:gd name="T13" fmla="*/ 12 h 28"/>
                  <a:gd name="T14" fmla="*/ 40 w 40"/>
                  <a:gd name="T15" fmla="*/ 9 h 28"/>
                  <a:gd name="T16" fmla="*/ 38 w 40"/>
                  <a:gd name="T17" fmla="*/ 3 h 28"/>
                  <a:gd name="T18" fmla="*/ 25 w 40"/>
                  <a:gd name="T19"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28">
                    <a:moveTo>
                      <a:pt x="25" y="8"/>
                    </a:moveTo>
                    <a:lnTo>
                      <a:pt x="27" y="0"/>
                    </a:lnTo>
                    <a:lnTo>
                      <a:pt x="0" y="16"/>
                    </a:lnTo>
                    <a:lnTo>
                      <a:pt x="7" y="28"/>
                    </a:lnTo>
                    <a:lnTo>
                      <a:pt x="34" y="12"/>
                    </a:lnTo>
                    <a:lnTo>
                      <a:pt x="38" y="3"/>
                    </a:lnTo>
                    <a:lnTo>
                      <a:pt x="34" y="12"/>
                    </a:lnTo>
                    <a:lnTo>
                      <a:pt x="40" y="9"/>
                    </a:lnTo>
                    <a:lnTo>
                      <a:pt x="38" y="3"/>
                    </a:lnTo>
                    <a:lnTo>
                      <a:pt x="2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03" name="Freeform 343"/>
              <p:cNvSpPr>
                <a:spLocks/>
              </p:cNvSpPr>
              <p:nvPr/>
            </p:nvSpPr>
            <p:spPr bwMode="auto">
              <a:xfrm>
                <a:off x="1545" y="1773"/>
                <a:ext cx="31" cy="71"/>
              </a:xfrm>
              <a:custGeom>
                <a:avLst/>
                <a:gdLst>
                  <a:gd name="T0" fmla="*/ 10 w 62"/>
                  <a:gd name="T1" fmla="*/ 16 h 142"/>
                  <a:gd name="T2" fmla="*/ 0 w 62"/>
                  <a:gd name="T3" fmla="*/ 12 h 142"/>
                  <a:gd name="T4" fmla="*/ 49 w 62"/>
                  <a:gd name="T5" fmla="*/ 142 h 142"/>
                  <a:gd name="T6" fmla="*/ 62 w 62"/>
                  <a:gd name="T7" fmla="*/ 137 h 142"/>
                  <a:gd name="T8" fmla="*/ 13 w 62"/>
                  <a:gd name="T9" fmla="*/ 8 h 142"/>
                  <a:gd name="T10" fmla="*/ 3 w 62"/>
                  <a:gd name="T11" fmla="*/ 4 h 142"/>
                  <a:gd name="T12" fmla="*/ 13 w 62"/>
                  <a:gd name="T13" fmla="*/ 8 h 142"/>
                  <a:gd name="T14" fmla="*/ 10 w 62"/>
                  <a:gd name="T15" fmla="*/ 0 h 142"/>
                  <a:gd name="T16" fmla="*/ 3 w 62"/>
                  <a:gd name="T17" fmla="*/ 4 h 142"/>
                  <a:gd name="T18" fmla="*/ 10 w 62"/>
                  <a:gd name="T19"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42">
                    <a:moveTo>
                      <a:pt x="10" y="16"/>
                    </a:moveTo>
                    <a:lnTo>
                      <a:pt x="0" y="12"/>
                    </a:lnTo>
                    <a:lnTo>
                      <a:pt x="49" y="142"/>
                    </a:lnTo>
                    <a:lnTo>
                      <a:pt x="62" y="137"/>
                    </a:lnTo>
                    <a:lnTo>
                      <a:pt x="13" y="8"/>
                    </a:lnTo>
                    <a:lnTo>
                      <a:pt x="3" y="4"/>
                    </a:lnTo>
                    <a:lnTo>
                      <a:pt x="13" y="8"/>
                    </a:lnTo>
                    <a:lnTo>
                      <a:pt x="10" y="0"/>
                    </a:lnTo>
                    <a:lnTo>
                      <a:pt x="3" y="4"/>
                    </a:lnTo>
                    <a:lnTo>
                      <a:pt x="1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04" name="Freeform 344"/>
              <p:cNvSpPr>
                <a:spLocks/>
              </p:cNvSpPr>
              <p:nvPr/>
            </p:nvSpPr>
            <p:spPr bwMode="auto">
              <a:xfrm>
                <a:off x="1531" y="1775"/>
                <a:ext cx="19" cy="15"/>
              </a:xfrm>
              <a:custGeom>
                <a:avLst/>
                <a:gdLst>
                  <a:gd name="T0" fmla="*/ 3 w 39"/>
                  <a:gd name="T1" fmla="*/ 28 h 29"/>
                  <a:gd name="T2" fmla="*/ 7 w 39"/>
                  <a:gd name="T3" fmla="*/ 28 h 29"/>
                  <a:gd name="T4" fmla="*/ 39 w 39"/>
                  <a:gd name="T5" fmla="*/ 12 h 29"/>
                  <a:gd name="T6" fmla="*/ 32 w 39"/>
                  <a:gd name="T7" fmla="*/ 0 h 29"/>
                  <a:gd name="T8" fmla="*/ 0 w 39"/>
                  <a:gd name="T9" fmla="*/ 16 h 29"/>
                  <a:gd name="T10" fmla="*/ 3 w 39"/>
                  <a:gd name="T11" fmla="*/ 16 h 29"/>
                  <a:gd name="T12" fmla="*/ 3 w 39"/>
                  <a:gd name="T13" fmla="*/ 28 h 29"/>
                  <a:gd name="T14" fmla="*/ 4 w 39"/>
                  <a:gd name="T15" fmla="*/ 29 h 29"/>
                  <a:gd name="T16" fmla="*/ 7 w 39"/>
                  <a:gd name="T17" fmla="*/ 28 h 29"/>
                  <a:gd name="T18" fmla="*/ 3 w 39"/>
                  <a:gd name="T19"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9">
                    <a:moveTo>
                      <a:pt x="3" y="28"/>
                    </a:moveTo>
                    <a:lnTo>
                      <a:pt x="7" y="28"/>
                    </a:lnTo>
                    <a:lnTo>
                      <a:pt x="39" y="12"/>
                    </a:lnTo>
                    <a:lnTo>
                      <a:pt x="32" y="0"/>
                    </a:lnTo>
                    <a:lnTo>
                      <a:pt x="0" y="16"/>
                    </a:lnTo>
                    <a:lnTo>
                      <a:pt x="3" y="16"/>
                    </a:lnTo>
                    <a:lnTo>
                      <a:pt x="3" y="28"/>
                    </a:lnTo>
                    <a:lnTo>
                      <a:pt x="4" y="29"/>
                    </a:lnTo>
                    <a:lnTo>
                      <a:pt x="7" y="28"/>
                    </a:lnTo>
                    <a:lnTo>
                      <a:pt x="3"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05" name="Freeform 345"/>
              <p:cNvSpPr>
                <a:spLocks/>
              </p:cNvSpPr>
              <p:nvPr/>
            </p:nvSpPr>
            <p:spPr bwMode="auto">
              <a:xfrm>
                <a:off x="1497" y="1778"/>
                <a:ext cx="36" cy="11"/>
              </a:xfrm>
              <a:custGeom>
                <a:avLst/>
                <a:gdLst>
                  <a:gd name="T0" fmla="*/ 12 w 71"/>
                  <a:gd name="T1" fmla="*/ 12 h 23"/>
                  <a:gd name="T2" fmla="*/ 6 w 71"/>
                  <a:gd name="T3" fmla="*/ 15 h 23"/>
                  <a:gd name="T4" fmla="*/ 71 w 71"/>
                  <a:gd name="T5" fmla="*/ 23 h 23"/>
                  <a:gd name="T6" fmla="*/ 71 w 71"/>
                  <a:gd name="T7" fmla="*/ 11 h 23"/>
                  <a:gd name="T8" fmla="*/ 6 w 71"/>
                  <a:gd name="T9" fmla="*/ 1 h 23"/>
                  <a:gd name="T10" fmla="*/ 0 w 71"/>
                  <a:gd name="T11" fmla="*/ 5 h 23"/>
                  <a:gd name="T12" fmla="*/ 6 w 71"/>
                  <a:gd name="T13" fmla="*/ 1 h 23"/>
                  <a:gd name="T14" fmla="*/ 3 w 71"/>
                  <a:gd name="T15" fmla="*/ 0 h 23"/>
                  <a:gd name="T16" fmla="*/ 0 w 71"/>
                  <a:gd name="T17" fmla="*/ 5 h 23"/>
                  <a:gd name="T18" fmla="*/ 12 w 71"/>
                  <a:gd name="T19"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23">
                    <a:moveTo>
                      <a:pt x="12" y="12"/>
                    </a:moveTo>
                    <a:lnTo>
                      <a:pt x="6" y="15"/>
                    </a:lnTo>
                    <a:lnTo>
                      <a:pt x="71" y="23"/>
                    </a:lnTo>
                    <a:lnTo>
                      <a:pt x="71" y="11"/>
                    </a:lnTo>
                    <a:lnTo>
                      <a:pt x="6" y="1"/>
                    </a:lnTo>
                    <a:lnTo>
                      <a:pt x="0" y="5"/>
                    </a:lnTo>
                    <a:lnTo>
                      <a:pt x="6" y="1"/>
                    </a:lnTo>
                    <a:lnTo>
                      <a:pt x="3" y="0"/>
                    </a:lnTo>
                    <a:lnTo>
                      <a:pt x="0" y="5"/>
                    </a:lnTo>
                    <a:lnTo>
                      <a:pt x="1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06" name="Rectangle 346"/>
              <p:cNvSpPr>
                <a:spLocks noChangeArrowheads="1"/>
              </p:cNvSpPr>
              <p:nvPr/>
            </p:nvSpPr>
            <p:spPr bwMode="auto">
              <a:xfrm>
                <a:off x="909" y="1619"/>
                <a:ext cx="81" cy="117"/>
              </a:xfrm>
              <a:prstGeom prst="rect">
                <a:avLst/>
              </a:prstGeom>
              <a:solidFill>
                <a:srgbClr val="84CC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307" name="Freeform 347"/>
              <p:cNvSpPr>
                <a:spLocks/>
              </p:cNvSpPr>
              <p:nvPr/>
            </p:nvSpPr>
            <p:spPr bwMode="auto">
              <a:xfrm>
                <a:off x="909" y="1615"/>
                <a:ext cx="85" cy="8"/>
              </a:xfrm>
              <a:custGeom>
                <a:avLst/>
                <a:gdLst>
                  <a:gd name="T0" fmla="*/ 170 w 170"/>
                  <a:gd name="T1" fmla="*/ 6 h 14"/>
                  <a:gd name="T2" fmla="*/ 162 w 170"/>
                  <a:gd name="T3" fmla="*/ 0 h 14"/>
                  <a:gd name="T4" fmla="*/ 0 w 170"/>
                  <a:gd name="T5" fmla="*/ 0 h 14"/>
                  <a:gd name="T6" fmla="*/ 0 w 170"/>
                  <a:gd name="T7" fmla="*/ 14 h 14"/>
                  <a:gd name="T8" fmla="*/ 162 w 170"/>
                  <a:gd name="T9" fmla="*/ 14 h 14"/>
                  <a:gd name="T10" fmla="*/ 155 w 170"/>
                  <a:gd name="T11" fmla="*/ 6 h 14"/>
                  <a:gd name="T12" fmla="*/ 170 w 170"/>
                  <a:gd name="T13" fmla="*/ 6 h 14"/>
                  <a:gd name="T14" fmla="*/ 170 w 170"/>
                  <a:gd name="T15" fmla="*/ 0 h 14"/>
                  <a:gd name="T16" fmla="*/ 162 w 170"/>
                  <a:gd name="T17" fmla="*/ 0 h 14"/>
                  <a:gd name="T18" fmla="*/ 170 w 170"/>
                  <a:gd name="T19"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4">
                    <a:moveTo>
                      <a:pt x="170" y="6"/>
                    </a:moveTo>
                    <a:lnTo>
                      <a:pt x="162" y="0"/>
                    </a:lnTo>
                    <a:lnTo>
                      <a:pt x="0" y="0"/>
                    </a:lnTo>
                    <a:lnTo>
                      <a:pt x="0" y="14"/>
                    </a:lnTo>
                    <a:lnTo>
                      <a:pt x="162" y="14"/>
                    </a:lnTo>
                    <a:lnTo>
                      <a:pt x="155" y="6"/>
                    </a:lnTo>
                    <a:lnTo>
                      <a:pt x="170" y="6"/>
                    </a:lnTo>
                    <a:lnTo>
                      <a:pt x="170" y="0"/>
                    </a:lnTo>
                    <a:lnTo>
                      <a:pt x="162" y="0"/>
                    </a:lnTo>
                    <a:lnTo>
                      <a:pt x="17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08" name="Freeform 348"/>
              <p:cNvSpPr>
                <a:spLocks/>
              </p:cNvSpPr>
              <p:nvPr/>
            </p:nvSpPr>
            <p:spPr bwMode="auto">
              <a:xfrm>
                <a:off x="987" y="1619"/>
                <a:ext cx="7" cy="121"/>
              </a:xfrm>
              <a:custGeom>
                <a:avLst/>
                <a:gdLst>
                  <a:gd name="T0" fmla="*/ 7 w 15"/>
                  <a:gd name="T1" fmla="*/ 242 h 242"/>
                  <a:gd name="T2" fmla="*/ 15 w 15"/>
                  <a:gd name="T3" fmla="*/ 234 h 242"/>
                  <a:gd name="T4" fmla="*/ 15 w 15"/>
                  <a:gd name="T5" fmla="*/ 0 h 242"/>
                  <a:gd name="T6" fmla="*/ 0 w 15"/>
                  <a:gd name="T7" fmla="*/ 0 h 242"/>
                  <a:gd name="T8" fmla="*/ 0 w 15"/>
                  <a:gd name="T9" fmla="*/ 234 h 242"/>
                  <a:gd name="T10" fmla="*/ 7 w 15"/>
                  <a:gd name="T11" fmla="*/ 227 h 242"/>
                  <a:gd name="T12" fmla="*/ 7 w 15"/>
                  <a:gd name="T13" fmla="*/ 242 h 242"/>
                  <a:gd name="T14" fmla="*/ 15 w 15"/>
                  <a:gd name="T15" fmla="*/ 242 h 242"/>
                  <a:gd name="T16" fmla="*/ 15 w 15"/>
                  <a:gd name="T17" fmla="*/ 234 h 242"/>
                  <a:gd name="T18" fmla="*/ 7 w 15"/>
                  <a:gd name="T1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42">
                    <a:moveTo>
                      <a:pt x="7" y="242"/>
                    </a:moveTo>
                    <a:lnTo>
                      <a:pt x="15" y="234"/>
                    </a:lnTo>
                    <a:lnTo>
                      <a:pt x="15" y="0"/>
                    </a:lnTo>
                    <a:lnTo>
                      <a:pt x="0" y="0"/>
                    </a:lnTo>
                    <a:lnTo>
                      <a:pt x="0" y="234"/>
                    </a:lnTo>
                    <a:lnTo>
                      <a:pt x="7" y="227"/>
                    </a:lnTo>
                    <a:lnTo>
                      <a:pt x="7" y="242"/>
                    </a:lnTo>
                    <a:lnTo>
                      <a:pt x="15" y="242"/>
                    </a:lnTo>
                    <a:lnTo>
                      <a:pt x="15" y="234"/>
                    </a:lnTo>
                    <a:lnTo>
                      <a:pt x="7" y="2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09" name="Freeform 349"/>
              <p:cNvSpPr>
                <a:spLocks/>
              </p:cNvSpPr>
              <p:nvPr/>
            </p:nvSpPr>
            <p:spPr bwMode="auto">
              <a:xfrm>
                <a:off x="905" y="1732"/>
                <a:ext cx="85" cy="8"/>
              </a:xfrm>
              <a:custGeom>
                <a:avLst/>
                <a:gdLst>
                  <a:gd name="T0" fmla="*/ 0 w 169"/>
                  <a:gd name="T1" fmla="*/ 7 h 15"/>
                  <a:gd name="T2" fmla="*/ 7 w 169"/>
                  <a:gd name="T3" fmla="*/ 15 h 15"/>
                  <a:gd name="T4" fmla="*/ 169 w 169"/>
                  <a:gd name="T5" fmla="*/ 15 h 15"/>
                  <a:gd name="T6" fmla="*/ 169 w 169"/>
                  <a:gd name="T7" fmla="*/ 0 h 15"/>
                  <a:gd name="T8" fmla="*/ 7 w 169"/>
                  <a:gd name="T9" fmla="*/ 0 h 15"/>
                  <a:gd name="T10" fmla="*/ 15 w 169"/>
                  <a:gd name="T11" fmla="*/ 7 h 15"/>
                  <a:gd name="T12" fmla="*/ 0 w 169"/>
                  <a:gd name="T13" fmla="*/ 7 h 15"/>
                  <a:gd name="T14" fmla="*/ 0 w 169"/>
                  <a:gd name="T15" fmla="*/ 15 h 15"/>
                  <a:gd name="T16" fmla="*/ 7 w 169"/>
                  <a:gd name="T17" fmla="*/ 15 h 15"/>
                  <a:gd name="T18" fmla="*/ 0 w 169"/>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15">
                    <a:moveTo>
                      <a:pt x="0" y="7"/>
                    </a:moveTo>
                    <a:lnTo>
                      <a:pt x="7" y="15"/>
                    </a:lnTo>
                    <a:lnTo>
                      <a:pt x="169" y="15"/>
                    </a:lnTo>
                    <a:lnTo>
                      <a:pt x="169"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10" name="Freeform 350"/>
              <p:cNvSpPr>
                <a:spLocks/>
              </p:cNvSpPr>
              <p:nvPr/>
            </p:nvSpPr>
            <p:spPr bwMode="auto">
              <a:xfrm>
                <a:off x="905" y="1615"/>
                <a:ext cx="8" cy="121"/>
              </a:xfrm>
              <a:custGeom>
                <a:avLst/>
                <a:gdLst>
                  <a:gd name="T0" fmla="*/ 7 w 15"/>
                  <a:gd name="T1" fmla="*/ 0 h 240"/>
                  <a:gd name="T2" fmla="*/ 0 w 15"/>
                  <a:gd name="T3" fmla="*/ 6 h 240"/>
                  <a:gd name="T4" fmla="*/ 0 w 15"/>
                  <a:gd name="T5" fmla="*/ 240 h 240"/>
                  <a:gd name="T6" fmla="*/ 15 w 15"/>
                  <a:gd name="T7" fmla="*/ 240 h 240"/>
                  <a:gd name="T8" fmla="*/ 15 w 15"/>
                  <a:gd name="T9" fmla="*/ 6 h 240"/>
                  <a:gd name="T10" fmla="*/ 7 w 15"/>
                  <a:gd name="T11" fmla="*/ 14 h 240"/>
                  <a:gd name="T12" fmla="*/ 7 w 15"/>
                  <a:gd name="T13" fmla="*/ 0 h 240"/>
                  <a:gd name="T14" fmla="*/ 0 w 15"/>
                  <a:gd name="T15" fmla="*/ 0 h 240"/>
                  <a:gd name="T16" fmla="*/ 0 w 15"/>
                  <a:gd name="T17" fmla="*/ 6 h 240"/>
                  <a:gd name="T18" fmla="*/ 7 w 15"/>
                  <a:gd name="T1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40">
                    <a:moveTo>
                      <a:pt x="7" y="0"/>
                    </a:moveTo>
                    <a:lnTo>
                      <a:pt x="0" y="6"/>
                    </a:lnTo>
                    <a:lnTo>
                      <a:pt x="0" y="240"/>
                    </a:lnTo>
                    <a:lnTo>
                      <a:pt x="15" y="240"/>
                    </a:lnTo>
                    <a:lnTo>
                      <a:pt x="15" y="6"/>
                    </a:lnTo>
                    <a:lnTo>
                      <a:pt x="7" y="14"/>
                    </a:lnTo>
                    <a:lnTo>
                      <a:pt x="7" y="0"/>
                    </a:lnTo>
                    <a:lnTo>
                      <a:pt x="0" y="0"/>
                    </a:lnTo>
                    <a:lnTo>
                      <a:pt x="0" y="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11" name="Rectangle 351"/>
              <p:cNvSpPr>
                <a:spLocks noChangeArrowheads="1"/>
              </p:cNvSpPr>
              <p:nvPr/>
            </p:nvSpPr>
            <p:spPr bwMode="auto">
              <a:xfrm>
                <a:off x="909" y="1747"/>
                <a:ext cx="81" cy="105"/>
              </a:xfrm>
              <a:prstGeom prst="rect">
                <a:avLst/>
              </a:prstGeom>
              <a:solidFill>
                <a:srgbClr val="84CC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312" name="Freeform 352"/>
              <p:cNvSpPr>
                <a:spLocks/>
              </p:cNvSpPr>
              <p:nvPr/>
            </p:nvSpPr>
            <p:spPr bwMode="auto">
              <a:xfrm>
                <a:off x="909" y="1743"/>
                <a:ext cx="85" cy="8"/>
              </a:xfrm>
              <a:custGeom>
                <a:avLst/>
                <a:gdLst>
                  <a:gd name="T0" fmla="*/ 170 w 170"/>
                  <a:gd name="T1" fmla="*/ 8 h 16"/>
                  <a:gd name="T2" fmla="*/ 162 w 170"/>
                  <a:gd name="T3" fmla="*/ 0 h 16"/>
                  <a:gd name="T4" fmla="*/ 0 w 170"/>
                  <a:gd name="T5" fmla="*/ 0 h 16"/>
                  <a:gd name="T6" fmla="*/ 0 w 170"/>
                  <a:gd name="T7" fmla="*/ 16 h 16"/>
                  <a:gd name="T8" fmla="*/ 162 w 170"/>
                  <a:gd name="T9" fmla="*/ 16 h 16"/>
                  <a:gd name="T10" fmla="*/ 155 w 170"/>
                  <a:gd name="T11" fmla="*/ 8 h 16"/>
                  <a:gd name="T12" fmla="*/ 170 w 170"/>
                  <a:gd name="T13" fmla="*/ 8 h 16"/>
                  <a:gd name="T14" fmla="*/ 170 w 170"/>
                  <a:gd name="T15" fmla="*/ 0 h 16"/>
                  <a:gd name="T16" fmla="*/ 162 w 170"/>
                  <a:gd name="T17" fmla="*/ 0 h 16"/>
                  <a:gd name="T18" fmla="*/ 170 w 170"/>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6">
                    <a:moveTo>
                      <a:pt x="170" y="8"/>
                    </a:moveTo>
                    <a:lnTo>
                      <a:pt x="162" y="0"/>
                    </a:lnTo>
                    <a:lnTo>
                      <a:pt x="0" y="0"/>
                    </a:lnTo>
                    <a:lnTo>
                      <a:pt x="0" y="16"/>
                    </a:lnTo>
                    <a:lnTo>
                      <a:pt x="162" y="16"/>
                    </a:lnTo>
                    <a:lnTo>
                      <a:pt x="155" y="8"/>
                    </a:lnTo>
                    <a:lnTo>
                      <a:pt x="170" y="8"/>
                    </a:lnTo>
                    <a:lnTo>
                      <a:pt x="170" y="0"/>
                    </a:lnTo>
                    <a:lnTo>
                      <a:pt x="162" y="0"/>
                    </a:lnTo>
                    <a:lnTo>
                      <a:pt x="17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13" name="Freeform 353"/>
              <p:cNvSpPr>
                <a:spLocks/>
              </p:cNvSpPr>
              <p:nvPr/>
            </p:nvSpPr>
            <p:spPr bwMode="auto">
              <a:xfrm>
                <a:off x="987" y="1747"/>
                <a:ext cx="7" cy="109"/>
              </a:xfrm>
              <a:custGeom>
                <a:avLst/>
                <a:gdLst>
                  <a:gd name="T0" fmla="*/ 7 w 15"/>
                  <a:gd name="T1" fmla="*/ 219 h 219"/>
                  <a:gd name="T2" fmla="*/ 15 w 15"/>
                  <a:gd name="T3" fmla="*/ 211 h 219"/>
                  <a:gd name="T4" fmla="*/ 15 w 15"/>
                  <a:gd name="T5" fmla="*/ 0 h 219"/>
                  <a:gd name="T6" fmla="*/ 0 w 15"/>
                  <a:gd name="T7" fmla="*/ 0 h 219"/>
                  <a:gd name="T8" fmla="*/ 0 w 15"/>
                  <a:gd name="T9" fmla="*/ 211 h 219"/>
                  <a:gd name="T10" fmla="*/ 7 w 15"/>
                  <a:gd name="T11" fmla="*/ 204 h 219"/>
                  <a:gd name="T12" fmla="*/ 7 w 15"/>
                  <a:gd name="T13" fmla="*/ 219 h 219"/>
                  <a:gd name="T14" fmla="*/ 15 w 15"/>
                  <a:gd name="T15" fmla="*/ 219 h 219"/>
                  <a:gd name="T16" fmla="*/ 15 w 15"/>
                  <a:gd name="T17" fmla="*/ 211 h 219"/>
                  <a:gd name="T18" fmla="*/ 7 w 15"/>
                  <a:gd name="T19"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9">
                    <a:moveTo>
                      <a:pt x="7" y="219"/>
                    </a:moveTo>
                    <a:lnTo>
                      <a:pt x="15" y="211"/>
                    </a:lnTo>
                    <a:lnTo>
                      <a:pt x="15" y="0"/>
                    </a:lnTo>
                    <a:lnTo>
                      <a:pt x="0" y="0"/>
                    </a:lnTo>
                    <a:lnTo>
                      <a:pt x="0" y="211"/>
                    </a:lnTo>
                    <a:lnTo>
                      <a:pt x="7" y="204"/>
                    </a:lnTo>
                    <a:lnTo>
                      <a:pt x="7" y="219"/>
                    </a:lnTo>
                    <a:lnTo>
                      <a:pt x="15" y="219"/>
                    </a:lnTo>
                    <a:lnTo>
                      <a:pt x="15" y="211"/>
                    </a:lnTo>
                    <a:lnTo>
                      <a:pt x="7" y="2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14" name="Freeform 354"/>
              <p:cNvSpPr>
                <a:spLocks/>
              </p:cNvSpPr>
              <p:nvPr/>
            </p:nvSpPr>
            <p:spPr bwMode="auto">
              <a:xfrm>
                <a:off x="905" y="1848"/>
                <a:ext cx="85" cy="8"/>
              </a:xfrm>
              <a:custGeom>
                <a:avLst/>
                <a:gdLst>
                  <a:gd name="T0" fmla="*/ 0 w 169"/>
                  <a:gd name="T1" fmla="*/ 7 h 15"/>
                  <a:gd name="T2" fmla="*/ 7 w 169"/>
                  <a:gd name="T3" fmla="*/ 15 h 15"/>
                  <a:gd name="T4" fmla="*/ 169 w 169"/>
                  <a:gd name="T5" fmla="*/ 15 h 15"/>
                  <a:gd name="T6" fmla="*/ 169 w 169"/>
                  <a:gd name="T7" fmla="*/ 0 h 15"/>
                  <a:gd name="T8" fmla="*/ 7 w 169"/>
                  <a:gd name="T9" fmla="*/ 0 h 15"/>
                  <a:gd name="T10" fmla="*/ 15 w 169"/>
                  <a:gd name="T11" fmla="*/ 7 h 15"/>
                  <a:gd name="T12" fmla="*/ 0 w 169"/>
                  <a:gd name="T13" fmla="*/ 7 h 15"/>
                  <a:gd name="T14" fmla="*/ 0 w 169"/>
                  <a:gd name="T15" fmla="*/ 15 h 15"/>
                  <a:gd name="T16" fmla="*/ 7 w 169"/>
                  <a:gd name="T17" fmla="*/ 15 h 15"/>
                  <a:gd name="T18" fmla="*/ 0 w 169"/>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15">
                    <a:moveTo>
                      <a:pt x="0" y="7"/>
                    </a:moveTo>
                    <a:lnTo>
                      <a:pt x="7" y="15"/>
                    </a:lnTo>
                    <a:lnTo>
                      <a:pt x="169" y="15"/>
                    </a:lnTo>
                    <a:lnTo>
                      <a:pt x="169"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15" name="Freeform 355"/>
              <p:cNvSpPr>
                <a:spLocks/>
              </p:cNvSpPr>
              <p:nvPr/>
            </p:nvSpPr>
            <p:spPr bwMode="auto">
              <a:xfrm>
                <a:off x="905" y="1743"/>
                <a:ext cx="8" cy="109"/>
              </a:xfrm>
              <a:custGeom>
                <a:avLst/>
                <a:gdLst>
                  <a:gd name="T0" fmla="*/ 7 w 15"/>
                  <a:gd name="T1" fmla="*/ 0 h 219"/>
                  <a:gd name="T2" fmla="*/ 0 w 15"/>
                  <a:gd name="T3" fmla="*/ 8 h 219"/>
                  <a:gd name="T4" fmla="*/ 0 w 15"/>
                  <a:gd name="T5" fmla="*/ 219 h 219"/>
                  <a:gd name="T6" fmla="*/ 15 w 15"/>
                  <a:gd name="T7" fmla="*/ 219 h 219"/>
                  <a:gd name="T8" fmla="*/ 15 w 15"/>
                  <a:gd name="T9" fmla="*/ 8 h 219"/>
                  <a:gd name="T10" fmla="*/ 7 w 15"/>
                  <a:gd name="T11" fmla="*/ 16 h 219"/>
                  <a:gd name="T12" fmla="*/ 7 w 15"/>
                  <a:gd name="T13" fmla="*/ 0 h 219"/>
                  <a:gd name="T14" fmla="*/ 0 w 15"/>
                  <a:gd name="T15" fmla="*/ 0 h 219"/>
                  <a:gd name="T16" fmla="*/ 0 w 15"/>
                  <a:gd name="T17" fmla="*/ 8 h 219"/>
                  <a:gd name="T18" fmla="*/ 7 w 15"/>
                  <a:gd name="T19"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9">
                    <a:moveTo>
                      <a:pt x="7" y="0"/>
                    </a:moveTo>
                    <a:lnTo>
                      <a:pt x="0" y="8"/>
                    </a:lnTo>
                    <a:lnTo>
                      <a:pt x="0" y="219"/>
                    </a:lnTo>
                    <a:lnTo>
                      <a:pt x="15" y="219"/>
                    </a:lnTo>
                    <a:lnTo>
                      <a:pt x="15" y="8"/>
                    </a:lnTo>
                    <a:lnTo>
                      <a:pt x="7" y="16"/>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16" name="Rectangle 356"/>
              <p:cNvSpPr>
                <a:spLocks noChangeArrowheads="1"/>
              </p:cNvSpPr>
              <p:nvPr/>
            </p:nvSpPr>
            <p:spPr bwMode="auto">
              <a:xfrm>
                <a:off x="802" y="1805"/>
                <a:ext cx="259" cy="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317" name="Freeform 357"/>
              <p:cNvSpPr>
                <a:spLocks/>
              </p:cNvSpPr>
              <p:nvPr/>
            </p:nvSpPr>
            <p:spPr bwMode="auto">
              <a:xfrm>
                <a:off x="802" y="1802"/>
                <a:ext cx="262" cy="7"/>
              </a:xfrm>
              <a:custGeom>
                <a:avLst/>
                <a:gdLst>
                  <a:gd name="T0" fmla="*/ 526 w 526"/>
                  <a:gd name="T1" fmla="*/ 7 h 15"/>
                  <a:gd name="T2" fmla="*/ 519 w 526"/>
                  <a:gd name="T3" fmla="*/ 0 h 15"/>
                  <a:gd name="T4" fmla="*/ 0 w 526"/>
                  <a:gd name="T5" fmla="*/ 0 h 15"/>
                  <a:gd name="T6" fmla="*/ 0 w 526"/>
                  <a:gd name="T7" fmla="*/ 15 h 15"/>
                  <a:gd name="T8" fmla="*/ 519 w 526"/>
                  <a:gd name="T9" fmla="*/ 15 h 15"/>
                  <a:gd name="T10" fmla="*/ 511 w 526"/>
                  <a:gd name="T11" fmla="*/ 7 h 15"/>
                  <a:gd name="T12" fmla="*/ 526 w 526"/>
                  <a:gd name="T13" fmla="*/ 7 h 15"/>
                  <a:gd name="T14" fmla="*/ 526 w 526"/>
                  <a:gd name="T15" fmla="*/ 0 h 15"/>
                  <a:gd name="T16" fmla="*/ 519 w 526"/>
                  <a:gd name="T17" fmla="*/ 0 h 15"/>
                  <a:gd name="T18" fmla="*/ 526 w 52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6" h="15">
                    <a:moveTo>
                      <a:pt x="526" y="7"/>
                    </a:moveTo>
                    <a:lnTo>
                      <a:pt x="519" y="0"/>
                    </a:lnTo>
                    <a:lnTo>
                      <a:pt x="0" y="0"/>
                    </a:lnTo>
                    <a:lnTo>
                      <a:pt x="0" y="15"/>
                    </a:lnTo>
                    <a:lnTo>
                      <a:pt x="519" y="15"/>
                    </a:lnTo>
                    <a:lnTo>
                      <a:pt x="511" y="7"/>
                    </a:lnTo>
                    <a:lnTo>
                      <a:pt x="526" y="7"/>
                    </a:lnTo>
                    <a:lnTo>
                      <a:pt x="526" y="0"/>
                    </a:lnTo>
                    <a:lnTo>
                      <a:pt x="519" y="0"/>
                    </a:lnTo>
                    <a:lnTo>
                      <a:pt x="52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18" name="Freeform 358"/>
              <p:cNvSpPr>
                <a:spLocks/>
              </p:cNvSpPr>
              <p:nvPr/>
            </p:nvSpPr>
            <p:spPr bwMode="auto">
              <a:xfrm>
                <a:off x="1057" y="1805"/>
                <a:ext cx="7" cy="17"/>
              </a:xfrm>
              <a:custGeom>
                <a:avLst/>
                <a:gdLst>
                  <a:gd name="T0" fmla="*/ 8 w 15"/>
                  <a:gd name="T1" fmla="*/ 33 h 33"/>
                  <a:gd name="T2" fmla="*/ 15 w 15"/>
                  <a:gd name="T3" fmla="*/ 26 h 33"/>
                  <a:gd name="T4" fmla="*/ 15 w 15"/>
                  <a:gd name="T5" fmla="*/ 0 h 33"/>
                  <a:gd name="T6" fmla="*/ 0 w 15"/>
                  <a:gd name="T7" fmla="*/ 0 h 33"/>
                  <a:gd name="T8" fmla="*/ 0 w 15"/>
                  <a:gd name="T9" fmla="*/ 26 h 33"/>
                  <a:gd name="T10" fmla="*/ 8 w 15"/>
                  <a:gd name="T11" fmla="*/ 18 h 33"/>
                  <a:gd name="T12" fmla="*/ 8 w 15"/>
                  <a:gd name="T13" fmla="*/ 33 h 33"/>
                  <a:gd name="T14" fmla="*/ 15 w 15"/>
                  <a:gd name="T15" fmla="*/ 33 h 33"/>
                  <a:gd name="T16" fmla="*/ 15 w 15"/>
                  <a:gd name="T17" fmla="*/ 26 h 33"/>
                  <a:gd name="T18" fmla="*/ 8 w 15"/>
                  <a:gd name="T1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33">
                    <a:moveTo>
                      <a:pt x="8" y="33"/>
                    </a:moveTo>
                    <a:lnTo>
                      <a:pt x="15" y="26"/>
                    </a:lnTo>
                    <a:lnTo>
                      <a:pt x="15" y="0"/>
                    </a:lnTo>
                    <a:lnTo>
                      <a:pt x="0" y="0"/>
                    </a:lnTo>
                    <a:lnTo>
                      <a:pt x="0" y="26"/>
                    </a:lnTo>
                    <a:lnTo>
                      <a:pt x="8" y="18"/>
                    </a:lnTo>
                    <a:lnTo>
                      <a:pt x="8" y="33"/>
                    </a:lnTo>
                    <a:lnTo>
                      <a:pt x="15" y="33"/>
                    </a:lnTo>
                    <a:lnTo>
                      <a:pt x="15" y="26"/>
                    </a:lnTo>
                    <a:lnTo>
                      <a:pt x="8"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19" name="Freeform 359"/>
              <p:cNvSpPr>
                <a:spLocks/>
              </p:cNvSpPr>
              <p:nvPr/>
            </p:nvSpPr>
            <p:spPr bwMode="auto">
              <a:xfrm>
                <a:off x="798" y="1815"/>
                <a:ext cx="263" cy="7"/>
              </a:xfrm>
              <a:custGeom>
                <a:avLst/>
                <a:gdLst>
                  <a:gd name="T0" fmla="*/ 0 w 527"/>
                  <a:gd name="T1" fmla="*/ 8 h 15"/>
                  <a:gd name="T2" fmla="*/ 8 w 527"/>
                  <a:gd name="T3" fmla="*/ 15 h 15"/>
                  <a:gd name="T4" fmla="*/ 527 w 527"/>
                  <a:gd name="T5" fmla="*/ 15 h 15"/>
                  <a:gd name="T6" fmla="*/ 527 w 527"/>
                  <a:gd name="T7" fmla="*/ 0 h 15"/>
                  <a:gd name="T8" fmla="*/ 8 w 527"/>
                  <a:gd name="T9" fmla="*/ 0 h 15"/>
                  <a:gd name="T10" fmla="*/ 15 w 527"/>
                  <a:gd name="T11" fmla="*/ 8 h 15"/>
                  <a:gd name="T12" fmla="*/ 0 w 527"/>
                  <a:gd name="T13" fmla="*/ 8 h 15"/>
                  <a:gd name="T14" fmla="*/ 0 w 527"/>
                  <a:gd name="T15" fmla="*/ 15 h 15"/>
                  <a:gd name="T16" fmla="*/ 8 w 527"/>
                  <a:gd name="T17" fmla="*/ 15 h 15"/>
                  <a:gd name="T18" fmla="*/ 0 w 527"/>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7" h="15">
                    <a:moveTo>
                      <a:pt x="0" y="8"/>
                    </a:moveTo>
                    <a:lnTo>
                      <a:pt x="8" y="15"/>
                    </a:lnTo>
                    <a:lnTo>
                      <a:pt x="527" y="15"/>
                    </a:lnTo>
                    <a:lnTo>
                      <a:pt x="527"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20" name="Freeform 360"/>
              <p:cNvSpPr>
                <a:spLocks/>
              </p:cNvSpPr>
              <p:nvPr/>
            </p:nvSpPr>
            <p:spPr bwMode="auto">
              <a:xfrm>
                <a:off x="798" y="1802"/>
                <a:ext cx="7" cy="17"/>
              </a:xfrm>
              <a:custGeom>
                <a:avLst/>
                <a:gdLst>
                  <a:gd name="T0" fmla="*/ 8 w 15"/>
                  <a:gd name="T1" fmla="*/ 0 h 33"/>
                  <a:gd name="T2" fmla="*/ 0 w 15"/>
                  <a:gd name="T3" fmla="*/ 7 h 33"/>
                  <a:gd name="T4" fmla="*/ 0 w 15"/>
                  <a:gd name="T5" fmla="*/ 33 h 33"/>
                  <a:gd name="T6" fmla="*/ 15 w 15"/>
                  <a:gd name="T7" fmla="*/ 33 h 33"/>
                  <a:gd name="T8" fmla="*/ 15 w 15"/>
                  <a:gd name="T9" fmla="*/ 7 h 33"/>
                  <a:gd name="T10" fmla="*/ 8 w 15"/>
                  <a:gd name="T11" fmla="*/ 15 h 33"/>
                  <a:gd name="T12" fmla="*/ 8 w 15"/>
                  <a:gd name="T13" fmla="*/ 0 h 33"/>
                  <a:gd name="T14" fmla="*/ 0 w 15"/>
                  <a:gd name="T15" fmla="*/ 0 h 33"/>
                  <a:gd name="T16" fmla="*/ 0 w 15"/>
                  <a:gd name="T17" fmla="*/ 7 h 33"/>
                  <a:gd name="T18" fmla="*/ 8 w 15"/>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33">
                    <a:moveTo>
                      <a:pt x="8" y="0"/>
                    </a:moveTo>
                    <a:lnTo>
                      <a:pt x="0" y="7"/>
                    </a:lnTo>
                    <a:lnTo>
                      <a:pt x="0" y="33"/>
                    </a:lnTo>
                    <a:lnTo>
                      <a:pt x="15" y="33"/>
                    </a:lnTo>
                    <a:lnTo>
                      <a:pt x="15" y="7"/>
                    </a:lnTo>
                    <a:lnTo>
                      <a:pt x="8" y="15"/>
                    </a:lnTo>
                    <a:lnTo>
                      <a:pt x="8" y="0"/>
                    </a:lnTo>
                    <a:lnTo>
                      <a:pt x="0" y="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21" name="Rectangle 361"/>
              <p:cNvSpPr>
                <a:spLocks noChangeArrowheads="1"/>
              </p:cNvSpPr>
              <p:nvPr/>
            </p:nvSpPr>
            <p:spPr bwMode="auto">
              <a:xfrm>
                <a:off x="1033" y="1815"/>
                <a:ext cx="17"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322" name="Freeform 362"/>
              <p:cNvSpPr>
                <a:spLocks/>
              </p:cNvSpPr>
              <p:nvPr/>
            </p:nvSpPr>
            <p:spPr bwMode="auto">
              <a:xfrm>
                <a:off x="1033" y="1811"/>
                <a:ext cx="20" cy="8"/>
              </a:xfrm>
              <a:custGeom>
                <a:avLst/>
                <a:gdLst>
                  <a:gd name="T0" fmla="*/ 42 w 42"/>
                  <a:gd name="T1" fmla="*/ 7 h 15"/>
                  <a:gd name="T2" fmla="*/ 35 w 42"/>
                  <a:gd name="T3" fmla="*/ 0 h 15"/>
                  <a:gd name="T4" fmla="*/ 0 w 42"/>
                  <a:gd name="T5" fmla="*/ 0 h 15"/>
                  <a:gd name="T6" fmla="*/ 0 w 42"/>
                  <a:gd name="T7" fmla="*/ 15 h 15"/>
                  <a:gd name="T8" fmla="*/ 35 w 42"/>
                  <a:gd name="T9" fmla="*/ 15 h 15"/>
                  <a:gd name="T10" fmla="*/ 27 w 42"/>
                  <a:gd name="T11" fmla="*/ 7 h 15"/>
                  <a:gd name="T12" fmla="*/ 42 w 42"/>
                  <a:gd name="T13" fmla="*/ 7 h 15"/>
                  <a:gd name="T14" fmla="*/ 42 w 42"/>
                  <a:gd name="T15" fmla="*/ 0 h 15"/>
                  <a:gd name="T16" fmla="*/ 35 w 42"/>
                  <a:gd name="T17" fmla="*/ 0 h 15"/>
                  <a:gd name="T18" fmla="*/ 42 w 4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7"/>
                    </a:moveTo>
                    <a:lnTo>
                      <a:pt x="35" y="0"/>
                    </a:lnTo>
                    <a:lnTo>
                      <a:pt x="0" y="0"/>
                    </a:lnTo>
                    <a:lnTo>
                      <a:pt x="0" y="15"/>
                    </a:lnTo>
                    <a:lnTo>
                      <a:pt x="35" y="15"/>
                    </a:lnTo>
                    <a:lnTo>
                      <a:pt x="27" y="7"/>
                    </a:lnTo>
                    <a:lnTo>
                      <a:pt x="42" y="7"/>
                    </a:lnTo>
                    <a:lnTo>
                      <a:pt x="42" y="0"/>
                    </a:lnTo>
                    <a:lnTo>
                      <a:pt x="35" y="0"/>
                    </a:lnTo>
                    <a:lnTo>
                      <a:pt x="4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23" name="Freeform 363"/>
              <p:cNvSpPr>
                <a:spLocks/>
              </p:cNvSpPr>
              <p:nvPr/>
            </p:nvSpPr>
            <p:spPr bwMode="auto">
              <a:xfrm>
                <a:off x="1046" y="1815"/>
                <a:ext cx="7" cy="99"/>
              </a:xfrm>
              <a:custGeom>
                <a:avLst/>
                <a:gdLst>
                  <a:gd name="T0" fmla="*/ 8 w 15"/>
                  <a:gd name="T1" fmla="*/ 198 h 198"/>
                  <a:gd name="T2" fmla="*/ 15 w 15"/>
                  <a:gd name="T3" fmla="*/ 191 h 198"/>
                  <a:gd name="T4" fmla="*/ 15 w 15"/>
                  <a:gd name="T5" fmla="*/ 0 h 198"/>
                  <a:gd name="T6" fmla="*/ 0 w 15"/>
                  <a:gd name="T7" fmla="*/ 0 h 198"/>
                  <a:gd name="T8" fmla="*/ 0 w 15"/>
                  <a:gd name="T9" fmla="*/ 191 h 198"/>
                  <a:gd name="T10" fmla="*/ 8 w 15"/>
                  <a:gd name="T11" fmla="*/ 183 h 198"/>
                  <a:gd name="T12" fmla="*/ 8 w 15"/>
                  <a:gd name="T13" fmla="*/ 198 h 198"/>
                  <a:gd name="T14" fmla="*/ 15 w 15"/>
                  <a:gd name="T15" fmla="*/ 198 h 198"/>
                  <a:gd name="T16" fmla="*/ 15 w 15"/>
                  <a:gd name="T17" fmla="*/ 191 h 198"/>
                  <a:gd name="T18" fmla="*/ 8 w 15"/>
                  <a:gd name="T1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8">
                    <a:moveTo>
                      <a:pt x="8" y="198"/>
                    </a:moveTo>
                    <a:lnTo>
                      <a:pt x="15" y="191"/>
                    </a:lnTo>
                    <a:lnTo>
                      <a:pt x="15" y="0"/>
                    </a:lnTo>
                    <a:lnTo>
                      <a:pt x="0" y="0"/>
                    </a:lnTo>
                    <a:lnTo>
                      <a:pt x="0" y="191"/>
                    </a:lnTo>
                    <a:lnTo>
                      <a:pt x="8" y="183"/>
                    </a:lnTo>
                    <a:lnTo>
                      <a:pt x="8" y="198"/>
                    </a:lnTo>
                    <a:lnTo>
                      <a:pt x="15" y="198"/>
                    </a:lnTo>
                    <a:lnTo>
                      <a:pt x="15" y="191"/>
                    </a:lnTo>
                    <a:lnTo>
                      <a:pt x="8" y="1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24" name="Freeform 364"/>
              <p:cNvSpPr>
                <a:spLocks/>
              </p:cNvSpPr>
              <p:nvPr/>
            </p:nvSpPr>
            <p:spPr bwMode="auto">
              <a:xfrm>
                <a:off x="1029" y="1906"/>
                <a:ext cx="21" cy="8"/>
              </a:xfrm>
              <a:custGeom>
                <a:avLst/>
                <a:gdLst>
                  <a:gd name="T0" fmla="*/ 0 w 43"/>
                  <a:gd name="T1" fmla="*/ 8 h 15"/>
                  <a:gd name="T2" fmla="*/ 8 w 43"/>
                  <a:gd name="T3" fmla="*/ 15 h 15"/>
                  <a:gd name="T4" fmla="*/ 43 w 43"/>
                  <a:gd name="T5" fmla="*/ 15 h 15"/>
                  <a:gd name="T6" fmla="*/ 43 w 43"/>
                  <a:gd name="T7" fmla="*/ 0 h 15"/>
                  <a:gd name="T8" fmla="*/ 8 w 43"/>
                  <a:gd name="T9" fmla="*/ 0 h 15"/>
                  <a:gd name="T10" fmla="*/ 15 w 43"/>
                  <a:gd name="T11" fmla="*/ 8 h 15"/>
                  <a:gd name="T12" fmla="*/ 0 w 43"/>
                  <a:gd name="T13" fmla="*/ 8 h 15"/>
                  <a:gd name="T14" fmla="*/ 0 w 43"/>
                  <a:gd name="T15" fmla="*/ 15 h 15"/>
                  <a:gd name="T16" fmla="*/ 8 w 43"/>
                  <a:gd name="T17" fmla="*/ 15 h 15"/>
                  <a:gd name="T18" fmla="*/ 0 w 43"/>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5">
                    <a:moveTo>
                      <a:pt x="0" y="8"/>
                    </a:moveTo>
                    <a:lnTo>
                      <a:pt x="8" y="15"/>
                    </a:lnTo>
                    <a:lnTo>
                      <a:pt x="43" y="15"/>
                    </a:lnTo>
                    <a:lnTo>
                      <a:pt x="43"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25" name="Freeform 365"/>
              <p:cNvSpPr>
                <a:spLocks/>
              </p:cNvSpPr>
              <p:nvPr/>
            </p:nvSpPr>
            <p:spPr bwMode="auto">
              <a:xfrm>
                <a:off x="1029" y="1811"/>
                <a:ext cx="7" cy="99"/>
              </a:xfrm>
              <a:custGeom>
                <a:avLst/>
                <a:gdLst>
                  <a:gd name="T0" fmla="*/ 8 w 15"/>
                  <a:gd name="T1" fmla="*/ 0 h 198"/>
                  <a:gd name="T2" fmla="*/ 0 w 15"/>
                  <a:gd name="T3" fmla="*/ 7 h 198"/>
                  <a:gd name="T4" fmla="*/ 0 w 15"/>
                  <a:gd name="T5" fmla="*/ 198 h 198"/>
                  <a:gd name="T6" fmla="*/ 15 w 15"/>
                  <a:gd name="T7" fmla="*/ 198 h 198"/>
                  <a:gd name="T8" fmla="*/ 15 w 15"/>
                  <a:gd name="T9" fmla="*/ 7 h 198"/>
                  <a:gd name="T10" fmla="*/ 8 w 15"/>
                  <a:gd name="T11" fmla="*/ 15 h 198"/>
                  <a:gd name="T12" fmla="*/ 8 w 15"/>
                  <a:gd name="T13" fmla="*/ 0 h 198"/>
                  <a:gd name="T14" fmla="*/ 0 w 15"/>
                  <a:gd name="T15" fmla="*/ 0 h 198"/>
                  <a:gd name="T16" fmla="*/ 0 w 15"/>
                  <a:gd name="T17" fmla="*/ 7 h 198"/>
                  <a:gd name="T18" fmla="*/ 8 w 15"/>
                  <a:gd name="T19"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8">
                    <a:moveTo>
                      <a:pt x="8" y="0"/>
                    </a:moveTo>
                    <a:lnTo>
                      <a:pt x="0" y="7"/>
                    </a:lnTo>
                    <a:lnTo>
                      <a:pt x="0" y="198"/>
                    </a:lnTo>
                    <a:lnTo>
                      <a:pt x="15" y="198"/>
                    </a:lnTo>
                    <a:lnTo>
                      <a:pt x="15" y="7"/>
                    </a:lnTo>
                    <a:lnTo>
                      <a:pt x="8" y="15"/>
                    </a:lnTo>
                    <a:lnTo>
                      <a:pt x="8" y="0"/>
                    </a:lnTo>
                    <a:lnTo>
                      <a:pt x="0" y="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26" name="Rectangle 366"/>
              <p:cNvSpPr>
                <a:spLocks noChangeArrowheads="1"/>
              </p:cNvSpPr>
              <p:nvPr/>
            </p:nvSpPr>
            <p:spPr bwMode="auto">
              <a:xfrm>
                <a:off x="1002" y="1816"/>
                <a:ext cx="16"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327" name="Freeform 367"/>
              <p:cNvSpPr>
                <a:spLocks/>
              </p:cNvSpPr>
              <p:nvPr/>
            </p:nvSpPr>
            <p:spPr bwMode="auto">
              <a:xfrm>
                <a:off x="1002" y="1813"/>
                <a:ext cx="20" cy="7"/>
              </a:xfrm>
              <a:custGeom>
                <a:avLst/>
                <a:gdLst>
                  <a:gd name="T0" fmla="*/ 41 w 41"/>
                  <a:gd name="T1" fmla="*/ 6 h 15"/>
                  <a:gd name="T2" fmla="*/ 33 w 41"/>
                  <a:gd name="T3" fmla="*/ 0 h 15"/>
                  <a:gd name="T4" fmla="*/ 0 w 41"/>
                  <a:gd name="T5" fmla="*/ 0 h 15"/>
                  <a:gd name="T6" fmla="*/ 0 w 41"/>
                  <a:gd name="T7" fmla="*/ 15 h 15"/>
                  <a:gd name="T8" fmla="*/ 33 w 41"/>
                  <a:gd name="T9" fmla="*/ 15 h 15"/>
                  <a:gd name="T10" fmla="*/ 27 w 41"/>
                  <a:gd name="T11" fmla="*/ 6 h 15"/>
                  <a:gd name="T12" fmla="*/ 41 w 41"/>
                  <a:gd name="T13" fmla="*/ 6 h 15"/>
                  <a:gd name="T14" fmla="*/ 41 w 41"/>
                  <a:gd name="T15" fmla="*/ 0 h 15"/>
                  <a:gd name="T16" fmla="*/ 33 w 41"/>
                  <a:gd name="T17" fmla="*/ 0 h 15"/>
                  <a:gd name="T18" fmla="*/ 41 w 41"/>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6"/>
                    </a:moveTo>
                    <a:lnTo>
                      <a:pt x="33" y="0"/>
                    </a:lnTo>
                    <a:lnTo>
                      <a:pt x="0" y="0"/>
                    </a:lnTo>
                    <a:lnTo>
                      <a:pt x="0" y="15"/>
                    </a:lnTo>
                    <a:lnTo>
                      <a:pt x="33" y="15"/>
                    </a:lnTo>
                    <a:lnTo>
                      <a:pt x="27" y="6"/>
                    </a:lnTo>
                    <a:lnTo>
                      <a:pt x="41" y="6"/>
                    </a:lnTo>
                    <a:lnTo>
                      <a:pt x="41" y="0"/>
                    </a:lnTo>
                    <a:lnTo>
                      <a:pt x="33" y="0"/>
                    </a:lnTo>
                    <a:lnTo>
                      <a:pt x="4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28" name="Freeform 368"/>
              <p:cNvSpPr>
                <a:spLocks/>
              </p:cNvSpPr>
              <p:nvPr/>
            </p:nvSpPr>
            <p:spPr bwMode="auto">
              <a:xfrm>
                <a:off x="1015" y="1816"/>
                <a:ext cx="7" cy="97"/>
              </a:xfrm>
              <a:custGeom>
                <a:avLst/>
                <a:gdLst>
                  <a:gd name="T0" fmla="*/ 6 w 14"/>
                  <a:gd name="T1" fmla="*/ 194 h 194"/>
                  <a:gd name="T2" fmla="*/ 14 w 14"/>
                  <a:gd name="T3" fmla="*/ 187 h 194"/>
                  <a:gd name="T4" fmla="*/ 14 w 14"/>
                  <a:gd name="T5" fmla="*/ 0 h 194"/>
                  <a:gd name="T6" fmla="*/ 0 w 14"/>
                  <a:gd name="T7" fmla="*/ 0 h 194"/>
                  <a:gd name="T8" fmla="*/ 0 w 14"/>
                  <a:gd name="T9" fmla="*/ 187 h 194"/>
                  <a:gd name="T10" fmla="*/ 6 w 14"/>
                  <a:gd name="T11" fmla="*/ 179 h 194"/>
                  <a:gd name="T12" fmla="*/ 6 w 14"/>
                  <a:gd name="T13" fmla="*/ 194 h 194"/>
                  <a:gd name="T14" fmla="*/ 14 w 14"/>
                  <a:gd name="T15" fmla="*/ 194 h 194"/>
                  <a:gd name="T16" fmla="*/ 14 w 14"/>
                  <a:gd name="T17" fmla="*/ 187 h 194"/>
                  <a:gd name="T18" fmla="*/ 6 w 14"/>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94">
                    <a:moveTo>
                      <a:pt x="6" y="194"/>
                    </a:moveTo>
                    <a:lnTo>
                      <a:pt x="14" y="187"/>
                    </a:lnTo>
                    <a:lnTo>
                      <a:pt x="14" y="0"/>
                    </a:lnTo>
                    <a:lnTo>
                      <a:pt x="0" y="0"/>
                    </a:lnTo>
                    <a:lnTo>
                      <a:pt x="0" y="187"/>
                    </a:lnTo>
                    <a:lnTo>
                      <a:pt x="6" y="179"/>
                    </a:lnTo>
                    <a:lnTo>
                      <a:pt x="6" y="194"/>
                    </a:lnTo>
                    <a:lnTo>
                      <a:pt x="14" y="194"/>
                    </a:lnTo>
                    <a:lnTo>
                      <a:pt x="14" y="187"/>
                    </a:lnTo>
                    <a:lnTo>
                      <a:pt x="6"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29" name="Freeform 369"/>
              <p:cNvSpPr>
                <a:spLocks/>
              </p:cNvSpPr>
              <p:nvPr/>
            </p:nvSpPr>
            <p:spPr bwMode="auto">
              <a:xfrm>
                <a:off x="998" y="1905"/>
                <a:ext cx="20" cy="8"/>
              </a:xfrm>
              <a:custGeom>
                <a:avLst/>
                <a:gdLst>
                  <a:gd name="T0" fmla="*/ 0 w 40"/>
                  <a:gd name="T1" fmla="*/ 8 h 15"/>
                  <a:gd name="T2" fmla="*/ 7 w 40"/>
                  <a:gd name="T3" fmla="*/ 15 h 15"/>
                  <a:gd name="T4" fmla="*/ 40 w 40"/>
                  <a:gd name="T5" fmla="*/ 15 h 15"/>
                  <a:gd name="T6" fmla="*/ 40 w 40"/>
                  <a:gd name="T7" fmla="*/ 0 h 15"/>
                  <a:gd name="T8" fmla="*/ 7 w 40"/>
                  <a:gd name="T9" fmla="*/ 0 h 15"/>
                  <a:gd name="T10" fmla="*/ 15 w 40"/>
                  <a:gd name="T11" fmla="*/ 8 h 15"/>
                  <a:gd name="T12" fmla="*/ 0 w 40"/>
                  <a:gd name="T13" fmla="*/ 8 h 15"/>
                  <a:gd name="T14" fmla="*/ 0 w 40"/>
                  <a:gd name="T15" fmla="*/ 15 h 15"/>
                  <a:gd name="T16" fmla="*/ 7 w 40"/>
                  <a:gd name="T17" fmla="*/ 15 h 15"/>
                  <a:gd name="T18" fmla="*/ 0 w 4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0" y="8"/>
                    </a:moveTo>
                    <a:lnTo>
                      <a:pt x="7" y="15"/>
                    </a:lnTo>
                    <a:lnTo>
                      <a:pt x="40" y="15"/>
                    </a:lnTo>
                    <a:lnTo>
                      <a:pt x="40" y="0"/>
                    </a:lnTo>
                    <a:lnTo>
                      <a:pt x="7" y="0"/>
                    </a:lnTo>
                    <a:lnTo>
                      <a:pt x="15" y="8"/>
                    </a:lnTo>
                    <a:lnTo>
                      <a:pt x="0" y="8"/>
                    </a:lnTo>
                    <a:lnTo>
                      <a:pt x="0" y="15"/>
                    </a:lnTo>
                    <a:lnTo>
                      <a:pt x="7"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30" name="Freeform 370"/>
              <p:cNvSpPr>
                <a:spLocks/>
              </p:cNvSpPr>
              <p:nvPr/>
            </p:nvSpPr>
            <p:spPr bwMode="auto">
              <a:xfrm>
                <a:off x="998" y="1813"/>
                <a:ext cx="8" cy="97"/>
              </a:xfrm>
              <a:custGeom>
                <a:avLst/>
                <a:gdLst>
                  <a:gd name="T0" fmla="*/ 7 w 15"/>
                  <a:gd name="T1" fmla="*/ 0 h 193"/>
                  <a:gd name="T2" fmla="*/ 0 w 15"/>
                  <a:gd name="T3" fmla="*/ 6 h 193"/>
                  <a:gd name="T4" fmla="*/ 0 w 15"/>
                  <a:gd name="T5" fmla="*/ 193 h 193"/>
                  <a:gd name="T6" fmla="*/ 15 w 15"/>
                  <a:gd name="T7" fmla="*/ 193 h 193"/>
                  <a:gd name="T8" fmla="*/ 15 w 15"/>
                  <a:gd name="T9" fmla="*/ 6 h 193"/>
                  <a:gd name="T10" fmla="*/ 7 w 15"/>
                  <a:gd name="T11" fmla="*/ 15 h 193"/>
                  <a:gd name="T12" fmla="*/ 7 w 15"/>
                  <a:gd name="T13" fmla="*/ 0 h 193"/>
                  <a:gd name="T14" fmla="*/ 0 w 15"/>
                  <a:gd name="T15" fmla="*/ 0 h 193"/>
                  <a:gd name="T16" fmla="*/ 0 w 15"/>
                  <a:gd name="T17" fmla="*/ 6 h 193"/>
                  <a:gd name="T18" fmla="*/ 7 w 15"/>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3">
                    <a:moveTo>
                      <a:pt x="7" y="0"/>
                    </a:moveTo>
                    <a:lnTo>
                      <a:pt x="0" y="6"/>
                    </a:lnTo>
                    <a:lnTo>
                      <a:pt x="0" y="193"/>
                    </a:lnTo>
                    <a:lnTo>
                      <a:pt x="15" y="193"/>
                    </a:lnTo>
                    <a:lnTo>
                      <a:pt x="15" y="6"/>
                    </a:lnTo>
                    <a:lnTo>
                      <a:pt x="7" y="15"/>
                    </a:lnTo>
                    <a:lnTo>
                      <a:pt x="7" y="0"/>
                    </a:lnTo>
                    <a:lnTo>
                      <a:pt x="0" y="0"/>
                    </a:lnTo>
                    <a:lnTo>
                      <a:pt x="0" y="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31" name="Rectangle 371"/>
              <p:cNvSpPr>
                <a:spLocks noChangeArrowheads="1"/>
              </p:cNvSpPr>
              <p:nvPr/>
            </p:nvSpPr>
            <p:spPr bwMode="auto">
              <a:xfrm>
                <a:off x="973" y="1816"/>
                <a:ext cx="16"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332" name="Freeform 372"/>
              <p:cNvSpPr>
                <a:spLocks/>
              </p:cNvSpPr>
              <p:nvPr/>
            </p:nvSpPr>
            <p:spPr bwMode="auto">
              <a:xfrm>
                <a:off x="973" y="1813"/>
                <a:ext cx="20" cy="7"/>
              </a:xfrm>
              <a:custGeom>
                <a:avLst/>
                <a:gdLst>
                  <a:gd name="T0" fmla="*/ 42 w 42"/>
                  <a:gd name="T1" fmla="*/ 6 h 15"/>
                  <a:gd name="T2" fmla="*/ 34 w 42"/>
                  <a:gd name="T3" fmla="*/ 0 h 15"/>
                  <a:gd name="T4" fmla="*/ 0 w 42"/>
                  <a:gd name="T5" fmla="*/ 0 h 15"/>
                  <a:gd name="T6" fmla="*/ 0 w 42"/>
                  <a:gd name="T7" fmla="*/ 15 h 15"/>
                  <a:gd name="T8" fmla="*/ 34 w 42"/>
                  <a:gd name="T9" fmla="*/ 15 h 15"/>
                  <a:gd name="T10" fmla="*/ 27 w 42"/>
                  <a:gd name="T11" fmla="*/ 6 h 15"/>
                  <a:gd name="T12" fmla="*/ 42 w 42"/>
                  <a:gd name="T13" fmla="*/ 6 h 15"/>
                  <a:gd name="T14" fmla="*/ 42 w 42"/>
                  <a:gd name="T15" fmla="*/ 0 h 15"/>
                  <a:gd name="T16" fmla="*/ 34 w 42"/>
                  <a:gd name="T17" fmla="*/ 0 h 15"/>
                  <a:gd name="T18" fmla="*/ 42 w 42"/>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6"/>
                    </a:moveTo>
                    <a:lnTo>
                      <a:pt x="34" y="0"/>
                    </a:lnTo>
                    <a:lnTo>
                      <a:pt x="0" y="0"/>
                    </a:lnTo>
                    <a:lnTo>
                      <a:pt x="0" y="15"/>
                    </a:lnTo>
                    <a:lnTo>
                      <a:pt x="34" y="15"/>
                    </a:lnTo>
                    <a:lnTo>
                      <a:pt x="27" y="6"/>
                    </a:lnTo>
                    <a:lnTo>
                      <a:pt x="42" y="6"/>
                    </a:lnTo>
                    <a:lnTo>
                      <a:pt x="42" y="0"/>
                    </a:lnTo>
                    <a:lnTo>
                      <a:pt x="34" y="0"/>
                    </a:lnTo>
                    <a:lnTo>
                      <a:pt x="4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33" name="Freeform 373"/>
              <p:cNvSpPr>
                <a:spLocks/>
              </p:cNvSpPr>
              <p:nvPr/>
            </p:nvSpPr>
            <p:spPr bwMode="auto">
              <a:xfrm>
                <a:off x="986" y="1816"/>
                <a:ext cx="7" cy="97"/>
              </a:xfrm>
              <a:custGeom>
                <a:avLst/>
                <a:gdLst>
                  <a:gd name="T0" fmla="*/ 7 w 15"/>
                  <a:gd name="T1" fmla="*/ 194 h 194"/>
                  <a:gd name="T2" fmla="*/ 15 w 15"/>
                  <a:gd name="T3" fmla="*/ 187 h 194"/>
                  <a:gd name="T4" fmla="*/ 15 w 15"/>
                  <a:gd name="T5" fmla="*/ 0 h 194"/>
                  <a:gd name="T6" fmla="*/ 0 w 15"/>
                  <a:gd name="T7" fmla="*/ 0 h 194"/>
                  <a:gd name="T8" fmla="*/ 0 w 15"/>
                  <a:gd name="T9" fmla="*/ 187 h 194"/>
                  <a:gd name="T10" fmla="*/ 7 w 15"/>
                  <a:gd name="T11" fmla="*/ 179 h 194"/>
                  <a:gd name="T12" fmla="*/ 7 w 15"/>
                  <a:gd name="T13" fmla="*/ 194 h 194"/>
                  <a:gd name="T14" fmla="*/ 15 w 15"/>
                  <a:gd name="T15" fmla="*/ 194 h 194"/>
                  <a:gd name="T16" fmla="*/ 15 w 15"/>
                  <a:gd name="T17" fmla="*/ 187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7"/>
                    </a:lnTo>
                    <a:lnTo>
                      <a:pt x="15" y="0"/>
                    </a:lnTo>
                    <a:lnTo>
                      <a:pt x="0" y="0"/>
                    </a:lnTo>
                    <a:lnTo>
                      <a:pt x="0" y="187"/>
                    </a:lnTo>
                    <a:lnTo>
                      <a:pt x="7" y="179"/>
                    </a:lnTo>
                    <a:lnTo>
                      <a:pt x="7" y="194"/>
                    </a:lnTo>
                    <a:lnTo>
                      <a:pt x="15" y="194"/>
                    </a:lnTo>
                    <a:lnTo>
                      <a:pt x="15" y="187"/>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34" name="Freeform 374"/>
              <p:cNvSpPr>
                <a:spLocks/>
              </p:cNvSpPr>
              <p:nvPr/>
            </p:nvSpPr>
            <p:spPr bwMode="auto">
              <a:xfrm>
                <a:off x="969" y="1905"/>
                <a:ext cx="20" cy="8"/>
              </a:xfrm>
              <a:custGeom>
                <a:avLst/>
                <a:gdLst>
                  <a:gd name="T0" fmla="*/ 0 w 41"/>
                  <a:gd name="T1" fmla="*/ 8 h 15"/>
                  <a:gd name="T2" fmla="*/ 7 w 41"/>
                  <a:gd name="T3" fmla="*/ 15 h 15"/>
                  <a:gd name="T4" fmla="*/ 41 w 41"/>
                  <a:gd name="T5" fmla="*/ 15 h 15"/>
                  <a:gd name="T6" fmla="*/ 41 w 41"/>
                  <a:gd name="T7" fmla="*/ 0 h 15"/>
                  <a:gd name="T8" fmla="*/ 7 w 41"/>
                  <a:gd name="T9" fmla="*/ 0 h 15"/>
                  <a:gd name="T10" fmla="*/ 15 w 41"/>
                  <a:gd name="T11" fmla="*/ 8 h 15"/>
                  <a:gd name="T12" fmla="*/ 0 w 41"/>
                  <a:gd name="T13" fmla="*/ 8 h 15"/>
                  <a:gd name="T14" fmla="*/ 0 w 41"/>
                  <a:gd name="T15" fmla="*/ 15 h 15"/>
                  <a:gd name="T16" fmla="*/ 7 w 41"/>
                  <a:gd name="T17" fmla="*/ 15 h 15"/>
                  <a:gd name="T18" fmla="*/ 0 w 41"/>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0" y="8"/>
                    </a:moveTo>
                    <a:lnTo>
                      <a:pt x="7" y="15"/>
                    </a:lnTo>
                    <a:lnTo>
                      <a:pt x="41" y="15"/>
                    </a:lnTo>
                    <a:lnTo>
                      <a:pt x="41" y="0"/>
                    </a:lnTo>
                    <a:lnTo>
                      <a:pt x="7" y="0"/>
                    </a:lnTo>
                    <a:lnTo>
                      <a:pt x="15" y="8"/>
                    </a:lnTo>
                    <a:lnTo>
                      <a:pt x="0" y="8"/>
                    </a:lnTo>
                    <a:lnTo>
                      <a:pt x="0" y="15"/>
                    </a:lnTo>
                    <a:lnTo>
                      <a:pt x="7"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35" name="Freeform 375"/>
              <p:cNvSpPr>
                <a:spLocks/>
              </p:cNvSpPr>
              <p:nvPr/>
            </p:nvSpPr>
            <p:spPr bwMode="auto">
              <a:xfrm>
                <a:off x="969" y="1813"/>
                <a:ext cx="8" cy="97"/>
              </a:xfrm>
              <a:custGeom>
                <a:avLst/>
                <a:gdLst>
                  <a:gd name="T0" fmla="*/ 7 w 15"/>
                  <a:gd name="T1" fmla="*/ 0 h 193"/>
                  <a:gd name="T2" fmla="*/ 0 w 15"/>
                  <a:gd name="T3" fmla="*/ 6 h 193"/>
                  <a:gd name="T4" fmla="*/ 0 w 15"/>
                  <a:gd name="T5" fmla="*/ 193 h 193"/>
                  <a:gd name="T6" fmla="*/ 15 w 15"/>
                  <a:gd name="T7" fmla="*/ 193 h 193"/>
                  <a:gd name="T8" fmla="*/ 15 w 15"/>
                  <a:gd name="T9" fmla="*/ 6 h 193"/>
                  <a:gd name="T10" fmla="*/ 7 w 15"/>
                  <a:gd name="T11" fmla="*/ 15 h 193"/>
                  <a:gd name="T12" fmla="*/ 7 w 15"/>
                  <a:gd name="T13" fmla="*/ 0 h 193"/>
                  <a:gd name="T14" fmla="*/ 0 w 15"/>
                  <a:gd name="T15" fmla="*/ 0 h 193"/>
                  <a:gd name="T16" fmla="*/ 0 w 15"/>
                  <a:gd name="T17" fmla="*/ 6 h 193"/>
                  <a:gd name="T18" fmla="*/ 7 w 15"/>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3">
                    <a:moveTo>
                      <a:pt x="7" y="0"/>
                    </a:moveTo>
                    <a:lnTo>
                      <a:pt x="0" y="6"/>
                    </a:lnTo>
                    <a:lnTo>
                      <a:pt x="0" y="193"/>
                    </a:lnTo>
                    <a:lnTo>
                      <a:pt x="15" y="193"/>
                    </a:lnTo>
                    <a:lnTo>
                      <a:pt x="15" y="6"/>
                    </a:lnTo>
                    <a:lnTo>
                      <a:pt x="7" y="15"/>
                    </a:lnTo>
                    <a:lnTo>
                      <a:pt x="7" y="0"/>
                    </a:lnTo>
                    <a:lnTo>
                      <a:pt x="0" y="0"/>
                    </a:lnTo>
                    <a:lnTo>
                      <a:pt x="0" y="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36" name="Rectangle 376"/>
              <p:cNvSpPr>
                <a:spLocks noChangeArrowheads="1"/>
              </p:cNvSpPr>
              <p:nvPr/>
            </p:nvSpPr>
            <p:spPr bwMode="auto">
              <a:xfrm>
                <a:off x="940" y="1816"/>
                <a:ext cx="17"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337" name="Freeform 377"/>
              <p:cNvSpPr>
                <a:spLocks/>
              </p:cNvSpPr>
              <p:nvPr/>
            </p:nvSpPr>
            <p:spPr bwMode="auto">
              <a:xfrm>
                <a:off x="940" y="1813"/>
                <a:ext cx="21" cy="7"/>
              </a:xfrm>
              <a:custGeom>
                <a:avLst/>
                <a:gdLst>
                  <a:gd name="T0" fmla="*/ 41 w 41"/>
                  <a:gd name="T1" fmla="*/ 6 h 15"/>
                  <a:gd name="T2" fmla="*/ 33 w 41"/>
                  <a:gd name="T3" fmla="*/ 0 h 15"/>
                  <a:gd name="T4" fmla="*/ 0 w 41"/>
                  <a:gd name="T5" fmla="*/ 0 h 15"/>
                  <a:gd name="T6" fmla="*/ 0 w 41"/>
                  <a:gd name="T7" fmla="*/ 15 h 15"/>
                  <a:gd name="T8" fmla="*/ 33 w 41"/>
                  <a:gd name="T9" fmla="*/ 15 h 15"/>
                  <a:gd name="T10" fmla="*/ 26 w 41"/>
                  <a:gd name="T11" fmla="*/ 6 h 15"/>
                  <a:gd name="T12" fmla="*/ 41 w 41"/>
                  <a:gd name="T13" fmla="*/ 6 h 15"/>
                  <a:gd name="T14" fmla="*/ 41 w 41"/>
                  <a:gd name="T15" fmla="*/ 0 h 15"/>
                  <a:gd name="T16" fmla="*/ 33 w 41"/>
                  <a:gd name="T17" fmla="*/ 0 h 15"/>
                  <a:gd name="T18" fmla="*/ 41 w 41"/>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6"/>
                    </a:moveTo>
                    <a:lnTo>
                      <a:pt x="33" y="0"/>
                    </a:lnTo>
                    <a:lnTo>
                      <a:pt x="0" y="0"/>
                    </a:lnTo>
                    <a:lnTo>
                      <a:pt x="0" y="15"/>
                    </a:lnTo>
                    <a:lnTo>
                      <a:pt x="33" y="15"/>
                    </a:lnTo>
                    <a:lnTo>
                      <a:pt x="26" y="6"/>
                    </a:lnTo>
                    <a:lnTo>
                      <a:pt x="41" y="6"/>
                    </a:lnTo>
                    <a:lnTo>
                      <a:pt x="41" y="0"/>
                    </a:lnTo>
                    <a:lnTo>
                      <a:pt x="33" y="0"/>
                    </a:lnTo>
                    <a:lnTo>
                      <a:pt x="4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38" name="Freeform 378"/>
              <p:cNvSpPr>
                <a:spLocks/>
              </p:cNvSpPr>
              <p:nvPr/>
            </p:nvSpPr>
            <p:spPr bwMode="auto">
              <a:xfrm>
                <a:off x="954" y="1816"/>
                <a:ext cx="7" cy="97"/>
              </a:xfrm>
              <a:custGeom>
                <a:avLst/>
                <a:gdLst>
                  <a:gd name="T0" fmla="*/ 7 w 15"/>
                  <a:gd name="T1" fmla="*/ 194 h 194"/>
                  <a:gd name="T2" fmla="*/ 15 w 15"/>
                  <a:gd name="T3" fmla="*/ 187 h 194"/>
                  <a:gd name="T4" fmla="*/ 15 w 15"/>
                  <a:gd name="T5" fmla="*/ 0 h 194"/>
                  <a:gd name="T6" fmla="*/ 0 w 15"/>
                  <a:gd name="T7" fmla="*/ 0 h 194"/>
                  <a:gd name="T8" fmla="*/ 0 w 15"/>
                  <a:gd name="T9" fmla="*/ 187 h 194"/>
                  <a:gd name="T10" fmla="*/ 7 w 15"/>
                  <a:gd name="T11" fmla="*/ 179 h 194"/>
                  <a:gd name="T12" fmla="*/ 7 w 15"/>
                  <a:gd name="T13" fmla="*/ 194 h 194"/>
                  <a:gd name="T14" fmla="*/ 15 w 15"/>
                  <a:gd name="T15" fmla="*/ 194 h 194"/>
                  <a:gd name="T16" fmla="*/ 15 w 15"/>
                  <a:gd name="T17" fmla="*/ 187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7"/>
                    </a:lnTo>
                    <a:lnTo>
                      <a:pt x="15" y="0"/>
                    </a:lnTo>
                    <a:lnTo>
                      <a:pt x="0" y="0"/>
                    </a:lnTo>
                    <a:lnTo>
                      <a:pt x="0" y="187"/>
                    </a:lnTo>
                    <a:lnTo>
                      <a:pt x="7" y="179"/>
                    </a:lnTo>
                    <a:lnTo>
                      <a:pt x="7" y="194"/>
                    </a:lnTo>
                    <a:lnTo>
                      <a:pt x="15" y="194"/>
                    </a:lnTo>
                    <a:lnTo>
                      <a:pt x="15" y="187"/>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39" name="Freeform 379"/>
              <p:cNvSpPr>
                <a:spLocks/>
              </p:cNvSpPr>
              <p:nvPr/>
            </p:nvSpPr>
            <p:spPr bwMode="auto">
              <a:xfrm>
                <a:off x="936" y="1905"/>
                <a:ext cx="21" cy="8"/>
              </a:xfrm>
              <a:custGeom>
                <a:avLst/>
                <a:gdLst>
                  <a:gd name="T0" fmla="*/ 0 w 41"/>
                  <a:gd name="T1" fmla="*/ 8 h 15"/>
                  <a:gd name="T2" fmla="*/ 8 w 41"/>
                  <a:gd name="T3" fmla="*/ 15 h 15"/>
                  <a:gd name="T4" fmla="*/ 41 w 41"/>
                  <a:gd name="T5" fmla="*/ 15 h 15"/>
                  <a:gd name="T6" fmla="*/ 41 w 41"/>
                  <a:gd name="T7" fmla="*/ 0 h 15"/>
                  <a:gd name="T8" fmla="*/ 8 w 41"/>
                  <a:gd name="T9" fmla="*/ 0 h 15"/>
                  <a:gd name="T10" fmla="*/ 16 w 41"/>
                  <a:gd name="T11" fmla="*/ 8 h 15"/>
                  <a:gd name="T12" fmla="*/ 0 w 41"/>
                  <a:gd name="T13" fmla="*/ 8 h 15"/>
                  <a:gd name="T14" fmla="*/ 0 w 41"/>
                  <a:gd name="T15" fmla="*/ 15 h 15"/>
                  <a:gd name="T16" fmla="*/ 8 w 41"/>
                  <a:gd name="T17" fmla="*/ 15 h 15"/>
                  <a:gd name="T18" fmla="*/ 0 w 41"/>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0" y="8"/>
                    </a:moveTo>
                    <a:lnTo>
                      <a:pt x="8" y="15"/>
                    </a:lnTo>
                    <a:lnTo>
                      <a:pt x="41" y="15"/>
                    </a:lnTo>
                    <a:lnTo>
                      <a:pt x="41" y="0"/>
                    </a:lnTo>
                    <a:lnTo>
                      <a:pt x="8" y="0"/>
                    </a:lnTo>
                    <a:lnTo>
                      <a:pt x="16"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40" name="Freeform 380"/>
              <p:cNvSpPr>
                <a:spLocks/>
              </p:cNvSpPr>
              <p:nvPr/>
            </p:nvSpPr>
            <p:spPr bwMode="auto">
              <a:xfrm>
                <a:off x="936" y="1813"/>
                <a:ext cx="8" cy="97"/>
              </a:xfrm>
              <a:custGeom>
                <a:avLst/>
                <a:gdLst>
                  <a:gd name="T0" fmla="*/ 8 w 16"/>
                  <a:gd name="T1" fmla="*/ 0 h 193"/>
                  <a:gd name="T2" fmla="*/ 0 w 16"/>
                  <a:gd name="T3" fmla="*/ 6 h 193"/>
                  <a:gd name="T4" fmla="*/ 0 w 16"/>
                  <a:gd name="T5" fmla="*/ 193 h 193"/>
                  <a:gd name="T6" fmla="*/ 16 w 16"/>
                  <a:gd name="T7" fmla="*/ 193 h 193"/>
                  <a:gd name="T8" fmla="*/ 16 w 16"/>
                  <a:gd name="T9" fmla="*/ 6 h 193"/>
                  <a:gd name="T10" fmla="*/ 8 w 16"/>
                  <a:gd name="T11" fmla="*/ 15 h 193"/>
                  <a:gd name="T12" fmla="*/ 8 w 16"/>
                  <a:gd name="T13" fmla="*/ 0 h 193"/>
                  <a:gd name="T14" fmla="*/ 0 w 16"/>
                  <a:gd name="T15" fmla="*/ 0 h 193"/>
                  <a:gd name="T16" fmla="*/ 0 w 16"/>
                  <a:gd name="T17" fmla="*/ 6 h 193"/>
                  <a:gd name="T18" fmla="*/ 8 w 16"/>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93">
                    <a:moveTo>
                      <a:pt x="8" y="0"/>
                    </a:moveTo>
                    <a:lnTo>
                      <a:pt x="0" y="6"/>
                    </a:lnTo>
                    <a:lnTo>
                      <a:pt x="0" y="193"/>
                    </a:lnTo>
                    <a:lnTo>
                      <a:pt x="16" y="193"/>
                    </a:lnTo>
                    <a:lnTo>
                      <a:pt x="16" y="6"/>
                    </a:lnTo>
                    <a:lnTo>
                      <a:pt x="8" y="15"/>
                    </a:lnTo>
                    <a:lnTo>
                      <a:pt x="8" y="0"/>
                    </a:lnTo>
                    <a:lnTo>
                      <a:pt x="0" y="0"/>
                    </a:lnTo>
                    <a:lnTo>
                      <a:pt x="0" y="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41" name="Rectangle 381"/>
              <p:cNvSpPr>
                <a:spLocks noChangeArrowheads="1"/>
              </p:cNvSpPr>
              <p:nvPr/>
            </p:nvSpPr>
            <p:spPr bwMode="auto">
              <a:xfrm>
                <a:off x="912" y="1816"/>
                <a:ext cx="17"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342" name="Freeform 382"/>
              <p:cNvSpPr>
                <a:spLocks/>
              </p:cNvSpPr>
              <p:nvPr/>
            </p:nvSpPr>
            <p:spPr bwMode="auto">
              <a:xfrm>
                <a:off x="912" y="1813"/>
                <a:ext cx="21" cy="7"/>
              </a:xfrm>
              <a:custGeom>
                <a:avLst/>
                <a:gdLst>
                  <a:gd name="T0" fmla="*/ 42 w 42"/>
                  <a:gd name="T1" fmla="*/ 6 h 15"/>
                  <a:gd name="T2" fmla="*/ 34 w 42"/>
                  <a:gd name="T3" fmla="*/ 0 h 15"/>
                  <a:gd name="T4" fmla="*/ 0 w 42"/>
                  <a:gd name="T5" fmla="*/ 0 h 15"/>
                  <a:gd name="T6" fmla="*/ 0 w 42"/>
                  <a:gd name="T7" fmla="*/ 15 h 15"/>
                  <a:gd name="T8" fmla="*/ 34 w 42"/>
                  <a:gd name="T9" fmla="*/ 15 h 15"/>
                  <a:gd name="T10" fmla="*/ 27 w 42"/>
                  <a:gd name="T11" fmla="*/ 6 h 15"/>
                  <a:gd name="T12" fmla="*/ 42 w 42"/>
                  <a:gd name="T13" fmla="*/ 6 h 15"/>
                  <a:gd name="T14" fmla="*/ 42 w 42"/>
                  <a:gd name="T15" fmla="*/ 0 h 15"/>
                  <a:gd name="T16" fmla="*/ 34 w 42"/>
                  <a:gd name="T17" fmla="*/ 0 h 15"/>
                  <a:gd name="T18" fmla="*/ 42 w 42"/>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6"/>
                    </a:moveTo>
                    <a:lnTo>
                      <a:pt x="34" y="0"/>
                    </a:lnTo>
                    <a:lnTo>
                      <a:pt x="0" y="0"/>
                    </a:lnTo>
                    <a:lnTo>
                      <a:pt x="0" y="15"/>
                    </a:lnTo>
                    <a:lnTo>
                      <a:pt x="34" y="15"/>
                    </a:lnTo>
                    <a:lnTo>
                      <a:pt x="27" y="6"/>
                    </a:lnTo>
                    <a:lnTo>
                      <a:pt x="42" y="6"/>
                    </a:lnTo>
                    <a:lnTo>
                      <a:pt x="42" y="0"/>
                    </a:lnTo>
                    <a:lnTo>
                      <a:pt x="34" y="0"/>
                    </a:lnTo>
                    <a:lnTo>
                      <a:pt x="4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43" name="Freeform 383"/>
              <p:cNvSpPr>
                <a:spLocks/>
              </p:cNvSpPr>
              <p:nvPr/>
            </p:nvSpPr>
            <p:spPr bwMode="auto">
              <a:xfrm>
                <a:off x="925" y="1816"/>
                <a:ext cx="8" cy="97"/>
              </a:xfrm>
              <a:custGeom>
                <a:avLst/>
                <a:gdLst>
                  <a:gd name="T0" fmla="*/ 7 w 15"/>
                  <a:gd name="T1" fmla="*/ 194 h 194"/>
                  <a:gd name="T2" fmla="*/ 15 w 15"/>
                  <a:gd name="T3" fmla="*/ 187 h 194"/>
                  <a:gd name="T4" fmla="*/ 15 w 15"/>
                  <a:gd name="T5" fmla="*/ 0 h 194"/>
                  <a:gd name="T6" fmla="*/ 0 w 15"/>
                  <a:gd name="T7" fmla="*/ 0 h 194"/>
                  <a:gd name="T8" fmla="*/ 0 w 15"/>
                  <a:gd name="T9" fmla="*/ 187 h 194"/>
                  <a:gd name="T10" fmla="*/ 7 w 15"/>
                  <a:gd name="T11" fmla="*/ 179 h 194"/>
                  <a:gd name="T12" fmla="*/ 7 w 15"/>
                  <a:gd name="T13" fmla="*/ 194 h 194"/>
                  <a:gd name="T14" fmla="*/ 15 w 15"/>
                  <a:gd name="T15" fmla="*/ 194 h 194"/>
                  <a:gd name="T16" fmla="*/ 15 w 15"/>
                  <a:gd name="T17" fmla="*/ 187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7"/>
                    </a:lnTo>
                    <a:lnTo>
                      <a:pt x="15" y="0"/>
                    </a:lnTo>
                    <a:lnTo>
                      <a:pt x="0" y="0"/>
                    </a:lnTo>
                    <a:lnTo>
                      <a:pt x="0" y="187"/>
                    </a:lnTo>
                    <a:lnTo>
                      <a:pt x="7" y="179"/>
                    </a:lnTo>
                    <a:lnTo>
                      <a:pt x="7" y="194"/>
                    </a:lnTo>
                    <a:lnTo>
                      <a:pt x="15" y="194"/>
                    </a:lnTo>
                    <a:lnTo>
                      <a:pt x="15" y="187"/>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44" name="Freeform 384"/>
              <p:cNvSpPr>
                <a:spLocks/>
              </p:cNvSpPr>
              <p:nvPr/>
            </p:nvSpPr>
            <p:spPr bwMode="auto">
              <a:xfrm>
                <a:off x="909" y="1905"/>
                <a:ext cx="20" cy="8"/>
              </a:xfrm>
              <a:custGeom>
                <a:avLst/>
                <a:gdLst>
                  <a:gd name="T0" fmla="*/ 0 w 40"/>
                  <a:gd name="T1" fmla="*/ 8 h 15"/>
                  <a:gd name="T2" fmla="*/ 6 w 40"/>
                  <a:gd name="T3" fmla="*/ 15 h 15"/>
                  <a:gd name="T4" fmla="*/ 40 w 40"/>
                  <a:gd name="T5" fmla="*/ 15 h 15"/>
                  <a:gd name="T6" fmla="*/ 40 w 40"/>
                  <a:gd name="T7" fmla="*/ 0 h 15"/>
                  <a:gd name="T8" fmla="*/ 6 w 40"/>
                  <a:gd name="T9" fmla="*/ 0 h 15"/>
                  <a:gd name="T10" fmla="*/ 15 w 40"/>
                  <a:gd name="T11" fmla="*/ 8 h 15"/>
                  <a:gd name="T12" fmla="*/ 0 w 40"/>
                  <a:gd name="T13" fmla="*/ 8 h 15"/>
                  <a:gd name="T14" fmla="*/ 0 w 40"/>
                  <a:gd name="T15" fmla="*/ 15 h 15"/>
                  <a:gd name="T16" fmla="*/ 6 w 40"/>
                  <a:gd name="T17" fmla="*/ 15 h 15"/>
                  <a:gd name="T18" fmla="*/ 0 w 4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0" y="8"/>
                    </a:moveTo>
                    <a:lnTo>
                      <a:pt x="6" y="15"/>
                    </a:lnTo>
                    <a:lnTo>
                      <a:pt x="40" y="15"/>
                    </a:lnTo>
                    <a:lnTo>
                      <a:pt x="40" y="0"/>
                    </a:lnTo>
                    <a:lnTo>
                      <a:pt x="6" y="0"/>
                    </a:lnTo>
                    <a:lnTo>
                      <a:pt x="15" y="8"/>
                    </a:lnTo>
                    <a:lnTo>
                      <a:pt x="0" y="8"/>
                    </a:lnTo>
                    <a:lnTo>
                      <a:pt x="0" y="15"/>
                    </a:lnTo>
                    <a:lnTo>
                      <a:pt x="6"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45" name="Freeform 385"/>
              <p:cNvSpPr>
                <a:spLocks/>
              </p:cNvSpPr>
              <p:nvPr/>
            </p:nvSpPr>
            <p:spPr bwMode="auto">
              <a:xfrm>
                <a:off x="909" y="1813"/>
                <a:ext cx="7" cy="97"/>
              </a:xfrm>
              <a:custGeom>
                <a:avLst/>
                <a:gdLst>
                  <a:gd name="T0" fmla="*/ 6 w 15"/>
                  <a:gd name="T1" fmla="*/ 0 h 193"/>
                  <a:gd name="T2" fmla="*/ 0 w 15"/>
                  <a:gd name="T3" fmla="*/ 6 h 193"/>
                  <a:gd name="T4" fmla="*/ 0 w 15"/>
                  <a:gd name="T5" fmla="*/ 193 h 193"/>
                  <a:gd name="T6" fmla="*/ 15 w 15"/>
                  <a:gd name="T7" fmla="*/ 193 h 193"/>
                  <a:gd name="T8" fmla="*/ 15 w 15"/>
                  <a:gd name="T9" fmla="*/ 6 h 193"/>
                  <a:gd name="T10" fmla="*/ 6 w 15"/>
                  <a:gd name="T11" fmla="*/ 15 h 193"/>
                  <a:gd name="T12" fmla="*/ 6 w 15"/>
                  <a:gd name="T13" fmla="*/ 0 h 193"/>
                  <a:gd name="T14" fmla="*/ 0 w 15"/>
                  <a:gd name="T15" fmla="*/ 0 h 193"/>
                  <a:gd name="T16" fmla="*/ 0 w 15"/>
                  <a:gd name="T17" fmla="*/ 6 h 193"/>
                  <a:gd name="T18" fmla="*/ 6 w 15"/>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3">
                    <a:moveTo>
                      <a:pt x="6" y="0"/>
                    </a:moveTo>
                    <a:lnTo>
                      <a:pt x="0" y="6"/>
                    </a:lnTo>
                    <a:lnTo>
                      <a:pt x="0" y="193"/>
                    </a:lnTo>
                    <a:lnTo>
                      <a:pt x="15" y="193"/>
                    </a:lnTo>
                    <a:lnTo>
                      <a:pt x="15" y="6"/>
                    </a:lnTo>
                    <a:lnTo>
                      <a:pt x="6" y="15"/>
                    </a:lnTo>
                    <a:lnTo>
                      <a:pt x="6" y="0"/>
                    </a:lnTo>
                    <a:lnTo>
                      <a:pt x="0" y="0"/>
                    </a:lnTo>
                    <a:lnTo>
                      <a:pt x="0" y="6"/>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46" name="Rectangle 386"/>
              <p:cNvSpPr>
                <a:spLocks noChangeArrowheads="1"/>
              </p:cNvSpPr>
              <p:nvPr/>
            </p:nvSpPr>
            <p:spPr bwMode="auto">
              <a:xfrm>
                <a:off x="883" y="1816"/>
                <a:ext cx="17"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347" name="Freeform 387"/>
              <p:cNvSpPr>
                <a:spLocks/>
              </p:cNvSpPr>
              <p:nvPr/>
            </p:nvSpPr>
            <p:spPr bwMode="auto">
              <a:xfrm>
                <a:off x="883" y="1813"/>
                <a:ext cx="21" cy="7"/>
              </a:xfrm>
              <a:custGeom>
                <a:avLst/>
                <a:gdLst>
                  <a:gd name="T0" fmla="*/ 41 w 41"/>
                  <a:gd name="T1" fmla="*/ 6 h 15"/>
                  <a:gd name="T2" fmla="*/ 33 w 41"/>
                  <a:gd name="T3" fmla="*/ 0 h 15"/>
                  <a:gd name="T4" fmla="*/ 0 w 41"/>
                  <a:gd name="T5" fmla="*/ 0 h 15"/>
                  <a:gd name="T6" fmla="*/ 0 w 41"/>
                  <a:gd name="T7" fmla="*/ 15 h 15"/>
                  <a:gd name="T8" fmla="*/ 33 w 41"/>
                  <a:gd name="T9" fmla="*/ 15 h 15"/>
                  <a:gd name="T10" fmla="*/ 26 w 41"/>
                  <a:gd name="T11" fmla="*/ 6 h 15"/>
                  <a:gd name="T12" fmla="*/ 41 w 41"/>
                  <a:gd name="T13" fmla="*/ 6 h 15"/>
                  <a:gd name="T14" fmla="*/ 41 w 41"/>
                  <a:gd name="T15" fmla="*/ 0 h 15"/>
                  <a:gd name="T16" fmla="*/ 33 w 41"/>
                  <a:gd name="T17" fmla="*/ 0 h 15"/>
                  <a:gd name="T18" fmla="*/ 41 w 41"/>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6"/>
                    </a:moveTo>
                    <a:lnTo>
                      <a:pt x="33" y="0"/>
                    </a:lnTo>
                    <a:lnTo>
                      <a:pt x="0" y="0"/>
                    </a:lnTo>
                    <a:lnTo>
                      <a:pt x="0" y="15"/>
                    </a:lnTo>
                    <a:lnTo>
                      <a:pt x="33" y="15"/>
                    </a:lnTo>
                    <a:lnTo>
                      <a:pt x="26" y="6"/>
                    </a:lnTo>
                    <a:lnTo>
                      <a:pt x="41" y="6"/>
                    </a:lnTo>
                    <a:lnTo>
                      <a:pt x="41" y="0"/>
                    </a:lnTo>
                    <a:lnTo>
                      <a:pt x="33" y="0"/>
                    </a:lnTo>
                    <a:lnTo>
                      <a:pt x="4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48" name="Freeform 388"/>
              <p:cNvSpPr>
                <a:spLocks/>
              </p:cNvSpPr>
              <p:nvPr/>
            </p:nvSpPr>
            <p:spPr bwMode="auto">
              <a:xfrm>
                <a:off x="897" y="1816"/>
                <a:ext cx="7" cy="97"/>
              </a:xfrm>
              <a:custGeom>
                <a:avLst/>
                <a:gdLst>
                  <a:gd name="T0" fmla="*/ 7 w 15"/>
                  <a:gd name="T1" fmla="*/ 194 h 194"/>
                  <a:gd name="T2" fmla="*/ 15 w 15"/>
                  <a:gd name="T3" fmla="*/ 187 h 194"/>
                  <a:gd name="T4" fmla="*/ 15 w 15"/>
                  <a:gd name="T5" fmla="*/ 0 h 194"/>
                  <a:gd name="T6" fmla="*/ 0 w 15"/>
                  <a:gd name="T7" fmla="*/ 0 h 194"/>
                  <a:gd name="T8" fmla="*/ 0 w 15"/>
                  <a:gd name="T9" fmla="*/ 187 h 194"/>
                  <a:gd name="T10" fmla="*/ 7 w 15"/>
                  <a:gd name="T11" fmla="*/ 179 h 194"/>
                  <a:gd name="T12" fmla="*/ 7 w 15"/>
                  <a:gd name="T13" fmla="*/ 194 h 194"/>
                  <a:gd name="T14" fmla="*/ 15 w 15"/>
                  <a:gd name="T15" fmla="*/ 194 h 194"/>
                  <a:gd name="T16" fmla="*/ 15 w 15"/>
                  <a:gd name="T17" fmla="*/ 187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7"/>
                    </a:lnTo>
                    <a:lnTo>
                      <a:pt x="15" y="0"/>
                    </a:lnTo>
                    <a:lnTo>
                      <a:pt x="0" y="0"/>
                    </a:lnTo>
                    <a:lnTo>
                      <a:pt x="0" y="187"/>
                    </a:lnTo>
                    <a:lnTo>
                      <a:pt x="7" y="179"/>
                    </a:lnTo>
                    <a:lnTo>
                      <a:pt x="7" y="194"/>
                    </a:lnTo>
                    <a:lnTo>
                      <a:pt x="15" y="194"/>
                    </a:lnTo>
                    <a:lnTo>
                      <a:pt x="15" y="187"/>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49" name="Freeform 389"/>
              <p:cNvSpPr>
                <a:spLocks/>
              </p:cNvSpPr>
              <p:nvPr/>
            </p:nvSpPr>
            <p:spPr bwMode="auto">
              <a:xfrm>
                <a:off x="880" y="1905"/>
                <a:ext cx="20" cy="8"/>
              </a:xfrm>
              <a:custGeom>
                <a:avLst/>
                <a:gdLst>
                  <a:gd name="T0" fmla="*/ 0 w 40"/>
                  <a:gd name="T1" fmla="*/ 8 h 15"/>
                  <a:gd name="T2" fmla="*/ 7 w 40"/>
                  <a:gd name="T3" fmla="*/ 15 h 15"/>
                  <a:gd name="T4" fmla="*/ 40 w 40"/>
                  <a:gd name="T5" fmla="*/ 15 h 15"/>
                  <a:gd name="T6" fmla="*/ 40 w 40"/>
                  <a:gd name="T7" fmla="*/ 0 h 15"/>
                  <a:gd name="T8" fmla="*/ 7 w 40"/>
                  <a:gd name="T9" fmla="*/ 0 h 15"/>
                  <a:gd name="T10" fmla="*/ 15 w 40"/>
                  <a:gd name="T11" fmla="*/ 8 h 15"/>
                  <a:gd name="T12" fmla="*/ 0 w 40"/>
                  <a:gd name="T13" fmla="*/ 8 h 15"/>
                  <a:gd name="T14" fmla="*/ 0 w 40"/>
                  <a:gd name="T15" fmla="*/ 15 h 15"/>
                  <a:gd name="T16" fmla="*/ 7 w 40"/>
                  <a:gd name="T17" fmla="*/ 15 h 15"/>
                  <a:gd name="T18" fmla="*/ 0 w 4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0" y="8"/>
                    </a:moveTo>
                    <a:lnTo>
                      <a:pt x="7" y="15"/>
                    </a:lnTo>
                    <a:lnTo>
                      <a:pt x="40" y="15"/>
                    </a:lnTo>
                    <a:lnTo>
                      <a:pt x="40" y="0"/>
                    </a:lnTo>
                    <a:lnTo>
                      <a:pt x="7" y="0"/>
                    </a:lnTo>
                    <a:lnTo>
                      <a:pt x="15" y="8"/>
                    </a:lnTo>
                    <a:lnTo>
                      <a:pt x="0" y="8"/>
                    </a:lnTo>
                    <a:lnTo>
                      <a:pt x="0" y="15"/>
                    </a:lnTo>
                    <a:lnTo>
                      <a:pt x="7"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50" name="Freeform 390"/>
              <p:cNvSpPr>
                <a:spLocks/>
              </p:cNvSpPr>
              <p:nvPr/>
            </p:nvSpPr>
            <p:spPr bwMode="auto">
              <a:xfrm>
                <a:off x="880" y="1813"/>
                <a:ext cx="7" cy="97"/>
              </a:xfrm>
              <a:custGeom>
                <a:avLst/>
                <a:gdLst>
                  <a:gd name="T0" fmla="*/ 7 w 15"/>
                  <a:gd name="T1" fmla="*/ 0 h 193"/>
                  <a:gd name="T2" fmla="*/ 0 w 15"/>
                  <a:gd name="T3" fmla="*/ 6 h 193"/>
                  <a:gd name="T4" fmla="*/ 0 w 15"/>
                  <a:gd name="T5" fmla="*/ 193 h 193"/>
                  <a:gd name="T6" fmla="*/ 15 w 15"/>
                  <a:gd name="T7" fmla="*/ 193 h 193"/>
                  <a:gd name="T8" fmla="*/ 15 w 15"/>
                  <a:gd name="T9" fmla="*/ 6 h 193"/>
                  <a:gd name="T10" fmla="*/ 7 w 15"/>
                  <a:gd name="T11" fmla="*/ 15 h 193"/>
                  <a:gd name="T12" fmla="*/ 7 w 15"/>
                  <a:gd name="T13" fmla="*/ 0 h 193"/>
                  <a:gd name="T14" fmla="*/ 0 w 15"/>
                  <a:gd name="T15" fmla="*/ 0 h 193"/>
                  <a:gd name="T16" fmla="*/ 0 w 15"/>
                  <a:gd name="T17" fmla="*/ 6 h 193"/>
                  <a:gd name="T18" fmla="*/ 7 w 15"/>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3">
                    <a:moveTo>
                      <a:pt x="7" y="0"/>
                    </a:moveTo>
                    <a:lnTo>
                      <a:pt x="0" y="6"/>
                    </a:lnTo>
                    <a:lnTo>
                      <a:pt x="0" y="193"/>
                    </a:lnTo>
                    <a:lnTo>
                      <a:pt x="15" y="193"/>
                    </a:lnTo>
                    <a:lnTo>
                      <a:pt x="15" y="6"/>
                    </a:lnTo>
                    <a:lnTo>
                      <a:pt x="7" y="15"/>
                    </a:lnTo>
                    <a:lnTo>
                      <a:pt x="7" y="0"/>
                    </a:lnTo>
                    <a:lnTo>
                      <a:pt x="0" y="0"/>
                    </a:lnTo>
                    <a:lnTo>
                      <a:pt x="0" y="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51" name="Rectangle 391"/>
              <p:cNvSpPr>
                <a:spLocks noChangeArrowheads="1"/>
              </p:cNvSpPr>
              <p:nvPr/>
            </p:nvSpPr>
            <p:spPr bwMode="auto">
              <a:xfrm>
                <a:off x="855" y="1816"/>
                <a:ext cx="17"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352" name="Freeform 392"/>
              <p:cNvSpPr>
                <a:spLocks/>
              </p:cNvSpPr>
              <p:nvPr/>
            </p:nvSpPr>
            <p:spPr bwMode="auto">
              <a:xfrm>
                <a:off x="855" y="1813"/>
                <a:ext cx="20" cy="7"/>
              </a:xfrm>
              <a:custGeom>
                <a:avLst/>
                <a:gdLst>
                  <a:gd name="T0" fmla="*/ 41 w 41"/>
                  <a:gd name="T1" fmla="*/ 6 h 15"/>
                  <a:gd name="T2" fmla="*/ 34 w 41"/>
                  <a:gd name="T3" fmla="*/ 0 h 15"/>
                  <a:gd name="T4" fmla="*/ 0 w 41"/>
                  <a:gd name="T5" fmla="*/ 0 h 15"/>
                  <a:gd name="T6" fmla="*/ 0 w 41"/>
                  <a:gd name="T7" fmla="*/ 15 h 15"/>
                  <a:gd name="T8" fmla="*/ 34 w 41"/>
                  <a:gd name="T9" fmla="*/ 15 h 15"/>
                  <a:gd name="T10" fmla="*/ 26 w 41"/>
                  <a:gd name="T11" fmla="*/ 6 h 15"/>
                  <a:gd name="T12" fmla="*/ 41 w 41"/>
                  <a:gd name="T13" fmla="*/ 6 h 15"/>
                  <a:gd name="T14" fmla="*/ 41 w 41"/>
                  <a:gd name="T15" fmla="*/ 0 h 15"/>
                  <a:gd name="T16" fmla="*/ 34 w 41"/>
                  <a:gd name="T17" fmla="*/ 0 h 15"/>
                  <a:gd name="T18" fmla="*/ 41 w 41"/>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6"/>
                    </a:moveTo>
                    <a:lnTo>
                      <a:pt x="34" y="0"/>
                    </a:lnTo>
                    <a:lnTo>
                      <a:pt x="0" y="0"/>
                    </a:lnTo>
                    <a:lnTo>
                      <a:pt x="0" y="15"/>
                    </a:lnTo>
                    <a:lnTo>
                      <a:pt x="34" y="15"/>
                    </a:lnTo>
                    <a:lnTo>
                      <a:pt x="26" y="6"/>
                    </a:lnTo>
                    <a:lnTo>
                      <a:pt x="41" y="6"/>
                    </a:lnTo>
                    <a:lnTo>
                      <a:pt x="41" y="0"/>
                    </a:lnTo>
                    <a:lnTo>
                      <a:pt x="34" y="0"/>
                    </a:lnTo>
                    <a:lnTo>
                      <a:pt x="4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53" name="Freeform 393"/>
              <p:cNvSpPr>
                <a:spLocks/>
              </p:cNvSpPr>
              <p:nvPr/>
            </p:nvSpPr>
            <p:spPr bwMode="auto">
              <a:xfrm>
                <a:off x="868" y="1816"/>
                <a:ext cx="7" cy="97"/>
              </a:xfrm>
              <a:custGeom>
                <a:avLst/>
                <a:gdLst>
                  <a:gd name="T0" fmla="*/ 8 w 15"/>
                  <a:gd name="T1" fmla="*/ 194 h 194"/>
                  <a:gd name="T2" fmla="*/ 15 w 15"/>
                  <a:gd name="T3" fmla="*/ 187 h 194"/>
                  <a:gd name="T4" fmla="*/ 15 w 15"/>
                  <a:gd name="T5" fmla="*/ 0 h 194"/>
                  <a:gd name="T6" fmla="*/ 0 w 15"/>
                  <a:gd name="T7" fmla="*/ 0 h 194"/>
                  <a:gd name="T8" fmla="*/ 0 w 15"/>
                  <a:gd name="T9" fmla="*/ 187 h 194"/>
                  <a:gd name="T10" fmla="*/ 8 w 15"/>
                  <a:gd name="T11" fmla="*/ 179 h 194"/>
                  <a:gd name="T12" fmla="*/ 8 w 15"/>
                  <a:gd name="T13" fmla="*/ 194 h 194"/>
                  <a:gd name="T14" fmla="*/ 15 w 15"/>
                  <a:gd name="T15" fmla="*/ 194 h 194"/>
                  <a:gd name="T16" fmla="*/ 15 w 15"/>
                  <a:gd name="T17" fmla="*/ 187 h 194"/>
                  <a:gd name="T18" fmla="*/ 8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194"/>
                    </a:moveTo>
                    <a:lnTo>
                      <a:pt x="15" y="187"/>
                    </a:lnTo>
                    <a:lnTo>
                      <a:pt x="15" y="0"/>
                    </a:lnTo>
                    <a:lnTo>
                      <a:pt x="0" y="0"/>
                    </a:lnTo>
                    <a:lnTo>
                      <a:pt x="0" y="187"/>
                    </a:lnTo>
                    <a:lnTo>
                      <a:pt x="8" y="179"/>
                    </a:lnTo>
                    <a:lnTo>
                      <a:pt x="8" y="194"/>
                    </a:lnTo>
                    <a:lnTo>
                      <a:pt x="15" y="194"/>
                    </a:lnTo>
                    <a:lnTo>
                      <a:pt x="15" y="187"/>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54" name="Freeform 394"/>
              <p:cNvSpPr>
                <a:spLocks/>
              </p:cNvSpPr>
              <p:nvPr/>
            </p:nvSpPr>
            <p:spPr bwMode="auto">
              <a:xfrm>
                <a:off x="851" y="1905"/>
                <a:ext cx="21" cy="8"/>
              </a:xfrm>
              <a:custGeom>
                <a:avLst/>
                <a:gdLst>
                  <a:gd name="T0" fmla="*/ 0 w 42"/>
                  <a:gd name="T1" fmla="*/ 8 h 15"/>
                  <a:gd name="T2" fmla="*/ 8 w 42"/>
                  <a:gd name="T3" fmla="*/ 15 h 15"/>
                  <a:gd name="T4" fmla="*/ 42 w 42"/>
                  <a:gd name="T5" fmla="*/ 15 h 15"/>
                  <a:gd name="T6" fmla="*/ 42 w 42"/>
                  <a:gd name="T7" fmla="*/ 0 h 15"/>
                  <a:gd name="T8" fmla="*/ 8 w 42"/>
                  <a:gd name="T9" fmla="*/ 0 h 15"/>
                  <a:gd name="T10" fmla="*/ 15 w 42"/>
                  <a:gd name="T11" fmla="*/ 8 h 15"/>
                  <a:gd name="T12" fmla="*/ 0 w 42"/>
                  <a:gd name="T13" fmla="*/ 8 h 15"/>
                  <a:gd name="T14" fmla="*/ 0 w 42"/>
                  <a:gd name="T15" fmla="*/ 15 h 15"/>
                  <a:gd name="T16" fmla="*/ 8 w 42"/>
                  <a:gd name="T17" fmla="*/ 15 h 15"/>
                  <a:gd name="T18" fmla="*/ 0 w 4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0" y="8"/>
                    </a:moveTo>
                    <a:lnTo>
                      <a:pt x="8" y="15"/>
                    </a:lnTo>
                    <a:lnTo>
                      <a:pt x="42" y="15"/>
                    </a:lnTo>
                    <a:lnTo>
                      <a:pt x="42"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55" name="Freeform 395"/>
              <p:cNvSpPr>
                <a:spLocks/>
              </p:cNvSpPr>
              <p:nvPr/>
            </p:nvSpPr>
            <p:spPr bwMode="auto">
              <a:xfrm>
                <a:off x="851" y="1813"/>
                <a:ext cx="8" cy="97"/>
              </a:xfrm>
              <a:custGeom>
                <a:avLst/>
                <a:gdLst>
                  <a:gd name="T0" fmla="*/ 8 w 15"/>
                  <a:gd name="T1" fmla="*/ 0 h 193"/>
                  <a:gd name="T2" fmla="*/ 0 w 15"/>
                  <a:gd name="T3" fmla="*/ 6 h 193"/>
                  <a:gd name="T4" fmla="*/ 0 w 15"/>
                  <a:gd name="T5" fmla="*/ 193 h 193"/>
                  <a:gd name="T6" fmla="*/ 15 w 15"/>
                  <a:gd name="T7" fmla="*/ 193 h 193"/>
                  <a:gd name="T8" fmla="*/ 15 w 15"/>
                  <a:gd name="T9" fmla="*/ 6 h 193"/>
                  <a:gd name="T10" fmla="*/ 8 w 15"/>
                  <a:gd name="T11" fmla="*/ 15 h 193"/>
                  <a:gd name="T12" fmla="*/ 8 w 15"/>
                  <a:gd name="T13" fmla="*/ 0 h 193"/>
                  <a:gd name="T14" fmla="*/ 0 w 15"/>
                  <a:gd name="T15" fmla="*/ 0 h 193"/>
                  <a:gd name="T16" fmla="*/ 0 w 15"/>
                  <a:gd name="T17" fmla="*/ 6 h 193"/>
                  <a:gd name="T18" fmla="*/ 8 w 15"/>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3">
                    <a:moveTo>
                      <a:pt x="8" y="0"/>
                    </a:moveTo>
                    <a:lnTo>
                      <a:pt x="0" y="6"/>
                    </a:lnTo>
                    <a:lnTo>
                      <a:pt x="0" y="193"/>
                    </a:lnTo>
                    <a:lnTo>
                      <a:pt x="15" y="193"/>
                    </a:lnTo>
                    <a:lnTo>
                      <a:pt x="15" y="6"/>
                    </a:lnTo>
                    <a:lnTo>
                      <a:pt x="8" y="15"/>
                    </a:lnTo>
                    <a:lnTo>
                      <a:pt x="8" y="0"/>
                    </a:lnTo>
                    <a:lnTo>
                      <a:pt x="0" y="0"/>
                    </a:lnTo>
                    <a:lnTo>
                      <a:pt x="0" y="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56" name="Rectangle 396"/>
              <p:cNvSpPr>
                <a:spLocks noChangeArrowheads="1"/>
              </p:cNvSpPr>
              <p:nvPr/>
            </p:nvSpPr>
            <p:spPr bwMode="auto">
              <a:xfrm>
                <a:off x="820" y="1816"/>
                <a:ext cx="16"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357" name="Freeform 397"/>
              <p:cNvSpPr>
                <a:spLocks/>
              </p:cNvSpPr>
              <p:nvPr/>
            </p:nvSpPr>
            <p:spPr bwMode="auto">
              <a:xfrm>
                <a:off x="820" y="1813"/>
                <a:ext cx="20" cy="7"/>
              </a:xfrm>
              <a:custGeom>
                <a:avLst/>
                <a:gdLst>
                  <a:gd name="T0" fmla="*/ 39 w 39"/>
                  <a:gd name="T1" fmla="*/ 6 h 15"/>
                  <a:gd name="T2" fmla="*/ 32 w 39"/>
                  <a:gd name="T3" fmla="*/ 0 h 15"/>
                  <a:gd name="T4" fmla="*/ 0 w 39"/>
                  <a:gd name="T5" fmla="*/ 0 h 15"/>
                  <a:gd name="T6" fmla="*/ 0 w 39"/>
                  <a:gd name="T7" fmla="*/ 15 h 15"/>
                  <a:gd name="T8" fmla="*/ 32 w 39"/>
                  <a:gd name="T9" fmla="*/ 15 h 15"/>
                  <a:gd name="T10" fmla="*/ 24 w 39"/>
                  <a:gd name="T11" fmla="*/ 6 h 15"/>
                  <a:gd name="T12" fmla="*/ 39 w 39"/>
                  <a:gd name="T13" fmla="*/ 6 h 15"/>
                  <a:gd name="T14" fmla="*/ 39 w 39"/>
                  <a:gd name="T15" fmla="*/ 0 h 15"/>
                  <a:gd name="T16" fmla="*/ 32 w 39"/>
                  <a:gd name="T17" fmla="*/ 0 h 15"/>
                  <a:gd name="T18" fmla="*/ 39 w 39"/>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15">
                    <a:moveTo>
                      <a:pt x="39" y="6"/>
                    </a:moveTo>
                    <a:lnTo>
                      <a:pt x="32" y="0"/>
                    </a:lnTo>
                    <a:lnTo>
                      <a:pt x="0" y="0"/>
                    </a:lnTo>
                    <a:lnTo>
                      <a:pt x="0" y="15"/>
                    </a:lnTo>
                    <a:lnTo>
                      <a:pt x="32" y="15"/>
                    </a:lnTo>
                    <a:lnTo>
                      <a:pt x="24" y="6"/>
                    </a:lnTo>
                    <a:lnTo>
                      <a:pt x="39" y="6"/>
                    </a:lnTo>
                    <a:lnTo>
                      <a:pt x="39" y="0"/>
                    </a:lnTo>
                    <a:lnTo>
                      <a:pt x="32" y="0"/>
                    </a:lnTo>
                    <a:lnTo>
                      <a:pt x="3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58" name="Freeform 398"/>
              <p:cNvSpPr>
                <a:spLocks/>
              </p:cNvSpPr>
              <p:nvPr/>
            </p:nvSpPr>
            <p:spPr bwMode="auto">
              <a:xfrm>
                <a:off x="832" y="1816"/>
                <a:ext cx="8" cy="97"/>
              </a:xfrm>
              <a:custGeom>
                <a:avLst/>
                <a:gdLst>
                  <a:gd name="T0" fmla="*/ 8 w 15"/>
                  <a:gd name="T1" fmla="*/ 194 h 194"/>
                  <a:gd name="T2" fmla="*/ 15 w 15"/>
                  <a:gd name="T3" fmla="*/ 187 h 194"/>
                  <a:gd name="T4" fmla="*/ 15 w 15"/>
                  <a:gd name="T5" fmla="*/ 0 h 194"/>
                  <a:gd name="T6" fmla="*/ 0 w 15"/>
                  <a:gd name="T7" fmla="*/ 0 h 194"/>
                  <a:gd name="T8" fmla="*/ 0 w 15"/>
                  <a:gd name="T9" fmla="*/ 187 h 194"/>
                  <a:gd name="T10" fmla="*/ 8 w 15"/>
                  <a:gd name="T11" fmla="*/ 179 h 194"/>
                  <a:gd name="T12" fmla="*/ 8 w 15"/>
                  <a:gd name="T13" fmla="*/ 194 h 194"/>
                  <a:gd name="T14" fmla="*/ 15 w 15"/>
                  <a:gd name="T15" fmla="*/ 194 h 194"/>
                  <a:gd name="T16" fmla="*/ 15 w 15"/>
                  <a:gd name="T17" fmla="*/ 187 h 194"/>
                  <a:gd name="T18" fmla="*/ 8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194"/>
                    </a:moveTo>
                    <a:lnTo>
                      <a:pt x="15" y="187"/>
                    </a:lnTo>
                    <a:lnTo>
                      <a:pt x="15" y="0"/>
                    </a:lnTo>
                    <a:lnTo>
                      <a:pt x="0" y="0"/>
                    </a:lnTo>
                    <a:lnTo>
                      <a:pt x="0" y="187"/>
                    </a:lnTo>
                    <a:lnTo>
                      <a:pt x="8" y="179"/>
                    </a:lnTo>
                    <a:lnTo>
                      <a:pt x="8" y="194"/>
                    </a:lnTo>
                    <a:lnTo>
                      <a:pt x="15" y="194"/>
                    </a:lnTo>
                    <a:lnTo>
                      <a:pt x="15" y="187"/>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59" name="Freeform 399"/>
              <p:cNvSpPr>
                <a:spLocks/>
              </p:cNvSpPr>
              <p:nvPr/>
            </p:nvSpPr>
            <p:spPr bwMode="auto">
              <a:xfrm>
                <a:off x="816" y="1905"/>
                <a:ext cx="20" cy="8"/>
              </a:xfrm>
              <a:custGeom>
                <a:avLst/>
                <a:gdLst>
                  <a:gd name="T0" fmla="*/ 0 w 40"/>
                  <a:gd name="T1" fmla="*/ 8 h 15"/>
                  <a:gd name="T2" fmla="*/ 8 w 40"/>
                  <a:gd name="T3" fmla="*/ 15 h 15"/>
                  <a:gd name="T4" fmla="*/ 40 w 40"/>
                  <a:gd name="T5" fmla="*/ 15 h 15"/>
                  <a:gd name="T6" fmla="*/ 40 w 40"/>
                  <a:gd name="T7" fmla="*/ 0 h 15"/>
                  <a:gd name="T8" fmla="*/ 8 w 40"/>
                  <a:gd name="T9" fmla="*/ 0 h 15"/>
                  <a:gd name="T10" fmla="*/ 15 w 40"/>
                  <a:gd name="T11" fmla="*/ 8 h 15"/>
                  <a:gd name="T12" fmla="*/ 0 w 40"/>
                  <a:gd name="T13" fmla="*/ 8 h 15"/>
                  <a:gd name="T14" fmla="*/ 0 w 40"/>
                  <a:gd name="T15" fmla="*/ 15 h 15"/>
                  <a:gd name="T16" fmla="*/ 8 w 40"/>
                  <a:gd name="T17" fmla="*/ 15 h 15"/>
                  <a:gd name="T18" fmla="*/ 0 w 4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0" y="8"/>
                    </a:moveTo>
                    <a:lnTo>
                      <a:pt x="8" y="15"/>
                    </a:lnTo>
                    <a:lnTo>
                      <a:pt x="40" y="15"/>
                    </a:lnTo>
                    <a:lnTo>
                      <a:pt x="40"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60" name="Freeform 400"/>
              <p:cNvSpPr>
                <a:spLocks/>
              </p:cNvSpPr>
              <p:nvPr/>
            </p:nvSpPr>
            <p:spPr bwMode="auto">
              <a:xfrm>
                <a:off x="816" y="1813"/>
                <a:ext cx="8" cy="97"/>
              </a:xfrm>
              <a:custGeom>
                <a:avLst/>
                <a:gdLst>
                  <a:gd name="T0" fmla="*/ 8 w 15"/>
                  <a:gd name="T1" fmla="*/ 0 h 193"/>
                  <a:gd name="T2" fmla="*/ 0 w 15"/>
                  <a:gd name="T3" fmla="*/ 6 h 193"/>
                  <a:gd name="T4" fmla="*/ 0 w 15"/>
                  <a:gd name="T5" fmla="*/ 193 h 193"/>
                  <a:gd name="T6" fmla="*/ 15 w 15"/>
                  <a:gd name="T7" fmla="*/ 193 h 193"/>
                  <a:gd name="T8" fmla="*/ 15 w 15"/>
                  <a:gd name="T9" fmla="*/ 6 h 193"/>
                  <a:gd name="T10" fmla="*/ 8 w 15"/>
                  <a:gd name="T11" fmla="*/ 15 h 193"/>
                  <a:gd name="T12" fmla="*/ 8 w 15"/>
                  <a:gd name="T13" fmla="*/ 0 h 193"/>
                  <a:gd name="T14" fmla="*/ 0 w 15"/>
                  <a:gd name="T15" fmla="*/ 0 h 193"/>
                  <a:gd name="T16" fmla="*/ 0 w 15"/>
                  <a:gd name="T17" fmla="*/ 6 h 193"/>
                  <a:gd name="T18" fmla="*/ 8 w 15"/>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3">
                    <a:moveTo>
                      <a:pt x="8" y="0"/>
                    </a:moveTo>
                    <a:lnTo>
                      <a:pt x="0" y="6"/>
                    </a:lnTo>
                    <a:lnTo>
                      <a:pt x="0" y="193"/>
                    </a:lnTo>
                    <a:lnTo>
                      <a:pt x="15" y="193"/>
                    </a:lnTo>
                    <a:lnTo>
                      <a:pt x="15" y="6"/>
                    </a:lnTo>
                    <a:lnTo>
                      <a:pt x="8" y="15"/>
                    </a:lnTo>
                    <a:lnTo>
                      <a:pt x="8" y="0"/>
                    </a:lnTo>
                    <a:lnTo>
                      <a:pt x="0" y="0"/>
                    </a:lnTo>
                    <a:lnTo>
                      <a:pt x="0" y="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61" name="Freeform 401"/>
              <p:cNvSpPr>
                <a:spLocks/>
              </p:cNvSpPr>
              <p:nvPr/>
            </p:nvSpPr>
            <p:spPr bwMode="auto">
              <a:xfrm>
                <a:off x="658" y="1777"/>
                <a:ext cx="210" cy="218"/>
              </a:xfrm>
              <a:custGeom>
                <a:avLst/>
                <a:gdLst>
                  <a:gd name="T0" fmla="*/ 205 w 421"/>
                  <a:gd name="T1" fmla="*/ 16 h 435"/>
                  <a:gd name="T2" fmla="*/ 217 w 421"/>
                  <a:gd name="T3" fmla="*/ 39 h 435"/>
                  <a:gd name="T4" fmla="*/ 228 w 421"/>
                  <a:gd name="T5" fmla="*/ 57 h 435"/>
                  <a:gd name="T6" fmla="*/ 240 w 421"/>
                  <a:gd name="T7" fmla="*/ 67 h 435"/>
                  <a:gd name="T8" fmla="*/ 253 w 421"/>
                  <a:gd name="T9" fmla="*/ 77 h 435"/>
                  <a:gd name="T10" fmla="*/ 265 w 421"/>
                  <a:gd name="T11" fmla="*/ 87 h 435"/>
                  <a:gd name="T12" fmla="*/ 271 w 421"/>
                  <a:gd name="T13" fmla="*/ 96 h 435"/>
                  <a:gd name="T14" fmla="*/ 263 w 421"/>
                  <a:gd name="T15" fmla="*/ 107 h 435"/>
                  <a:gd name="T16" fmla="*/ 261 w 421"/>
                  <a:gd name="T17" fmla="*/ 122 h 435"/>
                  <a:gd name="T18" fmla="*/ 300 w 421"/>
                  <a:gd name="T19" fmla="*/ 118 h 435"/>
                  <a:gd name="T20" fmla="*/ 308 w 421"/>
                  <a:gd name="T21" fmla="*/ 157 h 435"/>
                  <a:gd name="T22" fmla="*/ 316 w 421"/>
                  <a:gd name="T23" fmla="*/ 196 h 435"/>
                  <a:gd name="T24" fmla="*/ 375 w 421"/>
                  <a:gd name="T25" fmla="*/ 228 h 435"/>
                  <a:gd name="T26" fmla="*/ 386 w 421"/>
                  <a:gd name="T27" fmla="*/ 271 h 435"/>
                  <a:gd name="T28" fmla="*/ 391 w 421"/>
                  <a:gd name="T29" fmla="*/ 311 h 435"/>
                  <a:gd name="T30" fmla="*/ 405 w 421"/>
                  <a:gd name="T31" fmla="*/ 349 h 435"/>
                  <a:gd name="T32" fmla="*/ 421 w 421"/>
                  <a:gd name="T33" fmla="*/ 394 h 435"/>
                  <a:gd name="T34" fmla="*/ 327 w 421"/>
                  <a:gd name="T35" fmla="*/ 435 h 435"/>
                  <a:gd name="T36" fmla="*/ 238 w 421"/>
                  <a:gd name="T37" fmla="*/ 391 h 435"/>
                  <a:gd name="T38" fmla="*/ 255 w 421"/>
                  <a:gd name="T39" fmla="*/ 416 h 435"/>
                  <a:gd name="T40" fmla="*/ 238 w 421"/>
                  <a:gd name="T41" fmla="*/ 418 h 435"/>
                  <a:gd name="T42" fmla="*/ 220 w 421"/>
                  <a:gd name="T43" fmla="*/ 421 h 435"/>
                  <a:gd name="T44" fmla="*/ 203 w 421"/>
                  <a:gd name="T45" fmla="*/ 422 h 435"/>
                  <a:gd name="T46" fmla="*/ 187 w 421"/>
                  <a:gd name="T47" fmla="*/ 421 h 435"/>
                  <a:gd name="T48" fmla="*/ 165 w 421"/>
                  <a:gd name="T49" fmla="*/ 408 h 435"/>
                  <a:gd name="T50" fmla="*/ 134 w 421"/>
                  <a:gd name="T51" fmla="*/ 388 h 435"/>
                  <a:gd name="T52" fmla="*/ 103 w 421"/>
                  <a:gd name="T53" fmla="*/ 374 h 435"/>
                  <a:gd name="T54" fmla="*/ 76 w 421"/>
                  <a:gd name="T55" fmla="*/ 373 h 435"/>
                  <a:gd name="T56" fmla="*/ 59 w 421"/>
                  <a:gd name="T57" fmla="*/ 379 h 435"/>
                  <a:gd name="T58" fmla="*/ 44 w 421"/>
                  <a:gd name="T59" fmla="*/ 385 h 435"/>
                  <a:gd name="T60" fmla="*/ 22 w 421"/>
                  <a:gd name="T61" fmla="*/ 386 h 435"/>
                  <a:gd name="T62" fmla="*/ 0 w 421"/>
                  <a:gd name="T63" fmla="*/ 366 h 435"/>
                  <a:gd name="T64" fmla="*/ 3 w 421"/>
                  <a:gd name="T65" fmla="*/ 328 h 435"/>
                  <a:gd name="T66" fmla="*/ 15 w 421"/>
                  <a:gd name="T67" fmla="*/ 289 h 435"/>
                  <a:gd name="T68" fmla="*/ 34 w 421"/>
                  <a:gd name="T69" fmla="*/ 254 h 435"/>
                  <a:gd name="T70" fmla="*/ 35 w 421"/>
                  <a:gd name="T71" fmla="*/ 212 h 435"/>
                  <a:gd name="T72" fmla="*/ 44 w 421"/>
                  <a:gd name="T73" fmla="*/ 216 h 435"/>
                  <a:gd name="T74" fmla="*/ 54 w 421"/>
                  <a:gd name="T75" fmla="*/ 216 h 435"/>
                  <a:gd name="T76" fmla="*/ 65 w 421"/>
                  <a:gd name="T77" fmla="*/ 195 h 435"/>
                  <a:gd name="T78" fmla="*/ 61 w 421"/>
                  <a:gd name="T79" fmla="*/ 165 h 435"/>
                  <a:gd name="T80" fmla="*/ 79 w 421"/>
                  <a:gd name="T81" fmla="*/ 145 h 435"/>
                  <a:gd name="T82" fmla="*/ 99 w 421"/>
                  <a:gd name="T83" fmla="*/ 0 h 435"/>
                  <a:gd name="T84" fmla="*/ 198 w 421"/>
                  <a:gd name="T85" fmla="*/ 7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1" h="435">
                    <a:moveTo>
                      <a:pt x="198" y="7"/>
                    </a:moveTo>
                    <a:lnTo>
                      <a:pt x="205" y="16"/>
                    </a:lnTo>
                    <a:lnTo>
                      <a:pt x="211" y="28"/>
                    </a:lnTo>
                    <a:lnTo>
                      <a:pt x="217" y="39"/>
                    </a:lnTo>
                    <a:lnTo>
                      <a:pt x="223" y="50"/>
                    </a:lnTo>
                    <a:lnTo>
                      <a:pt x="228" y="57"/>
                    </a:lnTo>
                    <a:lnTo>
                      <a:pt x="234" y="62"/>
                    </a:lnTo>
                    <a:lnTo>
                      <a:pt x="240" y="67"/>
                    </a:lnTo>
                    <a:lnTo>
                      <a:pt x="247" y="73"/>
                    </a:lnTo>
                    <a:lnTo>
                      <a:pt x="253" y="77"/>
                    </a:lnTo>
                    <a:lnTo>
                      <a:pt x="259" y="82"/>
                    </a:lnTo>
                    <a:lnTo>
                      <a:pt x="265" y="87"/>
                    </a:lnTo>
                    <a:lnTo>
                      <a:pt x="271" y="92"/>
                    </a:lnTo>
                    <a:lnTo>
                      <a:pt x="271" y="96"/>
                    </a:lnTo>
                    <a:lnTo>
                      <a:pt x="266" y="101"/>
                    </a:lnTo>
                    <a:lnTo>
                      <a:pt x="263" y="107"/>
                    </a:lnTo>
                    <a:lnTo>
                      <a:pt x="261" y="114"/>
                    </a:lnTo>
                    <a:lnTo>
                      <a:pt x="261" y="122"/>
                    </a:lnTo>
                    <a:lnTo>
                      <a:pt x="268" y="129"/>
                    </a:lnTo>
                    <a:lnTo>
                      <a:pt x="300" y="118"/>
                    </a:lnTo>
                    <a:lnTo>
                      <a:pt x="304" y="137"/>
                    </a:lnTo>
                    <a:lnTo>
                      <a:pt x="308" y="157"/>
                    </a:lnTo>
                    <a:lnTo>
                      <a:pt x="312" y="176"/>
                    </a:lnTo>
                    <a:lnTo>
                      <a:pt x="316" y="196"/>
                    </a:lnTo>
                    <a:lnTo>
                      <a:pt x="360" y="207"/>
                    </a:lnTo>
                    <a:lnTo>
                      <a:pt x="375" y="228"/>
                    </a:lnTo>
                    <a:lnTo>
                      <a:pt x="383" y="250"/>
                    </a:lnTo>
                    <a:lnTo>
                      <a:pt x="386" y="271"/>
                    </a:lnTo>
                    <a:lnTo>
                      <a:pt x="388" y="290"/>
                    </a:lnTo>
                    <a:lnTo>
                      <a:pt x="391" y="311"/>
                    </a:lnTo>
                    <a:lnTo>
                      <a:pt x="395" y="330"/>
                    </a:lnTo>
                    <a:lnTo>
                      <a:pt x="405" y="349"/>
                    </a:lnTo>
                    <a:lnTo>
                      <a:pt x="421" y="366"/>
                    </a:lnTo>
                    <a:lnTo>
                      <a:pt x="421" y="394"/>
                    </a:lnTo>
                    <a:lnTo>
                      <a:pt x="395" y="423"/>
                    </a:lnTo>
                    <a:lnTo>
                      <a:pt x="327" y="435"/>
                    </a:lnTo>
                    <a:lnTo>
                      <a:pt x="300" y="399"/>
                    </a:lnTo>
                    <a:lnTo>
                      <a:pt x="238" y="391"/>
                    </a:lnTo>
                    <a:lnTo>
                      <a:pt x="263" y="415"/>
                    </a:lnTo>
                    <a:lnTo>
                      <a:pt x="255" y="416"/>
                    </a:lnTo>
                    <a:lnTo>
                      <a:pt x="246" y="417"/>
                    </a:lnTo>
                    <a:lnTo>
                      <a:pt x="238" y="418"/>
                    </a:lnTo>
                    <a:lnTo>
                      <a:pt x="228" y="419"/>
                    </a:lnTo>
                    <a:lnTo>
                      <a:pt x="220" y="421"/>
                    </a:lnTo>
                    <a:lnTo>
                      <a:pt x="211" y="421"/>
                    </a:lnTo>
                    <a:lnTo>
                      <a:pt x="203" y="422"/>
                    </a:lnTo>
                    <a:lnTo>
                      <a:pt x="194" y="423"/>
                    </a:lnTo>
                    <a:lnTo>
                      <a:pt x="187" y="421"/>
                    </a:lnTo>
                    <a:lnTo>
                      <a:pt x="178" y="416"/>
                    </a:lnTo>
                    <a:lnTo>
                      <a:pt x="165" y="408"/>
                    </a:lnTo>
                    <a:lnTo>
                      <a:pt x="150" y="397"/>
                    </a:lnTo>
                    <a:lnTo>
                      <a:pt x="134" y="388"/>
                    </a:lnTo>
                    <a:lnTo>
                      <a:pt x="118" y="380"/>
                    </a:lnTo>
                    <a:lnTo>
                      <a:pt x="103" y="374"/>
                    </a:lnTo>
                    <a:lnTo>
                      <a:pt x="89" y="372"/>
                    </a:lnTo>
                    <a:lnTo>
                      <a:pt x="76" y="373"/>
                    </a:lnTo>
                    <a:lnTo>
                      <a:pt x="67" y="376"/>
                    </a:lnTo>
                    <a:lnTo>
                      <a:pt x="59" y="379"/>
                    </a:lnTo>
                    <a:lnTo>
                      <a:pt x="52" y="382"/>
                    </a:lnTo>
                    <a:lnTo>
                      <a:pt x="44" y="385"/>
                    </a:lnTo>
                    <a:lnTo>
                      <a:pt x="35" y="387"/>
                    </a:lnTo>
                    <a:lnTo>
                      <a:pt x="22" y="386"/>
                    </a:lnTo>
                    <a:lnTo>
                      <a:pt x="5" y="382"/>
                    </a:lnTo>
                    <a:lnTo>
                      <a:pt x="0" y="366"/>
                    </a:lnTo>
                    <a:lnTo>
                      <a:pt x="0" y="348"/>
                    </a:lnTo>
                    <a:lnTo>
                      <a:pt x="3" y="328"/>
                    </a:lnTo>
                    <a:lnTo>
                      <a:pt x="8" y="309"/>
                    </a:lnTo>
                    <a:lnTo>
                      <a:pt x="15" y="289"/>
                    </a:lnTo>
                    <a:lnTo>
                      <a:pt x="23" y="271"/>
                    </a:lnTo>
                    <a:lnTo>
                      <a:pt x="34" y="254"/>
                    </a:lnTo>
                    <a:lnTo>
                      <a:pt x="43" y="240"/>
                    </a:lnTo>
                    <a:lnTo>
                      <a:pt x="35" y="212"/>
                    </a:lnTo>
                    <a:lnTo>
                      <a:pt x="39" y="214"/>
                    </a:lnTo>
                    <a:lnTo>
                      <a:pt x="44" y="216"/>
                    </a:lnTo>
                    <a:lnTo>
                      <a:pt x="50" y="216"/>
                    </a:lnTo>
                    <a:lnTo>
                      <a:pt x="54" y="216"/>
                    </a:lnTo>
                    <a:lnTo>
                      <a:pt x="64" y="210"/>
                    </a:lnTo>
                    <a:lnTo>
                      <a:pt x="65" y="195"/>
                    </a:lnTo>
                    <a:lnTo>
                      <a:pt x="62" y="180"/>
                    </a:lnTo>
                    <a:lnTo>
                      <a:pt x="61" y="165"/>
                    </a:lnTo>
                    <a:lnTo>
                      <a:pt x="66" y="150"/>
                    </a:lnTo>
                    <a:lnTo>
                      <a:pt x="79" y="145"/>
                    </a:lnTo>
                    <a:lnTo>
                      <a:pt x="51" y="129"/>
                    </a:lnTo>
                    <a:lnTo>
                      <a:pt x="99" y="0"/>
                    </a:lnTo>
                    <a:lnTo>
                      <a:pt x="132" y="16"/>
                    </a:lnTo>
                    <a:lnTo>
                      <a:pt x="198" y="7"/>
                    </a:lnTo>
                    <a:close/>
                  </a:path>
                </a:pathLst>
              </a:custGeom>
              <a:solidFill>
                <a:srgbClr val="02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62" name="Freeform 402"/>
              <p:cNvSpPr>
                <a:spLocks/>
              </p:cNvSpPr>
              <p:nvPr/>
            </p:nvSpPr>
            <p:spPr bwMode="auto">
              <a:xfrm>
                <a:off x="753" y="1779"/>
                <a:ext cx="22" cy="30"/>
              </a:xfrm>
              <a:custGeom>
                <a:avLst/>
                <a:gdLst>
                  <a:gd name="T0" fmla="*/ 44 w 44"/>
                  <a:gd name="T1" fmla="*/ 51 h 61"/>
                  <a:gd name="T2" fmla="*/ 35 w 44"/>
                  <a:gd name="T3" fmla="*/ 40 h 61"/>
                  <a:gd name="T4" fmla="*/ 27 w 44"/>
                  <a:gd name="T5" fmla="*/ 27 h 61"/>
                  <a:gd name="T6" fmla="*/ 20 w 44"/>
                  <a:gd name="T7" fmla="*/ 13 h 61"/>
                  <a:gd name="T8" fmla="*/ 13 w 44"/>
                  <a:gd name="T9" fmla="*/ 0 h 61"/>
                  <a:gd name="T10" fmla="*/ 0 w 44"/>
                  <a:gd name="T11" fmla="*/ 7 h 61"/>
                  <a:gd name="T12" fmla="*/ 6 w 44"/>
                  <a:gd name="T13" fmla="*/ 18 h 61"/>
                  <a:gd name="T14" fmla="*/ 15 w 44"/>
                  <a:gd name="T15" fmla="*/ 33 h 61"/>
                  <a:gd name="T16" fmla="*/ 26 w 44"/>
                  <a:gd name="T17" fmla="*/ 49 h 61"/>
                  <a:gd name="T18" fmla="*/ 34 w 44"/>
                  <a:gd name="T19" fmla="*/ 61 h 61"/>
                  <a:gd name="T20" fmla="*/ 44 w 44"/>
                  <a:gd name="T21" fmla="*/ 5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61">
                    <a:moveTo>
                      <a:pt x="44" y="51"/>
                    </a:moveTo>
                    <a:lnTo>
                      <a:pt x="35" y="40"/>
                    </a:lnTo>
                    <a:lnTo>
                      <a:pt x="27" y="27"/>
                    </a:lnTo>
                    <a:lnTo>
                      <a:pt x="20" y="13"/>
                    </a:lnTo>
                    <a:lnTo>
                      <a:pt x="13" y="0"/>
                    </a:lnTo>
                    <a:lnTo>
                      <a:pt x="0" y="7"/>
                    </a:lnTo>
                    <a:lnTo>
                      <a:pt x="6" y="18"/>
                    </a:lnTo>
                    <a:lnTo>
                      <a:pt x="15" y="33"/>
                    </a:lnTo>
                    <a:lnTo>
                      <a:pt x="26" y="49"/>
                    </a:lnTo>
                    <a:lnTo>
                      <a:pt x="34" y="61"/>
                    </a:lnTo>
                    <a:lnTo>
                      <a:pt x="44"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63" name="Freeform 403"/>
              <p:cNvSpPr>
                <a:spLocks/>
              </p:cNvSpPr>
              <p:nvPr/>
            </p:nvSpPr>
            <p:spPr bwMode="auto">
              <a:xfrm>
                <a:off x="770" y="1805"/>
                <a:ext cx="26" cy="25"/>
              </a:xfrm>
              <a:custGeom>
                <a:avLst/>
                <a:gdLst>
                  <a:gd name="T0" fmla="*/ 46 w 53"/>
                  <a:gd name="T1" fmla="*/ 51 h 51"/>
                  <a:gd name="T2" fmla="*/ 53 w 53"/>
                  <a:gd name="T3" fmla="*/ 44 h 51"/>
                  <a:gd name="T4" fmla="*/ 53 w 53"/>
                  <a:gd name="T5" fmla="*/ 35 h 51"/>
                  <a:gd name="T6" fmla="*/ 48 w 53"/>
                  <a:gd name="T7" fmla="*/ 30 h 51"/>
                  <a:gd name="T8" fmla="*/ 43 w 53"/>
                  <a:gd name="T9" fmla="*/ 26 h 51"/>
                  <a:gd name="T10" fmla="*/ 37 w 53"/>
                  <a:gd name="T11" fmla="*/ 22 h 51"/>
                  <a:gd name="T12" fmla="*/ 31 w 53"/>
                  <a:gd name="T13" fmla="*/ 19 h 51"/>
                  <a:gd name="T14" fmla="*/ 25 w 53"/>
                  <a:gd name="T15" fmla="*/ 15 h 51"/>
                  <a:gd name="T16" fmla="*/ 19 w 53"/>
                  <a:gd name="T17" fmla="*/ 11 h 51"/>
                  <a:gd name="T18" fmla="*/ 15 w 53"/>
                  <a:gd name="T19" fmla="*/ 6 h 51"/>
                  <a:gd name="T20" fmla="*/ 10 w 53"/>
                  <a:gd name="T21" fmla="*/ 0 h 51"/>
                  <a:gd name="T22" fmla="*/ 0 w 53"/>
                  <a:gd name="T23" fmla="*/ 10 h 51"/>
                  <a:gd name="T24" fmla="*/ 4 w 53"/>
                  <a:gd name="T25" fmla="*/ 14 h 51"/>
                  <a:gd name="T26" fmla="*/ 10 w 53"/>
                  <a:gd name="T27" fmla="*/ 19 h 51"/>
                  <a:gd name="T28" fmla="*/ 15 w 53"/>
                  <a:gd name="T29" fmla="*/ 22 h 51"/>
                  <a:gd name="T30" fmla="*/ 21 w 53"/>
                  <a:gd name="T31" fmla="*/ 26 h 51"/>
                  <a:gd name="T32" fmla="*/ 25 w 53"/>
                  <a:gd name="T33" fmla="*/ 29 h 51"/>
                  <a:gd name="T34" fmla="*/ 30 w 53"/>
                  <a:gd name="T35" fmla="*/ 33 h 51"/>
                  <a:gd name="T36" fmla="*/ 36 w 53"/>
                  <a:gd name="T37" fmla="*/ 36 h 51"/>
                  <a:gd name="T38" fmla="*/ 40 w 53"/>
                  <a:gd name="T39" fmla="*/ 41 h 51"/>
                  <a:gd name="T40" fmla="*/ 40 w 53"/>
                  <a:gd name="T41" fmla="*/ 37 h 51"/>
                  <a:gd name="T42" fmla="*/ 38 w 53"/>
                  <a:gd name="T43" fmla="*/ 42 h 51"/>
                  <a:gd name="T44" fmla="*/ 46 w 53"/>
                  <a:gd name="T4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51">
                    <a:moveTo>
                      <a:pt x="46" y="51"/>
                    </a:moveTo>
                    <a:lnTo>
                      <a:pt x="53" y="44"/>
                    </a:lnTo>
                    <a:lnTo>
                      <a:pt x="53" y="35"/>
                    </a:lnTo>
                    <a:lnTo>
                      <a:pt x="48" y="30"/>
                    </a:lnTo>
                    <a:lnTo>
                      <a:pt x="43" y="26"/>
                    </a:lnTo>
                    <a:lnTo>
                      <a:pt x="37" y="22"/>
                    </a:lnTo>
                    <a:lnTo>
                      <a:pt x="31" y="19"/>
                    </a:lnTo>
                    <a:lnTo>
                      <a:pt x="25" y="15"/>
                    </a:lnTo>
                    <a:lnTo>
                      <a:pt x="19" y="11"/>
                    </a:lnTo>
                    <a:lnTo>
                      <a:pt x="15" y="6"/>
                    </a:lnTo>
                    <a:lnTo>
                      <a:pt x="10" y="0"/>
                    </a:lnTo>
                    <a:lnTo>
                      <a:pt x="0" y="10"/>
                    </a:lnTo>
                    <a:lnTo>
                      <a:pt x="4" y="14"/>
                    </a:lnTo>
                    <a:lnTo>
                      <a:pt x="10" y="19"/>
                    </a:lnTo>
                    <a:lnTo>
                      <a:pt x="15" y="22"/>
                    </a:lnTo>
                    <a:lnTo>
                      <a:pt x="21" y="26"/>
                    </a:lnTo>
                    <a:lnTo>
                      <a:pt x="25" y="29"/>
                    </a:lnTo>
                    <a:lnTo>
                      <a:pt x="30" y="33"/>
                    </a:lnTo>
                    <a:lnTo>
                      <a:pt x="36" y="36"/>
                    </a:lnTo>
                    <a:lnTo>
                      <a:pt x="40" y="41"/>
                    </a:lnTo>
                    <a:lnTo>
                      <a:pt x="40" y="37"/>
                    </a:lnTo>
                    <a:lnTo>
                      <a:pt x="38" y="42"/>
                    </a:lnTo>
                    <a:lnTo>
                      <a:pt x="46"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64" name="Freeform 404"/>
              <p:cNvSpPr>
                <a:spLocks/>
              </p:cNvSpPr>
              <p:nvPr/>
            </p:nvSpPr>
            <p:spPr bwMode="auto">
              <a:xfrm>
                <a:off x="784" y="1825"/>
                <a:ext cx="9" cy="21"/>
              </a:xfrm>
              <a:custGeom>
                <a:avLst/>
                <a:gdLst>
                  <a:gd name="T0" fmla="*/ 11 w 17"/>
                  <a:gd name="T1" fmla="*/ 26 h 40"/>
                  <a:gd name="T2" fmla="*/ 17 w 17"/>
                  <a:gd name="T3" fmla="*/ 28 h 40"/>
                  <a:gd name="T4" fmla="*/ 14 w 17"/>
                  <a:gd name="T5" fmla="*/ 24 h 40"/>
                  <a:gd name="T6" fmla="*/ 12 w 17"/>
                  <a:gd name="T7" fmla="*/ 21 h 40"/>
                  <a:gd name="T8" fmla="*/ 14 w 17"/>
                  <a:gd name="T9" fmla="*/ 16 h 40"/>
                  <a:gd name="T10" fmla="*/ 15 w 17"/>
                  <a:gd name="T11" fmla="*/ 13 h 40"/>
                  <a:gd name="T12" fmla="*/ 17 w 17"/>
                  <a:gd name="T13" fmla="*/ 9 h 40"/>
                  <a:gd name="T14" fmla="*/ 9 w 17"/>
                  <a:gd name="T15" fmla="*/ 0 h 40"/>
                  <a:gd name="T16" fmla="*/ 0 w 17"/>
                  <a:gd name="T17" fmla="*/ 13 h 40"/>
                  <a:gd name="T18" fmla="*/ 0 w 17"/>
                  <a:gd name="T19" fmla="*/ 26 h 40"/>
                  <a:gd name="T20" fmla="*/ 9 w 17"/>
                  <a:gd name="T21" fmla="*/ 38 h 40"/>
                  <a:gd name="T22" fmla="*/ 16 w 17"/>
                  <a:gd name="T23" fmla="*/ 39 h 40"/>
                  <a:gd name="T24" fmla="*/ 9 w 17"/>
                  <a:gd name="T25" fmla="*/ 38 h 40"/>
                  <a:gd name="T26" fmla="*/ 12 w 17"/>
                  <a:gd name="T27" fmla="*/ 40 h 40"/>
                  <a:gd name="T28" fmla="*/ 16 w 17"/>
                  <a:gd name="T29" fmla="*/ 39 h 40"/>
                  <a:gd name="T30" fmla="*/ 11 w 17"/>
                  <a:gd name="T31"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40">
                    <a:moveTo>
                      <a:pt x="11" y="26"/>
                    </a:moveTo>
                    <a:lnTo>
                      <a:pt x="17" y="28"/>
                    </a:lnTo>
                    <a:lnTo>
                      <a:pt x="14" y="24"/>
                    </a:lnTo>
                    <a:lnTo>
                      <a:pt x="12" y="21"/>
                    </a:lnTo>
                    <a:lnTo>
                      <a:pt x="14" y="16"/>
                    </a:lnTo>
                    <a:lnTo>
                      <a:pt x="15" y="13"/>
                    </a:lnTo>
                    <a:lnTo>
                      <a:pt x="17" y="9"/>
                    </a:lnTo>
                    <a:lnTo>
                      <a:pt x="9" y="0"/>
                    </a:lnTo>
                    <a:lnTo>
                      <a:pt x="0" y="13"/>
                    </a:lnTo>
                    <a:lnTo>
                      <a:pt x="0" y="26"/>
                    </a:lnTo>
                    <a:lnTo>
                      <a:pt x="9" y="38"/>
                    </a:lnTo>
                    <a:lnTo>
                      <a:pt x="16" y="39"/>
                    </a:lnTo>
                    <a:lnTo>
                      <a:pt x="9" y="38"/>
                    </a:lnTo>
                    <a:lnTo>
                      <a:pt x="12" y="40"/>
                    </a:lnTo>
                    <a:lnTo>
                      <a:pt x="16" y="39"/>
                    </a:lnTo>
                    <a:lnTo>
                      <a:pt x="11"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65" name="Freeform 405"/>
              <p:cNvSpPr>
                <a:spLocks/>
              </p:cNvSpPr>
              <p:nvPr/>
            </p:nvSpPr>
            <p:spPr bwMode="auto">
              <a:xfrm>
                <a:off x="790" y="1831"/>
                <a:ext cx="21" cy="14"/>
              </a:xfrm>
              <a:custGeom>
                <a:avLst/>
                <a:gdLst>
                  <a:gd name="T0" fmla="*/ 42 w 42"/>
                  <a:gd name="T1" fmla="*/ 8 h 28"/>
                  <a:gd name="T2" fmla="*/ 32 w 42"/>
                  <a:gd name="T3" fmla="*/ 3 h 28"/>
                  <a:gd name="T4" fmla="*/ 0 w 42"/>
                  <a:gd name="T5" fmla="*/ 15 h 28"/>
                  <a:gd name="T6" fmla="*/ 5 w 42"/>
                  <a:gd name="T7" fmla="*/ 28 h 28"/>
                  <a:gd name="T8" fmla="*/ 37 w 42"/>
                  <a:gd name="T9" fmla="*/ 17 h 28"/>
                  <a:gd name="T10" fmla="*/ 28 w 42"/>
                  <a:gd name="T11" fmla="*/ 11 h 28"/>
                  <a:gd name="T12" fmla="*/ 42 w 42"/>
                  <a:gd name="T13" fmla="*/ 8 h 28"/>
                  <a:gd name="T14" fmla="*/ 41 w 42"/>
                  <a:gd name="T15" fmla="*/ 0 h 28"/>
                  <a:gd name="T16" fmla="*/ 32 w 42"/>
                  <a:gd name="T17" fmla="*/ 3 h 28"/>
                  <a:gd name="T18" fmla="*/ 42 w 42"/>
                  <a:gd name="T19"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28">
                    <a:moveTo>
                      <a:pt x="42" y="8"/>
                    </a:moveTo>
                    <a:lnTo>
                      <a:pt x="32" y="3"/>
                    </a:lnTo>
                    <a:lnTo>
                      <a:pt x="0" y="15"/>
                    </a:lnTo>
                    <a:lnTo>
                      <a:pt x="5" y="28"/>
                    </a:lnTo>
                    <a:lnTo>
                      <a:pt x="37" y="17"/>
                    </a:lnTo>
                    <a:lnTo>
                      <a:pt x="28" y="11"/>
                    </a:lnTo>
                    <a:lnTo>
                      <a:pt x="42" y="8"/>
                    </a:lnTo>
                    <a:lnTo>
                      <a:pt x="41" y="0"/>
                    </a:lnTo>
                    <a:lnTo>
                      <a:pt x="32" y="3"/>
                    </a:lnTo>
                    <a:lnTo>
                      <a:pt x="4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66" name="Freeform 406"/>
              <p:cNvSpPr>
                <a:spLocks/>
              </p:cNvSpPr>
              <p:nvPr/>
            </p:nvSpPr>
            <p:spPr bwMode="auto">
              <a:xfrm>
                <a:off x="804" y="1835"/>
                <a:ext cx="10" cy="18"/>
              </a:xfrm>
              <a:custGeom>
                <a:avLst/>
                <a:gdLst>
                  <a:gd name="T0" fmla="*/ 21 w 21"/>
                  <a:gd name="T1" fmla="*/ 33 h 35"/>
                  <a:gd name="T2" fmla="*/ 14 w 21"/>
                  <a:gd name="T3" fmla="*/ 0 h 35"/>
                  <a:gd name="T4" fmla="*/ 0 w 21"/>
                  <a:gd name="T5" fmla="*/ 3 h 35"/>
                  <a:gd name="T6" fmla="*/ 8 w 21"/>
                  <a:gd name="T7" fmla="*/ 35 h 35"/>
                  <a:gd name="T8" fmla="*/ 21 w 21"/>
                  <a:gd name="T9" fmla="*/ 33 h 35"/>
                </a:gdLst>
                <a:ahLst/>
                <a:cxnLst>
                  <a:cxn ang="0">
                    <a:pos x="T0" y="T1"/>
                  </a:cxn>
                  <a:cxn ang="0">
                    <a:pos x="T2" y="T3"/>
                  </a:cxn>
                  <a:cxn ang="0">
                    <a:pos x="T4" y="T5"/>
                  </a:cxn>
                  <a:cxn ang="0">
                    <a:pos x="T6" y="T7"/>
                  </a:cxn>
                  <a:cxn ang="0">
                    <a:pos x="T8" y="T9"/>
                  </a:cxn>
                </a:cxnLst>
                <a:rect l="0" t="0" r="r" b="b"/>
                <a:pathLst>
                  <a:path w="21" h="35">
                    <a:moveTo>
                      <a:pt x="21" y="33"/>
                    </a:moveTo>
                    <a:lnTo>
                      <a:pt x="14" y="0"/>
                    </a:lnTo>
                    <a:lnTo>
                      <a:pt x="0" y="3"/>
                    </a:lnTo>
                    <a:lnTo>
                      <a:pt x="8" y="35"/>
                    </a:lnTo>
                    <a:lnTo>
                      <a:pt x="21"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67" name="Freeform 407"/>
              <p:cNvSpPr>
                <a:spLocks/>
              </p:cNvSpPr>
              <p:nvPr/>
            </p:nvSpPr>
            <p:spPr bwMode="auto">
              <a:xfrm>
                <a:off x="808" y="1851"/>
                <a:ext cx="11" cy="27"/>
              </a:xfrm>
              <a:custGeom>
                <a:avLst/>
                <a:gdLst>
                  <a:gd name="T0" fmla="*/ 16 w 22"/>
                  <a:gd name="T1" fmla="*/ 40 h 53"/>
                  <a:gd name="T2" fmla="*/ 22 w 22"/>
                  <a:gd name="T3" fmla="*/ 46 h 53"/>
                  <a:gd name="T4" fmla="*/ 13 w 22"/>
                  <a:gd name="T5" fmla="*/ 0 h 53"/>
                  <a:gd name="T6" fmla="*/ 0 w 22"/>
                  <a:gd name="T7" fmla="*/ 2 h 53"/>
                  <a:gd name="T8" fmla="*/ 8 w 22"/>
                  <a:gd name="T9" fmla="*/ 48 h 53"/>
                  <a:gd name="T10" fmla="*/ 14 w 22"/>
                  <a:gd name="T11" fmla="*/ 53 h 53"/>
                  <a:gd name="T12" fmla="*/ 8 w 22"/>
                  <a:gd name="T13" fmla="*/ 48 h 53"/>
                  <a:gd name="T14" fmla="*/ 8 w 22"/>
                  <a:gd name="T15" fmla="*/ 52 h 53"/>
                  <a:gd name="T16" fmla="*/ 14 w 22"/>
                  <a:gd name="T17" fmla="*/ 53 h 53"/>
                  <a:gd name="T18" fmla="*/ 16 w 22"/>
                  <a:gd name="T19"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53">
                    <a:moveTo>
                      <a:pt x="16" y="40"/>
                    </a:moveTo>
                    <a:lnTo>
                      <a:pt x="22" y="46"/>
                    </a:lnTo>
                    <a:lnTo>
                      <a:pt x="13" y="0"/>
                    </a:lnTo>
                    <a:lnTo>
                      <a:pt x="0" y="2"/>
                    </a:lnTo>
                    <a:lnTo>
                      <a:pt x="8" y="48"/>
                    </a:lnTo>
                    <a:lnTo>
                      <a:pt x="14" y="53"/>
                    </a:lnTo>
                    <a:lnTo>
                      <a:pt x="8" y="48"/>
                    </a:lnTo>
                    <a:lnTo>
                      <a:pt x="8" y="52"/>
                    </a:lnTo>
                    <a:lnTo>
                      <a:pt x="14" y="53"/>
                    </a:lnTo>
                    <a:lnTo>
                      <a:pt x="16"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68" name="Freeform 408"/>
              <p:cNvSpPr>
                <a:spLocks/>
              </p:cNvSpPr>
              <p:nvPr/>
            </p:nvSpPr>
            <p:spPr bwMode="auto">
              <a:xfrm>
                <a:off x="815" y="1872"/>
                <a:ext cx="25" cy="12"/>
              </a:xfrm>
              <a:custGeom>
                <a:avLst/>
                <a:gdLst>
                  <a:gd name="T0" fmla="*/ 50 w 50"/>
                  <a:gd name="T1" fmla="*/ 15 h 25"/>
                  <a:gd name="T2" fmla="*/ 47 w 50"/>
                  <a:gd name="T3" fmla="*/ 13 h 25"/>
                  <a:gd name="T4" fmla="*/ 42 w 50"/>
                  <a:gd name="T5" fmla="*/ 12 h 25"/>
                  <a:gd name="T6" fmla="*/ 35 w 50"/>
                  <a:gd name="T7" fmla="*/ 9 h 25"/>
                  <a:gd name="T8" fmla="*/ 27 w 50"/>
                  <a:gd name="T9" fmla="*/ 7 h 25"/>
                  <a:gd name="T10" fmla="*/ 19 w 50"/>
                  <a:gd name="T11" fmla="*/ 5 h 25"/>
                  <a:gd name="T12" fmla="*/ 12 w 50"/>
                  <a:gd name="T13" fmla="*/ 2 h 25"/>
                  <a:gd name="T14" fmla="*/ 7 w 50"/>
                  <a:gd name="T15" fmla="*/ 1 h 25"/>
                  <a:gd name="T16" fmla="*/ 2 w 50"/>
                  <a:gd name="T17" fmla="*/ 0 h 25"/>
                  <a:gd name="T18" fmla="*/ 0 w 50"/>
                  <a:gd name="T19" fmla="*/ 13 h 25"/>
                  <a:gd name="T20" fmla="*/ 44 w 50"/>
                  <a:gd name="T21" fmla="*/ 25 h 25"/>
                  <a:gd name="T22" fmla="*/ 38 w 50"/>
                  <a:gd name="T23" fmla="*/ 22 h 25"/>
                  <a:gd name="T24" fmla="*/ 50 w 50"/>
                  <a:gd name="T25" fmla="*/ 15 h 25"/>
                  <a:gd name="T26" fmla="*/ 49 w 50"/>
                  <a:gd name="T27" fmla="*/ 14 h 25"/>
                  <a:gd name="T28" fmla="*/ 48 w 50"/>
                  <a:gd name="T29" fmla="*/ 13 h 25"/>
                  <a:gd name="T30" fmla="*/ 46 w 50"/>
                  <a:gd name="T31" fmla="*/ 13 h 25"/>
                  <a:gd name="T32" fmla="*/ 45 w 50"/>
                  <a:gd name="T33" fmla="*/ 12 h 25"/>
                  <a:gd name="T34" fmla="*/ 50 w 50"/>
                  <a:gd name="T3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25">
                    <a:moveTo>
                      <a:pt x="50" y="15"/>
                    </a:moveTo>
                    <a:lnTo>
                      <a:pt x="47" y="13"/>
                    </a:lnTo>
                    <a:lnTo>
                      <a:pt x="42" y="12"/>
                    </a:lnTo>
                    <a:lnTo>
                      <a:pt x="35" y="9"/>
                    </a:lnTo>
                    <a:lnTo>
                      <a:pt x="27" y="7"/>
                    </a:lnTo>
                    <a:lnTo>
                      <a:pt x="19" y="5"/>
                    </a:lnTo>
                    <a:lnTo>
                      <a:pt x="12" y="2"/>
                    </a:lnTo>
                    <a:lnTo>
                      <a:pt x="7" y="1"/>
                    </a:lnTo>
                    <a:lnTo>
                      <a:pt x="2" y="0"/>
                    </a:lnTo>
                    <a:lnTo>
                      <a:pt x="0" y="13"/>
                    </a:lnTo>
                    <a:lnTo>
                      <a:pt x="44" y="25"/>
                    </a:lnTo>
                    <a:lnTo>
                      <a:pt x="38" y="22"/>
                    </a:lnTo>
                    <a:lnTo>
                      <a:pt x="50" y="15"/>
                    </a:lnTo>
                    <a:lnTo>
                      <a:pt x="49" y="14"/>
                    </a:lnTo>
                    <a:lnTo>
                      <a:pt x="48" y="13"/>
                    </a:lnTo>
                    <a:lnTo>
                      <a:pt x="46" y="13"/>
                    </a:lnTo>
                    <a:lnTo>
                      <a:pt x="45" y="12"/>
                    </a:lnTo>
                    <a:lnTo>
                      <a:pt x="5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69" name="Freeform 409"/>
              <p:cNvSpPr>
                <a:spLocks/>
              </p:cNvSpPr>
              <p:nvPr/>
            </p:nvSpPr>
            <p:spPr bwMode="auto">
              <a:xfrm>
                <a:off x="834" y="1879"/>
                <a:ext cx="21" cy="30"/>
              </a:xfrm>
              <a:custGeom>
                <a:avLst/>
                <a:gdLst>
                  <a:gd name="T0" fmla="*/ 42 w 42"/>
                  <a:gd name="T1" fmla="*/ 56 h 60"/>
                  <a:gd name="T2" fmla="*/ 12 w 42"/>
                  <a:gd name="T3" fmla="*/ 0 h 60"/>
                  <a:gd name="T4" fmla="*/ 0 w 42"/>
                  <a:gd name="T5" fmla="*/ 7 h 60"/>
                  <a:gd name="T6" fmla="*/ 29 w 42"/>
                  <a:gd name="T7" fmla="*/ 60 h 60"/>
                  <a:gd name="T8" fmla="*/ 27 w 42"/>
                  <a:gd name="T9" fmla="*/ 56 h 60"/>
                  <a:gd name="T10" fmla="*/ 42 w 42"/>
                  <a:gd name="T11" fmla="*/ 56 h 60"/>
                  <a:gd name="T12" fmla="*/ 42 w 42"/>
                  <a:gd name="T13" fmla="*/ 55 h 60"/>
                  <a:gd name="T14" fmla="*/ 42 w 42"/>
                  <a:gd name="T15" fmla="*/ 54 h 60"/>
                  <a:gd name="T16" fmla="*/ 42 w 42"/>
                  <a:gd name="T17" fmla="*/ 53 h 60"/>
                  <a:gd name="T18" fmla="*/ 42 w 42"/>
                  <a:gd name="T19" fmla="*/ 53 h 60"/>
                  <a:gd name="T20" fmla="*/ 42 w 42"/>
                  <a:gd name="T2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60">
                    <a:moveTo>
                      <a:pt x="42" y="56"/>
                    </a:moveTo>
                    <a:lnTo>
                      <a:pt x="12" y="0"/>
                    </a:lnTo>
                    <a:lnTo>
                      <a:pt x="0" y="7"/>
                    </a:lnTo>
                    <a:lnTo>
                      <a:pt x="29" y="60"/>
                    </a:lnTo>
                    <a:lnTo>
                      <a:pt x="27" y="56"/>
                    </a:lnTo>
                    <a:lnTo>
                      <a:pt x="42" y="56"/>
                    </a:lnTo>
                    <a:lnTo>
                      <a:pt x="42" y="55"/>
                    </a:lnTo>
                    <a:lnTo>
                      <a:pt x="42" y="54"/>
                    </a:lnTo>
                    <a:lnTo>
                      <a:pt x="42" y="53"/>
                    </a:lnTo>
                    <a:lnTo>
                      <a:pt x="42" y="53"/>
                    </a:lnTo>
                    <a:lnTo>
                      <a:pt x="42"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70" name="Freeform 410"/>
              <p:cNvSpPr>
                <a:spLocks/>
              </p:cNvSpPr>
              <p:nvPr/>
            </p:nvSpPr>
            <p:spPr bwMode="auto">
              <a:xfrm>
                <a:off x="848" y="1907"/>
                <a:ext cx="7" cy="26"/>
              </a:xfrm>
              <a:custGeom>
                <a:avLst/>
                <a:gdLst>
                  <a:gd name="T0" fmla="*/ 15 w 15"/>
                  <a:gd name="T1" fmla="*/ 46 h 51"/>
                  <a:gd name="T2" fmla="*/ 15 w 15"/>
                  <a:gd name="T3" fmla="*/ 49 h 51"/>
                  <a:gd name="T4" fmla="*/ 15 w 15"/>
                  <a:gd name="T5" fmla="*/ 0 h 51"/>
                  <a:gd name="T6" fmla="*/ 0 w 15"/>
                  <a:gd name="T7" fmla="*/ 0 h 51"/>
                  <a:gd name="T8" fmla="*/ 0 w 15"/>
                  <a:gd name="T9" fmla="*/ 49 h 51"/>
                  <a:gd name="T10" fmla="*/ 2 w 15"/>
                  <a:gd name="T11" fmla="*/ 51 h 51"/>
                  <a:gd name="T12" fmla="*/ 0 w 15"/>
                  <a:gd name="T13" fmla="*/ 49 h 51"/>
                  <a:gd name="T14" fmla="*/ 0 w 15"/>
                  <a:gd name="T15" fmla="*/ 50 h 51"/>
                  <a:gd name="T16" fmla="*/ 2 w 15"/>
                  <a:gd name="T17" fmla="*/ 51 h 51"/>
                  <a:gd name="T18" fmla="*/ 15 w 15"/>
                  <a:gd name="T19"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
                    <a:moveTo>
                      <a:pt x="15" y="46"/>
                    </a:moveTo>
                    <a:lnTo>
                      <a:pt x="15" y="49"/>
                    </a:lnTo>
                    <a:lnTo>
                      <a:pt x="15" y="0"/>
                    </a:lnTo>
                    <a:lnTo>
                      <a:pt x="0" y="0"/>
                    </a:lnTo>
                    <a:lnTo>
                      <a:pt x="0" y="49"/>
                    </a:lnTo>
                    <a:lnTo>
                      <a:pt x="2" y="51"/>
                    </a:lnTo>
                    <a:lnTo>
                      <a:pt x="0" y="49"/>
                    </a:lnTo>
                    <a:lnTo>
                      <a:pt x="0" y="50"/>
                    </a:lnTo>
                    <a:lnTo>
                      <a:pt x="2" y="51"/>
                    </a:lnTo>
                    <a:lnTo>
                      <a:pt x="15"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71" name="Freeform 411"/>
              <p:cNvSpPr>
                <a:spLocks/>
              </p:cNvSpPr>
              <p:nvPr/>
            </p:nvSpPr>
            <p:spPr bwMode="auto">
              <a:xfrm>
                <a:off x="848" y="1930"/>
                <a:ext cx="13" cy="20"/>
              </a:xfrm>
              <a:custGeom>
                <a:avLst/>
                <a:gdLst>
                  <a:gd name="T0" fmla="*/ 24 w 25"/>
                  <a:gd name="T1" fmla="*/ 32 h 40"/>
                  <a:gd name="T2" fmla="*/ 25 w 25"/>
                  <a:gd name="T3" fmla="*/ 34 h 40"/>
                  <a:gd name="T4" fmla="*/ 13 w 25"/>
                  <a:gd name="T5" fmla="*/ 0 h 40"/>
                  <a:gd name="T6" fmla="*/ 0 w 25"/>
                  <a:gd name="T7" fmla="*/ 5 h 40"/>
                  <a:gd name="T8" fmla="*/ 13 w 25"/>
                  <a:gd name="T9" fmla="*/ 40 h 40"/>
                  <a:gd name="T10" fmla="*/ 12 w 25"/>
                  <a:gd name="T11" fmla="*/ 40 h 40"/>
                  <a:gd name="T12" fmla="*/ 11 w 25"/>
                  <a:gd name="T13" fmla="*/ 38 h 40"/>
                  <a:gd name="T14" fmla="*/ 11 w 25"/>
                  <a:gd name="T15" fmla="*/ 38 h 40"/>
                  <a:gd name="T16" fmla="*/ 12 w 25"/>
                  <a:gd name="T17" fmla="*/ 40 h 40"/>
                  <a:gd name="T18" fmla="*/ 13 w 25"/>
                  <a:gd name="T19" fmla="*/ 40 h 40"/>
                  <a:gd name="T20" fmla="*/ 24 w 25"/>
                  <a:gd name="T21"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0">
                    <a:moveTo>
                      <a:pt x="24" y="32"/>
                    </a:moveTo>
                    <a:lnTo>
                      <a:pt x="25" y="34"/>
                    </a:lnTo>
                    <a:lnTo>
                      <a:pt x="13" y="0"/>
                    </a:lnTo>
                    <a:lnTo>
                      <a:pt x="0" y="5"/>
                    </a:lnTo>
                    <a:lnTo>
                      <a:pt x="13" y="40"/>
                    </a:lnTo>
                    <a:lnTo>
                      <a:pt x="12" y="40"/>
                    </a:lnTo>
                    <a:lnTo>
                      <a:pt x="11" y="38"/>
                    </a:lnTo>
                    <a:lnTo>
                      <a:pt x="11" y="38"/>
                    </a:lnTo>
                    <a:lnTo>
                      <a:pt x="12" y="40"/>
                    </a:lnTo>
                    <a:lnTo>
                      <a:pt x="13" y="40"/>
                    </a:lnTo>
                    <a:lnTo>
                      <a:pt x="24"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72" name="Freeform 412"/>
              <p:cNvSpPr>
                <a:spLocks/>
              </p:cNvSpPr>
              <p:nvPr/>
            </p:nvSpPr>
            <p:spPr bwMode="auto">
              <a:xfrm>
                <a:off x="855" y="1946"/>
                <a:ext cx="17" cy="16"/>
              </a:xfrm>
              <a:custGeom>
                <a:avLst/>
                <a:gdLst>
                  <a:gd name="T0" fmla="*/ 34 w 34"/>
                  <a:gd name="T1" fmla="*/ 28 h 33"/>
                  <a:gd name="T2" fmla="*/ 11 w 34"/>
                  <a:gd name="T3" fmla="*/ 0 h 33"/>
                  <a:gd name="T4" fmla="*/ 0 w 34"/>
                  <a:gd name="T5" fmla="*/ 8 h 33"/>
                  <a:gd name="T6" fmla="*/ 20 w 34"/>
                  <a:gd name="T7" fmla="*/ 33 h 33"/>
                  <a:gd name="T8" fmla="*/ 19 w 34"/>
                  <a:gd name="T9" fmla="*/ 28 h 33"/>
                  <a:gd name="T10" fmla="*/ 34 w 34"/>
                  <a:gd name="T11" fmla="*/ 28 h 33"/>
                  <a:gd name="T12" fmla="*/ 34 w 34"/>
                  <a:gd name="T13" fmla="*/ 27 h 33"/>
                  <a:gd name="T14" fmla="*/ 33 w 34"/>
                  <a:gd name="T15" fmla="*/ 26 h 33"/>
                  <a:gd name="T16" fmla="*/ 33 w 34"/>
                  <a:gd name="T17" fmla="*/ 25 h 33"/>
                  <a:gd name="T18" fmla="*/ 31 w 34"/>
                  <a:gd name="T19" fmla="*/ 24 h 33"/>
                  <a:gd name="T20" fmla="*/ 34 w 34"/>
                  <a:gd name="T21"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3">
                    <a:moveTo>
                      <a:pt x="34" y="28"/>
                    </a:moveTo>
                    <a:lnTo>
                      <a:pt x="11" y="0"/>
                    </a:lnTo>
                    <a:lnTo>
                      <a:pt x="0" y="8"/>
                    </a:lnTo>
                    <a:lnTo>
                      <a:pt x="20" y="33"/>
                    </a:lnTo>
                    <a:lnTo>
                      <a:pt x="19" y="28"/>
                    </a:lnTo>
                    <a:lnTo>
                      <a:pt x="34" y="28"/>
                    </a:lnTo>
                    <a:lnTo>
                      <a:pt x="34" y="27"/>
                    </a:lnTo>
                    <a:lnTo>
                      <a:pt x="33" y="26"/>
                    </a:lnTo>
                    <a:lnTo>
                      <a:pt x="33" y="25"/>
                    </a:lnTo>
                    <a:lnTo>
                      <a:pt x="31" y="24"/>
                    </a:lnTo>
                    <a:lnTo>
                      <a:pt x="34"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73" name="Freeform 413"/>
              <p:cNvSpPr>
                <a:spLocks/>
              </p:cNvSpPr>
              <p:nvPr/>
            </p:nvSpPr>
            <p:spPr bwMode="auto">
              <a:xfrm>
                <a:off x="864" y="1960"/>
                <a:ext cx="8" cy="16"/>
              </a:xfrm>
              <a:custGeom>
                <a:avLst/>
                <a:gdLst>
                  <a:gd name="T0" fmla="*/ 12 w 15"/>
                  <a:gd name="T1" fmla="*/ 33 h 33"/>
                  <a:gd name="T2" fmla="*/ 15 w 15"/>
                  <a:gd name="T3" fmla="*/ 27 h 33"/>
                  <a:gd name="T4" fmla="*/ 15 w 15"/>
                  <a:gd name="T5" fmla="*/ 18 h 33"/>
                  <a:gd name="T6" fmla="*/ 15 w 15"/>
                  <a:gd name="T7" fmla="*/ 7 h 33"/>
                  <a:gd name="T8" fmla="*/ 15 w 15"/>
                  <a:gd name="T9" fmla="*/ 0 h 33"/>
                  <a:gd name="T10" fmla="*/ 0 w 15"/>
                  <a:gd name="T11" fmla="*/ 0 h 33"/>
                  <a:gd name="T12" fmla="*/ 0 w 15"/>
                  <a:gd name="T13" fmla="*/ 28 h 33"/>
                  <a:gd name="T14" fmla="*/ 1 w 15"/>
                  <a:gd name="T15" fmla="*/ 25 h 33"/>
                  <a:gd name="T16" fmla="*/ 12 w 15"/>
                  <a:gd name="T17" fmla="*/ 33 h 33"/>
                  <a:gd name="T18" fmla="*/ 14 w 15"/>
                  <a:gd name="T19" fmla="*/ 33 h 33"/>
                  <a:gd name="T20" fmla="*/ 14 w 15"/>
                  <a:gd name="T21" fmla="*/ 31 h 33"/>
                  <a:gd name="T22" fmla="*/ 15 w 15"/>
                  <a:gd name="T23" fmla="*/ 29 h 33"/>
                  <a:gd name="T24" fmla="*/ 15 w 15"/>
                  <a:gd name="T25" fmla="*/ 28 h 33"/>
                  <a:gd name="T26" fmla="*/ 12 w 15"/>
                  <a:gd name="T2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33">
                    <a:moveTo>
                      <a:pt x="12" y="33"/>
                    </a:moveTo>
                    <a:lnTo>
                      <a:pt x="15" y="27"/>
                    </a:lnTo>
                    <a:lnTo>
                      <a:pt x="15" y="18"/>
                    </a:lnTo>
                    <a:lnTo>
                      <a:pt x="15" y="7"/>
                    </a:lnTo>
                    <a:lnTo>
                      <a:pt x="15" y="0"/>
                    </a:lnTo>
                    <a:lnTo>
                      <a:pt x="0" y="0"/>
                    </a:lnTo>
                    <a:lnTo>
                      <a:pt x="0" y="28"/>
                    </a:lnTo>
                    <a:lnTo>
                      <a:pt x="1" y="25"/>
                    </a:lnTo>
                    <a:lnTo>
                      <a:pt x="12" y="33"/>
                    </a:lnTo>
                    <a:lnTo>
                      <a:pt x="14" y="33"/>
                    </a:lnTo>
                    <a:lnTo>
                      <a:pt x="14" y="31"/>
                    </a:lnTo>
                    <a:lnTo>
                      <a:pt x="15" y="29"/>
                    </a:lnTo>
                    <a:lnTo>
                      <a:pt x="15" y="28"/>
                    </a:lnTo>
                    <a:lnTo>
                      <a:pt x="12"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74" name="Freeform 414"/>
              <p:cNvSpPr>
                <a:spLocks/>
              </p:cNvSpPr>
              <p:nvPr/>
            </p:nvSpPr>
            <p:spPr bwMode="auto">
              <a:xfrm>
                <a:off x="853" y="1972"/>
                <a:ext cx="18" cy="20"/>
              </a:xfrm>
              <a:custGeom>
                <a:avLst/>
                <a:gdLst>
                  <a:gd name="T0" fmla="*/ 6 w 35"/>
                  <a:gd name="T1" fmla="*/ 39 h 39"/>
                  <a:gd name="T2" fmla="*/ 12 w 35"/>
                  <a:gd name="T3" fmla="*/ 34 h 39"/>
                  <a:gd name="T4" fmla="*/ 21 w 35"/>
                  <a:gd name="T5" fmla="*/ 25 h 39"/>
                  <a:gd name="T6" fmla="*/ 30 w 35"/>
                  <a:gd name="T7" fmla="*/ 15 h 39"/>
                  <a:gd name="T8" fmla="*/ 35 w 35"/>
                  <a:gd name="T9" fmla="*/ 8 h 39"/>
                  <a:gd name="T10" fmla="*/ 24 w 35"/>
                  <a:gd name="T11" fmla="*/ 0 h 39"/>
                  <a:gd name="T12" fmla="*/ 0 w 35"/>
                  <a:gd name="T13" fmla="*/ 27 h 39"/>
                  <a:gd name="T14" fmla="*/ 4 w 35"/>
                  <a:gd name="T15" fmla="*/ 25 h 39"/>
                  <a:gd name="T16" fmla="*/ 6 w 35"/>
                  <a:gd name="T17" fmla="*/ 39 h 39"/>
                  <a:gd name="T18" fmla="*/ 7 w 35"/>
                  <a:gd name="T19" fmla="*/ 39 h 39"/>
                  <a:gd name="T20" fmla="*/ 9 w 35"/>
                  <a:gd name="T21" fmla="*/ 38 h 39"/>
                  <a:gd name="T22" fmla="*/ 10 w 35"/>
                  <a:gd name="T23" fmla="*/ 38 h 39"/>
                  <a:gd name="T24" fmla="*/ 10 w 35"/>
                  <a:gd name="T25" fmla="*/ 36 h 39"/>
                  <a:gd name="T26" fmla="*/ 6 w 35"/>
                  <a:gd name="T2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39">
                    <a:moveTo>
                      <a:pt x="6" y="39"/>
                    </a:moveTo>
                    <a:lnTo>
                      <a:pt x="12" y="34"/>
                    </a:lnTo>
                    <a:lnTo>
                      <a:pt x="21" y="25"/>
                    </a:lnTo>
                    <a:lnTo>
                      <a:pt x="30" y="15"/>
                    </a:lnTo>
                    <a:lnTo>
                      <a:pt x="35" y="8"/>
                    </a:lnTo>
                    <a:lnTo>
                      <a:pt x="24" y="0"/>
                    </a:lnTo>
                    <a:lnTo>
                      <a:pt x="0" y="27"/>
                    </a:lnTo>
                    <a:lnTo>
                      <a:pt x="4" y="25"/>
                    </a:lnTo>
                    <a:lnTo>
                      <a:pt x="6" y="39"/>
                    </a:lnTo>
                    <a:lnTo>
                      <a:pt x="7" y="39"/>
                    </a:lnTo>
                    <a:lnTo>
                      <a:pt x="9" y="38"/>
                    </a:lnTo>
                    <a:lnTo>
                      <a:pt x="10" y="38"/>
                    </a:lnTo>
                    <a:lnTo>
                      <a:pt x="10" y="36"/>
                    </a:lnTo>
                    <a:lnTo>
                      <a:pt x="6"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75" name="Freeform 415"/>
              <p:cNvSpPr>
                <a:spLocks/>
              </p:cNvSpPr>
              <p:nvPr/>
            </p:nvSpPr>
            <p:spPr bwMode="auto">
              <a:xfrm>
                <a:off x="819" y="1985"/>
                <a:ext cx="37" cy="14"/>
              </a:xfrm>
              <a:custGeom>
                <a:avLst/>
                <a:gdLst>
                  <a:gd name="T0" fmla="*/ 0 w 74"/>
                  <a:gd name="T1" fmla="*/ 24 h 28"/>
                  <a:gd name="T2" fmla="*/ 4 w 74"/>
                  <a:gd name="T3" fmla="*/ 25 h 28"/>
                  <a:gd name="T4" fmla="*/ 12 w 74"/>
                  <a:gd name="T5" fmla="*/ 25 h 28"/>
                  <a:gd name="T6" fmla="*/ 23 w 74"/>
                  <a:gd name="T7" fmla="*/ 24 h 28"/>
                  <a:gd name="T8" fmla="*/ 36 w 74"/>
                  <a:gd name="T9" fmla="*/ 22 h 28"/>
                  <a:gd name="T10" fmla="*/ 47 w 74"/>
                  <a:gd name="T11" fmla="*/ 19 h 28"/>
                  <a:gd name="T12" fmla="*/ 59 w 74"/>
                  <a:gd name="T13" fmla="*/ 17 h 28"/>
                  <a:gd name="T14" fmla="*/ 68 w 74"/>
                  <a:gd name="T15" fmla="*/ 15 h 28"/>
                  <a:gd name="T16" fmla="*/ 74 w 74"/>
                  <a:gd name="T17" fmla="*/ 14 h 28"/>
                  <a:gd name="T18" fmla="*/ 72 w 74"/>
                  <a:gd name="T19" fmla="*/ 0 h 28"/>
                  <a:gd name="T20" fmla="*/ 3 w 74"/>
                  <a:gd name="T21" fmla="*/ 14 h 28"/>
                  <a:gd name="T22" fmla="*/ 10 w 74"/>
                  <a:gd name="T23" fmla="*/ 15 h 28"/>
                  <a:gd name="T24" fmla="*/ 0 w 74"/>
                  <a:gd name="T25" fmla="*/ 24 h 28"/>
                  <a:gd name="T26" fmla="*/ 2 w 74"/>
                  <a:gd name="T27" fmla="*/ 28 h 28"/>
                  <a:gd name="T28" fmla="*/ 6 w 74"/>
                  <a:gd name="T29" fmla="*/ 26 h 28"/>
                  <a:gd name="T30" fmla="*/ 0 w 74"/>
                  <a:gd name="T31"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28">
                    <a:moveTo>
                      <a:pt x="0" y="24"/>
                    </a:moveTo>
                    <a:lnTo>
                      <a:pt x="4" y="25"/>
                    </a:lnTo>
                    <a:lnTo>
                      <a:pt x="12" y="25"/>
                    </a:lnTo>
                    <a:lnTo>
                      <a:pt x="23" y="24"/>
                    </a:lnTo>
                    <a:lnTo>
                      <a:pt x="36" y="22"/>
                    </a:lnTo>
                    <a:lnTo>
                      <a:pt x="47" y="19"/>
                    </a:lnTo>
                    <a:lnTo>
                      <a:pt x="59" y="17"/>
                    </a:lnTo>
                    <a:lnTo>
                      <a:pt x="68" y="15"/>
                    </a:lnTo>
                    <a:lnTo>
                      <a:pt x="74" y="14"/>
                    </a:lnTo>
                    <a:lnTo>
                      <a:pt x="72" y="0"/>
                    </a:lnTo>
                    <a:lnTo>
                      <a:pt x="3" y="14"/>
                    </a:lnTo>
                    <a:lnTo>
                      <a:pt x="10" y="15"/>
                    </a:lnTo>
                    <a:lnTo>
                      <a:pt x="0" y="24"/>
                    </a:lnTo>
                    <a:lnTo>
                      <a:pt x="2" y="28"/>
                    </a:lnTo>
                    <a:lnTo>
                      <a:pt x="6" y="26"/>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76" name="Freeform 416"/>
              <p:cNvSpPr>
                <a:spLocks/>
              </p:cNvSpPr>
              <p:nvPr/>
            </p:nvSpPr>
            <p:spPr bwMode="auto">
              <a:xfrm>
                <a:off x="804" y="1973"/>
                <a:ext cx="20" cy="24"/>
              </a:xfrm>
              <a:custGeom>
                <a:avLst/>
                <a:gdLst>
                  <a:gd name="T0" fmla="*/ 6 w 39"/>
                  <a:gd name="T1" fmla="*/ 13 h 47"/>
                  <a:gd name="T2" fmla="*/ 0 w 39"/>
                  <a:gd name="T3" fmla="*/ 10 h 47"/>
                  <a:gd name="T4" fmla="*/ 29 w 39"/>
                  <a:gd name="T5" fmla="*/ 47 h 47"/>
                  <a:gd name="T6" fmla="*/ 39 w 39"/>
                  <a:gd name="T7" fmla="*/ 38 h 47"/>
                  <a:gd name="T8" fmla="*/ 12 w 39"/>
                  <a:gd name="T9" fmla="*/ 1 h 47"/>
                  <a:gd name="T10" fmla="*/ 6 w 39"/>
                  <a:gd name="T11" fmla="*/ 0 h 47"/>
                  <a:gd name="T12" fmla="*/ 12 w 39"/>
                  <a:gd name="T13" fmla="*/ 1 h 47"/>
                  <a:gd name="T14" fmla="*/ 10 w 39"/>
                  <a:gd name="T15" fmla="*/ 0 h 47"/>
                  <a:gd name="T16" fmla="*/ 9 w 39"/>
                  <a:gd name="T17" fmla="*/ 0 h 47"/>
                  <a:gd name="T18" fmla="*/ 7 w 39"/>
                  <a:gd name="T19" fmla="*/ 0 h 47"/>
                  <a:gd name="T20" fmla="*/ 6 w 39"/>
                  <a:gd name="T21" fmla="*/ 0 h 47"/>
                  <a:gd name="T22" fmla="*/ 6 w 39"/>
                  <a:gd name="T23" fmla="*/ 1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47">
                    <a:moveTo>
                      <a:pt x="6" y="13"/>
                    </a:moveTo>
                    <a:lnTo>
                      <a:pt x="0" y="10"/>
                    </a:lnTo>
                    <a:lnTo>
                      <a:pt x="29" y="47"/>
                    </a:lnTo>
                    <a:lnTo>
                      <a:pt x="39" y="38"/>
                    </a:lnTo>
                    <a:lnTo>
                      <a:pt x="12" y="1"/>
                    </a:lnTo>
                    <a:lnTo>
                      <a:pt x="6" y="0"/>
                    </a:lnTo>
                    <a:lnTo>
                      <a:pt x="12" y="1"/>
                    </a:lnTo>
                    <a:lnTo>
                      <a:pt x="10" y="0"/>
                    </a:lnTo>
                    <a:lnTo>
                      <a:pt x="9" y="0"/>
                    </a:lnTo>
                    <a:lnTo>
                      <a:pt x="7" y="0"/>
                    </a:lnTo>
                    <a:lnTo>
                      <a:pt x="6" y="0"/>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77" name="Freeform 417"/>
              <p:cNvSpPr>
                <a:spLocks/>
              </p:cNvSpPr>
              <p:nvPr/>
            </p:nvSpPr>
            <p:spPr bwMode="auto">
              <a:xfrm>
                <a:off x="766" y="1967"/>
                <a:ext cx="41" cy="13"/>
              </a:xfrm>
              <a:custGeom>
                <a:avLst/>
                <a:gdLst>
                  <a:gd name="T0" fmla="*/ 24 w 82"/>
                  <a:gd name="T1" fmla="*/ 6 h 26"/>
                  <a:gd name="T2" fmla="*/ 20 w 82"/>
                  <a:gd name="T3" fmla="*/ 16 h 26"/>
                  <a:gd name="T4" fmla="*/ 82 w 82"/>
                  <a:gd name="T5" fmla="*/ 26 h 26"/>
                  <a:gd name="T6" fmla="*/ 82 w 82"/>
                  <a:gd name="T7" fmla="*/ 13 h 26"/>
                  <a:gd name="T8" fmla="*/ 20 w 82"/>
                  <a:gd name="T9" fmla="*/ 4 h 26"/>
                  <a:gd name="T10" fmla="*/ 16 w 82"/>
                  <a:gd name="T11" fmla="*/ 14 h 26"/>
                  <a:gd name="T12" fmla="*/ 20 w 82"/>
                  <a:gd name="T13" fmla="*/ 4 h 26"/>
                  <a:gd name="T14" fmla="*/ 0 w 82"/>
                  <a:gd name="T15" fmla="*/ 0 h 26"/>
                  <a:gd name="T16" fmla="*/ 16 w 82"/>
                  <a:gd name="T17" fmla="*/ 14 h 26"/>
                  <a:gd name="T18" fmla="*/ 24 w 82"/>
                  <a:gd name="T19"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26">
                    <a:moveTo>
                      <a:pt x="24" y="6"/>
                    </a:moveTo>
                    <a:lnTo>
                      <a:pt x="20" y="16"/>
                    </a:lnTo>
                    <a:lnTo>
                      <a:pt x="82" y="26"/>
                    </a:lnTo>
                    <a:lnTo>
                      <a:pt x="82" y="13"/>
                    </a:lnTo>
                    <a:lnTo>
                      <a:pt x="20" y="4"/>
                    </a:lnTo>
                    <a:lnTo>
                      <a:pt x="16" y="14"/>
                    </a:lnTo>
                    <a:lnTo>
                      <a:pt x="20" y="4"/>
                    </a:lnTo>
                    <a:lnTo>
                      <a:pt x="0" y="0"/>
                    </a:lnTo>
                    <a:lnTo>
                      <a:pt x="16" y="14"/>
                    </a:lnTo>
                    <a:lnTo>
                      <a:pt x="2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78" name="Freeform 418"/>
              <p:cNvSpPr>
                <a:spLocks/>
              </p:cNvSpPr>
              <p:nvPr/>
            </p:nvSpPr>
            <p:spPr bwMode="auto">
              <a:xfrm>
                <a:off x="775" y="1970"/>
                <a:ext cx="22" cy="18"/>
              </a:xfrm>
              <a:custGeom>
                <a:avLst/>
                <a:gdLst>
                  <a:gd name="T0" fmla="*/ 29 w 45"/>
                  <a:gd name="T1" fmla="*/ 36 h 36"/>
                  <a:gd name="T2" fmla="*/ 34 w 45"/>
                  <a:gd name="T3" fmla="*/ 25 h 36"/>
                  <a:gd name="T4" fmla="*/ 8 w 45"/>
                  <a:gd name="T5" fmla="*/ 0 h 36"/>
                  <a:gd name="T6" fmla="*/ 0 w 45"/>
                  <a:gd name="T7" fmla="*/ 8 h 36"/>
                  <a:gd name="T8" fmla="*/ 24 w 45"/>
                  <a:gd name="T9" fmla="*/ 33 h 36"/>
                  <a:gd name="T10" fmla="*/ 29 w 45"/>
                  <a:gd name="T11" fmla="*/ 23 h 36"/>
                  <a:gd name="T12" fmla="*/ 29 w 45"/>
                  <a:gd name="T13" fmla="*/ 36 h 36"/>
                  <a:gd name="T14" fmla="*/ 45 w 45"/>
                  <a:gd name="T15" fmla="*/ 35 h 36"/>
                  <a:gd name="T16" fmla="*/ 34 w 45"/>
                  <a:gd name="T17" fmla="*/ 25 h 36"/>
                  <a:gd name="T18" fmla="*/ 29 w 45"/>
                  <a:gd name="T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36">
                    <a:moveTo>
                      <a:pt x="29" y="36"/>
                    </a:moveTo>
                    <a:lnTo>
                      <a:pt x="34" y="25"/>
                    </a:lnTo>
                    <a:lnTo>
                      <a:pt x="8" y="0"/>
                    </a:lnTo>
                    <a:lnTo>
                      <a:pt x="0" y="8"/>
                    </a:lnTo>
                    <a:lnTo>
                      <a:pt x="24" y="33"/>
                    </a:lnTo>
                    <a:lnTo>
                      <a:pt x="29" y="23"/>
                    </a:lnTo>
                    <a:lnTo>
                      <a:pt x="29" y="36"/>
                    </a:lnTo>
                    <a:lnTo>
                      <a:pt x="45" y="35"/>
                    </a:lnTo>
                    <a:lnTo>
                      <a:pt x="34" y="25"/>
                    </a:lnTo>
                    <a:lnTo>
                      <a:pt x="29"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79" name="Freeform 419"/>
              <p:cNvSpPr>
                <a:spLocks/>
              </p:cNvSpPr>
              <p:nvPr/>
            </p:nvSpPr>
            <p:spPr bwMode="auto">
              <a:xfrm>
                <a:off x="753" y="1981"/>
                <a:ext cx="36" cy="11"/>
              </a:xfrm>
              <a:custGeom>
                <a:avLst/>
                <a:gdLst>
                  <a:gd name="T0" fmla="*/ 0 w 73"/>
                  <a:gd name="T1" fmla="*/ 20 h 21"/>
                  <a:gd name="T2" fmla="*/ 0 w 73"/>
                  <a:gd name="T3" fmla="*/ 20 h 21"/>
                  <a:gd name="T4" fmla="*/ 3 w 73"/>
                  <a:gd name="T5" fmla="*/ 20 h 21"/>
                  <a:gd name="T6" fmla="*/ 4 w 73"/>
                  <a:gd name="T7" fmla="*/ 21 h 21"/>
                  <a:gd name="T8" fmla="*/ 4 w 73"/>
                  <a:gd name="T9" fmla="*/ 21 h 21"/>
                  <a:gd name="T10" fmla="*/ 73 w 73"/>
                  <a:gd name="T11" fmla="*/ 13 h 21"/>
                  <a:gd name="T12" fmla="*/ 73 w 73"/>
                  <a:gd name="T13" fmla="*/ 0 h 21"/>
                  <a:gd name="T14" fmla="*/ 4 w 73"/>
                  <a:gd name="T15" fmla="*/ 7 h 21"/>
                  <a:gd name="T16" fmla="*/ 7 w 73"/>
                  <a:gd name="T17" fmla="*/ 8 h 21"/>
                  <a:gd name="T18" fmla="*/ 0 w 73"/>
                  <a:gd name="T19" fmla="*/ 20 h 21"/>
                  <a:gd name="T20" fmla="*/ 3 w 73"/>
                  <a:gd name="T21" fmla="*/ 21 h 21"/>
                  <a:gd name="T22" fmla="*/ 4 w 73"/>
                  <a:gd name="T23" fmla="*/ 21 h 21"/>
                  <a:gd name="T24" fmla="*/ 0 w 73"/>
                  <a:gd name="T25"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21">
                    <a:moveTo>
                      <a:pt x="0" y="20"/>
                    </a:moveTo>
                    <a:lnTo>
                      <a:pt x="0" y="20"/>
                    </a:lnTo>
                    <a:lnTo>
                      <a:pt x="3" y="20"/>
                    </a:lnTo>
                    <a:lnTo>
                      <a:pt x="4" y="21"/>
                    </a:lnTo>
                    <a:lnTo>
                      <a:pt x="4" y="21"/>
                    </a:lnTo>
                    <a:lnTo>
                      <a:pt x="73" y="13"/>
                    </a:lnTo>
                    <a:lnTo>
                      <a:pt x="73" y="0"/>
                    </a:lnTo>
                    <a:lnTo>
                      <a:pt x="4" y="7"/>
                    </a:lnTo>
                    <a:lnTo>
                      <a:pt x="7" y="8"/>
                    </a:lnTo>
                    <a:lnTo>
                      <a:pt x="0" y="20"/>
                    </a:lnTo>
                    <a:lnTo>
                      <a:pt x="3" y="21"/>
                    </a:lnTo>
                    <a:lnTo>
                      <a:pt x="4" y="21"/>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80" name="Freeform 420"/>
              <p:cNvSpPr>
                <a:spLocks/>
              </p:cNvSpPr>
              <p:nvPr/>
            </p:nvSpPr>
            <p:spPr bwMode="auto">
              <a:xfrm>
                <a:off x="694" y="1960"/>
                <a:ext cx="62" cy="31"/>
              </a:xfrm>
              <a:custGeom>
                <a:avLst/>
                <a:gdLst>
                  <a:gd name="T0" fmla="*/ 3 w 123"/>
                  <a:gd name="T1" fmla="*/ 14 h 63"/>
                  <a:gd name="T2" fmla="*/ 17 w 123"/>
                  <a:gd name="T3" fmla="*/ 13 h 63"/>
                  <a:gd name="T4" fmla="*/ 32 w 123"/>
                  <a:gd name="T5" fmla="*/ 15 h 63"/>
                  <a:gd name="T6" fmla="*/ 47 w 123"/>
                  <a:gd name="T7" fmla="*/ 22 h 63"/>
                  <a:gd name="T8" fmla="*/ 62 w 123"/>
                  <a:gd name="T9" fmla="*/ 29 h 63"/>
                  <a:gd name="T10" fmla="*/ 77 w 123"/>
                  <a:gd name="T11" fmla="*/ 38 h 63"/>
                  <a:gd name="T12" fmla="*/ 91 w 123"/>
                  <a:gd name="T13" fmla="*/ 48 h 63"/>
                  <a:gd name="T14" fmla="*/ 104 w 123"/>
                  <a:gd name="T15" fmla="*/ 56 h 63"/>
                  <a:gd name="T16" fmla="*/ 116 w 123"/>
                  <a:gd name="T17" fmla="*/ 63 h 63"/>
                  <a:gd name="T18" fmla="*/ 123 w 123"/>
                  <a:gd name="T19" fmla="*/ 51 h 63"/>
                  <a:gd name="T20" fmla="*/ 107 w 123"/>
                  <a:gd name="T21" fmla="*/ 44 h 63"/>
                  <a:gd name="T22" fmla="*/ 93 w 123"/>
                  <a:gd name="T23" fmla="*/ 36 h 63"/>
                  <a:gd name="T24" fmla="*/ 79 w 123"/>
                  <a:gd name="T25" fmla="*/ 27 h 63"/>
                  <a:gd name="T26" fmla="*/ 66 w 123"/>
                  <a:gd name="T27" fmla="*/ 18 h 63"/>
                  <a:gd name="T28" fmla="*/ 52 w 123"/>
                  <a:gd name="T29" fmla="*/ 10 h 63"/>
                  <a:gd name="T30" fmla="*/ 37 w 123"/>
                  <a:gd name="T31" fmla="*/ 4 h 63"/>
                  <a:gd name="T32" fmla="*/ 20 w 123"/>
                  <a:gd name="T33" fmla="*/ 0 h 63"/>
                  <a:gd name="T34" fmla="*/ 0 w 123"/>
                  <a:gd name="T35" fmla="*/ 2 h 63"/>
                  <a:gd name="T36" fmla="*/ 3 w 123"/>
                  <a:gd name="T37" fmla="*/ 1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 h="63">
                    <a:moveTo>
                      <a:pt x="3" y="14"/>
                    </a:moveTo>
                    <a:lnTo>
                      <a:pt x="17" y="13"/>
                    </a:lnTo>
                    <a:lnTo>
                      <a:pt x="32" y="15"/>
                    </a:lnTo>
                    <a:lnTo>
                      <a:pt x="47" y="22"/>
                    </a:lnTo>
                    <a:lnTo>
                      <a:pt x="62" y="29"/>
                    </a:lnTo>
                    <a:lnTo>
                      <a:pt x="77" y="38"/>
                    </a:lnTo>
                    <a:lnTo>
                      <a:pt x="91" y="48"/>
                    </a:lnTo>
                    <a:lnTo>
                      <a:pt x="104" y="56"/>
                    </a:lnTo>
                    <a:lnTo>
                      <a:pt x="116" y="63"/>
                    </a:lnTo>
                    <a:lnTo>
                      <a:pt x="123" y="51"/>
                    </a:lnTo>
                    <a:lnTo>
                      <a:pt x="107" y="44"/>
                    </a:lnTo>
                    <a:lnTo>
                      <a:pt x="93" y="36"/>
                    </a:lnTo>
                    <a:lnTo>
                      <a:pt x="79" y="27"/>
                    </a:lnTo>
                    <a:lnTo>
                      <a:pt x="66" y="18"/>
                    </a:lnTo>
                    <a:lnTo>
                      <a:pt x="52" y="10"/>
                    </a:lnTo>
                    <a:lnTo>
                      <a:pt x="37" y="4"/>
                    </a:lnTo>
                    <a:lnTo>
                      <a:pt x="20" y="0"/>
                    </a:lnTo>
                    <a:lnTo>
                      <a:pt x="0" y="2"/>
                    </a:lnTo>
                    <a:lnTo>
                      <a:pt x="3"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69381" name="Freeform 421"/>
            <p:cNvSpPr>
              <a:spLocks/>
            </p:cNvSpPr>
            <p:nvPr/>
          </p:nvSpPr>
          <p:spPr bwMode="auto">
            <a:xfrm>
              <a:off x="655" y="1895"/>
              <a:ext cx="41" cy="78"/>
            </a:xfrm>
            <a:custGeom>
              <a:avLst/>
              <a:gdLst>
                <a:gd name="T0" fmla="*/ 43 w 83"/>
                <a:gd name="T1" fmla="*/ 6 h 157"/>
                <a:gd name="T2" fmla="*/ 44 w 83"/>
                <a:gd name="T3" fmla="*/ 0 h 157"/>
                <a:gd name="T4" fmla="*/ 33 w 83"/>
                <a:gd name="T5" fmla="*/ 14 h 157"/>
                <a:gd name="T6" fmla="*/ 22 w 83"/>
                <a:gd name="T7" fmla="*/ 32 h 157"/>
                <a:gd name="T8" fmla="*/ 14 w 83"/>
                <a:gd name="T9" fmla="*/ 52 h 157"/>
                <a:gd name="T10" fmla="*/ 7 w 83"/>
                <a:gd name="T11" fmla="*/ 73 h 157"/>
                <a:gd name="T12" fmla="*/ 3 w 83"/>
                <a:gd name="T13" fmla="*/ 95 h 157"/>
                <a:gd name="T14" fmla="*/ 0 w 83"/>
                <a:gd name="T15" fmla="*/ 117 h 157"/>
                <a:gd name="T16" fmla="*/ 3 w 83"/>
                <a:gd name="T17" fmla="*/ 135 h 157"/>
                <a:gd name="T18" fmla="*/ 7 w 83"/>
                <a:gd name="T19" fmla="*/ 152 h 157"/>
                <a:gd name="T20" fmla="*/ 15 w 83"/>
                <a:gd name="T21" fmla="*/ 156 h 157"/>
                <a:gd name="T22" fmla="*/ 25 w 83"/>
                <a:gd name="T23" fmla="*/ 157 h 157"/>
                <a:gd name="T24" fmla="*/ 35 w 83"/>
                <a:gd name="T25" fmla="*/ 157 h 157"/>
                <a:gd name="T26" fmla="*/ 45 w 83"/>
                <a:gd name="T27" fmla="*/ 156 h 157"/>
                <a:gd name="T28" fmla="*/ 57 w 83"/>
                <a:gd name="T29" fmla="*/ 153 h 157"/>
                <a:gd name="T30" fmla="*/ 67 w 83"/>
                <a:gd name="T31" fmla="*/ 151 h 157"/>
                <a:gd name="T32" fmla="*/ 76 w 83"/>
                <a:gd name="T33" fmla="*/ 148 h 157"/>
                <a:gd name="T34" fmla="*/ 83 w 83"/>
                <a:gd name="T35" fmla="*/ 144 h 157"/>
                <a:gd name="T36" fmla="*/ 80 w 83"/>
                <a:gd name="T37" fmla="*/ 132 h 157"/>
                <a:gd name="T38" fmla="*/ 74 w 83"/>
                <a:gd name="T39" fmla="*/ 134 h 157"/>
                <a:gd name="T40" fmla="*/ 66 w 83"/>
                <a:gd name="T41" fmla="*/ 137 h 157"/>
                <a:gd name="T42" fmla="*/ 57 w 83"/>
                <a:gd name="T43" fmla="*/ 140 h 157"/>
                <a:gd name="T44" fmla="*/ 48 w 83"/>
                <a:gd name="T45" fmla="*/ 142 h 157"/>
                <a:gd name="T46" fmla="*/ 38 w 83"/>
                <a:gd name="T47" fmla="*/ 144 h 157"/>
                <a:gd name="T48" fmla="*/ 30 w 83"/>
                <a:gd name="T49" fmla="*/ 144 h 157"/>
                <a:gd name="T50" fmla="*/ 22 w 83"/>
                <a:gd name="T51" fmla="*/ 143 h 157"/>
                <a:gd name="T52" fmla="*/ 15 w 83"/>
                <a:gd name="T53" fmla="*/ 141 h 157"/>
                <a:gd name="T54" fmla="*/ 10 w 83"/>
                <a:gd name="T55" fmla="*/ 122 h 157"/>
                <a:gd name="T56" fmla="*/ 11 w 83"/>
                <a:gd name="T57" fmla="*/ 105 h 157"/>
                <a:gd name="T58" fmla="*/ 17 w 83"/>
                <a:gd name="T59" fmla="*/ 87 h 157"/>
                <a:gd name="T60" fmla="*/ 26 w 83"/>
                <a:gd name="T61" fmla="*/ 69 h 157"/>
                <a:gd name="T62" fmla="*/ 35 w 83"/>
                <a:gd name="T63" fmla="*/ 51 h 157"/>
                <a:gd name="T64" fmla="*/ 44 w 83"/>
                <a:gd name="T65" fmla="*/ 35 h 157"/>
                <a:gd name="T66" fmla="*/ 52 w 83"/>
                <a:gd name="T67" fmla="*/ 18 h 157"/>
                <a:gd name="T68" fmla="*/ 56 w 83"/>
                <a:gd name="T69" fmla="*/ 1 h 157"/>
                <a:gd name="T70" fmla="*/ 55 w 83"/>
                <a:gd name="T71" fmla="*/ 7 h 157"/>
                <a:gd name="T72" fmla="*/ 56 w 83"/>
                <a:gd name="T73" fmla="*/ 6 h 157"/>
                <a:gd name="T74" fmla="*/ 57 w 83"/>
                <a:gd name="T75" fmla="*/ 4 h 157"/>
                <a:gd name="T76" fmla="*/ 57 w 83"/>
                <a:gd name="T77" fmla="*/ 3 h 157"/>
                <a:gd name="T78" fmla="*/ 56 w 83"/>
                <a:gd name="T79" fmla="*/ 1 h 157"/>
                <a:gd name="T80" fmla="*/ 43 w 83"/>
                <a:gd name="T81" fmla="*/ 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 h="157">
                  <a:moveTo>
                    <a:pt x="43" y="6"/>
                  </a:moveTo>
                  <a:lnTo>
                    <a:pt x="44" y="0"/>
                  </a:lnTo>
                  <a:lnTo>
                    <a:pt x="33" y="14"/>
                  </a:lnTo>
                  <a:lnTo>
                    <a:pt x="22" y="32"/>
                  </a:lnTo>
                  <a:lnTo>
                    <a:pt x="14" y="52"/>
                  </a:lnTo>
                  <a:lnTo>
                    <a:pt x="7" y="73"/>
                  </a:lnTo>
                  <a:lnTo>
                    <a:pt x="3" y="95"/>
                  </a:lnTo>
                  <a:lnTo>
                    <a:pt x="0" y="117"/>
                  </a:lnTo>
                  <a:lnTo>
                    <a:pt x="3" y="135"/>
                  </a:lnTo>
                  <a:lnTo>
                    <a:pt x="7" y="152"/>
                  </a:lnTo>
                  <a:lnTo>
                    <a:pt x="15" y="156"/>
                  </a:lnTo>
                  <a:lnTo>
                    <a:pt x="25" y="157"/>
                  </a:lnTo>
                  <a:lnTo>
                    <a:pt x="35" y="157"/>
                  </a:lnTo>
                  <a:lnTo>
                    <a:pt x="45" y="156"/>
                  </a:lnTo>
                  <a:lnTo>
                    <a:pt x="57" y="153"/>
                  </a:lnTo>
                  <a:lnTo>
                    <a:pt x="67" y="151"/>
                  </a:lnTo>
                  <a:lnTo>
                    <a:pt x="76" y="148"/>
                  </a:lnTo>
                  <a:lnTo>
                    <a:pt x="83" y="144"/>
                  </a:lnTo>
                  <a:lnTo>
                    <a:pt x="80" y="132"/>
                  </a:lnTo>
                  <a:lnTo>
                    <a:pt x="74" y="134"/>
                  </a:lnTo>
                  <a:lnTo>
                    <a:pt x="66" y="137"/>
                  </a:lnTo>
                  <a:lnTo>
                    <a:pt x="57" y="140"/>
                  </a:lnTo>
                  <a:lnTo>
                    <a:pt x="48" y="142"/>
                  </a:lnTo>
                  <a:lnTo>
                    <a:pt x="38" y="144"/>
                  </a:lnTo>
                  <a:lnTo>
                    <a:pt x="30" y="144"/>
                  </a:lnTo>
                  <a:lnTo>
                    <a:pt x="22" y="143"/>
                  </a:lnTo>
                  <a:lnTo>
                    <a:pt x="15" y="141"/>
                  </a:lnTo>
                  <a:lnTo>
                    <a:pt x="10" y="122"/>
                  </a:lnTo>
                  <a:lnTo>
                    <a:pt x="11" y="105"/>
                  </a:lnTo>
                  <a:lnTo>
                    <a:pt x="17" y="87"/>
                  </a:lnTo>
                  <a:lnTo>
                    <a:pt x="26" y="69"/>
                  </a:lnTo>
                  <a:lnTo>
                    <a:pt x="35" y="51"/>
                  </a:lnTo>
                  <a:lnTo>
                    <a:pt x="44" y="35"/>
                  </a:lnTo>
                  <a:lnTo>
                    <a:pt x="52" y="18"/>
                  </a:lnTo>
                  <a:lnTo>
                    <a:pt x="56" y="1"/>
                  </a:lnTo>
                  <a:lnTo>
                    <a:pt x="55" y="7"/>
                  </a:lnTo>
                  <a:lnTo>
                    <a:pt x="56" y="6"/>
                  </a:lnTo>
                  <a:lnTo>
                    <a:pt x="57" y="4"/>
                  </a:lnTo>
                  <a:lnTo>
                    <a:pt x="57" y="3"/>
                  </a:lnTo>
                  <a:lnTo>
                    <a:pt x="56" y="1"/>
                  </a:lnTo>
                  <a:lnTo>
                    <a:pt x="4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82" name="Freeform 422"/>
            <p:cNvSpPr>
              <a:spLocks/>
            </p:cNvSpPr>
            <p:nvPr/>
          </p:nvSpPr>
          <p:spPr bwMode="auto">
            <a:xfrm>
              <a:off x="669" y="1876"/>
              <a:ext cx="13" cy="22"/>
            </a:xfrm>
            <a:custGeom>
              <a:avLst/>
              <a:gdLst>
                <a:gd name="T0" fmla="*/ 15 w 28"/>
                <a:gd name="T1" fmla="*/ 7 h 44"/>
                <a:gd name="T2" fmla="*/ 6 w 28"/>
                <a:gd name="T3" fmla="*/ 16 h 44"/>
                <a:gd name="T4" fmla="*/ 15 w 28"/>
                <a:gd name="T5" fmla="*/ 44 h 44"/>
                <a:gd name="T6" fmla="*/ 28 w 28"/>
                <a:gd name="T7" fmla="*/ 39 h 44"/>
                <a:gd name="T8" fmla="*/ 19 w 28"/>
                <a:gd name="T9" fmla="*/ 12 h 44"/>
                <a:gd name="T10" fmla="*/ 10 w 28"/>
                <a:gd name="T11" fmla="*/ 20 h 44"/>
                <a:gd name="T12" fmla="*/ 15 w 28"/>
                <a:gd name="T13" fmla="*/ 7 h 44"/>
                <a:gd name="T14" fmla="*/ 0 w 28"/>
                <a:gd name="T15" fmla="*/ 0 h 44"/>
                <a:gd name="T16" fmla="*/ 6 w 28"/>
                <a:gd name="T17" fmla="*/ 16 h 44"/>
                <a:gd name="T18" fmla="*/ 15 w 28"/>
                <a:gd name="T19" fmla="*/ 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4">
                  <a:moveTo>
                    <a:pt x="15" y="7"/>
                  </a:moveTo>
                  <a:lnTo>
                    <a:pt x="6" y="16"/>
                  </a:lnTo>
                  <a:lnTo>
                    <a:pt x="15" y="44"/>
                  </a:lnTo>
                  <a:lnTo>
                    <a:pt x="28" y="39"/>
                  </a:lnTo>
                  <a:lnTo>
                    <a:pt x="19" y="12"/>
                  </a:lnTo>
                  <a:lnTo>
                    <a:pt x="10" y="20"/>
                  </a:lnTo>
                  <a:lnTo>
                    <a:pt x="15" y="7"/>
                  </a:lnTo>
                  <a:lnTo>
                    <a:pt x="0" y="0"/>
                  </a:lnTo>
                  <a:lnTo>
                    <a:pt x="6" y="16"/>
                  </a:lnTo>
                  <a:lnTo>
                    <a:pt x="1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83" name="Freeform 423"/>
            <p:cNvSpPr>
              <a:spLocks/>
            </p:cNvSpPr>
            <p:nvPr/>
          </p:nvSpPr>
          <p:spPr bwMode="auto">
            <a:xfrm>
              <a:off x="674" y="1870"/>
              <a:ext cx="19" cy="18"/>
            </a:xfrm>
            <a:custGeom>
              <a:avLst/>
              <a:gdLst>
                <a:gd name="T0" fmla="*/ 25 w 40"/>
                <a:gd name="T1" fmla="*/ 2 h 36"/>
                <a:gd name="T2" fmla="*/ 25 w 40"/>
                <a:gd name="T3" fmla="*/ 6 h 36"/>
                <a:gd name="T4" fmla="*/ 25 w 40"/>
                <a:gd name="T5" fmla="*/ 11 h 36"/>
                <a:gd name="T6" fmla="*/ 25 w 40"/>
                <a:gd name="T7" fmla="*/ 17 h 36"/>
                <a:gd name="T8" fmla="*/ 25 w 40"/>
                <a:gd name="T9" fmla="*/ 21 h 36"/>
                <a:gd name="T10" fmla="*/ 21 w 40"/>
                <a:gd name="T11" fmla="*/ 24 h 36"/>
                <a:gd name="T12" fmla="*/ 15 w 40"/>
                <a:gd name="T13" fmla="*/ 23 h 36"/>
                <a:gd name="T14" fmla="*/ 9 w 40"/>
                <a:gd name="T15" fmla="*/ 20 h 36"/>
                <a:gd name="T16" fmla="*/ 5 w 40"/>
                <a:gd name="T17" fmla="*/ 19 h 36"/>
                <a:gd name="T18" fmla="*/ 0 w 40"/>
                <a:gd name="T19" fmla="*/ 32 h 36"/>
                <a:gd name="T20" fmla="*/ 7 w 40"/>
                <a:gd name="T21" fmla="*/ 34 h 36"/>
                <a:gd name="T22" fmla="*/ 12 w 40"/>
                <a:gd name="T23" fmla="*/ 35 h 36"/>
                <a:gd name="T24" fmla="*/ 17 w 40"/>
                <a:gd name="T25" fmla="*/ 36 h 36"/>
                <a:gd name="T26" fmla="*/ 24 w 40"/>
                <a:gd name="T27" fmla="*/ 36 h 36"/>
                <a:gd name="T28" fmla="*/ 38 w 40"/>
                <a:gd name="T29" fmla="*/ 26 h 36"/>
                <a:gd name="T30" fmla="*/ 40 w 40"/>
                <a:gd name="T31" fmla="*/ 20 h 36"/>
                <a:gd name="T32" fmla="*/ 40 w 40"/>
                <a:gd name="T33" fmla="*/ 12 h 36"/>
                <a:gd name="T34" fmla="*/ 38 w 40"/>
                <a:gd name="T35" fmla="*/ 5 h 36"/>
                <a:gd name="T36" fmla="*/ 37 w 40"/>
                <a:gd name="T37" fmla="*/ 0 h 36"/>
                <a:gd name="T38" fmla="*/ 25 w 40"/>
                <a:gd name="T39"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36">
                  <a:moveTo>
                    <a:pt x="25" y="2"/>
                  </a:moveTo>
                  <a:lnTo>
                    <a:pt x="25" y="6"/>
                  </a:lnTo>
                  <a:lnTo>
                    <a:pt x="25" y="11"/>
                  </a:lnTo>
                  <a:lnTo>
                    <a:pt x="25" y="17"/>
                  </a:lnTo>
                  <a:lnTo>
                    <a:pt x="25" y="21"/>
                  </a:lnTo>
                  <a:lnTo>
                    <a:pt x="21" y="24"/>
                  </a:lnTo>
                  <a:lnTo>
                    <a:pt x="15" y="23"/>
                  </a:lnTo>
                  <a:lnTo>
                    <a:pt x="9" y="20"/>
                  </a:lnTo>
                  <a:lnTo>
                    <a:pt x="5" y="19"/>
                  </a:lnTo>
                  <a:lnTo>
                    <a:pt x="0" y="32"/>
                  </a:lnTo>
                  <a:lnTo>
                    <a:pt x="7" y="34"/>
                  </a:lnTo>
                  <a:lnTo>
                    <a:pt x="12" y="35"/>
                  </a:lnTo>
                  <a:lnTo>
                    <a:pt x="17" y="36"/>
                  </a:lnTo>
                  <a:lnTo>
                    <a:pt x="24" y="36"/>
                  </a:lnTo>
                  <a:lnTo>
                    <a:pt x="38" y="26"/>
                  </a:lnTo>
                  <a:lnTo>
                    <a:pt x="40" y="20"/>
                  </a:lnTo>
                  <a:lnTo>
                    <a:pt x="40" y="12"/>
                  </a:lnTo>
                  <a:lnTo>
                    <a:pt x="38" y="5"/>
                  </a:lnTo>
                  <a:lnTo>
                    <a:pt x="37" y="0"/>
                  </a:lnTo>
                  <a:lnTo>
                    <a:pt x="2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84" name="Freeform 424"/>
            <p:cNvSpPr>
              <a:spLocks/>
            </p:cNvSpPr>
            <p:nvPr/>
          </p:nvSpPr>
          <p:spPr bwMode="auto">
            <a:xfrm>
              <a:off x="685" y="1847"/>
              <a:ext cx="28" cy="24"/>
            </a:xfrm>
            <a:custGeom>
              <a:avLst/>
              <a:gdLst>
                <a:gd name="T0" fmla="*/ 21 w 58"/>
                <a:gd name="T1" fmla="*/ 13 h 49"/>
                <a:gd name="T2" fmla="*/ 25 w 58"/>
                <a:gd name="T3" fmla="*/ 0 h 49"/>
                <a:gd name="T4" fmla="*/ 20 w 58"/>
                <a:gd name="T5" fmla="*/ 0 h 49"/>
                <a:gd name="T6" fmla="*/ 15 w 58"/>
                <a:gd name="T7" fmla="*/ 2 h 49"/>
                <a:gd name="T8" fmla="*/ 10 w 58"/>
                <a:gd name="T9" fmla="*/ 4 h 49"/>
                <a:gd name="T10" fmla="*/ 6 w 58"/>
                <a:gd name="T11" fmla="*/ 6 h 49"/>
                <a:gd name="T12" fmla="*/ 2 w 58"/>
                <a:gd name="T13" fmla="*/ 19 h 49"/>
                <a:gd name="T14" fmla="*/ 0 w 58"/>
                <a:gd name="T15" fmla="*/ 28 h 49"/>
                <a:gd name="T16" fmla="*/ 2 w 58"/>
                <a:gd name="T17" fmla="*/ 36 h 49"/>
                <a:gd name="T18" fmla="*/ 3 w 58"/>
                <a:gd name="T19" fmla="*/ 49 h 49"/>
                <a:gd name="T20" fmla="*/ 15 w 58"/>
                <a:gd name="T21" fmla="*/ 47 h 49"/>
                <a:gd name="T22" fmla="*/ 13 w 58"/>
                <a:gd name="T23" fmla="*/ 24 h 49"/>
                <a:gd name="T24" fmla="*/ 18 w 58"/>
                <a:gd name="T25" fmla="*/ 15 h 49"/>
                <a:gd name="T26" fmla="*/ 25 w 58"/>
                <a:gd name="T27" fmla="*/ 13 h 49"/>
                <a:gd name="T28" fmla="*/ 28 w 58"/>
                <a:gd name="T29" fmla="*/ 0 h 49"/>
                <a:gd name="T30" fmla="*/ 25 w 58"/>
                <a:gd name="T31" fmla="*/ 13 h 49"/>
                <a:gd name="T32" fmla="*/ 58 w 58"/>
                <a:gd name="T33" fmla="*/ 18 h 49"/>
                <a:gd name="T34" fmla="*/ 28 w 58"/>
                <a:gd name="T35" fmla="*/ 0 h 49"/>
                <a:gd name="T36" fmla="*/ 21 w 58"/>
                <a:gd name="T37"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49">
                  <a:moveTo>
                    <a:pt x="21" y="13"/>
                  </a:moveTo>
                  <a:lnTo>
                    <a:pt x="25" y="0"/>
                  </a:lnTo>
                  <a:lnTo>
                    <a:pt x="20" y="0"/>
                  </a:lnTo>
                  <a:lnTo>
                    <a:pt x="15" y="2"/>
                  </a:lnTo>
                  <a:lnTo>
                    <a:pt x="10" y="4"/>
                  </a:lnTo>
                  <a:lnTo>
                    <a:pt x="6" y="6"/>
                  </a:lnTo>
                  <a:lnTo>
                    <a:pt x="2" y="19"/>
                  </a:lnTo>
                  <a:lnTo>
                    <a:pt x="0" y="28"/>
                  </a:lnTo>
                  <a:lnTo>
                    <a:pt x="2" y="36"/>
                  </a:lnTo>
                  <a:lnTo>
                    <a:pt x="3" y="49"/>
                  </a:lnTo>
                  <a:lnTo>
                    <a:pt x="15" y="47"/>
                  </a:lnTo>
                  <a:lnTo>
                    <a:pt x="13" y="24"/>
                  </a:lnTo>
                  <a:lnTo>
                    <a:pt x="18" y="15"/>
                  </a:lnTo>
                  <a:lnTo>
                    <a:pt x="25" y="13"/>
                  </a:lnTo>
                  <a:lnTo>
                    <a:pt x="28" y="0"/>
                  </a:lnTo>
                  <a:lnTo>
                    <a:pt x="25" y="13"/>
                  </a:lnTo>
                  <a:lnTo>
                    <a:pt x="58" y="18"/>
                  </a:lnTo>
                  <a:lnTo>
                    <a:pt x="28" y="0"/>
                  </a:lnTo>
                  <a:lnTo>
                    <a:pt x="21"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85" name="Freeform 425"/>
            <p:cNvSpPr>
              <a:spLocks/>
            </p:cNvSpPr>
            <p:nvPr/>
          </p:nvSpPr>
          <p:spPr bwMode="auto">
            <a:xfrm>
              <a:off x="678" y="1839"/>
              <a:ext cx="21" cy="14"/>
            </a:xfrm>
            <a:custGeom>
              <a:avLst/>
              <a:gdLst>
                <a:gd name="T0" fmla="*/ 2 w 40"/>
                <a:gd name="T1" fmla="*/ 4 h 29"/>
                <a:gd name="T2" fmla="*/ 5 w 40"/>
                <a:gd name="T3" fmla="*/ 13 h 29"/>
                <a:gd name="T4" fmla="*/ 33 w 40"/>
                <a:gd name="T5" fmla="*/ 29 h 29"/>
                <a:gd name="T6" fmla="*/ 40 w 40"/>
                <a:gd name="T7" fmla="*/ 16 h 29"/>
                <a:gd name="T8" fmla="*/ 12 w 40"/>
                <a:gd name="T9" fmla="*/ 0 h 29"/>
                <a:gd name="T10" fmla="*/ 15 w 40"/>
                <a:gd name="T11" fmla="*/ 8 h 29"/>
                <a:gd name="T12" fmla="*/ 2 w 40"/>
                <a:gd name="T13" fmla="*/ 4 h 29"/>
                <a:gd name="T14" fmla="*/ 0 w 40"/>
                <a:gd name="T15" fmla="*/ 10 h 29"/>
                <a:gd name="T16" fmla="*/ 5 w 40"/>
                <a:gd name="T17" fmla="*/ 13 h 29"/>
                <a:gd name="T18" fmla="*/ 2 w 40"/>
                <a:gd name="T19"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29">
                  <a:moveTo>
                    <a:pt x="2" y="4"/>
                  </a:moveTo>
                  <a:lnTo>
                    <a:pt x="5" y="13"/>
                  </a:lnTo>
                  <a:lnTo>
                    <a:pt x="33" y="29"/>
                  </a:lnTo>
                  <a:lnTo>
                    <a:pt x="40" y="16"/>
                  </a:lnTo>
                  <a:lnTo>
                    <a:pt x="12" y="0"/>
                  </a:lnTo>
                  <a:lnTo>
                    <a:pt x="15" y="8"/>
                  </a:lnTo>
                  <a:lnTo>
                    <a:pt x="2" y="4"/>
                  </a:lnTo>
                  <a:lnTo>
                    <a:pt x="0" y="10"/>
                  </a:lnTo>
                  <a:lnTo>
                    <a:pt x="5" y="13"/>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86" name="Freeform 426"/>
            <p:cNvSpPr>
              <a:spLocks/>
            </p:cNvSpPr>
            <p:nvPr/>
          </p:nvSpPr>
          <p:spPr bwMode="auto">
            <a:xfrm>
              <a:off x="679" y="1772"/>
              <a:ext cx="32" cy="71"/>
            </a:xfrm>
            <a:custGeom>
              <a:avLst/>
              <a:gdLst>
                <a:gd name="T0" fmla="*/ 59 w 62"/>
                <a:gd name="T1" fmla="*/ 3 h 141"/>
                <a:gd name="T2" fmla="*/ 48 w 62"/>
                <a:gd name="T3" fmla="*/ 8 h 141"/>
                <a:gd name="T4" fmla="*/ 0 w 62"/>
                <a:gd name="T5" fmla="*/ 137 h 141"/>
                <a:gd name="T6" fmla="*/ 13 w 62"/>
                <a:gd name="T7" fmla="*/ 141 h 141"/>
                <a:gd name="T8" fmla="*/ 62 w 62"/>
                <a:gd name="T9" fmla="*/ 11 h 141"/>
                <a:gd name="T10" fmla="*/ 52 w 62"/>
                <a:gd name="T11" fmla="*/ 16 h 141"/>
                <a:gd name="T12" fmla="*/ 59 w 62"/>
                <a:gd name="T13" fmla="*/ 3 h 141"/>
                <a:gd name="T14" fmla="*/ 52 w 62"/>
                <a:gd name="T15" fmla="*/ 0 h 141"/>
                <a:gd name="T16" fmla="*/ 48 w 62"/>
                <a:gd name="T17" fmla="*/ 8 h 141"/>
                <a:gd name="T18" fmla="*/ 59 w 62"/>
                <a:gd name="T19" fmla="*/ 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41">
                  <a:moveTo>
                    <a:pt x="59" y="3"/>
                  </a:moveTo>
                  <a:lnTo>
                    <a:pt x="48" y="8"/>
                  </a:lnTo>
                  <a:lnTo>
                    <a:pt x="0" y="137"/>
                  </a:lnTo>
                  <a:lnTo>
                    <a:pt x="13" y="141"/>
                  </a:lnTo>
                  <a:lnTo>
                    <a:pt x="62" y="11"/>
                  </a:lnTo>
                  <a:lnTo>
                    <a:pt x="52" y="16"/>
                  </a:lnTo>
                  <a:lnTo>
                    <a:pt x="59" y="3"/>
                  </a:lnTo>
                  <a:lnTo>
                    <a:pt x="52" y="0"/>
                  </a:lnTo>
                  <a:lnTo>
                    <a:pt x="48" y="8"/>
                  </a:lnTo>
                  <a:lnTo>
                    <a:pt x="5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87" name="Freeform 427"/>
            <p:cNvSpPr>
              <a:spLocks/>
            </p:cNvSpPr>
            <p:nvPr/>
          </p:nvSpPr>
          <p:spPr bwMode="auto">
            <a:xfrm>
              <a:off x="705" y="1774"/>
              <a:ext cx="20" cy="15"/>
            </a:xfrm>
            <a:custGeom>
              <a:avLst/>
              <a:gdLst>
                <a:gd name="T0" fmla="*/ 36 w 39"/>
                <a:gd name="T1" fmla="*/ 16 h 30"/>
                <a:gd name="T2" fmla="*/ 39 w 39"/>
                <a:gd name="T3" fmla="*/ 16 h 30"/>
                <a:gd name="T4" fmla="*/ 7 w 39"/>
                <a:gd name="T5" fmla="*/ 0 h 30"/>
                <a:gd name="T6" fmla="*/ 0 w 39"/>
                <a:gd name="T7" fmla="*/ 13 h 30"/>
                <a:gd name="T8" fmla="*/ 32 w 39"/>
                <a:gd name="T9" fmla="*/ 29 h 30"/>
                <a:gd name="T10" fmla="*/ 36 w 39"/>
                <a:gd name="T11" fmla="*/ 29 h 30"/>
                <a:gd name="T12" fmla="*/ 32 w 39"/>
                <a:gd name="T13" fmla="*/ 29 h 30"/>
                <a:gd name="T14" fmla="*/ 34 w 39"/>
                <a:gd name="T15" fmla="*/ 30 h 30"/>
                <a:gd name="T16" fmla="*/ 36 w 39"/>
                <a:gd name="T17" fmla="*/ 29 h 30"/>
                <a:gd name="T18" fmla="*/ 36 w 39"/>
                <a:gd name="T19"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0">
                  <a:moveTo>
                    <a:pt x="36" y="16"/>
                  </a:moveTo>
                  <a:lnTo>
                    <a:pt x="39" y="16"/>
                  </a:lnTo>
                  <a:lnTo>
                    <a:pt x="7" y="0"/>
                  </a:lnTo>
                  <a:lnTo>
                    <a:pt x="0" y="13"/>
                  </a:lnTo>
                  <a:lnTo>
                    <a:pt x="32" y="29"/>
                  </a:lnTo>
                  <a:lnTo>
                    <a:pt x="36" y="29"/>
                  </a:lnTo>
                  <a:lnTo>
                    <a:pt x="32" y="29"/>
                  </a:lnTo>
                  <a:lnTo>
                    <a:pt x="34" y="30"/>
                  </a:lnTo>
                  <a:lnTo>
                    <a:pt x="36" y="29"/>
                  </a:lnTo>
                  <a:lnTo>
                    <a:pt x="3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88" name="Freeform 428"/>
            <p:cNvSpPr>
              <a:spLocks/>
            </p:cNvSpPr>
            <p:nvPr/>
          </p:nvSpPr>
          <p:spPr bwMode="auto">
            <a:xfrm>
              <a:off x="723" y="1777"/>
              <a:ext cx="37" cy="11"/>
            </a:xfrm>
            <a:custGeom>
              <a:avLst/>
              <a:gdLst>
                <a:gd name="T0" fmla="*/ 72 w 72"/>
                <a:gd name="T1" fmla="*/ 4 h 22"/>
                <a:gd name="T2" fmla="*/ 66 w 72"/>
                <a:gd name="T3" fmla="*/ 1 h 22"/>
                <a:gd name="T4" fmla="*/ 0 w 72"/>
                <a:gd name="T5" fmla="*/ 9 h 22"/>
                <a:gd name="T6" fmla="*/ 0 w 72"/>
                <a:gd name="T7" fmla="*/ 22 h 22"/>
                <a:gd name="T8" fmla="*/ 66 w 72"/>
                <a:gd name="T9" fmla="*/ 14 h 22"/>
                <a:gd name="T10" fmla="*/ 59 w 72"/>
                <a:gd name="T11" fmla="*/ 11 h 22"/>
                <a:gd name="T12" fmla="*/ 72 w 72"/>
                <a:gd name="T13" fmla="*/ 4 h 22"/>
                <a:gd name="T14" fmla="*/ 70 w 72"/>
                <a:gd name="T15" fmla="*/ 0 h 22"/>
                <a:gd name="T16" fmla="*/ 66 w 72"/>
                <a:gd name="T17" fmla="*/ 1 h 22"/>
                <a:gd name="T18" fmla="*/ 72 w 72"/>
                <a:gd name="T19"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22">
                  <a:moveTo>
                    <a:pt x="72" y="4"/>
                  </a:moveTo>
                  <a:lnTo>
                    <a:pt x="66" y="1"/>
                  </a:lnTo>
                  <a:lnTo>
                    <a:pt x="0" y="9"/>
                  </a:lnTo>
                  <a:lnTo>
                    <a:pt x="0" y="22"/>
                  </a:lnTo>
                  <a:lnTo>
                    <a:pt x="66" y="14"/>
                  </a:lnTo>
                  <a:lnTo>
                    <a:pt x="59" y="11"/>
                  </a:lnTo>
                  <a:lnTo>
                    <a:pt x="72" y="4"/>
                  </a:lnTo>
                  <a:lnTo>
                    <a:pt x="70" y="0"/>
                  </a:lnTo>
                  <a:lnTo>
                    <a:pt x="66" y="1"/>
                  </a:lnTo>
                  <a:lnTo>
                    <a:pt x="7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89" name="Rectangle 429"/>
            <p:cNvSpPr>
              <a:spLocks noChangeArrowheads="1"/>
            </p:cNvSpPr>
            <p:nvPr/>
          </p:nvSpPr>
          <p:spPr bwMode="auto">
            <a:xfrm>
              <a:off x="1052" y="1910"/>
              <a:ext cx="212" cy="111"/>
            </a:xfrm>
            <a:prstGeom prst="rect">
              <a:avLst/>
            </a:prstGeom>
            <a:solidFill>
              <a:srgbClr val="FFFF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390" name="Freeform 430"/>
            <p:cNvSpPr>
              <a:spLocks/>
            </p:cNvSpPr>
            <p:nvPr/>
          </p:nvSpPr>
          <p:spPr bwMode="auto">
            <a:xfrm>
              <a:off x="1052" y="1906"/>
              <a:ext cx="216" cy="8"/>
            </a:xfrm>
            <a:custGeom>
              <a:avLst/>
              <a:gdLst>
                <a:gd name="T0" fmla="*/ 432 w 432"/>
                <a:gd name="T1" fmla="*/ 8 h 15"/>
                <a:gd name="T2" fmla="*/ 425 w 432"/>
                <a:gd name="T3" fmla="*/ 0 h 15"/>
                <a:gd name="T4" fmla="*/ 0 w 432"/>
                <a:gd name="T5" fmla="*/ 0 h 15"/>
                <a:gd name="T6" fmla="*/ 0 w 432"/>
                <a:gd name="T7" fmla="*/ 15 h 15"/>
                <a:gd name="T8" fmla="*/ 425 w 432"/>
                <a:gd name="T9" fmla="*/ 15 h 15"/>
                <a:gd name="T10" fmla="*/ 417 w 432"/>
                <a:gd name="T11" fmla="*/ 8 h 15"/>
                <a:gd name="T12" fmla="*/ 432 w 432"/>
                <a:gd name="T13" fmla="*/ 8 h 15"/>
                <a:gd name="T14" fmla="*/ 432 w 432"/>
                <a:gd name="T15" fmla="*/ 0 h 15"/>
                <a:gd name="T16" fmla="*/ 425 w 432"/>
                <a:gd name="T17" fmla="*/ 0 h 15"/>
                <a:gd name="T18" fmla="*/ 432 w 43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2" h="15">
                  <a:moveTo>
                    <a:pt x="432" y="8"/>
                  </a:moveTo>
                  <a:lnTo>
                    <a:pt x="425" y="0"/>
                  </a:lnTo>
                  <a:lnTo>
                    <a:pt x="0" y="0"/>
                  </a:lnTo>
                  <a:lnTo>
                    <a:pt x="0" y="15"/>
                  </a:lnTo>
                  <a:lnTo>
                    <a:pt x="425" y="15"/>
                  </a:lnTo>
                  <a:lnTo>
                    <a:pt x="417" y="8"/>
                  </a:lnTo>
                  <a:lnTo>
                    <a:pt x="432" y="8"/>
                  </a:lnTo>
                  <a:lnTo>
                    <a:pt x="432" y="0"/>
                  </a:lnTo>
                  <a:lnTo>
                    <a:pt x="425" y="0"/>
                  </a:lnTo>
                  <a:lnTo>
                    <a:pt x="43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91" name="Freeform 431"/>
            <p:cNvSpPr>
              <a:spLocks/>
            </p:cNvSpPr>
            <p:nvPr/>
          </p:nvSpPr>
          <p:spPr bwMode="auto">
            <a:xfrm>
              <a:off x="1260" y="1910"/>
              <a:ext cx="8" cy="115"/>
            </a:xfrm>
            <a:custGeom>
              <a:avLst/>
              <a:gdLst>
                <a:gd name="T0" fmla="*/ 8 w 15"/>
                <a:gd name="T1" fmla="*/ 229 h 229"/>
                <a:gd name="T2" fmla="*/ 15 w 15"/>
                <a:gd name="T3" fmla="*/ 221 h 229"/>
                <a:gd name="T4" fmla="*/ 15 w 15"/>
                <a:gd name="T5" fmla="*/ 0 h 229"/>
                <a:gd name="T6" fmla="*/ 0 w 15"/>
                <a:gd name="T7" fmla="*/ 0 h 229"/>
                <a:gd name="T8" fmla="*/ 0 w 15"/>
                <a:gd name="T9" fmla="*/ 221 h 229"/>
                <a:gd name="T10" fmla="*/ 8 w 15"/>
                <a:gd name="T11" fmla="*/ 214 h 229"/>
                <a:gd name="T12" fmla="*/ 8 w 15"/>
                <a:gd name="T13" fmla="*/ 229 h 229"/>
                <a:gd name="T14" fmla="*/ 15 w 15"/>
                <a:gd name="T15" fmla="*/ 229 h 229"/>
                <a:gd name="T16" fmla="*/ 15 w 15"/>
                <a:gd name="T17" fmla="*/ 221 h 229"/>
                <a:gd name="T18" fmla="*/ 8 w 15"/>
                <a:gd name="T19" fmla="*/ 229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9">
                  <a:moveTo>
                    <a:pt x="8" y="229"/>
                  </a:moveTo>
                  <a:lnTo>
                    <a:pt x="15" y="221"/>
                  </a:lnTo>
                  <a:lnTo>
                    <a:pt x="15" y="0"/>
                  </a:lnTo>
                  <a:lnTo>
                    <a:pt x="0" y="0"/>
                  </a:lnTo>
                  <a:lnTo>
                    <a:pt x="0" y="221"/>
                  </a:lnTo>
                  <a:lnTo>
                    <a:pt x="8" y="214"/>
                  </a:lnTo>
                  <a:lnTo>
                    <a:pt x="8" y="229"/>
                  </a:lnTo>
                  <a:lnTo>
                    <a:pt x="15" y="229"/>
                  </a:lnTo>
                  <a:lnTo>
                    <a:pt x="15" y="221"/>
                  </a:lnTo>
                  <a:lnTo>
                    <a:pt x="8" y="2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92" name="Freeform 432"/>
            <p:cNvSpPr>
              <a:spLocks/>
            </p:cNvSpPr>
            <p:nvPr/>
          </p:nvSpPr>
          <p:spPr bwMode="auto">
            <a:xfrm>
              <a:off x="1048" y="2017"/>
              <a:ext cx="216" cy="8"/>
            </a:xfrm>
            <a:custGeom>
              <a:avLst/>
              <a:gdLst>
                <a:gd name="T0" fmla="*/ 0 w 432"/>
                <a:gd name="T1" fmla="*/ 7 h 15"/>
                <a:gd name="T2" fmla="*/ 7 w 432"/>
                <a:gd name="T3" fmla="*/ 15 h 15"/>
                <a:gd name="T4" fmla="*/ 432 w 432"/>
                <a:gd name="T5" fmla="*/ 15 h 15"/>
                <a:gd name="T6" fmla="*/ 432 w 432"/>
                <a:gd name="T7" fmla="*/ 0 h 15"/>
                <a:gd name="T8" fmla="*/ 7 w 432"/>
                <a:gd name="T9" fmla="*/ 0 h 15"/>
                <a:gd name="T10" fmla="*/ 15 w 432"/>
                <a:gd name="T11" fmla="*/ 7 h 15"/>
                <a:gd name="T12" fmla="*/ 0 w 432"/>
                <a:gd name="T13" fmla="*/ 7 h 15"/>
                <a:gd name="T14" fmla="*/ 0 w 432"/>
                <a:gd name="T15" fmla="*/ 15 h 15"/>
                <a:gd name="T16" fmla="*/ 7 w 432"/>
                <a:gd name="T17" fmla="*/ 15 h 15"/>
                <a:gd name="T18" fmla="*/ 0 w 43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2" h="15">
                  <a:moveTo>
                    <a:pt x="0" y="7"/>
                  </a:moveTo>
                  <a:lnTo>
                    <a:pt x="7" y="15"/>
                  </a:lnTo>
                  <a:lnTo>
                    <a:pt x="432" y="15"/>
                  </a:lnTo>
                  <a:lnTo>
                    <a:pt x="432"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93" name="Freeform 433"/>
            <p:cNvSpPr>
              <a:spLocks/>
            </p:cNvSpPr>
            <p:nvPr/>
          </p:nvSpPr>
          <p:spPr bwMode="auto">
            <a:xfrm>
              <a:off x="1048" y="1906"/>
              <a:ext cx="8" cy="115"/>
            </a:xfrm>
            <a:custGeom>
              <a:avLst/>
              <a:gdLst>
                <a:gd name="T0" fmla="*/ 7 w 15"/>
                <a:gd name="T1" fmla="*/ 0 h 229"/>
                <a:gd name="T2" fmla="*/ 0 w 15"/>
                <a:gd name="T3" fmla="*/ 8 h 229"/>
                <a:gd name="T4" fmla="*/ 0 w 15"/>
                <a:gd name="T5" fmla="*/ 229 h 229"/>
                <a:gd name="T6" fmla="*/ 15 w 15"/>
                <a:gd name="T7" fmla="*/ 229 h 229"/>
                <a:gd name="T8" fmla="*/ 15 w 15"/>
                <a:gd name="T9" fmla="*/ 8 h 229"/>
                <a:gd name="T10" fmla="*/ 7 w 15"/>
                <a:gd name="T11" fmla="*/ 15 h 229"/>
                <a:gd name="T12" fmla="*/ 7 w 15"/>
                <a:gd name="T13" fmla="*/ 0 h 229"/>
                <a:gd name="T14" fmla="*/ 0 w 15"/>
                <a:gd name="T15" fmla="*/ 0 h 229"/>
                <a:gd name="T16" fmla="*/ 0 w 15"/>
                <a:gd name="T17" fmla="*/ 8 h 229"/>
                <a:gd name="T18" fmla="*/ 7 w 15"/>
                <a:gd name="T19"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9">
                  <a:moveTo>
                    <a:pt x="7" y="0"/>
                  </a:moveTo>
                  <a:lnTo>
                    <a:pt x="0" y="8"/>
                  </a:lnTo>
                  <a:lnTo>
                    <a:pt x="0" y="229"/>
                  </a:lnTo>
                  <a:lnTo>
                    <a:pt x="15" y="229"/>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94" name="Rectangle 434"/>
            <p:cNvSpPr>
              <a:spLocks noChangeArrowheads="1"/>
            </p:cNvSpPr>
            <p:nvPr/>
          </p:nvSpPr>
          <p:spPr bwMode="auto">
            <a:xfrm>
              <a:off x="1044" y="1933"/>
              <a:ext cx="224" cy="9"/>
            </a:xfrm>
            <a:prstGeom prst="rect">
              <a:avLst/>
            </a:prstGeom>
            <a:solidFill>
              <a:srgbClr val="D1AF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395" name="Freeform 435"/>
            <p:cNvSpPr>
              <a:spLocks/>
            </p:cNvSpPr>
            <p:nvPr/>
          </p:nvSpPr>
          <p:spPr bwMode="auto">
            <a:xfrm>
              <a:off x="1044" y="1929"/>
              <a:ext cx="228" cy="8"/>
            </a:xfrm>
            <a:custGeom>
              <a:avLst/>
              <a:gdLst>
                <a:gd name="T0" fmla="*/ 455 w 455"/>
                <a:gd name="T1" fmla="*/ 7 h 15"/>
                <a:gd name="T2" fmla="*/ 447 w 455"/>
                <a:gd name="T3" fmla="*/ 0 h 15"/>
                <a:gd name="T4" fmla="*/ 0 w 455"/>
                <a:gd name="T5" fmla="*/ 0 h 15"/>
                <a:gd name="T6" fmla="*/ 0 w 455"/>
                <a:gd name="T7" fmla="*/ 15 h 15"/>
                <a:gd name="T8" fmla="*/ 447 w 455"/>
                <a:gd name="T9" fmla="*/ 15 h 15"/>
                <a:gd name="T10" fmla="*/ 440 w 455"/>
                <a:gd name="T11" fmla="*/ 7 h 15"/>
                <a:gd name="T12" fmla="*/ 455 w 455"/>
                <a:gd name="T13" fmla="*/ 7 h 15"/>
                <a:gd name="T14" fmla="*/ 455 w 455"/>
                <a:gd name="T15" fmla="*/ 0 h 15"/>
                <a:gd name="T16" fmla="*/ 447 w 455"/>
                <a:gd name="T17" fmla="*/ 0 h 15"/>
                <a:gd name="T18" fmla="*/ 455 w 45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5" h="15">
                  <a:moveTo>
                    <a:pt x="455" y="7"/>
                  </a:moveTo>
                  <a:lnTo>
                    <a:pt x="447" y="0"/>
                  </a:lnTo>
                  <a:lnTo>
                    <a:pt x="0" y="0"/>
                  </a:lnTo>
                  <a:lnTo>
                    <a:pt x="0" y="15"/>
                  </a:lnTo>
                  <a:lnTo>
                    <a:pt x="447" y="15"/>
                  </a:lnTo>
                  <a:lnTo>
                    <a:pt x="440" y="7"/>
                  </a:lnTo>
                  <a:lnTo>
                    <a:pt x="455" y="7"/>
                  </a:lnTo>
                  <a:lnTo>
                    <a:pt x="455" y="0"/>
                  </a:lnTo>
                  <a:lnTo>
                    <a:pt x="447" y="0"/>
                  </a:lnTo>
                  <a:lnTo>
                    <a:pt x="45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96" name="Freeform 436"/>
            <p:cNvSpPr>
              <a:spLocks/>
            </p:cNvSpPr>
            <p:nvPr/>
          </p:nvSpPr>
          <p:spPr bwMode="auto">
            <a:xfrm>
              <a:off x="1264" y="1933"/>
              <a:ext cx="8" cy="13"/>
            </a:xfrm>
            <a:custGeom>
              <a:avLst/>
              <a:gdLst>
                <a:gd name="T0" fmla="*/ 7 w 15"/>
                <a:gd name="T1" fmla="*/ 27 h 27"/>
                <a:gd name="T2" fmla="*/ 15 w 15"/>
                <a:gd name="T3" fmla="*/ 19 h 27"/>
                <a:gd name="T4" fmla="*/ 15 w 15"/>
                <a:gd name="T5" fmla="*/ 0 h 27"/>
                <a:gd name="T6" fmla="*/ 0 w 15"/>
                <a:gd name="T7" fmla="*/ 0 h 27"/>
                <a:gd name="T8" fmla="*/ 0 w 15"/>
                <a:gd name="T9" fmla="*/ 19 h 27"/>
                <a:gd name="T10" fmla="*/ 7 w 15"/>
                <a:gd name="T11" fmla="*/ 12 h 27"/>
                <a:gd name="T12" fmla="*/ 7 w 15"/>
                <a:gd name="T13" fmla="*/ 27 h 27"/>
                <a:gd name="T14" fmla="*/ 15 w 15"/>
                <a:gd name="T15" fmla="*/ 27 h 27"/>
                <a:gd name="T16" fmla="*/ 15 w 15"/>
                <a:gd name="T17" fmla="*/ 19 h 27"/>
                <a:gd name="T18" fmla="*/ 7 w 15"/>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7">
                  <a:moveTo>
                    <a:pt x="7" y="27"/>
                  </a:moveTo>
                  <a:lnTo>
                    <a:pt x="15" y="19"/>
                  </a:lnTo>
                  <a:lnTo>
                    <a:pt x="15" y="0"/>
                  </a:lnTo>
                  <a:lnTo>
                    <a:pt x="0" y="0"/>
                  </a:lnTo>
                  <a:lnTo>
                    <a:pt x="0" y="19"/>
                  </a:lnTo>
                  <a:lnTo>
                    <a:pt x="7" y="12"/>
                  </a:lnTo>
                  <a:lnTo>
                    <a:pt x="7" y="27"/>
                  </a:lnTo>
                  <a:lnTo>
                    <a:pt x="15" y="27"/>
                  </a:lnTo>
                  <a:lnTo>
                    <a:pt x="15" y="19"/>
                  </a:lnTo>
                  <a:lnTo>
                    <a:pt x="7"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97" name="Freeform 437"/>
            <p:cNvSpPr>
              <a:spLocks/>
            </p:cNvSpPr>
            <p:nvPr/>
          </p:nvSpPr>
          <p:spPr bwMode="auto">
            <a:xfrm>
              <a:off x="1041" y="1938"/>
              <a:ext cx="227" cy="8"/>
            </a:xfrm>
            <a:custGeom>
              <a:avLst/>
              <a:gdLst>
                <a:gd name="T0" fmla="*/ 0 w 454"/>
                <a:gd name="T1" fmla="*/ 7 h 15"/>
                <a:gd name="T2" fmla="*/ 7 w 454"/>
                <a:gd name="T3" fmla="*/ 15 h 15"/>
                <a:gd name="T4" fmla="*/ 454 w 454"/>
                <a:gd name="T5" fmla="*/ 15 h 15"/>
                <a:gd name="T6" fmla="*/ 454 w 454"/>
                <a:gd name="T7" fmla="*/ 0 h 15"/>
                <a:gd name="T8" fmla="*/ 7 w 454"/>
                <a:gd name="T9" fmla="*/ 0 h 15"/>
                <a:gd name="T10" fmla="*/ 15 w 454"/>
                <a:gd name="T11" fmla="*/ 7 h 15"/>
                <a:gd name="T12" fmla="*/ 0 w 454"/>
                <a:gd name="T13" fmla="*/ 7 h 15"/>
                <a:gd name="T14" fmla="*/ 0 w 454"/>
                <a:gd name="T15" fmla="*/ 15 h 15"/>
                <a:gd name="T16" fmla="*/ 7 w 454"/>
                <a:gd name="T17" fmla="*/ 15 h 15"/>
                <a:gd name="T18" fmla="*/ 0 w 454"/>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15">
                  <a:moveTo>
                    <a:pt x="0" y="7"/>
                  </a:moveTo>
                  <a:lnTo>
                    <a:pt x="7" y="15"/>
                  </a:lnTo>
                  <a:lnTo>
                    <a:pt x="454" y="15"/>
                  </a:lnTo>
                  <a:lnTo>
                    <a:pt x="454"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98" name="Freeform 438"/>
            <p:cNvSpPr>
              <a:spLocks/>
            </p:cNvSpPr>
            <p:nvPr/>
          </p:nvSpPr>
          <p:spPr bwMode="auto">
            <a:xfrm>
              <a:off x="1041" y="1929"/>
              <a:ext cx="7" cy="13"/>
            </a:xfrm>
            <a:custGeom>
              <a:avLst/>
              <a:gdLst>
                <a:gd name="T0" fmla="*/ 7 w 15"/>
                <a:gd name="T1" fmla="*/ 0 h 26"/>
                <a:gd name="T2" fmla="*/ 0 w 15"/>
                <a:gd name="T3" fmla="*/ 7 h 26"/>
                <a:gd name="T4" fmla="*/ 0 w 15"/>
                <a:gd name="T5" fmla="*/ 26 h 26"/>
                <a:gd name="T6" fmla="*/ 15 w 15"/>
                <a:gd name="T7" fmla="*/ 26 h 26"/>
                <a:gd name="T8" fmla="*/ 15 w 15"/>
                <a:gd name="T9" fmla="*/ 7 h 26"/>
                <a:gd name="T10" fmla="*/ 7 w 15"/>
                <a:gd name="T11" fmla="*/ 15 h 26"/>
                <a:gd name="T12" fmla="*/ 7 w 15"/>
                <a:gd name="T13" fmla="*/ 0 h 26"/>
                <a:gd name="T14" fmla="*/ 0 w 15"/>
                <a:gd name="T15" fmla="*/ 0 h 26"/>
                <a:gd name="T16" fmla="*/ 0 w 15"/>
                <a:gd name="T17" fmla="*/ 7 h 26"/>
                <a:gd name="T18" fmla="*/ 7 w 15"/>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6">
                  <a:moveTo>
                    <a:pt x="7" y="0"/>
                  </a:moveTo>
                  <a:lnTo>
                    <a:pt x="0" y="7"/>
                  </a:lnTo>
                  <a:lnTo>
                    <a:pt x="0" y="26"/>
                  </a:lnTo>
                  <a:lnTo>
                    <a:pt x="15" y="26"/>
                  </a:lnTo>
                  <a:lnTo>
                    <a:pt x="15" y="7"/>
                  </a:lnTo>
                  <a:lnTo>
                    <a:pt x="7" y="15"/>
                  </a:lnTo>
                  <a:lnTo>
                    <a:pt x="7" y="0"/>
                  </a:lnTo>
                  <a:lnTo>
                    <a:pt x="0" y="0"/>
                  </a:lnTo>
                  <a:lnTo>
                    <a:pt x="0" y="7"/>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399" name="Rectangle 439"/>
            <p:cNvSpPr>
              <a:spLocks noChangeArrowheads="1"/>
            </p:cNvSpPr>
            <p:nvPr/>
          </p:nvSpPr>
          <p:spPr bwMode="auto">
            <a:xfrm>
              <a:off x="1046" y="1958"/>
              <a:ext cx="223" cy="10"/>
            </a:xfrm>
            <a:prstGeom prst="rect">
              <a:avLst/>
            </a:prstGeom>
            <a:solidFill>
              <a:srgbClr val="D1AF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400" name="Freeform 440"/>
            <p:cNvSpPr>
              <a:spLocks/>
            </p:cNvSpPr>
            <p:nvPr/>
          </p:nvSpPr>
          <p:spPr bwMode="auto">
            <a:xfrm>
              <a:off x="1046" y="1955"/>
              <a:ext cx="227" cy="7"/>
            </a:xfrm>
            <a:custGeom>
              <a:avLst/>
              <a:gdLst>
                <a:gd name="T0" fmla="*/ 454 w 454"/>
                <a:gd name="T1" fmla="*/ 7 h 15"/>
                <a:gd name="T2" fmla="*/ 446 w 454"/>
                <a:gd name="T3" fmla="*/ 0 h 15"/>
                <a:gd name="T4" fmla="*/ 0 w 454"/>
                <a:gd name="T5" fmla="*/ 0 h 15"/>
                <a:gd name="T6" fmla="*/ 0 w 454"/>
                <a:gd name="T7" fmla="*/ 15 h 15"/>
                <a:gd name="T8" fmla="*/ 446 w 454"/>
                <a:gd name="T9" fmla="*/ 15 h 15"/>
                <a:gd name="T10" fmla="*/ 439 w 454"/>
                <a:gd name="T11" fmla="*/ 7 h 15"/>
                <a:gd name="T12" fmla="*/ 454 w 454"/>
                <a:gd name="T13" fmla="*/ 7 h 15"/>
                <a:gd name="T14" fmla="*/ 454 w 454"/>
                <a:gd name="T15" fmla="*/ 0 h 15"/>
                <a:gd name="T16" fmla="*/ 446 w 454"/>
                <a:gd name="T17" fmla="*/ 0 h 15"/>
                <a:gd name="T18" fmla="*/ 454 w 454"/>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15">
                  <a:moveTo>
                    <a:pt x="454" y="7"/>
                  </a:moveTo>
                  <a:lnTo>
                    <a:pt x="446" y="0"/>
                  </a:lnTo>
                  <a:lnTo>
                    <a:pt x="0" y="0"/>
                  </a:lnTo>
                  <a:lnTo>
                    <a:pt x="0" y="15"/>
                  </a:lnTo>
                  <a:lnTo>
                    <a:pt x="446" y="15"/>
                  </a:lnTo>
                  <a:lnTo>
                    <a:pt x="439" y="7"/>
                  </a:lnTo>
                  <a:lnTo>
                    <a:pt x="454" y="7"/>
                  </a:lnTo>
                  <a:lnTo>
                    <a:pt x="454" y="0"/>
                  </a:lnTo>
                  <a:lnTo>
                    <a:pt x="446" y="0"/>
                  </a:lnTo>
                  <a:lnTo>
                    <a:pt x="45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01" name="Freeform 441"/>
            <p:cNvSpPr>
              <a:spLocks/>
            </p:cNvSpPr>
            <p:nvPr/>
          </p:nvSpPr>
          <p:spPr bwMode="auto">
            <a:xfrm>
              <a:off x="1266" y="1958"/>
              <a:ext cx="7" cy="14"/>
            </a:xfrm>
            <a:custGeom>
              <a:avLst/>
              <a:gdLst>
                <a:gd name="T0" fmla="*/ 7 w 15"/>
                <a:gd name="T1" fmla="*/ 28 h 28"/>
                <a:gd name="T2" fmla="*/ 15 w 15"/>
                <a:gd name="T3" fmla="*/ 19 h 28"/>
                <a:gd name="T4" fmla="*/ 15 w 15"/>
                <a:gd name="T5" fmla="*/ 0 h 28"/>
                <a:gd name="T6" fmla="*/ 0 w 15"/>
                <a:gd name="T7" fmla="*/ 0 h 28"/>
                <a:gd name="T8" fmla="*/ 0 w 15"/>
                <a:gd name="T9" fmla="*/ 19 h 28"/>
                <a:gd name="T10" fmla="*/ 7 w 15"/>
                <a:gd name="T11" fmla="*/ 13 h 28"/>
                <a:gd name="T12" fmla="*/ 7 w 15"/>
                <a:gd name="T13" fmla="*/ 28 h 28"/>
                <a:gd name="T14" fmla="*/ 15 w 15"/>
                <a:gd name="T15" fmla="*/ 28 h 28"/>
                <a:gd name="T16" fmla="*/ 15 w 15"/>
                <a:gd name="T17" fmla="*/ 19 h 28"/>
                <a:gd name="T18" fmla="*/ 7 w 15"/>
                <a:gd name="T1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8">
                  <a:moveTo>
                    <a:pt x="7" y="28"/>
                  </a:moveTo>
                  <a:lnTo>
                    <a:pt x="15" y="19"/>
                  </a:lnTo>
                  <a:lnTo>
                    <a:pt x="15" y="0"/>
                  </a:lnTo>
                  <a:lnTo>
                    <a:pt x="0" y="0"/>
                  </a:lnTo>
                  <a:lnTo>
                    <a:pt x="0" y="19"/>
                  </a:lnTo>
                  <a:lnTo>
                    <a:pt x="7" y="13"/>
                  </a:lnTo>
                  <a:lnTo>
                    <a:pt x="7" y="28"/>
                  </a:lnTo>
                  <a:lnTo>
                    <a:pt x="15" y="28"/>
                  </a:lnTo>
                  <a:lnTo>
                    <a:pt x="15" y="19"/>
                  </a:lnTo>
                  <a:lnTo>
                    <a:pt x="7"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02" name="Freeform 442"/>
            <p:cNvSpPr>
              <a:spLocks/>
            </p:cNvSpPr>
            <p:nvPr/>
          </p:nvSpPr>
          <p:spPr bwMode="auto">
            <a:xfrm>
              <a:off x="1043" y="1965"/>
              <a:ext cx="226" cy="7"/>
            </a:xfrm>
            <a:custGeom>
              <a:avLst/>
              <a:gdLst>
                <a:gd name="T0" fmla="*/ 0 w 453"/>
                <a:gd name="T1" fmla="*/ 6 h 15"/>
                <a:gd name="T2" fmla="*/ 7 w 453"/>
                <a:gd name="T3" fmla="*/ 15 h 15"/>
                <a:gd name="T4" fmla="*/ 453 w 453"/>
                <a:gd name="T5" fmla="*/ 15 h 15"/>
                <a:gd name="T6" fmla="*/ 453 w 453"/>
                <a:gd name="T7" fmla="*/ 0 h 15"/>
                <a:gd name="T8" fmla="*/ 7 w 453"/>
                <a:gd name="T9" fmla="*/ 0 h 15"/>
                <a:gd name="T10" fmla="*/ 15 w 453"/>
                <a:gd name="T11" fmla="*/ 6 h 15"/>
                <a:gd name="T12" fmla="*/ 0 w 453"/>
                <a:gd name="T13" fmla="*/ 6 h 15"/>
                <a:gd name="T14" fmla="*/ 0 w 453"/>
                <a:gd name="T15" fmla="*/ 15 h 15"/>
                <a:gd name="T16" fmla="*/ 7 w 453"/>
                <a:gd name="T17" fmla="*/ 15 h 15"/>
                <a:gd name="T18" fmla="*/ 0 w 453"/>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3" h="15">
                  <a:moveTo>
                    <a:pt x="0" y="6"/>
                  </a:moveTo>
                  <a:lnTo>
                    <a:pt x="7" y="15"/>
                  </a:lnTo>
                  <a:lnTo>
                    <a:pt x="453" y="15"/>
                  </a:lnTo>
                  <a:lnTo>
                    <a:pt x="453" y="0"/>
                  </a:lnTo>
                  <a:lnTo>
                    <a:pt x="7" y="0"/>
                  </a:lnTo>
                  <a:lnTo>
                    <a:pt x="15" y="6"/>
                  </a:lnTo>
                  <a:lnTo>
                    <a:pt x="0" y="6"/>
                  </a:lnTo>
                  <a:lnTo>
                    <a:pt x="0" y="15"/>
                  </a:lnTo>
                  <a:lnTo>
                    <a:pt x="7" y="15"/>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03" name="Freeform 443"/>
            <p:cNvSpPr>
              <a:spLocks/>
            </p:cNvSpPr>
            <p:nvPr/>
          </p:nvSpPr>
          <p:spPr bwMode="auto">
            <a:xfrm>
              <a:off x="1043" y="1955"/>
              <a:ext cx="7" cy="13"/>
            </a:xfrm>
            <a:custGeom>
              <a:avLst/>
              <a:gdLst>
                <a:gd name="T0" fmla="*/ 7 w 15"/>
                <a:gd name="T1" fmla="*/ 0 h 26"/>
                <a:gd name="T2" fmla="*/ 0 w 15"/>
                <a:gd name="T3" fmla="*/ 7 h 26"/>
                <a:gd name="T4" fmla="*/ 0 w 15"/>
                <a:gd name="T5" fmla="*/ 26 h 26"/>
                <a:gd name="T6" fmla="*/ 15 w 15"/>
                <a:gd name="T7" fmla="*/ 26 h 26"/>
                <a:gd name="T8" fmla="*/ 15 w 15"/>
                <a:gd name="T9" fmla="*/ 7 h 26"/>
                <a:gd name="T10" fmla="*/ 7 w 15"/>
                <a:gd name="T11" fmla="*/ 15 h 26"/>
                <a:gd name="T12" fmla="*/ 7 w 15"/>
                <a:gd name="T13" fmla="*/ 0 h 26"/>
                <a:gd name="T14" fmla="*/ 0 w 15"/>
                <a:gd name="T15" fmla="*/ 0 h 26"/>
                <a:gd name="T16" fmla="*/ 0 w 15"/>
                <a:gd name="T17" fmla="*/ 7 h 26"/>
                <a:gd name="T18" fmla="*/ 7 w 15"/>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6">
                  <a:moveTo>
                    <a:pt x="7" y="0"/>
                  </a:moveTo>
                  <a:lnTo>
                    <a:pt x="0" y="7"/>
                  </a:lnTo>
                  <a:lnTo>
                    <a:pt x="0" y="26"/>
                  </a:lnTo>
                  <a:lnTo>
                    <a:pt x="15" y="26"/>
                  </a:lnTo>
                  <a:lnTo>
                    <a:pt x="15" y="7"/>
                  </a:lnTo>
                  <a:lnTo>
                    <a:pt x="7" y="15"/>
                  </a:lnTo>
                  <a:lnTo>
                    <a:pt x="7" y="0"/>
                  </a:lnTo>
                  <a:lnTo>
                    <a:pt x="0" y="0"/>
                  </a:lnTo>
                  <a:lnTo>
                    <a:pt x="0" y="7"/>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04" name="Rectangle 444"/>
            <p:cNvSpPr>
              <a:spLocks noChangeArrowheads="1"/>
            </p:cNvSpPr>
            <p:nvPr/>
          </p:nvSpPr>
          <p:spPr bwMode="auto">
            <a:xfrm>
              <a:off x="1044" y="1985"/>
              <a:ext cx="224" cy="9"/>
            </a:xfrm>
            <a:prstGeom prst="rect">
              <a:avLst/>
            </a:prstGeom>
            <a:solidFill>
              <a:srgbClr val="D1AF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405" name="Freeform 445"/>
            <p:cNvSpPr>
              <a:spLocks/>
            </p:cNvSpPr>
            <p:nvPr/>
          </p:nvSpPr>
          <p:spPr bwMode="auto">
            <a:xfrm>
              <a:off x="1044" y="1981"/>
              <a:ext cx="228" cy="8"/>
            </a:xfrm>
            <a:custGeom>
              <a:avLst/>
              <a:gdLst>
                <a:gd name="T0" fmla="*/ 455 w 455"/>
                <a:gd name="T1" fmla="*/ 7 h 15"/>
                <a:gd name="T2" fmla="*/ 447 w 455"/>
                <a:gd name="T3" fmla="*/ 0 h 15"/>
                <a:gd name="T4" fmla="*/ 0 w 455"/>
                <a:gd name="T5" fmla="*/ 0 h 15"/>
                <a:gd name="T6" fmla="*/ 0 w 455"/>
                <a:gd name="T7" fmla="*/ 15 h 15"/>
                <a:gd name="T8" fmla="*/ 447 w 455"/>
                <a:gd name="T9" fmla="*/ 15 h 15"/>
                <a:gd name="T10" fmla="*/ 440 w 455"/>
                <a:gd name="T11" fmla="*/ 7 h 15"/>
                <a:gd name="T12" fmla="*/ 455 w 455"/>
                <a:gd name="T13" fmla="*/ 7 h 15"/>
                <a:gd name="T14" fmla="*/ 455 w 455"/>
                <a:gd name="T15" fmla="*/ 0 h 15"/>
                <a:gd name="T16" fmla="*/ 447 w 455"/>
                <a:gd name="T17" fmla="*/ 0 h 15"/>
                <a:gd name="T18" fmla="*/ 455 w 45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5" h="15">
                  <a:moveTo>
                    <a:pt x="455" y="7"/>
                  </a:moveTo>
                  <a:lnTo>
                    <a:pt x="447" y="0"/>
                  </a:lnTo>
                  <a:lnTo>
                    <a:pt x="0" y="0"/>
                  </a:lnTo>
                  <a:lnTo>
                    <a:pt x="0" y="15"/>
                  </a:lnTo>
                  <a:lnTo>
                    <a:pt x="447" y="15"/>
                  </a:lnTo>
                  <a:lnTo>
                    <a:pt x="440" y="7"/>
                  </a:lnTo>
                  <a:lnTo>
                    <a:pt x="455" y="7"/>
                  </a:lnTo>
                  <a:lnTo>
                    <a:pt x="455" y="0"/>
                  </a:lnTo>
                  <a:lnTo>
                    <a:pt x="447" y="0"/>
                  </a:lnTo>
                  <a:lnTo>
                    <a:pt x="45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06" name="Freeform 446"/>
            <p:cNvSpPr>
              <a:spLocks/>
            </p:cNvSpPr>
            <p:nvPr/>
          </p:nvSpPr>
          <p:spPr bwMode="auto">
            <a:xfrm>
              <a:off x="1264" y="1985"/>
              <a:ext cx="8" cy="13"/>
            </a:xfrm>
            <a:custGeom>
              <a:avLst/>
              <a:gdLst>
                <a:gd name="T0" fmla="*/ 7 w 15"/>
                <a:gd name="T1" fmla="*/ 26 h 26"/>
                <a:gd name="T2" fmla="*/ 15 w 15"/>
                <a:gd name="T3" fmla="*/ 18 h 26"/>
                <a:gd name="T4" fmla="*/ 15 w 15"/>
                <a:gd name="T5" fmla="*/ 0 h 26"/>
                <a:gd name="T6" fmla="*/ 0 w 15"/>
                <a:gd name="T7" fmla="*/ 0 h 26"/>
                <a:gd name="T8" fmla="*/ 0 w 15"/>
                <a:gd name="T9" fmla="*/ 18 h 26"/>
                <a:gd name="T10" fmla="*/ 7 w 15"/>
                <a:gd name="T11" fmla="*/ 11 h 26"/>
                <a:gd name="T12" fmla="*/ 7 w 15"/>
                <a:gd name="T13" fmla="*/ 26 h 26"/>
                <a:gd name="T14" fmla="*/ 15 w 15"/>
                <a:gd name="T15" fmla="*/ 26 h 26"/>
                <a:gd name="T16" fmla="*/ 15 w 15"/>
                <a:gd name="T17" fmla="*/ 18 h 26"/>
                <a:gd name="T18" fmla="*/ 7 w 15"/>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6">
                  <a:moveTo>
                    <a:pt x="7" y="26"/>
                  </a:moveTo>
                  <a:lnTo>
                    <a:pt x="15" y="18"/>
                  </a:lnTo>
                  <a:lnTo>
                    <a:pt x="15" y="0"/>
                  </a:lnTo>
                  <a:lnTo>
                    <a:pt x="0" y="0"/>
                  </a:lnTo>
                  <a:lnTo>
                    <a:pt x="0" y="18"/>
                  </a:lnTo>
                  <a:lnTo>
                    <a:pt x="7" y="11"/>
                  </a:lnTo>
                  <a:lnTo>
                    <a:pt x="7" y="26"/>
                  </a:lnTo>
                  <a:lnTo>
                    <a:pt x="15" y="26"/>
                  </a:lnTo>
                  <a:lnTo>
                    <a:pt x="15" y="18"/>
                  </a:lnTo>
                  <a:lnTo>
                    <a:pt x="7"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07" name="Freeform 447"/>
            <p:cNvSpPr>
              <a:spLocks/>
            </p:cNvSpPr>
            <p:nvPr/>
          </p:nvSpPr>
          <p:spPr bwMode="auto">
            <a:xfrm>
              <a:off x="1041" y="1991"/>
              <a:ext cx="227" cy="7"/>
            </a:xfrm>
            <a:custGeom>
              <a:avLst/>
              <a:gdLst>
                <a:gd name="T0" fmla="*/ 0 w 454"/>
                <a:gd name="T1" fmla="*/ 7 h 15"/>
                <a:gd name="T2" fmla="*/ 7 w 454"/>
                <a:gd name="T3" fmla="*/ 15 h 15"/>
                <a:gd name="T4" fmla="*/ 454 w 454"/>
                <a:gd name="T5" fmla="*/ 15 h 15"/>
                <a:gd name="T6" fmla="*/ 454 w 454"/>
                <a:gd name="T7" fmla="*/ 0 h 15"/>
                <a:gd name="T8" fmla="*/ 7 w 454"/>
                <a:gd name="T9" fmla="*/ 0 h 15"/>
                <a:gd name="T10" fmla="*/ 15 w 454"/>
                <a:gd name="T11" fmla="*/ 7 h 15"/>
                <a:gd name="T12" fmla="*/ 0 w 454"/>
                <a:gd name="T13" fmla="*/ 7 h 15"/>
                <a:gd name="T14" fmla="*/ 0 w 454"/>
                <a:gd name="T15" fmla="*/ 15 h 15"/>
                <a:gd name="T16" fmla="*/ 7 w 454"/>
                <a:gd name="T17" fmla="*/ 15 h 15"/>
                <a:gd name="T18" fmla="*/ 0 w 454"/>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15">
                  <a:moveTo>
                    <a:pt x="0" y="7"/>
                  </a:moveTo>
                  <a:lnTo>
                    <a:pt x="7" y="15"/>
                  </a:lnTo>
                  <a:lnTo>
                    <a:pt x="454" y="15"/>
                  </a:lnTo>
                  <a:lnTo>
                    <a:pt x="454"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08" name="Freeform 448"/>
            <p:cNvSpPr>
              <a:spLocks/>
            </p:cNvSpPr>
            <p:nvPr/>
          </p:nvSpPr>
          <p:spPr bwMode="auto">
            <a:xfrm>
              <a:off x="1041" y="1981"/>
              <a:ext cx="7" cy="13"/>
            </a:xfrm>
            <a:custGeom>
              <a:avLst/>
              <a:gdLst>
                <a:gd name="T0" fmla="*/ 7 w 15"/>
                <a:gd name="T1" fmla="*/ 0 h 25"/>
                <a:gd name="T2" fmla="*/ 0 w 15"/>
                <a:gd name="T3" fmla="*/ 7 h 25"/>
                <a:gd name="T4" fmla="*/ 0 w 15"/>
                <a:gd name="T5" fmla="*/ 25 h 25"/>
                <a:gd name="T6" fmla="*/ 15 w 15"/>
                <a:gd name="T7" fmla="*/ 25 h 25"/>
                <a:gd name="T8" fmla="*/ 15 w 15"/>
                <a:gd name="T9" fmla="*/ 7 h 25"/>
                <a:gd name="T10" fmla="*/ 7 w 15"/>
                <a:gd name="T11" fmla="*/ 15 h 25"/>
                <a:gd name="T12" fmla="*/ 7 w 15"/>
                <a:gd name="T13" fmla="*/ 0 h 25"/>
                <a:gd name="T14" fmla="*/ 0 w 15"/>
                <a:gd name="T15" fmla="*/ 0 h 25"/>
                <a:gd name="T16" fmla="*/ 0 w 15"/>
                <a:gd name="T17" fmla="*/ 7 h 25"/>
                <a:gd name="T18" fmla="*/ 7 w 15"/>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5">
                  <a:moveTo>
                    <a:pt x="7" y="0"/>
                  </a:moveTo>
                  <a:lnTo>
                    <a:pt x="0" y="7"/>
                  </a:lnTo>
                  <a:lnTo>
                    <a:pt x="0" y="25"/>
                  </a:lnTo>
                  <a:lnTo>
                    <a:pt x="15" y="25"/>
                  </a:lnTo>
                  <a:lnTo>
                    <a:pt x="15" y="7"/>
                  </a:lnTo>
                  <a:lnTo>
                    <a:pt x="7" y="15"/>
                  </a:lnTo>
                  <a:lnTo>
                    <a:pt x="7" y="0"/>
                  </a:lnTo>
                  <a:lnTo>
                    <a:pt x="0" y="0"/>
                  </a:lnTo>
                  <a:lnTo>
                    <a:pt x="0" y="7"/>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09" name="Rectangle 449"/>
            <p:cNvSpPr>
              <a:spLocks noChangeArrowheads="1"/>
            </p:cNvSpPr>
            <p:nvPr/>
          </p:nvSpPr>
          <p:spPr bwMode="auto">
            <a:xfrm>
              <a:off x="1043" y="1908"/>
              <a:ext cx="223" cy="10"/>
            </a:xfrm>
            <a:prstGeom prst="rect">
              <a:avLst/>
            </a:prstGeom>
            <a:solidFill>
              <a:srgbClr val="D1AF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410" name="Freeform 450"/>
            <p:cNvSpPr>
              <a:spLocks/>
            </p:cNvSpPr>
            <p:nvPr/>
          </p:nvSpPr>
          <p:spPr bwMode="auto">
            <a:xfrm>
              <a:off x="1043" y="1904"/>
              <a:ext cx="226" cy="8"/>
            </a:xfrm>
            <a:custGeom>
              <a:avLst/>
              <a:gdLst>
                <a:gd name="T0" fmla="*/ 453 w 453"/>
                <a:gd name="T1" fmla="*/ 8 h 15"/>
                <a:gd name="T2" fmla="*/ 446 w 453"/>
                <a:gd name="T3" fmla="*/ 0 h 15"/>
                <a:gd name="T4" fmla="*/ 0 w 453"/>
                <a:gd name="T5" fmla="*/ 0 h 15"/>
                <a:gd name="T6" fmla="*/ 0 w 453"/>
                <a:gd name="T7" fmla="*/ 15 h 15"/>
                <a:gd name="T8" fmla="*/ 446 w 453"/>
                <a:gd name="T9" fmla="*/ 15 h 15"/>
                <a:gd name="T10" fmla="*/ 438 w 453"/>
                <a:gd name="T11" fmla="*/ 8 h 15"/>
                <a:gd name="T12" fmla="*/ 453 w 453"/>
                <a:gd name="T13" fmla="*/ 8 h 15"/>
                <a:gd name="T14" fmla="*/ 453 w 453"/>
                <a:gd name="T15" fmla="*/ 0 h 15"/>
                <a:gd name="T16" fmla="*/ 446 w 453"/>
                <a:gd name="T17" fmla="*/ 0 h 15"/>
                <a:gd name="T18" fmla="*/ 453 w 453"/>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3" h="15">
                  <a:moveTo>
                    <a:pt x="453" y="8"/>
                  </a:moveTo>
                  <a:lnTo>
                    <a:pt x="446" y="0"/>
                  </a:lnTo>
                  <a:lnTo>
                    <a:pt x="0" y="0"/>
                  </a:lnTo>
                  <a:lnTo>
                    <a:pt x="0" y="15"/>
                  </a:lnTo>
                  <a:lnTo>
                    <a:pt x="446" y="15"/>
                  </a:lnTo>
                  <a:lnTo>
                    <a:pt x="438" y="8"/>
                  </a:lnTo>
                  <a:lnTo>
                    <a:pt x="453" y="8"/>
                  </a:lnTo>
                  <a:lnTo>
                    <a:pt x="453" y="0"/>
                  </a:lnTo>
                  <a:lnTo>
                    <a:pt x="446" y="0"/>
                  </a:lnTo>
                  <a:lnTo>
                    <a:pt x="45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11" name="Freeform 451"/>
            <p:cNvSpPr>
              <a:spLocks/>
            </p:cNvSpPr>
            <p:nvPr/>
          </p:nvSpPr>
          <p:spPr bwMode="auto">
            <a:xfrm>
              <a:off x="1262" y="1908"/>
              <a:ext cx="7" cy="13"/>
            </a:xfrm>
            <a:custGeom>
              <a:avLst/>
              <a:gdLst>
                <a:gd name="T0" fmla="*/ 8 w 15"/>
                <a:gd name="T1" fmla="*/ 25 h 25"/>
                <a:gd name="T2" fmla="*/ 15 w 15"/>
                <a:gd name="T3" fmla="*/ 18 h 25"/>
                <a:gd name="T4" fmla="*/ 15 w 15"/>
                <a:gd name="T5" fmla="*/ 0 h 25"/>
                <a:gd name="T6" fmla="*/ 0 w 15"/>
                <a:gd name="T7" fmla="*/ 0 h 25"/>
                <a:gd name="T8" fmla="*/ 0 w 15"/>
                <a:gd name="T9" fmla="*/ 18 h 25"/>
                <a:gd name="T10" fmla="*/ 8 w 15"/>
                <a:gd name="T11" fmla="*/ 10 h 25"/>
                <a:gd name="T12" fmla="*/ 8 w 15"/>
                <a:gd name="T13" fmla="*/ 25 h 25"/>
                <a:gd name="T14" fmla="*/ 15 w 15"/>
                <a:gd name="T15" fmla="*/ 25 h 25"/>
                <a:gd name="T16" fmla="*/ 15 w 15"/>
                <a:gd name="T17" fmla="*/ 18 h 25"/>
                <a:gd name="T18" fmla="*/ 8 w 15"/>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5">
                  <a:moveTo>
                    <a:pt x="8" y="25"/>
                  </a:moveTo>
                  <a:lnTo>
                    <a:pt x="15" y="18"/>
                  </a:lnTo>
                  <a:lnTo>
                    <a:pt x="15" y="0"/>
                  </a:lnTo>
                  <a:lnTo>
                    <a:pt x="0" y="0"/>
                  </a:lnTo>
                  <a:lnTo>
                    <a:pt x="0" y="18"/>
                  </a:lnTo>
                  <a:lnTo>
                    <a:pt x="8" y="10"/>
                  </a:lnTo>
                  <a:lnTo>
                    <a:pt x="8" y="25"/>
                  </a:lnTo>
                  <a:lnTo>
                    <a:pt x="15" y="25"/>
                  </a:lnTo>
                  <a:lnTo>
                    <a:pt x="15" y="18"/>
                  </a:lnTo>
                  <a:lnTo>
                    <a:pt x="8"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12" name="Freeform 452"/>
            <p:cNvSpPr>
              <a:spLocks/>
            </p:cNvSpPr>
            <p:nvPr/>
          </p:nvSpPr>
          <p:spPr bwMode="auto">
            <a:xfrm>
              <a:off x="1039" y="1914"/>
              <a:ext cx="227" cy="7"/>
            </a:xfrm>
            <a:custGeom>
              <a:avLst/>
              <a:gdLst>
                <a:gd name="T0" fmla="*/ 0 w 454"/>
                <a:gd name="T1" fmla="*/ 8 h 15"/>
                <a:gd name="T2" fmla="*/ 8 w 454"/>
                <a:gd name="T3" fmla="*/ 15 h 15"/>
                <a:gd name="T4" fmla="*/ 454 w 454"/>
                <a:gd name="T5" fmla="*/ 15 h 15"/>
                <a:gd name="T6" fmla="*/ 454 w 454"/>
                <a:gd name="T7" fmla="*/ 0 h 15"/>
                <a:gd name="T8" fmla="*/ 8 w 454"/>
                <a:gd name="T9" fmla="*/ 0 h 15"/>
                <a:gd name="T10" fmla="*/ 15 w 454"/>
                <a:gd name="T11" fmla="*/ 8 h 15"/>
                <a:gd name="T12" fmla="*/ 0 w 454"/>
                <a:gd name="T13" fmla="*/ 8 h 15"/>
                <a:gd name="T14" fmla="*/ 0 w 454"/>
                <a:gd name="T15" fmla="*/ 15 h 15"/>
                <a:gd name="T16" fmla="*/ 8 w 454"/>
                <a:gd name="T17" fmla="*/ 15 h 15"/>
                <a:gd name="T18" fmla="*/ 0 w 454"/>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15">
                  <a:moveTo>
                    <a:pt x="0" y="8"/>
                  </a:moveTo>
                  <a:lnTo>
                    <a:pt x="8" y="15"/>
                  </a:lnTo>
                  <a:lnTo>
                    <a:pt x="454" y="15"/>
                  </a:lnTo>
                  <a:lnTo>
                    <a:pt x="454"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13" name="Freeform 453"/>
            <p:cNvSpPr>
              <a:spLocks/>
            </p:cNvSpPr>
            <p:nvPr/>
          </p:nvSpPr>
          <p:spPr bwMode="auto">
            <a:xfrm>
              <a:off x="1039" y="1904"/>
              <a:ext cx="7" cy="14"/>
            </a:xfrm>
            <a:custGeom>
              <a:avLst/>
              <a:gdLst>
                <a:gd name="T0" fmla="*/ 8 w 15"/>
                <a:gd name="T1" fmla="*/ 0 h 26"/>
                <a:gd name="T2" fmla="*/ 0 w 15"/>
                <a:gd name="T3" fmla="*/ 8 h 26"/>
                <a:gd name="T4" fmla="*/ 0 w 15"/>
                <a:gd name="T5" fmla="*/ 26 h 26"/>
                <a:gd name="T6" fmla="*/ 15 w 15"/>
                <a:gd name="T7" fmla="*/ 26 h 26"/>
                <a:gd name="T8" fmla="*/ 15 w 15"/>
                <a:gd name="T9" fmla="*/ 8 h 26"/>
                <a:gd name="T10" fmla="*/ 8 w 15"/>
                <a:gd name="T11" fmla="*/ 15 h 26"/>
                <a:gd name="T12" fmla="*/ 8 w 15"/>
                <a:gd name="T13" fmla="*/ 0 h 26"/>
                <a:gd name="T14" fmla="*/ 0 w 15"/>
                <a:gd name="T15" fmla="*/ 0 h 26"/>
                <a:gd name="T16" fmla="*/ 0 w 15"/>
                <a:gd name="T17" fmla="*/ 8 h 26"/>
                <a:gd name="T18" fmla="*/ 8 w 15"/>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6">
                  <a:moveTo>
                    <a:pt x="8" y="0"/>
                  </a:moveTo>
                  <a:lnTo>
                    <a:pt x="0" y="8"/>
                  </a:lnTo>
                  <a:lnTo>
                    <a:pt x="0" y="26"/>
                  </a:lnTo>
                  <a:lnTo>
                    <a:pt x="15" y="26"/>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14" name="Freeform 454"/>
            <p:cNvSpPr>
              <a:spLocks/>
            </p:cNvSpPr>
            <p:nvPr/>
          </p:nvSpPr>
          <p:spPr bwMode="auto">
            <a:xfrm>
              <a:off x="1037" y="2021"/>
              <a:ext cx="244" cy="75"/>
            </a:xfrm>
            <a:custGeom>
              <a:avLst/>
              <a:gdLst>
                <a:gd name="T0" fmla="*/ 29 w 488"/>
                <a:gd name="T1" fmla="*/ 0 h 151"/>
                <a:gd name="T2" fmla="*/ 458 w 488"/>
                <a:gd name="T3" fmla="*/ 0 h 151"/>
                <a:gd name="T4" fmla="*/ 488 w 488"/>
                <a:gd name="T5" fmla="*/ 151 h 151"/>
                <a:gd name="T6" fmla="*/ 0 w 488"/>
                <a:gd name="T7" fmla="*/ 151 h 151"/>
                <a:gd name="T8" fmla="*/ 29 w 488"/>
                <a:gd name="T9" fmla="*/ 0 h 151"/>
              </a:gdLst>
              <a:ahLst/>
              <a:cxnLst>
                <a:cxn ang="0">
                  <a:pos x="T0" y="T1"/>
                </a:cxn>
                <a:cxn ang="0">
                  <a:pos x="T2" y="T3"/>
                </a:cxn>
                <a:cxn ang="0">
                  <a:pos x="T4" y="T5"/>
                </a:cxn>
                <a:cxn ang="0">
                  <a:pos x="T6" y="T7"/>
                </a:cxn>
                <a:cxn ang="0">
                  <a:pos x="T8" y="T9"/>
                </a:cxn>
              </a:cxnLst>
              <a:rect l="0" t="0" r="r" b="b"/>
              <a:pathLst>
                <a:path w="488" h="151">
                  <a:moveTo>
                    <a:pt x="29" y="0"/>
                  </a:moveTo>
                  <a:lnTo>
                    <a:pt x="458" y="0"/>
                  </a:lnTo>
                  <a:lnTo>
                    <a:pt x="488" y="151"/>
                  </a:lnTo>
                  <a:lnTo>
                    <a:pt x="0" y="151"/>
                  </a:lnTo>
                  <a:lnTo>
                    <a:pt x="29" y="0"/>
                  </a:lnTo>
                  <a:close/>
                </a:path>
              </a:pathLst>
            </a:custGeom>
            <a:solidFill>
              <a:srgbClr val="D1AF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15" name="Freeform 455"/>
            <p:cNvSpPr>
              <a:spLocks/>
            </p:cNvSpPr>
            <p:nvPr/>
          </p:nvSpPr>
          <p:spPr bwMode="auto">
            <a:xfrm>
              <a:off x="1052" y="2017"/>
              <a:ext cx="217" cy="8"/>
            </a:xfrm>
            <a:custGeom>
              <a:avLst/>
              <a:gdLst>
                <a:gd name="T0" fmla="*/ 435 w 435"/>
                <a:gd name="T1" fmla="*/ 6 h 15"/>
                <a:gd name="T2" fmla="*/ 429 w 435"/>
                <a:gd name="T3" fmla="*/ 0 h 15"/>
                <a:gd name="T4" fmla="*/ 0 w 435"/>
                <a:gd name="T5" fmla="*/ 0 h 15"/>
                <a:gd name="T6" fmla="*/ 0 w 435"/>
                <a:gd name="T7" fmla="*/ 15 h 15"/>
                <a:gd name="T8" fmla="*/ 429 w 435"/>
                <a:gd name="T9" fmla="*/ 15 h 15"/>
                <a:gd name="T10" fmla="*/ 422 w 435"/>
                <a:gd name="T11" fmla="*/ 8 h 15"/>
                <a:gd name="T12" fmla="*/ 435 w 435"/>
                <a:gd name="T13" fmla="*/ 6 h 15"/>
                <a:gd name="T14" fmla="*/ 433 w 435"/>
                <a:gd name="T15" fmla="*/ 0 h 15"/>
                <a:gd name="T16" fmla="*/ 429 w 435"/>
                <a:gd name="T17" fmla="*/ 0 h 15"/>
                <a:gd name="T18" fmla="*/ 435 w 435"/>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15">
                  <a:moveTo>
                    <a:pt x="435" y="6"/>
                  </a:moveTo>
                  <a:lnTo>
                    <a:pt x="429" y="0"/>
                  </a:lnTo>
                  <a:lnTo>
                    <a:pt x="0" y="0"/>
                  </a:lnTo>
                  <a:lnTo>
                    <a:pt x="0" y="15"/>
                  </a:lnTo>
                  <a:lnTo>
                    <a:pt x="429" y="15"/>
                  </a:lnTo>
                  <a:lnTo>
                    <a:pt x="422" y="8"/>
                  </a:lnTo>
                  <a:lnTo>
                    <a:pt x="435" y="6"/>
                  </a:lnTo>
                  <a:lnTo>
                    <a:pt x="433" y="0"/>
                  </a:lnTo>
                  <a:lnTo>
                    <a:pt x="429" y="0"/>
                  </a:lnTo>
                  <a:lnTo>
                    <a:pt x="43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16" name="Freeform 456"/>
            <p:cNvSpPr>
              <a:spLocks/>
            </p:cNvSpPr>
            <p:nvPr/>
          </p:nvSpPr>
          <p:spPr bwMode="auto">
            <a:xfrm>
              <a:off x="1262" y="2020"/>
              <a:ext cx="23" cy="80"/>
            </a:xfrm>
            <a:custGeom>
              <a:avLst/>
              <a:gdLst>
                <a:gd name="T0" fmla="*/ 37 w 45"/>
                <a:gd name="T1" fmla="*/ 159 h 159"/>
                <a:gd name="T2" fmla="*/ 44 w 45"/>
                <a:gd name="T3" fmla="*/ 151 h 159"/>
                <a:gd name="T4" fmla="*/ 13 w 45"/>
                <a:gd name="T5" fmla="*/ 0 h 159"/>
                <a:gd name="T6" fmla="*/ 0 w 45"/>
                <a:gd name="T7" fmla="*/ 2 h 159"/>
                <a:gd name="T8" fmla="*/ 30 w 45"/>
                <a:gd name="T9" fmla="*/ 153 h 159"/>
                <a:gd name="T10" fmla="*/ 37 w 45"/>
                <a:gd name="T11" fmla="*/ 144 h 159"/>
                <a:gd name="T12" fmla="*/ 37 w 45"/>
                <a:gd name="T13" fmla="*/ 159 h 159"/>
                <a:gd name="T14" fmla="*/ 45 w 45"/>
                <a:gd name="T15" fmla="*/ 159 h 159"/>
                <a:gd name="T16" fmla="*/ 44 w 45"/>
                <a:gd name="T17" fmla="*/ 151 h 159"/>
                <a:gd name="T18" fmla="*/ 37 w 45"/>
                <a:gd name="T19"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159">
                  <a:moveTo>
                    <a:pt x="37" y="159"/>
                  </a:moveTo>
                  <a:lnTo>
                    <a:pt x="44" y="151"/>
                  </a:lnTo>
                  <a:lnTo>
                    <a:pt x="13" y="0"/>
                  </a:lnTo>
                  <a:lnTo>
                    <a:pt x="0" y="2"/>
                  </a:lnTo>
                  <a:lnTo>
                    <a:pt x="30" y="153"/>
                  </a:lnTo>
                  <a:lnTo>
                    <a:pt x="37" y="144"/>
                  </a:lnTo>
                  <a:lnTo>
                    <a:pt x="37" y="159"/>
                  </a:lnTo>
                  <a:lnTo>
                    <a:pt x="45" y="159"/>
                  </a:lnTo>
                  <a:lnTo>
                    <a:pt x="44" y="151"/>
                  </a:lnTo>
                  <a:lnTo>
                    <a:pt x="37" y="1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17" name="Freeform 457"/>
            <p:cNvSpPr>
              <a:spLocks/>
            </p:cNvSpPr>
            <p:nvPr/>
          </p:nvSpPr>
          <p:spPr bwMode="auto">
            <a:xfrm>
              <a:off x="1033" y="2092"/>
              <a:ext cx="248" cy="8"/>
            </a:xfrm>
            <a:custGeom>
              <a:avLst/>
              <a:gdLst>
                <a:gd name="T0" fmla="*/ 2 w 496"/>
                <a:gd name="T1" fmla="*/ 7 h 15"/>
                <a:gd name="T2" fmla="*/ 8 w 496"/>
                <a:gd name="T3" fmla="*/ 15 h 15"/>
                <a:gd name="T4" fmla="*/ 496 w 496"/>
                <a:gd name="T5" fmla="*/ 15 h 15"/>
                <a:gd name="T6" fmla="*/ 496 w 496"/>
                <a:gd name="T7" fmla="*/ 0 h 15"/>
                <a:gd name="T8" fmla="*/ 8 w 496"/>
                <a:gd name="T9" fmla="*/ 0 h 15"/>
                <a:gd name="T10" fmla="*/ 15 w 496"/>
                <a:gd name="T11" fmla="*/ 9 h 15"/>
                <a:gd name="T12" fmla="*/ 2 w 496"/>
                <a:gd name="T13" fmla="*/ 7 h 15"/>
                <a:gd name="T14" fmla="*/ 0 w 496"/>
                <a:gd name="T15" fmla="*/ 15 h 15"/>
                <a:gd name="T16" fmla="*/ 8 w 496"/>
                <a:gd name="T17" fmla="*/ 15 h 15"/>
                <a:gd name="T18" fmla="*/ 2 w 49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15">
                  <a:moveTo>
                    <a:pt x="2" y="7"/>
                  </a:moveTo>
                  <a:lnTo>
                    <a:pt x="8" y="15"/>
                  </a:lnTo>
                  <a:lnTo>
                    <a:pt x="496" y="15"/>
                  </a:lnTo>
                  <a:lnTo>
                    <a:pt x="496" y="0"/>
                  </a:lnTo>
                  <a:lnTo>
                    <a:pt x="8" y="0"/>
                  </a:lnTo>
                  <a:lnTo>
                    <a:pt x="15" y="9"/>
                  </a:lnTo>
                  <a:lnTo>
                    <a:pt x="2" y="7"/>
                  </a:lnTo>
                  <a:lnTo>
                    <a:pt x="0" y="15"/>
                  </a:lnTo>
                  <a:lnTo>
                    <a:pt x="8" y="15"/>
                  </a:lnTo>
                  <a:lnTo>
                    <a:pt x="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18" name="Freeform 458"/>
            <p:cNvSpPr>
              <a:spLocks/>
            </p:cNvSpPr>
            <p:nvPr/>
          </p:nvSpPr>
          <p:spPr bwMode="auto">
            <a:xfrm>
              <a:off x="1034" y="2017"/>
              <a:ext cx="21" cy="80"/>
            </a:xfrm>
            <a:custGeom>
              <a:avLst/>
              <a:gdLst>
                <a:gd name="T0" fmla="*/ 35 w 42"/>
                <a:gd name="T1" fmla="*/ 0 h 159"/>
                <a:gd name="T2" fmla="*/ 29 w 42"/>
                <a:gd name="T3" fmla="*/ 6 h 159"/>
                <a:gd name="T4" fmla="*/ 0 w 42"/>
                <a:gd name="T5" fmla="*/ 157 h 159"/>
                <a:gd name="T6" fmla="*/ 13 w 42"/>
                <a:gd name="T7" fmla="*/ 159 h 159"/>
                <a:gd name="T8" fmla="*/ 42 w 42"/>
                <a:gd name="T9" fmla="*/ 8 h 159"/>
                <a:gd name="T10" fmla="*/ 35 w 42"/>
                <a:gd name="T11" fmla="*/ 15 h 159"/>
                <a:gd name="T12" fmla="*/ 35 w 42"/>
                <a:gd name="T13" fmla="*/ 0 h 159"/>
                <a:gd name="T14" fmla="*/ 31 w 42"/>
                <a:gd name="T15" fmla="*/ 0 h 159"/>
                <a:gd name="T16" fmla="*/ 29 w 42"/>
                <a:gd name="T17" fmla="*/ 6 h 159"/>
                <a:gd name="T18" fmla="*/ 35 w 42"/>
                <a:gd name="T1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9">
                  <a:moveTo>
                    <a:pt x="35" y="0"/>
                  </a:moveTo>
                  <a:lnTo>
                    <a:pt x="29" y="6"/>
                  </a:lnTo>
                  <a:lnTo>
                    <a:pt x="0" y="157"/>
                  </a:lnTo>
                  <a:lnTo>
                    <a:pt x="13" y="159"/>
                  </a:lnTo>
                  <a:lnTo>
                    <a:pt x="42" y="8"/>
                  </a:lnTo>
                  <a:lnTo>
                    <a:pt x="35" y="15"/>
                  </a:lnTo>
                  <a:lnTo>
                    <a:pt x="35" y="0"/>
                  </a:lnTo>
                  <a:lnTo>
                    <a:pt x="31" y="0"/>
                  </a:lnTo>
                  <a:lnTo>
                    <a:pt x="29" y="6"/>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19" name="Freeform 459"/>
            <p:cNvSpPr>
              <a:spLocks/>
            </p:cNvSpPr>
            <p:nvPr/>
          </p:nvSpPr>
          <p:spPr bwMode="auto">
            <a:xfrm>
              <a:off x="1087" y="1768"/>
              <a:ext cx="21" cy="20"/>
            </a:xfrm>
            <a:custGeom>
              <a:avLst/>
              <a:gdLst>
                <a:gd name="T0" fmla="*/ 0 w 41"/>
                <a:gd name="T1" fmla="*/ 19 h 40"/>
                <a:gd name="T2" fmla="*/ 2 w 41"/>
                <a:gd name="T3" fmla="*/ 10 h 40"/>
                <a:gd name="T4" fmla="*/ 7 w 41"/>
                <a:gd name="T5" fmla="*/ 4 h 40"/>
                <a:gd name="T6" fmla="*/ 13 w 41"/>
                <a:gd name="T7" fmla="*/ 1 h 40"/>
                <a:gd name="T8" fmla="*/ 22 w 41"/>
                <a:gd name="T9" fmla="*/ 0 h 40"/>
                <a:gd name="T10" fmla="*/ 30 w 41"/>
                <a:gd name="T11" fmla="*/ 1 h 40"/>
                <a:gd name="T12" fmla="*/ 35 w 41"/>
                <a:gd name="T13" fmla="*/ 4 h 40"/>
                <a:gd name="T14" fmla="*/ 40 w 41"/>
                <a:gd name="T15" fmla="*/ 10 h 40"/>
                <a:gd name="T16" fmla="*/ 41 w 41"/>
                <a:gd name="T17" fmla="*/ 19 h 40"/>
                <a:gd name="T18" fmla="*/ 39 w 41"/>
                <a:gd name="T19" fmla="*/ 30 h 40"/>
                <a:gd name="T20" fmla="*/ 33 w 41"/>
                <a:gd name="T21" fmla="*/ 35 h 40"/>
                <a:gd name="T22" fmla="*/ 26 w 41"/>
                <a:gd name="T23" fmla="*/ 39 h 40"/>
                <a:gd name="T24" fmla="*/ 19 w 41"/>
                <a:gd name="T25" fmla="*/ 40 h 40"/>
                <a:gd name="T26" fmla="*/ 12 w 41"/>
                <a:gd name="T27" fmla="*/ 38 h 40"/>
                <a:gd name="T28" fmla="*/ 5 w 41"/>
                <a:gd name="T29" fmla="*/ 33 h 40"/>
                <a:gd name="T30" fmla="*/ 1 w 41"/>
                <a:gd name="T31" fmla="*/ 27 h 40"/>
                <a:gd name="T32" fmla="*/ 0 w 41"/>
                <a:gd name="T33" fmla="*/ 1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40">
                  <a:moveTo>
                    <a:pt x="0" y="19"/>
                  </a:moveTo>
                  <a:lnTo>
                    <a:pt x="2" y="10"/>
                  </a:lnTo>
                  <a:lnTo>
                    <a:pt x="7" y="4"/>
                  </a:lnTo>
                  <a:lnTo>
                    <a:pt x="13" y="1"/>
                  </a:lnTo>
                  <a:lnTo>
                    <a:pt x="22" y="0"/>
                  </a:lnTo>
                  <a:lnTo>
                    <a:pt x="30" y="1"/>
                  </a:lnTo>
                  <a:lnTo>
                    <a:pt x="35" y="4"/>
                  </a:lnTo>
                  <a:lnTo>
                    <a:pt x="40" y="10"/>
                  </a:lnTo>
                  <a:lnTo>
                    <a:pt x="41" y="19"/>
                  </a:lnTo>
                  <a:lnTo>
                    <a:pt x="39" y="30"/>
                  </a:lnTo>
                  <a:lnTo>
                    <a:pt x="33" y="35"/>
                  </a:lnTo>
                  <a:lnTo>
                    <a:pt x="26" y="39"/>
                  </a:lnTo>
                  <a:lnTo>
                    <a:pt x="19" y="40"/>
                  </a:lnTo>
                  <a:lnTo>
                    <a:pt x="12" y="38"/>
                  </a:lnTo>
                  <a:lnTo>
                    <a:pt x="5" y="33"/>
                  </a:lnTo>
                  <a:lnTo>
                    <a:pt x="1" y="27"/>
                  </a:lnTo>
                  <a:lnTo>
                    <a:pt x="0" y="1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20" name="Freeform 460"/>
            <p:cNvSpPr>
              <a:spLocks/>
            </p:cNvSpPr>
            <p:nvPr/>
          </p:nvSpPr>
          <p:spPr bwMode="auto">
            <a:xfrm>
              <a:off x="1084" y="1763"/>
              <a:ext cx="14" cy="15"/>
            </a:xfrm>
            <a:custGeom>
              <a:avLst/>
              <a:gdLst>
                <a:gd name="T0" fmla="*/ 27 w 27"/>
                <a:gd name="T1" fmla="*/ 0 h 28"/>
                <a:gd name="T2" fmla="*/ 17 w 27"/>
                <a:gd name="T3" fmla="*/ 4 h 28"/>
                <a:gd name="T4" fmla="*/ 9 w 27"/>
                <a:gd name="T5" fmla="*/ 10 h 28"/>
                <a:gd name="T6" fmla="*/ 3 w 27"/>
                <a:gd name="T7" fmla="*/ 17 h 28"/>
                <a:gd name="T8" fmla="*/ 0 w 27"/>
                <a:gd name="T9" fmla="*/ 28 h 28"/>
                <a:gd name="T10" fmla="*/ 15 w 27"/>
                <a:gd name="T11" fmla="*/ 28 h 28"/>
                <a:gd name="T12" fmla="*/ 18 w 27"/>
                <a:gd name="T13" fmla="*/ 18 h 28"/>
                <a:gd name="T14" fmla="*/ 27 w 27"/>
                <a:gd name="T15" fmla="*/ 14 h 28"/>
                <a:gd name="T16" fmla="*/ 27 w 2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8">
                  <a:moveTo>
                    <a:pt x="27" y="0"/>
                  </a:moveTo>
                  <a:lnTo>
                    <a:pt x="17" y="4"/>
                  </a:lnTo>
                  <a:lnTo>
                    <a:pt x="9" y="10"/>
                  </a:lnTo>
                  <a:lnTo>
                    <a:pt x="3" y="17"/>
                  </a:lnTo>
                  <a:lnTo>
                    <a:pt x="0" y="28"/>
                  </a:lnTo>
                  <a:lnTo>
                    <a:pt x="15" y="28"/>
                  </a:lnTo>
                  <a:lnTo>
                    <a:pt x="18" y="18"/>
                  </a:lnTo>
                  <a:lnTo>
                    <a:pt x="27" y="14"/>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21" name="Freeform 461"/>
            <p:cNvSpPr>
              <a:spLocks/>
            </p:cNvSpPr>
            <p:nvPr/>
          </p:nvSpPr>
          <p:spPr bwMode="auto">
            <a:xfrm>
              <a:off x="1098" y="1763"/>
              <a:ext cx="14" cy="15"/>
            </a:xfrm>
            <a:custGeom>
              <a:avLst/>
              <a:gdLst>
                <a:gd name="T0" fmla="*/ 29 w 29"/>
                <a:gd name="T1" fmla="*/ 28 h 28"/>
                <a:gd name="T2" fmla="*/ 26 w 29"/>
                <a:gd name="T3" fmla="*/ 18 h 28"/>
                <a:gd name="T4" fmla="*/ 20 w 29"/>
                <a:gd name="T5" fmla="*/ 9 h 28"/>
                <a:gd name="T6" fmla="*/ 11 w 29"/>
                <a:gd name="T7" fmla="*/ 3 h 28"/>
                <a:gd name="T8" fmla="*/ 0 w 29"/>
                <a:gd name="T9" fmla="*/ 0 h 28"/>
                <a:gd name="T10" fmla="*/ 0 w 29"/>
                <a:gd name="T11" fmla="*/ 14 h 28"/>
                <a:gd name="T12" fmla="*/ 12 w 29"/>
                <a:gd name="T13" fmla="*/ 18 h 28"/>
                <a:gd name="T14" fmla="*/ 14 w 29"/>
                <a:gd name="T15" fmla="*/ 28 h 28"/>
                <a:gd name="T16" fmla="*/ 29 w 29"/>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8">
                  <a:moveTo>
                    <a:pt x="29" y="28"/>
                  </a:moveTo>
                  <a:lnTo>
                    <a:pt x="26" y="18"/>
                  </a:lnTo>
                  <a:lnTo>
                    <a:pt x="20" y="9"/>
                  </a:lnTo>
                  <a:lnTo>
                    <a:pt x="11" y="3"/>
                  </a:lnTo>
                  <a:lnTo>
                    <a:pt x="0" y="0"/>
                  </a:lnTo>
                  <a:lnTo>
                    <a:pt x="0" y="14"/>
                  </a:lnTo>
                  <a:lnTo>
                    <a:pt x="12" y="18"/>
                  </a:lnTo>
                  <a:lnTo>
                    <a:pt x="14" y="28"/>
                  </a:lnTo>
                  <a:lnTo>
                    <a:pt x="29"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22" name="Freeform 462"/>
            <p:cNvSpPr>
              <a:spLocks/>
            </p:cNvSpPr>
            <p:nvPr/>
          </p:nvSpPr>
          <p:spPr bwMode="auto">
            <a:xfrm>
              <a:off x="1098" y="1778"/>
              <a:ext cx="14" cy="14"/>
            </a:xfrm>
            <a:custGeom>
              <a:avLst/>
              <a:gdLst>
                <a:gd name="T0" fmla="*/ 0 w 29"/>
                <a:gd name="T1" fmla="*/ 29 h 29"/>
                <a:gd name="T2" fmla="*/ 11 w 29"/>
                <a:gd name="T3" fmla="*/ 26 h 29"/>
                <a:gd name="T4" fmla="*/ 20 w 29"/>
                <a:gd name="T5" fmla="*/ 19 h 29"/>
                <a:gd name="T6" fmla="*/ 26 w 29"/>
                <a:gd name="T7" fmla="*/ 11 h 29"/>
                <a:gd name="T8" fmla="*/ 29 w 29"/>
                <a:gd name="T9" fmla="*/ 0 h 29"/>
                <a:gd name="T10" fmla="*/ 14 w 29"/>
                <a:gd name="T11" fmla="*/ 0 h 29"/>
                <a:gd name="T12" fmla="*/ 12 w 29"/>
                <a:gd name="T13" fmla="*/ 11 h 29"/>
                <a:gd name="T14" fmla="*/ 0 w 29"/>
                <a:gd name="T15" fmla="*/ 14 h 29"/>
                <a:gd name="T16" fmla="*/ 0 w 29"/>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9">
                  <a:moveTo>
                    <a:pt x="0" y="29"/>
                  </a:moveTo>
                  <a:lnTo>
                    <a:pt x="11" y="26"/>
                  </a:lnTo>
                  <a:lnTo>
                    <a:pt x="20" y="19"/>
                  </a:lnTo>
                  <a:lnTo>
                    <a:pt x="26" y="11"/>
                  </a:lnTo>
                  <a:lnTo>
                    <a:pt x="29" y="0"/>
                  </a:lnTo>
                  <a:lnTo>
                    <a:pt x="14" y="0"/>
                  </a:lnTo>
                  <a:lnTo>
                    <a:pt x="12" y="11"/>
                  </a:lnTo>
                  <a:lnTo>
                    <a:pt x="0" y="14"/>
                  </a:lnTo>
                  <a:lnTo>
                    <a:pt x="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23" name="Freeform 463"/>
            <p:cNvSpPr>
              <a:spLocks/>
            </p:cNvSpPr>
            <p:nvPr/>
          </p:nvSpPr>
          <p:spPr bwMode="auto">
            <a:xfrm>
              <a:off x="1084" y="1778"/>
              <a:ext cx="14" cy="14"/>
            </a:xfrm>
            <a:custGeom>
              <a:avLst/>
              <a:gdLst>
                <a:gd name="T0" fmla="*/ 0 w 27"/>
                <a:gd name="T1" fmla="*/ 0 h 29"/>
                <a:gd name="T2" fmla="*/ 3 w 27"/>
                <a:gd name="T3" fmla="*/ 12 h 29"/>
                <a:gd name="T4" fmla="*/ 9 w 27"/>
                <a:gd name="T5" fmla="*/ 19 h 29"/>
                <a:gd name="T6" fmla="*/ 16 w 27"/>
                <a:gd name="T7" fmla="*/ 24 h 29"/>
                <a:gd name="T8" fmla="*/ 27 w 27"/>
                <a:gd name="T9" fmla="*/ 29 h 29"/>
                <a:gd name="T10" fmla="*/ 27 w 27"/>
                <a:gd name="T11" fmla="*/ 14 h 29"/>
                <a:gd name="T12" fmla="*/ 18 w 27"/>
                <a:gd name="T13" fmla="*/ 11 h 29"/>
                <a:gd name="T14" fmla="*/ 15 w 27"/>
                <a:gd name="T15" fmla="*/ 0 h 29"/>
                <a:gd name="T16" fmla="*/ 0 w 2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9">
                  <a:moveTo>
                    <a:pt x="0" y="0"/>
                  </a:moveTo>
                  <a:lnTo>
                    <a:pt x="3" y="12"/>
                  </a:lnTo>
                  <a:lnTo>
                    <a:pt x="9" y="19"/>
                  </a:lnTo>
                  <a:lnTo>
                    <a:pt x="16" y="24"/>
                  </a:lnTo>
                  <a:lnTo>
                    <a:pt x="27" y="29"/>
                  </a:lnTo>
                  <a:lnTo>
                    <a:pt x="27" y="14"/>
                  </a:lnTo>
                  <a:lnTo>
                    <a:pt x="18" y="11"/>
                  </a:ln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69424" name="Picture 464" descr="MCj0391412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0750" y="1620838"/>
            <a:ext cx="806450" cy="839787"/>
          </a:xfrm>
          <a:prstGeom prst="rect">
            <a:avLst/>
          </a:prstGeom>
          <a:noFill/>
          <a:extLst>
            <a:ext uri="{909E8E84-426E-40DD-AFC4-6F175D3DCCD1}">
              <a14:hiddenFill xmlns:a14="http://schemas.microsoft.com/office/drawing/2010/main">
                <a:solidFill>
                  <a:srgbClr val="FFFFFF"/>
                </a:solidFill>
              </a14:hiddenFill>
            </a:ext>
          </a:extLst>
        </p:spPr>
      </p:pic>
      <p:pic>
        <p:nvPicPr>
          <p:cNvPr id="169425" name="Picture 465" descr="MCj030394700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4013" y="3614738"/>
            <a:ext cx="1206500" cy="728662"/>
          </a:xfrm>
          <a:prstGeom prst="rect">
            <a:avLst/>
          </a:prstGeom>
          <a:noFill/>
          <a:extLst>
            <a:ext uri="{909E8E84-426E-40DD-AFC4-6F175D3DCCD1}">
              <a14:hiddenFill xmlns:a14="http://schemas.microsoft.com/office/drawing/2010/main">
                <a:solidFill>
                  <a:srgbClr val="FFFFFF"/>
                </a:solidFill>
              </a14:hiddenFill>
            </a:ext>
          </a:extLst>
        </p:spPr>
      </p:pic>
      <p:pic>
        <p:nvPicPr>
          <p:cNvPr id="169426" name="Picture 466" descr="MCj0303945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81175" y="4576763"/>
            <a:ext cx="1077913" cy="617537"/>
          </a:xfrm>
          <a:prstGeom prst="rect">
            <a:avLst/>
          </a:prstGeom>
          <a:noFill/>
          <a:extLst>
            <a:ext uri="{909E8E84-426E-40DD-AFC4-6F175D3DCCD1}">
              <a14:hiddenFill xmlns:a14="http://schemas.microsoft.com/office/drawing/2010/main">
                <a:solidFill>
                  <a:srgbClr val="FFFFFF"/>
                </a:solidFill>
              </a14:hiddenFill>
            </a:ext>
          </a:extLst>
        </p:spPr>
      </p:pic>
      <p:grpSp>
        <p:nvGrpSpPr>
          <p:cNvPr id="169427" name="Group 467"/>
          <p:cNvGrpSpPr>
            <a:grpSpLocks/>
          </p:cNvGrpSpPr>
          <p:nvPr/>
        </p:nvGrpSpPr>
        <p:grpSpPr bwMode="auto">
          <a:xfrm>
            <a:off x="7743825" y="4910138"/>
            <a:ext cx="1079500" cy="871537"/>
            <a:chOff x="528" y="816"/>
            <a:chExt cx="1228" cy="1325"/>
          </a:xfrm>
        </p:grpSpPr>
        <p:sp>
          <p:nvSpPr>
            <p:cNvPr id="169428" name="Freeform 468"/>
            <p:cNvSpPr>
              <a:spLocks/>
            </p:cNvSpPr>
            <p:nvPr/>
          </p:nvSpPr>
          <p:spPr bwMode="auto">
            <a:xfrm>
              <a:off x="528" y="2134"/>
              <a:ext cx="1228" cy="7"/>
            </a:xfrm>
            <a:custGeom>
              <a:avLst/>
              <a:gdLst>
                <a:gd name="T0" fmla="*/ 0 w 2455"/>
                <a:gd name="T1" fmla="*/ 7 h 15"/>
                <a:gd name="T2" fmla="*/ 8 w 2455"/>
                <a:gd name="T3" fmla="*/ 15 h 15"/>
                <a:gd name="T4" fmla="*/ 2455 w 2455"/>
                <a:gd name="T5" fmla="*/ 15 h 15"/>
                <a:gd name="T6" fmla="*/ 2455 w 2455"/>
                <a:gd name="T7" fmla="*/ 0 h 15"/>
                <a:gd name="T8" fmla="*/ 8 w 2455"/>
                <a:gd name="T9" fmla="*/ 0 h 15"/>
                <a:gd name="T10" fmla="*/ 15 w 2455"/>
                <a:gd name="T11" fmla="*/ 7 h 15"/>
                <a:gd name="T12" fmla="*/ 0 w 2455"/>
                <a:gd name="T13" fmla="*/ 7 h 15"/>
                <a:gd name="T14" fmla="*/ 0 w 2455"/>
                <a:gd name="T15" fmla="*/ 15 h 15"/>
                <a:gd name="T16" fmla="*/ 8 w 2455"/>
                <a:gd name="T17" fmla="*/ 15 h 15"/>
                <a:gd name="T18" fmla="*/ 0 w 245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55" h="15">
                  <a:moveTo>
                    <a:pt x="0" y="7"/>
                  </a:moveTo>
                  <a:lnTo>
                    <a:pt x="8" y="15"/>
                  </a:lnTo>
                  <a:lnTo>
                    <a:pt x="2455" y="15"/>
                  </a:lnTo>
                  <a:lnTo>
                    <a:pt x="2455"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29" name="Freeform 469"/>
            <p:cNvSpPr>
              <a:spLocks/>
            </p:cNvSpPr>
            <p:nvPr/>
          </p:nvSpPr>
          <p:spPr bwMode="auto">
            <a:xfrm>
              <a:off x="618" y="1821"/>
              <a:ext cx="1057" cy="277"/>
            </a:xfrm>
            <a:custGeom>
              <a:avLst/>
              <a:gdLst>
                <a:gd name="T0" fmla="*/ 11 w 2114"/>
                <a:gd name="T1" fmla="*/ 554 h 554"/>
                <a:gd name="T2" fmla="*/ 2113 w 2114"/>
                <a:gd name="T3" fmla="*/ 554 h 554"/>
                <a:gd name="T4" fmla="*/ 2114 w 2114"/>
                <a:gd name="T5" fmla="*/ 139 h 554"/>
                <a:gd name="T6" fmla="*/ 2067 w 2114"/>
                <a:gd name="T7" fmla="*/ 131 h 554"/>
                <a:gd name="T8" fmla="*/ 2062 w 2114"/>
                <a:gd name="T9" fmla="*/ 124 h 554"/>
                <a:gd name="T10" fmla="*/ 2056 w 2114"/>
                <a:gd name="T11" fmla="*/ 116 h 554"/>
                <a:gd name="T12" fmla="*/ 2049 w 2114"/>
                <a:gd name="T13" fmla="*/ 109 h 554"/>
                <a:gd name="T14" fmla="*/ 2043 w 2114"/>
                <a:gd name="T15" fmla="*/ 103 h 554"/>
                <a:gd name="T16" fmla="*/ 2009 w 2114"/>
                <a:gd name="T17" fmla="*/ 129 h 554"/>
                <a:gd name="T18" fmla="*/ 2016 w 2114"/>
                <a:gd name="T19" fmla="*/ 95 h 554"/>
                <a:gd name="T20" fmla="*/ 1996 w 2114"/>
                <a:gd name="T21" fmla="*/ 92 h 554"/>
                <a:gd name="T22" fmla="*/ 1975 w 2114"/>
                <a:gd name="T23" fmla="*/ 147 h 554"/>
                <a:gd name="T24" fmla="*/ 1971 w 2114"/>
                <a:gd name="T25" fmla="*/ 110 h 554"/>
                <a:gd name="T26" fmla="*/ 1953 w 2114"/>
                <a:gd name="T27" fmla="*/ 103 h 554"/>
                <a:gd name="T28" fmla="*/ 1960 w 2114"/>
                <a:gd name="T29" fmla="*/ 163 h 554"/>
                <a:gd name="T30" fmla="*/ 1945 w 2114"/>
                <a:gd name="T31" fmla="*/ 146 h 554"/>
                <a:gd name="T32" fmla="*/ 1922 w 2114"/>
                <a:gd name="T33" fmla="*/ 186 h 554"/>
                <a:gd name="T34" fmla="*/ 296 w 2114"/>
                <a:gd name="T35" fmla="*/ 92 h 554"/>
                <a:gd name="T36" fmla="*/ 132 w 2114"/>
                <a:gd name="T37" fmla="*/ 0 h 554"/>
                <a:gd name="T38" fmla="*/ 110 w 2114"/>
                <a:gd name="T39" fmla="*/ 8 h 554"/>
                <a:gd name="T40" fmla="*/ 94 w 2114"/>
                <a:gd name="T41" fmla="*/ 2 h 554"/>
                <a:gd name="T42" fmla="*/ 83 w 2114"/>
                <a:gd name="T43" fmla="*/ 60 h 554"/>
                <a:gd name="T44" fmla="*/ 69 w 2114"/>
                <a:gd name="T45" fmla="*/ 26 h 554"/>
                <a:gd name="T46" fmla="*/ 54 w 2114"/>
                <a:gd name="T47" fmla="*/ 33 h 554"/>
                <a:gd name="T48" fmla="*/ 53 w 2114"/>
                <a:gd name="T49" fmla="*/ 92 h 554"/>
                <a:gd name="T50" fmla="*/ 41 w 2114"/>
                <a:gd name="T51" fmla="*/ 45 h 554"/>
                <a:gd name="T52" fmla="*/ 30 w 2114"/>
                <a:gd name="T53" fmla="*/ 50 h 554"/>
                <a:gd name="T54" fmla="*/ 30 w 2114"/>
                <a:gd name="T55" fmla="*/ 142 h 554"/>
                <a:gd name="T56" fmla="*/ 15 w 2114"/>
                <a:gd name="T57" fmla="*/ 116 h 554"/>
                <a:gd name="T58" fmla="*/ 0 w 2114"/>
                <a:gd name="T59" fmla="*/ 126 h 554"/>
                <a:gd name="T60" fmla="*/ 10 w 2114"/>
                <a:gd name="T61" fmla="*/ 201 h 554"/>
                <a:gd name="T62" fmla="*/ 13 w 2114"/>
                <a:gd name="T63" fmla="*/ 331 h 554"/>
                <a:gd name="T64" fmla="*/ 13 w 2114"/>
                <a:gd name="T65" fmla="*/ 465 h 554"/>
                <a:gd name="T66" fmla="*/ 11 w 2114"/>
                <a:gd name="T67" fmla="*/ 55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4" h="554">
                  <a:moveTo>
                    <a:pt x="11" y="554"/>
                  </a:moveTo>
                  <a:lnTo>
                    <a:pt x="2113" y="554"/>
                  </a:lnTo>
                  <a:lnTo>
                    <a:pt x="2114" y="139"/>
                  </a:lnTo>
                  <a:lnTo>
                    <a:pt x="2067" y="131"/>
                  </a:lnTo>
                  <a:lnTo>
                    <a:pt x="2062" y="124"/>
                  </a:lnTo>
                  <a:lnTo>
                    <a:pt x="2056" y="116"/>
                  </a:lnTo>
                  <a:lnTo>
                    <a:pt x="2049" y="109"/>
                  </a:lnTo>
                  <a:lnTo>
                    <a:pt x="2043" y="103"/>
                  </a:lnTo>
                  <a:lnTo>
                    <a:pt x="2009" y="129"/>
                  </a:lnTo>
                  <a:lnTo>
                    <a:pt x="2016" y="95"/>
                  </a:lnTo>
                  <a:lnTo>
                    <a:pt x="1996" y="92"/>
                  </a:lnTo>
                  <a:lnTo>
                    <a:pt x="1975" y="147"/>
                  </a:lnTo>
                  <a:lnTo>
                    <a:pt x="1971" y="110"/>
                  </a:lnTo>
                  <a:lnTo>
                    <a:pt x="1953" y="103"/>
                  </a:lnTo>
                  <a:lnTo>
                    <a:pt x="1960" y="163"/>
                  </a:lnTo>
                  <a:lnTo>
                    <a:pt x="1945" y="146"/>
                  </a:lnTo>
                  <a:lnTo>
                    <a:pt x="1922" y="186"/>
                  </a:lnTo>
                  <a:lnTo>
                    <a:pt x="296" y="92"/>
                  </a:lnTo>
                  <a:lnTo>
                    <a:pt x="132" y="0"/>
                  </a:lnTo>
                  <a:lnTo>
                    <a:pt x="110" y="8"/>
                  </a:lnTo>
                  <a:lnTo>
                    <a:pt x="94" y="2"/>
                  </a:lnTo>
                  <a:lnTo>
                    <a:pt x="83" y="60"/>
                  </a:lnTo>
                  <a:lnTo>
                    <a:pt x="69" y="26"/>
                  </a:lnTo>
                  <a:lnTo>
                    <a:pt x="54" y="33"/>
                  </a:lnTo>
                  <a:lnTo>
                    <a:pt x="53" y="92"/>
                  </a:lnTo>
                  <a:lnTo>
                    <a:pt x="41" y="45"/>
                  </a:lnTo>
                  <a:lnTo>
                    <a:pt x="30" y="50"/>
                  </a:lnTo>
                  <a:lnTo>
                    <a:pt x="30" y="142"/>
                  </a:lnTo>
                  <a:lnTo>
                    <a:pt x="15" y="116"/>
                  </a:lnTo>
                  <a:lnTo>
                    <a:pt x="0" y="126"/>
                  </a:lnTo>
                  <a:lnTo>
                    <a:pt x="10" y="201"/>
                  </a:lnTo>
                  <a:lnTo>
                    <a:pt x="13" y="331"/>
                  </a:lnTo>
                  <a:lnTo>
                    <a:pt x="13" y="465"/>
                  </a:lnTo>
                  <a:lnTo>
                    <a:pt x="11" y="554"/>
                  </a:lnTo>
                  <a:close/>
                </a:path>
              </a:pathLst>
            </a:custGeom>
            <a:solidFill>
              <a:srgbClr val="02C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30" name="Freeform 470"/>
            <p:cNvSpPr>
              <a:spLocks/>
            </p:cNvSpPr>
            <p:nvPr/>
          </p:nvSpPr>
          <p:spPr bwMode="auto">
            <a:xfrm>
              <a:off x="624" y="2094"/>
              <a:ext cx="1054" cy="7"/>
            </a:xfrm>
            <a:custGeom>
              <a:avLst/>
              <a:gdLst>
                <a:gd name="T0" fmla="*/ 2094 w 2109"/>
                <a:gd name="T1" fmla="*/ 8 h 15"/>
                <a:gd name="T2" fmla="*/ 2102 w 2109"/>
                <a:gd name="T3" fmla="*/ 0 h 15"/>
                <a:gd name="T4" fmla="*/ 0 w 2109"/>
                <a:gd name="T5" fmla="*/ 0 h 15"/>
                <a:gd name="T6" fmla="*/ 0 w 2109"/>
                <a:gd name="T7" fmla="*/ 15 h 15"/>
                <a:gd name="T8" fmla="*/ 2102 w 2109"/>
                <a:gd name="T9" fmla="*/ 15 h 15"/>
                <a:gd name="T10" fmla="*/ 2109 w 2109"/>
                <a:gd name="T11" fmla="*/ 8 h 15"/>
                <a:gd name="T12" fmla="*/ 2102 w 2109"/>
                <a:gd name="T13" fmla="*/ 15 h 15"/>
                <a:gd name="T14" fmla="*/ 2109 w 2109"/>
                <a:gd name="T15" fmla="*/ 15 h 15"/>
                <a:gd name="T16" fmla="*/ 2109 w 2109"/>
                <a:gd name="T17" fmla="*/ 8 h 15"/>
                <a:gd name="T18" fmla="*/ 2094 w 2109"/>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9" h="15">
                  <a:moveTo>
                    <a:pt x="2094" y="8"/>
                  </a:moveTo>
                  <a:lnTo>
                    <a:pt x="2102" y="0"/>
                  </a:lnTo>
                  <a:lnTo>
                    <a:pt x="0" y="0"/>
                  </a:lnTo>
                  <a:lnTo>
                    <a:pt x="0" y="15"/>
                  </a:lnTo>
                  <a:lnTo>
                    <a:pt x="2102" y="15"/>
                  </a:lnTo>
                  <a:lnTo>
                    <a:pt x="2109" y="8"/>
                  </a:lnTo>
                  <a:lnTo>
                    <a:pt x="2102" y="15"/>
                  </a:lnTo>
                  <a:lnTo>
                    <a:pt x="2109" y="15"/>
                  </a:lnTo>
                  <a:lnTo>
                    <a:pt x="2109" y="8"/>
                  </a:lnTo>
                  <a:lnTo>
                    <a:pt x="209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31" name="Freeform 471"/>
            <p:cNvSpPr>
              <a:spLocks/>
            </p:cNvSpPr>
            <p:nvPr/>
          </p:nvSpPr>
          <p:spPr bwMode="auto">
            <a:xfrm>
              <a:off x="1671" y="1887"/>
              <a:ext cx="8" cy="211"/>
            </a:xfrm>
            <a:custGeom>
              <a:avLst/>
              <a:gdLst>
                <a:gd name="T0" fmla="*/ 8 w 16"/>
                <a:gd name="T1" fmla="*/ 14 h 422"/>
                <a:gd name="T2" fmla="*/ 1 w 16"/>
                <a:gd name="T3" fmla="*/ 7 h 422"/>
                <a:gd name="T4" fmla="*/ 0 w 16"/>
                <a:gd name="T5" fmla="*/ 422 h 422"/>
                <a:gd name="T6" fmla="*/ 15 w 16"/>
                <a:gd name="T7" fmla="*/ 422 h 422"/>
                <a:gd name="T8" fmla="*/ 16 w 16"/>
                <a:gd name="T9" fmla="*/ 7 h 422"/>
                <a:gd name="T10" fmla="*/ 10 w 16"/>
                <a:gd name="T11" fmla="*/ 0 h 422"/>
                <a:gd name="T12" fmla="*/ 16 w 16"/>
                <a:gd name="T13" fmla="*/ 7 h 422"/>
                <a:gd name="T14" fmla="*/ 15 w 16"/>
                <a:gd name="T15" fmla="*/ 1 h 422"/>
                <a:gd name="T16" fmla="*/ 10 w 16"/>
                <a:gd name="T17" fmla="*/ 0 h 422"/>
                <a:gd name="T18" fmla="*/ 8 w 16"/>
                <a:gd name="T19" fmla="*/ 1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422">
                  <a:moveTo>
                    <a:pt x="8" y="14"/>
                  </a:moveTo>
                  <a:lnTo>
                    <a:pt x="1" y="7"/>
                  </a:lnTo>
                  <a:lnTo>
                    <a:pt x="0" y="422"/>
                  </a:lnTo>
                  <a:lnTo>
                    <a:pt x="15" y="422"/>
                  </a:lnTo>
                  <a:lnTo>
                    <a:pt x="16" y="7"/>
                  </a:lnTo>
                  <a:lnTo>
                    <a:pt x="10" y="0"/>
                  </a:lnTo>
                  <a:lnTo>
                    <a:pt x="16" y="7"/>
                  </a:lnTo>
                  <a:lnTo>
                    <a:pt x="15" y="1"/>
                  </a:lnTo>
                  <a:lnTo>
                    <a:pt x="10" y="0"/>
                  </a:lnTo>
                  <a:lnTo>
                    <a:pt x="8"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32" name="Freeform 472"/>
            <p:cNvSpPr>
              <a:spLocks/>
            </p:cNvSpPr>
            <p:nvPr/>
          </p:nvSpPr>
          <p:spPr bwMode="auto">
            <a:xfrm>
              <a:off x="1650" y="1884"/>
              <a:ext cx="26" cy="10"/>
            </a:xfrm>
            <a:custGeom>
              <a:avLst/>
              <a:gdLst>
                <a:gd name="T0" fmla="*/ 0 w 53"/>
                <a:gd name="T1" fmla="*/ 11 h 21"/>
                <a:gd name="T2" fmla="*/ 51 w 53"/>
                <a:gd name="T3" fmla="*/ 21 h 21"/>
                <a:gd name="T4" fmla="*/ 53 w 53"/>
                <a:gd name="T5" fmla="*/ 7 h 21"/>
                <a:gd name="T6" fmla="*/ 6 w 53"/>
                <a:gd name="T7" fmla="*/ 0 h 21"/>
                <a:gd name="T8" fmla="*/ 10 w 53"/>
                <a:gd name="T9" fmla="*/ 3 h 21"/>
                <a:gd name="T10" fmla="*/ 0 w 53"/>
                <a:gd name="T11" fmla="*/ 11 h 21"/>
                <a:gd name="T12" fmla="*/ 0 w 53"/>
                <a:gd name="T13" fmla="*/ 12 h 21"/>
                <a:gd name="T14" fmla="*/ 1 w 53"/>
                <a:gd name="T15" fmla="*/ 13 h 21"/>
                <a:gd name="T16" fmla="*/ 2 w 53"/>
                <a:gd name="T17" fmla="*/ 13 h 21"/>
                <a:gd name="T18" fmla="*/ 4 w 53"/>
                <a:gd name="T19" fmla="*/ 13 h 21"/>
                <a:gd name="T20" fmla="*/ 0 w 53"/>
                <a:gd name="T2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21">
                  <a:moveTo>
                    <a:pt x="0" y="11"/>
                  </a:moveTo>
                  <a:lnTo>
                    <a:pt x="51" y="21"/>
                  </a:lnTo>
                  <a:lnTo>
                    <a:pt x="53" y="7"/>
                  </a:lnTo>
                  <a:lnTo>
                    <a:pt x="6" y="0"/>
                  </a:lnTo>
                  <a:lnTo>
                    <a:pt x="10" y="3"/>
                  </a:lnTo>
                  <a:lnTo>
                    <a:pt x="0" y="11"/>
                  </a:lnTo>
                  <a:lnTo>
                    <a:pt x="0" y="12"/>
                  </a:lnTo>
                  <a:lnTo>
                    <a:pt x="1" y="13"/>
                  </a:lnTo>
                  <a:lnTo>
                    <a:pt x="2" y="13"/>
                  </a:lnTo>
                  <a:lnTo>
                    <a:pt x="4" y="13"/>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33" name="Freeform 473"/>
            <p:cNvSpPr>
              <a:spLocks/>
            </p:cNvSpPr>
            <p:nvPr/>
          </p:nvSpPr>
          <p:spPr bwMode="auto">
            <a:xfrm>
              <a:off x="1643" y="1876"/>
              <a:ext cx="12" cy="13"/>
            </a:xfrm>
            <a:custGeom>
              <a:avLst/>
              <a:gdLst>
                <a:gd name="T0" fmla="*/ 1 w 24"/>
                <a:gd name="T1" fmla="*/ 10 h 27"/>
                <a:gd name="T2" fmla="*/ 0 w 24"/>
                <a:gd name="T3" fmla="*/ 9 h 27"/>
                <a:gd name="T4" fmla="*/ 14 w 24"/>
                <a:gd name="T5" fmla="*/ 27 h 27"/>
                <a:gd name="T6" fmla="*/ 24 w 24"/>
                <a:gd name="T7" fmla="*/ 19 h 27"/>
                <a:gd name="T8" fmla="*/ 21 w 24"/>
                <a:gd name="T9" fmla="*/ 14 h 27"/>
                <a:gd name="T10" fmla="*/ 18 w 24"/>
                <a:gd name="T11" fmla="*/ 9 h 27"/>
                <a:gd name="T12" fmla="*/ 14 w 24"/>
                <a:gd name="T13" fmla="*/ 5 h 27"/>
                <a:gd name="T14" fmla="*/ 11 w 24"/>
                <a:gd name="T15" fmla="*/ 0 h 27"/>
                <a:gd name="T16" fmla="*/ 12 w 24"/>
                <a:gd name="T17" fmla="*/ 1 h 27"/>
                <a:gd name="T18" fmla="*/ 11 w 24"/>
                <a:gd name="T19" fmla="*/ 0 h 27"/>
                <a:gd name="T20" fmla="*/ 1 w 24"/>
                <a:gd name="T21"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7">
                  <a:moveTo>
                    <a:pt x="1" y="10"/>
                  </a:moveTo>
                  <a:lnTo>
                    <a:pt x="0" y="9"/>
                  </a:lnTo>
                  <a:lnTo>
                    <a:pt x="14" y="27"/>
                  </a:lnTo>
                  <a:lnTo>
                    <a:pt x="24" y="19"/>
                  </a:lnTo>
                  <a:lnTo>
                    <a:pt x="21" y="14"/>
                  </a:lnTo>
                  <a:lnTo>
                    <a:pt x="18" y="9"/>
                  </a:lnTo>
                  <a:lnTo>
                    <a:pt x="14" y="5"/>
                  </a:lnTo>
                  <a:lnTo>
                    <a:pt x="11" y="0"/>
                  </a:lnTo>
                  <a:lnTo>
                    <a:pt x="12" y="1"/>
                  </a:lnTo>
                  <a:lnTo>
                    <a:pt x="11" y="0"/>
                  </a:lnTo>
                  <a:lnTo>
                    <a:pt x="1"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34" name="Freeform 474"/>
            <p:cNvSpPr>
              <a:spLocks/>
            </p:cNvSpPr>
            <p:nvPr/>
          </p:nvSpPr>
          <p:spPr bwMode="auto">
            <a:xfrm>
              <a:off x="1637" y="1867"/>
              <a:ext cx="11" cy="14"/>
            </a:xfrm>
            <a:custGeom>
              <a:avLst/>
              <a:gdLst>
                <a:gd name="T0" fmla="*/ 8 w 21"/>
                <a:gd name="T1" fmla="*/ 16 h 26"/>
                <a:gd name="T2" fmla="*/ 0 w 21"/>
                <a:gd name="T3" fmla="*/ 16 h 26"/>
                <a:gd name="T4" fmla="*/ 11 w 21"/>
                <a:gd name="T5" fmla="*/ 26 h 26"/>
                <a:gd name="T6" fmla="*/ 21 w 21"/>
                <a:gd name="T7" fmla="*/ 16 h 26"/>
                <a:gd name="T8" fmla="*/ 8 w 21"/>
                <a:gd name="T9" fmla="*/ 5 h 26"/>
                <a:gd name="T10" fmla="*/ 0 w 21"/>
                <a:gd name="T11" fmla="*/ 5 h 26"/>
                <a:gd name="T12" fmla="*/ 8 w 21"/>
                <a:gd name="T13" fmla="*/ 5 h 26"/>
                <a:gd name="T14" fmla="*/ 5 w 21"/>
                <a:gd name="T15" fmla="*/ 0 h 26"/>
                <a:gd name="T16" fmla="*/ 0 w 21"/>
                <a:gd name="T17" fmla="*/ 5 h 26"/>
                <a:gd name="T18" fmla="*/ 8 w 21"/>
                <a:gd name="T19"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6">
                  <a:moveTo>
                    <a:pt x="8" y="16"/>
                  </a:moveTo>
                  <a:lnTo>
                    <a:pt x="0" y="16"/>
                  </a:lnTo>
                  <a:lnTo>
                    <a:pt x="11" y="26"/>
                  </a:lnTo>
                  <a:lnTo>
                    <a:pt x="21" y="16"/>
                  </a:lnTo>
                  <a:lnTo>
                    <a:pt x="8" y="5"/>
                  </a:lnTo>
                  <a:lnTo>
                    <a:pt x="0" y="5"/>
                  </a:lnTo>
                  <a:lnTo>
                    <a:pt x="8" y="5"/>
                  </a:lnTo>
                  <a:lnTo>
                    <a:pt x="5" y="0"/>
                  </a:lnTo>
                  <a:lnTo>
                    <a:pt x="0" y="5"/>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35" name="Freeform 475"/>
            <p:cNvSpPr>
              <a:spLocks/>
            </p:cNvSpPr>
            <p:nvPr/>
          </p:nvSpPr>
          <p:spPr bwMode="auto">
            <a:xfrm>
              <a:off x="1617" y="1870"/>
              <a:ext cx="24" cy="25"/>
            </a:xfrm>
            <a:custGeom>
              <a:avLst/>
              <a:gdLst>
                <a:gd name="T0" fmla="*/ 4 w 48"/>
                <a:gd name="T1" fmla="*/ 30 h 49"/>
                <a:gd name="T2" fmla="*/ 15 w 48"/>
                <a:gd name="T3" fmla="*/ 36 h 49"/>
                <a:gd name="T4" fmla="*/ 48 w 48"/>
                <a:gd name="T5" fmla="*/ 11 h 49"/>
                <a:gd name="T6" fmla="*/ 40 w 48"/>
                <a:gd name="T7" fmla="*/ 0 h 49"/>
                <a:gd name="T8" fmla="*/ 7 w 48"/>
                <a:gd name="T9" fmla="*/ 26 h 49"/>
                <a:gd name="T10" fmla="*/ 17 w 48"/>
                <a:gd name="T11" fmla="*/ 32 h 49"/>
                <a:gd name="T12" fmla="*/ 4 w 48"/>
                <a:gd name="T13" fmla="*/ 30 h 49"/>
                <a:gd name="T14" fmla="*/ 0 w 48"/>
                <a:gd name="T15" fmla="*/ 49 h 49"/>
                <a:gd name="T16" fmla="*/ 15 w 48"/>
                <a:gd name="T17" fmla="*/ 36 h 49"/>
                <a:gd name="T18" fmla="*/ 4 w 48"/>
                <a:gd name="T19" fmla="*/ 3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9">
                  <a:moveTo>
                    <a:pt x="4" y="30"/>
                  </a:moveTo>
                  <a:lnTo>
                    <a:pt x="15" y="36"/>
                  </a:lnTo>
                  <a:lnTo>
                    <a:pt x="48" y="11"/>
                  </a:lnTo>
                  <a:lnTo>
                    <a:pt x="40" y="0"/>
                  </a:lnTo>
                  <a:lnTo>
                    <a:pt x="7" y="26"/>
                  </a:lnTo>
                  <a:lnTo>
                    <a:pt x="17" y="32"/>
                  </a:lnTo>
                  <a:lnTo>
                    <a:pt x="4" y="30"/>
                  </a:lnTo>
                  <a:lnTo>
                    <a:pt x="0" y="49"/>
                  </a:lnTo>
                  <a:lnTo>
                    <a:pt x="15" y="36"/>
                  </a:lnTo>
                  <a:lnTo>
                    <a:pt x="4"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36" name="Freeform 476"/>
            <p:cNvSpPr>
              <a:spLocks/>
            </p:cNvSpPr>
            <p:nvPr/>
          </p:nvSpPr>
          <p:spPr bwMode="auto">
            <a:xfrm>
              <a:off x="1620" y="1866"/>
              <a:ext cx="11" cy="20"/>
            </a:xfrm>
            <a:custGeom>
              <a:avLst/>
              <a:gdLst>
                <a:gd name="T0" fmla="*/ 13 w 23"/>
                <a:gd name="T1" fmla="*/ 12 h 40"/>
                <a:gd name="T2" fmla="*/ 8 w 23"/>
                <a:gd name="T3" fmla="*/ 4 h 40"/>
                <a:gd name="T4" fmla="*/ 0 w 23"/>
                <a:gd name="T5" fmla="*/ 38 h 40"/>
                <a:gd name="T6" fmla="*/ 13 w 23"/>
                <a:gd name="T7" fmla="*/ 40 h 40"/>
                <a:gd name="T8" fmla="*/ 21 w 23"/>
                <a:gd name="T9" fmla="*/ 6 h 40"/>
                <a:gd name="T10" fmla="*/ 15 w 23"/>
                <a:gd name="T11" fmla="*/ 0 h 40"/>
                <a:gd name="T12" fmla="*/ 21 w 23"/>
                <a:gd name="T13" fmla="*/ 6 h 40"/>
                <a:gd name="T14" fmla="*/ 23 w 23"/>
                <a:gd name="T15" fmla="*/ 1 h 40"/>
                <a:gd name="T16" fmla="*/ 15 w 23"/>
                <a:gd name="T17" fmla="*/ 0 h 40"/>
                <a:gd name="T18" fmla="*/ 13 w 23"/>
                <a:gd name="T19"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40">
                  <a:moveTo>
                    <a:pt x="13" y="12"/>
                  </a:moveTo>
                  <a:lnTo>
                    <a:pt x="8" y="4"/>
                  </a:lnTo>
                  <a:lnTo>
                    <a:pt x="0" y="38"/>
                  </a:lnTo>
                  <a:lnTo>
                    <a:pt x="13" y="40"/>
                  </a:lnTo>
                  <a:lnTo>
                    <a:pt x="21" y="6"/>
                  </a:lnTo>
                  <a:lnTo>
                    <a:pt x="15" y="0"/>
                  </a:lnTo>
                  <a:lnTo>
                    <a:pt x="21" y="6"/>
                  </a:lnTo>
                  <a:lnTo>
                    <a:pt x="23" y="1"/>
                  </a:lnTo>
                  <a:lnTo>
                    <a:pt x="15" y="0"/>
                  </a:lnTo>
                  <a:lnTo>
                    <a:pt x="1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37" name="Freeform 477"/>
            <p:cNvSpPr>
              <a:spLocks/>
            </p:cNvSpPr>
            <p:nvPr/>
          </p:nvSpPr>
          <p:spPr bwMode="auto">
            <a:xfrm>
              <a:off x="1614" y="1862"/>
              <a:ext cx="13" cy="10"/>
            </a:xfrm>
            <a:custGeom>
              <a:avLst/>
              <a:gdLst>
                <a:gd name="T0" fmla="*/ 12 w 26"/>
                <a:gd name="T1" fmla="*/ 10 h 19"/>
                <a:gd name="T2" fmla="*/ 4 w 26"/>
                <a:gd name="T3" fmla="*/ 15 h 19"/>
                <a:gd name="T4" fmla="*/ 24 w 26"/>
                <a:gd name="T5" fmla="*/ 19 h 19"/>
                <a:gd name="T6" fmla="*/ 26 w 26"/>
                <a:gd name="T7" fmla="*/ 7 h 19"/>
                <a:gd name="T8" fmla="*/ 7 w 26"/>
                <a:gd name="T9" fmla="*/ 2 h 19"/>
                <a:gd name="T10" fmla="*/ 0 w 26"/>
                <a:gd name="T11" fmla="*/ 7 h 19"/>
                <a:gd name="T12" fmla="*/ 7 w 26"/>
                <a:gd name="T13" fmla="*/ 2 h 19"/>
                <a:gd name="T14" fmla="*/ 1 w 26"/>
                <a:gd name="T15" fmla="*/ 0 h 19"/>
                <a:gd name="T16" fmla="*/ 0 w 26"/>
                <a:gd name="T17" fmla="*/ 7 h 19"/>
                <a:gd name="T18" fmla="*/ 12 w 26"/>
                <a:gd name="T1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9">
                  <a:moveTo>
                    <a:pt x="12" y="10"/>
                  </a:moveTo>
                  <a:lnTo>
                    <a:pt x="4" y="15"/>
                  </a:lnTo>
                  <a:lnTo>
                    <a:pt x="24" y="19"/>
                  </a:lnTo>
                  <a:lnTo>
                    <a:pt x="26" y="7"/>
                  </a:lnTo>
                  <a:lnTo>
                    <a:pt x="7" y="2"/>
                  </a:lnTo>
                  <a:lnTo>
                    <a:pt x="0" y="7"/>
                  </a:lnTo>
                  <a:lnTo>
                    <a:pt x="7" y="2"/>
                  </a:lnTo>
                  <a:lnTo>
                    <a:pt x="1" y="0"/>
                  </a:lnTo>
                  <a:lnTo>
                    <a:pt x="0" y="7"/>
                  </a:lnTo>
                  <a:lnTo>
                    <a:pt x="1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38" name="Freeform 478"/>
            <p:cNvSpPr>
              <a:spLocks/>
            </p:cNvSpPr>
            <p:nvPr/>
          </p:nvSpPr>
          <p:spPr bwMode="auto">
            <a:xfrm>
              <a:off x="1603" y="1866"/>
              <a:ext cx="17" cy="44"/>
            </a:xfrm>
            <a:custGeom>
              <a:avLst/>
              <a:gdLst>
                <a:gd name="T0" fmla="*/ 0 w 34"/>
                <a:gd name="T1" fmla="*/ 57 h 88"/>
                <a:gd name="T2" fmla="*/ 12 w 34"/>
                <a:gd name="T3" fmla="*/ 59 h 88"/>
                <a:gd name="T4" fmla="*/ 34 w 34"/>
                <a:gd name="T5" fmla="*/ 3 h 88"/>
                <a:gd name="T6" fmla="*/ 22 w 34"/>
                <a:gd name="T7" fmla="*/ 0 h 88"/>
                <a:gd name="T8" fmla="*/ 0 w 34"/>
                <a:gd name="T9" fmla="*/ 56 h 88"/>
                <a:gd name="T10" fmla="*/ 12 w 34"/>
                <a:gd name="T11" fmla="*/ 57 h 88"/>
                <a:gd name="T12" fmla="*/ 0 w 34"/>
                <a:gd name="T13" fmla="*/ 57 h 88"/>
                <a:gd name="T14" fmla="*/ 3 w 34"/>
                <a:gd name="T15" fmla="*/ 88 h 88"/>
                <a:gd name="T16" fmla="*/ 12 w 34"/>
                <a:gd name="T17" fmla="*/ 59 h 88"/>
                <a:gd name="T18" fmla="*/ 0 w 34"/>
                <a:gd name="T19" fmla="*/ 5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88">
                  <a:moveTo>
                    <a:pt x="0" y="57"/>
                  </a:moveTo>
                  <a:lnTo>
                    <a:pt x="12" y="59"/>
                  </a:lnTo>
                  <a:lnTo>
                    <a:pt x="34" y="3"/>
                  </a:lnTo>
                  <a:lnTo>
                    <a:pt x="22" y="0"/>
                  </a:lnTo>
                  <a:lnTo>
                    <a:pt x="0" y="56"/>
                  </a:lnTo>
                  <a:lnTo>
                    <a:pt x="12" y="57"/>
                  </a:lnTo>
                  <a:lnTo>
                    <a:pt x="0" y="57"/>
                  </a:lnTo>
                  <a:lnTo>
                    <a:pt x="3" y="88"/>
                  </a:lnTo>
                  <a:lnTo>
                    <a:pt x="12" y="59"/>
                  </a:lnTo>
                  <a:lnTo>
                    <a:pt x="0"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39" name="Freeform 479"/>
            <p:cNvSpPr>
              <a:spLocks/>
            </p:cNvSpPr>
            <p:nvPr/>
          </p:nvSpPr>
          <p:spPr bwMode="auto">
            <a:xfrm>
              <a:off x="1601" y="1873"/>
              <a:ext cx="8" cy="22"/>
            </a:xfrm>
            <a:custGeom>
              <a:avLst/>
              <a:gdLst>
                <a:gd name="T0" fmla="*/ 5 w 17"/>
                <a:gd name="T1" fmla="*/ 13 h 43"/>
                <a:gd name="T2" fmla="*/ 0 w 17"/>
                <a:gd name="T3" fmla="*/ 6 h 43"/>
                <a:gd name="T4" fmla="*/ 5 w 17"/>
                <a:gd name="T5" fmla="*/ 43 h 43"/>
                <a:gd name="T6" fmla="*/ 17 w 17"/>
                <a:gd name="T7" fmla="*/ 43 h 43"/>
                <a:gd name="T8" fmla="*/ 16 w 17"/>
                <a:gd name="T9" fmla="*/ 34 h 43"/>
                <a:gd name="T10" fmla="*/ 15 w 17"/>
                <a:gd name="T11" fmla="*/ 20 h 43"/>
                <a:gd name="T12" fmla="*/ 13 w 17"/>
                <a:gd name="T13" fmla="*/ 7 h 43"/>
                <a:gd name="T14" fmla="*/ 9 w 17"/>
                <a:gd name="T15" fmla="*/ 0 h 43"/>
                <a:gd name="T16" fmla="*/ 13 w 17"/>
                <a:gd name="T17" fmla="*/ 6 h 43"/>
                <a:gd name="T18" fmla="*/ 13 w 17"/>
                <a:gd name="T19" fmla="*/ 3 h 43"/>
                <a:gd name="T20" fmla="*/ 9 w 17"/>
                <a:gd name="T21" fmla="*/ 0 h 43"/>
                <a:gd name="T22" fmla="*/ 5 w 17"/>
                <a:gd name="T23"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43">
                  <a:moveTo>
                    <a:pt x="5" y="13"/>
                  </a:moveTo>
                  <a:lnTo>
                    <a:pt x="0" y="6"/>
                  </a:lnTo>
                  <a:lnTo>
                    <a:pt x="5" y="43"/>
                  </a:lnTo>
                  <a:lnTo>
                    <a:pt x="17" y="43"/>
                  </a:lnTo>
                  <a:lnTo>
                    <a:pt x="16" y="34"/>
                  </a:lnTo>
                  <a:lnTo>
                    <a:pt x="15" y="20"/>
                  </a:lnTo>
                  <a:lnTo>
                    <a:pt x="13" y="7"/>
                  </a:lnTo>
                  <a:lnTo>
                    <a:pt x="9" y="0"/>
                  </a:lnTo>
                  <a:lnTo>
                    <a:pt x="13" y="6"/>
                  </a:lnTo>
                  <a:lnTo>
                    <a:pt x="13" y="3"/>
                  </a:lnTo>
                  <a:lnTo>
                    <a:pt x="9" y="0"/>
                  </a:lnTo>
                  <a:lnTo>
                    <a:pt x="5"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40" name="Freeform 480"/>
            <p:cNvSpPr>
              <a:spLocks/>
            </p:cNvSpPr>
            <p:nvPr/>
          </p:nvSpPr>
          <p:spPr bwMode="auto">
            <a:xfrm>
              <a:off x="1590" y="1867"/>
              <a:ext cx="15" cy="13"/>
            </a:xfrm>
            <a:custGeom>
              <a:avLst/>
              <a:gdLst>
                <a:gd name="T0" fmla="*/ 15 w 30"/>
                <a:gd name="T1" fmla="*/ 11 h 25"/>
                <a:gd name="T2" fmla="*/ 7 w 30"/>
                <a:gd name="T3" fmla="*/ 18 h 25"/>
                <a:gd name="T4" fmla="*/ 26 w 30"/>
                <a:gd name="T5" fmla="*/ 25 h 25"/>
                <a:gd name="T6" fmla="*/ 30 w 30"/>
                <a:gd name="T7" fmla="*/ 12 h 25"/>
                <a:gd name="T8" fmla="*/ 12 w 30"/>
                <a:gd name="T9" fmla="*/ 4 h 25"/>
                <a:gd name="T10" fmla="*/ 3 w 30"/>
                <a:gd name="T11" fmla="*/ 11 h 25"/>
                <a:gd name="T12" fmla="*/ 12 w 30"/>
                <a:gd name="T13" fmla="*/ 4 h 25"/>
                <a:gd name="T14" fmla="*/ 0 w 30"/>
                <a:gd name="T15" fmla="*/ 0 h 25"/>
                <a:gd name="T16" fmla="*/ 3 w 30"/>
                <a:gd name="T17" fmla="*/ 11 h 25"/>
                <a:gd name="T18" fmla="*/ 15 w 30"/>
                <a:gd name="T19"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5">
                  <a:moveTo>
                    <a:pt x="15" y="11"/>
                  </a:moveTo>
                  <a:lnTo>
                    <a:pt x="7" y="18"/>
                  </a:lnTo>
                  <a:lnTo>
                    <a:pt x="26" y="25"/>
                  </a:lnTo>
                  <a:lnTo>
                    <a:pt x="30" y="12"/>
                  </a:lnTo>
                  <a:lnTo>
                    <a:pt x="12" y="4"/>
                  </a:lnTo>
                  <a:lnTo>
                    <a:pt x="3" y="11"/>
                  </a:lnTo>
                  <a:lnTo>
                    <a:pt x="12" y="4"/>
                  </a:lnTo>
                  <a:lnTo>
                    <a:pt x="0" y="0"/>
                  </a:lnTo>
                  <a:lnTo>
                    <a:pt x="3" y="11"/>
                  </a:lnTo>
                  <a:lnTo>
                    <a:pt x="1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41" name="Freeform 481"/>
            <p:cNvSpPr>
              <a:spLocks/>
            </p:cNvSpPr>
            <p:nvPr/>
          </p:nvSpPr>
          <p:spPr bwMode="auto">
            <a:xfrm>
              <a:off x="1591" y="1873"/>
              <a:ext cx="12" cy="40"/>
            </a:xfrm>
            <a:custGeom>
              <a:avLst/>
              <a:gdLst>
                <a:gd name="T0" fmla="*/ 9 w 24"/>
                <a:gd name="T1" fmla="*/ 64 h 81"/>
                <a:gd name="T2" fmla="*/ 20 w 24"/>
                <a:gd name="T3" fmla="*/ 60 h 81"/>
                <a:gd name="T4" fmla="*/ 12 w 24"/>
                <a:gd name="T5" fmla="*/ 0 h 81"/>
                <a:gd name="T6" fmla="*/ 0 w 24"/>
                <a:gd name="T7" fmla="*/ 0 h 81"/>
                <a:gd name="T8" fmla="*/ 8 w 24"/>
                <a:gd name="T9" fmla="*/ 60 h 81"/>
                <a:gd name="T10" fmla="*/ 19 w 24"/>
                <a:gd name="T11" fmla="*/ 56 h 81"/>
                <a:gd name="T12" fmla="*/ 9 w 24"/>
                <a:gd name="T13" fmla="*/ 64 h 81"/>
                <a:gd name="T14" fmla="*/ 24 w 24"/>
                <a:gd name="T15" fmla="*/ 81 h 81"/>
                <a:gd name="T16" fmla="*/ 20 w 24"/>
                <a:gd name="T17" fmla="*/ 60 h 81"/>
                <a:gd name="T18" fmla="*/ 9 w 24"/>
                <a:gd name="T19" fmla="*/ 6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81">
                  <a:moveTo>
                    <a:pt x="9" y="64"/>
                  </a:moveTo>
                  <a:lnTo>
                    <a:pt x="20" y="60"/>
                  </a:lnTo>
                  <a:lnTo>
                    <a:pt x="12" y="0"/>
                  </a:lnTo>
                  <a:lnTo>
                    <a:pt x="0" y="0"/>
                  </a:lnTo>
                  <a:lnTo>
                    <a:pt x="8" y="60"/>
                  </a:lnTo>
                  <a:lnTo>
                    <a:pt x="19" y="56"/>
                  </a:lnTo>
                  <a:lnTo>
                    <a:pt x="9" y="64"/>
                  </a:lnTo>
                  <a:lnTo>
                    <a:pt x="24" y="81"/>
                  </a:lnTo>
                  <a:lnTo>
                    <a:pt x="20" y="60"/>
                  </a:lnTo>
                  <a:lnTo>
                    <a:pt x="9" y="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42" name="Freeform 482"/>
            <p:cNvSpPr>
              <a:spLocks/>
            </p:cNvSpPr>
            <p:nvPr/>
          </p:nvSpPr>
          <p:spPr bwMode="auto">
            <a:xfrm>
              <a:off x="1588" y="1888"/>
              <a:ext cx="13" cy="16"/>
            </a:xfrm>
            <a:custGeom>
              <a:avLst/>
              <a:gdLst>
                <a:gd name="T0" fmla="*/ 13 w 26"/>
                <a:gd name="T1" fmla="*/ 15 h 33"/>
                <a:gd name="T2" fmla="*/ 0 w 26"/>
                <a:gd name="T3" fmla="*/ 17 h 33"/>
                <a:gd name="T4" fmla="*/ 16 w 26"/>
                <a:gd name="T5" fmla="*/ 33 h 33"/>
                <a:gd name="T6" fmla="*/ 26 w 26"/>
                <a:gd name="T7" fmla="*/ 25 h 33"/>
                <a:gd name="T8" fmla="*/ 11 w 26"/>
                <a:gd name="T9" fmla="*/ 8 h 33"/>
                <a:gd name="T10" fmla="*/ 0 w 26"/>
                <a:gd name="T11" fmla="*/ 10 h 33"/>
                <a:gd name="T12" fmla="*/ 11 w 26"/>
                <a:gd name="T13" fmla="*/ 8 h 33"/>
                <a:gd name="T14" fmla="*/ 4 w 26"/>
                <a:gd name="T15" fmla="*/ 0 h 33"/>
                <a:gd name="T16" fmla="*/ 0 w 26"/>
                <a:gd name="T17" fmla="*/ 10 h 33"/>
                <a:gd name="T18" fmla="*/ 13 w 26"/>
                <a:gd name="T19" fmla="*/ 1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3">
                  <a:moveTo>
                    <a:pt x="13" y="15"/>
                  </a:moveTo>
                  <a:lnTo>
                    <a:pt x="0" y="17"/>
                  </a:lnTo>
                  <a:lnTo>
                    <a:pt x="16" y="33"/>
                  </a:lnTo>
                  <a:lnTo>
                    <a:pt x="26" y="25"/>
                  </a:lnTo>
                  <a:lnTo>
                    <a:pt x="11" y="8"/>
                  </a:lnTo>
                  <a:lnTo>
                    <a:pt x="0" y="10"/>
                  </a:lnTo>
                  <a:lnTo>
                    <a:pt x="11" y="8"/>
                  </a:lnTo>
                  <a:lnTo>
                    <a:pt x="4" y="0"/>
                  </a:lnTo>
                  <a:lnTo>
                    <a:pt x="0" y="10"/>
                  </a:lnTo>
                  <a:lnTo>
                    <a:pt x="13"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43" name="Freeform 483"/>
            <p:cNvSpPr>
              <a:spLocks/>
            </p:cNvSpPr>
            <p:nvPr/>
          </p:nvSpPr>
          <p:spPr bwMode="auto">
            <a:xfrm>
              <a:off x="1576" y="1893"/>
              <a:ext cx="18" cy="25"/>
            </a:xfrm>
            <a:custGeom>
              <a:avLst/>
              <a:gdLst>
                <a:gd name="T0" fmla="*/ 6 w 36"/>
                <a:gd name="T1" fmla="*/ 49 h 50"/>
                <a:gd name="T2" fmla="*/ 12 w 36"/>
                <a:gd name="T3" fmla="*/ 46 h 50"/>
                <a:gd name="T4" fmla="*/ 36 w 36"/>
                <a:gd name="T5" fmla="*/ 5 h 50"/>
                <a:gd name="T6" fmla="*/ 23 w 36"/>
                <a:gd name="T7" fmla="*/ 0 h 50"/>
                <a:gd name="T8" fmla="*/ 0 w 36"/>
                <a:gd name="T9" fmla="*/ 39 h 50"/>
                <a:gd name="T10" fmla="*/ 6 w 36"/>
                <a:gd name="T11" fmla="*/ 36 h 50"/>
                <a:gd name="T12" fmla="*/ 6 w 36"/>
                <a:gd name="T13" fmla="*/ 49 h 50"/>
                <a:gd name="T14" fmla="*/ 9 w 36"/>
                <a:gd name="T15" fmla="*/ 50 h 50"/>
                <a:gd name="T16" fmla="*/ 12 w 36"/>
                <a:gd name="T17" fmla="*/ 46 h 50"/>
                <a:gd name="T18" fmla="*/ 6 w 36"/>
                <a:gd name="T19"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50">
                  <a:moveTo>
                    <a:pt x="6" y="49"/>
                  </a:moveTo>
                  <a:lnTo>
                    <a:pt x="12" y="46"/>
                  </a:lnTo>
                  <a:lnTo>
                    <a:pt x="36" y="5"/>
                  </a:lnTo>
                  <a:lnTo>
                    <a:pt x="23" y="0"/>
                  </a:lnTo>
                  <a:lnTo>
                    <a:pt x="0" y="39"/>
                  </a:lnTo>
                  <a:lnTo>
                    <a:pt x="6" y="36"/>
                  </a:lnTo>
                  <a:lnTo>
                    <a:pt x="6" y="49"/>
                  </a:lnTo>
                  <a:lnTo>
                    <a:pt x="9" y="50"/>
                  </a:lnTo>
                  <a:lnTo>
                    <a:pt x="12" y="46"/>
                  </a:lnTo>
                  <a:lnTo>
                    <a:pt x="6"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44" name="Freeform 484"/>
            <p:cNvSpPr>
              <a:spLocks/>
            </p:cNvSpPr>
            <p:nvPr/>
          </p:nvSpPr>
          <p:spPr bwMode="auto">
            <a:xfrm>
              <a:off x="765" y="1863"/>
              <a:ext cx="814" cy="55"/>
            </a:xfrm>
            <a:custGeom>
              <a:avLst/>
              <a:gdLst>
                <a:gd name="T0" fmla="*/ 0 w 1628"/>
                <a:gd name="T1" fmla="*/ 13 h 108"/>
                <a:gd name="T2" fmla="*/ 2 w 1628"/>
                <a:gd name="T3" fmla="*/ 13 h 108"/>
                <a:gd name="T4" fmla="*/ 1628 w 1628"/>
                <a:gd name="T5" fmla="*/ 108 h 108"/>
                <a:gd name="T6" fmla="*/ 1628 w 1628"/>
                <a:gd name="T7" fmla="*/ 95 h 108"/>
                <a:gd name="T8" fmla="*/ 2 w 1628"/>
                <a:gd name="T9" fmla="*/ 0 h 108"/>
                <a:gd name="T10" fmla="*/ 5 w 1628"/>
                <a:gd name="T11" fmla="*/ 0 h 108"/>
                <a:gd name="T12" fmla="*/ 0 w 1628"/>
                <a:gd name="T13" fmla="*/ 13 h 108"/>
                <a:gd name="T14" fmla="*/ 2 w 1628"/>
                <a:gd name="T15" fmla="*/ 13 h 108"/>
                <a:gd name="T16" fmla="*/ 0 w 1628"/>
                <a:gd name="T17" fmla="*/ 1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8" h="108">
                  <a:moveTo>
                    <a:pt x="0" y="13"/>
                  </a:moveTo>
                  <a:lnTo>
                    <a:pt x="2" y="13"/>
                  </a:lnTo>
                  <a:lnTo>
                    <a:pt x="1628" y="108"/>
                  </a:lnTo>
                  <a:lnTo>
                    <a:pt x="1628" y="95"/>
                  </a:lnTo>
                  <a:lnTo>
                    <a:pt x="2" y="0"/>
                  </a:lnTo>
                  <a:lnTo>
                    <a:pt x="5" y="0"/>
                  </a:lnTo>
                  <a:lnTo>
                    <a:pt x="0" y="13"/>
                  </a:lnTo>
                  <a:lnTo>
                    <a:pt x="2" y="13"/>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45" name="Freeform 485"/>
            <p:cNvSpPr>
              <a:spLocks/>
            </p:cNvSpPr>
            <p:nvPr/>
          </p:nvSpPr>
          <p:spPr bwMode="auto">
            <a:xfrm>
              <a:off x="683" y="1817"/>
              <a:ext cx="85" cy="53"/>
            </a:xfrm>
            <a:custGeom>
              <a:avLst/>
              <a:gdLst>
                <a:gd name="T0" fmla="*/ 6 w 170"/>
                <a:gd name="T1" fmla="*/ 13 h 106"/>
                <a:gd name="T2" fmla="*/ 0 w 170"/>
                <a:gd name="T3" fmla="*/ 13 h 106"/>
                <a:gd name="T4" fmla="*/ 165 w 170"/>
                <a:gd name="T5" fmla="*/ 106 h 106"/>
                <a:gd name="T6" fmla="*/ 170 w 170"/>
                <a:gd name="T7" fmla="*/ 93 h 106"/>
                <a:gd name="T8" fmla="*/ 158 w 170"/>
                <a:gd name="T9" fmla="*/ 85 h 106"/>
                <a:gd name="T10" fmla="*/ 136 w 170"/>
                <a:gd name="T11" fmla="*/ 73 h 106"/>
                <a:gd name="T12" fmla="*/ 111 w 170"/>
                <a:gd name="T13" fmla="*/ 58 h 106"/>
                <a:gd name="T14" fmla="*/ 82 w 170"/>
                <a:gd name="T15" fmla="*/ 42 h 106"/>
                <a:gd name="T16" fmla="*/ 54 w 170"/>
                <a:gd name="T17" fmla="*/ 26 h 106"/>
                <a:gd name="T18" fmla="*/ 30 w 170"/>
                <a:gd name="T19" fmla="*/ 13 h 106"/>
                <a:gd name="T20" fmla="*/ 10 w 170"/>
                <a:gd name="T21" fmla="*/ 4 h 106"/>
                <a:gd name="T22" fmla="*/ 1 w 170"/>
                <a:gd name="T23" fmla="*/ 1 h 106"/>
                <a:gd name="T24" fmla="*/ 6 w 170"/>
                <a:gd name="T25" fmla="*/ 1 h 106"/>
                <a:gd name="T26" fmla="*/ 5 w 170"/>
                <a:gd name="T27" fmla="*/ 0 h 106"/>
                <a:gd name="T28" fmla="*/ 3 w 170"/>
                <a:gd name="T29" fmla="*/ 0 h 106"/>
                <a:gd name="T30" fmla="*/ 2 w 170"/>
                <a:gd name="T31" fmla="*/ 0 h 106"/>
                <a:gd name="T32" fmla="*/ 1 w 170"/>
                <a:gd name="T33" fmla="*/ 1 h 106"/>
                <a:gd name="T34" fmla="*/ 6 w 170"/>
                <a:gd name="T35" fmla="*/ 1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 h="106">
                  <a:moveTo>
                    <a:pt x="6" y="13"/>
                  </a:moveTo>
                  <a:lnTo>
                    <a:pt x="0" y="13"/>
                  </a:lnTo>
                  <a:lnTo>
                    <a:pt x="165" y="106"/>
                  </a:lnTo>
                  <a:lnTo>
                    <a:pt x="170" y="93"/>
                  </a:lnTo>
                  <a:lnTo>
                    <a:pt x="158" y="85"/>
                  </a:lnTo>
                  <a:lnTo>
                    <a:pt x="136" y="73"/>
                  </a:lnTo>
                  <a:lnTo>
                    <a:pt x="111" y="58"/>
                  </a:lnTo>
                  <a:lnTo>
                    <a:pt x="82" y="42"/>
                  </a:lnTo>
                  <a:lnTo>
                    <a:pt x="54" y="26"/>
                  </a:lnTo>
                  <a:lnTo>
                    <a:pt x="30" y="13"/>
                  </a:lnTo>
                  <a:lnTo>
                    <a:pt x="10" y="4"/>
                  </a:lnTo>
                  <a:lnTo>
                    <a:pt x="1" y="1"/>
                  </a:lnTo>
                  <a:lnTo>
                    <a:pt x="6" y="1"/>
                  </a:lnTo>
                  <a:lnTo>
                    <a:pt x="5" y="0"/>
                  </a:lnTo>
                  <a:lnTo>
                    <a:pt x="3" y="0"/>
                  </a:lnTo>
                  <a:lnTo>
                    <a:pt x="2" y="0"/>
                  </a:lnTo>
                  <a:lnTo>
                    <a:pt x="1" y="1"/>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46" name="Freeform 486"/>
            <p:cNvSpPr>
              <a:spLocks/>
            </p:cNvSpPr>
            <p:nvPr/>
          </p:nvSpPr>
          <p:spPr bwMode="auto">
            <a:xfrm>
              <a:off x="673" y="1817"/>
              <a:ext cx="13" cy="12"/>
            </a:xfrm>
            <a:custGeom>
              <a:avLst/>
              <a:gdLst>
                <a:gd name="T0" fmla="*/ 0 w 27"/>
                <a:gd name="T1" fmla="*/ 22 h 23"/>
                <a:gd name="T2" fmla="*/ 5 w 27"/>
                <a:gd name="T3" fmla="*/ 20 h 23"/>
                <a:gd name="T4" fmla="*/ 13 w 27"/>
                <a:gd name="T5" fmla="*/ 18 h 23"/>
                <a:gd name="T6" fmla="*/ 21 w 27"/>
                <a:gd name="T7" fmla="*/ 15 h 23"/>
                <a:gd name="T8" fmla="*/ 27 w 27"/>
                <a:gd name="T9" fmla="*/ 12 h 23"/>
                <a:gd name="T10" fmla="*/ 22 w 27"/>
                <a:gd name="T11" fmla="*/ 0 h 23"/>
                <a:gd name="T12" fmla="*/ 0 w 27"/>
                <a:gd name="T13" fmla="*/ 9 h 23"/>
                <a:gd name="T14" fmla="*/ 5 w 27"/>
                <a:gd name="T15" fmla="*/ 9 h 23"/>
                <a:gd name="T16" fmla="*/ 0 w 27"/>
                <a:gd name="T17" fmla="*/ 22 h 23"/>
                <a:gd name="T18" fmla="*/ 1 w 27"/>
                <a:gd name="T19" fmla="*/ 23 h 23"/>
                <a:gd name="T20" fmla="*/ 2 w 27"/>
                <a:gd name="T21" fmla="*/ 23 h 23"/>
                <a:gd name="T22" fmla="*/ 4 w 27"/>
                <a:gd name="T23" fmla="*/ 23 h 23"/>
                <a:gd name="T24" fmla="*/ 5 w 27"/>
                <a:gd name="T25" fmla="*/ 22 h 23"/>
                <a:gd name="T26" fmla="*/ 0 w 27"/>
                <a:gd name="T2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3">
                  <a:moveTo>
                    <a:pt x="0" y="22"/>
                  </a:moveTo>
                  <a:lnTo>
                    <a:pt x="5" y="20"/>
                  </a:lnTo>
                  <a:lnTo>
                    <a:pt x="13" y="18"/>
                  </a:lnTo>
                  <a:lnTo>
                    <a:pt x="21" y="15"/>
                  </a:lnTo>
                  <a:lnTo>
                    <a:pt x="27" y="12"/>
                  </a:lnTo>
                  <a:lnTo>
                    <a:pt x="22" y="0"/>
                  </a:lnTo>
                  <a:lnTo>
                    <a:pt x="0" y="9"/>
                  </a:lnTo>
                  <a:lnTo>
                    <a:pt x="5" y="9"/>
                  </a:lnTo>
                  <a:lnTo>
                    <a:pt x="0" y="22"/>
                  </a:lnTo>
                  <a:lnTo>
                    <a:pt x="1" y="23"/>
                  </a:lnTo>
                  <a:lnTo>
                    <a:pt x="2" y="23"/>
                  </a:lnTo>
                  <a:lnTo>
                    <a:pt x="4" y="23"/>
                  </a:lnTo>
                  <a:lnTo>
                    <a:pt x="5" y="22"/>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47" name="Freeform 487"/>
            <p:cNvSpPr>
              <a:spLocks/>
            </p:cNvSpPr>
            <p:nvPr/>
          </p:nvSpPr>
          <p:spPr bwMode="auto">
            <a:xfrm>
              <a:off x="662" y="1817"/>
              <a:ext cx="13" cy="11"/>
            </a:xfrm>
            <a:custGeom>
              <a:avLst/>
              <a:gdLst>
                <a:gd name="T0" fmla="*/ 13 w 26"/>
                <a:gd name="T1" fmla="*/ 10 h 23"/>
                <a:gd name="T2" fmla="*/ 5 w 26"/>
                <a:gd name="T3" fmla="*/ 16 h 23"/>
                <a:gd name="T4" fmla="*/ 21 w 26"/>
                <a:gd name="T5" fmla="*/ 23 h 23"/>
                <a:gd name="T6" fmla="*/ 26 w 26"/>
                <a:gd name="T7" fmla="*/ 10 h 23"/>
                <a:gd name="T8" fmla="*/ 10 w 26"/>
                <a:gd name="T9" fmla="*/ 3 h 23"/>
                <a:gd name="T10" fmla="*/ 0 w 26"/>
                <a:gd name="T11" fmla="*/ 9 h 23"/>
                <a:gd name="T12" fmla="*/ 10 w 26"/>
                <a:gd name="T13" fmla="*/ 3 h 23"/>
                <a:gd name="T14" fmla="*/ 2 w 26"/>
                <a:gd name="T15" fmla="*/ 0 h 23"/>
                <a:gd name="T16" fmla="*/ 0 w 26"/>
                <a:gd name="T17" fmla="*/ 9 h 23"/>
                <a:gd name="T18" fmla="*/ 13 w 26"/>
                <a:gd name="T19"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3">
                  <a:moveTo>
                    <a:pt x="13" y="10"/>
                  </a:moveTo>
                  <a:lnTo>
                    <a:pt x="5" y="16"/>
                  </a:lnTo>
                  <a:lnTo>
                    <a:pt x="21" y="23"/>
                  </a:lnTo>
                  <a:lnTo>
                    <a:pt x="26" y="10"/>
                  </a:lnTo>
                  <a:lnTo>
                    <a:pt x="10" y="3"/>
                  </a:lnTo>
                  <a:lnTo>
                    <a:pt x="0" y="9"/>
                  </a:lnTo>
                  <a:lnTo>
                    <a:pt x="10" y="3"/>
                  </a:lnTo>
                  <a:lnTo>
                    <a:pt x="2" y="0"/>
                  </a:lnTo>
                  <a:lnTo>
                    <a:pt x="0" y="9"/>
                  </a:lnTo>
                  <a:lnTo>
                    <a:pt x="13"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48" name="Freeform 488"/>
            <p:cNvSpPr>
              <a:spLocks/>
            </p:cNvSpPr>
            <p:nvPr/>
          </p:nvSpPr>
          <p:spPr bwMode="auto">
            <a:xfrm>
              <a:off x="657" y="1821"/>
              <a:ext cx="12" cy="42"/>
            </a:xfrm>
            <a:custGeom>
              <a:avLst/>
              <a:gdLst>
                <a:gd name="T0" fmla="*/ 0 w 23"/>
                <a:gd name="T1" fmla="*/ 61 h 84"/>
                <a:gd name="T2" fmla="*/ 13 w 23"/>
                <a:gd name="T3" fmla="*/ 60 h 84"/>
                <a:gd name="T4" fmla="*/ 23 w 23"/>
                <a:gd name="T5" fmla="*/ 1 h 84"/>
                <a:gd name="T6" fmla="*/ 10 w 23"/>
                <a:gd name="T7" fmla="*/ 0 h 84"/>
                <a:gd name="T8" fmla="*/ 0 w 23"/>
                <a:gd name="T9" fmla="*/ 57 h 84"/>
                <a:gd name="T10" fmla="*/ 13 w 23"/>
                <a:gd name="T11" fmla="*/ 56 h 84"/>
                <a:gd name="T12" fmla="*/ 0 w 23"/>
                <a:gd name="T13" fmla="*/ 61 h 84"/>
                <a:gd name="T14" fmla="*/ 8 w 23"/>
                <a:gd name="T15" fmla="*/ 84 h 84"/>
                <a:gd name="T16" fmla="*/ 13 w 23"/>
                <a:gd name="T17" fmla="*/ 60 h 84"/>
                <a:gd name="T18" fmla="*/ 0 w 23"/>
                <a:gd name="T1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84">
                  <a:moveTo>
                    <a:pt x="0" y="61"/>
                  </a:moveTo>
                  <a:lnTo>
                    <a:pt x="13" y="60"/>
                  </a:lnTo>
                  <a:lnTo>
                    <a:pt x="23" y="1"/>
                  </a:lnTo>
                  <a:lnTo>
                    <a:pt x="10" y="0"/>
                  </a:lnTo>
                  <a:lnTo>
                    <a:pt x="0" y="57"/>
                  </a:lnTo>
                  <a:lnTo>
                    <a:pt x="13" y="56"/>
                  </a:lnTo>
                  <a:lnTo>
                    <a:pt x="0" y="61"/>
                  </a:lnTo>
                  <a:lnTo>
                    <a:pt x="8" y="84"/>
                  </a:lnTo>
                  <a:lnTo>
                    <a:pt x="13" y="60"/>
                  </a:lnTo>
                  <a:lnTo>
                    <a:pt x="0"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49" name="Freeform 489"/>
            <p:cNvSpPr>
              <a:spLocks/>
            </p:cNvSpPr>
            <p:nvPr/>
          </p:nvSpPr>
          <p:spPr bwMode="auto">
            <a:xfrm>
              <a:off x="650" y="1829"/>
              <a:ext cx="13" cy="23"/>
            </a:xfrm>
            <a:custGeom>
              <a:avLst/>
              <a:gdLst>
                <a:gd name="T0" fmla="*/ 8 w 27"/>
                <a:gd name="T1" fmla="*/ 16 h 45"/>
                <a:gd name="T2" fmla="*/ 0 w 27"/>
                <a:gd name="T3" fmla="*/ 11 h 45"/>
                <a:gd name="T4" fmla="*/ 14 w 27"/>
                <a:gd name="T5" fmla="*/ 45 h 45"/>
                <a:gd name="T6" fmla="*/ 27 w 27"/>
                <a:gd name="T7" fmla="*/ 40 h 45"/>
                <a:gd name="T8" fmla="*/ 13 w 27"/>
                <a:gd name="T9" fmla="*/ 7 h 45"/>
                <a:gd name="T10" fmla="*/ 4 w 27"/>
                <a:gd name="T11" fmla="*/ 3 h 45"/>
                <a:gd name="T12" fmla="*/ 13 w 27"/>
                <a:gd name="T13" fmla="*/ 7 h 45"/>
                <a:gd name="T14" fmla="*/ 9 w 27"/>
                <a:gd name="T15" fmla="*/ 0 h 45"/>
                <a:gd name="T16" fmla="*/ 4 w 27"/>
                <a:gd name="T17" fmla="*/ 3 h 45"/>
                <a:gd name="T18" fmla="*/ 8 w 27"/>
                <a:gd name="T19" fmla="*/ 1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45">
                  <a:moveTo>
                    <a:pt x="8" y="16"/>
                  </a:moveTo>
                  <a:lnTo>
                    <a:pt x="0" y="11"/>
                  </a:lnTo>
                  <a:lnTo>
                    <a:pt x="14" y="45"/>
                  </a:lnTo>
                  <a:lnTo>
                    <a:pt x="27" y="40"/>
                  </a:lnTo>
                  <a:lnTo>
                    <a:pt x="13" y="7"/>
                  </a:lnTo>
                  <a:lnTo>
                    <a:pt x="4" y="3"/>
                  </a:lnTo>
                  <a:lnTo>
                    <a:pt x="13" y="7"/>
                  </a:lnTo>
                  <a:lnTo>
                    <a:pt x="9" y="0"/>
                  </a:lnTo>
                  <a:lnTo>
                    <a:pt x="4" y="3"/>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50" name="Freeform 490"/>
            <p:cNvSpPr>
              <a:spLocks/>
            </p:cNvSpPr>
            <p:nvPr/>
          </p:nvSpPr>
          <p:spPr bwMode="auto">
            <a:xfrm>
              <a:off x="641" y="1831"/>
              <a:ext cx="13" cy="9"/>
            </a:xfrm>
            <a:custGeom>
              <a:avLst/>
              <a:gdLst>
                <a:gd name="T0" fmla="*/ 15 w 25"/>
                <a:gd name="T1" fmla="*/ 13 h 19"/>
                <a:gd name="T2" fmla="*/ 10 w 25"/>
                <a:gd name="T3" fmla="*/ 19 h 19"/>
                <a:gd name="T4" fmla="*/ 25 w 25"/>
                <a:gd name="T5" fmla="*/ 13 h 19"/>
                <a:gd name="T6" fmla="*/ 21 w 25"/>
                <a:gd name="T7" fmla="*/ 0 h 19"/>
                <a:gd name="T8" fmla="*/ 6 w 25"/>
                <a:gd name="T9" fmla="*/ 6 h 19"/>
                <a:gd name="T10" fmla="*/ 1 w 25"/>
                <a:gd name="T11" fmla="*/ 13 h 19"/>
                <a:gd name="T12" fmla="*/ 6 w 25"/>
                <a:gd name="T13" fmla="*/ 6 h 19"/>
                <a:gd name="T14" fmla="*/ 1 w 25"/>
                <a:gd name="T15" fmla="*/ 8 h 19"/>
                <a:gd name="T16" fmla="*/ 0 w 25"/>
                <a:gd name="T17" fmla="*/ 13 h 19"/>
                <a:gd name="T18" fmla="*/ 15 w 25"/>
                <a:gd name="T19"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9">
                  <a:moveTo>
                    <a:pt x="15" y="13"/>
                  </a:moveTo>
                  <a:lnTo>
                    <a:pt x="10" y="19"/>
                  </a:lnTo>
                  <a:lnTo>
                    <a:pt x="25" y="13"/>
                  </a:lnTo>
                  <a:lnTo>
                    <a:pt x="21" y="0"/>
                  </a:lnTo>
                  <a:lnTo>
                    <a:pt x="6" y="6"/>
                  </a:lnTo>
                  <a:lnTo>
                    <a:pt x="1" y="13"/>
                  </a:lnTo>
                  <a:lnTo>
                    <a:pt x="6" y="6"/>
                  </a:lnTo>
                  <a:lnTo>
                    <a:pt x="1" y="8"/>
                  </a:lnTo>
                  <a:lnTo>
                    <a:pt x="0" y="13"/>
                  </a:lnTo>
                  <a:lnTo>
                    <a:pt x="15"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51" name="Freeform 491"/>
            <p:cNvSpPr>
              <a:spLocks/>
            </p:cNvSpPr>
            <p:nvPr/>
          </p:nvSpPr>
          <p:spPr bwMode="auto">
            <a:xfrm>
              <a:off x="641" y="1838"/>
              <a:ext cx="8" cy="57"/>
            </a:xfrm>
            <a:custGeom>
              <a:avLst/>
              <a:gdLst>
                <a:gd name="T0" fmla="*/ 0 w 15"/>
                <a:gd name="T1" fmla="*/ 59 h 114"/>
                <a:gd name="T2" fmla="*/ 14 w 15"/>
                <a:gd name="T3" fmla="*/ 59 h 114"/>
                <a:gd name="T4" fmla="*/ 15 w 15"/>
                <a:gd name="T5" fmla="*/ 0 h 114"/>
                <a:gd name="T6" fmla="*/ 1 w 15"/>
                <a:gd name="T7" fmla="*/ 0 h 114"/>
                <a:gd name="T8" fmla="*/ 0 w 15"/>
                <a:gd name="T9" fmla="*/ 59 h 114"/>
                <a:gd name="T10" fmla="*/ 14 w 15"/>
                <a:gd name="T11" fmla="*/ 58 h 114"/>
                <a:gd name="T12" fmla="*/ 0 w 15"/>
                <a:gd name="T13" fmla="*/ 59 h 114"/>
                <a:gd name="T14" fmla="*/ 14 w 15"/>
                <a:gd name="T15" fmla="*/ 114 h 114"/>
                <a:gd name="T16" fmla="*/ 15 w 15"/>
                <a:gd name="T17" fmla="*/ 59 h 114"/>
                <a:gd name="T18" fmla="*/ 0 w 15"/>
                <a:gd name="T19" fmla="*/ 5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4">
                  <a:moveTo>
                    <a:pt x="0" y="59"/>
                  </a:moveTo>
                  <a:lnTo>
                    <a:pt x="14" y="59"/>
                  </a:lnTo>
                  <a:lnTo>
                    <a:pt x="15" y="0"/>
                  </a:lnTo>
                  <a:lnTo>
                    <a:pt x="1" y="0"/>
                  </a:lnTo>
                  <a:lnTo>
                    <a:pt x="0" y="59"/>
                  </a:lnTo>
                  <a:lnTo>
                    <a:pt x="14" y="58"/>
                  </a:lnTo>
                  <a:lnTo>
                    <a:pt x="0" y="59"/>
                  </a:lnTo>
                  <a:lnTo>
                    <a:pt x="14" y="114"/>
                  </a:lnTo>
                  <a:lnTo>
                    <a:pt x="15" y="59"/>
                  </a:lnTo>
                  <a:lnTo>
                    <a:pt x="0"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52" name="Freeform 492"/>
            <p:cNvSpPr>
              <a:spLocks/>
            </p:cNvSpPr>
            <p:nvPr/>
          </p:nvSpPr>
          <p:spPr bwMode="auto">
            <a:xfrm>
              <a:off x="636" y="1838"/>
              <a:ext cx="12" cy="29"/>
            </a:xfrm>
            <a:custGeom>
              <a:avLst/>
              <a:gdLst>
                <a:gd name="T0" fmla="*/ 11 w 26"/>
                <a:gd name="T1" fmla="*/ 17 h 58"/>
                <a:gd name="T2" fmla="*/ 0 w 26"/>
                <a:gd name="T3" fmla="*/ 12 h 58"/>
                <a:gd name="T4" fmla="*/ 12 w 26"/>
                <a:gd name="T5" fmla="*/ 58 h 58"/>
                <a:gd name="T6" fmla="*/ 26 w 26"/>
                <a:gd name="T7" fmla="*/ 57 h 58"/>
                <a:gd name="T8" fmla="*/ 13 w 26"/>
                <a:gd name="T9" fmla="*/ 9 h 58"/>
                <a:gd name="T10" fmla="*/ 4 w 26"/>
                <a:gd name="T11" fmla="*/ 5 h 58"/>
                <a:gd name="T12" fmla="*/ 13 w 26"/>
                <a:gd name="T13" fmla="*/ 9 h 58"/>
                <a:gd name="T14" fmla="*/ 12 w 26"/>
                <a:gd name="T15" fmla="*/ 0 h 58"/>
                <a:gd name="T16" fmla="*/ 4 w 26"/>
                <a:gd name="T17" fmla="*/ 5 h 58"/>
                <a:gd name="T18" fmla="*/ 11 w 26"/>
                <a:gd name="T19" fmla="*/ 1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8">
                  <a:moveTo>
                    <a:pt x="11" y="17"/>
                  </a:moveTo>
                  <a:lnTo>
                    <a:pt x="0" y="12"/>
                  </a:lnTo>
                  <a:lnTo>
                    <a:pt x="12" y="58"/>
                  </a:lnTo>
                  <a:lnTo>
                    <a:pt x="26" y="57"/>
                  </a:lnTo>
                  <a:lnTo>
                    <a:pt x="13" y="9"/>
                  </a:lnTo>
                  <a:lnTo>
                    <a:pt x="4" y="5"/>
                  </a:lnTo>
                  <a:lnTo>
                    <a:pt x="13" y="9"/>
                  </a:lnTo>
                  <a:lnTo>
                    <a:pt x="12" y="0"/>
                  </a:lnTo>
                  <a:lnTo>
                    <a:pt x="4" y="5"/>
                  </a:lnTo>
                  <a:lnTo>
                    <a:pt x="11"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53" name="Freeform 493"/>
            <p:cNvSpPr>
              <a:spLocks/>
            </p:cNvSpPr>
            <p:nvPr/>
          </p:nvSpPr>
          <p:spPr bwMode="auto">
            <a:xfrm>
              <a:off x="630" y="1840"/>
              <a:ext cx="11" cy="9"/>
            </a:xfrm>
            <a:custGeom>
              <a:avLst/>
              <a:gdLst>
                <a:gd name="T0" fmla="*/ 15 w 22"/>
                <a:gd name="T1" fmla="*/ 11 h 17"/>
                <a:gd name="T2" fmla="*/ 10 w 22"/>
                <a:gd name="T3" fmla="*/ 17 h 17"/>
                <a:gd name="T4" fmla="*/ 22 w 22"/>
                <a:gd name="T5" fmla="*/ 12 h 17"/>
                <a:gd name="T6" fmla="*/ 15 w 22"/>
                <a:gd name="T7" fmla="*/ 0 h 17"/>
                <a:gd name="T8" fmla="*/ 5 w 22"/>
                <a:gd name="T9" fmla="*/ 4 h 17"/>
                <a:gd name="T10" fmla="*/ 0 w 22"/>
                <a:gd name="T11" fmla="*/ 11 h 17"/>
                <a:gd name="T12" fmla="*/ 5 w 22"/>
                <a:gd name="T13" fmla="*/ 4 h 17"/>
                <a:gd name="T14" fmla="*/ 0 w 22"/>
                <a:gd name="T15" fmla="*/ 7 h 17"/>
                <a:gd name="T16" fmla="*/ 0 w 22"/>
                <a:gd name="T17" fmla="*/ 11 h 17"/>
                <a:gd name="T18" fmla="*/ 15 w 22"/>
                <a:gd name="T19"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7">
                  <a:moveTo>
                    <a:pt x="15" y="11"/>
                  </a:moveTo>
                  <a:lnTo>
                    <a:pt x="10" y="17"/>
                  </a:lnTo>
                  <a:lnTo>
                    <a:pt x="22" y="12"/>
                  </a:lnTo>
                  <a:lnTo>
                    <a:pt x="15" y="0"/>
                  </a:lnTo>
                  <a:lnTo>
                    <a:pt x="5" y="4"/>
                  </a:lnTo>
                  <a:lnTo>
                    <a:pt x="0" y="11"/>
                  </a:lnTo>
                  <a:lnTo>
                    <a:pt x="5" y="4"/>
                  </a:lnTo>
                  <a:lnTo>
                    <a:pt x="0" y="7"/>
                  </a:lnTo>
                  <a:lnTo>
                    <a:pt x="0" y="11"/>
                  </a:lnTo>
                  <a:lnTo>
                    <a:pt x="1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54" name="Freeform 494"/>
            <p:cNvSpPr>
              <a:spLocks/>
            </p:cNvSpPr>
            <p:nvPr/>
          </p:nvSpPr>
          <p:spPr bwMode="auto">
            <a:xfrm>
              <a:off x="630" y="1846"/>
              <a:ext cx="7" cy="59"/>
            </a:xfrm>
            <a:custGeom>
              <a:avLst/>
              <a:gdLst>
                <a:gd name="T0" fmla="*/ 1 w 15"/>
                <a:gd name="T1" fmla="*/ 96 h 118"/>
                <a:gd name="T2" fmla="*/ 15 w 15"/>
                <a:gd name="T3" fmla="*/ 92 h 118"/>
                <a:gd name="T4" fmla="*/ 15 w 15"/>
                <a:gd name="T5" fmla="*/ 0 h 118"/>
                <a:gd name="T6" fmla="*/ 0 w 15"/>
                <a:gd name="T7" fmla="*/ 0 h 118"/>
                <a:gd name="T8" fmla="*/ 0 w 15"/>
                <a:gd name="T9" fmla="*/ 92 h 118"/>
                <a:gd name="T10" fmla="*/ 14 w 15"/>
                <a:gd name="T11" fmla="*/ 89 h 118"/>
                <a:gd name="T12" fmla="*/ 1 w 15"/>
                <a:gd name="T13" fmla="*/ 96 h 118"/>
                <a:gd name="T14" fmla="*/ 15 w 15"/>
                <a:gd name="T15" fmla="*/ 118 h 118"/>
                <a:gd name="T16" fmla="*/ 15 w 15"/>
                <a:gd name="T17" fmla="*/ 92 h 118"/>
                <a:gd name="T18" fmla="*/ 1 w 15"/>
                <a:gd name="T19" fmla="*/ 9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8">
                  <a:moveTo>
                    <a:pt x="1" y="96"/>
                  </a:moveTo>
                  <a:lnTo>
                    <a:pt x="15" y="92"/>
                  </a:lnTo>
                  <a:lnTo>
                    <a:pt x="15" y="0"/>
                  </a:lnTo>
                  <a:lnTo>
                    <a:pt x="0" y="0"/>
                  </a:lnTo>
                  <a:lnTo>
                    <a:pt x="0" y="92"/>
                  </a:lnTo>
                  <a:lnTo>
                    <a:pt x="14" y="89"/>
                  </a:lnTo>
                  <a:lnTo>
                    <a:pt x="1" y="96"/>
                  </a:lnTo>
                  <a:lnTo>
                    <a:pt x="15" y="118"/>
                  </a:lnTo>
                  <a:lnTo>
                    <a:pt x="15" y="92"/>
                  </a:lnTo>
                  <a:lnTo>
                    <a:pt x="1"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55" name="Freeform 495"/>
            <p:cNvSpPr>
              <a:spLocks/>
            </p:cNvSpPr>
            <p:nvPr/>
          </p:nvSpPr>
          <p:spPr bwMode="auto">
            <a:xfrm>
              <a:off x="623" y="1874"/>
              <a:ext cx="14" cy="20"/>
            </a:xfrm>
            <a:custGeom>
              <a:avLst/>
              <a:gdLst>
                <a:gd name="T0" fmla="*/ 9 w 28"/>
                <a:gd name="T1" fmla="*/ 15 h 39"/>
                <a:gd name="T2" fmla="*/ 0 w 28"/>
                <a:gd name="T3" fmla="*/ 12 h 39"/>
                <a:gd name="T4" fmla="*/ 15 w 28"/>
                <a:gd name="T5" fmla="*/ 39 h 39"/>
                <a:gd name="T6" fmla="*/ 28 w 28"/>
                <a:gd name="T7" fmla="*/ 32 h 39"/>
                <a:gd name="T8" fmla="*/ 13 w 28"/>
                <a:gd name="T9" fmla="*/ 6 h 39"/>
                <a:gd name="T10" fmla="*/ 2 w 28"/>
                <a:gd name="T11" fmla="*/ 3 h 39"/>
                <a:gd name="T12" fmla="*/ 13 w 28"/>
                <a:gd name="T13" fmla="*/ 6 h 39"/>
                <a:gd name="T14" fmla="*/ 8 w 28"/>
                <a:gd name="T15" fmla="*/ 0 h 39"/>
                <a:gd name="T16" fmla="*/ 2 w 28"/>
                <a:gd name="T17" fmla="*/ 3 h 39"/>
                <a:gd name="T18" fmla="*/ 9 w 28"/>
                <a:gd name="T19" fmla="*/ 1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39">
                  <a:moveTo>
                    <a:pt x="9" y="15"/>
                  </a:moveTo>
                  <a:lnTo>
                    <a:pt x="0" y="12"/>
                  </a:lnTo>
                  <a:lnTo>
                    <a:pt x="15" y="39"/>
                  </a:lnTo>
                  <a:lnTo>
                    <a:pt x="28" y="32"/>
                  </a:lnTo>
                  <a:lnTo>
                    <a:pt x="13" y="6"/>
                  </a:lnTo>
                  <a:lnTo>
                    <a:pt x="2" y="3"/>
                  </a:lnTo>
                  <a:lnTo>
                    <a:pt x="13" y="6"/>
                  </a:lnTo>
                  <a:lnTo>
                    <a:pt x="8" y="0"/>
                  </a:lnTo>
                  <a:lnTo>
                    <a:pt x="2" y="3"/>
                  </a:lnTo>
                  <a:lnTo>
                    <a:pt x="9"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56" name="Freeform 496"/>
            <p:cNvSpPr>
              <a:spLocks/>
            </p:cNvSpPr>
            <p:nvPr/>
          </p:nvSpPr>
          <p:spPr bwMode="auto">
            <a:xfrm>
              <a:off x="614" y="1876"/>
              <a:ext cx="14" cy="10"/>
            </a:xfrm>
            <a:custGeom>
              <a:avLst/>
              <a:gdLst>
                <a:gd name="T0" fmla="*/ 15 w 26"/>
                <a:gd name="T1" fmla="*/ 15 h 21"/>
                <a:gd name="T2" fmla="*/ 11 w 26"/>
                <a:gd name="T3" fmla="*/ 21 h 21"/>
                <a:gd name="T4" fmla="*/ 26 w 26"/>
                <a:gd name="T5" fmla="*/ 12 h 21"/>
                <a:gd name="T6" fmla="*/ 19 w 26"/>
                <a:gd name="T7" fmla="*/ 0 h 21"/>
                <a:gd name="T8" fmla="*/ 4 w 26"/>
                <a:gd name="T9" fmla="*/ 11 h 21"/>
                <a:gd name="T10" fmla="*/ 1 w 26"/>
                <a:gd name="T11" fmla="*/ 18 h 21"/>
                <a:gd name="T12" fmla="*/ 4 w 26"/>
                <a:gd name="T13" fmla="*/ 11 h 21"/>
                <a:gd name="T14" fmla="*/ 0 w 26"/>
                <a:gd name="T15" fmla="*/ 13 h 21"/>
                <a:gd name="T16" fmla="*/ 1 w 26"/>
                <a:gd name="T17" fmla="*/ 18 h 21"/>
                <a:gd name="T18" fmla="*/ 15 w 26"/>
                <a:gd name="T19"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1">
                  <a:moveTo>
                    <a:pt x="15" y="15"/>
                  </a:moveTo>
                  <a:lnTo>
                    <a:pt x="11" y="21"/>
                  </a:lnTo>
                  <a:lnTo>
                    <a:pt x="26" y="12"/>
                  </a:lnTo>
                  <a:lnTo>
                    <a:pt x="19" y="0"/>
                  </a:lnTo>
                  <a:lnTo>
                    <a:pt x="4" y="11"/>
                  </a:lnTo>
                  <a:lnTo>
                    <a:pt x="1" y="18"/>
                  </a:lnTo>
                  <a:lnTo>
                    <a:pt x="4" y="11"/>
                  </a:lnTo>
                  <a:lnTo>
                    <a:pt x="0" y="13"/>
                  </a:lnTo>
                  <a:lnTo>
                    <a:pt x="1" y="18"/>
                  </a:lnTo>
                  <a:lnTo>
                    <a:pt x="15"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57" name="Freeform 497"/>
            <p:cNvSpPr>
              <a:spLocks/>
            </p:cNvSpPr>
            <p:nvPr/>
          </p:nvSpPr>
          <p:spPr bwMode="auto">
            <a:xfrm>
              <a:off x="615" y="1884"/>
              <a:ext cx="12" cy="23"/>
            </a:xfrm>
            <a:custGeom>
              <a:avLst/>
              <a:gdLst>
                <a:gd name="T0" fmla="*/ 23 w 24"/>
                <a:gd name="T1" fmla="*/ 44 h 46"/>
                <a:gd name="T2" fmla="*/ 14 w 24"/>
                <a:gd name="T3" fmla="*/ 0 h 46"/>
                <a:gd name="T4" fmla="*/ 0 w 24"/>
                <a:gd name="T5" fmla="*/ 3 h 46"/>
                <a:gd name="T6" fmla="*/ 10 w 24"/>
                <a:gd name="T7" fmla="*/ 46 h 46"/>
                <a:gd name="T8" fmla="*/ 9 w 24"/>
                <a:gd name="T9" fmla="*/ 45 h 46"/>
                <a:gd name="T10" fmla="*/ 24 w 24"/>
                <a:gd name="T11" fmla="*/ 45 h 46"/>
                <a:gd name="T12" fmla="*/ 23 w 24"/>
                <a:gd name="T13" fmla="*/ 45 h 46"/>
                <a:gd name="T14" fmla="*/ 23 w 24"/>
                <a:gd name="T15" fmla="*/ 45 h 46"/>
                <a:gd name="T16" fmla="*/ 23 w 24"/>
                <a:gd name="T17" fmla="*/ 44 h 46"/>
                <a:gd name="T18" fmla="*/ 23 w 24"/>
                <a:gd name="T19"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46">
                  <a:moveTo>
                    <a:pt x="23" y="44"/>
                  </a:moveTo>
                  <a:lnTo>
                    <a:pt x="14" y="0"/>
                  </a:lnTo>
                  <a:lnTo>
                    <a:pt x="0" y="3"/>
                  </a:lnTo>
                  <a:lnTo>
                    <a:pt x="10" y="46"/>
                  </a:lnTo>
                  <a:lnTo>
                    <a:pt x="9" y="45"/>
                  </a:lnTo>
                  <a:lnTo>
                    <a:pt x="24" y="45"/>
                  </a:lnTo>
                  <a:lnTo>
                    <a:pt x="23" y="45"/>
                  </a:lnTo>
                  <a:lnTo>
                    <a:pt x="23" y="45"/>
                  </a:lnTo>
                  <a:lnTo>
                    <a:pt x="23" y="44"/>
                  </a:lnTo>
                  <a:lnTo>
                    <a:pt x="23"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58" name="Freeform 498"/>
            <p:cNvSpPr>
              <a:spLocks/>
            </p:cNvSpPr>
            <p:nvPr/>
          </p:nvSpPr>
          <p:spPr bwMode="auto">
            <a:xfrm>
              <a:off x="620" y="1906"/>
              <a:ext cx="8" cy="195"/>
            </a:xfrm>
            <a:custGeom>
              <a:avLst/>
              <a:gdLst>
                <a:gd name="T0" fmla="*/ 9 w 17"/>
                <a:gd name="T1" fmla="*/ 376 h 391"/>
                <a:gd name="T2" fmla="*/ 17 w 17"/>
                <a:gd name="T3" fmla="*/ 384 h 391"/>
                <a:gd name="T4" fmla="*/ 15 w 17"/>
                <a:gd name="T5" fmla="*/ 0 h 391"/>
                <a:gd name="T6" fmla="*/ 0 w 17"/>
                <a:gd name="T7" fmla="*/ 0 h 391"/>
                <a:gd name="T8" fmla="*/ 2 w 17"/>
                <a:gd name="T9" fmla="*/ 384 h 391"/>
                <a:gd name="T10" fmla="*/ 9 w 17"/>
                <a:gd name="T11" fmla="*/ 391 h 391"/>
                <a:gd name="T12" fmla="*/ 2 w 17"/>
                <a:gd name="T13" fmla="*/ 384 h 391"/>
                <a:gd name="T14" fmla="*/ 4 w 17"/>
                <a:gd name="T15" fmla="*/ 389 h 391"/>
                <a:gd name="T16" fmla="*/ 9 w 17"/>
                <a:gd name="T17" fmla="*/ 391 h 391"/>
                <a:gd name="T18" fmla="*/ 9 w 17"/>
                <a:gd name="T19" fmla="*/ 376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91">
                  <a:moveTo>
                    <a:pt x="9" y="376"/>
                  </a:moveTo>
                  <a:lnTo>
                    <a:pt x="17" y="384"/>
                  </a:lnTo>
                  <a:lnTo>
                    <a:pt x="15" y="0"/>
                  </a:lnTo>
                  <a:lnTo>
                    <a:pt x="0" y="0"/>
                  </a:lnTo>
                  <a:lnTo>
                    <a:pt x="2" y="384"/>
                  </a:lnTo>
                  <a:lnTo>
                    <a:pt x="9" y="391"/>
                  </a:lnTo>
                  <a:lnTo>
                    <a:pt x="2" y="384"/>
                  </a:lnTo>
                  <a:lnTo>
                    <a:pt x="4" y="389"/>
                  </a:lnTo>
                  <a:lnTo>
                    <a:pt x="9" y="391"/>
                  </a:lnTo>
                  <a:lnTo>
                    <a:pt x="9" y="3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59" name="Rectangle 499"/>
            <p:cNvSpPr>
              <a:spLocks noChangeArrowheads="1"/>
            </p:cNvSpPr>
            <p:nvPr/>
          </p:nvSpPr>
          <p:spPr bwMode="auto">
            <a:xfrm>
              <a:off x="1251" y="847"/>
              <a:ext cx="108" cy="212"/>
            </a:xfrm>
            <a:prstGeom prst="rect">
              <a:avLst/>
            </a:prstGeom>
            <a:solidFill>
              <a:srgbClr val="B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460" name="Freeform 500"/>
            <p:cNvSpPr>
              <a:spLocks/>
            </p:cNvSpPr>
            <p:nvPr/>
          </p:nvSpPr>
          <p:spPr bwMode="auto">
            <a:xfrm>
              <a:off x="1251" y="843"/>
              <a:ext cx="112" cy="8"/>
            </a:xfrm>
            <a:custGeom>
              <a:avLst/>
              <a:gdLst>
                <a:gd name="T0" fmla="*/ 225 w 225"/>
                <a:gd name="T1" fmla="*/ 8 h 15"/>
                <a:gd name="T2" fmla="*/ 216 w 225"/>
                <a:gd name="T3" fmla="*/ 0 h 15"/>
                <a:gd name="T4" fmla="*/ 0 w 225"/>
                <a:gd name="T5" fmla="*/ 0 h 15"/>
                <a:gd name="T6" fmla="*/ 0 w 225"/>
                <a:gd name="T7" fmla="*/ 15 h 15"/>
                <a:gd name="T8" fmla="*/ 216 w 225"/>
                <a:gd name="T9" fmla="*/ 15 h 15"/>
                <a:gd name="T10" fmla="*/ 210 w 225"/>
                <a:gd name="T11" fmla="*/ 8 h 15"/>
                <a:gd name="T12" fmla="*/ 225 w 225"/>
                <a:gd name="T13" fmla="*/ 8 h 15"/>
                <a:gd name="T14" fmla="*/ 225 w 225"/>
                <a:gd name="T15" fmla="*/ 0 h 15"/>
                <a:gd name="T16" fmla="*/ 216 w 225"/>
                <a:gd name="T17" fmla="*/ 0 h 15"/>
                <a:gd name="T18" fmla="*/ 225 w 225"/>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 h="15">
                  <a:moveTo>
                    <a:pt x="225" y="8"/>
                  </a:moveTo>
                  <a:lnTo>
                    <a:pt x="216" y="0"/>
                  </a:lnTo>
                  <a:lnTo>
                    <a:pt x="0" y="0"/>
                  </a:lnTo>
                  <a:lnTo>
                    <a:pt x="0" y="15"/>
                  </a:lnTo>
                  <a:lnTo>
                    <a:pt x="216" y="15"/>
                  </a:lnTo>
                  <a:lnTo>
                    <a:pt x="210" y="8"/>
                  </a:lnTo>
                  <a:lnTo>
                    <a:pt x="225" y="8"/>
                  </a:lnTo>
                  <a:lnTo>
                    <a:pt x="225" y="0"/>
                  </a:lnTo>
                  <a:lnTo>
                    <a:pt x="216" y="0"/>
                  </a:lnTo>
                  <a:lnTo>
                    <a:pt x="22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61" name="Freeform 501"/>
            <p:cNvSpPr>
              <a:spLocks/>
            </p:cNvSpPr>
            <p:nvPr/>
          </p:nvSpPr>
          <p:spPr bwMode="auto">
            <a:xfrm>
              <a:off x="1356" y="847"/>
              <a:ext cx="7" cy="216"/>
            </a:xfrm>
            <a:custGeom>
              <a:avLst/>
              <a:gdLst>
                <a:gd name="T0" fmla="*/ 6 w 15"/>
                <a:gd name="T1" fmla="*/ 432 h 432"/>
                <a:gd name="T2" fmla="*/ 15 w 15"/>
                <a:gd name="T3" fmla="*/ 424 h 432"/>
                <a:gd name="T4" fmla="*/ 15 w 15"/>
                <a:gd name="T5" fmla="*/ 0 h 432"/>
                <a:gd name="T6" fmla="*/ 0 w 15"/>
                <a:gd name="T7" fmla="*/ 0 h 432"/>
                <a:gd name="T8" fmla="*/ 0 w 15"/>
                <a:gd name="T9" fmla="*/ 424 h 432"/>
                <a:gd name="T10" fmla="*/ 6 w 15"/>
                <a:gd name="T11" fmla="*/ 416 h 432"/>
                <a:gd name="T12" fmla="*/ 6 w 15"/>
                <a:gd name="T13" fmla="*/ 432 h 432"/>
                <a:gd name="T14" fmla="*/ 15 w 15"/>
                <a:gd name="T15" fmla="*/ 432 h 432"/>
                <a:gd name="T16" fmla="*/ 15 w 15"/>
                <a:gd name="T17" fmla="*/ 424 h 432"/>
                <a:gd name="T18" fmla="*/ 6 w 15"/>
                <a:gd name="T19"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432">
                  <a:moveTo>
                    <a:pt x="6" y="432"/>
                  </a:moveTo>
                  <a:lnTo>
                    <a:pt x="15" y="424"/>
                  </a:lnTo>
                  <a:lnTo>
                    <a:pt x="15" y="0"/>
                  </a:lnTo>
                  <a:lnTo>
                    <a:pt x="0" y="0"/>
                  </a:lnTo>
                  <a:lnTo>
                    <a:pt x="0" y="424"/>
                  </a:lnTo>
                  <a:lnTo>
                    <a:pt x="6" y="416"/>
                  </a:lnTo>
                  <a:lnTo>
                    <a:pt x="6" y="432"/>
                  </a:lnTo>
                  <a:lnTo>
                    <a:pt x="15" y="432"/>
                  </a:lnTo>
                  <a:lnTo>
                    <a:pt x="15" y="424"/>
                  </a:lnTo>
                  <a:lnTo>
                    <a:pt x="6" y="4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62" name="Freeform 502"/>
            <p:cNvSpPr>
              <a:spLocks/>
            </p:cNvSpPr>
            <p:nvPr/>
          </p:nvSpPr>
          <p:spPr bwMode="auto">
            <a:xfrm>
              <a:off x="1247" y="1055"/>
              <a:ext cx="112" cy="8"/>
            </a:xfrm>
            <a:custGeom>
              <a:avLst/>
              <a:gdLst>
                <a:gd name="T0" fmla="*/ 0 w 223"/>
                <a:gd name="T1" fmla="*/ 8 h 16"/>
                <a:gd name="T2" fmla="*/ 7 w 223"/>
                <a:gd name="T3" fmla="*/ 16 h 16"/>
                <a:gd name="T4" fmla="*/ 223 w 223"/>
                <a:gd name="T5" fmla="*/ 16 h 16"/>
                <a:gd name="T6" fmla="*/ 223 w 223"/>
                <a:gd name="T7" fmla="*/ 0 h 16"/>
                <a:gd name="T8" fmla="*/ 7 w 223"/>
                <a:gd name="T9" fmla="*/ 0 h 16"/>
                <a:gd name="T10" fmla="*/ 15 w 223"/>
                <a:gd name="T11" fmla="*/ 8 h 16"/>
                <a:gd name="T12" fmla="*/ 0 w 223"/>
                <a:gd name="T13" fmla="*/ 8 h 16"/>
                <a:gd name="T14" fmla="*/ 0 w 223"/>
                <a:gd name="T15" fmla="*/ 16 h 16"/>
                <a:gd name="T16" fmla="*/ 7 w 223"/>
                <a:gd name="T17" fmla="*/ 16 h 16"/>
                <a:gd name="T18" fmla="*/ 0 w 223"/>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16">
                  <a:moveTo>
                    <a:pt x="0" y="8"/>
                  </a:moveTo>
                  <a:lnTo>
                    <a:pt x="7" y="16"/>
                  </a:lnTo>
                  <a:lnTo>
                    <a:pt x="223" y="16"/>
                  </a:lnTo>
                  <a:lnTo>
                    <a:pt x="223" y="0"/>
                  </a:lnTo>
                  <a:lnTo>
                    <a:pt x="7" y="0"/>
                  </a:lnTo>
                  <a:lnTo>
                    <a:pt x="15" y="8"/>
                  </a:lnTo>
                  <a:lnTo>
                    <a:pt x="0" y="8"/>
                  </a:lnTo>
                  <a:lnTo>
                    <a:pt x="0" y="16"/>
                  </a:lnTo>
                  <a:lnTo>
                    <a:pt x="7"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63" name="Freeform 503"/>
            <p:cNvSpPr>
              <a:spLocks/>
            </p:cNvSpPr>
            <p:nvPr/>
          </p:nvSpPr>
          <p:spPr bwMode="auto">
            <a:xfrm>
              <a:off x="1247" y="843"/>
              <a:ext cx="8" cy="216"/>
            </a:xfrm>
            <a:custGeom>
              <a:avLst/>
              <a:gdLst>
                <a:gd name="T0" fmla="*/ 7 w 15"/>
                <a:gd name="T1" fmla="*/ 0 h 432"/>
                <a:gd name="T2" fmla="*/ 0 w 15"/>
                <a:gd name="T3" fmla="*/ 8 h 432"/>
                <a:gd name="T4" fmla="*/ 0 w 15"/>
                <a:gd name="T5" fmla="*/ 432 h 432"/>
                <a:gd name="T6" fmla="*/ 15 w 15"/>
                <a:gd name="T7" fmla="*/ 432 h 432"/>
                <a:gd name="T8" fmla="*/ 15 w 15"/>
                <a:gd name="T9" fmla="*/ 8 h 432"/>
                <a:gd name="T10" fmla="*/ 7 w 15"/>
                <a:gd name="T11" fmla="*/ 15 h 432"/>
                <a:gd name="T12" fmla="*/ 7 w 15"/>
                <a:gd name="T13" fmla="*/ 0 h 432"/>
                <a:gd name="T14" fmla="*/ 0 w 15"/>
                <a:gd name="T15" fmla="*/ 0 h 432"/>
                <a:gd name="T16" fmla="*/ 0 w 15"/>
                <a:gd name="T17" fmla="*/ 8 h 432"/>
                <a:gd name="T18" fmla="*/ 7 w 15"/>
                <a:gd name="T19"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432">
                  <a:moveTo>
                    <a:pt x="7" y="0"/>
                  </a:moveTo>
                  <a:lnTo>
                    <a:pt x="0" y="8"/>
                  </a:lnTo>
                  <a:lnTo>
                    <a:pt x="0" y="432"/>
                  </a:lnTo>
                  <a:lnTo>
                    <a:pt x="15" y="432"/>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64" name="Freeform 504"/>
            <p:cNvSpPr>
              <a:spLocks/>
            </p:cNvSpPr>
            <p:nvPr/>
          </p:nvSpPr>
          <p:spPr bwMode="auto">
            <a:xfrm>
              <a:off x="793" y="821"/>
              <a:ext cx="726" cy="363"/>
            </a:xfrm>
            <a:custGeom>
              <a:avLst/>
              <a:gdLst>
                <a:gd name="T0" fmla="*/ 726 w 1452"/>
                <a:gd name="T1" fmla="*/ 0 h 726"/>
                <a:gd name="T2" fmla="*/ 1452 w 1452"/>
                <a:gd name="T3" fmla="*/ 726 h 726"/>
                <a:gd name="T4" fmla="*/ 0 w 1452"/>
                <a:gd name="T5" fmla="*/ 726 h 726"/>
                <a:gd name="T6" fmla="*/ 726 w 1452"/>
                <a:gd name="T7" fmla="*/ 0 h 726"/>
              </a:gdLst>
              <a:ahLst/>
              <a:cxnLst>
                <a:cxn ang="0">
                  <a:pos x="T0" y="T1"/>
                </a:cxn>
                <a:cxn ang="0">
                  <a:pos x="T2" y="T3"/>
                </a:cxn>
                <a:cxn ang="0">
                  <a:pos x="T4" y="T5"/>
                </a:cxn>
                <a:cxn ang="0">
                  <a:pos x="T6" y="T7"/>
                </a:cxn>
              </a:cxnLst>
              <a:rect l="0" t="0" r="r" b="b"/>
              <a:pathLst>
                <a:path w="1452" h="726">
                  <a:moveTo>
                    <a:pt x="726" y="0"/>
                  </a:moveTo>
                  <a:lnTo>
                    <a:pt x="1452" y="726"/>
                  </a:lnTo>
                  <a:lnTo>
                    <a:pt x="0" y="726"/>
                  </a:lnTo>
                  <a:lnTo>
                    <a:pt x="726" y="0"/>
                  </a:lnTo>
                  <a:close/>
                </a:path>
              </a:pathLst>
            </a:custGeom>
            <a:solidFill>
              <a:srgbClr val="D1AF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65" name="Freeform 505"/>
            <p:cNvSpPr>
              <a:spLocks/>
            </p:cNvSpPr>
            <p:nvPr/>
          </p:nvSpPr>
          <p:spPr bwMode="auto">
            <a:xfrm>
              <a:off x="1154" y="819"/>
              <a:ext cx="373" cy="369"/>
            </a:xfrm>
            <a:custGeom>
              <a:avLst/>
              <a:gdLst>
                <a:gd name="T0" fmla="*/ 731 w 748"/>
                <a:gd name="T1" fmla="*/ 738 h 738"/>
                <a:gd name="T2" fmla="*/ 735 w 748"/>
                <a:gd name="T3" fmla="*/ 725 h 738"/>
                <a:gd name="T4" fmla="*/ 9 w 748"/>
                <a:gd name="T5" fmla="*/ 0 h 738"/>
                <a:gd name="T6" fmla="*/ 0 w 748"/>
                <a:gd name="T7" fmla="*/ 8 h 738"/>
                <a:gd name="T8" fmla="*/ 726 w 748"/>
                <a:gd name="T9" fmla="*/ 735 h 738"/>
                <a:gd name="T10" fmla="*/ 731 w 748"/>
                <a:gd name="T11" fmla="*/ 722 h 738"/>
                <a:gd name="T12" fmla="*/ 731 w 748"/>
                <a:gd name="T13" fmla="*/ 738 h 738"/>
                <a:gd name="T14" fmla="*/ 748 w 748"/>
                <a:gd name="T15" fmla="*/ 738 h 738"/>
                <a:gd name="T16" fmla="*/ 735 w 748"/>
                <a:gd name="T17" fmla="*/ 725 h 738"/>
                <a:gd name="T18" fmla="*/ 731 w 748"/>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8" h="738">
                  <a:moveTo>
                    <a:pt x="731" y="738"/>
                  </a:moveTo>
                  <a:lnTo>
                    <a:pt x="735" y="725"/>
                  </a:lnTo>
                  <a:lnTo>
                    <a:pt x="9" y="0"/>
                  </a:lnTo>
                  <a:lnTo>
                    <a:pt x="0" y="8"/>
                  </a:lnTo>
                  <a:lnTo>
                    <a:pt x="726" y="735"/>
                  </a:lnTo>
                  <a:lnTo>
                    <a:pt x="731" y="722"/>
                  </a:lnTo>
                  <a:lnTo>
                    <a:pt x="731" y="738"/>
                  </a:lnTo>
                  <a:lnTo>
                    <a:pt x="748" y="738"/>
                  </a:lnTo>
                  <a:lnTo>
                    <a:pt x="735" y="725"/>
                  </a:lnTo>
                  <a:lnTo>
                    <a:pt x="731" y="7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66" name="Freeform 506"/>
            <p:cNvSpPr>
              <a:spLocks/>
            </p:cNvSpPr>
            <p:nvPr/>
          </p:nvSpPr>
          <p:spPr bwMode="auto">
            <a:xfrm>
              <a:off x="784" y="1180"/>
              <a:ext cx="735" cy="8"/>
            </a:xfrm>
            <a:custGeom>
              <a:avLst/>
              <a:gdLst>
                <a:gd name="T0" fmla="*/ 14 w 1469"/>
                <a:gd name="T1" fmla="*/ 3 h 16"/>
                <a:gd name="T2" fmla="*/ 17 w 1469"/>
                <a:gd name="T3" fmla="*/ 16 h 16"/>
                <a:gd name="T4" fmla="*/ 1469 w 1469"/>
                <a:gd name="T5" fmla="*/ 16 h 16"/>
                <a:gd name="T6" fmla="*/ 1469 w 1469"/>
                <a:gd name="T7" fmla="*/ 0 h 16"/>
                <a:gd name="T8" fmla="*/ 17 w 1469"/>
                <a:gd name="T9" fmla="*/ 0 h 16"/>
                <a:gd name="T10" fmla="*/ 22 w 1469"/>
                <a:gd name="T11" fmla="*/ 13 h 16"/>
                <a:gd name="T12" fmla="*/ 14 w 1469"/>
                <a:gd name="T13" fmla="*/ 3 h 16"/>
                <a:gd name="T14" fmla="*/ 0 w 1469"/>
                <a:gd name="T15" fmla="*/ 16 h 16"/>
                <a:gd name="T16" fmla="*/ 17 w 1469"/>
                <a:gd name="T17" fmla="*/ 16 h 16"/>
                <a:gd name="T18" fmla="*/ 14 w 1469"/>
                <a:gd name="T19"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16">
                  <a:moveTo>
                    <a:pt x="14" y="3"/>
                  </a:moveTo>
                  <a:lnTo>
                    <a:pt x="17" y="16"/>
                  </a:lnTo>
                  <a:lnTo>
                    <a:pt x="1469" y="16"/>
                  </a:lnTo>
                  <a:lnTo>
                    <a:pt x="1469" y="0"/>
                  </a:lnTo>
                  <a:lnTo>
                    <a:pt x="17" y="0"/>
                  </a:lnTo>
                  <a:lnTo>
                    <a:pt x="22" y="13"/>
                  </a:lnTo>
                  <a:lnTo>
                    <a:pt x="14" y="3"/>
                  </a:lnTo>
                  <a:lnTo>
                    <a:pt x="0" y="16"/>
                  </a:lnTo>
                  <a:lnTo>
                    <a:pt x="17" y="16"/>
                  </a:lnTo>
                  <a:lnTo>
                    <a:pt x="1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67" name="Freeform 507"/>
            <p:cNvSpPr>
              <a:spLocks/>
            </p:cNvSpPr>
            <p:nvPr/>
          </p:nvSpPr>
          <p:spPr bwMode="auto">
            <a:xfrm>
              <a:off x="791" y="816"/>
              <a:ext cx="367" cy="370"/>
            </a:xfrm>
            <a:custGeom>
              <a:avLst/>
              <a:gdLst>
                <a:gd name="T0" fmla="*/ 733 w 733"/>
                <a:gd name="T1" fmla="*/ 6 h 741"/>
                <a:gd name="T2" fmla="*/ 724 w 733"/>
                <a:gd name="T3" fmla="*/ 6 h 741"/>
                <a:gd name="T4" fmla="*/ 0 w 733"/>
                <a:gd name="T5" fmla="*/ 731 h 741"/>
                <a:gd name="T6" fmla="*/ 8 w 733"/>
                <a:gd name="T7" fmla="*/ 741 h 741"/>
                <a:gd name="T8" fmla="*/ 733 w 733"/>
                <a:gd name="T9" fmla="*/ 14 h 741"/>
                <a:gd name="T10" fmla="*/ 724 w 733"/>
                <a:gd name="T11" fmla="*/ 14 h 741"/>
                <a:gd name="T12" fmla="*/ 733 w 733"/>
                <a:gd name="T13" fmla="*/ 6 h 741"/>
                <a:gd name="T14" fmla="*/ 729 w 733"/>
                <a:gd name="T15" fmla="*/ 0 h 741"/>
                <a:gd name="T16" fmla="*/ 724 w 733"/>
                <a:gd name="T17" fmla="*/ 6 h 741"/>
                <a:gd name="T18" fmla="*/ 733 w 733"/>
                <a:gd name="T19" fmla="*/ 6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741">
                  <a:moveTo>
                    <a:pt x="733" y="6"/>
                  </a:moveTo>
                  <a:lnTo>
                    <a:pt x="724" y="6"/>
                  </a:lnTo>
                  <a:lnTo>
                    <a:pt x="0" y="731"/>
                  </a:lnTo>
                  <a:lnTo>
                    <a:pt x="8" y="741"/>
                  </a:lnTo>
                  <a:lnTo>
                    <a:pt x="733" y="14"/>
                  </a:lnTo>
                  <a:lnTo>
                    <a:pt x="724" y="14"/>
                  </a:lnTo>
                  <a:lnTo>
                    <a:pt x="733" y="6"/>
                  </a:lnTo>
                  <a:lnTo>
                    <a:pt x="729" y="0"/>
                  </a:lnTo>
                  <a:lnTo>
                    <a:pt x="724" y="6"/>
                  </a:lnTo>
                  <a:lnTo>
                    <a:pt x="73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68" name="Freeform 508"/>
            <p:cNvSpPr>
              <a:spLocks/>
            </p:cNvSpPr>
            <p:nvPr/>
          </p:nvSpPr>
          <p:spPr bwMode="auto">
            <a:xfrm>
              <a:off x="821" y="849"/>
              <a:ext cx="672" cy="1112"/>
            </a:xfrm>
            <a:custGeom>
              <a:avLst/>
              <a:gdLst>
                <a:gd name="T0" fmla="*/ 0 w 1345"/>
                <a:gd name="T1" fmla="*/ 671 h 2224"/>
                <a:gd name="T2" fmla="*/ 672 w 1345"/>
                <a:gd name="T3" fmla="*/ 0 h 2224"/>
                <a:gd name="T4" fmla="*/ 1345 w 1345"/>
                <a:gd name="T5" fmla="*/ 671 h 2224"/>
                <a:gd name="T6" fmla="*/ 1345 w 1345"/>
                <a:gd name="T7" fmla="*/ 2224 h 2224"/>
                <a:gd name="T8" fmla="*/ 0 w 1345"/>
                <a:gd name="T9" fmla="*/ 2224 h 2224"/>
                <a:gd name="T10" fmla="*/ 0 w 1345"/>
                <a:gd name="T11" fmla="*/ 671 h 2224"/>
              </a:gdLst>
              <a:ahLst/>
              <a:cxnLst>
                <a:cxn ang="0">
                  <a:pos x="T0" y="T1"/>
                </a:cxn>
                <a:cxn ang="0">
                  <a:pos x="T2" y="T3"/>
                </a:cxn>
                <a:cxn ang="0">
                  <a:pos x="T4" y="T5"/>
                </a:cxn>
                <a:cxn ang="0">
                  <a:pos x="T6" y="T7"/>
                </a:cxn>
                <a:cxn ang="0">
                  <a:pos x="T8" y="T9"/>
                </a:cxn>
                <a:cxn ang="0">
                  <a:pos x="T10" y="T11"/>
                </a:cxn>
              </a:cxnLst>
              <a:rect l="0" t="0" r="r" b="b"/>
              <a:pathLst>
                <a:path w="1345" h="2224">
                  <a:moveTo>
                    <a:pt x="0" y="671"/>
                  </a:moveTo>
                  <a:lnTo>
                    <a:pt x="672" y="0"/>
                  </a:lnTo>
                  <a:lnTo>
                    <a:pt x="1345" y="671"/>
                  </a:lnTo>
                  <a:lnTo>
                    <a:pt x="1345" y="2224"/>
                  </a:lnTo>
                  <a:lnTo>
                    <a:pt x="0" y="2224"/>
                  </a:lnTo>
                  <a:lnTo>
                    <a:pt x="0" y="671"/>
                  </a:lnTo>
                  <a:close/>
                </a:path>
              </a:pathLst>
            </a:custGeom>
            <a:solidFill>
              <a:srgbClr val="FFF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69" name="Freeform 509"/>
            <p:cNvSpPr>
              <a:spLocks/>
            </p:cNvSpPr>
            <p:nvPr/>
          </p:nvSpPr>
          <p:spPr bwMode="auto">
            <a:xfrm>
              <a:off x="819" y="844"/>
              <a:ext cx="340" cy="343"/>
            </a:xfrm>
            <a:custGeom>
              <a:avLst/>
              <a:gdLst>
                <a:gd name="T0" fmla="*/ 680 w 680"/>
                <a:gd name="T1" fmla="*/ 6 h 687"/>
                <a:gd name="T2" fmla="*/ 670 w 680"/>
                <a:gd name="T3" fmla="*/ 6 h 687"/>
                <a:gd name="T4" fmla="*/ 0 w 680"/>
                <a:gd name="T5" fmla="*/ 677 h 687"/>
                <a:gd name="T6" fmla="*/ 8 w 680"/>
                <a:gd name="T7" fmla="*/ 687 h 687"/>
                <a:gd name="T8" fmla="*/ 680 w 680"/>
                <a:gd name="T9" fmla="*/ 14 h 687"/>
                <a:gd name="T10" fmla="*/ 670 w 680"/>
                <a:gd name="T11" fmla="*/ 14 h 687"/>
                <a:gd name="T12" fmla="*/ 680 w 680"/>
                <a:gd name="T13" fmla="*/ 6 h 687"/>
                <a:gd name="T14" fmla="*/ 675 w 680"/>
                <a:gd name="T15" fmla="*/ 0 h 687"/>
                <a:gd name="T16" fmla="*/ 670 w 680"/>
                <a:gd name="T17" fmla="*/ 6 h 687"/>
                <a:gd name="T18" fmla="*/ 680 w 680"/>
                <a:gd name="T19" fmla="*/ 6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 h="687">
                  <a:moveTo>
                    <a:pt x="680" y="6"/>
                  </a:moveTo>
                  <a:lnTo>
                    <a:pt x="670" y="6"/>
                  </a:lnTo>
                  <a:lnTo>
                    <a:pt x="0" y="677"/>
                  </a:lnTo>
                  <a:lnTo>
                    <a:pt x="8" y="687"/>
                  </a:lnTo>
                  <a:lnTo>
                    <a:pt x="680" y="14"/>
                  </a:lnTo>
                  <a:lnTo>
                    <a:pt x="670" y="14"/>
                  </a:lnTo>
                  <a:lnTo>
                    <a:pt x="680" y="6"/>
                  </a:lnTo>
                  <a:lnTo>
                    <a:pt x="675" y="0"/>
                  </a:lnTo>
                  <a:lnTo>
                    <a:pt x="670" y="6"/>
                  </a:lnTo>
                  <a:lnTo>
                    <a:pt x="68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70" name="Freeform 510"/>
            <p:cNvSpPr>
              <a:spLocks/>
            </p:cNvSpPr>
            <p:nvPr/>
          </p:nvSpPr>
          <p:spPr bwMode="auto">
            <a:xfrm>
              <a:off x="1154" y="847"/>
              <a:ext cx="343" cy="340"/>
            </a:xfrm>
            <a:custGeom>
              <a:avLst/>
              <a:gdLst>
                <a:gd name="T0" fmla="*/ 686 w 686"/>
                <a:gd name="T1" fmla="*/ 676 h 681"/>
                <a:gd name="T2" fmla="*/ 678 w 686"/>
                <a:gd name="T3" fmla="*/ 668 h 681"/>
                <a:gd name="T4" fmla="*/ 657 w 686"/>
                <a:gd name="T5" fmla="*/ 647 h 681"/>
                <a:gd name="T6" fmla="*/ 626 w 686"/>
                <a:gd name="T7" fmla="*/ 615 h 681"/>
                <a:gd name="T8" fmla="*/ 586 w 686"/>
                <a:gd name="T9" fmla="*/ 575 h 681"/>
                <a:gd name="T10" fmla="*/ 537 w 686"/>
                <a:gd name="T11" fmla="*/ 526 h 681"/>
                <a:gd name="T12" fmla="*/ 483 w 686"/>
                <a:gd name="T13" fmla="*/ 472 h 681"/>
                <a:gd name="T14" fmla="*/ 424 w 686"/>
                <a:gd name="T15" fmla="*/ 413 h 681"/>
                <a:gd name="T16" fmla="*/ 364 w 686"/>
                <a:gd name="T17" fmla="*/ 354 h 681"/>
                <a:gd name="T18" fmla="*/ 303 w 686"/>
                <a:gd name="T19" fmla="*/ 293 h 681"/>
                <a:gd name="T20" fmla="*/ 243 w 686"/>
                <a:gd name="T21" fmla="*/ 234 h 681"/>
                <a:gd name="T22" fmla="*/ 187 w 686"/>
                <a:gd name="T23" fmla="*/ 177 h 681"/>
                <a:gd name="T24" fmla="*/ 135 w 686"/>
                <a:gd name="T25" fmla="*/ 126 h 681"/>
                <a:gd name="T26" fmla="*/ 89 w 686"/>
                <a:gd name="T27" fmla="*/ 80 h 681"/>
                <a:gd name="T28" fmla="*/ 52 w 686"/>
                <a:gd name="T29" fmla="*/ 43 h 681"/>
                <a:gd name="T30" fmla="*/ 25 w 686"/>
                <a:gd name="T31" fmla="*/ 15 h 681"/>
                <a:gd name="T32" fmla="*/ 10 w 686"/>
                <a:gd name="T33" fmla="*/ 0 h 681"/>
                <a:gd name="T34" fmla="*/ 0 w 686"/>
                <a:gd name="T35" fmla="*/ 8 h 681"/>
                <a:gd name="T36" fmla="*/ 673 w 686"/>
                <a:gd name="T37" fmla="*/ 681 h 681"/>
                <a:gd name="T38" fmla="*/ 671 w 686"/>
                <a:gd name="T39" fmla="*/ 676 h 681"/>
                <a:gd name="T40" fmla="*/ 686 w 686"/>
                <a:gd name="T41" fmla="*/ 676 h 681"/>
                <a:gd name="T42" fmla="*/ 686 w 686"/>
                <a:gd name="T43" fmla="*/ 674 h 681"/>
                <a:gd name="T44" fmla="*/ 682 w 686"/>
                <a:gd name="T45" fmla="*/ 671 h 681"/>
                <a:gd name="T46" fmla="*/ 686 w 686"/>
                <a:gd name="T47" fmla="*/ 676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6" h="681">
                  <a:moveTo>
                    <a:pt x="686" y="676"/>
                  </a:moveTo>
                  <a:lnTo>
                    <a:pt x="678" y="668"/>
                  </a:lnTo>
                  <a:lnTo>
                    <a:pt x="657" y="647"/>
                  </a:lnTo>
                  <a:lnTo>
                    <a:pt x="626" y="615"/>
                  </a:lnTo>
                  <a:lnTo>
                    <a:pt x="586" y="575"/>
                  </a:lnTo>
                  <a:lnTo>
                    <a:pt x="537" y="526"/>
                  </a:lnTo>
                  <a:lnTo>
                    <a:pt x="483" y="472"/>
                  </a:lnTo>
                  <a:lnTo>
                    <a:pt x="424" y="413"/>
                  </a:lnTo>
                  <a:lnTo>
                    <a:pt x="364" y="354"/>
                  </a:lnTo>
                  <a:lnTo>
                    <a:pt x="303" y="293"/>
                  </a:lnTo>
                  <a:lnTo>
                    <a:pt x="243" y="234"/>
                  </a:lnTo>
                  <a:lnTo>
                    <a:pt x="187" y="177"/>
                  </a:lnTo>
                  <a:lnTo>
                    <a:pt x="135" y="126"/>
                  </a:lnTo>
                  <a:lnTo>
                    <a:pt x="89" y="80"/>
                  </a:lnTo>
                  <a:lnTo>
                    <a:pt x="52" y="43"/>
                  </a:lnTo>
                  <a:lnTo>
                    <a:pt x="25" y="15"/>
                  </a:lnTo>
                  <a:lnTo>
                    <a:pt x="10" y="0"/>
                  </a:lnTo>
                  <a:lnTo>
                    <a:pt x="0" y="8"/>
                  </a:lnTo>
                  <a:lnTo>
                    <a:pt x="673" y="681"/>
                  </a:lnTo>
                  <a:lnTo>
                    <a:pt x="671" y="676"/>
                  </a:lnTo>
                  <a:lnTo>
                    <a:pt x="686" y="676"/>
                  </a:lnTo>
                  <a:lnTo>
                    <a:pt x="686" y="674"/>
                  </a:lnTo>
                  <a:lnTo>
                    <a:pt x="682" y="671"/>
                  </a:lnTo>
                  <a:lnTo>
                    <a:pt x="686" y="6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71" name="Freeform 511"/>
            <p:cNvSpPr>
              <a:spLocks/>
            </p:cNvSpPr>
            <p:nvPr/>
          </p:nvSpPr>
          <p:spPr bwMode="auto">
            <a:xfrm>
              <a:off x="1489" y="1185"/>
              <a:ext cx="8" cy="780"/>
            </a:xfrm>
            <a:custGeom>
              <a:avLst/>
              <a:gdLst>
                <a:gd name="T0" fmla="*/ 7 w 15"/>
                <a:gd name="T1" fmla="*/ 1561 h 1561"/>
                <a:gd name="T2" fmla="*/ 15 w 15"/>
                <a:gd name="T3" fmla="*/ 1553 h 1561"/>
                <a:gd name="T4" fmla="*/ 15 w 15"/>
                <a:gd name="T5" fmla="*/ 0 h 1561"/>
                <a:gd name="T6" fmla="*/ 0 w 15"/>
                <a:gd name="T7" fmla="*/ 0 h 1561"/>
                <a:gd name="T8" fmla="*/ 0 w 15"/>
                <a:gd name="T9" fmla="*/ 1553 h 1561"/>
                <a:gd name="T10" fmla="*/ 7 w 15"/>
                <a:gd name="T11" fmla="*/ 1544 h 1561"/>
                <a:gd name="T12" fmla="*/ 7 w 15"/>
                <a:gd name="T13" fmla="*/ 1561 h 1561"/>
                <a:gd name="T14" fmla="*/ 15 w 15"/>
                <a:gd name="T15" fmla="*/ 1561 h 1561"/>
                <a:gd name="T16" fmla="*/ 15 w 15"/>
                <a:gd name="T17" fmla="*/ 1553 h 1561"/>
                <a:gd name="T18" fmla="*/ 7 w 15"/>
                <a:gd name="T19" fmla="*/ 1561 h 1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561">
                  <a:moveTo>
                    <a:pt x="7" y="1561"/>
                  </a:moveTo>
                  <a:lnTo>
                    <a:pt x="15" y="1553"/>
                  </a:lnTo>
                  <a:lnTo>
                    <a:pt x="15" y="0"/>
                  </a:lnTo>
                  <a:lnTo>
                    <a:pt x="0" y="0"/>
                  </a:lnTo>
                  <a:lnTo>
                    <a:pt x="0" y="1553"/>
                  </a:lnTo>
                  <a:lnTo>
                    <a:pt x="7" y="1544"/>
                  </a:lnTo>
                  <a:lnTo>
                    <a:pt x="7" y="1561"/>
                  </a:lnTo>
                  <a:lnTo>
                    <a:pt x="15" y="1561"/>
                  </a:lnTo>
                  <a:lnTo>
                    <a:pt x="15" y="1553"/>
                  </a:lnTo>
                  <a:lnTo>
                    <a:pt x="7" y="15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72" name="Freeform 512"/>
            <p:cNvSpPr>
              <a:spLocks/>
            </p:cNvSpPr>
            <p:nvPr/>
          </p:nvSpPr>
          <p:spPr bwMode="auto">
            <a:xfrm>
              <a:off x="817" y="1957"/>
              <a:ext cx="676" cy="8"/>
            </a:xfrm>
            <a:custGeom>
              <a:avLst/>
              <a:gdLst>
                <a:gd name="T0" fmla="*/ 0 w 1352"/>
                <a:gd name="T1" fmla="*/ 9 h 17"/>
                <a:gd name="T2" fmla="*/ 7 w 1352"/>
                <a:gd name="T3" fmla="*/ 17 h 17"/>
                <a:gd name="T4" fmla="*/ 1352 w 1352"/>
                <a:gd name="T5" fmla="*/ 17 h 17"/>
                <a:gd name="T6" fmla="*/ 1352 w 1352"/>
                <a:gd name="T7" fmla="*/ 0 h 17"/>
                <a:gd name="T8" fmla="*/ 7 w 1352"/>
                <a:gd name="T9" fmla="*/ 0 h 17"/>
                <a:gd name="T10" fmla="*/ 15 w 1352"/>
                <a:gd name="T11" fmla="*/ 9 h 17"/>
                <a:gd name="T12" fmla="*/ 0 w 1352"/>
                <a:gd name="T13" fmla="*/ 9 h 17"/>
                <a:gd name="T14" fmla="*/ 0 w 1352"/>
                <a:gd name="T15" fmla="*/ 17 h 17"/>
                <a:gd name="T16" fmla="*/ 7 w 1352"/>
                <a:gd name="T17" fmla="*/ 17 h 17"/>
                <a:gd name="T18" fmla="*/ 0 w 1352"/>
                <a:gd name="T19"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2" h="17">
                  <a:moveTo>
                    <a:pt x="0" y="9"/>
                  </a:moveTo>
                  <a:lnTo>
                    <a:pt x="7" y="17"/>
                  </a:lnTo>
                  <a:lnTo>
                    <a:pt x="1352" y="17"/>
                  </a:lnTo>
                  <a:lnTo>
                    <a:pt x="1352" y="0"/>
                  </a:lnTo>
                  <a:lnTo>
                    <a:pt x="7" y="0"/>
                  </a:lnTo>
                  <a:lnTo>
                    <a:pt x="15" y="9"/>
                  </a:lnTo>
                  <a:lnTo>
                    <a:pt x="0" y="9"/>
                  </a:lnTo>
                  <a:lnTo>
                    <a:pt x="0" y="17"/>
                  </a:lnTo>
                  <a:lnTo>
                    <a:pt x="7" y="17"/>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73" name="Freeform 513"/>
            <p:cNvSpPr>
              <a:spLocks/>
            </p:cNvSpPr>
            <p:nvPr/>
          </p:nvSpPr>
          <p:spPr bwMode="auto">
            <a:xfrm>
              <a:off x="817" y="1182"/>
              <a:ext cx="8" cy="779"/>
            </a:xfrm>
            <a:custGeom>
              <a:avLst/>
              <a:gdLst>
                <a:gd name="T0" fmla="*/ 4 w 15"/>
                <a:gd name="T1" fmla="*/ 0 h 1558"/>
                <a:gd name="T2" fmla="*/ 0 w 15"/>
                <a:gd name="T3" fmla="*/ 5 h 1558"/>
                <a:gd name="T4" fmla="*/ 0 w 15"/>
                <a:gd name="T5" fmla="*/ 1558 h 1558"/>
                <a:gd name="T6" fmla="*/ 15 w 15"/>
                <a:gd name="T7" fmla="*/ 1558 h 1558"/>
                <a:gd name="T8" fmla="*/ 15 w 15"/>
                <a:gd name="T9" fmla="*/ 5 h 1558"/>
                <a:gd name="T10" fmla="*/ 12 w 15"/>
                <a:gd name="T11" fmla="*/ 10 h 1558"/>
                <a:gd name="T12" fmla="*/ 4 w 15"/>
                <a:gd name="T13" fmla="*/ 0 h 1558"/>
                <a:gd name="T14" fmla="*/ 3 w 15"/>
                <a:gd name="T15" fmla="*/ 2 h 1558"/>
                <a:gd name="T16" fmla="*/ 0 w 15"/>
                <a:gd name="T17" fmla="*/ 3 h 1558"/>
                <a:gd name="T18" fmla="*/ 0 w 15"/>
                <a:gd name="T19" fmla="*/ 4 h 1558"/>
                <a:gd name="T20" fmla="*/ 0 w 15"/>
                <a:gd name="T21" fmla="*/ 5 h 1558"/>
                <a:gd name="T22" fmla="*/ 4 w 15"/>
                <a:gd name="T23" fmla="*/ 0 h 1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558">
                  <a:moveTo>
                    <a:pt x="4" y="0"/>
                  </a:moveTo>
                  <a:lnTo>
                    <a:pt x="0" y="5"/>
                  </a:lnTo>
                  <a:lnTo>
                    <a:pt x="0" y="1558"/>
                  </a:lnTo>
                  <a:lnTo>
                    <a:pt x="15" y="1558"/>
                  </a:lnTo>
                  <a:lnTo>
                    <a:pt x="15" y="5"/>
                  </a:lnTo>
                  <a:lnTo>
                    <a:pt x="12" y="10"/>
                  </a:lnTo>
                  <a:lnTo>
                    <a:pt x="4" y="0"/>
                  </a:lnTo>
                  <a:lnTo>
                    <a:pt x="3" y="2"/>
                  </a:lnTo>
                  <a:lnTo>
                    <a:pt x="0" y="3"/>
                  </a:lnTo>
                  <a:lnTo>
                    <a:pt x="0" y="4"/>
                  </a:lnTo>
                  <a:lnTo>
                    <a:pt x="0" y="5"/>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74" name="Rectangle 514"/>
            <p:cNvSpPr>
              <a:spLocks noChangeArrowheads="1"/>
            </p:cNvSpPr>
            <p:nvPr/>
          </p:nvSpPr>
          <p:spPr bwMode="auto">
            <a:xfrm>
              <a:off x="894" y="1607"/>
              <a:ext cx="110" cy="255"/>
            </a:xfrm>
            <a:prstGeom prst="rect">
              <a:avLst/>
            </a:prstGeom>
            <a:solidFill>
              <a:srgbClr val="00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475" name="Freeform 515"/>
            <p:cNvSpPr>
              <a:spLocks/>
            </p:cNvSpPr>
            <p:nvPr/>
          </p:nvSpPr>
          <p:spPr bwMode="auto">
            <a:xfrm>
              <a:off x="894" y="1603"/>
              <a:ext cx="113" cy="8"/>
            </a:xfrm>
            <a:custGeom>
              <a:avLst/>
              <a:gdLst>
                <a:gd name="T0" fmla="*/ 226 w 226"/>
                <a:gd name="T1" fmla="*/ 8 h 15"/>
                <a:gd name="T2" fmla="*/ 219 w 226"/>
                <a:gd name="T3" fmla="*/ 0 h 15"/>
                <a:gd name="T4" fmla="*/ 0 w 226"/>
                <a:gd name="T5" fmla="*/ 0 h 15"/>
                <a:gd name="T6" fmla="*/ 0 w 226"/>
                <a:gd name="T7" fmla="*/ 15 h 15"/>
                <a:gd name="T8" fmla="*/ 219 w 226"/>
                <a:gd name="T9" fmla="*/ 15 h 15"/>
                <a:gd name="T10" fmla="*/ 211 w 226"/>
                <a:gd name="T11" fmla="*/ 8 h 15"/>
                <a:gd name="T12" fmla="*/ 226 w 226"/>
                <a:gd name="T13" fmla="*/ 8 h 15"/>
                <a:gd name="T14" fmla="*/ 226 w 226"/>
                <a:gd name="T15" fmla="*/ 0 h 15"/>
                <a:gd name="T16" fmla="*/ 219 w 226"/>
                <a:gd name="T17" fmla="*/ 0 h 15"/>
                <a:gd name="T18" fmla="*/ 226 w 226"/>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5">
                  <a:moveTo>
                    <a:pt x="226" y="8"/>
                  </a:moveTo>
                  <a:lnTo>
                    <a:pt x="219" y="0"/>
                  </a:lnTo>
                  <a:lnTo>
                    <a:pt x="0" y="0"/>
                  </a:lnTo>
                  <a:lnTo>
                    <a:pt x="0" y="15"/>
                  </a:lnTo>
                  <a:lnTo>
                    <a:pt x="219" y="15"/>
                  </a:lnTo>
                  <a:lnTo>
                    <a:pt x="211" y="8"/>
                  </a:lnTo>
                  <a:lnTo>
                    <a:pt x="226" y="8"/>
                  </a:lnTo>
                  <a:lnTo>
                    <a:pt x="226" y="0"/>
                  </a:lnTo>
                  <a:lnTo>
                    <a:pt x="219" y="0"/>
                  </a:lnTo>
                  <a:lnTo>
                    <a:pt x="22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76" name="Freeform 516"/>
            <p:cNvSpPr>
              <a:spLocks/>
            </p:cNvSpPr>
            <p:nvPr/>
          </p:nvSpPr>
          <p:spPr bwMode="auto">
            <a:xfrm>
              <a:off x="1000" y="1607"/>
              <a:ext cx="7" cy="259"/>
            </a:xfrm>
            <a:custGeom>
              <a:avLst/>
              <a:gdLst>
                <a:gd name="T0" fmla="*/ 8 w 15"/>
                <a:gd name="T1" fmla="*/ 519 h 519"/>
                <a:gd name="T2" fmla="*/ 15 w 15"/>
                <a:gd name="T3" fmla="*/ 511 h 519"/>
                <a:gd name="T4" fmla="*/ 15 w 15"/>
                <a:gd name="T5" fmla="*/ 0 h 519"/>
                <a:gd name="T6" fmla="*/ 0 w 15"/>
                <a:gd name="T7" fmla="*/ 0 h 519"/>
                <a:gd name="T8" fmla="*/ 0 w 15"/>
                <a:gd name="T9" fmla="*/ 511 h 519"/>
                <a:gd name="T10" fmla="*/ 8 w 15"/>
                <a:gd name="T11" fmla="*/ 503 h 519"/>
                <a:gd name="T12" fmla="*/ 8 w 15"/>
                <a:gd name="T13" fmla="*/ 519 h 519"/>
                <a:gd name="T14" fmla="*/ 15 w 15"/>
                <a:gd name="T15" fmla="*/ 519 h 519"/>
                <a:gd name="T16" fmla="*/ 15 w 15"/>
                <a:gd name="T17" fmla="*/ 511 h 519"/>
                <a:gd name="T18" fmla="*/ 8 w 15"/>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8" y="519"/>
                  </a:moveTo>
                  <a:lnTo>
                    <a:pt x="15" y="511"/>
                  </a:lnTo>
                  <a:lnTo>
                    <a:pt x="15" y="0"/>
                  </a:lnTo>
                  <a:lnTo>
                    <a:pt x="0" y="0"/>
                  </a:lnTo>
                  <a:lnTo>
                    <a:pt x="0" y="511"/>
                  </a:lnTo>
                  <a:lnTo>
                    <a:pt x="8" y="503"/>
                  </a:lnTo>
                  <a:lnTo>
                    <a:pt x="8" y="519"/>
                  </a:lnTo>
                  <a:lnTo>
                    <a:pt x="15" y="519"/>
                  </a:lnTo>
                  <a:lnTo>
                    <a:pt x="15" y="511"/>
                  </a:lnTo>
                  <a:lnTo>
                    <a:pt x="8" y="5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77" name="Freeform 517"/>
            <p:cNvSpPr>
              <a:spLocks/>
            </p:cNvSpPr>
            <p:nvPr/>
          </p:nvSpPr>
          <p:spPr bwMode="auto">
            <a:xfrm>
              <a:off x="891" y="1858"/>
              <a:ext cx="113" cy="8"/>
            </a:xfrm>
            <a:custGeom>
              <a:avLst/>
              <a:gdLst>
                <a:gd name="T0" fmla="*/ 0 w 226"/>
                <a:gd name="T1" fmla="*/ 8 h 16"/>
                <a:gd name="T2" fmla="*/ 7 w 226"/>
                <a:gd name="T3" fmla="*/ 16 h 16"/>
                <a:gd name="T4" fmla="*/ 226 w 226"/>
                <a:gd name="T5" fmla="*/ 16 h 16"/>
                <a:gd name="T6" fmla="*/ 226 w 226"/>
                <a:gd name="T7" fmla="*/ 0 h 16"/>
                <a:gd name="T8" fmla="*/ 7 w 226"/>
                <a:gd name="T9" fmla="*/ 0 h 16"/>
                <a:gd name="T10" fmla="*/ 15 w 226"/>
                <a:gd name="T11" fmla="*/ 8 h 16"/>
                <a:gd name="T12" fmla="*/ 0 w 226"/>
                <a:gd name="T13" fmla="*/ 8 h 16"/>
                <a:gd name="T14" fmla="*/ 0 w 226"/>
                <a:gd name="T15" fmla="*/ 16 h 16"/>
                <a:gd name="T16" fmla="*/ 7 w 226"/>
                <a:gd name="T17" fmla="*/ 16 h 16"/>
                <a:gd name="T18" fmla="*/ 0 w 226"/>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6">
                  <a:moveTo>
                    <a:pt x="0" y="8"/>
                  </a:moveTo>
                  <a:lnTo>
                    <a:pt x="7" y="16"/>
                  </a:lnTo>
                  <a:lnTo>
                    <a:pt x="226" y="16"/>
                  </a:lnTo>
                  <a:lnTo>
                    <a:pt x="226" y="0"/>
                  </a:lnTo>
                  <a:lnTo>
                    <a:pt x="7" y="0"/>
                  </a:lnTo>
                  <a:lnTo>
                    <a:pt x="15" y="8"/>
                  </a:lnTo>
                  <a:lnTo>
                    <a:pt x="0" y="8"/>
                  </a:lnTo>
                  <a:lnTo>
                    <a:pt x="0" y="16"/>
                  </a:lnTo>
                  <a:lnTo>
                    <a:pt x="7"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78" name="Freeform 518"/>
            <p:cNvSpPr>
              <a:spLocks/>
            </p:cNvSpPr>
            <p:nvPr/>
          </p:nvSpPr>
          <p:spPr bwMode="auto">
            <a:xfrm>
              <a:off x="891" y="1603"/>
              <a:ext cx="7" cy="259"/>
            </a:xfrm>
            <a:custGeom>
              <a:avLst/>
              <a:gdLst>
                <a:gd name="T0" fmla="*/ 7 w 15"/>
                <a:gd name="T1" fmla="*/ 0 h 519"/>
                <a:gd name="T2" fmla="*/ 0 w 15"/>
                <a:gd name="T3" fmla="*/ 8 h 519"/>
                <a:gd name="T4" fmla="*/ 0 w 15"/>
                <a:gd name="T5" fmla="*/ 519 h 519"/>
                <a:gd name="T6" fmla="*/ 15 w 15"/>
                <a:gd name="T7" fmla="*/ 519 h 519"/>
                <a:gd name="T8" fmla="*/ 15 w 15"/>
                <a:gd name="T9" fmla="*/ 8 h 519"/>
                <a:gd name="T10" fmla="*/ 7 w 15"/>
                <a:gd name="T11" fmla="*/ 15 h 519"/>
                <a:gd name="T12" fmla="*/ 7 w 15"/>
                <a:gd name="T13" fmla="*/ 0 h 519"/>
                <a:gd name="T14" fmla="*/ 0 w 15"/>
                <a:gd name="T15" fmla="*/ 0 h 519"/>
                <a:gd name="T16" fmla="*/ 0 w 15"/>
                <a:gd name="T17" fmla="*/ 8 h 519"/>
                <a:gd name="T18" fmla="*/ 7 w 15"/>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7" y="0"/>
                  </a:moveTo>
                  <a:lnTo>
                    <a:pt x="0" y="8"/>
                  </a:lnTo>
                  <a:lnTo>
                    <a:pt x="0" y="519"/>
                  </a:lnTo>
                  <a:lnTo>
                    <a:pt x="15" y="519"/>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79" name="Rectangle 519"/>
            <p:cNvSpPr>
              <a:spLocks noChangeArrowheads="1"/>
            </p:cNvSpPr>
            <p:nvPr/>
          </p:nvSpPr>
          <p:spPr bwMode="auto">
            <a:xfrm>
              <a:off x="848" y="1607"/>
              <a:ext cx="49" cy="255"/>
            </a:xfrm>
            <a:prstGeom prst="rect">
              <a:avLst/>
            </a:prstGeom>
            <a:solidFill>
              <a:srgbClr val="003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480" name="Freeform 520"/>
            <p:cNvSpPr>
              <a:spLocks/>
            </p:cNvSpPr>
            <p:nvPr/>
          </p:nvSpPr>
          <p:spPr bwMode="auto">
            <a:xfrm>
              <a:off x="848" y="1603"/>
              <a:ext cx="52" cy="8"/>
            </a:xfrm>
            <a:custGeom>
              <a:avLst/>
              <a:gdLst>
                <a:gd name="T0" fmla="*/ 105 w 105"/>
                <a:gd name="T1" fmla="*/ 8 h 15"/>
                <a:gd name="T2" fmla="*/ 98 w 105"/>
                <a:gd name="T3" fmla="*/ 0 h 15"/>
                <a:gd name="T4" fmla="*/ 0 w 105"/>
                <a:gd name="T5" fmla="*/ 0 h 15"/>
                <a:gd name="T6" fmla="*/ 0 w 105"/>
                <a:gd name="T7" fmla="*/ 15 h 15"/>
                <a:gd name="T8" fmla="*/ 98 w 105"/>
                <a:gd name="T9" fmla="*/ 15 h 15"/>
                <a:gd name="T10" fmla="*/ 90 w 105"/>
                <a:gd name="T11" fmla="*/ 8 h 15"/>
                <a:gd name="T12" fmla="*/ 105 w 105"/>
                <a:gd name="T13" fmla="*/ 8 h 15"/>
                <a:gd name="T14" fmla="*/ 105 w 105"/>
                <a:gd name="T15" fmla="*/ 0 h 15"/>
                <a:gd name="T16" fmla="*/ 98 w 105"/>
                <a:gd name="T17" fmla="*/ 0 h 15"/>
                <a:gd name="T18" fmla="*/ 105 w 105"/>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5">
                  <a:moveTo>
                    <a:pt x="105" y="8"/>
                  </a:moveTo>
                  <a:lnTo>
                    <a:pt x="98" y="0"/>
                  </a:lnTo>
                  <a:lnTo>
                    <a:pt x="0" y="0"/>
                  </a:lnTo>
                  <a:lnTo>
                    <a:pt x="0" y="15"/>
                  </a:lnTo>
                  <a:lnTo>
                    <a:pt x="98" y="15"/>
                  </a:lnTo>
                  <a:lnTo>
                    <a:pt x="90" y="8"/>
                  </a:lnTo>
                  <a:lnTo>
                    <a:pt x="105" y="8"/>
                  </a:lnTo>
                  <a:lnTo>
                    <a:pt x="105" y="0"/>
                  </a:lnTo>
                  <a:lnTo>
                    <a:pt x="98" y="0"/>
                  </a:lnTo>
                  <a:lnTo>
                    <a:pt x="10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81" name="Freeform 521"/>
            <p:cNvSpPr>
              <a:spLocks/>
            </p:cNvSpPr>
            <p:nvPr/>
          </p:nvSpPr>
          <p:spPr bwMode="auto">
            <a:xfrm>
              <a:off x="893" y="1607"/>
              <a:ext cx="7" cy="259"/>
            </a:xfrm>
            <a:custGeom>
              <a:avLst/>
              <a:gdLst>
                <a:gd name="T0" fmla="*/ 8 w 15"/>
                <a:gd name="T1" fmla="*/ 519 h 519"/>
                <a:gd name="T2" fmla="*/ 15 w 15"/>
                <a:gd name="T3" fmla="*/ 511 h 519"/>
                <a:gd name="T4" fmla="*/ 15 w 15"/>
                <a:gd name="T5" fmla="*/ 0 h 519"/>
                <a:gd name="T6" fmla="*/ 0 w 15"/>
                <a:gd name="T7" fmla="*/ 0 h 519"/>
                <a:gd name="T8" fmla="*/ 0 w 15"/>
                <a:gd name="T9" fmla="*/ 511 h 519"/>
                <a:gd name="T10" fmla="*/ 8 w 15"/>
                <a:gd name="T11" fmla="*/ 503 h 519"/>
                <a:gd name="T12" fmla="*/ 8 w 15"/>
                <a:gd name="T13" fmla="*/ 519 h 519"/>
                <a:gd name="T14" fmla="*/ 15 w 15"/>
                <a:gd name="T15" fmla="*/ 519 h 519"/>
                <a:gd name="T16" fmla="*/ 15 w 15"/>
                <a:gd name="T17" fmla="*/ 511 h 519"/>
                <a:gd name="T18" fmla="*/ 8 w 15"/>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8" y="519"/>
                  </a:moveTo>
                  <a:lnTo>
                    <a:pt x="15" y="511"/>
                  </a:lnTo>
                  <a:lnTo>
                    <a:pt x="15" y="0"/>
                  </a:lnTo>
                  <a:lnTo>
                    <a:pt x="0" y="0"/>
                  </a:lnTo>
                  <a:lnTo>
                    <a:pt x="0" y="511"/>
                  </a:lnTo>
                  <a:lnTo>
                    <a:pt x="8" y="503"/>
                  </a:lnTo>
                  <a:lnTo>
                    <a:pt x="8" y="519"/>
                  </a:lnTo>
                  <a:lnTo>
                    <a:pt x="15" y="519"/>
                  </a:lnTo>
                  <a:lnTo>
                    <a:pt x="15" y="511"/>
                  </a:lnTo>
                  <a:lnTo>
                    <a:pt x="8" y="5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82" name="Freeform 522"/>
            <p:cNvSpPr>
              <a:spLocks/>
            </p:cNvSpPr>
            <p:nvPr/>
          </p:nvSpPr>
          <p:spPr bwMode="auto">
            <a:xfrm>
              <a:off x="844" y="1858"/>
              <a:ext cx="53" cy="8"/>
            </a:xfrm>
            <a:custGeom>
              <a:avLst/>
              <a:gdLst>
                <a:gd name="T0" fmla="*/ 0 w 105"/>
                <a:gd name="T1" fmla="*/ 8 h 16"/>
                <a:gd name="T2" fmla="*/ 7 w 105"/>
                <a:gd name="T3" fmla="*/ 16 h 16"/>
                <a:gd name="T4" fmla="*/ 105 w 105"/>
                <a:gd name="T5" fmla="*/ 16 h 16"/>
                <a:gd name="T6" fmla="*/ 105 w 105"/>
                <a:gd name="T7" fmla="*/ 0 h 16"/>
                <a:gd name="T8" fmla="*/ 7 w 105"/>
                <a:gd name="T9" fmla="*/ 0 h 16"/>
                <a:gd name="T10" fmla="*/ 15 w 105"/>
                <a:gd name="T11" fmla="*/ 8 h 16"/>
                <a:gd name="T12" fmla="*/ 0 w 105"/>
                <a:gd name="T13" fmla="*/ 8 h 16"/>
                <a:gd name="T14" fmla="*/ 0 w 105"/>
                <a:gd name="T15" fmla="*/ 16 h 16"/>
                <a:gd name="T16" fmla="*/ 7 w 105"/>
                <a:gd name="T17" fmla="*/ 16 h 16"/>
                <a:gd name="T18" fmla="*/ 0 w 105"/>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6">
                  <a:moveTo>
                    <a:pt x="0" y="8"/>
                  </a:moveTo>
                  <a:lnTo>
                    <a:pt x="7" y="16"/>
                  </a:lnTo>
                  <a:lnTo>
                    <a:pt x="105" y="16"/>
                  </a:lnTo>
                  <a:lnTo>
                    <a:pt x="105" y="0"/>
                  </a:lnTo>
                  <a:lnTo>
                    <a:pt x="7" y="0"/>
                  </a:lnTo>
                  <a:lnTo>
                    <a:pt x="15" y="8"/>
                  </a:lnTo>
                  <a:lnTo>
                    <a:pt x="0" y="8"/>
                  </a:lnTo>
                  <a:lnTo>
                    <a:pt x="0" y="16"/>
                  </a:lnTo>
                  <a:lnTo>
                    <a:pt x="7"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83" name="Freeform 523"/>
            <p:cNvSpPr>
              <a:spLocks/>
            </p:cNvSpPr>
            <p:nvPr/>
          </p:nvSpPr>
          <p:spPr bwMode="auto">
            <a:xfrm>
              <a:off x="844" y="1603"/>
              <a:ext cx="8" cy="259"/>
            </a:xfrm>
            <a:custGeom>
              <a:avLst/>
              <a:gdLst>
                <a:gd name="T0" fmla="*/ 7 w 15"/>
                <a:gd name="T1" fmla="*/ 0 h 519"/>
                <a:gd name="T2" fmla="*/ 0 w 15"/>
                <a:gd name="T3" fmla="*/ 8 h 519"/>
                <a:gd name="T4" fmla="*/ 0 w 15"/>
                <a:gd name="T5" fmla="*/ 519 h 519"/>
                <a:gd name="T6" fmla="*/ 15 w 15"/>
                <a:gd name="T7" fmla="*/ 519 h 519"/>
                <a:gd name="T8" fmla="*/ 15 w 15"/>
                <a:gd name="T9" fmla="*/ 8 h 519"/>
                <a:gd name="T10" fmla="*/ 7 w 15"/>
                <a:gd name="T11" fmla="*/ 15 h 519"/>
                <a:gd name="T12" fmla="*/ 7 w 15"/>
                <a:gd name="T13" fmla="*/ 0 h 519"/>
                <a:gd name="T14" fmla="*/ 0 w 15"/>
                <a:gd name="T15" fmla="*/ 0 h 519"/>
                <a:gd name="T16" fmla="*/ 0 w 15"/>
                <a:gd name="T17" fmla="*/ 8 h 519"/>
                <a:gd name="T18" fmla="*/ 7 w 15"/>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7" y="0"/>
                  </a:moveTo>
                  <a:lnTo>
                    <a:pt x="0" y="8"/>
                  </a:lnTo>
                  <a:lnTo>
                    <a:pt x="0" y="519"/>
                  </a:lnTo>
                  <a:lnTo>
                    <a:pt x="15" y="519"/>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84" name="Rectangle 524"/>
            <p:cNvSpPr>
              <a:spLocks noChangeArrowheads="1"/>
            </p:cNvSpPr>
            <p:nvPr/>
          </p:nvSpPr>
          <p:spPr bwMode="auto">
            <a:xfrm>
              <a:off x="1002" y="1607"/>
              <a:ext cx="49" cy="255"/>
            </a:xfrm>
            <a:prstGeom prst="rect">
              <a:avLst/>
            </a:prstGeom>
            <a:solidFill>
              <a:srgbClr val="003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485" name="Freeform 525"/>
            <p:cNvSpPr>
              <a:spLocks/>
            </p:cNvSpPr>
            <p:nvPr/>
          </p:nvSpPr>
          <p:spPr bwMode="auto">
            <a:xfrm>
              <a:off x="1002" y="1603"/>
              <a:ext cx="53" cy="8"/>
            </a:xfrm>
            <a:custGeom>
              <a:avLst/>
              <a:gdLst>
                <a:gd name="T0" fmla="*/ 106 w 106"/>
                <a:gd name="T1" fmla="*/ 8 h 15"/>
                <a:gd name="T2" fmla="*/ 99 w 106"/>
                <a:gd name="T3" fmla="*/ 0 h 15"/>
                <a:gd name="T4" fmla="*/ 0 w 106"/>
                <a:gd name="T5" fmla="*/ 0 h 15"/>
                <a:gd name="T6" fmla="*/ 0 w 106"/>
                <a:gd name="T7" fmla="*/ 15 h 15"/>
                <a:gd name="T8" fmla="*/ 99 w 106"/>
                <a:gd name="T9" fmla="*/ 15 h 15"/>
                <a:gd name="T10" fmla="*/ 91 w 106"/>
                <a:gd name="T11" fmla="*/ 8 h 15"/>
                <a:gd name="T12" fmla="*/ 106 w 106"/>
                <a:gd name="T13" fmla="*/ 8 h 15"/>
                <a:gd name="T14" fmla="*/ 106 w 106"/>
                <a:gd name="T15" fmla="*/ 0 h 15"/>
                <a:gd name="T16" fmla="*/ 99 w 106"/>
                <a:gd name="T17" fmla="*/ 0 h 15"/>
                <a:gd name="T18" fmla="*/ 106 w 106"/>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106" y="8"/>
                  </a:moveTo>
                  <a:lnTo>
                    <a:pt x="99" y="0"/>
                  </a:lnTo>
                  <a:lnTo>
                    <a:pt x="0" y="0"/>
                  </a:lnTo>
                  <a:lnTo>
                    <a:pt x="0" y="15"/>
                  </a:lnTo>
                  <a:lnTo>
                    <a:pt x="99" y="15"/>
                  </a:lnTo>
                  <a:lnTo>
                    <a:pt x="91" y="8"/>
                  </a:lnTo>
                  <a:lnTo>
                    <a:pt x="106" y="8"/>
                  </a:lnTo>
                  <a:lnTo>
                    <a:pt x="106" y="0"/>
                  </a:lnTo>
                  <a:lnTo>
                    <a:pt x="99" y="0"/>
                  </a:lnTo>
                  <a:lnTo>
                    <a:pt x="10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86" name="Freeform 526"/>
            <p:cNvSpPr>
              <a:spLocks/>
            </p:cNvSpPr>
            <p:nvPr/>
          </p:nvSpPr>
          <p:spPr bwMode="auto">
            <a:xfrm>
              <a:off x="1047" y="1607"/>
              <a:ext cx="8" cy="259"/>
            </a:xfrm>
            <a:custGeom>
              <a:avLst/>
              <a:gdLst>
                <a:gd name="T0" fmla="*/ 8 w 15"/>
                <a:gd name="T1" fmla="*/ 518 h 518"/>
                <a:gd name="T2" fmla="*/ 15 w 15"/>
                <a:gd name="T3" fmla="*/ 509 h 518"/>
                <a:gd name="T4" fmla="*/ 15 w 15"/>
                <a:gd name="T5" fmla="*/ 0 h 518"/>
                <a:gd name="T6" fmla="*/ 0 w 15"/>
                <a:gd name="T7" fmla="*/ 0 h 518"/>
                <a:gd name="T8" fmla="*/ 0 w 15"/>
                <a:gd name="T9" fmla="*/ 509 h 518"/>
                <a:gd name="T10" fmla="*/ 8 w 15"/>
                <a:gd name="T11" fmla="*/ 503 h 518"/>
                <a:gd name="T12" fmla="*/ 8 w 15"/>
                <a:gd name="T13" fmla="*/ 518 h 518"/>
                <a:gd name="T14" fmla="*/ 15 w 15"/>
                <a:gd name="T15" fmla="*/ 518 h 518"/>
                <a:gd name="T16" fmla="*/ 15 w 15"/>
                <a:gd name="T17" fmla="*/ 509 h 518"/>
                <a:gd name="T18" fmla="*/ 8 w 15"/>
                <a:gd name="T19" fmla="*/ 518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8">
                  <a:moveTo>
                    <a:pt x="8" y="518"/>
                  </a:moveTo>
                  <a:lnTo>
                    <a:pt x="15" y="509"/>
                  </a:lnTo>
                  <a:lnTo>
                    <a:pt x="15" y="0"/>
                  </a:lnTo>
                  <a:lnTo>
                    <a:pt x="0" y="0"/>
                  </a:lnTo>
                  <a:lnTo>
                    <a:pt x="0" y="509"/>
                  </a:lnTo>
                  <a:lnTo>
                    <a:pt x="8" y="503"/>
                  </a:lnTo>
                  <a:lnTo>
                    <a:pt x="8" y="518"/>
                  </a:lnTo>
                  <a:lnTo>
                    <a:pt x="15" y="518"/>
                  </a:lnTo>
                  <a:lnTo>
                    <a:pt x="15" y="509"/>
                  </a:lnTo>
                  <a:lnTo>
                    <a:pt x="8" y="5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87" name="Freeform 527"/>
            <p:cNvSpPr>
              <a:spLocks/>
            </p:cNvSpPr>
            <p:nvPr/>
          </p:nvSpPr>
          <p:spPr bwMode="auto">
            <a:xfrm>
              <a:off x="998" y="1858"/>
              <a:ext cx="53" cy="8"/>
            </a:xfrm>
            <a:custGeom>
              <a:avLst/>
              <a:gdLst>
                <a:gd name="T0" fmla="*/ 0 w 106"/>
                <a:gd name="T1" fmla="*/ 6 h 15"/>
                <a:gd name="T2" fmla="*/ 7 w 106"/>
                <a:gd name="T3" fmla="*/ 15 h 15"/>
                <a:gd name="T4" fmla="*/ 106 w 106"/>
                <a:gd name="T5" fmla="*/ 15 h 15"/>
                <a:gd name="T6" fmla="*/ 106 w 106"/>
                <a:gd name="T7" fmla="*/ 0 h 15"/>
                <a:gd name="T8" fmla="*/ 7 w 106"/>
                <a:gd name="T9" fmla="*/ 0 h 15"/>
                <a:gd name="T10" fmla="*/ 15 w 106"/>
                <a:gd name="T11" fmla="*/ 6 h 15"/>
                <a:gd name="T12" fmla="*/ 0 w 106"/>
                <a:gd name="T13" fmla="*/ 6 h 15"/>
                <a:gd name="T14" fmla="*/ 0 w 106"/>
                <a:gd name="T15" fmla="*/ 15 h 15"/>
                <a:gd name="T16" fmla="*/ 7 w 106"/>
                <a:gd name="T17" fmla="*/ 15 h 15"/>
                <a:gd name="T18" fmla="*/ 0 w 106"/>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0" y="6"/>
                  </a:moveTo>
                  <a:lnTo>
                    <a:pt x="7" y="15"/>
                  </a:lnTo>
                  <a:lnTo>
                    <a:pt x="106" y="15"/>
                  </a:lnTo>
                  <a:lnTo>
                    <a:pt x="106" y="0"/>
                  </a:lnTo>
                  <a:lnTo>
                    <a:pt x="7" y="0"/>
                  </a:lnTo>
                  <a:lnTo>
                    <a:pt x="15" y="6"/>
                  </a:lnTo>
                  <a:lnTo>
                    <a:pt x="0" y="6"/>
                  </a:lnTo>
                  <a:lnTo>
                    <a:pt x="0" y="15"/>
                  </a:lnTo>
                  <a:lnTo>
                    <a:pt x="7" y="15"/>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88" name="Freeform 528"/>
            <p:cNvSpPr>
              <a:spLocks/>
            </p:cNvSpPr>
            <p:nvPr/>
          </p:nvSpPr>
          <p:spPr bwMode="auto">
            <a:xfrm>
              <a:off x="998" y="1603"/>
              <a:ext cx="8" cy="259"/>
            </a:xfrm>
            <a:custGeom>
              <a:avLst/>
              <a:gdLst>
                <a:gd name="T0" fmla="*/ 7 w 15"/>
                <a:gd name="T1" fmla="*/ 0 h 517"/>
                <a:gd name="T2" fmla="*/ 0 w 15"/>
                <a:gd name="T3" fmla="*/ 8 h 517"/>
                <a:gd name="T4" fmla="*/ 0 w 15"/>
                <a:gd name="T5" fmla="*/ 517 h 517"/>
                <a:gd name="T6" fmla="*/ 15 w 15"/>
                <a:gd name="T7" fmla="*/ 517 h 517"/>
                <a:gd name="T8" fmla="*/ 15 w 15"/>
                <a:gd name="T9" fmla="*/ 8 h 517"/>
                <a:gd name="T10" fmla="*/ 7 w 15"/>
                <a:gd name="T11" fmla="*/ 15 h 517"/>
                <a:gd name="T12" fmla="*/ 7 w 15"/>
                <a:gd name="T13" fmla="*/ 0 h 517"/>
                <a:gd name="T14" fmla="*/ 0 w 15"/>
                <a:gd name="T15" fmla="*/ 0 h 517"/>
                <a:gd name="T16" fmla="*/ 0 w 15"/>
                <a:gd name="T17" fmla="*/ 8 h 517"/>
                <a:gd name="T18" fmla="*/ 7 w 15"/>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7" y="0"/>
                  </a:moveTo>
                  <a:lnTo>
                    <a:pt x="0" y="8"/>
                  </a:lnTo>
                  <a:lnTo>
                    <a:pt x="0" y="517"/>
                  </a:lnTo>
                  <a:lnTo>
                    <a:pt x="15" y="517"/>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89" name="Freeform 529"/>
            <p:cNvSpPr>
              <a:spLocks/>
            </p:cNvSpPr>
            <p:nvPr/>
          </p:nvSpPr>
          <p:spPr bwMode="auto">
            <a:xfrm>
              <a:off x="793" y="1438"/>
              <a:ext cx="722" cy="152"/>
            </a:xfrm>
            <a:custGeom>
              <a:avLst/>
              <a:gdLst>
                <a:gd name="T0" fmla="*/ 53 w 1445"/>
                <a:gd name="T1" fmla="*/ 0 h 303"/>
                <a:gd name="T2" fmla="*/ 1391 w 1445"/>
                <a:gd name="T3" fmla="*/ 0 h 303"/>
                <a:gd name="T4" fmla="*/ 1445 w 1445"/>
                <a:gd name="T5" fmla="*/ 303 h 303"/>
                <a:gd name="T6" fmla="*/ 0 w 1445"/>
                <a:gd name="T7" fmla="*/ 301 h 303"/>
                <a:gd name="T8" fmla="*/ 53 w 1445"/>
                <a:gd name="T9" fmla="*/ 0 h 303"/>
              </a:gdLst>
              <a:ahLst/>
              <a:cxnLst>
                <a:cxn ang="0">
                  <a:pos x="T0" y="T1"/>
                </a:cxn>
                <a:cxn ang="0">
                  <a:pos x="T2" y="T3"/>
                </a:cxn>
                <a:cxn ang="0">
                  <a:pos x="T4" y="T5"/>
                </a:cxn>
                <a:cxn ang="0">
                  <a:pos x="T6" y="T7"/>
                </a:cxn>
                <a:cxn ang="0">
                  <a:pos x="T8" y="T9"/>
                </a:cxn>
              </a:cxnLst>
              <a:rect l="0" t="0" r="r" b="b"/>
              <a:pathLst>
                <a:path w="1445" h="303">
                  <a:moveTo>
                    <a:pt x="53" y="0"/>
                  </a:moveTo>
                  <a:lnTo>
                    <a:pt x="1391" y="0"/>
                  </a:lnTo>
                  <a:lnTo>
                    <a:pt x="1445" y="303"/>
                  </a:lnTo>
                  <a:lnTo>
                    <a:pt x="0" y="301"/>
                  </a:lnTo>
                  <a:lnTo>
                    <a:pt x="53" y="0"/>
                  </a:lnTo>
                  <a:close/>
                </a:path>
              </a:pathLst>
            </a:custGeom>
            <a:solidFill>
              <a:srgbClr val="D1AF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90" name="Freeform 530"/>
            <p:cNvSpPr>
              <a:spLocks/>
            </p:cNvSpPr>
            <p:nvPr/>
          </p:nvSpPr>
          <p:spPr bwMode="auto">
            <a:xfrm>
              <a:off x="819" y="1434"/>
              <a:ext cx="672" cy="8"/>
            </a:xfrm>
            <a:custGeom>
              <a:avLst/>
              <a:gdLst>
                <a:gd name="T0" fmla="*/ 1343 w 1343"/>
                <a:gd name="T1" fmla="*/ 7 h 15"/>
                <a:gd name="T2" fmla="*/ 1338 w 1343"/>
                <a:gd name="T3" fmla="*/ 0 h 15"/>
                <a:gd name="T4" fmla="*/ 0 w 1343"/>
                <a:gd name="T5" fmla="*/ 0 h 15"/>
                <a:gd name="T6" fmla="*/ 0 w 1343"/>
                <a:gd name="T7" fmla="*/ 15 h 15"/>
                <a:gd name="T8" fmla="*/ 1338 w 1343"/>
                <a:gd name="T9" fmla="*/ 15 h 15"/>
                <a:gd name="T10" fmla="*/ 1331 w 1343"/>
                <a:gd name="T11" fmla="*/ 8 h 15"/>
                <a:gd name="T12" fmla="*/ 1343 w 1343"/>
                <a:gd name="T13" fmla="*/ 7 h 15"/>
                <a:gd name="T14" fmla="*/ 1342 w 1343"/>
                <a:gd name="T15" fmla="*/ 1 h 15"/>
                <a:gd name="T16" fmla="*/ 1338 w 1343"/>
                <a:gd name="T17" fmla="*/ 0 h 15"/>
                <a:gd name="T18" fmla="*/ 1343 w 1343"/>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3" h="15">
                  <a:moveTo>
                    <a:pt x="1343" y="7"/>
                  </a:moveTo>
                  <a:lnTo>
                    <a:pt x="1338" y="0"/>
                  </a:lnTo>
                  <a:lnTo>
                    <a:pt x="0" y="0"/>
                  </a:lnTo>
                  <a:lnTo>
                    <a:pt x="0" y="15"/>
                  </a:lnTo>
                  <a:lnTo>
                    <a:pt x="1338" y="15"/>
                  </a:lnTo>
                  <a:lnTo>
                    <a:pt x="1331" y="8"/>
                  </a:lnTo>
                  <a:lnTo>
                    <a:pt x="1343" y="7"/>
                  </a:lnTo>
                  <a:lnTo>
                    <a:pt x="1342" y="1"/>
                  </a:lnTo>
                  <a:lnTo>
                    <a:pt x="1338" y="0"/>
                  </a:lnTo>
                  <a:lnTo>
                    <a:pt x="134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91" name="Freeform 531"/>
            <p:cNvSpPr>
              <a:spLocks/>
            </p:cNvSpPr>
            <p:nvPr/>
          </p:nvSpPr>
          <p:spPr bwMode="auto">
            <a:xfrm>
              <a:off x="1485" y="1438"/>
              <a:ext cx="34" cy="155"/>
            </a:xfrm>
            <a:custGeom>
              <a:avLst/>
              <a:gdLst>
                <a:gd name="T0" fmla="*/ 61 w 69"/>
                <a:gd name="T1" fmla="*/ 311 h 311"/>
                <a:gd name="T2" fmla="*/ 66 w 69"/>
                <a:gd name="T3" fmla="*/ 303 h 311"/>
                <a:gd name="T4" fmla="*/ 12 w 69"/>
                <a:gd name="T5" fmla="*/ 0 h 311"/>
                <a:gd name="T6" fmla="*/ 0 w 69"/>
                <a:gd name="T7" fmla="*/ 1 h 311"/>
                <a:gd name="T8" fmla="*/ 54 w 69"/>
                <a:gd name="T9" fmla="*/ 304 h 311"/>
                <a:gd name="T10" fmla="*/ 61 w 69"/>
                <a:gd name="T11" fmla="*/ 296 h 311"/>
                <a:gd name="T12" fmla="*/ 61 w 69"/>
                <a:gd name="T13" fmla="*/ 311 h 311"/>
                <a:gd name="T14" fmla="*/ 69 w 69"/>
                <a:gd name="T15" fmla="*/ 311 h 311"/>
                <a:gd name="T16" fmla="*/ 66 w 69"/>
                <a:gd name="T17" fmla="*/ 303 h 311"/>
                <a:gd name="T18" fmla="*/ 61 w 69"/>
                <a:gd name="T19"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311">
                  <a:moveTo>
                    <a:pt x="61" y="311"/>
                  </a:moveTo>
                  <a:lnTo>
                    <a:pt x="66" y="303"/>
                  </a:lnTo>
                  <a:lnTo>
                    <a:pt x="12" y="0"/>
                  </a:lnTo>
                  <a:lnTo>
                    <a:pt x="0" y="1"/>
                  </a:lnTo>
                  <a:lnTo>
                    <a:pt x="54" y="304"/>
                  </a:lnTo>
                  <a:lnTo>
                    <a:pt x="61" y="296"/>
                  </a:lnTo>
                  <a:lnTo>
                    <a:pt x="61" y="311"/>
                  </a:lnTo>
                  <a:lnTo>
                    <a:pt x="69" y="311"/>
                  </a:lnTo>
                  <a:lnTo>
                    <a:pt x="66" y="303"/>
                  </a:lnTo>
                  <a:lnTo>
                    <a:pt x="61" y="3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92" name="Freeform 532"/>
            <p:cNvSpPr>
              <a:spLocks/>
            </p:cNvSpPr>
            <p:nvPr/>
          </p:nvSpPr>
          <p:spPr bwMode="auto">
            <a:xfrm>
              <a:off x="789" y="1585"/>
              <a:ext cx="726" cy="8"/>
            </a:xfrm>
            <a:custGeom>
              <a:avLst/>
              <a:gdLst>
                <a:gd name="T0" fmla="*/ 2 w 1453"/>
                <a:gd name="T1" fmla="*/ 7 h 18"/>
                <a:gd name="T2" fmla="*/ 8 w 1453"/>
                <a:gd name="T3" fmla="*/ 15 h 18"/>
                <a:gd name="T4" fmla="*/ 1453 w 1453"/>
                <a:gd name="T5" fmla="*/ 18 h 18"/>
                <a:gd name="T6" fmla="*/ 1453 w 1453"/>
                <a:gd name="T7" fmla="*/ 3 h 18"/>
                <a:gd name="T8" fmla="*/ 8 w 1453"/>
                <a:gd name="T9" fmla="*/ 0 h 18"/>
                <a:gd name="T10" fmla="*/ 15 w 1453"/>
                <a:gd name="T11" fmla="*/ 10 h 18"/>
                <a:gd name="T12" fmla="*/ 2 w 1453"/>
                <a:gd name="T13" fmla="*/ 7 h 18"/>
                <a:gd name="T14" fmla="*/ 0 w 1453"/>
                <a:gd name="T15" fmla="*/ 15 h 18"/>
                <a:gd name="T16" fmla="*/ 8 w 1453"/>
                <a:gd name="T17" fmla="*/ 15 h 18"/>
                <a:gd name="T18" fmla="*/ 2 w 1453"/>
                <a:gd name="T19"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3" h="18">
                  <a:moveTo>
                    <a:pt x="2" y="7"/>
                  </a:moveTo>
                  <a:lnTo>
                    <a:pt x="8" y="15"/>
                  </a:lnTo>
                  <a:lnTo>
                    <a:pt x="1453" y="18"/>
                  </a:lnTo>
                  <a:lnTo>
                    <a:pt x="1453" y="3"/>
                  </a:lnTo>
                  <a:lnTo>
                    <a:pt x="8" y="0"/>
                  </a:lnTo>
                  <a:lnTo>
                    <a:pt x="15" y="10"/>
                  </a:lnTo>
                  <a:lnTo>
                    <a:pt x="2" y="7"/>
                  </a:lnTo>
                  <a:lnTo>
                    <a:pt x="0" y="15"/>
                  </a:lnTo>
                  <a:lnTo>
                    <a:pt x="8" y="15"/>
                  </a:lnTo>
                  <a:lnTo>
                    <a:pt x="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93" name="Freeform 533"/>
            <p:cNvSpPr>
              <a:spLocks/>
            </p:cNvSpPr>
            <p:nvPr/>
          </p:nvSpPr>
          <p:spPr bwMode="auto">
            <a:xfrm>
              <a:off x="790" y="1434"/>
              <a:ext cx="32" cy="155"/>
            </a:xfrm>
            <a:custGeom>
              <a:avLst/>
              <a:gdLst>
                <a:gd name="T0" fmla="*/ 59 w 65"/>
                <a:gd name="T1" fmla="*/ 0 h 310"/>
                <a:gd name="T2" fmla="*/ 52 w 65"/>
                <a:gd name="T3" fmla="*/ 7 h 310"/>
                <a:gd name="T4" fmla="*/ 0 w 65"/>
                <a:gd name="T5" fmla="*/ 307 h 310"/>
                <a:gd name="T6" fmla="*/ 13 w 65"/>
                <a:gd name="T7" fmla="*/ 310 h 310"/>
                <a:gd name="T8" fmla="*/ 65 w 65"/>
                <a:gd name="T9" fmla="*/ 8 h 310"/>
                <a:gd name="T10" fmla="*/ 59 w 65"/>
                <a:gd name="T11" fmla="*/ 15 h 310"/>
                <a:gd name="T12" fmla="*/ 59 w 65"/>
                <a:gd name="T13" fmla="*/ 0 h 310"/>
                <a:gd name="T14" fmla="*/ 53 w 65"/>
                <a:gd name="T15" fmla="*/ 1 h 310"/>
                <a:gd name="T16" fmla="*/ 52 w 65"/>
                <a:gd name="T17" fmla="*/ 7 h 310"/>
                <a:gd name="T18" fmla="*/ 59 w 65"/>
                <a:gd name="T19"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310">
                  <a:moveTo>
                    <a:pt x="59" y="0"/>
                  </a:moveTo>
                  <a:lnTo>
                    <a:pt x="52" y="7"/>
                  </a:lnTo>
                  <a:lnTo>
                    <a:pt x="0" y="307"/>
                  </a:lnTo>
                  <a:lnTo>
                    <a:pt x="13" y="310"/>
                  </a:lnTo>
                  <a:lnTo>
                    <a:pt x="65" y="8"/>
                  </a:lnTo>
                  <a:lnTo>
                    <a:pt x="59" y="15"/>
                  </a:lnTo>
                  <a:lnTo>
                    <a:pt x="59" y="0"/>
                  </a:lnTo>
                  <a:lnTo>
                    <a:pt x="53" y="1"/>
                  </a:lnTo>
                  <a:lnTo>
                    <a:pt x="52" y="7"/>
                  </a:lnTo>
                  <a:lnTo>
                    <a:pt x="5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94" name="Rectangle 534"/>
            <p:cNvSpPr>
              <a:spLocks noChangeArrowheads="1"/>
            </p:cNvSpPr>
            <p:nvPr/>
          </p:nvSpPr>
          <p:spPr bwMode="auto">
            <a:xfrm>
              <a:off x="1303" y="1603"/>
              <a:ext cx="110" cy="255"/>
            </a:xfrm>
            <a:prstGeom prst="rect">
              <a:avLst/>
            </a:prstGeom>
            <a:solidFill>
              <a:srgbClr val="00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495" name="Freeform 535"/>
            <p:cNvSpPr>
              <a:spLocks/>
            </p:cNvSpPr>
            <p:nvPr/>
          </p:nvSpPr>
          <p:spPr bwMode="auto">
            <a:xfrm>
              <a:off x="1303" y="1599"/>
              <a:ext cx="114" cy="8"/>
            </a:xfrm>
            <a:custGeom>
              <a:avLst/>
              <a:gdLst>
                <a:gd name="T0" fmla="*/ 228 w 228"/>
                <a:gd name="T1" fmla="*/ 8 h 16"/>
                <a:gd name="T2" fmla="*/ 220 w 228"/>
                <a:gd name="T3" fmla="*/ 0 h 16"/>
                <a:gd name="T4" fmla="*/ 0 w 228"/>
                <a:gd name="T5" fmla="*/ 0 h 16"/>
                <a:gd name="T6" fmla="*/ 0 w 228"/>
                <a:gd name="T7" fmla="*/ 16 h 16"/>
                <a:gd name="T8" fmla="*/ 220 w 228"/>
                <a:gd name="T9" fmla="*/ 16 h 16"/>
                <a:gd name="T10" fmla="*/ 213 w 228"/>
                <a:gd name="T11" fmla="*/ 8 h 16"/>
                <a:gd name="T12" fmla="*/ 228 w 228"/>
                <a:gd name="T13" fmla="*/ 8 h 16"/>
                <a:gd name="T14" fmla="*/ 228 w 228"/>
                <a:gd name="T15" fmla="*/ 0 h 16"/>
                <a:gd name="T16" fmla="*/ 220 w 228"/>
                <a:gd name="T17" fmla="*/ 0 h 16"/>
                <a:gd name="T18" fmla="*/ 228 w 228"/>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16">
                  <a:moveTo>
                    <a:pt x="228" y="8"/>
                  </a:moveTo>
                  <a:lnTo>
                    <a:pt x="220" y="0"/>
                  </a:lnTo>
                  <a:lnTo>
                    <a:pt x="0" y="0"/>
                  </a:lnTo>
                  <a:lnTo>
                    <a:pt x="0" y="16"/>
                  </a:lnTo>
                  <a:lnTo>
                    <a:pt x="220" y="16"/>
                  </a:lnTo>
                  <a:lnTo>
                    <a:pt x="213" y="8"/>
                  </a:lnTo>
                  <a:lnTo>
                    <a:pt x="228" y="8"/>
                  </a:lnTo>
                  <a:lnTo>
                    <a:pt x="228" y="0"/>
                  </a:lnTo>
                  <a:lnTo>
                    <a:pt x="220" y="0"/>
                  </a:lnTo>
                  <a:lnTo>
                    <a:pt x="22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96" name="Freeform 536"/>
            <p:cNvSpPr>
              <a:spLocks/>
            </p:cNvSpPr>
            <p:nvPr/>
          </p:nvSpPr>
          <p:spPr bwMode="auto">
            <a:xfrm>
              <a:off x="1409" y="1603"/>
              <a:ext cx="8" cy="259"/>
            </a:xfrm>
            <a:custGeom>
              <a:avLst/>
              <a:gdLst>
                <a:gd name="T0" fmla="*/ 7 w 15"/>
                <a:gd name="T1" fmla="*/ 519 h 519"/>
                <a:gd name="T2" fmla="*/ 15 w 15"/>
                <a:gd name="T3" fmla="*/ 511 h 519"/>
                <a:gd name="T4" fmla="*/ 15 w 15"/>
                <a:gd name="T5" fmla="*/ 0 h 519"/>
                <a:gd name="T6" fmla="*/ 0 w 15"/>
                <a:gd name="T7" fmla="*/ 0 h 519"/>
                <a:gd name="T8" fmla="*/ 0 w 15"/>
                <a:gd name="T9" fmla="*/ 511 h 519"/>
                <a:gd name="T10" fmla="*/ 7 w 15"/>
                <a:gd name="T11" fmla="*/ 504 h 519"/>
                <a:gd name="T12" fmla="*/ 7 w 15"/>
                <a:gd name="T13" fmla="*/ 519 h 519"/>
                <a:gd name="T14" fmla="*/ 15 w 15"/>
                <a:gd name="T15" fmla="*/ 519 h 519"/>
                <a:gd name="T16" fmla="*/ 15 w 15"/>
                <a:gd name="T17" fmla="*/ 511 h 519"/>
                <a:gd name="T18" fmla="*/ 7 w 15"/>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7" y="519"/>
                  </a:moveTo>
                  <a:lnTo>
                    <a:pt x="15" y="511"/>
                  </a:lnTo>
                  <a:lnTo>
                    <a:pt x="15" y="0"/>
                  </a:lnTo>
                  <a:lnTo>
                    <a:pt x="0" y="0"/>
                  </a:lnTo>
                  <a:lnTo>
                    <a:pt x="0" y="511"/>
                  </a:lnTo>
                  <a:lnTo>
                    <a:pt x="7" y="504"/>
                  </a:lnTo>
                  <a:lnTo>
                    <a:pt x="7" y="519"/>
                  </a:lnTo>
                  <a:lnTo>
                    <a:pt x="15" y="519"/>
                  </a:lnTo>
                  <a:lnTo>
                    <a:pt x="15" y="511"/>
                  </a:lnTo>
                  <a:lnTo>
                    <a:pt x="7" y="5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97" name="Freeform 537"/>
            <p:cNvSpPr>
              <a:spLocks/>
            </p:cNvSpPr>
            <p:nvPr/>
          </p:nvSpPr>
          <p:spPr bwMode="auto">
            <a:xfrm>
              <a:off x="1299" y="1855"/>
              <a:ext cx="114" cy="7"/>
            </a:xfrm>
            <a:custGeom>
              <a:avLst/>
              <a:gdLst>
                <a:gd name="T0" fmla="*/ 0 w 227"/>
                <a:gd name="T1" fmla="*/ 7 h 15"/>
                <a:gd name="T2" fmla="*/ 7 w 227"/>
                <a:gd name="T3" fmla="*/ 15 h 15"/>
                <a:gd name="T4" fmla="*/ 227 w 227"/>
                <a:gd name="T5" fmla="*/ 15 h 15"/>
                <a:gd name="T6" fmla="*/ 227 w 227"/>
                <a:gd name="T7" fmla="*/ 0 h 15"/>
                <a:gd name="T8" fmla="*/ 7 w 227"/>
                <a:gd name="T9" fmla="*/ 0 h 15"/>
                <a:gd name="T10" fmla="*/ 15 w 227"/>
                <a:gd name="T11" fmla="*/ 7 h 15"/>
                <a:gd name="T12" fmla="*/ 0 w 227"/>
                <a:gd name="T13" fmla="*/ 7 h 15"/>
                <a:gd name="T14" fmla="*/ 0 w 227"/>
                <a:gd name="T15" fmla="*/ 15 h 15"/>
                <a:gd name="T16" fmla="*/ 7 w 227"/>
                <a:gd name="T17" fmla="*/ 15 h 15"/>
                <a:gd name="T18" fmla="*/ 0 w 227"/>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5">
                  <a:moveTo>
                    <a:pt x="0" y="7"/>
                  </a:moveTo>
                  <a:lnTo>
                    <a:pt x="7" y="15"/>
                  </a:lnTo>
                  <a:lnTo>
                    <a:pt x="227" y="15"/>
                  </a:lnTo>
                  <a:lnTo>
                    <a:pt x="227"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98" name="Freeform 538"/>
            <p:cNvSpPr>
              <a:spLocks/>
            </p:cNvSpPr>
            <p:nvPr/>
          </p:nvSpPr>
          <p:spPr bwMode="auto">
            <a:xfrm>
              <a:off x="1299" y="1599"/>
              <a:ext cx="8" cy="259"/>
            </a:xfrm>
            <a:custGeom>
              <a:avLst/>
              <a:gdLst>
                <a:gd name="T0" fmla="*/ 7 w 15"/>
                <a:gd name="T1" fmla="*/ 0 h 519"/>
                <a:gd name="T2" fmla="*/ 0 w 15"/>
                <a:gd name="T3" fmla="*/ 8 h 519"/>
                <a:gd name="T4" fmla="*/ 0 w 15"/>
                <a:gd name="T5" fmla="*/ 519 h 519"/>
                <a:gd name="T6" fmla="*/ 15 w 15"/>
                <a:gd name="T7" fmla="*/ 519 h 519"/>
                <a:gd name="T8" fmla="*/ 15 w 15"/>
                <a:gd name="T9" fmla="*/ 8 h 519"/>
                <a:gd name="T10" fmla="*/ 7 w 15"/>
                <a:gd name="T11" fmla="*/ 16 h 519"/>
                <a:gd name="T12" fmla="*/ 7 w 15"/>
                <a:gd name="T13" fmla="*/ 0 h 519"/>
                <a:gd name="T14" fmla="*/ 0 w 15"/>
                <a:gd name="T15" fmla="*/ 0 h 519"/>
                <a:gd name="T16" fmla="*/ 0 w 15"/>
                <a:gd name="T17" fmla="*/ 8 h 519"/>
                <a:gd name="T18" fmla="*/ 7 w 15"/>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7" y="0"/>
                  </a:moveTo>
                  <a:lnTo>
                    <a:pt x="0" y="8"/>
                  </a:lnTo>
                  <a:lnTo>
                    <a:pt x="0" y="519"/>
                  </a:lnTo>
                  <a:lnTo>
                    <a:pt x="15" y="519"/>
                  </a:lnTo>
                  <a:lnTo>
                    <a:pt x="15" y="8"/>
                  </a:lnTo>
                  <a:lnTo>
                    <a:pt x="7" y="16"/>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499" name="Rectangle 539"/>
            <p:cNvSpPr>
              <a:spLocks noChangeArrowheads="1"/>
            </p:cNvSpPr>
            <p:nvPr/>
          </p:nvSpPr>
          <p:spPr bwMode="auto">
            <a:xfrm>
              <a:off x="1257" y="1603"/>
              <a:ext cx="49" cy="255"/>
            </a:xfrm>
            <a:prstGeom prst="rect">
              <a:avLst/>
            </a:prstGeom>
            <a:solidFill>
              <a:srgbClr val="003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500" name="Freeform 540"/>
            <p:cNvSpPr>
              <a:spLocks/>
            </p:cNvSpPr>
            <p:nvPr/>
          </p:nvSpPr>
          <p:spPr bwMode="auto">
            <a:xfrm>
              <a:off x="1257" y="1599"/>
              <a:ext cx="53" cy="8"/>
            </a:xfrm>
            <a:custGeom>
              <a:avLst/>
              <a:gdLst>
                <a:gd name="T0" fmla="*/ 104 w 104"/>
                <a:gd name="T1" fmla="*/ 8 h 16"/>
                <a:gd name="T2" fmla="*/ 96 w 104"/>
                <a:gd name="T3" fmla="*/ 0 h 16"/>
                <a:gd name="T4" fmla="*/ 0 w 104"/>
                <a:gd name="T5" fmla="*/ 0 h 16"/>
                <a:gd name="T6" fmla="*/ 0 w 104"/>
                <a:gd name="T7" fmla="*/ 16 h 16"/>
                <a:gd name="T8" fmla="*/ 96 w 104"/>
                <a:gd name="T9" fmla="*/ 16 h 16"/>
                <a:gd name="T10" fmla="*/ 89 w 104"/>
                <a:gd name="T11" fmla="*/ 8 h 16"/>
                <a:gd name="T12" fmla="*/ 104 w 104"/>
                <a:gd name="T13" fmla="*/ 8 h 16"/>
                <a:gd name="T14" fmla="*/ 104 w 104"/>
                <a:gd name="T15" fmla="*/ 0 h 16"/>
                <a:gd name="T16" fmla="*/ 96 w 104"/>
                <a:gd name="T17" fmla="*/ 0 h 16"/>
                <a:gd name="T18" fmla="*/ 104 w 104"/>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6">
                  <a:moveTo>
                    <a:pt x="104" y="8"/>
                  </a:moveTo>
                  <a:lnTo>
                    <a:pt x="96" y="0"/>
                  </a:lnTo>
                  <a:lnTo>
                    <a:pt x="0" y="0"/>
                  </a:lnTo>
                  <a:lnTo>
                    <a:pt x="0" y="16"/>
                  </a:lnTo>
                  <a:lnTo>
                    <a:pt x="96" y="16"/>
                  </a:lnTo>
                  <a:lnTo>
                    <a:pt x="89" y="8"/>
                  </a:lnTo>
                  <a:lnTo>
                    <a:pt x="104" y="8"/>
                  </a:lnTo>
                  <a:lnTo>
                    <a:pt x="104" y="0"/>
                  </a:lnTo>
                  <a:lnTo>
                    <a:pt x="96" y="0"/>
                  </a:lnTo>
                  <a:lnTo>
                    <a:pt x="10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01" name="Freeform 541"/>
            <p:cNvSpPr>
              <a:spLocks/>
            </p:cNvSpPr>
            <p:nvPr/>
          </p:nvSpPr>
          <p:spPr bwMode="auto">
            <a:xfrm>
              <a:off x="1302" y="1603"/>
              <a:ext cx="8" cy="259"/>
            </a:xfrm>
            <a:custGeom>
              <a:avLst/>
              <a:gdLst>
                <a:gd name="T0" fmla="*/ 7 w 15"/>
                <a:gd name="T1" fmla="*/ 519 h 519"/>
                <a:gd name="T2" fmla="*/ 15 w 15"/>
                <a:gd name="T3" fmla="*/ 511 h 519"/>
                <a:gd name="T4" fmla="*/ 15 w 15"/>
                <a:gd name="T5" fmla="*/ 0 h 519"/>
                <a:gd name="T6" fmla="*/ 0 w 15"/>
                <a:gd name="T7" fmla="*/ 0 h 519"/>
                <a:gd name="T8" fmla="*/ 0 w 15"/>
                <a:gd name="T9" fmla="*/ 511 h 519"/>
                <a:gd name="T10" fmla="*/ 7 w 15"/>
                <a:gd name="T11" fmla="*/ 504 h 519"/>
                <a:gd name="T12" fmla="*/ 7 w 15"/>
                <a:gd name="T13" fmla="*/ 519 h 519"/>
                <a:gd name="T14" fmla="*/ 15 w 15"/>
                <a:gd name="T15" fmla="*/ 519 h 519"/>
                <a:gd name="T16" fmla="*/ 15 w 15"/>
                <a:gd name="T17" fmla="*/ 511 h 519"/>
                <a:gd name="T18" fmla="*/ 7 w 15"/>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7" y="519"/>
                  </a:moveTo>
                  <a:lnTo>
                    <a:pt x="15" y="511"/>
                  </a:lnTo>
                  <a:lnTo>
                    <a:pt x="15" y="0"/>
                  </a:lnTo>
                  <a:lnTo>
                    <a:pt x="0" y="0"/>
                  </a:lnTo>
                  <a:lnTo>
                    <a:pt x="0" y="511"/>
                  </a:lnTo>
                  <a:lnTo>
                    <a:pt x="7" y="504"/>
                  </a:lnTo>
                  <a:lnTo>
                    <a:pt x="7" y="519"/>
                  </a:lnTo>
                  <a:lnTo>
                    <a:pt x="15" y="519"/>
                  </a:lnTo>
                  <a:lnTo>
                    <a:pt x="15" y="511"/>
                  </a:lnTo>
                  <a:lnTo>
                    <a:pt x="7" y="5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02" name="Freeform 542"/>
            <p:cNvSpPr>
              <a:spLocks/>
            </p:cNvSpPr>
            <p:nvPr/>
          </p:nvSpPr>
          <p:spPr bwMode="auto">
            <a:xfrm>
              <a:off x="1253" y="1855"/>
              <a:ext cx="53" cy="7"/>
            </a:xfrm>
            <a:custGeom>
              <a:avLst/>
              <a:gdLst>
                <a:gd name="T0" fmla="*/ 0 w 105"/>
                <a:gd name="T1" fmla="*/ 7 h 15"/>
                <a:gd name="T2" fmla="*/ 9 w 105"/>
                <a:gd name="T3" fmla="*/ 15 h 15"/>
                <a:gd name="T4" fmla="*/ 105 w 105"/>
                <a:gd name="T5" fmla="*/ 15 h 15"/>
                <a:gd name="T6" fmla="*/ 105 w 105"/>
                <a:gd name="T7" fmla="*/ 0 h 15"/>
                <a:gd name="T8" fmla="*/ 9 w 105"/>
                <a:gd name="T9" fmla="*/ 0 h 15"/>
                <a:gd name="T10" fmla="*/ 15 w 105"/>
                <a:gd name="T11" fmla="*/ 7 h 15"/>
                <a:gd name="T12" fmla="*/ 0 w 105"/>
                <a:gd name="T13" fmla="*/ 7 h 15"/>
                <a:gd name="T14" fmla="*/ 0 w 105"/>
                <a:gd name="T15" fmla="*/ 15 h 15"/>
                <a:gd name="T16" fmla="*/ 9 w 105"/>
                <a:gd name="T17" fmla="*/ 15 h 15"/>
                <a:gd name="T18" fmla="*/ 0 w 10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5">
                  <a:moveTo>
                    <a:pt x="0" y="7"/>
                  </a:moveTo>
                  <a:lnTo>
                    <a:pt x="9" y="15"/>
                  </a:lnTo>
                  <a:lnTo>
                    <a:pt x="105" y="15"/>
                  </a:lnTo>
                  <a:lnTo>
                    <a:pt x="105" y="0"/>
                  </a:lnTo>
                  <a:lnTo>
                    <a:pt x="9" y="0"/>
                  </a:lnTo>
                  <a:lnTo>
                    <a:pt x="15" y="7"/>
                  </a:lnTo>
                  <a:lnTo>
                    <a:pt x="0" y="7"/>
                  </a:lnTo>
                  <a:lnTo>
                    <a:pt x="0" y="15"/>
                  </a:lnTo>
                  <a:lnTo>
                    <a:pt x="9"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03" name="Freeform 543"/>
            <p:cNvSpPr>
              <a:spLocks/>
            </p:cNvSpPr>
            <p:nvPr/>
          </p:nvSpPr>
          <p:spPr bwMode="auto">
            <a:xfrm>
              <a:off x="1253" y="1599"/>
              <a:ext cx="8" cy="259"/>
            </a:xfrm>
            <a:custGeom>
              <a:avLst/>
              <a:gdLst>
                <a:gd name="T0" fmla="*/ 9 w 15"/>
                <a:gd name="T1" fmla="*/ 0 h 519"/>
                <a:gd name="T2" fmla="*/ 0 w 15"/>
                <a:gd name="T3" fmla="*/ 8 h 519"/>
                <a:gd name="T4" fmla="*/ 0 w 15"/>
                <a:gd name="T5" fmla="*/ 519 h 519"/>
                <a:gd name="T6" fmla="*/ 15 w 15"/>
                <a:gd name="T7" fmla="*/ 519 h 519"/>
                <a:gd name="T8" fmla="*/ 15 w 15"/>
                <a:gd name="T9" fmla="*/ 8 h 519"/>
                <a:gd name="T10" fmla="*/ 9 w 15"/>
                <a:gd name="T11" fmla="*/ 16 h 519"/>
                <a:gd name="T12" fmla="*/ 9 w 15"/>
                <a:gd name="T13" fmla="*/ 0 h 519"/>
                <a:gd name="T14" fmla="*/ 0 w 15"/>
                <a:gd name="T15" fmla="*/ 0 h 519"/>
                <a:gd name="T16" fmla="*/ 0 w 15"/>
                <a:gd name="T17" fmla="*/ 8 h 519"/>
                <a:gd name="T18" fmla="*/ 9 w 15"/>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9" y="0"/>
                  </a:moveTo>
                  <a:lnTo>
                    <a:pt x="0" y="8"/>
                  </a:lnTo>
                  <a:lnTo>
                    <a:pt x="0" y="519"/>
                  </a:lnTo>
                  <a:lnTo>
                    <a:pt x="15" y="519"/>
                  </a:lnTo>
                  <a:lnTo>
                    <a:pt x="15" y="8"/>
                  </a:lnTo>
                  <a:lnTo>
                    <a:pt x="9" y="16"/>
                  </a:lnTo>
                  <a:lnTo>
                    <a:pt x="9" y="0"/>
                  </a:lnTo>
                  <a:lnTo>
                    <a:pt x="0" y="0"/>
                  </a:lnTo>
                  <a:lnTo>
                    <a:pt x="0" y="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04" name="Rectangle 544"/>
            <p:cNvSpPr>
              <a:spLocks noChangeArrowheads="1"/>
            </p:cNvSpPr>
            <p:nvPr/>
          </p:nvSpPr>
          <p:spPr bwMode="auto">
            <a:xfrm>
              <a:off x="1410" y="1603"/>
              <a:ext cx="49" cy="255"/>
            </a:xfrm>
            <a:prstGeom prst="rect">
              <a:avLst/>
            </a:prstGeom>
            <a:solidFill>
              <a:srgbClr val="003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505" name="Freeform 545"/>
            <p:cNvSpPr>
              <a:spLocks/>
            </p:cNvSpPr>
            <p:nvPr/>
          </p:nvSpPr>
          <p:spPr bwMode="auto">
            <a:xfrm>
              <a:off x="1410" y="1599"/>
              <a:ext cx="53" cy="8"/>
            </a:xfrm>
            <a:custGeom>
              <a:avLst/>
              <a:gdLst>
                <a:gd name="T0" fmla="*/ 105 w 105"/>
                <a:gd name="T1" fmla="*/ 7 h 15"/>
                <a:gd name="T2" fmla="*/ 98 w 105"/>
                <a:gd name="T3" fmla="*/ 0 h 15"/>
                <a:gd name="T4" fmla="*/ 0 w 105"/>
                <a:gd name="T5" fmla="*/ 0 h 15"/>
                <a:gd name="T6" fmla="*/ 0 w 105"/>
                <a:gd name="T7" fmla="*/ 15 h 15"/>
                <a:gd name="T8" fmla="*/ 98 w 105"/>
                <a:gd name="T9" fmla="*/ 15 h 15"/>
                <a:gd name="T10" fmla="*/ 90 w 105"/>
                <a:gd name="T11" fmla="*/ 7 h 15"/>
                <a:gd name="T12" fmla="*/ 105 w 105"/>
                <a:gd name="T13" fmla="*/ 7 h 15"/>
                <a:gd name="T14" fmla="*/ 105 w 105"/>
                <a:gd name="T15" fmla="*/ 0 h 15"/>
                <a:gd name="T16" fmla="*/ 98 w 105"/>
                <a:gd name="T17" fmla="*/ 0 h 15"/>
                <a:gd name="T18" fmla="*/ 105 w 10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5">
                  <a:moveTo>
                    <a:pt x="105" y="7"/>
                  </a:moveTo>
                  <a:lnTo>
                    <a:pt x="98" y="0"/>
                  </a:lnTo>
                  <a:lnTo>
                    <a:pt x="0" y="0"/>
                  </a:lnTo>
                  <a:lnTo>
                    <a:pt x="0" y="15"/>
                  </a:lnTo>
                  <a:lnTo>
                    <a:pt x="98" y="15"/>
                  </a:lnTo>
                  <a:lnTo>
                    <a:pt x="90" y="7"/>
                  </a:lnTo>
                  <a:lnTo>
                    <a:pt x="105" y="7"/>
                  </a:lnTo>
                  <a:lnTo>
                    <a:pt x="105" y="0"/>
                  </a:lnTo>
                  <a:lnTo>
                    <a:pt x="98" y="0"/>
                  </a:lnTo>
                  <a:lnTo>
                    <a:pt x="10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06" name="Freeform 546"/>
            <p:cNvSpPr>
              <a:spLocks/>
            </p:cNvSpPr>
            <p:nvPr/>
          </p:nvSpPr>
          <p:spPr bwMode="auto">
            <a:xfrm>
              <a:off x="1455" y="1603"/>
              <a:ext cx="8" cy="259"/>
            </a:xfrm>
            <a:custGeom>
              <a:avLst/>
              <a:gdLst>
                <a:gd name="T0" fmla="*/ 8 w 15"/>
                <a:gd name="T1" fmla="*/ 518 h 518"/>
                <a:gd name="T2" fmla="*/ 15 w 15"/>
                <a:gd name="T3" fmla="*/ 512 h 518"/>
                <a:gd name="T4" fmla="*/ 15 w 15"/>
                <a:gd name="T5" fmla="*/ 0 h 518"/>
                <a:gd name="T6" fmla="*/ 0 w 15"/>
                <a:gd name="T7" fmla="*/ 0 h 518"/>
                <a:gd name="T8" fmla="*/ 0 w 15"/>
                <a:gd name="T9" fmla="*/ 512 h 518"/>
                <a:gd name="T10" fmla="*/ 8 w 15"/>
                <a:gd name="T11" fmla="*/ 503 h 518"/>
                <a:gd name="T12" fmla="*/ 8 w 15"/>
                <a:gd name="T13" fmla="*/ 518 h 518"/>
                <a:gd name="T14" fmla="*/ 15 w 15"/>
                <a:gd name="T15" fmla="*/ 518 h 518"/>
                <a:gd name="T16" fmla="*/ 15 w 15"/>
                <a:gd name="T17" fmla="*/ 512 h 518"/>
                <a:gd name="T18" fmla="*/ 8 w 15"/>
                <a:gd name="T19" fmla="*/ 518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8">
                  <a:moveTo>
                    <a:pt x="8" y="518"/>
                  </a:moveTo>
                  <a:lnTo>
                    <a:pt x="15" y="512"/>
                  </a:lnTo>
                  <a:lnTo>
                    <a:pt x="15" y="0"/>
                  </a:lnTo>
                  <a:lnTo>
                    <a:pt x="0" y="0"/>
                  </a:lnTo>
                  <a:lnTo>
                    <a:pt x="0" y="512"/>
                  </a:lnTo>
                  <a:lnTo>
                    <a:pt x="8" y="503"/>
                  </a:lnTo>
                  <a:lnTo>
                    <a:pt x="8" y="518"/>
                  </a:lnTo>
                  <a:lnTo>
                    <a:pt x="15" y="518"/>
                  </a:lnTo>
                  <a:lnTo>
                    <a:pt x="15" y="512"/>
                  </a:lnTo>
                  <a:lnTo>
                    <a:pt x="8" y="5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07" name="Freeform 547"/>
            <p:cNvSpPr>
              <a:spLocks/>
            </p:cNvSpPr>
            <p:nvPr/>
          </p:nvSpPr>
          <p:spPr bwMode="auto">
            <a:xfrm>
              <a:off x="1407" y="1854"/>
              <a:ext cx="52" cy="8"/>
            </a:xfrm>
            <a:custGeom>
              <a:avLst/>
              <a:gdLst>
                <a:gd name="T0" fmla="*/ 0 w 105"/>
                <a:gd name="T1" fmla="*/ 9 h 15"/>
                <a:gd name="T2" fmla="*/ 7 w 105"/>
                <a:gd name="T3" fmla="*/ 15 h 15"/>
                <a:gd name="T4" fmla="*/ 105 w 105"/>
                <a:gd name="T5" fmla="*/ 15 h 15"/>
                <a:gd name="T6" fmla="*/ 105 w 105"/>
                <a:gd name="T7" fmla="*/ 0 h 15"/>
                <a:gd name="T8" fmla="*/ 7 w 105"/>
                <a:gd name="T9" fmla="*/ 0 h 15"/>
                <a:gd name="T10" fmla="*/ 15 w 105"/>
                <a:gd name="T11" fmla="*/ 9 h 15"/>
                <a:gd name="T12" fmla="*/ 0 w 105"/>
                <a:gd name="T13" fmla="*/ 9 h 15"/>
                <a:gd name="T14" fmla="*/ 0 w 105"/>
                <a:gd name="T15" fmla="*/ 15 h 15"/>
                <a:gd name="T16" fmla="*/ 7 w 105"/>
                <a:gd name="T17" fmla="*/ 15 h 15"/>
                <a:gd name="T18" fmla="*/ 0 w 105"/>
                <a:gd name="T1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5">
                  <a:moveTo>
                    <a:pt x="0" y="9"/>
                  </a:moveTo>
                  <a:lnTo>
                    <a:pt x="7" y="15"/>
                  </a:lnTo>
                  <a:lnTo>
                    <a:pt x="105" y="15"/>
                  </a:lnTo>
                  <a:lnTo>
                    <a:pt x="105" y="0"/>
                  </a:lnTo>
                  <a:lnTo>
                    <a:pt x="7" y="0"/>
                  </a:lnTo>
                  <a:lnTo>
                    <a:pt x="15" y="9"/>
                  </a:lnTo>
                  <a:lnTo>
                    <a:pt x="0" y="9"/>
                  </a:lnTo>
                  <a:lnTo>
                    <a:pt x="0" y="15"/>
                  </a:lnTo>
                  <a:lnTo>
                    <a:pt x="7" y="15"/>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08" name="Freeform 548"/>
            <p:cNvSpPr>
              <a:spLocks/>
            </p:cNvSpPr>
            <p:nvPr/>
          </p:nvSpPr>
          <p:spPr bwMode="auto">
            <a:xfrm>
              <a:off x="1407" y="1599"/>
              <a:ext cx="8" cy="259"/>
            </a:xfrm>
            <a:custGeom>
              <a:avLst/>
              <a:gdLst>
                <a:gd name="T0" fmla="*/ 7 w 15"/>
                <a:gd name="T1" fmla="*/ 0 h 519"/>
                <a:gd name="T2" fmla="*/ 0 w 15"/>
                <a:gd name="T3" fmla="*/ 7 h 519"/>
                <a:gd name="T4" fmla="*/ 0 w 15"/>
                <a:gd name="T5" fmla="*/ 519 h 519"/>
                <a:gd name="T6" fmla="*/ 15 w 15"/>
                <a:gd name="T7" fmla="*/ 519 h 519"/>
                <a:gd name="T8" fmla="*/ 15 w 15"/>
                <a:gd name="T9" fmla="*/ 7 h 519"/>
                <a:gd name="T10" fmla="*/ 7 w 15"/>
                <a:gd name="T11" fmla="*/ 15 h 519"/>
                <a:gd name="T12" fmla="*/ 7 w 15"/>
                <a:gd name="T13" fmla="*/ 0 h 519"/>
                <a:gd name="T14" fmla="*/ 0 w 15"/>
                <a:gd name="T15" fmla="*/ 0 h 519"/>
                <a:gd name="T16" fmla="*/ 0 w 15"/>
                <a:gd name="T17" fmla="*/ 7 h 519"/>
                <a:gd name="T18" fmla="*/ 7 w 15"/>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7" y="0"/>
                  </a:moveTo>
                  <a:lnTo>
                    <a:pt x="0" y="7"/>
                  </a:lnTo>
                  <a:lnTo>
                    <a:pt x="0" y="519"/>
                  </a:lnTo>
                  <a:lnTo>
                    <a:pt x="15" y="519"/>
                  </a:lnTo>
                  <a:lnTo>
                    <a:pt x="15" y="7"/>
                  </a:lnTo>
                  <a:lnTo>
                    <a:pt x="7" y="15"/>
                  </a:lnTo>
                  <a:lnTo>
                    <a:pt x="7" y="0"/>
                  </a:lnTo>
                  <a:lnTo>
                    <a:pt x="0" y="0"/>
                  </a:lnTo>
                  <a:lnTo>
                    <a:pt x="0" y="7"/>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09" name="Rectangle 549"/>
            <p:cNvSpPr>
              <a:spLocks noChangeArrowheads="1"/>
            </p:cNvSpPr>
            <p:nvPr/>
          </p:nvSpPr>
          <p:spPr bwMode="auto">
            <a:xfrm>
              <a:off x="1083" y="1633"/>
              <a:ext cx="151" cy="281"/>
            </a:xfrm>
            <a:prstGeom prst="rect">
              <a:avLst/>
            </a:prstGeom>
            <a:solidFill>
              <a:srgbClr val="7F3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510" name="Freeform 550"/>
            <p:cNvSpPr>
              <a:spLocks/>
            </p:cNvSpPr>
            <p:nvPr/>
          </p:nvSpPr>
          <p:spPr bwMode="auto">
            <a:xfrm>
              <a:off x="1083" y="1629"/>
              <a:ext cx="155" cy="8"/>
            </a:xfrm>
            <a:custGeom>
              <a:avLst/>
              <a:gdLst>
                <a:gd name="T0" fmla="*/ 308 w 308"/>
                <a:gd name="T1" fmla="*/ 8 h 15"/>
                <a:gd name="T2" fmla="*/ 300 w 308"/>
                <a:gd name="T3" fmla="*/ 0 h 15"/>
                <a:gd name="T4" fmla="*/ 0 w 308"/>
                <a:gd name="T5" fmla="*/ 0 h 15"/>
                <a:gd name="T6" fmla="*/ 0 w 308"/>
                <a:gd name="T7" fmla="*/ 15 h 15"/>
                <a:gd name="T8" fmla="*/ 300 w 308"/>
                <a:gd name="T9" fmla="*/ 15 h 15"/>
                <a:gd name="T10" fmla="*/ 293 w 308"/>
                <a:gd name="T11" fmla="*/ 8 h 15"/>
                <a:gd name="T12" fmla="*/ 308 w 308"/>
                <a:gd name="T13" fmla="*/ 8 h 15"/>
                <a:gd name="T14" fmla="*/ 308 w 308"/>
                <a:gd name="T15" fmla="*/ 0 h 15"/>
                <a:gd name="T16" fmla="*/ 300 w 308"/>
                <a:gd name="T17" fmla="*/ 0 h 15"/>
                <a:gd name="T18" fmla="*/ 308 w 308"/>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15">
                  <a:moveTo>
                    <a:pt x="308" y="8"/>
                  </a:moveTo>
                  <a:lnTo>
                    <a:pt x="300" y="0"/>
                  </a:lnTo>
                  <a:lnTo>
                    <a:pt x="0" y="0"/>
                  </a:lnTo>
                  <a:lnTo>
                    <a:pt x="0" y="15"/>
                  </a:lnTo>
                  <a:lnTo>
                    <a:pt x="300" y="15"/>
                  </a:lnTo>
                  <a:lnTo>
                    <a:pt x="293" y="8"/>
                  </a:lnTo>
                  <a:lnTo>
                    <a:pt x="308" y="8"/>
                  </a:lnTo>
                  <a:lnTo>
                    <a:pt x="308" y="0"/>
                  </a:lnTo>
                  <a:lnTo>
                    <a:pt x="300" y="0"/>
                  </a:lnTo>
                  <a:lnTo>
                    <a:pt x="30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11" name="Freeform 551"/>
            <p:cNvSpPr>
              <a:spLocks/>
            </p:cNvSpPr>
            <p:nvPr/>
          </p:nvSpPr>
          <p:spPr bwMode="auto">
            <a:xfrm>
              <a:off x="1230" y="1633"/>
              <a:ext cx="8" cy="285"/>
            </a:xfrm>
            <a:custGeom>
              <a:avLst/>
              <a:gdLst>
                <a:gd name="T0" fmla="*/ 7 w 15"/>
                <a:gd name="T1" fmla="*/ 570 h 570"/>
                <a:gd name="T2" fmla="*/ 15 w 15"/>
                <a:gd name="T3" fmla="*/ 562 h 570"/>
                <a:gd name="T4" fmla="*/ 15 w 15"/>
                <a:gd name="T5" fmla="*/ 0 h 570"/>
                <a:gd name="T6" fmla="*/ 0 w 15"/>
                <a:gd name="T7" fmla="*/ 0 h 570"/>
                <a:gd name="T8" fmla="*/ 0 w 15"/>
                <a:gd name="T9" fmla="*/ 562 h 570"/>
                <a:gd name="T10" fmla="*/ 7 w 15"/>
                <a:gd name="T11" fmla="*/ 555 h 570"/>
                <a:gd name="T12" fmla="*/ 7 w 15"/>
                <a:gd name="T13" fmla="*/ 570 h 570"/>
                <a:gd name="T14" fmla="*/ 15 w 15"/>
                <a:gd name="T15" fmla="*/ 570 h 570"/>
                <a:gd name="T16" fmla="*/ 15 w 15"/>
                <a:gd name="T17" fmla="*/ 562 h 570"/>
                <a:gd name="T18" fmla="*/ 7 w 15"/>
                <a:gd name="T19" fmla="*/ 57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70">
                  <a:moveTo>
                    <a:pt x="7" y="570"/>
                  </a:moveTo>
                  <a:lnTo>
                    <a:pt x="15" y="562"/>
                  </a:lnTo>
                  <a:lnTo>
                    <a:pt x="15" y="0"/>
                  </a:lnTo>
                  <a:lnTo>
                    <a:pt x="0" y="0"/>
                  </a:lnTo>
                  <a:lnTo>
                    <a:pt x="0" y="562"/>
                  </a:lnTo>
                  <a:lnTo>
                    <a:pt x="7" y="555"/>
                  </a:lnTo>
                  <a:lnTo>
                    <a:pt x="7" y="570"/>
                  </a:lnTo>
                  <a:lnTo>
                    <a:pt x="15" y="570"/>
                  </a:lnTo>
                  <a:lnTo>
                    <a:pt x="15" y="562"/>
                  </a:lnTo>
                  <a:lnTo>
                    <a:pt x="7" y="5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12" name="Freeform 552"/>
            <p:cNvSpPr>
              <a:spLocks/>
            </p:cNvSpPr>
            <p:nvPr/>
          </p:nvSpPr>
          <p:spPr bwMode="auto">
            <a:xfrm>
              <a:off x="1079" y="1911"/>
              <a:ext cx="155" cy="7"/>
            </a:xfrm>
            <a:custGeom>
              <a:avLst/>
              <a:gdLst>
                <a:gd name="T0" fmla="*/ 0 w 308"/>
                <a:gd name="T1" fmla="*/ 7 h 15"/>
                <a:gd name="T2" fmla="*/ 8 w 308"/>
                <a:gd name="T3" fmla="*/ 15 h 15"/>
                <a:gd name="T4" fmla="*/ 308 w 308"/>
                <a:gd name="T5" fmla="*/ 15 h 15"/>
                <a:gd name="T6" fmla="*/ 308 w 308"/>
                <a:gd name="T7" fmla="*/ 0 h 15"/>
                <a:gd name="T8" fmla="*/ 8 w 308"/>
                <a:gd name="T9" fmla="*/ 0 h 15"/>
                <a:gd name="T10" fmla="*/ 16 w 308"/>
                <a:gd name="T11" fmla="*/ 7 h 15"/>
                <a:gd name="T12" fmla="*/ 0 w 308"/>
                <a:gd name="T13" fmla="*/ 7 h 15"/>
                <a:gd name="T14" fmla="*/ 0 w 308"/>
                <a:gd name="T15" fmla="*/ 15 h 15"/>
                <a:gd name="T16" fmla="*/ 8 w 308"/>
                <a:gd name="T17" fmla="*/ 15 h 15"/>
                <a:gd name="T18" fmla="*/ 0 w 308"/>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15">
                  <a:moveTo>
                    <a:pt x="0" y="7"/>
                  </a:moveTo>
                  <a:lnTo>
                    <a:pt x="8" y="15"/>
                  </a:lnTo>
                  <a:lnTo>
                    <a:pt x="308" y="15"/>
                  </a:lnTo>
                  <a:lnTo>
                    <a:pt x="308" y="0"/>
                  </a:lnTo>
                  <a:lnTo>
                    <a:pt x="8" y="0"/>
                  </a:lnTo>
                  <a:lnTo>
                    <a:pt x="16"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13" name="Freeform 553"/>
            <p:cNvSpPr>
              <a:spLocks/>
            </p:cNvSpPr>
            <p:nvPr/>
          </p:nvSpPr>
          <p:spPr bwMode="auto">
            <a:xfrm>
              <a:off x="1079" y="1629"/>
              <a:ext cx="8" cy="285"/>
            </a:xfrm>
            <a:custGeom>
              <a:avLst/>
              <a:gdLst>
                <a:gd name="T0" fmla="*/ 8 w 16"/>
                <a:gd name="T1" fmla="*/ 0 h 570"/>
                <a:gd name="T2" fmla="*/ 0 w 16"/>
                <a:gd name="T3" fmla="*/ 8 h 570"/>
                <a:gd name="T4" fmla="*/ 0 w 16"/>
                <a:gd name="T5" fmla="*/ 570 h 570"/>
                <a:gd name="T6" fmla="*/ 16 w 16"/>
                <a:gd name="T7" fmla="*/ 570 h 570"/>
                <a:gd name="T8" fmla="*/ 16 w 16"/>
                <a:gd name="T9" fmla="*/ 8 h 570"/>
                <a:gd name="T10" fmla="*/ 8 w 16"/>
                <a:gd name="T11" fmla="*/ 15 h 570"/>
                <a:gd name="T12" fmla="*/ 8 w 16"/>
                <a:gd name="T13" fmla="*/ 0 h 570"/>
                <a:gd name="T14" fmla="*/ 0 w 16"/>
                <a:gd name="T15" fmla="*/ 0 h 570"/>
                <a:gd name="T16" fmla="*/ 0 w 16"/>
                <a:gd name="T17" fmla="*/ 8 h 570"/>
                <a:gd name="T18" fmla="*/ 8 w 16"/>
                <a:gd name="T19"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570">
                  <a:moveTo>
                    <a:pt x="8" y="0"/>
                  </a:moveTo>
                  <a:lnTo>
                    <a:pt x="0" y="8"/>
                  </a:lnTo>
                  <a:lnTo>
                    <a:pt x="0" y="570"/>
                  </a:lnTo>
                  <a:lnTo>
                    <a:pt x="16" y="570"/>
                  </a:lnTo>
                  <a:lnTo>
                    <a:pt x="16"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14" name="Rectangle 554"/>
            <p:cNvSpPr>
              <a:spLocks noChangeArrowheads="1"/>
            </p:cNvSpPr>
            <p:nvPr/>
          </p:nvSpPr>
          <p:spPr bwMode="auto">
            <a:xfrm>
              <a:off x="784" y="1910"/>
              <a:ext cx="268"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515" name="Freeform 555"/>
            <p:cNvSpPr>
              <a:spLocks/>
            </p:cNvSpPr>
            <p:nvPr/>
          </p:nvSpPr>
          <p:spPr bwMode="auto">
            <a:xfrm>
              <a:off x="784" y="1906"/>
              <a:ext cx="272" cy="8"/>
            </a:xfrm>
            <a:custGeom>
              <a:avLst/>
              <a:gdLst>
                <a:gd name="T0" fmla="*/ 543 w 543"/>
                <a:gd name="T1" fmla="*/ 8 h 15"/>
                <a:gd name="T2" fmla="*/ 535 w 543"/>
                <a:gd name="T3" fmla="*/ 0 h 15"/>
                <a:gd name="T4" fmla="*/ 0 w 543"/>
                <a:gd name="T5" fmla="*/ 0 h 15"/>
                <a:gd name="T6" fmla="*/ 0 w 543"/>
                <a:gd name="T7" fmla="*/ 15 h 15"/>
                <a:gd name="T8" fmla="*/ 535 w 543"/>
                <a:gd name="T9" fmla="*/ 15 h 15"/>
                <a:gd name="T10" fmla="*/ 528 w 543"/>
                <a:gd name="T11" fmla="*/ 8 h 15"/>
                <a:gd name="T12" fmla="*/ 543 w 543"/>
                <a:gd name="T13" fmla="*/ 8 h 15"/>
                <a:gd name="T14" fmla="*/ 543 w 543"/>
                <a:gd name="T15" fmla="*/ 0 h 15"/>
                <a:gd name="T16" fmla="*/ 535 w 543"/>
                <a:gd name="T17" fmla="*/ 0 h 15"/>
                <a:gd name="T18" fmla="*/ 543 w 543"/>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3" h="15">
                  <a:moveTo>
                    <a:pt x="543" y="8"/>
                  </a:moveTo>
                  <a:lnTo>
                    <a:pt x="535" y="0"/>
                  </a:lnTo>
                  <a:lnTo>
                    <a:pt x="0" y="0"/>
                  </a:lnTo>
                  <a:lnTo>
                    <a:pt x="0" y="15"/>
                  </a:lnTo>
                  <a:lnTo>
                    <a:pt x="535" y="15"/>
                  </a:lnTo>
                  <a:lnTo>
                    <a:pt x="528" y="8"/>
                  </a:lnTo>
                  <a:lnTo>
                    <a:pt x="543" y="8"/>
                  </a:lnTo>
                  <a:lnTo>
                    <a:pt x="543" y="0"/>
                  </a:lnTo>
                  <a:lnTo>
                    <a:pt x="535" y="0"/>
                  </a:lnTo>
                  <a:lnTo>
                    <a:pt x="54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16" name="Freeform 556"/>
            <p:cNvSpPr>
              <a:spLocks/>
            </p:cNvSpPr>
            <p:nvPr/>
          </p:nvSpPr>
          <p:spPr bwMode="auto">
            <a:xfrm>
              <a:off x="1049" y="1910"/>
              <a:ext cx="7" cy="12"/>
            </a:xfrm>
            <a:custGeom>
              <a:avLst/>
              <a:gdLst>
                <a:gd name="T0" fmla="*/ 7 w 15"/>
                <a:gd name="T1" fmla="*/ 24 h 24"/>
                <a:gd name="T2" fmla="*/ 15 w 15"/>
                <a:gd name="T3" fmla="*/ 17 h 24"/>
                <a:gd name="T4" fmla="*/ 15 w 15"/>
                <a:gd name="T5" fmla="*/ 0 h 24"/>
                <a:gd name="T6" fmla="*/ 0 w 15"/>
                <a:gd name="T7" fmla="*/ 0 h 24"/>
                <a:gd name="T8" fmla="*/ 0 w 15"/>
                <a:gd name="T9" fmla="*/ 17 h 24"/>
                <a:gd name="T10" fmla="*/ 7 w 15"/>
                <a:gd name="T11" fmla="*/ 9 h 24"/>
                <a:gd name="T12" fmla="*/ 7 w 15"/>
                <a:gd name="T13" fmla="*/ 24 h 24"/>
                <a:gd name="T14" fmla="*/ 15 w 15"/>
                <a:gd name="T15" fmla="*/ 24 h 24"/>
                <a:gd name="T16" fmla="*/ 15 w 15"/>
                <a:gd name="T17" fmla="*/ 17 h 24"/>
                <a:gd name="T18" fmla="*/ 7 w 15"/>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4">
                  <a:moveTo>
                    <a:pt x="7" y="24"/>
                  </a:moveTo>
                  <a:lnTo>
                    <a:pt x="15" y="17"/>
                  </a:lnTo>
                  <a:lnTo>
                    <a:pt x="15" y="0"/>
                  </a:lnTo>
                  <a:lnTo>
                    <a:pt x="0" y="0"/>
                  </a:lnTo>
                  <a:lnTo>
                    <a:pt x="0" y="17"/>
                  </a:lnTo>
                  <a:lnTo>
                    <a:pt x="7" y="9"/>
                  </a:lnTo>
                  <a:lnTo>
                    <a:pt x="7" y="24"/>
                  </a:lnTo>
                  <a:lnTo>
                    <a:pt x="15" y="24"/>
                  </a:lnTo>
                  <a:lnTo>
                    <a:pt x="15" y="17"/>
                  </a:lnTo>
                  <a:lnTo>
                    <a:pt x="7"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17" name="Freeform 557"/>
            <p:cNvSpPr>
              <a:spLocks/>
            </p:cNvSpPr>
            <p:nvPr/>
          </p:nvSpPr>
          <p:spPr bwMode="auto">
            <a:xfrm>
              <a:off x="781" y="1915"/>
              <a:ext cx="271" cy="7"/>
            </a:xfrm>
            <a:custGeom>
              <a:avLst/>
              <a:gdLst>
                <a:gd name="T0" fmla="*/ 0 w 542"/>
                <a:gd name="T1" fmla="*/ 8 h 15"/>
                <a:gd name="T2" fmla="*/ 7 w 542"/>
                <a:gd name="T3" fmla="*/ 15 h 15"/>
                <a:gd name="T4" fmla="*/ 542 w 542"/>
                <a:gd name="T5" fmla="*/ 15 h 15"/>
                <a:gd name="T6" fmla="*/ 542 w 542"/>
                <a:gd name="T7" fmla="*/ 0 h 15"/>
                <a:gd name="T8" fmla="*/ 7 w 542"/>
                <a:gd name="T9" fmla="*/ 0 h 15"/>
                <a:gd name="T10" fmla="*/ 15 w 542"/>
                <a:gd name="T11" fmla="*/ 8 h 15"/>
                <a:gd name="T12" fmla="*/ 0 w 542"/>
                <a:gd name="T13" fmla="*/ 8 h 15"/>
                <a:gd name="T14" fmla="*/ 0 w 542"/>
                <a:gd name="T15" fmla="*/ 15 h 15"/>
                <a:gd name="T16" fmla="*/ 7 w 542"/>
                <a:gd name="T17" fmla="*/ 15 h 15"/>
                <a:gd name="T18" fmla="*/ 0 w 54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2" h="15">
                  <a:moveTo>
                    <a:pt x="0" y="8"/>
                  </a:moveTo>
                  <a:lnTo>
                    <a:pt x="7" y="15"/>
                  </a:lnTo>
                  <a:lnTo>
                    <a:pt x="542" y="15"/>
                  </a:lnTo>
                  <a:lnTo>
                    <a:pt x="542" y="0"/>
                  </a:lnTo>
                  <a:lnTo>
                    <a:pt x="7" y="0"/>
                  </a:lnTo>
                  <a:lnTo>
                    <a:pt x="15" y="8"/>
                  </a:lnTo>
                  <a:lnTo>
                    <a:pt x="0" y="8"/>
                  </a:lnTo>
                  <a:lnTo>
                    <a:pt x="0" y="15"/>
                  </a:lnTo>
                  <a:lnTo>
                    <a:pt x="7"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18" name="Freeform 558"/>
            <p:cNvSpPr>
              <a:spLocks/>
            </p:cNvSpPr>
            <p:nvPr/>
          </p:nvSpPr>
          <p:spPr bwMode="auto">
            <a:xfrm>
              <a:off x="781" y="1906"/>
              <a:ext cx="7" cy="13"/>
            </a:xfrm>
            <a:custGeom>
              <a:avLst/>
              <a:gdLst>
                <a:gd name="T0" fmla="*/ 7 w 15"/>
                <a:gd name="T1" fmla="*/ 0 h 25"/>
                <a:gd name="T2" fmla="*/ 0 w 15"/>
                <a:gd name="T3" fmla="*/ 8 h 25"/>
                <a:gd name="T4" fmla="*/ 0 w 15"/>
                <a:gd name="T5" fmla="*/ 25 h 25"/>
                <a:gd name="T6" fmla="*/ 15 w 15"/>
                <a:gd name="T7" fmla="*/ 25 h 25"/>
                <a:gd name="T8" fmla="*/ 15 w 15"/>
                <a:gd name="T9" fmla="*/ 8 h 25"/>
                <a:gd name="T10" fmla="*/ 7 w 15"/>
                <a:gd name="T11" fmla="*/ 15 h 25"/>
                <a:gd name="T12" fmla="*/ 7 w 15"/>
                <a:gd name="T13" fmla="*/ 0 h 25"/>
                <a:gd name="T14" fmla="*/ 0 w 15"/>
                <a:gd name="T15" fmla="*/ 0 h 25"/>
                <a:gd name="T16" fmla="*/ 0 w 15"/>
                <a:gd name="T17" fmla="*/ 8 h 25"/>
                <a:gd name="T18" fmla="*/ 7 w 15"/>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5">
                  <a:moveTo>
                    <a:pt x="7" y="0"/>
                  </a:moveTo>
                  <a:lnTo>
                    <a:pt x="0" y="8"/>
                  </a:lnTo>
                  <a:lnTo>
                    <a:pt x="0" y="25"/>
                  </a:lnTo>
                  <a:lnTo>
                    <a:pt x="15" y="25"/>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19" name="Rectangle 559"/>
            <p:cNvSpPr>
              <a:spLocks noChangeArrowheads="1"/>
            </p:cNvSpPr>
            <p:nvPr/>
          </p:nvSpPr>
          <p:spPr bwMode="auto">
            <a:xfrm>
              <a:off x="802" y="1919"/>
              <a:ext cx="250" cy="47"/>
            </a:xfrm>
            <a:prstGeom prst="rect">
              <a:avLst/>
            </a:prstGeom>
            <a:solidFill>
              <a:srgbClr val="D1AF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520" name="Freeform 560"/>
            <p:cNvSpPr>
              <a:spLocks/>
            </p:cNvSpPr>
            <p:nvPr/>
          </p:nvSpPr>
          <p:spPr bwMode="auto">
            <a:xfrm>
              <a:off x="802" y="1915"/>
              <a:ext cx="254" cy="8"/>
            </a:xfrm>
            <a:custGeom>
              <a:avLst/>
              <a:gdLst>
                <a:gd name="T0" fmla="*/ 508 w 508"/>
                <a:gd name="T1" fmla="*/ 8 h 15"/>
                <a:gd name="T2" fmla="*/ 500 w 508"/>
                <a:gd name="T3" fmla="*/ 0 h 15"/>
                <a:gd name="T4" fmla="*/ 0 w 508"/>
                <a:gd name="T5" fmla="*/ 0 h 15"/>
                <a:gd name="T6" fmla="*/ 0 w 508"/>
                <a:gd name="T7" fmla="*/ 15 h 15"/>
                <a:gd name="T8" fmla="*/ 500 w 508"/>
                <a:gd name="T9" fmla="*/ 15 h 15"/>
                <a:gd name="T10" fmla="*/ 493 w 508"/>
                <a:gd name="T11" fmla="*/ 8 h 15"/>
                <a:gd name="T12" fmla="*/ 508 w 508"/>
                <a:gd name="T13" fmla="*/ 8 h 15"/>
                <a:gd name="T14" fmla="*/ 508 w 508"/>
                <a:gd name="T15" fmla="*/ 0 h 15"/>
                <a:gd name="T16" fmla="*/ 500 w 508"/>
                <a:gd name="T17" fmla="*/ 0 h 15"/>
                <a:gd name="T18" fmla="*/ 508 w 508"/>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15">
                  <a:moveTo>
                    <a:pt x="508" y="8"/>
                  </a:moveTo>
                  <a:lnTo>
                    <a:pt x="500" y="0"/>
                  </a:lnTo>
                  <a:lnTo>
                    <a:pt x="0" y="0"/>
                  </a:lnTo>
                  <a:lnTo>
                    <a:pt x="0" y="15"/>
                  </a:lnTo>
                  <a:lnTo>
                    <a:pt x="500" y="15"/>
                  </a:lnTo>
                  <a:lnTo>
                    <a:pt x="493" y="8"/>
                  </a:lnTo>
                  <a:lnTo>
                    <a:pt x="508" y="8"/>
                  </a:lnTo>
                  <a:lnTo>
                    <a:pt x="508" y="0"/>
                  </a:lnTo>
                  <a:lnTo>
                    <a:pt x="500" y="0"/>
                  </a:lnTo>
                  <a:lnTo>
                    <a:pt x="50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21" name="Freeform 561"/>
            <p:cNvSpPr>
              <a:spLocks/>
            </p:cNvSpPr>
            <p:nvPr/>
          </p:nvSpPr>
          <p:spPr bwMode="auto">
            <a:xfrm>
              <a:off x="1049" y="1919"/>
              <a:ext cx="7" cy="51"/>
            </a:xfrm>
            <a:custGeom>
              <a:avLst/>
              <a:gdLst>
                <a:gd name="T0" fmla="*/ 7 w 15"/>
                <a:gd name="T1" fmla="*/ 101 h 101"/>
                <a:gd name="T2" fmla="*/ 15 w 15"/>
                <a:gd name="T3" fmla="*/ 93 h 101"/>
                <a:gd name="T4" fmla="*/ 15 w 15"/>
                <a:gd name="T5" fmla="*/ 0 h 101"/>
                <a:gd name="T6" fmla="*/ 0 w 15"/>
                <a:gd name="T7" fmla="*/ 0 h 101"/>
                <a:gd name="T8" fmla="*/ 0 w 15"/>
                <a:gd name="T9" fmla="*/ 93 h 101"/>
                <a:gd name="T10" fmla="*/ 7 w 15"/>
                <a:gd name="T11" fmla="*/ 86 h 101"/>
                <a:gd name="T12" fmla="*/ 7 w 15"/>
                <a:gd name="T13" fmla="*/ 101 h 101"/>
                <a:gd name="T14" fmla="*/ 15 w 15"/>
                <a:gd name="T15" fmla="*/ 101 h 101"/>
                <a:gd name="T16" fmla="*/ 15 w 15"/>
                <a:gd name="T17" fmla="*/ 93 h 101"/>
                <a:gd name="T18" fmla="*/ 7 w 15"/>
                <a:gd name="T1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1">
                  <a:moveTo>
                    <a:pt x="7" y="101"/>
                  </a:moveTo>
                  <a:lnTo>
                    <a:pt x="15" y="93"/>
                  </a:lnTo>
                  <a:lnTo>
                    <a:pt x="15" y="0"/>
                  </a:lnTo>
                  <a:lnTo>
                    <a:pt x="0" y="0"/>
                  </a:lnTo>
                  <a:lnTo>
                    <a:pt x="0" y="93"/>
                  </a:lnTo>
                  <a:lnTo>
                    <a:pt x="7" y="86"/>
                  </a:lnTo>
                  <a:lnTo>
                    <a:pt x="7" y="101"/>
                  </a:lnTo>
                  <a:lnTo>
                    <a:pt x="15" y="101"/>
                  </a:lnTo>
                  <a:lnTo>
                    <a:pt x="15" y="93"/>
                  </a:lnTo>
                  <a:lnTo>
                    <a:pt x="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22" name="Freeform 562"/>
            <p:cNvSpPr>
              <a:spLocks/>
            </p:cNvSpPr>
            <p:nvPr/>
          </p:nvSpPr>
          <p:spPr bwMode="auto">
            <a:xfrm>
              <a:off x="798" y="1962"/>
              <a:ext cx="254" cy="8"/>
            </a:xfrm>
            <a:custGeom>
              <a:avLst/>
              <a:gdLst>
                <a:gd name="T0" fmla="*/ 0 w 508"/>
                <a:gd name="T1" fmla="*/ 7 h 15"/>
                <a:gd name="T2" fmla="*/ 8 w 508"/>
                <a:gd name="T3" fmla="*/ 15 h 15"/>
                <a:gd name="T4" fmla="*/ 508 w 508"/>
                <a:gd name="T5" fmla="*/ 15 h 15"/>
                <a:gd name="T6" fmla="*/ 508 w 508"/>
                <a:gd name="T7" fmla="*/ 0 h 15"/>
                <a:gd name="T8" fmla="*/ 8 w 508"/>
                <a:gd name="T9" fmla="*/ 0 h 15"/>
                <a:gd name="T10" fmla="*/ 15 w 508"/>
                <a:gd name="T11" fmla="*/ 7 h 15"/>
                <a:gd name="T12" fmla="*/ 0 w 508"/>
                <a:gd name="T13" fmla="*/ 7 h 15"/>
                <a:gd name="T14" fmla="*/ 0 w 508"/>
                <a:gd name="T15" fmla="*/ 15 h 15"/>
                <a:gd name="T16" fmla="*/ 8 w 508"/>
                <a:gd name="T17" fmla="*/ 15 h 15"/>
                <a:gd name="T18" fmla="*/ 0 w 508"/>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15">
                  <a:moveTo>
                    <a:pt x="0" y="7"/>
                  </a:moveTo>
                  <a:lnTo>
                    <a:pt x="8" y="15"/>
                  </a:lnTo>
                  <a:lnTo>
                    <a:pt x="508" y="15"/>
                  </a:lnTo>
                  <a:lnTo>
                    <a:pt x="508"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23" name="Freeform 563"/>
            <p:cNvSpPr>
              <a:spLocks/>
            </p:cNvSpPr>
            <p:nvPr/>
          </p:nvSpPr>
          <p:spPr bwMode="auto">
            <a:xfrm>
              <a:off x="798" y="1915"/>
              <a:ext cx="8" cy="51"/>
            </a:xfrm>
            <a:custGeom>
              <a:avLst/>
              <a:gdLst>
                <a:gd name="T0" fmla="*/ 8 w 15"/>
                <a:gd name="T1" fmla="*/ 0 h 101"/>
                <a:gd name="T2" fmla="*/ 0 w 15"/>
                <a:gd name="T3" fmla="*/ 8 h 101"/>
                <a:gd name="T4" fmla="*/ 0 w 15"/>
                <a:gd name="T5" fmla="*/ 101 h 101"/>
                <a:gd name="T6" fmla="*/ 15 w 15"/>
                <a:gd name="T7" fmla="*/ 101 h 101"/>
                <a:gd name="T8" fmla="*/ 15 w 15"/>
                <a:gd name="T9" fmla="*/ 8 h 101"/>
                <a:gd name="T10" fmla="*/ 8 w 15"/>
                <a:gd name="T11" fmla="*/ 15 h 101"/>
                <a:gd name="T12" fmla="*/ 8 w 15"/>
                <a:gd name="T13" fmla="*/ 0 h 101"/>
                <a:gd name="T14" fmla="*/ 0 w 15"/>
                <a:gd name="T15" fmla="*/ 0 h 101"/>
                <a:gd name="T16" fmla="*/ 0 w 15"/>
                <a:gd name="T17" fmla="*/ 8 h 101"/>
                <a:gd name="T18" fmla="*/ 8 w 15"/>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1">
                  <a:moveTo>
                    <a:pt x="8" y="0"/>
                  </a:moveTo>
                  <a:lnTo>
                    <a:pt x="0" y="8"/>
                  </a:lnTo>
                  <a:lnTo>
                    <a:pt x="0" y="101"/>
                  </a:lnTo>
                  <a:lnTo>
                    <a:pt x="15" y="101"/>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24" name="Rectangle 564"/>
            <p:cNvSpPr>
              <a:spLocks noChangeArrowheads="1"/>
            </p:cNvSpPr>
            <p:nvPr/>
          </p:nvSpPr>
          <p:spPr bwMode="auto">
            <a:xfrm>
              <a:off x="1246" y="1906"/>
              <a:ext cx="269"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525" name="Freeform 565"/>
            <p:cNvSpPr>
              <a:spLocks/>
            </p:cNvSpPr>
            <p:nvPr/>
          </p:nvSpPr>
          <p:spPr bwMode="auto">
            <a:xfrm>
              <a:off x="1246" y="1903"/>
              <a:ext cx="272" cy="7"/>
            </a:xfrm>
            <a:custGeom>
              <a:avLst/>
              <a:gdLst>
                <a:gd name="T0" fmla="*/ 543 w 543"/>
                <a:gd name="T1" fmla="*/ 7 h 15"/>
                <a:gd name="T2" fmla="*/ 537 w 543"/>
                <a:gd name="T3" fmla="*/ 0 h 15"/>
                <a:gd name="T4" fmla="*/ 0 w 543"/>
                <a:gd name="T5" fmla="*/ 0 h 15"/>
                <a:gd name="T6" fmla="*/ 0 w 543"/>
                <a:gd name="T7" fmla="*/ 15 h 15"/>
                <a:gd name="T8" fmla="*/ 537 w 543"/>
                <a:gd name="T9" fmla="*/ 15 h 15"/>
                <a:gd name="T10" fmla="*/ 528 w 543"/>
                <a:gd name="T11" fmla="*/ 7 h 15"/>
                <a:gd name="T12" fmla="*/ 543 w 543"/>
                <a:gd name="T13" fmla="*/ 7 h 15"/>
                <a:gd name="T14" fmla="*/ 543 w 543"/>
                <a:gd name="T15" fmla="*/ 0 h 15"/>
                <a:gd name="T16" fmla="*/ 537 w 543"/>
                <a:gd name="T17" fmla="*/ 0 h 15"/>
                <a:gd name="T18" fmla="*/ 543 w 543"/>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3" h="15">
                  <a:moveTo>
                    <a:pt x="543" y="7"/>
                  </a:moveTo>
                  <a:lnTo>
                    <a:pt x="537" y="0"/>
                  </a:lnTo>
                  <a:lnTo>
                    <a:pt x="0" y="0"/>
                  </a:lnTo>
                  <a:lnTo>
                    <a:pt x="0" y="15"/>
                  </a:lnTo>
                  <a:lnTo>
                    <a:pt x="537" y="15"/>
                  </a:lnTo>
                  <a:lnTo>
                    <a:pt x="528" y="7"/>
                  </a:lnTo>
                  <a:lnTo>
                    <a:pt x="543" y="7"/>
                  </a:lnTo>
                  <a:lnTo>
                    <a:pt x="543" y="0"/>
                  </a:lnTo>
                  <a:lnTo>
                    <a:pt x="537" y="0"/>
                  </a:lnTo>
                  <a:lnTo>
                    <a:pt x="54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26" name="Freeform 566"/>
            <p:cNvSpPr>
              <a:spLocks/>
            </p:cNvSpPr>
            <p:nvPr/>
          </p:nvSpPr>
          <p:spPr bwMode="auto">
            <a:xfrm>
              <a:off x="1511" y="1906"/>
              <a:ext cx="7" cy="13"/>
            </a:xfrm>
            <a:custGeom>
              <a:avLst/>
              <a:gdLst>
                <a:gd name="T0" fmla="*/ 9 w 15"/>
                <a:gd name="T1" fmla="*/ 25 h 25"/>
                <a:gd name="T2" fmla="*/ 15 w 15"/>
                <a:gd name="T3" fmla="*/ 17 h 25"/>
                <a:gd name="T4" fmla="*/ 15 w 15"/>
                <a:gd name="T5" fmla="*/ 0 h 25"/>
                <a:gd name="T6" fmla="*/ 0 w 15"/>
                <a:gd name="T7" fmla="*/ 0 h 25"/>
                <a:gd name="T8" fmla="*/ 0 w 15"/>
                <a:gd name="T9" fmla="*/ 17 h 25"/>
                <a:gd name="T10" fmla="*/ 9 w 15"/>
                <a:gd name="T11" fmla="*/ 10 h 25"/>
                <a:gd name="T12" fmla="*/ 9 w 15"/>
                <a:gd name="T13" fmla="*/ 25 h 25"/>
                <a:gd name="T14" fmla="*/ 15 w 15"/>
                <a:gd name="T15" fmla="*/ 25 h 25"/>
                <a:gd name="T16" fmla="*/ 15 w 15"/>
                <a:gd name="T17" fmla="*/ 17 h 25"/>
                <a:gd name="T18" fmla="*/ 9 w 15"/>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5">
                  <a:moveTo>
                    <a:pt x="9" y="25"/>
                  </a:moveTo>
                  <a:lnTo>
                    <a:pt x="15" y="17"/>
                  </a:lnTo>
                  <a:lnTo>
                    <a:pt x="15" y="0"/>
                  </a:lnTo>
                  <a:lnTo>
                    <a:pt x="0" y="0"/>
                  </a:lnTo>
                  <a:lnTo>
                    <a:pt x="0" y="17"/>
                  </a:lnTo>
                  <a:lnTo>
                    <a:pt x="9" y="10"/>
                  </a:lnTo>
                  <a:lnTo>
                    <a:pt x="9" y="25"/>
                  </a:lnTo>
                  <a:lnTo>
                    <a:pt x="15" y="25"/>
                  </a:lnTo>
                  <a:lnTo>
                    <a:pt x="15" y="17"/>
                  </a:lnTo>
                  <a:lnTo>
                    <a:pt x="9"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27" name="Freeform 567"/>
            <p:cNvSpPr>
              <a:spLocks/>
            </p:cNvSpPr>
            <p:nvPr/>
          </p:nvSpPr>
          <p:spPr bwMode="auto">
            <a:xfrm>
              <a:off x="1242" y="1911"/>
              <a:ext cx="273" cy="8"/>
            </a:xfrm>
            <a:custGeom>
              <a:avLst/>
              <a:gdLst>
                <a:gd name="T0" fmla="*/ 0 w 545"/>
                <a:gd name="T1" fmla="*/ 7 h 15"/>
                <a:gd name="T2" fmla="*/ 8 w 545"/>
                <a:gd name="T3" fmla="*/ 15 h 15"/>
                <a:gd name="T4" fmla="*/ 545 w 545"/>
                <a:gd name="T5" fmla="*/ 15 h 15"/>
                <a:gd name="T6" fmla="*/ 545 w 545"/>
                <a:gd name="T7" fmla="*/ 0 h 15"/>
                <a:gd name="T8" fmla="*/ 8 w 545"/>
                <a:gd name="T9" fmla="*/ 0 h 15"/>
                <a:gd name="T10" fmla="*/ 15 w 545"/>
                <a:gd name="T11" fmla="*/ 7 h 15"/>
                <a:gd name="T12" fmla="*/ 0 w 545"/>
                <a:gd name="T13" fmla="*/ 7 h 15"/>
                <a:gd name="T14" fmla="*/ 0 w 545"/>
                <a:gd name="T15" fmla="*/ 15 h 15"/>
                <a:gd name="T16" fmla="*/ 8 w 545"/>
                <a:gd name="T17" fmla="*/ 15 h 15"/>
                <a:gd name="T18" fmla="*/ 0 w 54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5" h="15">
                  <a:moveTo>
                    <a:pt x="0" y="7"/>
                  </a:moveTo>
                  <a:lnTo>
                    <a:pt x="8" y="15"/>
                  </a:lnTo>
                  <a:lnTo>
                    <a:pt x="545" y="15"/>
                  </a:lnTo>
                  <a:lnTo>
                    <a:pt x="545"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28" name="Freeform 568"/>
            <p:cNvSpPr>
              <a:spLocks/>
            </p:cNvSpPr>
            <p:nvPr/>
          </p:nvSpPr>
          <p:spPr bwMode="auto">
            <a:xfrm>
              <a:off x="1242" y="1903"/>
              <a:ext cx="8" cy="12"/>
            </a:xfrm>
            <a:custGeom>
              <a:avLst/>
              <a:gdLst>
                <a:gd name="T0" fmla="*/ 8 w 15"/>
                <a:gd name="T1" fmla="*/ 0 h 24"/>
                <a:gd name="T2" fmla="*/ 0 w 15"/>
                <a:gd name="T3" fmla="*/ 7 h 24"/>
                <a:gd name="T4" fmla="*/ 0 w 15"/>
                <a:gd name="T5" fmla="*/ 24 h 24"/>
                <a:gd name="T6" fmla="*/ 15 w 15"/>
                <a:gd name="T7" fmla="*/ 24 h 24"/>
                <a:gd name="T8" fmla="*/ 15 w 15"/>
                <a:gd name="T9" fmla="*/ 7 h 24"/>
                <a:gd name="T10" fmla="*/ 8 w 15"/>
                <a:gd name="T11" fmla="*/ 15 h 24"/>
                <a:gd name="T12" fmla="*/ 8 w 15"/>
                <a:gd name="T13" fmla="*/ 0 h 24"/>
                <a:gd name="T14" fmla="*/ 0 w 15"/>
                <a:gd name="T15" fmla="*/ 0 h 24"/>
                <a:gd name="T16" fmla="*/ 0 w 15"/>
                <a:gd name="T17" fmla="*/ 7 h 24"/>
                <a:gd name="T18" fmla="*/ 8 w 15"/>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4">
                  <a:moveTo>
                    <a:pt x="8" y="0"/>
                  </a:moveTo>
                  <a:lnTo>
                    <a:pt x="0" y="7"/>
                  </a:lnTo>
                  <a:lnTo>
                    <a:pt x="0" y="24"/>
                  </a:lnTo>
                  <a:lnTo>
                    <a:pt x="15" y="24"/>
                  </a:lnTo>
                  <a:lnTo>
                    <a:pt x="15" y="7"/>
                  </a:lnTo>
                  <a:lnTo>
                    <a:pt x="8" y="15"/>
                  </a:lnTo>
                  <a:lnTo>
                    <a:pt x="8" y="0"/>
                  </a:lnTo>
                  <a:lnTo>
                    <a:pt x="0" y="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29" name="Rectangle 569"/>
            <p:cNvSpPr>
              <a:spLocks noChangeArrowheads="1"/>
            </p:cNvSpPr>
            <p:nvPr/>
          </p:nvSpPr>
          <p:spPr bwMode="auto">
            <a:xfrm>
              <a:off x="1264" y="1915"/>
              <a:ext cx="250" cy="47"/>
            </a:xfrm>
            <a:prstGeom prst="rect">
              <a:avLst/>
            </a:prstGeom>
            <a:solidFill>
              <a:srgbClr val="D1AF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530" name="Freeform 570"/>
            <p:cNvSpPr>
              <a:spLocks/>
            </p:cNvSpPr>
            <p:nvPr/>
          </p:nvSpPr>
          <p:spPr bwMode="auto">
            <a:xfrm>
              <a:off x="1264" y="1911"/>
              <a:ext cx="254" cy="8"/>
            </a:xfrm>
            <a:custGeom>
              <a:avLst/>
              <a:gdLst>
                <a:gd name="T0" fmla="*/ 508 w 508"/>
                <a:gd name="T1" fmla="*/ 7 h 15"/>
                <a:gd name="T2" fmla="*/ 501 w 508"/>
                <a:gd name="T3" fmla="*/ 0 h 15"/>
                <a:gd name="T4" fmla="*/ 0 w 508"/>
                <a:gd name="T5" fmla="*/ 0 h 15"/>
                <a:gd name="T6" fmla="*/ 0 w 508"/>
                <a:gd name="T7" fmla="*/ 15 h 15"/>
                <a:gd name="T8" fmla="*/ 501 w 508"/>
                <a:gd name="T9" fmla="*/ 15 h 15"/>
                <a:gd name="T10" fmla="*/ 493 w 508"/>
                <a:gd name="T11" fmla="*/ 7 h 15"/>
                <a:gd name="T12" fmla="*/ 508 w 508"/>
                <a:gd name="T13" fmla="*/ 7 h 15"/>
                <a:gd name="T14" fmla="*/ 508 w 508"/>
                <a:gd name="T15" fmla="*/ 0 h 15"/>
                <a:gd name="T16" fmla="*/ 501 w 508"/>
                <a:gd name="T17" fmla="*/ 0 h 15"/>
                <a:gd name="T18" fmla="*/ 508 w 508"/>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15">
                  <a:moveTo>
                    <a:pt x="508" y="7"/>
                  </a:moveTo>
                  <a:lnTo>
                    <a:pt x="501" y="0"/>
                  </a:lnTo>
                  <a:lnTo>
                    <a:pt x="0" y="0"/>
                  </a:lnTo>
                  <a:lnTo>
                    <a:pt x="0" y="15"/>
                  </a:lnTo>
                  <a:lnTo>
                    <a:pt x="501" y="15"/>
                  </a:lnTo>
                  <a:lnTo>
                    <a:pt x="493" y="7"/>
                  </a:lnTo>
                  <a:lnTo>
                    <a:pt x="508" y="7"/>
                  </a:lnTo>
                  <a:lnTo>
                    <a:pt x="508" y="0"/>
                  </a:lnTo>
                  <a:lnTo>
                    <a:pt x="501" y="0"/>
                  </a:lnTo>
                  <a:lnTo>
                    <a:pt x="508"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31" name="Freeform 571"/>
            <p:cNvSpPr>
              <a:spLocks/>
            </p:cNvSpPr>
            <p:nvPr/>
          </p:nvSpPr>
          <p:spPr bwMode="auto">
            <a:xfrm>
              <a:off x="1510" y="1915"/>
              <a:ext cx="8" cy="50"/>
            </a:xfrm>
            <a:custGeom>
              <a:avLst/>
              <a:gdLst>
                <a:gd name="T0" fmla="*/ 8 w 15"/>
                <a:gd name="T1" fmla="*/ 102 h 102"/>
                <a:gd name="T2" fmla="*/ 15 w 15"/>
                <a:gd name="T3" fmla="*/ 95 h 102"/>
                <a:gd name="T4" fmla="*/ 15 w 15"/>
                <a:gd name="T5" fmla="*/ 0 h 102"/>
                <a:gd name="T6" fmla="*/ 0 w 15"/>
                <a:gd name="T7" fmla="*/ 0 h 102"/>
                <a:gd name="T8" fmla="*/ 0 w 15"/>
                <a:gd name="T9" fmla="*/ 95 h 102"/>
                <a:gd name="T10" fmla="*/ 8 w 15"/>
                <a:gd name="T11" fmla="*/ 87 h 102"/>
                <a:gd name="T12" fmla="*/ 8 w 15"/>
                <a:gd name="T13" fmla="*/ 102 h 102"/>
                <a:gd name="T14" fmla="*/ 15 w 15"/>
                <a:gd name="T15" fmla="*/ 102 h 102"/>
                <a:gd name="T16" fmla="*/ 15 w 15"/>
                <a:gd name="T17" fmla="*/ 95 h 102"/>
                <a:gd name="T18" fmla="*/ 8 w 15"/>
                <a:gd name="T1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2">
                  <a:moveTo>
                    <a:pt x="8" y="102"/>
                  </a:moveTo>
                  <a:lnTo>
                    <a:pt x="15" y="95"/>
                  </a:lnTo>
                  <a:lnTo>
                    <a:pt x="15" y="0"/>
                  </a:lnTo>
                  <a:lnTo>
                    <a:pt x="0" y="0"/>
                  </a:lnTo>
                  <a:lnTo>
                    <a:pt x="0" y="95"/>
                  </a:lnTo>
                  <a:lnTo>
                    <a:pt x="8" y="87"/>
                  </a:lnTo>
                  <a:lnTo>
                    <a:pt x="8" y="102"/>
                  </a:lnTo>
                  <a:lnTo>
                    <a:pt x="15" y="102"/>
                  </a:lnTo>
                  <a:lnTo>
                    <a:pt x="15" y="95"/>
                  </a:lnTo>
                  <a:lnTo>
                    <a:pt x="8"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32" name="Freeform 572"/>
            <p:cNvSpPr>
              <a:spLocks/>
            </p:cNvSpPr>
            <p:nvPr/>
          </p:nvSpPr>
          <p:spPr bwMode="auto">
            <a:xfrm>
              <a:off x="1260" y="1958"/>
              <a:ext cx="254" cy="7"/>
            </a:xfrm>
            <a:custGeom>
              <a:avLst/>
              <a:gdLst>
                <a:gd name="T0" fmla="*/ 0 w 509"/>
                <a:gd name="T1" fmla="*/ 8 h 15"/>
                <a:gd name="T2" fmla="*/ 8 w 509"/>
                <a:gd name="T3" fmla="*/ 15 h 15"/>
                <a:gd name="T4" fmla="*/ 509 w 509"/>
                <a:gd name="T5" fmla="*/ 15 h 15"/>
                <a:gd name="T6" fmla="*/ 509 w 509"/>
                <a:gd name="T7" fmla="*/ 0 h 15"/>
                <a:gd name="T8" fmla="*/ 8 w 509"/>
                <a:gd name="T9" fmla="*/ 0 h 15"/>
                <a:gd name="T10" fmla="*/ 15 w 509"/>
                <a:gd name="T11" fmla="*/ 8 h 15"/>
                <a:gd name="T12" fmla="*/ 0 w 509"/>
                <a:gd name="T13" fmla="*/ 8 h 15"/>
                <a:gd name="T14" fmla="*/ 0 w 509"/>
                <a:gd name="T15" fmla="*/ 15 h 15"/>
                <a:gd name="T16" fmla="*/ 8 w 509"/>
                <a:gd name="T17" fmla="*/ 15 h 15"/>
                <a:gd name="T18" fmla="*/ 0 w 509"/>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15">
                  <a:moveTo>
                    <a:pt x="0" y="8"/>
                  </a:moveTo>
                  <a:lnTo>
                    <a:pt x="8" y="15"/>
                  </a:lnTo>
                  <a:lnTo>
                    <a:pt x="509" y="15"/>
                  </a:lnTo>
                  <a:lnTo>
                    <a:pt x="509"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33" name="Freeform 573"/>
            <p:cNvSpPr>
              <a:spLocks/>
            </p:cNvSpPr>
            <p:nvPr/>
          </p:nvSpPr>
          <p:spPr bwMode="auto">
            <a:xfrm>
              <a:off x="1260" y="1911"/>
              <a:ext cx="7" cy="51"/>
            </a:xfrm>
            <a:custGeom>
              <a:avLst/>
              <a:gdLst>
                <a:gd name="T0" fmla="*/ 8 w 15"/>
                <a:gd name="T1" fmla="*/ 0 h 102"/>
                <a:gd name="T2" fmla="*/ 0 w 15"/>
                <a:gd name="T3" fmla="*/ 7 h 102"/>
                <a:gd name="T4" fmla="*/ 0 w 15"/>
                <a:gd name="T5" fmla="*/ 102 h 102"/>
                <a:gd name="T6" fmla="*/ 15 w 15"/>
                <a:gd name="T7" fmla="*/ 102 h 102"/>
                <a:gd name="T8" fmla="*/ 15 w 15"/>
                <a:gd name="T9" fmla="*/ 7 h 102"/>
                <a:gd name="T10" fmla="*/ 8 w 15"/>
                <a:gd name="T11" fmla="*/ 15 h 102"/>
                <a:gd name="T12" fmla="*/ 8 w 15"/>
                <a:gd name="T13" fmla="*/ 0 h 102"/>
                <a:gd name="T14" fmla="*/ 0 w 15"/>
                <a:gd name="T15" fmla="*/ 0 h 102"/>
                <a:gd name="T16" fmla="*/ 0 w 15"/>
                <a:gd name="T17" fmla="*/ 7 h 102"/>
                <a:gd name="T18" fmla="*/ 8 w 15"/>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2">
                  <a:moveTo>
                    <a:pt x="8" y="0"/>
                  </a:moveTo>
                  <a:lnTo>
                    <a:pt x="0" y="7"/>
                  </a:lnTo>
                  <a:lnTo>
                    <a:pt x="0" y="102"/>
                  </a:lnTo>
                  <a:lnTo>
                    <a:pt x="15" y="102"/>
                  </a:lnTo>
                  <a:lnTo>
                    <a:pt x="15" y="7"/>
                  </a:lnTo>
                  <a:lnTo>
                    <a:pt x="8" y="15"/>
                  </a:lnTo>
                  <a:lnTo>
                    <a:pt x="8" y="0"/>
                  </a:lnTo>
                  <a:lnTo>
                    <a:pt x="0" y="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34" name="Rectangle 574"/>
            <p:cNvSpPr>
              <a:spLocks noChangeArrowheads="1"/>
            </p:cNvSpPr>
            <p:nvPr/>
          </p:nvSpPr>
          <p:spPr bwMode="auto">
            <a:xfrm>
              <a:off x="1491" y="1810"/>
              <a:ext cx="17"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535" name="Freeform 575"/>
            <p:cNvSpPr>
              <a:spLocks/>
            </p:cNvSpPr>
            <p:nvPr/>
          </p:nvSpPr>
          <p:spPr bwMode="auto">
            <a:xfrm>
              <a:off x="1491" y="1806"/>
              <a:ext cx="21" cy="8"/>
            </a:xfrm>
            <a:custGeom>
              <a:avLst/>
              <a:gdLst>
                <a:gd name="T0" fmla="*/ 43 w 43"/>
                <a:gd name="T1" fmla="*/ 8 h 15"/>
                <a:gd name="T2" fmla="*/ 35 w 43"/>
                <a:gd name="T3" fmla="*/ 0 h 15"/>
                <a:gd name="T4" fmla="*/ 0 w 43"/>
                <a:gd name="T5" fmla="*/ 0 h 15"/>
                <a:gd name="T6" fmla="*/ 0 w 43"/>
                <a:gd name="T7" fmla="*/ 15 h 15"/>
                <a:gd name="T8" fmla="*/ 35 w 43"/>
                <a:gd name="T9" fmla="*/ 15 h 15"/>
                <a:gd name="T10" fmla="*/ 28 w 43"/>
                <a:gd name="T11" fmla="*/ 8 h 15"/>
                <a:gd name="T12" fmla="*/ 43 w 43"/>
                <a:gd name="T13" fmla="*/ 8 h 15"/>
                <a:gd name="T14" fmla="*/ 43 w 43"/>
                <a:gd name="T15" fmla="*/ 0 h 15"/>
                <a:gd name="T16" fmla="*/ 35 w 43"/>
                <a:gd name="T17" fmla="*/ 0 h 15"/>
                <a:gd name="T18" fmla="*/ 43 w 43"/>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5">
                  <a:moveTo>
                    <a:pt x="43" y="8"/>
                  </a:moveTo>
                  <a:lnTo>
                    <a:pt x="35" y="0"/>
                  </a:lnTo>
                  <a:lnTo>
                    <a:pt x="0" y="0"/>
                  </a:lnTo>
                  <a:lnTo>
                    <a:pt x="0" y="15"/>
                  </a:lnTo>
                  <a:lnTo>
                    <a:pt x="35" y="15"/>
                  </a:lnTo>
                  <a:lnTo>
                    <a:pt x="28" y="8"/>
                  </a:lnTo>
                  <a:lnTo>
                    <a:pt x="43" y="8"/>
                  </a:lnTo>
                  <a:lnTo>
                    <a:pt x="43" y="0"/>
                  </a:lnTo>
                  <a:lnTo>
                    <a:pt x="35" y="0"/>
                  </a:lnTo>
                  <a:lnTo>
                    <a:pt x="4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36" name="Freeform 576"/>
            <p:cNvSpPr>
              <a:spLocks/>
            </p:cNvSpPr>
            <p:nvPr/>
          </p:nvSpPr>
          <p:spPr bwMode="auto">
            <a:xfrm>
              <a:off x="1504" y="1810"/>
              <a:ext cx="8" cy="100"/>
            </a:xfrm>
            <a:custGeom>
              <a:avLst/>
              <a:gdLst>
                <a:gd name="T0" fmla="*/ 7 w 15"/>
                <a:gd name="T1" fmla="*/ 198 h 198"/>
                <a:gd name="T2" fmla="*/ 15 w 15"/>
                <a:gd name="T3" fmla="*/ 190 h 198"/>
                <a:gd name="T4" fmla="*/ 15 w 15"/>
                <a:gd name="T5" fmla="*/ 0 h 198"/>
                <a:gd name="T6" fmla="*/ 0 w 15"/>
                <a:gd name="T7" fmla="*/ 0 h 198"/>
                <a:gd name="T8" fmla="*/ 0 w 15"/>
                <a:gd name="T9" fmla="*/ 190 h 198"/>
                <a:gd name="T10" fmla="*/ 7 w 15"/>
                <a:gd name="T11" fmla="*/ 183 h 198"/>
                <a:gd name="T12" fmla="*/ 7 w 15"/>
                <a:gd name="T13" fmla="*/ 198 h 198"/>
                <a:gd name="T14" fmla="*/ 15 w 15"/>
                <a:gd name="T15" fmla="*/ 198 h 198"/>
                <a:gd name="T16" fmla="*/ 15 w 15"/>
                <a:gd name="T17" fmla="*/ 190 h 198"/>
                <a:gd name="T18" fmla="*/ 7 w 15"/>
                <a:gd name="T1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8">
                  <a:moveTo>
                    <a:pt x="7" y="198"/>
                  </a:moveTo>
                  <a:lnTo>
                    <a:pt x="15" y="190"/>
                  </a:lnTo>
                  <a:lnTo>
                    <a:pt x="15" y="0"/>
                  </a:lnTo>
                  <a:lnTo>
                    <a:pt x="0" y="0"/>
                  </a:lnTo>
                  <a:lnTo>
                    <a:pt x="0" y="190"/>
                  </a:lnTo>
                  <a:lnTo>
                    <a:pt x="7" y="183"/>
                  </a:lnTo>
                  <a:lnTo>
                    <a:pt x="7" y="198"/>
                  </a:lnTo>
                  <a:lnTo>
                    <a:pt x="15" y="198"/>
                  </a:lnTo>
                  <a:lnTo>
                    <a:pt x="15" y="190"/>
                  </a:lnTo>
                  <a:lnTo>
                    <a:pt x="7" y="1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37" name="Freeform 577"/>
            <p:cNvSpPr>
              <a:spLocks/>
            </p:cNvSpPr>
            <p:nvPr/>
          </p:nvSpPr>
          <p:spPr bwMode="auto">
            <a:xfrm>
              <a:off x="1487" y="1902"/>
              <a:ext cx="21" cy="8"/>
            </a:xfrm>
            <a:custGeom>
              <a:avLst/>
              <a:gdLst>
                <a:gd name="T0" fmla="*/ 0 w 42"/>
                <a:gd name="T1" fmla="*/ 7 h 15"/>
                <a:gd name="T2" fmla="*/ 7 w 42"/>
                <a:gd name="T3" fmla="*/ 15 h 15"/>
                <a:gd name="T4" fmla="*/ 42 w 42"/>
                <a:gd name="T5" fmla="*/ 15 h 15"/>
                <a:gd name="T6" fmla="*/ 42 w 42"/>
                <a:gd name="T7" fmla="*/ 0 h 15"/>
                <a:gd name="T8" fmla="*/ 7 w 42"/>
                <a:gd name="T9" fmla="*/ 0 h 15"/>
                <a:gd name="T10" fmla="*/ 15 w 42"/>
                <a:gd name="T11" fmla="*/ 7 h 15"/>
                <a:gd name="T12" fmla="*/ 0 w 42"/>
                <a:gd name="T13" fmla="*/ 7 h 15"/>
                <a:gd name="T14" fmla="*/ 0 w 42"/>
                <a:gd name="T15" fmla="*/ 15 h 15"/>
                <a:gd name="T16" fmla="*/ 7 w 42"/>
                <a:gd name="T17" fmla="*/ 15 h 15"/>
                <a:gd name="T18" fmla="*/ 0 w 4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0" y="7"/>
                  </a:moveTo>
                  <a:lnTo>
                    <a:pt x="7" y="15"/>
                  </a:lnTo>
                  <a:lnTo>
                    <a:pt x="42" y="15"/>
                  </a:lnTo>
                  <a:lnTo>
                    <a:pt x="42"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38" name="Freeform 578"/>
            <p:cNvSpPr>
              <a:spLocks/>
            </p:cNvSpPr>
            <p:nvPr/>
          </p:nvSpPr>
          <p:spPr bwMode="auto">
            <a:xfrm>
              <a:off x="1487" y="1806"/>
              <a:ext cx="8" cy="99"/>
            </a:xfrm>
            <a:custGeom>
              <a:avLst/>
              <a:gdLst>
                <a:gd name="T0" fmla="*/ 7 w 15"/>
                <a:gd name="T1" fmla="*/ 0 h 198"/>
                <a:gd name="T2" fmla="*/ 0 w 15"/>
                <a:gd name="T3" fmla="*/ 8 h 198"/>
                <a:gd name="T4" fmla="*/ 0 w 15"/>
                <a:gd name="T5" fmla="*/ 198 h 198"/>
                <a:gd name="T6" fmla="*/ 15 w 15"/>
                <a:gd name="T7" fmla="*/ 198 h 198"/>
                <a:gd name="T8" fmla="*/ 15 w 15"/>
                <a:gd name="T9" fmla="*/ 8 h 198"/>
                <a:gd name="T10" fmla="*/ 7 w 15"/>
                <a:gd name="T11" fmla="*/ 15 h 198"/>
                <a:gd name="T12" fmla="*/ 7 w 15"/>
                <a:gd name="T13" fmla="*/ 0 h 198"/>
                <a:gd name="T14" fmla="*/ 0 w 15"/>
                <a:gd name="T15" fmla="*/ 0 h 198"/>
                <a:gd name="T16" fmla="*/ 0 w 15"/>
                <a:gd name="T17" fmla="*/ 8 h 198"/>
                <a:gd name="T18" fmla="*/ 7 w 15"/>
                <a:gd name="T19"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8">
                  <a:moveTo>
                    <a:pt x="7" y="0"/>
                  </a:moveTo>
                  <a:lnTo>
                    <a:pt x="0" y="8"/>
                  </a:lnTo>
                  <a:lnTo>
                    <a:pt x="0" y="198"/>
                  </a:lnTo>
                  <a:lnTo>
                    <a:pt x="15" y="198"/>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39" name="Rectangle 579"/>
            <p:cNvSpPr>
              <a:spLocks noChangeArrowheads="1"/>
            </p:cNvSpPr>
            <p:nvPr/>
          </p:nvSpPr>
          <p:spPr bwMode="auto">
            <a:xfrm>
              <a:off x="1242" y="830"/>
              <a:ext cx="134" cy="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540" name="Freeform 580"/>
            <p:cNvSpPr>
              <a:spLocks/>
            </p:cNvSpPr>
            <p:nvPr/>
          </p:nvSpPr>
          <p:spPr bwMode="auto">
            <a:xfrm>
              <a:off x="1242" y="826"/>
              <a:ext cx="138" cy="7"/>
            </a:xfrm>
            <a:custGeom>
              <a:avLst/>
              <a:gdLst>
                <a:gd name="T0" fmla="*/ 277 w 277"/>
                <a:gd name="T1" fmla="*/ 8 h 15"/>
                <a:gd name="T2" fmla="*/ 269 w 277"/>
                <a:gd name="T3" fmla="*/ 0 h 15"/>
                <a:gd name="T4" fmla="*/ 0 w 277"/>
                <a:gd name="T5" fmla="*/ 0 h 15"/>
                <a:gd name="T6" fmla="*/ 0 w 277"/>
                <a:gd name="T7" fmla="*/ 15 h 15"/>
                <a:gd name="T8" fmla="*/ 269 w 277"/>
                <a:gd name="T9" fmla="*/ 15 h 15"/>
                <a:gd name="T10" fmla="*/ 262 w 277"/>
                <a:gd name="T11" fmla="*/ 8 h 15"/>
                <a:gd name="T12" fmla="*/ 277 w 277"/>
                <a:gd name="T13" fmla="*/ 8 h 15"/>
                <a:gd name="T14" fmla="*/ 277 w 277"/>
                <a:gd name="T15" fmla="*/ 0 h 15"/>
                <a:gd name="T16" fmla="*/ 269 w 277"/>
                <a:gd name="T17" fmla="*/ 0 h 15"/>
                <a:gd name="T18" fmla="*/ 277 w 277"/>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15">
                  <a:moveTo>
                    <a:pt x="277" y="8"/>
                  </a:moveTo>
                  <a:lnTo>
                    <a:pt x="269" y="0"/>
                  </a:lnTo>
                  <a:lnTo>
                    <a:pt x="0" y="0"/>
                  </a:lnTo>
                  <a:lnTo>
                    <a:pt x="0" y="15"/>
                  </a:lnTo>
                  <a:lnTo>
                    <a:pt x="269" y="15"/>
                  </a:lnTo>
                  <a:lnTo>
                    <a:pt x="262" y="8"/>
                  </a:lnTo>
                  <a:lnTo>
                    <a:pt x="277" y="8"/>
                  </a:lnTo>
                  <a:lnTo>
                    <a:pt x="277" y="0"/>
                  </a:lnTo>
                  <a:lnTo>
                    <a:pt x="269" y="0"/>
                  </a:lnTo>
                  <a:lnTo>
                    <a:pt x="277"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41" name="Freeform 581"/>
            <p:cNvSpPr>
              <a:spLocks/>
            </p:cNvSpPr>
            <p:nvPr/>
          </p:nvSpPr>
          <p:spPr bwMode="auto">
            <a:xfrm>
              <a:off x="1372" y="830"/>
              <a:ext cx="8" cy="46"/>
            </a:xfrm>
            <a:custGeom>
              <a:avLst/>
              <a:gdLst>
                <a:gd name="T0" fmla="*/ 7 w 15"/>
                <a:gd name="T1" fmla="*/ 93 h 93"/>
                <a:gd name="T2" fmla="*/ 15 w 15"/>
                <a:gd name="T3" fmla="*/ 86 h 93"/>
                <a:gd name="T4" fmla="*/ 15 w 15"/>
                <a:gd name="T5" fmla="*/ 0 h 93"/>
                <a:gd name="T6" fmla="*/ 0 w 15"/>
                <a:gd name="T7" fmla="*/ 0 h 93"/>
                <a:gd name="T8" fmla="*/ 0 w 15"/>
                <a:gd name="T9" fmla="*/ 86 h 93"/>
                <a:gd name="T10" fmla="*/ 7 w 15"/>
                <a:gd name="T11" fmla="*/ 78 h 93"/>
                <a:gd name="T12" fmla="*/ 7 w 15"/>
                <a:gd name="T13" fmla="*/ 93 h 93"/>
                <a:gd name="T14" fmla="*/ 15 w 15"/>
                <a:gd name="T15" fmla="*/ 93 h 93"/>
                <a:gd name="T16" fmla="*/ 15 w 15"/>
                <a:gd name="T17" fmla="*/ 86 h 93"/>
                <a:gd name="T18" fmla="*/ 7 w 15"/>
                <a:gd name="T1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93">
                  <a:moveTo>
                    <a:pt x="7" y="93"/>
                  </a:moveTo>
                  <a:lnTo>
                    <a:pt x="15" y="86"/>
                  </a:lnTo>
                  <a:lnTo>
                    <a:pt x="15" y="0"/>
                  </a:lnTo>
                  <a:lnTo>
                    <a:pt x="0" y="0"/>
                  </a:lnTo>
                  <a:lnTo>
                    <a:pt x="0" y="86"/>
                  </a:lnTo>
                  <a:lnTo>
                    <a:pt x="7" y="78"/>
                  </a:lnTo>
                  <a:lnTo>
                    <a:pt x="7" y="93"/>
                  </a:lnTo>
                  <a:lnTo>
                    <a:pt x="15" y="93"/>
                  </a:lnTo>
                  <a:lnTo>
                    <a:pt x="15" y="86"/>
                  </a:lnTo>
                  <a:lnTo>
                    <a:pt x="7"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42" name="Freeform 582"/>
            <p:cNvSpPr>
              <a:spLocks/>
            </p:cNvSpPr>
            <p:nvPr/>
          </p:nvSpPr>
          <p:spPr bwMode="auto">
            <a:xfrm>
              <a:off x="1238" y="869"/>
              <a:ext cx="138" cy="7"/>
            </a:xfrm>
            <a:custGeom>
              <a:avLst/>
              <a:gdLst>
                <a:gd name="T0" fmla="*/ 0 w 275"/>
                <a:gd name="T1" fmla="*/ 8 h 15"/>
                <a:gd name="T2" fmla="*/ 6 w 275"/>
                <a:gd name="T3" fmla="*/ 15 h 15"/>
                <a:gd name="T4" fmla="*/ 275 w 275"/>
                <a:gd name="T5" fmla="*/ 15 h 15"/>
                <a:gd name="T6" fmla="*/ 275 w 275"/>
                <a:gd name="T7" fmla="*/ 0 h 15"/>
                <a:gd name="T8" fmla="*/ 6 w 275"/>
                <a:gd name="T9" fmla="*/ 0 h 15"/>
                <a:gd name="T10" fmla="*/ 14 w 275"/>
                <a:gd name="T11" fmla="*/ 8 h 15"/>
                <a:gd name="T12" fmla="*/ 0 w 275"/>
                <a:gd name="T13" fmla="*/ 8 h 15"/>
                <a:gd name="T14" fmla="*/ 0 w 275"/>
                <a:gd name="T15" fmla="*/ 15 h 15"/>
                <a:gd name="T16" fmla="*/ 6 w 275"/>
                <a:gd name="T17" fmla="*/ 15 h 15"/>
                <a:gd name="T18" fmla="*/ 0 w 275"/>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 h="15">
                  <a:moveTo>
                    <a:pt x="0" y="8"/>
                  </a:moveTo>
                  <a:lnTo>
                    <a:pt x="6" y="15"/>
                  </a:lnTo>
                  <a:lnTo>
                    <a:pt x="275" y="15"/>
                  </a:lnTo>
                  <a:lnTo>
                    <a:pt x="275" y="0"/>
                  </a:lnTo>
                  <a:lnTo>
                    <a:pt x="6" y="0"/>
                  </a:lnTo>
                  <a:lnTo>
                    <a:pt x="14" y="8"/>
                  </a:lnTo>
                  <a:lnTo>
                    <a:pt x="0" y="8"/>
                  </a:lnTo>
                  <a:lnTo>
                    <a:pt x="0" y="15"/>
                  </a:lnTo>
                  <a:lnTo>
                    <a:pt x="6"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43" name="Freeform 583"/>
            <p:cNvSpPr>
              <a:spLocks/>
            </p:cNvSpPr>
            <p:nvPr/>
          </p:nvSpPr>
          <p:spPr bwMode="auto">
            <a:xfrm>
              <a:off x="1238" y="826"/>
              <a:ext cx="8" cy="47"/>
            </a:xfrm>
            <a:custGeom>
              <a:avLst/>
              <a:gdLst>
                <a:gd name="T0" fmla="*/ 6 w 14"/>
                <a:gd name="T1" fmla="*/ 0 h 94"/>
                <a:gd name="T2" fmla="*/ 0 w 14"/>
                <a:gd name="T3" fmla="*/ 8 h 94"/>
                <a:gd name="T4" fmla="*/ 0 w 14"/>
                <a:gd name="T5" fmla="*/ 94 h 94"/>
                <a:gd name="T6" fmla="*/ 14 w 14"/>
                <a:gd name="T7" fmla="*/ 94 h 94"/>
                <a:gd name="T8" fmla="*/ 14 w 14"/>
                <a:gd name="T9" fmla="*/ 8 h 94"/>
                <a:gd name="T10" fmla="*/ 6 w 14"/>
                <a:gd name="T11" fmla="*/ 15 h 94"/>
                <a:gd name="T12" fmla="*/ 6 w 14"/>
                <a:gd name="T13" fmla="*/ 0 h 94"/>
                <a:gd name="T14" fmla="*/ 0 w 14"/>
                <a:gd name="T15" fmla="*/ 0 h 94"/>
                <a:gd name="T16" fmla="*/ 0 w 14"/>
                <a:gd name="T17" fmla="*/ 8 h 94"/>
                <a:gd name="T18" fmla="*/ 6 w 14"/>
                <a:gd name="T19"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94">
                  <a:moveTo>
                    <a:pt x="6" y="0"/>
                  </a:moveTo>
                  <a:lnTo>
                    <a:pt x="0" y="8"/>
                  </a:lnTo>
                  <a:lnTo>
                    <a:pt x="0" y="94"/>
                  </a:lnTo>
                  <a:lnTo>
                    <a:pt x="14" y="94"/>
                  </a:lnTo>
                  <a:lnTo>
                    <a:pt x="14" y="8"/>
                  </a:lnTo>
                  <a:lnTo>
                    <a:pt x="6" y="15"/>
                  </a:lnTo>
                  <a:lnTo>
                    <a:pt x="6" y="0"/>
                  </a:lnTo>
                  <a:lnTo>
                    <a:pt x="0" y="0"/>
                  </a:lnTo>
                  <a:lnTo>
                    <a:pt x="0" y="8"/>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44" name="Rectangle 584"/>
            <p:cNvSpPr>
              <a:spLocks noChangeArrowheads="1"/>
            </p:cNvSpPr>
            <p:nvPr/>
          </p:nvSpPr>
          <p:spPr bwMode="auto">
            <a:xfrm>
              <a:off x="1117" y="891"/>
              <a:ext cx="82"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545" name="Rectangle 585"/>
            <p:cNvSpPr>
              <a:spLocks noChangeArrowheads="1"/>
            </p:cNvSpPr>
            <p:nvPr/>
          </p:nvSpPr>
          <p:spPr bwMode="auto">
            <a:xfrm>
              <a:off x="1087" y="921"/>
              <a:ext cx="14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546" name="Freeform 586"/>
            <p:cNvSpPr>
              <a:spLocks/>
            </p:cNvSpPr>
            <p:nvPr/>
          </p:nvSpPr>
          <p:spPr bwMode="auto">
            <a:xfrm>
              <a:off x="1048" y="956"/>
              <a:ext cx="220" cy="8"/>
            </a:xfrm>
            <a:custGeom>
              <a:avLst/>
              <a:gdLst>
                <a:gd name="T0" fmla="*/ 440 w 440"/>
                <a:gd name="T1" fmla="*/ 0 h 16"/>
                <a:gd name="T2" fmla="*/ 0 w 440"/>
                <a:gd name="T3" fmla="*/ 1 h 16"/>
                <a:gd name="T4" fmla="*/ 0 w 440"/>
                <a:gd name="T5" fmla="*/ 16 h 16"/>
                <a:gd name="T6" fmla="*/ 440 w 440"/>
                <a:gd name="T7" fmla="*/ 15 h 16"/>
                <a:gd name="T8" fmla="*/ 440 w 440"/>
                <a:gd name="T9" fmla="*/ 0 h 16"/>
              </a:gdLst>
              <a:ahLst/>
              <a:cxnLst>
                <a:cxn ang="0">
                  <a:pos x="T0" y="T1"/>
                </a:cxn>
                <a:cxn ang="0">
                  <a:pos x="T2" y="T3"/>
                </a:cxn>
                <a:cxn ang="0">
                  <a:pos x="T4" y="T5"/>
                </a:cxn>
                <a:cxn ang="0">
                  <a:pos x="T6" y="T7"/>
                </a:cxn>
                <a:cxn ang="0">
                  <a:pos x="T8" y="T9"/>
                </a:cxn>
              </a:cxnLst>
              <a:rect l="0" t="0" r="r" b="b"/>
              <a:pathLst>
                <a:path w="440" h="16">
                  <a:moveTo>
                    <a:pt x="440" y="0"/>
                  </a:moveTo>
                  <a:lnTo>
                    <a:pt x="0" y="1"/>
                  </a:lnTo>
                  <a:lnTo>
                    <a:pt x="0" y="16"/>
                  </a:lnTo>
                  <a:lnTo>
                    <a:pt x="440" y="15"/>
                  </a:lnTo>
                  <a:lnTo>
                    <a:pt x="4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47" name="Freeform 587"/>
            <p:cNvSpPr>
              <a:spLocks/>
            </p:cNvSpPr>
            <p:nvPr/>
          </p:nvSpPr>
          <p:spPr bwMode="auto">
            <a:xfrm>
              <a:off x="1018" y="990"/>
              <a:ext cx="285" cy="9"/>
            </a:xfrm>
            <a:custGeom>
              <a:avLst/>
              <a:gdLst>
                <a:gd name="T0" fmla="*/ 571 w 571"/>
                <a:gd name="T1" fmla="*/ 0 h 16"/>
                <a:gd name="T2" fmla="*/ 0 w 571"/>
                <a:gd name="T3" fmla="*/ 1 h 16"/>
                <a:gd name="T4" fmla="*/ 0 w 571"/>
                <a:gd name="T5" fmla="*/ 16 h 16"/>
                <a:gd name="T6" fmla="*/ 571 w 571"/>
                <a:gd name="T7" fmla="*/ 15 h 16"/>
                <a:gd name="T8" fmla="*/ 571 w 571"/>
                <a:gd name="T9" fmla="*/ 0 h 16"/>
              </a:gdLst>
              <a:ahLst/>
              <a:cxnLst>
                <a:cxn ang="0">
                  <a:pos x="T0" y="T1"/>
                </a:cxn>
                <a:cxn ang="0">
                  <a:pos x="T2" y="T3"/>
                </a:cxn>
                <a:cxn ang="0">
                  <a:pos x="T4" y="T5"/>
                </a:cxn>
                <a:cxn ang="0">
                  <a:pos x="T6" y="T7"/>
                </a:cxn>
                <a:cxn ang="0">
                  <a:pos x="T8" y="T9"/>
                </a:cxn>
              </a:cxnLst>
              <a:rect l="0" t="0" r="r" b="b"/>
              <a:pathLst>
                <a:path w="571" h="16">
                  <a:moveTo>
                    <a:pt x="571" y="0"/>
                  </a:moveTo>
                  <a:lnTo>
                    <a:pt x="0" y="1"/>
                  </a:lnTo>
                  <a:lnTo>
                    <a:pt x="0" y="16"/>
                  </a:lnTo>
                  <a:lnTo>
                    <a:pt x="571" y="15"/>
                  </a:lnTo>
                  <a:lnTo>
                    <a:pt x="57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48" name="Rectangle 588"/>
            <p:cNvSpPr>
              <a:spLocks noChangeArrowheads="1"/>
            </p:cNvSpPr>
            <p:nvPr/>
          </p:nvSpPr>
          <p:spPr bwMode="auto">
            <a:xfrm>
              <a:off x="974" y="1029"/>
              <a:ext cx="36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549" name="Freeform 589"/>
            <p:cNvSpPr>
              <a:spLocks/>
            </p:cNvSpPr>
            <p:nvPr/>
          </p:nvSpPr>
          <p:spPr bwMode="auto">
            <a:xfrm>
              <a:off x="936" y="1071"/>
              <a:ext cx="439" cy="8"/>
            </a:xfrm>
            <a:custGeom>
              <a:avLst/>
              <a:gdLst>
                <a:gd name="T0" fmla="*/ 877 w 877"/>
                <a:gd name="T1" fmla="*/ 2 h 17"/>
                <a:gd name="T2" fmla="*/ 0 w 877"/>
                <a:gd name="T3" fmla="*/ 0 h 17"/>
                <a:gd name="T4" fmla="*/ 0 w 877"/>
                <a:gd name="T5" fmla="*/ 15 h 17"/>
                <a:gd name="T6" fmla="*/ 877 w 877"/>
                <a:gd name="T7" fmla="*/ 17 h 17"/>
                <a:gd name="T8" fmla="*/ 877 w 877"/>
                <a:gd name="T9" fmla="*/ 2 h 17"/>
              </a:gdLst>
              <a:ahLst/>
              <a:cxnLst>
                <a:cxn ang="0">
                  <a:pos x="T0" y="T1"/>
                </a:cxn>
                <a:cxn ang="0">
                  <a:pos x="T2" y="T3"/>
                </a:cxn>
                <a:cxn ang="0">
                  <a:pos x="T4" y="T5"/>
                </a:cxn>
                <a:cxn ang="0">
                  <a:pos x="T6" y="T7"/>
                </a:cxn>
                <a:cxn ang="0">
                  <a:pos x="T8" y="T9"/>
                </a:cxn>
              </a:cxnLst>
              <a:rect l="0" t="0" r="r" b="b"/>
              <a:pathLst>
                <a:path w="877" h="17">
                  <a:moveTo>
                    <a:pt x="877" y="2"/>
                  </a:moveTo>
                  <a:lnTo>
                    <a:pt x="0" y="0"/>
                  </a:lnTo>
                  <a:lnTo>
                    <a:pt x="0" y="15"/>
                  </a:lnTo>
                  <a:lnTo>
                    <a:pt x="877" y="17"/>
                  </a:lnTo>
                  <a:lnTo>
                    <a:pt x="87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50" name="Freeform 590"/>
            <p:cNvSpPr>
              <a:spLocks/>
            </p:cNvSpPr>
            <p:nvPr/>
          </p:nvSpPr>
          <p:spPr bwMode="auto">
            <a:xfrm>
              <a:off x="896" y="1106"/>
              <a:ext cx="520" cy="9"/>
            </a:xfrm>
            <a:custGeom>
              <a:avLst/>
              <a:gdLst>
                <a:gd name="T0" fmla="*/ 1039 w 1039"/>
                <a:gd name="T1" fmla="*/ 4 h 19"/>
                <a:gd name="T2" fmla="*/ 0 w 1039"/>
                <a:gd name="T3" fmla="*/ 0 h 19"/>
                <a:gd name="T4" fmla="*/ 0 w 1039"/>
                <a:gd name="T5" fmla="*/ 15 h 19"/>
                <a:gd name="T6" fmla="*/ 1039 w 1039"/>
                <a:gd name="T7" fmla="*/ 19 h 19"/>
                <a:gd name="T8" fmla="*/ 1039 w 1039"/>
                <a:gd name="T9" fmla="*/ 4 h 19"/>
              </a:gdLst>
              <a:ahLst/>
              <a:cxnLst>
                <a:cxn ang="0">
                  <a:pos x="T0" y="T1"/>
                </a:cxn>
                <a:cxn ang="0">
                  <a:pos x="T2" y="T3"/>
                </a:cxn>
                <a:cxn ang="0">
                  <a:pos x="T4" y="T5"/>
                </a:cxn>
                <a:cxn ang="0">
                  <a:pos x="T6" y="T7"/>
                </a:cxn>
                <a:cxn ang="0">
                  <a:pos x="T8" y="T9"/>
                </a:cxn>
              </a:cxnLst>
              <a:rect l="0" t="0" r="r" b="b"/>
              <a:pathLst>
                <a:path w="1039" h="19">
                  <a:moveTo>
                    <a:pt x="1039" y="4"/>
                  </a:moveTo>
                  <a:lnTo>
                    <a:pt x="0" y="0"/>
                  </a:lnTo>
                  <a:lnTo>
                    <a:pt x="0" y="15"/>
                  </a:lnTo>
                  <a:lnTo>
                    <a:pt x="1039" y="19"/>
                  </a:lnTo>
                  <a:lnTo>
                    <a:pt x="103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51" name="Freeform 591"/>
            <p:cNvSpPr>
              <a:spLocks/>
            </p:cNvSpPr>
            <p:nvPr/>
          </p:nvSpPr>
          <p:spPr bwMode="auto">
            <a:xfrm>
              <a:off x="862" y="1143"/>
              <a:ext cx="581" cy="9"/>
            </a:xfrm>
            <a:custGeom>
              <a:avLst/>
              <a:gdLst>
                <a:gd name="T0" fmla="*/ 1163 w 1163"/>
                <a:gd name="T1" fmla="*/ 0 h 19"/>
                <a:gd name="T2" fmla="*/ 0 w 1163"/>
                <a:gd name="T3" fmla="*/ 2 h 19"/>
                <a:gd name="T4" fmla="*/ 0 w 1163"/>
                <a:gd name="T5" fmla="*/ 19 h 19"/>
                <a:gd name="T6" fmla="*/ 1163 w 1163"/>
                <a:gd name="T7" fmla="*/ 15 h 19"/>
                <a:gd name="T8" fmla="*/ 1163 w 1163"/>
                <a:gd name="T9" fmla="*/ 0 h 19"/>
              </a:gdLst>
              <a:ahLst/>
              <a:cxnLst>
                <a:cxn ang="0">
                  <a:pos x="T0" y="T1"/>
                </a:cxn>
                <a:cxn ang="0">
                  <a:pos x="T2" y="T3"/>
                </a:cxn>
                <a:cxn ang="0">
                  <a:pos x="T4" y="T5"/>
                </a:cxn>
                <a:cxn ang="0">
                  <a:pos x="T6" y="T7"/>
                </a:cxn>
                <a:cxn ang="0">
                  <a:pos x="T8" y="T9"/>
                </a:cxn>
              </a:cxnLst>
              <a:rect l="0" t="0" r="r" b="b"/>
              <a:pathLst>
                <a:path w="1163" h="19">
                  <a:moveTo>
                    <a:pt x="1163" y="0"/>
                  </a:moveTo>
                  <a:lnTo>
                    <a:pt x="0" y="2"/>
                  </a:lnTo>
                  <a:lnTo>
                    <a:pt x="0" y="19"/>
                  </a:lnTo>
                  <a:lnTo>
                    <a:pt x="1163" y="15"/>
                  </a:lnTo>
                  <a:lnTo>
                    <a:pt x="11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52" name="Rectangle 592"/>
            <p:cNvSpPr>
              <a:spLocks noChangeArrowheads="1"/>
            </p:cNvSpPr>
            <p:nvPr/>
          </p:nvSpPr>
          <p:spPr bwMode="auto">
            <a:xfrm>
              <a:off x="815" y="1180"/>
              <a:ext cx="67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553" name="Rectangle 593"/>
            <p:cNvSpPr>
              <a:spLocks noChangeArrowheads="1"/>
            </p:cNvSpPr>
            <p:nvPr/>
          </p:nvSpPr>
          <p:spPr bwMode="auto">
            <a:xfrm>
              <a:off x="819" y="1219"/>
              <a:ext cx="67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554" name="Rectangle 594"/>
            <p:cNvSpPr>
              <a:spLocks noChangeArrowheads="1"/>
            </p:cNvSpPr>
            <p:nvPr/>
          </p:nvSpPr>
          <p:spPr bwMode="auto">
            <a:xfrm>
              <a:off x="824" y="1258"/>
              <a:ext cx="669"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555" name="Rectangle 595"/>
            <p:cNvSpPr>
              <a:spLocks noChangeArrowheads="1"/>
            </p:cNvSpPr>
            <p:nvPr/>
          </p:nvSpPr>
          <p:spPr bwMode="auto">
            <a:xfrm>
              <a:off x="828" y="1297"/>
              <a:ext cx="665"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556" name="Rectangle 596"/>
            <p:cNvSpPr>
              <a:spLocks noChangeArrowheads="1"/>
            </p:cNvSpPr>
            <p:nvPr/>
          </p:nvSpPr>
          <p:spPr bwMode="auto">
            <a:xfrm>
              <a:off x="819" y="1336"/>
              <a:ext cx="67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557" name="Rectangle 597"/>
            <p:cNvSpPr>
              <a:spLocks noChangeArrowheads="1"/>
            </p:cNvSpPr>
            <p:nvPr/>
          </p:nvSpPr>
          <p:spPr bwMode="auto">
            <a:xfrm>
              <a:off x="819" y="1371"/>
              <a:ext cx="67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558" name="Rectangle 598"/>
            <p:cNvSpPr>
              <a:spLocks noChangeArrowheads="1"/>
            </p:cNvSpPr>
            <p:nvPr/>
          </p:nvSpPr>
          <p:spPr bwMode="auto">
            <a:xfrm>
              <a:off x="824" y="1410"/>
              <a:ext cx="67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559" name="Rectangle 599"/>
            <p:cNvSpPr>
              <a:spLocks noChangeArrowheads="1"/>
            </p:cNvSpPr>
            <p:nvPr/>
          </p:nvSpPr>
          <p:spPr bwMode="auto">
            <a:xfrm>
              <a:off x="1231" y="1123"/>
              <a:ext cx="110" cy="255"/>
            </a:xfrm>
            <a:prstGeom prst="rect">
              <a:avLst/>
            </a:prstGeom>
            <a:solidFill>
              <a:srgbClr val="007F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560" name="Freeform 600"/>
            <p:cNvSpPr>
              <a:spLocks/>
            </p:cNvSpPr>
            <p:nvPr/>
          </p:nvSpPr>
          <p:spPr bwMode="auto">
            <a:xfrm>
              <a:off x="1231" y="1119"/>
              <a:ext cx="114" cy="8"/>
            </a:xfrm>
            <a:custGeom>
              <a:avLst/>
              <a:gdLst>
                <a:gd name="T0" fmla="*/ 227 w 227"/>
                <a:gd name="T1" fmla="*/ 8 h 15"/>
                <a:gd name="T2" fmla="*/ 219 w 227"/>
                <a:gd name="T3" fmla="*/ 0 h 15"/>
                <a:gd name="T4" fmla="*/ 0 w 227"/>
                <a:gd name="T5" fmla="*/ 0 h 15"/>
                <a:gd name="T6" fmla="*/ 0 w 227"/>
                <a:gd name="T7" fmla="*/ 15 h 15"/>
                <a:gd name="T8" fmla="*/ 219 w 227"/>
                <a:gd name="T9" fmla="*/ 15 h 15"/>
                <a:gd name="T10" fmla="*/ 212 w 227"/>
                <a:gd name="T11" fmla="*/ 8 h 15"/>
                <a:gd name="T12" fmla="*/ 227 w 227"/>
                <a:gd name="T13" fmla="*/ 8 h 15"/>
                <a:gd name="T14" fmla="*/ 227 w 227"/>
                <a:gd name="T15" fmla="*/ 0 h 15"/>
                <a:gd name="T16" fmla="*/ 219 w 227"/>
                <a:gd name="T17" fmla="*/ 0 h 15"/>
                <a:gd name="T18" fmla="*/ 227 w 227"/>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5">
                  <a:moveTo>
                    <a:pt x="227" y="8"/>
                  </a:moveTo>
                  <a:lnTo>
                    <a:pt x="219" y="0"/>
                  </a:lnTo>
                  <a:lnTo>
                    <a:pt x="0" y="0"/>
                  </a:lnTo>
                  <a:lnTo>
                    <a:pt x="0" y="15"/>
                  </a:lnTo>
                  <a:lnTo>
                    <a:pt x="219" y="15"/>
                  </a:lnTo>
                  <a:lnTo>
                    <a:pt x="212" y="8"/>
                  </a:lnTo>
                  <a:lnTo>
                    <a:pt x="227" y="8"/>
                  </a:lnTo>
                  <a:lnTo>
                    <a:pt x="227" y="0"/>
                  </a:lnTo>
                  <a:lnTo>
                    <a:pt x="219" y="0"/>
                  </a:lnTo>
                  <a:lnTo>
                    <a:pt x="227"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61" name="Freeform 601"/>
            <p:cNvSpPr>
              <a:spLocks/>
            </p:cNvSpPr>
            <p:nvPr/>
          </p:nvSpPr>
          <p:spPr bwMode="auto">
            <a:xfrm>
              <a:off x="1337" y="1123"/>
              <a:ext cx="8" cy="259"/>
            </a:xfrm>
            <a:custGeom>
              <a:avLst/>
              <a:gdLst>
                <a:gd name="T0" fmla="*/ 7 w 15"/>
                <a:gd name="T1" fmla="*/ 517 h 517"/>
                <a:gd name="T2" fmla="*/ 15 w 15"/>
                <a:gd name="T3" fmla="*/ 509 h 517"/>
                <a:gd name="T4" fmla="*/ 15 w 15"/>
                <a:gd name="T5" fmla="*/ 0 h 517"/>
                <a:gd name="T6" fmla="*/ 0 w 15"/>
                <a:gd name="T7" fmla="*/ 0 h 517"/>
                <a:gd name="T8" fmla="*/ 0 w 15"/>
                <a:gd name="T9" fmla="*/ 509 h 517"/>
                <a:gd name="T10" fmla="*/ 7 w 15"/>
                <a:gd name="T11" fmla="*/ 502 h 517"/>
                <a:gd name="T12" fmla="*/ 7 w 15"/>
                <a:gd name="T13" fmla="*/ 517 h 517"/>
                <a:gd name="T14" fmla="*/ 15 w 15"/>
                <a:gd name="T15" fmla="*/ 517 h 517"/>
                <a:gd name="T16" fmla="*/ 15 w 15"/>
                <a:gd name="T17" fmla="*/ 509 h 517"/>
                <a:gd name="T18" fmla="*/ 7 w 15"/>
                <a:gd name="T19"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7" y="517"/>
                  </a:moveTo>
                  <a:lnTo>
                    <a:pt x="15" y="509"/>
                  </a:lnTo>
                  <a:lnTo>
                    <a:pt x="15" y="0"/>
                  </a:lnTo>
                  <a:lnTo>
                    <a:pt x="0" y="0"/>
                  </a:lnTo>
                  <a:lnTo>
                    <a:pt x="0" y="509"/>
                  </a:lnTo>
                  <a:lnTo>
                    <a:pt x="7" y="502"/>
                  </a:lnTo>
                  <a:lnTo>
                    <a:pt x="7" y="517"/>
                  </a:lnTo>
                  <a:lnTo>
                    <a:pt x="15" y="517"/>
                  </a:lnTo>
                  <a:lnTo>
                    <a:pt x="15" y="509"/>
                  </a:lnTo>
                  <a:lnTo>
                    <a:pt x="7" y="5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62" name="Freeform 602"/>
            <p:cNvSpPr>
              <a:spLocks/>
            </p:cNvSpPr>
            <p:nvPr/>
          </p:nvSpPr>
          <p:spPr bwMode="auto">
            <a:xfrm>
              <a:off x="1228" y="1375"/>
              <a:ext cx="113" cy="7"/>
            </a:xfrm>
            <a:custGeom>
              <a:avLst/>
              <a:gdLst>
                <a:gd name="T0" fmla="*/ 0 w 226"/>
                <a:gd name="T1" fmla="*/ 7 h 15"/>
                <a:gd name="T2" fmla="*/ 7 w 226"/>
                <a:gd name="T3" fmla="*/ 15 h 15"/>
                <a:gd name="T4" fmla="*/ 226 w 226"/>
                <a:gd name="T5" fmla="*/ 15 h 15"/>
                <a:gd name="T6" fmla="*/ 226 w 226"/>
                <a:gd name="T7" fmla="*/ 0 h 15"/>
                <a:gd name="T8" fmla="*/ 7 w 226"/>
                <a:gd name="T9" fmla="*/ 0 h 15"/>
                <a:gd name="T10" fmla="*/ 15 w 226"/>
                <a:gd name="T11" fmla="*/ 7 h 15"/>
                <a:gd name="T12" fmla="*/ 0 w 226"/>
                <a:gd name="T13" fmla="*/ 7 h 15"/>
                <a:gd name="T14" fmla="*/ 0 w 226"/>
                <a:gd name="T15" fmla="*/ 15 h 15"/>
                <a:gd name="T16" fmla="*/ 7 w 226"/>
                <a:gd name="T17" fmla="*/ 15 h 15"/>
                <a:gd name="T18" fmla="*/ 0 w 22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5">
                  <a:moveTo>
                    <a:pt x="0" y="7"/>
                  </a:moveTo>
                  <a:lnTo>
                    <a:pt x="7" y="15"/>
                  </a:lnTo>
                  <a:lnTo>
                    <a:pt x="226" y="15"/>
                  </a:lnTo>
                  <a:lnTo>
                    <a:pt x="226"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63" name="Freeform 603"/>
            <p:cNvSpPr>
              <a:spLocks/>
            </p:cNvSpPr>
            <p:nvPr/>
          </p:nvSpPr>
          <p:spPr bwMode="auto">
            <a:xfrm>
              <a:off x="1228" y="1119"/>
              <a:ext cx="7" cy="259"/>
            </a:xfrm>
            <a:custGeom>
              <a:avLst/>
              <a:gdLst>
                <a:gd name="T0" fmla="*/ 7 w 15"/>
                <a:gd name="T1" fmla="*/ 0 h 517"/>
                <a:gd name="T2" fmla="*/ 0 w 15"/>
                <a:gd name="T3" fmla="*/ 8 h 517"/>
                <a:gd name="T4" fmla="*/ 0 w 15"/>
                <a:gd name="T5" fmla="*/ 517 h 517"/>
                <a:gd name="T6" fmla="*/ 15 w 15"/>
                <a:gd name="T7" fmla="*/ 517 h 517"/>
                <a:gd name="T8" fmla="*/ 15 w 15"/>
                <a:gd name="T9" fmla="*/ 8 h 517"/>
                <a:gd name="T10" fmla="*/ 7 w 15"/>
                <a:gd name="T11" fmla="*/ 15 h 517"/>
                <a:gd name="T12" fmla="*/ 7 w 15"/>
                <a:gd name="T13" fmla="*/ 0 h 517"/>
                <a:gd name="T14" fmla="*/ 0 w 15"/>
                <a:gd name="T15" fmla="*/ 0 h 517"/>
                <a:gd name="T16" fmla="*/ 0 w 15"/>
                <a:gd name="T17" fmla="*/ 8 h 517"/>
                <a:gd name="T18" fmla="*/ 7 w 15"/>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7" y="0"/>
                  </a:moveTo>
                  <a:lnTo>
                    <a:pt x="0" y="8"/>
                  </a:lnTo>
                  <a:lnTo>
                    <a:pt x="0" y="517"/>
                  </a:lnTo>
                  <a:lnTo>
                    <a:pt x="15" y="517"/>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64" name="Rectangle 604"/>
            <p:cNvSpPr>
              <a:spLocks noChangeArrowheads="1"/>
            </p:cNvSpPr>
            <p:nvPr/>
          </p:nvSpPr>
          <p:spPr bwMode="auto">
            <a:xfrm>
              <a:off x="1185" y="1123"/>
              <a:ext cx="49" cy="255"/>
            </a:xfrm>
            <a:prstGeom prst="rect">
              <a:avLst/>
            </a:prstGeom>
            <a:solidFill>
              <a:srgbClr val="003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565" name="Freeform 605"/>
            <p:cNvSpPr>
              <a:spLocks/>
            </p:cNvSpPr>
            <p:nvPr/>
          </p:nvSpPr>
          <p:spPr bwMode="auto">
            <a:xfrm>
              <a:off x="1185" y="1119"/>
              <a:ext cx="53" cy="8"/>
            </a:xfrm>
            <a:custGeom>
              <a:avLst/>
              <a:gdLst>
                <a:gd name="T0" fmla="*/ 106 w 106"/>
                <a:gd name="T1" fmla="*/ 8 h 15"/>
                <a:gd name="T2" fmla="*/ 97 w 106"/>
                <a:gd name="T3" fmla="*/ 0 h 15"/>
                <a:gd name="T4" fmla="*/ 0 w 106"/>
                <a:gd name="T5" fmla="*/ 0 h 15"/>
                <a:gd name="T6" fmla="*/ 0 w 106"/>
                <a:gd name="T7" fmla="*/ 15 h 15"/>
                <a:gd name="T8" fmla="*/ 97 w 106"/>
                <a:gd name="T9" fmla="*/ 15 h 15"/>
                <a:gd name="T10" fmla="*/ 89 w 106"/>
                <a:gd name="T11" fmla="*/ 8 h 15"/>
                <a:gd name="T12" fmla="*/ 106 w 106"/>
                <a:gd name="T13" fmla="*/ 8 h 15"/>
                <a:gd name="T14" fmla="*/ 106 w 106"/>
                <a:gd name="T15" fmla="*/ 0 h 15"/>
                <a:gd name="T16" fmla="*/ 97 w 106"/>
                <a:gd name="T17" fmla="*/ 0 h 15"/>
                <a:gd name="T18" fmla="*/ 106 w 106"/>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106" y="8"/>
                  </a:moveTo>
                  <a:lnTo>
                    <a:pt x="97" y="0"/>
                  </a:lnTo>
                  <a:lnTo>
                    <a:pt x="0" y="0"/>
                  </a:lnTo>
                  <a:lnTo>
                    <a:pt x="0" y="15"/>
                  </a:lnTo>
                  <a:lnTo>
                    <a:pt x="97" y="15"/>
                  </a:lnTo>
                  <a:lnTo>
                    <a:pt x="89" y="8"/>
                  </a:lnTo>
                  <a:lnTo>
                    <a:pt x="106" y="8"/>
                  </a:lnTo>
                  <a:lnTo>
                    <a:pt x="106" y="0"/>
                  </a:lnTo>
                  <a:lnTo>
                    <a:pt x="97" y="0"/>
                  </a:lnTo>
                  <a:lnTo>
                    <a:pt x="10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66" name="Freeform 606"/>
            <p:cNvSpPr>
              <a:spLocks/>
            </p:cNvSpPr>
            <p:nvPr/>
          </p:nvSpPr>
          <p:spPr bwMode="auto">
            <a:xfrm>
              <a:off x="1230" y="1123"/>
              <a:ext cx="8" cy="259"/>
            </a:xfrm>
            <a:custGeom>
              <a:avLst/>
              <a:gdLst>
                <a:gd name="T0" fmla="*/ 8 w 17"/>
                <a:gd name="T1" fmla="*/ 517 h 517"/>
                <a:gd name="T2" fmla="*/ 17 w 17"/>
                <a:gd name="T3" fmla="*/ 509 h 517"/>
                <a:gd name="T4" fmla="*/ 17 w 17"/>
                <a:gd name="T5" fmla="*/ 0 h 517"/>
                <a:gd name="T6" fmla="*/ 0 w 17"/>
                <a:gd name="T7" fmla="*/ 0 h 517"/>
                <a:gd name="T8" fmla="*/ 0 w 17"/>
                <a:gd name="T9" fmla="*/ 509 h 517"/>
                <a:gd name="T10" fmla="*/ 8 w 17"/>
                <a:gd name="T11" fmla="*/ 502 h 517"/>
                <a:gd name="T12" fmla="*/ 8 w 17"/>
                <a:gd name="T13" fmla="*/ 517 h 517"/>
                <a:gd name="T14" fmla="*/ 17 w 17"/>
                <a:gd name="T15" fmla="*/ 517 h 517"/>
                <a:gd name="T16" fmla="*/ 17 w 17"/>
                <a:gd name="T17" fmla="*/ 509 h 517"/>
                <a:gd name="T18" fmla="*/ 8 w 17"/>
                <a:gd name="T19"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517">
                  <a:moveTo>
                    <a:pt x="8" y="517"/>
                  </a:moveTo>
                  <a:lnTo>
                    <a:pt x="17" y="509"/>
                  </a:lnTo>
                  <a:lnTo>
                    <a:pt x="17" y="0"/>
                  </a:lnTo>
                  <a:lnTo>
                    <a:pt x="0" y="0"/>
                  </a:lnTo>
                  <a:lnTo>
                    <a:pt x="0" y="509"/>
                  </a:lnTo>
                  <a:lnTo>
                    <a:pt x="8" y="502"/>
                  </a:lnTo>
                  <a:lnTo>
                    <a:pt x="8" y="517"/>
                  </a:lnTo>
                  <a:lnTo>
                    <a:pt x="17" y="517"/>
                  </a:lnTo>
                  <a:lnTo>
                    <a:pt x="17" y="509"/>
                  </a:lnTo>
                  <a:lnTo>
                    <a:pt x="8" y="5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67" name="Freeform 607"/>
            <p:cNvSpPr>
              <a:spLocks/>
            </p:cNvSpPr>
            <p:nvPr/>
          </p:nvSpPr>
          <p:spPr bwMode="auto">
            <a:xfrm>
              <a:off x="1181" y="1375"/>
              <a:ext cx="53" cy="7"/>
            </a:xfrm>
            <a:custGeom>
              <a:avLst/>
              <a:gdLst>
                <a:gd name="T0" fmla="*/ 0 w 106"/>
                <a:gd name="T1" fmla="*/ 7 h 15"/>
                <a:gd name="T2" fmla="*/ 9 w 106"/>
                <a:gd name="T3" fmla="*/ 15 h 15"/>
                <a:gd name="T4" fmla="*/ 106 w 106"/>
                <a:gd name="T5" fmla="*/ 15 h 15"/>
                <a:gd name="T6" fmla="*/ 106 w 106"/>
                <a:gd name="T7" fmla="*/ 0 h 15"/>
                <a:gd name="T8" fmla="*/ 9 w 106"/>
                <a:gd name="T9" fmla="*/ 0 h 15"/>
                <a:gd name="T10" fmla="*/ 15 w 106"/>
                <a:gd name="T11" fmla="*/ 7 h 15"/>
                <a:gd name="T12" fmla="*/ 0 w 106"/>
                <a:gd name="T13" fmla="*/ 7 h 15"/>
                <a:gd name="T14" fmla="*/ 0 w 106"/>
                <a:gd name="T15" fmla="*/ 15 h 15"/>
                <a:gd name="T16" fmla="*/ 9 w 106"/>
                <a:gd name="T17" fmla="*/ 15 h 15"/>
                <a:gd name="T18" fmla="*/ 0 w 10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0" y="7"/>
                  </a:moveTo>
                  <a:lnTo>
                    <a:pt x="9" y="15"/>
                  </a:lnTo>
                  <a:lnTo>
                    <a:pt x="106" y="15"/>
                  </a:lnTo>
                  <a:lnTo>
                    <a:pt x="106" y="0"/>
                  </a:lnTo>
                  <a:lnTo>
                    <a:pt x="9" y="0"/>
                  </a:lnTo>
                  <a:lnTo>
                    <a:pt x="15" y="7"/>
                  </a:lnTo>
                  <a:lnTo>
                    <a:pt x="0" y="7"/>
                  </a:lnTo>
                  <a:lnTo>
                    <a:pt x="0" y="15"/>
                  </a:lnTo>
                  <a:lnTo>
                    <a:pt x="9"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68" name="Freeform 608"/>
            <p:cNvSpPr>
              <a:spLocks/>
            </p:cNvSpPr>
            <p:nvPr/>
          </p:nvSpPr>
          <p:spPr bwMode="auto">
            <a:xfrm>
              <a:off x="1181" y="1119"/>
              <a:ext cx="8" cy="259"/>
            </a:xfrm>
            <a:custGeom>
              <a:avLst/>
              <a:gdLst>
                <a:gd name="T0" fmla="*/ 9 w 15"/>
                <a:gd name="T1" fmla="*/ 0 h 517"/>
                <a:gd name="T2" fmla="*/ 0 w 15"/>
                <a:gd name="T3" fmla="*/ 8 h 517"/>
                <a:gd name="T4" fmla="*/ 0 w 15"/>
                <a:gd name="T5" fmla="*/ 517 h 517"/>
                <a:gd name="T6" fmla="*/ 15 w 15"/>
                <a:gd name="T7" fmla="*/ 517 h 517"/>
                <a:gd name="T8" fmla="*/ 15 w 15"/>
                <a:gd name="T9" fmla="*/ 8 h 517"/>
                <a:gd name="T10" fmla="*/ 9 w 15"/>
                <a:gd name="T11" fmla="*/ 15 h 517"/>
                <a:gd name="T12" fmla="*/ 9 w 15"/>
                <a:gd name="T13" fmla="*/ 0 h 517"/>
                <a:gd name="T14" fmla="*/ 0 w 15"/>
                <a:gd name="T15" fmla="*/ 0 h 517"/>
                <a:gd name="T16" fmla="*/ 0 w 15"/>
                <a:gd name="T17" fmla="*/ 8 h 517"/>
                <a:gd name="T18" fmla="*/ 9 w 15"/>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9" y="0"/>
                  </a:moveTo>
                  <a:lnTo>
                    <a:pt x="0" y="8"/>
                  </a:lnTo>
                  <a:lnTo>
                    <a:pt x="0" y="517"/>
                  </a:lnTo>
                  <a:lnTo>
                    <a:pt x="15" y="517"/>
                  </a:lnTo>
                  <a:lnTo>
                    <a:pt x="15" y="8"/>
                  </a:lnTo>
                  <a:lnTo>
                    <a:pt x="9" y="15"/>
                  </a:lnTo>
                  <a:lnTo>
                    <a:pt x="9" y="0"/>
                  </a:lnTo>
                  <a:lnTo>
                    <a:pt x="0" y="0"/>
                  </a:lnTo>
                  <a:lnTo>
                    <a:pt x="0" y="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69" name="Rectangle 609"/>
            <p:cNvSpPr>
              <a:spLocks noChangeArrowheads="1"/>
            </p:cNvSpPr>
            <p:nvPr/>
          </p:nvSpPr>
          <p:spPr bwMode="auto">
            <a:xfrm>
              <a:off x="1338" y="1123"/>
              <a:ext cx="50" cy="254"/>
            </a:xfrm>
            <a:prstGeom prst="rect">
              <a:avLst/>
            </a:prstGeom>
            <a:solidFill>
              <a:srgbClr val="003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570" name="Freeform 610"/>
            <p:cNvSpPr>
              <a:spLocks/>
            </p:cNvSpPr>
            <p:nvPr/>
          </p:nvSpPr>
          <p:spPr bwMode="auto">
            <a:xfrm>
              <a:off x="1338" y="1119"/>
              <a:ext cx="53" cy="7"/>
            </a:xfrm>
            <a:custGeom>
              <a:avLst/>
              <a:gdLst>
                <a:gd name="T0" fmla="*/ 106 w 106"/>
                <a:gd name="T1" fmla="*/ 8 h 15"/>
                <a:gd name="T2" fmla="*/ 99 w 106"/>
                <a:gd name="T3" fmla="*/ 0 h 15"/>
                <a:gd name="T4" fmla="*/ 0 w 106"/>
                <a:gd name="T5" fmla="*/ 0 h 15"/>
                <a:gd name="T6" fmla="*/ 0 w 106"/>
                <a:gd name="T7" fmla="*/ 15 h 15"/>
                <a:gd name="T8" fmla="*/ 99 w 106"/>
                <a:gd name="T9" fmla="*/ 15 h 15"/>
                <a:gd name="T10" fmla="*/ 91 w 106"/>
                <a:gd name="T11" fmla="*/ 8 h 15"/>
                <a:gd name="T12" fmla="*/ 106 w 106"/>
                <a:gd name="T13" fmla="*/ 8 h 15"/>
                <a:gd name="T14" fmla="*/ 106 w 106"/>
                <a:gd name="T15" fmla="*/ 0 h 15"/>
                <a:gd name="T16" fmla="*/ 99 w 106"/>
                <a:gd name="T17" fmla="*/ 0 h 15"/>
                <a:gd name="T18" fmla="*/ 106 w 106"/>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106" y="8"/>
                  </a:moveTo>
                  <a:lnTo>
                    <a:pt x="99" y="0"/>
                  </a:lnTo>
                  <a:lnTo>
                    <a:pt x="0" y="0"/>
                  </a:lnTo>
                  <a:lnTo>
                    <a:pt x="0" y="15"/>
                  </a:lnTo>
                  <a:lnTo>
                    <a:pt x="99" y="15"/>
                  </a:lnTo>
                  <a:lnTo>
                    <a:pt x="91" y="8"/>
                  </a:lnTo>
                  <a:lnTo>
                    <a:pt x="106" y="8"/>
                  </a:lnTo>
                  <a:lnTo>
                    <a:pt x="106" y="0"/>
                  </a:lnTo>
                  <a:lnTo>
                    <a:pt x="99" y="0"/>
                  </a:lnTo>
                  <a:lnTo>
                    <a:pt x="10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71" name="Freeform 611"/>
            <p:cNvSpPr>
              <a:spLocks/>
            </p:cNvSpPr>
            <p:nvPr/>
          </p:nvSpPr>
          <p:spPr bwMode="auto">
            <a:xfrm>
              <a:off x="1384" y="1123"/>
              <a:ext cx="7" cy="258"/>
            </a:xfrm>
            <a:custGeom>
              <a:avLst/>
              <a:gdLst>
                <a:gd name="T0" fmla="*/ 8 w 15"/>
                <a:gd name="T1" fmla="*/ 517 h 517"/>
                <a:gd name="T2" fmla="*/ 15 w 15"/>
                <a:gd name="T3" fmla="*/ 509 h 517"/>
                <a:gd name="T4" fmla="*/ 15 w 15"/>
                <a:gd name="T5" fmla="*/ 0 h 517"/>
                <a:gd name="T6" fmla="*/ 0 w 15"/>
                <a:gd name="T7" fmla="*/ 0 h 517"/>
                <a:gd name="T8" fmla="*/ 0 w 15"/>
                <a:gd name="T9" fmla="*/ 509 h 517"/>
                <a:gd name="T10" fmla="*/ 8 w 15"/>
                <a:gd name="T11" fmla="*/ 502 h 517"/>
                <a:gd name="T12" fmla="*/ 8 w 15"/>
                <a:gd name="T13" fmla="*/ 517 h 517"/>
                <a:gd name="T14" fmla="*/ 15 w 15"/>
                <a:gd name="T15" fmla="*/ 517 h 517"/>
                <a:gd name="T16" fmla="*/ 15 w 15"/>
                <a:gd name="T17" fmla="*/ 509 h 517"/>
                <a:gd name="T18" fmla="*/ 8 w 15"/>
                <a:gd name="T19"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8" y="517"/>
                  </a:moveTo>
                  <a:lnTo>
                    <a:pt x="15" y="509"/>
                  </a:lnTo>
                  <a:lnTo>
                    <a:pt x="15" y="0"/>
                  </a:lnTo>
                  <a:lnTo>
                    <a:pt x="0" y="0"/>
                  </a:lnTo>
                  <a:lnTo>
                    <a:pt x="0" y="509"/>
                  </a:lnTo>
                  <a:lnTo>
                    <a:pt x="8" y="502"/>
                  </a:lnTo>
                  <a:lnTo>
                    <a:pt x="8" y="517"/>
                  </a:lnTo>
                  <a:lnTo>
                    <a:pt x="15" y="517"/>
                  </a:lnTo>
                  <a:lnTo>
                    <a:pt x="15" y="509"/>
                  </a:lnTo>
                  <a:lnTo>
                    <a:pt x="8" y="5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72" name="Freeform 612"/>
            <p:cNvSpPr>
              <a:spLocks/>
            </p:cNvSpPr>
            <p:nvPr/>
          </p:nvSpPr>
          <p:spPr bwMode="auto">
            <a:xfrm>
              <a:off x="1335" y="1374"/>
              <a:ext cx="53" cy="7"/>
            </a:xfrm>
            <a:custGeom>
              <a:avLst/>
              <a:gdLst>
                <a:gd name="T0" fmla="*/ 0 w 106"/>
                <a:gd name="T1" fmla="*/ 7 h 15"/>
                <a:gd name="T2" fmla="*/ 7 w 106"/>
                <a:gd name="T3" fmla="*/ 15 h 15"/>
                <a:gd name="T4" fmla="*/ 106 w 106"/>
                <a:gd name="T5" fmla="*/ 15 h 15"/>
                <a:gd name="T6" fmla="*/ 106 w 106"/>
                <a:gd name="T7" fmla="*/ 0 h 15"/>
                <a:gd name="T8" fmla="*/ 7 w 106"/>
                <a:gd name="T9" fmla="*/ 0 h 15"/>
                <a:gd name="T10" fmla="*/ 15 w 106"/>
                <a:gd name="T11" fmla="*/ 7 h 15"/>
                <a:gd name="T12" fmla="*/ 0 w 106"/>
                <a:gd name="T13" fmla="*/ 7 h 15"/>
                <a:gd name="T14" fmla="*/ 0 w 106"/>
                <a:gd name="T15" fmla="*/ 15 h 15"/>
                <a:gd name="T16" fmla="*/ 7 w 106"/>
                <a:gd name="T17" fmla="*/ 15 h 15"/>
                <a:gd name="T18" fmla="*/ 0 w 10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0" y="7"/>
                  </a:moveTo>
                  <a:lnTo>
                    <a:pt x="7" y="15"/>
                  </a:lnTo>
                  <a:lnTo>
                    <a:pt x="106" y="15"/>
                  </a:lnTo>
                  <a:lnTo>
                    <a:pt x="106"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73" name="Freeform 613"/>
            <p:cNvSpPr>
              <a:spLocks/>
            </p:cNvSpPr>
            <p:nvPr/>
          </p:nvSpPr>
          <p:spPr bwMode="auto">
            <a:xfrm>
              <a:off x="1335" y="1119"/>
              <a:ext cx="8" cy="258"/>
            </a:xfrm>
            <a:custGeom>
              <a:avLst/>
              <a:gdLst>
                <a:gd name="T0" fmla="*/ 7 w 15"/>
                <a:gd name="T1" fmla="*/ 0 h 517"/>
                <a:gd name="T2" fmla="*/ 0 w 15"/>
                <a:gd name="T3" fmla="*/ 8 h 517"/>
                <a:gd name="T4" fmla="*/ 0 w 15"/>
                <a:gd name="T5" fmla="*/ 517 h 517"/>
                <a:gd name="T6" fmla="*/ 15 w 15"/>
                <a:gd name="T7" fmla="*/ 517 h 517"/>
                <a:gd name="T8" fmla="*/ 15 w 15"/>
                <a:gd name="T9" fmla="*/ 8 h 517"/>
                <a:gd name="T10" fmla="*/ 7 w 15"/>
                <a:gd name="T11" fmla="*/ 15 h 517"/>
                <a:gd name="T12" fmla="*/ 7 w 15"/>
                <a:gd name="T13" fmla="*/ 0 h 517"/>
                <a:gd name="T14" fmla="*/ 0 w 15"/>
                <a:gd name="T15" fmla="*/ 0 h 517"/>
                <a:gd name="T16" fmla="*/ 0 w 15"/>
                <a:gd name="T17" fmla="*/ 8 h 517"/>
                <a:gd name="T18" fmla="*/ 7 w 15"/>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7" y="0"/>
                  </a:moveTo>
                  <a:lnTo>
                    <a:pt x="0" y="8"/>
                  </a:lnTo>
                  <a:lnTo>
                    <a:pt x="0" y="517"/>
                  </a:lnTo>
                  <a:lnTo>
                    <a:pt x="15" y="517"/>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74" name="Rectangle 614"/>
            <p:cNvSpPr>
              <a:spLocks noChangeArrowheads="1"/>
            </p:cNvSpPr>
            <p:nvPr/>
          </p:nvSpPr>
          <p:spPr bwMode="auto">
            <a:xfrm>
              <a:off x="1242" y="1138"/>
              <a:ext cx="87" cy="98"/>
            </a:xfrm>
            <a:prstGeom prst="rect">
              <a:avLst/>
            </a:prstGeom>
            <a:solidFill>
              <a:srgbClr val="C6E0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575" name="Freeform 615"/>
            <p:cNvSpPr>
              <a:spLocks/>
            </p:cNvSpPr>
            <p:nvPr/>
          </p:nvSpPr>
          <p:spPr bwMode="auto">
            <a:xfrm>
              <a:off x="1242" y="1135"/>
              <a:ext cx="91" cy="7"/>
            </a:xfrm>
            <a:custGeom>
              <a:avLst/>
              <a:gdLst>
                <a:gd name="T0" fmla="*/ 184 w 184"/>
                <a:gd name="T1" fmla="*/ 7 h 15"/>
                <a:gd name="T2" fmla="*/ 176 w 184"/>
                <a:gd name="T3" fmla="*/ 0 h 15"/>
                <a:gd name="T4" fmla="*/ 0 w 184"/>
                <a:gd name="T5" fmla="*/ 0 h 15"/>
                <a:gd name="T6" fmla="*/ 0 w 184"/>
                <a:gd name="T7" fmla="*/ 15 h 15"/>
                <a:gd name="T8" fmla="*/ 176 w 184"/>
                <a:gd name="T9" fmla="*/ 15 h 15"/>
                <a:gd name="T10" fmla="*/ 169 w 184"/>
                <a:gd name="T11" fmla="*/ 7 h 15"/>
                <a:gd name="T12" fmla="*/ 184 w 184"/>
                <a:gd name="T13" fmla="*/ 7 h 15"/>
                <a:gd name="T14" fmla="*/ 184 w 184"/>
                <a:gd name="T15" fmla="*/ 0 h 15"/>
                <a:gd name="T16" fmla="*/ 176 w 184"/>
                <a:gd name="T17" fmla="*/ 0 h 15"/>
                <a:gd name="T18" fmla="*/ 184 w 184"/>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5">
                  <a:moveTo>
                    <a:pt x="184" y="7"/>
                  </a:moveTo>
                  <a:lnTo>
                    <a:pt x="176" y="0"/>
                  </a:lnTo>
                  <a:lnTo>
                    <a:pt x="0" y="0"/>
                  </a:lnTo>
                  <a:lnTo>
                    <a:pt x="0" y="15"/>
                  </a:lnTo>
                  <a:lnTo>
                    <a:pt x="176" y="15"/>
                  </a:lnTo>
                  <a:lnTo>
                    <a:pt x="169" y="7"/>
                  </a:lnTo>
                  <a:lnTo>
                    <a:pt x="184" y="7"/>
                  </a:lnTo>
                  <a:lnTo>
                    <a:pt x="184" y="0"/>
                  </a:lnTo>
                  <a:lnTo>
                    <a:pt x="176" y="0"/>
                  </a:lnTo>
                  <a:lnTo>
                    <a:pt x="18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76" name="Freeform 616"/>
            <p:cNvSpPr>
              <a:spLocks/>
            </p:cNvSpPr>
            <p:nvPr/>
          </p:nvSpPr>
          <p:spPr bwMode="auto">
            <a:xfrm>
              <a:off x="1326" y="1138"/>
              <a:ext cx="7" cy="102"/>
            </a:xfrm>
            <a:custGeom>
              <a:avLst/>
              <a:gdLst>
                <a:gd name="T0" fmla="*/ 7 w 15"/>
                <a:gd name="T1" fmla="*/ 204 h 204"/>
                <a:gd name="T2" fmla="*/ 15 w 15"/>
                <a:gd name="T3" fmla="*/ 196 h 204"/>
                <a:gd name="T4" fmla="*/ 15 w 15"/>
                <a:gd name="T5" fmla="*/ 0 h 204"/>
                <a:gd name="T6" fmla="*/ 0 w 15"/>
                <a:gd name="T7" fmla="*/ 0 h 204"/>
                <a:gd name="T8" fmla="*/ 0 w 15"/>
                <a:gd name="T9" fmla="*/ 196 h 204"/>
                <a:gd name="T10" fmla="*/ 7 w 15"/>
                <a:gd name="T11" fmla="*/ 189 h 204"/>
                <a:gd name="T12" fmla="*/ 7 w 15"/>
                <a:gd name="T13" fmla="*/ 204 h 204"/>
                <a:gd name="T14" fmla="*/ 15 w 15"/>
                <a:gd name="T15" fmla="*/ 204 h 204"/>
                <a:gd name="T16" fmla="*/ 15 w 15"/>
                <a:gd name="T17" fmla="*/ 196 h 204"/>
                <a:gd name="T18" fmla="*/ 7 w 15"/>
                <a:gd name="T19"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4">
                  <a:moveTo>
                    <a:pt x="7" y="204"/>
                  </a:moveTo>
                  <a:lnTo>
                    <a:pt x="15" y="196"/>
                  </a:lnTo>
                  <a:lnTo>
                    <a:pt x="15" y="0"/>
                  </a:lnTo>
                  <a:lnTo>
                    <a:pt x="0" y="0"/>
                  </a:lnTo>
                  <a:lnTo>
                    <a:pt x="0" y="196"/>
                  </a:lnTo>
                  <a:lnTo>
                    <a:pt x="7" y="189"/>
                  </a:lnTo>
                  <a:lnTo>
                    <a:pt x="7" y="204"/>
                  </a:lnTo>
                  <a:lnTo>
                    <a:pt x="15" y="204"/>
                  </a:lnTo>
                  <a:lnTo>
                    <a:pt x="15" y="196"/>
                  </a:lnTo>
                  <a:lnTo>
                    <a:pt x="7" y="2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77" name="Freeform 617"/>
            <p:cNvSpPr>
              <a:spLocks/>
            </p:cNvSpPr>
            <p:nvPr/>
          </p:nvSpPr>
          <p:spPr bwMode="auto">
            <a:xfrm>
              <a:off x="1238" y="1233"/>
              <a:ext cx="91" cy="7"/>
            </a:xfrm>
            <a:custGeom>
              <a:avLst/>
              <a:gdLst>
                <a:gd name="T0" fmla="*/ 0 w 182"/>
                <a:gd name="T1" fmla="*/ 7 h 15"/>
                <a:gd name="T2" fmla="*/ 6 w 182"/>
                <a:gd name="T3" fmla="*/ 15 h 15"/>
                <a:gd name="T4" fmla="*/ 182 w 182"/>
                <a:gd name="T5" fmla="*/ 15 h 15"/>
                <a:gd name="T6" fmla="*/ 182 w 182"/>
                <a:gd name="T7" fmla="*/ 0 h 15"/>
                <a:gd name="T8" fmla="*/ 6 w 182"/>
                <a:gd name="T9" fmla="*/ 0 h 15"/>
                <a:gd name="T10" fmla="*/ 14 w 182"/>
                <a:gd name="T11" fmla="*/ 7 h 15"/>
                <a:gd name="T12" fmla="*/ 0 w 182"/>
                <a:gd name="T13" fmla="*/ 7 h 15"/>
                <a:gd name="T14" fmla="*/ 0 w 182"/>
                <a:gd name="T15" fmla="*/ 15 h 15"/>
                <a:gd name="T16" fmla="*/ 6 w 182"/>
                <a:gd name="T17" fmla="*/ 15 h 15"/>
                <a:gd name="T18" fmla="*/ 0 w 18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 h="15">
                  <a:moveTo>
                    <a:pt x="0" y="7"/>
                  </a:moveTo>
                  <a:lnTo>
                    <a:pt x="6" y="15"/>
                  </a:lnTo>
                  <a:lnTo>
                    <a:pt x="182" y="15"/>
                  </a:lnTo>
                  <a:lnTo>
                    <a:pt x="182" y="0"/>
                  </a:lnTo>
                  <a:lnTo>
                    <a:pt x="6" y="0"/>
                  </a:lnTo>
                  <a:lnTo>
                    <a:pt x="14" y="7"/>
                  </a:lnTo>
                  <a:lnTo>
                    <a:pt x="0" y="7"/>
                  </a:lnTo>
                  <a:lnTo>
                    <a:pt x="0" y="15"/>
                  </a:lnTo>
                  <a:lnTo>
                    <a:pt x="6"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78" name="Freeform 618"/>
            <p:cNvSpPr>
              <a:spLocks/>
            </p:cNvSpPr>
            <p:nvPr/>
          </p:nvSpPr>
          <p:spPr bwMode="auto">
            <a:xfrm>
              <a:off x="1238" y="1135"/>
              <a:ext cx="8" cy="101"/>
            </a:xfrm>
            <a:custGeom>
              <a:avLst/>
              <a:gdLst>
                <a:gd name="T0" fmla="*/ 6 w 14"/>
                <a:gd name="T1" fmla="*/ 0 h 203"/>
                <a:gd name="T2" fmla="*/ 0 w 14"/>
                <a:gd name="T3" fmla="*/ 7 h 203"/>
                <a:gd name="T4" fmla="*/ 0 w 14"/>
                <a:gd name="T5" fmla="*/ 203 h 203"/>
                <a:gd name="T6" fmla="*/ 14 w 14"/>
                <a:gd name="T7" fmla="*/ 203 h 203"/>
                <a:gd name="T8" fmla="*/ 14 w 14"/>
                <a:gd name="T9" fmla="*/ 7 h 203"/>
                <a:gd name="T10" fmla="*/ 6 w 14"/>
                <a:gd name="T11" fmla="*/ 15 h 203"/>
                <a:gd name="T12" fmla="*/ 6 w 14"/>
                <a:gd name="T13" fmla="*/ 0 h 203"/>
                <a:gd name="T14" fmla="*/ 0 w 14"/>
                <a:gd name="T15" fmla="*/ 0 h 203"/>
                <a:gd name="T16" fmla="*/ 0 w 14"/>
                <a:gd name="T17" fmla="*/ 7 h 203"/>
                <a:gd name="T18" fmla="*/ 6 w 14"/>
                <a:gd name="T1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203">
                  <a:moveTo>
                    <a:pt x="6" y="0"/>
                  </a:moveTo>
                  <a:lnTo>
                    <a:pt x="0" y="7"/>
                  </a:lnTo>
                  <a:lnTo>
                    <a:pt x="0" y="203"/>
                  </a:lnTo>
                  <a:lnTo>
                    <a:pt x="14" y="203"/>
                  </a:lnTo>
                  <a:lnTo>
                    <a:pt x="14" y="7"/>
                  </a:lnTo>
                  <a:lnTo>
                    <a:pt x="6" y="15"/>
                  </a:lnTo>
                  <a:lnTo>
                    <a:pt x="6" y="0"/>
                  </a:lnTo>
                  <a:lnTo>
                    <a:pt x="0" y="0"/>
                  </a:lnTo>
                  <a:lnTo>
                    <a:pt x="0" y="7"/>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79" name="Rectangle 619"/>
            <p:cNvSpPr>
              <a:spLocks noChangeArrowheads="1"/>
            </p:cNvSpPr>
            <p:nvPr/>
          </p:nvSpPr>
          <p:spPr bwMode="auto">
            <a:xfrm>
              <a:off x="1245" y="1246"/>
              <a:ext cx="83" cy="117"/>
            </a:xfrm>
            <a:prstGeom prst="rect">
              <a:avLst/>
            </a:prstGeom>
            <a:solidFill>
              <a:srgbClr val="C6E0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580" name="Freeform 620"/>
            <p:cNvSpPr>
              <a:spLocks/>
            </p:cNvSpPr>
            <p:nvPr/>
          </p:nvSpPr>
          <p:spPr bwMode="auto">
            <a:xfrm>
              <a:off x="1245" y="1242"/>
              <a:ext cx="87" cy="8"/>
            </a:xfrm>
            <a:custGeom>
              <a:avLst/>
              <a:gdLst>
                <a:gd name="T0" fmla="*/ 174 w 174"/>
                <a:gd name="T1" fmla="*/ 8 h 16"/>
                <a:gd name="T2" fmla="*/ 167 w 174"/>
                <a:gd name="T3" fmla="*/ 0 h 16"/>
                <a:gd name="T4" fmla="*/ 0 w 174"/>
                <a:gd name="T5" fmla="*/ 0 h 16"/>
                <a:gd name="T6" fmla="*/ 0 w 174"/>
                <a:gd name="T7" fmla="*/ 16 h 16"/>
                <a:gd name="T8" fmla="*/ 167 w 174"/>
                <a:gd name="T9" fmla="*/ 16 h 16"/>
                <a:gd name="T10" fmla="*/ 159 w 174"/>
                <a:gd name="T11" fmla="*/ 8 h 16"/>
                <a:gd name="T12" fmla="*/ 174 w 174"/>
                <a:gd name="T13" fmla="*/ 8 h 16"/>
                <a:gd name="T14" fmla="*/ 174 w 174"/>
                <a:gd name="T15" fmla="*/ 0 h 16"/>
                <a:gd name="T16" fmla="*/ 167 w 174"/>
                <a:gd name="T17" fmla="*/ 0 h 16"/>
                <a:gd name="T18" fmla="*/ 174 w 174"/>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4" h="16">
                  <a:moveTo>
                    <a:pt x="174" y="8"/>
                  </a:moveTo>
                  <a:lnTo>
                    <a:pt x="167" y="0"/>
                  </a:lnTo>
                  <a:lnTo>
                    <a:pt x="0" y="0"/>
                  </a:lnTo>
                  <a:lnTo>
                    <a:pt x="0" y="16"/>
                  </a:lnTo>
                  <a:lnTo>
                    <a:pt x="167" y="16"/>
                  </a:lnTo>
                  <a:lnTo>
                    <a:pt x="159" y="8"/>
                  </a:lnTo>
                  <a:lnTo>
                    <a:pt x="174" y="8"/>
                  </a:lnTo>
                  <a:lnTo>
                    <a:pt x="174" y="0"/>
                  </a:lnTo>
                  <a:lnTo>
                    <a:pt x="167" y="0"/>
                  </a:lnTo>
                  <a:lnTo>
                    <a:pt x="17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81" name="Freeform 621"/>
            <p:cNvSpPr>
              <a:spLocks/>
            </p:cNvSpPr>
            <p:nvPr/>
          </p:nvSpPr>
          <p:spPr bwMode="auto">
            <a:xfrm>
              <a:off x="1324" y="1246"/>
              <a:ext cx="8" cy="120"/>
            </a:xfrm>
            <a:custGeom>
              <a:avLst/>
              <a:gdLst>
                <a:gd name="T0" fmla="*/ 8 w 15"/>
                <a:gd name="T1" fmla="*/ 242 h 242"/>
                <a:gd name="T2" fmla="*/ 15 w 15"/>
                <a:gd name="T3" fmla="*/ 235 h 242"/>
                <a:gd name="T4" fmla="*/ 15 w 15"/>
                <a:gd name="T5" fmla="*/ 0 h 242"/>
                <a:gd name="T6" fmla="*/ 0 w 15"/>
                <a:gd name="T7" fmla="*/ 0 h 242"/>
                <a:gd name="T8" fmla="*/ 0 w 15"/>
                <a:gd name="T9" fmla="*/ 235 h 242"/>
                <a:gd name="T10" fmla="*/ 8 w 15"/>
                <a:gd name="T11" fmla="*/ 227 h 242"/>
                <a:gd name="T12" fmla="*/ 8 w 15"/>
                <a:gd name="T13" fmla="*/ 242 h 242"/>
                <a:gd name="T14" fmla="*/ 15 w 15"/>
                <a:gd name="T15" fmla="*/ 242 h 242"/>
                <a:gd name="T16" fmla="*/ 15 w 15"/>
                <a:gd name="T17" fmla="*/ 235 h 242"/>
                <a:gd name="T18" fmla="*/ 8 w 15"/>
                <a:gd name="T1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42">
                  <a:moveTo>
                    <a:pt x="8" y="242"/>
                  </a:moveTo>
                  <a:lnTo>
                    <a:pt x="15" y="235"/>
                  </a:lnTo>
                  <a:lnTo>
                    <a:pt x="15" y="0"/>
                  </a:lnTo>
                  <a:lnTo>
                    <a:pt x="0" y="0"/>
                  </a:lnTo>
                  <a:lnTo>
                    <a:pt x="0" y="235"/>
                  </a:lnTo>
                  <a:lnTo>
                    <a:pt x="8" y="227"/>
                  </a:lnTo>
                  <a:lnTo>
                    <a:pt x="8" y="242"/>
                  </a:lnTo>
                  <a:lnTo>
                    <a:pt x="15" y="242"/>
                  </a:lnTo>
                  <a:lnTo>
                    <a:pt x="15" y="235"/>
                  </a:lnTo>
                  <a:lnTo>
                    <a:pt x="8" y="2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82" name="Freeform 622"/>
            <p:cNvSpPr>
              <a:spLocks/>
            </p:cNvSpPr>
            <p:nvPr/>
          </p:nvSpPr>
          <p:spPr bwMode="auto">
            <a:xfrm>
              <a:off x="1241" y="1359"/>
              <a:ext cx="87" cy="7"/>
            </a:xfrm>
            <a:custGeom>
              <a:avLst/>
              <a:gdLst>
                <a:gd name="T0" fmla="*/ 0 w 175"/>
                <a:gd name="T1" fmla="*/ 8 h 15"/>
                <a:gd name="T2" fmla="*/ 8 w 175"/>
                <a:gd name="T3" fmla="*/ 15 h 15"/>
                <a:gd name="T4" fmla="*/ 175 w 175"/>
                <a:gd name="T5" fmla="*/ 15 h 15"/>
                <a:gd name="T6" fmla="*/ 175 w 175"/>
                <a:gd name="T7" fmla="*/ 0 h 15"/>
                <a:gd name="T8" fmla="*/ 8 w 175"/>
                <a:gd name="T9" fmla="*/ 0 h 15"/>
                <a:gd name="T10" fmla="*/ 16 w 175"/>
                <a:gd name="T11" fmla="*/ 8 h 15"/>
                <a:gd name="T12" fmla="*/ 0 w 175"/>
                <a:gd name="T13" fmla="*/ 8 h 15"/>
                <a:gd name="T14" fmla="*/ 0 w 175"/>
                <a:gd name="T15" fmla="*/ 15 h 15"/>
                <a:gd name="T16" fmla="*/ 8 w 175"/>
                <a:gd name="T17" fmla="*/ 15 h 15"/>
                <a:gd name="T18" fmla="*/ 0 w 175"/>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5" h="15">
                  <a:moveTo>
                    <a:pt x="0" y="8"/>
                  </a:moveTo>
                  <a:lnTo>
                    <a:pt x="8" y="15"/>
                  </a:lnTo>
                  <a:lnTo>
                    <a:pt x="175" y="15"/>
                  </a:lnTo>
                  <a:lnTo>
                    <a:pt x="175" y="0"/>
                  </a:lnTo>
                  <a:lnTo>
                    <a:pt x="8" y="0"/>
                  </a:lnTo>
                  <a:lnTo>
                    <a:pt x="16"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83" name="Freeform 623"/>
            <p:cNvSpPr>
              <a:spLocks/>
            </p:cNvSpPr>
            <p:nvPr/>
          </p:nvSpPr>
          <p:spPr bwMode="auto">
            <a:xfrm>
              <a:off x="1241" y="1242"/>
              <a:ext cx="8" cy="121"/>
            </a:xfrm>
            <a:custGeom>
              <a:avLst/>
              <a:gdLst>
                <a:gd name="T0" fmla="*/ 8 w 16"/>
                <a:gd name="T1" fmla="*/ 0 h 243"/>
                <a:gd name="T2" fmla="*/ 0 w 16"/>
                <a:gd name="T3" fmla="*/ 8 h 243"/>
                <a:gd name="T4" fmla="*/ 0 w 16"/>
                <a:gd name="T5" fmla="*/ 243 h 243"/>
                <a:gd name="T6" fmla="*/ 16 w 16"/>
                <a:gd name="T7" fmla="*/ 243 h 243"/>
                <a:gd name="T8" fmla="*/ 16 w 16"/>
                <a:gd name="T9" fmla="*/ 8 h 243"/>
                <a:gd name="T10" fmla="*/ 8 w 16"/>
                <a:gd name="T11" fmla="*/ 16 h 243"/>
                <a:gd name="T12" fmla="*/ 8 w 16"/>
                <a:gd name="T13" fmla="*/ 0 h 243"/>
                <a:gd name="T14" fmla="*/ 0 w 16"/>
                <a:gd name="T15" fmla="*/ 0 h 243"/>
                <a:gd name="T16" fmla="*/ 0 w 16"/>
                <a:gd name="T17" fmla="*/ 8 h 243"/>
                <a:gd name="T18" fmla="*/ 8 w 16"/>
                <a:gd name="T19"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43">
                  <a:moveTo>
                    <a:pt x="8" y="0"/>
                  </a:moveTo>
                  <a:lnTo>
                    <a:pt x="0" y="8"/>
                  </a:lnTo>
                  <a:lnTo>
                    <a:pt x="0" y="243"/>
                  </a:lnTo>
                  <a:lnTo>
                    <a:pt x="16" y="243"/>
                  </a:lnTo>
                  <a:lnTo>
                    <a:pt x="16" y="8"/>
                  </a:lnTo>
                  <a:lnTo>
                    <a:pt x="8" y="16"/>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84" name="Rectangle 624"/>
            <p:cNvSpPr>
              <a:spLocks noChangeArrowheads="1"/>
            </p:cNvSpPr>
            <p:nvPr/>
          </p:nvSpPr>
          <p:spPr bwMode="auto">
            <a:xfrm>
              <a:off x="969" y="1124"/>
              <a:ext cx="110" cy="255"/>
            </a:xfrm>
            <a:prstGeom prst="rect">
              <a:avLst/>
            </a:prstGeom>
            <a:solidFill>
              <a:srgbClr val="007F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585" name="Freeform 625"/>
            <p:cNvSpPr>
              <a:spLocks/>
            </p:cNvSpPr>
            <p:nvPr/>
          </p:nvSpPr>
          <p:spPr bwMode="auto">
            <a:xfrm>
              <a:off x="969" y="1120"/>
              <a:ext cx="113" cy="8"/>
            </a:xfrm>
            <a:custGeom>
              <a:avLst/>
              <a:gdLst>
                <a:gd name="T0" fmla="*/ 226 w 226"/>
                <a:gd name="T1" fmla="*/ 8 h 15"/>
                <a:gd name="T2" fmla="*/ 219 w 226"/>
                <a:gd name="T3" fmla="*/ 0 h 15"/>
                <a:gd name="T4" fmla="*/ 0 w 226"/>
                <a:gd name="T5" fmla="*/ 0 h 15"/>
                <a:gd name="T6" fmla="*/ 0 w 226"/>
                <a:gd name="T7" fmla="*/ 15 h 15"/>
                <a:gd name="T8" fmla="*/ 219 w 226"/>
                <a:gd name="T9" fmla="*/ 15 h 15"/>
                <a:gd name="T10" fmla="*/ 211 w 226"/>
                <a:gd name="T11" fmla="*/ 8 h 15"/>
                <a:gd name="T12" fmla="*/ 226 w 226"/>
                <a:gd name="T13" fmla="*/ 8 h 15"/>
                <a:gd name="T14" fmla="*/ 226 w 226"/>
                <a:gd name="T15" fmla="*/ 0 h 15"/>
                <a:gd name="T16" fmla="*/ 219 w 226"/>
                <a:gd name="T17" fmla="*/ 0 h 15"/>
                <a:gd name="T18" fmla="*/ 226 w 226"/>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5">
                  <a:moveTo>
                    <a:pt x="226" y="8"/>
                  </a:moveTo>
                  <a:lnTo>
                    <a:pt x="219" y="0"/>
                  </a:lnTo>
                  <a:lnTo>
                    <a:pt x="0" y="0"/>
                  </a:lnTo>
                  <a:lnTo>
                    <a:pt x="0" y="15"/>
                  </a:lnTo>
                  <a:lnTo>
                    <a:pt x="219" y="15"/>
                  </a:lnTo>
                  <a:lnTo>
                    <a:pt x="211" y="8"/>
                  </a:lnTo>
                  <a:lnTo>
                    <a:pt x="226" y="8"/>
                  </a:lnTo>
                  <a:lnTo>
                    <a:pt x="226" y="0"/>
                  </a:lnTo>
                  <a:lnTo>
                    <a:pt x="219" y="0"/>
                  </a:lnTo>
                  <a:lnTo>
                    <a:pt x="22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86" name="Freeform 626"/>
            <p:cNvSpPr>
              <a:spLocks/>
            </p:cNvSpPr>
            <p:nvPr/>
          </p:nvSpPr>
          <p:spPr bwMode="auto">
            <a:xfrm>
              <a:off x="1075" y="1124"/>
              <a:ext cx="7" cy="259"/>
            </a:xfrm>
            <a:custGeom>
              <a:avLst/>
              <a:gdLst>
                <a:gd name="T0" fmla="*/ 8 w 15"/>
                <a:gd name="T1" fmla="*/ 517 h 517"/>
                <a:gd name="T2" fmla="*/ 15 w 15"/>
                <a:gd name="T3" fmla="*/ 509 h 517"/>
                <a:gd name="T4" fmla="*/ 15 w 15"/>
                <a:gd name="T5" fmla="*/ 0 h 517"/>
                <a:gd name="T6" fmla="*/ 0 w 15"/>
                <a:gd name="T7" fmla="*/ 0 h 517"/>
                <a:gd name="T8" fmla="*/ 0 w 15"/>
                <a:gd name="T9" fmla="*/ 509 h 517"/>
                <a:gd name="T10" fmla="*/ 8 w 15"/>
                <a:gd name="T11" fmla="*/ 502 h 517"/>
                <a:gd name="T12" fmla="*/ 8 w 15"/>
                <a:gd name="T13" fmla="*/ 517 h 517"/>
                <a:gd name="T14" fmla="*/ 15 w 15"/>
                <a:gd name="T15" fmla="*/ 517 h 517"/>
                <a:gd name="T16" fmla="*/ 15 w 15"/>
                <a:gd name="T17" fmla="*/ 509 h 517"/>
                <a:gd name="T18" fmla="*/ 8 w 15"/>
                <a:gd name="T19"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8" y="517"/>
                  </a:moveTo>
                  <a:lnTo>
                    <a:pt x="15" y="509"/>
                  </a:lnTo>
                  <a:lnTo>
                    <a:pt x="15" y="0"/>
                  </a:lnTo>
                  <a:lnTo>
                    <a:pt x="0" y="0"/>
                  </a:lnTo>
                  <a:lnTo>
                    <a:pt x="0" y="509"/>
                  </a:lnTo>
                  <a:lnTo>
                    <a:pt x="8" y="502"/>
                  </a:lnTo>
                  <a:lnTo>
                    <a:pt x="8" y="517"/>
                  </a:lnTo>
                  <a:lnTo>
                    <a:pt x="15" y="517"/>
                  </a:lnTo>
                  <a:lnTo>
                    <a:pt x="15" y="509"/>
                  </a:lnTo>
                  <a:lnTo>
                    <a:pt x="8" y="5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87" name="Freeform 627"/>
            <p:cNvSpPr>
              <a:spLocks/>
            </p:cNvSpPr>
            <p:nvPr/>
          </p:nvSpPr>
          <p:spPr bwMode="auto">
            <a:xfrm>
              <a:off x="965" y="1375"/>
              <a:ext cx="114" cy="8"/>
            </a:xfrm>
            <a:custGeom>
              <a:avLst/>
              <a:gdLst>
                <a:gd name="T0" fmla="*/ 0 w 227"/>
                <a:gd name="T1" fmla="*/ 7 h 15"/>
                <a:gd name="T2" fmla="*/ 8 w 227"/>
                <a:gd name="T3" fmla="*/ 15 h 15"/>
                <a:gd name="T4" fmla="*/ 227 w 227"/>
                <a:gd name="T5" fmla="*/ 15 h 15"/>
                <a:gd name="T6" fmla="*/ 227 w 227"/>
                <a:gd name="T7" fmla="*/ 0 h 15"/>
                <a:gd name="T8" fmla="*/ 8 w 227"/>
                <a:gd name="T9" fmla="*/ 0 h 15"/>
                <a:gd name="T10" fmla="*/ 15 w 227"/>
                <a:gd name="T11" fmla="*/ 7 h 15"/>
                <a:gd name="T12" fmla="*/ 0 w 227"/>
                <a:gd name="T13" fmla="*/ 7 h 15"/>
                <a:gd name="T14" fmla="*/ 0 w 227"/>
                <a:gd name="T15" fmla="*/ 15 h 15"/>
                <a:gd name="T16" fmla="*/ 8 w 227"/>
                <a:gd name="T17" fmla="*/ 15 h 15"/>
                <a:gd name="T18" fmla="*/ 0 w 227"/>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5">
                  <a:moveTo>
                    <a:pt x="0" y="7"/>
                  </a:moveTo>
                  <a:lnTo>
                    <a:pt x="8" y="15"/>
                  </a:lnTo>
                  <a:lnTo>
                    <a:pt x="227" y="15"/>
                  </a:lnTo>
                  <a:lnTo>
                    <a:pt x="227"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88" name="Freeform 628"/>
            <p:cNvSpPr>
              <a:spLocks/>
            </p:cNvSpPr>
            <p:nvPr/>
          </p:nvSpPr>
          <p:spPr bwMode="auto">
            <a:xfrm>
              <a:off x="965" y="1120"/>
              <a:ext cx="8" cy="259"/>
            </a:xfrm>
            <a:custGeom>
              <a:avLst/>
              <a:gdLst>
                <a:gd name="T0" fmla="*/ 8 w 15"/>
                <a:gd name="T1" fmla="*/ 0 h 517"/>
                <a:gd name="T2" fmla="*/ 0 w 15"/>
                <a:gd name="T3" fmla="*/ 8 h 517"/>
                <a:gd name="T4" fmla="*/ 0 w 15"/>
                <a:gd name="T5" fmla="*/ 517 h 517"/>
                <a:gd name="T6" fmla="*/ 15 w 15"/>
                <a:gd name="T7" fmla="*/ 517 h 517"/>
                <a:gd name="T8" fmla="*/ 15 w 15"/>
                <a:gd name="T9" fmla="*/ 8 h 517"/>
                <a:gd name="T10" fmla="*/ 8 w 15"/>
                <a:gd name="T11" fmla="*/ 15 h 517"/>
                <a:gd name="T12" fmla="*/ 8 w 15"/>
                <a:gd name="T13" fmla="*/ 0 h 517"/>
                <a:gd name="T14" fmla="*/ 0 w 15"/>
                <a:gd name="T15" fmla="*/ 0 h 517"/>
                <a:gd name="T16" fmla="*/ 0 w 15"/>
                <a:gd name="T17" fmla="*/ 8 h 517"/>
                <a:gd name="T18" fmla="*/ 8 w 15"/>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8" y="0"/>
                  </a:moveTo>
                  <a:lnTo>
                    <a:pt x="0" y="8"/>
                  </a:lnTo>
                  <a:lnTo>
                    <a:pt x="0" y="517"/>
                  </a:lnTo>
                  <a:lnTo>
                    <a:pt x="15" y="517"/>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89" name="Rectangle 629"/>
            <p:cNvSpPr>
              <a:spLocks noChangeArrowheads="1"/>
            </p:cNvSpPr>
            <p:nvPr/>
          </p:nvSpPr>
          <p:spPr bwMode="auto">
            <a:xfrm>
              <a:off x="923" y="1124"/>
              <a:ext cx="49" cy="255"/>
            </a:xfrm>
            <a:prstGeom prst="rect">
              <a:avLst/>
            </a:prstGeom>
            <a:solidFill>
              <a:srgbClr val="003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590" name="Freeform 630"/>
            <p:cNvSpPr>
              <a:spLocks/>
            </p:cNvSpPr>
            <p:nvPr/>
          </p:nvSpPr>
          <p:spPr bwMode="auto">
            <a:xfrm>
              <a:off x="923" y="1120"/>
              <a:ext cx="53" cy="8"/>
            </a:xfrm>
            <a:custGeom>
              <a:avLst/>
              <a:gdLst>
                <a:gd name="T0" fmla="*/ 106 w 106"/>
                <a:gd name="T1" fmla="*/ 8 h 15"/>
                <a:gd name="T2" fmla="*/ 98 w 106"/>
                <a:gd name="T3" fmla="*/ 0 h 15"/>
                <a:gd name="T4" fmla="*/ 0 w 106"/>
                <a:gd name="T5" fmla="*/ 0 h 15"/>
                <a:gd name="T6" fmla="*/ 0 w 106"/>
                <a:gd name="T7" fmla="*/ 15 h 15"/>
                <a:gd name="T8" fmla="*/ 98 w 106"/>
                <a:gd name="T9" fmla="*/ 15 h 15"/>
                <a:gd name="T10" fmla="*/ 91 w 106"/>
                <a:gd name="T11" fmla="*/ 8 h 15"/>
                <a:gd name="T12" fmla="*/ 106 w 106"/>
                <a:gd name="T13" fmla="*/ 8 h 15"/>
                <a:gd name="T14" fmla="*/ 106 w 106"/>
                <a:gd name="T15" fmla="*/ 0 h 15"/>
                <a:gd name="T16" fmla="*/ 98 w 106"/>
                <a:gd name="T17" fmla="*/ 0 h 15"/>
                <a:gd name="T18" fmla="*/ 106 w 106"/>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106" y="8"/>
                  </a:moveTo>
                  <a:lnTo>
                    <a:pt x="98" y="0"/>
                  </a:lnTo>
                  <a:lnTo>
                    <a:pt x="0" y="0"/>
                  </a:lnTo>
                  <a:lnTo>
                    <a:pt x="0" y="15"/>
                  </a:lnTo>
                  <a:lnTo>
                    <a:pt x="98" y="15"/>
                  </a:lnTo>
                  <a:lnTo>
                    <a:pt x="91" y="8"/>
                  </a:lnTo>
                  <a:lnTo>
                    <a:pt x="106" y="8"/>
                  </a:lnTo>
                  <a:lnTo>
                    <a:pt x="106" y="0"/>
                  </a:lnTo>
                  <a:lnTo>
                    <a:pt x="98" y="0"/>
                  </a:lnTo>
                  <a:lnTo>
                    <a:pt x="10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91" name="Freeform 631"/>
            <p:cNvSpPr>
              <a:spLocks/>
            </p:cNvSpPr>
            <p:nvPr/>
          </p:nvSpPr>
          <p:spPr bwMode="auto">
            <a:xfrm>
              <a:off x="968" y="1124"/>
              <a:ext cx="8" cy="259"/>
            </a:xfrm>
            <a:custGeom>
              <a:avLst/>
              <a:gdLst>
                <a:gd name="T0" fmla="*/ 7 w 15"/>
                <a:gd name="T1" fmla="*/ 517 h 517"/>
                <a:gd name="T2" fmla="*/ 15 w 15"/>
                <a:gd name="T3" fmla="*/ 509 h 517"/>
                <a:gd name="T4" fmla="*/ 15 w 15"/>
                <a:gd name="T5" fmla="*/ 0 h 517"/>
                <a:gd name="T6" fmla="*/ 0 w 15"/>
                <a:gd name="T7" fmla="*/ 0 h 517"/>
                <a:gd name="T8" fmla="*/ 0 w 15"/>
                <a:gd name="T9" fmla="*/ 509 h 517"/>
                <a:gd name="T10" fmla="*/ 7 w 15"/>
                <a:gd name="T11" fmla="*/ 502 h 517"/>
                <a:gd name="T12" fmla="*/ 7 w 15"/>
                <a:gd name="T13" fmla="*/ 517 h 517"/>
                <a:gd name="T14" fmla="*/ 15 w 15"/>
                <a:gd name="T15" fmla="*/ 517 h 517"/>
                <a:gd name="T16" fmla="*/ 15 w 15"/>
                <a:gd name="T17" fmla="*/ 509 h 517"/>
                <a:gd name="T18" fmla="*/ 7 w 15"/>
                <a:gd name="T19"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7" y="517"/>
                  </a:moveTo>
                  <a:lnTo>
                    <a:pt x="15" y="509"/>
                  </a:lnTo>
                  <a:lnTo>
                    <a:pt x="15" y="0"/>
                  </a:lnTo>
                  <a:lnTo>
                    <a:pt x="0" y="0"/>
                  </a:lnTo>
                  <a:lnTo>
                    <a:pt x="0" y="509"/>
                  </a:lnTo>
                  <a:lnTo>
                    <a:pt x="7" y="502"/>
                  </a:lnTo>
                  <a:lnTo>
                    <a:pt x="7" y="517"/>
                  </a:lnTo>
                  <a:lnTo>
                    <a:pt x="15" y="517"/>
                  </a:lnTo>
                  <a:lnTo>
                    <a:pt x="15" y="509"/>
                  </a:lnTo>
                  <a:lnTo>
                    <a:pt x="7" y="5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92" name="Freeform 632"/>
            <p:cNvSpPr>
              <a:spLocks/>
            </p:cNvSpPr>
            <p:nvPr/>
          </p:nvSpPr>
          <p:spPr bwMode="auto">
            <a:xfrm>
              <a:off x="919" y="1375"/>
              <a:ext cx="53" cy="8"/>
            </a:xfrm>
            <a:custGeom>
              <a:avLst/>
              <a:gdLst>
                <a:gd name="T0" fmla="*/ 0 w 106"/>
                <a:gd name="T1" fmla="*/ 7 h 15"/>
                <a:gd name="T2" fmla="*/ 8 w 106"/>
                <a:gd name="T3" fmla="*/ 15 h 15"/>
                <a:gd name="T4" fmla="*/ 106 w 106"/>
                <a:gd name="T5" fmla="*/ 15 h 15"/>
                <a:gd name="T6" fmla="*/ 106 w 106"/>
                <a:gd name="T7" fmla="*/ 0 h 15"/>
                <a:gd name="T8" fmla="*/ 8 w 106"/>
                <a:gd name="T9" fmla="*/ 0 h 15"/>
                <a:gd name="T10" fmla="*/ 16 w 106"/>
                <a:gd name="T11" fmla="*/ 7 h 15"/>
                <a:gd name="T12" fmla="*/ 0 w 106"/>
                <a:gd name="T13" fmla="*/ 7 h 15"/>
                <a:gd name="T14" fmla="*/ 0 w 106"/>
                <a:gd name="T15" fmla="*/ 15 h 15"/>
                <a:gd name="T16" fmla="*/ 8 w 106"/>
                <a:gd name="T17" fmla="*/ 15 h 15"/>
                <a:gd name="T18" fmla="*/ 0 w 10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0" y="7"/>
                  </a:moveTo>
                  <a:lnTo>
                    <a:pt x="8" y="15"/>
                  </a:lnTo>
                  <a:lnTo>
                    <a:pt x="106" y="15"/>
                  </a:lnTo>
                  <a:lnTo>
                    <a:pt x="106" y="0"/>
                  </a:lnTo>
                  <a:lnTo>
                    <a:pt x="8" y="0"/>
                  </a:lnTo>
                  <a:lnTo>
                    <a:pt x="16"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93" name="Freeform 633"/>
            <p:cNvSpPr>
              <a:spLocks/>
            </p:cNvSpPr>
            <p:nvPr/>
          </p:nvSpPr>
          <p:spPr bwMode="auto">
            <a:xfrm>
              <a:off x="919" y="1120"/>
              <a:ext cx="8" cy="259"/>
            </a:xfrm>
            <a:custGeom>
              <a:avLst/>
              <a:gdLst>
                <a:gd name="T0" fmla="*/ 8 w 16"/>
                <a:gd name="T1" fmla="*/ 0 h 517"/>
                <a:gd name="T2" fmla="*/ 0 w 16"/>
                <a:gd name="T3" fmla="*/ 8 h 517"/>
                <a:gd name="T4" fmla="*/ 0 w 16"/>
                <a:gd name="T5" fmla="*/ 517 h 517"/>
                <a:gd name="T6" fmla="*/ 16 w 16"/>
                <a:gd name="T7" fmla="*/ 517 h 517"/>
                <a:gd name="T8" fmla="*/ 16 w 16"/>
                <a:gd name="T9" fmla="*/ 8 h 517"/>
                <a:gd name="T10" fmla="*/ 8 w 16"/>
                <a:gd name="T11" fmla="*/ 15 h 517"/>
                <a:gd name="T12" fmla="*/ 8 w 16"/>
                <a:gd name="T13" fmla="*/ 0 h 517"/>
                <a:gd name="T14" fmla="*/ 0 w 16"/>
                <a:gd name="T15" fmla="*/ 0 h 517"/>
                <a:gd name="T16" fmla="*/ 0 w 16"/>
                <a:gd name="T17" fmla="*/ 8 h 517"/>
                <a:gd name="T18" fmla="*/ 8 w 16"/>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517">
                  <a:moveTo>
                    <a:pt x="8" y="0"/>
                  </a:moveTo>
                  <a:lnTo>
                    <a:pt x="0" y="8"/>
                  </a:lnTo>
                  <a:lnTo>
                    <a:pt x="0" y="517"/>
                  </a:lnTo>
                  <a:lnTo>
                    <a:pt x="16" y="517"/>
                  </a:lnTo>
                  <a:lnTo>
                    <a:pt x="16"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94" name="Rectangle 634"/>
            <p:cNvSpPr>
              <a:spLocks noChangeArrowheads="1"/>
            </p:cNvSpPr>
            <p:nvPr/>
          </p:nvSpPr>
          <p:spPr bwMode="auto">
            <a:xfrm>
              <a:off x="1077" y="1123"/>
              <a:ext cx="48" cy="255"/>
            </a:xfrm>
            <a:prstGeom prst="rect">
              <a:avLst/>
            </a:prstGeom>
            <a:solidFill>
              <a:srgbClr val="003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595" name="Freeform 635"/>
            <p:cNvSpPr>
              <a:spLocks/>
            </p:cNvSpPr>
            <p:nvPr/>
          </p:nvSpPr>
          <p:spPr bwMode="auto">
            <a:xfrm>
              <a:off x="1077" y="1119"/>
              <a:ext cx="52" cy="8"/>
            </a:xfrm>
            <a:custGeom>
              <a:avLst/>
              <a:gdLst>
                <a:gd name="T0" fmla="*/ 105 w 105"/>
                <a:gd name="T1" fmla="*/ 8 h 15"/>
                <a:gd name="T2" fmla="*/ 97 w 105"/>
                <a:gd name="T3" fmla="*/ 0 h 15"/>
                <a:gd name="T4" fmla="*/ 0 w 105"/>
                <a:gd name="T5" fmla="*/ 0 h 15"/>
                <a:gd name="T6" fmla="*/ 0 w 105"/>
                <a:gd name="T7" fmla="*/ 15 h 15"/>
                <a:gd name="T8" fmla="*/ 97 w 105"/>
                <a:gd name="T9" fmla="*/ 15 h 15"/>
                <a:gd name="T10" fmla="*/ 90 w 105"/>
                <a:gd name="T11" fmla="*/ 8 h 15"/>
                <a:gd name="T12" fmla="*/ 105 w 105"/>
                <a:gd name="T13" fmla="*/ 8 h 15"/>
                <a:gd name="T14" fmla="*/ 105 w 105"/>
                <a:gd name="T15" fmla="*/ 0 h 15"/>
                <a:gd name="T16" fmla="*/ 97 w 105"/>
                <a:gd name="T17" fmla="*/ 0 h 15"/>
                <a:gd name="T18" fmla="*/ 105 w 105"/>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5">
                  <a:moveTo>
                    <a:pt x="105" y="8"/>
                  </a:moveTo>
                  <a:lnTo>
                    <a:pt x="97" y="0"/>
                  </a:lnTo>
                  <a:lnTo>
                    <a:pt x="0" y="0"/>
                  </a:lnTo>
                  <a:lnTo>
                    <a:pt x="0" y="15"/>
                  </a:lnTo>
                  <a:lnTo>
                    <a:pt x="97" y="15"/>
                  </a:lnTo>
                  <a:lnTo>
                    <a:pt x="90" y="8"/>
                  </a:lnTo>
                  <a:lnTo>
                    <a:pt x="105" y="8"/>
                  </a:lnTo>
                  <a:lnTo>
                    <a:pt x="105" y="0"/>
                  </a:lnTo>
                  <a:lnTo>
                    <a:pt x="97" y="0"/>
                  </a:lnTo>
                  <a:lnTo>
                    <a:pt x="10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96" name="Freeform 636"/>
            <p:cNvSpPr>
              <a:spLocks/>
            </p:cNvSpPr>
            <p:nvPr/>
          </p:nvSpPr>
          <p:spPr bwMode="auto">
            <a:xfrm>
              <a:off x="1122" y="1123"/>
              <a:ext cx="7" cy="259"/>
            </a:xfrm>
            <a:custGeom>
              <a:avLst/>
              <a:gdLst>
                <a:gd name="T0" fmla="*/ 7 w 15"/>
                <a:gd name="T1" fmla="*/ 517 h 517"/>
                <a:gd name="T2" fmla="*/ 15 w 15"/>
                <a:gd name="T3" fmla="*/ 509 h 517"/>
                <a:gd name="T4" fmla="*/ 15 w 15"/>
                <a:gd name="T5" fmla="*/ 0 h 517"/>
                <a:gd name="T6" fmla="*/ 0 w 15"/>
                <a:gd name="T7" fmla="*/ 0 h 517"/>
                <a:gd name="T8" fmla="*/ 0 w 15"/>
                <a:gd name="T9" fmla="*/ 509 h 517"/>
                <a:gd name="T10" fmla="*/ 7 w 15"/>
                <a:gd name="T11" fmla="*/ 502 h 517"/>
                <a:gd name="T12" fmla="*/ 7 w 15"/>
                <a:gd name="T13" fmla="*/ 517 h 517"/>
                <a:gd name="T14" fmla="*/ 15 w 15"/>
                <a:gd name="T15" fmla="*/ 517 h 517"/>
                <a:gd name="T16" fmla="*/ 15 w 15"/>
                <a:gd name="T17" fmla="*/ 509 h 517"/>
                <a:gd name="T18" fmla="*/ 7 w 15"/>
                <a:gd name="T19"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7" y="517"/>
                  </a:moveTo>
                  <a:lnTo>
                    <a:pt x="15" y="509"/>
                  </a:lnTo>
                  <a:lnTo>
                    <a:pt x="15" y="0"/>
                  </a:lnTo>
                  <a:lnTo>
                    <a:pt x="0" y="0"/>
                  </a:lnTo>
                  <a:lnTo>
                    <a:pt x="0" y="509"/>
                  </a:lnTo>
                  <a:lnTo>
                    <a:pt x="7" y="502"/>
                  </a:lnTo>
                  <a:lnTo>
                    <a:pt x="7" y="517"/>
                  </a:lnTo>
                  <a:lnTo>
                    <a:pt x="15" y="517"/>
                  </a:lnTo>
                  <a:lnTo>
                    <a:pt x="15" y="509"/>
                  </a:lnTo>
                  <a:lnTo>
                    <a:pt x="7" y="5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97" name="Freeform 637"/>
            <p:cNvSpPr>
              <a:spLocks/>
            </p:cNvSpPr>
            <p:nvPr/>
          </p:nvSpPr>
          <p:spPr bwMode="auto">
            <a:xfrm>
              <a:off x="1073" y="1375"/>
              <a:ext cx="52" cy="7"/>
            </a:xfrm>
            <a:custGeom>
              <a:avLst/>
              <a:gdLst>
                <a:gd name="T0" fmla="*/ 0 w 105"/>
                <a:gd name="T1" fmla="*/ 7 h 15"/>
                <a:gd name="T2" fmla="*/ 8 w 105"/>
                <a:gd name="T3" fmla="*/ 15 h 15"/>
                <a:gd name="T4" fmla="*/ 105 w 105"/>
                <a:gd name="T5" fmla="*/ 15 h 15"/>
                <a:gd name="T6" fmla="*/ 105 w 105"/>
                <a:gd name="T7" fmla="*/ 0 h 15"/>
                <a:gd name="T8" fmla="*/ 8 w 105"/>
                <a:gd name="T9" fmla="*/ 0 h 15"/>
                <a:gd name="T10" fmla="*/ 15 w 105"/>
                <a:gd name="T11" fmla="*/ 7 h 15"/>
                <a:gd name="T12" fmla="*/ 0 w 105"/>
                <a:gd name="T13" fmla="*/ 7 h 15"/>
                <a:gd name="T14" fmla="*/ 0 w 105"/>
                <a:gd name="T15" fmla="*/ 15 h 15"/>
                <a:gd name="T16" fmla="*/ 8 w 105"/>
                <a:gd name="T17" fmla="*/ 15 h 15"/>
                <a:gd name="T18" fmla="*/ 0 w 10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5">
                  <a:moveTo>
                    <a:pt x="0" y="7"/>
                  </a:moveTo>
                  <a:lnTo>
                    <a:pt x="8" y="15"/>
                  </a:lnTo>
                  <a:lnTo>
                    <a:pt x="105" y="15"/>
                  </a:lnTo>
                  <a:lnTo>
                    <a:pt x="105"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98" name="Freeform 638"/>
            <p:cNvSpPr>
              <a:spLocks/>
            </p:cNvSpPr>
            <p:nvPr/>
          </p:nvSpPr>
          <p:spPr bwMode="auto">
            <a:xfrm>
              <a:off x="1073" y="1119"/>
              <a:ext cx="7" cy="259"/>
            </a:xfrm>
            <a:custGeom>
              <a:avLst/>
              <a:gdLst>
                <a:gd name="T0" fmla="*/ 8 w 15"/>
                <a:gd name="T1" fmla="*/ 0 h 517"/>
                <a:gd name="T2" fmla="*/ 0 w 15"/>
                <a:gd name="T3" fmla="*/ 8 h 517"/>
                <a:gd name="T4" fmla="*/ 0 w 15"/>
                <a:gd name="T5" fmla="*/ 517 h 517"/>
                <a:gd name="T6" fmla="*/ 15 w 15"/>
                <a:gd name="T7" fmla="*/ 517 h 517"/>
                <a:gd name="T8" fmla="*/ 15 w 15"/>
                <a:gd name="T9" fmla="*/ 8 h 517"/>
                <a:gd name="T10" fmla="*/ 8 w 15"/>
                <a:gd name="T11" fmla="*/ 15 h 517"/>
                <a:gd name="T12" fmla="*/ 8 w 15"/>
                <a:gd name="T13" fmla="*/ 0 h 517"/>
                <a:gd name="T14" fmla="*/ 0 w 15"/>
                <a:gd name="T15" fmla="*/ 0 h 517"/>
                <a:gd name="T16" fmla="*/ 0 w 15"/>
                <a:gd name="T17" fmla="*/ 8 h 517"/>
                <a:gd name="T18" fmla="*/ 8 w 15"/>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8" y="0"/>
                  </a:moveTo>
                  <a:lnTo>
                    <a:pt x="0" y="8"/>
                  </a:lnTo>
                  <a:lnTo>
                    <a:pt x="0" y="517"/>
                  </a:lnTo>
                  <a:lnTo>
                    <a:pt x="15" y="517"/>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599" name="Rectangle 639"/>
            <p:cNvSpPr>
              <a:spLocks noChangeArrowheads="1"/>
            </p:cNvSpPr>
            <p:nvPr/>
          </p:nvSpPr>
          <p:spPr bwMode="auto">
            <a:xfrm>
              <a:off x="983" y="1137"/>
              <a:ext cx="82" cy="99"/>
            </a:xfrm>
            <a:prstGeom prst="rect">
              <a:avLst/>
            </a:prstGeom>
            <a:solidFill>
              <a:srgbClr val="C6E0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00" name="Freeform 640"/>
            <p:cNvSpPr>
              <a:spLocks/>
            </p:cNvSpPr>
            <p:nvPr/>
          </p:nvSpPr>
          <p:spPr bwMode="auto">
            <a:xfrm>
              <a:off x="983" y="1133"/>
              <a:ext cx="86" cy="8"/>
            </a:xfrm>
            <a:custGeom>
              <a:avLst/>
              <a:gdLst>
                <a:gd name="T0" fmla="*/ 173 w 173"/>
                <a:gd name="T1" fmla="*/ 6 h 15"/>
                <a:gd name="T2" fmla="*/ 165 w 173"/>
                <a:gd name="T3" fmla="*/ 0 h 15"/>
                <a:gd name="T4" fmla="*/ 0 w 173"/>
                <a:gd name="T5" fmla="*/ 0 h 15"/>
                <a:gd name="T6" fmla="*/ 0 w 173"/>
                <a:gd name="T7" fmla="*/ 15 h 15"/>
                <a:gd name="T8" fmla="*/ 165 w 173"/>
                <a:gd name="T9" fmla="*/ 15 h 15"/>
                <a:gd name="T10" fmla="*/ 157 w 173"/>
                <a:gd name="T11" fmla="*/ 6 h 15"/>
                <a:gd name="T12" fmla="*/ 173 w 173"/>
                <a:gd name="T13" fmla="*/ 6 h 15"/>
                <a:gd name="T14" fmla="*/ 173 w 173"/>
                <a:gd name="T15" fmla="*/ 0 h 15"/>
                <a:gd name="T16" fmla="*/ 165 w 173"/>
                <a:gd name="T17" fmla="*/ 0 h 15"/>
                <a:gd name="T18" fmla="*/ 173 w 173"/>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5">
                  <a:moveTo>
                    <a:pt x="173" y="6"/>
                  </a:moveTo>
                  <a:lnTo>
                    <a:pt x="165" y="0"/>
                  </a:lnTo>
                  <a:lnTo>
                    <a:pt x="0" y="0"/>
                  </a:lnTo>
                  <a:lnTo>
                    <a:pt x="0" y="15"/>
                  </a:lnTo>
                  <a:lnTo>
                    <a:pt x="165" y="15"/>
                  </a:lnTo>
                  <a:lnTo>
                    <a:pt x="157" y="6"/>
                  </a:lnTo>
                  <a:lnTo>
                    <a:pt x="173" y="6"/>
                  </a:lnTo>
                  <a:lnTo>
                    <a:pt x="173" y="0"/>
                  </a:lnTo>
                  <a:lnTo>
                    <a:pt x="165" y="0"/>
                  </a:lnTo>
                  <a:lnTo>
                    <a:pt x="17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01" name="Freeform 641"/>
            <p:cNvSpPr>
              <a:spLocks/>
            </p:cNvSpPr>
            <p:nvPr/>
          </p:nvSpPr>
          <p:spPr bwMode="auto">
            <a:xfrm>
              <a:off x="1061" y="1137"/>
              <a:ext cx="8" cy="103"/>
            </a:xfrm>
            <a:custGeom>
              <a:avLst/>
              <a:gdLst>
                <a:gd name="T0" fmla="*/ 8 w 16"/>
                <a:gd name="T1" fmla="*/ 207 h 207"/>
                <a:gd name="T2" fmla="*/ 16 w 16"/>
                <a:gd name="T3" fmla="*/ 199 h 207"/>
                <a:gd name="T4" fmla="*/ 16 w 16"/>
                <a:gd name="T5" fmla="*/ 0 h 207"/>
                <a:gd name="T6" fmla="*/ 0 w 16"/>
                <a:gd name="T7" fmla="*/ 0 h 207"/>
                <a:gd name="T8" fmla="*/ 0 w 16"/>
                <a:gd name="T9" fmla="*/ 199 h 207"/>
                <a:gd name="T10" fmla="*/ 8 w 16"/>
                <a:gd name="T11" fmla="*/ 192 h 207"/>
                <a:gd name="T12" fmla="*/ 8 w 16"/>
                <a:gd name="T13" fmla="*/ 207 h 207"/>
                <a:gd name="T14" fmla="*/ 16 w 16"/>
                <a:gd name="T15" fmla="*/ 207 h 207"/>
                <a:gd name="T16" fmla="*/ 16 w 16"/>
                <a:gd name="T17" fmla="*/ 199 h 207"/>
                <a:gd name="T18" fmla="*/ 8 w 16"/>
                <a:gd name="T19"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07">
                  <a:moveTo>
                    <a:pt x="8" y="207"/>
                  </a:moveTo>
                  <a:lnTo>
                    <a:pt x="16" y="199"/>
                  </a:lnTo>
                  <a:lnTo>
                    <a:pt x="16" y="0"/>
                  </a:lnTo>
                  <a:lnTo>
                    <a:pt x="0" y="0"/>
                  </a:lnTo>
                  <a:lnTo>
                    <a:pt x="0" y="199"/>
                  </a:lnTo>
                  <a:lnTo>
                    <a:pt x="8" y="192"/>
                  </a:lnTo>
                  <a:lnTo>
                    <a:pt x="8" y="207"/>
                  </a:lnTo>
                  <a:lnTo>
                    <a:pt x="16" y="207"/>
                  </a:lnTo>
                  <a:lnTo>
                    <a:pt x="16" y="199"/>
                  </a:lnTo>
                  <a:lnTo>
                    <a:pt x="8" y="2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02" name="Freeform 642"/>
            <p:cNvSpPr>
              <a:spLocks/>
            </p:cNvSpPr>
            <p:nvPr/>
          </p:nvSpPr>
          <p:spPr bwMode="auto">
            <a:xfrm>
              <a:off x="980" y="1232"/>
              <a:ext cx="85" cy="8"/>
            </a:xfrm>
            <a:custGeom>
              <a:avLst/>
              <a:gdLst>
                <a:gd name="T0" fmla="*/ 0 w 172"/>
                <a:gd name="T1" fmla="*/ 7 h 15"/>
                <a:gd name="T2" fmla="*/ 7 w 172"/>
                <a:gd name="T3" fmla="*/ 15 h 15"/>
                <a:gd name="T4" fmla="*/ 172 w 172"/>
                <a:gd name="T5" fmla="*/ 15 h 15"/>
                <a:gd name="T6" fmla="*/ 172 w 172"/>
                <a:gd name="T7" fmla="*/ 0 h 15"/>
                <a:gd name="T8" fmla="*/ 7 w 172"/>
                <a:gd name="T9" fmla="*/ 0 h 15"/>
                <a:gd name="T10" fmla="*/ 15 w 172"/>
                <a:gd name="T11" fmla="*/ 7 h 15"/>
                <a:gd name="T12" fmla="*/ 0 w 172"/>
                <a:gd name="T13" fmla="*/ 7 h 15"/>
                <a:gd name="T14" fmla="*/ 0 w 172"/>
                <a:gd name="T15" fmla="*/ 15 h 15"/>
                <a:gd name="T16" fmla="*/ 7 w 172"/>
                <a:gd name="T17" fmla="*/ 15 h 15"/>
                <a:gd name="T18" fmla="*/ 0 w 17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5">
                  <a:moveTo>
                    <a:pt x="0" y="7"/>
                  </a:moveTo>
                  <a:lnTo>
                    <a:pt x="7" y="15"/>
                  </a:lnTo>
                  <a:lnTo>
                    <a:pt x="172" y="15"/>
                  </a:lnTo>
                  <a:lnTo>
                    <a:pt x="172"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03" name="Freeform 643"/>
            <p:cNvSpPr>
              <a:spLocks/>
            </p:cNvSpPr>
            <p:nvPr/>
          </p:nvSpPr>
          <p:spPr bwMode="auto">
            <a:xfrm>
              <a:off x="980" y="1133"/>
              <a:ext cx="7" cy="103"/>
            </a:xfrm>
            <a:custGeom>
              <a:avLst/>
              <a:gdLst>
                <a:gd name="T0" fmla="*/ 7 w 15"/>
                <a:gd name="T1" fmla="*/ 0 h 205"/>
                <a:gd name="T2" fmla="*/ 0 w 15"/>
                <a:gd name="T3" fmla="*/ 6 h 205"/>
                <a:gd name="T4" fmla="*/ 0 w 15"/>
                <a:gd name="T5" fmla="*/ 205 h 205"/>
                <a:gd name="T6" fmla="*/ 15 w 15"/>
                <a:gd name="T7" fmla="*/ 205 h 205"/>
                <a:gd name="T8" fmla="*/ 15 w 15"/>
                <a:gd name="T9" fmla="*/ 6 h 205"/>
                <a:gd name="T10" fmla="*/ 7 w 15"/>
                <a:gd name="T11" fmla="*/ 15 h 205"/>
                <a:gd name="T12" fmla="*/ 7 w 15"/>
                <a:gd name="T13" fmla="*/ 0 h 205"/>
                <a:gd name="T14" fmla="*/ 0 w 15"/>
                <a:gd name="T15" fmla="*/ 0 h 205"/>
                <a:gd name="T16" fmla="*/ 0 w 15"/>
                <a:gd name="T17" fmla="*/ 6 h 205"/>
                <a:gd name="T18" fmla="*/ 7 w 15"/>
                <a:gd name="T19"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5">
                  <a:moveTo>
                    <a:pt x="7" y="0"/>
                  </a:moveTo>
                  <a:lnTo>
                    <a:pt x="0" y="6"/>
                  </a:lnTo>
                  <a:lnTo>
                    <a:pt x="0" y="205"/>
                  </a:lnTo>
                  <a:lnTo>
                    <a:pt x="15" y="205"/>
                  </a:lnTo>
                  <a:lnTo>
                    <a:pt x="15" y="6"/>
                  </a:lnTo>
                  <a:lnTo>
                    <a:pt x="7" y="15"/>
                  </a:lnTo>
                  <a:lnTo>
                    <a:pt x="7" y="0"/>
                  </a:lnTo>
                  <a:lnTo>
                    <a:pt x="0" y="0"/>
                  </a:lnTo>
                  <a:lnTo>
                    <a:pt x="0" y="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04" name="Rectangle 644"/>
            <p:cNvSpPr>
              <a:spLocks noChangeArrowheads="1"/>
            </p:cNvSpPr>
            <p:nvPr/>
          </p:nvSpPr>
          <p:spPr bwMode="auto">
            <a:xfrm>
              <a:off x="984" y="1244"/>
              <a:ext cx="81" cy="116"/>
            </a:xfrm>
            <a:prstGeom prst="rect">
              <a:avLst/>
            </a:prstGeom>
            <a:solidFill>
              <a:srgbClr val="C6E0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05" name="Freeform 645"/>
            <p:cNvSpPr>
              <a:spLocks/>
            </p:cNvSpPr>
            <p:nvPr/>
          </p:nvSpPr>
          <p:spPr bwMode="auto">
            <a:xfrm>
              <a:off x="984" y="1240"/>
              <a:ext cx="85" cy="8"/>
            </a:xfrm>
            <a:custGeom>
              <a:avLst/>
              <a:gdLst>
                <a:gd name="T0" fmla="*/ 171 w 171"/>
                <a:gd name="T1" fmla="*/ 7 h 15"/>
                <a:gd name="T2" fmla="*/ 163 w 171"/>
                <a:gd name="T3" fmla="*/ 0 h 15"/>
                <a:gd name="T4" fmla="*/ 0 w 171"/>
                <a:gd name="T5" fmla="*/ 0 h 15"/>
                <a:gd name="T6" fmla="*/ 0 w 171"/>
                <a:gd name="T7" fmla="*/ 15 h 15"/>
                <a:gd name="T8" fmla="*/ 163 w 171"/>
                <a:gd name="T9" fmla="*/ 15 h 15"/>
                <a:gd name="T10" fmla="*/ 155 w 171"/>
                <a:gd name="T11" fmla="*/ 7 h 15"/>
                <a:gd name="T12" fmla="*/ 171 w 171"/>
                <a:gd name="T13" fmla="*/ 7 h 15"/>
                <a:gd name="T14" fmla="*/ 171 w 171"/>
                <a:gd name="T15" fmla="*/ 0 h 15"/>
                <a:gd name="T16" fmla="*/ 163 w 171"/>
                <a:gd name="T17" fmla="*/ 0 h 15"/>
                <a:gd name="T18" fmla="*/ 171 w 171"/>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5">
                  <a:moveTo>
                    <a:pt x="171" y="7"/>
                  </a:moveTo>
                  <a:lnTo>
                    <a:pt x="163" y="0"/>
                  </a:lnTo>
                  <a:lnTo>
                    <a:pt x="0" y="0"/>
                  </a:lnTo>
                  <a:lnTo>
                    <a:pt x="0" y="15"/>
                  </a:lnTo>
                  <a:lnTo>
                    <a:pt x="163" y="15"/>
                  </a:lnTo>
                  <a:lnTo>
                    <a:pt x="155" y="7"/>
                  </a:lnTo>
                  <a:lnTo>
                    <a:pt x="171" y="7"/>
                  </a:lnTo>
                  <a:lnTo>
                    <a:pt x="171" y="0"/>
                  </a:lnTo>
                  <a:lnTo>
                    <a:pt x="163" y="0"/>
                  </a:lnTo>
                  <a:lnTo>
                    <a:pt x="171"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06" name="Freeform 646"/>
            <p:cNvSpPr>
              <a:spLocks/>
            </p:cNvSpPr>
            <p:nvPr/>
          </p:nvSpPr>
          <p:spPr bwMode="auto">
            <a:xfrm>
              <a:off x="1061" y="1244"/>
              <a:ext cx="8" cy="120"/>
            </a:xfrm>
            <a:custGeom>
              <a:avLst/>
              <a:gdLst>
                <a:gd name="T0" fmla="*/ 8 w 16"/>
                <a:gd name="T1" fmla="*/ 240 h 240"/>
                <a:gd name="T2" fmla="*/ 16 w 16"/>
                <a:gd name="T3" fmla="*/ 232 h 240"/>
                <a:gd name="T4" fmla="*/ 16 w 16"/>
                <a:gd name="T5" fmla="*/ 0 h 240"/>
                <a:gd name="T6" fmla="*/ 0 w 16"/>
                <a:gd name="T7" fmla="*/ 0 h 240"/>
                <a:gd name="T8" fmla="*/ 0 w 16"/>
                <a:gd name="T9" fmla="*/ 232 h 240"/>
                <a:gd name="T10" fmla="*/ 8 w 16"/>
                <a:gd name="T11" fmla="*/ 225 h 240"/>
                <a:gd name="T12" fmla="*/ 8 w 16"/>
                <a:gd name="T13" fmla="*/ 240 h 240"/>
                <a:gd name="T14" fmla="*/ 16 w 16"/>
                <a:gd name="T15" fmla="*/ 240 h 240"/>
                <a:gd name="T16" fmla="*/ 16 w 16"/>
                <a:gd name="T17" fmla="*/ 232 h 240"/>
                <a:gd name="T18" fmla="*/ 8 w 16"/>
                <a:gd name="T1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40">
                  <a:moveTo>
                    <a:pt x="8" y="240"/>
                  </a:moveTo>
                  <a:lnTo>
                    <a:pt x="16" y="232"/>
                  </a:lnTo>
                  <a:lnTo>
                    <a:pt x="16" y="0"/>
                  </a:lnTo>
                  <a:lnTo>
                    <a:pt x="0" y="0"/>
                  </a:lnTo>
                  <a:lnTo>
                    <a:pt x="0" y="232"/>
                  </a:lnTo>
                  <a:lnTo>
                    <a:pt x="8" y="225"/>
                  </a:lnTo>
                  <a:lnTo>
                    <a:pt x="8" y="240"/>
                  </a:lnTo>
                  <a:lnTo>
                    <a:pt x="16" y="240"/>
                  </a:lnTo>
                  <a:lnTo>
                    <a:pt x="16" y="232"/>
                  </a:lnTo>
                  <a:lnTo>
                    <a:pt x="8" y="2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07" name="Freeform 647"/>
            <p:cNvSpPr>
              <a:spLocks/>
            </p:cNvSpPr>
            <p:nvPr/>
          </p:nvSpPr>
          <p:spPr bwMode="auto">
            <a:xfrm>
              <a:off x="980" y="1357"/>
              <a:ext cx="85" cy="7"/>
            </a:xfrm>
            <a:custGeom>
              <a:avLst/>
              <a:gdLst>
                <a:gd name="T0" fmla="*/ 0 w 171"/>
                <a:gd name="T1" fmla="*/ 7 h 15"/>
                <a:gd name="T2" fmla="*/ 8 w 171"/>
                <a:gd name="T3" fmla="*/ 15 h 15"/>
                <a:gd name="T4" fmla="*/ 171 w 171"/>
                <a:gd name="T5" fmla="*/ 15 h 15"/>
                <a:gd name="T6" fmla="*/ 171 w 171"/>
                <a:gd name="T7" fmla="*/ 0 h 15"/>
                <a:gd name="T8" fmla="*/ 8 w 171"/>
                <a:gd name="T9" fmla="*/ 0 h 15"/>
                <a:gd name="T10" fmla="*/ 17 w 171"/>
                <a:gd name="T11" fmla="*/ 7 h 15"/>
                <a:gd name="T12" fmla="*/ 0 w 171"/>
                <a:gd name="T13" fmla="*/ 7 h 15"/>
                <a:gd name="T14" fmla="*/ 0 w 171"/>
                <a:gd name="T15" fmla="*/ 15 h 15"/>
                <a:gd name="T16" fmla="*/ 8 w 171"/>
                <a:gd name="T17" fmla="*/ 15 h 15"/>
                <a:gd name="T18" fmla="*/ 0 w 171"/>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5">
                  <a:moveTo>
                    <a:pt x="0" y="7"/>
                  </a:moveTo>
                  <a:lnTo>
                    <a:pt x="8" y="15"/>
                  </a:lnTo>
                  <a:lnTo>
                    <a:pt x="171" y="15"/>
                  </a:lnTo>
                  <a:lnTo>
                    <a:pt x="171" y="0"/>
                  </a:lnTo>
                  <a:lnTo>
                    <a:pt x="8" y="0"/>
                  </a:lnTo>
                  <a:lnTo>
                    <a:pt x="17"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08" name="Freeform 648"/>
            <p:cNvSpPr>
              <a:spLocks/>
            </p:cNvSpPr>
            <p:nvPr/>
          </p:nvSpPr>
          <p:spPr bwMode="auto">
            <a:xfrm>
              <a:off x="980" y="1240"/>
              <a:ext cx="8" cy="120"/>
            </a:xfrm>
            <a:custGeom>
              <a:avLst/>
              <a:gdLst>
                <a:gd name="T0" fmla="*/ 8 w 17"/>
                <a:gd name="T1" fmla="*/ 0 h 239"/>
                <a:gd name="T2" fmla="*/ 0 w 17"/>
                <a:gd name="T3" fmla="*/ 7 h 239"/>
                <a:gd name="T4" fmla="*/ 0 w 17"/>
                <a:gd name="T5" fmla="*/ 239 h 239"/>
                <a:gd name="T6" fmla="*/ 17 w 17"/>
                <a:gd name="T7" fmla="*/ 239 h 239"/>
                <a:gd name="T8" fmla="*/ 17 w 17"/>
                <a:gd name="T9" fmla="*/ 7 h 239"/>
                <a:gd name="T10" fmla="*/ 8 w 17"/>
                <a:gd name="T11" fmla="*/ 15 h 239"/>
                <a:gd name="T12" fmla="*/ 8 w 17"/>
                <a:gd name="T13" fmla="*/ 0 h 239"/>
                <a:gd name="T14" fmla="*/ 0 w 17"/>
                <a:gd name="T15" fmla="*/ 0 h 239"/>
                <a:gd name="T16" fmla="*/ 0 w 17"/>
                <a:gd name="T17" fmla="*/ 7 h 239"/>
                <a:gd name="T18" fmla="*/ 8 w 17"/>
                <a:gd name="T19"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39">
                  <a:moveTo>
                    <a:pt x="8" y="0"/>
                  </a:moveTo>
                  <a:lnTo>
                    <a:pt x="0" y="7"/>
                  </a:lnTo>
                  <a:lnTo>
                    <a:pt x="0" y="239"/>
                  </a:lnTo>
                  <a:lnTo>
                    <a:pt x="17" y="239"/>
                  </a:lnTo>
                  <a:lnTo>
                    <a:pt x="17" y="7"/>
                  </a:lnTo>
                  <a:lnTo>
                    <a:pt x="8" y="15"/>
                  </a:lnTo>
                  <a:lnTo>
                    <a:pt x="8" y="0"/>
                  </a:lnTo>
                  <a:lnTo>
                    <a:pt x="0" y="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09" name="Rectangle 649"/>
            <p:cNvSpPr>
              <a:spLocks noChangeArrowheads="1"/>
            </p:cNvSpPr>
            <p:nvPr/>
          </p:nvSpPr>
          <p:spPr bwMode="auto">
            <a:xfrm>
              <a:off x="1057" y="1610"/>
              <a:ext cx="190"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10" name="Rectangle 650"/>
            <p:cNvSpPr>
              <a:spLocks noChangeArrowheads="1"/>
            </p:cNvSpPr>
            <p:nvPr/>
          </p:nvSpPr>
          <p:spPr bwMode="auto">
            <a:xfrm>
              <a:off x="1463" y="1608"/>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11" name="Rectangle 651"/>
            <p:cNvSpPr>
              <a:spLocks noChangeArrowheads="1"/>
            </p:cNvSpPr>
            <p:nvPr/>
          </p:nvSpPr>
          <p:spPr bwMode="auto">
            <a:xfrm>
              <a:off x="1462" y="1629"/>
              <a:ext cx="1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12" name="Rectangle 652"/>
            <p:cNvSpPr>
              <a:spLocks noChangeArrowheads="1"/>
            </p:cNvSpPr>
            <p:nvPr/>
          </p:nvSpPr>
          <p:spPr bwMode="auto">
            <a:xfrm>
              <a:off x="1460" y="1650"/>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13" name="Rectangle 653"/>
            <p:cNvSpPr>
              <a:spLocks noChangeArrowheads="1"/>
            </p:cNvSpPr>
            <p:nvPr/>
          </p:nvSpPr>
          <p:spPr bwMode="auto">
            <a:xfrm>
              <a:off x="1461" y="1672"/>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14" name="Rectangle 654"/>
            <p:cNvSpPr>
              <a:spLocks noChangeArrowheads="1"/>
            </p:cNvSpPr>
            <p:nvPr/>
          </p:nvSpPr>
          <p:spPr bwMode="auto">
            <a:xfrm>
              <a:off x="1460" y="1692"/>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15" name="Rectangle 655"/>
            <p:cNvSpPr>
              <a:spLocks noChangeArrowheads="1"/>
            </p:cNvSpPr>
            <p:nvPr/>
          </p:nvSpPr>
          <p:spPr bwMode="auto">
            <a:xfrm>
              <a:off x="1461" y="1714"/>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16" name="Rectangle 656"/>
            <p:cNvSpPr>
              <a:spLocks noChangeArrowheads="1"/>
            </p:cNvSpPr>
            <p:nvPr/>
          </p:nvSpPr>
          <p:spPr bwMode="auto">
            <a:xfrm>
              <a:off x="1460" y="1734"/>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17" name="Rectangle 657"/>
            <p:cNvSpPr>
              <a:spLocks noChangeArrowheads="1"/>
            </p:cNvSpPr>
            <p:nvPr/>
          </p:nvSpPr>
          <p:spPr bwMode="auto">
            <a:xfrm>
              <a:off x="1461" y="1755"/>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18" name="Rectangle 658"/>
            <p:cNvSpPr>
              <a:spLocks noChangeArrowheads="1"/>
            </p:cNvSpPr>
            <p:nvPr/>
          </p:nvSpPr>
          <p:spPr bwMode="auto">
            <a:xfrm>
              <a:off x="1461" y="1778"/>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19" name="Rectangle 659"/>
            <p:cNvSpPr>
              <a:spLocks noChangeArrowheads="1"/>
            </p:cNvSpPr>
            <p:nvPr/>
          </p:nvSpPr>
          <p:spPr bwMode="auto">
            <a:xfrm>
              <a:off x="1238" y="1611"/>
              <a:ext cx="1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20" name="Rectangle 660"/>
            <p:cNvSpPr>
              <a:spLocks noChangeArrowheads="1"/>
            </p:cNvSpPr>
            <p:nvPr/>
          </p:nvSpPr>
          <p:spPr bwMode="auto">
            <a:xfrm>
              <a:off x="1237" y="1633"/>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21" name="Rectangle 661"/>
            <p:cNvSpPr>
              <a:spLocks noChangeArrowheads="1"/>
            </p:cNvSpPr>
            <p:nvPr/>
          </p:nvSpPr>
          <p:spPr bwMode="auto">
            <a:xfrm>
              <a:off x="1235" y="1653"/>
              <a:ext cx="1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22" name="Rectangle 662"/>
            <p:cNvSpPr>
              <a:spLocks noChangeArrowheads="1"/>
            </p:cNvSpPr>
            <p:nvPr/>
          </p:nvSpPr>
          <p:spPr bwMode="auto">
            <a:xfrm>
              <a:off x="1236" y="1675"/>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23" name="Rectangle 663"/>
            <p:cNvSpPr>
              <a:spLocks noChangeArrowheads="1"/>
            </p:cNvSpPr>
            <p:nvPr/>
          </p:nvSpPr>
          <p:spPr bwMode="auto">
            <a:xfrm>
              <a:off x="1235" y="1696"/>
              <a:ext cx="1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69624" name="Group 664"/>
            <p:cNvGrpSpPr>
              <a:grpSpLocks/>
            </p:cNvGrpSpPr>
            <p:nvPr/>
          </p:nvGrpSpPr>
          <p:grpSpPr bwMode="auto">
            <a:xfrm>
              <a:off x="658" y="1586"/>
              <a:ext cx="943" cy="414"/>
              <a:chOff x="658" y="1586"/>
              <a:chExt cx="943" cy="414"/>
            </a:xfrm>
          </p:grpSpPr>
          <p:sp>
            <p:nvSpPr>
              <p:cNvPr id="169625" name="Rectangle 665"/>
              <p:cNvSpPr>
                <a:spLocks noChangeArrowheads="1"/>
              </p:cNvSpPr>
              <p:nvPr/>
            </p:nvSpPr>
            <p:spPr bwMode="auto">
              <a:xfrm>
                <a:off x="1236" y="1717"/>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26" name="Rectangle 666"/>
              <p:cNvSpPr>
                <a:spLocks noChangeArrowheads="1"/>
              </p:cNvSpPr>
              <p:nvPr/>
            </p:nvSpPr>
            <p:spPr bwMode="auto">
              <a:xfrm>
                <a:off x="1235" y="1737"/>
                <a:ext cx="1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27" name="Rectangle 667"/>
              <p:cNvSpPr>
                <a:spLocks noChangeArrowheads="1"/>
              </p:cNvSpPr>
              <p:nvPr/>
            </p:nvSpPr>
            <p:spPr bwMode="auto">
              <a:xfrm>
                <a:off x="1236" y="1759"/>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28" name="Rectangle 668"/>
              <p:cNvSpPr>
                <a:spLocks noChangeArrowheads="1"/>
              </p:cNvSpPr>
              <p:nvPr/>
            </p:nvSpPr>
            <p:spPr bwMode="auto">
              <a:xfrm>
                <a:off x="1236" y="1781"/>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29" name="Rectangle 669"/>
              <p:cNvSpPr>
                <a:spLocks noChangeArrowheads="1"/>
              </p:cNvSpPr>
              <p:nvPr/>
            </p:nvSpPr>
            <p:spPr bwMode="auto">
              <a:xfrm>
                <a:off x="1061" y="1611"/>
                <a:ext cx="1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30" name="Rectangle 670"/>
              <p:cNvSpPr>
                <a:spLocks noChangeArrowheads="1"/>
              </p:cNvSpPr>
              <p:nvPr/>
            </p:nvSpPr>
            <p:spPr bwMode="auto">
              <a:xfrm>
                <a:off x="1060" y="1633"/>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31" name="Rectangle 671"/>
              <p:cNvSpPr>
                <a:spLocks noChangeArrowheads="1"/>
              </p:cNvSpPr>
              <p:nvPr/>
            </p:nvSpPr>
            <p:spPr bwMode="auto">
              <a:xfrm>
                <a:off x="1059" y="1653"/>
                <a:ext cx="1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32" name="Rectangle 672"/>
              <p:cNvSpPr>
                <a:spLocks noChangeArrowheads="1"/>
              </p:cNvSpPr>
              <p:nvPr/>
            </p:nvSpPr>
            <p:spPr bwMode="auto">
              <a:xfrm>
                <a:off x="1059" y="1675"/>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33" name="Rectangle 673"/>
              <p:cNvSpPr>
                <a:spLocks noChangeArrowheads="1"/>
              </p:cNvSpPr>
              <p:nvPr/>
            </p:nvSpPr>
            <p:spPr bwMode="auto">
              <a:xfrm>
                <a:off x="1059" y="1696"/>
                <a:ext cx="12"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34" name="Rectangle 674"/>
              <p:cNvSpPr>
                <a:spLocks noChangeArrowheads="1"/>
              </p:cNvSpPr>
              <p:nvPr/>
            </p:nvSpPr>
            <p:spPr bwMode="auto">
              <a:xfrm>
                <a:off x="1059" y="1717"/>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35" name="Rectangle 675"/>
              <p:cNvSpPr>
                <a:spLocks noChangeArrowheads="1"/>
              </p:cNvSpPr>
              <p:nvPr/>
            </p:nvSpPr>
            <p:spPr bwMode="auto">
              <a:xfrm>
                <a:off x="1059" y="1737"/>
                <a:ext cx="1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36" name="Rectangle 676"/>
              <p:cNvSpPr>
                <a:spLocks noChangeArrowheads="1"/>
              </p:cNvSpPr>
              <p:nvPr/>
            </p:nvSpPr>
            <p:spPr bwMode="auto">
              <a:xfrm>
                <a:off x="1059" y="1759"/>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37" name="Rectangle 677"/>
              <p:cNvSpPr>
                <a:spLocks noChangeArrowheads="1"/>
              </p:cNvSpPr>
              <p:nvPr/>
            </p:nvSpPr>
            <p:spPr bwMode="auto">
              <a:xfrm>
                <a:off x="1059" y="1781"/>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38" name="Rectangle 678"/>
              <p:cNvSpPr>
                <a:spLocks noChangeArrowheads="1"/>
              </p:cNvSpPr>
              <p:nvPr/>
            </p:nvSpPr>
            <p:spPr bwMode="auto">
              <a:xfrm>
                <a:off x="832" y="1611"/>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39" name="Rectangle 679"/>
              <p:cNvSpPr>
                <a:spLocks noChangeArrowheads="1"/>
              </p:cNvSpPr>
              <p:nvPr/>
            </p:nvSpPr>
            <p:spPr bwMode="auto">
              <a:xfrm>
                <a:off x="830" y="1633"/>
                <a:ext cx="1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40" name="Rectangle 680"/>
              <p:cNvSpPr>
                <a:spLocks noChangeArrowheads="1"/>
              </p:cNvSpPr>
              <p:nvPr/>
            </p:nvSpPr>
            <p:spPr bwMode="auto">
              <a:xfrm>
                <a:off x="829" y="1653"/>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41" name="Rectangle 681"/>
              <p:cNvSpPr>
                <a:spLocks noChangeArrowheads="1"/>
              </p:cNvSpPr>
              <p:nvPr/>
            </p:nvSpPr>
            <p:spPr bwMode="auto">
              <a:xfrm>
                <a:off x="830" y="1675"/>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42" name="Rectangle 682"/>
              <p:cNvSpPr>
                <a:spLocks noChangeArrowheads="1"/>
              </p:cNvSpPr>
              <p:nvPr/>
            </p:nvSpPr>
            <p:spPr bwMode="auto">
              <a:xfrm>
                <a:off x="829" y="1696"/>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43" name="Rectangle 683"/>
              <p:cNvSpPr>
                <a:spLocks noChangeArrowheads="1"/>
              </p:cNvSpPr>
              <p:nvPr/>
            </p:nvSpPr>
            <p:spPr bwMode="auto">
              <a:xfrm>
                <a:off x="830" y="1717"/>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44" name="Rectangle 684"/>
              <p:cNvSpPr>
                <a:spLocks noChangeArrowheads="1"/>
              </p:cNvSpPr>
              <p:nvPr/>
            </p:nvSpPr>
            <p:spPr bwMode="auto">
              <a:xfrm>
                <a:off x="829" y="1737"/>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45" name="Rectangle 685"/>
              <p:cNvSpPr>
                <a:spLocks noChangeArrowheads="1"/>
              </p:cNvSpPr>
              <p:nvPr/>
            </p:nvSpPr>
            <p:spPr bwMode="auto">
              <a:xfrm>
                <a:off x="830" y="1759"/>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46" name="Rectangle 686"/>
              <p:cNvSpPr>
                <a:spLocks noChangeArrowheads="1"/>
              </p:cNvSpPr>
              <p:nvPr/>
            </p:nvSpPr>
            <p:spPr bwMode="auto">
              <a:xfrm>
                <a:off x="830" y="1781"/>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47" name="Rectangle 687"/>
              <p:cNvSpPr>
                <a:spLocks noChangeArrowheads="1"/>
              </p:cNvSpPr>
              <p:nvPr/>
            </p:nvSpPr>
            <p:spPr bwMode="auto">
              <a:xfrm>
                <a:off x="816" y="1590"/>
                <a:ext cx="17" cy="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48" name="Freeform 688"/>
              <p:cNvSpPr>
                <a:spLocks/>
              </p:cNvSpPr>
              <p:nvPr/>
            </p:nvSpPr>
            <p:spPr bwMode="auto">
              <a:xfrm>
                <a:off x="816" y="1586"/>
                <a:ext cx="21" cy="7"/>
              </a:xfrm>
              <a:custGeom>
                <a:avLst/>
                <a:gdLst>
                  <a:gd name="T0" fmla="*/ 42 w 42"/>
                  <a:gd name="T1" fmla="*/ 8 h 15"/>
                  <a:gd name="T2" fmla="*/ 33 w 42"/>
                  <a:gd name="T3" fmla="*/ 0 h 15"/>
                  <a:gd name="T4" fmla="*/ 0 w 42"/>
                  <a:gd name="T5" fmla="*/ 0 h 15"/>
                  <a:gd name="T6" fmla="*/ 0 w 42"/>
                  <a:gd name="T7" fmla="*/ 15 h 15"/>
                  <a:gd name="T8" fmla="*/ 33 w 42"/>
                  <a:gd name="T9" fmla="*/ 15 h 15"/>
                  <a:gd name="T10" fmla="*/ 25 w 42"/>
                  <a:gd name="T11" fmla="*/ 8 h 15"/>
                  <a:gd name="T12" fmla="*/ 42 w 42"/>
                  <a:gd name="T13" fmla="*/ 8 h 15"/>
                  <a:gd name="T14" fmla="*/ 42 w 42"/>
                  <a:gd name="T15" fmla="*/ 0 h 15"/>
                  <a:gd name="T16" fmla="*/ 33 w 42"/>
                  <a:gd name="T17" fmla="*/ 0 h 15"/>
                  <a:gd name="T18" fmla="*/ 42 w 4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8"/>
                    </a:moveTo>
                    <a:lnTo>
                      <a:pt x="33" y="0"/>
                    </a:lnTo>
                    <a:lnTo>
                      <a:pt x="0" y="0"/>
                    </a:lnTo>
                    <a:lnTo>
                      <a:pt x="0" y="15"/>
                    </a:lnTo>
                    <a:lnTo>
                      <a:pt x="33" y="15"/>
                    </a:lnTo>
                    <a:lnTo>
                      <a:pt x="25" y="8"/>
                    </a:lnTo>
                    <a:lnTo>
                      <a:pt x="42" y="8"/>
                    </a:lnTo>
                    <a:lnTo>
                      <a:pt x="42" y="0"/>
                    </a:lnTo>
                    <a:lnTo>
                      <a:pt x="33" y="0"/>
                    </a:lnTo>
                    <a:lnTo>
                      <a:pt x="4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49" name="Freeform 689"/>
              <p:cNvSpPr>
                <a:spLocks/>
              </p:cNvSpPr>
              <p:nvPr/>
            </p:nvSpPr>
            <p:spPr bwMode="auto">
              <a:xfrm>
                <a:off x="829" y="1590"/>
                <a:ext cx="8" cy="215"/>
              </a:xfrm>
              <a:custGeom>
                <a:avLst/>
                <a:gdLst>
                  <a:gd name="T0" fmla="*/ 8 w 17"/>
                  <a:gd name="T1" fmla="*/ 431 h 431"/>
                  <a:gd name="T2" fmla="*/ 17 w 17"/>
                  <a:gd name="T3" fmla="*/ 424 h 431"/>
                  <a:gd name="T4" fmla="*/ 17 w 17"/>
                  <a:gd name="T5" fmla="*/ 0 h 431"/>
                  <a:gd name="T6" fmla="*/ 0 w 17"/>
                  <a:gd name="T7" fmla="*/ 0 h 431"/>
                  <a:gd name="T8" fmla="*/ 0 w 17"/>
                  <a:gd name="T9" fmla="*/ 424 h 431"/>
                  <a:gd name="T10" fmla="*/ 8 w 17"/>
                  <a:gd name="T11" fmla="*/ 416 h 431"/>
                  <a:gd name="T12" fmla="*/ 8 w 17"/>
                  <a:gd name="T13" fmla="*/ 431 h 431"/>
                  <a:gd name="T14" fmla="*/ 17 w 17"/>
                  <a:gd name="T15" fmla="*/ 431 h 431"/>
                  <a:gd name="T16" fmla="*/ 17 w 17"/>
                  <a:gd name="T17" fmla="*/ 424 h 431"/>
                  <a:gd name="T18" fmla="*/ 8 w 17"/>
                  <a:gd name="T19" fmla="*/ 43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431">
                    <a:moveTo>
                      <a:pt x="8" y="431"/>
                    </a:moveTo>
                    <a:lnTo>
                      <a:pt x="17" y="424"/>
                    </a:lnTo>
                    <a:lnTo>
                      <a:pt x="17" y="0"/>
                    </a:lnTo>
                    <a:lnTo>
                      <a:pt x="0" y="0"/>
                    </a:lnTo>
                    <a:lnTo>
                      <a:pt x="0" y="424"/>
                    </a:lnTo>
                    <a:lnTo>
                      <a:pt x="8" y="416"/>
                    </a:lnTo>
                    <a:lnTo>
                      <a:pt x="8" y="431"/>
                    </a:lnTo>
                    <a:lnTo>
                      <a:pt x="17" y="431"/>
                    </a:lnTo>
                    <a:lnTo>
                      <a:pt x="17" y="424"/>
                    </a:lnTo>
                    <a:lnTo>
                      <a:pt x="8" y="4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50" name="Freeform 690"/>
              <p:cNvSpPr>
                <a:spLocks/>
              </p:cNvSpPr>
              <p:nvPr/>
            </p:nvSpPr>
            <p:spPr bwMode="auto">
              <a:xfrm>
                <a:off x="812" y="1798"/>
                <a:ext cx="21" cy="7"/>
              </a:xfrm>
              <a:custGeom>
                <a:avLst/>
                <a:gdLst>
                  <a:gd name="T0" fmla="*/ 0 w 41"/>
                  <a:gd name="T1" fmla="*/ 8 h 15"/>
                  <a:gd name="T2" fmla="*/ 8 w 41"/>
                  <a:gd name="T3" fmla="*/ 15 h 15"/>
                  <a:gd name="T4" fmla="*/ 41 w 41"/>
                  <a:gd name="T5" fmla="*/ 15 h 15"/>
                  <a:gd name="T6" fmla="*/ 41 w 41"/>
                  <a:gd name="T7" fmla="*/ 0 h 15"/>
                  <a:gd name="T8" fmla="*/ 8 w 41"/>
                  <a:gd name="T9" fmla="*/ 0 h 15"/>
                  <a:gd name="T10" fmla="*/ 16 w 41"/>
                  <a:gd name="T11" fmla="*/ 8 h 15"/>
                  <a:gd name="T12" fmla="*/ 0 w 41"/>
                  <a:gd name="T13" fmla="*/ 8 h 15"/>
                  <a:gd name="T14" fmla="*/ 0 w 41"/>
                  <a:gd name="T15" fmla="*/ 15 h 15"/>
                  <a:gd name="T16" fmla="*/ 8 w 41"/>
                  <a:gd name="T17" fmla="*/ 15 h 15"/>
                  <a:gd name="T18" fmla="*/ 0 w 41"/>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0" y="8"/>
                    </a:moveTo>
                    <a:lnTo>
                      <a:pt x="8" y="15"/>
                    </a:lnTo>
                    <a:lnTo>
                      <a:pt x="41" y="15"/>
                    </a:lnTo>
                    <a:lnTo>
                      <a:pt x="41" y="0"/>
                    </a:lnTo>
                    <a:lnTo>
                      <a:pt x="8" y="0"/>
                    </a:lnTo>
                    <a:lnTo>
                      <a:pt x="16"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51" name="Freeform 691"/>
              <p:cNvSpPr>
                <a:spLocks/>
              </p:cNvSpPr>
              <p:nvPr/>
            </p:nvSpPr>
            <p:spPr bwMode="auto">
              <a:xfrm>
                <a:off x="812" y="1586"/>
                <a:ext cx="8" cy="216"/>
              </a:xfrm>
              <a:custGeom>
                <a:avLst/>
                <a:gdLst>
                  <a:gd name="T0" fmla="*/ 8 w 16"/>
                  <a:gd name="T1" fmla="*/ 0 h 432"/>
                  <a:gd name="T2" fmla="*/ 0 w 16"/>
                  <a:gd name="T3" fmla="*/ 8 h 432"/>
                  <a:gd name="T4" fmla="*/ 0 w 16"/>
                  <a:gd name="T5" fmla="*/ 432 h 432"/>
                  <a:gd name="T6" fmla="*/ 16 w 16"/>
                  <a:gd name="T7" fmla="*/ 432 h 432"/>
                  <a:gd name="T8" fmla="*/ 16 w 16"/>
                  <a:gd name="T9" fmla="*/ 8 h 432"/>
                  <a:gd name="T10" fmla="*/ 8 w 16"/>
                  <a:gd name="T11" fmla="*/ 15 h 432"/>
                  <a:gd name="T12" fmla="*/ 8 w 16"/>
                  <a:gd name="T13" fmla="*/ 0 h 432"/>
                  <a:gd name="T14" fmla="*/ 0 w 16"/>
                  <a:gd name="T15" fmla="*/ 0 h 432"/>
                  <a:gd name="T16" fmla="*/ 0 w 16"/>
                  <a:gd name="T17" fmla="*/ 8 h 432"/>
                  <a:gd name="T18" fmla="*/ 8 w 16"/>
                  <a:gd name="T19"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432">
                    <a:moveTo>
                      <a:pt x="8" y="0"/>
                    </a:moveTo>
                    <a:lnTo>
                      <a:pt x="0" y="8"/>
                    </a:lnTo>
                    <a:lnTo>
                      <a:pt x="0" y="432"/>
                    </a:lnTo>
                    <a:lnTo>
                      <a:pt x="16" y="432"/>
                    </a:lnTo>
                    <a:lnTo>
                      <a:pt x="16"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52" name="Rectangle 692"/>
              <p:cNvSpPr>
                <a:spLocks noChangeArrowheads="1"/>
              </p:cNvSpPr>
              <p:nvPr/>
            </p:nvSpPr>
            <p:spPr bwMode="auto">
              <a:xfrm>
                <a:off x="1061" y="1805"/>
                <a:ext cx="1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53" name="Rectangle 693"/>
              <p:cNvSpPr>
                <a:spLocks noChangeArrowheads="1"/>
              </p:cNvSpPr>
              <p:nvPr/>
            </p:nvSpPr>
            <p:spPr bwMode="auto">
              <a:xfrm>
                <a:off x="1060" y="1827"/>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54" name="Rectangle 694"/>
              <p:cNvSpPr>
                <a:spLocks noChangeArrowheads="1"/>
              </p:cNvSpPr>
              <p:nvPr/>
            </p:nvSpPr>
            <p:spPr bwMode="auto">
              <a:xfrm>
                <a:off x="1059" y="1848"/>
                <a:ext cx="1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55" name="Rectangle 695"/>
              <p:cNvSpPr>
                <a:spLocks noChangeArrowheads="1"/>
              </p:cNvSpPr>
              <p:nvPr/>
            </p:nvSpPr>
            <p:spPr bwMode="auto">
              <a:xfrm>
                <a:off x="1059" y="1869"/>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56" name="Rectangle 696"/>
              <p:cNvSpPr>
                <a:spLocks noChangeArrowheads="1"/>
              </p:cNvSpPr>
              <p:nvPr/>
            </p:nvSpPr>
            <p:spPr bwMode="auto">
              <a:xfrm>
                <a:off x="1059" y="1891"/>
                <a:ext cx="12"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57" name="Rectangle 697"/>
              <p:cNvSpPr>
                <a:spLocks noChangeArrowheads="1"/>
              </p:cNvSpPr>
              <p:nvPr/>
            </p:nvSpPr>
            <p:spPr bwMode="auto">
              <a:xfrm>
                <a:off x="1239" y="1805"/>
                <a:ext cx="1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58" name="Rectangle 698"/>
              <p:cNvSpPr>
                <a:spLocks noChangeArrowheads="1"/>
              </p:cNvSpPr>
              <p:nvPr/>
            </p:nvSpPr>
            <p:spPr bwMode="auto">
              <a:xfrm>
                <a:off x="1238" y="1827"/>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59" name="Rectangle 699"/>
              <p:cNvSpPr>
                <a:spLocks noChangeArrowheads="1"/>
              </p:cNvSpPr>
              <p:nvPr/>
            </p:nvSpPr>
            <p:spPr bwMode="auto">
              <a:xfrm>
                <a:off x="1237" y="1848"/>
                <a:ext cx="1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60" name="Rectangle 700"/>
              <p:cNvSpPr>
                <a:spLocks noChangeArrowheads="1"/>
              </p:cNvSpPr>
              <p:nvPr/>
            </p:nvSpPr>
            <p:spPr bwMode="auto">
              <a:xfrm>
                <a:off x="1238" y="1869"/>
                <a:ext cx="1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61" name="Rectangle 701"/>
              <p:cNvSpPr>
                <a:spLocks noChangeArrowheads="1"/>
              </p:cNvSpPr>
              <p:nvPr/>
            </p:nvSpPr>
            <p:spPr bwMode="auto">
              <a:xfrm>
                <a:off x="1237" y="1891"/>
                <a:ext cx="12"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62" name="Rectangle 702"/>
              <p:cNvSpPr>
                <a:spLocks noChangeArrowheads="1"/>
              </p:cNvSpPr>
              <p:nvPr/>
            </p:nvSpPr>
            <p:spPr bwMode="auto">
              <a:xfrm>
                <a:off x="1318" y="1615"/>
                <a:ext cx="82" cy="117"/>
              </a:xfrm>
              <a:prstGeom prst="rect">
                <a:avLst/>
              </a:prstGeom>
              <a:solidFill>
                <a:srgbClr val="84CC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63" name="Freeform 703"/>
              <p:cNvSpPr>
                <a:spLocks/>
              </p:cNvSpPr>
              <p:nvPr/>
            </p:nvSpPr>
            <p:spPr bwMode="auto">
              <a:xfrm>
                <a:off x="1318" y="1611"/>
                <a:ext cx="85" cy="8"/>
              </a:xfrm>
              <a:custGeom>
                <a:avLst/>
                <a:gdLst>
                  <a:gd name="T0" fmla="*/ 169 w 169"/>
                  <a:gd name="T1" fmla="*/ 9 h 15"/>
                  <a:gd name="T2" fmla="*/ 162 w 169"/>
                  <a:gd name="T3" fmla="*/ 0 h 15"/>
                  <a:gd name="T4" fmla="*/ 0 w 169"/>
                  <a:gd name="T5" fmla="*/ 0 h 15"/>
                  <a:gd name="T6" fmla="*/ 0 w 169"/>
                  <a:gd name="T7" fmla="*/ 15 h 15"/>
                  <a:gd name="T8" fmla="*/ 162 w 169"/>
                  <a:gd name="T9" fmla="*/ 15 h 15"/>
                  <a:gd name="T10" fmla="*/ 154 w 169"/>
                  <a:gd name="T11" fmla="*/ 9 h 15"/>
                  <a:gd name="T12" fmla="*/ 169 w 169"/>
                  <a:gd name="T13" fmla="*/ 9 h 15"/>
                  <a:gd name="T14" fmla="*/ 169 w 169"/>
                  <a:gd name="T15" fmla="*/ 0 h 15"/>
                  <a:gd name="T16" fmla="*/ 162 w 169"/>
                  <a:gd name="T17" fmla="*/ 0 h 15"/>
                  <a:gd name="T18" fmla="*/ 169 w 169"/>
                  <a:gd name="T1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15">
                    <a:moveTo>
                      <a:pt x="169" y="9"/>
                    </a:moveTo>
                    <a:lnTo>
                      <a:pt x="162" y="0"/>
                    </a:lnTo>
                    <a:lnTo>
                      <a:pt x="0" y="0"/>
                    </a:lnTo>
                    <a:lnTo>
                      <a:pt x="0" y="15"/>
                    </a:lnTo>
                    <a:lnTo>
                      <a:pt x="162" y="15"/>
                    </a:lnTo>
                    <a:lnTo>
                      <a:pt x="154" y="9"/>
                    </a:lnTo>
                    <a:lnTo>
                      <a:pt x="169" y="9"/>
                    </a:lnTo>
                    <a:lnTo>
                      <a:pt x="169" y="0"/>
                    </a:lnTo>
                    <a:lnTo>
                      <a:pt x="162" y="0"/>
                    </a:lnTo>
                    <a:lnTo>
                      <a:pt x="169"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64" name="Freeform 704"/>
              <p:cNvSpPr>
                <a:spLocks/>
              </p:cNvSpPr>
              <p:nvPr/>
            </p:nvSpPr>
            <p:spPr bwMode="auto">
              <a:xfrm>
                <a:off x="1396" y="1615"/>
                <a:ext cx="7" cy="120"/>
              </a:xfrm>
              <a:custGeom>
                <a:avLst/>
                <a:gdLst>
                  <a:gd name="T0" fmla="*/ 8 w 15"/>
                  <a:gd name="T1" fmla="*/ 239 h 239"/>
                  <a:gd name="T2" fmla="*/ 15 w 15"/>
                  <a:gd name="T3" fmla="*/ 232 h 239"/>
                  <a:gd name="T4" fmla="*/ 15 w 15"/>
                  <a:gd name="T5" fmla="*/ 0 h 239"/>
                  <a:gd name="T6" fmla="*/ 0 w 15"/>
                  <a:gd name="T7" fmla="*/ 0 h 239"/>
                  <a:gd name="T8" fmla="*/ 0 w 15"/>
                  <a:gd name="T9" fmla="*/ 232 h 239"/>
                  <a:gd name="T10" fmla="*/ 8 w 15"/>
                  <a:gd name="T11" fmla="*/ 224 h 239"/>
                  <a:gd name="T12" fmla="*/ 8 w 15"/>
                  <a:gd name="T13" fmla="*/ 239 h 239"/>
                  <a:gd name="T14" fmla="*/ 15 w 15"/>
                  <a:gd name="T15" fmla="*/ 239 h 239"/>
                  <a:gd name="T16" fmla="*/ 15 w 15"/>
                  <a:gd name="T17" fmla="*/ 232 h 239"/>
                  <a:gd name="T18" fmla="*/ 8 w 15"/>
                  <a:gd name="T19" fmla="*/ 23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39">
                    <a:moveTo>
                      <a:pt x="8" y="239"/>
                    </a:moveTo>
                    <a:lnTo>
                      <a:pt x="15" y="232"/>
                    </a:lnTo>
                    <a:lnTo>
                      <a:pt x="15" y="0"/>
                    </a:lnTo>
                    <a:lnTo>
                      <a:pt x="0" y="0"/>
                    </a:lnTo>
                    <a:lnTo>
                      <a:pt x="0" y="232"/>
                    </a:lnTo>
                    <a:lnTo>
                      <a:pt x="8" y="224"/>
                    </a:lnTo>
                    <a:lnTo>
                      <a:pt x="8" y="239"/>
                    </a:lnTo>
                    <a:lnTo>
                      <a:pt x="15" y="239"/>
                    </a:lnTo>
                    <a:lnTo>
                      <a:pt x="15" y="232"/>
                    </a:lnTo>
                    <a:lnTo>
                      <a:pt x="8" y="2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65" name="Freeform 705"/>
              <p:cNvSpPr>
                <a:spLocks/>
              </p:cNvSpPr>
              <p:nvPr/>
            </p:nvSpPr>
            <p:spPr bwMode="auto">
              <a:xfrm>
                <a:off x="1314" y="1728"/>
                <a:ext cx="86" cy="7"/>
              </a:xfrm>
              <a:custGeom>
                <a:avLst/>
                <a:gdLst>
                  <a:gd name="T0" fmla="*/ 0 w 170"/>
                  <a:gd name="T1" fmla="*/ 8 h 15"/>
                  <a:gd name="T2" fmla="*/ 8 w 170"/>
                  <a:gd name="T3" fmla="*/ 15 h 15"/>
                  <a:gd name="T4" fmla="*/ 170 w 170"/>
                  <a:gd name="T5" fmla="*/ 15 h 15"/>
                  <a:gd name="T6" fmla="*/ 170 w 170"/>
                  <a:gd name="T7" fmla="*/ 0 h 15"/>
                  <a:gd name="T8" fmla="*/ 8 w 170"/>
                  <a:gd name="T9" fmla="*/ 0 h 15"/>
                  <a:gd name="T10" fmla="*/ 15 w 170"/>
                  <a:gd name="T11" fmla="*/ 8 h 15"/>
                  <a:gd name="T12" fmla="*/ 0 w 170"/>
                  <a:gd name="T13" fmla="*/ 8 h 15"/>
                  <a:gd name="T14" fmla="*/ 0 w 170"/>
                  <a:gd name="T15" fmla="*/ 15 h 15"/>
                  <a:gd name="T16" fmla="*/ 8 w 170"/>
                  <a:gd name="T17" fmla="*/ 15 h 15"/>
                  <a:gd name="T18" fmla="*/ 0 w 17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5">
                    <a:moveTo>
                      <a:pt x="0" y="8"/>
                    </a:moveTo>
                    <a:lnTo>
                      <a:pt x="8" y="15"/>
                    </a:lnTo>
                    <a:lnTo>
                      <a:pt x="170" y="15"/>
                    </a:lnTo>
                    <a:lnTo>
                      <a:pt x="170"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66" name="Freeform 706"/>
              <p:cNvSpPr>
                <a:spLocks/>
              </p:cNvSpPr>
              <p:nvPr/>
            </p:nvSpPr>
            <p:spPr bwMode="auto">
              <a:xfrm>
                <a:off x="1314" y="1611"/>
                <a:ext cx="8" cy="121"/>
              </a:xfrm>
              <a:custGeom>
                <a:avLst/>
                <a:gdLst>
                  <a:gd name="T0" fmla="*/ 8 w 15"/>
                  <a:gd name="T1" fmla="*/ 0 h 241"/>
                  <a:gd name="T2" fmla="*/ 0 w 15"/>
                  <a:gd name="T3" fmla="*/ 9 h 241"/>
                  <a:gd name="T4" fmla="*/ 0 w 15"/>
                  <a:gd name="T5" fmla="*/ 241 h 241"/>
                  <a:gd name="T6" fmla="*/ 15 w 15"/>
                  <a:gd name="T7" fmla="*/ 241 h 241"/>
                  <a:gd name="T8" fmla="*/ 15 w 15"/>
                  <a:gd name="T9" fmla="*/ 9 h 241"/>
                  <a:gd name="T10" fmla="*/ 8 w 15"/>
                  <a:gd name="T11" fmla="*/ 15 h 241"/>
                  <a:gd name="T12" fmla="*/ 8 w 15"/>
                  <a:gd name="T13" fmla="*/ 0 h 241"/>
                  <a:gd name="T14" fmla="*/ 0 w 15"/>
                  <a:gd name="T15" fmla="*/ 0 h 241"/>
                  <a:gd name="T16" fmla="*/ 0 w 15"/>
                  <a:gd name="T17" fmla="*/ 9 h 241"/>
                  <a:gd name="T18" fmla="*/ 8 w 15"/>
                  <a:gd name="T1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41">
                    <a:moveTo>
                      <a:pt x="8" y="0"/>
                    </a:moveTo>
                    <a:lnTo>
                      <a:pt x="0" y="9"/>
                    </a:lnTo>
                    <a:lnTo>
                      <a:pt x="0" y="241"/>
                    </a:lnTo>
                    <a:lnTo>
                      <a:pt x="15" y="241"/>
                    </a:lnTo>
                    <a:lnTo>
                      <a:pt x="15" y="9"/>
                    </a:lnTo>
                    <a:lnTo>
                      <a:pt x="8" y="15"/>
                    </a:lnTo>
                    <a:lnTo>
                      <a:pt x="8" y="0"/>
                    </a:lnTo>
                    <a:lnTo>
                      <a:pt x="0" y="0"/>
                    </a:lnTo>
                    <a:lnTo>
                      <a:pt x="0" y="9"/>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67" name="Rectangle 707"/>
              <p:cNvSpPr>
                <a:spLocks noChangeArrowheads="1"/>
              </p:cNvSpPr>
              <p:nvPr/>
            </p:nvSpPr>
            <p:spPr bwMode="auto">
              <a:xfrm>
                <a:off x="1318" y="1743"/>
                <a:ext cx="82" cy="105"/>
              </a:xfrm>
              <a:prstGeom prst="rect">
                <a:avLst/>
              </a:prstGeom>
              <a:solidFill>
                <a:srgbClr val="84CC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68" name="Freeform 708"/>
              <p:cNvSpPr>
                <a:spLocks/>
              </p:cNvSpPr>
              <p:nvPr/>
            </p:nvSpPr>
            <p:spPr bwMode="auto">
              <a:xfrm>
                <a:off x="1318" y="1739"/>
                <a:ext cx="85" cy="8"/>
              </a:xfrm>
              <a:custGeom>
                <a:avLst/>
                <a:gdLst>
                  <a:gd name="T0" fmla="*/ 169 w 169"/>
                  <a:gd name="T1" fmla="*/ 7 h 15"/>
                  <a:gd name="T2" fmla="*/ 162 w 169"/>
                  <a:gd name="T3" fmla="*/ 0 h 15"/>
                  <a:gd name="T4" fmla="*/ 0 w 169"/>
                  <a:gd name="T5" fmla="*/ 0 h 15"/>
                  <a:gd name="T6" fmla="*/ 0 w 169"/>
                  <a:gd name="T7" fmla="*/ 15 h 15"/>
                  <a:gd name="T8" fmla="*/ 162 w 169"/>
                  <a:gd name="T9" fmla="*/ 15 h 15"/>
                  <a:gd name="T10" fmla="*/ 154 w 169"/>
                  <a:gd name="T11" fmla="*/ 7 h 15"/>
                  <a:gd name="T12" fmla="*/ 169 w 169"/>
                  <a:gd name="T13" fmla="*/ 7 h 15"/>
                  <a:gd name="T14" fmla="*/ 169 w 169"/>
                  <a:gd name="T15" fmla="*/ 0 h 15"/>
                  <a:gd name="T16" fmla="*/ 162 w 169"/>
                  <a:gd name="T17" fmla="*/ 0 h 15"/>
                  <a:gd name="T18" fmla="*/ 169 w 169"/>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15">
                    <a:moveTo>
                      <a:pt x="169" y="7"/>
                    </a:moveTo>
                    <a:lnTo>
                      <a:pt x="162" y="0"/>
                    </a:lnTo>
                    <a:lnTo>
                      <a:pt x="0" y="0"/>
                    </a:lnTo>
                    <a:lnTo>
                      <a:pt x="0" y="15"/>
                    </a:lnTo>
                    <a:lnTo>
                      <a:pt x="162" y="15"/>
                    </a:lnTo>
                    <a:lnTo>
                      <a:pt x="154" y="7"/>
                    </a:lnTo>
                    <a:lnTo>
                      <a:pt x="169" y="7"/>
                    </a:lnTo>
                    <a:lnTo>
                      <a:pt x="169" y="0"/>
                    </a:lnTo>
                    <a:lnTo>
                      <a:pt x="162" y="0"/>
                    </a:lnTo>
                    <a:lnTo>
                      <a:pt x="169"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69" name="Freeform 709"/>
              <p:cNvSpPr>
                <a:spLocks/>
              </p:cNvSpPr>
              <p:nvPr/>
            </p:nvSpPr>
            <p:spPr bwMode="auto">
              <a:xfrm>
                <a:off x="1396" y="1743"/>
                <a:ext cx="7" cy="109"/>
              </a:xfrm>
              <a:custGeom>
                <a:avLst/>
                <a:gdLst>
                  <a:gd name="T0" fmla="*/ 8 w 15"/>
                  <a:gd name="T1" fmla="*/ 219 h 219"/>
                  <a:gd name="T2" fmla="*/ 15 w 15"/>
                  <a:gd name="T3" fmla="*/ 212 h 219"/>
                  <a:gd name="T4" fmla="*/ 15 w 15"/>
                  <a:gd name="T5" fmla="*/ 0 h 219"/>
                  <a:gd name="T6" fmla="*/ 0 w 15"/>
                  <a:gd name="T7" fmla="*/ 0 h 219"/>
                  <a:gd name="T8" fmla="*/ 0 w 15"/>
                  <a:gd name="T9" fmla="*/ 212 h 219"/>
                  <a:gd name="T10" fmla="*/ 8 w 15"/>
                  <a:gd name="T11" fmla="*/ 204 h 219"/>
                  <a:gd name="T12" fmla="*/ 8 w 15"/>
                  <a:gd name="T13" fmla="*/ 219 h 219"/>
                  <a:gd name="T14" fmla="*/ 15 w 15"/>
                  <a:gd name="T15" fmla="*/ 219 h 219"/>
                  <a:gd name="T16" fmla="*/ 15 w 15"/>
                  <a:gd name="T17" fmla="*/ 212 h 219"/>
                  <a:gd name="T18" fmla="*/ 8 w 15"/>
                  <a:gd name="T19"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9">
                    <a:moveTo>
                      <a:pt x="8" y="219"/>
                    </a:moveTo>
                    <a:lnTo>
                      <a:pt x="15" y="212"/>
                    </a:lnTo>
                    <a:lnTo>
                      <a:pt x="15" y="0"/>
                    </a:lnTo>
                    <a:lnTo>
                      <a:pt x="0" y="0"/>
                    </a:lnTo>
                    <a:lnTo>
                      <a:pt x="0" y="212"/>
                    </a:lnTo>
                    <a:lnTo>
                      <a:pt x="8" y="204"/>
                    </a:lnTo>
                    <a:lnTo>
                      <a:pt x="8" y="219"/>
                    </a:lnTo>
                    <a:lnTo>
                      <a:pt x="15" y="219"/>
                    </a:lnTo>
                    <a:lnTo>
                      <a:pt x="15" y="212"/>
                    </a:lnTo>
                    <a:lnTo>
                      <a:pt x="8" y="2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70" name="Freeform 710"/>
              <p:cNvSpPr>
                <a:spLocks/>
              </p:cNvSpPr>
              <p:nvPr/>
            </p:nvSpPr>
            <p:spPr bwMode="auto">
              <a:xfrm>
                <a:off x="1314" y="1844"/>
                <a:ext cx="86" cy="8"/>
              </a:xfrm>
              <a:custGeom>
                <a:avLst/>
                <a:gdLst>
                  <a:gd name="T0" fmla="*/ 0 w 170"/>
                  <a:gd name="T1" fmla="*/ 8 h 15"/>
                  <a:gd name="T2" fmla="*/ 8 w 170"/>
                  <a:gd name="T3" fmla="*/ 15 h 15"/>
                  <a:gd name="T4" fmla="*/ 170 w 170"/>
                  <a:gd name="T5" fmla="*/ 15 h 15"/>
                  <a:gd name="T6" fmla="*/ 170 w 170"/>
                  <a:gd name="T7" fmla="*/ 0 h 15"/>
                  <a:gd name="T8" fmla="*/ 8 w 170"/>
                  <a:gd name="T9" fmla="*/ 0 h 15"/>
                  <a:gd name="T10" fmla="*/ 15 w 170"/>
                  <a:gd name="T11" fmla="*/ 8 h 15"/>
                  <a:gd name="T12" fmla="*/ 0 w 170"/>
                  <a:gd name="T13" fmla="*/ 8 h 15"/>
                  <a:gd name="T14" fmla="*/ 0 w 170"/>
                  <a:gd name="T15" fmla="*/ 15 h 15"/>
                  <a:gd name="T16" fmla="*/ 8 w 170"/>
                  <a:gd name="T17" fmla="*/ 15 h 15"/>
                  <a:gd name="T18" fmla="*/ 0 w 17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5">
                    <a:moveTo>
                      <a:pt x="0" y="8"/>
                    </a:moveTo>
                    <a:lnTo>
                      <a:pt x="8" y="15"/>
                    </a:lnTo>
                    <a:lnTo>
                      <a:pt x="170" y="15"/>
                    </a:lnTo>
                    <a:lnTo>
                      <a:pt x="170"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71" name="Freeform 711"/>
              <p:cNvSpPr>
                <a:spLocks/>
              </p:cNvSpPr>
              <p:nvPr/>
            </p:nvSpPr>
            <p:spPr bwMode="auto">
              <a:xfrm>
                <a:off x="1314" y="1739"/>
                <a:ext cx="8" cy="109"/>
              </a:xfrm>
              <a:custGeom>
                <a:avLst/>
                <a:gdLst>
                  <a:gd name="T0" fmla="*/ 8 w 15"/>
                  <a:gd name="T1" fmla="*/ 0 h 219"/>
                  <a:gd name="T2" fmla="*/ 0 w 15"/>
                  <a:gd name="T3" fmla="*/ 7 h 219"/>
                  <a:gd name="T4" fmla="*/ 0 w 15"/>
                  <a:gd name="T5" fmla="*/ 219 h 219"/>
                  <a:gd name="T6" fmla="*/ 15 w 15"/>
                  <a:gd name="T7" fmla="*/ 219 h 219"/>
                  <a:gd name="T8" fmla="*/ 15 w 15"/>
                  <a:gd name="T9" fmla="*/ 7 h 219"/>
                  <a:gd name="T10" fmla="*/ 8 w 15"/>
                  <a:gd name="T11" fmla="*/ 15 h 219"/>
                  <a:gd name="T12" fmla="*/ 8 w 15"/>
                  <a:gd name="T13" fmla="*/ 0 h 219"/>
                  <a:gd name="T14" fmla="*/ 0 w 15"/>
                  <a:gd name="T15" fmla="*/ 0 h 219"/>
                  <a:gd name="T16" fmla="*/ 0 w 15"/>
                  <a:gd name="T17" fmla="*/ 7 h 219"/>
                  <a:gd name="T18" fmla="*/ 8 w 15"/>
                  <a:gd name="T19"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9">
                    <a:moveTo>
                      <a:pt x="8" y="0"/>
                    </a:moveTo>
                    <a:lnTo>
                      <a:pt x="0" y="7"/>
                    </a:lnTo>
                    <a:lnTo>
                      <a:pt x="0" y="219"/>
                    </a:lnTo>
                    <a:lnTo>
                      <a:pt x="15" y="219"/>
                    </a:lnTo>
                    <a:lnTo>
                      <a:pt x="15" y="7"/>
                    </a:lnTo>
                    <a:lnTo>
                      <a:pt x="8" y="15"/>
                    </a:lnTo>
                    <a:lnTo>
                      <a:pt x="8" y="0"/>
                    </a:lnTo>
                    <a:lnTo>
                      <a:pt x="0" y="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72" name="Rectangle 712"/>
              <p:cNvSpPr>
                <a:spLocks noChangeArrowheads="1"/>
              </p:cNvSpPr>
              <p:nvPr/>
            </p:nvSpPr>
            <p:spPr bwMode="auto">
              <a:xfrm>
                <a:off x="1256" y="1801"/>
                <a:ext cx="25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73" name="Freeform 713"/>
              <p:cNvSpPr>
                <a:spLocks/>
              </p:cNvSpPr>
              <p:nvPr/>
            </p:nvSpPr>
            <p:spPr bwMode="auto">
              <a:xfrm>
                <a:off x="1256" y="1797"/>
                <a:ext cx="262" cy="8"/>
              </a:xfrm>
              <a:custGeom>
                <a:avLst/>
                <a:gdLst>
                  <a:gd name="T0" fmla="*/ 525 w 525"/>
                  <a:gd name="T1" fmla="*/ 9 h 15"/>
                  <a:gd name="T2" fmla="*/ 519 w 525"/>
                  <a:gd name="T3" fmla="*/ 0 h 15"/>
                  <a:gd name="T4" fmla="*/ 0 w 525"/>
                  <a:gd name="T5" fmla="*/ 0 h 15"/>
                  <a:gd name="T6" fmla="*/ 0 w 525"/>
                  <a:gd name="T7" fmla="*/ 15 h 15"/>
                  <a:gd name="T8" fmla="*/ 519 w 525"/>
                  <a:gd name="T9" fmla="*/ 15 h 15"/>
                  <a:gd name="T10" fmla="*/ 510 w 525"/>
                  <a:gd name="T11" fmla="*/ 9 h 15"/>
                  <a:gd name="T12" fmla="*/ 525 w 525"/>
                  <a:gd name="T13" fmla="*/ 9 h 15"/>
                  <a:gd name="T14" fmla="*/ 525 w 525"/>
                  <a:gd name="T15" fmla="*/ 0 h 15"/>
                  <a:gd name="T16" fmla="*/ 519 w 525"/>
                  <a:gd name="T17" fmla="*/ 0 h 15"/>
                  <a:gd name="T18" fmla="*/ 525 w 525"/>
                  <a:gd name="T1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5" h="15">
                    <a:moveTo>
                      <a:pt x="525" y="9"/>
                    </a:moveTo>
                    <a:lnTo>
                      <a:pt x="519" y="0"/>
                    </a:lnTo>
                    <a:lnTo>
                      <a:pt x="0" y="0"/>
                    </a:lnTo>
                    <a:lnTo>
                      <a:pt x="0" y="15"/>
                    </a:lnTo>
                    <a:lnTo>
                      <a:pt x="519" y="15"/>
                    </a:lnTo>
                    <a:lnTo>
                      <a:pt x="510" y="9"/>
                    </a:lnTo>
                    <a:lnTo>
                      <a:pt x="525" y="9"/>
                    </a:lnTo>
                    <a:lnTo>
                      <a:pt x="525" y="0"/>
                    </a:lnTo>
                    <a:lnTo>
                      <a:pt x="519" y="0"/>
                    </a:lnTo>
                    <a:lnTo>
                      <a:pt x="525"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74" name="Freeform 714"/>
              <p:cNvSpPr>
                <a:spLocks/>
              </p:cNvSpPr>
              <p:nvPr/>
            </p:nvSpPr>
            <p:spPr bwMode="auto">
              <a:xfrm>
                <a:off x="1511" y="1801"/>
                <a:ext cx="7" cy="17"/>
              </a:xfrm>
              <a:custGeom>
                <a:avLst/>
                <a:gdLst>
                  <a:gd name="T0" fmla="*/ 9 w 15"/>
                  <a:gd name="T1" fmla="*/ 33 h 33"/>
                  <a:gd name="T2" fmla="*/ 15 w 15"/>
                  <a:gd name="T3" fmla="*/ 25 h 33"/>
                  <a:gd name="T4" fmla="*/ 15 w 15"/>
                  <a:gd name="T5" fmla="*/ 0 h 33"/>
                  <a:gd name="T6" fmla="*/ 0 w 15"/>
                  <a:gd name="T7" fmla="*/ 0 h 33"/>
                  <a:gd name="T8" fmla="*/ 0 w 15"/>
                  <a:gd name="T9" fmla="*/ 25 h 33"/>
                  <a:gd name="T10" fmla="*/ 9 w 15"/>
                  <a:gd name="T11" fmla="*/ 18 h 33"/>
                  <a:gd name="T12" fmla="*/ 9 w 15"/>
                  <a:gd name="T13" fmla="*/ 33 h 33"/>
                  <a:gd name="T14" fmla="*/ 15 w 15"/>
                  <a:gd name="T15" fmla="*/ 33 h 33"/>
                  <a:gd name="T16" fmla="*/ 15 w 15"/>
                  <a:gd name="T17" fmla="*/ 25 h 33"/>
                  <a:gd name="T18" fmla="*/ 9 w 15"/>
                  <a:gd name="T1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33">
                    <a:moveTo>
                      <a:pt x="9" y="33"/>
                    </a:moveTo>
                    <a:lnTo>
                      <a:pt x="15" y="25"/>
                    </a:lnTo>
                    <a:lnTo>
                      <a:pt x="15" y="0"/>
                    </a:lnTo>
                    <a:lnTo>
                      <a:pt x="0" y="0"/>
                    </a:lnTo>
                    <a:lnTo>
                      <a:pt x="0" y="25"/>
                    </a:lnTo>
                    <a:lnTo>
                      <a:pt x="9" y="18"/>
                    </a:lnTo>
                    <a:lnTo>
                      <a:pt x="9" y="33"/>
                    </a:lnTo>
                    <a:lnTo>
                      <a:pt x="15" y="33"/>
                    </a:lnTo>
                    <a:lnTo>
                      <a:pt x="15" y="25"/>
                    </a:lnTo>
                    <a:lnTo>
                      <a:pt x="9"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75" name="Freeform 715"/>
              <p:cNvSpPr>
                <a:spLocks/>
              </p:cNvSpPr>
              <p:nvPr/>
            </p:nvSpPr>
            <p:spPr bwMode="auto">
              <a:xfrm>
                <a:off x="1252" y="1810"/>
                <a:ext cx="263" cy="8"/>
              </a:xfrm>
              <a:custGeom>
                <a:avLst/>
                <a:gdLst>
                  <a:gd name="T0" fmla="*/ 0 w 527"/>
                  <a:gd name="T1" fmla="*/ 7 h 15"/>
                  <a:gd name="T2" fmla="*/ 8 w 527"/>
                  <a:gd name="T3" fmla="*/ 15 h 15"/>
                  <a:gd name="T4" fmla="*/ 527 w 527"/>
                  <a:gd name="T5" fmla="*/ 15 h 15"/>
                  <a:gd name="T6" fmla="*/ 527 w 527"/>
                  <a:gd name="T7" fmla="*/ 0 h 15"/>
                  <a:gd name="T8" fmla="*/ 8 w 527"/>
                  <a:gd name="T9" fmla="*/ 0 h 15"/>
                  <a:gd name="T10" fmla="*/ 15 w 527"/>
                  <a:gd name="T11" fmla="*/ 7 h 15"/>
                  <a:gd name="T12" fmla="*/ 0 w 527"/>
                  <a:gd name="T13" fmla="*/ 7 h 15"/>
                  <a:gd name="T14" fmla="*/ 0 w 527"/>
                  <a:gd name="T15" fmla="*/ 15 h 15"/>
                  <a:gd name="T16" fmla="*/ 8 w 527"/>
                  <a:gd name="T17" fmla="*/ 15 h 15"/>
                  <a:gd name="T18" fmla="*/ 0 w 527"/>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7" h="15">
                    <a:moveTo>
                      <a:pt x="0" y="7"/>
                    </a:moveTo>
                    <a:lnTo>
                      <a:pt x="8" y="15"/>
                    </a:lnTo>
                    <a:lnTo>
                      <a:pt x="527" y="15"/>
                    </a:lnTo>
                    <a:lnTo>
                      <a:pt x="527"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76" name="Freeform 716"/>
              <p:cNvSpPr>
                <a:spLocks/>
              </p:cNvSpPr>
              <p:nvPr/>
            </p:nvSpPr>
            <p:spPr bwMode="auto">
              <a:xfrm>
                <a:off x="1252" y="1797"/>
                <a:ext cx="7" cy="17"/>
              </a:xfrm>
              <a:custGeom>
                <a:avLst/>
                <a:gdLst>
                  <a:gd name="T0" fmla="*/ 8 w 15"/>
                  <a:gd name="T1" fmla="*/ 0 h 34"/>
                  <a:gd name="T2" fmla="*/ 0 w 15"/>
                  <a:gd name="T3" fmla="*/ 9 h 34"/>
                  <a:gd name="T4" fmla="*/ 0 w 15"/>
                  <a:gd name="T5" fmla="*/ 34 h 34"/>
                  <a:gd name="T6" fmla="*/ 15 w 15"/>
                  <a:gd name="T7" fmla="*/ 34 h 34"/>
                  <a:gd name="T8" fmla="*/ 15 w 15"/>
                  <a:gd name="T9" fmla="*/ 9 h 34"/>
                  <a:gd name="T10" fmla="*/ 8 w 15"/>
                  <a:gd name="T11" fmla="*/ 15 h 34"/>
                  <a:gd name="T12" fmla="*/ 8 w 15"/>
                  <a:gd name="T13" fmla="*/ 0 h 34"/>
                  <a:gd name="T14" fmla="*/ 0 w 15"/>
                  <a:gd name="T15" fmla="*/ 0 h 34"/>
                  <a:gd name="T16" fmla="*/ 0 w 15"/>
                  <a:gd name="T17" fmla="*/ 9 h 34"/>
                  <a:gd name="T18" fmla="*/ 8 w 1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34">
                    <a:moveTo>
                      <a:pt x="8" y="0"/>
                    </a:moveTo>
                    <a:lnTo>
                      <a:pt x="0" y="9"/>
                    </a:lnTo>
                    <a:lnTo>
                      <a:pt x="0" y="34"/>
                    </a:lnTo>
                    <a:lnTo>
                      <a:pt x="15" y="34"/>
                    </a:lnTo>
                    <a:lnTo>
                      <a:pt x="15" y="9"/>
                    </a:lnTo>
                    <a:lnTo>
                      <a:pt x="8" y="15"/>
                    </a:lnTo>
                    <a:lnTo>
                      <a:pt x="8" y="0"/>
                    </a:lnTo>
                    <a:lnTo>
                      <a:pt x="0" y="0"/>
                    </a:lnTo>
                    <a:lnTo>
                      <a:pt x="0" y="9"/>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77" name="Rectangle 717"/>
              <p:cNvSpPr>
                <a:spLocks noChangeArrowheads="1"/>
              </p:cNvSpPr>
              <p:nvPr/>
            </p:nvSpPr>
            <p:spPr bwMode="auto">
              <a:xfrm>
                <a:off x="1460"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78" name="Freeform 718"/>
              <p:cNvSpPr>
                <a:spLocks/>
              </p:cNvSpPr>
              <p:nvPr/>
            </p:nvSpPr>
            <p:spPr bwMode="auto">
              <a:xfrm>
                <a:off x="1460" y="1808"/>
                <a:ext cx="21" cy="8"/>
              </a:xfrm>
              <a:custGeom>
                <a:avLst/>
                <a:gdLst>
                  <a:gd name="T0" fmla="*/ 42 w 42"/>
                  <a:gd name="T1" fmla="*/ 8 h 15"/>
                  <a:gd name="T2" fmla="*/ 33 w 42"/>
                  <a:gd name="T3" fmla="*/ 0 h 15"/>
                  <a:gd name="T4" fmla="*/ 0 w 42"/>
                  <a:gd name="T5" fmla="*/ 0 h 15"/>
                  <a:gd name="T6" fmla="*/ 0 w 42"/>
                  <a:gd name="T7" fmla="*/ 15 h 15"/>
                  <a:gd name="T8" fmla="*/ 33 w 42"/>
                  <a:gd name="T9" fmla="*/ 15 h 15"/>
                  <a:gd name="T10" fmla="*/ 25 w 42"/>
                  <a:gd name="T11" fmla="*/ 8 h 15"/>
                  <a:gd name="T12" fmla="*/ 42 w 42"/>
                  <a:gd name="T13" fmla="*/ 8 h 15"/>
                  <a:gd name="T14" fmla="*/ 42 w 42"/>
                  <a:gd name="T15" fmla="*/ 0 h 15"/>
                  <a:gd name="T16" fmla="*/ 33 w 42"/>
                  <a:gd name="T17" fmla="*/ 0 h 15"/>
                  <a:gd name="T18" fmla="*/ 42 w 4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8"/>
                    </a:moveTo>
                    <a:lnTo>
                      <a:pt x="33" y="0"/>
                    </a:lnTo>
                    <a:lnTo>
                      <a:pt x="0" y="0"/>
                    </a:lnTo>
                    <a:lnTo>
                      <a:pt x="0" y="15"/>
                    </a:lnTo>
                    <a:lnTo>
                      <a:pt x="33" y="15"/>
                    </a:lnTo>
                    <a:lnTo>
                      <a:pt x="25" y="8"/>
                    </a:lnTo>
                    <a:lnTo>
                      <a:pt x="42" y="8"/>
                    </a:lnTo>
                    <a:lnTo>
                      <a:pt x="42" y="0"/>
                    </a:lnTo>
                    <a:lnTo>
                      <a:pt x="33" y="0"/>
                    </a:lnTo>
                    <a:lnTo>
                      <a:pt x="4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79" name="Freeform 719"/>
              <p:cNvSpPr>
                <a:spLocks/>
              </p:cNvSpPr>
              <p:nvPr/>
            </p:nvSpPr>
            <p:spPr bwMode="auto">
              <a:xfrm>
                <a:off x="1473" y="1812"/>
                <a:ext cx="8" cy="97"/>
              </a:xfrm>
              <a:custGeom>
                <a:avLst/>
                <a:gdLst>
                  <a:gd name="T0" fmla="*/ 8 w 17"/>
                  <a:gd name="T1" fmla="*/ 194 h 194"/>
                  <a:gd name="T2" fmla="*/ 17 w 17"/>
                  <a:gd name="T3" fmla="*/ 186 h 194"/>
                  <a:gd name="T4" fmla="*/ 17 w 17"/>
                  <a:gd name="T5" fmla="*/ 0 h 194"/>
                  <a:gd name="T6" fmla="*/ 0 w 17"/>
                  <a:gd name="T7" fmla="*/ 0 h 194"/>
                  <a:gd name="T8" fmla="*/ 0 w 17"/>
                  <a:gd name="T9" fmla="*/ 186 h 194"/>
                  <a:gd name="T10" fmla="*/ 8 w 17"/>
                  <a:gd name="T11" fmla="*/ 179 h 194"/>
                  <a:gd name="T12" fmla="*/ 8 w 17"/>
                  <a:gd name="T13" fmla="*/ 194 h 194"/>
                  <a:gd name="T14" fmla="*/ 17 w 17"/>
                  <a:gd name="T15" fmla="*/ 194 h 194"/>
                  <a:gd name="T16" fmla="*/ 17 w 17"/>
                  <a:gd name="T17" fmla="*/ 186 h 194"/>
                  <a:gd name="T18" fmla="*/ 8 w 17"/>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94">
                    <a:moveTo>
                      <a:pt x="8" y="194"/>
                    </a:moveTo>
                    <a:lnTo>
                      <a:pt x="17" y="186"/>
                    </a:lnTo>
                    <a:lnTo>
                      <a:pt x="17" y="0"/>
                    </a:lnTo>
                    <a:lnTo>
                      <a:pt x="0" y="0"/>
                    </a:lnTo>
                    <a:lnTo>
                      <a:pt x="0" y="186"/>
                    </a:lnTo>
                    <a:lnTo>
                      <a:pt x="8" y="179"/>
                    </a:lnTo>
                    <a:lnTo>
                      <a:pt x="8" y="194"/>
                    </a:lnTo>
                    <a:lnTo>
                      <a:pt x="17" y="194"/>
                    </a:lnTo>
                    <a:lnTo>
                      <a:pt x="17" y="186"/>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80" name="Freeform 720"/>
              <p:cNvSpPr>
                <a:spLocks/>
              </p:cNvSpPr>
              <p:nvPr/>
            </p:nvSpPr>
            <p:spPr bwMode="auto">
              <a:xfrm>
                <a:off x="1456" y="1901"/>
                <a:ext cx="21" cy="8"/>
              </a:xfrm>
              <a:custGeom>
                <a:avLst/>
                <a:gdLst>
                  <a:gd name="T0" fmla="*/ 0 w 41"/>
                  <a:gd name="T1" fmla="*/ 7 h 15"/>
                  <a:gd name="T2" fmla="*/ 8 w 41"/>
                  <a:gd name="T3" fmla="*/ 15 h 15"/>
                  <a:gd name="T4" fmla="*/ 41 w 41"/>
                  <a:gd name="T5" fmla="*/ 15 h 15"/>
                  <a:gd name="T6" fmla="*/ 41 w 41"/>
                  <a:gd name="T7" fmla="*/ 0 h 15"/>
                  <a:gd name="T8" fmla="*/ 8 w 41"/>
                  <a:gd name="T9" fmla="*/ 0 h 15"/>
                  <a:gd name="T10" fmla="*/ 15 w 41"/>
                  <a:gd name="T11" fmla="*/ 7 h 15"/>
                  <a:gd name="T12" fmla="*/ 0 w 41"/>
                  <a:gd name="T13" fmla="*/ 7 h 15"/>
                  <a:gd name="T14" fmla="*/ 0 w 41"/>
                  <a:gd name="T15" fmla="*/ 15 h 15"/>
                  <a:gd name="T16" fmla="*/ 8 w 41"/>
                  <a:gd name="T17" fmla="*/ 15 h 15"/>
                  <a:gd name="T18" fmla="*/ 0 w 41"/>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0" y="7"/>
                    </a:moveTo>
                    <a:lnTo>
                      <a:pt x="8" y="15"/>
                    </a:lnTo>
                    <a:lnTo>
                      <a:pt x="41" y="15"/>
                    </a:lnTo>
                    <a:lnTo>
                      <a:pt x="41"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81" name="Freeform 721"/>
              <p:cNvSpPr>
                <a:spLocks/>
              </p:cNvSpPr>
              <p:nvPr/>
            </p:nvSpPr>
            <p:spPr bwMode="auto">
              <a:xfrm>
                <a:off x="1456" y="1808"/>
                <a:ext cx="7" cy="97"/>
              </a:xfrm>
              <a:custGeom>
                <a:avLst/>
                <a:gdLst>
                  <a:gd name="T0" fmla="*/ 8 w 15"/>
                  <a:gd name="T1" fmla="*/ 0 h 194"/>
                  <a:gd name="T2" fmla="*/ 0 w 15"/>
                  <a:gd name="T3" fmla="*/ 8 h 194"/>
                  <a:gd name="T4" fmla="*/ 0 w 15"/>
                  <a:gd name="T5" fmla="*/ 194 h 194"/>
                  <a:gd name="T6" fmla="*/ 15 w 15"/>
                  <a:gd name="T7" fmla="*/ 194 h 194"/>
                  <a:gd name="T8" fmla="*/ 15 w 15"/>
                  <a:gd name="T9" fmla="*/ 8 h 194"/>
                  <a:gd name="T10" fmla="*/ 8 w 15"/>
                  <a:gd name="T11" fmla="*/ 15 h 194"/>
                  <a:gd name="T12" fmla="*/ 8 w 15"/>
                  <a:gd name="T13" fmla="*/ 0 h 194"/>
                  <a:gd name="T14" fmla="*/ 0 w 15"/>
                  <a:gd name="T15" fmla="*/ 0 h 194"/>
                  <a:gd name="T16" fmla="*/ 0 w 15"/>
                  <a:gd name="T17" fmla="*/ 8 h 194"/>
                  <a:gd name="T18" fmla="*/ 8 w 15"/>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0"/>
                    </a:moveTo>
                    <a:lnTo>
                      <a:pt x="0" y="8"/>
                    </a:lnTo>
                    <a:lnTo>
                      <a:pt x="0" y="194"/>
                    </a:lnTo>
                    <a:lnTo>
                      <a:pt x="15" y="194"/>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82" name="Rectangle 722"/>
              <p:cNvSpPr>
                <a:spLocks noChangeArrowheads="1"/>
              </p:cNvSpPr>
              <p:nvPr/>
            </p:nvSpPr>
            <p:spPr bwMode="auto">
              <a:xfrm>
                <a:off x="1431"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83" name="Freeform 723"/>
              <p:cNvSpPr>
                <a:spLocks/>
              </p:cNvSpPr>
              <p:nvPr/>
            </p:nvSpPr>
            <p:spPr bwMode="auto">
              <a:xfrm>
                <a:off x="1431" y="1808"/>
                <a:ext cx="21" cy="8"/>
              </a:xfrm>
              <a:custGeom>
                <a:avLst/>
                <a:gdLst>
                  <a:gd name="T0" fmla="*/ 42 w 42"/>
                  <a:gd name="T1" fmla="*/ 8 h 15"/>
                  <a:gd name="T2" fmla="*/ 34 w 42"/>
                  <a:gd name="T3" fmla="*/ 0 h 15"/>
                  <a:gd name="T4" fmla="*/ 0 w 42"/>
                  <a:gd name="T5" fmla="*/ 0 h 15"/>
                  <a:gd name="T6" fmla="*/ 0 w 42"/>
                  <a:gd name="T7" fmla="*/ 15 h 15"/>
                  <a:gd name="T8" fmla="*/ 34 w 42"/>
                  <a:gd name="T9" fmla="*/ 15 h 15"/>
                  <a:gd name="T10" fmla="*/ 27 w 42"/>
                  <a:gd name="T11" fmla="*/ 8 h 15"/>
                  <a:gd name="T12" fmla="*/ 42 w 42"/>
                  <a:gd name="T13" fmla="*/ 8 h 15"/>
                  <a:gd name="T14" fmla="*/ 42 w 42"/>
                  <a:gd name="T15" fmla="*/ 0 h 15"/>
                  <a:gd name="T16" fmla="*/ 34 w 42"/>
                  <a:gd name="T17" fmla="*/ 0 h 15"/>
                  <a:gd name="T18" fmla="*/ 42 w 4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8"/>
                    </a:moveTo>
                    <a:lnTo>
                      <a:pt x="34" y="0"/>
                    </a:lnTo>
                    <a:lnTo>
                      <a:pt x="0" y="0"/>
                    </a:lnTo>
                    <a:lnTo>
                      <a:pt x="0" y="15"/>
                    </a:lnTo>
                    <a:lnTo>
                      <a:pt x="34" y="15"/>
                    </a:lnTo>
                    <a:lnTo>
                      <a:pt x="27" y="8"/>
                    </a:lnTo>
                    <a:lnTo>
                      <a:pt x="42" y="8"/>
                    </a:lnTo>
                    <a:lnTo>
                      <a:pt x="42" y="0"/>
                    </a:lnTo>
                    <a:lnTo>
                      <a:pt x="34" y="0"/>
                    </a:lnTo>
                    <a:lnTo>
                      <a:pt x="4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84" name="Freeform 724"/>
              <p:cNvSpPr>
                <a:spLocks/>
              </p:cNvSpPr>
              <p:nvPr/>
            </p:nvSpPr>
            <p:spPr bwMode="auto">
              <a:xfrm>
                <a:off x="1444" y="1812"/>
                <a:ext cx="8" cy="97"/>
              </a:xfrm>
              <a:custGeom>
                <a:avLst/>
                <a:gdLst>
                  <a:gd name="T0" fmla="*/ 7 w 15"/>
                  <a:gd name="T1" fmla="*/ 194 h 194"/>
                  <a:gd name="T2" fmla="*/ 15 w 15"/>
                  <a:gd name="T3" fmla="*/ 186 h 194"/>
                  <a:gd name="T4" fmla="*/ 15 w 15"/>
                  <a:gd name="T5" fmla="*/ 0 h 194"/>
                  <a:gd name="T6" fmla="*/ 0 w 15"/>
                  <a:gd name="T7" fmla="*/ 0 h 194"/>
                  <a:gd name="T8" fmla="*/ 0 w 15"/>
                  <a:gd name="T9" fmla="*/ 186 h 194"/>
                  <a:gd name="T10" fmla="*/ 7 w 15"/>
                  <a:gd name="T11" fmla="*/ 179 h 194"/>
                  <a:gd name="T12" fmla="*/ 7 w 15"/>
                  <a:gd name="T13" fmla="*/ 194 h 194"/>
                  <a:gd name="T14" fmla="*/ 15 w 15"/>
                  <a:gd name="T15" fmla="*/ 194 h 194"/>
                  <a:gd name="T16" fmla="*/ 15 w 15"/>
                  <a:gd name="T17" fmla="*/ 186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6"/>
                    </a:lnTo>
                    <a:lnTo>
                      <a:pt x="15" y="0"/>
                    </a:lnTo>
                    <a:lnTo>
                      <a:pt x="0" y="0"/>
                    </a:lnTo>
                    <a:lnTo>
                      <a:pt x="0" y="186"/>
                    </a:lnTo>
                    <a:lnTo>
                      <a:pt x="7" y="179"/>
                    </a:lnTo>
                    <a:lnTo>
                      <a:pt x="7" y="194"/>
                    </a:lnTo>
                    <a:lnTo>
                      <a:pt x="15" y="194"/>
                    </a:lnTo>
                    <a:lnTo>
                      <a:pt x="15" y="186"/>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85" name="Freeform 725"/>
              <p:cNvSpPr>
                <a:spLocks/>
              </p:cNvSpPr>
              <p:nvPr/>
            </p:nvSpPr>
            <p:spPr bwMode="auto">
              <a:xfrm>
                <a:off x="1427" y="1901"/>
                <a:ext cx="21" cy="8"/>
              </a:xfrm>
              <a:custGeom>
                <a:avLst/>
                <a:gdLst>
                  <a:gd name="T0" fmla="*/ 0 w 42"/>
                  <a:gd name="T1" fmla="*/ 7 h 15"/>
                  <a:gd name="T2" fmla="*/ 8 w 42"/>
                  <a:gd name="T3" fmla="*/ 15 h 15"/>
                  <a:gd name="T4" fmla="*/ 42 w 42"/>
                  <a:gd name="T5" fmla="*/ 15 h 15"/>
                  <a:gd name="T6" fmla="*/ 42 w 42"/>
                  <a:gd name="T7" fmla="*/ 0 h 15"/>
                  <a:gd name="T8" fmla="*/ 8 w 42"/>
                  <a:gd name="T9" fmla="*/ 0 h 15"/>
                  <a:gd name="T10" fmla="*/ 17 w 42"/>
                  <a:gd name="T11" fmla="*/ 7 h 15"/>
                  <a:gd name="T12" fmla="*/ 0 w 42"/>
                  <a:gd name="T13" fmla="*/ 7 h 15"/>
                  <a:gd name="T14" fmla="*/ 0 w 42"/>
                  <a:gd name="T15" fmla="*/ 15 h 15"/>
                  <a:gd name="T16" fmla="*/ 8 w 42"/>
                  <a:gd name="T17" fmla="*/ 15 h 15"/>
                  <a:gd name="T18" fmla="*/ 0 w 4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0" y="7"/>
                    </a:moveTo>
                    <a:lnTo>
                      <a:pt x="8" y="15"/>
                    </a:lnTo>
                    <a:lnTo>
                      <a:pt x="42" y="15"/>
                    </a:lnTo>
                    <a:lnTo>
                      <a:pt x="42" y="0"/>
                    </a:lnTo>
                    <a:lnTo>
                      <a:pt x="8" y="0"/>
                    </a:lnTo>
                    <a:lnTo>
                      <a:pt x="17"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86" name="Freeform 726"/>
              <p:cNvSpPr>
                <a:spLocks/>
              </p:cNvSpPr>
              <p:nvPr/>
            </p:nvSpPr>
            <p:spPr bwMode="auto">
              <a:xfrm>
                <a:off x="1427" y="1808"/>
                <a:ext cx="8" cy="97"/>
              </a:xfrm>
              <a:custGeom>
                <a:avLst/>
                <a:gdLst>
                  <a:gd name="T0" fmla="*/ 8 w 17"/>
                  <a:gd name="T1" fmla="*/ 0 h 194"/>
                  <a:gd name="T2" fmla="*/ 0 w 17"/>
                  <a:gd name="T3" fmla="*/ 8 h 194"/>
                  <a:gd name="T4" fmla="*/ 0 w 17"/>
                  <a:gd name="T5" fmla="*/ 194 h 194"/>
                  <a:gd name="T6" fmla="*/ 17 w 17"/>
                  <a:gd name="T7" fmla="*/ 194 h 194"/>
                  <a:gd name="T8" fmla="*/ 17 w 17"/>
                  <a:gd name="T9" fmla="*/ 8 h 194"/>
                  <a:gd name="T10" fmla="*/ 8 w 17"/>
                  <a:gd name="T11" fmla="*/ 15 h 194"/>
                  <a:gd name="T12" fmla="*/ 8 w 17"/>
                  <a:gd name="T13" fmla="*/ 0 h 194"/>
                  <a:gd name="T14" fmla="*/ 0 w 17"/>
                  <a:gd name="T15" fmla="*/ 0 h 194"/>
                  <a:gd name="T16" fmla="*/ 0 w 17"/>
                  <a:gd name="T17" fmla="*/ 8 h 194"/>
                  <a:gd name="T18" fmla="*/ 8 w 17"/>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94">
                    <a:moveTo>
                      <a:pt x="8" y="0"/>
                    </a:moveTo>
                    <a:lnTo>
                      <a:pt x="0" y="8"/>
                    </a:lnTo>
                    <a:lnTo>
                      <a:pt x="0" y="194"/>
                    </a:lnTo>
                    <a:lnTo>
                      <a:pt x="17" y="194"/>
                    </a:lnTo>
                    <a:lnTo>
                      <a:pt x="17"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87" name="Rectangle 727"/>
              <p:cNvSpPr>
                <a:spLocks noChangeArrowheads="1"/>
              </p:cNvSpPr>
              <p:nvPr/>
            </p:nvSpPr>
            <p:spPr bwMode="auto">
              <a:xfrm>
                <a:off x="1402"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88" name="Freeform 728"/>
              <p:cNvSpPr>
                <a:spLocks/>
              </p:cNvSpPr>
              <p:nvPr/>
            </p:nvSpPr>
            <p:spPr bwMode="auto">
              <a:xfrm>
                <a:off x="1402" y="1808"/>
                <a:ext cx="21" cy="8"/>
              </a:xfrm>
              <a:custGeom>
                <a:avLst/>
                <a:gdLst>
                  <a:gd name="T0" fmla="*/ 41 w 41"/>
                  <a:gd name="T1" fmla="*/ 8 h 15"/>
                  <a:gd name="T2" fmla="*/ 33 w 41"/>
                  <a:gd name="T3" fmla="*/ 0 h 15"/>
                  <a:gd name="T4" fmla="*/ 0 w 41"/>
                  <a:gd name="T5" fmla="*/ 0 h 15"/>
                  <a:gd name="T6" fmla="*/ 0 w 41"/>
                  <a:gd name="T7" fmla="*/ 15 h 15"/>
                  <a:gd name="T8" fmla="*/ 33 w 41"/>
                  <a:gd name="T9" fmla="*/ 15 h 15"/>
                  <a:gd name="T10" fmla="*/ 26 w 41"/>
                  <a:gd name="T11" fmla="*/ 8 h 15"/>
                  <a:gd name="T12" fmla="*/ 41 w 41"/>
                  <a:gd name="T13" fmla="*/ 8 h 15"/>
                  <a:gd name="T14" fmla="*/ 41 w 41"/>
                  <a:gd name="T15" fmla="*/ 0 h 15"/>
                  <a:gd name="T16" fmla="*/ 33 w 41"/>
                  <a:gd name="T17" fmla="*/ 0 h 15"/>
                  <a:gd name="T18" fmla="*/ 41 w 41"/>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8"/>
                    </a:moveTo>
                    <a:lnTo>
                      <a:pt x="33" y="0"/>
                    </a:lnTo>
                    <a:lnTo>
                      <a:pt x="0" y="0"/>
                    </a:lnTo>
                    <a:lnTo>
                      <a:pt x="0" y="15"/>
                    </a:lnTo>
                    <a:lnTo>
                      <a:pt x="33" y="15"/>
                    </a:lnTo>
                    <a:lnTo>
                      <a:pt x="26" y="8"/>
                    </a:lnTo>
                    <a:lnTo>
                      <a:pt x="41" y="8"/>
                    </a:lnTo>
                    <a:lnTo>
                      <a:pt x="41" y="0"/>
                    </a:lnTo>
                    <a:lnTo>
                      <a:pt x="33" y="0"/>
                    </a:lnTo>
                    <a:lnTo>
                      <a:pt x="4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89" name="Freeform 729"/>
              <p:cNvSpPr>
                <a:spLocks/>
              </p:cNvSpPr>
              <p:nvPr/>
            </p:nvSpPr>
            <p:spPr bwMode="auto">
              <a:xfrm>
                <a:off x="1416" y="1812"/>
                <a:ext cx="7" cy="97"/>
              </a:xfrm>
              <a:custGeom>
                <a:avLst/>
                <a:gdLst>
                  <a:gd name="T0" fmla="*/ 7 w 15"/>
                  <a:gd name="T1" fmla="*/ 194 h 194"/>
                  <a:gd name="T2" fmla="*/ 15 w 15"/>
                  <a:gd name="T3" fmla="*/ 186 h 194"/>
                  <a:gd name="T4" fmla="*/ 15 w 15"/>
                  <a:gd name="T5" fmla="*/ 0 h 194"/>
                  <a:gd name="T6" fmla="*/ 0 w 15"/>
                  <a:gd name="T7" fmla="*/ 0 h 194"/>
                  <a:gd name="T8" fmla="*/ 0 w 15"/>
                  <a:gd name="T9" fmla="*/ 186 h 194"/>
                  <a:gd name="T10" fmla="*/ 7 w 15"/>
                  <a:gd name="T11" fmla="*/ 179 h 194"/>
                  <a:gd name="T12" fmla="*/ 7 w 15"/>
                  <a:gd name="T13" fmla="*/ 194 h 194"/>
                  <a:gd name="T14" fmla="*/ 15 w 15"/>
                  <a:gd name="T15" fmla="*/ 194 h 194"/>
                  <a:gd name="T16" fmla="*/ 15 w 15"/>
                  <a:gd name="T17" fmla="*/ 186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6"/>
                    </a:lnTo>
                    <a:lnTo>
                      <a:pt x="15" y="0"/>
                    </a:lnTo>
                    <a:lnTo>
                      <a:pt x="0" y="0"/>
                    </a:lnTo>
                    <a:lnTo>
                      <a:pt x="0" y="186"/>
                    </a:lnTo>
                    <a:lnTo>
                      <a:pt x="7" y="179"/>
                    </a:lnTo>
                    <a:lnTo>
                      <a:pt x="7" y="194"/>
                    </a:lnTo>
                    <a:lnTo>
                      <a:pt x="15" y="194"/>
                    </a:lnTo>
                    <a:lnTo>
                      <a:pt x="15" y="186"/>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90" name="Freeform 730"/>
              <p:cNvSpPr>
                <a:spLocks/>
              </p:cNvSpPr>
              <p:nvPr/>
            </p:nvSpPr>
            <p:spPr bwMode="auto">
              <a:xfrm>
                <a:off x="1399" y="1901"/>
                <a:ext cx="20" cy="8"/>
              </a:xfrm>
              <a:custGeom>
                <a:avLst/>
                <a:gdLst>
                  <a:gd name="T0" fmla="*/ 0 w 40"/>
                  <a:gd name="T1" fmla="*/ 7 h 15"/>
                  <a:gd name="T2" fmla="*/ 7 w 40"/>
                  <a:gd name="T3" fmla="*/ 15 h 15"/>
                  <a:gd name="T4" fmla="*/ 40 w 40"/>
                  <a:gd name="T5" fmla="*/ 15 h 15"/>
                  <a:gd name="T6" fmla="*/ 40 w 40"/>
                  <a:gd name="T7" fmla="*/ 0 h 15"/>
                  <a:gd name="T8" fmla="*/ 7 w 40"/>
                  <a:gd name="T9" fmla="*/ 0 h 15"/>
                  <a:gd name="T10" fmla="*/ 15 w 40"/>
                  <a:gd name="T11" fmla="*/ 7 h 15"/>
                  <a:gd name="T12" fmla="*/ 0 w 40"/>
                  <a:gd name="T13" fmla="*/ 7 h 15"/>
                  <a:gd name="T14" fmla="*/ 0 w 40"/>
                  <a:gd name="T15" fmla="*/ 15 h 15"/>
                  <a:gd name="T16" fmla="*/ 7 w 40"/>
                  <a:gd name="T17" fmla="*/ 15 h 15"/>
                  <a:gd name="T18" fmla="*/ 0 w 40"/>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0" y="7"/>
                    </a:moveTo>
                    <a:lnTo>
                      <a:pt x="7" y="15"/>
                    </a:lnTo>
                    <a:lnTo>
                      <a:pt x="40" y="15"/>
                    </a:lnTo>
                    <a:lnTo>
                      <a:pt x="40"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91" name="Freeform 731"/>
              <p:cNvSpPr>
                <a:spLocks/>
              </p:cNvSpPr>
              <p:nvPr/>
            </p:nvSpPr>
            <p:spPr bwMode="auto">
              <a:xfrm>
                <a:off x="1399" y="1808"/>
                <a:ext cx="7" cy="97"/>
              </a:xfrm>
              <a:custGeom>
                <a:avLst/>
                <a:gdLst>
                  <a:gd name="T0" fmla="*/ 7 w 15"/>
                  <a:gd name="T1" fmla="*/ 0 h 194"/>
                  <a:gd name="T2" fmla="*/ 0 w 15"/>
                  <a:gd name="T3" fmla="*/ 8 h 194"/>
                  <a:gd name="T4" fmla="*/ 0 w 15"/>
                  <a:gd name="T5" fmla="*/ 194 h 194"/>
                  <a:gd name="T6" fmla="*/ 15 w 15"/>
                  <a:gd name="T7" fmla="*/ 194 h 194"/>
                  <a:gd name="T8" fmla="*/ 15 w 15"/>
                  <a:gd name="T9" fmla="*/ 8 h 194"/>
                  <a:gd name="T10" fmla="*/ 7 w 15"/>
                  <a:gd name="T11" fmla="*/ 15 h 194"/>
                  <a:gd name="T12" fmla="*/ 7 w 15"/>
                  <a:gd name="T13" fmla="*/ 0 h 194"/>
                  <a:gd name="T14" fmla="*/ 0 w 15"/>
                  <a:gd name="T15" fmla="*/ 0 h 194"/>
                  <a:gd name="T16" fmla="*/ 0 w 15"/>
                  <a:gd name="T17" fmla="*/ 8 h 194"/>
                  <a:gd name="T18" fmla="*/ 7 w 15"/>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0"/>
                    </a:moveTo>
                    <a:lnTo>
                      <a:pt x="0" y="8"/>
                    </a:lnTo>
                    <a:lnTo>
                      <a:pt x="0" y="194"/>
                    </a:lnTo>
                    <a:lnTo>
                      <a:pt x="15" y="194"/>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92" name="Rectangle 732"/>
              <p:cNvSpPr>
                <a:spLocks noChangeArrowheads="1"/>
              </p:cNvSpPr>
              <p:nvPr/>
            </p:nvSpPr>
            <p:spPr bwMode="auto">
              <a:xfrm>
                <a:off x="1374"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93" name="Freeform 733"/>
              <p:cNvSpPr>
                <a:spLocks/>
              </p:cNvSpPr>
              <p:nvPr/>
            </p:nvSpPr>
            <p:spPr bwMode="auto">
              <a:xfrm>
                <a:off x="1374" y="1808"/>
                <a:ext cx="21" cy="8"/>
              </a:xfrm>
              <a:custGeom>
                <a:avLst/>
                <a:gdLst>
                  <a:gd name="T0" fmla="*/ 43 w 43"/>
                  <a:gd name="T1" fmla="*/ 8 h 15"/>
                  <a:gd name="T2" fmla="*/ 36 w 43"/>
                  <a:gd name="T3" fmla="*/ 0 h 15"/>
                  <a:gd name="T4" fmla="*/ 0 w 43"/>
                  <a:gd name="T5" fmla="*/ 0 h 15"/>
                  <a:gd name="T6" fmla="*/ 0 w 43"/>
                  <a:gd name="T7" fmla="*/ 15 h 15"/>
                  <a:gd name="T8" fmla="*/ 36 w 43"/>
                  <a:gd name="T9" fmla="*/ 15 h 15"/>
                  <a:gd name="T10" fmla="*/ 28 w 43"/>
                  <a:gd name="T11" fmla="*/ 8 h 15"/>
                  <a:gd name="T12" fmla="*/ 43 w 43"/>
                  <a:gd name="T13" fmla="*/ 8 h 15"/>
                  <a:gd name="T14" fmla="*/ 43 w 43"/>
                  <a:gd name="T15" fmla="*/ 0 h 15"/>
                  <a:gd name="T16" fmla="*/ 36 w 43"/>
                  <a:gd name="T17" fmla="*/ 0 h 15"/>
                  <a:gd name="T18" fmla="*/ 43 w 43"/>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5">
                    <a:moveTo>
                      <a:pt x="43" y="8"/>
                    </a:moveTo>
                    <a:lnTo>
                      <a:pt x="36" y="0"/>
                    </a:lnTo>
                    <a:lnTo>
                      <a:pt x="0" y="0"/>
                    </a:lnTo>
                    <a:lnTo>
                      <a:pt x="0" y="15"/>
                    </a:lnTo>
                    <a:lnTo>
                      <a:pt x="36" y="15"/>
                    </a:lnTo>
                    <a:lnTo>
                      <a:pt x="28" y="8"/>
                    </a:lnTo>
                    <a:lnTo>
                      <a:pt x="43" y="8"/>
                    </a:lnTo>
                    <a:lnTo>
                      <a:pt x="43" y="0"/>
                    </a:lnTo>
                    <a:lnTo>
                      <a:pt x="36" y="0"/>
                    </a:lnTo>
                    <a:lnTo>
                      <a:pt x="4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94" name="Freeform 734"/>
              <p:cNvSpPr>
                <a:spLocks/>
              </p:cNvSpPr>
              <p:nvPr/>
            </p:nvSpPr>
            <p:spPr bwMode="auto">
              <a:xfrm>
                <a:off x="1387" y="1812"/>
                <a:ext cx="8" cy="97"/>
              </a:xfrm>
              <a:custGeom>
                <a:avLst/>
                <a:gdLst>
                  <a:gd name="T0" fmla="*/ 8 w 15"/>
                  <a:gd name="T1" fmla="*/ 194 h 194"/>
                  <a:gd name="T2" fmla="*/ 15 w 15"/>
                  <a:gd name="T3" fmla="*/ 186 h 194"/>
                  <a:gd name="T4" fmla="*/ 15 w 15"/>
                  <a:gd name="T5" fmla="*/ 0 h 194"/>
                  <a:gd name="T6" fmla="*/ 0 w 15"/>
                  <a:gd name="T7" fmla="*/ 0 h 194"/>
                  <a:gd name="T8" fmla="*/ 0 w 15"/>
                  <a:gd name="T9" fmla="*/ 186 h 194"/>
                  <a:gd name="T10" fmla="*/ 8 w 15"/>
                  <a:gd name="T11" fmla="*/ 179 h 194"/>
                  <a:gd name="T12" fmla="*/ 8 w 15"/>
                  <a:gd name="T13" fmla="*/ 194 h 194"/>
                  <a:gd name="T14" fmla="*/ 15 w 15"/>
                  <a:gd name="T15" fmla="*/ 194 h 194"/>
                  <a:gd name="T16" fmla="*/ 15 w 15"/>
                  <a:gd name="T17" fmla="*/ 186 h 194"/>
                  <a:gd name="T18" fmla="*/ 8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194"/>
                    </a:moveTo>
                    <a:lnTo>
                      <a:pt x="15" y="186"/>
                    </a:lnTo>
                    <a:lnTo>
                      <a:pt x="15" y="0"/>
                    </a:lnTo>
                    <a:lnTo>
                      <a:pt x="0" y="0"/>
                    </a:lnTo>
                    <a:lnTo>
                      <a:pt x="0" y="186"/>
                    </a:lnTo>
                    <a:lnTo>
                      <a:pt x="8" y="179"/>
                    </a:lnTo>
                    <a:lnTo>
                      <a:pt x="8" y="194"/>
                    </a:lnTo>
                    <a:lnTo>
                      <a:pt x="15" y="194"/>
                    </a:lnTo>
                    <a:lnTo>
                      <a:pt x="15" y="186"/>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95" name="Freeform 735"/>
              <p:cNvSpPr>
                <a:spLocks/>
              </p:cNvSpPr>
              <p:nvPr/>
            </p:nvSpPr>
            <p:spPr bwMode="auto">
              <a:xfrm>
                <a:off x="1370" y="1901"/>
                <a:ext cx="21" cy="8"/>
              </a:xfrm>
              <a:custGeom>
                <a:avLst/>
                <a:gdLst>
                  <a:gd name="T0" fmla="*/ 0 w 43"/>
                  <a:gd name="T1" fmla="*/ 7 h 15"/>
                  <a:gd name="T2" fmla="*/ 7 w 43"/>
                  <a:gd name="T3" fmla="*/ 15 h 15"/>
                  <a:gd name="T4" fmla="*/ 43 w 43"/>
                  <a:gd name="T5" fmla="*/ 15 h 15"/>
                  <a:gd name="T6" fmla="*/ 43 w 43"/>
                  <a:gd name="T7" fmla="*/ 0 h 15"/>
                  <a:gd name="T8" fmla="*/ 7 w 43"/>
                  <a:gd name="T9" fmla="*/ 0 h 15"/>
                  <a:gd name="T10" fmla="*/ 15 w 43"/>
                  <a:gd name="T11" fmla="*/ 7 h 15"/>
                  <a:gd name="T12" fmla="*/ 0 w 43"/>
                  <a:gd name="T13" fmla="*/ 7 h 15"/>
                  <a:gd name="T14" fmla="*/ 0 w 43"/>
                  <a:gd name="T15" fmla="*/ 15 h 15"/>
                  <a:gd name="T16" fmla="*/ 7 w 43"/>
                  <a:gd name="T17" fmla="*/ 15 h 15"/>
                  <a:gd name="T18" fmla="*/ 0 w 43"/>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5">
                    <a:moveTo>
                      <a:pt x="0" y="7"/>
                    </a:moveTo>
                    <a:lnTo>
                      <a:pt x="7" y="15"/>
                    </a:lnTo>
                    <a:lnTo>
                      <a:pt x="43" y="15"/>
                    </a:lnTo>
                    <a:lnTo>
                      <a:pt x="43"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96" name="Freeform 736"/>
              <p:cNvSpPr>
                <a:spLocks/>
              </p:cNvSpPr>
              <p:nvPr/>
            </p:nvSpPr>
            <p:spPr bwMode="auto">
              <a:xfrm>
                <a:off x="1370" y="1808"/>
                <a:ext cx="8" cy="97"/>
              </a:xfrm>
              <a:custGeom>
                <a:avLst/>
                <a:gdLst>
                  <a:gd name="T0" fmla="*/ 7 w 15"/>
                  <a:gd name="T1" fmla="*/ 0 h 194"/>
                  <a:gd name="T2" fmla="*/ 0 w 15"/>
                  <a:gd name="T3" fmla="*/ 8 h 194"/>
                  <a:gd name="T4" fmla="*/ 0 w 15"/>
                  <a:gd name="T5" fmla="*/ 194 h 194"/>
                  <a:gd name="T6" fmla="*/ 15 w 15"/>
                  <a:gd name="T7" fmla="*/ 194 h 194"/>
                  <a:gd name="T8" fmla="*/ 15 w 15"/>
                  <a:gd name="T9" fmla="*/ 8 h 194"/>
                  <a:gd name="T10" fmla="*/ 7 w 15"/>
                  <a:gd name="T11" fmla="*/ 15 h 194"/>
                  <a:gd name="T12" fmla="*/ 7 w 15"/>
                  <a:gd name="T13" fmla="*/ 0 h 194"/>
                  <a:gd name="T14" fmla="*/ 0 w 15"/>
                  <a:gd name="T15" fmla="*/ 0 h 194"/>
                  <a:gd name="T16" fmla="*/ 0 w 15"/>
                  <a:gd name="T17" fmla="*/ 8 h 194"/>
                  <a:gd name="T18" fmla="*/ 7 w 15"/>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0"/>
                    </a:moveTo>
                    <a:lnTo>
                      <a:pt x="0" y="8"/>
                    </a:lnTo>
                    <a:lnTo>
                      <a:pt x="0" y="194"/>
                    </a:lnTo>
                    <a:lnTo>
                      <a:pt x="15" y="194"/>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97" name="Rectangle 737"/>
              <p:cNvSpPr>
                <a:spLocks noChangeArrowheads="1"/>
              </p:cNvSpPr>
              <p:nvPr/>
            </p:nvSpPr>
            <p:spPr bwMode="auto">
              <a:xfrm>
                <a:off x="1346"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698" name="Freeform 738"/>
              <p:cNvSpPr>
                <a:spLocks/>
              </p:cNvSpPr>
              <p:nvPr/>
            </p:nvSpPr>
            <p:spPr bwMode="auto">
              <a:xfrm>
                <a:off x="1346" y="1808"/>
                <a:ext cx="20" cy="8"/>
              </a:xfrm>
              <a:custGeom>
                <a:avLst/>
                <a:gdLst>
                  <a:gd name="T0" fmla="*/ 40 w 40"/>
                  <a:gd name="T1" fmla="*/ 8 h 15"/>
                  <a:gd name="T2" fmla="*/ 33 w 40"/>
                  <a:gd name="T3" fmla="*/ 0 h 15"/>
                  <a:gd name="T4" fmla="*/ 0 w 40"/>
                  <a:gd name="T5" fmla="*/ 0 h 15"/>
                  <a:gd name="T6" fmla="*/ 0 w 40"/>
                  <a:gd name="T7" fmla="*/ 15 h 15"/>
                  <a:gd name="T8" fmla="*/ 33 w 40"/>
                  <a:gd name="T9" fmla="*/ 15 h 15"/>
                  <a:gd name="T10" fmla="*/ 25 w 40"/>
                  <a:gd name="T11" fmla="*/ 8 h 15"/>
                  <a:gd name="T12" fmla="*/ 40 w 40"/>
                  <a:gd name="T13" fmla="*/ 8 h 15"/>
                  <a:gd name="T14" fmla="*/ 40 w 40"/>
                  <a:gd name="T15" fmla="*/ 0 h 15"/>
                  <a:gd name="T16" fmla="*/ 33 w 40"/>
                  <a:gd name="T17" fmla="*/ 0 h 15"/>
                  <a:gd name="T18" fmla="*/ 40 w 4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40" y="8"/>
                    </a:moveTo>
                    <a:lnTo>
                      <a:pt x="33" y="0"/>
                    </a:lnTo>
                    <a:lnTo>
                      <a:pt x="0" y="0"/>
                    </a:lnTo>
                    <a:lnTo>
                      <a:pt x="0" y="15"/>
                    </a:lnTo>
                    <a:lnTo>
                      <a:pt x="33" y="15"/>
                    </a:lnTo>
                    <a:lnTo>
                      <a:pt x="25" y="8"/>
                    </a:lnTo>
                    <a:lnTo>
                      <a:pt x="40" y="8"/>
                    </a:lnTo>
                    <a:lnTo>
                      <a:pt x="40" y="0"/>
                    </a:lnTo>
                    <a:lnTo>
                      <a:pt x="33" y="0"/>
                    </a:lnTo>
                    <a:lnTo>
                      <a:pt x="4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699" name="Freeform 739"/>
              <p:cNvSpPr>
                <a:spLocks/>
              </p:cNvSpPr>
              <p:nvPr/>
            </p:nvSpPr>
            <p:spPr bwMode="auto">
              <a:xfrm>
                <a:off x="1359" y="1812"/>
                <a:ext cx="7" cy="97"/>
              </a:xfrm>
              <a:custGeom>
                <a:avLst/>
                <a:gdLst>
                  <a:gd name="T0" fmla="*/ 8 w 15"/>
                  <a:gd name="T1" fmla="*/ 194 h 194"/>
                  <a:gd name="T2" fmla="*/ 15 w 15"/>
                  <a:gd name="T3" fmla="*/ 186 h 194"/>
                  <a:gd name="T4" fmla="*/ 15 w 15"/>
                  <a:gd name="T5" fmla="*/ 0 h 194"/>
                  <a:gd name="T6" fmla="*/ 0 w 15"/>
                  <a:gd name="T7" fmla="*/ 0 h 194"/>
                  <a:gd name="T8" fmla="*/ 0 w 15"/>
                  <a:gd name="T9" fmla="*/ 186 h 194"/>
                  <a:gd name="T10" fmla="*/ 8 w 15"/>
                  <a:gd name="T11" fmla="*/ 179 h 194"/>
                  <a:gd name="T12" fmla="*/ 8 w 15"/>
                  <a:gd name="T13" fmla="*/ 194 h 194"/>
                  <a:gd name="T14" fmla="*/ 15 w 15"/>
                  <a:gd name="T15" fmla="*/ 194 h 194"/>
                  <a:gd name="T16" fmla="*/ 15 w 15"/>
                  <a:gd name="T17" fmla="*/ 186 h 194"/>
                  <a:gd name="T18" fmla="*/ 8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194"/>
                    </a:moveTo>
                    <a:lnTo>
                      <a:pt x="15" y="186"/>
                    </a:lnTo>
                    <a:lnTo>
                      <a:pt x="15" y="0"/>
                    </a:lnTo>
                    <a:lnTo>
                      <a:pt x="0" y="0"/>
                    </a:lnTo>
                    <a:lnTo>
                      <a:pt x="0" y="186"/>
                    </a:lnTo>
                    <a:lnTo>
                      <a:pt x="8" y="179"/>
                    </a:lnTo>
                    <a:lnTo>
                      <a:pt x="8" y="194"/>
                    </a:lnTo>
                    <a:lnTo>
                      <a:pt x="15" y="194"/>
                    </a:lnTo>
                    <a:lnTo>
                      <a:pt x="15" y="186"/>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00" name="Freeform 740"/>
              <p:cNvSpPr>
                <a:spLocks/>
              </p:cNvSpPr>
              <p:nvPr/>
            </p:nvSpPr>
            <p:spPr bwMode="auto">
              <a:xfrm>
                <a:off x="1342" y="1901"/>
                <a:ext cx="21" cy="8"/>
              </a:xfrm>
              <a:custGeom>
                <a:avLst/>
                <a:gdLst>
                  <a:gd name="T0" fmla="*/ 0 w 41"/>
                  <a:gd name="T1" fmla="*/ 7 h 15"/>
                  <a:gd name="T2" fmla="*/ 8 w 41"/>
                  <a:gd name="T3" fmla="*/ 15 h 15"/>
                  <a:gd name="T4" fmla="*/ 41 w 41"/>
                  <a:gd name="T5" fmla="*/ 15 h 15"/>
                  <a:gd name="T6" fmla="*/ 41 w 41"/>
                  <a:gd name="T7" fmla="*/ 0 h 15"/>
                  <a:gd name="T8" fmla="*/ 8 w 41"/>
                  <a:gd name="T9" fmla="*/ 0 h 15"/>
                  <a:gd name="T10" fmla="*/ 15 w 41"/>
                  <a:gd name="T11" fmla="*/ 7 h 15"/>
                  <a:gd name="T12" fmla="*/ 0 w 41"/>
                  <a:gd name="T13" fmla="*/ 7 h 15"/>
                  <a:gd name="T14" fmla="*/ 0 w 41"/>
                  <a:gd name="T15" fmla="*/ 15 h 15"/>
                  <a:gd name="T16" fmla="*/ 8 w 41"/>
                  <a:gd name="T17" fmla="*/ 15 h 15"/>
                  <a:gd name="T18" fmla="*/ 0 w 41"/>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0" y="7"/>
                    </a:moveTo>
                    <a:lnTo>
                      <a:pt x="8" y="15"/>
                    </a:lnTo>
                    <a:lnTo>
                      <a:pt x="41" y="15"/>
                    </a:lnTo>
                    <a:lnTo>
                      <a:pt x="41"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01" name="Freeform 741"/>
              <p:cNvSpPr>
                <a:spLocks/>
              </p:cNvSpPr>
              <p:nvPr/>
            </p:nvSpPr>
            <p:spPr bwMode="auto">
              <a:xfrm>
                <a:off x="1342" y="1808"/>
                <a:ext cx="7" cy="97"/>
              </a:xfrm>
              <a:custGeom>
                <a:avLst/>
                <a:gdLst>
                  <a:gd name="T0" fmla="*/ 8 w 15"/>
                  <a:gd name="T1" fmla="*/ 0 h 194"/>
                  <a:gd name="T2" fmla="*/ 0 w 15"/>
                  <a:gd name="T3" fmla="*/ 8 h 194"/>
                  <a:gd name="T4" fmla="*/ 0 w 15"/>
                  <a:gd name="T5" fmla="*/ 194 h 194"/>
                  <a:gd name="T6" fmla="*/ 15 w 15"/>
                  <a:gd name="T7" fmla="*/ 194 h 194"/>
                  <a:gd name="T8" fmla="*/ 15 w 15"/>
                  <a:gd name="T9" fmla="*/ 8 h 194"/>
                  <a:gd name="T10" fmla="*/ 8 w 15"/>
                  <a:gd name="T11" fmla="*/ 15 h 194"/>
                  <a:gd name="T12" fmla="*/ 8 w 15"/>
                  <a:gd name="T13" fmla="*/ 0 h 194"/>
                  <a:gd name="T14" fmla="*/ 0 w 15"/>
                  <a:gd name="T15" fmla="*/ 0 h 194"/>
                  <a:gd name="T16" fmla="*/ 0 w 15"/>
                  <a:gd name="T17" fmla="*/ 8 h 194"/>
                  <a:gd name="T18" fmla="*/ 8 w 15"/>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0"/>
                    </a:moveTo>
                    <a:lnTo>
                      <a:pt x="0" y="8"/>
                    </a:lnTo>
                    <a:lnTo>
                      <a:pt x="0" y="194"/>
                    </a:lnTo>
                    <a:lnTo>
                      <a:pt x="15" y="194"/>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02" name="Rectangle 742"/>
              <p:cNvSpPr>
                <a:spLocks noChangeArrowheads="1"/>
              </p:cNvSpPr>
              <p:nvPr/>
            </p:nvSpPr>
            <p:spPr bwMode="auto">
              <a:xfrm>
                <a:off x="1317"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703" name="Freeform 743"/>
              <p:cNvSpPr>
                <a:spLocks/>
              </p:cNvSpPr>
              <p:nvPr/>
            </p:nvSpPr>
            <p:spPr bwMode="auto">
              <a:xfrm>
                <a:off x="1317" y="1808"/>
                <a:ext cx="21" cy="8"/>
              </a:xfrm>
              <a:custGeom>
                <a:avLst/>
                <a:gdLst>
                  <a:gd name="T0" fmla="*/ 42 w 42"/>
                  <a:gd name="T1" fmla="*/ 8 h 15"/>
                  <a:gd name="T2" fmla="*/ 34 w 42"/>
                  <a:gd name="T3" fmla="*/ 0 h 15"/>
                  <a:gd name="T4" fmla="*/ 0 w 42"/>
                  <a:gd name="T5" fmla="*/ 0 h 15"/>
                  <a:gd name="T6" fmla="*/ 0 w 42"/>
                  <a:gd name="T7" fmla="*/ 15 h 15"/>
                  <a:gd name="T8" fmla="*/ 34 w 42"/>
                  <a:gd name="T9" fmla="*/ 15 h 15"/>
                  <a:gd name="T10" fmla="*/ 26 w 42"/>
                  <a:gd name="T11" fmla="*/ 8 h 15"/>
                  <a:gd name="T12" fmla="*/ 42 w 42"/>
                  <a:gd name="T13" fmla="*/ 8 h 15"/>
                  <a:gd name="T14" fmla="*/ 42 w 42"/>
                  <a:gd name="T15" fmla="*/ 0 h 15"/>
                  <a:gd name="T16" fmla="*/ 34 w 42"/>
                  <a:gd name="T17" fmla="*/ 0 h 15"/>
                  <a:gd name="T18" fmla="*/ 42 w 4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8"/>
                    </a:moveTo>
                    <a:lnTo>
                      <a:pt x="34" y="0"/>
                    </a:lnTo>
                    <a:lnTo>
                      <a:pt x="0" y="0"/>
                    </a:lnTo>
                    <a:lnTo>
                      <a:pt x="0" y="15"/>
                    </a:lnTo>
                    <a:lnTo>
                      <a:pt x="34" y="15"/>
                    </a:lnTo>
                    <a:lnTo>
                      <a:pt x="26" y="8"/>
                    </a:lnTo>
                    <a:lnTo>
                      <a:pt x="42" y="8"/>
                    </a:lnTo>
                    <a:lnTo>
                      <a:pt x="42" y="0"/>
                    </a:lnTo>
                    <a:lnTo>
                      <a:pt x="34" y="0"/>
                    </a:lnTo>
                    <a:lnTo>
                      <a:pt x="4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04" name="Freeform 744"/>
              <p:cNvSpPr>
                <a:spLocks/>
              </p:cNvSpPr>
              <p:nvPr/>
            </p:nvSpPr>
            <p:spPr bwMode="auto">
              <a:xfrm>
                <a:off x="1330" y="1812"/>
                <a:ext cx="8" cy="97"/>
              </a:xfrm>
              <a:custGeom>
                <a:avLst/>
                <a:gdLst>
                  <a:gd name="T0" fmla="*/ 8 w 16"/>
                  <a:gd name="T1" fmla="*/ 194 h 194"/>
                  <a:gd name="T2" fmla="*/ 16 w 16"/>
                  <a:gd name="T3" fmla="*/ 186 h 194"/>
                  <a:gd name="T4" fmla="*/ 16 w 16"/>
                  <a:gd name="T5" fmla="*/ 0 h 194"/>
                  <a:gd name="T6" fmla="*/ 0 w 16"/>
                  <a:gd name="T7" fmla="*/ 0 h 194"/>
                  <a:gd name="T8" fmla="*/ 0 w 16"/>
                  <a:gd name="T9" fmla="*/ 186 h 194"/>
                  <a:gd name="T10" fmla="*/ 8 w 16"/>
                  <a:gd name="T11" fmla="*/ 179 h 194"/>
                  <a:gd name="T12" fmla="*/ 8 w 16"/>
                  <a:gd name="T13" fmla="*/ 194 h 194"/>
                  <a:gd name="T14" fmla="*/ 16 w 16"/>
                  <a:gd name="T15" fmla="*/ 194 h 194"/>
                  <a:gd name="T16" fmla="*/ 16 w 16"/>
                  <a:gd name="T17" fmla="*/ 186 h 194"/>
                  <a:gd name="T18" fmla="*/ 8 w 16"/>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94">
                    <a:moveTo>
                      <a:pt x="8" y="194"/>
                    </a:moveTo>
                    <a:lnTo>
                      <a:pt x="16" y="186"/>
                    </a:lnTo>
                    <a:lnTo>
                      <a:pt x="16" y="0"/>
                    </a:lnTo>
                    <a:lnTo>
                      <a:pt x="0" y="0"/>
                    </a:lnTo>
                    <a:lnTo>
                      <a:pt x="0" y="186"/>
                    </a:lnTo>
                    <a:lnTo>
                      <a:pt x="8" y="179"/>
                    </a:lnTo>
                    <a:lnTo>
                      <a:pt x="8" y="194"/>
                    </a:lnTo>
                    <a:lnTo>
                      <a:pt x="16" y="194"/>
                    </a:lnTo>
                    <a:lnTo>
                      <a:pt x="16" y="186"/>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05" name="Freeform 745"/>
              <p:cNvSpPr>
                <a:spLocks/>
              </p:cNvSpPr>
              <p:nvPr/>
            </p:nvSpPr>
            <p:spPr bwMode="auto">
              <a:xfrm>
                <a:off x="1313" y="1901"/>
                <a:ext cx="21" cy="8"/>
              </a:xfrm>
              <a:custGeom>
                <a:avLst/>
                <a:gdLst>
                  <a:gd name="T0" fmla="*/ 0 w 42"/>
                  <a:gd name="T1" fmla="*/ 7 h 15"/>
                  <a:gd name="T2" fmla="*/ 8 w 42"/>
                  <a:gd name="T3" fmla="*/ 15 h 15"/>
                  <a:gd name="T4" fmla="*/ 42 w 42"/>
                  <a:gd name="T5" fmla="*/ 15 h 15"/>
                  <a:gd name="T6" fmla="*/ 42 w 42"/>
                  <a:gd name="T7" fmla="*/ 0 h 15"/>
                  <a:gd name="T8" fmla="*/ 8 w 42"/>
                  <a:gd name="T9" fmla="*/ 0 h 15"/>
                  <a:gd name="T10" fmla="*/ 15 w 42"/>
                  <a:gd name="T11" fmla="*/ 7 h 15"/>
                  <a:gd name="T12" fmla="*/ 0 w 42"/>
                  <a:gd name="T13" fmla="*/ 7 h 15"/>
                  <a:gd name="T14" fmla="*/ 0 w 42"/>
                  <a:gd name="T15" fmla="*/ 15 h 15"/>
                  <a:gd name="T16" fmla="*/ 8 w 42"/>
                  <a:gd name="T17" fmla="*/ 15 h 15"/>
                  <a:gd name="T18" fmla="*/ 0 w 4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0" y="7"/>
                    </a:moveTo>
                    <a:lnTo>
                      <a:pt x="8" y="15"/>
                    </a:lnTo>
                    <a:lnTo>
                      <a:pt x="42" y="15"/>
                    </a:lnTo>
                    <a:lnTo>
                      <a:pt x="42"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06" name="Freeform 746"/>
              <p:cNvSpPr>
                <a:spLocks/>
              </p:cNvSpPr>
              <p:nvPr/>
            </p:nvSpPr>
            <p:spPr bwMode="auto">
              <a:xfrm>
                <a:off x="1313" y="1808"/>
                <a:ext cx="8" cy="97"/>
              </a:xfrm>
              <a:custGeom>
                <a:avLst/>
                <a:gdLst>
                  <a:gd name="T0" fmla="*/ 8 w 15"/>
                  <a:gd name="T1" fmla="*/ 0 h 194"/>
                  <a:gd name="T2" fmla="*/ 0 w 15"/>
                  <a:gd name="T3" fmla="*/ 8 h 194"/>
                  <a:gd name="T4" fmla="*/ 0 w 15"/>
                  <a:gd name="T5" fmla="*/ 194 h 194"/>
                  <a:gd name="T6" fmla="*/ 15 w 15"/>
                  <a:gd name="T7" fmla="*/ 194 h 194"/>
                  <a:gd name="T8" fmla="*/ 15 w 15"/>
                  <a:gd name="T9" fmla="*/ 8 h 194"/>
                  <a:gd name="T10" fmla="*/ 8 w 15"/>
                  <a:gd name="T11" fmla="*/ 15 h 194"/>
                  <a:gd name="T12" fmla="*/ 8 w 15"/>
                  <a:gd name="T13" fmla="*/ 0 h 194"/>
                  <a:gd name="T14" fmla="*/ 0 w 15"/>
                  <a:gd name="T15" fmla="*/ 0 h 194"/>
                  <a:gd name="T16" fmla="*/ 0 w 15"/>
                  <a:gd name="T17" fmla="*/ 8 h 194"/>
                  <a:gd name="T18" fmla="*/ 8 w 15"/>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0"/>
                    </a:moveTo>
                    <a:lnTo>
                      <a:pt x="0" y="8"/>
                    </a:lnTo>
                    <a:lnTo>
                      <a:pt x="0" y="194"/>
                    </a:lnTo>
                    <a:lnTo>
                      <a:pt x="15" y="194"/>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07" name="Rectangle 747"/>
              <p:cNvSpPr>
                <a:spLocks noChangeArrowheads="1"/>
              </p:cNvSpPr>
              <p:nvPr/>
            </p:nvSpPr>
            <p:spPr bwMode="auto">
              <a:xfrm>
                <a:off x="1288"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708" name="Freeform 748"/>
              <p:cNvSpPr>
                <a:spLocks/>
              </p:cNvSpPr>
              <p:nvPr/>
            </p:nvSpPr>
            <p:spPr bwMode="auto">
              <a:xfrm>
                <a:off x="1288" y="1808"/>
                <a:ext cx="21" cy="8"/>
              </a:xfrm>
              <a:custGeom>
                <a:avLst/>
                <a:gdLst>
                  <a:gd name="T0" fmla="*/ 41 w 41"/>
                  <a:gd name="T1" fmla="*/ 8 h 15"/>
                  <a:gd name="T2" fmla="*/ 33 w 41"/>
                  <a:gd name="T3" fmla="*/ 0 h 15"/>
                  <a:gd name="T4" fmla="*/ 0 w 41"/>
                  <a:gd name="T5" fmla="*/ 0 h 15"/>
                  <a:gd name="T6" fmla="*/ 0 w 41"/>
                  <a:gd name="T7" fmla="*/ 15 h 15"/>
                  <a:gd name="T8" fmla="*/ 33 w 41"/>
                  <a:gd name="T9" fmla="*/ 15 h 15"/>
                  <a:gd name="T10" fmla="*/ 26 w 41"/>
                  <a:gd name="T11" fmla="*/ 8 h 15"/>
                  <a:gd name="T12" fmla="*/ 41 w 41"/>
                  <a:gd name="T13" fmla="*/ 8 h 15"/>
                  <a:gd name="T14" fmla="*/ 41 w 41"/>
                  <a:gd name="T15" fmla="*/ 0 h 15"/>
                  <a:gd name="T16" fmla="*/ 33 w 41"/>
                  <a:gd name="T17" fmla="*/ 0 h 15"/>
                  <a:gd name="T18" fmla="*/ 41 w 41"/>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8"/>
                    </a:moveTo>
                    <a:lnTo>
                      <a:pt x="33" y="0"/>
                    </a:lnTo>
                    <a:lnTo>
                      <a:pt x="0" y="0"/>
                    </a:lnTo>
                    <a:lnTo>
                      <a:pt x="0" y="15"/>
                    </a:lnTo>
                    <a:lnTo>
                      <a:pt x="33" y="15"/>
                    </a:lnTo>
                    <a:lnTo>
                      <a:pt x="26" y="8"/>
                    </a:lnTo>
                    <a:lnTo>
                      <a:pt x="41" y="8"/>
                    </a:lnTo>
                    <a:lnTo>
                      <a:pt x="41" y="0"/>
                    </a:lnTo>
                    <a:lnTo>
                      <a:pt x="33" y="0"/>
                    </a:lnTo>
                    <a:lnTo>
                      <a:pt x="4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09" name="Freeform 749"/>
              <p:cNvSpPr>
                <a:spLocks/>
              </p:cNvSpPr>
              <p:nvPr/>
            </p:nvSpPr>
            <p:spPr bwMode="auto">
              <a:xfrm>
                <a:off x="1302" y="1812"/>
                <a:ext cx="7" cy="97"/>
              </a:xfrm>
              <a:custGeom>
                <a:avLst/>
                <a:gdLst>
                  <a:gd name="T0" fmla="*/ 7 w 15"/>
                  <a:gd name="T1" fmla="*/ 194 h 194"/>
                  <a:gd name="T2" fmla="*/ 15 w 15"/>
                  <a:gd name="T3" fmla="*/ 186 h 194"/>
                  <a:gd name="T4" fmla="*/ 15 w 15"/>
                  <a:gd name="T5" fmla="*/ 0 h 194"/>
                  <a:gd name="T6" fmla="*/ 0 w 15"/>
                  <a:gd name="T7" fmla="*/ 0 h 194"/>
                  <a:gd name="T8" fmla="*/ 0 w 15"/>
                  <a:gd name="T9" fmla="*/ 186 h 194"/>
                  <a:gd name="T10" fmla="*/ 7 w 15"/>
                  <a:gd name="T11" fmla="*/ 179 h 194"/>
                  <a:gd name="T12" fmla="*/ 7 w 15"/>
                  <a:gd name="T13" fmla="*/ 194 h 194"/>
                  <a:gd name="T14" fmla="*/ 15 w 15"/>
                  <a:gd name="T15" fmla="*/ 194 h 194"/>
                  <a:gd name="T16" fmla="*/ 15 w 15"/>
                  <a:gd name="T17" fmla="*/ 186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6"/>
                    </a:lnTo>
                    <a:lnTo>
                      <a:pt x="15" y="0"/>
                    </a:lnTo>
                    <a:lnTo>
                      <a:pt x="0" y="0"/>
                    </a:lnTo>
                    <a:lnTo>
                      <a:pt x="0" y="186"/>
                    </a:lnTo>
                    <a:lnTo>
                      <a:pt x="7" y="179"/>
                    </a:lnTo>
                    <a:lnTo>
                      <a:pt x="7" y="194"/>
                    </a:lnTo>
                    <a:lnTo>
                      <a:pt x="15" y="194"/>
                    </a:lnTo>
                    <a:lnTo>
                      <a:pt x="15" y="186"/>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10" name="Freeform 750"/>
              <p:cNvSpPr>
                <a:spLocks/>
              </p:cNvSpPr>
              <p:nvPr/>
            </p:nvSpPr>
            <p:spPr bwMode="auto">
              <a:xfrm>
                <a:off x="1284" y="1901"/>
                <a:ext cx="21" cy="8"/>
              </a:xfrm>
              <a:custGeom>
                <a:avLst/>
                <a:gdLst>
                  <a:gd name="T0" fmla="*/ 0 w 41"/>
                  <a:gd name="T1" fmla="*/ 7 h 15"/>
                  <a:gd name="T2" fmla="*/ 8 w 41"/>
                  <a:gd name="T3" fmla="*/ 15 h 15"/>
                  <a:gd name="T4" fmla="*/ 41 w 41"/>
                  <a:gd name="T5" fmla="*/ 15 h 15"/>
                  <a:gd name="T6" fmla="*/ 41 w 41"/>
                  <a:gd name="T7" fmla="*/ 0 h 15"/>
                  <a:gd name="T8" fmla="*/ 8 w 41"/>
                  <a:gd name="T9" fmla="*/ 0 h 15"/>
                  <a:gd name="T10" fmla="*/ 16 w 41"/>
                  <a:gd name="T11" fmla="*/ 7 h 15"/>
                  <a:gd name="T12" fmla="*/ 0 w 41"/>
                  <a:gd name="T13" fmla="*/ 7 h 15"/>
                  <a:gd name="T14" fmla="*/ 0 w 41"/>
                  <a:gd name="T15" fmla="*/ 15 h 15"/>
                  <a:gd name="T16" fmla="*/ 8 w 41"/>
                  <a:gd name="T17" fmla="*/ 15 h 15"/>
                  <a:gd name="T18" fmla="*/ 0 w 41"/>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0" y="7"/>
                    </a:moveTo>
                    <a:lnTo>
                      <a:pt x="8" y="15"/>
                    </a:lnTo>
                    <a:lnTo>
                      <a:pt x="41" y="15"/>
                    </a:lnTo>
                    <a:lnTo>
                      <a:pt x="41" y="0"/>
                    </a:lnTo>
                    <a:lnTo>
                      <a:pt x="8" y="0"/>
                    </a:lnTo>
                    <a:lnTo>
                      <a:pt x="16"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11" name="Freeform 751"/>
              <p:cNvSpPr>
                <a:spLocks/>
              </p:cNvSpPr>
              <p:nvPr/>
            </p:nvSpPr>
            <p:spPr bwMode="auto">
              <a:xfrm>
                <a:off x="1284" y="1808"/>
                <a:ext cx="8" cy="97"/>
              </a:xfrm>
              <a:custGeom>
                <a:avLst/>
                <a:gdLst>
                  <a:gd name="T0" fmla="*/ 8 w 16"/>
                  <a:gd name="T1" fmla="*/ 0 h 194"/>
                  <a:gd name="T2" fmla="*/ 0 w 16"/>
                  <a:gd name="T3" fmla="*/ 8 h 194"/>
                  <a:gd name="T4" fmla="*/ 0 w 16"/>
                  <a:gd name="T5" fmla="*/ 194 h 194"/>
                  <a:gd name="T6" fmla="*/ 16 w 16"/>
                  <a:gd name="T7" fmla="*/ 194 h 194"/>
                  <a:gd name="T8" fmla="*/ 16 w 16"/>
                  <a:gd name="T9" fmla="*/ 8 h 194"/>
                  <a:gd name="T10" fmla="*/ 8 w 16"/>
                  <a:gd name="T11" fmla="*/ 15 h 194"/>
                  <a:gd name="T12" fmla="*/ 8 w 16"/>
                  <a:gd name="T13" fmla="*/ 0 h 194"/>
                  <a:gd name="T14" fmla="*/ 0 w 16"/>
                  <a:gd name="T15" fmla="*/ 0 h 194"/>
                  <a:gd name="T16" fmla="*/ 0 w 16"/>
                  <a:gd name="T17" fmla="*/ 8 h 194"/>
                  <a:gd name="T18" fmla="*/ 8 w 16"/>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94">
                    <a:moveTo>
                      <a:pt x="8" y="0"/>
                    </a:moveTo>
                    <a:lnTo>
                      <a:pt x="0" y="8"/>
                    </a:lnTo>
                    <a:lnTo>
                      <a:pt x="0" y="194"/>
                    </a:lnTo>
                    <a:lnTo>
                      <a:pt x="16" y="194"/>
                    </a:lnTo>
                    <a:lnTo>
                      <a:pt x="16"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12" name="Rectangle 752"/>
              <p:cNvSpPr>
                <a:spLocks noChangeArrowheads="1"/>
              </p:cNvSpPr>
              <p:nvPr/>
            </p:nvSpPr>
            <p:spPr bwMode="auto">
              <a:xfrm>
                <a:off x="1257" y="1812"/>
                <a:ext cx="16"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713" name="Freeform 753"/>
              <p:cNvSpPr>
                <a:spLocks/>
              </p:cNvSpPr>
              <p:nvPr/>
            </p:nvSpPr>
            <p:spPr bwMode="auto">
              <a:xfrm>
                <a:off x="1257" y="1808"/>
                <a:ext cx="20" cy="8"/>
              </a:xfrm>
              <a:custGeom>
                <a:avLst/>
                <a:gdLst>
                  <a:gd name="T0" fmla="*/ 41 w 41"/>
                  <a:gd name="T1" fmla="*/ 8 h 15"/>
                  <a:gd name="T2" fmla="*/ 34 w 41"/>
                  <a:gd name="T3" fmla="*/ 0 h 15"/>
                  <a:gd name="T4" fmla="*/ 0 w 41"/>
                  <a:gd name="T5" fmla="*/ 0 h 15"/>
                  <a:gd name="T6" fmla="*/ 0 w 41"/>
                  <a:gd name="T7" fmla="*/ 15 h 15"/>
                  <a:gd name="T8" fmla="*/ 34 w 41"/>
                  <a:gd name="T9" fmla="*/ 15 h 15"/>
                  <a:gd name="T10" fmla="*/ 26 w 41"/>
                  <a:gd name="T11" fmla="*/ 8 h 15"/>
                  <a:gd name="T12" fmla="*/ 41 w 41"/>
                  <a:gd name="T13" fmla="*/ 8 h 15"/>
                  <a:gd name="T14" fmla="*/ 41 w 41"/>
                  <a:gd name="T15" fmla="*/ 0 h 15"/>
                  <a:gd name="T16" fmla="*/ 34 w 41"/>
                  <a:gd name="T17" fmla="*/ 0 h 15"/>
                  <a:gd name="T18" fmla="*/ 41 w 41"/>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8"/>
                    </a:moveTo>
                    <a:lnTo>
                      <a:pt x="34" y="0"/>
                    </a:lnTo>
                    <a:lnTo>
                      <a:pt x="0" y="0"/>
                    </a:lnTo>
                    <a:lnTo>
                      <a:pt x="0" y="15"/>
                    </a:lnTo>
                    <a:lnTo>
                      <a:pt x="34" y="15"/>
                    </a:lnTo>
                    <a:lnTo>
                      <a:pt x="26" y="8"/>
                    </a:lnTo>
                    <a:lnTo>
                      <a:pt x="41" y="8"/>
                    </a:lnTo>
                    <a:lnTo>
                      <a:pt x="41" y="0"/>
                    </a:lnTo>
                    <a:lnTo>
                      <a:pt x="34" y="0"/>
                    </a:lnTo>
                    <a:lnTo>
                      <a:pt x="4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14" name="Freeform 754"/>
              <p:cNvSpPr>
                <a:spLocks/>
              </p:cNvSpPr>
              <p:nvPr/>
            </p:nvSpPr>
            <p:spPr bwMode="auto">
              <a:xfrm>
                <a:off x="1269" y="1812"/>
                <a:ext cx="8" cy="97"/>
              </a:xfrm>
              <a:custGeom>
                <a:avLst/>
                <a:gdLst>
                  <a:gd name="T0" fmla="*/ 8 w 15"/>
                  <a:gd name="T1" fmla="*/ 194 h 194"/>
                  <a:gd name="T2" fmla="*/ 15 w 15"/>
                  <a:gd name="T3" fmla="*/ 186 h 194"/>
                  <a:gd name="T4" fmla="*/ 15 w 15"/>
                  <a:gd name="T5" fmla="*/ 0 h 194"/>
                  <a:gd name="T6" fmla="*/ 0 w 15"/>
                  <a:gd name="T7" fmla="*/ 0 h 194"/>
                  <a:gd name="T8" fmla="*/ 0 w 15"/>
                  <a:gd name="T9" fmla="*/ 186 h 194"/>
                  <a:gd name="T10" fmla="*/ 8 w 15"/>
                  <a:gd name="T11" fmla="*/ 179 h 194"/>
                  <a:gd name="T12" fmla="*/ 8 w 15"/>
                  <a:gd name="T13" fmla="*/ 194 h 194"/>
                  <a:gd name="T14" fmla="*/ 15 w 15"/>
                  <a:gd name="T15" fmla="*/ 194 h 194"/>
                  <a:gd name="T16" fmla="*/ 15 w 15"/>
                  <a:gd name="T17" fmla="*/ 186 h 194"/>
                  <a:gd name="T18" fmla="*/ 8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194"/>
                    </a:moveTo>
                    <a:lnTo>
                      <a:pt x="15" y="186"/>
                    </a:lnTo>
                    <a:lnTo>
                      <a:pt x="15" y="0"/>
                    </a:lnTo>
                    <a:lnTo>
                      <a:pt x="0" y="0"/>
                    </a:lnTo>
                    <a:lnTo>
                      <a:pt x="0" y="186"/>
                    </a:lnTo>
                    <a:lnTo>
                      <a:pt x="8" y="179"/>
                    </a:lnTo>
                    <a:lnTo>
                      <a:pt x="8" y="194"/>
                    </a:lnTo>
                    <a:lnTo>
                      <a:pt x="15" y="194"/>
                    </a:lnTo>
                    <a:lnTo>
                      <a:pt x="15" y="186"/>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15" name="Freeform 755"/>
              <p:cNvSpPr>
                <a:spLocks/>
              </p:cNvSpPr>
              <p:nvPr/>
            </p:nvSpPr>
            <p:spPr bwMode="auto">
              <a:xfrm>
                <a:off x="1253" y="1901"/>
                <a:ext cx="20" cy="8"/>
              </a:xfrm>
              <a:custGeom>
                <a:avLst/>
                <a:gdLst>
                  <a:gd name="T0" fmla="*/ 0 w 42"/>
                  <a:gd name="T1" fmla="*/ 7 h 15"/>
                  <a:gd name="T2" fmla="*/ 8 w 42"/>
                  <a:gd name="T3" fmla="*/ 15 h 15"/>
                  <a:gd name="T4" fmla="*/ 42 w 42"/>
                  <a:gd name="T5" fmla="*/ 15 h 15"/>
                  <a:gd name="T6" fmla="*/ 42 w 42"/>
                  <a:gd name="T7" fmla="*/ 0 h 15"/>
                  <a:gd name="T8" fmla="*/ 8 w 42"/>
                  <a:gd name="T9" fmla="*/ 0 h 15"/>
                  <a:gd name="T10" fmla="*/ 15 w 42"/>
                  <a:gd name="T11" fmla="*/ 7 h 15"/>
                  <a:gd name="T12" fmla="*/ 0 w 42"/>
                  <a:gd name="T13" fmla="*/ 7 h 15"/>
                  <a:gd name="T14" fmla="*/ 0 w 42"/>
                  <a:gd name="T15" fmla="*/ 15 h 15"/>
                  <a:gd name="T16" fmla="*/ 8 w 42"/>
                  <a:gd name="T17" fmla="*/ 15 h 15"/>
                  <a:gd name="T18" fmla="*/ 0 w 4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0" y="7"/>
                    </a:moveTo>
                    <a:lnTo>
                      <a:pt x="8" y="15"/>
                    </a:lnTo>
                    <a:lnTo>
                      <a:pt x="42" y="15"/>
                    </a:lnTo>
                    <a:lnTo>
                      <a:pt x="42"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16" name="Freeform 756"/>
              <p:cNvSpPr>
                <a:spLocks/>
              </p:cNvSpPr>
              <p:nvPr/>
            </p:nvSpPr>
            <p:spPr bwMode="auto">
              <a:xfrm>
                <a:off x="1253" y="1808"/>
                <a:ext cx="7" cy="97"/>
              </a:xfrm>
              <a:custGeom>
                <a:avLst/>
                <a:gdLst>
                  <a:gd name="T0" fmla="*/ 8 w 15"/>
                  <a:gd name="T1" fmla="*/ 0 h 194"/>
                  <a:gd name="T2" fmla="*/ 0 w 15"/>
                  <a:gd name="T3" fmla="*/ 8 h 194"/>
                  <a:gd name="T4" fmla="*/ 0 w 15"/>
                  <a:gd name="T5" fmla="*/ 194 h 194"/>
                  <a:gd name="T6" fmla="*/ 15 w 15"/>
                  <a:gd name="T7" fmla="*/ 194 h 194"/>
                  <a:gd name="T8" fmla="*/ 15 w 15"/>
                  <a:gd name="T9" fmla="*/ 8 h 194"/>
                  <a:gd name="T10" fmla="*/ 8 w 15"/>
                  <a:gd name="T11" fmla="*/ 15 h 194"/>
                  <a:gd name="T12" fmla="*/ 8 w 15"/>
                  <a:gd name="T13" fmla="*/ 0 h 194"/>
                  <a:gd name="T14" fmla="*/ 0 w 15"/>
                  <a:gd name="T15" fmla="*/ 0 h 194"/>
                  <a:gd name="T16" fmla="*/ 0 w 15"/>
                  <a:gd name="T17" fmla="*/ 8 h 194"/>
                  <a:gd name="T18" fmla="*/ 8 w 15"/>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0"/>
                    </a:moveTo>
                    <a:lnTo>
                      <a:pt x="0" y="8"/>
                    </a:lnTo>
                    <a:lnTo>
                      <a:pt x="0" y="194"/>
                    </a:lnTo>
                    <a:lnTo>
                      <a:pt x="15" y="194"/>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17" name="Rectangle 757"/>
              <p:cNvSpPr>
                <a:spLocks noChangeArrowheads="1"/>
              </p:cNvSpPr>
              <p:nvPr/>
            </p:nvSpPr>
            <p:spPr bwMode="auto">
              <a:xfrm>
                <a:off x="1477" y="1590"/>
                <a:ext cx="21" cy="20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718" name="Freeform 758"/>
              <p:cNvSpPr>
                <a:spLocks/>
              </p:cNvSpPr>
              <p:nvPr/>
            </p:nvSpPr>
            <p:spPr bwMode="auto">
              <a:xfrm>
                <a:off x="1477" y="1586"/>
                <a:ext cx="25" cy="7"/>
              </a:xfrm>
              <a:custGeom>
                <a:avLst/>
                <a:gdLst>
                  <a:gd name="T0" fmla="*/ 50 w 50"/>
                  <a:gd name="T1" fmla="*/ 8 h 15"/>
                  <a:gd name="T2" fmla="*/ 43 w 50"/>
                  <a:gd name="T3" fmla="*/ 0 h 15"/>
                  <a:gd name="T4" fmla="*/ 0 w 50"/>
                  <a:gd name="T5" fmla="*/ 0 h 15"/>
                  <a:gd name="T6" fmla="*/ 0 w 50"/>
                  <a:gd name="T7" fmla="*/ 15 h 15"/>
                  <a:gd name="T8" fmla="*/ 43 w 50"/>
                  <a:gd name="T9" fmla="*/ 15 h 15"/>
                  <a:gd name="T10" fmla="*/ 35 w 50"/>
                  <a:gd name="T11" fmla="*/ 8 h 15"/>
                  <a:gd name="T12" fmla="*/ 50 w 50"/>
                  <a:gd name="T13" fmla="*/ 8 h 15"/>
                  <a:gd name="T14" fmla="*/ 50 w 50"/>
                  <a:gd name="T15" fmla="*/ 0 h 15"/>
                  <a:gd name="T16" fmla="*/ 43 w 50"/>
                  <a:gd name="T17" fmla="*/ 0 h 15"/>
                  <a:gd name="T18" fmla="*/ 50 w 5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5">
                    <a:moveTo>
                      <a:pt x="50" y="8"/>
                    </a:moveTo>
                    <a:lnTo>
                      <a:pt x="43" y="0"/>
                    </a:lnTo>
                    <a:lnTo>
                      <a:pt x="0" y="0"/>
                    </a:lnTo>
                    <a:lnTo>
                      <a:pt x="0" y="15"/>
                    </a:lnTo>
                    <a:lnTo>
                      <a:pt x="43" y="15"/>
                    </a:lnTo>
                    <a:lnTo>
                      <a:pt x="35" y="8"/>
                    </a:lnTo>
                    <a:lnTo>
                      <a:pt x="50" y="8"/>
                    </a:lnTo>
                    <a:lnTo>
                      <a:pt x="50" y="0"/>
                    </a:lnTo>
                    <a:lnTo>
                      <a:pt x="43" y="0"/>
                    </a:lnTo>
                    <a:lnTo>
                      <a:pt x="5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19" name="Freeform 759"/>
              <p:cNvSpPr>
                <a:spLocks/>
              </p:cNvSpPr>
              <p:nvPr/>
            </p:nvSpPr>
            <p:spPr bwMode="auto">
              <a:xfrm>
                <a:off x="1494" y="1590"/>
                <a:ext cx="8" cy="211"/>
              </a:xfrm>
              <a:custGeom>
                <a:avLst/>
                <a:gdLst>
                  <a:gd name="T0" fmla="*/ 8 w 15"/>
                  <a:gd name="T1" fmla="*/ 423 h 423"/>
                  <a:gd name="T2" fmla="*/ 15 w 15"/>
                  <a:gd name="T3" fmla="*/ 414 h 423"/>
                  <a:gd name="T4" fmla="*/ 15 w 15"/>
                  <a:gd name="T5" fmla="*/ 0 h 423"/>
                  <a:gd name="T6" fmla="*/ 0 w 15"/>
                  <a:gd name="T7" fmla="*/ 0 h 423"/>
                  <a:gd name="T8" fmla="*/ 0 w 15"/>
                  <a:gd name="T9" fmla="*/ 414 h 423"/>
                  <a:gd name="T10" fmla="*/ 8 w 15"/>
                  <a:gd name="T11" fmla="*/ 408 h 423"/>
                  <a:gd name="T12" fmla="*/ 8 w 15"/>
                  <a:gd name="T13" fmla="*/ 423 h 423"/>
                  <a:gd name="T14" fmla="*/ 15 w 15"/>
                  <a:gd name="T15" fmla="*/ 423 h 423"/>
                  <a:gd name="T16" fmla="*/ 15 w 15"/>
                  <a:gd name="T17" fmla="*/ 414 h 423"/>
                  <a:gd name="T18" fmla="*/ 8 w 15"/>
                  <a:gd name="T19" fmla="*/ 4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423">
                    <a:moveTo>
                      <a:pt x="8" y="423"/>
                    </a:moveTo>
                    <a:lnTo>
                      <a:pt x="15" y="414"/>
                    </a:lnTo>
                    <a:lnTo>
                      <a:pt x="15" y="0"/>
                    </a:lnTo>
                    <a:lnTo>
                      <a:pt x="0" y="0"/>
                    </a:lnTo>
                    <a:lnTo>
                      <a:pt x="0" y="414"/>
                    </a:lnTo>
                    <a:lnTo>
                      <a:pt x="8" y="408"/>
                    </a:lnTo>
                    <a:lnTo>
                      <a:pt x="8" y="423"/>
                    </a:lnTo>
                    <a:lnTo>
                      <a:pt x="15" y="423"/>
                    </a:lnTo>
                    <a:lnTo>
                      <a:pt x="15" y="414"/>
                    </a:lnTo>
                    <a:lnTo>
                      <a:pt x="8" y="4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20" name="Freeform 760"/>
              <p:cNvSpPr>
                <a:spLocks/>
              </p:cNvSpPr>
              <p:nvPr/>
            </p:nvSpPr>
            <p:spPr bwMode="auto">
              <a:xfrm>
                <a:off x="1473" y="1794"/>
                <a:ext cx="25" cy="7"/>
              </a:xfrm>
              <a:custGeom>
                <a:avLst/>
                <a:gdLst>
                  <a:gd name="T0" fmla="*/ 0 w 51"/>
                  <a:gd name="T1" fmla="*/ 6 h 15"/>
                  <a:gd name="T2" fmla="*/ 8 w 51"/>
                  <a:gd name="T3" fmla="*/ 15 h 15"/>
                  <a:gd name="T4" fmla="*/ 51 w 51"/>
                  <a:gd name="T5" fmla="*/ 15 h 15"/>
                  <a:gd name="T6" fmla="*/ 51 w 51"/>
                  <a:gd name="T7" fmla="*/ 0 h 15"/>
                  <a:gd name="T8" fmla="*/ 8 w 51"/>
                  <a:gd name="T9" fmla="*/ 0 h 15"/>
                  <a:gd name="T10" fmla="*/ 17 w 51"/>
                  <a:gd name="T11" fmla="*/ 6 h 15"/>
                  <a:gd name="T12" fmla="*/ 0 w 51"/>
                  <a:gd name="T13" fmla="*/ 6 h 15"/>
                  <a:gd name="T14" fmla="*/ 0 w 51"/>
                  <a:gd name="T15" fmla="*/ 15 h 15"/>
                  <a:gd name="T16" fmla="*/ 8 w 51"/>
                  <a:gd name="T17" fmla="*/ 15 h 15"/>
                  <a:gd name="T18" fmla="*/ 0 w 51"/>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15">
                    <a:moveTo>
                      <a:pt x="0" y="6"/>
                    </a:moveTo>
                    <a:lnTo>
                      <a:pt x="8" y="15"/>
                    </a:lnTo>
                    <a:lnTo>
                      <a:pt x="51" y="15"/>
                    </a:lnTo>
                    <a:lnTo>
                      <a:pt x="51" y="0"/>
                    </a:lnTo>
                    <a:lnTo>
                      <a:pt x="8" y="0"/>
                    </a:lnTo>
                    <a:lnTo>
                      <a:pt x="17" y="6"/>
                    </a:lnTo>
                    <a:lnTo>
                      <a:pt x="0" y="6"/>
                    </a:lnTo>
                    <a:lnTo>
                      <a:pt x="0" y="15"/>
                    </a:lnTo>
                    <a:lnTo>
                      <a:pt x="8" y="15"/>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21" name="Freeform 761"/>
              <p:cNvSpPr>
                <a:spLocks/>
              </p:cNvSpPr>
              <p:nvPr/>
            </p:nvSpPr>
            <p:spPr bwMode="auto">
              <a:xfrm>
                <a:off x="1473" y="1586"/>
                <a:ext cx="8" cy="211"/>
              </a:xfrm>
              <a:custGeom>
                <a:avLst/>
                <a:gdLst>
                  <a:gd name="T0" fmla="*/ 8 w 17"/>
                  <a:gd name="T1" fmla="*/ 0 h 422"/>
                  <a:gd name="T2" fmla="*/ 0 w 17"/>
                  <a:gd name="T3" fmla="*/ 8 h 422"/>
                  <a:gd name="T4" fmla="*/ 0 w 17"/>
                  <a:gd name="T5" fmla="*/ 422 h 422"/>
                  <a:gd name="T6" fmla="*/ 17 w 17"/>
                  <a:gd name="T7" fmla="*/ 422 h 422"/>
                  <a:gd name="T8" fmla="*/ 17 w 17"/>
                  <a:gd name="T9" fmla="*/ 8 h 422"/>
                  <a:gd name="T10" fmla="*/ 8 w 17"/>
                  <a:gd name="T11" fmla="*/ 15 h 422"/>
                  <a:gd name="T12" fmla="*/ 8 w 17"/>
                  <a:gd name="T13" fmla="*/ 0 h 422"/>
                  <a:gd name="T14" fmla="*/ 0 w 17"/>
                  <a:gd name="T15" fmla="*/ 0 h 422"/>
                  <a:gd name="T16" fmla="*/ 0 w 17"/>
                  <a:gd name="T17" fmla="*/ 8 h 422"/>
                  <a:gd name="T18" fmla="*/ 8 w 17"/>
                  <a:gd name="T19"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422">
                    <a:moveTo>
                      <a:pt x="8" y="0"/>
                    </a:moveTo>
                    <a:lnTo>
                      <a:pt x="0" y="8"/>
                    </a:lnTo>
                    <a:lnTo>
                      <a:pt x="0" y="422"/>
                    </a:lnTo>
                    <a:lnTo>
                      <a:pt x="17" y="422"/>
                    </a:lnTo>
                    <a:lnTo>
                      <a:pt x="17"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22" name="Freeform 762"/>
              <p:cNvSpPr>
                <a:spLocks/>
              </p:cNvSpPr>
              <p:nvPr/>
            </p:nvSpPr>
            <p:spPr bwMode="auto">
              <a:xfrm>
                <a:off x="1387" y="1778"/>
                <a:ext cx="212" cy="218"/>
              </a:xfrm>
              <a:custGeom>
                <a:avLst/>
                <a:gdLst>
                  <a:gd name="T0" fmla="*/ 223 w 423"/>
                  <a:gd name="T1" fmla="*/ 10 h 437"/>
                  <a:gd name="T2" fmla="*/ 211 w 423"/>
                  <a:gd name="T3" fmla="*/ 38 h 437"/>
                  <a:gd name="T4" fmla="*/ 191 w 423"/>
                  <a:gd name="T5" fmla="*/ 60 h 437"/>
                  <a:gd name="T6" fmla="*/ 169 w 423"/>
                  <a:gd name="T7" fmla="*/ 77 h 437"/>
                  <a:gd name="T8" fmla="*/ 151 w 423"/>
                  <a:gd name="T9" fmla="*/ 94 h 437"/>
                  <a:gd name="T10" fmla="*/ 155 w 423"/>
                  <a:gd name="T11" fmla="*/ 103 h 437"/>
                  <a:gd name="T12" fmla="*/ 162 w 423"/>
                  <a:gd name="T13" fmla="*/ 117 h 437"/>
                  <a:gd name="T14" fmla="*/ 155 w 423"/>
                  <a:gd name="T15" fmla="*/ 130 h 437"/>
                  <a:gd name="T16" fmla="*/ 117 w 423"/>
                  <a:gd name="T17" fmla="*/ 138 h 437"/>
                  <a:gd name="T18" fmla="*/ 109 w 423"/>
                  <a:gd name="T19" fmla="*/ 177 h 437"/>
                  <a:gd name="T20" fmla="*/ 61 w 423"/>
                  <a:gd name="T21" fmla="*/ 209 h 437"/>
                  <a:gd name="T22" fmla="*/ 39 w 423"/>
                  <a:gd name="T23" fmla="*/ 251 h 437"/>
                  <a:gd name="T24" fmla="*/ 33 w 423"/>
                  <a:gd name="T25" fmla="*/ 292 h 437"/>
                  <a:gd name="T26" fmla="*/ 26 w 423"/>
                  <a:gd name="T27" fmla="*/ 331 h 437"/>
                  <a:gd name="T28" fmla="*/ 0 w 423"/>
                  <a:gd name="T29" fmla="*/ 368 h 437"/>
                  <a:gd name="T30" fmla="*/ 25 w 423"/>
                  <a:gd name="T31" fmla="*/ 424 h 437"/>
                  <a:gd name="T32" fmla="*/ 122 w 423"/>
                  <a:gd name="T33" fmla="*/ 400 h 437"/>
                  <a:gd name="T34" fmla="*/ 159 w 423"/>
                  <a:gd name="T35" fmla="*/ 416 h 437"/>
                  <a:gd name="T36" fmla="*/ 176 w 423"/>
                  <a:gd name="T37" fmla="*/ 418 h 437"/>
                  <a:gd name="T38" fmla="*/ 193 w 423"/>
                  <a:gd name="T39" fmla="*/ 420 h 437"/>
                  <a:gd name="T40" fmla="*/ 211 w 423"/>
                  <a:gd name="T41" fmla="*/ 422 h 437"/>
                  <a:gd name="T42" fmla="*/ 228 w 423"/>
                  <a:gd name="T43" fmla="*/ 424 h 437"/>
                  <a:gd name="T44" fmla="*/ 244 w 423"/>
                  <a:gd name="T45" fmla="*/ 417 h 437"/>
                  <a:gd name="T46" fmla="*/ 271 w 423"/>
                  <a:gd name="T47" fmla="*/ 399 h 437"/>
                  <a:gd name="T48" fmla="*/ 302 w 423"/>
                  <a:gd name="T49" fmla="*/ 381 h 437"/>
                  <a:gd name="T50" fmla="*/ 333 w 423"/>
                  <a:gd name="T51" fmla="*/ 373 h 437"/>
                  <a:gd name="T52" fmla="*/ 355 w 423"/>
                  <a:gd name="T53" fmla="*/ 377 h 437"/>
                  <a:gd name="T54" fmla="*/ 370 w 423"/>
                  <a:gd name="T55" fmla="*/ 384 h 437"/>
                  <a:gd name="T56" fmla="*/ 388 w 423"/>
                  <a:gd name="T57" fmla="*/ 387 h 437"/>
                  <a:gd name="T58" fmla="*/ 418 w 423"/>
                  <a:gd name="T59" fmla="*/ 384 h 437"/>
                  <a:gd name="T60" fmla="*/ 423 w 423"/>
                  <a:gd name="T61" fmla="*/ 349 h 437"/>
                  <a:gd name="T62" fmla="*/ 415 w 423"/>
                  <a:gd name="T63" fmla="*/ 310 h 437"/>
                  <a:gd name="T64" fmla="*/ 400 w 423"/>
                  <a:gd name="T65" fmla="*/ 272 h 437"/>
                  <a:gd name="T66" fmla="*/ 380 w 423"/>
                  <a:gd name="T67" fmla="*/ 241 h 437"/>
                  <a:gd name="T68" fmla="*/ 381 w 423"/>
                  <a:gd name="T69" fmla="*/ 215 h 437"/>
                  <a:gd name="T70" fmla="*/ 369 w 423"/>
                  <a:gd name="T71" fmla="*/ 216 h 437"/>
                  <a:gd name="T72" fmla="*/ 358 w 423"/>
                  <a:gd name="T73" fmla="*/ 211 h 437"/>
                  <a:gd name="T74" fmla="*/ 359 w 423"/>
                  <a:gd name="T75" fmla="*/ 180 h 437"/>
                  <a:gd name="T76" fmla="*/ 356 w 423"/>
                  <a:gd name="T77" fmla="*/ 150 h 437"/>
                  <a:gd name="T78" fmla="*/ 371 w 423"/>
                  <a:gd name="T79" fmla="*/ 130 h 437"/>
                  <a:gd name="T80" fmla="*/ 290 w 423"/>
                  <a:gd name="T81" fmla="*/ 18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3" h="437">
                    <a:moveTo>
                      <a:pt x="225" y="8"/>
                    </a:moveTo>
                    <a:lnTo>
                      <a:pt x="223" y="10"/>
                    </a:lnTo>
                    <a:lnTo>
                      <a:pt x="218" y="26"/>
                    </a:lnTo>
                    <a:lnTo>
                      <a:pt x="211" y="38"/>
                    </a:lnTo>
                    <a:lnTo>
                      <a:pt x="202" y="50"/>
                    </a:lnTo>
                    <a:lnTo>
                      <a:pt x="191" y="60"/>
                    </a:lnTo>
                    <a:lnTo>
                      <a:pt x="181" y="69"/>
                    </a:lnTo>
                    <a:lnTo>
                      <a:pt x="169" y="77"/>
                    </a:lnTo>
                    <a:lnTo>
                      <a:pt x="160" y="86"/>
                    </a:lnTo>
                    <a:lnTo>
                      <a:pt x="151" y="94"/>
                    </a:lnTo>
                    <a:lnTo>
                      <a:pt x="151" y="97"/>
                    </a:lnTo>
                    <a:lnTo>
                      <a:pt x="155" y="103"/>
                    </a:lnTo>
                    <a:lnTo>
                      <a:pt x="160" y="110"/>
                    </a:lnTo>
                    <a:lnTo>
                      <a:pt x="162" y="117"/>
                    </a:lnTo>
                    <a:lnTo>
                      <a:pt x="162" y="124"/>
                    </a:lnTo>
                    <a:lnTo>
                      <a:pt x="155" y="130"/>
                    </a:lnTo>
                    <a:lnTo>
                      <a:pt x="122" y="119"/>
                    </a:lnTo>
                    <a:lnTo>
                      <a:pt x="117" y="138"/>
                    </a:lnTo>
                    <a:lnTo>
                      <a:pt x="114" y="157"/>
                    </a:lnTo>
                    <a:lnTo>
                      <a:pt x="109" y="177"/>
                    </a:lnTo>
                    <a:lnTo>
                      <a:pt x="106" y="196"/>
                    </a:lnTo>
                    <a:lnTo>
                      <a:pt x="61" y="209"/>
                    </a:lnTo>
                    <a:lnTo>
                      <a:pt x="47" y="231"/>
                    </a:lnTo>
                    <a:lnTo>
                      <a:pt x="39" y="251"/>
                    </a:lnTo>
                    <a:lnTo>
                      <a:pt x="34" y="272"/>
                    </a:lnTo>
                    <a:lnTo>
                      <a:pt x="33" y="292"/>
                    </a:lnTo>
                    <a:lnTo>
                      <a:pt x="31" y="312"/>
                    </a:lnTo>
                    <a:lnTo>
                      <a:pt x="26" y="331"/>
                    </a:lnTo>
                    <a:lnTo>
                      <a:pt x="16" y="349"/>
                    </a:lnTo>
                    <a:lnTo>
                      <a:pt x="0" y="368"/>
                    </a:lnTo>
                    <a:lnTo>
                      <a:pt x="0" y="395"/>
                    </a:lnTo>
                    <a:lnTo>
                      <a:pt x="25" y="424"/>
                    </a:lnTo>
                    <a:lnTo>
                      <a:pt x="94" y="437"/>
                    </a:lnTo>
                    <a:lnTo>
                      <a:pt x="122" y="400"/>
                    </a:lnTo>
                    <a:lnTo>
                      <a:pt x="184" y="392"/>
                    </a:lnTo>
                    <a:lnTo>
                      <a:pt x="159" y="416"/>
                    </a:lnTo>
                    <a:lnTo>
                      <a:pt x="168" y="417"/>
                    </a:lnTo>
                    <a:lnTo>
                      <a:pt x="176" y="418"/>
                    </a:lnTo>
                    <a:lnTo>
                      <a:pt x="185" y="420"/>
                    </a:lnTo>
                    <a:lnTo>
                      <a:pt x="193" y="420"/>
                    </a:lnTo>
                    <a:lnTo>
                      <a:pt x="203" y="421"/>
                    </a:lnTo>
                    <a:lnTo>
                      <a:pt x="211" y="422"/>
                    </a:lnTo>
                    <a:lnTo>
                      <a:pt x="220" y="423"/>
                    </a:lnTo>
                    <a:lnTo>
                      <a:pt x="228" y="424"/>
                    </a:lnTo>
                    <a:lnTo>
                      <a:pt x="234" y="422"/>
                    </a:lnTo>
                    <a:lnTo>
                      <a:pt x="244" y="417"/>
                    </a:lnTo>
                    <a:lnTo>
                      <a:pt x="256" y="409"/>
                    </a:lnTo>
                    <a:lnTo>
                      <a:pt x="271" y="399"/>
                    </a:lnTo>
                    <a:lnTo>
                      <a:pt x="286" y="390"/>
                    </a:lnTo>
                    <a:lnTo>
                      <a:pt x="302" y="381"/>
                    </a:lnTo>
                    <a:lnTo>
                      <a:pt x="318" y="376"/>
                    </a:lnTo>
                    <a:lnTo>
                      <a:pt x="333" y="373"/>
                    </a:lnTo>
                    <a:lnTo>
                      <a:pt x="346" y="375"/>
                    </a:lnTo>
                    <a:lnTo>
                      <a:pt x="355" y="377"/>
                    </a:lnTo>
                    <a:lnTo>
                      <a:pt x="363" y="380"/>
                    </a:lnTo>
                    <a:lnTo>
                      <a:pt x="370" y="384"/>
                    </a:lnTo>
                    <a:lnTo>
                      <a:pt x="378" y="386"/>
                    </a:lnTo>
                    <a:lnTo>
                      <a:pt x="388" y="387"/>
                    </a:lnTo>
                    <a:lnTo>
                      <a:pt x="401" y="387"/>
                    </a:lnTo>
                    <a:lnTo>
                      <a:pt x="418" y="384"/>
                    </a:lnTo>
                    <a:lnTo>
                      <a:pt x="423" y="368"/>
                    </a:lnTo>
                    <a:lnTo>
                      <a:pt x="423" y="349"/>
                    </a:lnTo>
                    <a:lnTo>
                      <a:pt x="420" y="330"/>
                    </a:lnTo>
                    <a:lnTo>
                      <a:pt x="415" y="310"/>
                    </a:lnTo>
                    <a:lnTo>
                      <a:pt x="408" y="291"/>
                    </a:lnTo>
                    <a:lnTo>
                      <a:pt x="400" y="272"/>
                    </a:lnTo>
                    <a:lnTo>
                      <a:pt x="389" y="255"/>
                    </a:lnTo>
                    <a:lnTo>
                      <a:pt x="380" y="241"/>
                    </a:lnTo>
                    <a:lnTo>
                      <a:pt x="387" y="212"/>
                    </a:lnTo>
                    <a:lnTo>
                      <a:pt x="381" y="215"/>
                    </a:lnTo>
                    <a:lnTo>
                      <a:pt x="375" y="216"/>
                    </a:lnTo>
                    <a:lnTo>
                      <a:pt x="369" y="216"/>
                    </a:lnTo>
                    <a:lnTo>
                      <a:pt x="363" y="215"/>
                    </a:lnTo>
                    <a:lnTo>
                      <a:pt x="358" y="211"/>
                    </a:lnTo>
                    <a:lnTo>
                      <a:pt x="357" y="195"/>
                    </a:lnTo>
                    <a:lnTo>
                      <a:pt x="359" y="180"/>
                    </a:lnTo>
                    <a:lnTo>
                      <a:pt x="361" y="164"/>
                    </a:lnTo>
                    <a:lnTo>
                      <a:pt x="356" y="150"/>
                    </a:lnTo>
                    <a:lnTo>
                      <a:pt x="343" y="147"/>
                    </a:lnTo>
                    <a:lnTo>
                      <a:pt x="371" y="130"/>
                    </a:lnTo>
                    <a:lnTo>
                      <a:pt x="322" y="0"/>
                    </a:lnTo>
                    <a:lnTo>
                      <a:pt x="290" y="18"/>
                    </a:lnTo>
                    <a:lnTo>
                      <a:pt x="225" y="8"/>
                    </a:lnTo>
                    <a:close/>
                  </a:path>
                </a:pathLst>
              </a:custGeom>
              <a:solidFill>
                <a:srgbClr val="02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23" name="Freeform 763"/>
              <p:cNvSpPr>
                <a:spLocks/>
              </p:cNvSpPr>
              <p:nvPr/>
            </p:nvSpPr>
            <p:spPr bwMode="auto">
              <a:xfrm>
                <a:off x="1481" y="1780"/>
                <a:ext cx="22" cy="30"/>
              </a:xfrm>
              <a:custGeom>
                <a:avLst/>
                <a:gdLst>
                  <a:gd name="T0" fmla="*/ 10 w 44"/>
                  <a:gd name="T1" fmla="*/ 60 h 61"/>
                  <a:gd name="T2" fmla="*/ 10 w 44"/>
                  <a:gd name="T3" fmla="*/ 61 h 61"/>
                  <a:gd name="T4" fmla="*/ 15 w 44"/>
                  <a:gd name="T5" fmla="*/ 54 h 61"/>
                  <a:gd name="T6" fmla="*/ 18 w 44"/>
                  <a:gd name="T7" fmla="*/ 47 h 61"/>
                  <a:gd name="T8" fmla="*/ 23 w 44"/>
                  <a:gd name="T9" fmla="*/ 41 h 61"/>
                  <a:gd name="T10" fmla="*/ 27 w 44"/>
                  <a:gd name="T11" fmla="*/ 34 h 61"/>
                  <a:gd name="T12" fmla="*/ 32 w 44"/>
                  <a:gd name="T13" fmla="*/ 28 h 61"/>
                  <a:gd name="T14" fmla="*/ 36 w 44"/>
                  <a:gd name="T15" fmla="*/ 21 h 61"/>
                  <a:gd name="T16" fmla="*/ 40 w 44"/>
                  <a:gd name="T17" fmla="*/ 14 h 61"/>
                  <a:gd name="T18" fmla="*/ 44 w 44"/>
                  <a:gd name="T19" fmla="*/ 7 h 61"/>
                  <a:gd name="T20" fmla="*/ 32 w 44"/>
                  <a:gd name="T21" fmla="*/ 0 h 61"/>
                  <a:gd name="T22" fmla="*/ 26 w 44"/>
                  <a:gd name="T23" fmla="*/ 13 h 61"/>
                  <a:gd name="T24" fmla="*/ 18 w 44"/>
                  <a:gd name="T25" fmla="*/ 28 h 61"/>
                  <a:gd name="T26" fmla="*/ 8 w 44"/>
                  <a:gd name="T27" fmla="*/ 41 h 61"/>
                  <a:gd name="T28" fmla="*/ 0 w 44"/>
                  <a:gd name="T29" fmla="*/ 52 h 61"/>
                  <a:gd name="T30" fmla="*/ 0 w 44"/>
                  <a:gd name="T31" fmla="*/ 53 h 61"/>
                  <a:gd name="T32" fmla="*/ 10 w 44"/>
                  <a:gd name="T33"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61">
                    <a:moveTo>
                      <a:pt x="10" y="60"/>
                    </a:moveTo>
                    <a:lnTo>
                      <a:pt x="10" y="61"/>
                    </a:lnTo>
                    <a:lnTo>
                      <a:pt x="15" y="54"/>
                    </a:lnTo>
                    <a:lnTo>
                      <a:pt x="18" y="47"/>
                    </a:lnTo>
                    <a:lnTo>
                      <a:pt x="23" y="41"/>
                    </a:lnTo>
                    <a:lnTo>
                      <a:pt x="27" y="34"/>
                    </a:lnTo>
                    <a:lnTo>
                      <a:pt x="32" y="28"/>
                    </a:lnTo>
                    <a:lnTo>
                      <a:pt x="36" y="21"/>
                    </a:lnTo>
                    <a:lnTo>
                      <a:pt x="40" y="14"/>
                    </a:lnTo>
                    <a:lnTo>
                      <a:pt x="44" y="7"/>
                    </a:lnTo>
                    <a:lnTo>
                      <a:pt x="32" y="0"/>
                    </a:lnTo>
                    <a:lnTo>
                      <a:pt x="26" y="13"/>
                    </a:lnTo>
                    <a:lnTo>
                      <a:pt x="18" y="28"/>
                    </a:lnTo>
                    <a:lnTo>
                      <a:pt x="8" y="41"/>
                    </a:lnTo>
                    <a:lnTo>
                      <a:pt x="0" y="52"/>
                    </a:lnTo>
                    <a:lnTo>
                      <a:pt x="0" y="53"/>
                    </a:lnTo>
                    <a:lnTo>
                      <a:pt x="10"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24" name="Freeform 764"/>
              <p:cNvSpPr>
                <a:spLocks/>
              </p:cNvSpPr>
              <p:nvPr/>
            </p:nvSpPr>
            <p:spPr bwMode="auto">
              <a:xfrm>
                <a:off x="1460" y="1806"/>
                <a:ext cx="26" cy="25"/>
              </a:xfrm>
              <a:custGeom>
                <a:avLst/>
                <a:gdLst>
                  <a:gd name="T0" fmla="*/ 15 w 52"/>
                  <a:gd name="T1" fmla="*/ 40 h 49"/>
                  <a:gd name="T2" fmla="*/ 15 w 52"/>
                  <a:gd name="T3" fmla="*/ 39 h 49"/>
                  <a:gd name="T4" fmla="*/ 14 w 52"/>
                  <a:gd name="T5" fmla="*/ 38 h 49"/>
                  <a:gd name="T6" fmla="*/ 13 w 52"/>
                  <a:gd name="T7" fmla="*/ 36 h 49"/>
                  <a:gd name="T8" fmla="*/ 13 w 52"/>
                  <a:gd name="T9" fmla="*/ 36 h 49"/>
                  <a:gd name="T10" fmla="*/ 13 w 52"/>
                  <a:gd name="T11" fmla="*/ 39 h 49"/>
                  <a:gd name="T12" fmla="*/ 17 w 52"/>
                  <a:gd name="T13" fmla="*/ 34 h 49"/>
                  <a:gd name="T14" fmla="*/ 23 w 52"/>
                  <a:gd name="T15" fmla="*/ 31 h 49"/>
                  <a:gd name="T16" fmla="*/ 28 w 52"/>
                  <a:gd name="T17" fmla="*/ 28 h 49"/>
                  <a:gd name="T18" fmla="*/ 33 w 52"/>
                  <a:gd name="T19" fmla="*/ 24 h 49"/>
                  <a:gd name="T20" fmla="*/ 38 w 52"/>
                  <a:gd name="T21" fmla="*/ 21 h 49"/>
                  <a:gd name="T22" fmla="*/ 43 w 52"/>
                  <a:gd name="T23" fmla="*/ 17 h 49"/>
                  <a:gd name="T24" fmla="*/ 47 w 52"/>
                  <a:gd name="T25" fmla="*/ 13 h 49"/>
                  <a:gd name="T26" fmla="*/ 52 w 52"/>
                  <a:gd name="T27" fmla="*/ 7 h 49"/>
                  <a:gd name="T28" fmla="*/ 42 w 52"/>
                  <a:gd name="T29" fmla="*/ 0 h 49"/>
                  <a:gd name="T30" fmla="*/ 38 w 52"/>
                  <a:gd name="T31" fmla="*/ 6 h 49"/>
                  <a:gd name="T32" fmla="*/ 32 w 52"/>
                  <a:gd name="T33" fmla="*/ 10 h 49"/>
                  <a:gd name="T34" fmla="*/ 28 w 52"/>
                  <a:gd name="T35" fmla="*/ 14 h 49"/>
                  <a:gd name="T36" fmla="*/ 22 w 52"/>
                  <a:gd name="T37" fmla="*/ 17 h 49"/>
                  <a:gd name="T38" fmla="*/ 16 w 52"/>
                  <a:gd name="T39" fmla="*/ 21 h 49"/>
                  <a:gd name="T40" fmla="*/ 10 w 52"/>
                  <a:gd name="T41" fmla="*/ 24 h 49"/>
                  <a:gd name="T42" fmla="*/ 5 w 52"/>
                  <a:gd name="T43" fmla="*/ 28 h 49"/>
                  <a:gd name="T44" fmla="*/ 0 w 52"/>
                  <a:gd name="T45" fmla="*/ 32 h 49"/>
                  <a:gd name="T46" fmla="*/ 0 w 52"/>
                  <a:gd name="T47" fmla="*/ 42 h 49"/>
                  <a:gd name="T48" fmla="*/ 6 w 52"/>
                  <a:gd name="T49" fmla="*/ 49 h 49"/>
                  <a:gd name="T50" fmla="*/ 6 w 52"/>
                  <a:gd name="T51" fmla="*/ 49 h 49"/>
                  <a:gd name="T52" fmla="*/ 15 w 52"/>
                  <a:gd name="T53"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49">
                    <a:moveTo>
                      <a:pt x="15" y="40"/>
                    </a:moveTo>
                    <a:lnTo>
                      <a:pt x="15" y="39"/>
                    </a:lnTo>
                    <a:lnTo>
                      <a:pt x="14" y="38"/>
                    </a:lnTo>
                    <a:lnTo>
                      <a:pt x="13" y="36"/>
                    </a:lnTo>
                    <a:lnTo>
                      <a:pt x="13" y="36"/>
                    </a:lnTo>
                    <a:lnTo>
                      <a:pt x="13" y="39"/>
                    </a:lnTo>
                    <a:lnTo>
                      <a:pt x="17" y="34"/>
                    </a:lnTo>
                    <a:lnTo>
                      <a:pt x="23" y="31"/>
                    </a:lnTo>
                    <a:lnTo>
                      <a:pt x="28" y="28"/>
                    </a:lnTo>
                    <a:lnTo>
                      <a:pt x="33" y="24"/>
                    </a:lnTo>
                    <a:lnTo>
                      <a:pt x="38" y="21"/>
                    </a:lnTo>
                    <a:lnTo>
                      <a:pt x="43" y="17"/>
                    </a:lnTo>
                    <a:lnTo>
                      <a:pt x="47" y="13"/>
                    </a:lnTo>
                    <a:lnTo>
                      <a:pt x="52" y="7"/>
                    </a:lnTo>
                    <a:lnTo>
                      <a:pt x="42" y="0"/>
                    </a:lnTo>
                    <a:lnTo>
                      <a:pt x="38" y="6"/>
                    </a:lnTo>
                    <a:lnTo>
                      <a:pt x="32" y="10"/>
                    </a:lnTo>
                    <a:lnTo>
                      <a:pt x="28" y="14"/>
                    </a:lnTo>
                    <a:lnTo>
                      <a:pt x="22" y="17"/>
                    </a:lnTo>
                    <a:lnTo>
                      <a:pt x="16" y="21"/>
                    </a:lnTo>
                    <a:lnTo>
                      <a:pt x="10" y="24"/>
                    </a:lnTo>
                    <a:lnTo>
                      <a:pt x="5" y="28"/>
                    </a:lnTo>
                    <a:lnTo>
                      <a:pt x="0" y="32"/>
                    </a:lnTo>
                    <a:lnTo>
                      <a:pt x="0" y="42"/>
                    </a:lnTo>
                    <a:lnTo>
                      <a:pt x="6" y="49"/>
                    </a:lnTo>
                    <a:lnTo>
                      <a:pt x="6" y="49"/>
                    </a:lnTo>
                    <a:lnTo>
                      <a:pt x="15"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25" name="Freeform 765"/>
              <p:cNvSpPr>
                <a:spLocks/>
              </p:cNvSpPr>
              <p:nvPr/>
            </p:nvSpPr>
            <p:spPr bwMode="auto">
              <a:xfrm>
                <a:off x="1463" y="1827"/>
                <a:ext cx="9" cy="20"/>
              </a:xfrm>
              <a:custGeom>
                <a:avLst/>
                <a:gdLst>
                  <a:gd name="T0" fmla="*/ 2 w 17"/>
                  <a:gd name="T1" fmla="*/ 39 h 40"/>
                  <a:gd name="T2" fmla="*/ 9 w 17"/>
                  <a:gd name="T3" fmla="*/ 38 h 40"/>
                  <a:gd name="T4" fmla="*/ 17 w 17"/>
                  <a:gd name="T5" fmla="*/ 27 h 40"/>
                  <a:gd name="T6" fmla="*/ 17 w 17"/>
                  <a:gd name="T7" fmla="*/ 13 h 40"/>
                  <a:gd name="T8" fmla="*/ 9 w 17"/>
                  <a:gd name="T9" fmla="*/ 0 h 40"/>
                  <a:gd name="T10" fmla="*/ 0 w 17"/>
                  <a:gd name="T11" fmla="*/ 9 h 40"/>
                  <a:gd name="T12" fmla="*/ 2 w 17"/>
                  <a:gd name="T13" fmla="*/ 13 h 40"/>
                  <a:gd name="T14" fmla="*/ 4 w 17"/>
                  <a:gd name="T15" fmla="*/ 16 h 40"/>
                  <a:gd name="T16" fmla="*/ 4 w 17"/>
                  <a:gd name="T17" fmla="*/ 21 h 40"/>
                  <a:gd name="T18" fmla="*/ 4 w 17"/>
                  <a:gd name="T19" fmla="*/ 24 h 40"/>
                  <a:gd name="T20" fmla="*/ 0 w 17"/>
                  <a:gd name="T21" fmla="*/ 28 h 40"/>
                  <a:gd name="T22" fmla="*/ 7 w 17"/>
                  <a:gd name="T23" fmla="*/ 27 h 40"/>
                  <a:gd name="T24" fmla="*/ 2 w 17"/>
                  <a:gd name="T25" fmla="*/ 39 h 40"/>
                  <a:gd name="T26" fmla="*/ 4 w 17"/>
                  <a:gd name="T27" fmla="*/ 40 h 40"/>
                  <a:gd name="T28" fmla="*/ 6 w 17"/>
                  <a:gd name="T29" fmla="*/ 40 h 40"/>
                  <a:gd name="T30" fmla="*/ 8 w 17"/>
                  <a:gd name="T31" fmla="*/ 39 h 40"/>
                  <a:gd name="T32" fmla="*/ 9 w 17"/>
                  <a:gd name="T33" fmla="*/ 38 h 40"/>
                  <a:gd name="T34" fmla="*/ 2 w 17"/>
                  <a:gd name="T35"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40">
                    <a:moveTo>
                      <a:pt x="2" y="39"/>
                    </a:moveTo>
                    <a:lnTo>
                      <a:pt x="9" y="38"/>
                    </a:lnTo>
                    <a:lnTo>
                      <a:pt x="17" y="27"/>
                    </a:lnTo>
                    <a:lnTo>
                      <a:pt x="17" y="13"/>
                    </a:lnTo>
                    <a:lnTo>
                      <a:pt x="9" y="0"/>
                    </a:lnTo>
                    <a:lnTo>
                      <a:pt x="0" y="9"/>
                    </a:lnTo>
                    <a:lnTo>
                      <a:pt x="2" y="13"/>
                    </a:lnTo>
                    <a:lnTo>
                      <a:pt x="4" y="16"/>
                    </a:lnTo>
                    <a:lnTo>
                      <a:pt x="4" y="21"/>
                    </a:lnTo>
                    <a:lnTo>
                      <a:pt x="4" y="24"/>
                    </a:lnTo>
                    <a:lnTo>
                      <a:pt x="0" y="28"/>
                    </a:lnTo>
                    <a:lnTo>
                      <a:pt x="7" y="27"/>
                    </a:lnTo>
                    <a:lnTo>
                      <a:pt x="2" y="39"/>
                    </a:lnTo>
                    <a:lnTo>
                      <a:pt x="4" y="40"/>
                    </a:lnTo>
                    <a:lnTo>
                      <a:pt x="6" y="40"/>
                    </a:lnTo>
                    <a:lnTo>
                      <a:pt x="8" y="39"/>
                    </a:lnTo>
                    <a:lnTo>
                      <a:pt x="9" y="38"/>
                    </a:lnTo>
                    <a:lnTo>
                      <a:pt x="2"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26" name="Freeform 766"/>
              <p:cNvSpPr>
                <a:spLocks/>
              </p:cNvSpPr>
              <p:nvPr/>
            </p:nvSpPr>
            <p:spPr bwMode="auto">
              <a:xfrm>
                <a:off x="1445" y="1832"/>
                <a:ext cx="21" cy="14"/>
              </a:xfrm>
              <a:custGeom>
                <a:avLst/>
                <a:gdLst>
                  <a:gd name="T0" fmla="*/ 14 w 43"/>
                  <a:gd name="T1" fmla="*/ 11 h 28"/>
                  <a:gd name="T2" fmla="*/ 5 w 43"/>
                  <a:gd name="T3" fmla="*/ 17 h 28"/>
                  <a:gd name="T4" fmla="*/ 38 w 43"/>
                  <a:gd name="T5" fmla="*/ 28 h 28"/>
                  <a:gd name="T6" fmla="*/ 43 w 43"/>
                  <a:gd name="T7" fmla="*/ 16 h 28"/>
                  <a:gd name="T8" fmla="*/ 9 w 43"/>
                  <a:gd name="T9" fmla="*/ 3 h 28"/>
                  <a:gd name="T10" fmla="*/ 0 w 43"/>
                  <a:gd name="T11" fmla="*/ 9 h 28"/>
                  <a:gd name="T12" fmla="*/ 9 w 43"/>
                  <a:gd name="T13" fmla="*/ 3 h 28"/>
                  <a:gd name="T14" fmla="*/ 1 w 43"/>
                  <a:gd name="T15" fmla="*/ 0 h 28"/>
                  <a:gd name="T16" fmla="*/ 0 w 43"/>
                  <a:gd name="T17" fmla="*/ 9 h 28"/>
                  <a:gd name="T18" fmla="*/ 14 w 43"/>
                  <a:gd name="T19"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28">
                    <a:moveTo>
                      <a:pt x="14" y="11"/>
                    </a:moveTo>
                    <a:lnTo>
                      <a:pt x="5" y="17"/>
                    </a:lnTo>
                    <a:lnTo>
                      <a:pt x="38" y="28"/>
                    </a:lnTo>
                    <a:lnTo>
                      <a:pt x="43" y="16"/>
                    </a:lnTo>
                    <a:lnTo>
                      <a:pt x="9" y="3"/>
                    </a:lnTo>
                    <a:lnTo>
                      <a:pt x="0" y="9"/>
                    </a:lnTo>
                    <a:lnTo>
                      <a:pt x="9" y="3"/>
                    </a:lnTo>
                    <a:lnTo>
                      <a:pt x="1" y="0"/>
                    </a:lnTo>
                    <a:lnTo>
                      <a:pt x="0" y="9"/>
                    </a:lnTo>
                    <a:lnTo>
                      <a:pt x="1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27" name="Freeform 767"/>
              <p:cNvSpPr>
                <a:spLocks/>
              </p:cNvSpPr>
              <p:nvPr/>
            </p:nvSpPr>
            <p:spPr bwMode="auto">
              <a:xfrm>
                <a:off x="1442" y="1836"/>
                <a:ext cx="10" cy="18"/>
              </a:xfrm>
              <a:custGeom>
                <a:avLst/>
                <a:gdLst>
                  <a:gd name="T0" fmla="*/ 13 w 21"/>
                  <a:gd name="T1" fmla="*/ 34 h 34"/>
                  <a:gd name="T2" fmla="*/ 21 w 21"/>
                  <a:gd name="T3" fmla="*/ 2 h 34"/>
                  <a:gd name="T4" fmla="*/ 7 w 21"/>
                  <a:gd name="T5" fmla="*/ 0 h 34"/>
                  <a:gd name="T6" fmla="*/ 0 w 21"/>
                  <a:gd name="T7" fmla="*/ 32 h 34"/>
                  <a:gd name="T8" fmla="*/ 13 w 21"/>
                  <a:gd name="T9" fmla="*/ 34 h 34"/>
                </a:gdLst>
                <a:ahLst/>
                <a:cxnLst>
                  <a:cxn ang="0">
                    <a:pos x="T0" y="T1"/>
                  </a:cxn>
                  <a:cxn ang="0">
                    <a:pos x="T2" y="T3"/>
                  </a:cxn>
                  <a:cxn ang="0">
                    <a:pos x="T4" y="T5"/>
                  </a:cxn>
                  <a:cxn ang="0">
                    <a:pos x="T6" y="T7"/>
                  </a:cxn>
                  <a:cxn ang="0">
                    <a:pos x="T8" y="T9"/>
                  </a:cxn>
                </a:cxnLst>
                <a:rect l="0" t="0" r="r" b="b"/>
                <a:pathLst>
                  <a:path w="21" h="34">
                    <a:moveTo>
                      <a:pt x="13" y="34"/>
                    </a:moveTo>
                    <a:lnTo>
                      <a:pt x="21" y="2"/>
                    </a:lnTo>
                    <a:lnTo>
                      <a:pt x="7" y="0"/>
                    </a:lnTo>
                    <a:lnTo>
                      <a:pt x="0" y="32"/>
                    </a:lnTo>
                    <a:lnTo>
                      <a:pt x="1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28" name="Freeform 768"/>
              <p:cNvSpPr>
                <a:spLocks/>
              </p:cNvSpPr>
              <p:nvPr/>
            </p:nvSpPr>
            <p:spPr bwMode="auto">
              <a:xfrm>
                <a:off x="1437" y="1853"/>
                <a:ext cx="11" cy="25"/>
              </a:xfrm>
              <a:custGeom>
                <a:avLst/>
                <a:gdLst>
                  <a:gd name="T0" fmla="*/ 8 w 22"/>
                  <a:gd name="T1" fmla="*/ 52 h 52"/>
                  <a:gd name="T2" fmla="*/ 14 w 22"/>
                  <a:gd name="T3" fmla="*/ 47 h 52"/>
                  <a:gd name="T4" fmla="*/ 22 w 22"/>
                  <a:gd name="T5" fmla="*/ 2 h 52"/>
                  <a:gd name="T6" fmla="*/ 9 w 22"/>
                  <a:gd name="T7" fmla="*/ 0 h 52"/>
                  <a:gd name="T8" fmla="*/ 0 w 22"/>
                  <a:gd name="T9" fmla="*/ 45 h 52"/>
                  <a:gd name="T10" fmla="*/ 6 w 22"/>
                  <a:gd name="T11" fmla="*/ 39 h 52"/>
                  <a:gd name="T12" fmla="*/ 8 w 22"/>
                  <a:gd name="T13" fmla="*/ 52 h 52"/>
                  <a:gd name="T14" fmla="*/ 14 w 22"/>
                  <a:gd name="T15" fmla="*/ 51 h 52"/>
                  <a:gd name="T16" fmla="*/ 14 w 22"/>
                  <a:gd name="T17" fmla="*/ 47 h 52"/>
                  <a:gd name="T18" fmla="*/ 8 w 22"/>
                  <a:gd name="T1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52">
                    <a:moveTo>
                      <a:pt x="8" y="52"/>
                    </a:moveTo>
                    <a:lnTo>
                      <a:pt x="14" y="47"/>
                    </a:lnTo>
                    <a:lnTo>
                      <a:pt x="22" y="2"/>
                    </a:lnTo>
                    <a:lnTo>
                      <a:pt x="9" y="0"/>
                    </a:lnTo>
                    <a:lnTo>
                      <a:pt x="0" y="45"/>
                    </a:lnTo>
                    <a:lnTo>
                      <a:pt x="6" y="39"/>
                    </a:lnTo>
                    <a:lnTo>
                      <a:pt x="8" y="52"/>
                    </a:lnTo>
                    <a:lnTo>
                      <a:pt x="14" y="51"/>
                    </a:lnTo>
                    <a:lnTo>
                      <a:pt x="14" y="47"/>
                    </a:lnTo>
                    <a:lnTo>
                      <a:pt x="8"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29" name="Freeform 769"/>
              <p:cNvSpPr>
                <a:spLocks/>
              </p:cNvSpPr>
              <p:nvPr/>
            </p:nvSpPr>
            <p:spPr bwMode="auto">
              <a:xfrm>
                <a:off x="1415" y="1872"/>
                <a:ext cx="26" cy="13"/>
              </a:xfrm>
              <a:custGeom>
                <a:avLst/>
                <a:gdLst>
                  <a:gd name="T0" fmla="*/ 13 w 52"/>
                  <a:gd name="T1" fmla="*/ 23 h 26"/>
                  <a:gd name="T2" fmla="*/ 7 w 52"/>
                  <a:gd name="T3" fmla="*/ 26 h 26"/>
                  <a:gd name="T4" fmla="*/ 52 w 52"/>
                  <a:gd name="T5" fmla="*/ 13 h 26"/>
                  <a:gd name="T6" fmla="*/ 50 w 52"/>
                  <a:gd name="T7" fmla="*/ 0 h 26"/>
                  <a:gd name="T8" fmla="*/ 45 w 52"/>
                  <a:gd name="T9" fmla="*/ 1 h 26"/>
                  <a:gd name="T10" fmla="*/ 38 w 52"/>
                  <a:gd name="T11" fmla="*/ 2 h 26"/>
                  <a:gd name="T12" fmla="*/ 31 w 52"/>
                  <a:gd name="T13" fmla="*/ 5 h 26"/>
                  <a:gd name="T14" fmla="*/ 23 w 52"/>
                  <a:gd name="T15" fmla="*/ 7 h 26"/>
                  <a:gd name="T16" fmla="*/ 15 w 52"/>
                  <a:gd name="T17" fmla="*/ 9 h 26"/>
                  <a:gd name="T18" fmla="*/ 9 w 52"/>
                  <a:gd name="T19" fmla="*/ 12 h 26"/>
                  <a:gd name="T20" fmla="*/ 4 w 52"/>
                  <a:gd name="T21" fmla="*/ 14 h 26"/>
                  <a:gd name="T22" fmla="*/ 0 w 52"/>
                  <a:gd name="T23" fmla="*/ 16 h 26"/>
                  <a:gd name="T24" fmla="*/ 6 w 52"/>
                  <a:gd name="T25" fmla="*/ 13 h 26"/>
                  <a:gd name="T26" fmla="*/ 5 w 52"/>
                  <a:gd name="T27" fmla="*/ 13 h 26"/>
                  <a:gd name="T28" fmla="*/ 3 w 52"/>
                  <a:gd name="T29" fmla="*/ 14 h 26"/>
                  <a:gd name="T30" fmla="*/ 1 w 52"/>
                  <a:gd name="T31" fmla="*/ 15 h 26"/>
                  <a:gd name="T32" fmla="*/ 0 w 52"/>
                  <a:gd name="T33" fmla="*/ 16 h 26"/>
                  <a:gd name="T34" fmla="*/ 13 w 52"/>
                  <a:gd name="T35"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26">
                    <a:moveTo>
                      <a:pt x="13" y="23"/>
                    </a:moveTo>
                    <a:lnTo>
                      <a:pt x="7" y="26"/>
                    </a:lnTo>
                    <a:lnTo>
                      <a:pt x="52" y="13"/>
                    </a:lnTo>
                    <a:lnTo>
                      <a:pt x="50" y="0"/>
                    </a:lnTo>
                    <a:lnTo>
                      <a:pt x="45" y="1"/>
                    </a:lnTo>
                    <a:lnTo>
                      <a:pt x="38" y="2"/>
                    </a:lnTo>
                    <a:lnTo>
                      <a:pt x="31" y="5"/>
                    </a:lnTo>
                    <a:lnTo>
                      <a:pt x="23" y="7"/>
                    </a:lnTo>
                    <a:lnTo>
                      <a:pt x="15" y="9"/>
                    </a:lnTo>
                    <a:lnTo>
                      <a:pt x="9" y="12"/>
                    </a:lnTo>
                    <a:lnTo>
                      <a:pt x="4" y="14"/>
                    </a:lnTo>
                    <a:lnTo>
                      <a:pt x="0" y="16"/>
                    </a:lnTo>
                    <a:lnTo>
                      <a:pt x="6" y="13"/>
                    </a:lnTo>
                    <a:lnTo>
                      <a:pt x="5" y="13"/>
                    </a:lnTo>
                    <a:lnTo>
                      <a:pt x="3" y="14"/>
                    </a:lnTo>
                    <a:lnTo>
                      <a:pt x="1" y="15"/>
                    </a:lnTo>
                    <a:lnTo>
                      <a:pt x="0" y="16"/>
                    </a:lnTo>
                    <a:lnTo>
                      <a:pt x="13"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30" name="Freeform 770"/>
              <p:cNvSpPr>
                <a:spLocks/>
              </p:cNvSpPr>
              <p:nvPr/>
            </p:nvSpPr>
            <p:spPr bwMode="auto">
              <a:xfrm>
                <a:off x="1400" y="1880"/>
                <a:ext cx="21" cy="30"/>
              </a:xfrm>
              <a:custGeom>
                <a:avLst/>
                <a:gdLst>
                  <a:gd name="T0" fmla="*/ 16 w 43"/>
                  <a:gd name="T1" fmla="*/ 57 h 60"/>
                  <a:gd name="T2" fmla="*/ 15 w 43"/>
                  <a:gd name="T3" fmla="*/ 60 h 60"/>
                  <a:gd name="T4" fmla="*/ 43 w 43"/>
                  <a:gd name="T5" fmla="*/ 7 h 60"/>
                  <a:gd name="T6" fmla="*/ 30 w 43"/>
                  <a:gd name="T7" fmla="*/ 0 h 60"/>
                  <a:gd name="T8" fmla="*/ 23 w 43"/>
                  <a:gd name="T9" fmla="*/ 12 h 60"/>
                  <a:gd name="T10" fmla="*/ 14 w 43"/>
                  <a:gd name="T11" fmla="*/ 30 h 60"/>
                  <a:gd name="T12" fmla="*/ 5 w 43"/>
                  <a:gd name="T13" fmla="*/ 48 h 60"/>
                  <a:gd name="T14" fmla="*/ 0 w 43"/>
                  <a:gd name="T15" fmla="*/ 57 h 60"/>
                  <a:gd name="T16" fmla="*/ 1 w 43"/>
                  <a:gd name="T17" fmla="*/ 53 h 60"/>
                  <a:gd name="T18" fmla="*/ 1 w 43"/>
                  <a:gd name="T19" fmla="*/ 54 h 60"/>
                  <a:gd name="T20" fmla="*/ 1 w 43"/>
                  <a:gd name="T21" fmla="*/ 54 h 60"/>
                  <a:gd name="T22" fmla="*/ 0 w 43"/>
                  <a:gd name="T23" fmla="*/ 56 h 60"/>
                  <a:gd name="T24" fmla="*/ 0 w 43"/>
                  <a:gd name="T25" fmla="*/ 57 h 60"/>
                  <a:gd name="T26" fmla="*/ 16 w 43"/>
                  <a:gd name="T27"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60">
                    <a:moveTo>
                      <a:pt x="16" y="57"/>
                    </a:moveTo>
                    <a:lnTo>
                      <a:pt x="15" y="60"/>
                    </a:lnTo>
                    <a:lnTo>
                      <a:pt x="43" y="7"/>
                    </a:lnTo>
                    <a:lnTo>
                      <a:pt x="30" y="0"/>
                    </a:lnTo>
                    <a:lnTo>
                      <a:pt x="23" y="12"/>
                    </a:lnTo>
                    <a:lnTo>
                      <a:pt x="14" y="30"/>
                    </a:lnTo>
                    <a:lnTo>
                      <a:pt x="5" y="48"/>
                    </a:lnTo>
                    <a:lnTo>
                      <a:pt x="0" y="57"/>
                    </a:lnTo>
                    <a:lnTo>
                      <a:pt x="1" y="53"/>
                    </a:lnTo>
                    <a:lnTo>
                      <a:pt x="1" y="54"/>
                    </a:lnTo>
                    <a:lnTo>
                      <a:pt x="1" y="54"/>
                    </a:lnTo>
                    <a:lnTo>
                      <a:pt x="0" y="56"/>
                    </a:lnTo>
                    <a:lnTo>
                      <a:pt x="0" y="57"/>
                    </a:lnTo>
                    <a:lnTo>
                      <a:pt x="16"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31" name="Freeform 771"/>
              <p:cNvSpPr>
                <a:spLocks/>
              </p:cNvSpPr>
              <p:nvPr/>
            </p:nvSpPr>
            <p:spPr bwMode="auto">
              <a:xfrm>
                <a:off x="1400" y="1908"/>
                <a:ext cx="8" cy="26"/>
              </a:xfrm>
              <a:custGeom>
                <a:avLst/>
                <a:gdLst>
                  <a:gd name="T0" fmla="*/ 15 w 16"/>
                  <a:gd name="T1" fmla="*/ 50 h 50"/>
                  <a:gd name="T2" fmla="*/ 15 w 16"/>
                  <a:gd name="T3" fmla="*/ 50 h 50"/>
                  <a:gd name="T4" fmla="*/ 16 w 16"/>
                  <a:gd name="T5" fmla="*/ 49 h 50"/>
                  <a:gd name="T6" fmla="*/ 16 w 16"/>
                  <a:gd name="T7" fmla="*/ 48 h 50"/>
                  <a:gd name="T8" fmla="*/ 16 w 16"/>
                  <a:gd name="T9" fmla="*/ 48 h 50"/>
                  <a:gd name="T10" fmla="*/ 16 w 16"/>
                  <a:gd name="T11" fmla="*/ 0 h 50"/>
                  <a:gd name="T12" fmla="*/ 0 w 16"/>
                  <a:gd name="T13" fmla="*/ 0 h 50"/>
                  <a:gd name="T14" fmla="*/ 0 w 16"/>
                  <a:gd name="T15" fmla="*/ 48 h 50"/>
                  <a:gd name="T16" fmla="*/ 1 w 16"/>
                  <a:gd name="T17" fmla="*/ 46 h 50"/>
                  <a:gd name="T18" fmla="*/ 15 w 16"/>
                  <a:gd name="T19" fmla="*/ 50 h 50"/>
                  <a:gd name="T20" fmla="*/ 16 w 16"/>
                  <a:gd name="T21" fmla="*/ 49 h 50"/>
                  <a:gd name="T22" fmla="*/ 16 w 16"/>
                  <a:gd name="T23" fmla="*/ 48 h 50"/>
                  <a:gd name="T24" fmla="*/ 15 w 16"/>
                  <a:gd name="T2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50">
                    <a:moveTo>
                      <a:pt x="15" y="50"/>
                    </a:moveTo>
                    <a:lnTo>
                      <a:pt x="15" y="50"/>
                    </a:lnTo>
                    <a:lnTo>
                      <a:pt x="16" y="49"/>
                    </a:lnTo>
                    <a:lnTo>
                      <a:pt x="16" y="48"/>
                    </a:lnTo>
                    <a:lnTo>
                      <a:pt x="16" y="48"/>
                    </a:lnTo>
                    <a:lnTo>
                      <a:pt x="16" y="0"/>
                    </a:lnTo>
                    <a:lnTo>
                      <a:pt x="0" y="0"/>
                    </a:lnTo>
                    <a:lnTo>
                      <a:pt x="0" y="48"/>
                    </a:lnTo>
                    <a:lnTo>
                      <a:pt x="1" y="46"/>
                    </a:lnTo>
                    <a:lnTo>
                      <a:pt x="15" y="50"/>
                    </a:lnTo>
                    <a:lnTo>
                      <a:pt x="16" y="49"/>
                    </a:lnTo>
                    <a:lnTo>
                      <a:pt x="16" y="48"/>
                    </a:lnTo>
                    <a:lnTo>
                      <a:pt x="15"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32" name="Freeform 772"/>
              <p:cNvSpPr>
                <a:spLocks/>
              </p:cNvSpPr>
              <p:nvPr/>
            </p:nvSpPr>
            <p:spPr bwMode="auto">
              <a:xfrm>
                <a:off x="1394" y="1931"/>
                <a:ext cx="14" cy="20"/>
              </a:xfrm>
              <a:custGeom>
                <a:avLst/>
                <a:gdLst>
                  <a:gd name="T0" fmla="*/ 11 w 26"/>
                  <a:gd name="T1" fmla="*/ 39 h 39"/>
                  <a:gd name="T2" fmla="*/ 16 w 26"/>
                  <a:gd name="T3" fmla="*/ 31 h 39"/>
                  <a:gd name="T4" fmla="*/ 19 w 26"/>
                  <a:gd name="T5" fmla="*/ 22 h 39"/>
                  <a:gd name="T6" fmla="*/ 23 w 26"/>
                  <a:gd name="T7" fmla="*/ 14 h 39"/>
                  <a:gd name="T8" fmla="*/ 26 w 26"/>
                  <a:gd name="T9" fmla="*/ 4 h 39"/>
                  <a:gd name="T10" fmla="*/ 12 w 26"/>
                  <a:gd name="T11" fmla="*/ 0 h 39"/>
                  <a:gd name="T12" fmla="*/ 0 w 26"/>
                  <a:gd name="T13" fmla="*/ 32 h 39"/>
                  <a:gd name="T14" fmla="*/ 1 w 26"/>
                  <a:gd name="T15" fmla="*/ 31 h 39"/>
                  <a:gd name="T16" fmla="*/ 11 w 26"/>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9">
                    <a:moveTo>
                      <a:pt x="11" y="39"/>
                    </a:moveTo>
                    <a:lnTo>
                      <a:pt x="16" y="31"/>
                    </a:lnTo>
                    <a:lnTo>
                      <a:pt x="19" y="22"/>
                    </a:lnTo>
                    <a:lnTo>
                      <a:pt x="23" y="14"/>
                    </a:lnTo>
                    <a:lnTo>
                      <a:pt x="26" y="4"/>
                    </a:lnTo>
                    <a:lnTo>
                      <a:pt x="12" y="0"/>
                    </a:lnTo>
                    <a:lnTo>
                      <a:pt x="0" y="32"/>
                    </a:lnTo>
                    <a:lnTo>
                      <a:pt x="1" y="31"/>
                    </a:lnTo>
                    <a:lnTo>
                      <a:pt x="11"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33" name="Freeform 773"/>
              <p:cNvSpPr>
                <a:spLocks/>
              </p:cNvSpPr>
              <p:nvPr/>
            </p:nvSpPr>
            <p:spPr bwMode="auto">
              <a:xfrm>
                <a:off x="1383" y="1947"/>
                <a:ext cx="17" cy="17"/>
              </a:xfrm>
              <a:custGeom>
                <a:avLst/>
                <a:gdLst>
                  <a:gd name="T0" fmla="*/ 16 w 33"/>
                  <a:gd name="T1" fmla="*/ 29 h 33"/>
                  <a:gd name="T2" fmla="*/ 14 w 33"/>
                  <a:gd name="T3" fmla="*/ 33 h 33"/>
                  <a:gd name="T4" fmla="*/ 33 w 33"/>
                  <a:gd name="T5" fmla="*/ 8 h 33"/>
                  <a:gd name="T6" fmla="*/ 23 w 33"/>
                  <a:gd name="T7" fmla="*/ 0 h 33"/>
                  <a:gd name="T8" fmla="*/ 0 w 33"/>
                  <a:gd name="T9" fmla="*/ 29 h 33"/>
                  <a:gd name="T10" fmla="*/ 2 w 33"/>
                  <a:gd name="T11" fmla="*/ 24 h 33"/>
                  <a:gd name="T12" fmla="*/ 1 w 33"/>
                  <a:gd name="T13" fmla="*/ 25 h 33"/>
                  <a:gd name="T14" fmla="*/ 1 w 33"/>
                  <a:gd name="T15" fmla="*/ 26 h 33"/>
                  <a:gd name="T16" fmla="*/ 0 w 33"/>
                  <a:gd name="T17" fmla="*/ 28 h 33"/>
                  <a:gd name="T18" fmla="*/ 0 w 33"/>
                  <a:gd name="T19" fmla="*/ 29 h 33"/>
                  <a:gd name="T20" fmla="*/ 16 w 33"/>
                  <a:gd name="T21"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3">
                    <a:moveTo>
                      <a:pt x="16" y="29"/>
                    </a:moveTo>
                    <a:lnTo>
                      <a:pt x="14" y="33"/>
                    </a:lnTo>
                    <a:lnTo>
                      <a:pt x="33" y="8"/>
                    </a:lnTo>
                    <a:lnTo>
                      <a:pt x="23" y="0"/>
                    </a:lnTo>
                    <a:lnTo>
                      <a:pt x="0" y="29"/>
                    </a:lnTo>
                    <a:lnTo>
                      <a:pt x="2" y="24"/>
                    </a:lnTo>
                    <a:lnTo>
                      <a:pt x="1" y="25"/>
                    </a:lnTo>
                    <a:lnTo>
                      <a:pt x="1" y="26"/>
                    </a:lnTo>
                    <a:lnTo>
                      <a:pt x="0" y="28"/>
                    </a:lnTo>
                    <a:lnTo>
                      <a:pt x="0" y="29"/>
                    </a:lnTo>
                    <a:lnTo>
                      <a:pt x="16"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34" name="Freeform 774"/>
              <p:cNvSpPr>
                <a:spLocks/>
              </p:cNvSpPr>
              <p:nvPr/>
            </p:nvSpPr>
            <p:spPr bwMode="auto">
              <a:xfrm>
                <a:off x="1383" y="1961"/>
                <a:ext cx="8" cy="16"/>
              </a:xfrm>
              <a:custGeom>
                <a:avLst/>
                <a:gdLst>
                  <a:gd name="T0" fmla="*/ 14 w 16"/>
                  <a:gd name="T1" fmla="*/ 24 h 32"/>
                  <a:gd name="T2" fmla="*/ 16 w 16"/>
                  <a:gd name="T3" fmla="*/ 27 h 32"/>
                  <a:gd name="T4" fmla="*/ 16 w 16"/>
                  <a:gd name="T5" fmla="*/ 0 h 32"/>
                  <a:gd name="T6" fmla="*/ 0 w 16"/>
                  <a:gd name="T7" fmla="*/ 0 h 32"/>
                  <a:gd name="T8" fmla="*/ 0 w 16"/>
                  <a:gd name="T9" fmla="*/ 7 h 32"/>
                  <a:gd name="T10" fmla="*/ 0 w 16"/>
                  <a:gd name="T11" fmla="*/ 17 h 32"/>
                  <a:gd name="T12" fmla="*/ 0 w 16"/>
                  <a:gd name="T13" fmla="*/ 26 h 32"/>
                  <a:gd name="T14" fmla="*/ 2 w 16"/>
                  <a:gd name="T15" fmla="*/ 32 h 32"/>
                  <a:gd name="T16" fmla="*/ 0 w 16"/>
                  <a:gd name="T17" fmla="*/ 27 h 32"/>
                  <a:gd name="T18" fmla="*/ 0 w 16"/>
                  <a:gd name="T19" fmla="*/ 28 h 32"/>
                  <a:gd name="T20" fmla="*/ 1 w 16"/>
                  <a:gd name="T21" fmla="*/ 31 h 32"/>
                  <a:gd name="T22" fmla="*/ 1 w 16"/>
                  <a:gd name="T23" fmla="*/ 32 h 32"/>
                  <a:gd name="T24" fmla="*/ 2 w 16"/>
                  <a:gd name="T25" fmla="*/ 32 h 32"/>
                  <a:gd name="T26" fmla="*/ 14 w 16"/>
                  <a:gd name="T27"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32">
                    <a:moveTo>
                      <a:pt x="14" y="24"/>
                    </a:moveTo>
                    <a:lnTo>
                      <a:pt x="16" y="27"/>
                    </a:lnTo>
                    <a:lnTo>
                      <a:pt x="16" y="0"/>
                    </a:lnTo>
                    <a:lnTo>
                      <a:pt x="0" y="0"/>
                    </a:lnTo>
                    <a:lnTo>
                      <a:pt x="0" y="7"/>
                    </a:lnTo>
                    <a:lnTo>
                      <a:pt x="0" y="17"/>
                    </a:lnTo>
                    <a:lnTo>
                      <a:pt x="0" y="26"/>
                    </a:lnTo>
                    <a:lnTo>
                      <a:pt x="2" y="32"/>
                    </a:lnTo>
                    <a:lnTo>
                      <a:pt x="0" y="27"/>
                    </a:lnTo>
                    <a:lnTo>
                      <a:pt x="0" y="28"/>
                    </a:lnTo>
                    <a:lnTo>
                      <a:pt x="1" y="31"/>
                    </a:lnTo>
                    <a:lnTo>
                      <a:pt x="1" y="32"/>
                    </a:lnTo>
                    <a:lnTo>
                      <a:pt x="2" y="32"/>
                    </a:lnTo>
                    <a:lnTo>
                      <a:pt x="14"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35" name="Freeform 775"/>
              <p:cNvSpPr>
                <a:spLocks/>
              </p:cNvSpPr>
              <p:nvPr/>
            </p:nvSpPr>
            <p:spPr bwMode="auto">
              <a:xfrm>
                <a:off x="1385" y="1973"/>
                <a:ext cx="17" cy="19"/>
              </a:xfrm>
              <a:custGeom>
                <a:avLst/>
                <a:gdLst>
                  <a:gd name="T0" fmla="*/ 31 w 36"/>
                  <a:gd name="T1" fmla="*/ 25 h 38"/>
                  <a:gd name="T2" fmla="*/ 36 w 36"/>
                  <a:gd name="T3" fmla="*/ 28 h 38"/>
                  <a:gd name="T4" fmla="*/ 12 w 36"/>
                  <a:gd name="T5" fmla="*/ 0 h 38"/>
                  <a:gd name="T6" fmla="*/ 0 w 36"/>
                  <a:gd name="T7" fmla="*/ 8 h 38"/>
                  <a:gd name="T8" fmla="*/ 6 w 36"/>
                  <a:gd name="T9" fmla="*/ 15 h 38"/>
                  <a:gd name="T10" fmla="*/ 15 w 36"/>
                  <a:gd name="T11" fmla="*/ 24 h 38"/>
                  <a:gd name="T12" fmla="*/ 23 w 36"/>
                  <a:gd name="T13" fmla="*/ 33 h 38"/>
                  <a:gd name="T14" fmla="*/ 30 w 36"/>
                  <a:gd name="T15" fmla="*/ 38 h 38"/>
                  <a:gd name="T16" fmla="*/ 25 w 36"/>
                  <a:gd name="T17" fmla="*/ 37 h 38"/>
                  <a:gd name="T18" fmla="*/ 25 w 36"/>
                  <a:gd name="T19" fmla="*/ 38 h 38"/>
                  <a:gd name="T20" fmla="*/ 27 w 36"/>
                  <a:gd name="T21" fmla="*/ 38 h 38"/>
                  <a:gd name="T22" fmla="*/ 29 w 36"/>
                  <a:gd name="T23" fmla="*/ 38 h 38"/>
                  <a:gd name="T24" fmla="*/ 30 w 36"/>
                  <a:gd name="T25" fmla="*/ 38 h 38"/>
                  <a:gd name="T26" fmla="*/ 31 w 36"/>
                  <a:gd name="T27"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8">
                    <a:moveTo>
                      <a:pt x="31" y="25"/>
                    </a:moveTo>
                    <a:lnTo>
                      <a:pt x="36" y="28"/>
                    </a:lnTo>
                    <a:lnTo>
                      <a:pt x="12" y="0"/>
                    </a:lnTo>
                    <a:lnTo>
                      <a:pt x="0" y="8"/>
                    </a:lnTo>
                    <a:lnTo>
                      <a:pt x="6" y="15"/>
                    </a:lnTo>
                    <a:lnTo>
                      <a:pt x="15" y="24"/>
                    </a:lnTo>
                    <a:lnTo>
                      <a:pt x="23" y="33"/>
                    </a:lnTo>
                    <a:lnTo>
                      <a:pt x="30" y="38"/>
                    </a:lnTo>
                    <a:lnTo>
                      <a:pt x="25" y="37"/>
                    </a:lnTo>
                    <a:lnTo>
                      <a:pt x="25" y="38"/>
                    </a:lnTo>
                    <a:lnTo>
                      <a:pt x="27" y="38"/>
                    </a:lnTo>
                    <a:lnTo>
                      <a:pt x="29" y="38"/>
                    </a:lnTo>
                    <a:lnTo>
                      <a:pt x="30" y="38"/>
                    </a:lnTo>
                    <a:lnTo>
                      <a:pt x="31"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36" name="Freeform 776"/>
              <p:cNvSpPr>
                <a:spLocks/>
              </p:cNvSpPr>
              <p:nvPr/>
            </p:nvSpPr>
            <p:spPr bwMode="auto">
              <a:xfrm>
                <a:off x="1400" y="1986"/>
                <a:ext cx="37" cy="14"/>
              </a:xfrm>
              <a:custGeom>
                <a:avLst/>
                <a:gdLst>
                  <a:gd name="T0" fmla="*/ 65 w 75"/>
                  <a:gd name="T1" fmla="*/ 15 h 28"/>
                  <a:gd name="T2" fmla="*/ 72 w 75"/>
                  <a:gd name="T3" fmla="*/ 13 h 28"/>
                  <a:gd name="T4" fmla="*/ 1 w 75"/>
                  <a:gd name="T5" fmla="*/ 0 h 28"/>
                  <a:gd name="T6" fmla="*/ 0 w 75"/>
                  <a:gd name="T7" fmla="*/ 13 h 28"/>
                  <a:gd name="T8" fmla="*/ 6 w 75"/>
                  <a:gd name="T9" fmla="*/ 14 h 28"/>
                  <a:gd name="T10" fmla="*/ 15 w 75"/>
                  <a:gd name="T11" fmla="*/ 16 h 28"/>
                  <a:gd name="T12" fmla="*/ 27 w 75"/>
                  <a:gd name="T13" fmla="*/ 19 h 28"/>
                  <a:gd name="T14" fmla="*/ 39 w 75"/>
                  <a:gd name="T15" fmla="*/ 21 h 28"/>
                  <a:gd name="T16" fmla="*/ 52 w 75"/>
                  <a:gd name="T17" fmla="*/ 23 h 28"/>
                  <a:gd name="T18" fmla="*/ 62 w 75"/>
                  <a:gd name="T19" fmla="*/ 24 h 28"/>
                  <a:gd name="T20" fmla="*/ 70 w 75"/>
                  <a:gd name="T21" fmla="*/ 26 h 28"/>
                  <a:gd name="T22" fmla="*/ 75 w 75"/>
                  <a:gd name="T23" fmla="*/ 24 h 28"/>
                  <a:gd name="T24" fmla="*/ 69 w 75"/>
                  <a:gd name="T25" fmla="*/ 27 h 28"/>
                  <a:gd name="T26" fmla="*/ 73 w 75"/>
                  <a:gd name="T27" fmla="*/ 28 h 28"/>
                  <a:gd name="T28" fmla="*/ 75 w 75"/>
                  <a:gd name="T29" fmla="*/ 24 h 28"/>
                  <a:gd name="T30" fmla="*/ 65 w 75"/>
                  <a:gd name="T31"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28">
                    <a:moveTo>
                      <a:pt x="65" y="15"/>
                    </a:moveTo>
                    <a:lnTo>
                      <a:pt x="72" y="13"/>
                    </a:lnTo>
                    <a:lnTo>
                      <a:pt x="1" y="0"/>
                    </a:lnTo>
                    <a:lnTo>
                      <a:pt x="0" y="13"/>
                    </a:lnTo>
                    <a:lnTo>
                      <a:pt x="6" y="14"/>
                    </a:lnTo>
                    <a:lnTo>
                      <a:pt x="15" y="16"/>
                    </a:lnTo>
                    <a:lnTo>
                      <a:pt x="27" y="19"/>
                    </a:lnTo>
                    <a:lnTo>
                      <a:pt x="39" y="21"/>
                    </a:lnTo>
                    <a:lnTo>
                      <a:pt x="52" y="23"/>
                    </a:lnTo>
                    <a:lnTo>
                      <a:pt x="62" y="24"/>
                    </a:lnTo>
                    <a:lnTo>
                      <a:pt x="70" y="26"/>
                    </a:lnTo>
                    <a:lnTo>
                      <a:pt x="75" y="24"/>
                    </a:lnTo>
                    <a:lnTo>
                      <a:pt x="69" y="27"/>
                    </a:lnTo>
                    <a:lnTo>
                      <a:pt x="73" y="28"/>
                    </a:lnTo>
                    <a:lnTo>
                      <a:pt x="75" y="24"/>
                    </a:lnTo>
                    <a:lnTo>
                      <a:pt x="65"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37" name="Freeform 777"/>
              <p:cNvSpPr>
                <a:spLocks/>
              </p:cNvSpPr>
              <p:nvPr/>
            </p:nvSpPr>
            <p:spPr bwMode="auto">
              <a:xfrm>
                <a:off x="1432" y="1974"/>
                <a:ext cx="19" cy="24"/>
              </a:xfrm>
              <a:custGeom>
                <a:avLst/>
                <a:gdLst>
                  <a:gd name="T0" fmla="*/ 33 w 39"/>
                  <a:gd name="T1" fmla="*/ 0 h 48"/>
                  <a:gd name="T2" fmla="*/ 26 w 39"/>
                  <a:gd name="T3" fmla="*/ 6 h 48"/>
                  <a:gd name="T4" fmla="*/ 16 w 39"/>
                  <a:gd name="T5" fmla="*/ 17 h 48"/>
                  <a:gd name="T6" fmla="*/ 7 w 39"/>
                  <a:gd name="T7" fmla="*/ 31 h 48"/>
                  <a:gd name="T8" fmla="*/ 0 w 39"/>
                  <a:gd name="T9" fmla="*/ 39 h 48"/>
                  <a:gd name="T10" fmla="*/ 10 w 39"/>
                  <a:gd name="T11" fmla="*/ 48 h 48"/>
                  <a:gd name="T12" fmla="*/ 39 w 39"/>
                  <a:gd name="T13" fmla="*/ 12 h 48"/>
                  <a:gd name="T14" fmla="*/ 33 w 39"/>
                  <a:gd name="T15" fmla="*/ 14 h 48"/>
                  <a:gd name="T16" fmla="*/ 33 w 39"/>
                  <a:gd name="T17" fmla="*/ 0 h 48"/>
                  <a:gd name="T18" fmla="*/ 32 w 39"/>
                  <a:gd name="T19" fmla="*/ 0 h 48"/>
                  <a:gd name="T20" fmla="*/ 30 w 39"/>
                  <a:gd name="T21" fmla="*/ 1 h 48"/>
                  <a:gd name="T22" fmla="*/ 28 w 39"/>
                  <a:gd name="T23" fmla="*/ 1 h 48"/>
                  <a:gd name="T24" fmla="*/ 27 w 39"/>
                  <a:gd name="T25" fmla="*/ 2 h 48"/>
                  <a:gd name="T26" fmla="*/ 33 w 39"/>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48">
                    <a:moveTo>
                      <a:pt x="33" y="0"/>
                    </a:moveTo>
                    <a:lnTo>
                      <a:pt x="26" y="6"/>
                    </a:lnTo>
                    <a:lnTo>
                      <a:pt x="16" y="17"/>
                    </a:lnTo>
                    <a:lnTo>
                      <a:pt x="7" y="31"/>
                    </a:lnTo>
                    <a:lnTo>
                      <a:pt x="0" y="39"/>
                    </a:lnTo>
                    <a:lnTo>
                      <a:pt x="10" y="48"/>
                    </a:lnTo>
                    <a:lnTo>
                      <a:pt x="39" y="12"/>
                    </a:lnTo>
                    <a:lnTo>
                      <a:pt x="33" y="14"/>
                    </a:lnTo>
                    <a:lnTo>
                      <a:pt x="33" y="0"/>
                    </a:lnTo>
                    <a:lnTo>
                      <a:pt x="32" y="0"/>
                    </a:lnTo>
                    <a:lnTo>
                      <a:pt x="30" y="1"/>
                    </a:lnTo>
                    <a:lnTo>
                      <a:pt x="28" y="1"/>
                    </a:lnTo>
                    <a:lnTo>
                      <a:pt x="27" y="2"/>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38" name="Freeform 778"/>
              <p:cNvSpPr>
                <a:spLocks/>
              </p:cNvSpPr>
              <p:nvPr/>
            </p:nvSpPr>
            <p:spPr bwMode="auto">
              <a:xfrm>
                <a:off x="1449" y="1968"/>
                <a:ext cx="40" cy="13"/>
              </a:xfrm>
              <a:custGeom>
                <a:avLst/>
                <a:gdLst>
                  <a:gd name="T0" fmla="*/ 66 w 82"/>
                  <a:gd name="T1" fmla="*/ 14 h 26"/>
                  <a:gd name="T2" fmla="*/ 62 w 82"/>
                  <a:gd name="T3" fmla="*/ 4 h 26"/>
                  <a:gd name="T4" fmla="*/ 0 w 82"/>
                  <a:gd name="T5" fmla="*/ 12 h 26"/>
                  <a:gd name="T6" fmla="*/ 0 w 82"/>
                  <a:gd name="T7" fmla="*/ 26 h 26"/>
                  <a:gd name="T8" fmla="*/ 62 w 82"/>
                  <a:gd name="T9" fmla="*/ 17 h 26"/>
                  <a:gd name="T10" fmla="*/ 58 w 82"/>
                  <a:gd name="T11" fmla="*/ 6 h 26"/>
                  <a:gd name="T12" fmla="*/ 66 w 82"/>
                  <a:gd name="T13" fmla="*/ 14 h 26"/>
                  <a:gd name="T14" fmla="*/ 82 w 82"/>
                  <a:gd name="T15" fmla="*/ 0 h 26"/>
                  <a:gd name="T16" fmla="*/ 62 w 82"/>
                  <a:gd name="T17" fmla="*/ 4 h 26"/>
                  <a:gd name="T18" fmla="*/ 66 w 82"/>
                  <a:gd name="T19"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26">
                    <a:moveTo>
                      <a:pt x="66" y="14"/>
                    </a:moveTo>
                    <a:lnTo>
                      <a:pt x="62" y="4"/>
                    </a:lnTo>
                    <a:lnTo>
                      <a:pt x="0" y="12"/>
                    </a:lnTo>
                    <a:lnTo>
                      <a:pt x="0" y="26"/>
                    </a:lnTo>
                    <a:lnTo>
                      <a:pt x="62" y="17"/>
                    </a:lnTo>
                    <a:lnTo>
                      <a:pt x="58" y="6"/>
                    </a:lnTo>
                    <a:lnTo>
                      <a:pt x="66" y="14"/>
                    </a:lnTo>
                    <a:lnTo>
                      <a:pt x="82" y="0"/>
                    </a:lnTo>
                    <a:lnTo>
                      <a:pt x="62" y="4"/>
                    </a:lnTo>
                    <a:lnTo>
                      <a:pt x="6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39" name="Freeform 779"/>
              <p:cNvSpPr>
                <a:spLocks/>
              </p:cNvSpPr>
              <p:nvPr/>
            </p:nvSpPr>
            <p:spPr bwMode="auto">
              <a:xfrm>
                <a:off x="1459" y="1971"/>
                <a:ext cx="22" cy="18"/>
              </a:xfrm>
              <a:custGeom>
                <a:avLst/>
                <a:gdLst>
                  <a:gd name="T0" fmla="*/ 16 w 45"/>
                  <a:gd name="T1" fmla="*/ 23 h 36"/>
                  <a:gd name="T2" fmla="*/ 21 w 45"/>
                  <a:gd name="T3" fmla="*/ 34 h 36"/>
                  <a:gd name="T4" fmla="*/ 45 w 45"/>
                  <a:gd name="T5" fmla="*/ 8 h 36"/>
                  <a:gd name="T6" fmla="*/ 37 w 45"/>
                  <a:gd name="T7" fmla="*/ 0 h 36"/>
                  <a:gd name="T8" fmla="*/ 11 w 45"/>
                  <a:gd name="T9" fmla="*/ 24 h 36"/>
                  <a:gd name="T10" fmla="*/ 16 w 45"/>
                  <a:gd name="T11" fmla="*/ 36 h 36"/>
                  <a:gd name="T12" fmla="*/ 11 w 45"/>
                  <a:gd name="T13" fmla="*/ 24 h 36"/>
                  <a:gd name="T14" fmla="*/ 0 w 45"/>
                  <a:gd name="T15" fmla="*/ 35 h 36"/>
                  <a:gd name="T16" fmla="*/ 16 w 45"/>
                  <a:gd name="T17" fmla="*/ 36 h 36"/>
                  <a:gd name="T18" fmla="*/ 16 w 45"/>
                  <a:gd name="T19"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36">
                    <a:moveTo>
                      <a:pt x="16" y="23"/>
                    </a:moveTo>
                    <a:lnTo>
                      <a:pt x="21" y="34"/>
                    </a:lnTo>
                    <a:lnTo>
                      <a:pt x="45" y="8"/>
                    </a:lnTo>
                    <a:lnTo>
                      <a:pt x="37" y="0"/>
                    </a:lnTo>
                    <a:lnTo>
                      <a:pt x="11" y="24"/>
                    </a:lnTo>
                    <a:lnTo>
                      <a:pt x="16" y="36"/>
                    </a:lnTo>
                    <a:lnTo>
                      <a:pt x="11" y="24"/>
                    </a:lnTo>
                    <a:lnTo>
                      <a:pt x="0" y="35"/>
                    </a:lnTo>
                    <a:lnTo>
                      <a:pt x="16" y="36"/>
                    </a:lnTo>
                    <a:lnTo>
                      <a:pt x="16"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40" name="Freeform 780"/>
              <p:cNvSpPr>
                <a:spLocks/>
              </p:cNvSpPr>
              <p:nvPr/>
            </p:nvSpPr>
            <p:spPr bwMode="auto">
              <a:xfrm>
                <a:off x="1467" y="1983"/>
                <a:ext cx="36" cy="10"/>
              </a:xfrm>
              <a:custGeom>
                <a:avLst/>
                <a:gdLst>
                  <a:gd name="T0" fmla="*/ 66 w 72"/>
                  <a:gd name="T1" fmla="*/ 8 h 21"/>
                  <a:gd name="T2" fmla="*/ 69 w 72"/>
                  <a:gd name="T3" fmla="*/ 7 h 21"/>
                  <a:gd name="T4" fmla="*/ 0 w 72"/>
                  <a:gd name="T5" fmla="*/ 0 h 21"/>
                  <a:gd name="T6" fmla="*/ 0 w 72"/>
                  <a:gd name="T7" fmla="*/ 13 h 21"/>
                  <a:gd name="T8" fmla="*/ 69 w 72"/>
                  <a:gd name="T9" fmla="*/ 20 h 21"/>
                  <a:gd name="T10" fmla="*/ 69 w 72"/>
                  <a:gd name="T11" fmla="*/ 20 h 21"/>
                  <a:gd name="T12" fmla="*/ 70 w 72"/>
                  <a:gd name="T13" fmla="*/ 20 h 21"/>
                  <a:gd name="T14" fmla="*/ 71 w 72"/>
                  <a:gd name="T15" fmla="*/ 20 h 21"/>
                  <a:gd name="T16" fmla="*/ 72 w 72"/>
                  <a:gd name="T17" fmla="*/ 19 h 21"/>
                  <a:gd name="T18" fmla="*/ 69 w 72"/>
                  <a:gd name="T19" fmla="*/ 20 h 21"/>
                  <a:gd name="T20" fmla="*/ 70 w 72"/>
                  <a:gd name="T21" fmla="*/ 21 h 21"/>
                  <a:gd name="T22" fmla="*/ 72 w 72"/>
                  <a:gd name="T23" fmla="*/ 19 h 21"/>
                  <a:gd name="T24" fmla="*/ 66 w 72"/>
                  <a:gd name="T25"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21">
                    <a:moveTo>
                      <a:pt x="66" y="8"/>
                    </a:moveTo>
                    <a:lnTo>
                      <a:pt x="69" y="7"/>
                    </a:lnTo>
                    <a:lnTo>
                      <a:pt x="0" y="0"/>
                    </a:lnTo>
                    <a:lnTo>
                      <a:pt x="0" y="13"/>
                    </a:lnTo>
                    <a:lnTo>
                      <a:pt x="69" y="20"/>
                    </a:lnTo>
                    <a:lnTo>
                      <a:pt x="69" y="20"/>
                    </a:lnTo>
                    <a:lnTo>
                      <a:pt x="70" y="20"/>
                    </a:lnTo>
                    <a:lnTo>
                      <a:pt x="71" y="20"/>
                    </a:lnTo>
                    <a:lnTo>
                      <a:pt x="72" y="19"/>
                    </a:lnTo>
                    <a:lnTo>
                      <a:pt x="69" y="20"/>
                    </a:lnTo>
                    <a:lnTo>
                      <a:pt x="70" y="21"/>
                    </a:lnTo>
                    <a:lnTo>
                      <a:pt x="72" y="19"/>
                    </a:lnTo>
                    <a:lnTo>
                      <a:pt x="6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41" name="Freeform 781"/>
              <p:cNvSpPr>
                <a:spLocks/>
              </p:cNvSpPr>
              <p:nvPr/>
            </p:nvSpPr>
            <p:spPr bwMode="auto">
              <a:xfrm>
                <a:off x="1500" y="1961"/>
                <a:ext cx="61" cy="31"/>
              </a:xfrm>
              <a:custGeom>
                <a:avLst/>
                <a:gdLst>
                  <a:gd name="T0" fmla="*/ 123 w 123"/>
                  <a:gd name="T1" fmla="*/ 1 h 61"/>
                  <a:gd name="T2" fmla="*/ 104 w 123"/>
                  <a:gd name="T3" fmla="*/ 0 h 61"/>
                  <a:gd name="T4" fmla="*/ 88 w 123"/>
                  <a:gd name="T5" fmla="*/ 2 h 61"/>
                  <a:gd name="T6" fmla="*/ 72 w 123"/>
                  <a:gd name="T7" fmla="*/ 8 h 61"/>
                  <a:gd name="T8" fmla="*/ 58 w 123"/>
                  <a:gd name="T9" fmla="*/ 16 h 61"/>
                  <a:gd name="T10" fmla="*/ 43 w 123"/>
                  <a:gd name="T11" fmla="*/ 25 h 61"/>
                  <a:gd name="T12" fmla="*/ 30 w 123"/>
                  <a:gd name="T13" fmla="*/ 34 h 61"/>
                  <a:gd name="T14" fmla="*/ 15 w 123"/>
                  <a:gd name="T15" fmla="*/ 43 h 61"/>
                  <a:gd name="T16" fmla="*/ 0 w 123"/>
                  <a:gd name="T17" fmla="*/ 50 h 61"/>
                  <a:gd name="T18" fmla="*/ 6 w 123"/>
                  <a:gd name="T19" fmla="*/ 61 h 61"/>
                  <a:gd name="T20" fmla="*/ 19 w 123"/>
                  <a:gd name="T21" fmla="*/ 55 h 61"/>
                  <a:gd name="T22" fmla="*/ 33 w 123"/>
                  <a:gd name="T23" fmla="*/ 47 h 61"/>
                  <a:gd name="T24" fmla="*/ 47 w 123"/>
                  <a:gd name="T25" fmla="*/ 39 h 61"/>
                  <a:gd name="T26" fmla="*/ 61 w 123"/>
                  <a:gd name="T27" fmla="*/ 30 h 61"/>
                  <a:gd name="T28" fmla="*/ 76 w 123"/>
                  <a:gd name="T29" fmla="*/ 22 h 61"/>
                  <a:gd name="T30" fmla="*/ 89 w 123"/>
                  <a:gd name="T31" fmla="*/ 16 h 61"/>
                  <a:gd name="T32" fmla="*/ 104 w 123"/>
                  <a:gd name="T33" fmla="*/ 12 h 61"/>
                  <a:gd name="T34" fmla="*/ 119 w 123"/>
                  <a:gd name="T35" fmla="*/ 13 h 61"/>
                  <a:gd name="T36" fmla="*/ 123 w 123"/>
                  <a:gd name="T37" fmla="*/ 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 h="61">
                    <a:moveTo>
                      <a:pt x="123" y="1"/>
                    </a:moveTo>
                    <a:lnTo>
                      <a:pt x="104" y="0"/>
                    </a:lnTo>
                    <a:lnTo>
                      <a:pt x="88" y="2"/>
                    </a:lnTo>
                    <a:lnTo>
                      <a:pt x="72" y="8"/>
                    </a:lnTo>
                    <a:lnTo>
                      <a:pt x="58" y="16"/>
                    </a:lnTo>
                    <a:lnTo>
                      <a:pt x="43" y="25"/>
                    </a:lnTo>
                    <a:lnTo>
                      <a:pt x="30" y="34"/>
                    </a:lnTo>
                    <a:lnTo>
                      <a:pt x="15" y="43"/>
                    </a:lnTo>
                    <a:lnTo>
                      <a:pt x="0" y="50"/>
                    </a:lnTo>
                    <a:lnTo>
                      <a:pt x="6" y="61"/>
                    </a:lnTo>
                    <a:lnTo>
                      <a:pt x="19" y="55"/>
                    </a:lnTo>
                    <a:lnTo>
                      <a:pt x="33" y="47"/>
                    </a:lnTo>
                    <a:lnTo>
                      <a:pt x="47" y="39"/>
                    </a:lnTo>
                    <a:lnTo>
                      <a:pt x="61" y="30"/>
                    </a:lnTo>
                    <a:lnTo>
                      <a:pt x="76" y="22"/>
                    </a:lnTo>
                    <a:lnTo>
                      <a:pt x="89" y="16"/>
                    </a:lnTo>
                    <a:lnTo>
                      <a:pt x="104" y="12"/>
                    </a:lnTo>
                    <a:lnTo>
                      <a:pt x="119" y="13"/>
                    </a:lnTo>
                    <a:lnTo>
                      <a:pt x="12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42" name="Freeform 782"/>
              <p:cNvSpPr>
                <a:spLocks/>
              </p:cNvSpPr>
              <p:nvPr/>
            </p:nvSpPr>
            <p:spPr bwMode="auto">
              <a:xfrm>
                <a:off x="1560" y="1896"/>
                <a:ext cx="41" cy="79"/>
              </a:xfrm>
              <a:custGeom>
                <a:avLst/>
                <a:gdLst>
                  <a:gd name="T0" fmla="*/ 29 w 83"/>
                  <a:gd name="T1" fmla="*/ 2 h 156"/>
                  <a:gd name="T2" fmla="*/ 33 w 83"/>
                  <a:gd name="T3" fmla="*/ 15 h 156"/>
                  <a:gd name="T4" fmla="*/ 40 w 83"/>
                  <a:gd name="T5" fmla="*/ 29 h 156"/>
                  <a:gd name="T6" fmla="*/ 49 w 83"/>
                  <a:gd name="T7" fmla="*/ 47 h 156"/>
                  <a:gd name="T8" fmla="*/ 58 w 83"/>
                  <a:gd name="T9" fmla="*/ 64 h 156"/>
                  <a:gd name="T10" fmla="*/ 67 w 83"/>
                  <a:gd name="T11" fmla="*/ 84 h 156"/>
                  <a:gd name="T12" fmla="*/ 73 w 83"/>
                  <a:gd name="T13" fmla="*/ 103 h 156"/>
                  <a:gd name="T14" fmla="*/ 74 w 83"/>
                  <a:gd name="T15" fmla="*/ 122 h 156"/>
                  <a:gd name="T16" fmla="*/ 70 w 83"/>
                  <a:gd name="T17" fmla="*/ 140 h 156"/>
                  <a:gd name="T18" fmla="*/ 63 w 83"/>
                  <a:gd name="T19" fmla="*/ 142 h 156"/>
                  <a:gd name="T20" fmla="*/ 55 w 83"/>
                  <a:gd name="T21" fmla="*/ 143 h 156"/>
                  <a:gd name="T22" fmla="*/ 45 w 83"/>
                  <a:gd name="T23" fmla="*/ 143 h 156"/>
                  <a:gd name="T24" fmla="*/ 36 w 83"/>
                  <a:gd name="T25" fmla="*/ 141 h 156"/>
                  <a:gd name="T26" fmla="*/ 27 w 83"/>
                  <a:gd name="T27" fmla="*/ 139 h 156"/>
                  <a:gd name="T28" fmla="*/ 18 w 83"/>
                  <a:gd name="T29" fmla="*/ 137 h 156"/>
                  <a:gd name="T30" fmla="*/ 10 w 83"/>
                  <a:gd name="T31" fmla="*/ 133 h 156"/>
                  <a:gd name="T32" fmla="*/ 4 w 83"/>
                  <a:gd name="T33" fmla="*/ 131 h 156"/>
                  <a:gd name="T34" fmla="*/ 0 w 83"/>
                  <a:gd name="T35" fmla="*/ 143 h 156"/>
                  <a:gd name="T36" fmla="*/ 8 w 83"/>
                  <a:gd name="T37" fmla="*/ 147 h 156"/>
                  <a:gd name="T38" fmla="*/ 18 w 83"/>
                  <a:gd name="T39" fmla="*/ 150 h 156"/>
                  <a:gd name="T40" fmla="*/ 28 w 83"/>
                  <a:gd name="T41" fmla="*/ 153 h 156"/>
                  <a:gd name="T42" fmla="*/ 38 w 83"/>
                  <a:gd name="T43" fmla="*/ 155 h 156"/>
                  <a:gd name="T44" fmla="*/ 50 w 83"/>
                  <a:gd name="T45" fmla="*/ 156 h 156"/>
                  <a:gd name="T46" fmla="*/ 60 w 83"/>
                  <a:gd name="T47" fmla="*/ 156 h 156"/>
                  <a:gd name="T48" fmla="*/ 70 w 83"/>
                  <a:gd name="T49" fmla="*/ 155 h 156"/>
                  <a:gd name="T50" fmla="*/ 78 w 83"/>
                  <a:gd name="T51" fmla="*/ 152 h 156"/>
                  <a:gd name="T52" fmla="*/ 82 w 83"/>
                  <a:gd name="T53" fmla="*/ 134 h 156"/>
                  <a:gd name="T54" fmla="*/ 83 w 83"/>
                  <a:gd name="T55" fmla="*/ 115 h 156"/>
                  <a:gd name="T56" fmla="*/ 82 w 83"/>
                  <a:gd name="T57" fmla="*/ 94 h 156"/>
                  <a:gd name="T58" fmla="*/ 78 w 83"/>
                  <a:gd name="T59" fmla="*/ 72 h 156"/>
                  <a:gd name="T60" fmla="*/ 71 w 83"/>
                  <a:gd name="T61" fmla="*/ 50 h 156"/>
                  <a:gd name="T62" fmla="*/ 61 w 83"/>
                  <a:gd name="T63" fmla="*/ 31 h 156"/>
                  <a:gd name="T64" fmla="*/ 51 w 83"/>
                  <a:gd name="T65" fmla="*/ 13 h 156"/>
                  <a:gd name="T66" fmla="*/ 41 w 83"/>
                  <a:gd name="T67" fmla="*/ 0 h 156"/>
                  <a:gd name="T68" fmla="*/ 42 w 83"/>
                  <a:gd name="T69" fmla="*/ 4 h 156"/>
                  <a:gd name="T70" fmla="*/ 29 w 83"/>
                  <a:gd name="T71" fmla="*/ 2 h 156"/>
                  <a:gd name="T72" fmla="*/ 28 w 83"/>
                  <a:gd name="T73" fmla="*/ 3 h 156"/>
                  <a:gd name="T74" fmla="*/ 28 w 83"/>
                  <a:gd name="T75" fmla="*/ 4 h 156"/>
                  <a:gd name="T76" fmla="*/ 29 w 83"/>
                  <a:gd name="T77" fmla="*/ 6 h 156"/>
                  <a:gd name="T78" fmla="*/ 30 w 83"/>
                  <a:gd name="T79" fmla="*/ 6 h 156"/>
                  <a:gd name="T80" fmla="*/ 29 w 83"/>
                  <a:gd name="T81" fmla="*/ 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 h="156">
                    <a:moveTo>
                      <a:pt x="29" y="2"/>
                    </a:moveTo>
                    <a:lnTo>
                      <a:pt x="33" y="15"/>
                    </a:lnTo>
                    <a:lnTo>
                      <a:pt x="40" y="29"/>
                    </a:lnTo>
                    <a:lnTo>
                      <a:pt x="49" y="47"/>
                    </a:lnTo>
                    <a:lnTo>
                      <a:pt x="58" y="64"/>
                    </a:lnTo>
                    <a:lnTo>
                      <a:pt x="67" y="84"/>
                    </a:lnTo>
                    <a:lnTo>
                      <a:pt x="73" y="103"/>
                    </a:lnTo>
                    <a:lnTo>
                      <a:pt x="74" y="122"/>
                    </a:lnTo>
                    <a:lnTo>
                      <a:pt x="70" y="140"/>
                    </a:lnTo>
                    <a:lnTo>
                      <a:pt x="63" y="142"/>
                    </a:lnTo>
                    <a:lnTo>
                      <a:pt x="55" y="143"/>
                    </a:lnTo>
                    <a:lnTo>
                      <a:pt x="45" y="143"/>
                    </a:lnTo>
                    <a:lnTo>
                      <a:pt x="36" y="141"/>
                    </a:lnTo>
                    <a:lnTo>
                      <a:pt x="27" y="139"/>
                    </a:lnTo>
                    <a:lnTo>
                      <a:pt x="18" y="137"/>
                    </a:lnTo>
                    <a:lnTo>
                      <a:pt x="10" y="133"/>
                    </a:lnTo>
                    <a:lnTo>
                      <a:pt x="4" y="131"/>
                    </a:lnTo>
                    <a:lnTo>
                      <a:pt x="0" y="143"/>
                    </a:lnTo>
                    <a:lnTo>
                      <a:pt x="8" y="147"/>
                    </a:lnTo>
                    <a:lnTo>
                      <a:pt x="18" y="150"/>
                    </a:lnTo>
                    <a:lnTo>
                      <a:pt x="28" y="153"/>
                    </a:lnTo>
                    <a:lnTo>
                      <a:pt x="38" y="155"/>
                    </a:lnTo>
                    <a:lnTo>
                      <a:pt x="50" y="156"/>
                    </a:lnTo>
                    <a:lnTo>
                      <a:pt x="60" y="156"/>
                    </a:lnTo>
                    <a:lnTo>
                      <a:pt x="70" y="155"/>
                    </a:lnTo>
                    <a:lnTo>
                      <a:pt x="78" y="152"/>
                    </a:lnTo>
                    <a:lnTo>
                      <a:pt x="82" y="134"/>
                    </a:lnTo>
                    <a:lnTo>
                      <a:pt x="83" y="115"/>
                    </a:lnTo>
                    <a:lnTo>
                      <a:pt x="82" y="94"/>
                    </a:lnTo>
                    <a:lnTo>
                      <a:pt x="78" y="72"/>
                    </a:lnTo>
                    <a:lnTo>
                      <a:pt x="71" y="50"/>
                    </a:lnTo>
                    <a:lnTo>
                      <a:pt x="61" y="31"/>
                    </a:lnTo>
                    <a:lnTo>
                      <a:pt x="51" y="13"/>
                    </a:lnTo>
                    <a:lnTo>
                      <a:pt x="41" y="0"/>
                    </a:lnTo>
                    <a:lnTo>
                      <a:pt x="42" y="4"/>
                    </a:lnTo>
                    <a:lnTo>
                      <a:pt x="29" y="2"/>
                    </a:lnTo>
                    <a:lnTo>
                      <a:pt x="28" y="3"/>
                    </a:lnTo>
                    <a:lnTo>
                      <a:pt x="28" y="4"/>
                    </a:lnTo>
                    <a:lnTo>
                      <a:pt x="29" y="6"/>
                    </a:lnTo>
                    <a:lnTo>
                      <a:pt x="30" y="6"/>
                    </a:lnTo>
                    <a:lnTo>
                      <a:pt x="2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43" name="Freeform 783"/>
              <p:cNvSpPr>
                <a:spLocks/>
              </p:cNvSpPr>
              <p:nvPr/>
            </p:nvSpPr>
            <p:spPr bwMode="auto">
              <a:xfrm>
                <a:off x="1574" y="1877"/>
                <a:ext cx="13" cy="22"/>
              </a:xfrm>
              <a:custGeom>
                <a:avLst/>
                <a:gdLst>
                  <a:gd name="T0" fmla="*/ 17 w 26"/>
                  <a:gd name="T1" fmla="*/ 20 h 44"/>
                  <a:gd name="T2" fmla="*/ 8 w 26"/>
                  <a:gd name="T3" fmla="*/ 13 h 44"/>
                  <a:gd name="T4" fmla="*/ 0 w 26"/>
                  <a:gd name="T5" fmla="*/ 42 h 44"/>
                  <a:gd name="T6" fmla="*/ 13 w 26"/>
                  <a:gd name="T7" fmla="*/ 44 h 44"/>
                  <a:gd name="T8" fmla="*/ 21 w 26"/>
                  <a:gd name="T9" fmla="*/ 15 h 44"/>
                  <a:gd name="T10" fmla="*/ 11 w 26"/>
                  <a:gd name="T11" fmla="*/ 7 h 44"/>
                  <a:gd name="T12" fmla="*/ 21 w 26"/>
                  <a:gd name="T13" fmla="*/ 15 h 44"/>
                  <a:gd name="T14" fmla="*/ 26 w 26"/>
                  <a:gd name="T15" fmla="*/ 0 h 44"/>
                  <a:gd name="T16" fmla="*/ 11 w 26"/>
                  <a:gd name="T17" fmla="*/ 7 h 44"/>
                  <a:gd name="T18" fmla="*/ 17 w 26"/>
                  <a:gd name="T19" fmla="*/ 2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44">
                    <a:moveTo>
                      <a:pt x="17" y="20"/>
                    </a:moveTo>
                    <a:lnTo>
                      <a:pt x="8" y="13"/>
                    </a:lnTo>
                    <a:lnTo>
                      <a:pt x="0" y="42"/>
                    </a:lnTo>
                    <a:lnTo>
                      <a:pt x="13" y="44"/>
                    </a:lnTo>
                    <a:lnTo>
                      <a:pt x="21" y="15"/>
                    </a:lnTo>
                    <a:lnTo>
                      <a:pt x="11" y="7"/>
                    </a:lnTo>
                    <a:lnTo>
                      <a:pt x="21" y="15"/>
                    </a:lnTo>
                    <a:lnTo>
                      <a:pt x="26" y="0"/>
                    </a:lnTo>
                    <a:lnTo>
                      <a:pt x="11" y="7"/>
                    </a:lnTo>
                    <a:lnTo>
                      <a:pt x="17"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44" name="Freeform 784"/>
              <p:cNvSpPr>
                <a:spLocks/>
              </p:cNvSpPr>
              <p:nvPr/>
            </p:nvSpPr>
            <p:spPr bwMode="auto">
              <a:xfrm>
                <a:off x="1563" y="1871"/>
                <a:ext cx="20" cy="18"/>
              </a:xfrm>
              <a:custGeom>
                <a:avLst/>
                <a:gdLst>
                  <a:gd name="T0" fmla="*/ 2 w 40"/>
                  <a:gd name="T1" fmla="*/ 0 h 36"/>
                  <a:gd name="T2" fmla="*/ 0 w 40"/>
                  <a:gd name="T3" fmla="*/ 9 h 36"/>
                  <a:gd name="T4" fmla="*/ 0 w 40"/>
                  <a:gd name="T5" fmla="*/ 18 h 36"/>
                  <a:gd name="T6" fmla="*/ 4 w 40"/>
                  <a:gd name="T7" fmla="*/ 28 h 36"/>
                  <a:gd name="T8" fmla="*/ 9 w 40"/>
                  <a:gd name="T9" fmla="*/ 34 h 36"/>
                  <a:gd name="T10" fmla="*/ 19 w 40"/>
                  <a:gd name="T11" fmla="*/ 36 h 36"/>
                  <a:gd name="T12" fmla="*/ 25 w 40"/>
                  <a:gd name="T13" fmla="*/ 36 h 36"/>
                  <a:gd name="T14" fmla="*/ 32 w 40"/>
                  <a:gd name="T15" fmla="*/ 33 h 36"/>
                  <a:gd name="T16" fmla="*/ 40 w 40"/>
                  <a:gd name="T17" fmla="*/ 31 h 36"/>
                  <a:gd name="T18" fmla="*/ 34 w 40"/>
                  <a:gd name="T19" fmla="*/ 18 h 36"/>
                  <a:gd name="T20" fmla="*/ 29 w 40"/>
                  <a:gd name="T21" fmla="*/ 21 h 36"/>
                  <a:gd name="T22" fmla="*/ 24 w 40"/>
                  <a:gd name="T23" fmla="*/ 22 h 36"/>
                  <a:gd name="T24" fmla="*/ 21 w 40"/>
                  <a:gd name="T25" fmla="*/ 23 h 36"/>
                  <a:gd name="T26" fmla="*/ 15 w 40"/>
                  <a:gd name="T27" fmla="*/ 22 h 36"/>
                  <a:gd name="T28" fmla="*/ 15 w 40"/>
                  <a:gd name="T29" fmla="*/ 17 h 36"/>
                  <a:gd name="T30" fmla="*/ 15 w 40"/>
                  <a:gd name="T31" fmla="*/ 11 h 36"/>
                  <a:gd name="T32" fmla="*/ 15 w 40"/>
                  <a:gd name="T33" fmla="*/ 7 h 36"/>
                  <a:gd name="T34" fmla="*/ 15 w 40"/>
                  <a:gd name="T35" fmla="*/ 2 h 36"/>
                  <a:gd name="T36" fmla="*/ 2 w 40"/>
                  <a:gd name="T3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36">
                    <a:moveTo>
                      <a:pt x="2" y="0"/>
                    </a:moveTo>
                    <a:lnTo>
                      <a:pt x="0" y="9"/>
                    </a:lnTo>
                    <a:lnTo>
                      <a:pt x="0" y="18"/>
                    </a:lnTo>
                    <a:lnTo>
                      <a:pt x="4" y="28"/>
                    </a:lnTo>
                    <a:lnTo>
                      <a:pt x="9" y="34"/>
                    </a:lnTo>
                    <a:lnTo>
                      <a:pt x="19" y="36"/>
                    </a:lnTo>
                    <a:lnTo>
                      <a:pt x="25" y="36"/>
                    </a:lnTo>
                    <a:lnTo>
                      <a:pt x="32" y="33"/>
                    </a:lnTo>
                    <a:lnTo>
                      <a:pt x="40" y="31"/>
                    </a:lnTo>
                    <a:lnTo>
                      <a:pt x="34" y="18"/>
                    </a:lnTo>
                    <a:lnTo>
                      <a:pt x="29" y="21"/>
                    </a:lnTo>
                    <a:lnTo>
                      <a:pt x="24" y="22"/>
                    </a:lnTo>
                    <a:lnTo>
                      <a:pt x="21" y="23"/>
                    </a:lnTo>
                    <a:lnTo>
                      <a:pt x="15" y="22"/>
                    </a:lnTo>
                    <a:lnTo>
                      <a:pt x="15" y="17"/>
                    </a:lnTo>
                    <a:lnTo>
                      <a:pt x="15" y="11"/>
                    </a:lnTo>
                    <a:lnTo>
                      <a:pt x="15" y="7"/>
                    </a:lnTo>
                    <a:lnTo>
                      <a:pt x="15"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45" name="Freeform 785"/>
              <p:cNvSpPr>
                <a:spLocks/>
              </p:cNvSpPr>
              <p:nvPr/>
            </p:nvSpPr>
            <p:spPr bwMode="auto">
              <a:xfrm>
                <a:off x="1542" y="1847"/>
                <a:ext cx="29" cy="25"/>
              </a:xfrm>
              <a:custGeom>
                <a:avLst/>
                <a:gdLst>
                  <a:gd name="T0" fmla="*/ 31 w 58"/>
                  <a:gd name="T1" fmla="*/ 1 h 49"/>
                  <a:gd name="T2" fmla="*/ 35 w 58"/>
                  <a:gd name="T3" fmla="*/ 13 h 49"/>
                  <a:gd name="T4" fmla="*/ 41 w 58"/>
                  <a:gd name="T5" fmla="*/ 15 h 49"/>
                  <a:gd name="T6" fmla="*/ 46 w 58"/>
                  <a:gd name="T7" fmla="*/ 22 h 49"/>
                  <a:gd name="T8" fmla="*/ 43 w 58"/>
                  <a:gd name="T9" fmla="*/ 47 h 49"/>
                  <a:gd name="T10" fmla="*/ 56 w 58"/>
                  <a:gd name="T11" fmla="*/ 49 h 49"/>
                  <a:gd name="T12" fmla="*/ 58 w 58"/>
                  <a:gd name="T13" fmla="*/ 37 h 49"/>
                  <a:gd name="T14" fmla="*/ 58 w 58"/>
                  <a:gd name="T15" fmla="*/ 27 h 49"/>
                  <a:gd name="T16" fmla="*/ 57 w 58"/>
                  <a:gd name="T17" fmla="*/ 18 h 49"/>
                  <a:gd name="T18" fmla="*/ 53 w 58"/>
                  <a:gd name="T19" fmla="*/ 5 h 49"/>
                  <a:gd name="T20" fmla="*/ 48 w 58"/>
                  <a:gd name="T21" fmla="*/ 3 h 49"/>
                  <a:gd name="T22" fmla="*/ 43 w 58"/>
                  <a:gd name="T23" fmla="*/ 1 h 49"/>
                  <a:gd name="T24" fmla="*/ 38 w 58"/>
                  <a:gd name="T25" fmla="*/ 0 h 49"/>
                  <a:gd name="T26" fmla="*/ 33 w 58"/>
                  <a:gd name="T27" fmla="*/ 1 h 49"/>
                  <a:gd name="T28" fmla="*/ 38 w 58"/>
                  <a:gd name="T29" fmla="*/ 13 h 49"/>
                  <a:gd name="T30" fmla="*/ 31 w 58"/>
                  <a:gd name="T31" fmla="*/ 1 h 49"/>
                  <a:gd name="T32" fmla="*/ 0 w 58"/>
                  <a:gd name="T33" fmla="*/ 19 h 49"/>
                  <a:gd name="T34" fmla="*/ 35 w 58"/>
                  <a:gd name="T35" fmla="*/ 13 h 49"/>
                  <a:gd name="T36" fmla="*/ 31 w 58"/>
                  <a:gd name="T3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49">
                    <a:moveTo>
                      <a:pt x="31" y="1"/>
                    </a:moveTo>
                    <a:lnTo>
                      <a:pt x="35" y="13"/>
                    </a:lnTo>
                    <a:lnTo>
                      <a:pt x="41" y="15"/>
                    </a:lnTo>
                    <a:lnTo>
                      <a:pt x="46" y="22"/>
                    </a:lnTo>
                    <a:lnTo>
                      <a:pt x="43" y="47"/>
                    </a:lnTo>
                    <a:lnTo>
                      <a:pt x="56" y="49"/>
                    </a:lnTo>
                    <a:lnTo>
                      <a:pt x="58" y="37"/>
                    </a:lnTo>
                    <a:lnTo>
                      <a:pt x="58" y="27"/>
                    </a:lnTo>
                    <a:lnTo>
                      <a:pt x="57" y="18"/>
                    </a:lnTo>
                    <a:lnTo>
                      <a:pt x="53" y="5"/>
                    </a:lnTo>
                    <a:lnTo>
                      <a:pt x="48" y="3"/>
                    </a:lnTo>
                    <a:lnTo>
                      <a:pt x="43" y="1"/>
                    </a:lnTo>
                    <a:lnTo>
                      <a:pt x="38" y="0"/>
                    </a:lnTo>
                    <a:lnTo>
                      <a:pt x="33" y="1"/>
                    </a:lnTo>
                    <a:lnTo>
                      <a:pt x="38" y="13"/>
                    </a:lnTo>
                    <a:lnTo>
                      <a:pt x="31" y="1"/>
                    </a:lnTo>
                    <a:lnTo>
                      <a:pt x="0" y="19"/>
                    </a:lnTo>
                    <a:lnTo>
                      <a:pt x="35" y="13"/>
                    </a:lnTo>
                    <a:lnTo>
                      <a:pt x="31"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46" name="Freeform 786"/>
              <p:cNvSpPr>
                <a:spLocks/>
              </p:cNvSpPr>
              <p:nvPr/>
            </p:nvSpPr>
            <p:spPr bwMode="auto">
              <a:xfrm>
                <a:off x="1557" y="1840"/>
                <a:ext cx="21" cy="14"/>
              </a:xfrm>
              <a:custGeom>
                <a:avLst/>
                <a:gdLst>
                  <a:gd name="T0" fmla="*/ 25 w 40"/>
                  <a:gd name="T1" fmla="*/ 8 h 28"/>
                  <a:gd name="T2" fmla="*/ 27 w 40"/>
                  <a:gd name="T3" fmla="*/ 0 h 28"/>
                  <a:gd name="T4" fmla="*/ 0 w 40"/>
                  <a:gd name="T5" fmla="*/ 16 h 28"/>
                  <a:gd name="T6" fmla="*/ 7 w 40"/>
                  <a:gd name="T7" fmla="*/ 28 h 28"/>
                  <a:gd name="T8" fmla="*/ 34 w 40"/>
                  <a:gd name="T9" fmla="*/ 12 h 28"/>
                  <a:gd name="T10" fmla="*/ 38 w 40"/>
                  <a:gd name="T11" fmla="*/ 3 h 28"/>
                  <a:gd name="T12" fmla="*/ 34 w 40"/>
                  <a:gd name="T13" fmla="*/ 12 h 28"/>
                  <a:gd name="T14" fmla="*/ 40 w 40"/>
                  <a:gd name="T15" fmla="*/ 9 h 28"/>
                  <a:gd name="T16" fmla="*/ 38 w 40"/>
                  <a:gd name="T17" fmla="*/ 3 h 28"/>
                  <a:gd name="T18" fmla="*/ 25 w 40"/>
                  <a:gd name="T19"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28">
                    <a:moveTo>
                      <a:pt x="25" y="8"/>
                    </a:moveTo>
                    <a:lnTo>
                      <a:pt x="27" y="0"/>
                    </a:lnTo>
                    <a:lnTo>
                      <a:pt x="0" y="16"/>
                    </a:lnTo>
                    <a:lnTo>
                      <a:pt x="7" y="28"/>
                    </a:lnTo>
                    <a:lnTo>
                      <a:pt x="34" y="12"/>
                    </a:lnTo>
                    <a:lnTo>
                      <a:pt x="38" y="3"/>
                    </a:lnTo>
                    <a:lnTo>
                      <a:pt x="34" y="12"/>
                    </a:lnTo>
                    <a:lnTo>
                      <a:pt x="40" y="9"/>
                    </a:lnTo>
                    <a:lnTo>
                      <a:pt x="38" y="3"/>
                    </a:lnTo>
                    <a:lnTo>
                      <a:pt x="2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47" name="Freeform 787"/>
              <p:cNvSpPr>
                <a:spLocks/>
              </p:cNvSpPr>
              <p:nvPr/>
            </p:nvSpPr>
            <p:spPr bwMode="auto">
              <a:xfrm>
                <a:off x="1545" y="1773"/>
                <a:ext cx="31" cy="71"/>
              </a:xfrm>
              <a:custGeom>
                <a:avLst/>
                <a:gdLst>
                  <a:gd name="T0" fmla="*/ 10 w 62"/>
                  <a:gd name="T1" fmla="*/ 16 h 142"/>
                  <a:gd name="T2" fmla="*/ 0 w 62"/>
                  <a:gd name="T3" fmla="*/ 12 h 142"/>
                  <a:gd name="T4" fmla="*/ 49 w 62"/>
                  <a:gd name="T5" fmla="*/ 142 h 142"/>
                  <a:gd name="T6" fmla="*/ 62 w 62"/>
                  <a:gd name="T7" fmla="*/ 137 h 142"/>
                  <a:gd name="T8" fmla="*/ 13 w 62"/>
                  <a:gd name="T9" fmla="*/ 8 h 142"/>
                  <a:gd name="T10" fmla="*/ 3 w 62"/>
                  <a:gd name="T11" fmla="*/ 4 h 142"/>
                  <a:gd name="T12" fmla="*/ 13 w 62"/>
                  <a:gd name="T13" fmla="*/ 8 h 142"/>
                  <a:gd name="T14" fmla="*/ 10 w 62"/>
                  <a:gd name="T15" fmla="*/ 0 h 142"/>
                  <a:gd name="T16" fmla="*/ 3 w 62"/>
                  <a:gd name="T17" fmla="*/ 4 h 142"/>
                  <a:gd name="T18" fmla="*/ 10 w 62"/>
                  <a:gd name="T19"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42">
                    <a:moveTo>
                      <a:pt x="10" y="16"/>
                    </a:moveTo>
                    <a:lnTo>
                      <a:pt x="0" y="12"/>
                    </a:lnTo>
                    <a:lnTo>
                      <a:pt x="49" y="142"/>
                    </a:lnTo>
                    <a:lnTo>
                      <a:pt x="62" y="137"/>
                    </a:lnTo>
                    <a:lnTo>
                      <a:pt x="13" y="8"/>
                    </a:lnTo>
                    <a:lnTo>
                      <a:pt x="3" y="4"/>
                    </a:lnTo>
                    <a:lnTo>
                      <a:pt x="13" y="8"/>
                    </a:lnTo>
                    <a:lnTo>
                      <a:pt x="10" y="0"/>
                    </a:lnTo>
                    <a:lnTo>
                      <a:pt x="3" y="4"/>
                    </a:lnTo>
                    <a:lnTo>
                      <a:pt x="1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48" name="Freeform 788"/>
              <p:cNvSpPr>
                <a:spLocks/>
              </p:cNvSpPr>
              <p:nvPr/>
            </p:nvSpPr>
            <p:spPr bwMode="auto">
              <a:xfrm>
                <a:off x="1531" y="1775"/>
                <a:ext cx="19" cy="15"/>
              </a:xfrm>
              <a:custGeom>
                <a:avLst/>
                <a:gdLst>
                  <a:gd name="T0" fmla="*/ 3 w 39"/>
                  <a:gd name="T1" fmla="*/ 28 h 29"/>
                  <a:gd name="T2" fmla="*/ 7 w 39"/>
                  <a:gd name="T3" fmla="*/ 28 h 29"/>
                  <a:gd name="T4" fmla="*/ 39 w 39"/>
                  <a:gd name="T5" fmla="*/ 12 h 29"/>
                  <a:gd name="T6" fmla="*/ 32 w 39"/>
                  <a:gd name="T7" fmla="*/ 0 h 29"/>
                  <a:gd name="T8" fmla="*/ 0 w 39"/>
                  <a:gd name="T9" fmla="*/ 16 h 29"/>
                  <a:gd name="T10" fmla="*/ 3 w 39"/>
                  <a:gd name="T11" fmla="*/ 16 h 29"/>
                  <a:gd name="T12" fmla="*/ 3 w 39"/>
                  <a:gd name="T13" fmla="*/ 28 h 29"/>
                  <a:gd name="T14" fmla="*/ 4 w 39"/>
                  <a:gd name="T15" fmla="*/ 29 h 29"/>
                  <a:gd name="T16" fmla="*/ 7 w 39"/>
                  <a:gd name="T17" fmla="*/ 28 h 29"/>
                  <a:gd name="T18" fmla="*/ 3 w 39"/>
                  <a:gd name="T19"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9">
                    <a:moveTo>
                      <a:pt x="3" y="28"/>
                    </a:moveTo>
                    <a:lnTo>
                      <a:pt x="7" y="28"/>
                    </a:lnTo>
                    <a:lnTo>
                      <a:pt x="39" y="12"/>
                    </a:lnTo>
                    <a:lnTo>
                      <a:pt x="32" y="0"/>
                    </a:lnTo>
                    <a:lnTo>
                      <a:pt x="0" y="16"/>
                    </a:lnTo>
                    <a:lnTo>
                      <a:pt x="3" y="16"/>
                    </a:lnTo>
                    <a:lnTo>
                      <a:pt x="3" y="28"/>
                    </a:lnTo>
                    <a:lnTo>
                      <a:pt x="4" y="29"/>
                    </a:lnTo>
                    <a:lnTo>
                      <a:pt x="7" y="28"/>
                    </a:lnTo>
                    <a:lnTo>
                      <a:pt x="3"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49" name="Freeform 789"/>
              <p:cNvSpPr>
                <a:spLocks/>
              </p:cNvSpPr>
              <p:nvPr/>
            </p:nvSpPr>
            <p:spPr bwMode="auto">
              <a:xfrm>
                <a:off x="1497" y="1778"/>
                <a:ext cx="36" cy="11"/>
              </a:xfrm>
              <a:custGeom>
                <a:avLst/>
                <a:gdLst>
                  <a:gd name="T0" fmla="*/ 12 w 71"/>
                  <a:gd name="T1" fmla="*/ 12 h 23"/>
                  <a:gd name="T2" fmla="*/ 6 w 71"/>
                  <a:gd name="T3" fmla="*/ 15 h 23"/>
                  <a:gd name="T4" fmla="*/ 71 w 71"/>
                  <a:gd name="T5" fmla="*/ 23 h 23"/>
                  <a:gd name="T6" fmla="*/ 71 w 71"/>
                  <a:gd name="T7" fmla="*/ 11 h 23"/>
                  <a:gd name="T8" fmla="*/ 6 w 71"/>
                  <a:gd name="T9" fmla="*/ 1 h 23"/>
                  <a:gd name="T10" fmla="*/ 0 w 71"/>
                  <a:gd name="T11" fmla="*/ 5 h 23"/>
                  <a:gd name="T12" fmla="*/ 6 w 71"/>
                  <a:gd name="T13" fmla="*/ 1 h 23"/>
                  <a:gd name="T14" fmla="*/ 3 w 71"/>
                  <a:gd name="T15" fmla="*/ 0 h 23"/>
                  <a:gd name="T16" fmla="*/ 0 w 71"/>
                  <a:gd name="T17" fmla="*/ 5 h 23"/>
                  <a:gd name="T18" fmla="*/ 12 w 71"/>
                  <a:gd name="T19"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23">
                    <a:moveTo>
                      <a:pt x="12" y="12"/>
                    </a:moveTo>
                    <a:lnTo>
                      <a:pt x="6" y="15"/>
                    </a:lnTo>
                    <a:lnTo>
                      <a:pt x="71" y="23"/>
                    </a:lnTo>
                    <a:lnTo>
                      <a:pt x="71" y="11"/>
                    </a:lnTo>
                    <a:lnTo>
                      <a:pt x="6" y="1"/>
                    </a:lnTo>
                    <a:lnTo>
                      <a:pt x="0" y="5"/>
                    </a:lnTo>
                    <a:lnTo>
                      <a:pt x="6" y="1"/>
                    </a:lnTo>
                    <a:lnTo>
                      <a:pt x="3" y="0"/>
                    </a:lnTo>
                    <a:lnTo>
                      <a:pt x="0" y="5"/>
                    </a:lnTo>
                    <a:lnTo>
                      <a:pt x="1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50" name="Rectangle 790"/>
              <p:cNvSpPr>
                <a:spLocks noChangeArrowheads="1"/>
              </p:cNvSpPr>
              <p:nvPr/>
            </p:nvSpPr>
            <p:spPr bwMode="auto">
              <a:xfrm>
                <a:off x="909" y="1619"/>
                <a:ext cx="81" cy="117"/>
              </a:xfrm>
              <a:prstGeom prst="rect">
                <a:avLst/>
              </a:prstGeom>
              <a:solidFill>
                <a:srgbClr val="84CC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751" name="Freeform 791"/>
              <p:cNvSpPr>
                <a:spLocks/>
              </p:cNvSpPr>
              <p:nvPr/>
            </p:nvSpPr>
            <p:spPr bwMode="auto">
              <a:xfrm>
                <a:off x="909" y="1615"/>
                <a:ext cx="85" cy="8"/>
              </a:xfrm>
              <a:custGeom>
                <a:avLst/>
                <a:gdLst>
                  <a:gd name="T0" fmla="*/ 170 w 170"/>
                  <a:gd name="T1" fmla="*/ 6 h 14"/>
                  <a:gd name="T2" fmla="*/ 162 w 170"/>
                  <a:gd name="T3" fmla="*/ 0 h 14"/>
                  <a:gd name="T4" fmla="*/ 0 w 170"/>
                  <a:gd name="T5" fmla="*/ 0 h 14"/>
                  <a:gd name="T6" fmla="*/ 0 w 170"/>
                  <a:gd name="T7" fmla="*/ 14 h 14"/>
                  <a:gd name="T8" fmla="*/ 162 w 170"/>
                  <a:gd name="T9" fmla="*/ 14 h 14"/>
                  <a:gd name="T10" fmla="*/ 155 w 170"/>
                  <a:gd name="T11" fmla="*/ 6 h 14"/>
                  <a:gd name="T12" fmla="*/ 170 w 170"/>
                  <a:gd name="T13" fmla="*/ 6 h 14"/>
                  <a:gd name="T14" fmla="*/ 170 w 170"/>
                  <a:gd name="T15" fmla="*/ 0 h 14"/>
                  <a:gd name="T16" fmla="*/ 162 w 170"/>
                  <a:gd name="T17" fmla="*/ 0 h 14"/>
                  <a:gd name="T18" fmla="*/ 170 w 170"/>
                  <a:gd name="T19"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4">
                    <a:moveTo>
                      <a:pt x="170" y="6"/>
                    </a:moveTo>
                    <a:lnTo>
                      <a:pt x="162" y="0"/>
                    </a:lnTo>
                    <a:lnTo>
                      <a:pt x="0" y="0"/>
                    </a:lnTo>
                    <a:lnTo>
                      <a:pt x="0" y="14"/>
                    </a:lnTo>
                    <a:lnTo>
                      <a:pt x="162" y="14"/>
                    </a:lnTo>
                    <a:lnTo>
                      <a:pt x="155" y="6"/>
                    </a:lnTo>
                    <a:lnTo>
                      <a:pt x="170" y="6"/>
                    </a:lnTo>
                    <a:lnTo>
                      <a:pt x="170" y="0"/>
                    </a:lnTo>
                    <a:lnTo>
                      <a:pt x="162" y="0"/>
                    </a:lnTo>
                    <a:lnTo>
                      <a:pt x="17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52" name="Freeform 792"/>
              <p:cNvSpPr>
                <a:spLocks/>
              </p:cNvSpPr>
              <p:nvPr/>
            </p:nvSpPr>
            <p:spPr bwMode="auto">
              <a:xfrm>
                <a:off x="987" y="1619"/>
                <a:ext cx="7" cy="121"/>
              </a:xfrm>
              <a:custGeom>
                <a:avLst/>
                <a:gdLst>
                  <a:gd name="T0" fmla="*/ 7 w 15"/>
                  <a:gd name="T1" fmla="*/ 242 h 242"/>
                  <a:gd name="T2" fmla="*/ 15 w 15"/>
                  <a:gd name="T3" fmla="*/ 234 h 242"/>
                  <a:gd name="T4" fmla="*/ 15 w 15"/>
                  <a:gd name="T5" fmla="*/ 0 h 242"/>
                  <a:gd name="T6" fmla="*/ 0 w 15"/>
                  <a:gd name="T7" fmla="*/ 0 h 242"/>
                  <a:gd name="T8" fmla="*/ 0 w 15"/>
                  <a:gd name="T9" fmla="*/ 234 h 242"/>
                  <a:gd name="T10" fmla="*/ 7 w 15"/>
                  <a:gd name="T11" fmla="*/ 227 h 242"/>
                  <a:gd name="T12" fmla="*/ 7 w 15"/>
                  <a:gd name="T13" fmla="*/ 242 h 242"/>
                  <a:gd name="T14" fmla="*/ 15 w 15"/>
                  <a:gd name="T15" fmla="*/ 242 h 242"/>
                  <a:gd name="T16" fmla="*/ 15 w 15"/>
                  <a:gd name="T17" fmla="*/ 234 h 242"/>
                  <a:gd name="T18" fmla="*/ 7 w 15"/>
                  <a:gd name="T1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42">
                    <a:moveTo>
                      <a:pt x="7" y="242"/>
                    </a:moveTo>
                    <a:lnTo>
                      <a:pt x="15" y="234"/>
                    </a:lnTo>
                    <a:lnTo>
                      <a:pt x="15" y="0"/>
                    </a:lnTo>
                    <a:lnTo>
                      <a:pt x="0" y="0"/>
                    </a:lnTo>
                    <a:lnTo>
                      <a:pt x="0" y="234"/>
                    </a:lnTo>
                    <a:lnTo>
                      <a:pt x="7" y="227"/>
                    </a:lnTo>
                    <a:lnTo>
                      <a:pt x="7" y="242"/>
                    </a:lnTo>
                    <a:lnTo>
                      <a:pt x="15" y="242"/>
                    </a:lnTo>
                    <a:lnTo>
                      <a:pt x="15" y="234"/>
                    </a:lnTo>
                    <a:lnTo>
                      <a:pt x="7" y="2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53" name="Freeform 793"/>
              <p:cNvSpPr>
                <a:spLocks/>
              </p:cNvSpPr>
              <p:nvPr/>
            </p:nvSpPr>
            <p:spPr bwMode="auto">
              <a:xfrm>
                <a:off x="905" y="1732"/>
                <a:ext cx="85" cy="8"/>
              </a:xfrm>
              <a:custGeom>
                <a:avLst/>
                <a:gdLst>
                  <a:gd name="T0" fmla="*/ 0 w 169"/>
                  <a:gd name="T1" fmla="*/ 7 h 15"/>
                  <a:gd name="T2" fmla="*/ 7 w 169"/>
                  <a:gd name="T3" fmla="*/ 15 h 15"/>
                  <a:gd name="T4" fmla="*/ 169 w 169"/>
                  <a:gd name="T5" fmla="*/ 15 h 15"/>
                  <a:gd name="T6" fmla="*/ 169 w 169"/>
                  <a:gd name="T7" fmla="*/ 0 h 15"/>
                  <a:gd name="T8" fmla="*/ 7 w 169"/>
                  <a:gd name="T9" fmla="*/ 0 h 15"/>
                  <a:gd name="T10" fmla="*/ 15 w 169"/>
                  <a:gd name="T11" fmla="*/ 7 h 15"/>
                  <a:gd name="T12" fmla="*/ 0 w 169"/>
                  <a:gd name="T13" fmla="*/ 7 h 15"/>
                  <a:gd name="T14" fmla="*/ 0 w 169"/>
                  <a:gd name="T15" fmla="*/ 15 h 15"/>
                  <a:gd name="T16" fmla="*/ 7 w 169"/>
                  <a:gd name="T17" fmla="*/ 15 h 15"/>
                  <a:gd name="T18" fmla="*/ 0 w 169"/>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15">
                    <a:moveTo>
                      <a:pt x="0" y="7"/>
                    </a:moveTo>
                    <a:lnTo>
                      <a:pt x="7" y="15"/>
                    </a:lnTo>
                    <a:lnTo>
                      <a:pt x="169" y="15"/>
                    </a:lnTo>
                    <a:lnTo>
                      <a:pt x="169"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54" name="Freeform 794"/>
              <p:cNvSpPr>
                <a:spLocks/>
              </p:cNvSpPr>
              <p:nvPr/>
            </p:nvSpPr>
            <p:spPr bwMode="auto">
              <a:xfrm>
                <a:off x="905" y="1615"/>
                <a:ext cx="8" cy="121"/>
              </a:xfrm>
              <a:custGeom>
                <a:avLst/>
                <a:gdLst>
                  <a:gd name="T0" fmla="*/ 7 w 15"/>
                  <a:gd name="T1" fmla="*/ 0 h 240"/>
                  <a:gd name="T2" fmla="*/ 0 w 15"/>
                  <a:gd name="T3" fmla="*/ 6 h 240"/>
                  <a:gd name="T4" fmla="*/ 0 w 15"/>
                  <a:gd name="T5" fmla="*/ 240 h 240"/>
                  <a:gd name="T6" fmla="*/ 15 w 15"/>
                  <a:gd name="T7" fmla="*/ 240 h 240"/>
                  <a:gd name="T8" fmla="*/ 15 w 15"/>
                  <a:gd name="T9" fmla="*/ 6 h 240"/>
                  <a:gd name="T10" fmla="*/ 7 w 15"/>
                  <a:gd name="T11" fmla="*/ 14 h 240"/>
                  <a:gd name="T12" fmla="*/ 7 w 15"/>
                  <a:gd name="T13" fmla="*/ 0 h 240"/>
                  <a:gd name="T14" fmla="*/ 0 w 15"/>
                  <a:gd name="T15" fmla="*/ 0 h 240"/>
                  <a:gd name="T16" fmla="*/ 0 w 15"/>
                  <a:gd name="T17" fmla="*/ 6 h 240"/>
                  <a:gd name="T18" fmla="*/ 7 w 15"/>
                  <a:gd name="T1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40">
                    <a:moveTo>
                      <a:pt x="7" y="0"/>
                    </a:moveTo>
                    <a:lnTo>
                      <a:pt x="0" y="6"/>
                    </a:lnTo>
                    <a:lnTo>
                      <a:pt x="0" y="240"/>
                    </a:lnTo>
                    <a:lnTo>
                      <a:pt x="15" y="240"/>
                    </a:lnTo>
                    <a:lnTo>
                      <a:pt x="15" y="6"/>
                    </a:lnTo>
                    <a:lnTo>
                      <a:pt x="7" y="14"/>
                    </a:lnTo>
                    <a:lnTo>
                      <a:pt x="7" y="0"/>
                    </a:lnTo>
                    <a:lnTo>
                      <a:pt x="0" y="0"/>
                    </a:lnTo>
                    <a:lnTo>
                      <a:pt x="0" y="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55" name="Rectangle 795"/>
              <p:cNvSpPr>
                <a:spLocks noChangeArrowheads="1"/>
              </p:cNvSpPr>
              <p:nvPr/>
            </p:nvSpPr>
            <p:spPr bwMode="auto">
              <a:xfrm>
                <a:off x="909" y="1747"/>
                <a:ext cx="81" cy="105"/>
              </a:xfrm>
              <a:prstGeom prst="rect">
                <a:avLst/>
              </a:prstGeom>
              <a:solidFill>
                <a:srgbClr val="84CC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756" name="Freeform 796"/>
              <p:cNvSpPr>
                <a:spLocks/>
              </p:cNvSpPr>
              <p:nvPr/>
            </p:nvSpPr>
            <p:spPr bwMode="auto">
              <a:xfrm>
                <a:off x="909" y="1743"/>
                <a:ext cx="85" cy="8"/>
              </a:xfrm>
              <a:custGeom>
                <a:avLst/>
                <a:gdLst>
                  <a:gd name="T0" fmla="*/ 170 w 170"/>
                  <a:gd name="T1" fmla="*/ 8 h 16"/>
                  <a:gd name="T2" fmla="*/ 162 w 170"/>
                  <a:gd name="T3" fmla="*/ 0 h 16"/>
                  <a:gd name="T4" fmla="*/ 0 w 170"/>
                  <a:gd name="T5" fmla="*/ 0 h 16"/>
                  <a:gd name="T6" fmla="*/ 0 w 170"/>
                  <a:gd name="T7" fmla="*/ 16 h 16"/>
                  <a:gd name="T8" fmla="*/ 162 w 170"/>
                  <a:gd name="T9" fmla="*/ 16 h 16"/>
                  <a:gd name="T10" fmla="*/ 155 w 170"/>
                  <a:gd name="T11" fmla="*/ 8 h 16"/>
                  <a:gd name="T12" fmla="*/ 170 w 170"/>
                  <a:gd name="T13" fmla="*/ 8 h 16"/>
                  <a:gd name="T14" fmla="*/ 170 w 170"/>
                  <a:gd name="T15" fmla="*/ 0 h 16"/>
                  <a:gd name="T16" fmla="*/ 162 w 170"/>
                  <a:gd name="T17" fmla="*/ 0 h 16"/>
                  <a:gd name="T18" fmla="*/ 170 w 170"/>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6">
                    <a:moveTo>
                      <a:pt x="170" y="8"/>
                    </a:moveTo>
                    <a:lnTo>
                      <a:pt x="162" y="0"/>
                    </a:lnTo>
                    <a:lnTo>
                      <a:pt x="0" y="0"/>
                    </a:lnTo>
                    <a:lnTo>
                      <a:pt x="0" y="16"/>
                    </a:lnTo>
                    <a:lnTo>
                      <a:pt x="162" y="16"/>
                    </a:lnTo>
                    <a:lnTo>
                      <a:pt x="155" y="8"/>
                    </a:lnTo>
                    <a:lnTo>
                      <a:pt x="170" y="8"/>
                    </a:lnTo>
                    <a:lnTo>
                      <a:pt x="170" y="0"/>
                    </a:lnTo>
                    <a:lnTo>
                      <a:pt x="162" y="0"/>
                    </a:lnTo>
                    <a:lnTo>
                      <a:pt x="17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57" name="Freeform 797"/>
              <p:cNvSpPr>
                <a:spLocks/>
              </p:cNvSpPr>
              <p:nvPr/>
            </p:nvSpPr>
            <p:spPr bwMode="auto">
              <a:xfrm>
                <a:off x="987" y="1747"/>
                <a:ext cx="7" cy="109"/>
              </a:xfrm>
              <a:custGeom>
                <a:avLst/>
                <a:gdLst>
                  <a:gd name="T0" fmla="*/ 7 w 15"/>
                  <a:gd name="T1" fmla="*/ 219 h 219"/>
                  <a:gd name="T2" fmla="*/ 15 w 15"/>
                  <a:gd name="T3" fmla="*/ 211 h 219"/>
                  <a:gd name="T4" fmla="*/ 15 w 15"/>
                  <a:gd name="T5" fmla="*/ 0 h 219"/>
                  <a:gd name="T6" fmla="*/ 0 w 15"/>
                  <a:gd name="T7" fmla="*/ 0 h 219"/>
                  <a:gd name="T8" fmla="*/ 0 w 15"/>
                  <a:gd name="T9" fmla="*/ 211 h 219"/>
                  <a:gd name="T10" fmla="*/ 7 w 15"/>
                  <a:gd name="T11" fmla="*/ 204 h 219"/>
                  <a:gd name="T12" fmla="*/ 7 w 15"/>
                  <a:gd name="T13" fmla="*/ 219 h 219"/>
                  <a:gd name="T14" fmla="*/ 15 w 15"/>
                  <a:gd name="T15" fmla="*/ 219 h 219"/>
                  <a:gd name="T16" fmla="*/ 15 w 15"/>
                  <a:gd name="T17" fmla="*/ 211 h 219"/>
                  <a:gd name="T18" fmla="*/ 7 w 15"/>
                  <a:gd name="T19"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9">
                    <a:moveTo>
                      <a:pt x="7" y="219"/>
                    </a:moveTo>
                    <a:lnTo>
                      <a:pt x="15" y="211"/>
                    </a:lnTo>
                    <a:lnTo>
                      <a:pt x="15" y="0"/>
                    </a:lnTo>
                    <a:lnTo>
                      <a:pt x="0" y="0"/>
                    </a:lnTo>
                    <a:lnTo>
                      <a:pt x="0" y="211"/>
                    </a:lnTo>
                    <a:lnTo>
                      <a:pt x="7" y="204"/>
                    </a:lnTo>
                    <a:lnTo>
                      <a:pt x="7" y="219"/>
                    </a:lnTo>
                    <a:lnTo>
                      <a:pt x="15" y="219"/>
                    </a:lnTo>
                    <a:lnTo>
                      <a:pt x="15" y="211"/>
                    </a:lnTo>
                    <a:lnTo>
                      <a:pt x="7" y="2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58" name="Freeform 798"/>
              <p:cNvSpPr>
                <a:spLocks/>
              </p:cNvSpPr>
              <p:nvPr/>
            </p:nvSpPr>
            <p:spPr bwMode="auto">
              <a:xfrm>
                <a:off x="905" y="1848"/>
                <a:ext cx="85" cy="8"/>
              </a:xfrm>
              <a:custGeom>
                <a:avLst/>
                <a:gdLst>
                  <a:gd name="T0" fmla="*/ 0 w 169"/>
                  <a:gd name="T1" fmla="*/ 7 h 15"/>
                  <a:gd name="T2" fmla="*/ 7 w 169"/>
                  <a:gd name="T3" fmla="*/ 15 h 15"/>
                  <a:gd name="T4" fmla="*/ 169 w 169"/>
                  <a:gd name="T5" fmla="*/ 15 h 15"/>
                  <a:gd name="T6" fmla="*/ 169 w 169"/>
                  <a:gd name="T7" fmla="*/ 0 h 15"/>
                  <a:gd name="T8" fmla="*/ 7 w 169"/>
                  <a:gd name="T9" fmla="*/ 0 h 15"/>
                  <a:gd name="T10" fmla="*/ 15 w 169"/>
                  <a:gd name="T11" fmla="*/ 7 h 15"/>
                  <a:gd name="T12" fmla="*/ 0 w 169"/>
                  <a:gd name="T13" fmla="*/ 7 h 15"/>
                  <a:gd name="T14" fmla="*/ 0 w 169"/>
                  <a:gd name="T15" fmla="*/ 15 h 15"/>
                  <a:gd name="T16" fmla="*/ 7 w 169"/>
                  <a:gd name="T17" fmla="*/ 15 h 15"/>
                  <a:gd name="T18" fmla="*/ 0 w 169"/>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15">
                    <a:moveTo>
                      <a:pt x="0" y="7"/>
                    </a:moveTo>
                    <a:lnTo>
                      <a:pt x="7" y="15"/>
                    </a:lnTo>
                    <a:lnTo>
                      <a:pt x="169" y="15"/>
                    </a:lnTo>
                    <a:lnTo>
                      <a:pt x="169"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59" name="Freeform 799"/>
              <p:cNvSpPr>
                <a:spLocks/>
              </p:cNvSpPr>
              <p:nvPr/>
            </p:nvSpPr>
            <p:spPr bwMode="auto">
              <a:xfrm>
                <a:off x="905" y="1743"/>
                <a:ext cx="8" cy="109"/>
              </a:xfrm>
              <a:custGeom>
                <a:avLst/>
                <a:gdLst>
                  <a:gd name="T0" fmla="*/ 7 w 15"/>
                  <a:gd name="T1" fmla="*/ 0 h 219"/>
                  <a:gd name="T2" fmla="*/ 0 w 15"/>
                  <a:gd name="T3" fmla="*/ 8 h 219"/>
                  <a:gd name="T4" fmla="*/ 0 w 15"/>
                  <a:gd name="T5" fmla="*/ 219 h 219"/>
                  <a:gd name="T6" fmla="*/ 15 w 15"/>
                  <a:gd name="T7" fmla="*/ 219 h 219"/>
                  <a:gd name="T8" fmla="*/ 15 w 15"/>
                  <a:gd name="T9" fmla="*/ 8 h 219"/>
                  <a:gd name="T10" fmla="*/ 7 w 15"/>
                  <a:gd name="T11" fmla="*/ 16 h 219"/>
                  <a:gd name="T12" fmla="*/ 7 w 15"/>
                  <a:gd name="T13" fmla="*/ 0 h 219"/>
                  <a:gd name="T14" fmla="*/ 0 w 15"/>
                  <a:gd name="T15" fmla="*/ 0 h 219"/>
                  <a:gd name="T16" fmla="*/ 0 w 15"/>
                  <a:gd name="T17" fmla="*/ 8 h 219"/>
                  <a:gd name="T18" fmla="*/ 7 w 15"/>
                  <a:gd name="T19"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9">
                    <a:moveTo>
                      <a:pt x="7" y="0"/>
                    </a:moveTo>
                    <a:lnTo>
                      <a:pt x="0" y="8"/>
                    </a:lnTo>
                    <a:lnTo>
                      <a:pt x="0" y="219"/>
                    </a:lnTo>
                    <a:lnTo>
                      <a:pt x="15" y="219"/>
                    </a:lnTo>
                    <a:lnTo>
                      <a:pt x="15" y="8"/>
                    </a:lnTo>
                    <a:lnTo>
                      <a:pt x="7" y="16"/>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60" name="Rectangle 800"/>
              <p:cNvSpPr>
                <a:spLocks noChangeArrowheads="1"/>
              </p:cNvSpPr>
              <p:nvPr/>
            </p:nvSpPr>
            <p:spPr bwMode="auto">
              <a:xfrm>
                <a:off x="802" y="1805"/>
                <a:ext cx="259" cy="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761" name="Freeform 801"/>
              <p:cNvSpPr>
                <a:spLocks/>
              </p:cNvSpPr>
              <p:nvPr/>
            </p:nvSpPr>
            <p:spPr bwMode="auto">
              <a:xfrm>
                <a:off x="802" y="1802"/>
                <a:ext cx="262" cy="7"/>
              </a:xfrm>
              <a:custGeom>
                <a:avLst/>
                <a:gdLst>
                  <a:gd name="T0" fmla="*/ 526 w 526"/>
                  <a:gd name="T1" fmla="*/ 7 h 15"/>
                  <a:gd name="T2" fmla="*/ 519 w 526"/>
                  <a:gd name="T3" fmla="*/ 0 h 15"/>
                  <a:gd name="T4" fmla="*/ 0 w 526"/>
                  <a:gd name="T5" fmla="*/ 0 h 15"/>
                  <a:gd name="T6" fmla="*/ 0 w 526"/>
                  <a:gd name="T7" fmla="*/ 15 h 15"/>
                  <a:gd name="T8" fmla="*/ 519 w 526"/>
                  <a:gd name="T9" fmla="*/ 15 h 15"/>
                  <a:gd name="T10" fmla="*/ 511 w 526"/>
                  <a:gd name="T11" fmla="*/ 7 h 15"/>
                  <a:gd name="T12" fmla="*/ 526 w 526"/>
                  <a:gd name="T13" fmla="*/ 7 h 15"/>
                  <a:gd name="T14" fmla="*/ 526 w 526"/>
                  <a:gd name="T15" fmla="*/ 0 h 15"/>
                  <a:gd name="T16" fmla="*/ 519 w 526"/>
                  <a:gd name="T17" fmla="*/ 0 h 15"/>
                  <a:gd name="T18" fmla="*/ 526 w 52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6" h="15">
                    <a:moveTo>
                      <a:pt x="526" y="7"/>
                    </a:moveTo>
                    <a:lnTo>
                      <a:pt x="519" y="0"/>
                    </a:lnTo>
                    <a:lnTo>
                      <a:pt x="0" y="0"/>
                    </a:lnTo>
                    <a:lnTo>
                      <a:pt x="0" y="15"/>
                    </a:lnTo>
                    <a:lnTo>
                      <a:pt x="519" y="15"/>
                    </a:lnTo>
                    <a:lnTo>
                      <a:pt x="511" y="7"/>
                    </a:lnTo>
                    <a:lnTo>
                      <a:pt x="526" y="7"/>
                    </a:lnTo>
                    <a:lnTo>
                      <a:pt x="526" y="0"/>
                    </a:lnTo>
                    <a:lnTo>
                      <a:pt x="519" y="0"/>
                    </a:lnTo>
                    <a:lnTo>
                      <a:pt x="52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62" name="Freeform 802"/>
              <p:cNvSpPr>
                <a:spLocks/>
              </p:cNvSpPr>
              <p:nvPr/>
            </p:nvSpPr>
            <p:spPr bwMode="auto">
              <a:xfrm>
                <a:off x="1057" y="1805"/>
                <a:ext cx="7" cy="17"/>
              </a:xfrm>
              <a:custGeom>
                <a:avLst/>
                <a:gdLst>
                  <a:gd name="T0" fmla="*/ 8 w 15"/>
                  <a:gd name="T1" fmla="*/ 33 h 33"/>
                  <a:gd name="T2" fmla="*/ 15 w 15"/>
                  <a:gd name="T3" fmla="*/ 26 h 33"/>
                  <a:gd name="T4" fmla="*/ 15 w 15"/>
                  <a:gd name="T5" fmla="*/ 0 h 33"/>
                  <a:gd name="T6" fmla="*/ 0 w 15"/>
                  <a:gd name="T7" fmla="*/ 0 h 33"/>
                  <a:gd name="T8" fmla="*/ 0 w 15"/>
                  <a:gd name="T9" fmla="*/ 26 h 33"/>
                  <a:gd name="T10" fmla="*/ 8 w 15"/>
                  <a:gd name="T11" fmla="*/ 18 h 33"/>
                  <a:gd name="T12" fmla="*/ 8 w 15"/>
                  <a:gd name="T13" fmla="*/ 33 h 33"/>
                  <a:gd name="T14" fmla="*/ 15 w 15"/>
                  <a:gd name="T15" fmla="*/ 33 h 33"/>
                  <a:gd name="T16" fmla="*/ 15 w 15"/>
                  <a:gd name="T17" fmla="*/ 26 h 33"/>
                  <a:gd name="T18" fmla="*/ 8 w 15"/>
                  <a:gd name="T1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33">
                    <a:moveTo>
                      <a:pt x="8" y="33"/>
                    </a:moveTo>
                    <a:lnTo>
                      <a:pt x="15" y="26"/>
                    </a:lnTo>
                    <a:lnTo>
                      <a:pt x="15" y="0"/>
                    </a:lnTo>
                    <a:lnTo>
                      <a:pt x="0" y="0"/>
                    </a:lnTo>
                    <a:lnTo>
                      <a:pt x="0" y="26"/>
                    </a:lnTo>
                    <a:lnTo>
                      <a:pt x="8" y="18"/>
                    </a:lnTo>
                    <a:lnTo>
                      <a:pt x="8" y="33"/>
                    </a:lnTo>
                    <a:lnTo>
                      <a:pt x="15" y="33"/>
                    </a:lnTo>
                    <a:lnTo>
                      <a:pt x="15" y="26"/>
                    </a:lnTo>
                    <a:lnTo>
                      <a:pt x="8"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63" name="Freeform 803"/>
              <p:cNvSpPr>
                <a:spLocks/>
              </p:cNvSpPr>
              <p:nvPr/>
            </p:nvSpPr>
            <p:spPr bwMode="auto">
              <a:xfrm>
                <a:off x="798" y="1815"/>
                <a:ext cx="263" cy="7"/>
              </a:xfrm>
              <a:custGeom>
                <a:avLst/>
                <a:gdLst>
                  <a:gd name="T0" fmla="*/ 0 w 527"/>
                  <a:gd name="T1" fmla="*/ 8 h 15"/>
                  <a:gd name="T2" fmla="*/ 8 w 527"/>
                  <a:gd name="T3" fmla="*/ 15 h 15"/>
                  <a:gd name="T4" fmla="*/ 527 w 527"/>
                  <a:gd name="T5" fmla="*/ 15 h 15"/>
                  <a:gd name="T6" fmla="*/ 527 w 527"/>
                  <a:gd name="T7" fmla="*/ 0 h 15"/>
                  <a:gd name="T8" fmla="*/ 8 w 527"/>
                  <a:gd name="T9" fmla="*/ 0 h 15"/>
                  <a:gd name="T10" fmla="*/ 15 w 527"/>
                  <a:gd name="T11" fmla="*/ 8 h 15"/>
                  <a:gd name="T12" fmla="*/ 0 w 527"/>
                  <a:gd name="T13" fmla="*/ 8 h 15"/>
                  <a:gd name="T14" fmla="*/ 0 w 527"/>
                  <a:gd name="T15" fmla="*/ 15 h 15"/>
                  <a:gd name="T16" fmla="*/ 8 w 527"/>
                  <a:gd name="T17" fmla="*/ 15 h 15"/>
                  <a:gd name="T18" fmla="*/ 0 w 527"/>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7" h="15">
                    <a:moveTo>
                      <a:pt x="0" y="8"/>
                    </a:moveTo>
                    <a:lnTo>
                      <a:pt x="8" y="15"/>
                    </a:lnTo>
                    <a:lnTo>
                      <a:pt x="527" y="15"/>
                    </a:lnTo>
                    <a:lnTo>
                      <a:pt x="527"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64" name="Freeform 804"/>
              <p:cNvSpPr>
                <a:spLocks/>
              </p:cNvSpPr>
              <p:nvPr/>
            </p:nvSpPr>
            <p:spPr bwMode="auto">
              <a:xfrm>
                <a:off x="798" y="1802"/>
                <a:ext cx="7" cy="17"/>
              </a:xfrm>
              <a:custGeom>
                <a:avLst/>
                <a:gdLst>
                  <a:gd name="T0" fmla="*/ 8 w 15"/>
                  <a:gd name="T1" fmla="*/ 0 h 33"/>
                  <a:gd name="T2" fmla="*/ 0 w 15"/>
                  <a:gd name="T3" fmla="*/ 7 h 33"/>
                  <a:gd name="T4" fmla="*/ 0 w 15"/>
                  <a:gd name="T5" fmla="*/ 33 h 33"/>
                  <a:gd name="T6" fmla="*/ 15 w 15"/>
                  <a:gd name="T7" fmla="*/ 33 h 33"/>
                  <a:gd name="T8" fmla="*/ 15 w 15"/>
                  <a:gd name="T9" fmla="*/ 7 h 33"/>
                  <a:gd name="T10" fmla="*/ 8 w 15"/>
                  <a:gd name="T11" fmla="*/ 15 h 33"/>
                  <a:gd name="T12" fmla="*/ 8 w 15"/>
                  <a:gd name="T13" fmla="*/ 0 h 33"/>
                  <a:gd name="T14" fmla="*/ 0 w 15"/>
                  <a:gd name="T15" fmla="*/ 0 h 33"/>
                  <a:gd name="T16" fmla="*/ 0 w 15"/>
                  <a:gd name="T17" fmla="*/ 7 h 33"/>
                  <a:gd name="T18" fmla="*/ 8 w 15"/>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33">
                    <a:moveTo>
                      <a:pt x="8" y="0"/>
                    </a:moveTo>
                    <a:lnTo>
                      <a:pt x="0" y="7"/>
                    </a:lnTo>
                    <a:lnTo>
                      <a:pt x="0" y="33"/>
                    </a:lnTo>
                    <a:lnTo>
                      <a:pt x="15" y="33"/>
                    </a:lnTo>
                    <a:lnTo>
                      <a:pt x="15" y="7"/>
                    </a:lnTo>
                    <a:lnTo>
                      <a:pt x="8" y="15"/>
                    </a:lnTo>
                    <a:lnTo>
                      <a:pt x="8" y="0"/>
                    </a:lnTo>
                    <a:lnTo>
                      <a:pt x="0" y="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65" name="Rectangle 805"/>
              <p:cNvSpPr>
                <a:spLocks noChangeArrowheads="1"/>
              </p:cNvSpPr>
              <p:nvPr/>
            </p:nvSpPr>
            <p:spPr bwMode="auto">
              <a:xfrm>
                <a:off x="1033" y="1815"/>
                <a:ext cx="17"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766" name="Freeform 806"/>
              <p:cNvSpPr>
                <a:spLocks/>
              </p:cNvSpPr>
              <p:nvPr/>
            </p:nvSpPr>
            <p:spPr bwMode="auto">
              <a:xfrm>
                <a:off x="1033" y="1811"/>
                <a:ext cx="20" cy="8"/>
              </a:xfrm>
              <a:custGeom>
                <a:avLst/>
                <a:gdLst>
                  <a:gd name="T0" fmla="*/ 42 w 42"/>
                  <a:gd name="T1" fmla="*/ 7 h 15"/>
                  <a:gd name="T2" fmla="*/ 35 w 42"/>
                  <a:gd name="T3" fmla="*/ 0 h 15"/>
                  <a:gd name="T4" fmla="*/ 0 w 42"/>
                  <a:gd name="T5" fmla="*/ 0 h 15"/>
                  <a:gd name="T6" fmla="*/ 0 w 42"/>
                  <a:gd name="T7" fmla="*/ 15 h 15"/>
                  <a:gd name="T8" fmla="*/ 35 w 42"/>
                  <a:gd name="T9" fmla="*/ 15 h 15"/>
                  <a:gd name="T10" fmla="*/ 27 w 42"/>
                  <a:gd name="T11" fmla="*/ 7 h 15"/>
                  <a:gd name="T12" fmla="*/ 42 w 42"/>
                  <a:gd name="T13" fmla="*/ 7 h 15"/>
                  <a:gd name="T14" fmla="*/ 42 w 42"/>
                  <a:gd name="T15" fmla="*/ 0 h 15"/>
                  <a:gd name="T16" fmla="*/ 35 w 42"/>
                  <a:gd name="T17" fmla="*/ 0 h 15"/>
                  <a:gd name="T18" fmla="*/ 42 w 4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7"/>
                    </a:moveTo>
                    <a:lnTo>
                      <a:pt x="35" y="0"/>
                    </a:lnTo>
                    <a:lnTo>
                      <a:pt x="0" y="0"/>
                    </a:lnTo>
                    <a:lnTo>
                      <a:pt x="0" y="15"/>
                    </a:lnTo>
                    <a:lnTo>
                      <a:pt x="35" y="15"/>
                    </a:lnTo>
                    <a:lnTo>
                      <a:pt x="27" y="7"/>
                    </a:lnTo>
                    <a:lnTo>
                      <a:pt x="42" y="7"/>
                    </a:lnTo>
                    <a:lnTo>
                      <a:pt x="42" y="0"/>
                    </a:lnTo>
                    <a:lnTo>
                      <a:pt x="35" y="0"/>
                    </a:lnTo>
                    <a:lnTo>
                      <a:pt x="4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67" name="Freeform 807"/>
              <p:cNvSpPr>
                <a:spLocks/>
              </p:cNvSpPr>
              <p:nvPr/>
            </p:nvSpPr>
            <p:spPr bwMode="auto">
              <a:xfrm>
                <a:off x="1046" y="1815"/>
                <a:ext cx="7" cy="99"/>
              </a:xfrm>
              <a:custGeom>
                <a:avLst/>
                <a:gdLst>
                  <a:gd name="T0" fmla="*/ 8 w 15"/>
                  <a:gd name="T1" fmla="*/ 198 h 198"/>
                  <a:gd name="T2" fmla="*/ 15 w 15"/>
                  <a:gd name="T3" fmla="*/ 191 h 198"/>
                  <a:gd name="T4" fmla="*/ 15 w 15"/>
                  <a:gd name="T5" fmla="*/ 0 h 198"/>
                  <a:gd name="T6" fmla="*/ 0 w 15"/>
                  <a:gd name="T7" fmla="*/ 0 h 198"/>
                  <a:gd name="T8" fmla="*/ 0 w 15"/>
                  <a:gd name="T9" fmla="*/ 191 h 198"/>
                  <a:gd name="T10" fmla="*/ 8 w 15"/>
                  <a:gd name="T11" fmla="*/ 183 h 198"/>
                  <a:gd name="T12" fmla="*/ 8 w 15"/>
                  <a:gd name="T13" fmla="*/ 198 h 198"/>
                  <a:gd name="T14" fmla="*/ 15 w 15"/>
                  <a:gd name="T15" fmla="*/ 198 h 198"/>
                  <a:gd name="T16" fmla="*/ 15 w 15"/>
                  <a:gd name="T17" fmla="*/ 191 h 198"/>
                  <a:gd name="T18" fmla="*/ 8 w 15"/>
                  <a:gd name="T1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8">
                    <a:moveTo>
                      <a:pt x="8" y="198"/>
                    </a:moveTo>
                    <a:lnTo>
                      <a:pt x="15" y="191"/>
                    </a:lnTo>
                    <a:lnTo>
                      <a:pt x="15" y="0"/>
                    </a:lnTo>
                    <a:lnTo>
                      <a:pt x="0" y="0"/>
                    </a:lnTo>
                    <a:lnTo>
                      <a:pt x="0" y="191"/>
                    </a:lnTo>
                    <a:lnTo>
                      <a:pt x="8" y="183"/>
                    </a:lnTo>
                    <a:lnTo>
                      <a:pt x="8" y="198"/>
                    </a:lnTo>
                    <a:lnTo>
                      <a:pt x="15" y="198"/>
                    </a:lnTo>
                    <a:lnTo>
                      <a:pt x="15" y="191"/>
                    </a:lnTo>
                    <a:lnTo>
                      <a:pt x="8" y="1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68" name="Freeform 808"/>
              <p:cNvSpPr>
                <a:spLocks/>
              </p:cNvSpPr>
              <p:nvPr/>
            </p:nvSpPr>
            <p:spPr bwMode="auto">
              <a:xfrm>
                <a:off x="1029" y="1906"/>
                <a:ext cx="21" cy="8"/>
              </a:xfrm>
              <a:custGeom>
                <a:avLst/>
                <a:gdLst>
                  <a:gd name="T0" fmla="*/ 0 w 43"/>
                  <a:gd name="T1" fmla="*/ 8 h 15"/>
                  <a:gd name="T2" fmla="*/ 8 w 43"/>
                  <a:gd name="T3" fmla="*/ 15 h 15"/>
                  <a:gd name="T4" fmla="*/ 43 w 43"/>
                  <a:gd name="T5" fmla="*/ 15 h 15"/>
                  <a:gd name="T6" fmla="*/ 43 w 43"/>
                  <a:gd name="T7" fmla="*/ 0 h 15"/>
                  <a:gd name="T8" fmla="*/ 8 w 43"/>
                  <a:gd name="T9" fmla="*/ 0 h 15"/>
                  <a:gd name="T10" fmla="*/ 15 w 43"/>
                  <a:gd name="T11" fmla="*/ 8 h 15"/>
                  <a:gd name="T12" fmla="*/ 0 w 43"/>
                  <a:gd name="T13" fmla="*/ 8 h 15"/>
                  <a:gd name="T14" fmla="*/ 0 w 43"/>
                  <a:gd name="T15" fmla="*/ 15 h 15"/>
                  <a:gd name="T16" fmla="*/ 8 w 43"/>
                  <a:gd name="T17" fmla="*/ 15 h 15"/>
                  <a:gd name="T18" fmla="*/ 0 w 43"/>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5">
                    <a:moveTo>
                      <a:pt x="0" y="8"/>
                    </a:moveTo>
                    <a:lnTo>
                      <a:pt x="8" y="15"/>
                    </a:lnTo>
                    <a:lnTo>
                      <a:pt x="43" y="15"/>
                    </a:lnTo>
                    <a:lnTo>
                      <a:pt x="43"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69" name="Freeform 809"/>
              <p:cNvSpPr>
                <a:spLocks/>
              </p:cNvSpPr>
              <p:nvPr/>
            </p:nvSpPr>
            <p:spPr bwMode="auto">
              <a:xfrm>
                <a:off x="1029" y="1811"/>
                <a:ext cx="7" cy="99"/>
              </a:xfrm>
              <a:custGeom>
                <a:avLst/>
                <a:gdLst>
                  <a:gd name="T0" fmla="*/ 8 w 15"/>
                  <a:gd name="T1" fmla="*/ 0 h 198"/>
                  <a:gd name="T2" fmla="*/ 0 w 15"/>
                  <a:gd name="T3" fmla="*/ 7 h 198"/>
                  <a:gd name="T4" fmla="*/ 0 w 15"/>
                  <a:gd name="T5" fmla="*/ 198 h 198"/>
                  <a:gd name="T6" fmla="*/ 15 w 15"/>
                  <a:gd name="T7" fmla="*/ 198 h 198"/>
                  <a:gd name="T8" fmla="*/ 15 w 15"/>
                  <a:gd name="T9" fmla="*/ 7 h 198"/>
                  <a:gd name="T10" fmla="*/ 8 w 15"/>
                  <a:gd name="T11" fmla="*/ 15 h 198"/>
                  <a:gd name="T12" fmla="*/ 8 w 15"/>
                  <a:gd name="T13" fmla="*/ 0 h 198"/>
                  <a:gd name="T14" fmla="*/ 0 w 15"/>
                  <a:gd name="T15" fmla="*/ 0 h 198"/>
                  <a:gd name="T16" fmla="*/ 0 w 15"/>
                  <a:gd name="T17" fmla="*/ 7 h 198"/>
                  <a:gd name="T18" fmla="*/ 8 w 15"/>
                  <a:gd name="T19"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8">
                    <a:moveTo>
                      <a:pt x="8" y="0"/>
                    </a:moveTo>
                    <a:lnTo>
                      <a:pt x="0" y="7"/>
                    </a:lnTo>
                    <a:lnTo>
                      <a:pt x="0" y="198"/>
                    </a:lnTo>
                    <a:lnTo>
                      <a:pt x="15" y="198"/>
                    </a:lnTo>
                    <a:lnTo>
                      <a:pt x="15" y="7"/>
                    </a:lnTo>
                    <a:lnTo>
                      <a:pt x="8" y="15"/>
                    </a:lnTo>
                    <a:lnTo>
                      <a:pt x="8" y="0"/>
                    </a:lnTo>
                    <a:lnTo>
                      <a:pt x="0" y="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70" name="Rectangle 810"/>
              <p:cNvSpPr>
                <a:spLocks noChangeArrowheads="1"/>
              </p:cNvSpPr>
              <p:nvPr/>
            </p:nvSpPr>
            <p:spPr bwMode="auto">
              <a:xfrm>
                <a:off x="1002" y="1816"/>
                <a:ext cx="16"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771" name="Freeform 811"/>
              <p:cNvSpPr>
                <a:spLocks/>
              </p:cNvSpPr>
              <p:nvPr/>
            </p:nvSpPr>
            <p:spPr bwMode="auto">
              <a:xfrm>
                <a:off x="1002" y="1813"/>
                <a:ext cx="20" cy="7"/>
              </a:xfrm>
              <a:custGeom>
                <a:avLst/>
                <a:gdLst>
                  <a:gd name="T0" fmla="*/ 41 w 41"/>
                  <a:gd name="T1" fmla="*/ 6 h 15"/>
                  <a:gd name="T2" fmla="*/ 33 w 41"/>
                  <a:gd name="T3" fmla="*/ 0 h 15"/>
                  <a:gd name="T4" fmla="*/ 0 w 41"/>
                  <a:gd name="T5" fmla="*/ 0 h 15"/>
                  <a:gd name="T6" fmla="*/ 0 w 41"/>
                  <a:gd name="T7" fmla="*/ 15 h 15"/>
                  <a:gd name="T8" fmla="*/ 33 w 41"/>
                  <a:gd name="T9" fmla="*/ 15 h 15"/>
                  <a:gd name="T10" fmla="*/ 27 w 41"/>
                  <a:gd name="T11" fmla="*/ 6 h 15"/>
                  <a:gd name="T12" fmla="*/ 41 w 41"/>
                  <a:gd name="T13" fmla="*/ 6 h 15"/>
                  <a:gd name="T14" fmla="*/ 41 w 41"/>
                  <a:gd name="T15" fmla="*/ 0 h 15"/>
                  <a:gd name="T16" fmla="*/ 33 w 41"/>
                  <a:gd name="T17" fmla="*/ 0 h 15"/>
                  <a:gd name="T18" fmla="*/ 41 w 41"/>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6"/>
                    </a:moveTo>
                    <a:lnTo>
                      <a:pt x="33" y="0"/>
                    </a:lnTo>
                    <a:lnTo>
                      <a:pt x="0" y="0"/>
                    </a:lnTo>
                    <a:lnTo>
                      <a:pt x="0" y="15"/>
                    </a:lnTo>
                    <a:lnTo>
                      <a:pt x="33" y="15"/>
                    </a:lnTo>
                    <a:lnTo>
                      <a:pt x="27" y="6"/>
                    </a:lnTo>
                    <a:lnTo>
                      <a:pt x="41" y="6"/>
                    </a:lnTo>
                    <a:lnTo>
                      <a:pt x="41" y="0"/>
                    </a:lnTo>
                    <a:lnTo>
                      <a:pt x="33" y="0"/>
                    </a:lnTo>
                    <a:lnTo>
                      <a:pt x="4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72" name="Freeform 812"/>
              <p:cNvSpPr>
                <a:spLocks/>
              </p:cNvSpPr>
              <p:nvPr/>
            </p:nvSpPr>
            <p:spPr bwMode="auto">
              <a:xfrm>
                <a:off x="1015" y="1816"/>
                <a:ext cx="7" cy="97"/>
              </a:xfrm>
              <a:custGeom>
                <a:avLst/>
                <a:gdLst>
                  <a:gd name="T0" fmla="*/ 6 w 14"/>
                  <a:gd name="T1" fmla="*/ 194 h 194"/>
                  <a:gd name="T2" fmla="*/ 14 w 14"/>
                  <a:gd name="T3" fmla="*/ 187 h 194"/>
                  <a:gd name="T4" fmla="*/ 14 w 14"/>
                  <a:gd name="T5" fmla="*/ 0 h 194"/>
                  <a:gd name="T6" fmla="*/ 0 w 14"/>
                  <a:gd name="T7" fmla="*/ 0 h 194"/>
                  <a:gd name="T8" fmla="*/ 0 w 14"/>
                  <a:gd name="T9" fmla="*/ 187 h 194"/>
                  <a:gd name="T10" fmla="*/ 6 w 14"/>
                  <a:gd name="T11" fmla="*/ 179 h 194"/>
                  <a:gd name="T12" fmla="*/ 6 w 14"/>
                  <a:gd name="T13" fmla="*/ 194 h 194"/>
                  <a:gd name="T14" fmla="*/ 14 w 14"/>
                  <a:gd name="T15" fmla="*/ 194 h 194"/>
                  <a:gd name="T16" fmla="*/ 14 w 14"/>
                  <a:gd name="T17" fmla="*/ 187 h 194"/>
                  <a:gd name="T18" fmla="*/ 6 w 14"/>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94">
                    <a:moveTo>
                      <a:pt x="6" y="194"/>
                    </a:moveTo>
                    <a:lnTo>
                      <a:pt x="14" y="187"/>
                    </a:lnTo>
                    <a:lnTo>
                      <a:pt x="14" y="0"/>
                    </a:lnTo>
                    <a:lnTo>
                      <a:pt x="0" y="0"/>
                    </a:lnTo>
                    <a:lnTo>
                      <a:pt x="0" y="187"/>
                    </a:lnTo>
                    <a:lnTo>
                      <a:pt x="6" y="179"/>
                    </a:lnTo>
                    <a:lnTo>
                      <a:pt x="6" y="194"/>
                    </a:lnTo>
                    <a:lnTo>
                      <a:pt x="14" y="194"/>
                    </a:lnTo>
                    <a:lnTo>
                      <a:pt x="14" y="187"/>
                    </a:lnTo>
                    <a:lnTo>
                      <a:pt x="6"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73" name="Freeform 813"/>
              <p:cNvSpPr>
                <a:spLocks/>
              </p:cNvSpPr>
              <p:nvPr/>
            </p:nvSpPr>
            <p:spPr bwMode="auto">
              <a:xfrm>
                <a:off x="998" y="1905"/>
                <a:ext cx="20" cy="8"/>
              </a:xfrm>
              <a:custGeom>
                <a:avLst/>
                <a:gdLst>
                  <a:gd name="T0" fmla="*/ 0 w 40"/>
                  <a:gd name="T1" fmla="*/ 8 h 15"/>
                  <a:gd name="T2" fmla="*/ 7 w 40"/>
                  <a:gd name="T3" fmla="*/ 15 h 15"/>
                  <a:gd name="T4" fmla="*/ 40 w 40"/>
                  <a:gd name="T5" fmla="*/ 15 h 15"/>
                  <a:gd name="T6" fmla="*/ 40 w 40"/>
                  <a:gd name="T7" fmla="*/ 0 h 15"/>
                  <a:gd name="T8" fmla="*/ 7 w 40"/>
                  <a:gd name="T9" fmla="*/ 0 h 15"/>
                  <a:gd name="T10" fmla="*/ 15 w 40"/>
                  <a:gd name="T11" fmla="*/ 8 h 15"/>
                  <a:gd name="T12" fmla="*/ 0 w 40"/>
                  <a:gd name="T13" fmla="*/ 8 h 15"/>
                  <a:gd name="T14" fmla="*/ 0 w 40"/>
                  <a:gd name="T15" fmla="*/ 15 h 15"/>
                  <a:gd name="T16" fmla="*/ 7 w 40"/>
                  <a:gd name="T17" fmla="*/ 15 h 15"/>
                  <a:gd name="T18" fmla="*/ 0 w 4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0" y="8"/>
                    </a:moveTo>
                    <a:lnTo>
                      <a:pt x="7" y="15"/>
                    </a:lnTo>
                    <a:lnTo>
                      <a:pt x="40" y="15"/>
                    </a:lnTo>
                    <a:lnTo>
                      <a:pt x="40" y="0"/>
                    </a:lnTo>
                    <a:lnTo>
                      <a:pt x="7" y="0"/>
                    </a:lnTo>
                    <a:lnTo>
                      <a:pt x="15" y="8"/>
                    </a:lnTo>
                    <a:lnTo>
                      <a:pt x="0" y="8"/>
                    </a:lnTo>
                    <a:lnTo>
                      <a:pt x="0" y="15"/>
                    </a:lnTo>
                    <a:lnTo>
                      <a:pt x="7"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74" name="Freeform 814"/>
              <p:cNvSpPr>
                <a:spLocks/>
              </p:cNvSpPr>
              <p:nvPr/>
            </p:nvSpPr>
            <p:spPr bwMode="auto">
              <a:xfrm>
                <a:off x="998" y="1813"/>
                <a:ext cx="8" cy="97"/>
              </a:xfrm>
              <a:custGeom>
                <a:avLst/>
                <a:gdLst>
                  <a:gd name="T0" fmla="*/ 7 w 15"/>
                  <a:gd name="T1" fmla="*/ 0 h 193"/>
                  <a:gd name="T2" fmla="*/ 0 w 15"/>
                  <a:gd name="T3" fmla="*/ 6 h 193"/>
                  <a:gd name="T4" fmla="*/ 0 w 15"/>
                  <a:gd name="T5" fmla="*/ 193 h 193"/>
                  <a:gd name="T6" fmla="*/ 15 w 15"/>
                  <a:gd name="T7" fmla="*/ 193 h 193"/>
                  <a:gd name="T8" fmla="*/ 15 w 15"/>
                  <a:gd name="T9" fmla="*/ 6 h 193"/>
                  <a:gd name="T10" fmla="*/ 7 w 15"/>
                  <a:gd name="T11" fmla="*/ 15 h 193"/>
                  <a:gd name="T12" fmla="*/ 7 w 15"/>
                  <a:gd name="T13" fmla="*/ 0 h 193"/>
                  <a:gd name="T14" fmla="*/ 0 w 15"/>
                  <a:gd name="T15" fmla="*/ 0 h 193"/>
                  <a:gd name="T16" fmla="*/ 0 w 15"/>
                  <a:gd name="T17" fmla="*/ 6 h 193"/>
                  <a:gd name="T18" fmla="*/ 7 w 15"/>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3">
                    <a:moveTo>
                      <a:pt x="7" y="0"/>
                    </a:moveTo>
                    <a:lnTo>
                      <a:pt x="0" y="6"/>
                    </a:lnTo>
                    <a:lnTo>
                      <a:pt x="0" y="193"/>
                    </a:lnTo>
                    <a:lnTo>
                      <a:pt x="15" y="193"/>
                    </a:lnTo>
                    <a:lnTo>
                      <a:pt x="15" y="6"/>
                    </a:lnTo>
                    <a:lnTo>
                      <a:pt x="7" y="15"/>
                    </a:lnTo>
                    <a:lnTo>
                      <a:pt x="7" y="0"/>
                    </a:lnTo>
                    <a:lnTo>
                      <a:pt x="0" y="0"/>
                    </a:lnTo>
                    <a:lnTo>
                      <a:pt x="0" y="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75" name="Rectangle 815"/>
              <p:cNvSpPr>
                <a:spLocks noChangeArrowheads="1"/>
              </p:cNvSpPr>
              <p:nvPr/>
            </p:nvSpPr>
            <p:spPr bwMode="auto">
              <a:xfrm>
                <a:off x="973" y="1816"/>
                <a:ext cx="16"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776" name="Freeform 816"/>
              <p:cNvSpPr>
                <a:spLocks/>
              </p:cNvSpPr>
              <p:nvPr/>
            </p:nvSpPr>
            <p:spPr bwMode="auto">
              <a:xfrm>
                <a:off x="973" y="1813"/>
                <a:ext cx="20" cy="7"/>
              </a:xfrm>
              <a:custGeom>
                <a:avLst/>
                <a:gdLst>
                  <a:gd name="T0" fmla="*/ 42 w 42"/>
                  <a:gd name="T1" fmla="*/ 6 h 15"/>
                  <a:gd name="T2" fmla="*/ 34 w 42"/>
                  <a:gd name="T3" fmla="*/ 0 h 15"/>
                  <a:gd name="T4" fmla="*/ 0 w 42"/>
                  <a:gd name="T5" fmla="*/ 0 h 15"/>
                  <a:gd name="T6" fmla="*/ 0 w 42"/>
                  <a:gd name="T7" fmla="*/ 15 h 15"/>
                  <a:gd name="T8" fmla="*/ 34 w 42"/>
                  <a:gd name="T9" fmla="*/ 15 h 15"/>
                  <a:gd name="T10" fmla="*/ 27 w 42"/>
                  <a:gd name="T11" fmla="*/ 6 h 15"/>
                  <a:gd name="T12" fmla="*/ 42 w 42"/>
                  <a:gd name="T13" fmla="*/ 6 h 15"/>
                  <a:gd name="T14" fmla="*/ 42 w 42"/>
                  <a:gd name="T15" fmla="*/ 0 h 15"/>
                  <a:gd name="T16" fmla="*/ 34 w 42"/>
                  <a:gd name="T17" fmla="*/ 0 h 15"/>
                  <a:gd name="T18" fmla="*/ 42 w 42"/>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6"/>
                    </a:moveTo>
                    <a:lnTo>
                      <a:pt x="34" y="0"/>
                    </a:lnTo>
                    <a:lnTo>
                      <a:pt x="0" y="0"/>
                    </a:lnTo>
                    <a:lnTo>
                      <a:pt x="0" y="15"/>
                    </a:lnTo>
                    <a:lnTo>
                      <a:pt x="34" y="15"/>
                    </a:lnTo>
                    <a:lnTo>
                      <a:pt x="27" y="6"/>
                    </a:lnTo>
                    <a:lnTo>
                      <a:pt x="42" y="6"/>
                    </a:lnTo>
                    <a:lnTo>
                      <a:pt x="42" y="0"/>
                    </a:lnTo>
                    <a:lnTo>
                      <a:pt x="34" y="0"/>
                    </a:lnTo>
                    <a:lnTo>
                      <a:pt x="4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77" name="Freeform 817"/>
              <p:cNvSpPr>
                <a:spLocks/>
              </p:cNvSpPr>
              <p:nvPr/>
            </p:nvSpPr>
            <p:spPr bwMode="auto">
              <a:xfrm>
                <a:off x="986" y="1816"/>
                <a:ext cx="7" cy="97"/>
              </a:xfrm>
              <a:custGeom>
                <a:avLst/>
                <a:gdLst>
                  <a:gd name="T0" fmla="*/ 7 w 15"/>
                  <a:gd name="T1" fmla="*/ 194 h 194"/>
                  <a:gd name="T2" fmla="*/ 15 w 15"/>
                  <a:gd name="T3" fmla="*/ 187 h 194"/>
                  <a:gd name="T4" fmla="*/ 15 w 15"/>
                  <a:gd name="T5" fmla="*/ 0 h 194"/>
                  <a:gd name="T6" fmla="*/ 0 w 15"/>
                  <a:gd name="T7" fmla="*/ 0 h 194"/>
                  <a:gd name="T8" fmla="*/ 0 w 15"/>
                  <a:gd name="T9" fmla="*/ 187 h 194"/>
                  <a:gd name="T10" fmla="*/ 7 w 15"/>
                  <a:gd name="T11" fmla="*/ 179 h 194"/>
                  <a:gd name="T12" fmla="*/ 7 w 15"/>
                  <a:gd name="T13" fmla="*/ 194 h 194"/>
                  <a:gd name="T14" fmla="*/ 15 w 15"/>
                  <a:gd name="T15" fmla="*/ 194 h 194"/>
                  <a:gd name="T16" fmla="*/ 15 w 15"/>
                  <a:gd name="T17" fmla="*/ 187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7"/>
                    </a:lnTo>
                    <a:lnTo>
                      <a:pt x="15" y="0"/>
                    </a:lnTo>
                    <a:lnTo>
                      <a:pt x="0" y="0"/>
                    </a:lnTo>
                    <a:lnTo>
                      <a:pt x="0" y="187"/>
                    </a:lnTo>
                    <a:lnTo>
                      <a:pt x="7" y="179"/>
                    </a:lnTo>
                    <a:lnTo>
                      <a:pt x="7" y="194"/>
                    </a:lnTo>
                    <a:lnTo>
                      <a:pt x="15" y="194"/>
                    </a:lnTo>
                    <a:lnTo>
                      <a:pt x="15" y="187"/>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78" name="Freeform 818"/>
              <p:cNvSpPr>
                <a:spLocks/>
              </p:cNvSpPr>
              <p:nvPr/>
            </p:nvSpPr>
            <p:spPr bwMode="auto">
              <a:xfrm>
                <a:off x="969" y="1905"/>
                <a:ext cx="20" cy="8"/>
              </a:xfrm>
              <a:custGeom>
                <a:avLst/>
                <a:gdLst>
                  <a:gd name="T0" fmla="*/ 0 w 41"/>
                  <a:gd name="T1" fmla="*/ 8 h 15"/>
                  <a:gd name="T2" fmla="*/ 7 w 41"/>
                  <a:gd name="T3" fmla="*/ 15 h 15"/>
                  <a:gd name="T4" fmla="*/ 41 w 41"/>
                  <a:gd name="T5" fmla="*/ 15 h 15"/>
                  <a:gd name="T6" fmla="*/ 41 w 41"/>
                  <a:gd name="T7" fmla="*/ 0 h 15"/>
                  <a:gd name="T8" fmla="*/ 7 w 41"/>
                  <a:gd name="T9" fmla="*/ 0 h 15"/>
                  <a:gd name="T10" fmla="*/ 15 w 41"/>
                  <a:gd name="T11" fmla="*/ 8 h 15"/>
                  <a:gd name="T12" fmla="*/ 0 w 41"/>
                  <a:gd name="T13" fmla="*/ 8 h 15"/>
                  <a:gd name="T14" fmla="*/ 0 w 41"/>
                  <a:gd name="T15" fmla="*/ 15 h 15"/>
                  <a:gd name="T16" fmla="*/ 7 w 41"/>
                  <a:gd name="T17" fmla="*/ 15 h 15"/>
                  <a:gd name="T18" fmla="*/ 0 w 41"/>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0" y="8"/>
                    </a:moveTo>
                    <a:lnTo>
                      <a:pt x="7" y="15"/>
                    </a:lnTo>
                    <a:lnTo>
                      <a:pt x="41" y="15"/>
                    </a:lnTo>
                    <a:lnTo>
                      <a:pt x="41" y="0"/>
                    </a:lnTo>
                    <a:lnTo>
                      <a:pt x="7" y="0"/>
                    </a:lnTo>
                    <a:lnTo>
                      <a:pt x="15" y="8"/>
                    </a:lnTo>
                    <a:lnTo>
                      <a:pt x="0" y="8"/>
                    </a:lnTo>
                    <a:lnTo>
                      <a:pt x="0" y="15"/>
                    </a:lnTo>
                    <a:lnTo>
                      <a:pt x="7"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79" name="Freeform 819"/>
              <p:cNvSpPr>
                <a:spLocks/>
              </p:cNvSpPr>
              <p:nvPr/>
            </p:nvSpPr>
            <p:spPr bwMode="auto">
              <a:xfrm>
                <a:off x="969" y="1813"/>
                <a:ext cx="8" cy="97"/>
              </a:xfrm>
              <a:custGeom>
                <a:avLst/>
                <a:gdLst>
                  <a:gd name="T0" fmla="*/ 7 w 15"/>
                  <a:gd name="T1" fmla="*/ 0 h 193"/>
                  <a:gd name="T2" fmla="*/ 0 w 15"/>
                  <a:gd name="T3" fmla="*/ 6 h 193"/>
                  <a:gd name="T4" fmla="*/ 0 w 15"/>
                  <a:gd name="T5" fmla="*/ 193 h 193"/>
                  <a:gd name="T6" fmla="*/ 15 w 15"/>
                  <a:gd name="T7" fmla="*/ 193 h 193"/>
                  <a:gd name="T8" fmla="*/ 15 w 15"/>
                  <a:gd name="T9" fmla="*/ 6 h 193"/>
                  <a:gd name="T10" fmla="*/ 7 w 15"/>
                  <a:gd name="T11" fmla="*/ 15 h 193"/>
                  <a:gd name="T12" fmla="*/ 7 w 15"/>
                  <a:gd name="T13" fmla="*/ 0 h 193"/>
                  <a:gd name="T14" fmla="*/ 0 w 15"/>
                  <a:gd name="T15" fmla="*/ 0 h 193"/>
                  <a:gd name="T16" fmla="*/ 0 w 15"/>
                  <a:gd name="T17" fmla="*/ 6 h 193"/>
                  <a:gd name="T18" fmla="*/ 7 w 15"/>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3">
                    <a:moveTo>
                      <a:pt x="7" y="0"/>
                    </a:moveTo>
                    <a:lnTo>
                      <a:pt x="0" y="6"/>
                    </a:lnTo>
                    <a:lnTo>
                      <a:pt x="0" y="193"/>
                    </a:lnTo>
                    <a:lnTo>
                      <a:pt x="15" y="193"/>
                    </a:lnTo>
                    <a:lnTo>
                      <a:pt x="15" y="6"/>
                    </a:lnTo>
                    <a:lnTo>
                      <a:pt x="7" y="15"/>
                    </a:lnTo>
                    <a:lnTo>
                      <a:pt x="7" y="0"/>
                    </a:lnTo>
                    <a:lnTo>
                      <a:pt x="0" y="0"/>
                    </a:lnTo>
                    <a:lnTo>
                      <a:pt x="0" y="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80" name="Rectangle 820"/>
              <p:cNvSpPr>
                <a:spLocks noChangeArrowheads="1"/>
              </p:cNvSpPr>
              <p:nvPr/>
            </p:nvSpPr>
            <p:spPr bwMode="auto">
              <a:xfrm>
                <a:off x="940" y="1816"/>
                <a:ext cx="17"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781" name="Freeform 821"/>
              <p:cNvSpPr>
                <a:spLocks/>
              </p:cNvSpPr>
              <p:nvPr/>
            </p:nvSpPr>
            <p:spPr bwMode="auto">
              <a:xfrm>
                <a:off x="940" y="1813"/>
                <a:ext cx="21" cy="7"/>
              </a:xfrm>
              <a:custGeom>
                <a:avLst/>
                <a:gdLst>
                  <a:gd name="T0" fmla="*/ 41 w 41"/>
                  <a:gd name="T1" fmla="*/ 6 h 15"/>
                  <a:gd name="T2" fmla="*/ 33 w 41"/>
                  <a:gd name="T3" fmla="*/ 0 h 15"/>
                  <a:gd name="T4" fmla="*/ 0 w 41"/>
                  <a:gd name="T5" fmla="*/ 0 h 15"/>
                  <a:gd name="T6" fmla="*/ 0 w 41"/>
                  <a:gd name="T7" fmla="*/ 15 h 15"/>
                  <a:gd name="T8" fmla="*/ 33 w 41"/>
                  <a:gd name="T9" fmla="*/ 15 h 15"/>
                  <a:gd name="T10" fmla="*/ 26 w 41"/>
                  <a:gd name="T11" fmla="*/ 6 h 15"/>
                  <a:gd name="T12" fmla="*/ 41 w 41"/>
                  <a:gd name="T13" fmla="*/ 6 h 15"/>
                  <a:gd name="T14" fmla="*/ 41 w 41"/>
                  <a:gd name="T15" fmla="*/ 0 h 15"/>
                  <a:gd name="T16" fmla="*/ 33 w 41"/>
                  <a:gd name="T17" fmla="*/ 0 h 15"/>
                  <a:gd name="T18" fmla="*/ 41 w 41"/>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6"/>
                    </a:moveTo>
                    <a:lnTo>
                      <a:pt x="33" y="0"/>
                    </a:lnTo>
                    <a:lnTo>
                      <a:pt x="0" y="0"/>
                    </a:lnTo>
                    <a:lnTo>
                      <a:pt x="0" y="15"/>
                    </a:lnTo>
                    <a:lnTo>
                      <a:pt x="33" y="15"/>
                    </a:lnTo>
                    <a:lnTo>
                      <a:pt x="26" y="6"/>
                    </a:lnTo>
                    <a:lnTo>
                      <a:pt x="41" y="6"/>
                    </a:lnTo>
                    <a:lnTo>
                      <a:pt x="41" y="0"/>
                    </a:lnTo>
                    <a:lnTo>
                      <a:pt x="33" y="0"/>
                    </a:lnTo>
                    <a:lnTo>
                      <a:pt x="4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82" name="Freeform 822"/>
              <p:cNvSpPr>
                <a:spLocks/>
              </p:cNvSpPr>
              <p:nvPr/>
            </p:nvSpPr>
            <p:spPr bwMode="auto">
              <a:xfrm>
                <a:off x="954" y="1816"/>
                <a:ext cx="7" cy="97"/>
              </a:xfrm>
              <a:custGeom>
                <a:avLst/>
                <a:gdLst>
                  <a:gd name="T0" fmla="*/ 7 w 15"/>
                  <a:gd name="T1" fmla="*/ 194 h 194"/>
                  <a:gd name="T2" fmla="*/ 15 w 15"/>
                  <a:gd name="T3" fmla="*/ 187 h 194"/>
                  <a:gd name="T4" fmla="*/ 15 w 15"/>
                  <a:gd name="T5" fmla="*/ 0 h 194"/>
                  <a:gd name="T6" fmla="*/ 0 w 15"/>
                  <a:gd name="T7" fmla="*/ 0 h 194"/>
                  <a:gd name="T8" fmla="*/ 0 w 15"/>
                  <a:gd name="T9" fmla="*/ 187 h 194"/>
                  <a:gd name="T10" fmla="*/ 7 w 15"/>
                  <a:gd name="T11" fmla="*/ 179 h 194"/>
                  <a:gd name="T12" fmla="*/ 7 w 15"/>
                  <a:gd name="T13" fmla="*/ 194 h 194"/>
                  <a:gd name="T14" fmla="*/ 15 w 15"/>
                  <a:gd name="T15" fmla="*/ 194 h 194"/>
                  <a:gd name="T16" fmla="*/ 15 w 15"/>
                  <a:gd name="T17" fmla="*/ 187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7"/>
                    </a:lnTo>
                    <a:lnTo>
                      <a:pt x="15" y="0"/>
                    </a:lnTo>
                    <a:lnTo>
                      <a:pt x="0" y="0"/>
                    </a:lnTo>
                    <a:lnTo>
                      <a:pt x="0" y="187"/>
                    </a:lnTo>
                    <a:lnTo>
                      <a:pt x="7" y="179"/>
                    </a:lnTo>
                    <a:lnTo>
                      <a:pt x="7" y="194"/>
                    </a:lnTo>
                    <a:lnTo>
                      <a:pt x="15" y="194"/>
                    </a:lnTo>
                    <a:lnTo>
                      <a:pt x="15" y="187"/>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83" name="Freeform 823"/>
              <p:cNvSpPr>
                <a:spLocks/>
              </p:cNvSpPr>
              <p:nvPr/>
            </p:nvSpPr>
            <p:spPr bwMode="auto">
              <a:xfrm>
                <a:off x="936" y="1905"/>
                <a:ext cx="21" cy="8"/>
              </a:xfrm>
              <a:custGeom>
                <a:avLst/>
                <a:gdLst>
                  <a:gd name="T0" fmla="*/ 0 w 41"/>
                  <a:gd name="T1" fmla="*/ 8 h 15"/>
                  <a:gd name="T2" fmla="*/ 8 w 41"/>
                  <a:gd name="T3" fmla="*/ 15 h 15"/>
                  <a:gd name="T4" fmla="*/ 41 w 41"/>
                  <a:gd name="T5" fmla="*/ 15 h 15"/>
                  <a:gd name="T6" fmla="*/ 41 w 41"/>
                  <a:gd name="T7" fmla="*/ 0 h 15"/>
                  <a:gd name="T8" fmla="*/ 8 w 41"/>
                  <a:gd name="T9" fmla="*/ 0 h 15"/>
                  <a:gd name="T10" fmla="*/ 16 w 41"/>
                  <a:gd name="T11" fmla="*/ 8 h 15"/>
                  <a:gd name="T12" fmla="*/ 0 w 41"/>
                  <a:gd name="T13" fmla="*/ 8 h 15"/>
                  <a:gd name="T14" fmla="*/ 0 w 41"/>
                  <a:gd name="T15" fmla="*/ 15 h 15"/>
                  <a:gd name="T16" fmla="*/ 8 w 41"/>
                  <a:gd name="T17" fmla="*/ 15 h 15"/>
                  <a:gd name="T18" fmla="*/ 0 w 41"/>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0" y="8"/>
                    </a:moveTo>
                    <a:lnTo>
                      <a:pt x="8" y="15"/>
                    </a:lnTo>
                    <a:lnTo>
                      <a:pt x="41" y="15"/>
                    </a:lnTo>
                    <a:lnTo>
                      <a:pt x="41" y="0"/>
                    </a:lnTo>
                    <a:lnTo>
                      <a:pt x="8" y="0"/>
                    </a:lnTo>
                    <a:lnTo>
                      <a:pt x="16"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84" name="Freeform 824"/>
              <p:cNvSpPr>
                <a:spLocks/>
              </p:cNvSpPr>
              <p:nvPr/>
            </p:nvSpPr>
            <p:spPr bwMode="auto">
              <a:xfrm>
                <a:off x="936" y="1813"/>
                <a:ext cx="8" cy="97"/>
              </a:xfrm>
              <a:custGeom>
                <a:avLst/>
                <a:gdLst>
                  <a:gd name="T0" fmla="*/ 8 w 16"/>
                  <a:gd name="T1" fmla="*/ 0 h 193"/>
                  <a:gd name="T2" fmla="*/ 0 w 16"/>
                  <a:gd name="T3" fmla="*/ 6 h 193"/>
                  <a:gd name="T4" fmla="*/ 0 w 16"/>
                  <a:gd name="T5" fmla="*/ 193 h 193"/>
                  <a:gd name="T6" fmla="*/ 16 w 16"/>
                  <a:gd name="T7" fmla="*/ 193 h 193"/>
                  <a:gd name="T8" fmla="*/ 16 w 16"/>
                  <a:gd name="T9" fmla="*/ 6 h 193"/>
                  <a:gd name="T10" fmla="*/ 8 w 16"/>
                  <a:gd name="T11" fmla="*/ 15 h 193"/>
                  <a:gd name="T12" fmla="*/ 8 w 16"/>
                  <a:gd name="T13" fmla="*/ 0 h 193"/>
                  <a:gd name="T14" fmla="*/ 0 w 16"/>
                  <a:gd name="T15" fmla="*/ 0 h 193"/>
                  <a:gd name="T16" fmla="*/ 0 w 16"/>
                  <a:gd name="T17" fmla="*/ 6 h 193"/>
                  <a:gd name="T18" fmla="*/ 8 w 16"/>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93">
                    <a:moveTo>
                      <a:pt x="8" y="0"/>
                    </a:moveTo>
                    <a:lnTo>
                      <a:pt x="0" y="6"/>
                    </a:lnTo>
                    <a:lnTo>
                      <a:pt x="0" y="193"/>
                    </a:lnTo>
                    <a:lnTo>
                      <a:pt x="16" y="193"/>
                    </a:lnTo>
                    <a:lnTo>
                      <a:pt x="16" y="6"/>
                    </a:lnTo>
                    <a:lnTo>
                      <a:pt x="8" y="15"/>
                    </a:lnTo>
                    <a:lnTo>
                      <a:pt x="8" y="0"/>
                    </a:lnTo>
                    <a:lnTo>
                      <a:pt x="0" y="0"/>
                    </a:lnTo>
                    <a:lnTo>
                      <a:pt x="0" y="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85" name="Rectangle 825"/>
              <p:cNvSpPr>
                <a:spLocks noChangeArrowheads="1"/>
              </p:cNvSpPr>
              <p:nvPr/>
            </p:nvSpPr>
            <p:spPr bwMode="auto">
              <a:xfrm>
                <a:off x="912" y="1816"/>
                <a:ext cx="17"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786" name="Freeform 826"/>
              <p:cNvSpPr>
                <a:spLocks/>
              </p:cNvSpPr>
              <p:nvPr/>
            </p:nvSpPr>
            <p:spPr bwMode="auto">
              <a:xfrm>
                <a:off x="912" y="1813"/>
                <a:ext cx="21" cy="7"/>
              </a:xfrm>
              <a:custGeom>
                <a:avLst/>
                <a:gdLst>
                  <a:gd name="T0" fmla="*/ 42 w 42"/>
                  <a:gd name="T1" fmla="*/ 6 h 15"/>
                  <a:gd name="T2" fmla="*/ 34 w 42"/>
                  <a:gd name="T3" fmla="*/ 0 h 15"/>
                  <a:gd name="T4" fmla="*/ 0 w 42"/>
                  <a:gd name="T5" fmla="*/ 0 h 15"/>
                  <a:gd name="T6" fmla="*/ 0 w 42"/>
                  <a:gd name="T7" fmla="*/ 15 h 15"/>
                  <a:gd name="T8" fmla="*/ 34 w 42"/>
                  <a:gd name="T9" fmla="*/ 15 h 15"/>
                  <a:gd name="T10" fmla="*/ 27 w 42"/>
                  <a:gd name="T11" fmla="*/ 6 h 15"/>
                  <a:gd name="T12" fmla="*/ 42 w 42"/>
                  <a:gd name="T13" fmla="*/ 6 h 15"/>
                  <a:gd name="T14" fmla="*/ 42 w 42"/>
                  <a:gd name="T15" fmla="*/ 0 h 15"/>
                  <a:gd name="T16" fmla="*/ 34 w 42"/>
                  <a:gd name="T17" fmla="*/ 0 h 15"/>
                  <a:gd name="T18" fmla="*/ 42 w 42"/>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6"/>
                    </a:moveTo>
                    <a:lnTo>
                      <a:pt x="34" y="0"/>
                    </a:lnTo>
                    <a:lnTo>
                      <a:pt x="0" y="0"/>
                    </a:lnTo>
                    <a:lnTo>
                      <a:pt x="0" y="15"/>
                    </a:lnTo>
                    <a:lnTo>
                      <a:pt x="34" y="15"/>
                    </a:lnTo>
                    <a:lnTo>
                      <a:pt x="27" y="6"/>
                    </a:lnTo>
                    <a:lnTo>
                      <a:pt x="42" y="6"/>
                    </a:lnTo>
                    <a:lnTo>
                      <a:pt x="42" y="0"/>
                    </a:lnTo>
                    <a:lnTo>
                      <a:pt x="34" y="0"/>
                    </a:lnTo>
                    <a:lnTo>
                      <a:pt x="4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87" name="Freeform 827"/>
              <p:cNvSpPr>
                <a:spLocks/>
              </p:cNvSpPr>
              <p:nvPr/>
            </p:nvSpPr>
            <p:spPr bwMode="auto">
              <a:xfrm>
                <a:off x="925" y="1816"/>
                <a:ext cx="8" cy="97"/>
              </a:xfrm>
              <a:custGeom>
                <a:avLst/>
                <a:gdLst>
                  <a:gd name="T0" fmla="*/ 7 w 15"/>
                  <a:gd name="T1" fmla="*/ 194 h 194"/>
                  <a:gd name="T2" fmla="*/ 15 w 15"/>
                  <a:gd name="T3" fmla="*/ 187 h 194"/>
                  <a:gd name="T4" fmla="*/ 15 w 15"/>
                  <a:gd name="T5" fmla="*/ 0 h 194"/>
                  <a:gd name="T6" fmla="*/ 0 w 15"/>
                  <a:gd name="T7" fmla="*/ 0 h 194"/>
                  <a:gd name="T8" fmla="*/ 0 w 15"/>
                  <a:gd name="T9" fmla="*/ 187 h 194"/>
                  <a:gd name="T10" fmla="*/ 7 w 15"/>
                  <a:gd name="T11" fmla="*/ 179 h 194"/>
                  <a:gd name="T12" fmla="*/ 7 w 15"/>
                  <a:gd name="T13" fmla="*/ 194 h 194"/>
                  <a:gd name="T14" fmla="*/ 15 w 15"/>
                  <a:gd name="T15" fmla="*/ 194 h 194"/>
                  <a:gd name="T16" fmla="*/ 15 w 15"/>
                  <a:gd name="T17" fmla="*/ 187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7"/>
                    </a:lnTo>
                    <a:lnTo>
                      <a:pt x="15" y="0"/>
                    </a:lnTo>
                    <a:lnTo>
                      <a:pt x="0" y="0"/>
                    </a:lnTo>
                    <a:lnTo>
                      <a:pt x="0" y="187"/>
                    </a:lnTo>
                    <a:lnTo>
                      <a:pt x="7" y="179"/>
                    </a:lnTo>
                    <a:lnTo>
                      <a:pt x="7" y="194"/>
                    </a:lnTo>
                    <a:lnTo>
                      <a:pt x="15" y="194"/>
                    </a:lnTo>
                    <a:lnTo>
                      <a:pt x="15" y="187"/>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88" name="Freeform 828"/>
              <p:cNvSpPr>
                <a:spLocks/>
              </p:cNvSpPr>
              <p:nvPr/>
            </p:nvSpPr>
            <p:spPr bwMode="auto">
              <a:xfrm>
                <a:off x="909" y="1905"/>
                <a:ext cx="20" cy="8"/>
              </a:xfrm>
              <a:custGeom>
                <a:avLst/>
                <a:gdLst>
                  <a:gd name="T0" fmla="*/ 0 w 40"/>
                  <a:gd name="T1" fmla="*/ 8 h 15"/>
                  <a:gd name="T2" fmla="*/ 6 w 40"/>
                  <a:gd name="T3" fmla="*/ 15 h 15"/>
                  <a:gd name="T4" fmla="*/ 40 w 40"/>
                  <a:gd name="T5" fmla="*/ 15 h 15"/>
                  <a:gd name="T6" fmla="*/ 40 w 40"/>
                  <a:gd name="T7" fmla="*/ 0 h 15"/>
                  <a:gd name="T8" fmla="*/ 6 w 40"/>
                  <a:gd name="T9" fmla="*/ 0 h 15"/>
                  <a:gd name="T10" fmla="*/ 15 w 40"/>
                  <a:gd name="T11" fmla="*/ 8 h 15"/>
                  <a:gd name="T12" fmla="*/ 0 w 40"/>
                  <a:gd name="T13" fmla="*/ 8 h 15"/>
                  <a:gd name="T14" fmla="*/ 0 w 40"/>
                  <a:gd name="T15" fmla="*/ 15 h 15"/>
                  <a:gd name="T16" fmla="*/ 6 w 40"/>
                  <a:gd name="T17" fmla="*/ 15 h 15"/>
                  <a:gd name="T18" fmla="*/ 0 w 4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0" y="8"/>
                    </a:moveTo>
                    <a:lnTo>
                      <a:pt x="6" y="15"/>
                    </a:lnTo>
                    <a:lnTo>
                      <a:pt x="40" y="15"/>
                    </a:lnTo>
                    <a:lnTo>
                      <a:pt x="40" y="0"/>
                    </a:lnTo>
                    <a:lnTo>
                      <a:pt x="6" y="0"/>
                    </a:lnTo>
                    <a:lnTo>
                      <a:pt x="15" y="8"/>
                    </a:lnTo>
                    <a:lnTo>
                      <a:pt x="0" y="8"/>
                    </a:lnTo>
                    <a:lnTo>
                      <a:pt x="0" y="15"/>
                    </a:lnTo>
                    <a:lnTo>
                      <a:pt x="6"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89" name="Freeform 829"/>
              <p:cNvSpPr>
                <a:spLocks/>
              </p:cNvSpPr>
              <p:nvPr/>
            </p:nvSpPr>
            <p:spPr bwMode="auto">
              <a:xfrm>
                <a:off x="909" y="1813"/>
                <a:ext cx="7" cy="97"/>
              </a:xfrm>
              <a:custGeom>
                <a:avLst/>
                <a:gdLst>
                  <a:gd name="T0" fmla="*/ 6 w 15"/>
                  <a:gd name="T1" fmla="*/ 0 h 193"/>
                  <a:gd name="T2" fmla="*/ 0 w 15"/>
                  <a:gd name="T3" fmla="*/ 6 h 193"/>
                  <a:gd name="T4" fmla="*/ 0 w 15"/>
                  <a:gd name="T5" fmla="*/ 193 h 193"/>
                  <a:gd name="T6" fmla="*/ 15 w 15"/>
                  <a:gd name="T7" fmla="*/ 193 h 193"/>
                  <a:gd name="T8" fmla="*/ 15 w 15"/>
                  <a:gd name="T9" fmla="*/ 6 h 193"/>
                  <a:gd name="T10" fmla="*/ 6 w 15"/>
                  <a:gd name="T11" fmla="*/ 15 h 193"/>
                  <a:gd name="T12" fmla="*/ 6 w 15"/>
                  <a:gd name="T13" fmla="*/ 0 h 193"/>
                  <a:gd name="T14" fmla="*/ 0 w 15"/>
                  <a:gd name="T15" fmla="*/ 0 h 193"/>
                  <a:gd name="T16" fmla="*/ 0 w 15"/>
                  <a:gd name="T17" fmla="*/ 6 h 193"/>
                  <a:gd name="T18" fmla="*/ 6 w 15"/>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3">
                    <a:moveTo>
                      <a:pt x="6" y="0"/>
                    </a:moveTo>
                    <a:lnTo>
                      <a:pt x="0" y="6"/>
                    </a:lnTo>
                    <a:lnTo>
                      <a:pt x="0" y="193"/>
                    </a:lnTo>
                    <a:lnTo>
                      <a:pt x="15" y="193"/>
                    </a:lnTo>
                    <a:lnTo>
                      <a:pt x="15" y="6"/>
                    </a:lnTo>
                    <a:lnTo>
                      <a:pt x="6" y="15"/>
                    </a:lnTo>
                    <a:lnTo>
                      <a:pt x="6" y="0"/>
                    </a:lnTo>
                    <a:lnTo>
                      <a:pt x="0" y="0"/>
                    </a:lnTo>
                    <a:lnTo>
                      <a:pt x="0" y="6"/>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90" name="Rectangle 830"/>
              <p:cNvSpPr>
                <a:spLocks noChangeArrowheads="1"/>
              </p:cNvSpPr>
              <p:nvPr/>
            </p:nvSpPr>
            <p:spPr bwMode="auto">
              <a:xfrm>
                <a:off x="883" y="1816"/>
                <a:ext cx="17"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791" name="Freeform 831"/>
              <p:cNvSpPr>
                <a:spLocks/>
              </p:cNvSpPr>
              <p:nvPr/>
            </p:nvSpPr>
            <p:spPr bwMode="auto">
              <a:xfrm>
                <a:off x="883" y="1813"/>
                <a:ext cx="21" cy="7"/>
              </a:xfrm>
              <a:custGeom>
                <a:avLst/>
                <a:gdLst>
                  <a:gd name="T0" fmla="*/ 41 w 41"/>
                  <a:gd name="T1" fmla="*/ 6 h 15"/>
                  <a:gd name="T2" fmla="*/ 33 w 41"/>
                  <a:gd name="T3" fmla="*/ 0 h 15"/>
                  <a:gd name="T4" fmla="*/ 0 w 41"/>
                  <a:gd name="T5" fmla="*/ 0 h 15"/>
                  <a:gd name="T6" fmla="*/ 0 w 41"/>
                  <a:gd name="T7" fmla="*/ 15 h 15"/>
                  <a:gd name="T8" fmla="*/ 33 w 41"/>
                  <a:gd name="T9" fmla="*/ 15 h 15"/>
                  <a:gd name="T10" fmla="*/ 26 w 41"/>
                  <a:gd name="T11" fmla="*/ 6 h 15"/>
                  <a:gd name="T12" fmla="*/ 41 w 41"/>
                  <a:gd name="T13" fmla="*/ 6 h 15"/>
                  <a:gd name="T14" fmla="*/ 41 w 41"/>
                  <a:gd name="T15" fmla="*/ 0 h 15"/>
                  <a:gd name="T16" fmla="*/ 33 w 41"/>
                  <a:gd name="T17" fmla="*/ 0 h 15"/>
                  <a:gd name="T18" fmla="*/ 41 w 41"/>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6"/>
                    </a:moveTo>
                    <a:lnTo>
                      <a:pt x="33" y="0"/>
                    </a:lnTo>
                    <a:lnTo>
                      <a:pt x="0" y="0"/>
                    </a:lnTo>
                    <a:lnTo>
                      <a:pt x="0" y="15"/>
                    </a:lnTo>
                    <a:lnTo>
                      <a:pt x="33" y="15"/>
                    </a:lnTo>
                    <a:lnTo>
                      <a:pt x="26" y="6"/>
                    </a:lnTo>
                    <a:lnTo>
                      <a:pt x="41" y="6"/>
                    </a:lnTo>
                    <a:lnTo>
                      <a:pt x="41" y="0"/>
                    </a:lnTo>
                    <a:lnTo>
                      <a:pt x="33" y="0"/>
                    </a:lnTo>
                    <a:lnTo>
                      <a:pt x="4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92" name="Freeform 832"/>
              <p:cNvSpPr>
                <a:spLocks/>
              </p:cNvSpPr>
              <p:nvPr/>
            </p:nvSpPr>
            <p:spPr bwMode="auto">
              <a:xfrm>
                <a:off x="897" y="1816"/>
                <a:ext cx="7" cy="97"/>
              </a:xfrm>
              <a:custGeom>
                <a:avLst/>
                <a:gdLst>
                  <a:gd name="T0" fmla="*/ 7 w 15"/>
                  <a:gd name="T1" fmla="*/ 194 h 194"/>
                  <a:gd name="T2" fmla="*/ 15 w 15"/>
                  <a:gd name="T3" fmla="*/ 187 h 194"/>
                  <a:gd name="T4" fmla="*/ 15 w 15"/>
                  <a:gd name="T5" fmla="*/ 0 h 194"/>
                  <a:gd name="T6" fmla="*/ 0 w 15"/>
                  <a:gd name="T7" fmla="*/ 0 h 194"/>
                  <a:gd name="T8" fmla="*/ 0 w 15"/>
                  <a:gd name="T9" fmla="*/ 187 h 194"/>
                  <a:gd name="T10" fmla="*/ 7 w 15"/>
                  <a:gd name="T11" fmla="*/ 179 h 194"/>
                  <a:gd name="T12" fmla="*/ 7 w 15"/>
                  <a:gd name="T13" fmla="*/ 194 h 194"/>
                  <a:gd name="T14" fmla="*/ 15 w 15"/>
                  <a:gd name="T15" fmla="*/ 194 h 194"/>
                  <a:gd name="T16" fmla="*/ 15 w 15"/>
                  <a:gd name="T17" fmla="*/ 187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7"/>
                    </a:lnTo>
                    <a:lnTo>
                      <a:pt x="15" y="0"/>
                    </a:lnTo>
                    <a:lnTo>
                      <a:pt x="0" y="0"/>
                    </a:lnTo>
                    <a:lnTo>
                      <a:pt x="0" y="187"/>
                    </a:lnTo>
                    <a:lnTo>
                      <a:pt x="7" y="179"/>
                    </a:lnTo>
                    <a:lnTo>
                      <a:pt x="7" y="194"/>
                    </a:lnTo>
                    <a:lnTo>
                      <a:pt x="15" y="194"/>
                    </a:lnTo>
                    <a:lnTo>
                      <a:pt x="15" y="187"/>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93" name="Freeform 833"/>
              <p:cNvSpPr>
                <a:spLocks/>
              </p:cNvSpPr>
              <p:nvPr/>
            </p:nvSpPr>
            <p:spPr bwMode="auto">
              <a:xfrm>
                <a:off x="880" y="1905"/>
                <a:ext cx="20" cy="8"/>
              </a:xfrm>
              <a:custGeom>
                <a:avLst/>
                <a:gdLst>
                  <a:gd name="T0" fmla="*/ 0 w 40"/>
                  <a:gd name="T1" fmla="*/ 8 h 15"/>
                  <a:gd name="T2" fmla="*/ 7 w 40"/>
                  <a:gd name="T3" fmla="*/ 15 h 15"/>
                  <a:gd name="T4" fmla="*/ 40 w 40"/>
                  <a:gd name="T5" fmla="*/ 15 h 15"/>
                  <a:gd name="T6" fmla="*/ 40 w 40"/>
                  <a:gd name="T7" fmla="*/ 0 h 15"/>
                  <a:gd name="T8" fmla="*/ 7 w 40"/>
                  <a:gd name="T9" fmla="*/ 0 h 15"/>
                  <a:gd name="T10" fmla="*/ 15 w 40"/>
                  <a:gd name="T11" fmla="*/ 8 h 15"/>
                  <a:gd name="T12" fmla="*/ 0 w 40"/>
                  <a:gd name="T13" fmla="*/ 8 h 15"/>
                  <a:gd name="T14" fmla="*/ 0 w 40"/>
                  <a:gd name="T15" fmla="*/ 15 h 15"/>
                  <a:gd name="T16" fmla="*/ 7 w 40"/>
                  <a:gd name="T17" fmla="*/ 15 h 15"/>
                  <a:gd name="T18" fmla="*/ 0 w 4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0" y="8"/>
                    </a:moveTo>
                    <a:lnTo>
                      <a:pt x="7" y="15"/>
                    </a:lnTo>
                    <a:lnTo>
                      <a:pt x="40" y="15"/>
                    </a:lnTo>
                    <a:lnTo>
                      <a:pt x="40" y="0"/>
                    </a:lnTo>
                    <a:lnTo>
                      <a:pt x="7" y="0"/>
                    </a:lnTo>
                    <a:lnTo>
                      <a:pt x="15" y="8"/>
                    </a:lnTo>
                    <a:lnTo>
                      <a:pt x="0" y="8"/>
                    </a:lnTo>
                    <a:lnTo>
                      <a:pt x="0" y="15"/>
                    </a:lnTo>
                    <a:lnTo>
                      <a:pt x="7"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94" name="Freeform 834"/>
              <p:cNvSpPr>
                <a:spLocks/>
              </p:cNvSpPr>
              <p:nvPr/>
            </p:nvSpPr>
            <p:spPr bwMode="auto">
              <a:xfrm>
                <a:off x="880" y="1813"/>
                <a:ext cx="7" cy="97"/>
              </a:xfrm>
              <a:custGeom>
                <a:avLst/>
                <a:gdLst>
                  <a:gd name="T0" fmla="*/ 7 w 15"/>
                  <a:gd name="T1" fmla="*/ 0 h 193"/>
                  <a:gd name="T2" fmla="*/ 0 w 15"/>
                  <a:gd name="T3" fmla="*/ 6 h 193"/>
                  <a:gd name="T4" fmla="*/ 0 w 15"/>
                  <a:gd name="T5" fmla="*/ 193 h 193"/>
                  <a:gd name="T6" fmla="*/ 15 w 15"/>
                  <a:gd name="T7" fmla="*/ 193 h 193"/>
                  <a:gd name="T8" fmla="*/ 15 w 15"/>
                  <a:gd name="T9" fmla="*/ 6 h 193"/>
                  <a:gd name="T10" fmla="*/ 7 w 15"/>
                  <a:gd name="T11" fmla="*/ 15 h 193"/>
                  <a:gd name="T12" fmla="*/ 7 w 15"/>
                  <a:gd name="T13" fmla="*/ 0 h 193"/>
                  <a:gd name="T14" fmla="*/ 0 w 15"/>
                  <a:gd name="T15" fmla="*/ 0 h 193"/>
                  <a:gd name="T16" fmla="*/ 0 w 15"/>
                  <a:gd name="T17" fmla="*/ 6 h 193"/>
                  <a:gd name="T18" fmla="*/ 7 w 15"/>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3">
                    <a:moveTo>
                      <a:pt x="7" y="0"/>
                    </a:moveTo>
                    <a:lnTo>
                      <a:pt x="0" y="6"/>
                    </a:lnTo>
                    <a:lnTo>
                      <a:pt x="0" y="193"/>
                    </a:lnTo>
                    <a:lnTo>
                      <a:pt x="15" y="193"/>
                    </a:lnTo>
                    <a:lnTo>
                      <a:pt x="15" y="6"/>
                    </a:lnTo>
                    <a:lnTo>
                      <a:pt x="7" y="15"/>
                    </a:lnTo>
                    <a:lnTo>
                      <a:pt x="7" y="0"/>
                    </a:lnTo>
                    <a:lnTo>
                      <a:pt x="0" y="0"/>
                    </a:lnTo>
                    <a:lnTo>
                      <a:pt x="0" y="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95" name="Rectangle 835"/>
              <p:cNvSpPr>
                <a:spLocks noChangeArrowheads="1"/>
              </p:cNvSpPr>
              <p:nvPr/>
            </p:nvSpPr>
            <p:spPr bwMode="auto">
              <a:xfrm>
                <a:off x="855" y="1816"/>
                <a:ext cx="17"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796" name="Freeform 836"/>
              <p:cNvSpPr>
                <a:spLocks/>
              </p:cNvSpPr>
              <p:nvPr/>
            </p:nvSpPr>
            <p:spPr bwMode="auto">
              <a:xfrm>
                <a:off x="855" y="1813"/>
                <a:ext cx="20" cy="7"/>
              </a:xfrm>
              <a:custGeom>
                <a:avLst/>
                <a:gdLst>
                  <a:gd name="T0" fmla="*/ 41 w 41"/>
                  <a:gd name="T1" fmla="*/ 6 h 15"/>
                  <a:gd name="T2" fmla="*/ 34 w 41"/>
                  <a:gd name="T3" fmla="*/ 0 h 15"/>
                  <a:gd name="T4" fmla="*/ 0 w 41"/>
                  <a:gd name="T5" fmla="*/ 0 h 15"/>
                  <a:gd name="T6" fmla="*/ 0 w 41"/>
                  <a:gd name="T7" fmla="*/ 15 h 15"/>
                  <a:gd name="T8" fmla="*/ 34 w 41"/>
                  <a:gd name="T9" fmla="*/ 15 h 15"/>
                  <a:gd name="T10" fmla="*/ 26 w 41"/>
                  <a:gd name="T11" fmla="*/ 6 h 15"/>
                  <a:gd name="T12" fmla="*/ 41 w 41"/>
                  <a:gd name="T13" fmla="*/ 6 h 15"/>
                  <a:gd name="T14" fmla="*/ 41 w 41"/>
                  <a:gd name="T15" fmla="*/ 0 h 15"/>
                  <a:gd name="T16" fmla="*/ 34 w 41"/>
                  <a:gd name="T17" fmla="*/ 0 h 15"/>
                  <a:gd name="T18" fmla="*/ 41 w 41"/>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6"/>
                    </a:moveTo>
                    <a:lnTo>
                      <a:pt x="34" y="0"/>
                    </a:lnTo>
                    <a:lnTo>
                      <a:pt x="0" y="0"/>
                    </a:lnTo>
                    <a:lnTo>
                      <a:pt x="0" y="15"/>
                    </a:lnTo>
                    <a:lnTo>
                      <a:pt x="34" y="15"/>
                    </a:lnTo>
                    <a:lnTo>
                      <a:pt x="26" y="6"/>
                    </a:lnTo>
                    <a:lnTo>
                      <a:pt x="41" y="6"/>
                    </a:lnTo>
                    <a:lnTo>
                      <a:pt x="41" y="0"/>
                    </a:lnTo>
                    <a:lnTo>
                      <a:pt x="34" y="0"/>
                    </a:lnTo>
                    <a:lnTo>
                      <a:pt x="4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97" name="Freeform 837"/>
              <p:cNvSpPr>
                <a:spLocks/>
              </p:cNvSpPr>
              <p:nvPr/>
            </p:nvSpPr>
            <p:spPr bwMode="auto">
              <a:xfrm>
                <a:off x="868" y="1816"/>
                <a:ext cx="7" cy="97"/>
              </a:xfrm>
              <a:custGeom>
                <a:avLst/>
                <a:gdLst>
                  <a:gd name="T0" fmla="*/ 8 w 15"/>
                  <a:gd name="T1" fmla="*/ 194 h 194"/>
                  <a:gd name="T2" fmla="*/ 15 w 15"/>
                  <a:gd name="T3" fmla="*/ 187 h 194"/>
                  <a:gd name="T4" fmla="*/ 15 w 15"/>
                  <a:gd name="T5" fmla="*/ 0 h 194"/>
                  <a:gd name="T6" fmla="*/ 0 w 15"/>
                  <a:gd name="T7" fmla="*/ 0 h 194"/>
                  <a:gd name="T8" fmla="*/ 0 w 15"/>
                  <a:gd name="T9" fmla="*/ 187 h 194"/>
                  <a:gd name="T10" fmla="*/ 8 w 15"/>
                  <a:gd name="T11" fmla="*/ 179 h 194"/>
                  <a:gd name="T12" fmla="*/ 8 w 15"/>
                  <a:gd name="T13" fmla="*/ 194 h 194"/>
                  <a:gd name="T14" fmla="*/ 15 w 15"/>
                  <a:gd name="T15" fmla="*/ 194 h 194"/>
                  <a:gd name="T16" fmla="*/ 15 w 15"/>
                  <a:gd name="T17" fmla="*/ 187 h 194"/>
                  <a:gd name="T18" fmla="*/ 8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194"/>
                    </a:moveTo>
                    <a:lnTo>
                      <a:pt x="15" y="187"/>
                    </a:lnTo>
                    <a:lnTo>
                      <a:pt x="15" y="0"/>
                    </a:lnTo>
                    <a:lnTo>
                      <a:pt x="0" y="0"/>
                    </a:lnTo>
                    <a:lnTo>
                      <a:pt x="0" y="187"/>
                    </a:lnTo>
                    <a:lnTo>
                      <a:pt x="8" y="179"/>
                    </a:lnTo>
                    <a:lnTo>
                      <a:pt x="8" y="194"/>
                    </a:lnTo>
                    <a:lnTo>
                      <a:pt x="15" y="194"/>
                    </a:lnTo>
                    <a:lnTo>
                      <a:pt x="15" y="187"/>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98" name="Freeform 838"/>
              <p:cNvSpPr>
                <a:spLocks/>
              </p:cNvSpPr>
              <p:nvPr/>
            </p:nvSpPr>
            <p:spPr bwMode="auto">
              <a:xfrm>
                <a:off x="851" y="1905"/>
                <a:ext cx="21" cy="8"/>
              </a:xfrm>
              <a:custGeom>
                <a:avLst/>
                <a:gdLst>
                  <a:gd name="T0" fmla="*/ 0 w 42"/>
                  <a:gd name="T1" fmla="*/ 8 h 15"/>
                  <a:gd name="T2" fmla="*/ 8 w 42"/>
                  <a:gd name="T3" fmla="*/ 15 h 15"/>
                  <a:gd name="T4" fmla="*/ 42 w 42"/>
                  <a:gd name="T5" fmla="*/ 15 h 15"/>
                  <a:gd name="T6" fmla="*/ 42 w 42"/>
                  <a:gd name="T7" fmla="*/ 0 h 15"/>
                  <a:gd name="T8" fmla="*/ 8 w 42"/>
                  <a:gd name="T9" fmla="*/ 0 h 15"/>
                  <a:gd name="T10" fmla="*/ 15 w 42"/>
                  <a:gd name="T11" fmla="*/ 8 h 15"/>
                  <a:gd name="T12" fmla="*/ 0 w 42"/>
                  <a:gd name="T13" fmla="*/ 8 h 15"/>
                  <a:gd name="T14" fmla="*/ 0 w 42"/>
                  <a:gd name="T15" fmla="*/ 15 h 15"/>
                  <a:gd name="T16" fmla="*/ 8 w 42"/>
                  <a:gd name="T17" fmla="*/ 15 h 15"/>
                  <a:gd name="T18" fmla="*/ 0 w 4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0" y="8"/>
                    </a:moveTo>
                    <a:lnTo>
                      <a:pt x="8" y="15"/>
                    </a:lnTo>
                    <a:lnTo>
                      <a:pt x="42" y="15"/>
                    </a:lnTo>
                    <a:lnTo>
                      <a:pt x="42"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799" name="Freeform 839"/>
              <p:cNvSpPr>
                <a:spLocks/>
              </p:cNvSpPr>
              <p:nvPr/>
            </p:nvSpPr>
            <p:spPr bwMode="auto">
              <a:xfrm>
                <a:off x="851" y="1813"/>
                <a:ext cx="8" cy="97"/>
              </a:xfrm>
              <a:custGeom>
                <a:avLst/>
                <a:gdLst>
                  <a:gd name="T0" fmla="*/ 8 w 15"/>
                  <a:gd name="T1" fmla="*/ 0 h 193"/>
                  <a:gd name="T2" fmla="*/ 0 w 15"/>
                  <a:gd name="T3" fmla="*/ 6 h 193"/>
                  <a:gd name="T4" fmla="*/ 0 w 15"/>
                  <a:gd name="T5" fmla="*/ 193 h 193"/>
                  <a:gd name="T6" fmla="*/ 15 w 15"/>
                  <a:gd name="T7" fmla="*/ 193 h 193"/>
                  <a:gd name="T8" fmla="*/ 15 w 15"/>
                  <a:gd name="T9" fmla="*/ 6 h 193"/>
                  <a:gd name="T10" fmla="*/ 8 w 15"/>
                  <a:gd name="T11" fmla="*/ 15 h 193"/>
                  <a:gd name="T12" fmla="*/ 8 w 15"/>
                  <a:gd name="T13" fmla="*/ 0 h 193"/>
                  <a:gd name="T14" fmla="*/ 0 w 15"/>
                  <a:gd name="T15" fmla="*/ 0 h 193"/>
                  <a:gd name="T16" fmla="*/ 0 w 15"/>
                  <a:gd name="T17" fmla="*/ 6 h 193"/>
                  <a:gd name="T18" fmla="*/ 8 w 15"/>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3">
                    <a:moveTo>
                      <a:pt x="8" y="0"/>
                    </a:moveTo>
                    <a:lnTo>
                      <a:pt x="0" y="6"/>
                    </a:lnTo>
                    <a:lnTo>
                      <a:pt x="0" y="193"/>
                    </a:lnTo>
                    <a:lnTo>
                      <a:pt x="15" y="193"/>
                    </a:lnTo>
                    <a:lnTo>
                      <a:pt x="15" y="6"/>
                    </a:lnTo>
                    <a:lnTo>
                      <a:pt x="8" y="15"/>
                    </a:lnTo>
                    <a:lnTo>
                      <a:pt x="8" y="0"/>
                    </a:lnTo>
                    <a:lnTo>
                      <a:pt x="0" y="0"/>
                    </a:lnTo>
                    <a:lnTo>
                      <a:pt x="0" y="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00" name="Rectangle 840"/>
              <p:cNvSpPr>
                <a:spLocks noChangeArrowheads="1"/>
              </p:cNvSpPr>
              <p:nvPr/>
            </p:nvSpPr>
            <p:spPr bwMode="auto">
              <a:xfrm>
                <a:off x="820" y="1816"/>
                <a:ext cx="16"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801" name="Freeform 841"/>
              <p:cNvSpPr>
                <a:spLocks/>
              </p:cNvSpPr>
              <p:nvPr/>
            </p:nvSpPr>
            <p:spPr bwMode="auto">
              <a:xfrm>
                <a:off x="820" y="1813"/>
                <a:ext cx="20" cy="7"/>
              </a:xfrm>
              <a:custGeom>
                <a:avLst/>
                <a:gdLst>
                  <a:gd name="T0" fmla="*/ 39 w 39"/>
                  <a:gd name="T1" fmla="*/ 6 h 15"/>
                  <a:gd name="T2" fmla="*/ 32 w 39"/>
                  <a:gd name="T3" fmla="*/ 0 h 15"/>
                  <a:gd name="T4" fmla="*/ 0 w 39"/>
                  <a:gd name="T5" fmla="*/ 0 h 15"/>
                  <a:gd name="T6" fmla="*/ 0 w 39"/>
                  <a:gd name="T7" fmla="*/ 15 h 15"/>
                  <a:gd name="T8" fmla="*/ 32 w 39"/>
                  <a:gd name="T9" fmla="*/ 15 h 15"/>
                  <a:gd name="T10" fmla="*/ 24 w 39"/>
                  <a:gd name="T11" fmla="*/ 6 h 15"/>
                  <a:gd name="T12" fmla="*/ 39 w 39"/>
                  <a:gd name="T13" fmla="*/ 6 h 15"/>
                  <a:gd name="T14" fmla="*/ 39 w 39"/>
                  <a:gd name="T15" fmla="*/ 0 h 15"/>
                  <a:gd name="T16" fmla="*/ 32 w 39"/>
                  <a:gd name="T17" fmla="*/ 0 h 15"/>
                  <a:gd name="T18" fmla="*/ 39 w 39"/>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15">
                    <a:moveTo>
                      <a:pt x="39" y="6"/>
                    </a:moveTo>
                    <a:lnTo>
                      <a:pt x="32" y="0"/>
                    </a:lnTo>
                    <a:lnTo>
                      <a:pt x="0" y="0"/>
                    </a:lnTo>
                    <a:lnTo>
                      <a:pt x="0" y="15"/>
                    </a:lnTo>
                    <a:lnTo>
                      <a:pt x="32" y="15"/>
                    </a:lnTo>
                    <a:lnTo>
                      <a:pt x="24" y="6"/>
                    </a:lnTo>
                    <a:lnTo>
                      <a:pt x="39" y="6"/>
                    </a:lnTo>
                    <a:lnTo>
                      <a:pt x="39" y="0"/>
                    </a:lnTo>
                    <a:lnTo>
                      <a:pt x="32" y="0"/>
                    </a:lnTo>
                    <a:lnTo>
                      <a:pt x="3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02" name="Freeform 842"/>
              <p:cNvSpPr>
                <a:spLocks/>
              </p:cNvSpPr>
              <p:nvPr/>
            </p:nvSpPr>
            <p:spPr bwMode="auto">
              <a:xfrm>
                <a:off x="832" y="1816"/>
                <a:ext cx="8" cy="97"/>
              </a:xfrm>
              <a:custGeom>
                <a:avLst/>
                <a:gdLst>
                  <a:gd name="T0" fmla="*/ 8 w 15"/>
                  <a:gd name="T1" fmla="*/ 194 h 194"/>
                  <a:gd name="T2" fmla="*/ 15 w 15"/>
                  <a:gd name="T3" fmla="*/ 187 h 194"/>
                  <a:gd name="T4" fmla="*/ 15 w 15"/>
                  <a:gd name="T5" fmla="*/ 0 h 194"/>
                  <a:gd name="T6" fmla="*/ 0 w 15"/>
                  <a:gd name="T7" fmla="*/ 0 h 194"/>
                  <a:gd name="T8" fmla="*/ 0 w 15"/>
                  <a:gd name="T9" fmla="*/ 187 h 194"/>
                  <a:gd name="T10" fmla="*/ 8 w 15"/>
                  <a:gd name="T11" fmla="*/ 179 h 194"/>
                  <a:gd name="T12" fmla="*/ 8 w 15"/>
                  <a:gd name="T13" fmla="*/ 194 h 194"/>
                  <a:gd name="T14" fmla="*/ 15 w 15"/>
                  <a:gd name="T15" fmla="*/ 194 h 194"/>
                  <a:gd name="T16" fmla="*/ 15 w 15"/>
                  <a:gd name="T17" fmla="*/ 187 h 194"/>
                  <a:gd name="T18" fmla="*/ 8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194"/>
                    </a:moveTo>
                    <a:lnTo>
                      <a:pt x="15" y="187"/>
                    </a:lnTo>
                    <a:lnTo>
                      <a:pt x="15" y="0"/>
                    </a:lnTo>
                    <a:lnTo>
                      <a:pt x="0" y="0"/>
                    </a:lnTo>
                    <a:lnTo>
                      <a:pt x="0" y="187"/>
                    </a:lnTo>
                    <a:lnTo>
                      <a:pt x="8" y="179"/>
                    </a:lnTo>
                    <a:lnTo>
                      <a:pt x="8" y="194"/>
                    </a:lnTo>
                    <a:lnTo>
                      <a:pt x="15" y="194"/>
                    </a:lnTo>
                    <a:lnTo>
                      <a:pt x="15" y="187"/>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03" name="Freeform 843"/>
              <p:cNvSpPr>
                <a:spLocks/>
              </p:cNvSpPr>
              <p:nvPr/>
            </p:nvSpPr>
            <p:spPr bwMode="auto">
              <a:xfrm>
                <a:off x="816" y="1905"/>
                <a:ext cx="20" cy="8"/>
              </a:xfrm>
              <a:custGeom>
                <a:avLst/>
                <a:gdLst>
                  <a:gd name="T0" fmla="*/ 0 w 40"/>
                  <a:gd name="T1" fmla="*/ 8 h 15"/>
                  <a:gd name="T2" fmla="*/ 8 w 40"/>
                  <a:gd name="T3" fmla="*/ 15 h 15"/>
                  <a:gd name="T4" fmla="*/ 40 w 40"/>
                  <a:gd name="T5" fmla="*/ 15 h 15"/>
                  <a:gd name="T6" fmla="*/ 40 w 40"/>
                  <a:gd name="T7" fmla="*/ 0 h 15"/>
                  <a:gd name="T8" fmla="*/ 8 w 40"/>
                  <a:gd name="T9" fmla="*/ 0 h 15"/>
                  <a:gd name="T10" fmla="*/ 15 w 40"/>
                  <a:gd name="T11" fmla="*/ 8 h 15"/>
                  <a:gd name="T12" fmla="*/ 0 w 40"/>
                  <a:gd name="T13" fmla="*/ 8 h 15"/>
                  <a:gd name="T14" fmla="*/ 0 w 40"/>
                  <a:gd name="T15" fmla="*/ 15 h 15"/>
                  <a:gd name="T16" fmla="*/ 8 w 40"/>
                  <a:gd name="T17" fmla="*/ 15 h 15"/>
                  <a:gd name="T18" fmla="*/ 0 w 4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0" y="8"/>
                    </a:moveTo>
                    <a:lnTo>
                      <a:pt x="8" y="15"/>
                    </a:lnTo>
                    <a:lnTo>
                      <a:pt x="40" y="15"/>
                    </a:lnTo>
                    <a:lnTo>
                      <a:pt x="40"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04" name="Freeform 844"/>
              <p:cNvSpPr>
                <a:spLocks/>
              </p:cNvSpPr>
              <p:nvPr/>
            </p:nvSpPr>
            <p:spPr bwMode="auto">
              <a:xfrm>
                <a:off x="816" y="1813"/>
                <a:ext cx="8" cy="97"/>
              </a:xfrm>
              <a:custGeom>
                <a:avLst/>
                <a:gdLst>
                  <a:gd name="T0" fmla="*/ 8 w 15"/>
                  <a:gd name="T1" fmla="*/ 0 h 193"/>
                  <a:gd name="T2" fmla="*/ 0 w 15"/>
                  <a:gd name="T3" fmla="*/ 6 h 193"/>
                  <a:gd name="T4" fmla="*/ 0 w 15"/>
                  <a:gd name="T5" fmla="*/ 193 h 193"/>
                  <a:gd name="T6" fmla="*/ 15 w 15"/>
                  <a:gd name="T7" fmla="*/ 193 h 193"/>
                  <a:gd name="T8" fmla="*/ 15 w 15"/>
                  <a:gd name="T9" fmla="*/ 6 h 193"/>
                  <a:gd name="T10" fmla="*/ 8 w 15"/>
                  <a:gd name="T11" fmla="*/ 15 h 193"/>
                  <a:gd name="T12" fmla="*/ 8 w 15"/>
                  <a:gd name="T13" fmla="*/ 0 h 193"/>
                  <a:gd name="T14" fmla="*/ 0 w 15"/>
                  <a:gd name="T15" fmla="*/ 0 h 193"/>
                  <a:gd name="T16" fmla="*/ 0 w 15"/>
                  <a:gd name="T17" fmla="*/ 6 h 193"/>
                  <a:gd name="T18" fmla="*/ 8 w 15"/>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3">
                    <a:moveTo>
                      <a:pt x="8" y="0"/>
                    </a:moveTo>
                    <a:lnTo>
                      <a:pt x="0" y="6"/>
                    </a:lnTo>
                    <a:lnTo>
                      <a:pt x="0" y="193"/>
                    </a:lnTo>
                    <a:lnTo>
                      <a:pt x="15" y="193"/>
                    </a:lnTo>
                    <a:lnTo>
                      <a:pt x="15" y="6"/>
                    </a:lnTo>
                    <a:lnTo>
                      <a:pt x="8" y="15"/>
                    </a:lnTo>
                    <a:lnTo>
                      <a:pt x="8" y="0"/>
                    </a:lnTo>
                    <a:lnTo>
                      <a:pt x="0" y="0"/>
                    </a:lnTo>
                    <a:lnTo>
                      <a:pt x="0" y="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05" name="Freeform 845"/>
              <p:cNvSpPr>
                <a:spLocks/>
              </p:cNvSpPr>
              <p:nvPr/>
            </p:nvSpPr>
            <p:spPr bwMode="auto">
              <a:xfrm>
                <a:off x="658" y="1777"/>
                <a:ext cx="210" cy="218"/>
              </a:xfrm>
              <a:custGeom>
                <a:avLst/>
                <a:gdLst>
                  <a:gd name="T0" fmla="*/ 205 w 421"/>
                  <a:gd name="T1" fmla="*/ 16 h 435"/>
                  <a:gd name="T2" fmla="*/ 217 w 421"/>
                  <a:gd name="T3" fmla="*/ 39 h 435"/>
                  <a:gd name="T4" fmla="*/ 228 w 421"/>
                  <a:gd name="T5" fmla="*/ 57 h 435"/>
                  <a:gd name="T6" fmla="*/ 240 w 421"/>
                  <a:gd name="T7" fmla="*/ 67 h 435"/>
                  <a:gd name="T8" fmla="*/ 253 w 421"/>
                  <a:gd name="T9" fmla="*/ 77 h 435"/>
                  <a:gd name="T10" fmla="*/ 265 w 421"/>
                  <a:gd name="T11" fmla="*/ 87 h 435"/>
                  <a:gd name="T12" fmla="*/ 271 w 421"/>
                  <a:gd name="T13" fmla="*/ 96 h 435"/>
                  <a:gd name="T14" fmla="*/ 263 w 421"/>
                  <a:gd name="T15" fmla="*/ 107 h 435"/>
                  <a:gd name="T16" fmla="*/ 261 w 421"/>
                  <a:gd name="T17" fmla="*/ 122 h 435"/>
                  <a:gd name="T18" fmla="*/ 300 w 421"/>
                  <a:gd name="T19" fmla="*/ 118 h 435"/>
                  <a:gd name="T20" fmla="*/ 308 w 421"/>
                  <a:gd name="T21" fmla="*/ 157 h 435"/>
                  <a:gd name="T22" fmla="*/ 316 w 421"/>
                  <a:gd name="T23" fmla="*/ 196 h 435"/>
                  <a:gd name="T24" fmla="*/ 375 w 421"/>
                  <a:gd name="T25" fmla="*/ 228 h 435"/>
                  <a:gd name="T26" fmla="*/ 386 w 421"/>
                  <a:gd name="T27" fmla="*/ 271 h 435"/>
                  <a:gd name="T28" fmla="*/ 391 w 421"/>
                  <a:gd name="T29" fmla="*/ 311 h 435"/>
                  <a:gd name="T30" fmla="*/ 405 w 421"/>
                  <a:gd name="T31" fmla="*/ 349 h 435"/>
                  <a:gd name="T32" fmla="*/ 421 w 421"/>
                  <a:gd name="T33" fmla="*/ 394 h 435"/>
                  <a:gd name="T34" fmla="*/ 327 w 421"/>
                  <a:gd name="T35" fmla="*/ 435 h 435"/>
                  <a:gd name="T36" fmla="*/ 238 w 421"/>
                  <a:gd name="T37" fmla="*/ 391 h 435"/>
                  <a:gd name="T38" fmla="*/ 255 w 421"/>
                  <a:gd name="T39" fmla="*/ 416 h 435"/>
                  <a:gd name="T40" fmla="*/ 238 w 421"/>
                  <a:gd name="T41" fmla="*/ 418 h 435"/>
                  <a:gd name="T42" fmla="*/ 220 w 421"/>
                  <a:gd name="T43" fmla="*/ 421 h 435"/>
                  <a:gd name="T44" fmla="*/ 203 w 421"/>
                  <a:gd name="T45" fmla="*/ 422 h 435"/>
                  <a:gd name="T46" fmla="*/ 187 w 421"/>
                  <a:gd name="T47" fmla="*/ 421 h 435"/>
                  <a:gd name="T48" fmla="*/ 165 w 421"/>
                  <a:gd name="T49" fmla="*/ 408 h 435"/>
                  <a:gd name="T50" fmla="*/ 134 w 421"/>
                  <a:gd name="T51" fmla="*/ 388 h 435"/>
                  <a:gd name="T52" fmla="*/ 103 w 421"/>
                  <a:gd name="T53" fmla="*/ 374 h 435"/>
                  <a:gd name="T54" fmla="*/ 76 w 421"/>
                  <a:gd name="T55" fmla="*/ 373 h 435"/>
                  <a:gd name="T56" fmla="*/ 59 w 421"/>
                  <a:gd name="T57" fmla="*/ 379 h 435"/>
                  <a:gd name="T58" fmla="*/ 44 w 421"/>
                  <a:gd name="T59" fmla="*/ 385 h 435"/>
                  <a:gd name="T60" fmla="*/ 22 w 421"/>
                  <a:gd name="T61" fmla="*/ 386 h 435"/>
                  <a:gd name="T62" fmla="*/ 0 w 421"/>
                  <a:gd name="T63" fmla="*/ 366 h 435"/>
                  <a:gd name="T64" fmla="*/ 3 w 421"/>
                  <a:gd name="T65" fmla="*/ 328 h 435"/>
                  <a:gd name="T66" fmla="*/ 15 w 421"/>
                  <a:gd name="T67" fmla="*/ 289 h 435"/>
                  <a:gd name="T68" fmla="*/ 34 w 421"/>
                  <a:gd name="T69" fmla="*/ 254 h 435"/>
                  <a:gd name="T70" fmla="*/ 35 w 421"/>
                  <a:gd name="T71" fmla="*/ 212 h 435"/>
                  <a:gd name="T72" fmla="*/ 44 w 421"/>
                  <a:gd name="T73" fmla="*/ 216 h 435"/>
                  <a:gd name="T74" fmla="*/ 54 w 421"/>
                  <a:gd name="T75" fmla="*/ 216 h 435"/>
                  <a:gd name="T76" fmla="*/ 65 w 421"/>
                  <a:gd name="T77" fmla="*/ 195 h 435"/>
                  <a:gd name="T78" fmla="*/ 61 w 421"/>
                  <a:gd name="T79" fmla="*/ 165 h 435"/>
                  <a:gd name="T80" fmla="*/ 79 w 421"/>
                  <a:gd name="T81" fmla="*/ 145 h 435"/>
                  <a:gd name="T82" fmla="*/ 99 w 421"/>
                  <a:gd name="T83" fmla="*/ 0 h 435"/>
                  <a:gd name="T84" fmla="*/ 198 w 421"/>
                  <a:gd name="T85" fmla="*/ 7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1" h="435">
                    <a:moveTo>
                      <a:pt x="198" y="7"/>
                    </a:moveTo>
                    <a:lnTo>
                      <a:pt x="205" y="16"/>
                    </a:lnTo>
                    <a:lnTo>
                      <a:pt x="211" y="28"/>
                    </a:lnTo>
                    <a:lnTo>
                      <a:pt x="217" y="39"/>
                    </a:lnTo>
                    <a:lnTo>
                      <a:pt x="223" y="50"/>
                    </a:lnTo>
                    <a:lnTo>
                      <a:pt x="228" y="57"/>
                    </a:lnTo>
                    <a:lnTo>
                      <a:pt x="234" y="62"/>
                    </a:lnTo>
                    <a:lnTo>
                      <a:pt x="240" y="67"/>
                    </a:lnTo>
                    <a:lnTo>
                      <a:pt x="247" y="73"/>
                    </a:lnTo>
                    <a:lnTo>
                      <a:pt x="253" y="77"/>
                    </a:lnTo>
                    <a:lnTo>
                      <a:pt x="259" y="82"/>
                    </a:lnTo>
                    <a:lnTo>
                      <a:pt x="265" y="87"/>
                    </a:lnTo>
                    <a:lnTo>
                      <a:pt x="271" y="92"/>
                    </a:lnTo>
                    <a:lnTo>
                      <a:pt x="271" y="96"/>
                    </a:lnTo>
                    <a:lnTo>
                      <a:pt x="266" y="101"/>
                    </a:lnTo>
                    <a:lnTo>
                      <a:pt x="263" y="107"/>
                    </a:lnTo>
                    <a:lnTo>
                      <a:pt x="261" y="114"/>
                    </a:lnTo>
                    <a:lnTo>
                      <a:pt x="261" y="122"/>
                    </a:lnTo>
                    <a:lnTo>
                      <a:pt x="268" y="129"/>
                    </a:lnTo>
                    <a:lnTo>
                      <a:pt x="300" y="118"/>
                    </a:lnTo>
                    <a:lnTo>
                      <a:pt x="304" y="137"/>
                    </a:lnTo>
                    <a:lnTo>
                      <a:pt x="308" y="157"/>
                    </a:lnTo>
                    <a:lnTo>
                      <a:pt x="312" y="176"/>
                    </a:lnTo>
                    <a:lnTo>
                      <a:pt x="316" y="196"/>
                    </a:lnTo>
                    <a:lnTo>
                      <a:pt x="360" y="207"/>
                    </a:lnTo>
                    <a:lnTo>
                      <a:pt x="375" y="228"/>
                    </a:lnTo>
                    <a:lnTo>
                      <a:pt x="383" y="250"/>
                    </a:lnTo>
                    <a:lnTo>
                      <a:pt x="386" y="271"/>
                    </a:lnTo>
                    <a:lnTo>
                      <a:pt x="388" y="290"/>
                    </a:lnTo>
                    <a:lnTo>
                      <a:pt x="391" y="311"/>
                    </a:lnTo>
                    <a:lnTo>
                      <a:pt x="395" y="330"/>
                    </a:lnTo>
                    <a:lnTo>
                      <a:pt x="405" y="349"/>
                    </a:lnTo>
                    <a:lnTo>
                      <a:pt x="421" y="366"/>
                    </a:lnTo>
                    <a:lnTo>
                      <a:pt x="421" y="394"/>
                    </a:lnTo>
                    <a:lnTo>
                      <a:pt x="395" y="423"/>
                    </a:lnTo>
                    <a:lnTo>
                      <a:pt x="327" y="435"/>
                    </a:lnTo>
                    <a:lnTo>
                      <a:pt x="300" y="399"/>
                    </a:lnTo>
                    <a:lnTo>
                      <a:pt x="238" y="391"/>
                    </a:lnTo>
                    <a:lnTo>
                      <a:pt x="263" y="415"/>
                    </a:lnTo>
                    <a:lnTo>
                      <a:pt x="255" y="416"/>
                    </a:lnTo>
                    <a:lnTo>
                      <a:pt x="246" y="417"/>
                    </a:lnTo>
                    <a:lnTo>
                      <a:pt x="238" y="418"/>
                    </a:lnTo>
                    <a:lnTo>
                      <a:pt x="228" y="419"/>
                    </a:lnTo>
                    <a:lnTo>
                      <a:pt x="220" y="421"/>
                    </a:lnTo>
                    <a:lnTo>
                      <a:pt x="211" y="421"/>
                    </a:lnTo>
                    <a:lnTo>
                      <a:pt x="203" y="422"/>
                    </a:lnTo>
                    <a:lnTo>
                      <a:pt x="194" y="423"/>
                    </a:lnTo>
                    <a:lnTo>
                      <a:pt x="187" y="421"/>
                    </a:lnTo>
                    <a:lnTo>
                      <a:pt x="178" y="416"/>
                    </a:lnTo>
                    <a:lnTo>
                      <a:pt x="165" y="408"/>
                    </a:lnTo>
                    <a:lnTo>
                      <a:pt x="150" y="397"/>
                    </a:lnTo>
                    <a:lnTo>
                      <a:pt x="134" y="388"/>
                    </a:lnTo>
                    <a:lnTo>
                      <a:pt x="118" y="380"/>
                    </a:lnTo>
                    <a:lnTo>
                      <a:pt x="103" y="374"/>
                    </a:lnTo>
                    <a:lnTo>
                      <a:pt x="89" y="372"/>
                    </a:lnTo>
                    <a:lnTo>
                      <a:pt x="76" y="373"/>
                    </a:lnTo>
                    <a:lnTo>
                      <a:pt x="67" y="376"/>
                    </a:lnTo>
                    <a:lnTo>
                      <a:pt x="59" y="379"/>
                    </a:lnTo>
                    <a:lnTo>
                      <a:pt x="52" y="382"/>
                    </a:lnTo>
                    <a:lnTo>
                      <a:pt x="44" y="385"/>
                    </a:lnTo>
                    <a:lnTo>
                      <a:pt x="35" y="387"/>
                    </a:lnTo>
                    <a:lnTo>
                      <a:pt x="22" y="386"/>
                    </a:lnTo>
                    <a:lnTo>
                      <a:pt x="5" y="382"/>
                    </a:lnTo>
                    <a:lnTo>
                      <a:pt x="0" y="366"/>
                    </a:lnTo>
                    <a:lnTo>
                      <a:pt x="0" y="348"/>
                    </a:lnTo>
                    <a:lnTo>
                      <a:pt x="3" y="328"/>
                    </a:lnTo>
                    <a:lnTo>
                      <a:pt x="8" y="309"/>
                    </a:lnTo>
                    <a:lnTo>
                      <a:pt x="15" y="289"/>
                    </a:lnTo>
                    <a:lnTo>
                      <a:pt x="23" y="271"/>
                    </a:lnTo>
                    <a:lnTo>
                      <a:pt x="34" y="254"/>
                    </a:lnTo>
                    <a:lnTo>
                      <a:pt x="43" y="240"/>
                    </a:lnTo>
                    <a:lnTo>
                      <a:pt x="35" y="212"/>
                    </a:lnTo>
                    <a:lnTo>
                      <a:pt x="39" y="214"/>
                    </a:lnTo>
                    <a:lnTo>
                      <a:pt x="44" y="216"/>
                    </a:lnTo>
                    <a:lnTo>
                      <a:pt x="50" y="216"/>
                    </a:lnTo>
                    <a:lnTo>
                      <a:pt x="54" y="216"/>
                    </a:lnTo>
                    <a:lnTo>
                      <a:pt x="64" y="210"/>
                    </a:lnTo>
                    <a:lnTo>
                      <a:pt x="65" y="195"/>
                    </a:lnTo>
                    <a:lnTo>
                      <a:pt x="62" y="180"/>
                    </a:lnTo>
                    <a:lnTo>
                      <a:pt x="61" y="165"/>
                    </a:lnTo>
                    <a:lnTo>
                      <a:pt x="66" y="150"/>
                    </a:lnTo>
                    <a:lnTo>
                      <a:pt x="79" y="145"/>
                    </a:lnTo>
                    <a:lnTo>
                      <a:pt x="51" y="129"/>
                    </a:lnTo>
                    <a:lnTo>
                      <a:pt x="99" y="0"/>
                    </a:lnTo>
                    <a:lnTo>
                      <a:pt x="132" y="16"/>
                    </a:lnTo>
                    <a:lnTo>
                      <a:pt x="198" y="7"/>
                    </a:lnTo>
                    <a:close/>
                  </a:path>
                </a:pathLst>
              </a:custGeom>
              <a:solidFill>
                <a:srgbClr val="02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06" name="Freeform 846"/>
              <p:cNvSpPr>
                <a:spLocks/>
              </p:cNvSpPr>
              <p:nvPr/>
            </p:nvSpPr>
            <p:spPr bwMode="auto">
              <a:xfrm>
                <a:off x="753" y="1779"/>
                <a:ext cx="22" cy="30"/>
              </a:xfrm>
              <a:custGeom>
                <a:avLst/>
                <a:gdLst>
                  <a:gd name="T0" fmla="*/ 44 w 44"/>
                  <a:gd name="T1" fmla="*/ 51 h 61"/>
                  <a:gd name="T2" fmla="*/ 35 w 44"/>
                  <a:gd name="T3" fmla="*/ 40 h 61"/>
                  <a:gd name="T4" fmla="*/ 27 w 44"/>
                  <a:gd name="T5" fmla="*/ 27 h 61"/>
                  <a:gd name="T6" fmla="*/ 20 w 44"/>
                  <a:gd name="T7" fmla="*/ 13 h 61"/>
                  <a:gd name="T8" fmla="*/ 13 w 44"/>
                  <a:gd name="T9" fmla="*/ 0 h 61"/>
                  <a:gd name="T10" fmla="*/ 0 w 44"/>
                  <a:gd name="T11" fmla="*/ 7 h 61"/>
                  <a:gd name="T12" fmla="*/ 6 w 44"/>
                  <a:gd name="T13" fmla="*/ 18 h 61"/>
                  <a:gd name="T14" fmla="*/ 15 w 44"/>
                  <a:gd name="T15" fmla="*/ 33 h 61"/>
                  <a:gd name="T16" fmla="*/ 26 w 44"/>
                  <a:gd name="T17" fmla="*/ 49 h 61"/>
                  <a:gd name="T18" fmla="*/ 34 w 44"/>
                  <a:gd name="T19" fmla="*/ 61 h 61"/>
                  <a:gd name="T20" fmla="*/ 44 w 44"/>
                  <a:gd name="T21" fmla="*/ 5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61">
                    <a:moveTo>
                      <a:pt x="44" y="51"/>
                    </a:moveTo>
                    <a:lnTo>
                      <a:pt x="35" y="40"/>
                    </a:lnTo>
                    <a:lnTo>
                      <a:pt x="27" y="27"/>
                    </a:lnTo>
                    <a:lnTo>
                      <a:pt x="20" y="13"/>
                    </a:lnTo>
                    <a:lnTo>
                      <a:pt x="13" y="0"/>
                    </a:lnTo>
                    <a:lnTo>
                      <a:pt x="0" y="7"/>
                    </a:lnTo>
                    <a:lnTo>
                      <a:pt x="6" y="18"/>
                    </a:lnTo>
                    <a:lnTo>
                      <a:pt x="15" y="33"/>
                    </a:lnTo>
                    <a:lnTo>
                      <a:pt x="26" y="49"/>
                    </a:lnTo>
                    <a:lnTo>
                      <a:pt x="34" y="61"/>
                    </a:lnTo>
                    <a:lnTo>
                      <a:pt x="44"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07" name="Freeform 847"/>
              <p:cNvSpPr>
                <a:spLocks/>
              </p:cNvSpPr>
              <p:nvPr/>
            </p:nvSpPr>
            <p:spPr bwMode="auto">
              <a:xfrm>
                <a:off x="770" y="1805"/>
                <a:ext cx="26" cy="25"/>
              </a:xfrm>
              <a:custGeom>
                <a:avLst/>
                <a:gdLst>
                  <a:gd name="T0" fmla="*/ 46 w 53"/>
                  <a:gd name="T1" fmla="*/ 51 h 51"/>
                  <a:gd name="T2" fmla="*/ 53 w 53"/>
                  <a:gd name="T3" fmla="*/ 44 h 51"/>
                  <a:gd name="T4" fmla="*/ 53 w 53"/>
                  <a:gd name="T5" fmla="*/ 35 h 51"/>
                  <a:gd name="T6" fmla="*/ 48 w 53"/>
                  <a:gd name="T7" fmla="*/ 30 h 51"/>
                  <a:gd name="T8" fmla="*/ 43 w 53"/>
                  <a:gd name="T9" fmla="*/ 26 h 51"/>
                  <a:gd name="T10" fmla="*/ 37 w 53"/>
                  <a:gd name="T11" fmla="*/ 22 h 51"/>
                  <a:gd name="T12" fmla="*/ 31 w 53"/>
                  <a:gd name="T13" fmla="*/ 19 h 51"/>
                  <a:gd name="T14" fmla="*/ 25 w 53"/>
                  <a:gd name="T15" fmla="*/ 15 h 51"/>
                  <a:gd name="T16" fmla="*/ 19 w 53"/>
                  <a:gd name="T17" fmla="*/ 11 h 51"/>
                  <a:gd name="T18" fmla="*/ 15 w 53"/>
                  <a:gd name="T19" fmla="*/ 6 h 51"/>
                  <a:gd name="T20" fmla="*/ 10 w 53"/>
                  <a:gd name="T21" fmla="*/ 0 h 51"/>
                  <a:gd name="T22" fmla="*/ 0 w 53"/>
                  <a:gd name="T23" fmla="*/ 10 h 51"/>
                  <a:gd name="T24" fmla="*/ 4 w 53"/>
                  <a:gd name="T25" fmla="*/ 14 h 51"/>
                  <a:gd name="T26" fmla="*/ 10 w 53"/>
                  <a:gd name="T27" fmla="*/ 19 h 51"/>
                  <a:gd name="T28" fmla="*/ 15 w 53"/>
                  <a:gd name="T29" fmla="*/ 22 h 51"/>
                  <a:gd name="T30" fmla="*/ 21 w 53"/>
                  <a:gd name="T31" fmla="*/ 26 h 51"/>
                  <a:gd name="T32" fmla="*/ 25 w 53"/>
                  <a:gd name="T33" fmla="*/ 29 h 51"/>
                  <a:gd name="T34" fmla="*/ 30 w 53"/>
                  <a:gd name="T35" fmla="*/ 33 h 51"/>
                  <a:gd name="T36" fmla="*/ 36 w 53"/>
                  <a:gd name="T37" fmla="*/ 36 h 51"/>
                  <a:gd name="T38" fmla="*/ 40 w 53"/>
                  <a:gd name="T39" fmla="*/ 41 h 51"/>
                  <a:gd name="T40" fmla="*/ 40 w 53"/>
                  <a:gd name="T41" fmla="*/ 37 h 51"/>
                  <a:gd name="T42" fmla="*/ 38 w 53"/>
                  <a:gd name="T43" fmla="*/ 42 h 51"/>
                  <a:gd name="T44" fmla="*/ 46 w 53"/>
                  <a:gd name="T4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51">
                    <a:moveTo>
                      <a:pt x="46" y="51"/>
                    </a:moveTo>
                    <a:lnTo>
                      <a:pt x="53" y="44"/>
                    </a:lnTo>
                    <a:lnTo>
                      <a:pt x="53" y="35"/>
                    </a:lnTo>
                    <a:lnTo>
                      <a:pt x="48" y="30"/>
                    </a:lnTo>
                    <a:lnTo>
                      <a:pt x="43" y="26"/>
                    </a:lnTo>
                    <a:lnTo>
                      <a:pt x="37" y="22"/>
                    </a:lnTo>
                    <a:lnTo>
                      <a:pt x="31" y="19"/>
                    </a:lnTo>
                    <a:lnTo>
                      <a:pt x="25" y="15"/>
                    </a:lnTo>
                    <a:lnTo>
                      <a:pt x="19" y="11"/>
                    </a:lnTo>
                    <a:lnTo>
                      <a:pt x="15" y="6"/>
                    </a:lnTo>
                    <a:lnTo>
                      <a:pt x="10" y="0"/>
                    </a:lnTo>
                    <a:lnTo>
                      <a:pt x="0" y="10"/>
                    </a:lnTo>
                    <a:lnTo>
                      <a:pt x="4" y="14"/>
                    </a:lnTo>
                    <a:lnTo>
                      <a:pt x="10" y="19"/>
                    </a:lnTo>
                    <a:lnTo>
                      <a:pt x="15" y="22"/>
                    </a:lnTo>
                    <a:lnTo>
                      <a:pt x="21" y="26"/>
                    </a:lnTo>
                    <a:lnTo>
                      <a:pt x="25" y="29"/>
                    </a:lnTo>
                    <a:lnTo>
                      <a:pt x="30" y="33"/>
                    </a:lnTo>
                    <a:lnTo>
                      <a:pt x="36" y="36"/>
                    </a:lnTo>
                    <a:lnTo>
                      <a:pt x="40" y="41"/>
                    </a:lnTo>
                    <a:lnTo>
                      <a:pt x="40" y="37"/>
                    </a:lnTo>
                    <a:lnTo>
                      <a:pt x="38" y="42"/>
                    </a:lnTo>
                    <a:lnTo>
                      <a:pt x="46"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08" name="Freeform 848"/>
              <p:cNvSpPr>
                <a:spLocks/>
              </p:cNvSpPr>
              <p:nvPr/>
            </p:nvSpPr>
            <p:spPr bwMode="auto">
              <a:xfrm>
                <a:off x="784" y="1825"/>
                <a:ext cx="9" cy="21"/>
              </a:xfrm>
              <a:custGeom>
                <a:avLst/>
                <a:gdLst>
                  <a:gd name="T0" fmla="*/ 11 w 17"/>
                  <a:gd name="T1" fmla="*/ 26 h 40"/>
                  <a:gd name="T2" fmla="*/ 17 w 17"/>
                  <a:gd name="T3" fmla="*/ 28 h 40"/>
                  <a:gd name="T4" fmla="*/ 14 w 17"/>
                  <a:gd name="T5" fmla="*/ 24 h 40"/>
                  <a:gd name="T6" fmla="*/ 12 w 17"/>
                  <a:gd name="T7" fmla="*/ 21 h 40"/>
                  <a:gd name="T8" fmla="*/ 14 w 17"/>
                  <a:gd name="T9" fmla="*/ 16 h 40"/>
                  <a:gd name="T10" fmla="*/ 15 w 17"/>
                  <a:gd name="T11" fmla="*/ 13 h 40"/>
                  <a:gd name="T12" fmla="*/ 17 w 17"/>
                  <a:gd name="T13" fmla="*/ 9 h 40"/>
                  <a:gd name="T14" fmla="*/ 9 w 17"/>
                  <a:gd name="T15" fmla="*/ 0 h 40"/>
                  <a:gd name="T16" fmla="*/ 0 w 17"/>
                  <a:gd name="T17" fmla="*/ 13 h 40"/>
                  <a:gd name="T18" fmla="*/ 0 w 17"/>
                  <a:gd name="T19" fmla="*/ 26 h 40"/>
                  <a:gd name="T20" fmla="*/ 9 w 17"/>
                  <a:gd name="T21" fmla="*/ 38 h 40"/>
                  <a:gd name="T22" fmla="*/ 16 w 17"/>
                  <a:gd name="T23" fmla="*/ 39 h 40"/>
                  <a:gd name="T24" fmla="*/ 9 w 17"/>
                  <a:gd name="T25" fmla="*/ 38 h 40"/>
                  <a:gd name="T26" fmla="*/ 12 w 17"/>
                  <a:gd name="T27" fmla="*/ 40 h 40"/>
                  <a:gd name="T28" fmla="*/ 16 w 17"/>
                  <a:gd name="T29" fmla="*/ 39 h 40"/>
                  <a:gd name="T30" fmla="*/ 11 w 17"/>
                  <a:gd name="T31"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40">
                    <a:moveTo>
                      <a:pt x="11" y="26"/>
                    </a:moveTo>
                    <a:lnTo>
                      <a:pt x="17" y="28"/>
                    </a:lnTo>
                    <a:lnTo>
                      <a:pt x="14" y="24"/>
                    </a:lnTo>
                    <a:lnTo>
                      <a:pt x="12" y="21"/>
                    </a:lnTo>
                    <a:lnTo>
                      <a:pt x="14" y="16"/>
                    </a:lnTo>
                    <a:lnTo>
                      <a:pt x="15" y="13"/>
                    </a:lnTo>
                    <a:lnTo>
                      <a:pt x="17" y="9"/>
                    </a:lnTo>
                    <a:lnTo>
                      <a:pt x="9" y="0"/>
                    </a:lnTo>
                    <a:lnTo>
                      <a:pt x="0" y="13"/>
                    </a:lnTo>
                    <a:lnTo>
                      <a:pt x="0" y="26"/>
                    </a:lnTo>
                    <a:lnTo>
                      <a:pt x="9" y="38"/>
                    </a:lnTo>
                    <a:lnTo>
                      <a:pt x="16" y="39"/>
                    </a:lnTo>
                    <a:lnTo>
                      <a:pt x="9" y="38"/>
                    </a:lnTo>
                    <a:lnTo>
                      <a:pt x="12" y="40"/>
                    </a:lnTo>
                    <a:lnTo>
                      <a:pt x="16" y="39"/>
                    </a:lnTo>
                    <a:lnTo>
                      <a:pt x="11"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09" name="Freeform 849"/>
              <p:cNvSpPr>
                <a:spLocks/>
              </p:cNvSpPr>
              <p:nvPr/>
            </p:nvSpPr>
            <p:spPr bwMode="auto">
              <a:xfrm>
                <a:off x="790" y="1831"/>
                <a:ext cx="21" cy="14"/>
              </a:xfrm>
              <a:custGeom>
                <a:avLst/>
                <a:gdLst>
                  <a:gd name="T0" fmla="*/ 42 w 42"/>
                  <a:gd name="T1" fmla="*/ 8 h 28"/>
                  <a:gd name="T2" fmla="*/ 32 w 42"/>
                  <a:gd name="T3" fmla="*/ 3 h 28"/>
                  <a:gd name="T4" fmla="*/ 0 w 42"/>
                  <a:gd name="T5" fmla="*/ 15 h 28"/>
                  <a:gd name="T6" fmla="*/ 5 w 42"/>
                  <a:gd name="T7" fmla="*/ 28 h 28"/>
                  <a:gd name="T8" fmla="*/ 37 w 42"/>
                  <a:gd name="T9" fmla="*/ 17 h 28"/>
                  <a:gd name="T10" fmla="*/ 28 w 42"/>
                  <a:gd name="T11" fmla="*/ 11 h 28"/>
                  <a:gd name="T12" fmla="*/ 42 w 42"/>
                  <a:gd name="T13" fmla="*/ 8 h 28"/>
                  <a:gd name="T14" fmla="*/ 41 w 42"/>
                  <a:gd name="T15" fmla="*/ 0 h 28"/>
                  <a:gd name="T16" fmla="*/ 32 w 42"/>
                  <a:gd name="T17" fmla="*/ 3 h 28"/>
                  <a:gd name="T18" fmla="*/ 42 w 42"/>
                  <a:gd name="T19"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28">
                    <a:moveTo>
                      <a:pt x="42" y="8"/>
                    </a:moveTo>
                    <a:lnTo>
                      <a:pt x="32" y="3"/>
                    </a:lnTo>
                    <a:lnTo>
                      <a:pt x="0" y="15"/>
                    </a:lnTo>
                    <a:lnTo>
                      <a:pt x="5" y="28"/>
                    </a:lnTo>
                    <a:lnTo>
                      <a:pt x="37" y="17"/>
                    </a:lnTo>
                    <a:lnTo>
                      <a:pt x="28" y="11"/>
                    </a:lnTo>
                    <a:lnTo>
                      <a:pt x="42" y="8"/>
                    </a:lnTo>
                    <a:lnTo>
                      <a:pt x="41" y="0"/>
                    </a:lnTo>
                    <a:lnTo>
                      <a:pt x="32" y="3"/>
                    </a:lnTo>
                    <a:lnTo>
                      <a:pt x="4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10" name="Freeform 850"/>
              <p:cNvSpPr>
                <a:spLocks/>
              </p:cNvSpPr>
              <p:nvPr/>
            </p:nvSpPr>
            <p:spPr bwMode="auto">
              <a:xfrm>
                <a:off x="804" y="1835"/>
                <a:ext cx="10" cy="18"/>
              </a:xfrm>
              <a:custGeom>
                <a:avLst/>
                <a:gdLst>
                  <a:gd name="T0" fmla="*/ 21 w 21"/>
                  <a:gd name="T1" fmla="*/ 33 h 35"/>
                  <a:gd name="T2" fmla="*/ 14 w 21"/>
                  <a:gd name="T3" fmla="*/ 0 h 35"/>
                  <a:gd name="T4" fmla="*/ 0 w 21"/>
                  <a:gd name="T5" fmla="*/ 3 h 35"/>
                  <a:gd name="T6" fmla="*/ 8 w 21"/>
                  <a:gd name="T7" fmla="*/ 35 h 35"/>
                  <a:gd name="T8" fmla="*/ 21 w 21"/>
                  <a:gd name="T9" fmla="*/ 33 h 35"/>
                </a:gdLst>
                <a:ahLst/>
                <a:cxnLst>
                  <a:cxn ang="0">
                    <a:pos x="T0" y="T1"/>
                  </a:cxn>
                  <a:cxn ang="0">
                    <a:pos x="T2" y="T3"/>
                  </a:cxn>
                  <a:cxn ang="0">
                    <a:pos x="T4" y="T5"/>
                  </a:cxn>
                  <a:cxn ang="0">
                    <a:pos x="T6" y="T7"/>
                  </a:cxn>
                  <a:cxn ang="0">
                    <a:pos x="T8" y="T9"/>
                  </a:cxn>
                </a:cxnLst>
                <a:rect l="0" t="0" r="r" b="b"/>
                <a:pathLst>
                  <a:path w="21" h="35">
                    <a:moveTo>
                      <a:pt x="21" y="33"/>
                    </a:moveTo>
                    <a:lnTo>
                      <a:pt x="14" y="0"/>
                    </a:lnTo>
                    <a:lnTo>
                      <a:pt x="0" y="3"/>
                    </a:lnTo>
                    <a:lnTo>
                      <a:pt x="8" y="35"/>
                    </a:lnTo>
                    <a:lnTo>
                      <a:pt x="21"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11" name="Freeform 851"/>
              <p:cNvSpPr>
                <a:spLocks/>
              </p:cNvSpPr>
              <p:nvPr/>
            </p:nvSpPr>
            <p:spPr bwMode="auto">
              <a:xfrm>
                <a:off x="808" y="1851"/>
                <a:ext cx="11" cy="27"/>
              </a:xfrm>
              <a:custGeom>
                <a:avLst/>
                <a:gdLst>
                  <a:gd name="T0" fmla="*/ 16 w 22"/>
                  <a:gd name="T1" fmla="*/ 40 h 53"/>
                  <a:gd name="T2" fmla="*/ 22 w 22"/>
                  <a:gd name="T3" fmla="*/ 46 h 53"/>
                  <a:gd name="T4" fmla="*/ 13 w 22"/>
                  <a:gd name="T5" fmla="*/ 0 h 53"/>
                  <a:gd name="T6" fmla="*/ 0 w 22"/>
                  <a:gd name="T7" fmla="*/ 2 h 53"/>
                  <a:gd name="T8" fmla="*/ 8 w 22"/>
                  <a:gd name="T9" fmla="*/ 48 h 53"/>
                  <a:gd name="T10" fmla="*/ 14 w 22"/>
                  <a:gd name="T11" fmla="*/ 53 h 53"/>
                  <a:gd name="T12" fmla="*/ 8 w 22"/>
                  <a:gd name="T13" fmla="*/ 48 h 53"/>
                  <a:gd name="T14" fmla="*/ 8 w 22"/>
                  <a:gd name="T15" fmla="*/ 52 h 53"/>
                  <a:gd name="T16" fmla="*/ 14 w 22"/>
                  <a:gd name="T17" fmla="*/ 53 h 53"/>
                  <a:gd name="T18" fmla="*/ 16 w 22"/>
                  <a:gd name="T19"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53">
                    <a:moveTo>
                      <a:pt x="16" y="40"/>
                    </a:moveTo>
                    <a:lnTo>
                      <a:pt x="22" y="46"/>
                    </a:lnTo>
                    <a:lnTo>
                      <a:pt x="13" y="0"/>
                    </a:lnTo>
                    <a:lnTo>
                      <a:pt x="0" y="2"/>
                    </a:lnTo>
                    <a:lnTo>
                      <a:pt x="8" y="48"/>
                    </a:lnTo>
                    <a:lnTo>
                      <a:pt x="14" y="53"/>
                    </a:lnTo>
                    <a:lnTo>
                      <a:pt x="8" y="48"/>
                    </a:lnTo>
                    <a:lnTo>
                      <a:pt x="8" y="52"/>
                    </a:lnTo>
                    <a:lnTo>
                      <a:pt x="14" y="53"/>
                    </a:lnTo>
                    <a:lnTo>
                      <a:pt x="16"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12" name="Freeform 852"/>
              <p:cNvSpPr>
                <a:spLocks/>
              </p:cNvSpPr>
              <p:nvPr/>
            </p:nvSpPr>
            <p:spPr bwMode="auto">
              <a:xfrm>
                <a:off x="815" y="1872"/>
                <a:ext cx="25" cy="12"/>
              </a:xfrm>
              <a:custGeom>
                <a:avLst/>
                <a:gdLst>
                  <a:gd name="T0" fmla="*/ 50 w 50"/>
                  <a:gd name="T1" fmla="*/ 15 h 25"/>
                  <a:gd name="T2" fmla="*/ 47 w 50"/>
                  <a:gd name="T3" fmla="*/ 13 h 25"/>
                  <a:gd name="T4" fmla="*/ 42 w 50"/>
                  <a:gd name="T5" fmla="*/ 12 h 25"/>
                  <a:gd name="T6" fmla="*/ 35 w 50"/>
                  <a:gd name="T7" fmla="*/ 9 h 25"/>
                  <a:gd name="T8" fmla="*/ 27 w 50"/>
                  <a:gd name="T9" fmla="*/ 7 h 25"/>
                  <a:gd name="T10" fmla="*/ 19 w 50"/>
                  <a:gd name="T11" fmla="*/ 5 h 25"/>
                  <a:gd name="T12" fmla="*/ 12 w 50"/>
                  <a:gd name="T13" fmla="*/ 2 h 25"/>
                  <a:gd name="T14" fmla="*/ 7 w 50"/>
                  <a:gd name="T15" fmla="*/ 1 h 25"/>
                  <a:gd name="T16" fmla="*/ 2 w 50"/>
                  <a:gd name="T17" fmla="*/ 0 h 25"/>
                  <a:gd name="T18" fmla="*/ 0 w 50"/>
                  <a:gd name="T19" fmla="*/ 13 h 25"/>
                  <a:gd name="T20" fmla="*/ 44 w 50"/>
                  <a:gd name="T21" fmla="*/ 25 h 25"/>
                  <a:gd name="T22" fmla="*/ 38 w 50"/>
                  <a:gd name="T23" fmla="*/ 22 h 25"/>
                  <a:gd name="T24" fmla="*/ 50 w 50"/>
                  <a:gd name="T25" fmla="*/ 15 h 25"/>
                  <a:gd name="T26" fmla="*/ 49 w 50"/>
                  <a:gd name="T27" fmla="*/ 14 h 25"/>
                  <a:gd name="T28" fmla="*/ 48 w 50"/>
                  <a:gd name="T29" fmla="*/ 13 h 25"/>
                  <a:gd name="T30" fmla="*/ 46 w 50"/>
                  <a:gd name="T31" fmla="*/ 13 h 25"/>
                  <a:gd name="T32" fmla="*/ 45 w 50"/>
                  <a:gd name="T33" fmla="*/ 12 h 25"/>
                  <a:gd name="T34" fmla="*/ 50 w 50"/>
                  <a:gd name="T3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25">
                    <a:moveTo>
                      <a:pt x="50" y="15"/>
                    </a:moveTo>
                    <a:lnTo>
                      <a:pt x="47" y="13"/>
                    </a:lnTo>
                    <a:lnTo>
                      <a:pt x="42" y="12"/>
                    </a:lnTo>
                    <a:lnTo>
                      <a:pt x="35" y="9"/>
                    </a:lnTo>
                    <a:lnTo>
                      <a:pt x="27" y="7"/>
                    </a:lnTo>
                    <a:lnTo>
                      <a:pt x="19" y="5"/>
                    </a:lnTo>
                    <a:lnTo>
                      <a:pt x="12" y="2"/>
                    </a:lnTo>
                    <a:lnTo>
                      <a:pt x="7" y="1"/>
                    </a:lnTo>
                    <a:lnTo>
                      <a:pt x="2" y="0"/>
                    </a:lnTo>
                    <a:lnTo>
                      <a:pt x="0" y="13"/>
                    </a:lnTo>
                    <a:lnTo>
                      <a:pt x="44" y="25"/>
                    </a:lnTo>
                    <a:lnTo>
                      <a:pt x="38" y="22"/>
                    </a:lnTo>
                    <a:lnTo>
                      <a:pt x="50" y="15"/>
                    </a:lnTo>
                    <a:lnTo>
                      <a:pt x="49" y="14"/>
                    </a:lnTo>
                    <a:lnTo>
                      <a:pt x="48" y="13"/>
                    </a:lnTo>
                    <a:lnTo>
                      <a:pt x="46" y="13"/>
                    </a:lnTo>
                    <a:lnTo>
                      <a:pt x="45" y="12"/>
                    </a:lnTo>
                    <a:lnTo>
                      <a:pt x="5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13" name="Freeform 853"/>
              <p:cNvSpPr>
                <a:spLocks/>
              </p:cNvSpPr>
              <p:nvPr/>
            </p:nvSpPr>
            <p:spPr bwMode="auto">
              <a:xfrm>
                <a:off x="834" y="1879"/>
                <a:ext cx="21" cy="30"/>
              </a:xfrm>
              <a:custGeom>
                <a:avLst/>
                <a:gdLst>
                  <a:gd name="T0" fmla="*/ 42 w 42"/>
                  <a:gd name="T1" fmla="*/ 56 h 60"/>
                  <a:gd name="T2" fmla="*/ 12 w 42"/>
                  <a:gd name="T3" fmla="*/ 0 h 60"/>
                  <a:gd name="T4" fmla="*/ 0 w 42"/>
                  <a:gd name="T5" fmla="*/ 7 h 60"/>
                  <a:gd name="T6" fmla="*/ 29 w 42"/>
                  <a:gd name="T7" fmla="*/ 60 h 60"/>
                  <a:gd name="T8" fmla="*/ 27 w 42"/>
                  <a:gd name="T9" fmla="*/ 56 h 60"/>
                  <a:gd name="T10" fmla="*/ 42 w 42"/>
                  <a:gd name="T11" fmla="*/ 56 h 60"/>
                  <a:gd name="T12" fmla="*/ 42 w 42"/>
                  <a:gd name="T13" fmla="*/ 55 h 60"/>
                  <a:gd name="T14" fmla="*/ 42 w 42"/>
                  <a:gd name="T15" fmla="*/ 54 h 60"/>
                  <a:gd name="T16" fmla="*/ 42 w 42"/>
                  <a:gd name="T17" fmla="*/ 53 h 60"/>
                  <a:gd name="T18" fmla="*/ 42 w 42"/>
                  <a:gd name="T19" fmla="*/ 53 h 60"/>
                  <a:gd name="T20" fmla="*/ 42 w 42"/>
                  <a:gd name="T2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60">
                    <a:moveTo>
                      <a:pt x="42" y="56"/>
                    </a:moveTo>
                    <a:lnTo>
                      <a:pt x="12" y="0"/>
                    </a:lnTo>
                    <a:lnTo>
                      <a:pt x="0" y="7"/>
                    </a:lnTo>
                    <a:lnTo>
                      <a:pt x="29" y="60"/>
                    </a:lnTo>
                    <a:lnTo>
                      <a:pt x="27" y="56"/>
                    </a:lnTo>
                    <a:lnTo>
                      <a:pt x="42" y="56"/>
                    </a:lnTo>
                    <a:lnTo>
                      <a:pt x="42" y="55"/>
                    </a:lnTo>
                    <a:lnTo>
                      <a:pt x="42" y="54"/>
                    </a:lnTo>
                    <a:lnTo>
                      <a:pt x="42" y="53"/>
                    </a:lnTo>
                    <a:lnTo>
                      <a:pt x="42" y="53"/>
                    </a:lnTo>
                    <a:lnTo>
                      <a:pt x="42"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14" name="Freeform 854"/>
              <p:cNvSpPr>
                <a:spLocks/>
              </p:cNvSpPr>
              <p:nvPr/>
            </p:nvSpPr>
            <p:spPr bwMode="auto">
              <a:xfrm>
                <a:off x="848" y="1907"/>
                <a:ext cx="7" cy="26"/>
              </a:xfrm>
              <a:custGeom>
                <a:avLst/>
                <a:gdLst>
                  <a:gd name="T0" fmla="*/ 15 w 15"/>
                  <a:gd name="T1" fmla="*/ 46 h 51"/>
                  <a:gd name="T2" fmla="*/ 15 w 15"/>
                  <a:gd name="T3" fmla="*/ 49 h 51"/>
                  <a:gd name="T4" fmla="*/ 15 w 15"/>
                  <a:gd name="T5" fmla="*/ 0 h 51"/>
                  <a:gd name="T6" fmla="*/ 0 w 15"/>
                  <a:gd name="T7" fmla="*/ 0 h 51"/>
                  <a:gd name="T8" fmla="*/ 0 w 15"/>
                  <a:gd name="T9" fmla="*/ 49 h 51"/>
                  <a:gd name="T10" fmla="*/ 2 w 15"/>
                  <a:gd name="T11" fmla="*/ 51 h 51"/>
                  <a:gd name="T12" fmla="*/ 0 w 15"/>
                  <a:gd name="T13" fmla="*/ 49 h 51"/>
                  <a:gd name="T14" fmla="*/ 0 w 15"/>
                  <a:gd name="T15" fmla="*/ 50 h 51"/>
                  <a:gd name="T16" fmla="*/ 2 w 15"/>
                  <a:gd name="T17" fmla="*/ 51 h 51"/>
                  <a:gd name="T18" fmla="*/ 15 w 15"/>
                  <a:gd name="T19"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
                    <a:moveTo>
                      <a:pt x="15" y="46"/>
                    </a:moveTo>
                    <a:lnTo>
                      <a:pt x="15" y="49"/>
                    </a:lnTo>
                    <a:lnTo>
                      <a:pt x="15" y="0"/>
                    </a:lnTo>
                    <a:lnTo>
                      <a:pt x="0" y="0"/>
                    </a:lnTo>
                    <a:lnTo>
                      <a:pt x="0" y="49"/>
                    </a:lnTo>
                    <a:lnTo>
                      <a:pt x="2" y="51"/>
                    </a:lnTo>
                    <a:lnTo>
                      <a:pt x="0" y="49"/>
                    </a:lnTo>
                    <a:lnTo>
                      <a:pt x="0" y="50"/>
                    </a:lnTo>
                    <a:lnTo>
                      <a:pt x="2" y="51"/>
                    </a:lnTo>
                    <a:lnTo>
                      <a:pt x="15"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15" name="Freeform 855"/>
              <p:cNvSpPr>
                <a:spLocks/>
              </p:cNvSpPr>
              <p:nvPr/>
            </p:nvSpPr>
            <p:spPr bwMode="auto">
              <a:xfrm>
                <a:off x="848" y="1930"/>
                <a:ext cx="13" cy="20"/>
              </a:xfrm>
              <a:custGeom>
                <a:avLst/>
                <a:gdLst>
                  <a:gd name="T0" fmla="*/ 24 w 25"/>
                  <a:gd name="T1" fmla="*/ 32 h 40"/>
                  <a:gd name="T2" fmla="*/ 25 w 25"/>
                  <a:gd name="T3" fmla="*/ 34 h 40"/>
                  <a:gd name="T4" fmla="*/ 13 w 25"/>
                  <a:gd name="T5" fmla="*/ 0 h 40"/>
                  <a:gd name="T6" fmla="*/ 0 w 25"/>
                  <a:gd name="T7" fmla="*/ 5 h 40"/>
                  <a:gd name="T8" fmla="*/ 13 w 25"/>
                  <a:gd name="T9" fmla="*/ 40 h 40"/>
                  <a:gd name="T10" fmla="*/ 12 w 25"/>
                  <a:gd name="T11" fmla="*/ 40 h 40"/>
                  <a:gd name="T12" fmla="*/ 11 w 25"/>
                  <a:gd name="T13" fmla="*/ 38 h 40"/>
                  <a:gd name="T14" fmla="*/ 11 w 25"/>
                  <a:gd name="T15" fmla="*/ 38 h 40"/>
                  <a:gd name="T16" fmla="*/ 12 w 25"/>
                  <a:gd name="T17" fmla="*/ 40 h 40"/>
                  <a:gd name="T18" fmla="*/ 13 w 25"/>
                  <a:gd name="T19" fmla="*/ 40 h 40"/>
                  <a:gd name="T20" fmla="*/ 24 w 25"/>
                  <a:gd name="T21"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0">
                    <a:moveTo>
                      <a:pt x="24" y="32"/>
                    </a:moveTo>
                    <a:lnTo>
                      <a:pt x="25" y="34"/>
                    </a:lnTo>
                    <a:lnTo>
                      <a:pt x="13" y="0"/>
                    </a:lnTo>
                    <a:lnTo>
                      <a:pt x="0" y="5"/>
                    </a:lnTo>
                    <a:lnTo>
                      <a:pt x="13" y="40"/>
                    </a:lnTo>
                    <a:lnTo>
                      <a:pt x="12" y="40"/>
                    </a:lnTo>
                    <a:lnTo>
                      <a:pt x="11" y="38"/>
                    </a:lnTo>
                    <a:lnTo>
                      <a:pt x="11" y="38"/>
                    </a:lnTo>
                    <a:lnTo>
                      <a:pt x="12" y="40"/>
                    </a:lnTo>
                    <a:lnTo>
                      <a:pt x="13" y="40"/>
                    </a:lnTo>
                    <a:lnTo>
                      <a:pt x="24"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16" name="Freeform 856"/>
              <p:cNvSpPr>
                <a:spLocks/>
              </p:cNvSpPr>
              <p:nvPr/>
            </p:nvSpPr>
            <p:spPr bwMode="auto">
              <a:xfrm>
                <a:off x="855" y="1946"/>
                <a:ext cx="17" cy="16"/>
              </a:xfrm>
              <a:custGeom>
                <a:avLst/>
                <a:gdLst>
                  <a:gd name="T0" fmla="*/ 34 w 34"/>
                  <a:gd name="T1" fmla="*/ 28 h 33"/>
                  <a:gd name="T2" fmla="*/ 11 w 34"/>
                  <a:gd name="T3" fmla="*/ 0 h 33"/>
                  <a:gd name="T4" fmla="*/ 0 w 34"/>
                  <a:gd name="T5" fmla="*/ 8 h 33"/>
                  <a:gd name="T6" fmla="*/ 20 w 34"/>
                  <a:gd name="T7" fmla="*/ 33 h 33"/>
                  <a:gd name="T8" fmla="*/ 19 w 34"/>
                  <a:gd name="T9" fmla="*/ 28 h 33"/>
                  <a:gd name="T10" fmla="*/ 34 w 34"/>
                  <a:gd name="T11" fmla="*/ 28 h 33"/>
                  <a:gd name="T12" fmla="*/ 34 w 34"/>
                  <a:gd name="T13" fmla="*/ 27 h 33"/>
                  <a:gd name="T14" fmla="*/ 33 w 34"/>
                  <a:gd name="T15" fmla="*/ 26 h 33"/>
                  <a:gd name="T16" fmla="*/ 33 w 34"/>
                  <a:gd name="T17" fmla="*/ 25 h 33"/>
                  <a:gd name="T18" fmla="*/ 31 w 34"/>
                  <a:gd name="T19" fmla="*/ 24 h 33"/>
                  <a:gd name="T20" fmla="*/ 34 w 34"/>
                  <a:gd name="T21"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3">
                    <a:moveTo>
                      <a:pt x="34" y="28"/>
                    </a:moveTo>
                    <a:lnTo>
                      <a:pt x="11" y="0"/>
                    </a:lnTo>
                    <a:lnTo>
                      <a:pt x="0" y="8"/>
                    </a:lnTo>
                    <a:lnTo>
                      <a:pt x="20" y="33"/>
                    </a:lnTo>
                    <a:lnTo>
                      <a:pt x="19" y="28"/>
                    </a:lnTo>
                    <a:lnTo>
                      <a:pt x="34" y="28"/>
                    </a:lnTo>
                    <a:lnTo>
                      <a:pt x="34" y="27"/>
                    </a:lnTo>
                    <a:lnTo>
                      <a:pt x="33" y="26"/>
                    </a:lnTo>
                    <a:lnTo>
                      <a:pt x="33" y="25"/>
                    </a:lnTo>
                    <a:lnTo>
                      <a:pt x="31" y="24"/>
                    </a:lnTo>
                    <a:lnTo>
                      <a:pt x="34"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17" name="Freeform 857"/>
              <p:cNvSpPr>
                <a:spLocks/>
              </p:cNvSpPr>
              <p:nvPr/>
            </p:nvSpPr>
            <p:spPr bwMode="auto">
              <a:xfrm>
                <a:off x="864" y="1960"/>
                <a:ext cx="8" cy="16"/>
              </a:xfrm>
              <a:custGeom>
                <a:avLst/>
                <a:gdLst>
                  <a:gd name="T0" fmla="*/ 12 w 15"/>
                  <a:gd name="T1" fmla="*/ 33 h 33"/>
                  <a:gd name="T2" fmla="*/ 15 w 15"/>
                  <a:gd name="T3" fmla="*/ 27 h 33"/>
                  <a:gd name="T4" fmla="*/ 15 w 15"/>
                  <a:gd name="T5" fmla="*/ 18 h 33"/>
                  <a:gd name="T6" fmla="*/ 15 w 15"/>
                  <a:gd name="T7" fmla="*/ 7 h 33"/>
                  <a:gd name="T8" fmla="*/ 15 w 15"/>
                  <a:gd name="T9" fmla="*/ 0 h 33"/>
                  <a:gd name="T10" fmla="*/ 0 w 15"/>
                  <a:gd name="T11" fmla="*/ 0 h 33"/>
                  <a:gd name="T12" fmla="*/ 0 w 15"/>
                  <a:gd name="T13" fmla="*/ 28 h 33"/>
                  <a:gd name="T14" fmla="*/ 1 w 15"/>
                  <a:gd name="T15" fmla="*/ 25 h 33"/>
                  <a:gd name="T16" fmla="*/ 12 w 15"/>
                  <a:gd name="T17" fmla="*/ 33 h 33"/>
                  <a:gd name="T18" fmla="*/ 14 w 15"/>
                  <a:gd name="T19" fmla="*/ 33 h 33"/>
                  <a:gd name="T20" fmla="*/ 14 w 15"/>
                  <a:gd name="T21" fmla="*/ 31 h 33"/>
                  <a:gd name="T22" fmla="*/ 15 w 15"/>
                  <a:gd name="T23" fmla="*/ 29 h 33"/>
                  <a:gd name="T24" fmla="*/ 15 w 15"/>
                  <a:gd name="T25" fmla="*/ 28 h 33"/>
                  <a:gd name="T26" fmla="*/ 12 w 15"/>
                  <a:gd name="T2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33">
                    <a:moveTo>
                      <a:pt x="12" y="33"/>
                    </a:moveTo>
                    <a:lnTo>
                      <a:pt x="15" y="27"/>
                    </a:lnTo>
                    <a:lnTo>
                      <a:pt x="15" y="18"/>
                    </a:lnTo>
                    <a:lnTo>
                      <a:pt x="15" y="7"/>
                    </a:lnTo>
                    <a:lnTo>
                      <a:pt x="15" y="0"/>
                    </a:lnTo>
                    <a:lnTo>
                      <a:pt x="0" y="0"/>
                    </a:lnTo>
                    <a:lnTo>
                      <a:pt x="0" y="28"/>
                    </a:lnTo>
                    <a:lnTo>
                      <a:pt x="1" y="25"/>
                    </a:lnTo>
                    <a:lnTo>
                      <a:pt x="12" y="33"/>
                    </a:lnTo>
                    <a:lnTo>
                      <a:pt x="14" y="33"/>
                    </a:lnTo>
                    <a:lnTo>
                      <a:pt x="14" y="31"/>
                    </a:lnTo>
                    <a:lnTo>
                      <a:pt x="15" y="29"/>
                    </a:lnTo>
                    <a:lnTo>
                      <a:pt x="15" y="28"/>
                    </a:lnTo>
                    <a:lnTo>
                      <a:pt x="12"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18" name="Freeform 858"/>
              <p:cNvSpPr>
                <a:spLocks/>
              </p:cNvSpPr>
              <p:nvPr/>
            </p:nvSpPr>
            <p:spPr bwMode="auto">
              <a:xfrm>
                <a:off x="853" y="1972"/>
                <a:ext cx="18" cy="20"/>
              </a:xfrm>
              <a:custGeom>
                <a:avLst/>
                <a:gdLst>
                  <a:gd name="T0" fmla="*/ 6 w 35"/>
                  <a:gd name="T1" fmla="*/ 39 h 39"/>
                  <a:gd name="T2" fmla="*/ 12 w 35"/>
                  <a:gd name="T3" fmla="*/ 34 h 39"/>
                  <a:gd name="T4" fmla="*/ 21 w 35"/>
                  <a:gd name="T5" fmla="*/ 25 h 39"/>
                  <a:gd name="T6" fmla="*/ 30 w 35"/>
                  <a:gd name="T7" fmla="*/ 15 h 39"/>
                  <a:gd name="T8" fmla="*/ 35 w 35"/>
                  <a:gd name="T9" fmla="*/ 8 h 39"/>
                  <a:gd name="T10" fmla="*/ 24 w 35"/>
                  <a:gd name="T11" fmla="*/ 0 h 39"/>
                  <a:gd name="T12" fmla="*/ 0 w 35"/>
                  <a:gd name="T13" fmla="*/ 27 h 39"/>
                  <a:gd name="T14" fmla="*/ 4 w 35"/>
                  <a:gd name="T15" fmla="*/ 25 h 39"/>
                  <a:gd name="T16" fmla="*/ 6 w 35"/>
                  <a:gd name="T17" fmla="*/ 39 h 39"/>
                  <a:gd name="T18" fmla="*/ 7 w 35"/>
                  <a:gd name="T19" fmla="*/ 39 h 39"/>
                  <a:gd name="T20" fmla="*/ 9 w 35"/>
                  <a:gd name="T21" fmla="*/ 38 h 39"/>
                  <a:gd name="T22" fmla="*/ 10 w 35"/>
                  <a:gd name="T23" fmla="*/ 38 h 39"/>
                  <a:gd name="T24" fmla="*/ 10 w 35"/>
                  <a:gd name="T25" fmla="*/ 36 h 39"/>
                  <a:gd name="T26" fmla="*/ 6 w 35"/>
                  <a:gd name="T2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39">
                    <a:moveTo>
                      <a:pt x="6" y="39"/>
                    </a:moveTo>
                    <a:lnTo>
                      <a:pt x="12" y="34"/>
                    </a:lnTo>
                    <a:lnTo>
                      <a:pt x="21" y="25"/>
                    </a:lnTo>
                    <a:lnTo>
                      <a:pt x="30" y="15"/>
                    </a:lnTo>
                    <a:lnTo>
                      <a:pt x="35" y="8"/>
                    </a:lnTo>
                    <a:lnTo>
                      <a:pt x="24" y="0"/>
                    </a:lnTo>
                    <a:lnTo>
                      <a:pt x="0" y="27"/>
                    </a:lnTo>
                    <a:lnTo>
                      <a:pt x="4" y="25"/>
                    </a:lnTo>
                    <a:lnTo>
                      <a:pt x="6" y="39"/>
                    </a:lnTo>
                    <a:lnTo>
                      <a:pt x="7" y="39"/>
                    </a:lnTo>
                    <a:lnTo>
                      <a:pt x="9" y="38"/>
                    </a:lnTo>
                    <a:lnTo>
                      <a:pt x="10" y="38"/>
                    </a:lnTo>
                    <a:lnTo>
                      <a:pt x="10" y="36"/>
                    </a:lnTo>
                    <a:lnTo>
                      <a:pt x="6"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19" name="Freeform 859"/>
              <p:cNvSpPr>
                <a:spLocks/>
              </p:cNvSpPr>
              <p:nvPr/>
            </p:nvSpPr>
            <p:spPr bwMode="auto">
              <a:xfrm>
                <a:off x="819" y="1985"/>
                <a:ext cx="37" cy="14"/>
              </a:xfrm>
              <a:custGeom>
                <a:avLst/>
                <a:gdLst>
                  <a:gd name="T0" fmla="*/ 0 w 74"/>
                  <a:gd name="T1" fmla="*/ 24 h 28"/>
                  <a:gd name="T2" fmla="*/ 4 w 74"/>
                  <a:gd name="T3" fmla="*/ 25 h 28"/>
                  <a:gd name="T4" fmla="*/ 12 w 74"/>
                  <a:gd name="T5" fmla="*/ 25 h 28"/>
                  <a:gd name="T6" fmla="*/ 23 w 74"/>
                  <a:gd name="T7" fmla="*/ 24 h 28"/>
                  <a:gd name="T8" fmla="*/ 36 w 74"/>
                  <a:gd name="T9" fmla="*/ 22 h 28"/>
                  <a:gd name="T10" fmla="*/ 47 w 74"/>
                  <a:gd name="T11" fmla="*/ 19 h 28"/>
                  <a:gd name="T12" fmla="*/ 59 w 74"/>
                  <a:gd name="T13" fmla="*/ 17 h 28"/>
                  <a:gd name="T14" fmla="*/ 68 w 74"/>
                  <a:gd name="T15" fmla="*/ 15 h 28"/>
                  <a:gd name="T16" fmla="*/ 74 w 74"/>
                  <a:gd name="T17" fmla="*/ 14 h 28"/>
                  <a:gd name="T18" fmla="*/ 72 w 74"/>
                  <a:gd name="T19" fmla="*/ 0 h 28"/>
                  <a:gd name="T20" fmla="*/ 3 w 74"/>
                  <a:gd name="T21" fmla="*/ 14 h 28"/>
                  <a:gd name="T22" fmla="*/ 10 w 74"/>
                  <a:gd name="T23" fmla="*/ 15 h 28"/>
                  <a:gd name="T24" fmla="*/ 0 w 74"/>
                  <a:gd name="T25" fmla="*/ 24 h 28"/>
                  <a:gd name="T26" fmla="*/ 2 w 74"/>
                  <a:gd name="T27" fmla="*/ 28 h 28"/>
                  <a:gd name="T28" fmla="*/ 6 w 74"/>
                  <a:gd name="T29" fmla="*/ 26 h 28"/>
                  <a:gd name="T30" fmla="*/ 0 w 74"/>
                  <a:gd name="T31"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28">
                    <a:moveTo>
                      <a:pt x="0" y="24"/>
                    </a:moveTo>
                    <a:lnTo>
                      <a:pt x="4" y="25"/>
                    </a:lnTo>
                    <a:lnTo>
                      <a:pt x="12" y="25"/>
                    </a:lnTo>
                    <a:lnTo>
                      <a:pt x="23" y="24"/>
                    </a:lnTo>
                    <a:lnTo>
                      <a:pt x="36" y="22"/>
                    </a:lnTo>
                    <a:lnTo>
                      <a:pt x="47" y="19"/>
                    </a:lnTo>
                    <a:lnTo>
                      <a:pt x="59" y="17"/>
                    </a:lnTo>
                    <a:lnTo>
                      <a:pt x="68" y="15"/>
                    </a:lnTo>
                    <a:lnTo>
                      <a:pt x="74" y="14"/>
                    </a:lnTo>
                    <a:lnTo>
                      <a:pt x="72" y="0"/>
                    </a:lnTo>
                    <a:lnTo>
                      <a:pt x="3" y="14"/>
                    </a:lnTo>
                    <a:lnTo>
                      <a:pt x="10" y="15"/>
                    </a:lnTo>
                    <a:lnTo>
                      <a:pt x="0" y="24"/>
                    </a:lnTo>
                    <a:lnTo>
                      <a:pt x="2" y="28"/>
                    </a:lnTo>
                    <a:lnTo>
                      <a:pt x="6" y="26"/>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20" name="Freeform 860"/>
              <p:cNvSpPr>
                <a:spLocks/>
              </p:cNvSpPr>
              <p:nvPr/>
            </p:nvSpPr>
            <p:spPr bwMode="auto">
              <a:xfrm>
                <a:off x="804" y="1973"/>
                <a:ext cx="20" cy="24"/>
              </a:xfrm>
              <a:custGeom>
                <a:avLst/>
                <a:gdLst>
                  <a:gd name="T0" fmla="*/ 6 w 39"/>
                  <a:gd name="T1" fmla="*/ 13 h 47"/>
                  <a:gd name="T2" fmla="*/ 0 w 39"/>
                  <a:gd name="T3" fmla="*/ 10 h 47"/>
                  <a:gd name="T4" fmla="*/ 29 w 39"/>
                  <a:gd name="T5" fmla="*/ 47 h 47"/>
                  <a:gd name="T6" fmla="*/ 39 w 39"/>
                  <a:gd name="T7" fmla="*/ 38 h 47"/>
                  <a:gd name="T8" fmla="*/ 12 w 39"/>
                  <a:gd name="T9" fmla="*/ 1 h 47"/>
                  <a:gd name="T10" fmla="*/ 6 w 39"/>
                  <a:gd name="T11" fmla="*/ 0 h 47"/>
                  <a:gd name="T12" fmla="*/ 12 w 39"/>
                  <a:gd name="T13" fmla="*/ 1 h 47"/>
                  <a:gd name="T14" fmla="*/ 10 w 39"/>
                  <a:gd name="T15" fmla="*/ 0 h 47"/>
                  <a:gd name="T16" fmla="*/ 9 w 39"/>
                  <a:gd name="T17" fmla="*/ 0 h 47"/>
                  <a:gd name="T18" fmla="*/ 7 w 39"/>
                  <a:gd name="T19" fmla="*/ 0 h 47"/>
                  <a:gd name="T20" fmla="*/ 6 w 39"/>
                  <a:gd name="T21" fmla="*/ 0 h 47"/>
                  <a:gd name="T22" fmla="*/ 6 w 39"/>
                  <a:gd name="T23" fmla="*/ 1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47">
                    <a:moveTo>
                      <a:pt x="6" y="13"/>
                    </a:moveTo>
                    <a:lnTo>
                      <a:pt x="0" y="10"/>
                    </a:lnTo>
                    <a:lnTo>
                      <a:pt x="29" y="47"/>
                    </a:lnTo>
                    <a:lnTo>
                      <a:pt x="39" y="38"/>
                    </a:lnTo>
                    <a:lnTo>
                      <a:pt x="12" y="1"/>
                    </a:lnTo>
                    <a:lnTo>
                      <a:pt x="6" y="0"/>
                    </a:lnTo>
                    <a:lnTo>
                      <a:pt x="12" y="1"/>
                    </a:lnTo>
                    <a:lnTo>
                      <a:pt x="10" y="0"/>
                    </a:lnTo>
                    <a:lnTo>
                      <a:pt x="9" y="0"/>
                    </a:lnTo>
                    <a:lnTo>
                      <a:pt x="7" y="0"/>
                    </a:lnTo>
                    <a:lnTo>
                      <a:pt x="6" y="0"/>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21" name="Freeform 861"/>
              <p:cNvSpPr>
                <a:spLocks/>
              </p:cNvSpPr>
              <p:nvPr/>
            </p:nvSpPr>
            <p:spPr bwMode="auto">
              <a:xfrm>
                <a:off x="766" y="1967"/>
                <a:ext cx="41" cy="13"/>
              </a:xfrm>
              <a:custGeom>
                <a:avLst/>
                <a:gdLst>
                  <a:gd name="T0" fmla="*/ 24 w 82"/>
                  <a:gd name="T1" fmla="*/ 6 h 26"/>
                  <a:gd name="T2" fmla="*/ 20 w 82"/>
                  <a:gd name="T3" fmla="*/ 16 h 26"/>
                  <a:gd name="T4" fmla="*/ 82 w 82"/>
                  <a:gd name="T5" fmla="*/ 26 h 26"/>
                  <a:gd name="T6" fmla="*/ 82 w 82"/>
                  <a:gd name="T7" fmla="*/ 13 h 26"/>
                  <a:gd name="T8" fmla="*/ 20 w 82"/>
                  <a:gd name="T9" fmla="*/ 4 h 26"/>
                  <a:gd name="T10" fmla="*/ 16 w 82"/>
                  <a:gd name="T11" fmla="*/ 14 h 26"/>
                  <a:gd name="T12" fmla="*/ 20 w 82"/>
                  <a:gd name="T13" fmla="*/ 4 h 26"/>
                  <a:gd name="T14" fmla="*/ 0 w 82"/>
                  <a:gd name="T15" fmla="*/ 0 h 26"/>
                  <a:gd name="T16" fmla="*/ 16 w 82"/>
                  <a:gd name="T17" fmla="*/ 14 h 26"/>
                  <a:gd name="T18" fmla="*/ 24 w 82"/>
                  <a:gd name="T19"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26">
                    <a:moveTo>
                      <a:pt x="24" y="6"/>
                    </a:moveTo>
                    <a:lnTo>
                      <a:pt x="20" y="16"/>
                    </a:lnTo>
                    <a:lnTo>
                      <a:pt x="82" y="26"/>
                    </a:lnTo>
                    <a:lnTo>
                      <a:pt x="82" y="13"/>
                    </a:lnTo>
                    <a:lnTo>
                      <a:pt x="20" y="4"/>
                    </a:lnTo>
                    <a:lnTo>
                      <a:pt x="16" y="14"/>
                    </a:lnTo>
                    <a:lnTo>
                      <a:pt x="20" y="4"/>
                    </a:lnTo>
                    <a:lnTo>
                      <a:pt x="0" y="0"/>
                    </a:lnTo>
                    <a:lnTo>
                      <a:pt x="16" y="14"/>
                    </a:lnTo>
                    <a:lnTo>
                      <a:pt x="2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22" name="Freeform 862"/>
              <p:cNvSpPr>
                <a:spLocks/>
              </p:cNvSpPr>
              <p:nvPr/>
            </p:nvSpPr>
            <p:spPr bwMode="auto">
              <a:xfrm>
                <a:off x="775" y="1970"/>
                <a:ext cx="22" cy="18"/>
              </a:xfrm>
              <a:custGeom>
                <a:avLst/>
                <a:gdLst>
                  <a:gd name="T0" fmla="*/ 29 w 45"/>
                  <a:gd name="T1" fmla="*/ 36 h 36"/>
                  <a:gd name="T2" fmla="*/ 34 w 45"/>
                  <a:gd name="T3" fmla="*/ 25 h 36"/>
                  <a:gd name="T4" fmla="*/ 8 w 45"/>
                  <a:gd name="T5" fmla="*/ 0 h 36"/>
                  <a:gd name="T6" fmla="*/ 0 w 45"/>
                  <a:gd name="T7" fmla="*/ 8 h 36"/>
                  <a:gd name="T8" fmla="*/ 24 w 45"/>
                  <a:gd name="T9" fmla="*/ 33 h 36"/>
                  <a:gd name="T10" fmla="*/ 29 w 45"/>
                  <a:gd name="T11" fmla="*/ 23 h 36"/>
                  <a:gd name="T12" fmla="*/ 29 w 45"/>
                  <a:gd name="T13" fmla="*/ 36 h 36"/>
                  <a:gd name="T14" fmla="*/ 45 w 45"/>
                  <a:gd name="T15" fmla="*/ 35 h 36"/>
                  <a:gd name="T16" fmla="*/ 34 w 45"/>
                  <a:gd name="T17" fmla="*/ 25 h 36"/>
                  <a:gd name="T18" fmla="*/ 29 w 45"/>
                  <a:gd name="T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36">
                    <a:moveTo>
                      <a:pt x="29" y="36"/>
                    </a:moveTo>
                    <a:lnTo>
                      <a:pt x="34" y="25"/>
                    </a:lnTo>
                    <a:lnTo>
                      <a:pt x="8" y="0"/>
                    </a:lnTo>
                    <a:lnTo>
                      <a:pt x="0" y="8"/>
                    </a:lnTo>
                    <a:lnTo>
                      <a:pt x="24" y="33"/>
                    </a:lnTo>
                    <a:lnTo>
                      <a:pt x="29" y="23"/>
                    </a:lnTo>
                    <a:lnTo>
                      <a:pt x="29" y="36"/>
                    </a:lnTo>
                    <a:lnTo>
                      <a:pt x="45" y="35"/>
                    </a:lnTo>
                    <a:lnTo>
                      <a:pt x="34" y="25"/>
                    </a:lnTo>
                    <a:lnTo>
                      <a:pt x="29"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23" name="Freeform 863"/>
              <p:cNvSpPr>
                <a:spLocks/>
              </p:cNvSpPr>
              <p:nvPr/>
            </p:nvSpPr>
            <p:spPr bwMode="auto">
              <a:xfrm>
                <a:off x="753" y="1981"/>
                <a:ext cx="36" cy="11"/>
              </a:xfrm>
              <a:custGeom>
                <a:avLst/>
                <a:gdLst>
                  <a:gd name="T0" fmla="*/ 0 w 73"/>
                  <a:gd name="T1" fmla="*/ 20 h 21"/>
                  <a:gd name="T2" fmla="*/ 0 w 73"/>
                  <a:gd name="T3" fmla="*/ 20 h 21"/>
                  <a:gd name="T4" fmla="*/ 3 w 73"/>
                  <a:gd name="T5" fmla="*/ 20 h 21"/>
                  <a:gd name="T6" fmla="*/ 4 w 73"/>
                  <a:gd name="T7" fmla="*/ 21 h 21"/>
                  <a:gd name="T8" fmla="*/ 4 w 73"/>
                  <a:gd name="T9" fmla="*/ 21 h 21"/>
                  <a:gd name="T10" fmla="*/ 73 w 73"/>
                  <a:gd name="T11" fmla="*/ 13 h 21"/>
                  <a:gd name="T12" fmla="*/ 73 w 73"/>
                  <a:gd name="T13" fmla="*/ 0 h 21"/>
                  <a:gd name="T14" fmla="*/ 4 w 73"/>
                  <a:gd name="T15" fmla="*/ 7 h 21"/>
                  <a:gd name="T16" fmla="*/ 7 w 73"/>
                  <a:gd name="T17" fmla="*/ 8 h 21"/>
                  <a:gd name="T18" fmla="*/ 0 w 73"/>
                  <a:gd name="T19" fmla="*/ 20 h 21"/>
                  <a:gd name="T20" fmla="*/ 3 w 73"/>
                  <a:gd name="T21" fmla="*/ 21 h 21"/>
                  <a:gd name="T22" fmla="*/ 4 w 73"/>
                  <a:gd name="T23" fmla="*/ 21 h 21"/>
                  <a:gd name="T24" fmla="*/ 0 w 73"/>
                  <a:gd name="T25"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21">
                    <a:moveTo>
                      <a:pt x="0" y="20"/>
                    </a:moveTo>
                    <a:lnTo>
                      <a:pt x="0" y="20"/>
                    </a:lnTo>
                    <a:lnTo>
                      <a:pt x="3" y="20"/>
                    </a:lnTo>
                    <a:lnTo>
                      <a:pt x="4" y="21"/>
                    </a:lnTo>
                    <a:lnTo>
                      <a:pt x="4" y="21"/>
                    </a:lnTo>
                    <a:lnTo>
                      <a:pt x="73" y="13"/>
                    </a:lnTo>
                    <a:lnTo>
                      <a:pt x="73" y="0"/>
                    </a:lnTo>
                    <a:lnTo>
                      <a:pt x="4" y="7"/>
                    </a:lnTo>
                    <a:lnTo>
                      <a:pt x="7" y="8"/>
                    </a:lnTo>
                    <a:lnTo>
                      <a:pt x="0" y="20"/>
                    </a:lnTo>
                    <a:lnTo>
                      <a:pt x="3" y="21"/>
                    </a:lnTo>
                    <a:lnTo>
                      <a:pt x="4" y="21"/>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24" name="Freeform 864"/>
              <p:cNvSpPr>
                <a:spLocks/>
              </p:cNvSpPr>
              <p:nvPr/>
            </p:nvSpPr>
            <p:spPr bwMode="auto">
              <a:xfrm>
                <a:off x="694" y="1960"/>
                <a:ext cx="62" cy="31"/>
              </a:xfrm>
              <a:custGeom>
                <a:avLst/>
                <a:gdLst>
                  <a:gd name="T0" fmla="*/ 3 w 123"/>
                  <a:gd name="T1" fmla="*/ 14 h 63"/>
                  <a:gd name="T2" fmla="*/ 17 w 123"/>
                  <a:gd name="T3" fmla="*/ 13 h 63"/>
                  <a:gd name="T4" fmla="*/ 32 w 123"/>
                  <a:gd name="T5" fmla="*/ 15 h 63"/>
                  <a:gd name="T6" fmla="*/ 47 w 123"/>
                  <a:gd name="T7" fmla="*/ 22 h 63"/>
                  <a:gd name="T8" fmla="*/ 62 w 123"/>
                  <a:gd name="T9" fmla="*/ 29 h 63"/>
                  <a:gd name="T10" fmla="*/ 77 w 123"/>
                  <a:gd name="T11" fmla="*/ 38 h 63"/>
                  <a:gd name="T12" fmla="*/ 91 w 123"/>
                  <a:gd name="T13" fmla="*/ 48 h 63"/>
                  <a:gd name="T14" fmla="*/ 104 w 123"/>
                  <a:gd name="T15" fmla="*/ 56 h 63"/>
                  <a:gd name="T16" fmla="*/ 116 w 123"/>
                  <a:gd name="T17" fmla="*/ 63 h 63"/>
                  <a:gd name="T18" fmla="*/ 123 w 123"/>
                  <a:gd name="T19" fmla="*/ 51 h 63"/>
                  <a:gd name="T20" fmla="*/ 107 w 123"/>
                  <a:gd name="T21" fmla="*/ 44 h 63"/>
                  <a:gd name="T22" fmla="*/ 93 w 123"/>
                  <a:gd name="T23" fmla="*/ 36 h 63"/>
                  <a:gd name="T24" fmla="*/ 79 w 123"/>
                  <a:gd name="T25" fmla="*/ 27 h 63"/>
                  <a:gd name="T26" fmla="*/ 66 w 123"/>
                  <a:gd name="T27" fmla="*/ 18 h 63"/>
                  <a:gd name="T28" fmla="*/ 52 w 123"/>
                  <a:gd name="T29" fmla="*/ 10 h 63"/>
                  <a:gd name="T30" fmla="*/ 37 w 123"/>
                  <a:gd name="T31" fmla="*/ 4 h 63"/>
                  <a:gd name="T32" fmla="*/ 20 w 123"/>
                  <a:gd name="T33" fmla="*/ 0 h 63"/>
                  <a:gd name="T34" fmla="*/ 0 w 123"/>
                  <a:gd name="T35" fmla="*/ 2 h 63"/>
                  <a:gd name="T36" fmla="*/ 3 w 123"/>
                  <a:gd name="T37" fmla="*/ 1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 h="63">
                    <a:moveTo>
                      <a:pt x="3" y="14"/>
                    </a:moveTo>
                    <a:lnTo>
                      <a:pt x="17" y="13"/>
                    </a:lnTo>
                    <a:lnTo>
                      <a:pt x="32" y="15"/>
                    </a:lnTo>
                    <a:lnTo>
                      <a:pt x="47" y="22"/>
                    </a:lnTo>
                    <a:lnTo>
                      <a:pt x="62" y="29"/>
                    </a:lnTo>
                    <a:lnTo>
                      <a:pt x="77" y="38"/>
                    </a:lnTo>
                    <a:lnTo>
                      <a:pt x="91" y="48"/>
                    </a:lnTo>
                    <a:lnTo>
                      <a:pt x="104" y="56"/>
                    </a:lnTo>
                    <a:lnTo>
                      <a:pt x="116" y="63"/>
                    </a:lnTo>
                    <a:lnTo>
                      <a:pt x="123" y="51"/>
                    </a:lnTo>
                    <a:lnTo>
                      <a:pt x="107" y="44"/>
                    </a:lnTo>
                    <a:lnTo>
                      <a:pt x="93" y="36"/>
                    </a:lnTo>
                    <a:lnTo>
                      <a:pt x="79" y="27"/>
                    </a:lnTo>
                    <a:lnTo>
                      <a:pt x="66" y="18"/>
                    </a:lnTo>
                    <a:lnTo>
                      <a:pt x="52" y="10"/>
                    </a:lnTo>
                    <a:lnTo>
                      <a:pt x="37" y="4"/>
                    </a:lnTo>
                    <a:lnTo>
                      <a:pt x="20" y="0"/>
                    </a:lnTo>
                    <a:lnTo>
                      <a:pt x="0" y="2"/>
                    </a:lnTo>
                    <a:lnTo>
                      <a:pt x="3"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69825" name="Freeform 865"/>
            <p:cNvSpPr>
              <a:spLocks/>
            </p:cNvSpPr>
            <p:nvPr/>
          </p:nvSpPr>
          <p:spPr bwMode="auto">
            <a:xfrm>
              <a:off x="655" y="1895"/>
              <a:ext cx="41" cy="78"/>
            </a:xfrm>
            <a:custGeom>
              <a:avLst/>
              <a:gdLst>
                <a:gd name="T0" fmla="*/ 43 w 83"/>
                <a:gd name="T1" fmla="*/ 6 h 157"/>
                <a:gd name="T2" fmla="*/ 44 w 83"/>
                <a:gd name="T3" fmla="*/ 0 h 157"/>
                <a:gd name="T4" fmla="*/ 33 w 83"/>
                <a:gd name="T5" fmla="*/ 14 h 157"/>
                <a:gd name="T6" fmla="*/ 22 w 83"/>
                <a:gd name="T7" fmla="*/ 32 h 157"/>
                <a:gd name="T8" fmla="*/ 14 w 83"/>
                <a:gd name="T9" fmla="*/ 52 h 157"/>
                <a:gd name="T10" fmla="*/ 7 w 83"/>
                <a:gd name="T11" fmla="*/ 73 h 157"/>
                <a:gd name="T12" fmla="*/ 3 w 83"/>
                <a:gd name="T13" fmla="*/ 95 h 157"/>
                <a:gd name="T14" fmla="*/ 0 w 83"/>
                <a:gd name="T15" fmla="*/ 117 h 157"/>
                <a:gd name="T16" fmla="*/ 3 w 83"/>
                <a:gd name="T17" fmla="*/ 135 h 157"/>
                <a:gd name="T18" fmla="*/ 7 w 83"/>
                <a:gd name="T19" fmla="*/ 152 h 157"/>
                <a:gd name="T20" fmla="*/ 15 w 83"/>
                <a:gd name="T21" fmla="*/ 156 h 157"/>
                <a:gd name="T22" fmla="*/ 25 w 83"/>
                <a:gd name="T23" fmla="*/ 157 h 157"/>
                <a:gd name="T24" fmla="*/ 35 w 83"/>
                <a:gd name="T25" fmla="*/ 157 h 157"/>
                <a:gd name="T26" fmla="*/ 45 w 83"/>
                <a:gd name="T27" fmla="*/ 156 h 157"/>
                <a:gd name="T28" fmla="*/ 57 w 83"/>
                <a:gd name="T29" fmla="*/ 153 h 157"/>
                <a:gd name="T30" fmla="*/ 67 w 83"/>
                <a:gd name="T31" fmla="*/ 151 h 157"/>
                <a:gd name="T32" fmla="*/ 76 w 83"/>
                <a:gd name="T33" fmla="*/ 148 h 157"/>
                <a:gd name="T34" fmla="*/ 83 w 83"/>
                <a:gd name="T35" fmla="*/ 144 h 157"/>
                <a:gd name="T36" fmla="*/ 80 w 83"/>
                <a:gd name="T37" fmla="*/ 132 h 157"/>
                <a:gd name="T38" fmla="*/ 74 w 83"/>
                <a:gd name="T39" fmla="*/ 134 h 157"/>
                <a:gd name="T40" fmla="*/ 66 w 83"/>
                <a:gd name="T41" fmla="*/ 137 h 157"/>
                <a:gd name="T42" fmla="*/ 57 w 83"/>
                <a:gd name="T43" fmla="*/ 140 h 157"/>
                <a:gd name="T44" fmla="*/ 48 w 83"/>
                <a:gd name="T45" fmla="*/ 142 h 157"/>
                <a:gd name="T46" fmla="*/ 38 w 83"/>
                <a:gd name="T47" fmla="*/ 144 h 157"/>
                <a:gd name="T48" fmla="*/ 30 w 83"/>
                <a:gd name="T49" fmla="*/ 144 h 157"/>
                <a:gd name="T50" fmla="*/ 22 w 83"/>
                <a:gd name="T51" fmla="*/ 143 h 157"/>
                <a:gd name="T52" fmla="*/ 15 w 83"/>
                <a:gd name="T53" fmla="*/ 141 h 157"/>
                <a:gd name="T54" fmla="*/ 10 w 83"/>
                <a:gd name="T55" fmla="*/ 122 h 157"/>
                <a:gd name="T56" fmla="*/ 11 w 83"/>
                <a:gd name="T57" fmla="*/ 105 h 157"/>
                <a:gd name="T58" fmla="*/ 17 w 83"/>
                <a:gd name="T59" fmla="*/ 87 h 157"/>
                <a:gd name="T60" fmla="*/ 26 w 83"/>
                <a:gd name="T61" fmla="*/ 69 h 157"/>
                <a:gd name="T62" fmla="*/ 35 w 83"/>
                <a:gd name="T63" fmla="*/ 51 h 157"/>
                <a:gd name="T64" fmla="*/ 44 w 83"/>
                <a:gd name="T65" fmla="*/ 35 h 157"/>
                <a:gd name="T66" fmla="*/ 52 w 83"/>
                <a:gd name="T67" fmla="*/ 18 h 157"/>
                <a:gd name="T68" fmla="*/ 56 w 83"/>
                <a:gd name="T69" fmla="*/ 1 h 157"/>
                <a:gd name="T70" fmla="*/ 55 w 83"/>
                <a:gd name="T71" fmla="*/ 7 h 157"/>
                <a:gd name="T72" fmla="*/ 56 w 83"/>
                <a:gd name="T73" fmla="*/ 6 h 157"/>
                <a:gd name="T74" fmla="*/ 57 w 83"/>
                <a:gd name="T75" fmla="*/ 4 h 157"/>
                <a:gd name="T76" fmla="*/ 57 w 83"/>
                <a:gd name="T77" fmla="*/ 3 h 157"/>
                <a:gd name="T78" fmla="*/ 56 w 83"/>
                <a:gd name="T79" fmla="*/ 1 h 157"/>
                <a:gd name="T80" fmla="*/ 43 w 83"/>
                <a:gd name="T81" fmla="*/ 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 h="157">
                  <a:moveTo>
                    <a:pt x="43" y="6"/>
                  </a:moveTo>
                  <a:lnTo>
                    <a:pt x="44" y="0"/>
                  </a:lnTo>
                  <a:lnTo>
                    <a:pt x="33" y="14"/>
                  </a:lnTo>
                  <a:lnTo>
                    <a:pt x="22" y="32"/>
                  </a:lnTo>
                  <a:lnTo>
                    <a:pt x="14" y="52"/>
                  </a:lnTo>
                  <a:lnTo>
                    <a:pt x="7" y="73"/>
                  </a:lnTo>
                  <a:lnTo>
                    <a:pt x="3" y="95"/>
                  </a:lnTo>
                  <a:lnTo>
                    <a:pt x="0" y="117"/>
                  </a:lnTo>
                  <a:lnTo>
                    <a:pt x="3" y="135"/>
                  </a:lnTo>
                  <a:lnTo>
                    <a:pt x="7" y="152"/>
                  </a:lnTo>
                  <a:lnTo>
                    <a:pt x="15" y="156"/>
                  </a:lnTo>
                  <a:lnTo>
                    <a:pt x="25" y="157"/>
                  </a:lnTo>
                  <a:lnTo>
                    <a:pt x="35" y="157"/>
                  </a:lnTo>
                  <a:lnTo>
                    <a:pt x="45" y="156"/>
                  </a:lnTo>
                  <a:lnTo>
                    <a:pt x="57" y="153"/>
                  </a:lnTo>
                  <a:lnTo>
                    <a:pt x="67" y="151"/>
                  </a:lnTo>
                  <a:lnTo>
                    <a:pt x="76" y="148"/>
                  </a:lnTo>
                  <a:lnTo>
                    <a:pt x="83" y="144"/>
                  </a:lnTo>
                  <a:lnTo>
                    <a:pt x="80" y="132"/>
                  </a:lnTo>
                  <a:lnTo>
                    <a:pt x="74" y="134"/>
                  </a:lnTo>
                  <a:lnTo>
                    <a:pt x="66" y="137"/>
                  </a:lnTo>
                  <a:lnTo>
                    <a:pt x="57" y="140"/>
                  </a:lnTo>
                  <a:lnTo>
                    <a:pt x="48" y="142"/>
                  </a:lnTo>
                  <a:lnTo>
                    <a:pt x="38" y="144"/>
                  </a:lnTo>
                  <a:lnTo>
                    <a:pt x="30" y="144"/>
                  </a:lnTo>
                  <a:lnTo>
                    <a:pt x="22" y="143"/>
                  </a:lnTo>
                  <a:lnTo>
                    <a:pt x="15" y="141"/>
                  </a:lnTo>
                  <a:lnTo>
                    <a:pt x="10" y="122"/>
                  </a:lnTo>
                  <a:lnTo>
                    <a:pt x="11" y="105"/>
                  </a:lnTo>
                  <a:lnTo>
                    <a:pt x="17" y="87"/>
                  </a:lnTo>
                  <a:lnTo>
                    <a:pt x="26" y="69"/>
                  </a:lnTo>
                  <a:lnTo>
                    <a:pt x="35" y="51"/>
                  </a:lnTo>
                  <a:lnTo>
                    <a:pt x="44" y="35"/>
                  </a:lnTo>
                  <a:lnTo>
                    <a:pt x="52" y="18"/>
                  </a:lnTo>
                  <a:lnTo>
                    <a:pt x="56" y="1"/>
                  </a:lnTo>
                  <a:lnTo>
                    <a:pt x="55" y="7"/>
                  </a:lnTo>
                  <a:lnTo>
                    <a:pt x="56" y="6"/>
                  </a:lnTo>
                  <a:lnTo>
                    <a:pt x="57" y="4"/>
                  </a:lnTo>
                  <a:lnTo>
                    <a:pt x="57" y="3"/>
                  </a:lnTo>
                  <a:lnTo>
                    <a:pt x="56" y="1"/>
                  </a:lnTo>
                  <a:lnTo>
                    <a:pt x="4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26" name="Freeform 866"/>
            <p:cNvSpPr>
              <a:spLocks/>
            </p:cNvSpPr>
            <p:nvPr/>
          </p:nvSpPr>
          <p:spPr bwMode="auto">
            <a:xfrm>
              <a:off x="669" y="1876"/>
              <a:ext cx="13" cy="22"/>
            </a:xfrm>
            <a:custGeom>
              <a:avLst/>
              <a:gdLst>
                <a:gd name="T0" fmla="*/ 15 w 28"/>
                <a:gd name="T1" fmla="*/ 7 h 44"/>
                <a:gd name="T2" fmla="*/ 6 w 28"/>
                <a:gd name="T3" fmla="*/ 16 h 44"/>
                <a:gd name="T4" fmla="*/ 15 w 28"/>
                <a:gd name="T5" fmla="*/ 44 h 44"/>
                <a:gd name="T6" fmla="*/ 28 w 28"/>
                <a:gd name="T7" fmla="*/ 39 h 44"/>
                <a:gd name="T8" fmla="*/ 19 w 28"/>
                <a:gd name="T9" fmla="*/ 12 h 44"/>
                <a:gd name="T10" fmla="*/ 10 w 28"/>
                <a:gd name="T11" fmla="*/ 20 h 44"/>
                <a:gd name="T12" fmla="*/ 15 w 28"/>
                <a:gd name="T13" fmla="*/ 7 h 44"/>
                <a:gd name="T14" fmla="*/ 0 w 28"/>
                <a:gd name="T15" fmla="*/ 0 h 44"/>
                <a:gd name="T16" fmla="*/ 6 w 28"/>
                <a:gd name="T17" fmla="*/ 16 h 44"/>
                <a:gd name="T18" fmla="*/ 15 w 28"/>
                <a:gd name="T19" fmla="*/ 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4">
                  <a:moveTo>
                    <a:pt x="15" y="7"/>
                  </a:moveTo>
                  <a:lnTo>
                    <a:pt x="6" y="16"/>
                  </a:lnTo>
                  <a:lnTo>
                    <a:pt x="15" y="44"/>
                  </a:lnTo>
                  <a:lnTo>
                    <a:pt x="28" y="39"/>
                  </a:lnTo>
                  <a:lnTo>
                    <a:pt x="19" y="12"/>
                  </a:lnTo>
                  <a:lnTo>
                    <a:pt x="10" y="20"/>
                  </a:lnTo>
                  <a:lnTo>
                    <a:pt x="15" y="7"/>
                  </a:lnTo>
                  <a:lnTo>
                    <a:pt x="0" y="0"/>
                  </a:lnTo>
                  <a:lnTo>
                    <a:pt x="6" y="16"/>
                  </a:lnTo>
                  <a:lnTo>
                    <a:pt x="1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27" name="Freeform 867"/>
            <p:cNvSpPr>
              <a:spLocks/>
            </p:cNvSpPr>
            <p:nvPr/>
          </p:nvSpPr>
          <p:spPr bwMode="auto">
            <a:xfrm>
              <a:off x="674" y="1870"/>
              <a:ext cx="19" cy="18"/>
            </a:xfrm>
            <a:custGeom>
              <a:avLst/>
              <a:gdLst>
                <a:gd name="T0" fmla="*/ 25 w 40"/>
                <a:gd name="T1" fmla="*/ 2 h 36"/>
                <a:gd name="T2" fmla="*/ 25 w 40"/>
                <a:gd name="T3" fmla="*/ 6 h 36"/>
                <a:gd name="T4" fmla="*/ 25 w 40"/>
                <a:gd name="T5" fmla="*/ 11 h 36"/>
                <a:gd name="T6" fmla="*/ 25 w 40"/>
                <a:gd name="T7" fmla="*/ 17 h 36"/>
                <a:gd name="T8" fmla="*/ 25 w 40"/>
                <a:gd name="T9" fmla="*/ 21 h 36"/>
                <a:gd name="T10" fmla="*/ 21 w 40"/>
                <a:gd name="T11" fmla="*/ 24 h 36"/>
                <a:gd name="T12" fmla="*/ 15 w 40"/>
                <a:gd name="T13" fmla="*/ 23 h 36"/>
                <a:gd name="T14" fmla="*/ 9 w 40"/>
                <a:gd name="T15" fmla="*/ 20 h 36"/>
                <a:gd name="T16" fmla="*/ 5 w 40"/>
                <a:gd name="T17" fmla="*/ 19 h 36"/>
                <a:gd name="T18" fmla="*/ 0 w 40"/>
                <a:gd name="T19" fmla="*/ 32 h 36"/>
                <a:gd name="T20" fmla="*/ 7 w 40"/>
                <a:gd name="T21" fmla="*/ 34 h 36"/>
                <a:gd name="T22" fmla="*/ 12 w 40"/>
                <a:gd name="T23" fmla="*/ 35 h 36"/>
                <a:gd name="T24" fmla="*/ 17 w 40"/>
                <a:gd name="T25" fmla="*/ 36 h 36"/>
                <a:gd name="T26" fmla="*/ 24 w 40"/>
                <a:gd name="T27" fmla="*/ 36 h 36"/>
                <a:gd name="T28" fmla="*/ 38 w 40"/>
                <a:gd name="T29" fmla="*/ 26 h 36"/>
                <a:gd name="T30" fmla="*/ 40 w 40"/>
                <a:gd name="T31" fmla="*/ 20 h 36"/>
                <a:gd name="T32" fmla="*/ 40 w 40"/>
                <a:gd name="T33" fmla="*/ 12 h 36"/>
                <a:gd name="T34" fmla="*/ 38 w 40"/>
                <a:gd name="T35" fmla="*/ 5 h 36"/>
                <a:gd name="T36" fmla="*/ 37 w 40"/>
                <a:gd name="T37" fmla="*/ 0 h 36"/>
                <a:gd name="T38" fmla="*/ 25 w 40"/>
                <a:gd name="T39"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36">
                  <a:moveTo>
                    <a:pt x="25" y="2"/>
                  </a:moveTo>
                  <a:lnTo>
                    <a:pt x="25" y="6"/>
                  </a:lnTo>
                  <a:lnTo>
                    <a:pt x="25" y="11"/>
                  </a:lnTo>
                  <a:lnTo>
                    <a:pt x="25" y="17"/>
                  </a:lnTo>
                  <a:lnTo>
                    <a:pt x="25" y="21"/>
                  </a:lnTo>
                  <a:lnTo>
                    <a:pt x="21" y="24"/>
                  </a:lnTo>
                  <a:lnTo>
                    <a:pt x="15" y="23"/>
                  </a:lnTo>
                  <a:lnTo>
                    <a:pt x="9" y="20"/>
                  </a:lnTo>
                  <a:lnTo>
                    <a:pt x="5" y="19"/>
                  </a:lnTo>
                  <a:lnTo>
                    <a:pt x="0" y="32"/>
                  </a:lnTo>
                  <a:lnTo>
                    <a:pt x="7" y="34"/>
                  </a:lnTo>
                  <a:lnTo>
                    <a:pt x="12" y="35"/>
                  </a:lnTo>
                  <a:lnTo>
                    <a:pt x="17" y="36"/>
                  </a:lnTo>
                  <a:lnTo>
                    <a:pt x="24" y="36"/>
                  </a:lnTo>
                  <a:lnTo>
                    <a:pt x="38" y="26"/>
                  </a:lnTo>
                  <a:lnTo>
                    <a:pt x="40" y="20"/>
                  </a:lnTo>
                  <a:lnTo>
                    <a:pt x="40" y="12"/>
                  </a:lnTo>
                  <a:lnTo>
                    <a:pt x="38" y="5"/>
                  </a:lnTo>
                  <a:lnTo>
                    <a:pt x="37" y="0"/>
                  </a:lnTo>
                  <a:lnTo>
                    <a:pt x="2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28" name="Freeform 868"/>
            <p:cNvSpPr>
              <a:spLocks/>
            </p:cNvSpPr>
            <p:nvPr/>
          </p:nvSpPr>
          <p:spPr bwMode="auto">
            <a:xfrm>
              <a:off x="685" y="1847"/>
              <a:ext cx="28" cy="24"/>
            </a:xfrm>
            <a:custGeom>
              <a:avLst/>
              <a:gdLst>
                <a:gd name="T0" fmla="*/ 21 w 58"/>
                <a:gd name="T1" fmla="*/ 13 h 49"/>
                <a:gd name="T2" fmla="*/ 25 w 58"/>
                <a:gd name="T3" fmla="*/ 0 h 49"/>
                <a:gd name="T4" fmla="*/ 20 w 58"/>
                <a:gd name="T5" fmla="*/ 0 h 49"/>
                <a:gd name="T6" fmla="*/ 15 w 58"/>
                <a:gd name="T7" fmla="*/ 2 h 49"/>
                <a:gd name="T8" fmla="*/ 10 w 58"/>
                <a:gd name="T9" fmla="*/ 4 h 49"/>
                <a:gd name="T10" fmla="*/ 6 w 58"/>
                <a:gd name="T11" fmla="*/ 6 h 49"/>
                <a:gd name="T12" fmla="*/ 2 w 58"/>
                <a:gd name="T13" fmla="*/ 19 h 49"/>
                <a:gd name="T14" fmla="*/ 0 w 58"/>
                <a:gd name="T15" fmla="*/ 28 h 49"/>
                <a:gd name="T16" fmla="*/ 2 w 58"/>
                <a:gd name="T17" fmla="*/ 36 h 49"/>
                <a:gd name="T18" fmla="*/ 3 w 58"/>
                <a:gd name="T19" fmla="*/ 49 h 49"/>
                <a:gd name="T20" fmla="*/ 15 w 58"/>
                <a:gd name="T21" fmla="*/ 47 h 49"/>
                <a:gd name="T22" fmla="*/ 13 w 58"/>
                <a:gd name="T23" fmla="*/ 24 h 49"/>
                <a:gd name="T24" fmla="*/ 18 w 58"/>
                <a:gd name="T25" fmla="*/ 15 h 49"/>
                <a:gd name="T26" fmla="*/ 25 w 58"/>
                <a:gd name="T27" fmla="*/ 13 h 49"/>
                <a:gd name="T28" fmla="*/ 28 w 58"/>
                <a:gd name="T29" fmla="*/ 0 h 49"/>
                <a:gd name="T30" fmla="*/ 25 w 58"/>
                <a:gd name="T31" fmla="*/ 13 h 49"/>
                <a:gd name="T32" fmla="*/ 58 w 58"/>
                <a:gd name="T33" fmla="*/ 18 h 49"/>
                <a:gd name="T34" fmla="*/ 28 w 58"/>
                <a:gd name="T35" fmla="*/ 0 h 49"/>
                <a:gd name="T36" fmla="*/ 21 w 58"/>
                <a:gd name="T37"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49">
                  <a:moveTo>
                    <a:pt x="21" y="13"/>
                  </a:moveTo>
                  <a:lnTo>
                    <a:pt x="25" y="0"/>
                  </a:lnTo>
                  <a:lnTo>
                    <a:pt x="20" y="0"/>
                  </a:lnTo>
                  <a:lnTo>
                    <a:pt x="15" y="2"/>
                  </a:lnTo>
                  <a:lnTo>
                    <a:pt x="10" y="4"/>
                  </a:lnTo>
                  <a:lnTo>
                    <a:pt x="6" y="6"/>
                  </a:lnTo>
                  <a:lnTo>
                    <a:pt x="2" y="19"/>
                  </a:lnTo>
                  <a:lnTo>
                    <a:pt x="0" y="28"/>
                  </a:lnTo>
                  <a:lnTo>
                    <a:pt x="2" y="36"/>
                  </a:lnTo>
                  <a:lnTo>
                    <a:pt x="3" y="49"/>
                  </a:lnTo>
                  <a:lnTo>
                    <a:pt x="15" y="47"/>
                  </a:lnTo>
                  <a:lnTo>
                    <a:pt x="13" y="24"/>
                  </a:lnTo>
                  <a:lnTo>
                    <a:pt x="18" y="15"/>
                  </a:lnTo>
                  <a:lnTo>
                    <a:pt x="25" y="13"/>
                  </a:lnTo>
                  <a:lnTo>
                    <a:pt x="28" y="0"/>
                  </a:lnTo>
                  <a:lnTo>
                    <a:pt x="25" y="13"/>
                  </a:lnTo>
                  <a:lnTo>
                    <a:pt x="58" y="18"/>
                  </a:lnTo>
                  <a:lnTo>
                    <a:pt x="28" y="0"/>
                  </a:lnTo>
                  <a:lnTo>
                    <a:pt x="21"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29" name="Freeform 869"/>
            <p:cNvSpPr>
              <a:spLocks/>
            </p:cNvSpPr>
            <p:nvPr/>
          </p:nvSpPr>
          <p:spPr bwMode="auto">
            <a:xfrm>
              <a:off x="678" y="1839"/>
              <a:ext cx="21" cy="14"/>
            </a:xfrm>
            <a:custGeom>
              <a:avLst/>
              <a:gdLst>
                <a:gd name="T0" fmla="*/ 2 w 40"/>
                <a:gd name="T1" fmla="*/ 4 h 29"/>
                <a:gd name="T2" fmla="*/ 5 w 40"/>
                <a:gd name="T3" fmla="*/ 13 h 29"/>
                <a:gd name="T4" fmla="*/ 33 w 40"/>
                <a:gd name="T5" fmla="*/ 29 h 29"/>
                <a:gd name="T6" fmla="*/ 40 w 40"/>
                <a:gd name="T7" fmla="*/ 16 h 29"/>
                <a:gd name="T8" fmla="*/ 12 w 40"/>
                <a:gd name="T9" fmla="*/ 0 h 29"/>
                <a:gd name="T10" fmla="*/ 15 w 40"/>
                <a:gd name="T11" fmla="*/ 8 h 29"/>
                <a:gd name="T12" fmla="*/ 2 w 40"/>
                <a:gd name="T13" fmla="*/ 4 h 29"/>
                <a:gd name="T14" fmla="*/ 0 w 40"/>
                <a:gd name="T15" fmla="*/ 10 h 29"/>
                <a:gd name="T16" fmla="*/ 5 w 40"/>
                <a:gd name="T17" fmla="*/ 13 h 29"/>
                <a:gd name="T18" fmla="*/ 2 w 40"/>
                <a:gd name="T19"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29">
                  <a:moveTo>
                    <a:pt x="2" y="4"/>
                  </a:moveTo>
                  <a:lnTo>
                    <a:pt x="5" y="13"/>
                  </a:lnTo>
                  <a:lnTo>
                    <a:pt x="33" y="29"/>
                  </a:lnTo>
                  <a:lnTo>
                    <a:pt x="40" y="16"/>
                  </a:lnTo>
                  <a:lnTo>
                    <a:pt x="12" y="0"/>
                  </a:lnTo>
                  <a:lnTo>
                    <a:pt x="15" y="8"/>
                  </a:lnTo>
                  <a:lnTo>
                    <a:pt x="2" y="4"/>
                  </a:lnTo>
                  <a:lnTo>
                    <a:pt x="0" y="10"/>
                  </a:lnTo>
                  <a:lnTo>
                    <a:pt x="5" y="13"/>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30" name="Freeform 870"/>
            <p:cNvSpPr>
              <a:spLocks/>
            </p:cNvSpPr>
            <p:nvPr/>
          </p:nvSpPr>
          <p:spPr bwMode="auto">
            <a:xfrm>
              <a:off x="679" y="1772"/>
              <a:ext cx="32" cy="71"/>
            </a:xfrm>
            <a:custGeom>
              <a:avLst/>
              <a:gdLst>
                <a:gd name="T0" fmla="*/ 59 w 62"/>
                <a:gd name="T1" fmla="*/ 3 h 141"/>
                <a:gd name="T2" fmla="*/ 48 w 62"/>
                <a:gd name="T3" fmla="*/ 8 h 141"/>
                <a:gd name="T4" fmla="*/ 0 w 62"/>
                <a:gd name="T5" fmla="*/ 137 h 141"/>
                <a:gd name="T6" fmla="*/ 13 w 62"/>
                <a:gd name="T7" fmla="*/ 141 h 141"/>
                <a:gd name="T8" fmla="*/ 62 w 62"/>
                <a:gd name="T9" fmla="*/ 11 h 141"/>
                <a:gd name="T10" fmla="*/ 52 w 62"/>
                <a:gd name="T11" fmla="*/ 16 h 141"/>
                <a:gd name="T12" fmla="*/ 59 w 62"/>
                <a:gd name="T13" fmla="*/ 3 h 141"/>
                <a:gd name="T14" fmla="*/ 52 w 62"/>
                <a:gd name="T15" fmla="*/ 0 h 141"/>
                <a:gd name="T16" fmla="*/ 48 w 62"/>
                <a:gd name="T17" fmla="*/ 8 h 141"/>
                <a:gd name="T18" fmla="*/ 59 w 62"/>
                <a:gd name="T19" fmla="*/ 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41">
                  <a:moveTo>
                    <a:pt x="59" y="3"/>
                  </a:moveTo>
                  <a:lnTo>
                    <a:pt x="48" y="8"/>
                  </a:lnTo>
                  <a:lnTo>
                    <a:pt x="0" y="137"/>
                  </a:lnTo>
                  <a:lnTo>
                    <a:pt x="13" y="141"/>
                  </a:lnTo>
                  <a:lnTo>
                    <a:pt x="62" y="11"/>
                  </a:lnTo>
                  <a:lnTo>
                    <a:pt x="52" y="16"/>
                  </a:lnTo>
                  <a:lnTo>
                    <a:pt x="59" y="3"/>
                  </a:lnTo>
                  <a:lnTo>
                    <a:pt x="52" y="0"/>
                  </a:lnTo>
                  <a:lnTo>
                    <a:pt x="48" y="8"/>
                  </a:lnTo>
                  <a:lnTo>
                    <a:pt x="5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31" name="Freeform 871"/>
            <p:cNvSpPr>
              <a:spLocks/>
            </p:cNvSpPr>
            <p:nvPr/>
          </p:nvSpPr>
          <p:spPr bwMode="auto">
            <a:xfrm>
              <a:off x="705" y="1774"/>
              <a:ext cx="20" cy="15"/>
            </a:xfrm>
            <a:custGeom>
              <a:avLst/>
              <a:gdLst>
                <a:gd name="T0" fmla="*/ 36 w 39"/>
                <a:gd name="T1" fmla="*/ 16 h 30"/>
                <a:gd name="T2" fmla="*/ 39 w 39"/>
                <a:gd name="T3" fmla="*/ 16 h 30"/>
                <a:gd name="T4" fmla="*/ 7 w 39"/>
                <a:gd name="T5" fmla="*/ 0 h 30"/>
                <a:gd name="T6" fmla="*/ 0 w 39"/>
                <a:gd name="T7" fmla="*/ 13 h 30"/>
                <a:gd name="T8" fmla="*/ 32 w 39"/>
                <a:gd name="T9" fmla="*/ 29 h 30"/>
                <a:gd name="T10" fmla="*/ 36 w 39"/>
                <a:gd name="T11" fmla="*/ 29 h 30"/>
                <a:gd name="T12" fmla="*/ 32 w 39"/>
                <a:gd name="T13" fmla="*/ 29 h 30"/>
                <a:gd name="T14" fmla="*/ 34 w 39"/>
                <a:gd name="T15" fmla="*/ 30 h 30"/>
                <a:gd name="T16" fmla="*/ 36 w 39"/>
                <a:gd name="T17" fmla="*/ 29 h 30"/>
                <a:gd name="T18" fmla="*/ 36 w 39"/>
                <a:gd name="T19"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0">
                  <a:moveTo>
                    <a:pt x="36" y="16"/>
                  </a:moveTo>
                  <a:lnTo>
                    <a:pt x="39" y="16"/>
                  </a:lnTo>
                  <a:lnTo>
                    <a:pt x="7" y="0"/>
                  </a:lnTo>
                  <a:lnTo>
                    <a:pt x="0" y="13"/>
                  </a:lnTo>
                  <a:lnTo>
                    <a:pt x="32" y="29"/>
                  </a:lnTo>
                  <a:lnTo>
                    <a:pt x="36" y="29"/>
                  </a:lnTo>
                  <a:lnTo>
                    <a:pt x="32" y="29"/>
                  </a:lnTo>
                  <a:lnTo>
                    <a:pt x="34" y="30"/>
                  </a:lnTo>
                  <a:lnTo>
                    <a:pt x="36" y="29"/>
                  </a:lnTo>
                  <a:lnTo>
                    <a:pt x="3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32" name="Freeform 872"/>
            <p:cNvSpPr>
              <a:spLocks/>
            </p:cNvSpPr>
            <p:nvPr/>
          </p:nvSpPr>
          <p:spPr bwMode="auto">
            <a:xfrm>
              <a:off x="723" y="1777"/>
              <a:ext cx="37" cy="11"/>
            </a:xfrm>
            <a:custGeom>
              <a:avLst/>
              <a:gdLst>
                <a:gd name="T0" fmla="*/ 72 w 72"/>
                <a:gd name="T1" fmla="*/ 4 h 22"/>
                <a:gd name="T2" fmla="*/ 66 w 72"/>
                <a:gd name="T3" fmla="*/ 1 h 22"/>
                <a:gd name="T4" fmla="*/ 0 w 72"/>
                <a:gd name="T5" fmla="*/ 9 h 22"/>
                <a:gd name="T6" fmla="*/ 0 w 72"/>
                <a:gd name="T7" fmla="*/ 22 h 22"/>
                <a:gd name="T8" fmla="*/ 66 w 72"/>
                <a:gd name="T9" fmla="*/ 14 h 22"/>
                <a:gd name="T10" fmla="*/ 59 w 72"/>
                <a:gd name="T11" fmla="*/ 11 h 22"/>
                <a:gd name="T12" fmla="*/ 72 w 72"/>
                <a:gd name="T13" fmla="*/ 4 h 22"/>
                <a:gd name="T14" fmla="*/ 70 w 72"/>
                <a:gd name="T15" fmla="*/ 0 h 22"/>
                <a:gd name="T16" fmla="*/ 66 w 72"/>
                <a:gd name="T17" fmla="*/ 1 h 22"/>
                <a:gd name="T18" fmla="*/ 72 w 72"/>
                <a:gd name="T19"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22">
                  <a:moveTo>
                    <a:pt x="72" y="4"/>
                  </a:moveTo>
                  <a:lnTo>
                    <a:pt x="66" y="1"/>
                  </a:lnTo>
                  <a:lnTo>
                    <a:pt x="0" y="9"/>
                  </a:lnTo>
                  <a:lnTo>
                    <a:pt x="0" y="22"/>
                  </a:lnTo>
                  <a:lnTo>
                    <a:pt x="66" y="14"/>
                  </a:lnTo>
                  <a:lnTo>
                    <a:pt x="59" y="11"/>
                  </a:lnTo>
                  <a:lnTo>
                    <a:pt x="72" y="4"/>
                  </a:lnTo>
                  <a:lnTo>
                    <a:pt x="70" y="0"/>
                  </a:lnTo>
                  <a:lnTo>
                    <a:pt x="66" y="1"/>
                  </a:lnTo>
                  <a:lnTo>
                    <a:pt x="7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33" name="Rectangle 873"/>
            <p:cNvSpPr>
              <a:spLocks noChangeArrowheads="1"/>
            </p:cNvSpPr>
            <p:nvPr/>
          </p:nvSpPr>
          <p:spPr bwMode="auto">
            <a:xfrm>
              <a:off x="1052" y="1910"/>
              <a:ext cx="212" cy="111"/>
            </a:xfrm>
            <a:prstGeom prst="rect">
              <a:avLst/>
            </a:prstGeom>
            <a:solidFill>
              <a:srgbClr val="FFFF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834" name="Freeform 874"/>
            <p:cNvSpPr>
              <a:spLocks/>
            </p:cNvSpPr>
            <p:nvPr/>
          </p:nvSpPr>
          <p:spPr bwMode="auto">
            <a:xfrm>
              <a:off x="1052" y="1906"/>
              <a:ext cx="216" cy="8"/>
            </a:xfrm>
            <a:custGeom>
              <a:avLst/>
              <a:gdLst>
                <a:gd name="T0" fmla="*/ 432 w 432"/>
                <a:gd name="T1" fmla="*/ 8 h 15"/>
                <a:gd name="T2" fmla="*/ 425 w 432"/>
                <a:gd name="T3" fmla="*/ 0 h 15"/>
                <a:gd name="T4" fmla="*/ 0 w 432"/>
                <a:gd name="T5" fmla="*/ 0 h 15"/>
                <a:gd name="T6" fmla="*/ 0 w 432"/>
                <a:gd name="T7" fmla="*/ 15 h 15"/>
                <a:gd name="T8" fmla="*/ 425 w 432"/>
                <a:gd name="T9" fmla="*/ 15 h 15"/>
                <a:gd name="T10" fmla="*/ 417 w 432"/>
                <a:gd name="T11" fmla="*/ 8 h 15"/>
                <a:gd name="T12" fmla="*/ 432 w 432"/>
                <a:gd name="T13" fmla="*/ 8 h 15"/>
                <a:gd name="T14" fmla="*/ 432 w 432"/>
                <a:gd name="T15" fmla="*/ 0 h 15"/>
                <a:gd name="T16" fmla="*/ 425 w 432"/>
                <a:gd name="T17" fmla="*/ 0 h 15"/>
                <a:gd name="T18" fmla="*/ 432 w 43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2" h="15">
                  <a:moveTo>
                    <a:pt x="432" y="8"/>
                  </a:moveTo>
                  <a:lnTo>
                    <a:pt x="425" y="0"/>
                  </a:lnTo>
                  <a:lnTo>
                    <a:pt x="0" y="0"/>
                  </a:lnTo>
                  <a:lnTo>
                    <a:pt x="0" y="15"/>
                  </a:lnTo>
                  <a:lnTo>
                    <a:pt x="425" y="15"/>
                  </a:lnTo>
                  <a:lnTo>
                    <a:pt x="417" y="8"/>
                  </a:lnTo>
                  <a:lnTo>
                    <a:pt x="432" y="8"/>
                  </a:lnTo>
                  <a:lnTo>
                    <a:pt x="432" y="0"/>
                  </a:lnTo>
                  <a:lnTo>
                    <a:pt x="425" y="0"/>
                  </a:lnTo>
                  <a:lnTo>
                    <a:pt x="43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35" name="Freeform 875"/>
            <p:cNvSpPr>
              <a:spLocks/>
            </p:cNvSpPr>
            <p:nvPr/>
          </p:nvSpPr>
          <p:spPr bwMode="auto">
            <a:xfrm>
              <a:off x="1260" y="1910"/>
              <a:ext cx="8" cy="115"/>
            </a:xfrm>
            <a:custGeom>
              <a:avLst/>
              <a:gdLst>
                <a:gd name="T0" fmla="*/ 8 w 15"/>
                <a:gd name="T1" fmla="*/ 229 h 229"/>
                <a:gd name="T2" fmla="*/ 15 w 15"/>
                <a:gd name="T3" fmla="*/ 221 h 229"/>
                <a:gd name="T4" fmla="*/ 15 w 15"/>
                <a:gd name="T5" fmla="*/ 0 h 229"/>
                <a:gd name="T6" fmla="*/ 0 w 15"/>
                <a:gd name="T7" fmla="*/ 0 h 229"/>
                <a:gd name="T8" fmla="*/ 0 w 15"/>
                <a:gd name="T9" fmla="*/ 221 h 229"/>
                <a:gd name="T10" fmla="*/ 8 w 15"/>
                <a:gd name="T11" fmla="*/ 214 h 229"/>
                <a:gd name="T12" fmla="*/ 8 w 15"/>
                <a:gd name="T13" fmla="*/ 229 h 229"/>
                <a:gd name="T14" fmla="*/ 15 w 15"/>
                <a:gd name="T15" fmla="*/ 229 h 229"/>
                <a:gd name="T16" fmla="*/ 15 w 15"/>
                <a:gd name="T17" fmla="*/ 221 h 229"/>
                <a:gd name="T18" fmla="*/ 8 w 15"/>
                <a:gd name="T19" fmla="*/ 229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9">
                  <a:moveTo>
                    <a:pt x="8" y="229"/>
                  </a:moveTo>
                  <a:lnTo>
                    <a:pt x="15" y="221"/>
                  </a:lnTo>
                  <a:lnTo>
                    <a:pt x="15" y="0"/>
                  </a:lnTo>
                  <a:lnTo>
                    <a:pt x="0" y="0"/>
                  </a:lnTo>
                  <a:lnTo>
                    <a:pt x="0" y="221"/>
                  </a:lnTo>
                  <a:lnTo>
                    <a:pt x="8" y="214"/>
                  </a:lnTo>
                  <a:lnTo>
                    <a:pt x="8" y="229"/>
                  </a:lnTo>
                  <a:lnTo>
                    <a:pt x="15" y="229"/>
                  </a:lnTo>
                  <a:lnTo>
                    <a:pt x="15" y="221"/>
                  </a:lnTo>
                  <a:lnTo>
                    <a:pt x="8" y="2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36" name="Freeform 876"/>
            <p:cNvSpPr>
              <a:spLocks/>
            </p:cNvSpPr>
            <p:nvPr/>
          </p:nvSpPr>
          <p:spPr bwMode="auto">
            <a:xfrm>
              <a:off x="1048" y="2017"/>
              <a:ext cx="216" cy="8"/>
            </a:xfrm>
            <a:custGeom>
              <a:avLst/>
              <a:gdLst>
                <a:gd name="T0" fmla="*/ 0 w 432"/>
                <a:gd name="T1" fmla="*/ 7 h 15"/>
                <a:gd name="T2" fmla="*/ 7 w 432"/>
                <a:gd name="T3" fmla="*/ 15 h 15"/>
                <a:gd name="T4" fmla="*/ 432 w 432"/>
                <a:gd name="T5" fmla="*/ 15 h 15"/>
                <a:gd name="T6" fmla="*/ 432 w 432"/>
                <a:gd name="T7" fmla="*/ 0 h 15"/>
                <a:gd name="T8" fmla="*/ 7 w 432"/>
                <a:gd name="T9" fmla="*/ 0 h 15"/>
                <a:gd name="T10" fmla="*/ 15 w 432"/>
                <a:gd name="T11" fmla="*/ 7 h 15"/>
                <a:gd name="T12" fmla="*/ 0 w 432"/>
                <a:gd name="T13" fmla="*/ 7 h 15"/>
                <a:gd name="T14" fmla="*/ 0 w 432"/>
                <a:gd name="T15" fmla="*/ 15 h 15"/>
                <a:gd name="T16" fmla="*/ 7 w 432"/>
                <a:gd name="T17" fmla="*/ 15 h 15"/>
                <a:gd name="T18" fmla="*/ 0 w 43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2" h="15">
                  <a:moveTo>
                    <a:pt x="0" y="7"/>
                  </a:moveTo>
                  <a:lnTo>
                    <a:pt x="7" y="15"/>
                  </a:lnTo>
                  <a:lnTo>
                    <a:pt x="432" y="15"/>
                  </a:lnTo>
                  <a:lnTo>
                    <a:pt x="432"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37" name="Freeform 877"/>
            <p:cNvSpPr>
              <a:spLocks/>
            </p:cNvSpPr>
            <p:nvPr/>
          </p:nvSpPr>
          <p:spPr bwMode="auto">
            <a:xfrm>
              <a:off x="1048" y="1906"/>
              <a:ext cx="8" cy="115"/>
            </a:xfrm>
            <a:custGeom>
              <a:avLst/>
              <a:gdLst>
                <a:gd name="T0" fmla="*/ 7 w 15"/>
                <a:gd name="T1" fmla="*/ 0 h 229"/>
                <a:gd name="T2" fmla="*/ 0 w 15"/>
                <a:gd name="T3" fmla="*/ 8 h 229"/>
                <a:gd name="T4" fmla="*/ 0 w 15"/>
                <a:gd name="T5" fmla="*/ 229 h 229"/>
                <a:gd name="T6" fmla="*/ 15 w 15"/>
                <a:gd name="T7" fmla="*/ 229 h 229"/>
                <a:gd name="T8" fmla="*/ 15 w 15"/>
                <a:gd name="T9" fmla="*/ 8 h 229"/>
                <a:gd name="T10" fmla="*/ 7 w 15"/>
                <a:gd name="T11" fmla="*/ 15 h 229"/>
                <a:gd name="T12" fmla="*/ 7 w 15"/>
                <a:gd name="T13" fmla="*/ 0 h 229"/>
                <a:gd name="T14" fmla="*/ 0 w 15"/>
                <a:gd name="T15" fmla="*/ 0 h 229"/>
                <a:gd name="T16" fmla="*/ 0 w 15"/>
                <a:gd name="T17" fmla="*/ 8 h 229"/>
                <a:gd name="T18" fmla="*/ 7 w 15"/>
                <a:gd name="T19"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9">
                  <a:moveTo>
                    <a:pt x="7" y="0"/>
                  </a:moveTo>
                  <a:lnTo>
                    <a:pt x="0" y="8"/>
                  </a:lnTo>
                  <a:lnTo>
                    <a:pt x="0" y="229"/>
                  </a:lnTo>
                  <a:lnTo>
                    <a:pt x="15" y="229"/>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38" name="Rectangle 878"/>
            <p:cNvSpPr>
              <a:spLocks noChangeArrowheads="1"/>
            </p:cNvSpPr>
            <p:nvPr/>
          </p:nvSpPr>
          <p:spPr bwMode="auto">
            <a:xfrm>
              <a:off x="1044" y="1933"/>
              <a:ext cx="224" cy="9"/>
            </a:xfrm>
            <a:prstGeom prst="rect">
              <a:avLst/>
            </a:prstGeom>
            <a:solidFill>
              <a:srgbClr val="D1AF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839" name="Freeform 879"/>
            <p:cNvSpPr>
              <a:spLocks/>
            </p:cNvSpPr>
            <p:nvPr/>
          </p:nvSpPr>
          <p:spPr bwMode="auto">
            <a:xfrm>
              <a:off x="1044" y="1929"/>
              <a:ext cx="228" cy="8"/>
            </a:xfrm>
            <a:custGeom>
              <a:avLst/>
              <a:gdLst>
                <a:gd name="T0" fmla="*/ 455 w 455"/>
                <a:gd name="T1" fmla="*/ 7 h 15"/>
                <a:gd name="T2" fmla="*/ 447 w 455"/>
                <a:gd name="T3" fmla="*/ 0 h 15"/>
                <a:gd name="T4" fmla="*/ 0 w 455"/>
                <a:gd name="T5" fmla="*/ 0 h 15"/>
                <a:gd name="T6" fmla="*/ 0 w 455"/>
                <a:gd name="T7" fmla="*/ 15 h 15"/>
                <a:gd name="T8" fmla="*/ 447 w 455"/>
                <a:gd name="T9" fmla="*/ 15 h 15"/>
                <a:gd name="T10" fmla="*/ 440 w 455"/>
                <a:gd name="T11" fmla="*/ 7 h 15"/>
                <a:gd name="T12" fmla="*/ 455 w 455"/>
                <a:gd name="T13" fmla="*/ 7 h 15"/>
                <a:gd name="T14" fmla="*/ 455 w 455"/>
                <a:gd name="T15" fmla="*/ 0 h 15"/>
                <a:gd name="T16" fmla="*/ 447 w 455"/>
                <a:gd name="T17" fmla="*/ 0 h 15"/>
                <a:gd name="T18" fmla="*/ 455 w 45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5" h="15">
                  <a:moveTo>
                    <a:pt x="455" y="7"/>
                  </a:moveTo>
                  <a:lnTo>
                    <a:pt x="447" y="0"/>
                  </a:lnTo>
                  <a:lnTo>
                    <a:pt x="0" y="0"/>
                  </a:lnTo>
                  <a:lnTo>
                    <a:pt x="0" y="15"/>
                  </a:lnTo>
                  <a:lnTo>
                    <a:pt x="447" y="15"/>
                  </a:lnTo>
                  <a:lnTo>
                    <a:pt x="440" y="7"/>
                  </a:lnTo>
                  <a:lnTo>
                    <a:pt x="455" y="7"/>
                  </a:lnTo>
                  <a:lnTo>
                    <a:pt x="455" y="0"/>
                  </a:lnTo>
                  <a:lnTo>
                    <a:pt x="447" y="0"/>
                  </a:lnTo>
                  <a:lnTo>
                    <a:pt x="45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40" name="Freeform 880"/>
            <p:cNvSpPr>
              <a:spLocks/>
            </p:cNvSpPr>
            <p:nvPr/>
          </p:nvSpPr>
          <p:spPr bwMode="auto">
            <a:xfrm>
              <a:off x="1264" y="1933"/>
              <a:ext cx="8" cy="13"/>
            </a:xfrm>
            <a:custGeom>
              <a:avLst/>
              <a:gdLst>
                <a:gd name="T0" fmla="*/ 7 w 15"/>
                <a:gd name="T1" fmla="*/ 27 h 27"/>
                <a:gd name="T2" fmla="*/ 15 w 15"/>
                <a:gd name="T3" fmla="*/ 19 h 27"/>
                <a:gd name="T4" fmla="*/ 15 w 15"/>
                <a:gd name="T5" fmla="*/ 0 h 27"/>
                <a:gd name="T6" fmla="*/ 0 w 15"/>
                <a:gd name="T7" fmla="*/ 0 h 27"/>
                <a:gd name="T8" fmla="*/ 0 w 15"/>
                <a:gd name="T9" fmla="*/ 19 h 27"/>
                <a:gd name="T10" fmla="*/ 7 w 15"/>
                <a:gd name="T11" fmla="*/ 12 h 27"/>
                <a:gd name="T12" fmla="*/ 7 w 15"/>
                <a:gd name="T13" fmla="*/ 27 h 27"/>
                <a:gd name="T14" fmla="*/ 15 w 15"/>
                <a:gd name="T15" fmla="*/ 27 h 27"/>
                <a:gd name="T16" fmla="*/ 15 w 15"/>
                <a:gd name="T17" fmla="*/ 19 h 27"/>
                <a:gd name="T18" fmla="*/ 7 w 15"/>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7">
                  <a:moveTo>
                    <a:pt x="7" y="27"/>
                  </a:moveTo>
                  <a:lnTo>
                    <a:pt x="15" y="19"/>
                  </a:lnTo>
                  <a:lnTo>
                    <a:pt x="15" y="0"/>
                  </a:lnTo>
                  <a:lnTo>
                    <a:pt x="0" y="0"/>
                  </a:lnTo>
                  <a:lnTo>
                    <a:pt x="0" y="19"/>
                  </a:lnTo>
                  <a:lnTo>
                    <a:pt x="7" y="12"/>
                  </a:lnTo>
                  <a:lnTo>
                    <a:pt x="7" y="27"/>
                  </a:lnTo>
                  <a:lnTo>
                    <a:pt x="15" y="27"/>
                  </a:lnTo>
                  <a:lnTo>
                    <a:pt x="15" y="19"/>
                  </a:lnTo>
                  <a:lnTo>
                    <a:pt x="7"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41" name="Freeform 881"/>
            <p:cNvSpPr>
              <a:spLocks/>
            </p:cNvSpPr>
            <p:nvPr/>
          </p:nvSpPr>
          <p:spPr bwMode="auto">
            <a:xfrm>
              <a:off x="1041" y="1938"/>
              <a:ext cx="227" cy="8"/>
            </a:xfrm>
            <a:custGeom>
              <a:avLst/>
              <a:gdLst>
                <a:gd name="T0" fmla="*/ 0 w 454"/>
                <a:gd name="T1" fmla="*/ 7 h 15"/>
                <a:gd name="T2" fmla="*/ 7 w 454"/>
                <a:gd name="T3" fmla="*/ 15 h 15"/>
                <a:gd name="T4" fmla="*/ 454 w 454"/>
                <a:gd name="T5" fmla="*/ 15 h 15"/>
                <a:gd name="T6" fmla="*/ 454 w 454"/>
                <a:gd name="T7" fmla="*/ 0 h 15"/>
                <a:gd name="T8" fmla="*/ 7 w 454"/>
                <a:gd name="T9" fmla="*/ 0 h 15"/>
                <a:gd name="T10" fmla="*/ 15 w 454"/>
                <a:gd name="T11" fmla="*/ 7 h 15"/>
                <a:gd name="T12" fmla="*/ 0 w 454"/>
                <a:gd name="T13" fmla="*/ 7 h 15"/>
                <a:gd name="T14" fmla="*/ 0 w 454"/>
                <a:gd name="T15" fmla="*/ 15 h 15"/>
                <a:gd name="T16" fmla="*/ 7 w 454"/>
                <a:gd name="T17" fmla="*/ 15 h 15"/>
                <a:gd name="T18" fmla="*/ 0 w 454"/>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15">
                  <a:moveTo>
                    <a:pt x="0" y="7"/>
                  </a:moveTo>
                  <a:lnTo>
                    <a:pt x="7" y="15"/>
                  </a:lnTo>
                  <a:lnTo>
                    <a:pt x="454" y="15"/>
                  </a:lnTo>
                  <a:lnTo>
                    <a:pt x="454"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42" name="Freeform 882"/>
            <p:cNvSpPr>
              <a:spLocks/>
            </p:cNvSpPr>
            <p:nvPr/>
          </p:nvSpPr>
          <p:spPr bwMode="auto">
            <a:xfrm>
              <a:off x="1041" y="1929"/>
              <a:ext cx="7" cy="13"/>
            </a:xfrm>
            <a:custGeom>
              <a:avLst/>
              <a:gdLst>
                <a:gd name="T0" fmla="*/ 7 w 15"/>
                <a:gd name="T1" fmla="*/ 0 h 26"/>
                <a:gd name="T2" fmla="*/ 0 w 15"/>
                <a:gd name="T3" fmla="*/ 7 h 26"/>
                <a:gd name="T4" fmla="*/ 0 w 15"/>
                <a:gd name="T5" fmla="*/ 26 h 26"/>
                <a:gd name="T6" fmla="*/ 15 w 15"/>
                <a:gd name="T7" fmla="*/ 26 h 26"/>
                <a:gd name="T8" fmla="*/ 15 w 15"/>
                <a:gd name="T9" fmla="*/ 7 h 26"/>
                <a:gd name="T10" fmla="*/ 7 w 15"/>
                <a:gd name="T11" fmla="*/ 15 h 26"/>
                <a:gd name="T12" fmla="*/ 7 w 15"/>
                <a:gd name="T13" fmla="*/ 0 h 26"/>
                <a:gd name="T14" fmla="*/ 0 w 15"/>
                <a:gd name="T15" fmla="*/ 0 h 26"/>
                <a:gd name="T16" fmla="*/ 0 w 15"/>
                <a:gd name="T17" fmla="*/ 7 h 26"/>
                <a:gd name="T18" fmla="*/ 7 w 15"/>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6">
                  <a:moveTo>
                    <a:pt x="7" y="0"/>
                  </a:moveTo>
                  <a:lnTo>
                    <a:pt x="0" y="7"/>
                  </a:lnTo>
                  <a:lnTo>
                    <a:pt x="0" y="26"/>
                  </a:lnTo>
                  <a:lnTo>
                    <a:pt x="15" y="26"/>
                  </a:lnTo>
                  <a:lnTo>
                    <a:pt x="15" y="7"/>
                  </a:lnTo>
                  <a:lnTo>
                    <a:pt x="7" y="15"/>
                  </a:lnTo>
                  <a:lnTo>
                    <a:pt x="7" y="0"/>
                  </a:lnTo>
                  <a:lnTo>
                    <a:pt x="0" y="0"/>
                  </a:lnTo>
                  <a:lnTo>
                    <a:pt x="0" y="7"/>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43" name="Rectangle 883"/>
            <p:cNvSpPr>
              <a:spLocks noChangeArrowheads="1"/>
            </p:cNvSpPr>
            <p:nvPr/>
          </p:nvSpPr>
          <p:spPr bwMode="auto">
            <a:xfrm>
              <a:off x="1046" y="1958"/>
              <a:ext cx="223" cy="10"/>
            </a:xfrm>
            <a:prstGeom prst="rect">
              <a:avLst/>
            </a:prstGeom>
            <a:solidFill>
              <a:srgbClr val="D1AF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844" name="Freeform 884"/>
            <p:cNvSpPr>
              <a:spLocks/>
            </p:cNvSpPr>
            <p:nvPr/>
          </p:nvSpPr>
          <p:spPr bwMode="auto">
            <a:xfrm>
              <a:off x="1046" y="1955"/>
              <a:ext cx="227" cy="7"/>
            </a:xfrm>
            <a:custGeom>
              <a:avLst/>
              <a:gdLst>
                <a:gd name="T0" fmla="*/ 454 w 454"/>
                <a:gd name="T1" fmla="*/ 7 h 15"/>
                <a:gd name="T2" fmla="*/ 446 w 454"/>
                <a:gd name="T3" fmla="*/ 0 h 15"/>
                <a:gd name="T4" fmla="*/ 0 w 454"/>
                <a:gd name="T5" fmla="*/ 0 h 15"/>
                <a:gd name="T6" fmla="*/ 0 w 454"/>
                <a:gd name="T7" fmla="*/ 15 h 15"/>
                <a:gd name="T8" fmla="*/ 446 w 454"/>
                <a:gd name="T9" fmla="*/ 15 h 15"/>
                <a:gd name="T10" fmla="*/ 439 w 454"/>
                <a:gd name="T11" fmla="*/ 7 h 15"/>
                <a:gd name="T12" fmla="*/ 454 w 454"/>
                <a:gd name="T13" fmla="*/ 7 h 15"/>
                <a:gd name="T14" fmla="*/ 454 w 454"/>
                <a:gd name="T15" fmla="*/ 0 h 15"/>
                <a:gd name="T16" fmla="*/ 446 w 454"/>
                <a:gd name="T17" fmla="*/ 0 h 15"/>
                <a:gd name="T18" fmla="*/ 454 w 454"/>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15">
                  <a:moveTo>
                    <a:pt x="454" y="7"/>
                  </a:moveTo>
                  <a:lnTo>
                    <a:pt x="446" y="0"/>
                  </a:lnTo>
                  <a:lnTo>
                    <a:pt x="0" y="0"/>
                  </a:lnTo>
                  <a:lnTo>
                    <a:pt x="0" y="15"/>
                  </a:lnTo>
                  <a:lnTo>
                    <a:pt x="446" y="15"/>
                  </a:lnTo>
                  <a:lnTo>
                    <a:pt x="439" y="7"/>
                  </a:lnTo>
                  <a:lnTo>
                    <a:pt x="454" y="7"/>
                  </a:lnTo>
                  <a:lnTo>
                    <a:pt x="454" y="0"/>
                  </a:lnTo>
                  <a:lnTo>
                    <a:pt x="446" y="0"/>
                  </a:lnTo>
                  <a:lnTo>
                    <a:pt x="45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45" name="Freeform 885"/>
            <p:cNvSpPr>
              <a:spLocks/>
            </p:cNvSpPr>
            <p:nvPr/>
          </p:nvSpPr>
          <p:spPr bwMode="auto">
            <a:xfrm>
              <a:off x="1266" y="1958"/>
              <a:ext cx="7" cy="14"/>
            </a:xfrm>
            <a:custGeom>
              <a:avLst/>
              <a:gdLst>
                <a:gd name="T0" fmla="*/ 7 w 15"/>
                <a:gd name="T1" fmla="*/ 28 h 28"/>
                <a:gd name="T2" fmla="*/ 15 w 15"/>
                <a:gd name="T3" fmla="*/ 19 h 28"/>
                <a:gd name="T4" fmla="*/ 15 w 15"/>
                <a:gd name="T5" fmla="*/ 0 h 28"/>
                <a:gd name="T6" fmla="*/ 0 w 15"/>
                <a:gd name="T7" fmla="*/ 0 h 28"/>
                <a:gd name="T8" fmla="*/ 0 w 15"/>
                <a:gd name="T9" fmla="*/ 19 h 28"/>
                <a:gd name="T10" fmla="*/ 7 w 15"/>
                <a:gd name="T11" fmla="*/ 13 h 28"/>
                <a:gd name="T12" fmla="*/ 7 w 15"/>
                <a:gd name="T13" fmla="*/ 28 h 28"/>
                <a:gd name="T14" fmla="*/ 15 w 15"/>
                <a:gd name="T15" fmla="*/ 28 h 28"/>
                <a:gd name="T16" fmla="*/ 15 w 15"/>
                <a:gd name="T17" fmla="*/ 19 h 28"/>
                <a:gd name="T18" fmla="*/ 7 w 15"/>
                <a:gd name="T1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8">
                  <a:moveTo>
                    <a:pt x="7" y="28"/>
                  </a:moveTo>
                  <a:lnTo>
                    <a:pt x="15" y="19"/>
                  </a:lnTo>
                  <a:lnTo>
                    <a:pt x="15" y="0"/>
                  </a:lnTo>
                  <a:lnTo>
                    <a:pt x="0" y="0"/>
                  </a:lnTo>
                  <a:lnTo>
                    <a:pt x="0" y="19"/>
                  </a:lnTo>
                  <a:lnTo>
                    <a:pt x="7" y="13"/>
                  </a:lnTo>
                  <a:lnTo>
                    <a:pt x="7" y="28"/>
                  </a:lnTo>
                  <a:lnTo>
                    <a:pt x="15" y="28"/>
                  </a:lnTo>
                  <a:lnTo>
                    <a:pt x="15" y="19"/>
                  </a:lnTo>
                  <a:lnTo>
                    <a:pt x="7"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46" name="Freeform 886"/>
            <p:cNvSpPr>
              <a:spLocks/>
            </p:cNvSpPr>
            <p:nvPr/>
          </p:nvSpPr>
          <p:spPr bwMode="auto">
            <a:xfrm>
              <a:off x="1043" y="1965"/>
              <a:ext cx="226" cy="7"/>
            </a:xfrm>
            <a:custGeom>
              <a:avLst/>
              <a:gdLst>
                <a:gd name="T0" fmla="*/ 0 w 453"/>
                <a:gd name="T1" fmla="*/ 6 h 15"/>
                <a:gd name="T2" fmla="*/ 7 w 453"/>
                <a:gd name="T3" fmla="*/ 15 h 15"/>
                <a:gd name="T4" fmla="*/ 453 w 453"/>
                <a:gd name="T5" fmla="*/ 15 h 15"/>
                <a:gd name="T6" fmla="*/ 453 w 453"/>
                <a:gd name="T7" fmla="*/ 0 h 15"/>
                <a:gd name="T8" fmla="*/ 7 w 453"/>
                <a:gd name="T9" fmla="*/ 0 h 15"/>
                <a:gd name="T10" fmla="*/ 15 w 453"/>
                <a:gd name="T11" fmla="*/ 6 h 15"/>
                <a:gd name="T12" fmla="*/ 0 w 453"/>
                <a:gd name="T13" fmla="*/ 6 h 15"/>
                <a:gd name="T14" fmla="*/ 0 w 453"/>
                <a:gd name="T15" fmla="*/ 15 h 15"/>
                <a:gd name="T16" fmla="*/ 7 w 453"/>
                <a:gd name="T17" fmla="*/ 15 h 15"/>
                <a:gd name="T18" fmla="*/ 0 w 453"/>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3" h="15">
                  <a:moveTo>
                    <a:pt x="0" y="6"/>
                  </a:moveTo>
                  <a:lnTo>
                    <a:pt x="7" y="15"/>
                  </a:lnTo>
                  <a:lnTo>
                    <a:pt x="453" y="15"/>
                  </a:lnTo>
                  <a:lnTo>
                    <a:pt x="453" y="0"/>
                  </a:lnTo>
                  <a:lnTo>
                    <a:pt x="7" y="0"/>
                  </a:lnTo>
                  <a:lnTo>
                    <a:pt x="15" y="6"/>
                  </a:lnTo>
                  <a:lnTo>
                    <a:pt x="0" y="6"/>
                  </a:lnTo>
                  <a:lnTo>
                    <a:pt x="0" y="15"/>
                  </a:lnTo>
                  <a:lnTo>
                    <a:pt x="7" y="15"/>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47" name="Freeform 887"/>
            <p:cNvSpPr>
              <a:spLocks/>
            </p:cNvSpPr>
            <p:nvPr/>
          </p:nvSpPr>
          <p:spPr bwMode="auto">
            <a:xfrm>
              <a:off x="1043" y="1955"/>
              <a:ext cx="7" cy="13"/>
            </a:xfrm>
            <a:custGeom>
              <a:avLst/>
              <a:gdLst>
                <a:gd name="T0" fmla="*/ 7 w 15"/>
                <a:gd name="T1" fmla="*/ 0 h 26"/>
                <a:gd name="T2" fmla="*/ 0 w 15"/>
                <a:gd name="T3" fmla="*/ 7 h 26"/>
                <a:gd name="T4" fmla="*/ 0 w 15"/>
                <a:gd name="T5" fmla="*/ 26 h 26"/>
                <a:gd name="T6" fmla="*/ 15 w 15"/>
                <a:gd name="T7" fmla="*/ 26 h 26"/>
                <a:gd name="T8" fmla="*/ 15 w 15"/>
                <a:gd name="T9" fmla="*/ 7 h 26"/>
                <a:gd name="T10" fmla="*/ 7 w 15"/>
                <a:gd name="T11" fmla="*/ 15 h 26"/>
                <a:gd name="T12" fmla="*/ 7 w 15"/>
                <a:gd name="T13" fmla="*/ 0 h 26"/>
                <a:gd name="T14" fmla="*/ 0 w 15"/>
                <a:gd name="T15" fmla="*/ 0 h 26"/>
                <a:gd name="T16" fmla="*/ 0 w 15"/>
                <a:gd name="T17" fmla="*/ 7 h 26"/>
                <a:gd name="T18" fmla="*/ 7 w 15"/>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6">
                  <a:moveTo>
                    <a:pt x="7" y="0"/>
                  </a:moveTo>
                  <a:lnTo>
                    <a:pt x="0" y="7"/>
                  </a:lnTo>
                  <a:lnTo>
                    <a:pt x="0" y="26"/>
                  </a:lnTo>
                  <a:lnTo>
                    <a:pt x="15" y="26"/>
                  </a:lnTo>
                  <a:lnTo>
                    <a:pt x="15" y="7"/>
                  </a:lnTo>
                  <a:lnTo>
                    <a:pt x="7" y="15"/>
                  </a:lnTo>
                  <a:lnTo>
                    <a:pt x="7" y="0"/>
                  </a:lnTo>
                  <a:lnTo>
                    <a:pt x="0" y="0"/>
                  </a:lnTo>
                  <a:lnTo>
                    <a:pt x="0" y="7"/>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48" name="Rectangle 888"/>
            <p:cNvSpPr>
              <a:spLocks noChangeArrowheads="1"/>
            </p:cNvSpPr>
            <p:nvPr/>
          </p:nvSpPr>
          <p:spPr bwMode="auto">
            <a:xfrm>
              <a:off x="1044" y="1985"/>
              <a:ext cx="224" cy="9"/>
            </a:xfrm>
            <a:prstGeom prst="rect">
              <a:avLst/>
            </a:prstGeom>
            <a:solidFill>
              <a:srgbClr val="D1AF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849" name="Freeform 889"/>
            <p:cNvSpPr>
              <a:spLocks/>
            </p:cNvSpPr>
            <p:nvPr/>
          </p:nvSpPr>
          <p:spPr bwMode="auto">
            <a:xfrm>
              <a:off x="1044" y="1981"/>
              <a:ext cx="228" cy="8"/>
            </a:xfrm>
            <a:custGeom>
              <a:avLst/>
              <a:gdLst>
                <a:gd name="T0" fmla="*/ 455 w 455"/>
                <a:gd name="T1" fmla="*/ 7 h 15"/>
                <a:gd name="T2" fmla="*/ 447 w 455"/>
                <a:gd name="T3" fmla="*/ 0 h 15"/>
                <a:gd name="T4" fmla="*/ 0 w 455"/>
                <a:gd name="T5" fmla="*/ 0 h 15"/>
                <a:gd name="T6" fmla="*/ 0 w 455"/>
                <a:gd name="T7" fmla="*/ 15 h 15"/>
                <a:gd name="T8" fmla="*/ 447 w 455"/>
                <a:gd name="T9" fmla="*/ 15 h 15"/>
                <a:gd name="T10" fmla="*/ 440 w 455"/>
                <a:gd name="T11" fmla="*/ 7 h 15"/>
                <a:gd name="T12" fmla="*/ 455 w 455"/>
                <a:gd name="T13" fmla="*/ 7 h 15"/>
                <a:gd name="T14" fmla="*/ 455 w 455"/>
                <a:gd name="T15" fmla="*/ 0 h 15"/>
                <a:gd name="T16" fmla="*/ 447 w 455"/>
                <a:gd name="T17" fmla="*/ 0 h 15"/>
                <a:gd name="T18" fmla="*/ 455 w 45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5" h="15">
                  <a:moveTo>
                    <a:pt x="455" y="7"/>
                  </a:moveTo>
                  <a:lnTo>
                    <a:pt x="447" y="0"/>
                  </a:lnTo>
                  <a:lnTo>
                    <a:pt x="0" y="0"/>
                  </a:lnTo>
                  <a:lnTo>
                    <a:pt x="0" y="15"/>
                  </a:lnTo>
                  <a:lnTo>
                    <a:pt x="447" y="15"/>
                  </a:lnTo>
                  <a:lnTo>
                    <a:pt x="440" y="7"/>
                  </a:lnTo>
                  <a:lnTo>
                    <a:pt x="455" y="7"/>
                  </a:lnTo>
                  <a:lnTo>
                    <a:pt x="455" y="0"/>
                  </a:lnTo>
                  <a:lnTo>
                    <a:pt x="447" y="0"/>
                  </a:lnTo>
                  <a:lnTo>
                    <a:pt x="45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50" name="Freeform 890"/>
            <p:cNvSpPr>
              <a:spLocks/>
            </p:cNvSpPr>
            <p:nvPr/>
          </p:nvSpPr>
          <p:spPr bwMode="auto">
            <a:xfrm>
              <a:off x="1264" y="1985"/>
              <a:ext cx="8" cy="13"/>
            </a:xfrm>
            <a:custGeom>
              <a:avLst/>
              <a:gdLst>
                <a:gd name="T0" fmla="*/ 7 w 15"/>
                <a:gd name="T1" fmla="*/ 26 h 26"/>
                <a:gd name="T2" fmla="*/ 15 w 15"/>
                <a:gd name="T3" fmla="*/ 18 h 26"/>
                <a:gd name="T4" fmla="*/ 15 w 15"/>
                <a:gd name="T5" fmla="*/ 0 h 26"/>
                <a:gd name="T6" fmla="*/ 0 w 15"/>
                <a:gd name="T7" fmla="*/ 0 h 26"/>
                <a:gd name="T8" fmla="*/ 0 w 15"/>
                <a:gd name="T9" fmla="*/ 18 h 26"/>
                <a:gd name="T10" fmla="*/ 7 w 15"/>
                <a:gd name="T11" fmla="*/ 11 h 26"/>
                <a:gd name="T12" fmla="*/ 7 w 15"/>
                <a:gd name="T13" fmla="*/ 26 h 26"/>
                <a:gd name="T14" fmla="*/ 15 w 15"/>
                <a:gd name="T15" fmla="*/ 26 h 26"/>
                <a:gd name="T16" fmla="*/ 15 w 15"/>
                <a:gd name="T17" fmla="*/ 18 h 26"/>
                <a:gd name="T18" fmla="*/ 7 w 15"/>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6">
                  <a:moveTo>
                    <a:pt x="7" y="26"/>
                  </a:moveTo>
                  <a:lnTo>
                    <a:pt x="15" y="18"/>
                  </a:lnTo>
                  <a:lnTo>
                    <a:pt x="15" y="0"/>
                  </a:lnTo>
                  <a:lnTo>
                    <a:pt x="0" y="0"/>
                  </a:lnTo>
                  <a:lnTo>
                    <a:pt x="0" y="18"/>
                  </a:lnTo>
                  <a:lnTo>
                    <a:pt x="7" y="11"/>
                  </a:lnTo>
                  <a:lnTo>
                    <a:pt x="7" y="26"/>
                  </a:lnTo>
                  <a:lnTo>
                    <a:pt x="15" y="26"/>
                  </a:lnTo>
                  <a:lnTo>
                    <a:pt x="15" y="18"/>
                  </a:lnTo>
                  <a:lnTo>
                    <a:pt x="7"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51" name="Freeform 891"/>
            <p:cNvSpPr>
              <a:spLocks/>
            </p:cNvSpPr>
            <p:nvPr/>
          </p:nvSpPr>
          <p:spPr bwMode="auto">
            <a:xfrm>
              <a:off x="1041" y="1991"/>
              <a:ext cx="227" cy="7"/>
            </a:xfrm>
            <a:custGeom>
              <a:avLst/>
              <a:gdLst>
                <a:gd name="T0" fmla="*/ 0 w 454"/>
                <a:gd name="T1" fmla="*/ 7 h 15"/>
                <a:gd name="T2" fmla="*/ 7 w 454"/>
                <a:gd name="T3" fmla="*/ 15 h 15"/>
                <a:gd name="T4" fmla="*/ 454 w 454"/>
                <a:gd name="T5" fmla="*/ 15 h 15"/>
                <a:gd name="T6" fmla="*/ 454 w 454"/>
                <a:gd name="T7" fmla="*/ 0 h 15"/>
                <a:gd name="T8" fmla="*/ 7 w 454"/>
                <a:gd name="T9" fmla="*/ 0 h 15"/>
                <a:gd name="T10" fmla="*/ 15 w 454"/>
                <a:gd name="T11" fmla="*/ 7 h 15"/>
                <a:gd name="T12" fmla="*/ 0 w 454"/>
                <a:gd name="T13" fmla="*/ 7 h 15"/>
                <a:gd name="T14" fmla="*/ 0 w 454"/>
                <a:gd name="T15" fmla="*/ 15 h 15"/>
                <a:gd name="T16" fmla="*/ 7 w 454"/>
                <a:gd name="T17" fmla="*/ 15 h 15"/>
                <a:gd name="T18" fmla="*/ 0 w 454"/>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15">
                  <a:moveTo>
                    <a:pt x="0" y="7"/>
                  </a:moveTo>
                  <a:lnTo>
                    <a:pt x="7" y="15"/>
                  </a:lnTo>
                  <a:lnTo>
                    <a:pt x="454" y="15"/>
                  </a:lnTo>
                  <a:lnTo>
                    <a:pt x="454"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52" name="Freeform 892"/>
            <p:cNvSpPr>
              <a:spLocks/>
            </p:cNvSpPr>
            <p:nvPr/>
          </p:nvSpPr>
          <p:spPr bwMode="auto">
            <a:xfrm>
              <a:off x="1041" y="1981"/>
              <a:ext cx="7" cy="13"/>
            </a:xfrm>
            <a:custGeom>
              <a:avLst/>
              <a:gdLst>
                <a:gd name="T0" fmla="*/ 7 w 15"/>
                <a:gd name="T1" fmla="*/ 0 h 25"/>
                <a:gd name="T2" fmla="*/ 0 w 15"/>
                <a:gd name="T3" fmla="*/ 7 h 25"/>
                <a:gd name="T4" fmla="*/ 0 w 15"/>
                <a:gd name="T5" fmla="*/ 25 h 25"/>
                <a:gd name="T6" fmla="*/ 15 w 15"/>
                <a:gd name="T7" fmla="*/ 25 h 25"/>
                <a:gd name="T8" fmla="*/ 15 w 15"/>
                <a:gd name="T9" fmla="*/ 7 h 25"/>
                <a:gd name="T10" fmla="*/ 7 w 15"/>
                <a:gd name="T11" fmla="*/ 15 h 25"/>
                <a:gd name="T12" fmla="*/ 7 w 15"/>
                <a:gd name="T13" fmla="*/ 0 h 25"/>
                <a:gd name="T14" fmla="*/ 0 w 15"/>
                <a:gd name="T15" fmla="*/ 0 h 25"/>
                <a:gd name="T16" fmla="*/ 0 w 15"/>
                <a:gd name="T17" fmla="*/ 7 h 25"/>
                <a:gd name="T18" fmla="*/ 7 w 15"/>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5">
                  <a:moveTo>
                    <a:pt x="7" y="0"/>
                  </a:moveTo>
                  <a:lnTo>
                    <a:pt x="0" y="7"/>
                  </a:lnTo>
                  <a:lnTo>
                    <a:pt x="0" y="25"/>
                  </a:lnTo>
                  <a:lnTo>
                    <a:pt x="15" y="25"/>
                  </a:lnTo>
                  <a:lnTo>
                    <a:pt x="15" y="7"/>
                  </a:lnTo>
                  <a:lnTo>
                    <a:pt x="7" y="15"/>
                  </a:lnTo>
                  <a:lnTo>
                    <a:pt x="7" y="0"/>
                  </a:lnTo>
                  <a:lnTo>
                    <a:pt x="0" y="0"/>
                  </a:lnTo>
                  <a:lnTo>
                    <a:pt x="0" y="7"/>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53" name="Rectangle 893"/>
            <p:cNvSpPr>
              <a:spLocks noChangeArrowheads="1"/>
            </p:cNvSpPr>
            <p:nvPr/>
          </p:nvSpPr>
          <p:spPr bwMode="auto">
            <a:xfrm>
              <a:off x="1043" y="1908"/>
              <a:ext cx="223" cy="10"/>
            </a:xfrm>
            <a:prstGeom prst="rect">
              <a:avLst/>
            </a:prstGeom>
            <a:solidFill>
              <a:srgbClr val="D1AF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854" name="Freeform 894"/>
            <p:cNvSpPr>
              <a:spLocks/>
            </p:cNvSpPr>
            <p:nvPr/>
          </p:nvSpPr>
          <p:spPr bwMode="auto">
            <a:xfrm>
              <a:off x="1043" y="1904"/>
              <a:ext cx="226" cy="8"/>
            </a:xfrm>
            <a:custGeom>
              <a:avLst/>
              <a:gdLst>
                <a:gd name="T0" fmla="*/ 453 w 453"/>
                <a:gd name="T1" fmla="*/ 8 h 15"/>
                <a:gd name="T2" fmla="*/ 446 w 453"/>
                <a:gd name="T3" fmla="*/ 0 h 15"/>
                <a:gd name="T4" fmla="*/ 0 w 453"/>
                <a:gd name="T5" fmla="*/ 0 h 15"/>
                <a:gd name="T6" fmla="*/ 0 w 453"/>
                <a:gd name="T7" fmla="*/ 15 h 15"/>
                <a:gd name="T8" fmla="*/ 446 w 453"/>
                <a:gd name="T9" fmla="*/ 15 h 15"/>
                <a:gd name="T10" fmla="*/ 438 w 453"/>
                <a:gd name="T11" fmla="*/ 8 h 15"/>
                <a:gd name="T12" fmla="*/ 453 w 453"/>
                <a:gd name="T13" fmla="*/ 8 h 15"/>
                <a:gd name="T14" fmla="*/ 453 w 453"/>
                <a:gd name="T15" fmla="*/ 0 h 15"/>
                <a:gd name="T16" fmla="*/ 446 w 453"/>
                <a:gd name="T17" fmla="*/ 0 h 15"/>
                <a:gd name="T18" fmla="*/ 453 w 453"/>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3" h="15">
                  <a:moveTo>
                    <a:pt x="453" y="8"/>
                  </a:moveTo>
                  <a:lnTo>
                    <a:pt x="446" y="0"/>
                  </a:lnTo>
                  <a:lnTo>
                    <a:pt x="0" y="0"/>
                  </a:lnTo>
                  <a:lnTo>
                    <a:pt x="0" y="15"/>
                  </a:lnTo>
                  <a:lnTo>
                    <a:pt x="446" y="15"/>
                  </a:lnTo>
                  <a:lnTo>
                    <a:pt x="438" y="8"/>
                  </a:lnTo>
                  <a:lnTo>
                    <a:pt x="453" y="8"/>
                  </a:lnTo>
                  <a:lnTo>
                    <a:pt x="453" y="0"/>
                  </a:lnTo>
                  <a:lnTo>
                    <a:pt x="446" y="0"/>
                  </a:lnTo>
                  <a:lnTo>
                    <a:pt x="45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55" name="Freeform 895"/>
            <p:cNvSpPr>
              <a:spLocks/>
            </p:cNvSpPr>
            <p:nvPr/>
          </p:nvSpPr>
          <p:spPr bwMode="auto">
            <a:xfrm>
              <a:off x="1262" y="1908"/>
              <a:ext cx="7" cy="13"/>
            </a:xfrm>
            <a:custGeom>
              <a:avLst/>
              <a:gdLst>
                <a:gd name="T0" fmla="*/ 8 w 15"/>
                <a:gd name="T1" fmla="*/ 25 h 25"/>
                <a:gd name="T2" fmla="*/ 15 w 15"/>
                <a:gd name="T3" fmla="*/ 18 h 25"/>
                <a:gd name="T4" fmla="*/ 15 w 15"/>
                <a:gd name="T5" fmla="*/ 0 h 25"/>
                <a:gd name="T6" fmla="*/ 0 w 15"/>
                <a:gd name="T7" fmla="*/ 0 h 25"/>
                <a:gd name="T8" fmla="*/ 0 w 15"/>
                <a:gd name="T9" fmla="*/ 18 h 25"/>
                <a:gd name="T10" fmla="*/ 8 w 15"/>
                <a:gd name="T11" fmla="*/ 10 h 25"/>
                <a:gd name="T12" fmla="*/ 8 w 15"/>
                <a:gd name="T13" fmla="*/ 25 h 25"/>
                <a:gd name="T14" fmla="*/ 15 w 15"/>
                <a:gd name="T15" fmla="*/ 25 h 25"/>
                <a:gd name="T16" fmla="*/ 15 w 15"/>
                <a:gd name="T17" fmla="*/ 18 h 25"/>
                <a:gd name="T18" fmla="*/ 8 w 15"/>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5">
                  <a:moveTo>
                    <a:pt x="8" y="25"/>
                  </a:moveTo>
                  <a:lnTo>
                    <a:pt x="15" y="18"/>
                  </a:lnTo>
                  <a:lnTo>
                    <a:pt x="15" y="0"/>
                  </a:lnTo>
                  <a:lnTo>
                    <a:pt x="0" y="0"/>
                  </a:lnTo>
                  <a:lnTo>
                    <a:pt x="0" y="18"/>
                  </a:lnTo>
                  <a:lnTo>
                    <a:pt x="8" y="10"/>
                  </a:lnTo>
                  <a:lnTo>
                    <a:pt x="8" y="25"/>
                  </a:lnTo>
                  <a:lnTo>
                    <a:pt x="15" y="25"/>
                  </a:lnTo>
                  <a:lnTo>
                    <a:pt x="15" y="18"/>
                  </a:lnTo>
                  <a:lnTo>
                    <a:pt x="8"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56" name="Freeform 896"/>
            <p:cNvSpPr>
              <a:spLocks/>
            </p:cNvSpPr>
            <p:nvPr/>
          </p:nvSpPr>
          <p:spPr bwMode="auto">
            <a:xfrm>
              <a:off x="1039" y="1914"/>
              <a:ext cx="227" cy="7"/>
            </a:xfrm>
            <a:custGeom>
              <a:avLst/>
              <a:gdLst>
                <a:gd name="T0" fmla="*/ 0 w 454"/>
                <a:gd name="T1" fmla="*/ 8 h 15"/>
                <a:gd name="T2" fmla="*/ 8 w 454"/>
                <a:gd name="T3" fmla="*/ 15 h 15"/>
                <a:gd name="T4" fmla="*/ 454 w 454"/>
                <a:gd name="T5" fmla="*/ 15 h 15"/>
                <a:gd name="T6" fmla="*/ 454 w 454"/>
                <a:gd name="T7" fmla="*/ 0 h 15"/>
                <a:gd name="T8" fmla="*/ 8 w 454"/>
                <a:gd name="T9" fmla="*/ 0 h 15"/>
                <a:gd name="T10" fmla="*/ 15 w 454"/>
                <a:gd name="T11" fmla="*/ 8 h 15"/>
                <a:gd name="T12" fmla="*/ 0 w 454"/>
                <a:gd name="T13" fmla="*/ 8 h 15"/>
                <a:gd name="T14" fmla="*/ 0 w 454"/>
                <a:gd name="T15" fmla="*/ 15 h 15"/>
                <a:gd name="T16" fmla="*/ 8 w 454"/>
                <a:gd name="T17" fmla="*/ 15 h 15"/>
                <a:gd name="T18" fmla="*/ 0 w 454"/>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15">
                  <a:moveTo>
                    <a:pt x="0" y="8"/>
                  </a:moveTo>
                  <a:lnTo>
                    <a:pt x="8" y="15"/>
                  </a:lnTo>
                  <a:lnTo>
                    <a:pt x="454" y="15"/>
                  </a:lnTo>
                  <a:lnTo>
                    <a:pt x="454"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57" name="Freeform 897"/>
            <p:cNvSpPr>
              <a:spLocks/>
            </p:cNvSpPr>
            <p:nvPr/>
          </p:nvSpPr>
          <p:spPr bwMode="auto">
            <a:xfrm>
              <a:off x="1039" y="1904"/>
              <a:ext cx="7" cy="14"/>
            </a:xfrm>
            <a:custGeom>
              <a:avLst/>
              <a:gdLst>
                <a:gd name="T0" fmla="*/ 8 w 15"/>
                <a:gd name="T1" fmla="*/ 0 h 26"/>
                <a:gd name="T2" fmla="*/ 0 w 15"/>
                <a:gd name="T3" fmla="*/ 8 h 26"/>
                <a:gd name="T4" fmla="*/ 0 w 15"/>
                <a:gd name="T5" fmla="*/ 26 h 26"/>
                <a:gd name="T6" fmla="*/ 15 w 15"/>
                <a:gd name="T7" fmla="*/ 26 h 26"/>
                <a:gd name="T8" fmla="*/ 15 w 15"/>
                <a:gd name="T9" fmla="*/ 8 h 26"/>
                <a:gd name="T10" fmla="*/ 8 w 15"/>
                <a:gd name="T11" fmla="*/ 15 h 26"/>
                <a:gd name="T12" fmla="*/ 8 w 15"/>
                <a:gd name="T13" fmla="*/ 0 h 26"/>
                <a:gd name="T14" fmla="*/ 0 w 15"/>
                <a:gd name="T15" fmla="*/ 0 h 26"/>
                <a:gd name="T16" fmla="*/ 0 w 15"/>
                <a:gd name="T17" fmla="*/ 8 h 26"/>
                <a:gd name="T18" fmla="*/ 8 w 15"/>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6">
                  <a:moveTo>
                    <a:pt x="8" y="0"/>
                  </a:moveTo>
                  <a:lnTo>
                    <a:pt x="0" y="8"/>
                  </a:lnTo>
                  <a:lnTo>
                    <a:pt x="0" y="26"/>
                  </a:lnTo>
                  <a:lnTo>
                    <a:pt x="15" y="26"/>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58" name="Freeform 898"/>
            <p:cNvSpPr>
              <a:spLocks/>
            </p:cNvSpPr>
            <p:nvPr/>
          </p:nvSpPr>
          <p:spPr bwMode="auto">
            <a:xfrm>
              <a:off x="1037" y="2021"/>
              <a:ext cx="244" cy="75"/>
            </a:xfrm>
            <a:custGeom>
              <a:avLst/>
              <a:gdLst>
                <a:gd name="T0" fmla="*/ 29 w 488"/>
                <a:gd name="T1" fmla="*/ 0 h 151"/>
                <a:gd name="T2" fmla="*/ 458 w 488"/>
                <a:gd name="T3" fmla="*/ 0 h 151"/>
                <a:gd name="T4" fmla="*/ 488 w 488"/>
                <a:gd name="T5" fmla="*/ 151 h 151"/>
                <a:gd name="T6" fmla="*/ 0 w 488"/>
                <a:gd name="T7" fmla="*/ 151 h 151"/>
                <a:gd name="T8" fmla="*/ 29 w 488"/>
                <a:gd name="T9" fmla="*/ 0 h 151"/>
              </a:gdLst>
              <a:ahLst/>
              <a:cxnLst>
                <a:cxn ang="0">
                  <a:pos x="T0" y="T1"/>
                </a:cxn>
                <a:cxn ang="0">
                  <a:pos x="T2" y="T3"/>
                </a:cxn>
                <a:cxn ang="0">
                  <a:pos x="T4" y="T5"/>
                </a:cxn>
                <a:cxn ang="0">
                  <a:pos x="T6" y="T7"/>
                </a:cxn>
                <a:cxn ang="0">
                  <a:pos x="T8" y="T9"/>
                </a:cxn>
              </a:cxnLst>
              <a:rect l="0" t="0" r="r" b="b"/>
              <a:pathLst>
                <a:path w="488" h="151">
                  <a:moveTo>
                    <a:pt x="29" y="0"/>
                  </a:moveTo>
                  <a:lnTo>
                    <a:pt x="458" y="0"/>
                  </a:lnTo>
                  <a:lnTo>
                    <a:pt x="488" y="151"/>
                  </a:lnTo>
                  <a:lnTo>
                    <a:pt x="0" y="151"/>
                  </a:lnTo>
                  <a:lnTo>
                    <a:pt x="29" y="0"/>
                  </a:lnTo>
                  <a:close/>
                </a:path>
              </a:pathLst>
            </a:custGeom>
            <a:solidFill>
              <a:srgbClr val="D1AF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59" name="Freeform 899"/>
            <p:cNvSpPr>
              <a:spLocks/>
            </p:cNvSpPr>
            <p:nvPr/>
          </p:nvSpPr>
          <p:spPr bwMode="auto">
            <a:xfrm>
              <a:off x="1052" y="2017"/>
              <a:ext cx="217" cy="8"/>
            </a:xfrm>
            <a:custGeom>
              <a:avLst/>
              <a:gdLst>
                <a:gd name="T0" fmla="*/ 435 w 435"/>
                <a:gd name="T1" fmla="*/ 6 h 15"/>
                <a:gd name="T2" fmla="*/ 429 w 435"/>
                <a:gd name="T3" fmla="*/ 0 h 15"/>
                <a:gd name="T4" fmla="*/ 0 w 435"/>
                <a:gd name="T5" fmla="*/ 0 h 15"/>
                <a:gd name="T6" fmla="*/ 0 w 435"/>
                <a:gd name="T7" fmla="*/ 15 h 15"/>
                <a:gd name="T8" fmla="*/ 429 w 435"/>
                <a:gd name="T9" fmla="*/ 15 h 15"/>
                <a:gd name="T10" fmla="*/ 422 w 435"/>
                <a:gd name="T11" fmla="*/ 8 h 15"/>
                <a:gd name="T12" fmla="*/ 435 w 435"/>
                <a:gd name="T13" fmla="*/ 6 h 15"/>
                <a:gd name="T14" fmla="*/ 433 w 435"/>
                <a:gd name="T15" fmla="*/ 0 h 15"/>
                <a:gd name="T16" fmla="*/ 429 w 435"/>
                <a:gd name="T17" fmla="*/ 0 h 15"/>
                <a:gd name="T18" fmla="*/ 435 w 435"/>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15">
                  <a:moveTo>
                    <a:pt x="435" y="6"/>
                  </a:moveTo>
                  <a:lnTo>
                    <a:pt x="429" y="0"/>
                  </a:lnTo>
                  <a:lnTo>
                    <a:pt x="0" y="0"/>
                  </a:lnTo>
                  <a:lnTo>
                    <a:pt x="0" y="15"/>
                  </a:lnTo>
                  <a:lnTo>
                    <a:pt x="429" y="15"/>
                  </a:lnTo>
                  <a:lnTo>
                    <a:pt x="422" y="8"/>
                  </a:lnTo>
                  <a:lnTo>
                    <a:pt x="435" y="6"/>
                  </a:lnTo>
                  <a:lnTo>
                    <a:pt x="433" y="0"/>
                  </a:lnTo>
                  <a:lnTo>
                    <a:pt x="429" y="0"/>
                  </a:lnTo>
                  <a:lnTo>
                    <a:pt x="43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60" name="Freeform 900"/>
            <p:cNvSpPr>
              <a:spLocks/>
            </p:cNvSpPr>
            <p:nvPr/>
          </p:nvSpPr>
          <p:spPr bwMode="auto">
            <a:xfrm>
              <a:off x="1262" y="2020"/>
              <a:ext cx="23" cy="80"/>
            </a:xfrm>
            <a:custGeom>
              <a:avLst/>
              <a:gdLst>
                <a:gd name="T0" fmla="*/ 37 w 45"/>
                <a:gd name="T1" fmla="*/ 159 h 159"/>
                <a:gd name="T2" fmla="*/ 44 w 45"/>
                <a:gd name="T3" fmla="*/ 151 h 159"/>
                <a:gd name="T4" fmla="*/ 13 w 45"/>
                <a:gd name="T5" fmla="*/ 0 h 159"/>
                <a:gd name="T6" fmla="*/ 0 w 45"/>
                <a:gd name="T7" fmla="*/ 2 h 159"/>
                <a:gd name="T8" fmla="*/ 30 w 45"/>
                <a:gd name="T9" fmla="*/ 153 h 159"/>
                <a:gd name="T10" fmla="*/ 37 w 45"/>
                <a:gd name="T11" fmla="*/ 144 h 159"/>
                <a:gd name="T12" fmla="*/ 37 w 45"/>
                <a:gd name="T13" fmla="*/ 159 h 159"/>
                <a:gd name="T14" fmla="*/ 45 w 45"/>
                <a:gd name="T15" fmla="*/ 159 h 159"/>
                <a:gd name="T16" fmla="*/ 44 w 45"/>
                <a:gd name="T17" fmla="*/ 151 h 159"/>
                <a:gd name="T18" fmla="*/ 37 w 45"/>
                <a:gd name="T19"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159">
                  <a:moveTo>
                    <a:pt x="37" y="159"/>
                  </a:moveTo>
                  <a:lnTo>
                    <a:pt x="44" y="151"/>
                  </a:lnTo>
                  <a:lnTo>
                    <a:pt x="13" y="0"/>
                  </a:lnTo>
                  <a:lnTo>
                    <a:pt x="0" y="2"/>
                  </a:lnTo>
                  <a:lnTo>
                    <a:pt x="30" y="153"/>
                  </a:lnTo>
                  <a:lnTo>
                    <a:pt x="37" y="144"/>
                  </a:lnTo>
                  <a:lnTo>
                    <a:pt x="37" y="159"/>
                  </a:lnTo>
                  <a:lnTo>
                    <a:pt x="45" y="159"/>
                  </a:lnTo>
                  <a:lnTo>
                    <a:pt x="44" y="151"/>
                  </a:lnTo>
                  <a:lnTo>
                    <a:pt x="37" y="1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61" name="Freeform 901"/>
            <p:cNvSpPr>
              <a:spLocks/>
            </p:cNvSpPr>
            <p:nvPr/>
          </p:nvSpPr>
          <p:spPr bwMode="auto">
            <a:xfrm>
              <a:off x="1033" y="2092"/>
              <a:ext cx="248" cy="8"/>
            </a:xfrm>
            <a:custGeom>
              <a:avLst/>
              <a:gdLst>
                <a:gd name="T0" fmla="*/ 2 w 496"/>
                <a:gd name="T1" fmla="*/ 7 h 15"/>
                <a:gd name="T2" fmla="*/ 8 w 496"/>
                <a:gd name="T3" fmla="*/ 15 h 15"/>
                <a:gd name="T4" fmla="*/ 496 w 496"/>
                <a:gd name="T5" fmla="*/ 15 h 15"/>
                <a:gd name="T6" fmla="*/ 496 w 496"/>
                <a:gd name="T7" fmla="*/ 0 h 15"/>
                <a:gd name="T8" fmla="*/ 8 w 496"/>
                <a:gd name="T9" fmla="*/ 0 h 15"/>
                <a:gd name="T10" fmla="*/ 15 w 496"/>
                <a:gd name="T11" fmla="*/ 9 h 15"/>
                <a:gd name="T12" fmla="*/ 2 w 496"/>
                <a:gd name="T13" fmla="*/ 7 h 15"/>
                <a:gd name="T14" fmla="*/ 0 w 496"/>
                <a:gd name="T15" fmla="*/ 15 h 15"/>
                <a:gd name="T16" fmla="*/ 8 w 496"/>
                <a:gd name="T17" fmla="*/ 15 h 15"/>
                <a:gd name="T18" fmla="*/ 2 w 49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15">
                  <a:moveTo>
                    <a:pt x="2" y="7"/>
                  </a:moveTo>
                  <a:lnTo>
                    <a:pt x="8" y="15"/>
                  </a:lnTo>
                  <a:lnTo>
                    <a:pt x="496" y="15"/>
                  </a:lnTo>
                  <a:lnTo>
                    <a:pt x="496" y="0"/>
                  </a:lnTo>
                  <a:lnTo>
                    <a:pt x="8" y="0"/>
                  </a:lnTo>
                  <a:lnTo>
                    <a:pt x="15" y="9"/>
                  </a:lnTo>
                  <a:lnTo>
                    <a:pt x="2" y="7"/>
                  </a:lnTo>
                  <a:lnTo>
                    <a:pt x="0" y="15"/>
                  </a:lnTo>
                  <a:lnTo>
                    <a:pt x="8" y="15"/>
                  </a:lnTo>
                  <a:lnTo>
                    <a:pt x="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62" name="Freeform 902"/>
            <p:cNvSpPr>
              <a:spLocks/>
            </p:cNvSpPr>
            <p:nvPr/>
          </p:nvSpPr>
          <p:spPr bwMode="auto">
            <a:xfrm>
              <a:off x="1034" y="2017"/>
              <a:ext cx="21" cy="80"/>
            </a:xfrm>
            <a:custGeom>
              <a:avLst/>
              <a:gdLst>
                <a:gd name="T0" fmla="*/ 35 w 42"/>
                <a:gd name="T1" fmla="*/ 0 h 159"/>
                <a:gd name="T2" fmla="*/ 29 w 42"/>
                <a:gd name="T3" fmla="*/ 6 h 159"/>
                <a:gd name="T4" fmla="*/ 0 w 42"/>
                <a:gd name="T5" fmla="*/ 157 h 159"/>
                <a:gd name="T6" fmla="*/ 13 w 42"/>
                <a:gd name="T7" fmla="*/ 159 h 159"/>
                <a:gd name="T8" fmla="*/ 42 w 42"/>
                <a:gd name="T9" fmla="*/ 8 h 159"/>
                <a:gd name="T10" fmla="*/ 35 w 42"/>
                <a:gd name="T11" fmla="*/ 15 h 159"/>
                <a:gd name="T12" fmla="*/ 35 w 42"/>
                <a:gd name="T13" fmla="*/ 0 h 159"/>
                <a:gd name="T14" fmla="*/ 31 w 42"/>
                <a:gd name="T15" fmla="*/ 0 h 159"/>
                <a:gd name="T16" fmla="*/ 29 w 42"/>
                <a:gd name="T17" fmla="*/ 6 h 159"/>
                <a:gd name="T18" fmla="*/ 35 w 42"/>
                <a:gd name="T1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9">
                  <a:moveTo>
                    <a:pt x="35" y="0"/>
                  </a:moveTo>
                  <a:lnTo>
                    <a:pt x="29" y="6"/>
                  </a:lnTo>
                  <a:lnTo>
                    <a:pt x="0" y="157"/>
                  </a:lnTo>
                  <a:lnTo>
                    <a:pt x="13" y="159"/>
                  </a:lnTo>
                  <a:lnTo>
                    <a:pt x="42" y="8"/>
                  </a:lnTo>
                  <a:lnTo>
                    <a:pt x="35" y="15"/>
                  </a:lnTo>
                  <a:lnTo>
                    <a:pt x="35" y="0"/>
                  </a:lnTo>
                  <a:lnTo>
                    <a:pt x="31" y="0"/>
                  </a:lnTo>
                  <a:lnTo>
                    <a:pt x="29" y="6"/>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63" name="Freeform 903"/>
            <p:cNvSpPr>
              <a:spLocks/>
            </p:cNvSpPr>
            <p:nvPr/>
          </p:nvSpPr>
          <p:spPr bwMode="auto">
            <a:xfrm>
              <a:off x="1087" y="1768"/>
              <a:ext cx="21" cy="20"/>
            </a:xfrm>
            <a:custGeom>
              <a:avLst/>
              <a:gdLst>
                <a:gd name="T0" fmla="*/ 0 w 41"/>
                <a:gd name="T1" fmla="*/ 19 h 40"/>
                <a:gd name="T2" fmla="*/ 2 w 41"/>
                <a:gd name="T3" fmla="*/ 10 h 40"/>
                <a:gd name="T4" fmla="*/ 7 w 41"/>
                <a:gd name="T5" fmla="*/ 4 h 40"/>
                <a:gd name="T6" fmla="*/ 13 w 41"/>
                <a:gd name="T7" fmla="*/ 1 h 40"/>
                <a:gd name="T8" fmla="*/ 22 w 41"/>
                <a:gd name="T9" fmla="*/ 0 h 40"/>
                <a:gd name="T10" fmla="*/ 30 w 41"/>
                <a:gd name="T11" fmla="*/ 1 h 40"/>
                <a:gd name="T12" fmla="*/ 35 w 41"/>
                <a:gd name="T13" fmla="*/ 4 h 40"/>
                <a:gd name="T14" fmla="*/ 40 w 41"/>
                <a:gd name="T15" fmla="*/ 10 h 40"/>
                <a:gd name="T16" fmla="*/ 41 w 41"/>
                <a:gd name="T17" fmla="*/ 19 h 40"/>
                <a:gd name="T18" fmla="*/ 39 w 41"/>
                <a:gd name="T19" fmla="*/ 30 h 40"/>
                <a:gd name="T20" fmla="*/ 33 w 41"/>
                <a:gd name="T21" fmla="*/ 35 h 40"/>
                <a:gd name="T22" fmla="*/ 26 w 41"/>
                <a:gd name="T23" fmla="*/ 39 h 40"/>
                <a:gd name="T24" fmla="*/ 19 w 41"/>
                <a:gd name="T25" fmla="*/ 40 h 40"/>
                <a:gd name="T26" fmla="*/ 12 w 41"/>
                <a:gd name="T27" fmla="*/ 38 h 40"/>
                <a:gd name="T28" fmla="*/ 5 w 41"/>
                <a:gd name="T29" fmla="*/ 33 h 40"/>
                <a:gd name="T30" fmla="*/ 1 w 41"/>
                <a:gd name="T31" fmla="*/ 27 h 40"/>
                <a:gd name="T32" fmla="*/ 0 w 41"/>
                <a:gd name="T33" fmla="*/ 1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40">
                  <a:moveTo>
                    <a:pt x="0" y="19"/>
                  </a:moveTo>
                  <a:lnTo>
                    <a:pt x="2" y="10"/>
                  </a:lnTo>
                  <a:lnTo>
                    <a:pt x="7" y="4"/>
                  </a:lnTo>
                  <a:lnTo>
                    <a:pt x="13" y="1"/>
                  </a:lnTo>
                  <a:lnTo>
                    <a:pt x="22" y="0"/>
                  </a:lnTo>
                  <a:lnTo>
                    <a:pt x="30" y="1"/>
                  </a:lnTo>
                  <a:lnTo>
                    <a:pt x="35" y="4"/>
                  </a:lnTo>
                  <a:lnTo>
                    <a:pt x="40" y="10"/>
                  </a:lnTo>
                  <a:lnTo>
                    <a:pt x="41" y="19"/>
                  </a:lnTo>
                  <a:lnTo>
                    <a:pt x="39" y="30"/>
                  </a:lnTo>
                  <a:lnTo>
                    <a:pt x="33" y="35"/>
                  </a:lnTo>
                  <a:lnTo>
                    <a:pt x="26" y="39"/>
                  </a:lnTo>
                  <a:lnTo>
                    <a:pt x="19" y="40"/>
                  </a:lnTo>
                  <a:lnTo>
                    <a:pt x="12" y="38"/>
                  </a:lnTo>
                  <a:lnTo>
                    <a:pt x="5" y="33"/>
                  </a:lnTo>
                  <a:lnTo>
                    <a:pt x="1" y="27"/>
                  </a:lnTo>
                  <a:lnTo>
                    <a:pt x="0" y="1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64" name="Freeform 904"/>
            <p:cNvSpPr>
              <a:spLocks/>
            </p:cNvSpPr>
            <p:nvPr/>
          </p:nvSpPr>
          <p:spPr bwMode="auto">
            <a:xfrm>
              <a:off x="1084" y="1763"/>
              <a:ext cx="14" cy="15"/>
            </a:xfrm>
            <a:custGeom>
              <a:avLst/>
              <a:gdLst>
                <a:gd name="T0" fmla="*/ 27 w 27"/>
                <a:gd name="T1" fmla="*/ 0 h 28"/>
                <a:gd name="T2" fmla="*/ 17 w 27"/>
                <a:gd name="T3" fmla="*/ 4 h 28"/>
                <a:gd name="T4" fmla="*/ 9 w 27"/>
                <a:gd name="T5" fmla="*/ 10 h 28"/>
                <a:gd name="T6" fmla="*/ 3 w 27"/>
                <a:gd name="T7" fmla="*/ 17 h 28"/>
                <a:gd name="T8" fmla="*/ 0 w 27"/>
                <a:gd name="T9" fmla="*/ 28 h 28"/>
                <a:gd name="T10" fmla="*/ 15 w 27"/>
                <a:gd name="T11" fmla="*/ 28 h 28"/>
                <a:gd name="T12" fmla="*/ 18 w 27"/>
                <a:gd name="T13" fmla="*/ 18 h 28"/>
                <a:gd name="T14" fmla="*/ 27 w 27"/>
                <a:gd name="T15" fmla="*/ 14 h 28"/>
                <a:gd name="T16" fmla="*/ 27 w 2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8">
                  <a:moveTo>
                    <a:pt x="27" y="0"/>
                  </a:moveTo>
                  <a:lnTo>
                    <a:pt x="17" y="4"/>
                  </a:lnTo>
                  <a:lnTo>
                    <a:pt x="9" y="10"/>
                  </a:lnTo>
                  <a:lnTo>
                    <a:pt x="3" y="17"/>
                  </a:lnTo>
                  <a:lnTo>
                    <a:pt x="0" y="28"/>
                  </a:lnTo>
                  <a:lnTo>
                    <a:pt x="15" y="28"/>
                  </a:lnTo>
                  <a:lnTo>
                    <a:pt x="18" y="18"/>
                  </a:lnTo>
                  <a:lnTo>
                    <a:pt x="27" y="14"/>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65" name="Freeform 905"/>
            <p:cNvSpPr>
              <a:spLocks/>
            </p:cNvSpPr>
            <p:nvPr/>
          </p:nvSpPr>
          <p:spPr bwMode="auto">
            <a:xfrm>
              <a:off x="1098" y="1763"/>
              <a:ext cx="14" cy="15"/>
            </a:xfrm>
            <a:custGeom>
              <a:avLst/>
              <a:gdLst>
                <a:gd name="T0" fmla="*/ 29 w 29"/>
                <a:gd name="T1" fmla="*/ 28 h 28"/>
                <a:gd name="T2" fmla="*/ 26 w 29"/>
                <a:gd name="T3" fmla="*/ 18 h 28"/>
                <a:gd name="T4" fmla="*/ 20 w 29"/>
                <a:gd name="T5" fmla="*/ 9 h 28"/>
                <a:gd name="T6" fmla="*/ 11 w 29"/>
                <a:gd name="T7" fmla="*/ 3 h 28"/>
                <a:gd name="T8" fmla="*/ 0 w 29"/>
                <a:gd name="T9" fmla="*/ 0 h 28"/>
                <a:gd name="T10" fmla="*/ 0 w 29"/>
                <a:gd name="T11" fmla="*/ 14 h 28"/>
                <a:gd name="T12" fmla="*/ 12 w 29"/>
                <a:gd name="T13" fmla="*/ 18 h 28"/>
                <a:gd name="T14" fmla="*/ 14 w 29"/>
                <a:gd name="T15" fmla="*/ 28 h 28"/>
                <a:gd name="T16" fmla="*/ 29 w 29"/>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8">
                  <a:moveTo>
                    <a:pt x="29" y="28"/>
                  </a:moveTo>
                  <a:lnTo>
                    <a:pt x="26" y="18"/>
                  </a:lnTo>
                  <a:lnTo>
                    <a:pt x="20" y="9"/>
                  </a:lnTo>
                  <a:lnTo>
                    <a:pt x="11" y="3"/>
                  </a:lnTo>
                  <a:lnTo>
                    <a:pt x="0" y="0"/>
                  </a:lnTo>
                  <a:lnTo>
                    <a:pt x="0" y="14"/>
                  </a:lnTo>
                  <a:lnTo>
                    <a:pt x="12" y="18"/>
                  </a:lnTo>
                  <a:lnTo>
                    <a:pt x="14" y="28"/>
                  </a:lnTo>
                  <a:lnTo>
                    <a:pt x="29"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66" name="Freeform 906"/>
            <p:cNvSpPr>
              <a:spLocks/>
            </p:cNvSpPr>
            <p:nvPr/>
          </p:nvSpPr>
          <p:spPr bwMode="auto">
            <a:xfrm>
              <a:off x="1098" y="1778"/>
              <a:ext cx="14" cy="14"/>
            </a:xfrm>
            <a:custGeom>
              <a:avLst/>
              <a:gdLst>
                <a:gd name="T0" fmla="*/ 0 w 29"/>
                <a:gd name="T1" fmla="*/ 29 h 29"/>
                <a:gd name="T2" fmla="*/ 11 w 29"/>
                <a:gd name="T3" fmla="*/ 26 h 29"/>
                <a:gd name="T4" fmla="*/ 20 w 29"/>
                <a:gd name="T5" fmla="*/ 19 h 29"/>
                <a:gd name="T6" fmla="*/ 26 w 29"/>
                <a:gd name="T7" fmla="*/ 11 h 29"/>
                <a:gd name="T8" fmla="*/ 29 w 29"/>
                <a:gd name="T9" fmla="*/ 0 h 29"/>
                <a:gd name="T10" fmla="*/ 14 w 29"/>
                <a:gd name="T11" fmla="*/ 0 h 29"/>
                <a:gd name="T12" fmla="*/ 12 w 29"/>
                <a:gd name="T13" fmla="*/ 11 h 29"/>
                <a:gd name="T14" fmla="*/ 0 w 29"/>
                <a:gd name="T15" fmla="*/ 14 h 29"/>
                <a:gd name="T16" fmla="*/ 0 w 29"/>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9">
                  <a:moveTo>
                    <a:pt x="0" y="29"/>
                  </a:moveTo>
                  <a:lnTo>
                    <a:pt x="11" y="26"/>
                  </a:lnTo>
                  <a:lnTo>
                    <a:pt x="20" y="19"/>
                  </a:lnTo>
                  <a:lnTo>
                    <a:pt x="26" y="11"/>
                  </a:lnTo>
                  <a:lnTo>
                    <a:pt x="29" y="0"/>
                  </a:lnTo>
                  <a:lnTo>
                    <a:pt x="14" y="0"/>
                  </a:lnTo>
                  <a:lnTo>
                    <a:pt x="12" y="11"/>
                  </a:lnTo>
                  <a:lnTo>
                    <a:pt x="0" y="14"/>
                  </a:lnTo>
                  <a:lnTo>
                    <a:pt x="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67" name="Freeform 907"/>
            <p:cNvSpPr>
              <a:spLocks/>
            </p:cNvSpPr>
            <p:nvPr/>
          </p:nvSpPr>
          <p:spPr bwMode="auto">
            <a:xfrm>
              <a:off x="1084" y="1778"/>
              <a:ext cx="14" cy="14"/>
            </a:xfrm>
            <a:custGeom>
              <a:avLst/>
              <a:gdLst>
                <a:gd name="T0" fmla="*/ 0 w 27"/>
                <a:gd name="T1" fmla="*/ 0 h 29"/>
                <a:gd name="T2" fmla="*/ 3 w 27"/>
                <a:gd name="T3" fmla="*/ 12 h 29"/>
                <a:gd name="T4" fmla="*/ 9 w 27"/>
                <a:gd name="T5" fmla="*/ 19 h 29"/>
                <a:gd name="T6" fmla="*/ 16 w 27"/>
                <a:gd name="T7" fmla="*/ 24 h 29"/>
                <a:gd name="T8" fmla="*/ 27 w 27"/>
                <a:gd name="T9" fmla="*/ 29 h 29"/>
                <a:gd name="T10" fmla="*/ 27 w 27"/>
                <a:gd name="T11" fmla="*/ 14 h 29"/>
                <a:gd name="T12" fmla="*/ 18 w 27"/>
                <a:gd name="T13" fmla="*/ 11 h 29"/>
                <a:gd name="T14" fmla="*/ 15 w 27"/>
                <a:gd name="T15" fmla="*/ 0 h 29"/>
                <a:gd name="T16" fmla="*/ 0 w 2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9">
                  <a:moveTo>
                    <a:pt x="0" y="0"/>
                  </a:moveTo>
                  <a:lnTo>
                    <a:pt x="3" y="12"/>
                  </a:lnTo>
                  <a:lnTo>
                    <a:pt x="9" y="19"/>
                  </a:lnTo>
                  <a:lnTo>
                    <a:pt x="16" y="24"/>
                  </a:lnTo>
                  <a:lnTo>
                    <a:pt x="27" y="29"/>
                  </a:lnTo>
                  <a:lnTo>
                    <a:pt x="27" y="14"/>
                  </a:lnTo>
                  <a:lnTo>
                    <a:pt x="18" y="11"/>
                  </a:ln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69868" name="Picture 908" descr="MCj0391412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900" y="4016375"/>
            <a:ext cx="80645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69869" name="Picture 909" descr="MCj0391412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2675" y="4084638"/>
            <a:ext cx="739775" cy="839787"/>
          </a:xfrm>
          <a:prstGeom prst="rect">
            <a:avLst/>
          </a:prstGeom>
          <a:noFill/>
          <a:extLst>
            <a:ext uri="{909E8E84-426E-40DD-AFC4-6F175D3DCCD1}">
              <a14:hiddenFill xmlns:a14="http://schemas.microsoft.com/office/drawing/2010/main">
                <a:solidFill>
                  <a:srgbClr val="FFFFFF"/>
                </a:solidFill>
              </a14:hiddenFill>
            </a:ext>
          </a:extLst>
        </p:spPr>
      </p:pic>
      <p:pic>
        <p:nvPicPr>
          <p:cNvPr id="169870" name="Picture 910" descr="j029718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8075" y="2641600"/>
            <a:ext cx="1309688" cy="1042988"/>
          </a:xfrm>
          <a:prstGeom prst="rect">
            <a:avLst/>
          </a:prstGeom>
          <a:noFill/>
          <a:extLst>
            <a:ext uri="{909E8E84-426E-40DD-AFC4-6F175D3DCCD1}">
              <a14:hiddenFill xmlns:a14="http://schemas.microsoft.com/office/drawing/2010/main">
                <a:solidFill>
                  <a:srgbClr val="FFFFFF"/>
                </a:solidFill>
              </a14:hiddenFill>
            </a:ext>
          </a:extLst>
        </p:spPr>
      </p:pic>
      <p:pic>
        <p:nvPicPr>
          <p:cNvPr id="169871" name="Picture 911" descr="MCj04154700000[1]"/>
          <p:cNvPicPr>
            <a:picLocks noChangeAspect="1" noChangeArrowheads="1"/>
          </p:cNvPicPr>
          <p:nvPr/>
        </p:nvPicPr>
        <p:blipFill>
          <a:blip r:embed="rId10">
            <a:extLst>
              <a:ext uri="{28A0092B-C50C-407E-A947-70E740481C1C}">
                <a14:useLocalDpi xmlns:a14="http://schemas.microsoft.com/office/drawing/2010/main" val="0"/>
              </a:ext>
            </a:extLst>
          </a:blip>
          <a:srcRect l="3580" t="14227"/>
          <a:stretch>
            <a:fillRect/>
          </a:stretch>
        </p:blipFill>
        <p:spPr bwMode="auto">
          <a:xfrm>
            <a:off x="2693988" y="4797425"/>
            <a:ext cx="1325562" cy="1004888"/>
          </a:xfrm>
          <a:prstGeom prst="rect">
            <a:avLst/>
          </a:prstGeom>
          <a:noFill/>
          <a:extLst>
            <a:ext uri="{909E8E84-426E-40DD-AFC4-6F175D3DCCD1}">
              <a14:hiddenFill xmlns:a14="http://schemas.microsoft.com/office/drawing/2010/main">
                <a:solidFill>
                  <a:srgbClr val="FFFFFF"/>
                </a:solidFill>
              </a14:hiddenFill>
            </a:ext>
          </a:extLst>
        </p:spPr>
      </p:pic>
      <p:grpSp>
        <p:nvGrpSpPr>
          <p:cNvPr id="169872" name="Group 912"/>
          <p:cNvGrpSpPr>
            <a:grpSpLocks/>
          </p:cNvGrpSpPr>
          <p:nvPr/>
        </p:nvGrpSpPr>
        <p:grpSpPr bwMode="auto">
          <a:xfrm>
            <a:off x="4652963" y="2703513"/>
            <a:ext cx="2124075" cy="1311275"/>
            <a:chOff x="3360" y="912"/>
            <a:chExt cx="2592" cy="1277"/>
          </a:xfrm>
        </p:grpSpPr>
        <p:sp>
          <p:nvSpPr>
            <p:cNvPr id="169873" name="Freeform 913"/>
            <p:cNvSpPr>
              <a:spLocks/>
            </p:cNvSpPr>
            <p:nvPr/>
          </p:nvSpPr>
          <p:spPr bwMode="auto">
            <a:xfrm rot="1918964">
              <a:off x="3567" y="1803"/>
              <a:ext cx="249" cy="318"/>
            </a:xfrm>
            <a:custGeom>
              <a:avLst/>
              <a:gdLst>
                <a:gd name="T0" fmla="*/ 934 w 1800"/>
                <a:gd name="T1" fmla="*/ 3015 h 3015"/>
                <a:gd name="T2" fmla="*/ 906 w 1800"/>
                <a:gd name="T3" fmla="*/ 2990 h 3015"/>
                <a:gd name="T4" fmla="*/ 830 w 1800"/>
                <a:gd name="T5" fmla="*/ 2915 h 3015"/>
                <a:gd name="T6" fmla="*/ 777 w 1800"/>
                <a:gd name="T7" fmla="*/ 2862 h 3015"/>
                <a:gd name="T8" fmla="*/ 717 w 1800"/>
                <a:gd name="T9" fmla="*/ 2799 h 3015"/>
                <a:gd name="T10" fmla="*/ 652 w 1800"/>
                <a:gd name="T11" fmla="*/ 2725 h 3015"/>
                <a:gd name="T12" fmla="*/ 583 w 1800"/>
                <a:gd name="T13" fmla="*/ 2644 h 3015"/>
                <a:gd name="T14" fmla="*/ 511 w 1800"/>
                <a:gd name="T15" fmla="*/ 2555 h 3015"/>
                <a:gd name="T16" fmla="*/ 438 w 1800"/>
                <a:gd name="T17" fmla="*/ 2459 h 3015"/>
                <a:gd name="T18" fmla="*/ 365 w 1800"/>
                <a:gd name="T19" fmla="*/ 2356 h 3015"/>
                <a:gd name="T20" fmla="*/ 295 w 1800"/>
                <a:gd name="T21" fmla="*/ 2248 h 3015"/>
                <a:gd name="T22" fmla="*/ 229 w 1800"/>
                <a:gd name="T23" fmla="*/ 2135 h 3015"/>
                <a:gd name="T24" fmla="*/ 168 w 1800"/>
                <a:gd name="T25" fmla="*/ 2018 h 3015"/>
                <a:gd name="T26" fmla="*/ 115 w 1800"/>
                <a:gd name="T27" fmla="*/ 1898 h 3015"/>
                <a:gd name="T28" fmla="*/ 69 w 1800"/>
                <a:gd name="T29" fmla="*/ 1774 h 3015"/>
                <a:gd name="T30" fmla="*/ 34 w 1800"/>
                <a:gd name="T31" fmla="*/ 1648 h 3015"/>
                <a:gd name="T32" fmla="*/ 10 w 1800"/>
                <a:gd name="T33" fmla="*/ 1521 h 3015"/>
                <a:gd name="T34" fmla="*/ 0 w 1800"/>
                <a:gd name="T35" fmla="*/ 1394 h 3015"/>
                <a:gd name="T36" fmla="*/ 4 w 1800"/>
                <a:gd name="T37" fmla="*/ 1266 h 3015"/>
                <a:gd name="T38" fmla="*/ 26 w 1800"/>
                <a:gd name="T39" fmla="*/ 1139 h 3015"/>
                <a:gd name="T40" fmla="*/ 65 w 1800"/>
                <a:gd name="T41" fmla="*/ 1014 h 3015"/>
                <a:gd name="T42" fmla="*/ 124 w 1800"/>
                <a:gd name="T43" fmla="*/ 891 h 3015"/>
                <a:gd name="T44" fmla="*/ 204 w 1800"/>
                <a:gd name="T45" fmla="*/ 770 h 3015"/>
                <a:gd name="T46" fmla="*/ 307 w 1800"/>
                <a:gd name="T47" fmla="*/ 654 h 3015"/>
                <a:gd name="T48" fmla="*/ 435 w 1800"/>
                <a:gd name="T49" fmla="*/ 541 h 3015"/>
                <a:gd name="T50" fmla="*/ 587 w 1800"/>
                <a:gd name="T51" fmla="*/ 434 h 3015"/>
                <a:gd name="T52" fmla="*/ 769 w 1800"/>
                <a:gd name="T53" fmla="*/ 333 h 3015"/>
                <a:gd name="T54" fmla="*/ 978 w 1800"/>
                <a:gd name="T55" fmla="*/ 239 h 3015"/>
                <a:gd name="T56" fmla="*/ 1220 w 1800"/>
                <a:gd name="T57" fmla="*/ 151 h 3015"/>
                <a:gd name="T58" fmla="*/ 1492 w 1800"/>
                <a:gd name="T59" fmla="*/ 71 h 3015"/>
                <a:gd name="T60" fmla="*/ 1800 w 1800"/>
                <a:gd name="T61" fmla="*/ 0 h 3015"/>
                <a:gd name="T62" fmla="*/ 1776 w 1800"/>
                <a:gd name="T63" fmla="*/ 10 h 3015"/>
                <a:gd name="T64" fmla="*/ 1711 w 1800"/>
                <a:gd name="T65" fmla="*/ 41 h 3015"/>
                <a:gd name="T66" fmla="*/ 1665 w 1800"/>
                <a:gd name="T67" fmla="*/ 64 h 3015"/>
                <a:gd name="T68" fmla="*/ 1612 w 1800"/>
                <a:gd name="T69" fmla="*/ 93 h 3015"/>
                <a:gd name="T70" fmla="*/ 1552 w 1800"/>
                <a:gd name="T71" fmla="*/ 127 h 3015"/>
                <a:gd name="T72" fmla="*/ 1487 w 1800"/>
                <a:gd name="T73" fmla="*/ 166 h 3015"/>
                <a:gd name="T74" fmla="*/ 1418 w 1800"/>
                <a:gd name="T75" fmla="*/ 212 h 3015"/>
                <a:gd name="T76" fmla="*/ 1345 w 1800"/>
                <a:gd name="T77" fmla="*/ 263 h 3015"/>
                <a:gd name="T78" fmla="*/ 1269 w 1800"/>
                <a:gd name="T79" fmla="*/ 319 h 3015"/>
                <a:gd name="T80" fmla="*/ 1193 w 1800"/>
                <a:gd name="T81" fmla="*/ 382 h 3015"/>
                <a:gd name="T82" fmla="*/ 1116 w 1800"/>
                <a:gd name="T83" fmla="*/ 451 h 3015"/>
                <a:gd name="T84" fmla="*/ 1040 w 1800"/>
                <a:gd name="T85" fmla="*/ 526 h 3015"/>
                <a:gd name="T86" fmla="*/ 965 w 1800"/>
                <a:gd name="T87" fmla="*/ 607 h 3015"/>
                <a:gd name="T88" fmla="*/ 894 w 1800"/>
                <a:gd name="T89" fmla="*/ 694 h 3015"/>
                <a:gd name="T90" fmla="*/ 826 w 1800"/>
                <a:gd name="T91" fmla="*/ 788 h 3015"/>
                <a:gd name="T92" fmla="*/ 762 w 1800"/>
                <a:gd name="T93" fmla="*/ 888 h 3015"/>
                <a:gd name="T94" fmla="*/ 704 w 1800"/>
                <a:gd name="T95" fmla="*/ 995 h 3015"/>
                <a:gd name="T96" fmla="*/ 653 w 1800"/>
                <a:gd name="T97" fmla="*/ 1107 h 3015"/>
                <a:gd name="T98" fmla="*/ 610 w 1800"/>
                <a:gd name="T99" fmla="*/ 1228 h 3015"/>
                <a:gd name="T100" fmla="*/ 575 w 1800"/>
                <a:gd name="T101" fmla="*/ 1354 h 3015"/>
                <a:gd name="T102" fmla="*/ 551 w 1800"/>
                <a:gd name="T103" fmla="*/ 1488 h 3015"/>
                <a:gd name="T104" fmla="*/ 537 w 1800"/>
                <a:gd name="T105" fmla="*/ 1629 h 3015"/>
                <a:gd name="T106" fmla="*/ 535 w 1800"/>
                <a:gd name="T107" fmla="*/ 1777 h 3015"/>
                <a:gd name="T108" fmla="*/ 545 w 1800"/>
                <a:gd name="T109" fmla="*/ 1932 h 3015"/>
                <a:gd name="T110" fmla="*/ 570 w 1800"/>
                <a:gd name="T111" fmla="*/ 2094 h 3015"/>
                <a:gd name="T112" fmla="*/ 609 w 1800"/>
                <a:gd name="T113" fmla="*/ 2263 h 3015"/>
                <a:gd name="T114" fmla="*/ 664 w 1800"/>
                <a:gd name="T115" fmla="*/ 2440 h 3015"/>
                <a:gd name="T116" fmla="*/ 736 w 1800"/>
                <a:gd name="T117" fmla="*/ 2624 h 3015"/>
                <a:gd name="T118" fmla="*/ 826 w 1800"/>
                <a:gd name="T119" fmla="*/ 2816 h 3015"/>
                <a:gd name="T120" fmla="*/ 934 w 1800"/>
                <a:gd name="T121" fmla="*/ 3015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00" h="3015">
                  <a:moveTo>
                    <a:pt x="934" y="3015"/>
                  </a:moveTo>
                  <a:lnTo>
                    <a:pt x="906" y="2990"/>
                  </a:lnTo>
                  <a:lnTo>
                    <a:pt x="830" y="2915"/>
                  </a:lnTo>
                  <a:lnTo>
                    <a:pt x="777" y="2862"/>
                  </a:lnTo>
                  <a:lnTo>
                    <a:pt x="717" y="2799"/>
                  </a:lnTo>
                  <a:lnTo>
                    <a:pt x="652" y="2725"/>
                  </a:lnTo>
                  <a:lnTo>
                    <a:pt x="583" y="2644"/>
                  </a:lnTo>
                  <a:lnTo>
                    <a:pt x="511" y="2555"/>
                  </a:lnTo>
                  <a:lnTo>
                    <a:pt x="438" y="2459"/>
                  </a:lnTo>
                  <a:lnTo>
                    <a:pt x="365" y="2356"/>
                  </a:lnTo>
                  <a:lnTo>
                    <a:pt x="295" y="2248"/>
                  </a:lnTo>
                  <a:lnTo>
                    <a:pt x="229" y="2135"/>
                  </a:lnTo>
                  <a:lnTo>
                    <a:pt x="168" y="2018"/>
                  </a:lnTo>
                  <a:lnTo>
                    <a:pt x="115" y="1898"/>
                  </a:lnTo>
                  <a:lnTo>
                    <a:pt x="69" y="1774"/>
                  </a:lnTo>
                  <a:lnTo>
                    <a:pt x="34" y="1648"/>
                  </a:lnTo>
                  <a:lnTo>
                    <a:pt x="10" y="1521"/>
                  </a:lnTo>
                  <a:lnTo>
                    <a:pt x="0" y="1394"/>
                  </a:lnTo>
                  <a:lnTo>
                    <a:pt x="4" y="1266"/>
                  </a:lnTo>
                  <a:lnTo>
                    <a:pt x="26" y="1139"/>
                  </a:lnTo>
                  <a:lnTo>
                    <a:pt x="65" y="1014"/>
                  </a:lnTo>
                  <a:lnTo>
                    <a:pt x="124" y="891"/>
                  </a:lnTo>
                  <a:lnTo>
                    <a:pt x="204" y="770"/>
                  </a:lnTo>
                  <a:lnTo>
                    <a:pt x="307" y="654"/>
                  </a:lnTo>
                  <a:lnTo>
                    <a:pt x="435" y="541"/>
                  </a:lnTo>
                  <a:lnTo>
                    <a:pt x="587" y="434"/>
                  </a:lnTo>
                  <a:lnTo>
                    <a:pt x="769" y="333"/>
                  </a:lnTo>
                  <a:lnTo>
                    <a:pt x="978" y="239"/>
                  </a:lnTo>
                  <a:lnTo>
                    <a:pt x="1220" y="151"/>
                  </a:lnTo>
                  <a:lnTo>
                    <a:pt x="1492" y="71"/>
                  </a:lnTo>
                  <a:lnTo>
                    <a:pt x="1800" y="0"/>
                  </a:lnTo>
                  <a:lnTo>
                    <a:pt x="1776" y="10"/>
                  </a:lnTo>
                  <a:lnTo>
                    <a:pt x="1711" y="41"/>
                  </a:lnTo>
                  <a:lnTo>
                    <a:pt x="1665" y="64"/>
                  </a:lnTo>
                  <a:lnTo>
                    <a:pt x="1612" y="93"/>
                  </a:lnTo>
                  <a:lnTo>
                    <a:pt x="1552" y="127"/>
                  </a:lnTo>
                  <a:lnTo>
                    <a:pt x="1487" y="166"/>
                  </a:lnTo>
                  <a:lnTo>
                    <a:pt x="1418" y="212"/>
                  </a:lnTo>
                  <a:lnTo>
                    <a:pt x="1345" y="263"/>
                  </a:lnTo>
                  <a:lnTo>
                    <a:pt x="1269" y="319"/>
                  </a:lnTo>
                  <a:lnTo>
                    <a:pt x="1193" y="382"/>
                  </a:lnTo>
                  <a:lnTo>
                    <a:pt x="1116" y="451"/>
                  </a:lnTo>
                  <a:lnTo>
                    <a:pt x="1040" y="526"/>
                  </a:lnTo>
                  <a:lnTo>
                    <a:pt x="965" y="607"/>
                  </a:lnTo>
                  <a:lnTo>
                    <a:pt x="894" y="694"/>
                  </a:lnTo>
                  <a:lnTo>
                    <a:pt x="826" y="788"/>
                  </a:lnTo>
                  <a:lnTo>
                    <a:pt x="762" y="888"/>
                  </a:lnTo>
                  <a:lnTo>
                    <a:pt x="704" y="995"/>
                  </a:lnTo>
                  <a:lnTo>
                    <a:pt x="653" y="1107"/>
                  </a:lnTo>
                  <a:lnTo>
                    <a:pt x="610" y="1228"/>
                  </a:lnTo>
                  <a:lnTo>
                    <a:pt x="575" y="1354"/>
                  </a:lnTo>
                  <a:lnTo>
                    <a:pt x="551" y="1488"/>
                  </a:lnTo>
                  <a:lnTo>
                    <a:pt x="537" y="1629"/>
                  </a:lnTo>
                  <a:lnTo>
                    <a:pt x="535" y="1777"/>
                  </a:lnTo>
                  <a:lnTo>
                    <a:pt x="545" y="1932"/>
                  </a:lnTo>
                  <a:lnTo>
                    <a:pt x="570" y="2094"/>
                  </a:lnTo>
                  <a:lnTo>
                    <a:pt x="609" y="2263"/>
                  </a:lnTo>
                  <a:lnTo>
                    <a:pt x="664" y="2440"/>
                  </a:lnTo>
                  <a:lnTo>
                    <a:pt x="736" y="2624"/>
                  </a:lnTo>
                  <a:lnTo>
                    <a:pt x="826" y="2816"/>
                  </a:lnTo>
                  <a:lnTo>
                    <a:pt x="934" y="3015"/>
                  </a:lnTo>
                  <a:close/>
                </a:path>
              </a:pathLst>
            </a:custGeom>
            <a:solidFill>
              <a:srgbClr val="30E0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74" name="Freeform 914"/>
            <p:cNvSpPr>
              <a:spLocks/>
            </p:cNvSpPr>
            <p:nvPr/>
          </p:nvSpPr>
          <p:spPr bwMode="auto">
            <a:xfrm flipH="1">
              <a:off x="4226" y="2146"/>
              <a:ext cx="23" cy="1"/>
            </a:xfrm>
            <a:custGeom>
              <a:avLst/>
              <a:gdLst>
                <a:gd name="T0" fmla="*/ 25 w 25"/>
                <a:gd name="T1" fmla="*/ 3 h 3"/>
                <a:gd name="T2" fmla="*/ 25 w 25"/>
                <a:gd name="T3" fmla="*/ 1 h 3"/>
                <a:gd name="T4" fmla="*/ 8 w 25"/>
                <a:gd name="T5" fmla="*/ 0 h 3"/>
                <a:gd name="T6" fmla="*/ 0 w 25"/>
                <a:gd name="T7" fmla="*/ 0 h 3"/>
                <a:gd name="T8" fmla="*/ 0 w 25"/>
                <a:gd name="T9" fmla="*/ 0 h 3"/>
                <a:gd name="T10" fmla="*/ 3 w 25"/>
                <a:gd name="T11" fmla="*/ 1 h 3"/>
                <a:gd name="T12" fmla="*/ 10 w 25"/>
                <a:gd name="T13" fmla="*/ 1 h 3"/>
                <a:gd name="T14" fmla="*/ 17 w 25"/>
                <a:gd name="T15" fmla="*/ 3 h 3"/>
                <a:gd name="T16" fmla="*/ 22 w 25"/>
                <a:gd name="T17" fmla="*/ 3 h 3"/>
                <a:gd name="T18" fmla="*/ 25 w 25"/>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3">
                  <a:moveTo>
                    <a:pt x="25" y="3"/>
                  </a:moveTo>
                  <a:lnTo>
                    <a:pt x="25" y="1"/>
                  </a:lnTo>
                  <a:lnTo>
                    <a:pt x="8" y="0"/>
                  </a:lnTo>
                  <a:lnTo>
                    <a:pt x="0" y="0"/>
                  </a:lnTo>
                  <a:lnTo>
                    <a:pt x="0" y="0"/>
                  </a:lnTo>
                  <a:lnTo>
                    <a:pt x="3" y="1"/>
                  </a:lnTo>
                  <a:lnTo>
                    <a:pt x="10" y="1"/>
                  </a:lnTo>
                  <a:lnTo>
                    <a:pt x="17" y="3"/>
                  </a:lnTo>
                  <a:lnTo>
                    <a:pt x="22" y="3"/>
                  </a:lnTo>
                  <a:lnTo>
                    <a:pt x="25" y="3"/>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75" name="Rectangle 915"/>
            <p:cNvSpPr>
              <a:spLocks noChangeArrowheads="1"/>
            </p:cNvSpPr>
            <p:nvPr/>
          </p:nvSpPr>
          <p:spPr bwMode="auto">
            <a:xfrm>
              <a:off x="3464" y="1702"/>
              <a:ext cx="2328" cy="370"/>
            </a:xfrm>
            <a:prstGeom prst="rect">
              <a:avLst/>
            </a:prstGeom>
            <a:solidFill>
              <a:schemeClr va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71842" dir="2700000" algn="ctr" rotWithShape="0">
                      <a:schemeClr val="bg2">
                        <a:alpha val="74998"/>
                      </a:schemeClr>
                    </a:outerShdw>
                  </a:effectLst>
                </a14:hiddenEffects>
              </a:ext>
            </a:extLst>
          </p:spPr>
          <p:txBody>
            <a:bodyPr wrap="none" lIns="91426" tIns="45713" rIns="91426" bIns="45713"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70013">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lgn="ctr"/>
              <a:endParaRPr lang="en-US" altLang="en-US" sz="1200">
                <a:effectLst/>
                <a:latin typeface="Arial" charset="0"/>
              </a:endParaRPr>
            </a:p>
          </p:txBody>
        </p:sp>
        <p:sp>
          <p:nvSpPr>
            <p:cNvPr id="169876" name="Freeform 916"/>
            <p:cNvSpPr>
              <a:spLocks/>
            </p:cNvSpPr>
            <p:nvPr/>
          </p:nvSpPr>
          <p:spPr bwMode="auto">
            <a:xfrm>
              <a:off x="3619" y="1711"/>
              <a:ext cx="2333" cy="478"/>
            </a:xfrm>
            <a:custGeom>
              <a:avLst/>
              <a:gdLst>
                <a:gd name="T0" fmla="*/ 938 w 1070"/>
                <a:gd name="T1" fmla="*/ 60 h 504"/>
                <a:gd name="T2" fmla="*/ 758 w 1070"/>
                <a:gd name="T3" fmla="*/ 84 h 504"/>
                <a:gd name="T4" fmla="*/ 98 w 1070"/>
                <a:gd name="T5" fmla="*/ 84 h 504"/>
                <a:gd name="T6" fmla="*/ 170 w 1070"/>
                <a:gd name="T7" fmla="*/ 264 h 504"/>
                <a:gd name="T8" fmla="*/ 146 w 1070"/>
                <a:gd name="T9" fmla="*/ 420 h 504"/>
                <a:gd name="T10" fmla="*/ 938 w 1070"/>
                <a:gd name="T11" fmla="*/ 444 h 504"/>
                <a:gd name="T12" fmla="*/ 938 w 1070"/>
                <a:gd name="T13" fmla="*/ 60 h 504"/>
              </a:gdLst>
              <a:ahLst/>
              <a:cxnLst>
                <a:cxn ang="0">
                  <a:pos x="T0" y="T1"/>
                </a:cxn>
                <a:cxn ang="0">
                  <a:pos x="T2" y="T3"/>
                </a:cxn>
                <a:cxn ang="0">
                  <a:pos x="T4" y="T5"/>
                </a:cxn>
                <a:cxn ang="0">
                  <a:pos x="T6" y="T7"/>
                </a:cxn>
                <a:cxn ang="0">
                  <a:pos x="T8" y="T9"/>
                </a:cxn>
                <a:cxn ang="0">
                  <a:pos x="T10" y="T11"/>
                </a:cxn>
                <a:cxn ang="0">
                  <a:pos x="T12" y="T13"/>
                </a:cxn>
              </a:cxnLst>
              <a:rect l="0" t="0" r="r" b="b"/>
              <a:pathLst>
                <a:path w="1070" h="504">
                  <a:moveTo>
                    <a:pt x="938" y="60"/>
                  </a:moveTo>
                  <a:cubicBezTo>
                    <a:pt x="908" y="0"/>
                    <a:pt x="898" y="80"/>
                    <a:pt x="758" y="84"/>
                  </a:cubicBezTo>
                  <a:cubicBezTo>
                    <a:pt x="618" y="88"/>
                    <a:pt x="196" y="54"/>
                    <a:pt x="98" y="84"/>
                  </a:cubicBezTo>
                  <a:cubicBezTo>
                    <a:pt x="0" y="114"/>
                    <a:pt x="162" y="208"/>
                    <a:pt x="170" y="264"/>
                  </a:cubicBezTo>
                  <a:cubicBezTo>
                    <a:pt x="178" y="320"/>
                    <a:pt x="18" y="390"/>
                    <a:pt x="146" y="420"/>
                  </a:cubicBezTo>
                  <a:cubicBezTo>
                    <a:pt x="274" y="450"/>
                    <a:pt x="806" y="504"/>
                    <a:pt x="938" y="444"/>
                  </a:cubicBezTo>
                  <a:cubicBezTo>
                    <a:pt x="1070" y="384"/>
                    <a:pt x="968" y="128"/>
                    <a:pt x="938" y="60"/>
                  </a:cubicBezTo>
                  <a:close/>
                </a:path>
              </a:pathLst>
            </a:custGeom>
            <a:solidFill>
              <a:schemeClr val="hlink"/>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71842" dir="2700000" algn="ctr" rotWithShape="0">
                      <a:schemeClr val="bg2"/>
                    </a:outerShdw>
                  </a:effectLst>
                </a14:hiddenEffects>
              </a:ext>
            </a:extLst>
          </p:spPr>
          <p:txBody>
            <a:bodyPr wrap="none" anchor="ctr"/>
            <a:lstStyle/>
            <a:p>
              <a:endParaRPr lang="en-US"/>
            </a:p>
          </p:txBody>
        </p:sp>
        <p:grpSp>
          <p:nvGrpSpPr>
            <p:cNvPr id="169877" name="Group 917"/>
            <p:cNvGrpSpPr>
              <a:grpSpLocks/>
            </p:cNvGrpSpPr>
            <p:nvPr/>
          </p:nvGrpSpPr>
          <p:grpSpPr bwMode="auto">
            <a:xfrm>
              <a:off x="3360" y="1415"/>
              <a:ext cx="2333" cy="658"/>
              <a:chOff x="2928" y="3083"/>
              <a:chExt cx="2766" cy="1218"/>
            </a:xfrm>
          </p:grpSpPr>
          <p:sp>
            <p:nvSpPr>
              <p:cNvPr id="169878" name="Freeform 918"/>
              <p:cNvSpPr>
                <a:spLocks/>
              </p:cNvSpPr>
              <p:nvPr/>
            </p:nvSpPr>
            <p:spPr bwMode="auto">
              <a:xfrm>
                <a:off x="3032" y="3139"/>
                <a:ext cx="852" cy="601"/>
              </a:xfrm>
              <a:custGeom>
                <a:avLst/>
                <a:gdLst>
                  <a:gd name="T0" fmla="*/ 1382 w 1706"/>
                  <a:gd name="T1" fmla="*/ 150 h 1203"/>
                  <a:gd name="T2" fmla="*/ 1299 w 1706"/>
                  <a:gd name="T3" fmla="*/ 110 h 1203"/>
                  <a:gd name="T4" fmla="*/ 1217 w 1706"/>
                  <a:gd name="T5" fmla="*/ 74 h 1203"/>
                  <a:gd name="T6" fmla="*/ 1131 w 1706"/>
                  <a:gd name="T7" fmla="*/ 40 h 1203"/>
                  <a:gd name="T8" fmla="*/ 989 w 1706"/>
                  <a:gd name="T9" fmla="*/ 4 h 1203"/>
                  <a:gd name="T10" fmla="*/ 871 w 1706"/>
                  <a:gd name="T11" fmla="*/ 0 h 1203"/>
                  <a:gd name="T12" fmla="*/ 679 w 1706"/>
                  <a:gd name="T13" fmla="*/ 59 h 1203"/>
                  <a:gd name="T14" fmla="*/ 624 w 1706"/>
                  <a:gd name="T15" fmla="*/ 116 h 1203"/>
                  <a:gd name="T16" fmla="*/ 592 w 1706"/>
                  <a:gd name="T17" fmla="*/ 200 h 1203"/>
                  <a:gd name="T18" fmla="*/ 563 w 1706"/>
                  <a:gd name="T19" fmla="*/ 357 h 1203"/>
                  <a:gd name="T20" fmla="*/ 341 w 1706"/>
                  <a:gd name="T21" fmla="*/ 382 h 1203"/>
                  <a:gd name="T22" fmla="*/ 257 w 1706"/>
                  <a:gd name="T23" fmla="*/ 426 h 1203"/>
                  <a:gd name="T24" fmla="*/ 221 w 1706"/>
                  <a:gd name="T25" fmla="*/ 475 h 1203"/>
                  <a:gd name="T26" fmla="*/ 196 w 1706"/>
                  <a:gd name="T27" fmla="*/ 570 h 1203"/>
                  <a:gd name="T28" fmla="*/ 219 w 1706"/>
                  <a:gd name="T29" fmla="*/ 677 h 1203"/>
                  <a:gd name="T30" fmla="*/ 236 w 1706"/>
                  <a:gd name="T31" fmla="*/ 740 h 1203"/>
                  <a:gd name="T32" fmla="*/ 86 w 1706"/>
                  <a:gd name="T33" fmla="*/ 818 h 1203"/>
                  <a:gd name="T34" fmla="*/ 65 w 1706"/>
                  <a:gd name="T35" fmla="*/ 844 h 1203"/>
                  <a:gd name="T36" fmla="*/ 29 w 1706"/>
                  <a:gd name="T37" fmla="*/ 903 h 1203"/>
                  <a:gd name="T38" fmla="*/ 0 w 1706"/>
                  <a:gd name="T39" fmla="*/ 1053 h 1203"/>
                  <a:gd name="T40" fmla="*/ 17 w 1706"/>
                  <a:gd name="T41" fmla="*/ 1146 h 1203"/>
                  <a:gd name="T42" fmla="*/ 34 w 1706"/>
                  <a:gd name="T43" fmla="*/ 1182 h 1203"/>
                  <a:gd name="T44" fmla="*/ 57 w 1706"/>
                  <a:gd name="T45" fmla="*/ 1203 h 1203"/>
                  <a:gd name="T46" fmla="*/ 107 w 1706"/>
                  <a:gd name="T47" fmla="*/ 1186 h 1203"/>
                  <a:gd name="T48" fmla="*/ 133 w 1706"/>
                  <a:gd name="T49" fmla="*/ 1160 h 1203"/>
                  <a:gd name="T50" fmla="*/ 322 w 1706"/>
                  <a:gd name="T51" fmla="*/ 1125 h 1203"/>
                  <a:gd name="T52" fmla="*/ 443 w 1706"/>
                  <a:gd name="T53" fmla="*/ 1184 h 1203"/>
                  <a:gd name="T54" fmla="*/ 548 w 1706"/>
                  <a:gd name="T55" fmla="*/ 1150 h 1203"/>
                  <a:gd name="T56" fmla="*/ 650 w 1706"/>
                  <a:gd name="T57" fmla="*/ 1063 h 1203"/>
                  <a:gd name="T58" fmla="*/ 808 w 1706"/>
                  <a:gd name="T59" fmla="*/ 1038 h 1203"/>
                  <a:gd name="T60" fmla="*/ 1002 w 1706"/>
                  <a:gd name="T61" fmla="*/ 1097 h 1203"/>
                  <a:gd name="T62" fmla="*/ 1150 w 1706"/>
                  <a:gd name="T63" fmla="*/ 1169 h 1203"/>
                  <a:gd name="T64" fmla="*/ 1706 w 1706"/>
                  <a:gd name="T65" fmla="*/ 1049 h 1203"/>
                  <a:gd name="T66" fmla="*/ 1681 w 1706"/>
                  <a:gd name="T67" fmla="*/ 831 h 1203"/>
                  <a:gd name="T68" fmla="*/ 1514 w 1706"/>
                  <a:gd name="T69" fmla="*/ 662 h 1203"/>
                  <a:gd name="T70" fmla="*/ 1445 w 1706"/>
                  <a:gd name="T71" fmla="*/ 203 h 1203"/>
                  <a:gd name="T72" fmla="*/ 1382 w 1706"/>
                  <a:gd name="T73" fmla="*/ 150 h 1203"/>
                  <a:gd name="T74" fmla="*/ 1382 w 1706"/>
                  <a:gd name="T75" fmla="*/ 150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06" h="1203">
                    <a:moveTo>
                      <a:pt x="1382" y="150"/>
                    </a:moveTo>
                    <a:lnTo>
                      <a:pt x="1299" y="110"/>
                    </a:lnTo>
                    <a:lnTo>
                      <a:pt x="1217" y="74"/>
                    </a:lnTo>
                    <a:lnTo>
                      <a:pt x="1131" y="40"/>
                    </a:lnTo>
                    <a:lnTo>
                      <a:pt x="989" y="4"/>
                    </a:lnTo>
                    <a:lnTo>
                      <a:pt x="871" y="0"/>
                    </a:lnTo>
                    <a:lnTo>
                      <a:pt x="679" y="59"/>
                    </a:lnTo>
                    <a:lnTo>
                      <a:pt x="624" y="116"/>
                    </a:lnTo>
                    <a:lnTo>
                      <a:pt x="592" y="200"/>
                    </a:lnTo>
                    <a:lnTo>
                      <a:pt x="563" y="357"/>
                    </a:lnTo>
                    <a:lnTo>
                      <a:pt x="341" y="382"/>
                    </a:lnTo>
                    <a:lnTo>
                      <a:pt x="257" y="426"/>
                    </a:lnTo>
                    <a:lnTo>
                      <a:pt x="221" y="475"/>
                    </a:lnTo>
                    <a:lnTo>
                      <a:pt x="196" y="570"/>
                    </a:lnTo>
                    <a:lnTo>
                      <a:pt x="219" y="677"/>
                    </a:lnTo>
                    <a:lnTo>
                      <a:pt x="236" y="740"/>
                    </a:lnTo>
                    <a:lnTo>
                      <a:pt x="86" y="818"/>
                    </a:lnTo>
                    <a:lnTo>
                      <a:pt x="65" y="844"/>
                    </a:lnTo>
                    <a:lnTo>
                      <a:pt x="29" y="903"/>
                    </a:lnTo>
                    <a:lnTo>
                      <a:pt x="0" y="1053"/>
                    </a:lnTo>
                    <a:lnTo>
                      <a:pt x="17" y="1146"/>
                    </a:lnTo>
                    <a:lnTo>
                      <a:pt x="34" y="1182"/>
                    </a:lnTo>
                    <a:lnTo>
                      <a:pt x="57" y="1203"/>
                    </a:lnTo>
                    <a:lnTo>
                      <a:pt x="107" y="1186"/>
                    </a:lnTo>
                    <a:lnTo>
                      <a:pt x="133" y="1160"/>
                    </a:lnTo>
                    <a:lnTo>
                      <a:pt x="322" y="1125"/>
                    </a:lnTo>
                    <a:lnTo>
                      <a:pt x="443" y="1184"/>
                    </a:lnTo>
                    <a:lnTo>
                      <a:pt x="548" y="1150"/>
                    </a:lnTo>
                    <a:lnTo>
                      <a:pt x="650" y="1063"/>
                    </a:lnTo>
                    <a:lnTo>
                      <a:pt x="808" y="1038"/>
                    </a:lnTo>
                    <a:lnTo>
                      <a:pt x="1002" y="1097"/>
                    </a:lnTo>
                    <a:lnTo>
                      <a:pt x="1150" y="1169"/>
                    </a:lnTo>
                    <a:lnTo>
                      <a:pt x="1706" y="1049"/>
                    </a:lnTo>
                    <a:lnTo>
                      <a:pt x="1681" y="831"/>
                    </a:lnTo>
                    <a:lnTo>
                      <a:pt x="1514" y="662"/>
                    </a:lnTo>
                    <a:lnTo>
                      <a:pt x="1445" y="203"/>
                    </a:lnTo>
                    <a:lnTo>
                      <a:pt x="1382" y="150"/>
                    </a:lnTo>
                    <a:lnTo>
                      <a:pt x="1382" y="150"/>
                    </a:lnTo>
                    <a:close/>
                  </a:path>
                </a:pathLst>
              </a:custGeom>
              <a:solidFill>
                <a:srgbClr val="D6C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79" name="Freeform 919"/>
              <p:cNvSpPr>
                <a:spLocks/>
              </p:cNvSpPr>
              <p:nvPr/>
            </p:nvSpPr>
            <p:spPr bwMode="auto">
              <a:xfrm>
                <a:off x="2971" y="3638"/>
                <a:ext cx="2723" cy="648"/>
              </a:xfrm>
              <a:custGeom>
                <a:avLst/>
                <a:gdLst>
                  <a:gd name="T0" fmla="*/ 1791 w 5447"/>
                  <a:gd name="T1" fmla="*/ 129 h 1295"/>
                  <a:gd name="T2" fmla="*/ 2310 w 5447"/>
                  <a:gd name="T3" fmla="*/ 61 h 1295"/>
                  <a:gd name="T4" fmla="*/ 3017 w 5447"/>
                  <a:gd name="T5" fmla="*/ 0 h 1295"/>
                  <a:gd name="T6" fmla="*/ 4985 w 5447"/>
                  <a:gd name="T7" fmla="*/ 141 h 1295"/>
                  <a:gd name="T8" fmla="*/ 5139 w 5447"/>
                  <a:gd name="T9" fmla="*/ 289 h 1295"/>
                  <a:gd name="T10" fmla="*/ 3971 w 5447"/>
                  <a:gd name="T11" fmla="*/ 483 h 1295"/>
                  <a:gd name="T12" fmla="*/ 2825 w 5447"/>
                  <a:gd name="T13" fmla="*/ 1053 h 1295"/>
                  <a:gd name="T14" fmla="*/ 2794 w 5447"/>
                  <a:gd name="T15" fmla="*/ 1188 h 1295"/>
                  <a:gd name="T16" fmla="*/ 2671 w 5447"/>
                  <a:gd name="T17" fmla="*/ 1234 h 1295"/>
                  <a:gd name="T18" fmla="*/ 2382 w 5447"/>
                  <a:gd name="T19" fmla="*/ 1285 h 1295"/>
                  <a:gd name="T20" fmla="*/ 1754 w 5447"/>
                  <a:gd name="T21" fmla="*/ 1255 h 1295"/>
                  <a:gd name="T22" fmla="*/ 1733 w 5447"/>
                  <a:gd name="T23" fmla="*/ 1211 h 1295"/>
                  <a:gd name="T24" fmla="*/ 1416 w 5447"/>
                  <a:gd name="T25" fmla="*/ 1148 h 1295"/>
                  <a:gd name="T26" fmla="*/ 1363 w 5447"/>
                  <a:gd name="T27" fmla="*/ 1036 h 1295"/>
                  <a:gd name="T28" fmla="*/ 1530 w 5447"/>
                  <a:gd name="T29" fmla="*/ 1030 h 1295"/>
                  <a:gd name="T30" fmla="*/ 1707 w 5447"/>
                  <a:gd name="T31" fmla="*/ 1091 h 1295"/>
                  <a:gd name="T32" fmla="*/ 1880 w 5447"/>
                  <a:gd name="T33" fmla="*/ 1142 h 1295"/>
                  <a:gd name="T34" fmla="*/ 2180 w 5447"/>
                  <a:gd name="T35" fmla="*/ 1171 h 1295"/>
                  <a:gd name="T36" fmla="*/ 2401 w 5447"/>
                  <a:gd name="T37" fmla="*/ 1030 h 1295"/>
                  <a:gd name="T38" fmla="*/ 2524 w 5447"/>
                  <a:gd name="T39" fmla="*/ 893 h 1295"/>
                  <a:gd name="T40" fmla="*/ 2988 w 5447"/>
                  <a:gd name="T41" fmla="*/ 646 h 1295"/>
                  <a:gd name="T42" fmla="*/ 3005 w 5447"/>
                  <a:gd name="T43" fmla="*/ 338 h 1295"/>
                  <a:gd name="T44" fmla="*/ 2555 w 5447"/>
                  <a:gd name="T45" fmla="*/ 203 h 1295"/>
                  <a:gd name="T46" fmla="*/ 2081 w 5447"/>
                  <a:gd name="T47" fmla="*/ 300 h 1295"/>
                  <a:gd name="T48" fmla="*/ 1638 w 5447"/>
                  <a:gd name="T49" fmla="*/ 570 h 1295"/>
                  <a:gd name="T50" fmla="*/ 1349 w 5447"/>
                  <a:gd name="T51" fmla="*/ 705 h 1295"/>
                  <a:gd name="T52" fmla="*/ 1060 w 5447"/>
                  <a:gd name="T53" fmla="*/ 850 h 1295"/>
                  <a:gd name="T54" fmla="*/ 732 w 5447"/>
                  <a:gd name="T55" fmla="*/ 800 h 1295"/>
                  <a:gd name="T56" fmla="*/ 433 w 5447"/>
                  <a:gd name="T57" fmla="*/ 684 h 1295"/>
                  <a:gd name="T58" fmla="*/ 97 w 5447"/>
                  <a:gd name="T59" fmla="*/ 599 h 1295"/>
                  <a:gd name="T60" fmla="*/ 119 w 5447"/>
                  <a:gd name="T61" fmla="*/ 566 h 1295"/>
                  <a:gd name="T62" fmla="*/ 95 w 5447"/>
                  <a:gd name="T63" fmla="*/ 532 h 1295"/>
                  <a:gd name="T64" fmla="*/ 13 w 5447"/>
                  <a:gd name="T65" fmla="*/ 479 h 1295"/>
                  <a:gd name="T66" fmla="*/ 192 w 5447"/>
                  <a:gd name="T67" fmla="*/ 424 h 1295"/>
                  <a:gd name="T68" fmla="*/ 376 w 5447"/>
                  <a:gd name="T69" fmla="*/ 492 h 1295"/>
                  <a:gd name="T70" fmla="*/ 532 w 5447"/>
                  <a:gd name="T71" fmla="*/ 540 h 1295"/>
                  <a:gd name="T72" fmla="*/ 874 w 5447"/>
                  <a:gd name="T73" fmla="*/ 542 h 1295"/>
                  <a:gd name="T74" fmla="*/ 1171 w 5447"/>
                  <a:gd name="T75" fmla="*/ 462 h 1295"/>
                  <a:gd name="T76" fmla="*/ 1467 w 5447"/>
                  <a:gd name="T77" fmla="*/ 386 h 1295"/>
                  <a:gd name="T78" fmla="*/ 1842 w 5447"/>
                  <a:gd name="T79" fmla="*/ 279 h 1295"/>
                  <a:gd name="T80" fmla="*/ 1870 w 5447"/>
                  <a:gd name="T81" fmla="*/ 194 h 1295"/>
                  <a:gd name="T82" fmla="*/ 1657 w 5447"/>
                  <a:gd name="T83" fmla="*/ 144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47" h="1295">
                    <a:moveTo>
                      <a:pt x="1657" y="144"/>
                    </a:moveTo>
                    <a:lnTo>
                      <a:pt x="1791" y="129"/>
                    </a:lnTo>
                    <a:lnTo>
                      <a:pt x="2112" y="87"/>
                    </a:lnTo>
                    <a:lnTo>
                      <a:pt x="2310" y="61"/>
                    </a:lnTo>
                    <a:lnTo>
                      <a:pt x="2526" y="36"/>
                    </a:lnTo>
                    <a:lnTo>
                      <a:pt x="3017" y="0"/>
                    </a:lnTo>
                    <a:lnTo>
                      <a:pt x="3779" y="6"/>
                    </a:lnTo>
                    <a:lnTo>
                      <a:pt x="4985" y="141"/>
                    </a:lnTo>
                    <a:lnTo>
                      <a:pt x="5447" y="260"/>
                    </a:lnTo>
                    <a:lnTo>
                      <a:pt x="5139" y="289"/>
                    </a:lnTo>
                    <a:lnTo>
                      <a:pt x="4705" y="329"/>
                    </a:lnTo>
                    <a:lnTo>
                      <a:pt x="3971" y="483"/>
                    </a:lnTo>
                    <a:lnTo>
                      <a:pt x="3403" y="686"/>
                    </a:lnTo>
                    <a:lnTo>
                      <a:pt x="2825" y="1053"/>
                    </a:lnTo>
                    <a:lnTo>
                      <a:pt x="2815" y="1169"/>
                    </a:lnTo>
                    <a:lnTo>
                      <a:pt x="2794" y="1188"/>
                    </a:lnTo>
                    <a:lnTo>
                      <a:pt x="2743" y="1211"/>
                    </a:lnTo>
                    <a:lnTo>
                      <a:pt x="2671" y="1234"/>
                    </a:lnTo>
                    <a:lnTo>
                      <a:pt x="2583" y="1255"/>
                    </a:lnTo>
                    <a:lnTo>
                      <a:pt x="2382" y="1285"/>
                    </a:lnTo>
                    <a:lnTo>
                      <a:pt x="2150" y="1295"/>
                    </a:lnTo>
                    <a:lnTo>
                      <a:pt x="1754" y="1255"/>
                    </a:lnTo>
                    <a:lnTo>
                      <a:pt x="1732" y="1234"/>
                    </a:lnTo>
                    <a:lnTo>
                      <a:pt x="1733" y="1211"/>
                    </a:lnTo>
                    <a:lnTo>
                      <a:pt x="1716" y="1177"/>
                    </a:lnTo>
                    <a:lnTo>
                      <a:pt x="1416" y="1148"/>
                    </a:lnTo>
                    <a:lnTo>
                      <a:pt x="1353" y="1074"/>
                    </a:lnTo>
                    <a:lnTo>
                      <a:pt x="1363" y="1036"/>
                    </a:lnTo>
                    <a:lnTo>
                      <a:pt x="1397" y="1013"/>
                    </a:lnTo>
                    <a:lnTo>
                      <a:pt x="1530" y="1030"/>
                    </a:lnTo>
                    <a:lnTo>
                      <a:pt x="1616" y="1059"/>
                    </a:lnTo>
                    <a:lnTo>
                      <a:pt x="1707" y="1091"/>
                    </a:lnTo>
                    <a:lnTo>
                      <a:pt x="1794" y="1120"/>
                    </a:lnTo>
                    <a:lnTo>
                      <a:pt x="1880" y="1142"/>
                    </a:lnTo>
                    <a:lnTo>
                      <a:pt x="2040" y="1173"/>
                    </a:lnTo>
                    <a:lnTo>
                      <a:pt x="2180" y="1171"/>
                    </a:lnTo>
                    <a:lnTo>
                      <a:pt x="2323" y="1101"/>
                    </a:lnTo>
                    <a:lnTo>
                      <a:pt x="2401" y="1030"/>
                    </a:lnTo>
                    <a:lnTo>
                      <a:pt x="2473" y="954"/>
                    </a:lnTo>
                    <a:lnTo>
                      <a:pt x="2524" y="893"/>
                    </a:lnTo>
                    <a:lnTo>
                      <a:pt x="2545" y="869"/>
                    </a:lnTo>
                    <a:lnTo>
                      <a:pt x="2988" y="646"/>
                    </a:lnTo>
                    <a:lnTo>
                      <a:pt x="3355" y="435"/>
                    </a:lnTo>
                    <a:lnTo>
                      <a:pt x="3005" y="338"/>
                    </a:lnTo>
                    <a:lnTo>
                      <a:pt x="2872" y="203"/>
                    </a:lnTo>
                    <a:lnTo>
                      <a:pt x="2555" y="203"/>
                    </a:lnTo>
                    <a:lnTo>
                      <a:pt x="2207" y="241"/>
                    </a:lnTo>
                    <a:lnTo>
                      <a:pt x="2081" y="300"/>
                    </a:lnTo>
                    <a:lnTo>
                      <a:pt x="1918" y="502"/>
                    </a:lnTo>
                    <a:lnTo>
                      <a:pt x="1638" y="570"/>
                    </a:lnTo>
                    <a:lnTo>
                      <a:pt x="1446" y="646"/>
                    </a:lnTo>
                    <a:lnTo>
                      <a:pt x="1349" y="705"/>
                    </a:lnTo>
                    <a:lnTo>
                      <a:pt x="1311" y="810"/>
                    </a:lnTo>
                    <a:lnTo>
                      <a:pt x="1060" y="850"/>
                    </a:lnTo>
                    <a:lnTo>
                      <a:pt x="922" y="835"/>
                    </a:lnTo>
                    <a:lnTo>
                      <a:pt x="732" y="800"/>
                    </a:lnTo>
                    <a:lnTo>
                      <a:pt x="549" y="715"/>
                    </a:lnTo>
                    <a:lnTo>
                      <a:pt x="433" y="684"/>
                    </a:lnTo>
                    <a:lnTo>
                      <a:pt x="296" y="654"/>
                    </a:lnTo>
                    <a:lnTo>
                      <a:pt x="97" y="599"/>
                    </a:lnTo>
                    <a:lnTo>
                      <a:pt x="85" y="580"/>
                    </a:lnTo>
                    <a:lnTo>
                      <a:pt x="119" y="566"/>
                    </a:lnTo>
                    <a:lnTo>
                      <a:pt x="182" y="551"/>
                    </a:lnTo>
                    <a:lnTo>
                      <a:pt x="95" y="532"/>
                    </a:lnTo>
                    <a:lnTo>
                      <a:pt x="0" y="502"/>
                    </a:lnTo>
                    <a:lnTo>
                      <a:pt x="13" y="479"/>
                    </a:lnTo>
                    <a:lnTo>
                      <a:pt x="60" y="454"/>
                    </a:lnTo>
                    <a:lnTo>
                      <a:pt x="192" y="424"/>
                    </a:lnTo>
                    <a:lnTo>
                      <a:pt x="283" y="445"/>
                    </a:lnTo>
                    <a:lnTo>
                      <a:pt x="376" y="492"/>
                    </a:lnTo>
                    <a:lnTo>
                      <a:pt x="446" y="517"/>
                    </a:lnTo>
                    <a:lnTo>
                      <a:pt x="532" y="540"/>
                    </a:lnTo>
                    <a:lnTo>
                      <a:pt x="713" y="561"/>
                    </a:lnTo>
                    <a:lnTo>
                      <a:pt x="874" y="542"/>
                    </a:lnTo>
                    <a:lnTo>
                      <a:pt x="1021" y="502"/>
                    </a:lnTo>
                    <a:lnTo>
                      <a:pt x="1171" y="462"/>
                    </a:lnTo>
                    <a:lnTo>
                      <a:pt x="1321" y="424"/>
                    </a:lnTo>
                    <a:lnTo>
                      <a:pt x="1467" y="386"/>
                    </a:lnTo>
                    <a:lnTo>
                      <a:pt x="1610" y="348"/>
                    </a:lnTo>
                    <a:lnTo>
                      <a:pt x="1842" y="279"/>
                    </a:lnTo>
                    <a:lnTo>
                      <a:pt x="1884" y="232"/>
                    </a:lnTo>
                    <a:lnTo>
                      <a:pt x="1870" y="194"/>
                    </a:lnTo>
                    <a:lnTo>
                      <a:pt x="1735" y="184"/>
                    </a:lnTo>
                    <a:lnTo>
                      <a:pt x="1657" y="144"/>
                    </a:lnTo>
                    <a:lnTo>
                      <a:pt x="1657" y="14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80" name="Freeform 920"/>
              <p:cNvSpPr>
                <a:spLocks/>
              </p:cNvSpPr>
              <p:nvPr/>
            </p:nvSpPr>
            <p:spPr bwMode="auto">
              <a:xfrm>
                <a:off x="3931" y="3906"/>
                <a:ext cx="813" cy="395"/>
              </a:xfrm>
              <a:custGeom>
                <a:avLst/>
                <a:gdLst>
                  <a:gd name="T0" fmla="*/ 1264 w 1625"/>
                  <a:gd name="T1" fmla="*/ 44 h 791"/>
                  <a:gd name="T2" fmla="*/ 1471 w 1625"/>
                  <a:gd name="T3" fmla="*/ 29 h 791"/>
                  <a:gd name="T4" fmla="*/ 1460 w 1625"/>
                  <a:gd name="T5" fmla="*/ 67 h 791"/>
                  <a:gd name="T6" fmla="*/ 1471 w 1625"/>
                  <a:gd name="T7" fmla="*/ 124 h 791"/>
                  <a:gd name="T8" fmla="*/ 1625 w 1625"/>
                  <a:gd name="T9" fmla="*/ 175 h 791"/>
                  <a:gd name="T10" fmla="*/ 1595 w 1625"/>
                  <a:gd name="T11" fmla="*/ 207 h 791"/>
                  <a:gd name="T12" fmla="*/ 1538 w 1625"/>
                  <a:gd name="T13" fmla="*/ 247 h 791"/>
                  <a:gd name="T14" fmla="*/ 1431 w 1625"/>
                  <a:gd name="T15" fmla="*/ 327 h 791"/>
                  <a:gd name="T16" fmla="*/ 1426 w 1625"/>
                  <a:gd name="T17" fmla="*/ 356 h 791"/>
                  <a:gd name="T18" fmla="*/ 1445 w 1625"/>
                  <a:gd name="T19" fmla="*/ 378 h 791"/>
                  <a:gd name="T20" fmla="*/ 1490 w 1625"/>
                  <a:gd name="T21" fmla="*/ 424 h 791"/>
                  <a:gd name="T22" fmla="*/ 1483 w 1625"/>
                  <a:gd name="T23" fmla="*/ 455 h 791"/>
                  <a:gd name="T24" fmla="*/ 1450 w 1625"/>
                  <a:gd name="T25" fmla="*/ 489 h 791"/>
                  <a:gd name="T26" fmla="*/ 1393 w 1625"/>
                  <a:gd name="T27" fmla="*/ 519 h 791"/>
                  <a:gd name="T28" fmla="*/ 1315 w 1625"/>
                  <a:gd name="T29" fmla="*/ 540 h 791"/>
                  <a:gd name="T30" fmla="*/ 1066 w 1625"/>
                  <a:gd name="T31" fmla="*/ 597 h 791"/>
                  <a:gd name="T32" fmla="*/ 943 w 1625"/>
                  <a:gd name="T33" fmla="*/ 641 h 791"/>
                  <a:gd name="T34" fmla="*/ 844 w 1625"/>
                  <a:gd name="T35" fmla="*/ 694 h 791"/>
                  <a:gd name="T36" fmla="*/ 800 w 1625"/>
                  <a:gd name="T37" fmla="*/ 717 h 791"/>
                  <a:gd name="T38" fmla="*/ 739 w 1625"/>
                  <a:gd name="T39" fmla="*/ 730 h 791"/>
                  <a:gd name="T40" fmla="*/ 602 w 1625"/>
                  <a:gd name="T41" fmla="*/ 751 h 791"/>
                  <a:gd name="T42" fmla="*/ 475 w 1625"/>
                  <a:gd name="T43" fmla="*/ 781 h 791"/>
                  <a:gd name="T44" fmla="*/ 313 w 1625"/>
                  <a:gd name="T45" fmla="*/ 791 h 791"/>
                  <a:gd name="T46" fmla="*/ 97 w 1625"/>
                  <a:gd name="T47" fmla="*/ 751 h 791"/>
                  <a:gd name="T48" fmla="*/ 19 w 1625"/>
                  <a:gd name="T49" fmla="*/ 721 h 791"/>
                  <a:gd name="T50" fmla="*/ 0 w 1625"/>
                  <a:gd name="T51" fmla="*/ 690 h 791"/>
                  <a:gd name="T52" fmla="*/ 55 w 1625"/>
                  <a:gd name="T53" fmla="*/ 662 h 791"/>
                  <a:gd name="T54" fmla="*/ 152 w 1625"/>
                  <a:gd name="T55" fmla="*/ 637 h 791"/>
                  <a:gd name="T56" fmla="*/ 285 w 1625"/>
                  <a:gd name="T57" fmla="*/ 616 h 791"/>
                  <a:gd name="T58" fmla="*/ 464 w 1625"/>
                  <a:gd name="T59" fmla="*/ 458 h 791"/>
                  <a:gd name="T60" fmla="*/ 882 w 1625"/>
                  <a:gd name="T61" fmla="*/ 192 h 791"/>
                  <a:gd name="T62" fmla="*/ 1180 w 1625"/>
                  <a:gd name="T63" fmla="*/ 0 h 791"/>
                  <a:gd name="T64" fmla="*/ 1264 w 1625"/>
                  <a:gd name="T65" fmla="*/ 44 h 791"/>
                  <a:gd name="T66" fmla="*/ 1264 w 1625"/>
                  <a:gd name="T67" fmla="*/ 44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5" h="791">
                    <a:moveTo>
                      <a:pt x="1264" y="44"/>
                    </a:moveTo>
                    <a:lnTo>
                      <a:pt x="1471" y="29"/>
                    </a:lnTo>
                    <a:lnTo>
                      <a:pt x="1460" y="67"/>
                    </a:lnTo>
                    <a:lnTo>
                      <a:pt x="1471" y="124"/>
                    </a:lnTo>
                    <a:lnTo>
                      <a:pt x="1625" y="175"/>
                    </a:lnTo>
                    <a:lnTo>
                      <a:pt x="1595" y="207"/>
                    </a:lnTo>
                    <a:lnTo>
                      <a:pt x="1538" y="247"/>
                    </a:lnTo>
                    <a:lnTo>
                      <a:pt x="1431" y="327"/>
                    </a:lnTo>
                    <a:lnTo>
                      <a:pt x="1426" y="356"/>
                    </a:lnTo>
                    <a:lnTo>
                      <a:pt x="1445" y="378"/>
                    </a:lnTo>
                    <a:lnTo>
                      <a:pt x="1490" y="424"/>
                    </a:lnTo>
                    <a:lnTo>
                      <a:pt x="1483" y="455"/>
                    </a:lnTo>
                    <a:lnTo>
                      <a:pt x="1450" y="489"/>
                    </a:lnTo>
                    <a:lnTo>
                      <a:pt x="1393" y="519"/>
                    </a:lnTo>
                    <a:lnTo>
                      <a:pt x="1315" y="540"/>
                    </a:lnTo>
                    <a:lnTo>
                      <a:pt x="1066" y="597"/>
                    </a:lnTo>
                    <a:lnTo>
                      <a:pt x="943" y="641"/>
                    </a:lnTo>
                    <a:lnTo>
                      <a:pt x="844" y="694"/>
                    </a:lnTo>
                    <a:lnTo>
                      <a:pt x="800" y="717"/>
                    </a:lnTo>
                    <a:lnTo>
                      <a:pt x="739" y="730"/>
                    </a:lnTo>
                    <a:lnTo>
                      <a:pt x="602" y="751"/>
                    </a:lnTo>
                    <a:lnTo>
                      <a:pt x="475" y="781"/>
                    </a:lnTo>
                    <a:lnTo>
                      <a:pt x="313" y="791"/>
                    </a:lnTo>
                    <a:lnTo>
                      <a:pt x="97" y="751"/>
                    </a:lnTo>
                    <a:lnTo>
                      <a:pt x="19" y="721"/>
                    </a:lnTo>
                    <a:lnTo>
                      <a:pt x="0" y="690"/>
                    </a:lnTo>
                    <a:lnTo>
                      <a:pt x="55" y="662"/>
                    </a:lnTo>
                    <a:lnTo>
                      <a:pt x="152" y="637"/>
                    </a:lnTo>
                    <a:lnTo>
                      <a:pt x="285" y="616"/>
                    </a:lnTo>
                    <a:lnTo>
                      <a:pt x="464" y="458"/>
                    </a:lnTo>
                    <a:lnTo>
                      <a:pt x="882" y="192"/>
                    </a:lnTo>
                    <a:lnTo>
                      <a:pt x="1180" y="0"/>
                    </a:lnTo>
                    <a:lnTo>
                      <a:pt x="1264" y="44"/>
                    </a:lnTo>
                    <a:lnTo>
                      <a:pt x="1264" y="44"/>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81" name="Freeform 921"/>
              <p:cNvSpPr>
                <a:spLocks/>
              </p:cNvSpPr>
              <p:nvPr/>
            </p:nvSpPr>
            <p:spPr bwMode="auto">
              <a:xfrm>
                <a:off x="4578" y="3621"/>
                <a:ext cx="1030" cy="182"/>
              </a:xfrm>
              <a:custGeom>
                <a:avLst/>
                <a:gdLst>
                  <a:gd name="T0" fmla="*/ 0 w 2059"/>
                  <a:gd name="T1" fmla="*/ 0 h 363"/>
                  <a:gd name="T2" fmla="*/ 1057 w 2059"/>
                  <a:gd name="T3" fmla="*/ 197 h 363"/>
                  <a:gd name="T4" fmla="*/ 1490 w 2059"/>
                  <a:gd name="T5" fmla="*/ 363 h 363"/>
                  <a:gd name="T6" fmla="*/ 2059 w 2059"/>
                  <a:gd name="T7" fmla="*/ 247 h 363"/>
                  <a:gd name="T8" fmla="*/ 1811 w 2059"/>
                  <a:gd name="T9" fmla="*/ 178 h 363"/>
                  <a:gd name="T10" fmla="*/ 1214 w 2059"/>
                  <a:gd name="T11" fmla="*/ 83 h 363"/>
                  <a:gd name="T12" fmla="*/ 0 w 2059"/>
                  <a:gd name="T13" fmla="*/ 0 h 363"/>
                  <a:gd name="T14" fmla="*/ 0 w 2059"/>
                  <a:gd name="T15" fmla="*/ 0 h 3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9" h="363">
                    <a:moveTo>
                      <a:pt x="0" y="0"/>
                    </a:moveTo>
                    <a:lnTo>
                      <a:pt x="1057" y="197"/>
                    </a:lnTo>
                    <a:lnTo>
                      <a:pt x="1490" y="363"/>
                    </a:lnTo>
                    <a:lnTo>
                      <a:pt x="2059" y="247"/>
                    </a:lnTo>
                    <a:lnTo>
                      <a:pt x="1811" y="178"/>
                    </a:lnTo>
                    <a:lnTo>
                      <a:pt x="1214" y="83"/>
                    </a:lnTo>
                    <a:lnTo>
                      <a:pt x="0" y="0"/>
                    </a:ln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82" name="Freeform 922"/>
              <p:cNvSpPr>
                <a:spLocks/>
              </p:cNvSpPr>
              <p:nvPr/>
            </p:nvSpPr>
            <p:spPr bwMode="auto">
              <a:xfrm>
                <a:off x="3658" y="3740"/>
                <a:ext cx="1019" cy="485"/>
              </a:xfrm>
              <a:custGeom>
                <a:avLst/>
                <a:gdLst>
                  <a:gd name="T0" fmla="*/ 0 w 2038"/>
                  <a:gd name="T1" fmla="*/ 734 h 970"/>
                  <a:gd name="T2" fmla="*/ 57 w 2038"/>
                  <a:gd name="T3" fmla="*/ 656 h 970"/>
                  <a:gd name="T4" fmla="*/ 93 w 2038"/>
                  <a:gd name="T5" fmla="*/ 500 h 970"/>
                  <a:gd name="T6" fmla="*/ 327 w 2038"/>
                  <a:gd name="T7" fmla="*/ 440 h 970"/>
                  <a:gd name="T8" fmla="*/ 578 w 2038"/>
                  <a:gd name="T9" fmla="*/ 369 h 970"/>
                  <a:gd name="T10" fmla="*/ 698 w 2038"/>
                  <a:gd name="T11" fmla="*/ 259 h 970"/>
                  <a:gd name="T12" fmla="*/ 787 w 2038"/>
                  <a:gd name="T13" fmla="*/ 158 h 970"/>
                  <a:gd name="T14" fmla="*/ 1156 w 2038"/>
                  <a:gd name="T15" fmla="*/ 107 h 970"/>
                  <a:gd name="T16" fmla="*/ 1263 w 2038"/>
                  <a:gd name="T17" fmla="*/ 48 h 970"/>
                  <a:gd name="T18" fmla="*/ 1571 w 2038"/>
                  <a:gd name="T19" fmla="*/ 35 h 970"/>
                  <a:gd name="T20" fmla="*/ 1643 w 2038"/>
                  <a:gd name="T21" fmla="*/ 126 h 970"/>
                  <a:gd name="T22" fmla="*/ 1856 w 2038"/>
                  <a:gd name="T23" fmla="*/ 139 h 970"/>
                  <a:gd name="T24" fmla="*/ 2038 w 2038"/>
                  <a:gd name="T25" fmla="*/ 236 h 970"/>
                  <a:gd name="T26" fmla="*/ 2010 w 2038"/>
                  <a:gd name="T27" fmla="*/ 318 h 970"/>
                  <a:gd name="T28" fmla="*/ 1827 w 2038"/>
                  <a:gd name="T29" fmla="*/ 381 h 970"/>
                  <a:gd name="T30" fmla="*/ 1614 w 2038"/>
                  <a:gd name="T31" fmla="*/ 550 h 970"/>
                  <a:gd name="T32" fmla="*/ 1493 w 2038"/>
                  <a:gd name="T33" fmla="*/ 622 h 970"/>
                  <a:gd name="T34" fmla="*/ 1360 w 2038"/>
                  <a:gd name="T35" fmla="*/ 702 h 970"/>
                  <a:gd name="T36" fmla="*/ 1253 w 2038"/>
                  <a:gd name="T37" fmla="*/ 768 h 970"/>
                  <a:gd name="T38" fmla="*/ 1128 w 2038"/>
                  <a:gd name="T39" fmla="*/ 738 h 970"/>
                  <a:gd name="T40" fmla="*/ 920 w 2038"/>
                  <a:gd name="T41" fmla="*/ 970 h 970"/>
                  <a:gd name="T42" fmla="*/ 666 w 2038"/>
                  <a:gd name="T43" fmla="*/ 970 h 970"/>
                  <a:gd name="T44" fmla="*/ 671 w 2038"/>
                  <a:gd name="T45" fmla="*/ 801 h 970"/>
                  <a:gd name="T46" fmla="*/ 732 w 2038"/>
                  <a:gd name="T47" fmla="*/ 692 h 970"/>
                  <a:gd name="T48" fmla="*/ 993 w 2038"/>
                  <a:gd name="T49" fmla="*/ 614 h 970"/>
                  <a:gd name="T50" fmla="*/ 1076 w 2038"/>
                  <a:gd name="T51" fmla="*/ 529 h 970"/>
                  <a:gd name="T52" fmla="*/ 985 w 2038"/>
                  <a:gd name="T53" fmla="*/ 523 h 970"/>
                  <a:gd name="T54" fmla="*/ 858 w 2038"/>
                  <a:gd name="T55" fmla="*/ 559 h 970"/>
                  <a:gd name="T56" fmla="*/ 593 w 2038"/>
                  <a:gd name="T57" fmla="*/ 690 h 970"/>
                  <a:gd name="T58" fmla="*/ 578 w 2038"/>
                  <a:gd name="T59" fmla="*/ 863 h 970"/>
                  <a:gd name="T60" fmla="*/ 217 w 2038"/>
                  <a:gd name="T61" fmla="*/ 772 h 970"/>
                  <a:gd name="T62" fmla="*/ 23 w 2038"/>
                  <a:gd name="T63" fmla="*/ 81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38" h="970">
                    <a:moveTo>
                      <a:pt x="23" y="810"/>
                    </a:moveTo>
                    <a:lnTo>
                      <a:pt x="0" y="734"/>
                    </a:lnTo>
                    <a:lnTo>
                      <a:pt x="23" y="696"/>
                    </a:lnTo>
                    <a:lnTo>
                      <a:pt x="57" y="656"/>
                    </a:lnTo>
                    <a:lnTo>
                      <a:pt x="76" y="531"/>
                    </a:lnTo>
                    <a:lnTo>
                      <a:pt x="93" y="500"/>
                    </a:lnTo>
                    <a:lnTo>
                      <a:pt x="167" y="478"/>
                    </a:lnTo>
                    <a:lnTo>
                      <a:pt x="327" y="440"/>
                    </a:lnTo>
                    <a:lnTo>
                      <a:pt x="491" y="400"/>
                    </a:lnTo>
                    <a:lnTo>
                      <a:pt x="578" y="369"/>
                    </a:lnTo>
                    <a:lnTo>
                      <a:pt x="631" y="327"/>
                    </a:lnTo>
                    <a:lnTo>
                      <a:pt x="698" y="259"/>
                    </a:lnTo>
                    <a:lnTo>
                      <a:pt x="757" y="192"/>
                    </a:lnTo>
                    <a:lnTo>
                      <a:pt x="787" y="158"/>
                    </a:lnTo>
                    <a:lnTo>
                      <a:pt x="863" y="135"/>
                    </a:lnTo>
                    <a:lnTo>
                      <a:pt x="1156" y="107"/>
                    </a:lnTo>
                    <a:lnTo>
                      <a:pt x="1223" y="82"/>
                    </a:lnTo>
                    <a:lnTo>
                      <a:pt x="1263" y="48"/>
                    </a:lnTo>
                    <a:lnTo>
                      <a:pt x="1325" y="0"/>
                    </a:lnTo>
                    <a:lnTo>
                      <a:pt x="1571" y="35"/>
                    </a:lnTo>
                    <a:lnTo>
                      <a:pt x="1618" y="94"/>
                    </a:lnTo>
                    <a:lnTo>
                      <a:pt x="1643" y="126"/>
                    </a:lnTo>
                    <a:lnTo>
                      <a:pt x="1673" y="145"/>
                    </a:lnTo>
                    <a:lnTo>
                      <a:pt x="1856" y="139"/>
                    </a:lnTo>
                    <a:lnTo>
                      <a:pt x="2004" y="173"/>
                    </a:lnTo>
                    <a:lnTo>
                      <a:pt x="2038" y="236"/>
                    </a:lnTo>
                    <a:lnTo>
                      <a:pt x="2034" y="284"/>
                    </a:lnTo>
                    <a:lnTo>
                      <a:pt x="2010" y="318"/>
                    </a:lnTo>
                    <a:lnTo>
                      <a:pt x="1894" y="327"/>
                    </a:lnTo>
                    <a:lnTo>
                      <a:pt x="1827" y="381"/>
                    </a:lnTo>
                    <a:lnTo>
                      <a:pt x="1774" y="468"/>
                    </a:lnTo>
                    <a:lnTo>
                      <a:pt x="1614" y="550"/>
                    </a:lnTo>
                    <a:lnTo>
                      <a:pt x="1557" y="582"/>
                    </a:lnTo>
                    <a:lnTo>
                      <a:pt x="1493" y="622"/>
                    </a:lnTo>
                    <a:lnTo>
                      <a:pt x="1426" y="662"/>
                    </a:lnTo>
                    <a:lnTo>
                      <a:pt x="1360" y="702"/>
                    </a:lnTo>
                    <a:lnTo>
                      <a:pt x="1301" y="738"/>
                    </a:lnTo>
                    <a:lnTo>
                      <a:pt x="1253" y="768"/>
                    </a:lnTo>
                    <a:lnTo>
                      <a:pt x="1209" y="797"/>
                    </a:lnTo>
                    <a:lnTo>
                      <a:pt x="1128" y="738"/>
                    </a:lnTo>
                    <a:lnTo>
                      <a:pt x="1061" y="791"/>
                    </a:lnTo>
                    <a:lnTo>
                      <a:pt x="920" y="970"/>
                    </a:lnTo>
                    <a:lnTo>
                      <a:pt x="829" y="970"/>
                    </a:lnTo>
                    <a:lnTo>
                      <a:pt x="666" y="970"/>
                    </a:lnTo>
                    <a:lnTo>
                      <a:pt x="652" y="882"/>
                    </a:lnTo>
                    <a:lnTo>
                      <a:pt x="671" y="801"/>
                    </a:lnTo>
                    <a:lnTo>
                      <a:pt x="799" y="789"/>
                    </a:lnTo>
                    <a:lnTo>
                      <a:pt x="732" y="692"/>
                    </a:lnTo>
                    <a:lnTo>
                      <a:pt x="880" y="658"/>
                    </a:lnTo>
                    <a:lnTo>
                      <a:pt x="993" y="614"/>
                    </a:lnTo>
                    <a:lnTo>
                      <a:pt x="1071" y="555"/>
                    </a:lnTo>
                    <a:lnTo>
                      <a:pt x="1076" y="529"/>
                    </a:lnTo>
                    <a:lnTo>
                      <a:pt x="1059" y="517"/>
                    </a:lnTo>
                    <a:lnTo>
                      <a:pt x="985" y="523"/>
                    </a:lnTo>
                    <a:lnTo>
                      <a:pt x="898" y="546"/>
                    </a:lnTo>
                    <a:lnTo>
                      <a:pt x="858" y="559"/>
                    </a:lnTo>
                    <a:lnTo>
                      <a:pt x="656" y="641"/>
                    </a:lnTo>
                    <a:lnTo>
                      <a:pt x="593" y="690"/>
                    </a:lnTo>
                    <a:lnTo>
                      <a:pt x="582" y="825"/>
                    </a:lnTo>
                    <a:lnTo>
                      <a:pt x="578" y="863"/>
                    </a:lnTo>
                    <a:lnTo>
                      <a:pt x="378" y="789"/>
                    </a:lnTo>
                    <a:lnTo>
                      <a:pt x="217" y="772"/>
                    </a:lnTo>
                    <a:lnTo>
                      <a:pt x="154" y="829"/>
                    </a:lnTo>
                    <a:lnTo>
                      <a:pt x="23" y="810"/>
                    </a:lnTo>
                    <a:lnTo>
                      <a:pt x="23" y="810"/>
                    </a:lnTo>
                    <a:close/>
                  </a:path>
                </a:pathLst>
              </a:custGeom>
              <a:solidFill>
                <a:srgbClr val="66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83" name="Freeform 923"/>
              <p:cNvSpPr>
                <a:spLocks/>
              </p:cNvSpPr>
              <p:nvPr/>
            </p:nvSpPr>
            <p:spPr bwMode="auto">
              <a:xfrm>
                <a:off x="2957" y="3721"/>
                <a:ext cx="296" cy="176"/>
              </a:xfrm>
              <a:custGeom>
                <a:avLst/>
                <a:gdLst>
                  <a:gd name="T0" fmla="*/ 0 w 593"/>
                  <a:gd name="T1" fmla="*/ 255 h 352"/>
                  <a:gd name="T2" fmla="*/ 13 w 593"/>
                  <a:gd name="T3" fmla="*/ 238 h 352"/>
                  <a:gd name="T4" fmla="*/ 57 w 593"/>
                  <a:gd name="T5" fmla="*/ 211 h 352"/>
                  <a:gd name="T6" fmla="*/ 198 w 593"/>
                  <a:gd name="T7" fmla="*/ 187 h 352"/>
                  <a:gd name="T8" fmla="*/ 234 w 593"/>
                  <a:gd name="T9" fmla="*/ 145 h 352"/>
                  <a:gd name="T10" fmla="*/ 255 w 593"/>
                  <a:gd name="T11" fmla="*/ 95 h 352"/>
                  <a:gd name="T12" fmla="*/ 281 w 593"/>
                  <a:gd name="T13" fmla="*/ 67 h 352"/>
                  <a:gd name="T14" fmla="*/ 323 w 593"/>
                  <a:gd name="T15" fmla="*/ 48 h 352"/>
                  <a:gd name="T16" fmla="*/ 384 w 593"/>
                  <a:gd name="T17" fmla="*/ 27 h 352"/>
                  <a:gd name="T18" fmla="*/ 468 w 593"/>
                  <a:gd name="T19" fmla="*/ 8 h 352"/>
                  <a:gd name="T20" fmla="*/ 555 w 593"/>
                  <a:gd name="T21" fmla="*/ 0 h 352"/>
                  <a:gd name="T22" fmla="*/ 593 w 593"/>
                  <a:gd name="T23" fmla="*/ 19 h 352"/>
                  <a:gd name="T24" fmla="*/ 538 w 593"/>
                  <a:gd name="T25" fmla="*/ 67 h 352"/>
                  <a:gd name="T26" fmla="*/ 491 w 593"/>
                  <a:gd name="T27" fmla="*/ 95 h 352"/>
                  <a:gd name="T28" fmla="*/ 415 w 593"/>
                  <a:gd name="T29" fmla="*/ 168 h 352"/>
                  <a:gd name="T30" fmla="*/ 295 w 593"/>
                  <a:gd name="T31" fmla="*/ 217 h 352"/>
                  <a:gd name="T32" fmla="*/ 221 w 593"/>
                  <a:gd name="T33" fmla="*/ 346 h 352"/>
                  <a:gd name="T34" fmla="*/ 150 w 593"/>
                  <a:gd name="T35" fmla="*/ 352 h 352"/>
                  <a:gd name="T36" fmla="*/ 29 w 593"/>
                  <a:gd name="T37" fmla="*/ 337 h 352"/>
                  <a:gd name="T38" fmla="*/ 0 w 593"/>
                  <a:gd name="T39" fmla="*/ 255 h 352"/>
                  <a:gd name="T40" fmla="*/ 0 w 593"/>
                  <a:gd name="T41" fmla="*/ 255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3" h="352">
                    <a:moveTo>
                      <a:pt x="0" y="255"/>
                    </a:moveTo>
                    <a:lnTo>
                      <a:pt x="13" y="238"/>
                    </a:lnTo>
                    <a:lnTo>
                      <a:pt x="57" y="211"/>
                    </a:lnTo>
                    <a:lnTo>
                      <a:pt x="198" y="187"/>
                    </a:lnTo>
                    <a:lnTo>
                      <a:pt x="234" y="145"/>
                    </a:lnTo>
                    <a:lnTo>
                      <a:pt x="255" y="95"/>
                    </a:lnTo>
                    <a:lnTo>
                      <a:pt x="281" y="67"/>
                    </a:lnTo>
                    <a:lnTo>
                      <a:pt x="323" y="48"/>
                    </a:lnTo>
                    <a:lnTo>
                      <a:pt x="384" y="27"/>
                    </a:lnTo>
                    <a:lnTo>
                      <a:pt x="468" y="8"/>
                    </a:lnTo>
                    <a:lnTo>
                      <a:pt x="555" y="0"/>
                    </a:lnTo>
                    <a:lnTo>
                      <a:pt x="593" y="19"/>
                    </a:lnTo>
                    <a:lnTo>
                      <a:pt x="538" y="67"/>
                    </a:lnTo>
                    <a:lnTo>
                      <a:pt x="491" y="95"/>
                    </a:lnTo>
                    <a:lnTo>
                      <a:pt x="415" y="168"/>
                    </a:lnTo>
                    <a:lnTo>
                      <a:pt x="295" y="217"/>
                    </a:lnTo>
                    <a:lnTo>
                      <a:pt x="221" y="346"/>
                    </a:lnTo>
                    <a:lnTo>
                      <a:pt x="150" y="352"/>
                    </a:lnTo>
                    <a:lnTo>
                      <a:pt x="29" y="337"/>
                    </a:lnTo>
                    <a:lnTo>
                      <a:pt x="0" y="255"/>
                    </a:lnTo>
                    <a:lnTo>
                      <a:pt x="0" y="255"/>
                    </a:lnTo>
                    <a:close/>
                  </a:path>
                </a:pathLst>
              </a:custGeom>
              <a:solidFill>
                <a:srgbClr val="A5BF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84" name="Freeform 924"/>
              <p:cNvSpPr>
                <a:spLocks/>
              </p:cNvSpPr>
              <p:nvPr/>
            </p:nvSpPr>
            <p:spPr bwMode="auto">
              <a:xfrm>
                <a:off x="3556" y="3725"/>
                <a:ext cx="372" cy="147"/>
              </a:xfrm>
              <a:custGeom>
                <a:avLst/>
                <a:gdLst>
                  <a:gd name="T0" fmla="*/ 0 w 743"/>
                  <a:gd name="T1" fmla="*/ 150 h 295"/>
                  <a:gd name="T2" fmla="*/ 91 w 743"/>
                  <a:gd name="T3" fmla="*/ 93 h 295"/>
                  <a:gd name="T4" fmla="*/ 127 w 743"/>
                  <a:gd name="T5" fmla="*/ 61 h 295"/>
                  <a:gd name="T6" fmla="*/ 182 w 743"/>
                  <a:gd name="T7" fmla="*/ 15 h 295"/>
                  <a:gd name="T8" fmla="*/ 298 w 743"/>
                  <a:gd name="T9" fmla="*/ 0 h 295"/>
                  <a:gd name="T10" fmla="*/ 452 w 743"/>
                  <a:gd name="T11" fmla="*/ 25 h 295"/>
                  <a:gd name="T12" fmla="*/ 536 w 743"/>
                  <a:gd name="T13" fmla="*/ 68 h 295"/>
                  <a:gd name="T14" fmla="*/ 659 w 743"/>
                  <a:gd name="T15" fmla="*/ 59 h 295"/>
                  <a:gd name="T16" fmla="*/ 743 w 743"/>
                  <a:gd name="T17" fmla="*/ 97 h 295"/>
                  <a:gd name="T18" fmla="*/ 743 w 743"/>
                  <a:gd name="T19" fmla="*/ 156 h 295"/>
                  <a:gd name="T20" fmla="*/ 684 w 743"/>
                  <a:gd name="T21" fmla="*/ 169 h 295"/>
                  <a:gd name="T22" fmla="*/ 593 w 743"/>
                  <a:gd name="T23" fmla="*/ 165 h 295"/>
                  <a:gd name="T24" fmla="*/ 502 w 743"/>
                  <a:gd name="T25" fmla="*/ 228 h 295"/>
                  <a:gd name="T26" fmla="*/ 279 w 743"/>
                  <a:gd name="T27" fmla="*/ 295 h 295"/>
                  <a:gd name="T28" fmla="*/ 266 w 743"/>
                  <a:gd name="T29" fmla="*/ 228 h 295"/>
                  <a:gd name="T30" fmla="*/ 150 w 743"/>
                  <a:gd name="T31" fmla="*/ 251 h 295"/>
                  <a:gd name="T32" fmla="*/ 0 w 743"/>
                  <a:gd name="T33" fmla="*/ 150 h 295"/>
                  <a:gd name="T34" fmla="*/ 0 w 743"/>
                  <a:gd name="T35" fmla="*/ 15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3" h="295">
                    <a:moveTo>
                      <a:pt x="0" y="150"/>
                    </a:moveTo>
                    <a:lnTo>
                      <a:pt x="91" y="93"/>
                    </a:lnTo>
                    <a:lnTo>
                      <a:pt x="127" y="61"/>
                    </a:lnTo>
                    <a:lnTo>
                      <a:pt x="182" y="15"/>
                    </a:lnTo>
                    <a:lnTo>
                      <a:pt x="298" y="0"/>
                    </a:lnTo>
                    <a:lnTo>
                      <a:pt x="452" y="25"/>
                    </a:lnTo>
                    <a:lnTo>
                      <a:pt x="536" y="68"/>
                    </a:lnTo>
                    <a:lnTo>
                      <a:pt x="659" y="59"/>
                    </a:lnTo>
                    <a:lnTo>
                      <a:pt x="743" y="97"/>
                    </a:lnTo>
                    <a:lnTo>
                      <a:pt x="743" y="156"/>
                    </a:lnTo>
                    <a:lnTo>
                      <a:pt x="684" y="169"/>
                    </a:lnTo>
                    <a:lnTo>
                      <a:pt x="593" y="165"/>
                    </a:lnTo>
                    <a:lnTo>
                      <a:pt x="502" y="228"/>
                    </a:lnTo>
                    <a:lnTo>
                      <a:pt x="279" y="295"/>
                    </a:lnTo>
                    <a:lnTo>
                      <a:pt x="266" y="228"/>
                    </a:lnTo>
                    <a:lnTo>
                      <a:pt x="150" y="251"/>
                    </a:lnTo>
                    <a:lnTo>
                      <a:pt x="0" y="150"/>
                    </a:lnTo>
                    <a:lnTo>
                      <a:pt x="0" y="150"/>
                    </a:lnTo>
                    <a:close/>
                  </a:path>
                </a:pathLst>
              </a:custGeom>
              <a:solidFill>
                <a:srgbClr val="FFAD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85" name="Freeform 925"/>
              <p:cNvSpPr>
                <a:spLocks/>
              </p:cNvSpPr>
              <p:nvPr/>
            </p:nvSpPr>
            <p:spPr bwMode="auto">
              <a:xfrm>
                <a:off x="3342" y="3695"/>
                <a:ext cx="285" cy="100"/>
              </a:xfrm>
              <a:custGeom>
                <a:avLst/>
                <a:gdLst>
                  <a:gd name="T0" fmla="*/ 0 w 570"/>
                  <a:gd name="T1" fmla="*/ 42 h 202"/>
                  <a:gd name="T2" fmla="*/ 40 w 570"/>
                  <a:gd name="T3" fmla="*/ 31 h 202"/>
                  <a:gd name="T4" fmla="*/ 116 w 570"/>
                  <a:gd name="T5" fmla="*/ 10 h 202"/>
                  <a:gd name="T6" fmla="*/ 247 w 570"/>
                  <a:gd name="T7" fmla="*/ 0 h 202"/>
                  <a:gd name="T8" fmla="*/ 300 w 570"/>
                  <a:gd name="T9" fmla="*/ 21 h 202"/>
                  <a:gd name="T10" fmla="*/ 348 w 570"/>
                  <a:gd name="T11" fmla="*/ 38 h 202"/>
                  <a:gd name="T12" fmla="*/ 430 w 570"/>
                  <a:gd name="T13" fmla="*/ 13 h 202"/>
                  <a:gd name="T14" fmla="*/ 508 w 570"/>
                  <a:gd name="T15" fmla="*/ 10 h 202"/>
                  <a:gd name="T16" fmla="*/ 561 w 570"/>
                  <a:gd name="T17" fmla="*/ 4 h 202"/>
                  <a:gd name="T18" fmla="*/ 570 w 570"/>
                  <a:gd name="T19" fmla="*/ 32 h 202"/>
                  <a:gd name="T20" fmla="*/ 540 w 570"/>
                  <a:gd name="T21" fmla="*/ 70 h 202"/>
                  <a:gd name="T22" fmla="*/ 498 w 570"/>
                  <a:gd name="T23" fmla="*/ 116 h 202"/>
                  <a:gd name="T24" fmla="*/ 445 w 570"/>
                  <a:gd name="T25" fmla="*/ 167 h 202"/>
                  <a:gd name="T26" fmla="*/ 352 w 570"/>
                  <a:gd name="T27" fmla="*/ 202 h 202"/>
                  <a:gd name="T28" fmla="*/ 217 w 570"/>
                  <a:gd name="T29" fmla="*/ 164 h 202"/>
                  <a:gd name="T30" fmla="*/ 188 w 570"/>
                  <a:gd name="T31" fmla="*/ 105 h 202"/>
                  <a:gd name="T32" fmla="*/ 97 w 570"/>
                  <a:gd name="T33" fmla="*/ 95 h 202"/>
                  <a:gd name="T34" fmla="*/ 0 w 570"/>
                  <a:gd name="T35" fmla="*/ 42 h 202"/>
                  <a:gd name="T36" fmla="*/ 0 w 570"/>
                  <a:gd name="T37" fmla="*/ 4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0" h="202">
                    <a:moveTo>
                      <a:pt x="0" y="42"/>
                    </a:moveTo>
                    <a:lnTo>
                      <a:pt x="40" y="31"/>
                    </a:lnTo>
                    <a:lnTo>
                      <a:pt x="116" y="10"/>
                    </a:lnTo>
                    <a:lnTo>
                      <a:pt x="247" y="0"/>
                    </a:lnTo>
                    <a:lnTo>
                      <a:pt x="300" y="21"/>
                    </a:lnTo>
                    <a:lnTo>
                      <a:pt x="348" y="38"/>
                    </a:lnTo>
                    <a:lnTo>
                      <a:pt x="430" y="13"/>
                    </a:lnTo>
                    <a:lnTo>
                      <a:pt x="508" y="10"/>
                    </a:lnTo>
                    <a:lnTo>
                      <a:pt x="561" y="4"/>
                    </a:lnTo>
                    <a:lnTo>
                      <a:pt x="570" y="32"/>
                    </a:lnTo>
                    <a:lnTo>
                      <a:pt x="540" y="70"/>
                    </a:lnTo>
                    <a:lnTo>
                      <a:pt x="498" y="116"/>
                    </a:lnTo>
                    <a:lnTo>
                      <a:pt x="445" y="167"/>
                    </a:lnTo>
                    <a:lnTo>
                      <a:pt x="352" y="202"/>
                    </a:lnTo>
                    <a:lnTo>
                      <a:pt x="217" y="164"/>
                    </a:lnTo>
                    <a:lnTo>
                      <a:pt x="188" y="105"/>
                    </a:lnTo>
                    <a:lnTo>
                      <a:pt x="97" y="95"/>
                    </a:lnTo>
                    <a:lnTo>
                      <a:pt x="0" y="42"/>
                    </a:lnTo>
                    <a:lnTo>
                      <a:pt x="0" y="42"/>
                    </a:lnTo>
                    <a:close/>
                  </a:path>
                </a:pathLst>
              </a:custGeom>
              <a:solidFill>
                <a:srgbClr val="C28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86" name="Freeform 926"/>
              <p:cNvSpPr>
                <a:spLocks/>
              </p:cNvSpPr>
              <p:nvPr/>
            </p:nvSpPr>
            <p:spPr bwMode="auto">
              <a:xfrm>
                <a:off x="3087" y="3745"/>
                <a:ext cx="379" cy="169"/>
              </a:xfrm>
              <a:custGeom>
                <a:avLst/>
                <a:gdLst>
                  <a:gd name="T0" fmla="*/ 0 w 758"/>
                  <a:gd name="T1" fmla="*/ 270 h 338"/>
                  <a:gd name="T2" fmla="*/ 57 w 758"/>
                  <a:gd name="T3" fmla="*/ 207 h 338"/>
                  <a:gd name="T4" fmla="*/ 192 w 758"/>
                  <a:gd name="T5" fmla="*/ 179 h 338"/>
                  <a:gd name="T6" fmla="*/ 218 w 758"/>
                  <a:gd name="T7" fmla="*/ 163 h 338"/>
                  <a:gd name="T8" fmla="*/ 260 w 758"/>
                  <a:gd name="T9" fmla="*/ 129 h 338"/>
                  <a:gd name="T10" fmla="*/ 290 w 758"/>
                  <a:gd name="T11" fmla="*/ 89 h 338"/>
                  <a:gd name="T12" fmla="*/ 336 w 758"/>
                  <a:gd name="T13" fmla="*/ 47 h 338"/>
                  <a:gd name="T14" fmla="*/ 399 w 758"/>
                  <a:gd name="T15" fmla="*/ 19 h 338"/>
                  <a:gd name="T16" fmla="*/ 452 w 758"/>
                  <a:gd name="T17" fmla="*/ 0 h 338"/>
                  <a:gd name="T18" fmla="*/ 697 w 758"/>
                  <a:gd name="T19" fmla="*/ 4 h 338"/>
                  <a:gd name="T20" fmla="*/ 758 w 758"/>
                  <a:gd name="T21" fmla="*/ 36 h 338"/>
                  <a:gd name="T22" fmla="*/ 726 w 758"/>
                  <a:gd name="T23" fmla="*/ 63 h 338"/>
                  <a:gd name="T24" fmla="*/ 543 w 758"/>
                  <a:gd name="T25" fmla="*/ 82 h 338"/>
                  <a:gd name="T26" fmla="*/ 437 w 758"/>
                  <a:gd name="T27" fmla="*/ 110 h 338"/>
                  <a:gd name="T28" fmla="*/ 355 w 758"/>
                  <a:gd name="T29" fmla="*/ 188 h 338"/>
                  <a:gd name="T30" fmla="*/ 264 w 758"/>
                  <a:gd name="T31" fmla="*/ 232 h 338"/>
                  <a:gd name="T32" fmla="*/ 197 w 758"/>
                  <a:gd name="T33" fmla="*/ 276 h 338"/>
                  <a:gd name="T34" fmla="*/ 154 w 758"/>
                  <a:gd name="T35" fmla="*/ 338 h 338"/>
                  <a:gd name="T36" fmla="*/ 62 w 758"/>
                  <a:gd name="T37" fmla="*/ 314 h 338"/>
                  <a:gd name="T38" fmla="*/ 0 w 758"/>
                  <a:gd name="T39" fmla="*/ 270 h 338"/>
                  <a:gd name="T40" fmla="*/ 0 w 758"/>
                  <a:gd name="T41" fmla="*/ 27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58" h="338">
                    <a:moveTo>
                      <a:pt x="0" y="270"/>
                    </a:moveTo>
                    <a:lnTo>
                      <a:pt x="57" y="207"/>
                    </a:lnTo>
                    <a:lnTo>
                      <a:pt x="192" y="179"/>
                    </a:lnTo>
                    <a:lnTo>
                      <a:pt x="218" y="163"/>
                    </a:lnTo>
                    <a:lnTo>
                      <a:pt x="260" y="129"/>
                    </a:lnTo>
                    <a:lnTo>
                      <a:pt x="290" y="89"/>
                    </a:lnTo>
                    <a:lnTo>
                      <a:pt x="336" y="47"/>
                    </a:lnTo>
                    <a:lnTo>
                      <a:pt x="399" y="19"/>
                    </a:lnTo>
                    <a:lnTo>
                      <a:pt x="452" y="0"/>
                    </a:lnTo>
                    <a:lnTo>
                      <a:pt x="697" y="4"/>
                    </a:lnTo>
                    <a:lnTo>
                      <a:pt x="758" y="36"/>
                    </a:lnTo>
                    <a:lnTo>
                      <a:pt x="726" y="63"/>
                    </a:lnTo>
                    <a:lnTo>
                      <a:pt x="543" y="82"/>
                    </a:lnTo>
                    <a:lnTo>
                      <a:pt x="437" y="110"/>
                    </a:lnTo>
                    <a:lnTo>
                      <a:pt x="355" y="188"/>
                    </a:lnTo>
                    <a:lnTo>
                      <a:pt x="264" y="232"/>
                    </a:lnTo>
                    <a:lnTo>
                      <a:pt x="197" y="276"/>
                    </a:lnTo>
                    <a:lnTo>
                      <a:pt x="154" y="338"/>
                    </a:lnTo>
                    <a:lnTo>
                      <a:pt x="62" y="314"/>
                    </a:lnTo>
                    <a:lnTo>
                      <a:pt x="0" y="270"/>
                    </a:lnTo>
                    <a:lnTo>
                      <a:pt x="0" y="270"/>
                    </a:lnTo>
                    <a:close/>
                  </a:path>
                </a:pathLst>
              </a:custGeom>
              <a:solidFill>
                <a:srgbClr val="A3A3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87" name="Freeform 927"/>
              <p:cNvSpPr>
                <a:spLocks/>
              </p:cNvSpPr>
              <p:nvPr/>
            </p:nvSpPr>
            <p:spPr bwMode="auto">
              <a:xfrm>
                <a:off x="3192" y="3798"/>
                <a:ext cx="408" cy="195"/>
              </a:xfrm>
              <a:custGeom>
                <a:avLst/>
                <a:gdLst>
                  <a:gd name="T0" fmla="*/ 0 w 815"/>
                  <a:gd name="T1" fmla="*/ 261 h 390"/>
                  <a:gd name="T2" fmla="*/ 9 w 815"/>
                  <a:gd name="T3" fmla="*/ 202 h 390"/>
                  <a:gd name="T4" fmla="*/ 81 w 815"/>
                  <a:gd name="T5" fmla="*/ 179 h 390"/>
                  <a:gd name="T6" fmla="*/ 184 w 815"/>
                  <a:gd name="T7" fmla="*/ 158 h 390"/>
                  <a:gd name="T8" fmla="*/ 237 w 815"/>
                  <a:gd name="T9" fmla="*/ 101 h 390"/>
                  <a:gd name="T10" fmla="*/ 289 w 815"/>
                  <a:gd name="T11" fmla="*/ 57 h 390"/>
                  <a:gd name="T12" fmla="*/ 361 w 815"/>
                  <a:gd name="T13" fmla="*/ 38 h 390"/>
                  <a:gd name="T14" fmla="*/ 526 w 815"/>
                  <a:gd name="T15" fmla="*/ 0 h 390"/>
                  <a:gd name="T16" fmla="*/ 655 w 815"/>
                  <a:gd name="T17" fmla="*/ 29 h 390"/>
                  <a:gd name="T18" fmla="*/ 733 w 815"/>
                  <a:gd name="T19" fmla="*/ 29 h 390"/>
                  <a:gd name="T20" fmla="*/ 800 w 815"/>
                  <a:gd name="T21" fmla="*/ 73 h 390"/>
                  <a:gd name="T22" fmla="*/ 815 w 815"/>
                  <a:gd name="T23" fmla="*/ 183 h 390"/>
                  <a:gd name="T24" fmla="*/ 674 w 815"/>
                  <a:gd name="T25" fmla="*/ 242 h 390"/>
                  <a:gd name="T26" fmla="*/ 511 w 815"/>
                  <a:gd name="T27" fmla="*/ 318 h 390"/>
                  <a:gd name="T28" fmla="*/ 414 w 815"/>
                  <a:gd name="T29" fmla="*/ 280 h 390"/>
                  <a:gd name="T30" fmla="*/ 357 w 815"/>
                  <a:gd name="T31" fmla="*/ 390 h 390"/>
                  <a:gd name="T32" fmla="*/ 250 w 815"/>
                  <a:gd name="T33" fmla="*/ 371 h 390"/>
                  <a:gd name="T34" fmla="*/ 247 w 815"/>
                  <a:gd name="T35" fmla="*/ 308 h 390"/>
                  <a:gd name="T36" fmla="*/ 121 w 815"/>
                  <a:gd name="T37" fmla="*/ 246 h 390"/>
                  <a:gd name="T38" fmla="*/ 53 w 815"/>
                  <a:gd name="T39" fmla="*/ 232 h 390"/>
                  <a:gd name="T40" fmla="*/ 0 w 815"/>
                  <a:gd name="T41" fmla="*/ 261 h 390"/>
                  <a:gd name="T42" fmla="*/ 0 w 815"/>
                  <a:gd name="T43" fmla="*/ 261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390">
                    <a:moveTo>
                      <a:pt x="0" y="261"/>
                    </a:moveTo>
                    <a:lnTo>
                      <a:pt x="9" y="202"/>
                    </a:lnTo>
                    <a:lnTo>
                      <a:pt x="81" y="179"/>
                    </a:lnTo>
                    <a:lnTo>
                      <a:pt x="184" y="158"/>
                    </a:lnTo>
                    <a:lnTo>
                      <a:pt x="237" y="101"/>
                    </a:lnTo>
                    <a:lnTo>
                      <a:pt x="289" y="57"/>
                    </a:lnTo>
                    <a:lnTo>
                      <a:pt x="361" y="38"/>
                    </a:lnTo>
                    <a:lnTo>
                      <a:pt x="526" y="0"/>
                    </a:lnTo>
                    <a:lnTo>
                      <a:pt x="655" y="29"/>
                    </a:lnTo>
                    <a:lnTo>
                      <a:pt x="733" y="29"/>
                    </a:lnTo>
                    <a:lnTo>
                      <a:pt x="800" y="73"/>
                    </a:lnTo>
                    <a:lnTo>
                      <a:pt x="815" y="183"/>
                    </a:lnTo>
                    <a:lnTo>
                      <a:pt x="674" y="242"/>
                    </a:lnTo>
                    <a:lnTo>
                      <a:pt x="511" y="318"/>
                    </a:lnTo>
                    <a:lnTo>
                      <a:pt x="414" y="280"/>
                    </a:lnTo>
                    <a:lnTo>
                      <a:pt x="357" y="390"/>
                    </a:lnTo>
                    <a:lnTo>
                      <a:pt x="250" y="371"/>
                    </a:lnTo>
                    <a:lnTo>
                      <a:pt x="247" y="308"/>
                    </a:lnTo>
                    <a:lnTo>
                      <a:pt x="121" y="246"/>
                    </a:lnTo>
                    <a:lnTo>
                      <a:pt x="53" y="232"/>
                    </a:lnTo>
                    <a:lnTo>
                      <a:pt x="0" y="261"/>
                    </a:lnTo>
                    <a:lnTo>
                      <a:pt x="0" y="261"/>
                    </a:lnTo>
                    <a:close/>
                  </a:path>
                </a:pathLst>
              </a:custGeom>
              <a:solidFill>
                <a:srgbClr val="BA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88" name="Freeform 928"/>
              <p:cNvSpPr>
                <a:spLocks/>
              </p:cNvSpPr>
              <p:nvPr/>
            </p:nvSpPr>
            <p:spPr bwMode="auto">
              <a:xfrm>
                <a:off x="3858" y="3535"/>
                <a:ext cx="772" cy="128"/>
              </a:xfrm>
              <a:custGeom>
                <a:avLst/>
                <a:gdLst>
                  <a:gd name="T0" fmla="*/ 0 w 1544"/>
                  <a:gd name="T1" fmla="*/ 140 h 256"/>
                  <a:gd name="T2" fmla="*/ 54 w 1544"/>
                  <a:gd name="T3" fmla="*/ 256 h 256"/>
                  <a:gd name="T4" fmla="*/ 396 w 1544"/>
                  <a:gd name="T5" fmla="*/ 203 h 256"/>
                  <a:gd name="T6" fmla="*/ 464 w 1544"/>
                  <a:gd name="T7" fmla="*/ 78 h 256"/>
                  <a:gd name="T8" fmla="*/ 478 w 1544"/>
                  <a:gd name="T9" fmla="*/ 182 h 256"/>
                  <a:gd name="T10" fmla="*/ 540 w 1544"/>
                  <a:gd name="T11" fmla="*/ 188 h 256"/>
                  <a:gd name="T12" fmla="*/ 613 w 1544"/>
                  <a:gd name="T13" fmla="*/ 82 h 256"/>
                  <a:gd name="T14" fmla="*/ 632 w 1544"/>
                  <a:gd name="T15" fmla="*/ 182 h 256"/>
                  <a:gd name="T16" fmla="*/ 864 w 1544"/>
                  <a:gd name="T17" fmla="*/ 178 h 256"/>
                  <a:gd name="T18" fmla="*/ 1134 w 1544"/>
                  <a:gd name="T19" fmla="*/ 87 h 256"/>
                  <a:gd name="T20" fmla="*/ 1153 w 1544"/>
                  <a:gd name="T21" fmla="*/ 173 h 256"/>
                  <a:gd name="T22" fmla="*/ 1544 w 1544"/>
                  <a:gd name="T23" fmla="*/ 188 h 256"/>
                  <a:gd name="T24" fmla="*/ 1529 w 1544"/>
                  <a:gd name="T25" fmla="*/ 53 h 256"/>
                  <a:gd name="T26" fmla="*/ 748 w 1544"/>
                  <a:gd name="T27" fmla="*/ 0 h 256"/>
                  <a:gd name="T28" fmla="*/ 0 w 1544"/>
                  <a:gd name="T29" fmla="*/ 140 h 256"/>
                  <a:gd name="T30" fmla="*/ 0 w 1544"/>
                  <a:gd name="T31" fmla="*/ 1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44" h="256">
                    <a:moveTo>
                      <a:pt x="0" y="140"/>
                    </a:moveTo>
                    <a:lnTo>
                      <a:pt x="54" y="256"/>
                    </a:lnTo>
                    <a:lnTo>
                      <a:pt x="396" y="203"/>
                    </a:lnTo>
                    <a:lnTo>
                      <a:pt x="464" y="78"/>
                    </a:lnTo>
                    <a:lnTo>
                      <a:pt x="478" y="182"/>
                    </a:lnTo>
                    <a:lnTo>
                      <a:pt x="540" y="188"/>
                    </a:lnTo>
                    <a:lnTo>
                      <a:pt x="613" y="82"/>
                    </a:lnTo>
                    <a:lnTo>
                      <a:pt x="632" y="182"/>
                    </a:lnTo>
                    <a:lnTo>
                      <a:pt x="864" y="178"/>
                    </a:lnTo>
                    <a:lnTo>
                      <a:pt x="1134" y="87"/>
                    </a:lnTo>
                    <a:lnTo>
                      <a:pt x="1153" y="173"/>
                    </a:lnTo>
                    <a:lnTo>
                      <a:pt x="1544" y="188"/>
                    </a:lnTo>
                    <a:lnTo>
                      <a:pt x="1529" y="53"/>
                    </a:lnTo>
                    <a:lnTo>
                      <a:pt x="748" y="0"/>
                    </a:lnTo>
                    <a:lnTo>
                      <a:pt x="0" y="140"/>
                    </a:lnTo>
                    <a:lnTo>
                      <a:pt x="0" y="140"/>
                    </a:lnTo>
                    <a:close/>
                  </a:path>
                </a:pathLst>
              </a:custGeom>
              <a:solidFill>
                <a:srgbClr val="B2F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89" name="Freeform 929"/>
              <p:cNvSpPr>
                <a:spLocks/>
              </p:cNvSpPr>
              <p:nvPr/>
            </p:nvSpPr>
            <p:spPr bwMode="auto">
              <a:xfrm>
                <a:off x="3845" y="3508"/>
                <a:ext cx="1656" cy="201"/>
              </a:xfrm>
              <a:custGeom>
                <a:avLst/>
                <a:gdLst>
                  <a:gd name="T0" fmla="*/ 3312 w 3312"/>
                  <a:gd name="T1" fmla="*/ 332 h 401"/>
                  <a:gd name="T2" fmla="*/ 2969 w 3312"/>
                  <a:gd name="T3" fmla="*/ 245 h 401"/>
                  <a:gd name="T4" fmla="*/ 1823 w 3312"/>
                  <a:gd name="T5" fmla="*/ 15 h 401"/>
                  <a:gd name="T6" fmla="*/ 1312 w 3312"/>
                  <a:gd name="T7" fmla="*/ 0 h 401"/>
                  <a:gd name="T8" fmla="*/ 464 w 3312"/>
                  <a:gd name="T9" fmla="*/ 43 h 401"/>
                  <a:gd name="T10" fmla="*/ 0 w 3312"/>
                  <a:gd name="T11" fmla="*/ 163 h 401"/>
                  <a:gd name="T12" fmla="*/ 15 w 3312"/>
                  <a:gd name="T13" fmla="*/ 193 h 401"/>
                  <a:gd name="T14" fmla="*/ 43 w 3312"/>
                  <a:gd name="T15" fmla="*/ 222 h 401"/>
                  <a:gd name="T16" fmla="*/ 220 w 3312"/>
                  <a:gd name="T17" fmla="*/ 188 h 401"/>
                  <a:gd name="T18" fmla="*/ 382 w 3312"/>
                  <a:gd name="T19" fmla="*/ 159 h 401"/>
                  <a:gd name="T20" fmla="*/ 840 w 3312"/>
                  <a:gd name="T21" fmla="*/ 125 h 401"/>
                  <a:gd name="T22" fmla="*/ 1412 w 3312"/>
                  <a:gd name="T23" fmla="*/ 121 h 401"/>
                  <a:gd name="T24" fmla="*/ 1466 w 3312"/>
                  <a:gd name="T25" fmla="*/ 226 h 401"/>
                  <a:gd name="T26" fmla="*/ 2376 w 3312"/>
                  <a:gd name="T27" fmla="*/ 285 h 401"/>
                  <a:gd name="T28" fmla="*/ 2840 w 3312"/>
                  <a:gd name="T29" fmla="*/ 351 h 401"/>
                  <a:gd name="T30" fmla="*/ 2960 w 3312"/>
                  <a:gd name="T31" fmla="*/ 372 h 401"/>
                  <a:gd name="T32" fmla="*/ 3236 w 3312"/>
                  <a:gd name="T33" fmla="*/ 401 h 401"/>
                  <a:gd name="T34" fmla="*/ 3226 w 3312"/>
                  <a:gd name="T35" fmla="*/ 361 h 401"/>
                  <a:gd name="T36" fmla="*/ 3312 w 3312"/>
                  <a:gd name="T37" fmla="*/ 332 h 401"/>
                  <a:gd name="T38" fmla="*/ 3312 w 3312"/>
                  <a:gd name="T39" fmla="*/ 332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12" h="401">
                    <a:moveTo>
                      <a:pt x="3312" y="332"/>
                    </a:moveTo>
                    <a:lnTo>
                      <a:pt x="2969" y="245"/>
                    </a:lnTo>
                    <a:lnTo>
                      <a:pt x="1823" y="15"/>
                    </a:lnTo>
                    <a:lnTo>
                      <a:pt x="1312" y="0"/>
                    </a:lnTo>
                    <a:lnTo>
                      <a:pt x="464" y="43"/>
                    </a:lnTo>
                    <a:lnTo>
                      <a:pt x="0" y="163"/>
                    </a:lnTo>
                    <a:lnTo>
                      <a:pt x="15" y="193"/>
                    </a:lnTo>
                    <a:lnTo>
                      <a:pt x="43" y="222"/>
                    </a:lnTo>
                    <a:lnTo>
                      <a:pt x="220" y="188"/>
                    </a:lnTo>
                    <a:lnTo>
                      <a:pt x="382" y="159"/>
                    </a:lnTo>
                    <a:lnTo>
                      <a:pt x="840" y="125"/>
                    </a:lnTo>
                    <a:lnTo>
                      <a:pt x="1412" y="121"/>
                    </a:lnTo>
                    <a:lnTo>
                      <a:pt x="1466" y="226"/>
                    </a:lnTo>
                    <a:lnTo>
                      <a:pt x="2376" y="285"/>
                    </a:lnTo>
                    <a:lnTo>
                      <a:pt x="2840" y="351"/>
                    </a:lnTo>
                    <a:lnTo>
                      <a:pt x="2960" y="372"/>
                    </a:lnTo>
                    <a:lnTo>
                      <a:pt x="3236" y="401"/>
                    </a:lnTo>
                    <a:lnTo>
                      <a:pt x="3226" y="361"/>
                    </a:lnTo>
                    <a:lnTo>
                      <a:pt x="3312" y="332"/>
                    </a:lnTo>
                    <a:lnTo>
                      <a:pt x="3312" y="332"/>
                    </a:lnTo>
                    <a:close/>
                  </a:path>
                </a:pathLst>
              </a:custGeom>
              <a:solidFill>
                <a:srgbClr val="4D8B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90" name="Freeform 930"/>
              <p:cNvSpPr>
                <a:spLocks/>
              </p:cNvSpPr>
              <p:nvPr/>
            </p:nvSpPr>
            <p:spPr bwMode="auto">
              <a:xfrm>
                <a:off x="3993" y="3850"/>
                <a:ext cx="267" cy="119"/>
              </a:xfrm>
              <a:custGeom>
                <a:avLst/>
                <a:gdLst>
                  <a:gd name="T0" fmla="*/ 61 w 535"/>
                  <a:gd name="T1" fmla="*/ 8 h 238"/>
                  <a:gd name="T2" fmla="*/ 0 w 535"/>
                  <a:gd name="T3" fmla="*/ 70 h 238"/>
                  <a:gd name="T4" fmla="*/ 69 w 535"/>
                  <a:gd name="T5" fmla="*/ 106 h 238"/>
                  <a:gd name="T6" fmla="*/ 160 w 535"/>
                  <a:gd name="T7" fmla="*/ 106 h 238"/>
                  <a:gd name="T8" fmla="*/ 289 w 535"/>
                  <a:gd name="T9" fmla="*/ 141 h 238"/>
                  <a:gd name="T10" fmla="*/ 392 w 535"/>
                  <a:gd name="T11" fmla="*/ 184 h 238"/>
                  <a:gd name="T12" fmla="*/ 462 w 535"/>
                  <a:gd name="T13" fmla="*/ 228 h 238"/>
                  <a:gd name="T14" fmla="*/ 535 w 535"/>
                  <a:gd name="T15" fmla="*/ 238 h 238"/>
                  <a:gd name="T16" fmla="*/ 525 w 535"/>
                  <a:gd name="T17" fmla="*/ 68 h 238"/>
                  <a:gd name="T18" fmla="*/ 392 w 535"/>
                  <a:gd name="T19" fmla="*/ 15 h 238"/>
                  <a:gd name="T20" fmla="*/ 189 w 535"/>
                  <a:gd name="T21" fmla="*/ 0 h 238"/>
                  <a:gd name="T22" fmla="*/ 61 w 535"/>
                  <a:gd name="T23" fmla="*/ 8 h 238"/>
                  <a:gd name="T24" fmla="*/ 61 w 535"/>
                  <a:gd name="T25" fmla="*/ 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238">
                    <a:moveTo>
                      <a:pt x="61" y="8"/>
                    </a:moveTo>
                    <a:lnTo>
                      <a:pt x="0" y="70"/>
                    </a:lnTo>
                    <a:lnTo>
                      <a:pt x="69" y="106"/>
                    </a:lnTo>
                    <a:lnTo>
                      <a:pt x="160" y="106"/>
                    </a:lnTo>
                    <a:lnTo>
                      <a:pt x="289" y="141"/>
                    </a:lnTo>
                    <a:lnTo>
                      <a:pt x="392" y="184"/>
                    </a:lnTo>
                    <a:lnTo>
                      <a:pt x="462" y="228"/>
                    </a:lnTo>
                    <a:lnTo>
                      <a:pt x="535" y="238"/>
                    </a:lnTo>
                    <a:lnTo>
                      <a:pt x="525" y="68"/>
                    </a:lnTo>
                    <a:lnTo>
                      <a:pt x="392" y="15"/>
                    </a:lnTo>
                    <a:lnTo>
                      <a:pt x="189" y="0"/>
                    </a:lnTo>
                    <a:lnTo>
                      <a:pt x="61" y="8"/>
                    </a:lnTo>
                    <a:lnTo>
                      <a:pt x="61" y="8"/>
                    </a:lnTo>
                    <a:close/>
                  </a:path>
                </a:pathLst>
              </a:custGeom>
              <a:solidFill>
                <a:srgbClr val="B2F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91" name="Freeform 931"/>
              <p:cNvSpPr>
                <a:spLocks/>
              </p:cNvSpPr>
              <p:nvPr/>
            </p:nvSpPr>
            <p:spPr bwMode="auto">
              <a:xfrm>
                <a:off x="4321" y="3861"/>
                <a:ext cx="132" cy="91"/>
              </a:xfrm>
              <a:custGeom>
                <a:avLst/>
                <a:gdLst>
                  <a:gd name="T0" fmla="*/ 19 w 265"/>
                  <a:gd name="T1" fmla="*/ 47 h 182"/>
                  <a:gd name="T2" fmla="*/ 111 w 265"/>
                  <a:gd name="T3" fmla="*/ 0 h 182"/>
                  <a:gd name="T4" fmla="*/ 179 w 265"/>
                  <a:gd name="T5" fmla="*/ 9 h 182"/>
                  <a:gd name="T6" fmla="*/ 265 w 265"/>
                  <a:gd name="T7" fmla="*/ 57 h 182"/>
                  <a:gd name="T8" fmla="*/ 202 w 265"/>
                  <a:gd name="T9" fmla="*/ 110 h 182"/>
                  <a:gd name="T10" fmla="*/ 120 w 265"/>
                  <a:gd name="T11" fmla="*/ 139 h 182"/>
                  <a:gd name="T12" fmla="*/ 14 w 265"/>
                  <a:gd name="T13" fmla="*/ 182 h 182"/>
                  <a:gd name="T14" fmla="*/ 0 w 265"/>
                  <a:gd name="T15" fmla="*/ 116 h 182"/>
                  <a:gd name="T16" fmla="*/ 19 w 265"/>
                  <a:gd name="T17" fmla="*/ 47 h 182"/>
                  <a:gd name="T18" fmla="*/ 19 w 265"/>
                  <a:gd name="T19" fmla="*/ 4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182">
                    <a:moveTo>
                      <a:pt x="19" y="47"/>
                    </a:moveTo>
                    <a:lnTo>
                      <a:pt x="111" y="0"/>
                    </a:lnTo>
                    <a:lnTo>
                      <a:pt x="179" y="9"/>
                    </a:lnTo>
                    <a:lnTo>
                      <a:pt x="265" y="57"/>
                    </a:lnTo>
                    <a:lnTo>
                      <a:pt x="202" y="110"/>
                    </a:lnTo>
                    <a:lnTo>
                      <a:pt x="120" y="139"/>
                    </a:lnTo>
                    <a:lnTo>
                      <a:pt x="14" y="182"/>
                    </a:lnTo>
                    <a:lnTo>
                      <a:pt x="0" y="116"/>
                    </a:lnTo>
                    <a:lnTo>
                      <a:pt x="19" y="47"/>
                    </a:lnTo>
                    <a:lnTo>
                      <a:pt x="19" y="47"/>
                    </a:lnTo>
                    <a:close/>
                  </a:path>
                </a:pathLst>
              </a:custGeom>
              <a:solidFill>
                <a:srgbClr val="B2F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92" name="Freeform 932"/>
              <p:cNvSpPr>
                <a:spLocks/>
              </p:cNvSpPr>
              <p:nvPr/>
            </p:nvSpPr>
            <p:spPr bwMode="auto">
              <a:xfrm>
                <a:off x="3661" y="4004"/>
                <a:ext cx="62" cy="77"/>
              </a:xfrm>
              <a:custGeom>
                <a:avLst/>
                <a:gdLst>
                  <a:gd name="T0" fmla="*/ 0 w 123"/>
                  <a:gd name="T1" fmla="*/ 101 h 154"/>
                  <a:gd name="T2" fmla="*/ 44 w 123"/>
                  <a:gd name="T3" fmla="*/ 63 h 154"/>
                  <a:gd name="T4" fmla="*/ 42 w 123"/>
                  <a:gd name="T5" fmla="*/ 0 h 154"/>
                  <a:gd name="T6" fmla="*/ 99 w 123"/>
                  <a:gd name="T7" fmla="*/ 21 h 154"/>
                  <a:gd name="T8" fmla="*/ 123 w 123"/>
                  <a:gd name="T9" fmla="*/ 78 h 154"/>
                  <a:gd name="T10" fmla="*/ 99 w 123"/>
                  <a:gd name="T11" fmla="*/ 131 h 154"/>
                  <a:gd name="T12" fmla="*/ 51 w 123"/>
                  <a:gd name="T13" fmla="*/ 154 h 154"/>
                  <a:gd name="T14" fmla="*/ 0 w 123"/>
                  <a:gd name="T15" fmla="*/ 101 h 154"/>
                  <a:gd name="T16" fmla="*/ 0 w 123"/>
                  <a:gd name="T17" fmla="*/ 10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54">
                    <a:moveTo>
                      <a:pt x="0" y="101"/>
                    </a:moveTo>
                    <a:lnTo>
                      <a:pt x="44" y="63"/>
                    </a:lnTo>
                    <a:lnTo>
                      <a:pt x="42" y="0"/>
                    </a:lnTo>
                    <a:lnTo>
                      <a:pt x="99" y="21"/>
                    </a:lnTo>
                    <a:lnTo>
                      <a:pt x="123" y="78"/>
                    </a:lnTo>
                    <a:lnTo>
                      <a:pt x="99" y="131"/>
                    </a:lnTo>
                    <a:lnTo>
                      <a:pt x="51" y="154"/>
                    </a:lnTo>
                    <a:lnTo>
                      <a:pt x="0" y="101"/>
                    </a:lnTo>
                    <a:lnTo>
                      <a:pt x="0" y="101"/>
                    </a:lnTo>
                    <a:close/>
                  </a:path>
                </a:pathLst>
              </a:custGeom>
              <a:solidFill>
                <a:srgbClr val="FF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93" name="Freeform 933"/>
              <p:cNvSpPr>
                <a:spLocks/>
              </p:cNvSpPr>
              <p:nvPr/>
            </p:nvSpPr>
            <p:spPr bwMode="auto">
              <a:xfrm>
                <a:off x="4019" y="4095"/>
                <a:ext cx="63" cy="63"/>
              </a:xfrm>
              <a:custGeom>
                <a:avLst/>
                <a:gdLst>
                  <a:gd name="T0" fmla="*/ 0 w 125"/>
                  <a:gd name="T1" fmla="*/ 82 h 128"/>
                  <a:gd name="T2" fmla="*/ 45 w 125"/>
                  <a:gd name="T3" fmla="*/ 63 h 128"/>
                  <a:gd name="T4" fmla="*/ 24 w 125"/>
                  <a:gd name="T5" fmla="*/ 4 h 128"/>
                  <a:gd name="T6" fmla="*/ 81 w 125"/>
                  <a:gd name="T7" fmla="*/ 0 h 128"/>
                  <a:gd name="T8" fmla="*/ 125 w 125"/>
                  <a:gd name="T9" fmla="*/ 52 h 128"/>
                  <a:gd name="T10" fmla="*/ 102 w 125"/>
                  <a:gd name="T11" fmla="*/ 109 h 128"/>
                  <a:gd name="T12" fmla="*/ 74 w 125"/>
                  <a:gd name="T13" fmla="*/ 128 h 128"/>
                  <a:gd name="T14" fmla="*/ 0 w 125"/>
                  <a:gd name="T15" fmla="*/ 82 h 128"/>
                  <a:gd name="T16" fmla="*/ 0 w 125"/>
                  <a:gd name="T17" fmla="*/ 8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28">
                    <a:moveTo>
                      <a:pt x="0" y="82"/>
                    </a:moveTo>
                    <a:lnTo>
                      <a:pt x="45" y="63"/>
                    </a:lnTo>
                    <a:lnTo>
                      <a:pt x="24" y="4"/>
                    </a:lnTo>
                    <a:lnTo>
                      <a:pt x="81" y="0"/>
                    </a:lnTo>
                    <a:lnTo>
                      <a:pt x="125" y="52"/>
                    </a:lnTo>
                    <a:lnTo>
                      <a:pt x="102" y="109"/>
                    </a:lnTo>
                    <a:lnTo>
                      <a:pt x="74" y="128"/>
                    </a:lnTo>
                    <a:lnTo>
                      <a:pt x="0" y="82"/>
                    </a:lnTo>
                    <a:lnTo>
                      <a:pt x="0" y="82"/>
                    </a:lnTo>
                    <a:close/>
                  </a:path>
                </a:pathLst>
              </a:custGeom>
              <a:solidFill>
                <a:srgbClr val="FF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94" name="Freeform 934"/>
              <p:cNvSpPr>
                <a:spLocks/>
              </p:cNvSpPr>
              <p:nvPr/>
            </p:nvSpPr>
            <p:spPr bwMode="auto">
              <a:xfrm>
                <a:off x="3783" y="3483"/>
                <a:ext cx="1687" cy="194"/>
              </a:xfrm>
              <a:custGeom>
                <a:avLst/>
                <a:gdLst>
                  <a:gd name="T0" fmla="*/ 0 w 3375"/>
                  <a:gd name="T1" fmla="*/ 228 h 388"/>
                  <a:gd name="T2" fmla="*/ 103 w 3375"/>
                  <a:gd name="T3" fmla="*/ 190 h 388"/>
                  <a:gd name="T4" fmla="*/ 204 w 3375"/>
                  <a:gd name="T5" fmla="*/ 156 h 388"/>
                  <a:gd name="T6" fmla="*/ 306 w 3375"/>
                  <a:gd name="T7" fmla="*/ 128 h 388"/>
                  <a:gd name="T8" fmla="*/ 411 w 3375"/>
                  <a:gd name="T9" fmla="*/ 99 h 388"/>
                  <a:gd name="T10" fmla="*/ 620 w 3375"/>
                  <a:gd name="T11" fmla="*/ 55 h 388"/>
                  <a:gd name="T12" fmla="*/ 831 w 3375"/>
                  <a:gd name="T13" fmla="*/ 27 h 388"/>
                  <a:gd name="T14" fmla="*/ 1261 w 3375"/>
                  <a:gd name="T15" fmla="*/ 0 h 388"/>
                  <a:gd name="T16" fmla="*/ 1692 w 3375"/>
                  <a:gd name="T17" fmla="*/ 17 h 388"/>
                  <a:gd name="T18" fmla="*/ 2124 w 3375"/>
                  <a:gd name="T19" fmla="*/ 67 h 388"/>
                  <a:gd name="T20" fmla="*/ 2337 w 3375"/>
                  <a:gd name="T21" fmla="*/ 103 h 388"/>
                  <a:gd name="T22" fmla="*/ 2550 w 3375"/>
                  <a:gd name="T23" fmla="*/ 145 h 388"/>
                  <a:gd name="T24" fmla="*/ 2761 w 3375"/>
                  <a:gd name="T25" fmla="*/ 192 h 388"/>
                  <a:gd name="T26" fmla="*/ 2968 w 3375"/>
                  <a:gd name="T27" fmla="*/ 245 h 388"/>
                  <a:gd name="T28" fmla="*/ 3173 w 3375"/>
                  <a:gd name="T29" fmla="*/ 301 h 388"/>
                  <a:gd name="T30" fmla="*/ 3274 w 3375"/>
                  <a:gd name="T31" fmla="*/ 329 h 388"/>
                  <a:gd name="T32" fmla="*/ 3375 w 3375"/>
                  <a:gd name="T33" fmla="*/ 358 h 388"/>
                  <a:gd name="T34" fmla="*/ 3365 w 3375"/>
                  <a:gd name="T35" fmla="*/ 388 h 388"/>
                  <a:gd name="T36" fmla="*/ 3200 w 3375"/>
                  <a:gd name="T37" fmla="*/ 344 h 388"/>
                  <a:gd name="T38" fmla="*/ 3017 w 3375"/>
                  <a:gd name="T39" fmla="*/ 301 h 388"/>
                  <a:gd name="T40" fmla="*/ 2818 w 3375"/>
                  <a:gd name="T41" fmla="*/ 261 h 388"/>
                  <a:gd name="T42" fmla="*/ 2607 w 3375"/>
                  <a:gd name="T43" fmla="*/ 225 h 388"/>
                  <a:gd name="T44" fmla="*/ 2384 w 3375"/>
                  <a:gd name="T45" fmla="*/ 190 h 388"/>
                  <a:gd name="T46" fmla="*/ 2154 w 3375"/>
                  <a:gd name="T47" fmla="*/ 162 h 388"/>
                  <a:gd name="T48" fmla="*/ 1683 w 3375"/>
                  <a:gd name="T49" fmla="*/ 122 h 388"/>
                  <a:gd name="T50" fmla="*/ 1211 w 3375"/>
                  <a:gd name="T51" fmla="*/ 109 h 388"/>
                  <a:gd name="T52" fmla="*/ 763 w 3375"/>
                  <a:gd name="T53" fmla="*/ 126 h 388"/>
                  <a:gd name="T54" fmla="*/ 358 w 3375"/>
                  <a:gd name="T55" fmla="*/ 179 h 388"/>
                  <a:gd name="T56" fmla="*/ 179 w 3375"/>
                  <a:gd name="T57" fmla="*/ 221 h 388"/>
                  <a:gd name="T58" fmla="*/ 19 w 3375"/>
                  <a:gd name="T59" fmla="*/ 274 h 388"/>
                  <a:gd name="T60" fmla="*/ 0 w 3375"/>
                  <a:gd name="T61" fmla="*/ 228 h 388"/>
                  <a:gd name="T62" fmla="*/ 0 w 3375"/>
                  <a:gd name="T63" fmla="*/ 22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75" h="388">
                    <a:moveTo>
                      <a:pt x="0" y="228"/>
                    </a:moveTo>
                    <a:lnTo>
                      <a:pt x="103" y="190"/>
                    </a:lnTo>
                    <a:lnTo>
                      <a:pt x="204" y="156"/>
                    </a:lnTo>
                    <a:lnTo>
                      <a:pt x="306" y="128"/>
                    </a:lnTo>
                    <a:lnTo>
                      <a:pt x="411" y="99"/>
                    </a:lnTo>
                    <a:lnTo>
                      <a:pt x="620" y="55"/>
                    </a:lnTo>
                    <a:lnTo>
                      <a:pt x="831" y="27"/>
                    </a:lnTo>
                    <a:lnTo>
                      <a:pt x="1261" y="0"/>
                    </a:lnTo>
                    <a:lnTo>
                      <a:pt x="1692" y="17"/>
                    </a:lnTo>
                    <a:lnTo>
                      <a:pt x="2124" y="67"/>
                    </a:lnTo>
                    <a:lnTo>
                      <a:pt x="2337" y="103"/>
                    </a:lnTo>
                    <a:lnTo>
                      <a:pt x="2550" y="145"/>
                    </a:lnTo>
                    <a:lnTo>
                      <a:pt x="2761" y="192"/>
                    </a:lnTo>
                    <a:lnTo>
                      <a:pt x="2968" y="245"/>
                    </a:lnTo>
                    <a:lnTo>
                      <a:pt x="3173" y="301"/>
                    </a:lnTo>
                    <a:lnTo>
                      <a:pt x="3274" y="329"/>
                    </a:lnTo>
                    <a:lnTo>
                      <a:pt x="3375" y="358"/>
                    </a:lnTo>
                    <a:lnTo>
                      <a:pt x="3365" y="388"/>
                    </a:lnTo>
                    <a:lnTo>
                      <a:pt x="3200" y="344"/>
                    </a:lnTo>
                    <a:lnTo>
                      <a:pt x="3017" y="301"/>
                    </a:lnTo>
                    <a:lnTo>
                      <a:pt x="2818" y="261"/>
                    </a:lnTo>
                    <a:lnTo>
                      <a:pt x="2607" y="225"/>
                    </a:lnTo>
                    <a:lnTo>
                      <a:pt x="2384" y="190"/>
                    </a:lnTo>
                    <a:lnTo>
                      <a:pt x="2154" y="162"/>
                    </a:lnTo>
                    <a:lnTo>
                      <a:pt x="1683" y="122"/>
                    </a:lnTo>
                    <a:lnTo>
                      <a:pt x="1211" y="109"/>
                    </a:lnTo>
                    <a:lnTo>
                      <a:pt x="763" y="126"/>
                    </a:lnTo>
                    <a:lnTo>
                      <a:pt x="358" y="179"/>
                    </a:lnTo>
                    <a:lnTo>
                      <a:pt x="179" y="221"/>
                    </a:lnTo>
                    <a:lnTo>
                      <a:pt x="19" y="274"/>
                    </a:lnTo>
                    <a:lnTo>
                      <a:pt x="0" y="228"/>
                    </a:lnTo>
                    <a:lnTo>
                      <a:pt x="0" y="2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95" name="Freeform 935"/>
              <p:cNvSpPr>
                <a:spLocks/>
              </p:cNvSpPr>
              <p:nvPr/>
            </p:nvSpPr>
            <p:spPr bwMode="auto">
              <a:xfrm>
                <a:off x="3669" y="3613"/>
                <a:ext cx="1831" cy="115"/>
              </a:xfrm>
              <a:custGeom>
                <a:avLst/>
                <a:gdLst>
                  <a:gd name="T0" fmla="*/ 0 w 3662"/>
                  <a:gd name="T1" fmla="*/ 171 h 230"/>
                  <a:gd name="T2" fmla="*/ 101 w 3662"/>
                  <a:gd name="T3" fmla="*/ 144 h 230"/>
                  <a:gd name="T4" fmla="*/ 203 w 3662"/>
                  <a:gd name="T5" fmla="*/ 119 h 230"/>
                  <a:gd name="T6" fmla="*/ 418 w 3662"/>
                  <a:gd name="T7" fmla="*/ 78 h 230"/>
                  <a:gd name="T8" fmla="*/ 641 w 3662"/>
                  <a:gd name="T9" fmla="*/ 47 h 230"/>
                  <a:gd name="T10" fmla="*/ 869 w 3662"/>
                  <a:gd name="T11" fmla="*/ 22 h 230"/>
                  <a:gd name="T12" fmla="*/ 1340 w 3662"/>
                  <a:gd name="T13" fmla="*/ 0 h 230"/>
                  <a:gd name="T14" fmla="*/ 1823 w 3662"/>
                  <a:gd name="T15" fmla="*/ 2 h 230"/>
                  <a:gd name="T16" fmla="*/ 2781 w 3662"/>
                  <a:gd name="T17" fmla="*/ 74 h 230"/>
                  <a:gd name="T18" fmla="*/ 3236 w 3662"/>
                  <a:gd name="T19" fmla="*/ 131 h 230"/>
                  <a:gd name="T20" fmla="*/ 3453 w 3662"/>
                  <a:gd name="T21" fmla="*/ 163 h 230"/>
                  <a:gd name="T22" fmla="*/ 3662 w 3662"/>
                  <a:gd name="T23" fmla="*/ 197 h 230"/>
                  <a:gd name="T24" fmla="*/ 3658 w 3662"/>
                  <a:gd name="T25" fmla="*/ 230 h 230"/>
                  <a:gd name="T26" fmla="*/ 3489 w 3662"/>
                  <a:gd name="T27" fmla="*/ 203 h 230"/>
                  <a:gd name="T28" fmla="*/ 3297 w 3662"/>
                  <a:gd name="T29" fmla="*/ 178 h 230"/>
                  <a:gd name="T30" fmla="*/ 2854 w 3662"/>
                  <a:gd name="T31" fmla="*/ 133 h 230"/>
                  <a:gd name="T32" fmla="*/ 2357 w 3662"/>
                  <a:gd name="T33" fmla="*/ 99 h 230"/>
                  <a:gd name="T34" fmla="*/ 1835 w 3662"/>
                  <a:gd name="T35" fmla="*/ 78 h 230"/>
                  <a:gd name="T36" fmla="*/ 827 w 3662"/>
                  <a:gd name="T37" fmla="*/ 89 h 230"/>
                  <a:gd name="T38" fmla="*/ 395 w 3662"/>
                  <a:gd name="T39" fmla="*/ 127 h 230"/>
                  <a:gd name="T40" fmla="*/ 47 w 3662"/>
                  <a:gd name="T41" fmla="*/ 195 h 230"/>
                  <a:gd name="T42" fmla="*/ 0 w 3662"/>
                  <a:gd name="T43" fmla="*/ 171 h 230"/>
                  <a:gd name="T44" fmla="*/ 0 w 3662"/>
                  <a:gd name="T45" fmla="*/ 171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62" h="230">
                    <a:moveTo>
                      <a:pt x="0" y="171"/>
                    </a:moveTo>
                    <a:lnTo>
                      <a:pt x="101" y="144"/>
                    </a:lnTo>
                    <a:lnTo>
                      <a:pt x="203" y="119"/>
                    </a:lnTo>
                    <a:lnTo>
                      <a:pt x="418" y="78"/>
                    </a:lnTo>
                    <a:lnTo>
                      <a:pt x="641" y="47"/>
                    </a:lnTo>
                    <a:lnTo>
                      <a:pt x="869" y="22"/>
                    </a:lnTo>
                    <a:lnTo>
                      <a:pt x="1340" y="0"/>
                    </a:lnTo>
                    <a:lnTo>
                      <a:pt x="1823" y="2"/>
                    </a:lnTo>
                    <a:lnTo>
                      <a:pt x="2781" y="74"/>
                    </a:lnTo>
                    <a:lnTo>
                      <a:pt x="3236" y="131"/>
                    </a:lnTo>
                    <a:lnTo>
                      <a:pt x="3453" y="163"/>
                    </a:lnTo>
                    <a:lnTo>
                      <a:pt x="3662" y="197"/>
                    </a:lnTo>
                    <a:lnTo>
                      <a:pt x="3658" y="230"/>
                    </a:lnTo>
                    <a:lnTo>
                      <a:pt x="3489" y="203"/>
                    </a:lnTo>
                    <a:lnTo>
                      <a:pt x="3297" y="178"/>
                    </a:lnTo>
                    <a:lnTo>
                      <a:pt x="2854" y="133"/>
                    </a:lnTo>
                    <a:lnTo>
                      <a:pt x="2357" y="99"/>
                    </a:lnTo>
                    <a:lnTo>
                      <a:pt x="1835" y="78"/>
                    </a:lnTo>
                    <a:lnTo>
                      <a:pt x="827" y="89"/>
                    </a:lnTo>
                    <a:lnTo>
                      <a:pt x="395" y="127"/>
                    </a:lnTo>
                    <a:lnTo>
                      <a:pt x="47" y="195"/>
                    </a:lnTo>
                    <a:lnTo>
                      <a:pt x="0" y="171"/>
                    </a:lnTo>
                    <a:lnTo>
                      <a:pt x="0" y="1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96" name="Freeform 936"/>
              <p:cNvSpPr>
                <a:spLocks/>
              </p:cNvSpPr>
              <p:nvPr/>
            </p:nvSpPr>
            <p:spPr bwMode="auto">
              <a:xfrm>
                <a:off x="3656" y="3719"/>
                <a:ext cx="1010" cy="273"/>
              </a:xfrm>
              <a:custGeom>
                <a:avLst/>
                <a:gdLst>
                  <a:gd name="T0" fmla="*/ 23 w 2019"/>
                  <a:gd name="T1" fmla="*/ 515 h 545"/>
                  <a:gd name="T2" fmla="*/ 84 w 2019"/>
                  <a:gd name="T3" fmla="*/ 481 h 545"/>
                  <a:gd name="T4" fmla="*/ 145 w 2019"/>
                  <a:gd name="T5" fmla="*/ 454 h 545"/>
                  <a:gd name="T6" fmla="*/ 267 w 2019"/>
                  <a:gd name="T7" fmla="*/ 410 h 545"/>
                  <a:gd name="T8" fmla="*/ 390 w 2019"/>
                  <a:gd name="T9" fmla="*/ 368 h 545"/>
                  <a:gd name="T10" fmla="*/ 512 w 2019"/>
                  <a:gd name="T11" fmla="*/ 317 h 545"/>
                  <a:gd name="T12" fmla="*/ 614 w 2019"/>
                  <a:gd name="T13" fmla="*/ 226 h 545"/>
                  <a:gd name="T14" fmla="*/ 662 w 2019"/>
                  <a:gd name="T15" fmla="*/ 169 h 545"/>
                  <a:gd name="T16" fmla="*/ 713 w 2019"/>
                  <a:gd name="T17" fmla="*/ 123 h 545"/>
                  <a:gd name="T18" fmla="*/ 774 w 2019"/>
                  <a:gd name="T19" fmla="*/ 93 h 545"/>
                  <a:gd name="T20" fmla="*/ 867 w 2019"/>
                  <a:gd name="T21" fmla="*/ 66 h 545"/>
                  <a:gd name="T22" fmla="*/ 983 w 2019"/>
                  <a:gd name="T23" fmla="*/ 41 h 545"/>
                  <a:gd name="T24" fmla="*/ 1109 w 2019"/>
                  <a:gd name="T25" fmla="*/ 22 h 545"/>
                  <a:gd name="T26" fmla="*/ 1354 w 2019"/>
                  <a:gd name="T27" fmla="*/ 0 h 545"/>
                  <a:gd name="T28" fmla="*/ 1519 w 2019"/>
                  <a:gd name="T29" fmla="*/ 7 h 545"/>
                  <a:gd name="T30" fmla="*/ 1599 w 2019"/>
                  <a:gd name="T31" fmla="*/ 49 h 545"/>
                  <a:gd name="T32" fmla="*/ 1666 w 2019"/>
                  <a:gd name="T33" fmla="*/ 108 h 545"/>
                  <a:gd name="T34" fmla="*/ 1742 w 2019"/>
                  <a:gd name="T35" fmla="*/ 136 h 545"/>
                  <a:gd name="T36" fmla="*/ 1837 w 2019"/>
                  <a:gd name="T37" fmla="*/ 140 h 545"/>
                  <a:gd name="T38" fmla="*/ 1934 w 2019"/>
                  <a:gd name="T39" fmla="*/ 155 h 545"/>
                  <a:gd name="T40" fmla="*/ 2019 w 2019"/>
                  <a:gd name="T41" fmla="*/ 214 h 545"/>
                  <a:gd name="T42" fmla="*/ 1985 w 2019"/>
                  <a:gd name="T43" fmla="*/ 241 h 545"/>
                  <a:gd name="T44" fmla="*/ 1902 w 2019"/>
                  <a:gd name="T45" fmla="*/ 212 h 545"/>
                  <a:gd name="T46" fmla="*/ 1789 w 2019"/>
                  <a:gd name="T47" fmla="*/ 201 h 545"/>
                  <a:gd name="T48" fmla="*/ 1637 w 2019"/>
                  <a:gd name="T49" fmla="*/ 192 h 545"/>
                  <a:gd name="T50" fmla="*/ 1576 w 2019"/>
                  <a:gd name="T51" fmla="*/ 123 h 545"/>
                  <a:gd name="T52" fmla="*/ 1504 w 2019"/>
                  <a:gd name="T53" fmla="*/ 68 h 545"/>
                  <a:gd name="T54" fmla="*/ 1116 w 2019"/>
                  <a:gd name="T55" fmla="*/ 85 h 545"/>
                  <a:gd name="T56" fmla="*/ 746 w 2019"/>
                  <a:gd name="T57" fmla="*/ 173 h 545"/>
                  <a:gd name="T58" fmla="*/ 649 w 2019"/>
                  <a:gd name="T59" fmla="*/ 283 h 545"/>
                  <a:gd name="T60" fmla="*/ 601 w 2019"/>
                  <a:gd name="T61" fmla="*/ 338 h 545"/>
                  <a:gd name="T62" fmla="*/ 573 w 2019"/>
                  <a:gd name="T63" fmla="*/ 363 h 545"/>
                  <a:gd name="T64" fmla="*/ 542 w 2019"/>
                  <a:gd name="T65" fmla="*/ 380 h 545"/>
                  <a:gd name="T66" fmla="*/ 481 w 2019"/>
                  <a:gd name="T67" fmla="*/ 406 h 545"/>
                  <a:gd name="T68" fmla="*/ 417 w 2019"/>
                  <a:gd name="T69" fmla="*/ 425 h 545"/>
                  <a:gd name="T70" fmla="*/ 287 w 2019"/>
                  <a:gd name="T71" fmla="*/ 454 h 545"/>
                  <a:gd name="T72" fmla="*/ 33 w 2019"/>
                  <a:gd name="T73" fmla="*/ 543 h 545"/>
                  <a:gd name="T74" fmla="*/ 0 w 2019"/>
                  <a:gd name="T75" fmla="*/ 545 h 545"/>
                  <a:gd name="T76" fmla="*/ 23 w 2019"/>
                  <a:gd name="T77" fmla="*/ 515 h 545"/>
                  <a:gd name="T78" fmla="*/ 23 w 2019"/>
                  <a:gd name="T79" fmla="*/ 51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19" h="545">
                    <a:moveTo>
                      <a:pt x="23" y="515"/>
                    </a:moveTo>
                    <a:lnTo>
                      <a:pt x="84" y="481"/>
                    </a:lnTo>
                    <a:lnTo>
                      <a:pt x="145" y="454"/>
                    </a:lnTo>
                    <a:lnTo>
                      <a:pt x="267" y="410"/>
                    </a:lnTo>
                    <a:lnTo>
                      <a:pt x="390" y="368"/>
                    </a:lnTo>
                    <a:lnTo>
                      <a:pt x="512" y="317"/>
                    </a:lnTo>
                    <a:lnTo>
                      <a:pt x="614" y="226"/>
                    </a:lnTo>
                    <a:lnTo>
                      <a:pt x="662" y="169"/>
                    </a:lnTo>
                    <a:lnTo>
                      <a:pt x="713" y="123"/>
                    </a:lnTo>
                    <a:lnTo>
                      <a:pt x="774" y="93"/>
                    </a:lnTo>
                    <a:lnTo>
                      <a:pt x="867" y="66"/>
                    </a:lnTo>
                    <a:lnTo>
                      <a:pt x="983" y="41"/>
                    </a:lnTo>
                    <a:lnTo>
                      <a:pt x="1109" y="22"/>
                    </a:lnTo>
                    <a:lnTo>
                      <a:pt x="1354" y="0"/>
                    </a:lnTo>
                    <a:lnTo>
                      <a:pt x="1519" y="7"/>
                    </a:lnTo>
                    <a:lnTo>
                      <a:pt x="1599" y="49"/>
                    </a:lnTo>
                    <a:lnTo>
                      <a:pt x="1666" y="108"/>
                    </a:lnTo>
                    <a:lnTo>
                      <a:pt x="1742" y="136"/>
                    </a:lnTo>
                    <a:lnTo>
                      <a:pt x="1837" y="140"/>
                    </a:lnTo>
                    <a:lnTo>
                      <a:pt x="1934" y="155"/>
                    </a:lnTo>
                    <a:lnTo>
                      <a:pt x="2019" y="214"/>
                    </a:lnTo>
                    <a:lnTo>
                      <a:pt x="1985" y="241"/>
                    </a:lnTo>
                    <a:lnTo>
                      <a:pt x="1902" y="212"/>
                    </a:lnTo>
                    <a:lnTo>
                      <a:pt x="1789" y="201"/>
                    </a:lnTo>
                    <a:lnTo>
                      <a:pt x="1637" y="192"/>
                    </a:lnTo>
                    <a:lnTo>
                      <a:pt x="1576" y="123"/>
                    </a:lnTo>
                    <a:lnTo>
                      <a:pt x="1504" y="68"/>
                    </a:lnTo>
                    <a:lnTo>
                      <a:pt x="1116" y="85"/>
                    </a:lnTo>
                    <a:lnTo>
                      <a:pt x="746" y="173"/>
                    </a:lnTo>
                    <a:lnTo>
                      <a:pt x="649" y="283"/>
                    </a:lnTo>
                    <a:lnTo>
                      <a:pt x="601" y="338"/>
                    </a:lnTo>
                    <a:lnTo>
                      <a:pt x="573" y="363"/>
                    </a:lnTo>
                    <a:lnTo>
                      <a:pt x="542" y="380"/>
                    </a:lnTo>
                    <a:lnTo>
                      <a:pt x="481" y="406"/>
                    </a:lnTo>
                    <a:lnTo>
                      <a:pt x="417" y="425"/>
                    </a:lnTo>
                    <a:lnTo>
                      <a:pt x="287" y="454"/>
                    </a:lnTo>
                    <a:lnTo>
                      <a:pt x="33" y="543"/>
                    </a:lnTo>
                    <a:lnTo>
                      <a:pt x="0" y="545"/>
                    </a:lnTo>
                    <a:lnTo>
                      <a:pt x="23" y="515"/>
                    </a:lnTo>
                    <a:lnTo>
                      <a:pt x="23" y="5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97" name="Freeform 937"/>
              <p:cNvSpPr>
                <a:spLocks/>
              </p:cNvSpPr>
              <p:nvPr/>
            </p:nvSpPr>
            <p:spPr bwMode="auto">
              <a:xfrm>
                <a:off x="3990" y="3833"/>
                <a:ext cx="305" cy="157"/>
              </a:xfrm>
              <a:custGeom>
                <a:avLst/>
                <a:gdLst>
                  <a:gd name="T0" fmla="*/ 0 w 610"/>
                  <a:gd name="T1" fmla="*/ 102 h 313"/>
                  <a:gd name="T2" fmla="*/ 28 w 610"/>
                  <a:gd name="T3" fmla="*/ 43 h 313"/>
                  <a:gd name="T4" fmla="*/ 83 w 610"/>
                  <a:gd name="T5" fmla="*/ 3 h 313"/>
                  <a:gd name="T6" fmla="*/ 340 w 610"/>
                  <a:gd name="T7" fmla="*/ 0 h 313"/>
                  <a:gd name="T8" fmla="*/ 465 w 610"/>
                  <a:gd name="T9" fmla="*/ 28 h 313"/>
                  <a:gd name="T10" fmla="*/ 557 w 610"/>
                  <a:gd name="T11" fmla="*/ 81 h 313"/>
                  <a:gd name="T12" fmla="*/ 600 w 610"/>
                  <a:gd name="T13" fmla="*/ 194 h 313"/>
                  <a:gd name="T14" fmla="*/ 610 w 610"/>
                  <a:gd name="T15" fmla="*/ 264 h 313"/>
                  <a:gd name="T16" fmla="*/ 597 w 610"/>
                  <a:gd name="T17" fmla="*/ 296 h 313"/>
                  <a:gd name="T18" fmla="*/ 572 w 610"/>
                  <a:gd name="T19" fmla="*/ 313 h 313"/>
                  <a:gd name="T20" fmla="*/ 526 w 610"/>
                  <a:gd name="T21" fmla="*/ 291 h 313"/>
                  <a:gd name="T22" fmla="*/ 496 w 610"/>
                  <a:gd name="T23" fmla="*/ 186 h 313"/>
                  <a:gd name="T24" fmla="*/ 460 w 610"/>
                  <a:gd name="T25" fmla="*/ 135 h 313"/>
                  <a:gd name="T26" fmla="*/ 426 w 610"/>
                  <a:gd name="T27" fmla="*/ 108 h 313"/>
                  <a:gd name="T28" fmla="*/ 338 w 610"/>
                  <a:gd name="T29" fmla="*/ 87 h 313"/>
                  <a:gd name="T30" fmla="*/ 209 w 610"/>
                  <a:gd name="T31" fmla="*/ 61 h 313"/>
                  <a:gd name="T32" fmla="*/ 108 w 610"/>
                  <a:gd name="T33" fmla="*/ 49 h 313"/>
                  <a:gd name="T34" fmla="*/ 24 w 610"/>
                  <a:gd name="T35" fmla="*/ 125 h 313"/>
                  <a:gd name="T36" fmla="*/ 0 w 610"/>
                  <a:gd name="T37" fmla="*/ 125 h 313"/>
                  <a:gd name="T38" fmla="*/ 0 w 610"/>
                  <a:gd name="T39" fmla="*/ 102 h 313"/>
                  <a:gd name="T40" fmla="*/ 0 w 610"/>
                  <a:gd name="T41" fmla="*/ 10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0" h="313">
                    <a:moveTo>
                      <a:pt x="0" y="102"/>
                    </a:moveTo>
                    <a:lnTo>
                      <a:pt x="28" y="43"/>
                    </a:lnTo>
                    <a:lnTo>
                      <a:pt x="83" y="3"/>
                    </a:lnTo>
                    <a:lnTo>
                      <a:pt x="340" y="0"/>
                    </a:lnTo>
                    <a:lnTo>
                      <a:pt x="465" y="28"/>
                    </a:lnTo>
                    <a:lnTo>
                      <a:pt x="557" y="81"/>
                    </a:lnTo>
                    <a:lnTo>
                      <a:pt x="600" y="194"/>
                    </a:lnTo>
                    <a:lnTo>
                      <a:pt x="610" y="264"/>
                    </a:lnTo>
                    <a:lnTo>
                      <a:pt x="597" y="296"/>
                    </a:lnTo>
                    <a:lnTo>
                      <a:pt x="572" y="313"/>
                    </a:lnTo>
                    <a:lnTo>
                      <a:pt x="526" y="291"/>
                    </a:lnTo>
                    <a:lnTo>
                      <a:pt x="496" y="186"/>
                    </a:lnTo>
                    <a:lnTo>
                      <a:pt x="460" y="135"/>
                    </a:lnTo>
                    <a:lnTo>
                      <a:pt x="426" y="108"/>
                    </a:lnTo>
                    <a:lnTo>
                      <a:pt x="338" y="87"/>
                    </a:lnTo>
                    <a:lnTo>
                      <a:pt x="209" y="61"/>
                    </a:lnTo>
                    <a:lnTo>
                      <a:pt x="108" y="49"/>
                    </a:lnTo>
                    <a:lnTo>
                      <a:pt x="24" y="125"/>
                    </a:lnTo>
                    <a:lnTo>
                      <a:pt x="0" y="125"/>
                    </a:lnTo>
                    <a:lnTo>
                      <a:pt x="0" y="102"/>
                    </a:lnTo>
                    <a:lnTo>
                      <a:pt x="0"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98" name="Freeform 938"/>
              <p:cNvSpPr>
                <a:spLocks/>
              </p:cNvSpPr>
              <p:nvPr/>
            </p:nvSpPr>
            <p:spPr bwMode="auto">
              <a:xfrm>
                <a:off x="4312" y="3845"/>
                <a:ext cx="225" cy="101"/>
              </a:xfrm>
              <a:custGeom>
                <a:avLst/>
                <a:gdLst>
                  <a:gd name="T0" fmla="*/ 257 w 451"/>
                  <a:gd name="T1" fmla="*/ 57 h 201"/>
                  <a:gd name="T2" fmla="*/ 344 w 451"/>
                  <a:gd name="T3" fmla="*/ 34 h 201"/>
                  <a:gd name="T4" fmla="*/ 432 w 451"/>
                  <a:gd name="T5" fmla="*/ 19 h 201"/>
                  <a:gd name="T6" fmla="*/ 451 w 451"/>
                  <a:gd name="T7" fmla="*/ 32 h 201"/>
                  <a:gd name="T8" fmla="*/ 437 w 451"/>
                  <a:gd name="T9" fmla="*/ 51 h 201"/>
                  <a:gd name="T10" fmla="*/ 346 w 451"/>
                  <a:gd name="T11" fmla="*/ 91 h 201"/>
                  <a:gd name="T12" fmla="*/ 251 w 451"/>
                  <a:gd name="T13" fmla="*/ 121 h 201"/>
                  <a:gd name="T14" fmla="*/ 202 w 451"/>
                  <a:gd name="T15" fmla="*/ 89 h 201"/>
                  <a:gd name="T16" fmla="*/ 154 w 451"/>
                  <a:gd name="T17" fmla="*/ 79 h 201"/>
                  <a:gd name="T18" fmla="*/ 72 w 451"/>
                  <a:gd name="T19" fmla="*/ 108 h 201"/>
                  <a:gd name="T20" fmla="*/ 63 w 451"/>
                  <a:gd name="T21" fmla="*/ 190 h 201"/>
                  <a:gd name="T22" fmla="*/ 27 w 451"/>
                  <a:gd name="T23" fmla="*/ 201 h 201"/>
                  <a:gd name="T24" fmla="*/ 4 w 451"/>
                  <a:gd name="T25" fmla="*/ 150 h 201"/>
                  <a:gd name="T26" fmla="*/ 0 w 451"/>
                  <a:gd name="T27" fmla="*/ 53 h 201"/>
                  <a:gd name="T28" fmla="*/ 59 w 451"/>
                  <a:gd name="T29" fmla="*/ 15 h 201"/>
                  <a:gd name="T30" fmla="*/ 135 w 451"/>
                  <a:gd name="T31" fmla="*/ 0 h 201"/>
                  <a:gd name="T32" fmla="*/ 207 w 451"/>
                  <a:gd name="T33" fmla="*/ 11 h 201"/>
                  <a:gd name="T34" fmla="*/ 257 w 451"/>
                  <a:gd name="T35" fmla="*/ 57 h 201"/>
                  <a:gd name="T36" fmla="*/ 257 w 451"/>
                  <a:gd name="T37" fmla="*/ 5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 h="201">
                    <a:moveTo>
                      <a:pt x="257" y="57"/>
                    </a:moveTo>
                    <a:lnTo>
                      <a:pt x="344" y="34"/>
                    </a:lnTo>
                    <a:lnTo>
                      <a:pt x="432" y="19"/>
                    </a:lnTo>
                    <a:lnTo>
                      <a:pt x="451" y="32"/>
                    </a:lnTo>
                    <a:lnTo>
                      <a:pt x="437" y="51"/>
                    </a:lnTo>
                    <a:lnTo>
                      <a:pt x="346" y="91"/>
                    </a:lnTo>
                    <a:lnTo>
                      <a:pt x="251" y="121"/>
                    </a:lnTo>
                    <a:lnTo>
                      <a:pt x="202" y="89"/>
                    </a:lnTo>
                    <a:lnTo>
                      <a:pt x="154" y="79"/>
                    </a:lnTo>
                    <a:lnTo>
                      <a:pt x="72" y="108"/>
                    </a:lnTo>
                    <a:lnTo>
                      <a:pt x="63" y="190"/>
                    </a:lnTo>
                    <a:lnTo>
                      <a:pt x="27" y="201"/>
                    </a:lnTo>
                    <a:lnTo>
                      <a:pt x="4" y="150"/>
                    </a:lnTo>
                    <a:lnTo>
                      <a:pt x="0" y="53"/>
                    </a:lnTo>
                    <a:lnTo>
                      <a:pt x="59" y="15"/>
                    </a:lnTo>
                    <a:lnTo>
                      <a:pt x="135" y="0"/>
                    </a:lnTo>
                    <a:lnTo>
                      <a:pt x="207" y="11"/>
                    </a:lnTo>
                    <a:lnTo>
                      <a:pt x="257" y="57"/>
                    </a:lnTo>
                    <a:lnTo>
                      <a:pt x="257"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899" name="Freeform 939"/>
              <p:cNvSpPr>
                <a:spLocks/>
              </p:cNvSpPr>
              <p:nvPr/>
            </p:nvSpPr>
            <p:spPr bwMode="auto">
              <a:xfrm>
                <a:off x="4052" y="3955"/>
                <a:ext cx="512" cy="285"/>
              </a:xfrm>
              <a:custGeom>
                <a:avLst/>
                <a:gdLst>
                  <a:gd name="T0" fmla="*/ 428 w 1025"/>
                  <a:gd name="T1" fmla="*/ 321 h 570"/>
                  <a:gd name="T2" fmla="*/ 565 w 1025"/>
                  <a:gd name="T3" fmla="*/ 262 h 570"/>
                  <a:gd name="T4" fmla="*/ 633 w 1025"/>
                  <a:gd name="T5" fmla="*/ 217 h 570"/>
                  <a:gd name="T6" fmla="*/ 702 w 1025"/>
                  <a:gd name="T7" fmla="*/ 167 h 570"/>
                  <a:gd name="T8" fmla="*/ 770 w 1025"/>
                  <a:gd name="T9" fmla="*/ 118 h 570"/>
                  <a:gd name="T10" fmla="*/ 839 w 1025"/>
                  <a:gd name="T11" fmla="*/ 70 h 570"/>
                  <a:gd name="T12" fmla="*/ 909 w 1025"/>
                  <a:gd name="T13" fmla="*/ 29 h 570"/>
                  <a:gd name="T14" fmla="*/ 979 w 1025"/>
                  <a:gd name="T15" fmla="*/ 0 h 570"/>
                  <a:gd name="T16" fmla="*/ 1025 w 1025"/>
                  <a:gd name="T17" fmla="*/ 19 h 570"/>
                  <a:gd name="T18" fmla="*/ 1006 w 1025"/>
                  <a:gd name="T19" fmla="*/ 65 h 570"/>
                  <a:gd name="T20" fmla="*/ 932 w 1025"/>
                  <a:gd name="T21" fmla="*/ 99 h 570"/>
                  <a:gd name="T22" fmla="*/ 861 w 1025"/>
                  <a:gd name="T23" fmla="*/ 135 h 570"/>
                  <a:gd name="T24" fmla="*/ 793 w 1025"/>
                  <a:gd name="T25" fmla="*/ 171 h 570"/>
                  <a:gd name="T26" fmla="*/ 723 w 1025"/>
                  <a:gd name="T27" fmla="*/ 215 h 570"/>
                  <a:gd name="T28" fmla="*/ 662 w 1025"/>
                  <a:gd name="T29" fmla="*/ 255 h 570"/>
                  <a:gd name="T30" fmla="*/ 614 w 1025"/>
                  <a:gd name="T31" fmla="*/ 285 h 570"/>
                  <a:gd name="T32" fmla="*/ 563 w 1025"/>
                  <a:gd name="T33" fmla="*/ 317 h 570"/>
                  <a:gd name="T34" fmla="*/ 514 w 1025"/>
                  <a:gd name="T35" fmla="*/ 348 h 570"/>
                  <a:gd name="T36" fmla="*/ 470 w 1025"/>
                  <a:gd name="T37" fmla="*/ 375 h 570"/>
                  <a:gd name="T38" fmla="*/ 417 w 1025"/>
                  <a:gd name="T39" fmla="*/ 399 h 570"/>
                  <a:gd name="T40" fmla="*/ 388 w 1025"/>
                  <a:gd name="T41" fmla="*/ 394 h 570"/>
                  <a:gd name="T42" fmla="*/ 377 w 1025"/>
                  <a:gd name="T43" fmla="*/ 375 h 570"/>
                  <a:gd name="T44" fmla="*/ 360 w 1025"/>
                  <a:gd name="T45" fmla="*/ 346 h 570"/>
                  <a:gd name="T46" fmla="*/ 295 w 1025"/>
                  <a:gd name="T47" fmla="*/ 392 h 570"/>
                  <a:gd name="T48" fmla="*/ 225 w 1025"/>
                  <a:gd name="T49" fmla="*/ 477 h 570"/>
                  <a:gd name="T50" fmla="*/ 183 w 1025"/>
                  <a:gd name="T51" fmla="*/ 519 h 570"/>
                  <a:gd name="T52" fmla="*/ 135 w 1025"/>
                  <a:gd name="T53" fmla="*/ 553 h 570"/>
                  <a:gd name="T54" fmla="*/ 80 w 1025"/>
                  <a:gd name="T55" fmla="*/ 570 h 570"/>
                  <a:gd name="T56" fmla="*/ 15 w 1025"/>
                  <a:gd name="T57" fmla="*/ 567 h 570"/>
                  <a:gd name="T58" fmla="*/ 0 w 1025"/>
                  <a:gd name="T59" fmla="*/ 549 h 570"/>
                  <a:gd name="T60" fmla="*/ 17 w 1025"/>
                  <a:gd name="T61" fmla="*/ 534 h 570"/>
                  <a:gd name="T62" fmla="*/ 139 w 1025"/>
                  <a:gd name="T63" fmla="*/ 498 h 570"/>
                  <a:gd name="T64" fmla="*/ 226 w 1025"/>
                  <a:gd name="T65" fmla="*/ 401 h 570"/>
                  <a:gd name="T66" fmla="*/ 265 w 1025"/>
                  <a:gd name="T67" fmla="*/ 346 h 570"/>
                  <a:gd name="T68" fmla="*/ 312 w 1025"/>
                  <a:gd name="T69" fmla="*/ 298 h 570"/>
                  <a:gd name="T70" fmla="*/ 367 w 1025"/>
                  <a:gd name="T71" fmla="*/ 281 h 570"/>
                  <a:gd name="T72" fmla="*/ 428 w 1025"/>
                  <a:gd name="T73" fmla="*/ 321 h 570"/>
                  <a:gd name="T74" fmla="*/ 428 w 1025"/>
                  <a:gd name="T75" fmla="*/ 321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25" h="570">
                    <a:moveTo>
                      <a:pt x="428" y="321"/>
                    </a:moveTo>
                    <a:lnTo>
                      <a:pt x="565" y="262"/>
                    </a:lnTo>
                    <a:lnTo>
                      <a:pt x="633" y="217"/>
                    </a:lnTo>
                    <a:lnTo>
                      <a:pt x="702" y="167"/>
                    </a:lnTo>
                    <a:lnTo>
                      <a:pt x="770" y="118"/>
                    </a:lnTo>
                    <a:lnTo>
                      <a:pt x="839" y="70"/>
                    </a:lnTo>
                    <a:lnTo>
                      <a:pt x="909" y="29"/>
                    </a:lnTo>
                    <a:lnTo>
                      <a:pt x="979" y="0"/>
                    </a:lnTo>
                    <a:lnTo>
                      <a:pt x="1025" y="19"/>
                    </a:lnTo>
                    <a:lnTo>
                      <a:pt x="1006" y="65"/>
                    </a:lnTo>
                    <a:lnTo>
                      <a:pt x="932" y="99"/>
                    </a:lnTo>
                    <a:lnTo>
                      <a:pt x="861" y="135"/>
                    </a:lnTo>
                    <a:lnTo>
                      <a:pt x="793" y="171"/>
                    </a:lnTo>
                    <a:lnTo>
                      <a:pt x="723" y="215"/>
                    </a:lnTo>
                    <a:lnTo>
                      <a:pt x="662" y="255"/>
                    </a:lnTo>
                    <a:lnTo>
                      <a:pt x="614" y="285"/>
                    </a:lnTo>
                    <a:lnTo>
                      <a:pt x="563" y="317"/>
                    </a:lnTo>
                    <a:lnTo>
                      <a:pt x="514" y="348"/>
                    </a:lnTo>
                    <a:lnTo>
                      <a:pt x="470" y="375"/>
                    </a:lnTo>
                    <a:lnTo>
                      <a:pt x="417" y="399"/>
                    </a:lnTo>
                    <a:lnTo>
                      <a:pt x="388" y="394"/>
                    </a:lnTo>
                    <a:lnTo>
                      <a:pt x="377" y="375"/>
                    </a:lnTo>
                    <a:lnTo>
                      <a:pt x="360" y="346"/>
                    </a:lnTo>
                    <a:lnTo>
                      <a:pt x="295" y="392"/>
                    </a:lnTo>
                    <a:lnTo>
                      <a:pt x="225" y="477"/>
                    </a:lnTo>
                    <a:lnTo>
                      <a:pt x="183" y="519"/>
                    </a:lnTo>
                    <a:lnTo>
                      <a:pt x="135" y="553"/>
                    </a:lnTo>
                    <a:lnTo>
                      <a:pt x="80" y="570"/>
                    </a:lnTo>
                    <a:lnTo>
                      <a:pt x="15" y="567"/>
                    </a:lnTo>
                    <a:lnTo>
                      <a:pt x="0" y="549"/>
                    </a:lnTo>
                    <a:lnTo>
                      <a:pt x="17" y="534"/>
                    </a:lnTo>
                    <a:lnTo>
                      <a:pt x="139" y="498"/>
                    </a:lnTo>
                    <a:lnTo>
                      <a:pt x="226" y="401"/>
                    </a:lnTo>
                    <a:lnTo>
                      <a:pt x="265" y="346"/>
                    </a:lnTo>
                    <a:lnTo>
                      <a:pt x="312" y="298"/>
                    </a:lnTo>
                    <a:lnTo>
                      <a:pt x="367" y="281"/>
                    </a:lnTo>
                    <a:lnTo>
                      <a:pt x="428" y="321"/>
                    </a:lnTo>
                    <a:lnTo>
                      <a:pt x="428" y="3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00" name="Freeform 940"/>
              <p:cNvSpPr>
                <a:spLocks/>
              </p:cNvSpPr>
              <p:nvPr/>
            </p:nvSpPr>
            <p:spPr bwMode="auto">
              <a:xfrm>
                <a:off x="4038" y="3578"/>
                <a:ext cx="34" cy="64"/>
              </a:xfrm>
              <a:custGeom>
                <a:avLst/>
                <a:gdLst>
                  <a:gd name="T0" fmla="*/ 32 w 66"/>
                  <a:gd name="T1" fmla="*/ 8 h 130"/>
                  <a:gd name="T2" fmla="*/ 66 w 66"/>
                  <a:gd name="T3" fmla="*/ 109 h 130"/>
                  <a:gd name="T4" fmla="*/ 51 w 66"/>
                  <a:gd name="T5" fmla="*/ 130 h 130"/>
                  <a:gd name="T6" fmla="*/ 30 w 66"/>
                  <a:gd name="T7" fmla="*/ 114 h 130"/>
                  <a:gd name="T8" fmla="*/ 0 w 66"/>
                  <a:gd name="T9" fmla="*/ 25 h 130"/>
                  <a:gd name="T10" fmla="*/ 7 w 66"/>
                  <a:gd name="T11" fmla="*/ 0 h 130"/>
                  <a:gd name="T12" fmla="*/ 32 w 66"/>
                  <a:gd name="T13" fmla="*/ 8 h 130"/>
                  <a:gd name="T14" fmla="*/ 32 w 66"/>
                  <a:gd name="T15" fmla="*/ 8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30">
                    <a:moveTo>
                      <a:pt x="32" y="8"/>
                    </a:moveTo>
                    <a:lnTo>
                      <a:pt x="66" y="109"/>
                    </a:lnTo>
                    <a:lnTo>
                      <a:pt x="51" y="130"/>
                    </a:lnTo>
                    <a:lnTo>
                      <a:pt x="30" y="114"/>
                    </a:lnTo>
                    <a:lnTo>
                      <a:pt x="0" y="25"/>
                    </a:lnTo>
                    <a:lnTo>
                      <a:pt x="7" y="0"/>
                    </a:lnTo>
                    <a:lnTo>
                      <a:pt x="32" y="8"/>
                    </a:lnTo>
                    <a:lnTo>
                      <a:pt x="3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01" name="Freeform 941"/>
              <p:cNvSpPr>
                <a:spLocks/>
              </p:cNvSpPr>
              <p:nvPr/>
            </p:nvSpPr>
            <p:spPr bwMode="auto">
              <a:xfrm>
                <a:off x="4184" y="3557"/>
                <a:ext cx="24" cy="79"/>
              </a:xfrm>
              <a:custGeom>
                <a:avLst/>
                <a:gdLst>
                  <a:gd name="T0" fmla="*/ 41 w 47"/>
                  <a:gd name="T1" fmla="*/ 19 h 157"/>
                  <a:gd name="T2" fmla="*/ 47 w 47"/>
                  <a:gd name="T3" fmla="*/ 87 h 157"/>
                  <a:gd name="T4" fmla="*/ 39 w 47"/>
                  <a:gd name="T5" fmla="*/ 140 h 157"/>
                  <a:gd name="T6" fmla="*/ 22 w 47"/>
                  <a:gd name="T7" fmla="*/ 157 h 157"/>
                  <a:gd name="T8" fmla="*/ 7 w 47"/>
                  <a:gd name="T9" fmla="*/ 140 h 157"/>
                  <a:gd name="T10" fmla="*/ 0 w 47"/>
                  <a:gd name="T11" fmla="*/ 87 h 157"/>
                  <a:gd name="T12" fmla="*/ 5 w 47"/>
                  <a:gd name="T13" fmla="*/ 19 h 157"/>
                  <a:gd name="T14" fmla="*/ 22 w 47"/>
                  <a:gd name="T15" fmla="*/ 0 h 157"/>
                  <a:gd name="T16" fmla="*/ 41 w 47"/>
                  <a:gd name="T17" fmla="*/ 19 h 157"/>
                  <a:gd name="T18" fmla="*/ 41 w 47"/>
                  <a:gd name="T19" fmla="*/ 1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157">
                    <a:moveTo>
                      <a:pt x="41" y="19"/>
                    </a:moveTo>
                    <a:lnTo>
                      <a:pt x="47" y="87"/>
                    </a:lnTo>
                    <a:lnTo>
                      <a:pt x="39" y="140"/>
                    </a:lnTo>
                    <a:lnTo>
                      <a:pt x="22" y="157"/>
                    </a:lnTo>
                    <a:lnTo>
                      <a:pt x="7" y="140"/>
                    </a:lnTo>
                    <a:lnTo>
                      <a:pt x="0" y="87"/>
                    </a:lnTo>
                    <a:lnTo>
                      <a:pt x="5" y="19"/>
                    </a:lnTo>
                    <a:lnTo>
                      <a:pt x="22" y="0"/>
                    </a:lnTo>
                    <a:lnTo>
                      <a:pt x="41" y="19"/>
                    </a:lnTo>
                    <a:lnTo>
                      <a:pt x="41"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02" name="Freeform 942"/>
              <p:cNvSpPr>
                <a:spLocks/>
              </p:cNvSpPr>
              <p:nvPr/>
            </p:nvSpPr>
            <p:spPr bwMode="auto">
              <a:xfrm>
                <a:off x="4112" y="3567"/>
                <a:ext cx="25" cy="61"/>
              </a:xfrm>
              <a:custGeom>
                <a:avLst/>
                <a:gdLst>
                  <a:gd name="T0" fmla="*/ 51 w 51"/>
                  <a:gd name="T1" fmla="*/ 59 h 122"/>
                  <a:gd name="T2" fmla="*/ 42 w 51"/>
                  <a:gd name="T3" fmla="*/ 107 h 122"/>
                  <a:gd name="T4" fmla="*/ 27 w 51"/>
                  <a:gd name="T5" fmla="*/ 122 h 122"/>
                  <a:gd name="T6" fmla="*/ 10 w 51"/>
                  <a:gd name="T7" fmla="*/ 107 h 122"/>
                  <a:gd name="T8" fmla="*/ 0 w 51"/>
                  <a:gd name="T9" fmla="*/ 21 h 122"/>
                  <a:gd name="T10" fmla="*/ 17 w 51"/>
                  <a:gd name="T11" fmla="*/ 0 h 122"/>
                  <a:gd name="T12" fmla="*/ 38 w 51"/>
                  <a:gd name="T13" fmla="*/ 16 h 122"/>
                  <a:gd name="T14" fmla="*/ 51 w 51"/>
                  <a:gd name="T15" fmla="*/ 59 h 122"/>
                  <a:gd name="T16" fmla="*/ 51 w 51"/>
                  <a:gd name="T17" fmla="*/ 5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122">
                    <a:moveTo>
                      <a:pt x="51" y="59"/>
                    </a:moveTo>
                    <a:lnTo>
                      <a:pt x="42" y="107"/>
                    </a:lnTo>
                    <a:lnTo>
                      <a:pt x="27" y="122"/>
                    </a:lnTo>
                    <a:lnTo>
                      <a:pt x="10" y="107"/>
                    </a:lnTo>
                    <a:lnTo>
                      <a:pt x="0" y="21"/>
                    </a:lnTo>
                    <a:lnTo>
                      <a:pt x="17" y="0"/>
                    </a:lnTo>
                    <a:lnTo>
                      <a:pt x="38" y="16"/>
                    </a:lnTo>
                    <a:lnTo>
                      <a:pt x="51" y="59"/>
                    </a:lnTo>
                    <a:lnTo>
                      <a:pt x="51"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03" name="Freeform 943"/>
              <p:cNvSpPr>
                <a:spLocks/>
              </p:cNvSpPr>
              <p:nvPr/>
            </p:nvSpPr>
            <p:spPr bwMode="auto">
              <a:xfrm>
                <a:off x="3852" y="3608"/>
                <a:ext cx="31" cy="53"/>
              </a:xfrm>
              <a:custGeom>
                <a:avLst/>
                <a:gdLst>
                  <a:gd name="T0" fmla="*/ 27 w 63"/>
                  <a:gd name="T1" fmla="*/ 6 h 107"/>
                  <a:gd name="T2" fmla="*/ 63 w 63"/>
                  <a:gd name="T3" fmla="*/ 80 h 107"/>
                  <a:gd name="T4" fmla="*/ 44 w 63"/>
                  <a:gd name="T5" fmla="*/ 107 h 107"/>
                  <a:gd name="T6" fmla="*/ 15 w 63"/>
                  <a:gd name="T7" fmla="*/ 88 h 107"/>
                  <a:gd name="T8" fmla="*/ 0 w 63"/>
                  <a:gd name="T9" fmla="*/ 23 h 107"/>
                  <a:gd name="T10" fmla="*/ 6 w 63"/>
                  <a:gd name="T11" fmla="*/ 0 h 107"/>
                  <a:gd name="T12" fmla="*/ 27 w 63"/>
                  <a:gd name="T13" fmla="*/ 6 h 107"/>
                  <a:gd name="T14" fmla="*/ 27 w 63"/>
                  <a:gd name="T15" fmla="*/ 6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07">
                    <a:moveTo>
                      <a:pt x="27" y="6"/>
                    </a:moveTo>
                    <a:lnTo>
                      <a:pt x="63" y="80"/>
                    </a:lnTo>
                    <a:lnTo>
                      <a:pt x="44" y="107"/>
                    </a:lnTo>
                    <a:lnTo>
                      <a:pt x="15" y="88"/>
                    </a:lnTo>
                    <a:lnTo>
                      <a:pt x="0" y="23"/>
                    </a:lnTo>
                    <a:lnTo>
                      <a:pt x="6" y="0"/>
                    </a:lnTo>
                    <a:lnTo>
                      <a:pt x="27" y="6"/>
                    </a:lnTo>
                    <a:lnTo>
                      <a:pt x="2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04" name="Freeform 944"/>
              <p:cNvSpPr>
                <a:spLocks/>
              </p:cNvSpPr>
              <p:nvPr/>
            </p:nvSpPr>
            <p:spPr bwMode="auto">
              <a:xfrm>
                <a:off x="3086" y="3706"/>
                <a:ext cx="350" cy="156"/>
              </a:xfrm>
              <a:custGeom>
                <a:avLst/>
                <a:gdLst>
                  <a:gd name="T0" fmla="*/ 568 w 699"/>
                  <a:gd name="T1" fmla="*/ 49 h 312"/>
                  <a:gd name="T2" fmla="*/ 456 w 699"/>
                  <a:gd name="T3" fmla="*/ 44 h 312"/>
                  <a:gd name="T4" fmla="*/ 359 w 699"/>
                  <a:gd name="T5" fmla="*/ 70 h 312"/>
                  <a:gd name="T6" fmla="*/ 201 w 699"/>
                  <a:gd name="T7" fmla="*/ 194 h 312"/>
                  <a:gd name="T8" fmla="*/ 156 w 699"/>
                  <a:gd name="T9" fmla="*/ 228 h 312"/>
                  <a:gd name="T10" fmla="*/ 106 w 699"/>
                  <a:gd name="T11" fmla="*/ 247 h 312"/>
                  <a:gd name="T12" fmla="*/ 17 w 699"/>
                  <a:gd name="T13" fmla="*/ 312 h 312"/>
                  <a:gd name="T14" fmla="*/ 0 w 699"/>
                  <a:gd name="T15" fmla="*/ 266 h 312"/>
                  <a:gd name="T16" fmla="*/ 41 w 699"/>
                  <a:gd name="T17" fmla="*/ 234 h 312"/>
                  <a:gd name="T18" fmla="*/ 93 w 699"/>
                  <a:gd name="T19" fmla="*/ 213 h 312"/>
                  <a:gd name="T20" fmla="*/ 178 w 699"/>
                  <a:gd name="T21" fmla="*/ 156 h 312"/>
                  <a:gd name="T22" fmla="*/ 209 w 699"/>
                  <a:gd name="T23" fmla="*/ 122 h 312"/>
                  <a:gd name="T24" fmla="*/ 251 w 699"/>
                  <a:gd name="T25" fmla="*/ 87 h 312"/>
                  <a:gd name="T26" fmla="*/ 304 w 699"/>
                  <a:gd name="T27" fmla="*/ 55 h 312"/>
                  <a:gd name="T28" fmla="*/ 361 w 699"/>
                  <a:gd name="T29" fmla="*/ 28 h 312"/>
                  <a:gd name="T30" fmla="*/ 481 w 699"/>
                  <a:gd name="T31" fmla="*/ 0 h 312"/>
                  <a:gd name="T32" fmla="*/ 585 w 699"/>
                  <a:gd name="T33" fmla="*/ 17 h 312"/>
                  <a:gd name="T34" fmla="*/ 678 w 699"/>
                  <a:gd name="T35" fmla="*/ 68 h 312"/>
                  <a:gd name="T36" fmla="*/ 699 w 699"/>
                  <a:gd name="T37" fmla="*/ 89 h 312"/>
                  <a:gd name="T38" fmla="*/ 665 w 699"/>
                  <a:gd name="T39" fmla="*/ 103 h 312"/>
                  <a:gd name="T40" fmla="*/ 608 w 699"/>
                  <a:gd name="T41" fmla="*/ 91 h 312"/>
                  <a:gd name="T42" fmla="*/ 568 w 699"/>
                  <a:gd name="T43" fmla="*/ 49 h 312"/>
                  <a:gd name="T44" fmla="*/ 568 w 699"/>
                  <a:gd name="T45" fmla="*/ 4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99" h="312">
                    <a:moveTo>
                      <a:pt x="568" y="49"/>
                    </a:moveTo>
                    <a:lnTo>
                      <a:pt x="456" y="44"/>
                    </a:lnTo>
                    <a:lnTo>
                      <a:pt x="359" y="70"/>
                    </a:lnTo>
                    <a:lnTo>
                      <a:pt x="201" y="194"/>
                    </a:lnTo>
                    <a:lnTo>
                      <a:pt x="156" y="228"/>
                    </a:lnTo>
                    <a:lnTo>
                      <a:pt x="106" y="247"/>
                    </a:lnTo>
                    <a:lnTo>
                      <a:pt x="17" y="312"/>
                    </a:lnTo>
                    <a:lnTo>
                      <a:pt x="0" y="266"/>
                    </a:lnTo>
                    <a:lnTo>
                      <a:pt x="41" y="234"/>
                    </a:lnTo>
                    <a:lnTo>
                      <a:pt x="93" y="213"/>
                    </a:lnTo>
                    <a:lnTo>
                      <a:pt x="178" y="156"/>
                    </a:lnTo>
                    <a:lnTo>
                      <a:pt x="209" y="122"/>
                    </a:lnTo>
                    <a:lnTo>
                      <a:pt x="251" y="87"/>
                    </a:lnTo>
                    <a:lnTo>
                      <a:pt x="304" y="55"/>
                    </a:lnTo>
                    <a:lnTo>
                      <a:pt x="361" y="28"/>
                    </a:lnTo>
                    <a:lnTo>
                      <a:pt x="481" y="0"/>
                    </a:lnTo>
                    <a:lnTo>
                      <a:pt x="585" y="17"/>
                    </a:lnTo>
                    <a:lnTo>
                      <a:pt x="678" y="68"/>
                    </a:lnTo>
                    <a:lnTo>
                      <a:pt x="699" y="89"/>
                    </a:lnTo>
                    <a:lnTo>
                      <a:pt x="665" y="103"/>
                    </a:lnTo>
                    <a:lnTo>
                      <a:pt x="608" y="91"/>
                    </a:lnTo>
                    <a:lnTo>
                      <a:pt x="568" y="49"/>
                    </a:lnTo>
                    <a:lnTo>
                      <a:pt x="568"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05" name="Freeform 945"/>
              <p:cNvSpPr>
                <a:spLocks/>
              </p:cNvSpPr>
              <p:nvPr/>
            </p:nvSpPr>
            <p:spPr bwMode="auto">
              <a:xfrm>
                <a:off x="2928" y="3699"/>
                <a:ext cx="335" cy="195"/>
              </a:xfrm>
              <a:custGeom>
                <a:avLst/>
                <a:gdLst>
                  <a:gd name="T0" fmla="*/ 184 w 669"/>
                  <a:gd name="T1" fmla="*/ 161 h 389"/>
                  <a:gd name="T2" fmla="*/ 249 w 669"/>
                  <a:gd name="T3" fmla="*/ 74 h 389"/>
                  <a:gd name="T4" fmla="*/ 308 w 669"/>
                  <a:gd name="T5" fmla="*/ 32 h 389"/>
                  <a:gd name="T6" fmla="*/ 367 w 669"/>
                  <a:gd name="T7" fmla="*/ 13 h 389"/>
                  <a:gd name="T8" fmla="*/ 466 w 669"/>
                  <a:gd name="T9" fmla="*/ 0 h 389"/>
                  <a:gd name="T10" fmla="*/ 620 w 669"/>
                  <a:gd name="T11" fmla="*/ 7 h 389"/>
                  <a:gd name="T12" fmla="*/ 669 w 669"/>
                  <a:gd name="T13" fmla="*/ 57 h 389"/>
                  <a:gd name="T14" fmla="*/ 669 w 669"/>
                  <a:gd name="T15" fmla="*/ 83 h 389"/>
                  <a:gd name="T16" fmla="*/ 645 w 669"/>
                  <a:gd name="T17" fmla="*/ 85 h 389"/>
                  <a:gd name="T18" fmla="*/ 580 w 669"/>
                  <a:gd name="T19" fmla="*/ 43 h 389"/>
                  <a:gd name="T20" fmla="*/ 432 w 669"/>
                  <a:gd name="T21" fmla="*/ 41 h 389"/>
                  <a:gd name="T22" fmla="*/ 293 w 669"/>
                  <a:gd name="T23" fmla="*/ 97 h 389"/>
                  <a:gd name="T24" fmla="*/ 260 w 669"/>
                  <a:gd name="T25" fmla="*/ 157 h 389"/>
                  <a:gd name="T26" fmla="*/ 217 w 669"/>
                  <a:gd name="T27" fmla="*/ 213 h 389"/>
                  <a:gd name="T28" fmla="*/ 42 w 669"/>
                  <a:gd name="T29" fmla="*/ 273 h 389"/>
                  <a:gd name="T30" fmla="*/ 51 w 669"/>
                  <a:gd name="T31" fmla="*/ 323 h 389"/>
                  <a:gd name="T32" fmla="*/ 93 w 669"/>
                  <a:gd name="T33" fmla="*/ 363 h 389"/>
                  <a:gd name="T34" fmla="*/ 97 w 669"/>
                  <a:gd name="T35" fmla="*/ 378 h 389"/>
                  <a:gd name="T36" fmla="*/ 93 w 669"/>
                  <a:gd name="T37" fmla="*/ 389 h 389"/>
                  <a:gd name="T38" fmla="*/ 65 w 669"/>
                  <a:gd name="T39" fmla="*/ 389 h 389"/>
                  <a:gd name="T40" fmla="*/ 0 w 669"/>
                  <a:gd name="T41" fmla="*/ 304 h 389"/>
                  <a:gd name="T42" fmla="*/ 21 w 669"/>
                  <a:gd name="T43" fmla="*/ 239 h 389"/>
                  <a:gd name="T44" fmla="*/ 53 w 669"/>
                  <a:gd name="T45" fmla="*/ 214 h 389"/>
                  <a:gd name="T46" fmla="*/ 93 w 669"/>
                  <a:gd name="T47" fmla="*/ 194 h 389"/>
                  <a:gd name="T48" fmla="*/ 184 w 669"/>
                  <a:gd name="T49" fmla="*/ 161 h 389"/>
                  <a:gd name="T50" fmla="*/ 184 w 669"/>
                  <a:gd name="T51" fmla="*/ 16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9" h="389">
                    <a:moveTo>
                      <a:pt x="184" y="161"/>
                    </a:moveTo>
                    <a:lnTo>
                      <a:pt x="249" y="74"/>
                    </a:lnTo>
                    <a:lnTo>
                      <a:pt x="308" y="32"/>
                    </a:lnTo>
                    <a:lnTo>
                      <a:pt x="367" y="13"/>
                    </a:lnTo>
                    <a:lnTo>
                      <a:pt x="466" y="0"/>
                    </a:lnTo>
                    <a:lnTo>
                      <a:pt x="620" y="7"/>
                    </a:lnTo>
                    <a:lnTo>
                      <a:pt x="669" y="57"/>
                    </a:lnTo>
                    <a:lnTo>
                      <a:pt x="669" y="83"/>
                    </a:lnTo>
                    <a:lnTo>
                      <a:pt x="645" y="85"/>
                    </a:lnTo>
                    <a:lnTo>
                      <a:pt x="580" y="43"/>
                    </a:lnTo>
                    <a:lnTo>
                      <a:pt x="432" y="41"/>
                    </a:lnTo>
                    <a:lnTo>
                      <a:pt x="293" y="97"/>
                    </a:lnTo>
                    <a:lnTo>
                      <a:pt x="260" y="157"/>
                    </a:lnTo>
                    <a:lnTo>
                      <a:pt x="217" y="213"/>
                    </a:lnTo>
                    <a:lnTo>
                      <a:pt x="42" y="273"/>
                    </a:lnTo>
                    <a:lnTo>
                      <a:pt x="51" y="323"/>
                    </a:lnTo>
                    <a:lnTo>
                      <a:pt x="93" y="363"/>
                    </a:lnTo>
                    <a:lnTo>
                      <a:pt x="97" y="378"/>
                    </a:lnTo>
                    <a:lnTo>
                      <a:pt x="93" y="389"/>
                    </a:lnTo>
                    <a:lnTo>
                      <a:pt x="65" y="389"/>
                    </a:lnTo>
                    <a:lnTo>
                      <a:pt x="0" y="304"/>
                    </a:lnTo>
                    <a:lnTo>
                      <a:pt x="21" y="239"/>
                    </a:lnTo>
                    <a:lnTo>
                      <a:pt x="53" y="214"/>
                    </a:lnTo>
                    <a:lnTo>
                      <a:pt x="93" y="194"/>
                    </a:lnTo>
                    <a:lnTo>
                      <a:pt x="184" y="161"/>
                    </a:lnTo>
                    <a:lnTo>
                      <a:pt x="184" y="1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06" name="Freeform 946"/>
              <p:cNvSpPr>
                <a:spLocks/>
              </p:cNvSpPr>
              <p:nvPr/>
            </p:nvSpPr>
            <p:spPr bwMode="auto">
              <a:xfrm>
                <a:off x="3158" y="3773"/>
                <a:ext cx="393" cy="156"/>
              </a:xfrm>
              <a:custGeom>
                <a:avLst/>
                <a:gdLst>
                  <a:gd name="T0" fmla="*/ 0 w 785"/>
                  <a:gd name="T1" fmla="*/ 293 h 314"/>
                  <a:gd name="T2" fmla="*/ 25 w 785"/>
                  <a:gd name="T3" fmla="*/ 236 h 314"/>
                  <a:gd name="T4" fmla="*/ 55 w 785"/>
                  <a:gd name="T5" fmla="*/ 211 h 314"/>
                  <a:gd name="T6" fmla="*/ 89 w 785"/>
                  <a:gd name="T7" fmla="*/ 188 h 314"/>
                  <a:gd name="T8" fmla="*/ 162 w 785"/>
                  <a:gd name="T9" fmla="*/ 145 h 314"/>
                  <a:gd name="T10" fmla="*/ 219 w 785"/>
                  <a:gd name="T11" fmla="*/ 99 h 314"/>
                  <a:gd name="T12" fmla="*/ 266 w 785"/>
                  <a:gd name="T13" fmla="*/ 55 h 314"/>
                  <a:gd name="T14" fmla="*/ 335 w 785"/>
                  <a:gd name="T15" fmla="*/ 25 h 314"/>
                  <a:gd name="T16" fmla="*/ 502 w 785"/>
                  <a:gd name="T17" fmla="*/ 0 h 314"/>
                  <a:gd name="T18" fmla="*/ 669 w 785"/>
                  <a:gd name="T19" fmla="*/ 25 h 314"/>
                  <a:gd name="T20" fmla="*/ 785 w 785"/>
                  <a:gd name="T21" fmla="*/ 105 h 314"/>
                  <a:gd name="T22" fmla="*/ 780 w 785"/>
                  <a:gd name="T23" fmla="*/ 158 h 314"/>
                  <a:gd name="T24" fmla="*/ 726 w 785"/>
                  <a:gd name="T25" fmla="*/ 152 h 314"/>
                  <a:gd name="T26" fmla="*/ 656 w 785"/>
                  <a:gd name="T27" fmla="*/ 93 h 314"/>
                  <a:gd name="T28" fmla="*/ 586 w 785"/>
                  <a:gd name="T29" fmla="*/ 61 h 314"/>
                  <a:gd name="T30" fmla="*/ 416 w 785"/>
                  <a:gd name="T31" fmla="*/ 59 h 314"/>
                  <a:gd name="T32" fmla="*/ 289 w 785"/>
                  <a:gd name="T33" fmla="*/ 84 h 314"/>
                  <a:gd name="T34" fmla="*/ 259 w 785"/>
                  <a:gd name="T35" fmla="*/ 127 h 314"/>
                  <a:gd name="T36" fmla="*/ 200 w 785"/>
                  <a:gd name="T37" fmla="*/ 175 h 314"/>
                  <a:gd name="T38" fmla="*/ 137 w 785"/>
                  <a:gd name="T39" fmla="*/ 202 h 314"/>
                  <a:gd name="T40" fmla="*/ 38 w 785"/>
                  <a:gd name="T41" fmla="*/ 297 h 314"/>
                  <a:gd name="T42" fmla="*/ 17 w 785"/>
                  <a:gd name="T43" fmla="*/ 314 h 314"/>
                  <a:gd name="T44" fmla="*/ 0 w 785"/>
                  <a:gd name="T45" fmla="*/ 293 h 314"/>
                  <a:gd name="T46" fmla="*/ 0 w 785"/>
                  <a:gd name="T47" fmla="*/ 293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5" h="314">
                    <a:moveTo>
                      <a:pt x="0" y="293"/>
                    </a:moveTo>
                    <a:lnTo>
                      <a:pt x="25" y="236"/>
                    </a:lnTo>
                    <a:lnTo>
                      <a:pt x="55" y="211"/>
                    </a:lnTo>
                    <a:lnTo>
                      <a:pt x="89" y="188"/>
                    </a:lnTo>
                    <a:lnTo>
                      <a:pt x="162" y="145"/>
                    </a:lnTo>
                    <a:lnTo>
                      <a:pt x="219" y="99"/>
                    </a:lnTo>
                    <a:lnTo>
                      <a:pt x="266" y="55"/>
                    </a:lnTo>
                    <a:lnTo>
                      <a:pt x="335" y="25"/>
                    </a:lnTo>
                    <a:lnTo>
                      <a:pt x="502" y="0"/>
                    </a:lnTo>
                    <a:lnTo>
                      <a:pt x="669" y="25"/>
                    </a:lnTo>
                    <a:lnTo>
                      <a:pt x="785" y="105"/>
                    </a:lnTo>
                    <a:lnTo>
                      <a:pt x="780" y="158"/>
                    </a:lnTo>
                    <a:lnTo>
                      <a:pt x="726" y="152"/>
                    </a:lnTo>
                    <a:lnTo>
                      <a:pt x="656" y="93"/>
                    </a:lnTo>
                    <a:lnTo>
                      <a:pt x="586" y="61"/>
                    </a:lnTo>
                    <a:lnTo>
                      <a:pt x="416" y="59"/>
                    </a:lnTo>
                    <a:lnTo>
                      <a:pt x="289" y="84"/>
                    </a:lnTo>
                    <a:lnTo>
                      <a:pt x="259" y="127"/>
                    </a:lnTo>
                    <a:lnTo>
                      <a:pt x="200" y="175"/>
                    </a:lnTo>
                    <a:lnTo>
                      <a:pt x="137" y="202"/>
                    </a:lnTo>
                    <a:lnTo>
                      <a:pt x="38" y="297"/>
                    </a:lnTo>
                    <a:lnTo>
                      <a:pt x="17" y="314"/>
                    </a:lnTo>
                    <a:lnTo>
                      <a:pt x="0" y="293"/>
                    </a:lnTo>
                    <a:lnTo>
                      <a:pt x="0" y="2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07" name="Freeform 947"/>
              <p:cNvSpPr>
                <a:spLocks/>
              </p:cNvSpPr>
              <p:nvPr/>
            </p:nvSpPr>
            <p:spPr bwMode="auto">
              <a:xfrm>
                <a:off x="3552" y="3693"/>
                <a:ext cx="383" cy="93"/>
              </a:xfrm>
              <a:custGeom>
                <a:avLst/>
                <a:gdLst>
                  <a:gd name="T0" fmla="*/ 2 w 766"/>
                  <a:gd name="T1" fmla="*/ 158 h 187"/>
                  <a:gd name="T2" fmla="*/ 91 w 766"/>
                  <a:gd name="T3" fmla="*/ 69 h 187"/>
                  <a:gd name="T4" fmla="*/ 154 w 766"/>
                  <a:gd name="T5" fmla="*/ 21 h 187"/>
                  <a:gd name="T6" fmla="*/ 232 w 766"/>
                  <a:gd name="T7" fmla="*/ 0 h 187"/>
                  <a:gd name="T8" fmla="*/ 358 w 766"/>
                  <a:gd name="T9" fmla="*/ 4 h 187"/>
                  <a:gd name="T10" fmla="*/ 458 w 766"/>
                  <a:gd name="T11" fmla="*/ 8 h 187"/>
                  <a:gd name="T12" fmla="*/ 553 w 766"/>
                  <a:gd name="T13" fmla="*/ 42 h 187"/>
                  <a:gd name="T14" fmla="*/ 590 w 766"/>
                  <a:gd name="T15" fmla="*/ 65 h 187"/>
                  <a:gd name="T16" fmla="*/ 681 w 766"/>
                  <a:gd name="T17" fmla="*/ 71 h 187"/>
                  <a:gd name="T18" fmla="*/ 766 w 766"/>
                  <a:gd name="T19" fmla="*/ 147 h 187"/>
                  <a:gd name="T20" fmla="*/ 763 w 766"/>
                  <a:gd name="T21" fmla="*/ 173 h 187"/>
                  <a:gd name="T22" fmla="*/ 736 w 766"/>
                  <a:gd name="T23" fmla="*/ 168 h 187"/>
                  <a:gd name="T24" fmla="*/ 692 w 766"/>
                  <a:gd name="T25" fmla="*/ 130 h 187"/>
                  <a:gd name="T26" fmla="*/ 637 w 766"/>
                  <a:gd name="T27" fmla="*/ 116 h 187"/>
                  <a:gd name="T28" fmla="*/ 525 w 766"/>
                  <a:gd name="T29" fmla="*/ 90 h 187"/>
                  <a:gd name="T30" fmla="*/ 455 w 766"/>
                  <a:gd name="T31" fmla="*/ 65 h 187"/>
                  <a:gd name="T32" fmla="*/ 354 w 766"/>
                  <a:gd name="T33" fmla="*/ 48 h 187"/>
                  <a:gd name="T34" fmla="*/ 183 w 766"/>
                  <a:gd name="T35" fmla="*/ 55 h 187"/>
                  <a:gd name="T36" fmla="*/ 103 w 766"/>
                  <a:gd name="T37" fmla="*/ 120 h 187"/>
                  <a:gd name="T38" fmla="*/ 27 w 766"/>
                  <a:gd name="T39" fmla="*/ 187 h 187"/>
                  <a:gd name="T40" fmla="*/ 0 w 766"/>
                  <a:gd name="T41" fmla="*/ 183 h 187"/>
                  <a:gd name="T42" fmla="*/ 2 w 766"/>
                  <a:gd name="T43" fmla="*/ 158 h 187"/>
                  <a:gd name="T44" fmla="*/ 2 w 766"/>
                  <a:gd name="T45" fmla="*/ 15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6" h="187">
                    <a:moveTo>
                      <a:pt x="2" y="158"/>
                    </a:moveTo>
                    <a:lnTo>
                      <a:pt x="91" y="69"/>
                    </a:lnTo>
                    <a:lnTo>
                      <a:pt x="154" y="21"/>
                    </a:lnTo>
                    <a:lnTo>
                      <a:pt x="232" y="0"/>
                    </a:lnTo>
                    <a:lnTo>
                      <a:pt x="358" y="4"/>
                    </a:lnTo>
                    <a:lnTo>
                      <a:pt x="458" y="8"/>
                    </a:lnTo>
                    <a:lnTo>
                      <a:pt x="553" y="42"/>
                    </a:lnTo>
                    <a:lnTo>
                      <a:pt x="590" y="65"/>
                    </a:lnTo>
                    <a:lnTo>
                      <a:pt x="681" y="71"/>
                    </a:lnTo>
                    <a:lnTo>
                      <a:pt x="766" y="147"/>
                    </a:lnTo>
                    <a:lnTo>
                      <a:pt x="763" y="173"/>
                    </a:lnTo>
                    <a:lnTo>
                      <a:pt x="736" y="168"/>
                    </a:lnTo>
                    <a:lnTo>
                      <a:pt x="692" y="130"/>
                    </a:lnTo>
                    <a:lnTo>
                      <a:pt x="637" y="116"/>
                    </a:lnTo>
                    <a:lnTo>
                      <a:pt x="525" y="90"/>
                    </a:lnTo>
                    <a:lnTo>
                      <a:pt x="455" y="65"/>
                    </a:lnTo>
                    <a:lnTo>
                      <a:pt x="354" y="48"/>
                    </a:lnTo>
                    <a:lnTo>
                      <a:pt x="183" y="55"/>
                    </a:lnTo>
                    <a:lnTo>
                      <a:pt x="103" y="120"/>
                    </a:lnTo>
                    <a:lnTo>
                      <a:pt x="27" y="187"/>
                    </a:lnTo>
                    <a:lnTo>
                      <a:pt x="0" y="183"/>
                    </a:lnTo>
                    <a:lnTo>
                      <a:pt x="2" y="158"/>
                    </a:lnTo>
                    <a:lnTo>
                      <a:pt x="2"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08" name="Freeform 948"/>
              <p:cNvSpPr>
                <a:spLocks/>
              </p:cNvSpPr>
              <p:nvPr/>
            </p:nvSpPr>
            <p:spPr bwMode="auto">
              <a:xfrm>
                <a:off x="3706" y="3757"/>
                <a:ext cx="83" cy="37"/>
              </a:xfrm>
              <a:custGeom>
                <a:avLst/>
                <a:gdLst>
                  <a:gd name="T0" fmla="*/ 148 w 168"/>
                  <a:gd name="T1" fmla="*/ 38 h 74"/>
                  <a:gd name="T2" fmla="*/ 44 w 168"/>
                  <a:gd name="T3" fmla="*/ 74 h 74"/>
                  <a:gd name="T4" fmla="*/ 0 w 168"/>
                  <a:gd name="T5" fmla="*/ 49 h 74"/>
                  <a:gd name="T6" fmla="*/ 2 w 168"/>
                  <a:gd name="T7" fmla="*/ 24 h 74"/>
                  <a:gd name="T8" fmla="*/ 25 w 168"/>
                  <a:gd name="T9" fmla="*/ 7 h 74"/>
                  <a:gd name="T10" fmla="*/ 147 w 168"/>
                  <a:gd name="T11" fmla="*/ 0 h 74"/>
                  <a:gd name="T12" fmla="*/ 168 w 168"/>
                  <a:gd name="T13" fmla="*/ 17 h 74"/>
                  <a:gd name="T14" fmla="*/ 148 w 168"/>
                  <a:gd name="T15" fmla="*/ 38 h 74"/>
                  <a:gd name="T16" fmla="*/ 148 w 168"/>
                  <a:gd name="T17" fmla="*/ 3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74">
                    <a:moveTo>
                      <a:pt x="148" y="38"/>
                    </a:moveTo>
                    <a:lnTo>
                      <a:pt x="44" y="74"/>
                    </a:lnTo>
                    <a:lnTo>
                      <a:pt x="0" y="49"/>
                    </a:lnTo>
                    <a:lnTo>
                      <a:pt x="2" y="24"/>
                    </a:lnTo>
                    <a:lnTo>
                      <a:pt x="25" y="7"/>
                    </a:lnTo>
                    <a:lnTo>
                      <a:pt x="147" y="0"/>
                    </a:lnTo>
                    <a:lnTo>
                      <a:pt x="168" y="17"/>
                    </a:lnTo>
                    <a:lnTo>
                      <a:pt x="148" y="38"/>
                    </a:lnTo>
                    <a:lnTo>
                      <a:pt x="148"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09" name="Freeform 949"/>
              <p:cNvSpPr>
                <a:spLocks/>
              </p:cNvSpPr>
              <p:nvPr/>
            </p:nvSpPr>
            <p:spPr bwMode="auto">
              <a:xfrm>
                <a:off x="3306" y="3839"/>
                <a:ext cx="99" cy="41"/>
              </a:xfrm>
              <a:custGeom>
                <a:avLst/>
                <a:gdLst>
                  <a:gd name="T0" fmla="*/ 26 w 197"/>
                  <a:gd name="T1" fmla="*/ 0 h 82"/>
                  <a:gd name="T2" fmla="*/ 97 w 197"/>
                  <a:gd name="T3" fmla="*/ 23 h 82"/>
                  <a:gd name="T4" fmla="*/ 159 w 197"/>
                  <a:gd name="T5" fmla="*/ 31 h 82"/>
                  <a:gd name="T6" fmla="*/ 184 w 197"/>
                  <a:gd name="T7" fmla="*/ 40 h 82"/>
                  <a:gd name="T8" fmla="*/ 197 w 197"/>
                  <a:gd name="T9" fmla="*/ 67 h 82"/>
                  <a:gd name="T10" fmla="*/ 169 w 197"/>
                  <a:gd name="T11" fmla="*/ 82 h 82"/>
                  <a:gd name="T12" fmla="*/ 9 w 197"/>
                  <a:gd name="T13" fmla="*/ 34 h 82"/>
                  <a:gd name="T14" fmla="*/ 0 w 197"/>
                  <a:gd name="T15" fmla="*/ 10 h 82"/>
                  <a:gd name="T16" fmla="*/ 26 w 197"/>
                  <a:gd name="T17" fmla="*/ 0 h 82"/>
                  <a:gd name="T18" fmla="*/ 26 w 197"/>
                  <a:gd name="T1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82">
                    <a:moveTo>
                      <a:pt x="26" y="0"/>
                    </a:moveTo>
                    <a:lnTo>
                      <a:pt x="97" y="23"/>
                    </a:lnTo>
                    <a:lnTo>
                      <a:pt x="159" y="31"/>
                    </a:lnTo>
                    <a:lnTo>
                      <a:pt x="184" y="40"/>
                    </a:lnTo>
                    <a:lnTo>
                      <a:pt x="197" y="67"/>
                    </a:lnTo>
                    <a:lnTo>
                      <a:pt x="169" y="82"/>
                    </a:lnTo>
                    <a:lnTo>
                      <a:pt x="9" y="34"/>
                    </a:lnTo>
                    <a:lnTo>
                      <a:pt x="0" y="10"/>
                    </a:lnTo>
                    <a:lnTo>
                      <a:pt x="26" y="0"/>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10" name="Freeform 950"/>
              <p:cNvSpPr>
                <a:spLocks/>
              </p:cNvSpPr>
              <p:nvPr/>
            </p:nvSpPr>
            <p:spPr bwMode="auto">
              <a:xfrm>
                <a:off x="3235" y="3791"/>
                <a:ext cx="51" cy="27"/>
              </a:xfrm>
              <a:custGeom>
                <a:avLst/>
                <a:gdLst>
                  <a:gd name="T0" fmla="*/ 25 w 103"/>
                  <a:gd name="T1" fmla="*/ 0 h 55"/>
                  <a:gd name="T2" fmla="*/ 89 w 103"/>
                  <a:gd name="T3" fmla="*/ 13 h 55"/>
                  <a:gd name="T4" fmla="*/ 103 w 103"/>
                  <a:gd name="T5" fmla="*/ 42 h 55"/>
                  <a:gd name="T6" fmla="*/ 74 w 103"/>
                  <a:gd name="T7" fmla="*/ 55 h 55"/>
                  <a:gd name="T8" fmla="*/ 19 w 103"/>
                  <a:gd name="T9" fmla="*/ 42 h 55"/>
                  <a:gd name="T10" fmla="*/ 0 w 103"/>
                  <a:gd name="T11" fmla="*/ 17 h 55"/>
                  <a:gd name="T12" fmla="*/ 8 w 103"/>
                  <a:gd name="T13" fmla="*/ 4 h 55"/>
                  <a:gd name="T14" fmla="*/ 25 w 103"/>
                  <a:gd name="T15" fmla="*/ 0 h 55"/>
                  <a:gd name="T16" fmla="*/ 25 w 103"/>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55">
                    <a:moveTo>
                      <a:pt x="25" y="0"/>
                    </a:moveTo>
                    <a:lnTo>
                      <a:pt x="89" y="13"/>
                    </a:lnTo>
                    <a:lnTo>
                      <a:pt x="103" y="42"/>
                    </a:lnTo>
                    <a:lnTo>
                      <a:pt x="74" y="55"/>
                    </a:lnTo>
                    <a:lnTo>
                      <a:pt x="19" y="42"/>
                    </a:lnTo>
                    <a:lnTo>
                      <a:pt x="0" y="17"/>
                    </a:lnTo>
                    <a:lnTo>
                      <a:pt x="8" y="4"/>
                    </a:lnTo>
                    <a:lnTo>
                      <a:pt x="25" y="0"/>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11" name="Freeform 951"/>
              <p:cNvSpPr>
                <a:spLocks/>
              </p:cNvSpPr>
              <p:nvPr/>
            </p:nvSpPr>
            <p:spPr bwMode="auto">
              <a:xfrm>
                <a:off x="3077" y="3765"/>
                <a:ext cx="59" cy="30"/>
              </a:xfrm>
              <a:custGeom>
                <a:avLst/>
                <a:gdLst>
                  <a:gd name="T0" fmla="*/ 16 w 118"/>
                  <a:gd name="T1" fmla="*/ 0 h 61"/>
                  <a:gd name="T2" fmla="*/ 99 w 118"/>
                  <a:gd name="T3" fmla="*/ 23 h 61"/>
                  <a:gd name="T4" fmla="*/ 118 w 118"/>
                  <a:gd name="T5" fmla="*/ 42 h 61"/>
                  <a:gd name="T6" fmla="*/ 99 w 118"/>
                  <a:gd name="T7" fmla="*/ 61 h 61"/>
                  <a:gd name="T8" fmla="*/ 23 w 118"/>
                  <a:gd name="T9" fmla="*/ 42 h 61"/>
                  <a:gd name="T10" fmla="*/ 0 w 118"/>
                  <a:gd name="T11" fmla="*/ 21 h 61"/>
                  <a:gd name="T12" fmla="*/ 16 w 118"/>
                  <a:gd name="T13" fmla="*/ 0 h 61"/>
                  <a:gd name="T14" fmla="*/ 16 w 118"/>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61">
                    <a:moveTo>
                      <a:pt x="16" y="0"/>
                    </a:moveTo>
                    <a:lnTo>
                      <a:pt x="99" y="23"/>
                    </a:lnTo>
                    <a:lnTo>
                      <a:pt x="118" y="42"/>
                    </a:lnTo>
                    <a:lnTo>
                      <a:pt x="99" y="61"/>
                    </a:lnTo>
                    <a:lnTo>
                      <a:pt x="23" y="42"/>
                    </a:lnTo>
                    <a:lnTo>
                      <a:pt x="0" y="21"/>
                    </a:lnTo>
                    <a:lnTo>
                      <a:pt x="16"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12" name="Freeform 952"/>
              <p:cNvSpPr>
                <a:spLocks/>
              </p:cNvSpPr>
              <p:nvPr/>
            </p:nvSpPr>
            <p:spPr bwMode="auto">
              <a:xfrm>
                <a:off x="3295" y="3653"/>
                <a:ext cx="273" cy="70"/>
              </a:xfrm>
              <a:custGeom>
                <a:avLst/>
                <a:gdLst>
                  <a:gd name="T0" fmla="*/ 7 w 546"/>
                  <a:gd name="T1" fmla="*/ 100 h 140"/>
                  <a:gd name="T2" fmla="*/ 78 w 546"/>
                  <a:gd name="T3" fmla="*/ 45 h 140"/>
                  <a:gd name="T4" fmla="*/ 154 w 546"/>
                  <a:gd name="T5" fmla="*/ 11 h 140"/>
                  <a:gd name="T6" fmla="*/ 331 w 546"/>
                  <a:gd name="T7" fmla="*/ 0 h 140"/>
                  <a:gd name="T8" fmla="*/ 426 w 546"/>
                  <a:gd name="T9" fmla="*/ 32 h 140"/>
                  <a:gd name="T10" fmla="*/ 469 w 546"/>
                  <a:gd name="T11" fmla="*/ 55 h 140"/>
                  <a:gd name="T12" fmla="*/ 523 w 546"/>
                  <a:gd name="T13" fmla="*/ 70 h 140"/>
                  <a:gd name="T14" fmla="*/ 546 w 546"/>
                  <a:gd name="T15" fmla="*/ 100 h 140"/>
                  <a:gd name="T16" fmla="*/ 515 w 546"/>
                  <a:gd name="T17" fmla="*/ 123 h 140"/>
                  <a:gd name="T18" fmla="*/ 420 w 546"/>
                  <a:gd name="T19" fmla="*/ 85 h 140"/>
                  <a:gd name="T20" fmla="*/ 376 w 546"/>
                  <a:gd name="T21" fmla="*/ 64 h 140"/>
                  <a:gd name="T22" fmla="*/ 325 w 546"/>
                  <a:gd name="T23" fmla="*/ 53 h 140"/>
                  <a:gd name="T24" fmla="*/ 173 w 546"/>
                  <a:gd name="T25" fmla="*/ 62 h 140"/>
                  <a:gd name="T26" fmla="*/ 45 w 546"/>
                  <a:gd name="T27" fmla="*/ 140 h 140"/>
                  <a:gd name="T28" fmla="*/ 7 w 546"/>
                  <a:gd name="T29" fmla="*/ 140 h 140"/>
                  <a:gd name="T30" fmla="*/ 0 w 546"/>
                  <a:gd name="T31" fmla="*/ 121 h 140"/>
                  <a:gd name="T32" fmla="*/ 7 w 546"/>
                  <a:gd name="T33" fmla="*/ 100 h 140"/>
                  <a:gd name="T34" fmla="*/ 7 w 546"/>
                  <a:gd name="T35" fmla="*/ 10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6" h="140">
                    <a:moveTo>
                      <a:pt x="7" y="100"/>
                    </a:moveTo>
                    <a:lnTo>
                      <a:pt x="78" y="45"/>
                    </a:lnTo>
                    <a:lnTo>
                      <a:pt x="154" y="11"/>
                    </a:lnTo>
                    <a:lnTo>
                      <a:pt x="331" y="0"/>
                    </a:lnTo>
                    <a:lnTo>
                      <a:pt x="426" y="32"/>
                    </a:lnTo>
                    <a:lnTo>
                      <a:pt x="469" y="55"/>
                    </a:lnTo>
                    <a:lnTo>
                      <a:pt x="523" y="70"/>
                    </a:lnTo>
                    <a:lnTo>
                      <a:pt x="546" y="100"/>
                    </a:lnTo>
                    <a:lnTo>
                      <a:pt x="515" y="123"/>
                    </a:lnTo>
                    <a:lnTo>
                      <a:pt x="420" y="85"/>
                    </a:lnTo>
                    <a:lnTo>
                      <a:pt x="376" y="64"/>
                    </a:lnTo>
                    <a:lnTo>
                      <a:pt x="325" y="53"/>
                    </a:lnTo>
                    <a:lnTo>
                      <a:pt x="173" y="62"/>
                    </a:lnTo>
                    <a:lnTo>
                      <a:pt x="45" y="140"/>
                    </a:lnTo>
                    <a:lnTo>
                      <a:pt x="7" y="140"/>
                    </a:lnTo>
                    <a:lnTo>
                      <a:pt x="0" y="121"/>
                    </a:lnTo>
                    <a:lnTo>
                      <a:pt x="7" y="100"/>
                    </a:lnTo>
                    <a:lnTo>
                      <a:pt x="7"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13" name="Freeform 953"/>
              <p:cNvSpPr>
                <a:spLocks/>
              </p:cNvSpPr>
              <p:nvPr/>
            </p:nvSpPr>
            <p:spPr bwMode="auto">
              <a:xfrm>
                <a:off x="3456" y="3717"/>
                <a:ext cx="57" cy="28"/>
              </a:xfrm>
              <a:custGeom>
                <a:avLst/>
                <a:gdLst>
                  <a:gd name="T0" fmla="*/ 27 w 114"/>
                  <a:gd name="T1" fmla="*/ 2 h 55"/>
                  <a:gd name="T2" fmla="*/ 84 w 114"/>
                  <a:gd name="T3" fmla="*/ 0 h 55"/>
                  <a:gd name="T4" fmla="*/ 114 w 114"/>
                  <a:gd name="T5" fmla="*/ 23 h 55"/>
                  <a:gd name="T6" fmla="*/ 90 w 114"/>
                  <a:gd name="T7" fmla="*/ 53 h 55"/>
                  <a:gd name="T8" fmla="*/ 27 w 114"/>
                  <a:gd name="T9" fmla="*/ 55 h 55"/>
                  <a:gd name="T10" fmla="*/ 0 w 114"/>
                  <a:gd name="T11" fmla="*/ 28 h 55"/>
                  <a:gd name="T12" fmla="*/ 27 w 114"/>
                  <a:gd name="T13" fmla="*/ 2 h 55"/>
                  <a:gd name="T14" fmla="*/ 27 w 114"/>
                  <a:gd name="T15" fmla="*/ 2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55">
                    <a:moveTo>
                      <a:pt x="27" y="2"/>
                    </a:moveTo>
                    <a:lnTo>
                      <a:pt x="84" y="0"/>
                    </a:lnTo>
                    <a:lnTo>
                      <a:pt x="114" y="23"/>
                    </a:lnTo>
                    <a:lnTo>
                      <a:pt x="90" y="53"/>
                    </a:lnTo>
                    <a:lnTo>
                      <a:pt x="27" y="55"/>
                    </a:lnTo>
                    <a:lnTo>
                      <a:pt x="0" y="28"/>
                    </a:lnTo>
                    <a:lnTo>
                      <a:pt x="27" y="2"/>
                    </a:lnTo>
                    <a:lnTo>
                      <a:pt x="2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14" name="Freeform 954"/>
              <p:cNvSpPr>
                <a:spLocks/>
              </p:cNvSpPr>
              <p:nvPr/>
            </p:nvSpPr>
            <p:spPr bwMode="auto">
              <a:xfrm>
                <a:off x="3601" y="3821"/>
                <a:ext cx="102" cy="44"/>
              </a:xfrm>
              <a:custGeom>
                <a:avLst/>
                <a:gdLst>
                  <a:gd name="T0" fmla="*/ 80 w 203"/>
                  <a:gd name="T1" fmla="*/ 34 h 87"/>
                  <a:gd name="T2" fmla="*/ 141 w 203"/>
                  <a:gd name="T3" fmla="*/ 25 h 87"/>
                  <a:gd name="T4" fmla="*/ 158 w 203"/>
                  <a:gd name="T5" fmla="*/ 6 h 87"/>
                  <a:gd name="T6" fmla="*/ 184 w 203"/>
                  <a:gd name="T7" fmla="*/ 13 h 87"/>
                  <a:gd name="T8" fmla="*/ 194 w 203"/>
                  <a:gd name="T9" fmla="*/ 21 h 87"/>
                  <a:gd name="T10" fmla="*/ 203 w 203"/>
                  <a:gd name="T11" fmla="*/ 46 h 87"/>
                  <a:gd name="T12" fmla="*/ 184 w 203"/>
                  <a:gd name="T13" fmla="*/ 65 h 87"/>
                  <a:gd name="T14" fmla="*/ 101 w 203"/>
                  <a:gd name="T15" fmla="*/ 87 h 87"/>
                  <a:gd name="T16" fmla="*/ 11 w 203"/>
                  <a:gd name="T17" fmla="*/ 74 h 87"/>
                  <a:gd name="T18" fmla="*/ 0 w 203"/>
                  <a:gd name="T19" fmla="*/ 32 h 87"/>
                  <a:gd name="T20" fmla="*/ 44 w 203"/>
                  <a:gd name="T21" fmla="*/ 0 h 87"/>
                  <a:gd name="T22" fmla="*/ 72 w 203"/>
                  <a:gd name="T23" fmla="*/ 6 h 87"/>
                  <a:gd name="T24" fmla="*/ 80 w 203"/>
                  <a:gd name="T25" fmla="*/ 34 h 87"/>
                  <a:gd name="T26" fmla="*/ 80 w 203"/>
                  <a:gd name="T27" fmla="*/ 3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3" h="87">
                    <a:moveTo>
                      <a:pt x="80" y="34"/>
                    </a:moveTo>
                    <a:lnTo>
                      <a:pt x="141" y="25"/>
                    </a:lnTo>
                    <a:lnTo>
                      <a:pt x="158" y="6"/>
                    </a:lnTo>
                    <a:lnTo>
                      <a:pt x="184" y="13"/>
                    </a:lnTo>
                    <a:lnTo>
                      <a:pt x="194" y="21"/>
                    </a:lnTo>
                    <a:lnTo>
                      <a:pt x="203" y="46"/>
                    </a:lnTo>
                    <a:lnTo>
                      <a:pt x="184" y="65"/>
                    </a:lnTo>
                    <a:lnTo>
                      <a:pt x="101" y="87"/>
                    </a:lnTo>
                    <a:lnTo>
                      <a:pt x="11" y="74"/>
                    </a:lnTo>
                    <a:lnTo>
                      <a:pt x="0" y="32"/>
                    </a:lnTo>
                    <a:lnTo>
                      <a:pt x="44" y="0"/>
                    </a:lnTo>
                    <a:lnTo>
                      <a:pt x="72" y="6"/>
                    </a:lnTo>
                    <a:lnTo>
                      <a:pt x="80" y="34"/>
                    </a:lnTo>
                    <a:lnTo>
                      <a:pt x="8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15" name="Freeform 955"/>
              <p:cNvSpPr>
                <a:spLocks/>
              </p:cNvSpPr>
              <p:nvPr/>
            </p:nvSpPr>
            <p:spPr bwMode="auto">
              <a:xfrm>
                <a:off x="3370" y="3887"/>
                <a:ext cx="218" cy="90"/>
              </a:xfrm>
              <a:custGeom>
                <a:avLst/>
                <a:gdLst>
                  <a:gd name="T0" fmla="*/ 0 w 435"/>
                  <a:gd name="T1" fmla="*/ 145 h 181"/>
                  <a:gd name="T2" fmla="*/ 23 w 435"/>
                  <a:gd name="T3" fmla="*/ 107 h 181"/>
                  <a:gd name="T4" fmla="*/ 59 w 435"/>
                  <a:gd name="T5" fmla="*/ 84 h 181"/>
                  <a:gd name="T6" fmla="*/ 97 w 435"/>
                  <a:gd name="T7" fmla="*/ 101 h 181"/>
                  <a:gd name="T8" fmla="*/ 137 w 435"/>
                  <a:gd name="T9" fmla="*/ 122 h 181"/>
                  <a:gd name="T10" fmla="*/ 203 w 435"/>
                  <a:gd name="T11" fmla="*/ 84 h 181"/>
                  <a:gd name="T12" fmla="*/ 397 w 435"/>
                  <a:gd name="T13" fmla="*/ 0 h 181"/>
                  <a:gd name="T14" fmla="*/ 435 w 435"/>
                  <a:gd name="T15" fmla="*/ 8 h 181"/>
                  <a:gd name="T16" fmla="*/ 428 w 435"/>
                  <a:gd name="T17" fmla="*/ 44 h 181"/>
                  <a:gd name="T18" fmla="*/ 378 w 435"/>
                  <a:gd name="T19" fmla="*/ 72 h 181"/>
                  <a:gd name="T20" fmla="*/ 329 w 435"/>
                  <a:gd name="T21" fmla="*/ 93 h 181"/>
                  <a:gd name="T22" fmla="*/ 224 w 435"/>
                  <a:gd name="T23" fmla="*/ 133 h 181"/>
                  <a:gd name="T24" fmla="*/ 181 w 435"/>
                  <a:gd name="T25" fmla="*/ 158 h 181"/>
                  <a:gd name="T26" fmla="*/ 137 w 435"/>
                  <a:gd name="T27" fmla="*/ 175 h 181"/>
                  <a:gd name="T28" fmla="*/ 103 w 435"/>
                  <a:gd name="T29" fmla="*/ 154 h 181"/>
                  <a:gd name="T30" fmla="*/ 70 w 435"/>
                  <a:gd name="T31" fmla="*/ 137 h 181"/>
                  <a:gd name="T32" fmla="*/ 48 w 435"/>
                  <a:gd name="T33" fmla="*/ 167 h 181"/>
                  <a:gd name="T34" fmla="*/ 11 w 435"/>
                  <a:gd name="T35" fmla="*/ 181 h 181"/>
                  <a:gd name="T36" fmla="*/ 0 w 435"/>
                  <a:gd name="T37" fmla="*/ 145 h 181"/>
                  <a:gd name="T38" fmla="*/ 0 w 435"/>
                  <a:gd name="T39" fmla="*/ 14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5" h="181">
                    <a:moveTo>
                      <a:pt x="0" y="145"/>
                    </a:moveTo>
                    <a:lnTo>
                      <a:pt x="23" y="107"/>
                    </a:lnTo>
                    <a:lnTo>
                      <a:pt x="59" y="84"/>
                    </a:lnTo>
                    <a:lnTo>
                      <a:pt x="97" y="101"/>
                    </a:lnTo>
                    <a:lnTo>
                      <a:pt x="137" y="122"/>
                    </a:lnTo>
                    <a:lnTo>
                      <a:pt x="203" y="84"/>
                    </a:lnTo>
                    <a:lnTo>
                      <a:pt x="397" y="0"/>
                    </a:lnTo>
                    <a:lnTo>
                      <a:pt x="435" y="8"/>
                    </a:lnTo>
                    <a:lnTo>
                      <a:pt x="428" y="44"/>
                    </a:lnTo>
                    <a:lnTo>
                      <a:pt x="378" y="72"/>
                    </a:lnTo>
                    <a:lnTo>
                      <a:pt x="329" y="93"/>
                    </a:lnTo>
                    <a:lnTo>
                      <a:pt x="224" y="133"/>
                    </a:lnTo>
                    <a:lnTo>
                      <a:pt x="181" y="158"/>
                    </a:lnTo>
                    <a:lnTo>
                      <a:pt x="137" y="175"/>
                    </a:lnTo>
                    <a:lnTo>
                      <a:pt x="103" y="154"/>
                    </a:lnTo>
                    <a:lnTo>
                      <a:pt x="70" y="137"/>
                    </a:lnTo>
                    <a:lnTo>
                      <a:pt x="48" y="167"/>
                    </a:lnTo>
                    <a:lnTo>
                      <a:pt x="11" y="181"/>
                    </a:lnTo>
                    <a:lnTo>
                      <a:pt x="0" y="145"/>
                    </a:lnTo>
                    <a:lnTo>
                      <a:pt x="0" y="1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16" name="Freeform 956"/>
              <p:cNvSpPr>
                <a:spLocks/>
              </p:cNvSpPr>
              <p:nvPr/>
            </p:nvSpPr>
            <p:spPr bwMode="auto">
              <a:xfrm>
                <a:off x="3493" y="3794"/>
                <a:ext cx="120" cy="47"/>
              </a:xfrm>
              <a:custGeom>
                <a:avLst/>
                <a:gdLst>
                  <a:gd name="T0" fmla="*/ 23 w 242"/>
                  <a:gd name="T1" fmla="*/ 0 h 93"/>
                  <a:gd name="T2" fmla="*/ 132 w 242"/>
                  <a:gd name="T3" fmla="*/ 4 h 93"/>
                  <a:gd name="T4" fmla="*/ 230 w 242"/>
                  <a:gd name="T5" fmla="*/ 45 h 93"/>
                  <a:gd name="T6" fmla="*/ 242 w 242"/>
                  <a:gd name="T7" fmla="*/ 81 h 93"/>
                  <a:gd name="T8" fmla="*/ 206 w 242"/>
                  <a:gd name="T9" fmla="*/ 93 h 93"/>
                  <a:gd name="T10" fmla="*/ 122 w 242"/>
                  <a:gd name="T11" fmla="*/ 55 h 93"/>
                  <a:gd name="T12" fmla="*/ 33 w 242"/>
                  <a:gd name="T13" fmla="*/ 53 h 93"/>
                  <a:gd name="T14" fmla="*/ 0 w 242"/>
                  <a:gd name="T15" fmla="*/ 30 h 93"/>
                  <a:gd name="T16" fmla="*/ 4 w 242"/>
                  <a:gd name="T17" fmla="*/ 11 h 93"/>
                  <a:gd name="T18" fmla="*/ 23 w 242"/>
                  <a:gd name="T19" fmla="*/ 0 h 93"/>
                  <a:gd name="T20" fmla="*/ 23 w 242"/>
                  <a:gd name="T21"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93">
                    <a:moveTo>
                      <a:pt x="23" y="0"/>
                    </a:moveTo>
                    <a:lnTo>
                      <a:pt x="132" y="4"/>
                    </a:lnTo>
                    <a:lnTo>
                      <a:pt x="230" y="45"/>
                    </a:lnTo>
                    <a:lnTo>
                      <a:pt x="242" y="81"/>
                    </a:lnTo>
                    <a:lnTo>
                      <a:pt x="206" y="93"/>
                    </a:lnTo>
                    <a:lnTo>
                      <a:pt x="122" y="55"/>
                    </a:lnTo>
                    <a:lnTo>
                      <a:pt x="33" y="53"/>
                    </a:lnTo>
                    <a:lnTo>
                      <a:pt x="0" y="30"/>
                    </a:lnTo>
                    <a:lnTo>
                      <a:pt x="4" y="11"/>
                    </a:lnTo>
                    <a:lnTo>
                      <a:pt x="23" y="0"/>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17" name="Freeform 957"/>
              <p:cNvSpPr>
                <a:spLocks/>
              </p:cNvSpPr>
              <p:nvPr/>
            </p:nvSpPr>
            <p:spPr bwMode="auto">
              <a:xfrm>
                <a:off x="3822" y="3793"/>
                <a:ext cx="81" cy="47"/>
              </a:xfrm>
              <a:custGeom>
                <a:avLst/>
                <a:gdLst>
                  <a:gd name="T0" fmla="*/ 0 w 164"/>
                  <a:gd name="T1" fmla="*/ 55 h 93"/>
                  <a:gd name="T2" fmla="*/ 29 w 164"/>
                  <a:gd name="T3" fmla="*/ 19 h 93"/>
                  <a:gd name="T4" fmla="*/ 65 w 164"/>
                  <a:gd name="T5" fmla="*/ 0 h 93"/>
                  <a:gd name="T6" fmla="*/ 147 w 164"/>
                  <a:gd name="T7" fmla="*/ 15 h 93"/>
                  <a:gd name="T8" fmla="*/ 164 w 164"/>
                  <a:gd name="T9" fmla="*/ 49 h 93"/>
                  <a:gd name="T10" fmla="*/ 135 w 164"/>
                  <a:gd name="T11" fmla="*/ 55 h 93"/>
                  <a:gd name="T12" fmla="*/ 84 w 164"/>
                  <a:gd name="T13" fmla="*/ 47 h 93"/>
                  <a:gd name="T14" fmla="*/ 46 w 164"/>
                  <a:gd name="T15" fmla="*/ 83 h 93"/>
                  <a:gd name="T16" fmla="*/ 8 w 164"/>
                  <a:gd name="T17" fmla="*/ 93 h 93"/>
                  <a:gd name="T18" fmla="*/ 0 w 164"/>
                  <a:gd name="T19" fmla="*/ 55 h 93"/>
                  <a:gd name="T20" fmla="*/ 0 w 164"/>
                  <a:gd name="T21" fmla="*/ 5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 h="93">
                    <a:moveTo>
                      <a:pt x="0" y="55"/>
                    </a:moveTo>
                    <a:lnTo>
                      <a:pt x="29" y="19"/>
                    </a:lnTo>
                    <a:lnTo>
                      <a:pt x="65" y="0"/>
                    </a:lnTo>
                    <a:lnTo>
                      <a:pt x="147" y="15"/>
                    </a:lnTo>
                    <a:lnTo>
                      <a:pt x="164" y="49"/>
                    </a:lnTo>
                    <a:lnTo>
                      <a:pt x="135" y="55"/>
                    </a:lnTo>
                    <a:lnTo>
                      <a:pt x="84" y="47"/>
                    </a:lnTo>
                    <a:lnTo>
                      <a:pt x="46" y="83"/>
                    </a:lnTo>
                    <a:lnTo>
                      <a:pt x="8" y="93"/>
                    </a:lnTo>
                    <a:lnTo>
                      <a:pt x="0" y="55"/>
                    </a:lnTo>
                    <a:lnTo>
                      <a:pt x="0"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18" name="Freeform 958"/>
              <p:cNvSpPr>
                <a:spLocks/>
              </p:cNvSpPr>
              <p:nvPr/>
            </p:nvSpPr>
            <p:spPr bwMode="auto">
              <a:xfrm>
                <a:off x="3661" y="3824"/>
                <a:ext cx="42" cy="138"/>
              </a:xfrm>
              <a:custGeom>
                <a:avLst/>
                <a:gdLst>
                  <a:gd name="T0" fmla="*/ 83 w 83"/>
                  <a:gd name="T1" fmla="*/ 26 h 275"/>
                  <a:gd name="T2" fmla="*/ 76 w 83"/>
                  <a:gd name="T3" fmla="*/ 140 h 275"/>
                  <a:gd name="T4" fmla="*/ 53 w 83"/>
                  <a:gd name="T5" fmla="*/ 254 h 275"/>
                  <a:gd name="T6" fmla="*/ 42 w 83"/>
                  <a:gd name="T7" fmla="*/ 273 h 275"/>
                  <a:gd name="T8" fmla="*/ 23 w 83"/>
                  <a:gd name="T9" fmla="*/ 275 h 275"/>
                  <a:gd name="T10" fmla="*/ 0 w 83"/>
                  <a:gd name="T11" fmla="*/ 245 h 275"/>
                  <a:gd name="T12" fmla="*/ 30 w 83"/>
                  <a:gd name="T13" fmla="*/ 28 h 275"/>
                  <a:gd name="T14" fmla="*/ 55 w 83"/>
                  <a:gd name="T15" fmla="*/ 0 h 275"/>
                  <a:gd name="T16" fmla="*/ 83 w 83"/>
                  <a:gd name="T17" fmla="*/ 26 h 275"/>
                  <a:gd name="T18" fmla="*/ 83 w 83"/>
                  <a:gd name="T19" fmla="*/ 26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275">
                    <a:moveTo>
                      <a:pt x="83" y="26"/>
                    </a:moveTo>
                    <a:lnTo>
                      <a:pt x="76" y="140"/>
                    </a:lnTo>
                    <a:lnTo>
                      <a:pt x="53" y="254"/>
                    </a:lnTo>
                    <a:lnTo>
                      <a:pt x="42" y="273"/>
                    </a:lnTo>
                    <a:lnTo>
                      <a:pt x="23" y="275"/>
                    </a:lnTo>
                    <a:lnTo>
                      <a:pt x="0" y="245"/>
                    </a:lnTo>
                    <a:lnTo>
                      <a:pt x="30" y="28"/>
                    </a:lnTo>
                    <a:lnTo>
                      <a:pt x="55" y="0"/>
                    </a:lnTo>
                    <a:lnTo>
                      <a:pt x="83" y="26"/>
                    </a:lnTo>
                    <a:lnTo>
                      <a:pt x="8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19" name="Freeform 959"/>
              <p:cNvSpPr>
                <a:spLocks/>
              </p:cNvSpPr>
              <p:nvPr/>
            </p:nvSpPr>
            <p:spPr bwMode="auto">
              <a:xfrm>
                <a:off x="3590" y="3836"/>
                <a:ext cx="41" cy="128"/>
              </a:xfrm>
              <a:custGeom>
                <a:avLst/>
                <a:gdLst>
                  <a:gd name="T0" fmla="*/ 52 w 82"/>
                  <a:gd name="T1" fmla="*/ 21 h 255"/>
                  <a:gd name="T2" fmla="*/ 82 w 82"/>
                  <a:gd name="T3" fmla="*/ 227 h 255"/>
                  <a:gd name="T4" fmla="*/ 57 w 82"/>
                  <a:gd name="T5" fmla="*/ 255 h 255"/>
                  <a:gd name="T6" fmla="*/ 29 w 82"/>
                  <a:gd name="T7" fmla="*/ 232 h 255"/>
                  <a:gd name="T8" fmla="*/ 0 w 82"/>
                  <a:gd name="T9" fmla="*/ 33 h 255"/>
                  <a:gd name="T10" fmla="*/ 19 w 82"/>
                  <a:gd name="T11" fmla="*/ 0 h 255"/>
                  <a:gd name="T12" fmla="*/ 52 w 82"/>
                  <a:gd name="T13" fmla="*/ 21 h 255"/>
                  <a:gd name="T14" fmla="*/ 52 w 82"/>
                  <a:gd name="T15" fmla="*/ 21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255">
                    <a:moveTo>
                      <a:pt x="52" y="21"/>
                    </a:moveTo>
                    <a:lnTo>
                      <a:pt x="82" y="227"/>
                    </a:lnTo>
                    <a:lnTo>
                      <a:pt x="57" y="255"/>
                    </a:lnTo>
                    <a:lnTo>
                      <a:pt x="29" y="232"/>
                    </a:lnTo>
                    <a:lnTo>
                      <a:pt x="0" y="33"/>
                    </a:lnTo>
                    <a:lnTo>
                      <a:pt x="19" y="0"/>
                    </a:lnTo>
                    <a:lnTo>
                      <a:pt x="52" y="21"/>
                    </a:lnTo>
                    <a:lnTo>
                      <a:pt x="52"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20" name="Freeform 960"/>
              <p:cNvSpPr>
                <a:spLocks/>
              </p:cNvSpPr>
              <p:nvPr/>
            </p:nvSpPr>
            <p:spPr bwMode="auto">
              <a:xfrm>
                <a:off x="2976" y="3083"/>
                <a:ext cx="620" cy="592"/>
              </a:xfrm>
              <a:custGeom>
                <a:avLst/>
                <a:gdLst>
                  <a:gd name="T0" fmla="*/ 1215 w 1242"/>
                  <a:gd name="T1" fmla="*/ 116 h 1182"/>
                  <a:gd name="T2" fmla="*/ 1120 w 1242"/>
                  <a:gd name="T3" fmla="*/ 76 h 1182"/>
                  <a:gd name="T4" fmla="*/ 1029 w 1242"/>
                  <a:gd name="T5" fmla="*/ 51 h 1182"/>
                  <a:gd name="T6" fmla="*/ 837 w 1242"/>
                  <a:gd name="T7" fmla="*/ 68 h 1182"/>
                  <a:gd name="T8" fmla="*/ 736 w 1242"/>
                  <a:gd name="T9" fmla="*/ 120 h 1182"/>
                  <a:gd name="T10" fmla="*/ 669 w 1242"/>
                  <a:gd name="T11" fmla="*/ 205 h 1182"/>
                  <a:gd name="T12" fmla="*/ 637 w 1242"/>
                  <a:gd name="T13" fmla="*/ 310 h 1182"/>
                  <a:gd name="T14" fmla="*/ 643 w 1242"/>
                  <a:gd name="T15" fmla="*/ 428 h 1182"/>
                  <a:gd name="T16" fmla="*/ 633 w 1242"/>
                  <a:gd name="T17" fmla="*/ 473 h 1182"/>
                  <a:gd name="T18" fmla="*/ 588 w 1242"/>
                  <a:gd name="T19" fmla="*/ 481 h 1182"/>
                  <a:gd name="T20" fmla="*/ 473 w 1242"/>
                  <a:gd name="T21" fmla="*/ 464 h 1182"/>
                  <a:gd name="T22" fmla="*/ 352 w 1242"/>
                  <a:gd name="T23" fmla="*/ 502 h 1182"/>
                  <a:gd name="T24" fmla="*/ 257 w 1242"/>
                  <a:gd name="T25" fmla="*/ 580 h 1182"/>
                  <a:gd name="T26" fmla="*/ 223 w 1242"/>
                  <a:gd name="T27" fmla="*/ 688 h 1182"/>
                  <a:gd name="T28" fmla="*/ 238 w 1242"/>
                  <a:gd name="T29" fmla="*/ 810 h 1182"/>
                  <a:gd name="T30" fmla="*/ 226 w 1242"/>
                  <a:gd name="T31" fmla="*/ 848 h 1182"/>
                  <a:gd name="T32" fmla="*/ 91 w 1242"/>
                  <a:gd name="T33" fmla="*/ 966 h 1182"/>
                  <a:gd name="T34" fmla="*/ 57 w 1242"/>
                  <a:gd name="T35" fmla="*/ 1057 h 1182"/>
                  <a:gd name="T36" fmla="*/ 49 w 1242"/>
                  <a:gd name="T37" fmla="*/ 1158 h 1182"/>
                  <a:gd name="T38" fmla="*/ 25 w 1242"/>
                  <a:gd name="T39" fmla="*/ 1182 h 1182"/>
                  <a:gd name="T40" fmla="*/ 0 w 1242"/>
                  <a:gd name="T41" fmla="*/ 1156 h 1182"/>
                  <a:gd name="T42" fmla="*/ 23 w 1242"/>
                  <a:gd name="T43" fmla="*/ 918 h 1182"/>
                  <a:gd name="T44" fmla="*/ 80 w 1242"/>
                  <a:gd name="T45" fmla="*/ 855 h 1182"/>
                  <a:gd name="T46" fmla="*/ 141 w 1242"/>
                  <a:gd name="T47" fmla="*/ 800 h 1182"/>
                  <a:gd name="T48" fmla="*/ 135 w 1242"/>
                  <a:gd name="T49" fmla="*/ 658 h 1182"/>
                  <a:gd name="T50" fmla="*/ 152 w 1242"/>
                  <a:gd name="T51" fmla="*/ 593 h 1182"/>
                  <a:gd name="T52" fmla="*/ 188 w 1242"/>
                  <a:gd name="T53" fmla="*/ 530 h 1182"/>
                  <a:gd name="T54" fmla="*/ 245 w 1242"/>
                  <a:gd name="T55" fmla="*/ 471 h 1182"/>
                  <a:gd name="T56" fmla="*/ 310 w 1242"/>
                  <a:gd name="T57" fmla="*/ 429 h 1182"/>
                  <a:gd name="T58" fmla="*/ 382 w 1242"/>
                  <a:gd name="T59" fmla="*/ 403 h 1182"/>
                  <a:gd name="T60" fmla="*/ 462 w 1242"/>
                  <a:gd name="T61" fmla="*/ 380 h 1182"/>
                  <a:gd name="T62" fmla="*/ 544 w 1242"/>
                  <a:gd name="T63" fmla="*/ 382 h 1182"/>
                  <a:gd name="T64" fmla="*/ 563 w 1242"/>
                  <a:gd name="T65" fmla="*/ 262 h 1182"/>
                  <a:gd name="T66" fmla="*/ 586 w 1242"/>
                  <a:gd name="T67" fmla="*/ 207 h 1182"/>
                  <a:gd name="T68" fmla="*/ 620 w 1242"/>
                  <a:gd name="T69" fmla="*/ 156 h 1182"/>
                  <a:gd name="T70" fmla="*/ 660 w 1242"/>
                  <a:gd name="T71" fmla="*/ 112 h 1182"/>
                  <a:gd name="T72" fmla="*/ 709 w 1242"/>
                  <a:gd name="T73" fmla="*/ 74 h 1182"/>
                  <a:gd name="T74" fmla="*/ 762 w 1242"/>
                  <a:gd name="T75" fmla="*/ 42 h 1182"/>
                  <a:gd name="T76" fmla="*/ 823 w 1242"/>
                  <a:gd name="T77" fmla="*/ 21 h 1182"/>
                  <a:gd name="T78" fmla="*/ 932 w 1242"/>
                  <a:gd name="T79" fmla="*/ 0 h 1182"/>
                  <a:gd name="T80" fmla="*/ 1031 w 1242"/>
                  <a:gd name="T81" fmla="*/ 7 h 1182"/>
                  <a:gd name="T82" fmla="*/ 1232 w 1242"/>
                  <a:gd name="T83" fmla="*/ 82 h 1182"/>
                  <a:gd name="T84" fmla="*/ 1242 w 1242"/>
                  <a:gd name="T85" fmla="*/ 108 h 1182"/>
                  <a:gd name="T86" fmla="*/ 1215 w 1242"/>
                  <a:gd name="T87" fmla="*/ 116 h 1182"/>
                  <a:gd name="T88" fmla="*/ 1215 w 1242"/>
                  <a:gd name="T89" fmla="*/ 116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42" h="1182">
                    <a:moveTo>
                      <a:pt x="1215" y="116"/>
                    </a:moveTo>
                    <a:lnTo>
                      <a:pt x="1120" y="76"/>
                    </a:lnTo>
                    <a:lnTo>
                      <a:pt x="1029" y="51"/>
                    </a:lnTo>
                    <a:lnTo>
                      <a:pt x="837" y="68"/>
                    </a:lnTo>
                    <a:lnTo>
                      <a:pt x="736" y="120"/>
                    </a:lnTo>
                    <a:lnTo>
                      <a:pt x="669" y="205"/>
                    </a:lnTo>
                    <a:lnTo>
                      <a:pt x="637" y="310"/>
                    </a:lnTo>
                    <a:lnTo>
                      <a:pt x="643" y="428"/>
                    </a:lnTo>
                    <a:lnTo>
                      <a:pt x="633" y="473"/>
                    </a:lnTo>
                    <a:lnTo>
                      <a:pt x="588" y="481"/>
                    </a:lnTo>
                    <a:lnTo>
                      <a:pt x="473" y="464"/>
                    </a:lnTo>
                    <a:lnTo>
                      <a:pt x="352" y="502"/>
                    </a:lnTo>
                    <a:lnTo>
                      <a:pt x="257" y="580"/>
                    </a:lnTo>
                    <a:lnTo>
                      <a:pt x="223" y="688"/>
                    </a:lnTo>
                    <a:lnTo>
                      <a:pt x="238" y="810"/>
                    </a:lnTo>
                    <a:lnTo>
                      <a:pt x="226" y="848"/>
                    </a:lnTo>
                    <a:lnTo>
                      <a:pt x="91" y="966"/>
                    </a:lnTo>
                    <a:lnTo>
                      <a:pt x="57" y="1057"/>
                    </a:lnTo>
                    <a:lnTo>
                      <a:pt x="49" y="1158"/>
                    </a:lnTo>
                    <a:lnTo>
                      <a:pt x="25" y="1182"/>
                    </a:lnTo>
                    <a:lnTo>
                      <a:pt x="0" y="1156"/>
                    </a:lnTo>
                    <a:lnTo>
                      <a:pt x="23" y="918"/>
                    </a:lnTo>
                    <a:lnTo>
                      <a:pt x="80" y="855"/>
                    </a:lnTo>
                    <a:lnTo>
                      <a:pt x="141" y="800"/>
                    </a:lnTo>
                    <a:lnTo>
                      <a:pt x="135" y="658"/>
                    </a:lnTo>
                    <a:lnTo>
                      <a:pt x="152" y="593"/>
                    </a:lnTo>
                    <a:lnTo>
                      <a:pt x="188" y="530"/>
                    </a:lnTo>
                    <a:lnTo>
                      <a:pt x="245" y="471"/>
                    </a:lnTo>
                    <a:lnTo>
                      <a:pt x="310" y="429"/>
                    </a:lnTo>
                    <a:lnTo>
                      <a:pt x="382" y="403"/>
                    </a:lnTo>
                    <a:lnTo>
                      <a:pt x="462" y="380"/>
                    </a:lnTo>
                    <a:lnTo>
                      <a:pt x="544" y="382"/>
                    </a:lnTo>
                    <a:lnTo>
                      <a:pt x="563" y="262"/>
                    </a:lnTo>
                    <a:lnTo>
                      <a:pt x="586" y="207"/>
                    </a:lnTo>
                    <a:lnTo>
                      <a:pt x="620" y="156"/>
                    </a:lnTo>
                    <a:lnTo>
                      <a:pt x="660" y="112"/>
                    </a:lnTo>
                    <a:lnTo>
                      <a:pt x="709" y="74"/>
                    </a:lnTo>
                    <a:lnTo>
                      <a:pt x="762" y="42"/>
                    </a:lnTo>
                    <a:lnTo>
                      <a:pt x="823" y="21"/>
                    </a:lnTo>
                    <a:lnTo>
                      <a:pt x="932" y="0"/>
                    </a:lnTo>
                    <a:lnTo>
                      <a:pt x="1031" y="7"/>
                    </a:lnTo>
                    <a:lnTo>
                      <a:pt x="1232" y="82"/>
                    </a:lnTo>
                    <a:lnTo>
                      <a:pt x="1242" y="108"/>
                    </a:lnTo>
                    <a:lnTo>
                      <a:pt x="1215" y="116"/>
                    </a:lnTo>
                    <a:lnTo>
                      <a:pt x="1215"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21" name="Freeform 961"/>
              <p:cNvSpPr>
                <a:spLocks/>
              </p:cNvSpPr>
              <p:nvPr/>
            </p:nvSpPr>
            <p:spPr bwMode="auto">
              <a:xfrm>
                <a:off x="4153" y="4136"/>
                <a:ext cx="117" cy="136"/>
              </a:xfrm>
              <a:custGeom>
                <a:avLst/>
                <a:gdLst>
                  <a:gd name="T0" fmla="*/ 38 w 234"/>
                  <a:gd name="T1" fmla="*/ 145 h 274"/>
                  <a:gd name="T2" fmla="*/ 78 w 234"/>
                  <a:gd name="T3" fmla="*/ 219 h 274"/>
                  <a:gd name="T4" fmla="*/ 131 w 234"/>
                  <a:gd name="T5" fmla="*/ 192 h 274"/>
                  <a:gd name="T6" fmla="*/ 163 w 234"/>
                  <a:gd name="T7" fmla="*/ 137 h 274"/>
                  <a:gd name="T8" fmla="*/ 175 w 234"/>
                  <a:gd name="T9" fmla="*/ 17 h 274"/>
                  <a:gd name="T10" fmla="*/ 207 w 234"/>
                  <a:gd name="T11" fmla="*/ 0 h 274"/>
                  <a:gd name="T12" fmla="*/ 234 w 234"/>
                  <a:gd name="T13" fmla="*/ 21 h 274"/>
                  <a:gd name="T14" fmla="*/ 218 w 234"/>
                  <a:gd name="T15" fmla="*/ 164 h 274"/>
                  <a:gd name="T16" fmla="*/ 195 w 234"/>
                  <a:gd name="T17" fmla="*/ 209 h 274"/>
                  <a:gd name="T18" fmla="*/ 154 w 234"/>
                  <a:gd name="T19" fmla="*/ 249 h 274"/>
                  <a:gd name="T20" fmla="*/ 104 w 234"/>
                  <a:gd name="T21" fmla="*/ 274 h 274"/>
                  <a:gd name="T22" fmla="*/ 55 w 234"/>
                  <a:gd name="T23" fmla="*/ 266 h 274"/>
                  <a:gd name="T24" fmla="*/ 13 w 234"/>
                  <a:gd name="T25" fmla="*/ 219 h 274"/>
                  <a:gd name="T26" fmla="*/ 0 w 234"/>
                  <a:gd name="T27" fmla="*/ 152 h 274"/>
                  <a:gd name="T28" fmla="*/ 15 w 234"/>
                  <a:gd name="T29" fmla="*/ 129 h 274"/>
                  <a:gd name="T30" fmla="*/ 38 w 234"/>
                  <a:gd name="T31" fmla="*/ 145 h 274"/>
                  <a:gd name="T32" fmla="*/ 38 w 234"/>
                  <a:gd name="T33" fmla="*/ 14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4" h="274">
                    <a:moveTo>
                      <a:pt x="38" y="145"/>
                    </a:moveTo>
                    <a:lnTo>
                      <a:pt x="78" y="219"/>
                    </a:lnTo>
                    <a:lnTo>
                      <a:pt x="131" y="192"/>
                    </a:lnTo>
                    <a:lnTo>
                      <a:pt x="163" y="137"/>
                    </a:lnTo>
                    <a:lnTo>
                      <a:pt x="175" y="17"/>
                    </a:lnTo>
                    <a:lnTo>
                      <a:pt x="207" y="0"/>
                    </a:lnTo>
                    <a:lnTo>
                      <a:pt x="234" y="21"/>
                    </a:lnTo>
                    <a:lnTo>
                      <a:pt x="218" y="164"/>
                    </a:lnTo>
                    <a:lnTo>
                      <a:pt x="195" y="209"/>
                    </a:lnTo>
                    <a:lnTo>
                      <a:pt x="154" y="249"/>
                    </a:lnTo>
                    <a:lnTo>
                      <a:pt x="104" y="274"/>
                    </a:lnTo>
                    <a:lnTo>
                      <a:pt x="55" y="266"/>
                    </a:lnTo>
                    <a:lnTo>
                      <a:pt x="13" y="219"/>
                    </a:lnTo>
                    <a:lnTo>
                      <a:pt x="0" y="152"/>
                    </a:lnTo>
                    <a:lnTo>
                      <a:pt x="15" y="129"/>
                    </a:lnTo>
                    <a:lnTo>
                      <a:pt x="38" y="145"/>
                    </a:lnTo>
                    <a:lnTo>
                      <a:pt x="38" y="1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22" name="Freeform 962"/>
              <p:cNvSpPr>
                <a:spLocks/>
              </p:cNvSpPr>
              <p:nvPr/>
            </p:nvSpPr>
            <p:spPr bwMode="auto">
              <a:xfrm>
                <a:off x="3646" y="4001"/>
                <a:ext cx="51" cy="79"/>
              </a:xfrm>
              <a:custGeom>
                <a:avLst/>
                <a:gdLst>
                  <a:gd name="T0" fmla="*/ 57 w 103"/>
                  <a:gd name="T1" fmla="*/ 80 h 160"/>
                  <a:gd name="T2" fmla="*/ 56 w 103"/>
                  <a:gd name="T3" fmla="*/ 76 h 160"/>
                  <a:gd name="T4" fmla="*/ 82 w 103"/>
                  <a:gd name="T5" fmla="*/ 97 h 160"/>
                  <a:gd name="T6" fmla="*/ 103 w 103"/>
                  <a:gd name="T7" fmla="*/ 141 h 160"/>
                  <a:gd name="T8" fmla="*/ 86 w 103"/>
                  <a:gd name="T9" fmla="*/ 160 h 160"/>
                  <a:gd name="T10" fmla="*/ 59 w 103"/>
                  <a:gd name="T11" fmla="*/ 160 h 160"/>
                  <a:gd name="T12" fmla="*/ 2 w 103"/>
                  <a:gd name="T13" fmla="*/ 124 h 160"/>
                  <a:gd name="T14" fmla="*/ 0 w 103"/>
                  <a:gd name="T15" fmla="*/ 44 h 160"/>
                  <a:gd name="T16" fmla="*/ 31 w 103"/>
                  <a:gd name="T17" fmla="*/ 8 h 160"/>
                  <a:gd name="T18" fmla="*/ 76 w 103"/>
                  <a:gd name="T19" fmla="*/ 0 h 160"/>
                  <a:gd name="T20" fmla="*/ 97 w 103"/>
                  <a:gd name="T21" fmla="*/ 19 h 160"/>
                  <a:gd name="T22" fmla="*/ 76 w 103"/>
                  <a:gd name="T23" fmla="*/ 38 h 160"/>
                  <a:gd name="T24" fmla="*/ 40 w 103"/>
                  <a:gd name="T25" fmla="*/ 50 h 160"/>
                  <a:gd name="T26" fmla="*/ 57 w 103"/>
                  <a:gd name="T27" fmla="*/ 80 h 160"/>
                  <a:gd name="T28" fmla="*/ 57 w 103"/>
                  <a:gd name="T2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 h="160">
                    <a:moveTo>
                      <a:pt x="57" y="80"/>
                    </a:moveTo>
                    <a:lnTo>
                      <a:pt x="56" y="76"/>
                    </a:lnTo>
                    <a:lnTo>
                      <a:pt x="82" y="97"/>
                    </a:lnTo>
                    <a:lnTo>
                      <a:pt x="103" y="141"/>
                    </a:lnTo>
                    <a:lnTo>
                      <a:pt x="86" y="160"/>
                    </a:lnTo>
                    <a:lnTo>
                      <a:pt x="59" y="160"/>
                    </a:lnTo>
                    <a:lnTo>
                      <a:pt x="2" y="124"/>
                    </a:lnTo>
                    <a:lnTo>
                      <a:pt x="0" y="44"/>
                    </a:lnTo>
                    <a:lnTo>
                      <a:pt x="31" y="8"/>
                    </a:lnTo>
                    <a:lnTo>
                      <a:pt x="76" y="0"/>
                    </a:lnTo>
                    <a:lnTo>
                      <a:pt x="97" y="19"/>
                    </a:lnTo>
                    <a:lnTo>
                      <a:pt x="76" y="38"/>
                    </a:lnTo>
                    <a:lnTo>
                      <a:pt x="40" y="50"/>
                    </a:lnTo>
                    <a:lnTo>
                      <a:pt x="57" y="80"/>
                    </a:lnTo>
                    <a:lnTo>
                      <a:pt x="57"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23" name="Freeform 963"/>
              <p:cNvSpPr>
                <a:spLocks/>
              </p:cNvSpPr>
              <p:nvPr/>
            </p:nvSpPr>
            <p:spPr bwMode="auto">
              <a:xfrm>
                <a:off x="3382" y="3956"/>
                <a:ext cx="67" cy="60"/>
              </a:xfrm>
              <a:custGeom>
                <a:avLst/>
                <a:gdLst>
                  <a:gd name="T0" fmla="*/ 28 w 133"/>
                  <a:gd name="T1" fmla="*/ 68 h 120"/>
                  <a:gd name="T2" fmla="*/ 51 w 133"/>
                  <a:gd name="T3" fmla="*/ 63 h 120"/>
                  <a:gd name="T4" fmla="*/ 97 w 133"/>
                  <a:gd name="T5" fmla="*/ 11 h 120"/>
                  <a:gd name="T6" fmla="*/ 121 w 133"/>
                  <a:gd name="T7" fmla="*/ 0 h 120"/>
                  <a:gd name="T8" fmla="*/ 133 w 133"/>
                  <a:gd name="T9" fmla="*/ 25 h 120"/>
                  <a:gd name="T10" fmla="*/ 97 w 133"/>
                  <a:gd name="T11" fmla="*/ 108 h 120"/>
                  <a:gd name="T12" fmla="*/ 51 w 133"/>
                  <a:gd name="T13" fmla="*/ 120 h 120"/>
                  <a:gd name="T14" fmla="*/ 5 w 133"/>
                  <a:gd name="T15" fmla="*/ 101 h 120"/>
                  <a:gd name="T16" fmla="*/ 0 w 133"/>
                  <a:gd name="T17" fmla="*/ 74 h 120"/>
                  <a:gd name="T18" fmla="*/ 28 w 133"/>
                  <a:gd name="T19" fmla="*/ 68 h 120"/>
                  <a:gd name="T20" fmla="*/ 28 w 133"/>
                  <a:gd name="T21" fmla="*/ 6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20">
                    <a:moveTo>
                      <a:pt x="28" y="68"/>
                    </a:moveTo>
                    <a:lnTo>
                      <a:pt x="51" y="63"/>
                    </a:lnTo>
                    <a:lnTo>
                      <a:pt x="97" y="11"/>
                    </a:lnTo>
                    <a:lnTo>
                      <a:pt x="121" y="0"/>
                    </a:lnTo>
                    <a:lnTo>
                      <a:pt x="133" y="25"/>
                    </a:lnTo>
                    <a:lnTo>
                      <a:pt x="97" y="108"/>
                    </a:lnTo>
                    <a:lnTo>
                      <a:pt x="51" y="120"/>
                    </a:lnTo>
                    <a:lnTo>
                      <a:pt x="5" y="101"/>
                    </a:lnTo>
                    <a:lnTo>
                      <a:pt x="0" y="74"/>
                    </a:lnTo>
                    <a:lnTo>
                      <a:pt x="28" y="68"/>
                    </a:lnTo>
                    <a:lnTo>
                      <a:pt x="28"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24" name="Freeform 964"/>
              <p:cNvSpPr>
                <a:spLocks/>
              </p:cNvSpPr>
              <p:nvPr/>
            </p:nvSpPr>
            <p:spPr bwMode="auto">
              <a:xfrm>
                <a:off x="3109" y="3851"/>
                <a:ext cx="76" cy="33"/>
              </a:xfrm>
              <a:custGeom>
                <a:avLst/>
                <a:gdLst>
                  <a:gd name="T0" fmla="*/ 0 w 152"/>
                  <a:gd name="T1" fmla="*/ 40 h 64"/>
                  <a:gd name="T2" fmla="*/ 21 w 152"/>
                  <a:gd name="T3" fmla="*/ 11 h 64"/>
                  <a:gd name="T4" fmla="*/ 53 w 152"/>
                  <a:gd name="T5" fmla="*/ 0 h 64"/>
                  <a:gd name="T6" fmla="*/ 128 w 152"/>
                  <a:gd name="T7" fmla="*/ 13 h 64"/>
                  <a:gd name="T8" fmla="*/ 152 w 152"/>
                  <a:gd name="T9" fmla="*/ 47 h 64"/>
                  <a:gd name="T10" fmla="*/ 124 w 152"/>
                  <a:gd name="T11" fmla="*/ 59 h 64"/>
                  <a:gd name="T12" fmla="*/ 74 w 152"/>
                  <a:gd name="T13" fmla="*/ 42 h 64"/>
                  <a:gd name="T14" fmla="*/ 38 w 152"/>
                  <a:gd name="T15" fmla="*/ 51 h 64"/>
                  <a:gd name="T16" fmla="*/ 14 w 152"/>
                  <a:gd name="T17" fmla="*/ 64 h 64"/>
                  <a:gd name="T18" fmla="*/ 0 w 152"/>
                  <a:gd name="T19" fmla="*/ 40 h 64"/>
                  <a:gd name="T20" fmla="*/ 0 w 152"/>
                  <a:gd name="T21" fmla="*/ 4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64">
                    <a:moveTo>
                      <a:pt x="0" y="40"/>
                    </a:moveTo>
                    <a:lnTo>
                      <a:pt x="21" y="11"/>
                    </a:lnTo>
                    <a:lnTo>
                      <a:pt x="53" y="0"/>
                    </a:lnTo>
                    <a:lnTo>
                      <a:pt x="128" y="13"/>
                    </a:lnTo>
                    <a:lnTo>
                      <a:pt x="152" y="47"/>
                    </a:lnTo>
                    <a:lnTo>
                      <a:pt x="124" y="59"/>
                    </a:lnTo>
                    <a:lnTo>
                      <a:pt x="74" y="42"/>
                    </a:lnTo>
                    <a:lnTo>
                      <a:pt x="38" y="51"/>
                    </a:lnTo>
                    <a:lnTo>
                      <a:pt x="14" y="64"/>
                    </a:lnTo>
                    <a:lnTo>
                      <a:pt x="0" y="40"/>
                    </a:lnTo>
                    <a:lnTo>
                      <a:pt x="0"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25" name="Freeform 965"/>
              <p:cNvSpPr>
                <a:spLocks/>
              </p:cNvSpPr>
              <p:nvPr/>
            </p:nvSpPr>
            <p:spPr bwMode="auto">
              <a:xfrm>
                <a:off x="3068" y="3879"/>
                <a:ext cx="90" cy="36"/>
              </a:xfrm>
              <a:custGeom>
                <a:avLst/>
                <a:gdLst>
                  <a:gd name="T0" fmla="*/ 25 w 181"/>
                  <a:gd name="T1" fmla="*/ 0 h 72"/>
                  <a:gd name="T2" fmla="*/ 94 w 181"/>
                  <a:gd name="T3" fmla="*/ 23 h 72"/>
                  <a:gd name="T4" fmla="*/ 160 w 181"/>
                  <a:gd name="T5" fmla="*/ 32 h 72"/>
                  <a:gd name="T6" fmla="*/ 181 w 181"/>
                  <a:gd name="T7" fmla="*/ 51 h 72"/>
                  <a:gd name="T8" fmla="*/ 162 w 181"/>
                  <a:gd name="T9" fmla="*/ 72 h 72"/>
                  <a:gd name="T10" fmla="*/ 14 w 181"/>
                  <a:gd name="T11" fmla="*/ 38 h 72"/>
                  <a:gd name="T12" fmla="*/ 0 w 181"/>
                  <a:gd name="T13" fmla="*/ 13 h 72"/>
                  <a:gd name="T14" fmla="*/ 25 w 181"/>
                  <a:gd name="T15" fmla="*/ 0 h 72"/>
                  <a:gd name="T16" fmla="*/ 25 w 181"/>
                  <a:gd name="T1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72">
                    <a:moveTo>
                      <a:pt x="25" y="0"/>
                    </a:moveTo>
                    <a:lnTo>
                      <a:pt x="94" y="23"/>
                    </a:lnTo>
                    <a:lnTo>
                      <a:pt x="160" y="32"/>
                    </a:lnTo>
                    <a:lnTo>
                      <a:pt x="181" y="51"/>
                    </a:lnTo>
                    <a:lnTo>
                      <a:pt x="162" y="72"/>
                    </a:lnTo>
                    <a:lnTo>
                      <a:pt x="14" y="38"/>
                    </a:lnTo>
                    <a:lnTo>
                      <a:pt x="0" y="13"/>
                    </a:lnTo>
                    <a:lnTo>
                      <a:pt x="25" y="0"/>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26" name="Freeform 966"/>
              <p:cNvSpPr>
                <a:spLocks/>
              </p:cNvSpPr>
              <p:nvPr/>
            </p:nvSpPr>
            <p:spPr bwMode="auto">
              <a:xfrm>
                <a:off x="2960" y="3834"/>
                <a:ext cx="93" cy="66"/>
              </a:xfrm>
              <a:custGeom>
                <a:avLst/>
                <a:gdLst>
                  <a:gd name="T0" fmla="*/ 19 w 186"/>
                  <a:gd name="T1" fmla="*/ 0 h 131"/>
                  <a:gd name="T2" fmla="*/ 97 w 186"/>
                  <a:gd name="T3" fmla="*/ 11 h 131"/>
                  <a:gd name="T4" fmla="*/ 142 w 186"/>
                  <a:gd name="T5" fmla="*/ 72 h 131"/>
                  <a:gd name="T6" fmla="*/ 169 w 186"/>
                  <a:gd name="T7" fmla="*/ 76 h 131"/>
                  <a:gd name="T8" fmla="*/ 186 w 186"/>
                  <a:gd name="T9" fmla="*/ 112 h 131"/>
                  <a:gd name="T10" fmla="*/ 173 w 186"/>
                  <a:gd name="T11" fmla="*/ 129 h 131"/>
                  <a:gd name="T12" fmla="*/ 150 w 186"/>
                  <a:gd name="T13" fmla="*/ 131 h 131"/>
                  <a:gd name="T14" fmla="*/ 106 w 186"/>
                  <a:gd name="T15" fmla="*/ 97 h 131"/>
                  <a:gd name="T16" fmla="*/ 72 w 186"/>
                  <a:gd name="T17" fmla="*/ 53 h 131"/>
                  <a:gd name="T18" fmla="*/ 21 w 186"/>
                  <a:gd name="T19" fmla="*/ 40 h 131"/>
                  <a:gd name="T20" fmla="*/ 0 w 186"/>
                  <a:gd name="T21" fmla="*/ 21 h 131"/>
                  <a:gd name="T22" fmla="*/ 19 w 186"/>
                  <a:gd name="T23" fmla="*/ 0 h 131"/>
                  <a:gd name="T24" fmla="*/ 19 w 186"/>
                  <a:gd name="T2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131">
                    <a:moveTo>
                      <a:pt x="19" y="0"/>
                    </a:moveTo>
                    <a:lnTo>
                      <a:pt x="97" y="11"/>
                    </a:lnTo>
                    <a:lnTo>
                      <a:pt x="142" y="72"/>
                    </a:lnTo>
                    <a:lnTo>
                      <a:pt x="169" y="76"/>
                    </a:lnTo>
                    <a:lnTo>
                      <a:pt x="186" y="112"/>
                    </a:lnTo>
                    <a:lnTo>
                      <a:pt x="173" y="129"/>
                    </a:lnTo>
                    <a:lnTo>
                      <a:pt x="150" y="131"/>
                    </a:lnTo>
                    <a:lnTo>
                      <a:pt x="106" y="97"/>
                    </a:lnTo>
                    <a:lnTo>
                      <a:pt x="72" y="53"/>
                    </a:lnTo>
                    <a:lnTo>
                      <a:pt x="21" y="40"/>
                    </a:lnTo>
                    <a:lnTo>
                      <a:pt x="0" y="21"/>
                    </a:lnTo>
                    <a:lnTo>
                      <a:pt x="19" y="0"/>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27" name="Freeform 967"/>
              <p:cNvSpPr>
                <a:spLocks/>
              </p:cNvSpPr>
              <p:nvPr/>
            </p:nvSpPr>
            <p:spPr bwMode="auto">
              <a:xfrm>
                <a:off x="3694" y="3826"/>
                <a:ext cx="138" cy="59"/>
              </a:xfrm>
              <a:custGeom>
                <a:avLst/>
                <a:gdLst>
                  <a:gd name="T0" fmla="*/ 12 w 276"/>
                  <a:gd name="T1" fmla="*/ 82 h 118"/>
                  <a:gd name="T2" fmla="*/ 251 w 276"/>
                  <a:gd name="T3" fmla="*/ 0 h 118"/>
                  <a:gd name="T4" fmla="*/ 276 w 276"/>
                  <a:gd name="T5" fmla="*/ 14 h 118"/>
                  <a:gd name="T6" fmla="*/ 263 w 276"/>
                  <a:gd name="T7" fmla="*/ 39 h 118"/>
                  <a:gd name="T8" fmla="*/ 25 w 276"/>
                  <a:gd name="T9" fmla="*/ 118 h 118"/>
                  <a:gd name="T10" fmla="*/ 0 w 276"/>
                  <a:gd name="T11" fmla="*/ 107 h 118"/>
                  <a:gd name="T12" fmla="*/ 12 w 276"/>
                  <a:gd name="T13" fmla="*/ 82 h 118"/>
                  <a:gd name="T14" fmla="*/ 12 w 276"/>
                  <a:gd name="T15" fmla="*/ 82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118">
                    <a:moveTo>
                      <a:pt x="12" y="82"/>
                    </a:moveTo>
                    <a:lnTo>
                      <a:pt x="251" y="0"/>
                    </a:lnTo>
                    <a:lnTo>
                      <a:pt x="276" y="14"/>
                    </a:lnTo>
                    <a:lnTo>
                      <a:pt x="263" y="39"/>
                    </a:lnTo>
                    <a:lnTo>
                      <a:pt x="25" y="118"/>
                    </a:lnTo>
                    <a:lnTo>
                      <a:pt x="0" y="107"/>
                    </a:lnTo>
                    <a:lnTo>
                      <a:pt x="12" y="82"/>
                    </a:lnTo>
                    <a:lnTo>
                      <a:pt x="12"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28" name="Freeform 968"/>
              <p:cNvSpPr>
                <a:spLocks/>
              </p:cNvSpPr>
              <p:nvPr/>
            </p:nvSpPr>
            <p:spPr bwMode="auto">
              <a:xfrm>
                <a:off x="3840" y="3804"/>
                <a:ext cx="65" cy="53"/>
              </a:xfrm>
              <a:custGeom>
                <a:avLst/>
                <a:gdLst>
                  <a:gd name="T0" fmla="*/ 131 w 131"/>
                  <a:gd name="T1" fmla="*/ 24 h 106"/>
                  <a:gd name="T2" fmla="*/ 114 w 131"/>
                  <a:gd name="T3" fmla="*/ 59 h 106"/>
                  <a:gd name="T4" fmla="*/ 92 w 131"/>
                  <a:gd name="T5" fmla="*/ 83 h 106"/>
                  <a:gd name="T6" fmla="*/ 23 w 131"/>
                  <a:gd name="T7" fmla="*/ 106 h 106"/>
                  <a:gd name="T8" fmla="*/ 0 w 131"/>
                  <a:gd name="T9" fmla="*/ 89 h 106"/>
                  <a:gd name="T10" fmla="*/ 17 w 131"/>
                  <a:gd name="T11" fmla="*/ 68 h 106"/>
                  <a:gd name="T12" fmla="*/ 65 w 131"/>
                  <a:gd name="T13" fmla="*/ 53 h 106"/>
                  <a:gd name="T14" fmla="*/ 93 w 131"/>
                  <a:gd name="T15" fmla="*/ 13 h 106"/>
                  <a:gd name="T16" fmla="*/ 118 w 131"/>
                  <a:gd name="T17" fmla="*/ 0 h 106"/>
                  <a:gd name="T18" fmla="*/ 131 w 131"/>
                  <a:gd name="T19" fmla="*/ 24 h 106"/>
                  <a:gd name="T20" fmla="*/ 131 w 131"/>
                  <a:gd name="T21" fmla="*/ 2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106">
                    <a:moveTo>
                      <a:pt x="131" y="24"/>
                    </a:moveTo>
                    <a:lnTo>
                      <a:pt x="114" y="59"/>
                    </a:lnTo>
                    <a:lnTo>
                      <a:pt x="92" y="83"/>
                    </a:lnTo>
                    <a:lnTo>
                      <a:pt x="23" y="106"/>
                    </a:lnTo>
                    <a:lnTo>
                      <a:pt x="0" y="89"/>
                    </a:lnTo>
                    <a:lnTo>
                      <a:pt x="17" y="68"/>
                    </a:lnTo>
                    <a:lnTo>
                      <a:pt x="65" y="53"/>
                    </a:lnTo>
                    <a:lnTo>
                      <a:pt x="93" y="13"/>
                    </a:lnTo>
                    <a:lnTo>
                      <a:pt x="118" y="0"/>
                    </a:lnTo>
                    <a:lnTo>
                      <a:pt x="131" y="24"/>
                    </a:lnTo>
                    <a:lnTo>
                      <a:pt x="131"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29" name="Freeform 969"/>
              <p:cNvSpPr>
                <a:spLocks/>
              </p:cNvSpPr>
              <p:nvPr/>
            </p:nvSpPr>
            <p:spPr bwMode="auto">
              <a:xfrm>
                <a:off x="3199" y="3908"/>
                <a:ext cx="145" cy="84"/>
              </a:xfrm>
              <a:custGeom>
                <a:avLst/>
                <a:gdLst>
                  <a:gd name="T0" fmla="*/ 247 w 291"/>
                  <a:gd name="T1" fmla="*/ 116 h 167"/>
                  <a:gd name="T2" fmla="*/ 215 w 291"/>
                  <a:gd name="T3" fmla="*/ 84 h 167"/>
                  <a:gd name="T4" fmla="*/ 142 w 291"/>
                  <a:gd name="T5" fmla="*/ 53 h 167"/>
                  <a:gd name="T6" fmla="*/ 21 w 291"/>
                  <a:gd name="T7" fmla="*/ 40 h 167"/>
                  <a:gd name="T8" fmla="*/ 6 w 291"/>
                  <a:gd name="T9" fmla="*/ 80 h 167"/>
                  <a:gd name="T10" fmla="*/ 0 w 291"/>
                  <a:gd name="T11" fmla="*/ 15 h 167"/>
                  <a:gd name="T12" fmla="*/ 95 w 291"/>
                  <a:gd name="T13" fmla="*/ 0 h 167"/>
                  <a:gd name="T14" fmla="*/ 194 w 291"/>
                  <a:gd name="T15" fmla="*/ 28 h 167"/>
                  <a:gd name="T16" fmla="*/ 291 w 291"/>
                  <a:gd name="T17" fmla="*/ 129 h 167"/>
                  <a:gd name="T18" fmla="*/ 264 w 291"/>
                  <a:gd name="T19" fmla="*/ 160 h 167"/>
                  <a:gd name="T20" fmla="*/ 237 w 291"/>
                  <a:gd name="T21" fmla="*/ 167 h 167"/>
                  <a:gd name="T22" fmla="*/ 247 w 291"/>
                  <a:gd name="T23" fmla="*/ 116 h 167"/>
                  <a:gd name="T24" fmla="*/ 247 w 291"/>
                  <a:gd name="T25" fmla="*/ 11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1" h="167">
                    <a:moveTo>
                      <a:pt x="247" y="116"/>
                    </a:moveTo>
                    <a:lnTo>
                      <a:pt x="215" y="84"/>
                    </a:lnTo>
                    <a:lnTo>
                      <a:pt x="142" y="53"/>
                    </a:lnTo>
                    <a:lnTo>
                      <a:pt x="21" y="40"/>
                    </a:lnTo>
                    <a:lnTo>
                      <a:pt x="6" y="80"/>
                    </a:lnTo>
                    <a:lnTo>
                      <a:pt x="0" y="15"/>
                    </a:lnTo>
                    <a:lnTo>
                      <a:pt x="95" y="0"/>
                    </a:lnTo>
                    <a:lnTo>
                      <a:pt x="194" y="28"/>
                    </a:lnTo>
                    <a:lnTo>
                      <a:pt x="291" y="129"/>
                    </a:lnTo>
                    <a:lnTo>
                      <a:pt x="264" y="160"/>
                    </a:lnTo>
                    <a:lnTo>
                      <a:pt x="237" y="167"/>
                    </a:lnTo>
                    <a:lnTo>
                      <a:pt x="247" y="116"/>
                    </a:lnTo>
                    <a:lnTo>
                      <a:pt x="247"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30" name="Freeform 970"/>
              <p:cNvSpPr>
                <a:spLocks/>
              </p:cNvSpPr>
              <p:nvPr/>
            </p:nvSpPr>
            <p:spPr bwMode="auto">
              <a:xfrm>
                <a:off x="3221" y="3927"/>
                <a:ext cx="19" cy="39"/>
              </a:xfrm>
              <a:custGeom>
                <a:avLst/>
                <a:gdLst>
                  <a:gd name="T0" fmla="*/ 0 w 38"/>
                  <a:gd name="T1" fmla="*/ 51 h 78"/>
                  <a:gd name="T2" fmla="*/ 22 w 38"/>
                  <a:gd name="T3" fmla="*/ 0 h 78"/>
                  <a:gd name="T4" fmla="*/ 34 w 38"/>
                  <a:gd name="T5" fmla="*/ 7 h 78"/>
                  <a:gd name="T6" fmla="*/ 38 w 38"/>
                  <a:gd name="T7" fmla="*/ 57 h 78"/>
                  <a:gd name="T8" fmla="*/ 32 w 38"/>
                  <a:gd name="T9" fmla="*/ 78 h 78"/>
                  <a:gd name="T10" fmla="*/ 13 w 38"/>
                  <a:gd name="T11" fmla="*/ 70 h 78"/>
                  <a:gd name="T12" fmla="*/ 0 w 38"/>
                  <a:gd name="T13" fmla="*/ 51 h 78"/>
                  <a:gd name="T14" fmla="*/ 0 w 38"/>
                  <a:gd name="T15" fmla="*/ 51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78">
                    <a:moveTo>
                      <a:pt x="0" y="51"/>
                    </a:moveTo>
                    <a:lnTo>
                      <a:pt x="22" y="0"/>
                    </a:lnTo>
                    <a:lnTo>
                      <a:pt x="34" y="7"/>
                    </a:lnTo>
                    <a:lnTo>
                      <a:pt x="38" y="57"/>
                    </a:lnTo>
                    <a:lnTo>
                      <a:pt x="32" y="78"/>
                    </a:lnTo>
                    <a:lnTo>
                      <a:pt x="13" y="70"/>
                    </a:lnTo>
                    <a:lnTo>
                      <a:pt x="0" y="51"/>
                    </a:lnTo>
                    <a:lnTo>
                      <a:pt x="0"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31" name="Freeform 971"/>
              <p:cNvSpPr>
                <a:spLocks/>
              </p:cNvSpPr>
              <p:nvPr/>
            </p:nvSpPr>
            <p:spPr bwMode="auto">
              <a:xfrm>
                <a:off x="3248" y="3932"/>
                <a:ext cx="20" cy="39"/>
              </a:xfrm>
              <a:custGeom>
                <a:avLst/>
                <a:gdLst>
                  <a:gd name="T0" fmla="*/ 0 w 40"/>
                  <a:gd name="T1" fmla="*/ 44 h 78"/>
                  <a:gd name="T2" fmla="*/ 21 w 40"/>
                  <a:gd name="T3" fmla="*/ 0 h 78"/>
                  <a:gd name="T4" fmla="*/ 34 w 40"/>
                  <a:gd name="T5" fmla="*/ 6 h 78"/>
                  <a:gd name="T6" fmla="*/ 32 w 40"/>
                  <a:gd name="T7" fmla="*/ 35 h 78"/>
                  <a:gd name="T8" fmla="*/ 40 w 40"/>
                  <a:gd name="T9" fmla="*/ 63 h 78"/>
                  <a:gd name="T10" fmla="*/ 32 w 40"/>
                  <a:gd name="T11" fmla="*/ 78 h 78"/>
                  <a:gd name="T12" fmla="*/ 13 w 40"/>
                  <a:gd name="T13" fmla="*/ 73 h 78"/>
                  <a:gd name="T14" fmla="*/ 0 w 40"/>
                  <a:gd name="T15" fmla="*/ 44 h 78"/>
                  <a:gd name="T16" fmla="*/ 0 w 40"/>
                  <a:gd name="T17" fmla="*/ 4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78">
                    <a:moveTo>
                      <a:pt x="0" y="44"/>
                    </a:moveTo>
                    <a:lnTo>
                      <a:pt x="21" y="0"/>
                    </a:lnTo>
                    <a:lnTo>
                      <a:pt x="34" y="6"/>
                    </a:lnTo>
                    <a:lnTo>
                      <a:pt x="32" y="35"/>
                    </a:lnTo>
                    <a:lnTo>
                      <a:pt x="40" y="63"/>
                    </a:lnTo>
                    <a:lnTo>
                      <a:pt x="32" y="78"/>
                    </a:lnTo>
                    <a:lnTo>
                      <a:pt x="13" y="73"/>
                    </a:lnTo>
                    <a:lnTo>
                      <a:pt x="0" y="44"/>
                    </a:lnTo>
                    <a:lnTo>
                      <a:pt x="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32" name="Freeform 972"/>
              <p:cNvSpPr>
                <a:spLocks/>
              </p:cNvSpPr>
              <p:nvPr/>
            </p:nvSpPr>
            <p:spPr bwMode="auto">
              <a:xfrm>
                <a:off x="3279" y="3938"/>
                <a:ext cx="24" cy="42"/>
              </a:xfrm>
              <a:custGeom>
                <a:avLst/>
                <a:gdLst>
                  <a:gd name="T0" fmla="*/ 1 w 47"/>
                  <a:gd name="T1" fmla="*/ 80 h 83"/>
                  <a:gd name="T2" fmla="*/ 0 w 47"/>
                  <a:gd name="T3" fmla="*/ 59 h 83"/>
                  <a:gd name="T4" fmla="*/ 13 w 47"/>
                  <a:gd name="T5" fmla="*/ 26 h 83"/>
                  <a:gd name="T6" fmla="*/ 39 w 47"/>
                  <a:gd name="T7" fmla="*/ 0 h 83"/>
                  <a:gd name="T8" fmla="*/ 47 w 47"/>
                  <a:gd name="T9" fmla="*/ 11 h 83"/>
                  <a:gd name="T10" fmla="*/ 36 w 47"/>
                  <a:gd name="T11" fmla="*/ 66 h 83"/>
                  <a:gd name="T12" fmla="*/ 28 w 47"/>
                  <a:gd name="T13" fmla="*/ 83 h 83"/>
                  <a:gd name="T14" fmla="*/ 1 w 47"/>
                  <a:gd name="T15" fmla="*/ 80 h 83"/>
                  <a:gd name="T16" fmla="*/ 1 w 47"/>
                  <a:gd name="T17" fmla="*/ 8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83">
                    <a:moveTo>
                      <a:pt x="1" y="80"/>
                    </a:moveTo>
                    <a:lnTo>
                      <a:pt x="0" y="59"/>
                    </a:lnTo>
                    <a:lnTo>
                      <a:pt x="13" y="26"/>
                    </a:lnTo>
                    <a:lnTo>
                      <a:pt x="39" y="0"/>
                    </a:lnTo>
                    <a:lnTo>
                      <a:pt x="47" y="11"/>
                    </a:lnTo>
                    <a:lnTo>
                      <a:pt x="36" y="66"/>
                    </a:lnTo>
                    <a:lnTo>
                      <a:pt x="28" y="83"/>
                    </a:lnTo>
                    <a:lnTo>
                      <a:pt x="1" y="80"/>
                    </a:lnTo>
                    <a:lnTo>
                      <a:pt x="1"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33" name="Freeform 973"/>
              <p:cNvSpPr>
                <a:spLocks/>
              </p:cNvSpPr>
              <p:nvPr/>
            </p:nvSpPr>
            <p:spPr bwMode="auto">
              <a:xfrm>
                <a:off x="3992" y="4083"/>
                <a:ext cx="67" cy="81"/>
              </a:xfrm>
              <a:custGeom>
                <a:avLst/>
                <a:gdLst>
                  <a:gd name="T0" fmla="*/ 82 w 135"/>
                  <a:gd name="T1" fmla="*/ 40 h 161"/>
                  <a:gd name="T2" fmla="*/ 52 w 135"/>
                  <a:gd name="T3" fmla="*/ 79 h 161"/>
                  <a:gd name="T4" fmla="*/ 80 w 135"/>
                  <a:gd name="T5" fmla="*/ 104 h 161"/>
                  <a:gd name="T6" fmla="*/ 118 w 135"/>
                  <a:gd name="T7" fmla="*/ 118 h 161"/>
                  <a:gd name="T8" fmla="*/ 135 w 135"/>
                  <a:gd name="T9" fmla="*/ 138 h 161"/>
                  <a:gd name="T10" fmla="*/ 115 w 135"/>
                  <a:gd name="T11" fmla="*/ 157 h 161"/>
                  <a:gd name="T12" fmla="*/ 78 w 135"/>
                  <a:gd name="T13" fmla="*/ 161 h 161"/>
                  <a:gd name="T14" fmla="*/ 0 w 135"/>
                  <a:gd name="T15" fmla="*/ 93 h 161"/>
                  <a:gd name="T16" fmla="*/ 21 w 135"/>
                  <a:gd name="T17" fmla="*/ 28 h 161"/>
                  <a:gd name="T18" fmla="*/ 50 w 135"/>
                  <a:gd name="T19" fmla="*/ 7 h 161"/>
                  <a:gd name="T20" fmla="*/ 82 w 135"/>
                  <a:gd name="T21" fmla="*/ 0 h 161"/>
                  <a:gd name="T22" fmla="*/ 103 w 135"/>
                  <a:gd name="T23" fmla="*/ 19 h 161"/>
                  <a:gd name="T24" fmla="*/ 82 w 135"/>
                  <a:gd name="T25" fmla="*/ 40 h 161"/>
                  <a:gd name="T26" fmla="*/ 82 w 135"/>
                  <a:gd name="T27" fmla="*/ 4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5" h="161">
                    <a:moveTo>
                      <a:pt x="82" y="40"/>
                    </a:moveTo>
                    <a:lnTo>
                      <a:pt x="52" y="79"/>
                    </a:lnTo>
                    <a:lnTo>
                      <a:pt x="80" y="104"/>
                    </a:lnTo>
                    <a:lnTo>
                      <a:pt x="118" y="118"/>
                    </a:lnTo>
                    <a:lnTo>
                      <a:pt x="135" y="138"/>
                    </a:lnTo>
                    <a:lnTo>
                      <a:pt x="115" y="157"/>
                    </a:lnTo>
                    <a:lnTo>
                      <a:pt x="78" y="161"/>
                    </a:lnTo>
                    <a:lnTo>
                      <a:pt x="0" y="93"/>
                    </a:lnTo>
                    <a:lnTo>
                      <a:pt x="21" y="28"/>
                    </a:lnTo>
                    <a:lnTo>
                      <a:pt x="50" y="7"/>
                    </a:lnTo>
                    <a:lnTo>
                      <a:pt x="82" y="0"/>
                    </a:lnTo>
                    <a:lnTo>
                      <a:pt x="103" y="19"/>
                    </a:lnTo>
                    <a:lnTo>
                      <a:pt x="82" y="40"/>
                    </a:lnTo>
                    <a:lnTo>
                      <a:pt x="82"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34" name="Freeform 974"/>
              <p:cNvSpPr>
                <a:spLocks/>
              </p:cNvSpPr>
              <p:nvPr/>
            </p:nvSpPr>
            <p:spPr bwMode="auto">
              <a:xfrm>
                <a:off x="3751" y="3925"/>
                <a:ext cx="233" cy="196"/>
              </a:xfrm>
              <a:custGeom>
                <a:avLst/>
                <a:gdLst>
                  <a:gd name="T0" fmla="*/ 457 w 466"/>
                  <a:gd name="T1" fmla="*/ 36 h 394"/>
                  <a:gd name="T2" fmla="*/ 371 w 466"/>
                  <a:gd name="T3" fmla="*/ 76 h 394"/>
                  <a:gd name="T4" fmla="*/ 282 w 466"/>
                  <a:gd name="T5" fmla="*/ 110 h 394"/>
                  <a:gd name="T6" fmla="*/ 107 w 466"/>
                  <a:gd name="T7" fmla="*/ 183 h 394"/>
                  <a:gd name="T8" fmla="*/ 67 w 466"/>
                  <a:gd name="T9" fmla="*/ 217 h 394"/>
                  <a:gd name="T10" fmla="*/ 50 w 466"/>
                  <a:gd name="T11" fmla="*/ 264 h 394"/>
                  <a:gd name="T12" fmla="*/ 48 w 466"/>
                  <a:gd name="T13" fmla="*/ 318 h 394"/>
                  <a:gd name="T14" fmla="*/ 50 w 466"/>
                  <a:gd name="T15" fmla="*/ 373 h 394"/>
                  <a:gd name="T16" fmla="*/ 31 w 466"/>
                  <a:gd name="T17" fmla="*/ 394 h 394"/>
                  <a:gd name="T18" fmla="*/ 10 w 466"/>
                  <a:gd name="T19" fmla="*/ 373 h 394"/>
                  <a:gd name="T20" fmla="*/ 0 w 466"/>
                  <a:gd name="T21" fmla="*/ 327 h 394"/>
                  <a:gd name="T22" fmla="*/ 4 w 466"/>
                  <a:gd name="T23" fmla="*/ 232 h 394"/>
                  <a:gd name="T24" fmla="*/ 31 w 466"/>
                  <a:gd name="T25" fmla="*/ 179 h 394"/>
                  <a:gd name="T26" fmla="*/ 84 w 466"/>
                  <a:gd name="T27" fmla="*/ 145 h 394"/>
                  <a:gd name="T28" fmla="*/ 170 w 466"/>
                  <a:gd name="T29" fmla="*/ 110 h 394"/>
                  <a:gd name="T30" fmla="*/ 305 w 466"/>
                  <a:gd name="T31" fmla="*/ 55 h 394"/>
                  <a:gd name="T32" fmla="*/ 373 w 466"/>
                  <a:gd name="T33" fmla="*/ 29 h 394"/>
                  <a:gd name="T34" fmla="*/ 440 w 466"/>
                  <a:gd name="T35" fmla="*/ 0 h 394"/>
                  <a:gd name="T36" fmla="*/ 466 w 466"/>
                  <a:gd name="T37" fmla="*/ 12 h 394"/>
                  <a:gd name="T38" fmla="*/ 457 w 466"/>
                  <a:gd name="T39" fmla="*/ 36 h 394"/>
                  <a:gd name="T40" fmla="*/ 457 w 466"/>
                  <a:gd name="T41" fmla="*/ 36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6" h="394">
                    <a:moveTo>
                      <a:pt x="457" y="36"/>
                    </a:moveTo>
                    <a:lnTo>
                      <a:pt x="371" y="76"/>
                    </a:lnTo>
                    <a:lnTo>
                      <a:pt x="282" y="110"/>
                    </a:lnTo>
                    <a:lnTo>
                      <a:pt x="107" y="183"/>
                    </a:lnTo>
                    <a:lnTo>
                      <a:pt x="67" y="217"/>
                    </a:lnTo>
                    <a:lnTo>
                      <a:pt x="50" y="264"/>
                    </a:lnTo>
                    <a:lnTo>
                      <a:pt x="48" y="318"/>
                    </a:lnTo>
                    <a:lnTo>
                      <a:pt x="50" y="373"/>
                    </a:lnTo>
                    <a:lnTo>
                      <a:pt x="31" y="394"/>
                    </a:lnTo>
                    <a:lnTo>
                      <a:pt x="10" y="373"/>
                    </a:lnTo>
                    <a:lnTo>
                      <a:pt x="0" y="327"/>
                    </a:lnTo>
                    <a:lnTo>
                      <a:pt x="4" y="232"/>
                    </a:lnTo>
                    <a:lnTo>
                      <a:pt x="31" y="179"/>
                    </a:lnTo>
                    <a:lnTo>
                      <a:pt x="84" y="145"/>
                    </a:lnTo>
                    <a:lnTo>
                      <a:pt x="170" y="110"/>
                    </a:lnTo>
                    <a:lnTo>
                      <a:pt x="305" y="55"/>
                    </a:lnTo>
                    <a:lnTo>
                      <a:pt x="373" y="29"/>
                    </a:lnTo>
                    <a:lnTo>
                      <a:pt x="440" y="0"/>
                    </a:lnTo>
                    <a:lnTo>
                      <a:pt x="466" y="12"/>
                    </a:lnTo>
                    <a:lnTo>
                      <a:pt x="457" y="36"/>
                    </a:lnTo>
                    <a:lnTo>
                      <a:pt x="45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35" name="Freeform 975"/>
              <p:cNvSpPr>
                <a:spLocks/>
              </p:cNvSpPr>
              <p:nvPr/>
            </p:nvSpPr>
            <p:spPr bwMode="auto">
              <a:xfrm>
                <a:off x="3633" y="4079"/>
                <a:ext cx="385" cy="171"/>
              </a:xfrm>
              <a:custGeom>
                <a:avLst/>
                <a:gdLst>
                  <a:gd name="T0" fmla="*/ 68 w 770"/>
                  <a:gd name="T1" fmla="*/ 107 h 342"/>
                  <a:gd name="T2" fmla="*/ 119 w 770"/>
                  <a:gd name="T3" fmla="*/ 95 h 342"/>
                  <a:gd name="T4" fmla="*/ 197 w 770"/>
                  <a:gd name="T5" fmla="*/ 126 h 342"/>
                  <a:gd name="T6" fmla="*/ 568 w 770"/>
                  <a:gd name="T7" fmla="*/ 217 h 342"/>
                  <a:gd name="T8" fmla="*/ 646 w 770"/>
                  <a:gd name="T9" fmla="*/ 262 h 342"/>
                  <a:gd name="T10" fmla="*/ 732 w 770"/>
                  <a:gd name="T11" fmla="*/ 280 h 342"/>
                  <a:gd name="T12" fmla="*/ 770 w 770"/>
                  <a:gd name="T13" fmla="*/ 306 h 342"/>
                  <a:gd name="T14" fmla="*/ 764 w 770"/>
                  <a:gd name="T15" fmla="*/ 327 h 342"/>
                  <a:gd name="T16" fmla="*/ 741 w 770"/>
                  <a:gd name="T17" fmla="*/ 342 h 342"/>
                  <a:gd name="T18" fmla="*/ 644 w 770"/>
                  <a:gd name="T19" fmla="*/ 333 h 342"/>
                  <a:gd name="T20" fmla="*/ 606 w 770"/>
                  <a:gd name="T21" fmla="*/ 310 h 342"/>
                  <a:gd name="T22" fmla="*/ 561 w 770"/>
                  <a:gd name="T23" fmla="*/ 285 h 342"/>
                  <a:gd name="T24" fmla="*/ 469 w 770"/>
                  <a:gd name="T25" fmla="*/ 261 h 342"/>
                  <a:gd name="T26" fmla="*/ 361 w 770"/>
                  <a:gd name="T27" fmla="*/ 240 h 342"/>
                  <a:gd name="T28" fmla="*/ 192 w 770"/>
                  <a:gd name="T29" fmla="*/ 198 h 342"/>
                  <a:gd name="T30" fmla="*/ 158 w 770"/>
                  <a:gd name="T31" fmla="*/ 177 h 342"/>
                  <a:gd name="T32" fmla="*/ 121 w 770"/>
                  <a:gd name="T33" fmla="*/ 166 h 342"/>
                  <a:gd name="T34" fmla="*/ 53 w 770"/>
                  <a:gd name="T35" fmla="*/ 175 h 342"/>
                  <a:gd name="T36" fmla="*/ 19 w 770"/>
                  <a:gd name="T37" fmla="*/ 152 h 342"/>
                  <a:gd name="T38" fmla="*/ 4 w 770"/>
                  <a:gd name="T39" fmla="*/ 110 h 342"/>
                  <a:gd name="T40" fmla="*/ 0 w 770"/>
                  <a:gd name="T41" fmla="*/ 19 h 342"/>
                  <a:gd name="T42" fmla="*/ 21 w 770"/>
                  <a:gd name="T43" fmla="*/ 0 h 342"/>
                  <a:gd name="T44" fmla="*/ 40 w 770"/>
                  <a:gd name="T45" fmla="*/ 19 h 342"/>
                  <a:gd name="T46" fmla="*/ 42 w 770"/>
                  <a:gd name="T47" fmla="*/ 69 h 342"/>
                  <a:gd name="T48" fmla="*/ 68 w 770"/>
                  <a:gd name="T49" fmla="*/ 107 h 342"/>
                  <a:gd name="T50" fmla="*/ 68 w 770"/>
                  <a:gd name="T51" fmla="*/ 107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0" h="342">
                    <a:moveTo>
                      <a:pt x="68" y="107"/>
                    </a:moveTo>
                    <a:lnTo>
                      <a:pt x="119" y="95"/>
                    </a:lnTo>
                    <a:lnTo>
                      <a:pt x="197" y="126"/>
                    </a:lnTo>
                    <a:lnTo>
                      <a:pt x="568" y="217"/>
                    </a:lnTo>
                    <a:lnTo>
                      <a:pt x="646" y="262"/>
                    </a:lnTo>
                    <a:lnTo>
                      <a:pt x="732" y="280"/>
                    </a:lnTo>
                    <a:lnTo>
                      <a:pt x="770" y="306"/>
                    </a:lnTo>
                    <a:lnTo>
                      <a:pt x="764" y="327"/>
                    </a:lnTo>
                    <a:lnTo>
                      <a:pt x="741" y="342"/>
                    </a:lnTo>
                    <a:lnTo>
                      <a:pt x="644" y="333"/>
                    </a:lnTo>
                    <a:lnTo>
                      <a:pt x="606" y="310"/>
                    </a:lnTo>
                    <a:lnTo>
                      <a:pt x="561" y="285"/>
                    </a:lnTo>
                    <a:lnTo>
                      <a:pt x="469" y="261"/>
                    </a:lnTo>
                    <a:lnTo>
                      <a:pt x="361" y="240"/>
                    </a:lnTo>
                    <a:lnTo>
                      <a:pt x="192" y="198"/>
                    </a:lnTo>
                    <a:lnTo>
                      <a:pt x="158" y="177"/>
                    </a:lnTo>
                    <a:lnTo>
                      <a:pt x="121" y="166"/>
                    </a:lnTo>
                    <a:lnTo>
                      <a:pt x="53" y="175"/>
                    </a:lnTo>
                    <a:lnTo>
                      <a:pt x="19" y="152"/>
                    </a:lnTo>
                    <a:lnTo>
                      <a:pt x="4" y="110"/>
                    </a:lnTo>
                    <a:lnTo>
                      <a:pt x="0" y="19"/>
                    </a:lnTo>
                    <a:lnTo>
                      <a:pt x="21" y="0"/>
                    </a:lnTo>
                    <a:lnTo>
                      <a:pt x="40" y="19"/>
                    </a:lnTo>
                    <a:lnTo>
                      <a:pt x="42" y="69"/>
                    </a:lnTo>
                    <a:lnTo>
                      <a:pt x="68" y="107"/>
                    </a:lnTo>
                    <a:lnTo>
                      <a:pt x="68"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36" name="Freeform 976"/>
              <p:cNvSpPr>
                <a:spLocks/>
              </p:cNvSpPr>
              <p:nvPr/>
            </p:nvSpPr>
            <p:spPr bwMode="auto">
              <a:xfrm>
                <a:off x="3940" y="3992"/>
                <a:ext cx="261" cy="181"/>
              </a:xfrm>
              <a:custGeom>
                <a:avLst/>
                <a:gdLst>
                  <a:gd name="T0" fmla="*/ 506 w 521"/>
                  <a:gd name="T1" fmla="*/ 40 h 361"/>
                  <a:gd name="T2" fmla="*/ 401 w 521"/>
                  <a:gd name="T3" fmla="*/ 65 h 361"/>
                  <a:gd name="T4" fmla="*/ 260 w 521"/>
                  <a:gd name="T5" fmla="*/ 97 h 361"/>
                  <a:gd name="T6" fmla="*/ 47 w 521"/>
                  <a:gd name="T7" fmla="*/ 194 h 361"/>
                  <a:gd name="T8" fmla="*/ 55 w 521"/>
                  <a:gd name="T9" fmla="*/ 242 h 361"/>
                  <a:gd name="T10" fmla="*/ 57 w 521"/>
                  <a:gd name="T11" fmla="*/ 335 h 361"/>
                  <a:gd name="T12" fmla="*/ 26 w 521"/>
                  <a:gd name="T13" fmla="*/ 361 h 361"/>
                  <a:gd name="T14" fmla="*/ 0 w 521"/>
                  <a:gd name="T15" fmla="*/ 331 h 361"/>
                  <a:gd name="T16" fmla="*/ 4 w 521"/>
                  <a:gd name="T17" fmla="*/ 207 h 361"/>
                  <a:gd name="T18" fmla="*/ 21 w 521"/>
                  <a:gd name="T19" fmla="*/ 167 h 361"/>
                  <a:gd name="T20" fmla="*/ 49 w 521"/>
                  <a:gd name="T21" fmla="*/ 139 h 361"/>
                  <a:gd name="T22" fmla="*/ 129 w 521"/>
                  <a:gd name="T23" fmla="*/ 97 h 361"/>
                  <a:gd name="T24" fmla="*/ 245 w 521"/>
                  <a:gd name="T25" fmla="*/ 63 h 361"/>
                  <a:gd name="T26" fmla="*/ 371 w 521"/>
                  <a:gd name="T27" fmla="*/ 25 h 361"/>
                  <a:gd name="T28" fmla="*/ 498 w 521"/>
                  <a:gd name="T29" fmla="*/ 0 h 361"/>
                  <a:gd name="T30" fmla="*/ 521 w 521"/>
                  <a:gd name="T31" fmla="*/ 17 h 361"/>
                  <a:gd name="T32" fmla="*/ 506 w 521"/>
                  <a:gd name="T33" fmla="*/ 40 h 361"/>
                  <a:gd name="T34" fmla="*/ 506 w 521"/>
                  <a:gd name="T35" fmla="*/ 4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1" h="361">
                    <a:moveTo>
                      <a:pt x="506" y="40"/>
                    </a:moveTo>
                    <a:lnTo>
                      <a:pt x="401" y="65"/>
                    </a:lnTo>
                    <a:lnTo>
                      <a:pt x="260" y="97"/>
                    </a:lnTo>
                    <a:lnTo>
                      <a:pt x="47" y="194"/>
                    </a:lnTo>
                    <a:lnTo>
                      <a:pt x="55" y="242"/>
                    </a:lnTo>
                    <a:lnTo>
                      <a:pt x="57" y="335"/>
                    </a:lnTo>
                    <a:lnTo>
                      <a:pt x="26" y="361"/>
                    </a:lnTo>
                    <a:lnTo>
                      <a:pt x="0" y="331"/>
                    </a:lnTo>
                    <a:lnTo>
                      <a:pt x="4" y="207"/>
                    </a:lnTo>
                    <a:lnTo>
                      <a:pt x="21" y="167"/>
                    </a:lnTo>
                    <a:lnTo>
                      <a:pt x="49" y="139"/>
                    </a:lnTo>
                    <a:lnTo>
                      <a:pt x="129" y="97"/>
                    </a:lnTo>
                    <a:lnTo>
                      <a:pt x="245" y="63"/>
                    </a:lnTo>
                    <a:lnTo>
                      <a:pt x="371" y="25"/>
                    </a:lnTo>
                    <a:lnTo>
                      <a:pt x="498" y="0"/>
                    </a:lnTo>
                    <a:lnTo>
                      <a:pt x="521" y="17"/>
                    </a:lnTo>
                    <a:lnTo>
                      <a:pt x="506" y="40"/>
                    </a:lnTo>
                    <a:lnTo>
                      <a:pt x="506"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937" name="Freeform 977"/>
              <p:cNvSpPr>
                <a:spLocks/>
              </p:cNvSpPr>
              <p:nvPr/>
            </p:nvSpPr>
            <p:spPr bwMode="auto">
              <a:xfrm>
                <a:off x="3958" y="3926"/>
                <a:ext cx="202" cy="52"/>
              </a:xfrm>
              <a:custGeom>
                <a:avLst/>
                <a:gdLst>
                  <a:gd name="T0" fmla="*/ 17 w 403"/>
                  <a:gd name="T1" fmla="*/ 0 h 105"/>
                  <a:gd name="T2" fmla="*/ 154 w 403"/>
                  <a:gd name="T3" fmla="*/ 2 h 105"/>
                  <a:gd name="T4" fmla="*/ 295 w 403"/>
                  <a:gd name="T5" fmla="*/ 25 h 105"/>
                  <a:gd name="T6" fmla="*/ 393 w 403"/>
                  <a:gd name="T7" fmla="*/ 69 h 105"/>
                  <a:gd name="T8" fmla="*/ 403 w 403"/>
                  <a:gd name="T9" fmla="*/ 95 h 105"/>
                  <a:gd name="T10" fmla="*/ 374 w 403"/>
                  <a:gd name="T11" fmla="*/ 105 h 105"/>
                  <a:gd name="T12" fmla="*/ 302 w 403"/>
                  <a:gd name="T13" fmla="*/ 82 h 105"/>
                  <a:gd name="T14" fmla="*/ 200 w 403"/>
                  <a:gd name="T15" fmla="*/ 61 h 105"/>
                  <a:gd name="T16" fmla="*/ 25 w 403"/>
                  <a:gd name="T17" fmla="*/ 40 h 105"/>
                  <a:gd name="T18" fmla="*/ 0 w 403"/>
                  <a:gd name="T19" fmla="*/ 23 h 105"/>
                  <a:gd name="T20" fmla="*/ 17 w 403"/>
                  <a:gd name="T21" fmla="*/ 0 h 105"/>
                  <a:gd name="T22" fmla="*/ 17 w 403"/>
                  <a:gd name="T2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105">
                    <a:moveTo>
                      <a:pt x="17" y="0"/>
                    </a:moveTo>
                    <a:lnTo>
                      <a:pt x="154" y="2"/>
                    </a:lnTo>
                    <a:lnTo>
                      <a:pt x="295" y="25"/>
                    </a:lnTo>
                    <a:lnTo>
                      <a:pt x="393" y="69"/>
                    </a:lnTo>
                    <a:lnTo>
                      <a:pt x="403" y="95"/>
                    </a:lnTo>
                    <a:lnTo>
                      <a:pt x="374" y="105"/>
                    </a:lnTo>
                    <a:lnTo>
                      <a:pt x="302" y="82"/>
                    </a:lnTo>
                    <a:lnTo>
                      <a:pt x="200" y="61"/>
                    </a:lnTo>
                    <a:lnTo>
                      <a:pt x="25" y="40"/>
                    </a:lnTo>
                    <a:lnTo>
                      <a:pt x="0" y="23"/>
                    </a:lnTo>
                    <a:lnTo>
                      <a:pt x="17" y="0"/>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aphicFrame>
          <p:nvGraphicFramePr>
            <p:cNvPr id="169938" name="Object 978"/>
            <p:cNvGraphicFramePr>
              <a:graphicFrameLocks noChangeAspect="1"/>
            </p:cNvGraphicFramePr>
            <p:nvPr/>
          </p:nvGraphicFramePr>
          <p:xfrm>
            <a:off x="3775" y="912"/>
            <a:ext cx="1863" cy="924"/>
          </p:xfrm>
          <a:graphic>
            <a:graphicData uri="http://schemas.openxmlformats.org/presentationml/2006/ole">
              <mc:AlternateContent xmlns:mc="http://schemas.openxmlformats.org/markup-compatibility/2006">
                <mc:Choice xmlns:v="urn:schemas-microsoft-com:vml" Requires="v">
                  <p:oleObj spid="_x0000_s169957" name="Clip" r:id="rId11" imgW="1823760" imgH="1821960" progId="MS_ClipArt_Gallery.2">
                    <p:embed/>
                  </p:oleObj>
                </mc:Choice>
                <mc:Fallback>
                  <p:oleObj name="Clip" r:id="rId11" imgW="1823760" imgH="1821960" progId="MS_ClipArt_Gallery.2">
                    <p:embed/>
                    <p:pic>
                      <p:nvPicPr>
                        <p:cNvPr id="0" name="Object 97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75" y="912"/>
                          <a:ext cx="1863" cy="9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pic>
        <p:nvPicPr>
          <p:cNvPr id="169939" name="Picture 979" descr="MCj02500840000[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57875" y="4051300"/>
            <a:ext cx="1598613" cy="1622425"/>
          </a:xfrm>
          <a:prstGeom prst="rect">
            <a:avLst/>
          </a:prstGeom>
          <a:noFill/>
          <a:extLst>
            <a:ext uri="{909E8E84-426E-40DD-AFC4-6F175D3DCCD1}">
              <a14:hiddenFill xmlns:a14="http://schemas.microsoft.com/office/drawing/2010/main">
                <a:solidFill>
                  <a:srgbClr val="FFFFFF"/>
                </a:solidFill>
              </a14:hiddenFill>
            </a:ext>
          </a:extLst>
        </p:spPr>
      </p:pic>
      <p:pic>
        <p:nvPicPr>
          <p:cNvPr id="169940" name="Picture 980" descr="MCj02934400000[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6888" y="1817688"/>
            <a:ext cx="1084262" cy="1308100"/>
          </a:xfrm>
          <a:prstGeom prst="rect">
            <a:avLst/>
          </a:prstGeom>
          <a:noFill/>
          <a:extLst>
            <a:ext uri="{909E8E84-426E-40DD-AFC4-6F175D3DCCD1}">
              <a14:hiddenFill xmlns:a14="http://schemas.microsoft.com/office/drawing/2010/main">
                <a:solidFill>
                  <a:srgbClr val="FFFFFF"/>
                </a:solidFill>
              </a14:hiddenFill>
            </a:ext>
          </a:extLst>
        </p:spPr>
      </p:pic>
      <p:pic>
        <p:nvPicPr>
          <p:cNvPr id="169941" name="Picture 981" descr="MCBD07954_000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99088" y="1827213"/>
            <a:ext cx="1541462" cy="1138237"/>
          </a:xfrm>
          <a:prstGeom prst="rect">
            <a:avLst/>
          </a:prstGeom>
          <a:noFill/>
          <a:extLst>
            <a:ext uri="{909E8E84-426E-40DD-AFC4-6F175D3DCCD1}">
              <a14:hiddenFill xmlns:a14="http://schemas.microsoft.com/office/drawing/2010/main">
                <a:solidFill>
                  <a:srgbClr val="FFFFFF"/>
                </a:solidFill>
              </a14:hiddenFill>
            </a:ext>
          </a:extLst>
        </p:spPr>
      </p:pic>
      <p:sp>
        <p:nvSpPr>
          <p:cNvPr id="169942" name="Line 982"/>
          <p:cNvSpPr>
            <a:spLocks noChangeShapeType="1"/>
          </p:cNvSpPr>
          <p:nvPr/>
        </p:nvSpPr>
        <p:spPr bwMode="auto">
          <a:xfrm flipH="1">
            <a:off x="2193925" y="2344738"/>
            <a:ext cx="166688" cy="830262"/>
          </a:xfrm>
          <a:prstGeom prst="line">
            <a:avLst/>
          </a:prstGeom>
          <a:noFill/>
          <a:ln w="762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9943" name="Line 983"/>
          <p:cNvSpPr>
            <a:spLocks noChangeShapeType="1"/>
          </p:cNvSpPr>
          <p:nvPr/>
        </p:nvSpPr>
        <p:spPr bwMode="auto">
          <a:xfrm flipH="1">
            <a:off x="4110038" y="2746375"/>
            <a:ext cx="49212" cy="314325"/>
          </a:xfrm>
          <a:prstGeom prst="line">
            <a:avLst/>
          </a:prstGeom>
          <a:noFill/>
          <a:ln w="762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9944" name="Line 984"/>
          <p:cNvSpPr>
            <a:spLocks noChangeShapeType="1"/>
          </p:cNvSpPr>
          <p:nvPr/>
        </p:nvSpPr>
        <p:spPr bwMode="auto">
          <a:xfrm flipH="1">
            <a:off x="2732088" y="2830513"/>
            <a:ext cx="498475" cy="315912"/>
          </a:xfrm>
          <a:prstGeom prst="line">
            <a:avLst/>
          </a:prstGeom>
          <a:noFill/>
          <a:ln w="762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9945" name="Line 985"/>
          <p:cNvSpPr>
            <a:spLocks noChangeShapeType="1"/>
          </p:cNvSpPr>
          <p:nvPr/>
        </p:nvSpPr>
        <p:spPr bwMode="auto">
          <a:xfrm flipH="1">
            <a:off x="1347788" y="3611563"/>
            <a:ext cx="166687" cy="830262"/>
          </a:xfrm>
          <a:prstGeom prst="line">
            <a:avLst/>
          </a:prstGeom>
          <a:noFill/>
          <a:ln w="762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9946" name="Line 986"/>
          <p:cNvSpPr>
            <a:spLocks noChangeShapeType="1"/>
          </p:cNvSpPr>
          <p:nvPr/>
        </p:nvSpPr>
        <p:spPr bwMode="auto">
          <a:xfrm flipH="1">
            <a:off x="2860675" y="3929063"/>
            <a:ext cx="1330325" cy="330200"/>
          </a:xfrm>
          <a:prstGeom prst="line">
            <a:avLst/>
          </a:prstGeom>
          <a:noFill/>
          <a:ln w="762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9947" name="Line 987"/>
          <p:cNvSpPr>
            <a:spLocks noChangeShapeType="1"/>
          </p:cNvSpPr>
          <p:nvPr/>
        </p:nvSpPr>
        <p:spPr bwMode="auto">
          <a:xfrm flipH="1">
            <a:off x="5421313" y="3925888"/>
            <a:ext cx="166687" cy="830262"/>
          </a:xfrm>
          <a:prstGeom prst="line">
            <a:avLst/>
          </a:prstGeom>
          <a:noFill/>
          <a:ln w="762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9948" name="Line 988"/>
          <p:cNvSpPr>
            <a:spLocks noChangeShapeType="1"/>
          </p:cNvSpPr>
          <p:nvPr/>
        </p:nvSpPr>
        <p:spPr bwMode="auto">
          <a:xfrm flipH="1" flipV="1">
            <a:off x="2549525" y="4741863"/>
            <a:ext cx="1247775" cy="36512"/>
          </a:xfrm>
          <a:prstGeom prst="line">
            <a:avLst/>
          </a:prstGeom>
          <a:noFill/>
          <a:ln w="762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9949" name="Line 989"/>
          <p:cNvSpPr>
            <a:spLocks noChangeShapeType="1"/>
          </p:cNvSpPr>
          <p:nvPr/>
        </p:nvSpPr>
        <p:spPr bwMode="auto">
          <a:xfrm flipH="1">
            <a:off x="3898900" y="5246688"/>
            <a:ext cx="1497013" cy="196850"/>
          </a:xfrm>
          <a:prstGeom prst="line">
            <a:avLst/>
          </a:prstGeom>
          <a:noFill/>
          <a:ln w="762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9950" name="Line 990"/>
          <p:cNvSpPr>
            <a:spLocks noChangeShapeType="1"/>
          </p:cNvSpPr>
          <p:nvPr/>
        </p:nvSpPr>
        <p:spPr bwMode="auto">
          <a:xfrm>
            <a:off x="8367713" y="3662363"/>
            <a:ext cx="131762" cy="1360487"/>
          </a:xfrm>
          <a:prstGeom prst="line">
            <a:avLst/>
          </a:prstGeom>
          <a:noFill/>
          <a:ln w="762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9951" name="Line 991"/>
          <p:cNvSpPr>
            <a:spLocks noChangeShapeType="1"/>
          </p:cNvSpPr>
          <p:nvPr/>
        </p:nvSpPr>
        <p:spPr bwMode="auto">
          <a:xfrm flipH="1" flipV="1">
            <a:off x="4911725" y="2516188"/>
            <a:ext cx="649288" cy="19050"/>
          </a:xfrm>
          <a:prstGeom prst="line">
            <a:avLst/>
          </a:prstGeom>
          <a:noFill/>
          <a:ln w="762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9952" name="Line 992"/>
          <p:cNvSpPr>
            <a:spLocks noChangeShapeType="1"/>
          </p:cNvSpPr>
          <p:nvPr/>
        </p:nvSpPr>
        <p:spPr bwMode="auto">
          <a:xfrm flipH="1">
            <a:off x="5878513" y="4383088"/>
            <a:ext cx="166687" cy="830262"/>
          </a:xfrm>
          <a:prstGeom prst="line">
            <a:avLst/>
          </a:prstGeom>
          <a:noFill/>
          <a:ln w="5715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9953" name="Line 993"/>
          <p:cNvSpPr>
            <a:spLocks noChangeShapeType="1"/>
          </p:cNvSpPr>
          <p:nvPr/>
        </p:nvSpPr>
        <p:spPr bwMode="auto">
          <a:xfrm flipH="1">
            <a:off x="6030913" y="4535488"/>
            <a:ext cx="166687" cy="830262"/>
          </a:xfrm>
          <a:prstGeom prst="line">
            <a:avLst/>
          </a:prstGeom>
          <a:noFill/>
          <a:ln w="5715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9954" name="Line 994"/>
          <p:cNvSpPr>
            <a:spLocks noChangeShapeType="1"/>
          </p:cNvSpPr>
          <p:nvPr/>
        </p:nvSpPr>
        <p:spPr bwMode="auto">
          <a:xfrm flipH="1" flipV="1">
            <a:off x="7375525" y="3951288"/>
            <a:ext cx="350838" cy="368300"/>
          </a:xfrm>
          <a:prstGeom prst="line">
            <a:avLst/>
          </a:prstGeom>
          <a:noFill/>
          <a:ln w="762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9955" name="Line 995"/>
          <p:cNvSpPr>
            <a:spLocks noChangeShapeType="1"/>
          </p:cNvSpPr>
          <p:nvPr/>
        </p:nvSpPr>
        <p:spPr bwMode="auto">
          <a:xfrm flipH="1">
            <a:off x="5549900" y="5219700"/>
            <a:ext cx="866775" cy="214313"/>
          </a:xfrm>
          <a:prstGeom prst="line">
            <a:avLst/>
          </a:prstGeom>
          <a:noFill/>
          <a:ln w="762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9956" name="Rectangle 996"/>
          <p:cNvSpPr>
            <a:spLocks noChangeArrowheads="1"/>
          </p:cNvSpPr>
          <p:nvPr/>
        </p:nvSpPr>
        <p:spPr bwMode="auto">
          <a:xfrm>
            <a:off x="681038" y="5919788"/>
            <a:ext cx="3252787"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167" tIns="48084" rIns="96167" bIns="48084">
            <a:spAutoFit/>
          </a:bodyPr>
          <a:lstStyle>
            <a:lvl1pPr defTabSz="962025">
              <a:defRPr sz="2400">
                <a:solidFill>
                  <a:schemeClr val="tx1"/>
                </a:solidFill>
                <a:latin typeface="Times New Roman" charset="0"/>
              </a:defRPr>
            </a:lvl1pPr>
            <a:lvl2pPr marL="481013" defTabSz="962025">
              <a:defRPr sz="2400">
                <a:solidFill>
                  <a:schemeClr val="tx1"/>
                </a:solidFill>
                <a:latin typeface="Times New Roman" charset="0"/>
              </a:defRPr>
            </a:lvl2pPr>
            <a:lvl3pPr marL="962025" defTabSz="962025">
              <a:defRPr sz="2400">
                <a:solidFill>
                  <a:schemeClr val="tx1"/>
                </a:solidFill>
                <a:latin typeface="Times New Roman" charset="0"/>
              </a:defRPr>
            </a:lvl3pPr>
            <a:lvl4pPr marL="1443038" defTabSz="962025">
              <a:defRPr sz="2400">
                <a:solidFill>
                  <a:schemeClr val="tx1"/>
                </a:solidFill>
                <a:latin typeface="Times New Roman" charset="0"/>
              </a:defRPr>
            </a:lvl4pPr>
            <a:lvl5pPr marL="1924050" defTabSz="962025">
              <a:defRPr sz="2400">
                <a:solidFill>
                  <a:schemeClr val="tx1"/>
                </a:solidFill>
                <a:latin typeface="Times New Roman" charset="0"/>
              </a:defRPr>
            </a:lvl5pPr>
            <a:lvl6pPr marL="2381250" defTabSz="962025" fontAlgn="base">
              <a:spcBef>
                <a:spcPct val="0"/>
              </a:spcBef>
              <a:spcAft>
                <a:spcPct val="0"/>
              </a:spcAft>
              <a:defRPr sz="2400">
                <a:solidFill>
                  <a:schemeClr val="tx1"/>
                </a:solidFill>
                <a:latin typeface="Times New Roman" charset="0"/>
              </a:defRPr>
            </a:lvl6pPr>
            <a:lvl7pPr marL="2838450" defTabSz="962025" fontAlgn="base">
              <a:spcBef>
                <a:spcPct val="0"/>
              </a:spcBef>
              <a:spcAft>
                <a:spcPct val="0"/>
              </a:spcAft>
              <a:defRPr sz="2400">
                <a:solidFill>
                  <a:schemeClr val="tx1"/>
                </a:solidFill>
                <a:latin typeface="Times New Roman" charset="0"/>
              </a:defRPr>
            </a:lvl7pPr>
            <a:lvl8pPr marL="3295650" defTabSz="962025" fontAlgn="base">
              <a:spcBef>
                <a:spcPct val="0"/>
              </a:spcBef>
              <a:spcAft>
                <a:spcPct val="0"/>
              </a:spcAft>
              <a:defRPr sz="2400">
                <a:solidFill>
                  <a:schemeClr val="tx1"/>
                </a:solidFill>
                <a:latin typeface="Times New Roman" charset="0"/>
              </a:defRPr>
            </a:lvl8pPr>
            <a:lvl9pPr marL="3752850" defTabSz="962025" fontAlgn="base">
              <a:spcBef>
                <a:spcPct val="0"/>
              </a:spcBef>
              <a:spcAft>
                <a:spcPct val="0"/>
              </a:spcAft>
              <a:defRPr sz="2400">
                <a:solidFill>
                  <a:schemeClr val="tx1"/>
                </a:solidFill>
                <a:latin typeface="Times New Roman" charset="0"/>
              </a:defRPr>
            </a:lvl9pPr>
          </a:lstStyle>
          <a:p>
            <a:pPr>
              <a:buClr>
                <a:schemeClr val="tx1"/>
              </a:buClr>
              <a:buSzPct val="150000"/>
              <a:buFontTx/>
              <a:buChar char="•"/>
            </a:pPr>
            <a:r>
              <a:rPr lang="en-US" altLang="en-US" sz="1900">
                <a:effectLst>
                  <a:outerShdw blurRad="38100" dist="38100" dir="2700000" algn="tl">
                    <a:srgbClr val="000000"/>
                  </a:outerShdw>
                </a:effectLst>
                <a:latin typeface="Garamond" charset="0"/>
              </a:rPr>
              <a:t>Playing the children’s game of</a:t>
            </a:r>
          </a:p>
          <a:p>
            <a:pPr>
              <a:buClr>
                <a:schemeClr val="tx1"/>
              </a:buClr>
              <a:buSzPct val="150000"/>
            </a:pPr>
            <a:r>
              <a:rPr lang="en-US" altLang="en-US" sz="1900">
                <a:effectLst>
                  <a:outerShdw blurRad="38100" dist="38100" dir="2700000" algn="tl">
                    <a:srgbClr val="000000"/>
                  </a:outerShdw>
                </a:effectLst>
                <a:latin typeface="Garamond" charset="0"/>
              </a:rPr>
              <a:t> “hot” and “cold”</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2">
            <a:extLst>
              <a:ext uri="{28A0092B-C50C-407E-A947-70E740481C1C}">
                <a14:useLocalDpi xmlns:a14="http://schemas.microsoft.com/office/drawing/2010/main" val="0"/>
              </a:ext>
            </a:extLst>
          </a:blip>
          <a:srcRect l="18750" t="12500" r="18124" b="7813"/>
          <a:stretch>
            <a:fillRect/>
          </a:stretch>
        </p:blipFill>
        <p:spPr bwMode="auto">
          <a:xfrm>
            <a:off x="685800" y="609600"/>
            <a:ext cx="6111875"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9987" name="Picture 3"/>
          <p:cNvPicPr>
            <a:picLocks noChangeAspect="1" noChangeArrowheads="1"/>
          </p:cNvPicPr>
          <p:nvPr/>
        </p:nvPicPr>
        <p:blipFill>
          <a:blip r:embed="rId3">
            <a:extLst>
              <a:ext uri="{28A0092B-C50C-407E-A947-70E740481C1C}">
                <a14:useLocalDpi xmlns:a14="http://schemas.microsoft.com/office/drawing/2010/main" val="0"/>
              </a:ext>
            </a:extLst>
          </a:blip>
          <a:srcRect l="30000" t="12500" r="29375" b="20313"/>
          <a:stretch>
            <a:fillRect/>
          </a:stretch>
        </p:blipFill>
        <p:spPr bwMode="auto">
          <a:xfrm>
            <a:off x="7467600" y="1219200"/>
            <a:ext cx="979488"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9988" name="Text Box 4"/>
          <p:cNvSpPr txBox="1">
            <a:spLocks noChangeArrowheads="1"/>
          </p:cNvSpPr>
          <p:nvPr/>
        </p:nvSpPr>
        <p:spPr bwMode="auto">
          <a:xfrm>
            <a:off x="2740025" y="0"/>
            <a:ext cx="187325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6" tIns="45713" rIns="91426" bIns="45713">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70013">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2800" b="0">
                <a:effectLst/>
                <a:latin typeface="Arial" charset="0"/>
              </a:rPr>
              <a:t>Residential</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2">
            <a:extLst>
              <a:ext uri="{28A0092B-C50C-407E-A947-70E740481C1C}">
                <a14:useLocalDpi xmlns:a14="http://schemas.microsoft.com/office/drawing/2010/main" val="0"/>
              </a:ext>
            </a:extLst>
          </a:blip>
          <a:srcRect l="11250" t="21094" r="11250" b="7031"/>
          <a:stretch>
            <a:fillRect/>
          </a:stretch>
        </p:blipFill>
        <p:spPr bwMode="auto">
          <a:xfrm>
            <a:off x="228600" y="685800"/>
            <a:ext cx="8001000" cy="593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1011" name="Text Box 3"/>
          <p:cNvSpPr txBox="1">
            <a:spLocks noChangeArrowheads="1"/>
          </p:cNvSpPr>
          <p:nvPr/>
        </p:nvSpPr>
        <p:spPr bwMode="auto">
          <a:xfrm>
            <a:off x="3046413" y="0"/>
            <a:ext cx="2347912"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6" tIns="45713" rIns="91426" bIns="45713">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70013">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4000">
                <a:effectLst/>
                <a:latin typeface="Arial" charset="0"/>
              </a:rPr>
              <a:t>Industrial</a:t>
            </a:r>
          </a:p>
        </p:txBody>
      </p:sp>
      <p:pic>
        <p:nvPicPr>
          <p:cNvPr id="171012" name="Picture 4"/>
          <p:cNvPicPr>
            <a:picLocks noChangeAspect="1" noChangeArrowheads="1"/>
          </p:cNvPicPr>
          <p:nvPr/>
        </p:nvPicPr>
        <p:blipFill>
          <a:blip r:embed="rId3">
            <a:extLst>
              <a:ext uri="{28A0092B-C50C-407E-A947-70E740481C1C}">
                <a14:useLocalDpi xmlns:a14="http://schemas.microsoft.com/office/drawing/2010/main" val="0"/>
              </a:ext>
            </a:extLst>
          </a:blip>
          <a:srcRect l="30000" t="12500" r="29375" b="20313"/>
          <a:stretch>
            <a:fillRect/>
          </a:stretch>
        </p:blipFill>
        <p:spPr bwMode="auto">
          <a:xfrm>
            <a:off x="8278813" y="0"/>
            <a:ext cx="8651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2"/>
          <p:cNvSpPr txBox="1">
            <a:spLocks noChangeArrowheads="1"/>
          </p:cNvSpPr>
          <p:nvPr/>
        </p:nvSpPr>
        <p:spPr bwMode="auto">
          <a:xfrm>
            <a:off x="1366838" y="0"/>
            <a:ext cx="5865812"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6" tIns="45713" rIns="91426" bIns="45713">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70013">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4000">
                <a:effectLst/>
                <a:latin typeface="Arial" charset="0"/>
              </a:rPr>
              <a:t>Stormwater Benchmarks</a:t>
            </a:r>
          </a:p>
        </p:txBody>
      </p:sp>
      <p:pic>
        <p:nvPicPr>
          <p:cNvPr id="172035" name="Picture 3"/>
          <p:cNvPicPr>
            <a:picLocks noChangeAspect="1" noChangeArrowheads="1"/>
          </p:cNvPicPr>
          <p:nvPr/>
        </p:nvPicPr>
        <p:blipFill>
          <a:blip r:embed="rId2">
            <a:extLst>
              <a:ext uri="{28A0092B-C50C-407E-A947-70E740481C1C}">
                <a14:useLocalDpi xmlns:a14="http://schemas.microsoft.com/office/drawing/2010/main" val="0"/>
              </a:ext>
            </a:extLst>
          </a:blip>
          <a:srcRect l="21249" t="15625" r="17500" b="16406"/>
          <a:stretch>
            <a:fillRect/>
          </a:stretch>
        </p:blipFill>
        <p:spPr bwMode="auto">
          <a:xfrm>
            <a:off x="1366838" y="1195388"/>
            <a:ext cx="6096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washing paint brush"/>
          <p:cNvPicPr>
            <a:picLocks noChangeAspect="1" noChangeArrowheads="1"/>
          </p:cNvPicPr>
          <p:nvPr/>
        </p:nvPicPr>
        <p:blipFill>
          <a:blip r:embed="rId2">
            <a:extLst>
              <a:ext uri="{28A0092B-C50C-407E-A947-70E740481C1C}">
                <a14:useLocalDpi xmlns:a14="http://schemas.microsoft.com/office/drawing/2010/main" val="0"/>
              </a:ext>
            </a:extLst>
          </a:blip>
          <a:srcRect l="3279" r="1897"/>
          <a:stretch>
            <a:fillRect/>
          </a:stretch>
        </p:blipFill>
        <p:spPr bwMode="auto">
          <a:xfrm>
            <a:off x="4572000" y="304800"/>
            <a:ext cx="3581400" cy="2832100"/>
          </a:xfrm>
          <a:prstGeom prst="rect">
            <a:avLst/>
          </a:prstGeom>
          <a:noFill/>
          <a:extLst>
            <a:ext uri="{909E8E84-426E-40DD-AFC4-6F175D3DCCD1}">
              <a14:hiddenFill xmlns:a14="http://schemas.microsoft.com/office/drawing/2010/main">
                <a:solidFill>
                  <a:srgbClr val="FFFFFF"/>
                </a:solidFill>
              </a14:hiddenFill>
            </a:ext>
          </a:extLst>
        </p:spPr>
      </p:pic>
      <p:pic>
        <p:nvPicPr>
          <p:cNvPr id="173059" name="Picture 3" descr="dog-d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598863"/>
            <a:ext cx="3581400" cy="2701925"/>
          </a:xfrm>
          <a:prstGeom prst="rect">
            <a:avLst/>
          </a:prstGeom>
          <a:noFill/>
          <a:extLst>
            <a:ext uri="{909E8E84-426E-40DD-AFC4-6F175D3DCCD1}">
              <a14:hiddenFill xmlns:a14="http://schemas.microsoft.com/office/drawing/2010/main">
                <a:solidFill>
                  <a:srgbClr val="FFFFFF"/>
                </a:solidFill>
              </a14:hiddenFill>
            </a:ext>
          </a:extLst>
        </p:spPr>
      </p:pic>
      <p:pic>
        <p:nvPicPr>
          <p:cNvPr id="173060" name="Picture 4" descr="septic-proble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600450"/>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173061" name="Text Box 5"/>
          <p:cNvSpPr txBox="1">
            <a:spLocks noChangeArrowheads="1"/>
          </p:cNvSpPr>
          <p:nvPr/>
        </p:nvSpPr>
        <p:spPr bwMode="auto">
          <a:xfrm>
            <a:off x="914400" y="1295400"/>
            <a:ext cx="3233738" cy="131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6" tIns="45713" rIns="91426" bIns="45713">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70013">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4000">
                <a:effectLst/>
                <a:latin typeface="Arial" charset="0"/>
              </a:rPr>
              <a:t>Separate the</a:t>
            </a:r>
          </a:p>
          <a:p>
            <a:pPr eaLnBrk="1" hangingPunct="1"/>
            <a:r>
              <a:rPr lang="en-US" altLang="en-US" sz="4000">
                <a:effectLst/>
                <a:latin typeface="Arial" charset="0"/>
              </a:rPr>
              <a:t> Source</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2">
            <a:extLst>
              <a:ext uri="{28A0092B-C50C-407E-A947-70E740481C1C}">
                <a14:useLocalDpi xmlns:a14="http://schemas.microsoft.com/office/drawing/2010/main" val="0"/>
              </a:ext>
            </a:extLst>
          </a:blip>
          <a:srcRect l="16875" t="22656" r="14375" b="7031"/>
          <a:stretch>
            <a:fillRect/>
          </a:stretch>
        </p:blipFill>
        <p:spPr bwMode="auto">
          <a:xfrm>
            <a:off x="228600" y="0"/>
            <a:ext cx="838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4083" name="Text Box 3"/>
          <p:cNvSpPr txBox="1">
            <a:spLocks noChangeArrowheads="1"/>
          </p:cNvSpPr>
          <p:nvPr/>
        </p:nvSpPr>
        <p:spPr bwMode="auto">
          <a:xfrm>
            <a:off x="2743200" y="152400"/>
            <a:ext cx="23479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6" tIns="45713" rIns="91426" bIns="45713">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70013">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3200">
                <a:effectLst/>
                <a:latin typeface="Arial" charset="0"/>
              </a:rPr>
              <a:t>Residential</a:t>
            </a:r>
          </a:p>
        </p:txBody>
      </p:sp>
      <p:pic>
        <p:nvPicPr>
          <p:cNvPr id="174084" name="Picture 4"/>
          <p:cNvPicPr>
            <a:picLocks noChangeAspect="1" noChangeArrowheads="1"/>
          </p:cNvPicPr>
          <p:nvPr/>
        </p:nvPicPr>
        <p:blipFill>
          <a:blip r:embed="rId3">
            <a:extLst>
              <a:ext uri="{28A0092B-C50C-407E-A947-70E740481C1C}">
                <a14:useLocalDpi xmlns:a14="http://schemas.microsoft.com/office/drawing/2010/main" val="0"/>
              </a:ext>
            </a:extLst>
          </a:blip>
          <a:srcRect l="30000" t="12500" r="29375" b="20313"/>
          <a:stretch>
            <a:fillRect/>
          </a:stretch>
        </p:blipFill>
        <p:spPr bwMode="auto">
          <a:xfrm>
            <a:off x="7526338" y="685800"/>
            <a:ext cx="1617662" cy="214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Line 2"/>
          <p:cNvSpPr>
            <a:spLocks noChangeShapeType="1"/>
          </p:cNvSpPr>
          <p:nvPr/>
        </p:nvSpPr>
        <p:spPr bwMode="auto">
          <a:xfrm>
            <a:off x="304800" y="1525588"/>
            <a:ext cx="86106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5107" name="Text Box 3"/>
          <p:cNvSpPr txBox="1">
            <a:spLocks noChangeArrowheads="1"/>
          </p:cNvSpPr>
          <p:nvPr/>
        </p:nvSpPr>
        <p:spPr bwMode="auto">
          <a:xfrm>
            <a:off x="0" y="3048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6" tIns="45713" rIns="91426" bIns="45713">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70013">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lgn="ctr"/>
            <a:r>
              <a:rPr lang="en-US" altLang="en-US" sz="3200">
                <a:effectLst>
                  <a:outerShdw blurRad="38100" dist="38100" dir="2700000" algn="tl">
                    <a:srgbClr val="000000"/>
                  </a:outerShdw>
                </a:effectLst>
                <a:latin typeface="Arial" charset="0"/>
              </a:rPr>
              <a:t>How Surfactants </a:t>
            </a:r>
          </a:p>
          <a:p>
            <a:pPr algn="ctr"/>
            <a:r>
              <a:rPr lang="en-US" altLang="en-US" sz="3200">
                <a:effectLst>
                  <a:outerShdw blurRad="38100" dist="38100" dir="2700000" algn="tl">
                    <a:srgbClr val="000000"/>
                  </a:outerShdw>
                </a:effectLst>
                <a:latin typeface="Arial" charset="0"/>
              </a:rPr>
              <a:t>and Fluoride Work Together</a:t>
            </a:r>
            <a:r>
              <a:rPr lang="en-US" altLang="en-US" sz="3200">
                <a:solidFill>
                  <a:srgbClr val="FFFF00"/>
                </a:solidFill>
                <a:effectLst>
                  <a:outerShdw blurRad="38100" dist="38100" dir="2700000" algn="tl">
                    <a:srgbClr val="000000"/>
                  </a:outerShdw>
                </a:effectLst>
                <a:latin typeface="Arial" charset="0"/>
              </a:rPr>
              <a:t> </a:t>
            </a:r>
          </a:p>
        </p:txBody>
      </p:sp>
      <p:sp>
        <p:nvSpPr>
          <p:cNvPr id="175108" name="Line 4"/>
          <p:cNvSpPr>
            <a:spLocks noChangeShapeType="1"/>
          </p:cNvSpPr>
          <p:nvPr/>
        </p:nvSpPr>
        <p:spPr bwMode="auto">
          <a:xfrm flipV="1">
            <a:off x="457200" y="1752600"/>
            <a:ext cx="8229600" cy="127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5109" name="Line 5"/>
          <p:cNvSpPr>
            <a:spLocks noChangeShapeType="1"/>
          </p:cNvSpPr>
          <p:nvPr/>
        </p:nvSpPr>
        <p:spPr bwMode="auto">
          <a:xfrm flipV="1">
            <a:off x="469900" y="4794250"/>
            <a:ext cx="8216900" cy="635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5110" name="Line 6"/>
          <p:cNvSpPr>
            <a:spLocks noChangeShapeType="1"/>
          </p:cNvSpPr>
          <p:nvPr/>
        </p:nvSpPr>
        <p:spPr bwMode="auto">
          <a:xfrm>
            <a:off x="444500" y="2743200"/>
            <a:ext cx="824230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5111" name="Text Box 7"/>
          <p:cNvSpPr txBox="1">
            <a:spLocks noChangeArrowheads="1"/>
          </p:cNvSpPr>
          <p:nvPr/>
        </p:nvSpPr>
        <p:spPr bwMode="auto">
          <a:xfrm>
            <a:off x="2667000" y="2057400"/>
            <a:ext cx="1784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6" tIns="45713" rIns="91426" bIns="45713">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70013">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2800">
                <a:solidFill>
                  <a:schemeClr val="bg1"/>
                </a:solidFill>
                <a:effectLst>
                  <a:outerShdw blurRad="38100" dist="38100" dir="2700000" algn="tl">
                    <a:srgbClr val="000000"/>
                  </a:outerShdw>
                </a:effectLst>
                <a:latin typeface="Arial" charset="0"/>
              </a:rPr>
              <a:t>  </a:t>
            </a:r>
            <a:r>
              <a:rPr lang="en-US" altLang="en-US" sz="2800">
                <a:effectLst>
                  <a:outerShdw blurRad="38100" dist="38100" dir="2700000" algn="tl">
                    <a:srgbClr val="000000"/>
                  </a:outerShdw>
                </a:effectLst>
                <a:latin typeface="Arial" charset="0"/>
              </a:rPr>
              <a:t>Fluoride</a:t>
            </a:r>
          </a:p>
        </p:txBody>
      </p:sp>
      <p:sp>
        <p:nvSpPr>
          <p:cNvPr id="175112" name="Text Box 8"/>
          <p:cNvSpPr txBox="1">
            <a:spLocks noChangeArrowheads="1"/>
          </p:cNvSpPr>
          <p:nvPr/>
        </p:nvSpPr>
        <p:spPr bwMode="auto">
          <a:xfrm>
            <a:off x="2514600" y="1771650"/>
            <a:ext cx="38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6" tIns="45713" rIns="91426" bIns="45713">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70013">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2800">
                <a:solidFill>
                  <a:schemeClr val="bg1"/>
                </a:solidFill>
                <a:effectLst>
                  <a:outerShdw blurRad="38100" dist="38100" dir="2700000" algn="tl">
                    <a:srgbClr val="000000"/>
                  </a:outerShdw>
                </a:effectLst>
                <a:latin typeface="Arial" charset="0"/>
              </a:rPr>
              <a:t>  </a:t>
            </a:r>
            <a:endParaRPr lang="en-US" altLang="en-US" sz="2800">
              <a:effectLst>
                <a:outerShdw blurRad="38100" dist="38100" dir="2700000" algn="tl">
                  <a:srgbClr val="000000"/>
                </a:outerShdw>
              </a:effectLst>
              <a:latin typeface="Arial" charset="0"/>
            </a:endParaRPr>
          </a:p>
        </p:txBody>
      </p:sp>
      <p:sp>
        <p:nvSpPr>
          <p:cNvPr id="175113" name="Text Box 9"/>
          <p:cNvSpPr txBox="1">
            <a:spLocks noChangeArrowheads="1"/>
          </p:cNvSpPr>
          <p:nvPr/>
        </p:nvSpPr>
        <p:spPr bwMode="auto">
          <a:xfrm>
            <a:off x="5181600" y="2057400"/>
            <a:ext cx="287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6" tIns="45713" rIns="91426" bIns="45713">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70013">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2800">
                <a:effectLst>
                  <a:outerShdw blurRad="38100" dist="38100" dir="2700000" algn="tl">
                    <a:srgbClr val="000000"/>
                  </a:outerShdw>
                </a:effectLst>
                <a:latin typeface="Arial" charset="0"/>
              </a:rPr>
              <a:t>Likely Cause</a:t>
            </a:r>
          </a:p>
        </p:txBody>
      </p:sp>
      <p:sp>
        <p:nvSpPr>
          <p:cNvPr id="175114" name="Text Box 10"/>
          <p:cNvSpPr txBox="1">
            <a:spLocks noChangeArrowheads="1"/>
          </p:cNvSpPr>
          <p:nvPr/>
        </p:nvSpPr>
        <p:spPr bwMode="auto">
          <a:xfrm>
            <a:off x="457200" y="2895600"/>
            <a:ext cx="8331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6" tIns="45713" rIns="91426" bIns="45713">
            <a:spAutoFit/>
          </a:bodyPr>
          <a:lstStyle>
            <a:lvl1pPr>
              <a:tabLst>
                <a:tab pos="2403475" algn="l"/>
                <a:tab pos="4800600" algn="l"/>
              </a:tabLst>
              <a:defRPr sz="2400">
                <a:solidFill>
                  <a:schemeClr val="tx1"/>
                </a:solidFill>
                <a:latin typeface="Times New Roman" charset="0"/>
              </a:defRPr>
            </a:lvl1pPr>
            <a:lvl2pPr>
              <a:tabLst>
                <a:tab pos="2403475" algn="l"/>
                <a:tab pos="4800600" algn="l"/>
              </a:tabLst>
              <a:defRPr sz="2400">
                <a:solidFill>
                  <a:schemeClr val="tx1"/>
                </a:solidFill>
                <a:latin typeface="Times New Roman" charset="0"/>
              </a:defRPr>
            </a:lvl2pPr>
            <a:lvl3pPr>
              <a:tabLst>
                <a:tab pos="2403475" algn="l"/>
                <a:tab pos="4800600" algn="l"/>
              </a:tabLst>
              <a:defRPr sz="2400">
                <a:solidFill>
                  <a:schemeClr val="tx1"/>
                </a:solidFill>
                <a:latin typeface="Times New Roman" charset="0"/>
              </a:defRPr>
            </a:lvl3pPr>
            <a:lvl4pPr marL="1370013">
              <a:tabLst>
                <a:tab pos="2403475" algn="l"/>
                <a:tab pos="4800600" algn="l"/>
              </a:tabLst>
              <a:defRPr sz="2400">
                <a:solidFill>
                  <a:schemeClr val="tx1"/>
                </a:solidFill>
                <a:latin typeface="Times New Roman" charset="0"/>
              </a:defRPr>
            </a:lvl4pPr>
            <a:lvl5pPr>
              <a:tabLst>
                <a:tab pos="2403475" algn="l"/>
                <a:tab pos="4800600" algn="l"/>
              </a:tabLst>
              <a:defRPr sz="2400">
                <a:solidFill>
                  <a:schemeClr val="tx1"/>
                </a:solidFill>
                <a:latin typeface="Times New Roman" charset="0"/>
              </a:defRPr>
            </a:lvl5pPr>
            <a:lvl6pPr fontAlgn="base">
              <a:spcBef>
                <a:spcPct val="0"/>
              </a:spcBef>
              <a:spcAft>
                <a:spcPct val="0"/>
              </a:spcAft>
              <a:tabLst>
                <a:tab pos="2403475" algn="l"/>
                <a:tab pos="4800600" algn="l"/>
              </a:tabLst>
              <a:defRPr sz="2400">
                <a:solidFill>
                  <a:schemeClr val="tx1"/>
                </a:solidFill>
                <a:latin typeface="Times New Roman" charset="0"/>
              </a:defRPr>
            </a:lvl6pPr>
            <a:lvl7pPr fontAlgn="base">
              <a:spcBef>
                <a:spcPct val="0"/>
              </a:spcBef>
              <a:spcAft>
                <a:spcPct val="0"/>
              </a:spcAft>
              <a:tabLst>
                <a:tab pos="2403475" algn="l"/>
                <a:tab pos="4800600" algn="l"/>
              </a:tabLst>
              <a:defRPr sz="2400">
                <a:solidFill>
                  <a:schemeClr val="tx1"/>
                </a:solidFill>
                <a:latin typeface="Times New Roman" charset="0"/>
              </a:defRPr>
            </a:lvl7pPr>
            <a:lvl8pPr fontAlgn="base">
              <a:spcBef>
                <a:spcPct val="0"/>
              </a:spcBef>
              <a:spcAft>
                <a:spcPct val="0"/>
              </a:spcAft>
              <a:tabLst>
                <a:tab pos="2403475" algn="l"/>
                <a:tab pos="4800600" algn="l"/>
              </a:tabLst>
              <a:defRPr sz="2400">
                <a:solidFill>
                  <a:schemeClr val="tx1"/>
                </a:solidFill>
                <a:latin typeface="Times New Roman" charset="0"/>
              </a:defRPr>
            </a:lvl8pPr>
            <a:lvl9pPr fontAlgn="base">
              <a:spcBef>
                <a:spcPct val="0"/>
              </a:spcBef>
              <a:spcAft>
                <a:spcPct val="0"/>
              </a:spcAft>
              <a:tabLst>
                <a:tab pos="2403475" algn="l"/>
                <a:tab pos="4800600" algn="l"/>
              </a:tabLst>
              <a:defRPr sz="2400">
                <a:solidFill>
                  <a:schemeClr val="tx1"/>
                </a:solidFill>
                <a:latin typeface="Times New Roman" charset="0"/>
              </a:defRPr>
            </a:lvl9pPr>
          </a:lstStyle>
          <a:p>
            <a:pPr eaLnBrk="1" hangingPunct="1"/>
            <a:r>
              <a:rPr lang="en-US" altLang="en-US" sz="2800">
                <a:solidFill>
                  <a:schemeClr val="bg1"/>
                </a:solidFill>
                <a:effectLst>
                  <a:outerShdw blurRad="38100" dist="38100" dir="2700000" algn="tl">
                    <a:srgbClr val="000000"/>
                  </a:outerShdw>
                </a:effectLst>
                <a:latin typeface="Arial" charset="0"/>
              </a:rPr>
              <a:t>  </a:t>
            </a:r>
            <a:r>
              <a:rPr lang="en-US" altLang="en-US" sz="2800">
                <a:effectLst>
                  <a:outerShdw blurRad="38100" dist="38100" dir="2700000" algn="tl">
                    <a:srgbClr val="000000"/>
                  </a:outerShdw>
                </a:effectLst>
                <a:latin typeface="Arial" charset="0"/>
              </a:rPr>
              <a:t>Low	 High	Tap water</a:t>
            </a:r>
          </a:p>
        </p:txBody>
      </p:sp>
      <p:sp>
        <p:nvSpPr>
          <p:cNvPr id="175115" name="Text Box 11"/>
          <p:cNvSpPr txBox="1">
            <a:spLocks noChangeArrowheads="1"/>
          </p:cNvSpPr>
          <p:nvPr/>
        </p:nvSpPr>
        <p:spPr bwMode="auto">
          <a:xfrm>
            <a:off x="457200" y="3581400"/>
            <a:ext cx="8331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6" tIns="45713" rIns="91426" bIns="45713">
            <a:spAutoFit/>
          </a:bodyPr>
          <a:lstStyle>
            <a:lvl1pPr>
              <a:tabLst>
                <a:tab pos="2403475" algn="l"/>
                <a:tab pos="4800600" algn="l"/>
              </a:tabLst>
              <a:defRPr sz="2400">
                <a:solidFill>
                  <a:schemeClr val="tx1"/>
                </a:solidFill>
                <a:latin typeface="Times New Roman" charset="0"/>
              </a:defRPr>
            </a:lvl1pPr>
            <a:lvl2pPr>
              <a:tabLst>
                <a:tab pos="2403475" algn="l"/>
                <a:tab pos="4800600" algn="l"/>
              </a:tabLst>
              <a:defRPr sz="2400">
                <a:solidFill>
                  <a:schemeClr val="tx1"/>
                </a:solidFill>
                <a:latin typeface="Times New Roman" charset="0"/>
              </a:defRPr>
            </a:lvl2pPr>
            <a:lvl3pPr>
              <a:tabLst>
                <a:tab pos="2403475" algn="l"/>
                <a:tab pos="4800600" algn="l"/>
              </a:tabLst>
              <a:defRPr sz="2400">
                <a:solidFill>
                  <a:schemeClr val="tx1"/>
                </a:solidFill>
                <a:latin typeface="Times New Roman" charset="0"/>
              </a:defRPr>
            </a:lvl3pPr>
            <a:lvl4pPr marL="1370013">
              <a:tabLst>
                <a:tab pos="2403475" algn="l"/>
                <a:tab pos="4800600" algn="l"/>
              </a:tabLst>
              <a:defRPr sz="2400">
                <a:solidFill>
                  <a:schemeClr val="tx1"/>
                </a:solidFill>
                <a:latin typeface="Times New Roman" charset="0"/>
              </a:defRPr>
            </a:lvl4pPr>
            <a:lvl5pPr>
              <a:tabLst>
                <a:tab pos="2403475" algn="l"/>
                <a:tab pos="4800600" algn="l"/>
              </a:tabLst>
              <a:defRPr sz="2400">
                <a:solidFill>
                  <a:schemeClr val="tx1"/>
                </a:solidFill>
                <a:latin typeface="Times New Roman" charset="0"/>
              </a:defRPr>
            </a:lvl5pPr>
            <a:lvl6pPr fontAlgn="base">
              <a:spcBef>
                <a:spcPct val="0"/>
              </a:spcBef>
              <a:spcAft>
                <a:spcPct val="0"/>
              </a:spcAft>
              <a:tabLst>
                <a:tab pos="2403475" algn="l"/>
                <a:tab pos="4800600" algn="l"/>
              </a:tabLst>
              <a:defRPr sz="2400">
                <a:solidFill>
                  <a:schemeClr val="tx1"/>
                </a:solidFill>
                <a:latin typeface="Times New Roman" charset="0"/>
              </a:defRPr>
            </a:lvl6pPr>
            <a:lvl7pPr fontAlgn="base">
              <a:spcBef>
                <a:spcPct val="0"/>
              </a:spcBef>
              <a:spcAft>
                <a:spcPct val="0"/>
              </a:spcAft>
              <a:tabLst>
                <a:tab pos="2403475" algn="l"/>
                <a:tab pos="4800600" algn="l"/>
              </a:tabLst>
              <a:defRPr sz="2400">
                <a:solidFill>
                  <a:schemeClr val="tx1"/>
                </a:solidFill>
                <a:latin typeface="Times New Roman" charset="0"/>
              </a:defRPr>
            </a:lvl7pPr>
            <a:lvl8pPr fontAlgn="base">
              <a:spcBef>
                <a:spcPct val="0"/>
              </a:spcBef>
              <a:spcAft>
                <a:spcPct val="0"/>
              </a:spcAft>
              <a:tabLst>
                <a:tab pos="2403475" algn="l"/>
                <a:tab pos="4800600" algn="l"/>
              </a:tabLst>
              <a:defRPr sz="2400">
                <a:solidFill>
                  <a:schemeClr val="tx1"/>
                </a:solidFill>
                <a:latin typeface="Times New Roman" charset="0"/>
              </a:defRPr>
            </a:lvl8pPr>
            <a:lvl9pPr fontAlgn="base">
              <a:spcBef>
                <a:spcPct val="0"/>
              </a:spcBef>
              <a:spcAft>
                <a:spcPct val="0"/>
              </a:spcAft>
              <a:tabLst>
                <a:tab pos="2403475" algn="l"/>
                <a:tab pos="4800600" algn="l"/>
              </a:tabLst>
              <a:defRPr sz="2400">
                <a:solidFill>
                  <a:schemeClr val="tx1"/>
                </a:solidFill>
                <a:latin typeface="Times New Roman" charset="0"/>
              </a:defRPr>
            </a:lvl9pPr>
          </a:lstStyle>
          <a:p>
            <a:pPr eaLnBrk="1" hangingPunct="1"/>
            <a:r>
              <a:rPr lang="en-US" altLang="en-US" sz="2800">
                <a:solidFill>
                  <a:schemeClr val="bg1"/>
                </a:solidFill>
                <a:effectLst>
                  <a:outerShdw blurRad="38100" dist="38100" dir="2700000" algn="tl">
                    <a:srgbClr val="000000"/>
                  </a:outerShdw>
                </a:effectLst>
                <a:latin typeface="Arial" charset="0"/>
              </a:rPr>
              <a:t>  </a:t>
            </a:r>
            <a:r>
              <a:rPr lang="en-US" altLang="en-US" sz="2800">
                <a:effectLst>
                  <a:outerShdw blurRad="38100" dist="38100" dir="2700000" algn="tl">
                    <a:srgbClr val="000000"/>
                  </a:outerShdw>
                </a:effectLst>
                <a:latin typeface="Arial" charset="0"/>
              </a:rPr>
              <a:t>Low	 Low	Natural sources</a:t>
            </a:r>
          </a:p>
        </p:txBody>
      </p:sp>
      <p:sp>
        <p:nvSpPr>
          <p:cNvPr id="175116" name="Rectangle 12"/>
          <p:cNvSpPr>
            <a:spLocks noChangeArrowheads="1"/>
          </p:cNvSpPr>
          <p:nvPr/>
        </p:nvSpPr>
        <p:spPr bwMode="auto">
          <a:xfrm>
            <a:off x="457200" y="1981200"/>
            <a:ext cx="2209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6" tIns="45713" rIns="91426" bIns="45713">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70013">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2800">
                <a:effectLst>
                  <a:outerShdw blurRad="38100" dist="38100" dir="2700000" algn="tl">
                    <a:srgbClr val="000000"/>
                  </a:outerShdw>
                </a:effectLst>
                <a:latin typeface="Arial" charset="0"/>
              </a:rPr>
              <a:t>Surfactants</a:t>
            </a:r>
          </a:p>
        </p:txBody>
      </p:sp>
      <p:pic>
        <p:nvPicPr>
          <p:cNvPr id="175117" name="Picture 13" descr="all-free-detergen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800600"/>
            <a:ext cx="1905000" cy="1428750"/>
          </a:xfrm>
          <a:prstGeom prst="rect">
            <a:avLst/>
          </a:prstGeom>
          <a:noFill/>
          <a:extLst>
            <a:ext uri="{909E8E84-426E-40DD-AFC4-6F175D3DCCD1}">
              <a14:hiddenFill xmlns:a14="http://schemas.microsoft.com/office/drawing/2010/main">
                <a:solidFill>
                  <a:srgbClr val="FFFFFF"/>
                </a:solidFill>
              </a14:hiddenFill>
            </a:ext>
          </a:extLst>
        </p:spPr>
      </p:pic>
      <p:sp>
        <p:nvSpPr>
          <p:cNvPr id="175118" name="Text Box 14"/>
          <p:cNvSpPr txBox="1">
            <a:spLocks noChangeArrowheads="1"/>
          </p:cNvSpPr>
          <p:nvPr/>
        </p:nvSpPr>
        <p:spPr bwMode="auto">
          <a:xfrm>
            <a:off x="3276600" y="5410200"/>
            <a:ext cx="4222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6" tIns="45713" rIns="91426" bIns="45713">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70013">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3200" b="0">
                <a:effectLst/>
                <a:latin typeface="Arial" charset="0"/>
              </a:rPr>
              <a:t>+</a:t>
            </a:r>
          </a:p>
        </p:txBody>
      </p:sp>
      <p:sp>
        <p:nvSpPr>
          <p:cNvPr id="175119" name="Text Box 15"/>
          <p:cNvSpPr txBox="1">
            <a:spLocks noChangeArrowheads="1"/>
          </p:cNvSpPr>
          <p:nvPr/>
        </p:nvSpPr>
        <p:spPr bwMode="auto">
          <a:xfrm>
            <a:off x="6781800" y="5486400"/>
            <a:ext cx="4222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6" tIns="45713" rIns="91426" bIns="45713">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marL="1370013">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1" hangingPunct="1"/>
            <a:r>
              <a:rPr lang="en-US" altLang="en-US" sz="3200" b="0">
                <a:effectLst/>
                <a:latin typeface="Arial" charset="0"/>
              </a:rPr>
              <a:t>=</a:t>
            </a:r>
          </a:p>
        </p:txBody>
      </p:sp>
      <p:pic>
        <p:nvPicPr>
          <p:cNvPr id="175120" name="Picture 16" descr="fluor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4954588"/>
            <a:ext cx="2286000" cy="14430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rrowheads="1"/>
          </p:cNvSpPr>
          <p:nvPr>
            <p:ph type="title"/>
          </p:nvPr>
        </p:nvSpPr>
        <p:spPr/>
        <p:txBody>
          <a:bodyPr/>
          <a:lstStyle/>
          <a:p>
            <a:r>
              <a:rPr lang="en-US" altLang="en-US"/>
              <a:t>Credits</a:t>
            </a:r>
          </a:p>
        </p:txBody>
      </p:sp>
      <p:sp>
        <p:nvSpPr>
          <p:cNvPr id="177155" name="Rectangle 3"/>
          <p:cNvSpPr>
            <a:spLocks noGrp="1" noChangeArrowheads="1"/>
          </p:cNvSpPr>
          <p:nvPr>
            <p:ph type="body" idx="1"/>
          </p:nvPr>
        </p:nvSpPr>
        <p:spPr/>
        <p:txBody>
          <a:bodyPr/>
          <a:lstStyle/>
          <a:p>
            <a:r>
              <a:rPr lang="en-US" altLang="en-US"/>
              <a:t>Steven Patrick, UGA County Extension Coordinator, Habarsham County</a:t>
            </a:r>
          </a:p>
          <a:p>
            <a:r>
              <a:rPr lang="en-US" altLang="en-US"/>
              <a:t>Amy Morrison, Oconee County Stormwater/Environmental Coordinator </a:t>
            </a:r>
          </a:p>
        </p:txBody>
      </p:sp>
      <p:sp>
        <p:nvSpPr>
          <p:cNvPr id="177156" name="Rectangle 4"/>
          <p:cNvSpPr>
            <a:spLocks noChangeArrowheads="1"/>
          </p:cNvSpPr>
          <p:nvPr/>
        </p:nvSpPr>
        <p:spPr bwMode="auto">
          <a:xfrm>
            <a:off x="1752600" y="4114800"/>
            <a:ext cx="4572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a:effectLst>
                  <a:outerShdw blurRad="38100" dist="38100" dir="2700000" algn="tl">
                    <a:srgbClr val="000000"/>
                  </a:outerShdw>
                </a:effectLst>
              </a:rPr>
              <a:t>Presentation compiled by:</a:t>
            </a:r>
          </a:p>
          <a:p>
            <a:r>
              <a:rPr lang="en-US" altLang="en-US" sz="2400">
                <a:effectLst>
                  <a:outerShdw blurRad="38100" dist="38100" dir="2700000" algn="tl">
                    <a:srgbClr val="000000"/>
                  </a:outerShdw>
                </a:effectLst>
              </a:rPr>
              <a:t>Frank Henning</a:t>
            </a:r>
          </a:p>
          <a:p>
            <a:r>
              <a:rPr lang="en-US" altLang="en-US" sz="2400">
                <a:effectLst>
                  <a:outerShdw blurRad="38100" dist="38100" dir="2700000" algn="tl">
                    <a:srgbClr val="000000"/>
                  </a:outerShdw>
                </a:effectLst>
              </a:rPr>
              <a:t>UGA Watershed Extension Agent</a:t>
            </a:r>
          </a:p>
          <a:p>
            <a:r>
              <a:rPr lang="en-US" altLang="en-US" sz="2400">
                <a:effectLst>
                  <a:outerShdw blurRad="38100" dist="38100" dir="2700000" algn="tl">
                    <a:srgbClr val="000000"/>
                  </a:outerShdw>
                </a:effectLst>
              </a:rPr>
              <a:t>Upper Oconee Watershed, GA</a:t>
            </a:r>
          </a:p>
          <a:p>
            <a:r>
              <a:rPr lang="en-US" altLang="en-US" sz="2400">
                <a:effectLst>
                  <a:outerShdw blurRad="38100" dist="38100" dir="2700000" algn="tl">
                    <a:srgbClr val="000000"/>
                  </a:outerShdw>
                </a:effectLst>
              </a:rPr>
              <a:t>fhenning@uga.edu</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ctrTitle"/>
          </p:nvPr>
        </p:nvSpPr>
        <p:spPr>
          <a:xfrm>
            <a:off x="685800" y="1066800"/>
            <a:ext cx="7772400" cy="1233488"/>
          </a:xfrm>
        </p:spPr>
        <p:txBody>
          <a:bodyPr/>
          <a:lstStyle/>
          <a:p>
            <a:r>
              <a:rPr lang="en-US" altLang="en-US" sz="6600" b="0"/>
              <a:t>Macroinvertebrates</a:t>
            </a:r>
          </a:p>
        </p:txBody>
      </p:sp>
      <p:grpSp>
        <p:nvGrpSpPr>
          <p:cNvPr id="180227" name="Group 3"/>
          <p:cNvGrpSpPr>
            <a:grpSpLocks/>
          </p:cNvGrpSpPr>
          <p:nvPr/>
        </p:nvGrpSpPr>
        <p:grpSpPr bwMode="auto">
          <a:xfrm>
            <a:off x="381000" y="2895600"/>
            <a:ext cx="8280400" cy="1524000"/>
            <a:chOff x="288" y="2592"/>
            <a:chExt cx="5216" cy="960"/>
          </a:xfrm>
        </p:grpSpPr>
        <p:pic>
          <p:nvPicPr>
            <p:cNvPr id="1802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2592"/>
              <a:ext cx="1280"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02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 y="2592"/>
              <a:ext cx="1280"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02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 y="2592"/>
              <a:ext cx="1280"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02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2" y="2592"/>
              <a:ext cx="1280"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180232" name="Text Box 8"/>
          <p:cNvSpPr txBox="1">
            <a:spLocks noChangeArrowheads="1"/>
          </p:cNvSpPr>
          <p:nvPr/>
        </p:nvSpPr>
        <p:spPr bwMode="auto">
          <a:xfrm>
            <a:off x="2286000" y="4953000"/>
            <a:ext cx="426878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3200">
                <a:effectLst>
                  <a:outerShdw blurRad="38100" dist="38100" dir="2700000" algn="tl">
                    <a:srgbClr val="000000"/>
                  </a:outerShdw>
                </a:effectLst>
              </a:rPr>
              <a:t>Advanced MG Training</a:t>
            </a:r>
          </a:p>
          <a:p>
            <a:pPr algn="ctr"/>
            <a:r>
              <a:rPr lang="en-US" altLang="en-US" sz="3200">
                <a:effectLst>
                  <a:outerShdw blurRad="38100" dist="38100" dir="2700000" algn="tl">
                    <a:srgbClr val="000000"/>
                  </a:outerShdw>
                </a:effectLst>
              </a:rPr>
              <a:t>Water Monitoring</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rrowheads="1"/>
          </p:cNvSpPr>
          <p:nvPr>
            <p:ph type="title"/>
          </p:nvPr>
        </p:nvSpPr>
        <p:spPr/>
        <p:txBody>
          <a:bodyPr/>
          <a:lstStyle/>
          <a:p>
            <a:r>
              <a:rPr lang="en-US" altLang="en-US"/>
              <a:t>Benthic macroinvertebrates</a:t>
            </a:r>
          </a:p>
        </p:txBody>
      </p:sp>
      <p:sp>
        <p:nvSpPr>
          <p:cNvPr id="181251" name="Rectangle 3"/>
          <p:cNvSpPr>
            <a:spLocks noGrp="1" noChangeArrowheads="1"/>
          </p:cNvSpPr>
          <p:nvPr>
            <p:ph type="body" sz="half" idx="1"/>
          </p:nvPr>
        </p:nvSpPr>
        <p:spPr/>
        <p:txBody>
          <a:bodyPr/>
          <a:lstStyle/>
          <a:p>
            <a:r>
              <a:rPr lang="en-US" altLang="en-US" sz="2800"/>
              <a:t>“Resident monitors”</a:t>
            </a:r>
          </a:p>
          <a:p>
            <a:r>
              <a:rPr lang="en-US" altLang="en-US" sz="2800"/>
              <a:t>Biological indicators of water quality</a:t>
            </a:r>
          </a:p>
          <a:p>
            <a:pPr lvl="1"/>
            <a:r>
              <a:rPr lang="en-US" altLang="en-US" sz="2400"/>
              <a:t>Abundance</a:t>
            </a:r>
          </a:p>
          <a:p>
            <a:pPr lvl="1"/>
            <a:r>
              <a:rPr lang="en-US" altLang="en-US" sz="2400"/>
              <a:t>Diversity</a:t>
            </a:r>
          </a:p>
          <a:p>
            <a:pPr lvl="1"/>
            <a:r>
              <a:rPr lang="en-US" altLang="en-US" sz="2400"/>
              <a:t>Pollution tolerance</a:t>
            </a:r>
          </a:p>
          <a:p>
            <a:pPr lvl="1"/>
            <a:r>
              <a:rPr lang="en-US" altLang="en-US" sz="2400"/>
              <a:t>Life cycle</a:t>
            </a:r>
          </a:p>
          <a:p>
            <a:pPr lvl="1">
              <a:buFont typeface="Wingdings" charset="2"/>
              <a:buNone/>
            </a:pPr>
            <a:endParaRPr lang="en-US" altLang="en-US" sz="2400"/>
          </a:p>
          <a:p>
            <a:endParaRPr lang="en-US" altLang="en-US" sz="2800"/>
          </a:p>
        </p:txBody>
      </p:sp>
      <p:pic>
        <p:nvPicPr>
          <p:cNvPr id="181252" name="Picture 4" descr="ACRONE1-1"/>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95800" y="1828800"/>
            <a:ext cx="3733800" cy="2276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81253" name="Picture 5" descr="Elimiavirginic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5029200"/>
            <a:ext cx="1028700" cy="1019175"/>
          </a:xfrm>
          <a:prstGeom prst="rect">
            <a:avLst/>
          </a:prstGeom>
          <a:noFill/>
          <a:extLst>
            <a:ext uri="{909E8E84-426E-40DD-AFC4-6F175D3DCCD1}">
              <a14:hiddenFill xmlns:a14="http://schemas.microsoft.com/office/drawing/2010/main">
                <a:solidFill>
                  <a:srgbClr val="FFFFFF"/>
                </a:solidFill>
              </a14:hiddenFill>
            </a:ext>
          </a:extLst>
        </p:spPr>
      </p:pic>
      <p:pic>
        <p:nvPicPr>
          <p:cNvPr id="181254" name="Picture 6" descr="larva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4495800"/>
            <a:ext cx="2362200" cy="2100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1" i="0" u="none" strike="noStrike" cap="none" normalizeH="0" baseline="0">
            <a:ln>
              <a:noFill/>
            </a:ln>
            <a:solidFill>
              <a:schemeClr val="tx2"/>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1" i="0" u="none" strike="noStrike" cap="none" normalizeH="0" baseline="0">
            <a:ln>
              <a:noFill/>
            </a:ln>
            <a:solidFill>
              <a:schemeClr val="tx2"/>
            </a:solidFill>
            <a:effectLst>
              <a:outerShdw blurRad="38100" dist="38100" dir="2700000" algn="tl">
                <a:srgbClr val="000000">
                  <a:alpha val="43137"/>
                </a:srgbClr>
              </a:outerShdw>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Stream</Template>
  <TotalTime>2</TotalTime>
  <Words>4657</Words>
  <Application>Microsoft Macintosh PowerPoint</Application>
  <PresentationFormat>On-screen Show (4:3)</PresentationFormat>
  <Paragraphs>1069</Paragraphs>
  <Slides>165</Slides>
  <Notes>21</Notes>
  <HiddenSlides>1</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4</vt:i4>
      </vt:variant>
      <vt:variant>
        <vt:lpstr>Slide Titles</vt:lpstr>
      </vt:variant>
      <vt:variant>
        <vt:i4>165</vt:i4>
      </vt:variant>
    </vt:vector>
  </HeadingPairs>
  <TitlesOfParts>
    <vt:vector size="180" baseType="lpstr">
      <vt:lpstr>Times New Roman</vt:lpstr>
      <vt:lpstr>Garamond</vt:lpstr>
      <vt:lpstr>Wingdings</vt:lpstr>
      <vt:lpstr>Arial</vt:lpstr>
      <vt:lpstr>Animals 1</vt:lpstr>
      <vt:lpstr>Franklin Gothic Demi Cond</vt:lpstr>
      <vt:lpstr>Impact</vt:lpstr>
      <vt:lpstr>Tahoma</vt:lpstr>
      <vt:lpstr>Times</vt:lpstr>
      <vt:lpstr>High Tower Text</vt:lpstr>
      <vt:lpstr>Stream</vt:lpstr>
      <vt:lpstr>Image Document</vt:lpstr>
      <vt:lpstr>Microsoft PowerPoint Slide</vt:lpstr>
      <vt:lpstr>Corel Presentations 8 Drawing</vt:lpstr>
      <vt:lpstr>Microsoft Clip Gallery</vt:lpstr>
      <vt:lpstr>PowerPoint Presentation</vt:lpstr>
      <vt:lpstr>PowerPoint Presentation</vt:lpstr>
      <vt:lpstr>Point Source Pollution</vt:lpstr>
      <vt:lpstr>Nonpoint Source</vt:lpstr>
      <vt:lpstr>Why Monitor?</vt:lpstr>
      <vt:lpstr>Where to Start</vt:lpstr>
      <vt:lpstr>Learn about Watersheds</vt:lpstr>
      <vt:lpstr>Map Your Watershed</vt:lpstr>
      <vt:lpstr>Visual Stream Assessment</vt:lpstr>
      <vt:lpstr>Macroinvertebrate Monitoring</vt:lpstr>
      <vt:lpstr>Chemical Monitoring</vt:lpstr>
      <vt:lpstr>Bacteria Monitoring</vt:lpstr>
      <vt:lpstr>Quality Assurance</vt:lpstr>
      <vt:lpstr>PowerPoint Presentation</vt:lpstr>
      <vt:lpstr>Advanced MG  Water Resources</vt:lpstr>
      <vt:lpstr>What is NonPoint Source Pollution?  (NPS) </vt:lpstr>
      <vt:lpstr>Watershed Assessment</vt:lpstr>
      <vt:lpstr>Nonpoint Source</vt:lpstr>
      <vt:lpstr>PowerPoint Presentation</vt:lpstr>
      <vt:lpstr>Waterway Health &amp; Imperviousness</vt:lpstr>
      <vt:lpstr>The Science of Stormwater…</vt:lpstr>
      <vt:lpstr>Potential Solutions:</vt:lpstr>
      <vt:lpstr>PowerPoint Presentation</vt:lpstr>
      <vt:lpstr>PowerPoint Presentation</vt:lpstr>
      <vt:lpstr>Positive correlations (p &lt; .05)</vt:lpstr>
      <vt:lpstr>Negative correlations (p &lt; .05)</vt:lpstr>
      <vt:lpstr>PowerPoint Presentation</vt:lpstr>
      <vt:lpstr>Credits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Dissolved Oxygen</vt:lpstr>
      <vt:lpstr>PowerPoint Presentation</vt:lpstr>
      <vt:lpstr>PowerPoint Presentation</vt:lpstr>
      <vt:lpstr>PowerPoint Presentation</vt:lpstr>
      <vt:lpstr>PowerPoint Presentation</vt:lpstr>
      <vt:lpstr>pH</vt:lpstr>
      <vt:lpstr>Hardness</vt:lpstr>
      <vt:lpstr>Alkalinity</vt:lpstr>
      <vt:lpstr>Liming Ponds</vt:lpstr>
      <vt:lpstr>PowerPoint Presentation</vt:lpstr>
      <vt:lpstr>PowerPoint Presentation</vt:lpstr>
      <vt:lpstr>CONDUCTIVITY</vt:lpstr>
      <vt:lpstr>Nutrients &amp; Fertilization For Ponds</vt:lpstr>
      <vt:lpstr>PowerPoint Presentation</vt:lpstr>
      <vt:lpstr>Fertilization Supplements  the Food Chain</vt:lpstr>
      <vt:lpstr>Fish Production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Sampling Requirements Sampling Methods</vt:lpstr>
      <vt:lpstr>Recommended Procedures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lpstr>Macroinvertebrates</vt:lpstr>
      <vt:lpstr>Benthic macroinvertebrates</vt:lpstr>
      <vt:lpstr>Benthic macroinvertebrates indicators of water quality</vt:lpstr>
      <vt:lpstr>What are Benthic Macroinvertebrates?</vt:lpstr>
      <vt:lpstr>PowerPoint Presentation</vt:lpstr>
      <vt:lpstr>Shredders</vt:lpstr>
      <vt:lpstr>Collectors – Filter Feeders</vt:lpstr>
      <vt:lpstr>Grazers</vt:lpstr>
      <vt:lpstr>Predators</vt:lpstr>
      <vt:lpstr>Volunteer Monitoring</vt:lpstr>
      <vt:lpstr>Bioindicators</vt:lpstr>
      <vt:lpstr>EPT Index</vt:lpstr>
      <vt:lpstr>Volunteer Water Quality Monitoring   </vt:lpstr>
      <vt:lpstr>PowerPoint Presentation</vt:lpstr>
      <vt:lpstr>PowerPoint Presentation</vt:lpstr>
      <vt:lpstr>PowerPoint Presentation</vt:lpstr>
      <vt:lpstr>PowerPoint Presentation</vt:lpstr>
      <vt:lpstr>PowerPoint Presentation</vt:lpstr>
      <vt:lpstr>Sensitive</vt:lpstr>
      <vt:lpstr>Caddisflies (Order Trichoptera)</vt:lpstr>
      <vt:lpstr>Caddisflies (Order Trichoptera)</vt:lpstr>
      <vt:lpstr>Hellgrammites (Dobsonflies) Order Megloptera</vt:lpstr>
      <vt:lpstr>Mayflies (Order Ephemeroptera)</vt:lpstr>
      <vt:lpstr>Snails (Class Gastropoda)</vt:lpstr>
      <vt:lpstr>Riffle Beetles (Order Coleoptera)</vt:lpstr>
      <vt:lpstr>PowerPoint Presentation</vt:lpstr>
      <vt:lpstr>Water Penny Larvae (Order Coleoptera)</vt:lpstr>
      <vt:lpstr>PowerPoint Presentation</vt:lpstr>
      <vt:lpstr>Beetle Larvae</vt:lpstr>
      <vt:lpstr>Clams &amp; Mussels (Class Bivalvia) </vt:lpstr>
      <vt:lpstr>Craneflies (Order Diptera)</vt:lpstr>
      <vt:lpstr>Crayfish (Order Decapoda)</vt:lpstr>
      <vt:lpstr>Dragonflies &amp; Damselflies  (Order Odonata)</vt:lpstr>
      <vt:lpstr>Sowbugs &amp; Scuds (Crustacea)</vt:lpstr>
      <vt:lpstr>Fishfly</vt:lpstr>
      <vt:lpstr>Alderfly</vt:lpstr>
      <vt:lpstr>Atherix (watersnipe)</vt:lpstr>
      <vt:lpstr>Tolerant</vt:lpstr>
      <vt:lpstr>Aquatic Worms</vt:lpstr>
      <vt:lpstr>Blackflies (Order Diptera)</vt:lpstr>
      <vt:lpstr>Leeches</vt:lpstr>
      <vt:lpstr>Midges (Order Diptera)</vt:lpstr>
      <vt:lpstr>Pouch or Lunged Snails</vt:lpstr>
      <vt:lpstr>Credits</vt:lpstr>
      <vt:lpstr>Bacteria &amp; Other  Microbes</vt:lpstr>
      <vt:lpstr>Agenda</vt:lpstr>
      <vt:lpstr>Water borne pathogens</vt:lpstr>
      <vt:lpstr>Bacteria</vt:lpstr>
      <vt:lpstr>Bacteria…….continued</vt:lpstr>
      <vt:lpstr>Viruses</vt:lpstr>
      <vt:lpstr>Protozoa</vt:lpstr>
      <vt:lpstr>Helmith</vt:lpstr>
      <vt:lpstr>Others…..</vt:lpstr>
      <vt:lpstr>Problems</vt:lpstr>
      <vt:lpstr>Indicator Organism Concept</vt:lpstr>
      <vt:lpstr>Coliform Group (total coliform)</vt:lpstr>
      <vt:lpstr>Coliform Group</vt:lpstr>
      <vt:lpstr>EPAs E. coli Criteria</vt:lpstr>
      <vt:lpstr>Georgia EPD Fecal Coliform Standard for Water Contact Activities</vt:lpstr>
      <vt:lpstr>Fishing and Drinking--Fecal Coliform Georgia Standards</vt:lpstr>
      <vt:lpstr>Using E. coli to Estimate Fecal Coliform  (E. coli * 1.38)</vt:lpstr>
      <vt:lpstr>PowerPoint Presentation</vt:lpstr>
      <vt:lpstr>Factors that determine the fecal coliform concentration in water</vt:lpstr>
      <vt:lpstr>Factors Affecting Bacterial Survival/Die-off</vt:lpstr>
      <vt:lpstr>Factors Effecting Transport</vt:lpstr>
      <vt:lpstr>2005 Results  Percent of samples with home lab and state lab values both either above or below the 235 cfu/100 mL cutoff value.</vt:lpstr>
      <vt:lpstr>(1) Cost of Home Lab Methods</vt:lpstr>
      <vt:lpstr>Credits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Braman</dc:creator>
  <cp:lastModifiedBy>George Braman</cp:lastModifiedBy>
  <cp:revision>1</cp:revision>
  <dcterms:created xsi:type="dcterms:W3CDTF">2015-09-08T00:49:46Z</dcterms:created>
  <dcterms:modified xsi:type="dcterms:W3CDTF">2015-09-08T00:51:48Z</dcterms:modified>
</cp:coreProperties>
</file>