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713" r:id="rId1"/>
  </p:sldMasterIdLst>
  <p:notesMasterIdLst>
    <p:notesMasterId r:id="rId44"/>
  </p:notesMasterIdLst>
  <p:handoutMasterIdLst>
    <p:handoutMasterId r:id="rId45"/>
  </p:handoutMasterIdLst>
  <p:sldIdLst>
    <p:sldId id="256" r:id="rId2"/>
    <p:sldId id="264" r:id="rId3"/>
    <p:sldId id="305" r:id="rId4"/>
    <p:sldId id="257" r:id="rId5"/>
    <p:sldId id="295" r:id="rId6"/>
    <p:sldId id="272" r:id="rId7"/>
    <p:sldId id="261" r:id="rId8"/>
    <p:sldId id="304" r:id="rId9"/>
    <p:sldId id="262" r:id="rId10"/>
    <p:sldId id="306" r:id="rId11"/>
    <p:sldId id="258" r:id="rId12"/>
    <p:sldId id="259" r:id="rId13"/>
    <p:sldId id="260" r:id="rId14"/>
    <p:sldId id="289" r:id="rId15"/>
    <p:sldId id="285" r:id="rId16"/>
    <p:sldId id="286" r:id="rId17"/>
    <p:sldId id="297" r:id="rId18"/>
    <p:sldId id="280" r:id="rId19"/>
    <p:sldId id="298" r:id="rId20"/>
    <p:sldId id="281" r:id="rId21"/>
    <p:sldId id="299" r:id="rId22"/>
    <p:sldId id="300" r:id="rId23"/>
    <p:sldId id="301" r:id="rId24"/>
    <p:sldId id="302" r:id="rId25"/>
    <p:sldId id="284" r:id="rId26"/>
    <p:sldId id="273" r:id="rId27"/>
    <p:sldId id="274" r:id="rId28"/>
    <p:sldId id="275" r:id="rId29"/>
    <p:sldId id="276" r:id="rId30"/>
    <p:sldId id="277" r:id="rId31"/>
    <p:sldId id="278" r:id="rId32"/>
    <p:sldId id="279" r:id="rId33"/>
    <p:sldId id="288" r:id="rId34"/>
    <p:sldId id="294" r:id="rId35"/>
    <p:sldId id="287" r:id="rId36"/>
    <p:sldId id="293" r:id="rId37"/>
    <p:sldId id="290" r:id="rId38"/>
    <p:sldId id="291" r:id="rId39"/>
    <p:sldId id="307" r:id="rId40"/>
    <p:sldId id="308" r:id="rId41"/>
    <p:sldId id="309" r:id="rId42"/>
    <p:sldId id="265"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B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p:cViewPr varScale="1">
        <p:scale>
          <a:sx n="124" d="100"/>
          <a:sy n="124" d="100"/>
        </p:scale>
        <p:origin x="1824"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387B449F-2A98-1E40-8782-585F5D838EFC}" type="datetimeFigureOut">
              <a:rPr lang="en-US"/>
              <a:pPr>
                <a:defRPr/>
              </a:pPr>
              <a:t>9/7/15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F303676-B002-8343-AFF3-012F4E8F9EC9}" type="slidenum">
              <a:rPr lang="en-US" altLang="en-US"/>
              <a:pPr/>
              <a:t>‹#›</a:t>
            </a:fld>
            <a:endParaRPr lang="en-US" altLang="en-US"/>
          </a:p>
        </p:txBody>
      </p:sp>
    </p:spTree>
    <p:extLst>
      <p:ext uri="{BB962C8B-B14F-4D97-AF65-F5344CB8AC3E}">
        <p14:creationId xmlns:p14="http://schemas.microsoft.com/office/powerpoint/2010/main" val="14356522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A58850C7-DEEF-7143-B0F8-189C1EE128C4}" type="datetimeFigureOut">
              <a:rPr lang="en-US"/>
              <a:pPr>
                <a:defRPr/>
              </a:pPr>
              <a:t>9/7/15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32B0BEA-91E5-4241-BBFC-D394E681EEB8}" type="slidenum">
              <a:rPr lang="en-US" altLang="en-US"/>
              <a:pPr/>
              <a:t>‹#›</a:t>
            </a:fld>
            <a:endParaRPr lang="en-US" altLang="en-US"/>
          </a:p>
        </p:txBody>
      </p:sp>
    </p:spTree>
    <p:extLst>
      <p:ext uri="{BB962C8B-B14F-4D97-AF65-F5344CB8AC3E}">
        <p14:creationId xmlns:p14="http://schemas.microsoft.com/office/powerpoint/2010/main" val="17735770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BAE548-960B-4A4E-8634-A39CF6B53769}" type="slidenum">
              <a:rPr lang="en-US" altLang="en-US">
                <a:latin typeface="Calibri" charset="0"/>
              </a:rPr>
              <a:pPr eaLnBrk="1" hangingPunct="1"/>
              <a:t>17</a:t>
            </a:fld>
            <a:endParaRPr lang="en-US" altLang="en-US">
              <a:latin typeface="Calibri" charset="0"/>
            </a:endParaRPr>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028658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53D8C88-4784-8B46-B428-3C9A3A27C734}" type="slidenum">
              <a:rPr lang="en-US" altLang="en-US">
                <a:latin typeface="Calibri" charset="0"/>
              </a:rPr>
              <a:pPr eaLnBrk="1" hangingPunct="1"/>
              <a:t>18</a:t>
            </a:fld>
            <a:endParaRPr lang="en-US" altLang="en-US">
              <a:latin typeface="Calibri" charset="0"/>
            </a:endParaRPr>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idea of passive collection is to reduce runoff and put more water into the ground so it can be used by plants or recharge aquifers. Designing the landscape to hold or slow water movement down reduces storm water and increases the bank of water available for plants.</a:t>
            </a:r>
          </a:p>
        </p:txBody>
      </p:sp>
    </p:spTree>
    <p:extLst>
      <p:ext uri="{BB962C8B-B14F-4D97-AF65-F5344CB8AC3E}">
        <p14:creationId xmlns:p14="http://schemas.microsoft.com/office/powerpoint/2010/main" val="72823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30E21C1-16FF-F64D-BA2D-58E92C8756A1}" type="slidenum">
              <a:rPr lang="en-US" altLang="en-US">
                <a:latin typeface="Calibri" charset="0"/>
              </a:rPr>
              <a:pPr eaLnBrk="1" hangingPunct="1"/>
              <a:t>26</a:t>
            </a:fld>
            <a:endParaRPr lang="en-US" altLang="en-US">
              <a:latin typeface="Calibri" charset="0"/>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Rain Gardens are new for Texas. However they are being used in other states to catch water running off the house and/or yard so that none leaves your property. They are designed to have a level, flat bottom and hold up to a 2 or 3 inch rainfall event and shallow enough to have the water infiltrate the soil with-in 24 hours so there is no mosquito problem.</a:t>
            </a:r>
          </a:p>
          <a:p>
            <a:pPr eaLnBrk="1" hangingPunct="1">
              <a:spcBef>
                <a:spcPct val="0"/>
              </a:spcBef>
            </a:pPr>
            <a:endParaRPr lang="en-US" altLang="en-US"/>
          </a:p>
          <a:p>
            <a:pPr eaLnBrk="1" hangingPunct="1">
              <a:spcBef>
                <a:spcPct val="0"/>
              </a:spcBef>
            </a:pPr>
            <a:r>
              <a:rPr lang="en-US" altLang="en-US"/>
              <a:t>The plants in a rain garden need to be able to utilize the increased rainfall.</a:t>
            </a:r>
          </a:p>
        </p:txBody>
      </p:sp>
    </p:spTree>
    <p:extLst>
      <p:ext uri="{BB962C8B-B14F-4D97-AF65-F5344CB8AC3E}">
        <p14:creationId xmlns:p14="http://schemas.microsoft.com/office/powerpoint/2010/main" val="2026571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6A40E5E-D244-1840-B106-A8CEEBA26D01}" type="slidenum">
              <a:rPr lang="en-US" altLang="en-US">
                <a:latin typeface="Calibri" charset="0"/>
              </a:rPr>
              <a:pPr eaLnBrk="1" hangingPunct="1"/>
              <a:t>27</a:t>
            </a:fld>
            <a:endParaRPr lang="en-US" altLang="en-US">
              <a:latin typeface="Calibri" charset="0"/>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Here the picture shows the garden capturing rainfall on a level but shallow area.</a:t>
            </a:r>
          </a:p>
        </p:txBody>
      </p:sp>
    </p:spTree>
    <p:extLst>
      <p:ext uri="{BB962C8B-B14F-4D97-AF65-F5344CB8AC3E}">
        <p14:creationId xmlns:p14="http://schemas.microsoft.com/office/powerpoint/2010/main" val="1488844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DB740B8-09EE-4B4E-9F69-2A0B050FB250}" type="slidenum">
              <a:rPr lang="en-US" altLang="en-US">
                <a:latin typeface="Calibri" charset="0"/>
              </a:rPr>
              <a:pPr eaLnBrk="1" hangingPunct="1"/>
              <a:t>42</a:t>
            </a:fld>
            <a:endParaRPr lang="en-US" altLang="en-US">
              <a:latin typeface="Calibri" charset="0"/>
            </a:endParaRPr>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first point to get across is that all rainfall is valuable and as good Master Gardeners and stewards of our natural resources, managing rainfall is the first key to good stewardship.</a:t>
            </a:r>
          </a:p>
          <a:p>
            <a:pPr eaLnBrk="1" hangingPunct="1">
              <a:spcBef>
                <a:spcPct val="0"/>
              </a:spcBef>
            </a:pPr>
            <a:endParaRPr lang="en-US" altLang="en-US"/>
          </a:p>
          <a:p>
            <a:pPr eaLnBrk="1" hangingPunct="1">
              <a:spcBef>
                <a:spcPct val="0"/>
              </a:spcBef>
            </a:pPr>
            <a:r>
              <a:rPr lang="en-US" altLang="en-US"/>
              <a:t>Rainfall captured on the land recharges aquifers, is filtered by vegetation and runs off slowly carrying very little sediment. Rainfall infiltration into the soil provides plants with a bank of water. Adding compost to the soil improves the soil’s water holding ability and mulch on the surface cools the soil surface, reduces evaporation and slows water runoff.</a:t>
            </a:r>
          </a:p>
          <a:p>
            <a:pPr eaLnBrk="1" hangingPunct="1">
              <a:spcBef>
                <a:spcPct val="0"/>
              </a:spcBef>
            </a:pPr>
            <a:endParaRPr lang="en-US" altLang="en-US"/>
          </a:p>
          <a:p>
            <a:pPr eaLnBrk="1" hangingPunct="1">
              <a:spcBef>
                <a:spcPct val="0"/>
              </a:spcBef>
            </a:pPr>
            <a:r>
              <a:rPr lang="en-US" altLang="en-US"/>
              <a:t>The impact of capturing rainfall, improves aquifer recharge, helps plants to grow which in-turn provides for insects, animals and birds (and humans) and all the other creatures in the soil we can not see.</a:t>
            </a:r>
          </a:p>
        </p:txBody>
      </p:sp>
    </p:spTree>
    <p:extLst>
      <p:ext uri="{BB962C8B-B14F-4D97-AF65-F5344CB8AC3E}">
        <p14:creationId xmlns:p14="http://schemas.microsoft.com/office/powerpoint/2010/main" val="532863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7534F0B-685F-6B47-8E7F-53921494B032}" type="datetimeFigureOut">
              <a:rPr lang="en-US"/>
              <a:pPr>
                <a:defRPr/>
              </a:pPr>
              <a:t>9/7/15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E72E55D-F414-AB41-B6AB-15D0839C4838}" type="slidenum">
              <a:rPr lang="en-US" altLang="en-US"/>
              <a:pPr/>
              <a:t>‹#›</a:t>
            </a:fld>
            <a:endParaRPr lang="en-US" altLang="en-US"/>
          </a:p>
        </p:txBody>
      </p:sp>
    </p:spTree>
    <p:extLst>
      <p:ext uri="{BB962C8B-B14F-4D97-AF65-F5344CB8AC3E}">
        <p14:creationId xmlns:p14="http://schemas.microsoft.com/office/powerpoint/2010/main" val="2065877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93381E-D304-0A4D-994B-8AE9B7517625}" type="datetimeFigureOut">
              <a:rPr lang="en-US"/>
              <a:pPr>
                <a:defRPr/>
              </a:pPr>
              <a:t>9/7/15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F3AEFEA-CAE5-AF47-B3BA-ADF8909F9619}" type="slidenum">
              <a:rPr lang="en-US" altLang="en-US"/>
              <a:pPr/>
              <a:t>‹#›</a:t>
            </a:fld>
            <a:endParaRPr lang="en-US" altLang="en-US"/>
          </a:p>
        </p:txBody>
      </p:sp>
    </p:spTree>
    <p:extLst>
      <p:ext uri="{BB962C8B-B14F-4D97-AF65-F5344CB8AC3E}">
        <p14:creationId xmlns:p14="http://schemas.microsoft.com/office/powerpoint/2010/main" val="2052834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2E36779-5923-6944-9578-37DA747CE489}" type="datetimeFigureOut">
              <a:rPr lang="en-US"/>
              <a:pPr>
                <a:defRPr/>
              </a:pPr>
              <a:t>9/7/15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E200635-9B63-FC41-9A18-9A9CE032D59E}" type="slidenum">
              <a:rPr lang="en-US" altLang="en-US"/>
              <a:pPr/>
              <a:t>‹#›</a:t>
            </a:fld>
            <a:endParaRPr lang="en-US" altLang="en-US"/>
          </a:p>
        </p:txBody>
      </p:sp>
    </p:spTree>
    <p:extLst>
      <p:ext uri="{BB962C8B-B14F-4D97-AF65-F5344CB8AC3E}">
        <p14:creationId xmlns:p14="http://schemas.microsoft.com/office/powerpoint/2010/main" val="523421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1FA8A0B9-57C0-2A4A-9AC8-4781AC881864}" type="slidenum">
              <a:rPr lang="en-US" altLang="en-US"/>
              <a:pPr/>
              <a:t>‹#›</a:t>
            </a:fld>
            <a:endParaRPr lang="en-US" altLang="en-US"/>
          </a:p>
        </p:txBody>
      </p:sp>
    </p:spTree>
    <p:extLst>
      <p:ext uri="{BB962C8B-B14F-4D97-AF65-F5344CB8AC3E}">
        <p14:creationId xmlns:p14="http://schemas.microsoft.com/office/powerpoint/2010/main" val="1043762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B7D5000-EDA0-AD4A-8B81-87A9358C3BEE}" type="datetimeFigureOut">
              <a:rPr lang="en-US"/>
              <a:pPr>
                <a:defRPr/>
              </a:pPr>
              <a:t>9/7/15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4FE3691-B67E-7F44-A665-9A6C1516A345}" type="slidenum">
              <a:rPr lang="en-US" altLang="en-US"/>
              <a:pPr/>
              <a:t>‹#›</a:t>
            </a:fld>
            <a:endParaRPr lang="en-US" altLang="en-US"/>
          </a:p>
        </p:txBody>
      </p:sp>
    </p:spTree>
    <p:extLst>
      <p:ext uri="{BB962C8B-B14F-4D97-AF65-F5344CB8AC3E}">
        <p14:creationId xmlns:p14="http://schemas.microsoft.com/office/powerpoint/2010/main" val="695487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4AABD8F-1CA6-894B-97BC-737E3D18D02A}" type="datetimeFigureOut">
              <a:rPr lang="en-US"/>
              <a:pPr>
                <a:defRPr/>
              </a:pPr>
              <a:t>9/7/15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47AEBBE-DBCF-6543-ADE4-DAF0FF450F37}" type="slidenum">
              <a:rPr lang="en-US" altLang="en-US"/>
              <a:pPr/>
              <a:t>‹#›</a:t>
            </a:fld>
            <a:endParaRPr lang="en-US" altLang="en-US"/>
          </a:p>
        </p:txBody>
      </p:sp>
    </p:spTree>
    <p:extLst>
      <p:ext uri="{BB962C8B-B14F-4D97-AF65-F5344CB8AC3E}">
        <p14:creationId xmlns:p14="http://schemas.microsoft.com/office/powerpoint/2010/main" val="305173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A72BA66-5243-144D-A0C8-7525805B6C27}" type="datetimeFigureOut">
              <a:rPr lang="en-US"/>
              <a:pPr>
                <a:defRPr/>
              </a:pPr>
              <a:t>9/7/15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054D504-9014-994E-8571-CB26AE9326DC}" type="slidenum">
              <a:rPr lang="en-US" altLang="en-US"/>
              <a:pPr/>
              <a:t>‹#›</a:t>
            </a:fld>
            <a:endParaRPr lang="en-US" altLang="en-US"/>
          </a:p>
        </p:txBody>
      </p:sp>
    </p:spTree>
    <p:extLst>
      <p:ext uri="{BB962C8B-B14F-4D97-AF65-F5344CB8AC3E}">
        <p14:creationId xmlns:p14="http://schemas.microsoft.com/office/powerpoint/2010/main" val="868200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C7FBB11-8DEF-C640-9E6C-9D104FB58496}" type="datetimeFigureOut">
              <a:rPr lang="en-US"/>
              <a:pPr>
                <a:defRPr/>
              </a:pPr>
              <a:t>9/7/15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6EC5056A-ED0E-D949-A945-01BE34BDDA78}" type="slidenum">
              <a:rPr lang="en-US" altLang="en-US"/>
              <a:pPr/>
              <a:t>‹#›</a:t>
            </a:fld>
            <a:endParaRPr lang="en-US" altLang="en-US"/>
          </a:p>
        </p:txBody>
      </p:sp>
    </p:spTree>
    <p:extLst>
      <p:ext uri="{BB962C8B-B14F-4D97-AF65-F5344CB8AC3E}">
        <p14:creationId xmlns:p14="http://schemas.microsoft.com/office/powerpoint/2010/main" val="1834376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97A4533-7AA1-BD4C-9236-F1614AB58739}" type="datetimeFigureOut">
              <a:rPr lang="en-US"/>
              <a:pPr>
                <a:defRPr/>
              </a:pPr>
              <a:t>9/7/15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539AA60D-DEEA-0946-AF6F-C4745F39FC0C}" type="slidenum">
              <a:rPr lang="en-US" altLang="en-US"/>
              <a:pPr/>
              <a:t>‹#›</a:t>
            </a:fld>
            <a:endParaRPr lang="en-US" altLang="en-US"/>
          </a:p>
        </p:txBody>
      </p:sp>
    </p:spTree>
    <p:extLst>
      <p:ext uri="{BB962C8B-B14F-4D97-AF65-F5344CB8AC3E}">
        <p14:creationId xmlns:p14="http://schemas.microsoft.com/office/powerpoint/2010/main" val="1086330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BE4D527-074C-D543-ABF6-DC236AA27A12}" type="datetimeFigureOut">
              <a:rPr lang="en-US"/>
              <a:pPr>
                <a:defRPr/>
              </a:pPr>
              <a:t>9/7/15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4CA96F2C-E742-D14F-9412-89F9DB0DB818}" type="slidenum">
              <a:rPr lang="en-US" altLang="en-US"/>
              <a:pPr/>
              <a:t>‹#›</a:t>
            </a:fld>
            <a:endParaRPr lang="en-US" altLang="en-US"/>
          </a:p>
        </p:txBody>
      </p:sp>
    </p:spTree>
    <p:extLst>
      <p:ext uri="{BB962C8B-B14F-4D97-AF65-F5344CB8AC3E}">
        <p14:creationId xmlns:p14="http://schemas.microsoft.com/office/powerpoint/2010/main" val="45536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60B2D8A-4361-E64F-8AD3-FEBE04C26FF7}" type="datetimeFigureOut">
              <a:rPr lang="en-US"/>
              <a:pPr>
                <a:defRPr/>
              </a:pPr>
              <a:t>9/7/15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AB4E8FD-033A-1549-A7F9-C08F96FCFE41}" type="slidenum">
              <a:rPr lang="en-US" altLang="en-US"/>
              <a:pPr/>
              <a:t>‹#›</a:t>
            </a:fld>
            <a:endParaRPr lang="en-US" altLang="en-US"/>
          </a:p>
        </p:txBody>
      </p:sp>
    </p:spTree>
    <p:extLst>
      <p:ext uri="{BB962C8B-B14F-4D97-AF65-F5344CB8AC3E}">
        <p14:creationId xmlns:p14="http://schemas.microsoft.com/office/powerpoint/2010/main" val="828382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53FFC2-5CC8-2243-8162-7C721C4A545A}" type="datetimeFigureOut">
              <a:rPr lang="en-US"/>
              <a:pPr>
                <a:defRPr/>
              </a:pPr>
              <a:t>9/7/15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C1140BC-716E-D64F-858B-79560298C581}" type="slidenum">
              <a:rPr lang="en-US" altLang="en-US"/>
              <a:pPr/>
              <a:t>‹#›</a:t>
            </a:fld>
            <a:endParaRPr lang="en-US" altLang="en-US"/>
          </a:p>
        </p:txBody>
      </p:sp>
    </p:spTree>
    <p:extLst>
      <p:ext uri="{BB962C8B-B14F-4D97-AF65-F5344CB8AC3E}">
        <p14:creationId xmlns:p14="http://schemas.microsoft.com/office/powerpoint/2010/main" val="4834880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48A3512-7462-F84D-9492-08E198E413FA}" type="datetimeFigureOut">
              <a:rPr lang="en-US"/>
              <a:pPr>
                <a:defRPr/>
              </a:pPr>
              <a:t>9/7/15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FB06FFEC-D49C-444B-9D39-2FE8DD31A48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taboada@statesman.co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 Id="rId3" Type="http://schemas.openxmlformats.org/officeDocument/2006/relationships/image" Target="../media/image3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 Id="rId3"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www.arcsa-usa.org/goto.aspx?LinkID=3210" TargetMode="External"/><Relationship Id="rId4" Type="http://schemas.openxmlformats.org/officeDocument/2006/relationships/hyperlink" Target="http://www.arcsa-usa.org/goto.aspx?LinkID=3310" TargetMode="External"/><Relationship Id="rId5" Type="http://schemas.openxmlformats.org/officeDocument/2006/relationships/hyperlink" Target="http://www.arcsa-usa.org/goto.aspx?LinkID=3410" TargetMode="External"/><Relationship Id="rId6" Type="http://schemas.openxmlformats.org/officeDocument/2006/relationships/hyperlink" Target="http://www.arcsa-usa.org/goto.aspx?LinkID=3510" TargetMode="External"/><Relationship Id="rId7" Type="http://schemas.openxmlformats.org/officeDocument/2006/relationships/hyperlink" Target="http://www.arcsa-usa.org/midpacific/default.aspx" TargetMode="External"/><Relationship Id="rId1" Type="http://schemas.openxmlformats.org/officeDocument/2006/relationships/slideLayout" Target="../slideLayouts/slideLayout2.xml"/><Relationship Id="rId2" Type="http://schemas.openxmlformats.org/officeDocument/2006/relationships/hyperlink" Target="http://www.arcsa-usa.org/goto.aspx?LinkID=311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685800" y="1066800"/>
            <a:ext cx="7772400" cy="2533650"/>
          </a:xfrm>
        </p:spPr>
        <p:txBody>
          <a:bodyPr/>
          <a:lstStyle/>
          <a:p>
            <a:pPr eaLnBrk="1" hangingPunct="1"/>
            <a:r>
              <a:rPr lang="en-US" altLang="en-US" b="1" dirty="0"/>
              <a:t>ARCSA</a:t>
            </a:r>
            <a:br>
              <a:rPr lang="en-US" altLang="en-US" b="1" dirty="0"/>
            </a:br>
            <a:r>
              <a:rPr lang="en-US" altLang="en-US" b="1" dirty="0"/>
              <a:t>American Rainwater Catchment Systems Association</a:t>
            </a:r>
          </a:p>
        </p:txBody>
      </p:sp>
      <p:pic>
        <p:nvPicPr>
          <p:cNvPr id="3075" name="Picture 2" descr="ARCSAlogo_Blue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810000"/>
            <a:ext cx="36385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534400" cy="2743200"/>
          </a:xfrm>
        </p:spPr>
        <p:txBody>
          <a:bodyPr/>
          <a:lstStyle/>
          <a:p>
            <a:pPr>
              <a:defRPr/>
            </a:pPr>
            <a:r>
              <a:rPr lang="en-US" sz="4000" b="1" dirty="0" smtClean="0">
                <a:solidFill>
                  <a:schemeClr val="accent1">
                    <a:lumMod val="75000"/>
                  </a:schemeClr>
                </a:solidFill>
              </a:rPr>
              <a:t>ARCSA's 2008 National Conference </a:t>
            </a:r>
            <a:br>
              <a:rPr lang="en-US" sz="4000" b="1" dirty="0" smtClean="0">
                <a:solidFill>
                  <a:schemeClr val="accent1">
                    <a:lumMod val="75000"/>
                  </a:schemeClr>
                </a:solidFill>
              </a:rPr>
            </a:br>
            <a:r>
              <a:rPr lang="en-US" sz="4000" b="1" dirty="0" smtClean="0">
                <a:solidFill>
                  <a:srgbClr val="EAB200"/>
                </a:solidFill>
              </a:rPr>
              <a:t>Santa Monica, California</a:t>
            </a:r>
            <a:r>
              <a:rPr lang="en-US" sz="2800" b="1" dirty="0" smtClean="0">
                <a:solidFill>
                  <a:schemeClr val="accent1">
                    <a:lumMod val="75000"/>
                  </a:schemeClr>
                </a:solidFill>
              </a:rPr>
              <a:t/>
            </a:r>
            <a:br>
              <a:rPr lang="en-US" sz="2800" b="1" dirty="0" smtClean="0">
                <a:solidFill>
                  <a:schemeClr val="accent1">
                    <a:lumMod val="75000"/>
                  </a:schemeClr>
                </a:solidFill>
              </a:rPr>
            </a:br>
            <a:r>
              <a:rPr lang="en-US" sz="2800" dirty="0" smtClean="0"/>
              <a:t> </a:t>
            </a:r>
            <a:r>
              <a:rPr lang="en-US" sz="3200" b="1" dirty="0" smtClean="0">
                <a:solidFill>
                  <a:schemeClr val="accent1">
                    <a:lumMod val="75000"/>
                  </a:schemeClr>
                </a:solidFill>
              </a:rPr>
              <a:t>Tuesday-Thursday, Sept. 16-18, 2008 </a:t>
            </a:r>
            <a:endParaRPr lang="en-US" sz="3200" b="1" dirty="0">
              <a:solidFill>
                <a:schemeClr val="accent1">
                  <a:lumMod val="75000"/>
                </a:schemeClr>
              </a:solidFill>
            </a:endParaRPr>
          </a:p>
        </p:txBody>
      </p:sp>
      <p:pic>
        <p:nvPicPr>
          <p:cNvPr id="1229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0" y="2895600"/>
            <a:ext cx="4438650" cy="3429000"/>
          </a:xfr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endParaRPr lang="en-US" altLang="en-US"/>
          </a:p>
        </p:txBody>
      </p:sp>
      <p:pic>
        <p:nvPicPr>
          <p:cNvPr id="1331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465138"/>
            <a:ext cx="6694488" cy="6392862"/>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smtClean="0"/>
              <a:t>Builder will create environmentally friendly master-planned community</a:t>
            </a:r>
            <a:r>
              <a:rPr lang="en-US" dirty="0" smtClean="0"/>
              <a:t/>
            </a:r>
            <a:br>
              <a:rPr lang="en-US" dirty="0" smtClean="0"/>
            </a:br>
            <a:endParaRPr lang="en-US" dirty="0"/>
          </a:p>
        </p:txBody>
      </p:sp>
      <p:sp>
        <p:nvSpPr>
          <p:cNvPr id="3" name="Content Placeholder 2"/>
          <p:cNvSpPr>
            <a:spLocks noGrp="1"/>
          </p:cNvSpPr>
          <p:nvPr>
            <p:ph idx="1"/>
          </p:nvPr>
        </p:nvSpPr>
        <p:spPr>
          <a:xfrm>
            <a:off x="457200" y="1524000"/>
            <a:ext cx="8229600" cy="4525963"/>
          </a:xfrm>
        </p:spPr>
        <p:txBody>
          <a:bodyPr rtlCol="0">
            <a:normAutofit fontScale="92500" lnSpcReduction="20000"/>
          </a:bodyPr>
          <a:lstStyle/>
          <a:p>
            <a:pPr eaLnBrk="1" fontAlgn="auto" hangingPunct="1">
              <a:spcAft>
                <a:spcPts val="0"/>
              </a:spcAft>
              <a:buFont typeface="Arial" pitchFamily="34" charset="0"/>
              <a:buChar char="•"/>
              <a:defRPr/>
            </a:pPr>
            <a:r>
              <a:rPr lang="en-US" dirty="0" smtClean="0"/>
              <a:t>By </a:t>
            </a:r>
            <a:r>
              <a:rPr lang="en-US" dirty="0" smtClean="0">
                <a:hlinkClick r:id="rId2"/>
              </a:rPr>
              <a:t>M.B. </a:t>
            </a:r>
            <a:r>
              <a:rPr lang="en-US" dirty="0" err="1" smtClean="0">
                <a:hlinkClick r:id="rId2"/>
              </a:rPr>
              <a:t>Taboada</a:t>
            </a:r>
            <a:r>
              <a:rPr lang="en-US" dirty="0" smtClean="0"/>
              <a:t/>
            </a:r>
            <a:br>
              <a:rPr lang="en-US" dirty="0" smtClean="0"/>
            </a:br>
            <a:r>
              <a:rPr lang="en-US" dirty="0" smtClean="0"/>
              <a:t>AMERICAN STATESMAN STAFF</a:t>
            </a:r>
            <a:br>
              <a:rPr lang="en-US" dirty="0" smtClean="0"/>
            </a:br>
            <a:r>
              <a:rPr lang="en-US" dirty="0" smtClean="0"/>
              <a:t>Thursday, November 15, 2007</a:t>
            </a:r>
          </a:p>
          <a:p>
            <a:pPr eaLnBrk="1" fontAlgn="auto" hangingPunct="1">
              <a:spcAft>
                <a:spcPts val="0"/>
              </a:spcAft>
              <a:buFont typeface="Arial" pitchFamily="34" charset="0"/>
              <a:buChar char="•"/>
              <a:defRPr/>
            </a:pPr>
            <a:r>
              <a:rPr lang="en-US" b="1" dirty="0" smtClean="0">
                <a:solidFill>
                  <a:srgbClr val="00B050"/>
                </a:solidFill>
              </a:rPr>
              <a:t>Georgetown is getting its first all-green subdivision. </a:t>
            </a:r>
            <a:r>
              <a:rPr lang="en-US" dirty="0" smtClean="0"/>
              <a:t>Green Builders Inc. is creating an </a:t>
            </a:r>
            <a:r>
              <a:rPr lang="en-US" b="1" dirty="0" smtClean="0">
                <a:solidFill>
                  <a:srgbClr val="00B050"/>
                </a:solidFill>
              </a:rPr>
              <a:t>800-acre master-planned community with 2,000 houses </a:t>
            </a:r>
            <a:r>
              <a:rPr lang="en-US" dirty="0" smtClean="0"/>
              <a:t>that will be </a:t>
            </a:r>
            <a:r>
              <a:rPr lang="en-US" b="1" dirty="0" smtClean="0">
                <a:solidFill>
                  <a:srgbClr val="00B050"/>
                </a:solidFill>
              </a:rPr>
              <a:t>environmentally friendly and </a:t>
            </a:r>
            <a:r>
              <a:rPr lang="en-US" b="1" dirty="0" smtClean="0">
                <a:solidFill>
                  <a:schemeClr val="accent1">
                    <a:lumMod val="75000"/>
                  </a:schemeClr>
                </a:solidFill>
              </a:rPr>
              <a:t>feature rain harvesting </a:t>
            </a:r>
            <a:r>
              <a:rPr lang="en-US" b="1" dirty="0" smtClean="0">
                <a:solidFill>
                  <a:srgbClr val="00B050"/>
                </a:solidFill>
              </a:rPr>
              <a:t>and energy-saving heating and cooling systems. </a:t>
            </a:r>
          </a:p>
          <a:p>
            <a:pPr eaLnBrk="1" fontAlgn="auto" hangingPunct="1">
              <a:spcAft>
                <a:spcPts val="0"/>
              </a:spcAft>
              <a:buFont typeface="Arial" pitchFamily="34" charset="0"/>
              <a:buChar char="•"/>
              <a:defRPr/>
            </a:pPr>
            <a:r>
              <a:rPr lang="en-US" dirty="0" smtClean="0"/>
              <a:t>will be priced from the low $200,000s to the $500,000s. </a:t>
            </a:r>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rtlCol="0">
            <a:normAutofit fontScale="85000" lnSpcReduction="20000"/>
          </a:bodyPr>
          <a:lstStyle/>
          <a:p>
            <a:pPr eaLnBrk="1" fontAlgn="auto" hangingPunct="1">
              <a:spcAft>
                <a:spcPts val="0"/>
              </a:spcAft>
              <a:buFont typeface="Arial" pitchFamily="34" charset="0"/>
              <a:buChar char="•"/>
              <a:defRPr/>
            </a:pPr>
            <a:r>
              <a:rPr lang="en-US" dirty="0" smtClean="0"/>
              <a:t>Endeavor Real Estate Group LLC will seek national or local </a:t>
            </a:r>
            <a:r>
              <a:rPr lang="en-US" b="1" dirty="0" smtClean="0">
                <a:solidFill>
                  <a:schemeClr val="accent1">
                    <a:lumMod val="75000"/>
                  </a:schemeClr>
                </a:solidFill>
              </a:rPr>
              <a:t>green certification for 4,500 </a:t>
            </a:r>
            <a:r>
              <a:rPr lang="en-US" b="1" dirty="0" smtClean="0">
                <a:solidFill>
                  <a:srgbClr val="00B050"/>
                </a:solidFill>
              </a:rPr>
              <a:t>multifamily units at the Domain in North Austin.</a:t>
            </a:r>
          </a:p>
          <a:p>
            <a:pPr eaLnBrk="1" fontAlgn="auto" hangingPunct="1">
              <a:spcAft>
                <a:spcPts val="0"/>
              </a:spcAft>
              <a:buFont typeface="Arial" pitchFamily="34" charset="0"/>
              <a:buChar char="•"/>
              <a:defRPr/>
            </a:pPr>
            <a:r>
              <a:rPr lang="en-US" dirty="0" smtClean="0"/>
              <a:t>Rutherford West in Driftwood will be an </a:t>
            </a:r>
            <a:r>
              <a:rPr lang="en-US" b="1" dirty="0" smtClean="0">
                <a:solidFill>
                  <a:schemeClr val="accent1">
                    <a:lumMod val="75000"/>
                  </a:schemeClr>
                </a:solidFill>
              </a:rPr>
              <a:t>800-acre community, with 400 acres set aside as a conservation </a:t>
            </a:r>
            <a:r>
              <a:rPr lang="en-US" dirty="0" smtClean="0"/>
              <a:t>area.</a:t>
            </a:r>
          </a:p>
          <a:p>
            <a:pPr eaLnBrk="1" fontAlgn="auto" hangingPunct="1">
              <a:spcAft>
                <a:spcPts val="0"/>
              </a:spcAft>
              <a:buFont typeface="Arial" pitchFamily="34" charset="0"/>
              <a:buChar char="•"/>
              <a:defRPr/>
            </a:pPr>
            <a:r>
              <a:rPr lang="en-US" b="1" dirty="0" smtClean="0">
                <a:solidFill>
                  <a:srgbClr val="00B050"/>
                </a:solidFill>
              </a:rPr>
              <a:t>Elm Grove in Buda</a:t>
            </a:r>
            <a:r>
              <a:rPr lang="en-US" dirty="0" smtClean="0"/>
              <a:t>, which will take two to three years to build, will have </a:t>
            </a:r>
            <a:r>
              <a:rPr lang="en-US" b="1" dirty="0" smtClean="0">
                <a:solidFill>
                  <a:schemeClr val="accent1">
                    <a:lumMod val="75000"/>
                  </a:schemeClr>
                </a:solidFill>
              </a:rPr>
              <a:t>320 green homes </a:t>
            </a:r>
            <a:r>
              <a:rPr lang="en-US" dirty="0" smtClean="0"/>
              <a:t>priced from the low $200,000s to the low $300,000s.</a:t>
            </a:r>
          </a:p>
          <a:p>
            <a:pPr eaLnBrk="1" fontAlgn="auto" hangingPunct="1">
              <a:spcAft>
                <a:spcPts val="0"/>
              </a:spcAft>
              <a:buFont typeface="Arial" pitchFamily="34" charset="0"/>
              <a:buChar char="•"/>
              <a:defRPr/>
            </a:pPr>
            <a:r>
              <a:rPr lang="en-US" dirty="0" smtClean="0"/>
              <a:t>And the 530-acre </a:t>
            </a:r>
            <a:r>
              <a:rPr lang="en-US" b="1" dirty="0" smtClean="0">
                <a:solidFill>
                  <a:srgbClr val="00B050"/>
                </a:solidFill>
              </a:rPr>
              <a:t>New Sweden Community in Pflugerville</a:t>
            </a:r>
            <a:r>
              <a:rPr lang="en-US" dirty="0" smtClean="0"/>
              <a:t>, which has not broken ground, will have </a:t>
            </a:r>
            <a:r>
              <a:rPr lang="en-US" b="1" dirty="0" smtClean="0">
                <a:solidFill>
                  <a:schemeClr val="accent1">
                    <a:lumMod val="75000"/>
                  </a:schemeClr>
                </a:solidFill>
              </a:rPr>
              <a:t>1,600 homes</a:t>
            </a:r>
            <a:r>
              <a:rPr lang="en-US" dirty="0" smtClean="0">
                <a:solidFill>
                  <a:schemeClr val="accent1">
                    <a:lumMod val="75000"/>
                  </a:schemeClr>
                </a:solidFill>
              </a:rPr>
              <a:t>. </a:t>
            </a:r>
            <a:r>
              <a:rPr lang="en-US" dirty="0" smtClean="0"/>
              <a:t>The project, which is expected to take six to eight years to complete, will have </a:t>
            </a:r>
            <a:r>
              <a:rPr lang="en-US" b="1" dirty="0" smtClean="0">
                <a:solidFill>
                  <a:schemeClr val="accent1">
                    <a:lumMod val="75000"/>
                  </a:schemeClr>
                </a:solidFill>
              </a:rPr>
              <a:t>organic farming, a community garden and a catfish pond.</a:t>
            </a:r>
            <a:endParaRPr lang="en-US" b="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defRPr/>
            </a:pPr>
            <a:r>
              <a:rPr lang="en-US" sz="2800" dirty="0" smtClean="0"/>
              <a:t> </a:t>
            </a:r>
            <a:r>
              <a:rPr lang="en-US" b="1" dirty="0" smtClean="0">
                <a:solidFill>
                  <a:schemeClr val="accent4">
                    <a:lumMod val="50000"/>
                  </a:schemeClr>
                </a:solidFill>
              </a:rPr>
              <a:t>There are Only Three Things Certain in Texas</a:t>
            </a:r>
            <a:endParaRPr lang="en-US" dirty="0" smtClean="0"/>
          </a:p>
        </p:txBody>
      </p:sp>
      <p:sp>
        <p:nvSpPr>
          <p:cNvPr id="3" name="Content Placeholder 2"/>
          <p:cNvSpPr>
            <a:spLocks noGrp="1"/>
          </p:cNvSpPr>
          <p:nvPr>
            <p:ph idx="1"/>
          </p:nvPr>
        </p:nvSpPr>
        <p:spPr/>
        <p:txBody>
          <a:bodyPr rtlCol="0">
            <a:normAutofit fontScale="85000" lnSpcReduction="10000"/>
          </a:bodyPr>
          <a:lstStyle/>
          <a:p>
            <a:pPr algn="ctr" eaLnBrk="1" fontAlgn="auto" hangingPunct="1">
              <a:spcAft>
                <a:spcPts val="0"/>
              </a:spcAft>
              <a:buFont typeface="Arial" charset="0"/>
              <a:buNone/>
              <a:defRPr/>
            </a:pPr>
            <a:r>
              <a:rPr lang="en-US" sz="3800" b="1" dirty="0" smtClean="0">
                <a:solidFill>
                  <a:srgbClr val="C00000"/>
                </a:solidFill>
              </a:rPr>
              <a:t>Death, Taxes, and another Drought</a:t>
            </a:r>
          </a:p>
          <a:p>
            <a:pPr algn="ctr" eaLnBrk="1" fontAlgn="auto" hangingPunct="1">
              <a:spcAft>
                <a:spcPts val="0"/>
              </a:spcAft>
              <a:buFont typeface="Arial" charset="0"/>
              <a:buNone/>
              <a:defRPr/>
            </a:pPr>
            <a:endParaRPr lang="en-US" dirty="0" smtClean="0"/>
          </a:p>
          <a:p>
            <a:pPr eaLnBrk="1" fontAlgn="auto" hangingPunct="1">
              <a:spcAft>
                <a:spcPts val="0"/>
              </a:spcAft>
              <a:buFont typeface="Arial" pitchFamily="34" charset="0"/>
              <a:buChar char="•"/>
              <a:defRPr/>
            </a:pPr>
            <a:r>
              <a:rPr lang="en-US" b="1" dirty="0" smtClean="0">
                <a:solidFill>
                  <a:schemeClr val="accent4">
                    <a:lumMod val="50000"/>
                  </a:schemeClr>
                </a:solidFill>
              </a:rPr>
              <a:t>Texans use between 8 and 9 billion gallons of water per day. </a:t>
            </a:r>
            <a:r>
              <a:rPr lang="en-US" dirty="0" smtClean="0"/>
              <a:t>The </a:t>
            </a:r>
            <a:r>
              <a:rPr lang="en-US" b="1" dirty="0" smtClean="0">
                <a:solidFill>
                  <a:srgbClr val="C00000"/>
                </a:solidFill>
              </a:rPr>
              <a:t>aquifers are recharged at a rate of 4 to 5 billion gallons per day</a:t>
            </a:r>
            <a:r>
              <a:rPr lang="en-US" dirty="0" smtClean="0"/>
              <a:t>. </a:t>
            </a:r>
          </a:p>
          <a:p>
            <a:pPr eaLnBrk="1" fontAlgn="auto" hangingPunct="1">
              <a:spcAft>
                <a:spcPts val="0"/>
              </a:spcAft>
              <a:buFont typeface="Arial" pitchFamily="34" charset="0"/>
              <a:buChar char="•"/>
              <a:defRPr/>
            </a:pPr>
            <a:r>
              <a:rPr lang="en-US" b="1" dirty="0" smtClean="0">
                <a:solidFill>
                  <a:srgbClr val="C00000"/>
                </a:solidFill>
              </a:rPr>
              <a:t>Conservation </a:t>
            </a:r>
            <a:r>
              <a:rPr lang="en-US" b="1" dirty="0" smtClean="0">
                <a:solidFill>
                  <a:schemeClr val="accent4">
                    <a:lumMod val="50000"/>
                  </a:schemeClr>
                </a:solidFill>
              </a:rPr>
              <a:t>is the easiest and cheapest way to make our water use sustainable. </a:t>
            </a:r>
            <a:endParaRPr lang="en-US" dirty="0" smtClean="0"/>
          </a:p>
          <a:p>
            <a:pPr eaLnBrk="1" fontAlgn="auto" hangingPunct="1">
              <a:spcAft>
                <a:spcPts val="0"/>
              </a:spcAft>
              <a:buFont typeface="Arial" pitchFamily="34" charset="0"/>
              <a:buChar char="•"/>
              <a:defRPr/>
            </a:pPr>
            <a:r>
              <a:rPr lang="en-US" dirty="0" smtClean="0"/>
              <a:t>A breakdown of energy use by department shows that the </a:t>
            </a:r>
            <a:r>
              <a:rPr lang="en-US" b="1" dirty="0" smtClean="0">
                <a:solidFill>
                  <a:schemeClr val="accent4">
                    <a:lumMod val="50000"/>
                  </a:schemeClr>
                </a:solidFill>
              </a:rPr>
              <a:t>Austin </a:t>
            </a:r>
            <a:r>
              <a:rPr lang="en-US" b="1" dirty="0" smtClean="0">
                <a:solidFill>
                  <a:srgbClr val="C00000"/>
                </a:solidFill>
              </a:rPr>
              <a:t>Water Utility uses 60% of the total amount of energy used </a:t>
            </a:r>
            <a:r>
              <a:rPr lang="en-US" b="1" dirty="0" smtClean="0">
                <a:solidFill>
                  <a:schemeClr val="accent4">
                    <a:lumMod val="50000"/>
                  </a:schemeClr>
                </a:solidFill>
              </a:rPr>
              <a:t>by the City of Austin</a:t>
            </a:r>
            <a:r>
              <a:rPr lang="en-US" dirty="0" smtClean="0"/>
              <a:t>. </a:t>
            </a:r>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Content Placeholder 6" descr="DCP_3042.bmp"/>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152400"/>
            <a:ext cx="4876800" cy="3657600"/>
          </a:xfrm>
        </p:spPr>
      </p:pic>
      <p:pic>
        <p:nvPicPr>
          <p:cNvPr id="17411" name="Content Placeholder 7" descr="DCP_3045.bmp"/>
          <p:cNvPicPr>
            <a:picLocks noGrp="1" noChangeAspect="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860800" y="2895600"/>
            <a:ext cx="5283200" cy="3962400"/>
          </a:xfrm>
        </p:spPr>
      </p:pic>
      <p:sp>
        <p:nvSpPr>
          <p:cNvPr id="5" name="Content Placeholder 4"/>
          <p:cNvSpPr>
            <a:spLocks noGrp="1"/>
          </p:cNvSpPr>
          <p:nvPr>
            <p:ph sz="quarter" idx="3"/>
          </p:nvPr>
        </p:nvSpPr>
        <p:spPr>
          <a:xfrm>
            <a:off x="228600" y="3962400"/>
            <a:ext cx="3657600" cy="1981200"/>
          </a:xfrm>
        </p:spPr>
        <p:txBody>
          <a:bodyPr rtlCol="0">
            <a:normAutofit/>
          </a:bodyPr>
          <a:lstStyle/>
          <a:p>
            <a:pPr algn="ctr" eaLnBrk="1" fontAlgn="auto" hangingPunct="1">
              <a:spcAft>
                <a:spcPts val="0"/>
              </a:spcAft>
              <a:buFont typeface="Wingdings" pitchFamily="2" charset="2"/>
              <a:buNone/>
              <a:defRPr/>
            </a:pPr>
            <a:r>
              <a:rPr lang="en-US" sz="4400" b="1" dirty="0" smtClean="0">
                <a:latin typeface="+mj-lt"/>
                <a:cs typeface="Times New Roman" pitchFamily="18" charset="0"/>
              </a:rPr>
              <a:t>Reduce </a:t>
            </a:r>
          </a:p>
          <a:p>
            <a:pPr algn="ctr" eaLnBrk="1" fontAlgn="auto" hangingPunct="1">
              <a:spcAft>
                <a:spcPts val="0"/>
              </a:spcAft>
              <a:buFont typeface="Wingdings" pitchFamily="2" charset="2"/>
              <a:buNone/>
              <a:defRPr/>
            </a:pPr>
            <a:r>
              <a:rPr lang="en-US" sz="4400" b="1" dirty="0" smtClean="0">
                <a:latin typeface="+mj-lt"/>
                <a:cs typeface="Times New Roman" pitchFamily="18" charset="0"/>
              </a:rPr>
              <a:t>Storm Water</a:t>
            </a:r>
            <a:endParaRPr lang="en-US" sz="4400" b="1" dirty="0">
              <a:latin typeface="+mj-lt"/>
              <a:cs typeface="Times New Roman" pitchFamily="18" charset="0"/>
            </a:endParaRPr>
          </a:p>
        </p:txBody>
      </p:sp>
      <p:pic>
        <p:nvPicPr>
          <p:cNvPr id="17413" name="Content Placeholder 6" descr="ATT00115.jpg"/>
          <p:cNvPicPr>
            <a:picLocks noGrp="1" noChangeAspect="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6515100" y="4991100"/>
            <a:ext cx="304800" cy="2286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Content Placeholder 6" descr="DSC00531.JPG"/>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685800" y="457200"/>
            <a:ext cx="7823200" cy="58674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endParaRPr lang="en-US" altLang="en-US"/>
          </a:p>
        </p:txBody>
      </p:sp>
      <p:sp>
        <p:nvSpPr>
          <p:cNvPr id="19459" name="Rectangle 3"/>
          <p:cNvSpPr>
            <a:spLocks noGrp="1" noChangeArrowheads="1"/>
          </p:cNvSpPr>
          <p:nvPr>
            <p:ph type="body" idx="1"/>
          </p:nvPr>
        </p:nvSpPr>
        <p:spPr/>
        <p:txBody>
          <a:bodyPr/>
          <a:lstStyle/>
          <a:p>
            <a:pPr eaLnBrk="1" hangingPunct="1"/>
            <a:endParaRPr lang="en-US" altLang="en-US"/>
          </a:p>
        </p:txBody>
      </p:sp>
      <p:pic>
        <p:nvPicPr>
          <p:cNvPr id="19460" name="Picture 4" descr="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5" name="Rectangle 13"/>
          <p:cNvSpPr>
            <a:spLocks noGrp="1" noChangeArrowheads="1"/>
          </p:cNvSpPr>
          <p:nvPr>
            <p:ph type="title" sz="quarter"/>
          </p:nvPr>
        </p:nvSpPr>
        <p:spPr>
          <a:xfrm>
            <a:off x="1981200" y="0"/>
            <a:ext cx="6934200" cy="2209800"/>
          </a:xfrm>
        </p:spPr>
        <p:txBody>
          <a:bodyPr rtlCol="0">
            <a:normAutofit fontScale="90000"/>
          </a:bodyPr>
          <a:lstStyle/>
          <a:p>
            <a:pPr eaLnBrk="1" fontAlgn="auto" hangingPunct="1">
              <a:spcAft>
                <a:spcPts val="0"/>
              </a:spcAft>
              <a:defRPr/>
            </a:pPr>
            <a:r>
              <a:rPr lang="en-US" sz="4800" b="1" i="1" dirty="0">
                <a:latin typeface="Times New Roman" pitchFamily="18" charset="0"/>
              </a:rPr>
              <a:t>		</a:t>
            </a:r>
            <a:r>
              <a:rPr lang="en-US" sz="4800" b="1" dirty="0"/>
              <a:t>Passive Collection</a:t>
            </a:r>
            <a:r>
              <a:rPr lang="en-US" sz="4000" dirty="0"/>
              <a:t/>
            </a:r>
            <a:br>
              <a:rPr lang="en-US" sz="4000" dirty="0"/>
            </a:br>
            <a:r>
              <a:rPr lang="en-US" sz="4000" dirty="0"/>
              <a:t>	</a:t>
            </a:r>
            <a:r>
              <a:rPr lang="en-US" sz="3600" b="1" dirty="0">
                <a:solidFill>
                  <a:srgbClr val="993300"/>
                </a:solidFill>
              </a:rPr>
              <a:t>Spreader Dams, Stock Tanks, </a:t>
            </a:r>
            <a:br>
              <a:rPr lang="en-US" sz="3600" b="1" dirty="0">
                <a:solidFill>
                  <a:srgbClr val="993300"/>
                </a:solidFill>
              </a:rPr>
            </a:br>
            <a:r>
              <a:rPr lang="en-US" sz="3600" b="1" dirty="0">
                <a:solidFill>
                  <a:srgbClr val="993300"/>
                </a:solidFill>
              </a:rPr>
              <a:t>	Ripping, Berms and Basins</a:t>
            </a:r>
            <a:r>
              <a:rPr lang="en-US" sz="3600" dirty="0">
                <a:solidFill>
                  <a:srgbClr val="993300"/>
                </a:solidFill>
                <a:latin typeface="Times New Roman" pitchFamily="18" charset="0"/>
              </a:rPr>
              <a:t/>
            </a:r>
            <a:br>
              <a:rPr lang="en-US" sz="3600" dirty="0">
                <a:solidFill>
                  <a:srgbClr val="993300"/>
                </a:solidFill>
                <a:latin typeface="Times New Roman" pitchFamily="18" charset="0"/>
              </a:rPr>
            </a:br>
            <a:r>
              <a:rPr lang="en-US" sz="4000" dirty="0">
                <a:solidFill>
                  <a:srgbClr val="990000"/>
                </a:solidFill>
                <a:latin typeface="Times New Roman" pitchFamily="18" charset="0"/>
              </a:rPr>
              <a:t>	</a:t>
            </a:r>
            <a:endParaRPr lang="en-US" sz="4000" dirty="0">
              <a:solidFill>
                <a:schemeClr val="hlink"/>
              </a:solidFill>
              <a:latin typeface="Times New Roman" pitchFamily="18" charset="0"/>
            </a:endParaRPr>
          </a:p>
        </p:txBody>
      </p:sp>
      <p:pic>
        <p:nvPicPr>
          <p:cNvPr id="20483" name="Picture 18" descr="DCP_2535"/>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0" y="762000"/>
            <a:ext cx="3505200" cy="2628900"/>
          </a:xfrm>
        </p:spPr>
      </p:pic>
      <p:pic>
        <p:nvPicPr>
          <p:cNvPr id="20484" name="Picture 21" descr="DCP_19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6764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24" descr="P91400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348615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26" descr="055kniffens 6_st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0"/>
            <a:ext cx="2719388"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2700338" cy="954088"/>
          </a:xfrm>
          <a:prstGeom prst="rect">
            <a:avLst/>
          </a:prstGeom>
        </p:spPr>
        <p:txBody>
          <a:bodyPr>
            <a:spAutoFit/>
          </a:bodyPr>
          <a:lstStyle/>
          <a:p>
            <a:pPr fontAlgn="auto">
              <a:spcBef>
                <a:spcPts val="0"/>
              </a:spcBef>
              <a:spcAft>
                <a:spcPts val="0"/>
              </a:spcAft>
              <a:defRPr/>
            </a:pPr>
            <a:r>
              <a:rPr lang="en-US" sz="2800" b="1" dirty="0">
                <a:solidFill>
                  <a:schemeClr val="accent4">
                    <a:lumMod val="50000"/>
                  </a:schemeClr>
                </a:solidFill>
                <a:latin typeface="+mn-lt"/>
              </a:rPr>
              <a:t>Every Raindrop is Important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b="1"/>
              <a:t>Climax Grass Species</a:t>
            </a:r>
          </a:p>
        </p:txBody>
      </p:sp>
      <p:sp>
        <p:nvSpPr>
          <p:cNvPr id="487427" name="Rectangle 3"/>
          <p:cNvSpPr>
            <a:spLocks noGrp="1" noChangeArrowheads="1"/>
          </p:cNvSpPr>
          <p:nvPr>
            <p:ph type="body" idx="1"/>
          </p:nvPr>
        </p:nvSpPr>
        <p:spPr/>
        <p:txBody>
          <a:bodyPr rtlCol="0">
            <a:normAutofit/>
          </a:bodyPr>
          <a:lstStyle/>
          <a:p>
            <a:pPr eaLnBrk="1" fontAlgn="auto" hangingPunct="1">
              <a:spcAft>
                <a:spcPts val="0"/>
              </a:spcAft>
              <a:buFont typeface="Arial" pitchFamily="34" charset="0"/>
              <a:buChar char="•"/>
              <a:defRPr/>
            </a:pPr>
            <a:r>
              <a:rPr lang="en-US" b="1" dirty="0" smtClean="0">
                <a:solidFill>
                  <a:schemeClr val="accent4">
                    <a:lumMod val="50000"/>
                  </a:schemeClr>
                </a:solidFill>
              </a:rPr>
              <a:t>Little Bluestem</a:t>
            </a:r>
          </a:p>
          <a:p>
            <a:pPr eaLnBrk="1" fontAlgn="auto" hangingPunct="1">
              <a:spcAft>
                <a:spcPts val="0"/>
              </a:spcAft>
              <a:buFont typeface="Arial" pitchFamily="34" charset="0"/>
              <a:buChar char="•"/>
              <a:defRPr/>
            </a:pPr>
            <a:r>
              <a:rPr lang="en-US" b="1" dirty="0" smtClean="0">
                <a:solidFill>
                  <a:schemeClr val="accent4">
                    <a:lumMod val="50000"/>
                  </a:schemeClr>
                </a:solidFill>
              </a:rPr>
              <a:t>Big Bluestem</a:t>
            </a:r>
          </a:p>
          <a:p>
            <a:pPr eaLnBrk="1" fontAlgn="auto" hangingPunct="1">
              <a:spcAft>
                <a:spcPts val="0"/>
              </a:spcAft>
              <a:buFont typeface="Arial" pitchFamily="34" charset="0"/>
              <a:buChar char="•"/>
              <a:defRPr/>
            </a:pPr>
            <a:r>
              <a:rPr lang="en-US" b="1" dirty="0" smtClean="0">
                <a:solidFill>
                  <a:schemeClr val="accent4">
                    <a:lumMod val="50000"/>
                  </a:schemeClr>
                </a:solidFill>
              </a:rPr>
              <a:t>Yellow </a:t>
            </a:r>
            <a:r>
              <a:rPr lang="en-US" b="1" dirty="0" err="1" smtClean="0">
                <a:solidFill>
                  <a:schemeClr val="accent4">
                    <a:lumMod val="50000"/>
                  </a:schemeClr>
                </a:solidFill>
              </a:rPr>
              <a:t>Indiangrass</a:t>
            </a:r>
            <a:endParaRPr lang="en-US" b="1" dirty="0" smtClean="0">
              <a:solidFill>
                <a:schemeClr val="accent4">
                  <a:lumMod val="50000"/>
                </a:schemeClr>
              </a:solidFill>
            </a:endParaRPr>
          </a:p>
          <a:p>
            <a:pPr eaLnBrk="1" fontAlgn="auto" hangingPunct="1">
              <a:spcAft>
                <a:spcPts val="0"/>
              </a:spcAft>
              <a:buFont typeface="Arial" pitchFamily="34" charset="0"/>
              <a:buChar char="•"/>
              <a:defRPr/>
            </a:pPr>
            <a:r>
              <a:rPr lang="en-US" b="1" dirty="0" err="1" smtClean="0">
                <a:solidFill>
                  <a:schemeClr val="accent4">
                    <a:lumMod val="50000"/>
                  </a:schemeClr>
                </a:solidFill>
              </a:rPr>
              <a:t>Switchgrass</a:t>
            </a:r>
            <a:endParaRPr lang="en-US" b="1" dirty="0" smtClean="0">
              <a:solidFill>
                <a:schemeClr val="accent4">
                  <a:lumMod val="50000"/>
                </a:schemeClr>
              </a:solidFill>
            </a:endParaRPr>
          </a:p>
          <a:p>
            <a:pPr eaLnBrk="1" fontAlgn="auto" hangingPunct="1">
              <a:spcAft>
                <a:spcPts val="0"/>
              </a:spcAft>
              <a:buFont typeface="Arial" pitchFamily="34" charset="0"/>
              <a:buChar char="•"/>
              <a:defRPr/>
            </a:pPr>
            <a:r>
              <a:rPr lang="en-US" b="1" dirty="0" err="1" smtClean="0">
                <a:solidFill>
                  <a:schemeClr val="accent4">
                    <a:lumMod val="50000"/>
                  </a:schemeClr>
                </a:solidFill>
              </a:rPr>
              <a:t>Sideoats</a:t>
            </a:r>
            <a:r>
              <a:rPr lang="en-US" b="1" dirty="0" smtClean="0">
                <a:solidFill>
                  <a:schemeClr val="accent4">
                    <a:lumMod val="50000"/>
                  </a:schemeClr>
                </a:solidFill>
              </a:rPr>
              <a:t> </a:t>
            </a:r>
            <a:r>
              <a:rPr lang="en-US" b="1" dirty="0" err="1" smtClean="0">
                <a:solidFill>
                  <a:schemeClr val="accent4">
                    <a:lumMod val="50000"/>
                  </a:schemeClr>
                </a:solidFill>
              </a:rPr>
              <a:t>Grama</a:t>
            </a:r>
            <a:endParaRPr lang="en-US" b="1" dirty="0" smtClean="0">
              <a:solidFill>
                <a:schemeClr val="accent4">
                  <a:lumMod val="50000"/>
                </a:schemeClr>
              </a:solidFill>
            </a:endParaRPr>
          </a:p>
        </p:txBody>
      </p:sp>
      <p:pic>
        <p:nvPicPr>
          <p:cNvPr id="21508" name="Picture 5" descr="DCP_04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524000"/>
            <a:ext cx="31432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6"/>
          <p:cNvSpPr txBox="1">
            <a:spLocks noChangeArrowheads="1"/>
          </p:cNvSpPr>
          <p:nvPr/>
        </p:nvSpPr>
        <p:spPr bwMode="auto">
          <a:xfrm>
            <a:off x="1143000" y="1600200"/>
            <a:ext cx="5949950" cy="496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indent="252413" defTabSz="381000" eaLnBrk="0" hangingPunct="0">
              <a:defRPr>
                <a:solidFill>
                  <a:schemeClr val="tx1"/>
                </a:solidFill>
                <a:latin typeface="Arial" charset="0"/>
              </a:defRPr>
            </a:lvl1pPr>
            <a:lvl2pPr marL="742950" indent="-285750" defTabSz="381000" eaLnBrk="0" hangingPunct="0">
              <a:defRPr>
                <a:solidFill>
                  <a:schemeClr val="tx1"/>
                </a:solidFill>
                <a:latin typeface="Arial" charset="0"/>
              </a:defRPr>
            </a:lvl2pPr>
            <a:lvl3pPr marL="1143000" indent="-228600" defTabSz="381000" eaLnBrk="0" hangingPunct="0">
              <a:defRPr>
                <a:solidFill>
                  <a:schemeClr val="tx1"/>
                </a:solidFill>
                <a:latin typeface="Arial" charset="0"/>
              </a:defRPr>
            </a:lvl3pPr>
            <a:lvl4pPr marL="1600200" indent="-228600" defTabSz="381000" eaLnBrk="0" hangingPunct="0">
              <a:defRPr>
                <a:solidFill>
                  <a:schemeClr val="tx1"/>
                </a:solidFill>
                <a:latin typeface="Arial" charset="0"/>
              </a:defRPr>
            </a:lvl4pPr>
            <a:lvl5pPr marL="2057400" indent="-228600" defTabSz="381000" eaLnBrk="0" hangingPunct="0">
              <a:defRPr>
                <a:solidFill>
                  <a:schemeClr val="tx1"/>
                </a:solidFill>
                <a:latin typeface="Arial" charset="0"/>
              </a:defRPr>
            </a:lvl5pPr>
            <a:lvl6pPr marL="2514600" indent="-228600" defTabSz="381000" eaLnBrk="0" fontAlgn="base" hangingPunct="0">
              <a:spcBef>
                <a:spcPct val="0"/>
              </a:spcBef>
              <a:spcAft>
                <a:spcPct val="0"/>
              </a:spcAft>
              <a:defRPr>
                <a:solidFill>
                  <a:schemeClr val="tx1"/>
                </a:solidFill>
                <a:latin typeface="Arial" charset="0"/>
              </a:defRPr>
            </a:lvl6pPr>
            <a:lvl7pPr marL="2971800" indent="-228600" defTabSz="381000" eaLnBrk="0" fontAlgn="base" hangingPunct="0">
              <a:spcBef>
                <a:spcPct val="0"/>
              </a:spcBef>
              <a:spcAft>
                <a:spcPct val="0"/>
              </a:spcAft>
              <a:defRPr>
                <a:solidFill>
                  <a:schemeClr val="tx1"/>
                </a:solidFill>
                <a:latin typeface="Arial" charset="0"/>
              </a:defRPr>
            </a:lvl7pPr>
            <a:lvl8pPr marL="3429000" indent="-228600" defTabSz="381000" eaLnBrk="0" fontAlgn="base" hangingPunct="0">
              <a:spcBef>
                <a:spcPct val="0"/>
              </a:spcBef>
              <a:spcAft>
                <a:spcPct val="0"/>
              </a:spcAft>
              <a:defRPr>
                <a:solidFill>
                  <a:schemeClr val="tx1"/>
                </a:solidFill>
                <a:latin typeface="Arial" charset="0"/>
              </a:defRPr>
            </a:lvl8pPr>
            <a:lvl9pPr marL="3886200" indent="-228600" defTabSz="381000" eaLnBrk="0" fontAlgn="base" hangingPunct="0">
              <a:spcBef>
                <a:spcPct val="0"/>
              </a:spcBef>
              <a:spcAft>
                <a:spcPct val="0"/>
              </a:spcAft>
              <a:defRPr>
                <a:solidFill>
                  <a:schemeClr val="tx1"/>
                </a:solidFill>
                <a:latin typeface="Arial" charset="0"/>
              </a:defRPr>
            </a:lvl9pPr>
          </a:lstStyle>
          <a:p>
            <a:pPr eaLnBrk="1" hangingPunct="1">
              <a:buClr>
                <a:srgbClr val="CCE6FF"/>
              </a:buClr>
              <a:buFont typeface="WP TypographicSymbols" charset="0"/>
              <a:buNone/>
            </a:pPr>
            <a:endParaRPr lang="en-US" altLang="en-US" sz="3200" b="1" i="1">
              <a:solidFill>
                <a:srgbClr val="000000"/>
              </a:solidFill>
              <a:latin typeface="Calibri" charset="0"/>
            </a:endParaRPr>
          </a:p>
        </p:txBody>
      </p:sp>
      <p:pic>
        <p:nvPicPr>
          <p:cNvPr id="4099" name="Picture 7" descr="DCP_17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7721600" cy="579120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Click="0">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Grp="1" noChangeArrowheads="1"/>
          </p:cNvSpPr>
          <p:nvPr>
            <p:ph type="title"/>
          </p:nvPr>
        </p:nvSpPr>
        <p:spPr/>
        <p:txBody>
          <a:bodyPr/>
          <a:lstStyle/>
          <a:p>
            <a:pPr eaLnBrk="1" hangingPunct="1"/>
            <a:r>
              <a:rPr lang="en-US" altLang="en-US"/>
              <a:t>1/3 of Root Die Annually</a:t>
            </a:r>
          </a:p>
        </p:txBody>
      </p:sp>
      <p:pic>
        <p:nvPicPr>
          <p:cNvPr id="22531" name="Picture 4" descr="Scan001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1600200"/>
            <a:ext cx="7277100" cy="5084763"/>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b="1"/>
              <a:t>Big Bluestem</a:t>
            </a:r>
          </a:p>
        </p:txBody>
      </p:sp>
      <p:pic>
        <p:nvPicPr>
          <p:cNvPr id="2355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04800" y="1371600"/>
            <a:ext cx="3581400" cy="4530725"/>
          </a:xfrm>
        </p:spPr>
      </p:pic>
      <p:pic>
        <p:nvPicPr>
          <p:cNvPr id="23556" name="Picture 4" descr="DCP_35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716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b="1"/>
              <a:t>Yellow Indiangrass</a:t>
            </a:r>
          </a:p>
        </p:txBody>
      </p:sp>
      <p:pic>
        <p:nvPicPr>
          <p:cNvPr id="2457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04800" y="1600200"/>
            <a:ext cx="3733800" cy="4530725"/>
          </a:xfrm>
        </p:spPr>
      </p:pic>
      <p:pic>
        <p:nvPicPr>
          <p:cNvPr id="24580" name="Picture 4" descr="DCP_35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6764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b="1"/>
              <a:t>Little Bluestem</a:t>
            </a:r>
          </a:p>
        </p:txBody>
      </p:sp>
      <p:pic>
        <p:nvPicPr>
          <p:cNvPr id="2560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85800" y="1600200"/>
            <a:ext cx="3810000" cy="4530725"/>
          </a:xfrm>
        </p:spPr>
      </p:pic>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600200"/>
            <a:ext cx="3073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en-US" b="1"/>
              <a:t>Switchgrass</a:t>
            </a:r>
          </a:p>
        </p:txBody>
      </p:sp>
      <p:pic>
        <p:nvPicPr>
          <p:cNvPr id="2662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57200" y="1600200"/>
            <a:ext cx="3124200" cy="4530725"/>
          </a:xfrm>
        </p:spPr>
      </p:pic>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438400"/>
            <a:ext cx="40005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2400" b="1" i="1" dirty="0" smtClean="0">
                <a:solidFill>
                  <a:srgbClr val="00FF99"/>
                </a:solidFill>
              </a:rPr>
              <a:t/>
            </a:r>
            <a:br>
              <a:rPr lang="en-US" sz="2400" b="1" i="1" dirty="0" smtClean="0">
                <a:solidFill>
                  <a:srgbClr val="00FF99"/>
                </a:solidFill>
              </a:rPr>
            </a:br>
            <a:r>
              <a:rPr lang="en-US" sz="2400" b="1" i="1" dirty="0" smtClean="0">
                <a:solidFill>
                  <a:srgbClr val="00FF99"/>
                </a:solidFill>
              </a:rPr>
              <a:t/>
            </a:r>
            <a:br>
              <a:rPr lang="en-US" sz="2400" b="1" i="1" dirty="0" smtClean="0">
                <a:solidFill>
                  <a:srgbClr val="00FF99"/>
                </a:solidFill>
              </a:rPr>
            </a:br>
            <a:r>
              <a:rPr lang="en-US" sz="2400" b="1" i="1" dirty="0" smtClean="0">
                <a:solidFill>
                  <a:srgbClr val="00FF99"/>
                </a:solidFill>
              </a:rPr>
              <a:t/>
            </a:r>
            <a:br>
              <a:rPr lang="en-US" sz="2400" b="1" i="1" dirty="0" smtClean="0">
                <a:solidFill>
                  <a:srgbClr val="00FF99"/>
                </a:solidFill>
              </a:rPr>
            </a:br>
            <a:r>
              <a:rPr lang="en-US" sz="2800" b="1" i="1" dirty="0" smtClean="0">
                <a:solidFill>
                  <a:schemeClr val="accent3">
                    <a:lumMod val="50000"/>
                  </a:schemeClr>
                </a:solidFill>
              </a:rPr>
              <a:t>“The nation behaves well if it treats the natural resources as assets which it must turn over to the next generation increased and not impaired in value.”</a:t>
            </a:r>
            <a:r>
              <a:rPr lang="en-US" sz="2800" dirty="0" smtClean="0">
                <a:solidFill>
                  <a:schemeClr val="accent3">
                    <a:lumMod val="50000"/>
                  </a:schemeClr>
                </a:solidFill>
              </a:rPr>
              <a:t> - </a:t>
            </a:r>
            <a:r>
              <a:rPr lang="en-US" sz="2800" b="1" dirty="0" smtClean="0">
                <a:solidFill>
                  <a:srgbClr val="FF9933"/>
                </a:solidFill>
              </a:rPr>
              <a:t>Teddy Roosevelt</a:t>
            </a:r>
            <a:br>
              <a:rPr lang="en-US" sz="2800" b="1" dirty="0" smtClean="0">
                <a:solidFill>
                  <a:srgbClr val="FF9933"/>
                </a:solidFill>
              </a:rPr>
            </a:br>
            <a:endParaRPr lang="en-US" sz="2800" b="1" dirty="0" smtClean="0">
              <a:solidFill>
                <a:srgbClr val="FF9933"/>
              </a:solidFill>
            </a:endParaRPr>
          </a:p>
        </p:txBody>
      </p:sp>
      <p:pic>
        <p:nvPicPr>
          <p:cNvPr id="27651" name="Picture 4" descr="DCP_361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2133600"/>
            <a:ext cx="6040438" cy="4530725"/>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381000"/>
            <a:ext cx="8153400" cy="1066800"/>
          </a:xfrm>
        </p:spPr>
        <p:txBody>
          <a:bodyPr/>
          <a:lstStyle/>
          <a:p>
            <a:pPr eaLnBrk="1" hangingPunct="1"/>
            <a:r>
              <a:rPr lang="en-US" altLang="en-US"/>
              <a:t> </a:t>
            </a:r>
            <a:r>
              <a:rPr lang="en-US" altLang="en-US" sz="4800" b="1"/>
              <a:t>Rain Gardens</a:t>
            </a:r>
          </a:p>
        </p:txBody>
      </p:sp>
      <p:pic>
        <p:nvPicPr>
          <p:cNvPr id="2867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3505200"/>
            <a:ext cx="6324600" cy="3162300"/>
          </a:xfrm>
        </p:spPr>
      </p:pic>
      <p:pic>
        <p:nvPicPr>
          <p:cNvPr id="28676" name="Picture 4" descr="chann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52575"/>
            <a:ext cx="44196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Ber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00200"/>
            <a:ext cx="44958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228600"/>
            <a:ext cx="9144000" cy="1371600"/>
          </a:xfrm>
        </p:spPr>
        <p:txBody>
          <a:bodyPr/>
          <a:lstStyle/>
          <a:p>
            <a:pPr eaLnBrk="1" hangingPunct="1"/>
            <a:r>
              <a:rPr lang="en-US" altLang="en-US"/>
              <a:t> </a:t>
            </a:r>
            <a:r>
              <a:rPr lang="en-US" altLang="en-US" sz="4800" b="1"/>
              <a:t>Rain Gardens</a:t>
            </a:r>
          </a:p>
        </p:txBody>
      </p:sp>
      <p:pic>
        <p:nvPicPr>
          <p:cNvPr id="296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endParaRPr lang="en-US" altLang="en-US"/>
          </a:p>
        </p:txBody>
      </p:sp>
      <p:pic>
        <p:nvPicPr>
          <p:cNvPr id="30723" name="Content Placeholder 3" descr="DCP_531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endParaRPr lang="en-US" altLang="en-US"/>
          </a:p>
        </p:txBody>
      </p:sp>
      <p:sp>
        <p:nvSpPr>
          <p:cNvPr id="31747" name="Rectangle 3"/>
          <p:cNvSpPr>
            <a:spLocks noGrp="1" noChangeArrowheads="1"/>
          </p:cNvSpPr>
          <p:nvPr>
            <p:ph idx="1"/>
          </p:nvPr>
        </p:nvSpPr>
        <p:spPr/>
        <p:txBody>
          <a:bodyPr/>
          <a:lstStyle/>
          <a:p>
            <a:pPr eaLnBrk="1" hangingPunct="1"/>
            <a:endParaRPr lang="en-US" altLang="en-US"/>
          </a:p>
        </p:txBody>
      </p:sp>
      <p:pic>
        <p:nvPicPr>
          <p:cNvPr id="31748" name="Picture 4" descr="DCP_56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915400"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3400" y="304800"/>
            <a:ext cx="4543425" cy="830263"/>
          </a:xfrm>
          <a:prstGeom prst="rect">
            <a:avLst/>
          </a:prstGeom>
          <a:noFill/>
        </p:spPr>
        <p:txBody>
          <a:bodyPr wrap="none">
            <a:spAutoFit/>
          </a:bodyPr>
          <a:lstStyle/>
          <a:p>
            <a:pPr fontAlgn="auto">
              <a:spcBef>
                <a:spcPts val="0"/>
              </a:spcBef>
              <a:spcAft>
                <a:spcPts val="0"/>
              </a:spcAft>
              <a:defRPr/>
            </a:pPr>
            <a:r>
              <a:rPr lang="en-US" sz="4800" b="1" dirty="0">
                <a:effectLst>
                  <a:outerShdw blurRad="38100" dist="38100" dir="2700000" algn="tl">
                    <a:srgbClr val="000000">
                      <a:alpha val="43137"/>
                    </a:srgbClr>
                  </a:outerShdw>
                </a:effectLst>
                <a:latin typeface="Times New Roman" pitchFamily="18" charset="0"/>
                <a:cs typeface="Times New Roman" pitchFamily="18" charset="0"/>
              </a:rPr>
              <a:t>Menard Library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667000" y="1295400"/>
            <a:ext cx="3533775" cy="4876800"/>
          </a:xfr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P101000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3" descr="P1010035.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pic>
        <p:nvPicPr>
          <p:cNvPr id="33795" name="Picture 6" descr="P101010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altLang="en-US" sz="4800" b="1">
                <a:solidFill>
                  <a:srgbClr val="00B050"/>
                </a:solidFill>
                <a:ea typeface="Times New Roman" charset="0"/>
                <a:cs typeface="Times New Roman" charset="0"/>
              </a:rPr>
              <a:t>A Kansas City </a:t>
            </a:r>
            <a:br>
              <a:rPr lang="en-US" altLang="en-US" sz="4800" b="1">
                <a:solidFill>
                  <a:srgbClr val="00B050"/>
                </a:solidFill>
                <a:ea typeface="Times New Roman" charset="0"/>
                <a:cs typeface="Times New Roman" charset="0"/>
              </a:rPr>
            </a:br>
            <a:r>
              <a:rPr lang="en-US" altLang="en-US" sz="4800" b="1">
                <a:solidFill>
                  <a:srgbClr val="00B050"/>
                </a:solidFill>
                <a:ea typeface="Times New Roman" charset="0"/>
                <a:cs typeface="Times New Roman" charset="0"/>
              </a:rPr>
              <a:t>Metropolitan Initiative</a:t>
            </a:r>
          </a:p>
        </p:txBody>
      </p:sp>
      <p:sp>
        <p:nvSpPr>
          <p:cNvPr id="3" name="Content Placeholder 2"/>
          <p:cNvSpPr>
            <a:spLocks noGrp="1"/>
          </p:cNvSpPr>
          <p:nvPr>
            <p:ph idx="1"/>
          </p:nvPr>
        </p:nvSpPr>
        <p:spPr>
          <a:xfrm>
            <a:off x="457200" y="1981200"/>
            <a:ext cx="8229600" cy="4525963"/>
          </a:xfrm>
        </p:spPr>
        <p:txBody>
          <a:bodyPr rtlCol="0">
            <a:normAutofit/>
          </a:bodyPr>
          <a:lstStyle/>
          <a:p>
            <a:pPr eaLnBrk="1" fontAlgn="auto" hangingPunct="1">
              <a:spcAft>
                <a:spcPts val="0"/>
              </a:spcAft>
              <a:buFont typeface="Arial" pitchFamily="34" charset="0"/>
              <a:buChar char="•"/>
              <a:defRPr/>
            </a:pPr>
            <a:r>
              <a:rPr lang="en-US" b="1" dirty="0" smtClean="0">
                <a:solidFill>
                  <a:schemeClr val="accent4">
                    <a:lumMod val="50000"/>
                  </a:schemeClr>
                </a:solidFill>
                <a:cs typeface="Times New Roman" pitchFamily="18" charset="0"/>
              </a:rPr>
              <a:t>To establish the Kansas City Area as a leader in water quality</a:t>
            </a:r>
          </a:p>
          <a:p>
            <a:pPr eaLnBrk="1" fontAlgn="auto" hangingPunct="1">
              <a:spcAft>
                <a:spcPts val="0"/>
              </a:spcAft>
              <a:buFont typeface="Arial" pitchFamily="34" charset="0"/>
              <a:buChar char="•"/>
              <a:defRPr/>
            </a:pPr>
            <a:r>
              <a:rPr lang="en-US" b="1" dirty="0" smtClean="0">
                <a:solidFill>
                  <a:schemeClr val="accent4">
                    <a:lumMod val="50000"/>
                  </a:schemeClr>
                </a:solidFill>
                <a:cs typeface="Times New Roman" pitchFamily="18" charset="0"/>
              </a:rPr>
              <a:t>To engage citizens in practical “backyard” solutions for water quality improvement</a:t>
            </a:r>
          </a:p>
          <a:p>
            <a:pPr eaLnBrk="1" fontAlgn="auto" hangingPunct="1">
              <a:spcAft>
                <a:spcPts val="0"/>
              </a:spcAft>
              <a:buFont typeface="Arial" pitchFamily="34" charset="0"/>
              <a:buChar char="•"/>
              <a:defRPr/>
            </a:pPr>
            <a:r>
              <a:rPr lang="en-US" b="1" dirty="0" smtClean="0">
                <a:solidFill>
                  <a:schemeClr val="accent4">
                    <a:lumMod val="50000"/>
                  </a:schemeClr>
                </a:solidFill>
                <a:cs typeface="Times New Roman" pitchFamily="18" charset="0"/>
              </a:rPr>
              <a:t>3 ½ Year initiative to install 10,000 rain gardens in 2006-07-08</a:t>
            </a:r>
            <a:endParaRPr lang="en-US" b="1" dirty="0">
              <a:solidFill>
                <a:schemeClr val="accent4">
                  <a:lumMod val="50000"/>
                </a:schemeClr>
              </a:solidFill>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altLang="en-US" b="1"/>
              <a:t>From Rain Barrels</a:t>
            </a:r>
          </a:p>
        </p:txBody>
      </p:sp>
      <p:pic>
        <p:nvPicPr>
          <p:cNvPr id="35843" name="Content Placeholder 3" descr="P1010086.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648200" y="274638"/>
            <a:ext cx="4038600" cy="1143000"/>
          </a:xfrm>
        </p:spPr>
        <p:txBody>
          <a:bodyPr/>
          <a:lstStyle/>
          <a:p>
            <a:pPr eaLnBrk="1" hangingPunct="1"/>
            <a:r>
              <a:rPr lang="en-US" altLang="en-US" b="1"/>
              <a:t>Wildlife</a:t>
            </a:r>
          </a:p>
        </p:txBody>
      </p:sp>
      <p:pic>
        <p:nvPicPr>
          <p:cNvPr id="36867" name="Content Placeholder 3" descr="DCP_2136.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4673600" cy="3505200"/>
          </a:xfrm>
        </p:spPr>
      </p:pic>
      <p:pic>
        <p:nvPicPr>
          <p:cNvPr id="36868" name="Picture 4" descr="P101009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90500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descr="P101010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1200" y="3962400"/>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altLang="en-US" b="1"/>
              <a:t>Landscape Collection Systems</a:t>
            </a:r>
          </a:p>
        </p:txBody>
      </p:sp>
      <p:pic>
        <p:nvPicPr>
          <p:cNvPr id="37891" name="Content Placeholder 5" descr="P101009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altLang="en-US" b="1"/>
              <a:t>In-Home Use</a:t>
            </a:r>
          </a:p>
        </p:txBody>
      </p:sp>
      <p:pic>
        <p:nvPicPr>
          <p:cNvPr id="38915" name="Picture 4" descr="P917011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idx="4294967295"/>
          </p:nvPr>
        </p:nvSpPr>
        <p:spPr>
          <a:xfrm>
            <a:off x="0" y="274638"/>
            <a:ext cx="9144000" cy="1143000"/>
          </a:xfrm>
        </p:spPr>
        <p:txBody>
          <a:bodyPr/>
          <a:lstStyle/>
          <a:p>
            <a:pPr eaLnBrk="1" hangingPunct="1"/>
            <a:r>
              <a:rPr lang="en-US" altLang="en-US" b="1"/>
              <a:t>Large Commercial Installations </a:t>
            </a:r>
          </a:p>
        </p:txBody>
      </p:sp>
      <p:pic>
        <p:nvPicPr>
          <p:cNvPr id="399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429000"/>
            <a:ext cx="43434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066800"/>
            <a:ext cx="309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5"/>
          <p:cNvSpPr txBox="1">
            <a:spLocks noChangeArrowheads="1"/>
          </p:cNvSpPr>
          <p:nvPr/>
        </p:nvSpPr>
        <p:spPr bwMode="auto">
          <a:xfrm>
            <a:off x="5410200" y="2895600"/>
            <a:ext cx="35052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B050"/>
                </a:solidFill>
                <a:latin typeface="Calibri" charset="0"/>
              </a:rPr>
              <a:t>Each building </a:t>
            </a:r>
            <a:r>
              <a:rPr lang="en-US" altLang="en-US">
                <a:latin typeface="Calibri" charset="0"/>
              </a:rPr>
              <a:t>on the Lone Star site will have specially designed roofs that </a:t>
            </a:r>
            <a:r>
              <a:rPr lang="en-US" altLang="en-US" b="1">
                <a:solidFill>
                  <a:srgbClr val="00B050"/>
                </a:solidFill>
                <a:latin typeface="Calibri" charset="0"/>
              </a:rPr>
              <a:t>will collect rainwater into a series of cisterns spread throughout the campus.</a:t>
            </a:r>
            <a:r>
              <a:rPr lang="en-US" altLang="en-US">
                <a:latin typeface="Calibri" charset="0"/>
              </a:rPr>
              <a:t> Collected rain water will be used for irrigation, the additional collected rainwater will be used to help </a:t>
            </a:r>
            <a:r>
              <a:rPr lang="en-US" altLang="en-US" b="1">
                <a:solidFill>
                  <a:srgbClr val="00B050"/>
                </a:solidFill>
                <a:latin typeface="Calibri" charset="0"/>
              </a:rPr>
              <a:t>cool the buildings </a:t>
            </a:r>
            <a:endParaRPr lang="en-US" altLang="en-US">
              <a:latin typeface="Calibri" charset="0"/>
            </a:endParaRPr>
          </a:p>
        </p:txBody>
      </p:sp>
      <p:pic>
        <p:nvPicPr>
          <p:cNvPr id="39942" name="Picture 2"/>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304800" y="1295400"/>
            <a:ext cx="3657600" cy="2597150"/>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r>
              <a:rPr lang="en-US" altLang="en-US" b="1"/>
              <a:t>AMD Lone Star</a:t>
            </a:r>
          </a:p>
        </p:txBody>
      </p:sp>
      <p:sp>
        <p:nvSpPr>
          <p:cNvPr id="3" name="Content Placeholder 2"/>
          <p:cNvSpPr>
            <a:spLocks noGrp="1"/>
          </p:cNvSpPr>
          <p:nvPr>
            <p:ph idx="1"/>
          </p:nvPr>
        </p:nvSpPr>
        <p:spPr/>
        <p:txBody>
          <a:bodyPr rtlCol="0">
            <a:normAutofit fontScale="92500" lnSpcReduction="20000"/>
          </a:bodyPr>
          <a:lstStyle/>
          <a:p>
            <a:pPr eaLnBrk="1" fontAlgn="auto" hangingPunct="1">
              <a:spcAft>
                <a:spcPts val="0"/>
              </a:spcAft>
              <a:buFont typeface="Arial" pitchFamily="34" charset="0"/>
              <a:buChar char="•"/>
              <a:defRPr/>
            </a:pPr>
            <a:r>
              <a:rPr lang="en-US" dirty="0" smtClean="0"/>
              <a:t>AMD is spending approximately </a:t>
            </a:r>
            <a:r>
              <a:rPr lang="en-US" b="1" dirty="0" smtClean="0">
                <a:solidFill>
                  <a:srgbClr val="00B050"/>
                </a:solidFill>
              </a:rPr>
              <a:t>$11.5 million </a:t>
            </a:r>
            <a:r>
              <a:rPr lang="en-US" dirty="0" smtClean="0"/>
              <a:t>on innovative environmental measures</a:t>
            </a:r>
          </a:p>
          <a:p>
            <a:pPr eaLnBrk="1" fontAlgn="auto" hangingPunct="1">
              <a:spcAft>
                <a:spcPts val="0"/>
              </a:spcAft>
              <a:buFont typeface="Arial" pitchFamily="34" charset="0"/>
              <a:buChar char="•"/>
              <a:defRPr/>
            </a:pPr>
            <a:r>
              <a:rPr lang="en-US" b="1" dirty="0" smtClean="0">
                <a:solidFill>
                  <a:srgbClr val="00B050"/>
                </a:solidFill>
              </a:rPr>
              <a:t>Each building </a:t>
            </a:r>
            <a:r>
              <a:rPr lang="en-US" dirty="0" smtClean="0"/>
              <a:t>on the Lone Star site will have specially designed roofs that </a:t>
            </a:r>
            <a:r>
              <a:rPr lang="en-US" b="1" dirty="0" smtClean="0">
                <a:solidFill>
                  <a:srgbClr val="00B050"/>
                </a:solidFill>
              </a:rPr>
              <a:t>will collect rainwater into a series of cisterns spread throughout the campus.</a:t>
            </a:r>
            <a:r>
              <a:rPr lang="en-US" dirty="0" smtClean="0"/>
              <a:t> </a:t>
            </a:r>
          </a:p>
          <a:p>
            <a:pPr eaLnBrk="1" fontAlgn="auto" hangingPunct="1">
              <a:spcAft>
                <a:spcPts val="0"/>
              </a:spcAft>
              <a:buFont typeface="Arial" pitchFamily="34" charset="0"/>
              <a:buChar char="•"/>
              <a:defRPr/>
            </a:pPr>
            <a:r>
              <a:rPr lang="en-US" dirty="0" smtClean="0"/>
              <a:t>In addition, AMD is seeking LEED (Leadership in Energy and Environmental Design) </a:t>
            </a:r>
            <a:r>
              <a:rPr lang="en-US" b="1" dirty="0" smtClean="0">
                <a:solidFill>
                  <a:srgbClr val="00B050"/>
                </a:solidFill>
              </a:rPr>
              <a:t>Gold certification </a:t>
            </a:r>
            <a:r>
              <a:rPr lang="en-US" dirty="0" smtClean="0"/>
              <a:t>by the U.S. Green Building Council. This level of sustainable design has only been achieved by one building in all of Texas</a:t>
            </a:r>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Content Placeholder 3" descr="DSC0038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95600" y="1981200"/>
            <a:ext cx="5851525" cy="4389438"/>
          </a:xfrm>
        </p:spPr>
      </p:pic>
      <p:pic>
        <p:nvPicPr>
          <p:cNvPr id="419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27432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itle 4"/>
          <p:cNvSpPr>
            <a:spLocks noGrp="1"/>
          </p:cNvSpPr>
          <p:nvPr>
            <p:ph type="title"/>
          </p:nvPr>
        </p:nvSpPr>
        <p:spPr>
          <a:xfrm>
            <a:off x="3048000" y="274638"/>
            <a:ext cx="5638800" cy="1143000"/>
          </a:xfrm>
        </p:spPr>
        <p:txBody>
          <a:bodyPr/>
          <a:lstStyle/>
          <a:p>
            <a:pPr eaLnBrk="1" hangingPunct="1"/>
            <a:r>
              <a:rPr lang="en-US" altLang="en-US"/>
              <a:t>3 Acre Building</a:t>
            </a:r>
            <a:br>
              <a:rPr lang="en-US" altLang="en-US"/>
            </a:br>
            <a:r>
              <a:rPr lang="en-US" altLang="en-US"/>
              <a:t>5 Acre Parking Lot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b="1"/>
              <a:t>ARCSA Began in 1994</a:t>
            </a:r>
          </a:p>
        </p:txBody>
      </p:sp>
      <p:sp>
        <p:nvSpPr>
          <p:cNvPr id="6147" name="Content Placeholder 2"/>
          <p:cNvSpPr>
            <a:spLocks noGrp="1"/>
          </p:cNvSpPr>
          <p:nvPr>
            <p:ph idx="1"/>
          </p:nvPr>
        </p:nvSpPr>
        <p:spPr>
          <a:xfrm>
            <a:off x="457200" y="1600200"/>
            <a:ext cx="5638800" cy="4525963"/>
          </a:xfrm>
        </p:spPr>
        <p:txBody>
          <a:bodyPr/>
          <a:lstStyle/>
          <a:p>
            <a:pPr eaLnBrk="1" hangingPunct="1"/>
            <a:r>
              <a:rPr lang="en-US" altLang="en-US"/>
              <a:t>ARCSA was founded by Dr. Hari J. Krishna in Austin, Texas in 1994 to promote rainwater catchment systems in the United States. </a:t>
            </a:r>
          </a:p>
        </p:txBody>
      </p:sp>
      <p:pic>
        <p:nvPicPr>
          <p:cNvPr id="61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5688" y="1981200"/>
            <a:ext cx="300831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457200"/>
            <a:ext cx="8229600" cy="895350"/>
          </a:xfrm>
        </p:spPr>
        <p:txBody>
          <a:bodyPr/>
          <a:lstStyle/>
          <a:p>
            <a:pPr eaLnBrk="1" hangingPunct="1"/>
            <a:r>
              <a:rPr lang="en-US" altLang="en-US"/>
              <a:t>How Much Runoff Is There?</a:t>
            </a:r>
          </a:p>
        </p:txBody>
      </p:sp>
      <p:sp>
        <p:nvSpPr>
          <p:cNvPr id="11267" name="Content Placeholder 2"/>
          <p:cNvSpPr>
            <a:spLocks noGrp="1"/>
          </p:cNvSpPr>
          <p:nvPr>
            <p:ph idx="1"/>
          </p:nvPr>
        </p:nvSpPr>
        <p:spPr>
          <a:xfrm>
            <a:off x="533400" y="1295400"/>
            <a:ext cx="8229600" cy="4525963"/>
          </a:xfrm>
        </p:spPr>
        <p:txBody>
          <a:bodyPr/>
          <a:lstStyle/>
          <a:p>
            <a:pPr eaLnBrk="1" hangingPunct="1">
              <a:defRPr/>
            </a:pPr>
            <a:r>
              <a:rPr lang="en-US" dirty="0" smtClean="0"/>
              <a:t>Stormwater runoff </a:t>
            </a:r>
            <a:r>
              <a:rPr lang="en-US" b="1" dirty="0" smtClean="0"/>
              <a:t>from the building is</a:t>
            </a:r>
            <a:r>
              <a:rPr lang="en-US" dirty="0" smtClean="0"/>
              <a:t> 77,546 gallons per inch of rainfall or </a:t>
            </a:r>
            <a:r>
              <a:rPr lang="en-US" b="1" dirty="0" smtClean="0">
                <a:solidFill>
                  <a:srgbClr val="00B050"/>
                </a:solidFill>
              </a:rPr>
              <a:t>2,171,299 gallons per year.</a:t>
            </a:r>
          </a:p>
          <a:p>
            <a:pPr eaLnBrk="1" hangingPunct="1">
              <a:defRPr/>
            </a:pPr>
            <a:r>
              <a:rPr lang="en-US" dirty="0" smtClean="0"/>
              <a:t>Stormwater </a:t>
            </a:r>
            <a:r>
              <a:rPr lang="en-US" b="1" dirty="0" smtClean="0"/>
              <a:t>from of the parking lot is</a:t>
            </a:r>
            <a:r>
              <a:rPr lang="en-US" dirty="0" smtClean="0"/>
              <a:t> 136,232 gallons per inch of rainfall or </a:t>
            </a:r>
            <a:r>
              <a:rPr lang="en-US" b="1" dirty="0" smtClean="0">
                <a:solidFill>
                  <a:srgbClr val="00B050"/>
                </a:solidFill>
              </a:rPr>
              <a:t>3,814,492 gallons per year.</a:t>
            </a:r>
          </a:p>
          <a:p>
            <a:pPr eaLnBrk="1" hangingPunct="1">
              <a:defRPr/>
            </a:pPr>
            <a:r>
              <a:rPr lang="en-US" b="1" dirty="0" smtClean="0">
                <a:solidFill>
                  <a:srgbClr val="C00000"/>
                </a:solidFill>
                <a:effectLst>
                  <a:outerShdw blurRad="38100" dist="38100" dir="2700000" algn="tl">
                    <a:srgbClr val="000000">
                      <a:alpha val="43137"/>
                    </a:srgbClr>
                  </a:outerShdw>
                </a:effectLst>
              </a:rPr>
              <a:t>Total:</a:t>
            </a:r>
            <a:r>
              <a:rPr lang="en-US" dirty="0" smtClean="0">
                <a:solidFill>
                  <a:srgbClr val="C00000"/>
                </a:solidFill>
              </a:rPr>
              <a:t> Stormwater flooding down Leon Creek </a:t>
            </a:r>
            <a:r>
              <a:rPr lang="en-US" b="1" dirty="0" smtClean="0">
                <a:solidFill>
                  <a:srgbClr val="C00000"/>
                </a:solidFill>
              </a:rPr>
              <a:t>is </a:t>
            </a:r>
            <a:r>
              <a:rPr lang="en-US" b="1" dirty="0" smtClean="0">
                <a:solidFill>
                  <a:srgbClr val="C00000"/>
                </a:solidFill>
                <a:effectLst>
                  <a:outerShdw blurRad="38100" dist="38100" dir="2700000" algn="tl">
                    <a:srgbClr val="000000">
                      <a:alpha val="43137"/>
                    </a:srgbClr>
                  </a:outerShdw>
                </a:effectLst>
              </a:rPr>
              <a:t>5,985,791 gallons </a:t>
            </a:r>
            <a:r>
              <a:rPr lang="en-US" b="1" dirty="0" smtClean="0">
                <a:solidFill>
                  <a:srgbClr val="C00000"/>
                </a:solidFill>
              </a:rPr>
              <a:t>or 19.25 acre feet per year.</a:t>
            </a:r>
          </a:p>
          <a:p>
            <a:pPr eaLnBrk="1" hangingPunct="1">
              <a:defRPr/>
            </a:pPr>
            <a:endParaRPr lang="en-US"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762000" y="4314825"/>
            <a:ext cx="7515225" cy="2543175"/>
          </a:xfrm>
          <a:noFill/>
        </p:spPr>
      </p:pic>
      <p:sp>
        <p:nvSpPr>
          <p:cNvPr id="44035" name="Rectangle 4"/>
          <p:cNvSpPr>
            <a:spLocks noChangeArrowheads="1"/>
          </p:cNvSpPr>
          <p:nvPr/>
        </p:nvSpPr>
        <p:spPr bwMode="auto">
          <a:xfrm>
            <a:off x="457200" y="304800"/>
            <a:ext cx="82296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a:solidFill>
                  <a:srgbClr val="00B050"/>
                </a:solidFill>
              </a:rPr>
              <a:t>Boerne Champion High School </a:t>
            </a:r>
            <a:r>
              <a:rPr lang="en-US" altLang="en-US" sz="3200"/>
              <a:t>will have it’s own rainwater harvesting system, The new system will </a:t>
            </a:r>
            <a:r>
              <a:rPr lang="en-US" altLang="en-US" sz="3200" b="1">
                <a:solidFill>
                  <a:srgbClr val="00B050"/>
                </a:solidFill>
              </a:rPr>
              <a:t>gather over </a:t>
            </a:r>
            <a:r>
              <a:rPr lang="en-US" altLang="en-US" sz="3200" b="1" u="sng">
                <a:solidFill>
                  <a:srgbClr val="00B050"/>
                </a:solidFill>
              </a:rPr>
              <a:t>4.5 million gallons </a:t>
            </a:r>
            <a:r>
              <a:rPr lang="en-US" altLang="en-US" sz="3200" b="1">
                <a:solidFill>
                  <a:srgbClr val="00B050"/>
                </a:solidFill>
              </a:rPr>
              <a:t>of water from parking lot run-off, roof gutters and air-conditioner condensation. </a:t>
            </a:r>
            <a:r>
              <a:rPr lang="en-US" altLang="en-US" sz="3200"/>
              <a:t>This water will be stored in elevated tanks and underground storm drains.  School to open in fall 2008.</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0"/>
            <a:ext cx="8229600" cy="1219200"/>
          </a:xfrm>
        </p:spPr>
        <p:txBody>
          <a:bodyPr/>
          <a:lstStyle/>
          <a:p>
            <a:pPr eaLnBrk="1" hangingPunct="1"/>
            <a:r>
              <a:rPr lang="en-US" altLang="en-US" sz="4800" b="1"/>
              <a:t>All Rainfall Is Valuable</a:t>
            </a:r>
          </a:p>
        </p:txBody>
      </p:sp>
      <p:pic>
        <p:nvPicPr>
          <p:cNvPr id="45059" name="Picture 5" descr="DCP_240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1905000"/>
            <a:ext cx="5486400" cy="4114800"/>
          </a:xfrm>
          <a:ln w="38100">
            <a:solidFill>
              <a:schemeClr val="bg1"/>
            </a:solidFill>
            <a:miter lim="800000"/>
            <a:headEnd/>
            <a:tailEnd/>
          </a:ln>
        </p:spPr>
      </p:pic>
      <p:pic>
        <p:nvPicPr>
          <p:cNvPr id="45060" name="Picture 7" descr="DCP_47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943350"/>
            <a:ext cx="3886200" cy="291465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5061" name="Picture 6" descr="DCP0106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990600"/>
            <a:ext cx="3556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en-US"/>
              <a:t>Membership consists of:</a:t>
            </a:r>
          </a:p>
        </p:txBody>
      </p:sp>
      <p:sp>
        <p:nvSpPr>
          <p:cNvPr id="3" name="Content Placeholder 2"/>
          <p:cNvSpPr>
            <a:spLocks noGrp="1"/>
          </p:cNvSpPr>
          <p:nvPr>
            <p:ph idx="1"/>
          </p:nvPr>
        </p:nvSpPr>
        <p:spPr>
          <a:xfrm>
            <a:off x="304800" y="1600200"/>
            <a:ext cx="4191000" cy="4525963"/>
          </a:xfrm>
        </p:spPr>
        <p:txBody>
          <a:bodyPr rtlCol="0">
            <a:normAutofit fontScale="92500"/>
          </a:bodyPr>
          <a:lstStyle/>
          <a:p>
            <a:pPr eaLnBrk="1" fontAlgn="auto" hangingPunct="1">
              <a:spcAft>
                <a:spcPts val="0"/>
              </a:spcAft>
              <a:buFont typeface="Arial" pitchFamily="34" charset="0"/>
              <a:buChar char="•"/>
              <a:defRPr/>
            </a:pPr>
            <a:r>
              <a:rPr lang="en-US" dirty="0" smtClean="0"/>
              <a:t>professionals working in city, state, and federal government</a:t>
            </a:r>
          </a:p>
          <a:p>
            <a:pPr eaLnBrk="1" fontAlgn="auto" hangingPunct="1">
              <a:spcAft>
                <a:spcPts val="0"/>
              </a:spcAft>
              <a:buFont typeface="Arial" pitchFamily="34" charset="0"/>
              <a:buChar char="•"/>
              <a:defRPr/>
            </a:pPr>
            <a:r>
              <a:rPr lang="en-US" dirty="0" smtClean="0"/>
              <a:t> academia</a:t>
            </a:r>
          </a:p>
          <a:p>
            <a:pPr eaLnBrk="1" fontAlgn="auto" hangingPunct="1">
              <a:spcAft>
                <a:spcPts val="0"/>
              </a:spcAft>
              <a:buFont typeface="Arial" pitchFamily="34" charset="0"/>
              <a:buChar char="•"/>
              <a:defRPr/>
            </a:pPr>
            <a:r>
              <a:rPr lang="en-US" dirty="0" smtClean="0"/>
              <a:t> manufacturers and suppliers of rainwater harvesting equipment</a:t>
            </a:r>
          </a:p>
          <a:p>
            <a:pPr eaLnBrk="1" fontAlgn="auto" hangingPunct="1">
              <a:spcAft>
                <a:spcPts val="0"/>
              </a:spcAft>
              <a:buFont typeface="Arial" pitchFamily="34" charset="0"/>
              <a:buChar char="•"/>
              <a:defRPr/>
            </a:pPr>
            <a:r>
              <a:rPr lang="en-US" dirty="0" smtClean="0"/>
              <a:t> consultants, and other interested individuals.</a:t>
            </a:r>
          </a:p>
          <a:p>
            <a:pPr eaLnBrk="1" fontAlgn="auto" hangingPunct="1">
              <a:spcAft>
                <a:spcPts val="0"/>
              </a:spcAft>
              <a:buFont typeface="Arial" pitchFamily="34" charset="0"/>
              <a:buChar char="•"/>
              <a:defRPr/>
            </a:pPr>
            <a:endParaRPr lang="en-US" dirty="0"/>
          </a:p>
        </p:txBody>
      </p:sp>
      <p:pic>
        <p:nvPicPr>
          <p:cNvPr id="717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20980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altLang="en-US" b="1"/>
              <a:t>The Objectives Of ARCSA Are:</a:t>
            </a:r>
            <a:br>
              <a:rPr lang="en-US" altLang="en-US" b="1"/>
            </a:br>
            <a:endParaRPr lang="en-US" altLang="en-US" b="1"/>
          </a:p>
        </p:txBody>
      </p:sp>
      <p:sp>
        <p:nvSpPr>
          <p:cNvPr id="3" name="Content Placeholder 2"/>
          <p:cNvSpPr>
            <a:spLocks noGrp="1"/>
          </p:cNvSpPr>
          <p:nvPr>
            <p:ph idx="1"/>
          </p:nvPr>
        </p:nvSpPr>
        <p:spPr>
          <a:xfrm>
            <a:off x="457200" y="1066800"/>
            <a:ext cx="8229600" cy="5791200"/>
          </a:xfrm>
        </p:spPr>
        <p:txBody>
          <a:bodyPr rtlCol="0">
            <a:normAutofit fontScale="85000" lnSpcReduction="10000"/>
          </a:bodyPr>
          <a:lstStyle/>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1. To </a:t>
            </a:r>
            <a:r>
              <a:rPr lang="en-US" b="1" dirty="0" smtClean="0">
                <a:solidFill>
                  <a:schemeClr val="accent1">
                    <a:lumMod val="75000"/>
                  </a:schemeClr>
                </a:solidFill>
              </a:rPr>
              <a:t>promote rainwater catchment systems </a:t>
            </a:r>
            <a:r>
              <a:rPr lang="en-US" dirty="0" smtClean="0"/>
              <a:t>through meetings and seminars,</a:t>
            </a:r>
          </a:p>
          <a:p>
            <a:pPr eaLnBrk="1" fontAlgn="auto" hangingPunct="1">
              <a:spcAft>
                <a:spcPts val="0"/>
              </a:spcAft>
              <a:buFont typeface="Arial" pitchFamily="34" charset="0"/>
              <a:buChar char="•"/>
              <a:defRPr/>
            </a:pPr>
            <a:r>
              <a:rPr lang="en-US" dirty="0" smtClean="0"/>
              <a:t>2. To </a:t>
            </a:r>
            <a:r>
              <a:rPr lang="en-US" b="1" dirty="0" smtClean="0">
                <a:solidFill>
                  <a:schemeClr val="accent1">
                    <a:lumMod val="75000"/>
                  </a:schemeClr>
                </a:solidFill>
              </a:rPr>
              <a:t>provide networking between people with experience in rainwater</a:t>
            </a:r>
            <a:r>
              <a:rPr lang="en-US" dirty="0" smtClean="0"/>
              <a:t> catchment systems and those who might need technical or professional assistance in developing or building such systems,</a:t>
            </a:r>
          </a:p>
          <a:p>
            <a:pPr eaLnBrk="1" fontAlgn="auto" hangingPunct="1">
              <a:spcAft>
                <a:spcPts val="0"/>
              </a:spcAft>
              <a:buFont typeface="Arial" pitchFamily="34" charset="0"/>
              <a:buChar char="•"/>
              <a:defRPr/>
            </a:pPr>
            <a:r>
              <a:rPr lang="en-US" dirty="0" smtClean="0"/>
              <a:t>3. To </a:t>
            </a:r>
            <a:r>
              <a:rPr lang="en-US" b="1" dirty="0" smtClean="0">
                <a:solidFill>
                  <a:schemeClr val="accent1">
                    <a:lumMod val="75000"/>
                  </a:schemeClr>
                </a:solidFill>
              </a:rPr>
              <a:t>provide a forum for discussion </a:t>
            </a:r>
            <a:r>
              <a:rPr lang="en-US" dirty="0" smtClean="0"/>
              <a:t>of new methods, techniques, and materials pertaining to rainwater catchment systems, </a:t>
            </a:r>
          </a:p>
          <a:p>
            <a:pPr eaLnBrk="1" fontAlgn="auto" hangingPunct="1">
              <a:spcAft>
                <a:spcPts val="0"/>
              </a:spcAft>
              <a:buFont typeface="Arial" pitchFamily="34" charset="0"/>
              <a:buChar char="•"/>
              <a:defRPr/>
            </a:pPr>
            <a:r>
              <a:rPr lang="en-US" dirty="0" smtClean="0"/>
              <a:t>4. To </a:t>
            </a:r>
            <a:r>
              <a:rPr lang="en-US" b="1" dirty="0" smtClean="0">
                <a:solidFill>
                  <a:schemeClr val="accent1">
                    <a:lumMod val="75000"/>
                  </a:schemeClr>
                </a:solidFill>
              </a:rPr>
              <a:t>develop informal publications </a:t>
            </a:r>
            <a:r>
              <a:rPr lang="en-US" dirty="0" smtClean="0"/>
              <a:t>to assist in the design and use of rainwater catchment systems, and</a:t>
            </a:r>
          </a:p>
          <a:p>
            <a:pPr eaLnBrk="1" fontAlgn="auto" hangingPunct="1">
              <a:spcAft>
                <a:spcPts val="0"/>
              </a:spcAft>
              <a:buFont typeface="Arial" pitchFamily="34" charset="0"/>
              <a:buChar char="•"/>
              <a:defRPr/>
            </a:pPr>
            <a:r>
              <a:rPr lang="en-US" dirty="0" smtClean="0"/>
              <a:t>5. To </a:t>
            </a:r>
            <a:r>
              <a:rPr lang="en-US" b="1" dirty="0" smtClean="0">
                <a:solidFill>
                  <a:schemeClr val="accent1">
                    <a:lumMod val="75000"/>
                  </a:schemeClr>
                </a:solidFill>
              </a:rPr>
              <a:t>establish acceptable treatment methods </a:t>
            </a:r>
            <a:r>
              <a:rPr lang="en-US" dirty="0" smtClean="0"/>
              <a:t>for harvested rainwater. </a:t>
            </a:r>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altLang="en-US" b="1"/>
              <a:t>Current Officers</a:t>
            </a:r>
          </a:p>
        </p:txBody>
      </p:sp>
      <p:sp>
        <p:nvSpPr>
          <p:cNvPr id="9219" name="Content Placeholder 2"/>
          <p:cNvSpPr>
            <a:spLocks noGrp="1"/>
          </p:cNvSpPr>
          <p:nvPr>
            <p:ph idx="1"/>
          </p:nvPr>
        </p:nvSpPr>
        <p:spPr/>
        <p:txBody>
          <a:bodyPr/>
          <a:lstStyle/>
          <a:p>
            <a:pPr eaLnBrk="1" hangingPunct="1"/>
            <a:r>
              <a:rPr lang="en-US" altLang="en-US"/>
              <a:t>Tim Pope, President - Friday Harbor, WA</a:t>
            </a:r>
          </a:p>
          <a:p>
            <a:pPr eaLnBrk="1" hangingPunct="1"/>
            <a:r>
              <a:rPr lang="en-US" altLang="en-US"/>
              <a:t>Dr. Dennis Lye,  Vice President - Cincinnati, OH</a:t>
            </a:r>
          </a:p>
          <a:p>
            <a:pPr eaLnBrk="1" hangingPunct="1"/>
            <a:r>
              <a:rPr lang="en-US" altLang="en-US"/>
              <a:t>Billy Kniffen, Treasurer - Menard, TX</a:t>
            </a:r>
          </a:p>
          <a:p>
            <a:pPr eaLnBrk="1" hangingPunct="1"/>
            <a:r>
              <a:rPr lang="en-US" altLang="en-US"/>
              <a:t>Joe Wheeler, Secretary - Austin, TX</a:t>
            </a:r>
          </a:p>
          <a:p>
            <a:pPr eaLnBrk="1" hangingPunct="1"/>
            <a:r>
              <a:rPr lang="en-US" altLang="en-US"/>
              <a:t>Heather Kinkade-Levario, Past President</a:t>
            </a:r>
            <a:br>
              <a:rPr lang="en-US" altLang="en-US"/>
            </a:br>
            <a:r>
              <a:rPr lang="en-US" altLang="en-US"/>
              <a:t>Phoenix, AZ</a:t>
            </a:r>
          </a:p>
          <a:p>
            <a:pPr eaLnBrk="1" hangingPunct="1"/>
            <a:r>
              <a:rPr lang="en-US" altLang="en-US"/>
              <a:t>Terry McMains, Director-at-Large - Santa Fe, NM</a:t>
            </a:r>
          </a:p>
          <a:p>
            <a:pPr eaLnBrk="1" hangingPunct="1"/>
            <a:endParaRPr lang="en-US" altLang="en-US"/>
          </a:p>
          <a:p>
            <a:pPr eaLnBrk="1" hangingPunct="1"/>
            <a:endParaRPr lang="en-US"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Tim Pope and Heather </a:t>
            </a:r>
            <a:r>
              <a:rPr lang="en-US" dirty="0" err="1" smtClean="0"/>
              <a:t>Kinkade-Levario</a:t>
            </a:r>
            <a:r>
              <a:rPr lang="en-US" dirty="0" smtClean="0"/>
              <a:t/>
            </a:r>
            <a:br>
              <a:rPr lang="en-US" dirty="0" smtClean="0"/>
            </a:br>
            <a:r>
              <a:rPr lang="en-US" dirty="0" smtClean="0"/>
              <a:t>Present and Past President</a:t>
            </a:r>
            <a:endParaRPr lang="en-US" dirty="0"/>
          </a:p>
        </p:txBody>
      </p:sp>
      <p:pic>
        <p:nvPicPr>
          <p:cNvPr id="102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1524000"/>
            <a:ext cx="3200400" cy="4267200"/>
          </a:xfrm>
        </p:spPr>
      </p:pic>
      <p:pic>
        <p:nvPicPr>
          <p:cNvPr id="102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200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altLang="en-US" b="1"/>
              <a:t>ARCSA Regional Representatives</a:t>
            </a:r>
            <a:r>
              <a:rPr lang="en-US" altLang="en-US" b="1" i="1"/>
              <a:t>:</a:t>
            </a:r>
            <a:endParaRPr lang="en-US" altLang="en-US"/>
          </a:p>
        </p:txBody>
      </p:sp>
      <p:sp>
        <p:nvSpPr>
          <p:cNvPr id="3" name="Content Placeholder 2"/>
          <p:cNvSpPr>
            <a:spLocks noGrp="1"/>
          </p:cNvSpPr>
          <p:nvPr>
            <p:ph idx="1"/>
          </p:nvPr>
        </p:nvSpPr>
        <p:spPr>
          <a:xfrm>
            <a:off x="457200" y="1600200"/>
            <a:ext cx="8229600" cy="5257800"/>
          </a:xfrm>
          <a:solidFill>
            <a:schemeClr val="bg1"/>
          </a:solidFill>
          <a:ln>
            <a:solidFill>
              <a:schemeClr val="bg1"/>
            </a:solidFill>
          </a:ln>
        </p:spPr>
        <p:txBody>
          <a:bodyPr rtlCol="0">
            <a:normAutofit fontScale="32500" lnSpcReduction="20000"/>
          </a:bodyPr>
          <a:lstStyle/>
          <a:p>
            <a:pPr eaLnBrk="1" fontAlgn="auto" hangingPunct="1">
              <a:spcAft>
                <a:spcPts val="0"/>
              </a:spcAft>
              <a:buFont typeface="Arial" pitchFamily="34" charset="0"/>
              <a:buChar char="•"/>
              <a:defRPr/>
            </a:pPr>
            <a:r>
              <a:rPr lang="en-US" sz="6200" b="1" dirty="0" smtClean="0">
                <a:hlinkClick r:id="rId2"/>
              </a:rPr>
              <a:t>Central States</a:t>
            </a:r>
            <a:r>
              <a:rPr lang="en-US" sz="6200" b="1" dirty="0" smtClean="0"/>
              <a:t/>
            </a:r>
            <a:br>
              <a:rPr lang="en-US" sz="6200" b="1" dirty="0" smtClean="0"/>
            </a:br>
            <a:r>
              <a:rPr lang="en-US" sz="6200" b="1" dirty="0" smtClean="0"/>
              <a:t>Ramiro Ortiz,  Texas</a:t>
            </a:r>
          </a:p>
          <a:p>
            <a:pPr eaLnBrk="1" fontAlgn="auto" hangingPunct="1">
              <a:spcAft>
                <a:spcPts val="0"/>
              </a:spcAft>
              <a:buFont typeface="Arial" pitchFamily="34" charset="0"/>
              <a:buChar char="•"/>
              <a:defRPr/>
            </a:pPr>
            <a:r>
              <a:rPr lang="en-US" sz="6200" b="1" dirty="0" smtClean="0">
                <a:hlinkClick r:id="rId3"/>
              </a:rPr>
              <a:t>Northeast</a:t>
            </a:r>
            <a:r>
              <a:rPr lang="en-US" sz="6200" b="1" dirty="0" smtClean="0"/>
              <a:t/>
            </a:r>
            <a:br>
              <a:rPr lang="en-US" sz="6200" b="1" dirty="0" smtClean="0"/>
            </a:br>
            <a:r>
              <a:rPr lang="en-US" sz="6200" b="1" dirty="0" smtClean="0"/>
              <a:t>Bob </a:t>
            </a:r>
            <a:r>
              <a:rPr lang="en-US" sz="6200" b="1" dirty="0" err="1" smtClean="0"/>
              <a:t>Boulware</a:t>
            </a:r>
            <a:r>
              <a:rPr lang="en-US" sz="6200" b="1" dirty="0" smtClean="0"/>
              <a:t>, Indiana</a:t>
            </a:r>
            <a:br>
              <a:rPr lang="en-US" sz="6200" b="1" dirty="0" smtClean="0"/>
            </a:br>
            <a:r>
              <a:rPr lang="en-US" sz="6200" b="1" dirty="0" smtClean="0"/>
              <a:t>Phil </a:t>
            </a:r>
            <a:r>
              <a:rPr lang="en-US" sz="6200" b="1" dirty="0" err="1" smtClean="0"/>
              <a:t>Reidy</a:t>
            </a:r>
            <a:r>
              <a:rPr lang="en-US" sz="6200" b="1" dirty="0" smtClean="0"/>
              <a:t>, Massachusetts </a:t>
            </a:r>
          </a:p>
          <a:p>
            <a:pPr eaLnBrk="1" fontAlgn="auto" hangingPunct="1">
              <a:spcAft>
                <a:spcPts val="0"/>
              </a:spcAft>
              <a:buFont typeface="Arial" pitchFamily="34" charset="0"/>
              <a:buChar char="•"/>
              <a:defRPr/>
            </a:pPr>
            <a:r>
              <a:rPr lang="en-US" sz="6200" b="1" dirty="0" smtClean="0">
                <a:hlinkClick r:id="rId4"/>
              </a:rPr>
              <a:t>Northwest</a:t>
            </a:r>
            <a:r>
              <a:rPr lang="en-US" sz="6200" b="1" dirty="0" smtClean="0"/>
              <a:t/>
            </a:r>
            <a:br>
              <a:rPr lang="en-US" sz="6200" b="1" dirty="0" smtClean="0"/>
            </a:br>
            <a:r>
              <a:rPr lang="en-US" sz="6200" b="1" dirty="0" smtClean="0"/>
              <a:t>Mike </a:t>
            </a:r>
            <a:r>
              <a:rPr lang="en-US" sz="6200" b="1" dirty="0" err="1" smtClean="0"/>
              <a:t>Broili</a:t>
            </a:r>
            <a:r>
              <a:rPr lang="en-US" sz="6200" b="1" dirty="0" smtClean="0"/>
              <a:t>, Washington </a:t>
            </a:r>
            <a:br>
              <a:rPr lang="en-US" sz="6200" b="1" dirty="0" smtClean="0"/>
            </a:br>
            <a:r>
              <a:rPr lang="en-US" sz="6200" b="1" dirty="0" err="1" smtClean="0"/>
              <a:t>Anitra</a:t>
            </a:r>
            <a:r>
              <a:rPr lang="en-US" sz="6200" b="1" dirty="0" smtClean="0"/>
              <a:t> </a:t>
            </a:r>
            <a:r>
              <a:rPr lang="en-US" sz="6200" b="1" dirty="0" err="1" smtClean="0"/>
              <a:t>Accetturo</a:t>
            </a:r>
            <a:r>
              <a:rPr lang="en-US" sz="6200" b="1" dirty="0" smtClean="0"/>
              <a:t>, Washington </a:t>
            </a:r>
          </a:p>
          <a:p>
            <a:pPr eaLnBrk="1" fontAlgn="auto" hangingPunct="1">
              <a:spcAft>
                <a:spcPts val="0"/>
              </a:spcAft>
              <a:buFont typeface="Arial" pitchFamily="34" charset="0"/>
              <a:buChar char="•"/>
              <a:defRPr/>
            </a:pPr>
            <a:r>
              <a:rPr lang="en-US" sz="6200" b="1" dirty="0" smtClean="0">
                <a:solidFill>
                  <a:schemeClr val="accent1">
                    <a:lumMod val="75000"/>
                  </a:schemeClr>
                </a:solidFill>
                <a:hlinkClick r:id="rId5"/>
              </a:rPr>
              <a:t>Southeast</a:t>
            </a:r>
            <a:r>
              <a:rPr lang="en-US" sz="6200" b="1" dirty="0" smtClean="0">
                <a:solidFill>
                  <a:srgbClr val="FF0000"/>
                </a:solidFill>
              </a:rPr>
              <a:t/>
            </a:r>
            <a:br>
              <a:rPr lang="en-US" sz="6200" b="1" dirty="0" smtClean="0">
                <a:solidFill>
                  <a:srgbClr val="FF0000"/>
                </a:solidFill>
              </a:rPr>
            </a:br>
            <a:r>
              <a:rPr lang="en-US" sz="6200" b="1" dirty="0" smtClean="0">
                <a:solidFill>
                  <a:srgbClr val="FF0000"/>
                </a:solidFill>
              </a:rPr>
              <a:t>Shawn </a:t>
            </a:r>
            <a:r>
              <a:rPr lang="en-US" sz="6200" b="1" dirty="0" err="1" smtClean="0">
                <a:solidFill>
                  <a:srgbClr val="FF0000"/>
                </a:solidFill>
              </a:rPr>
              <a:t>Hatley</a:t>
            </a:r>
            <a:r>
              <a:rPr lang="en-US" sz="6200" b="1" dirty="0" smtClean="0">
                <a:solidFill>
                  <a:srgbClr val="FF0000"/>
                </a:solidFill>
              </a:rPr>
              <a:t>, North Carolina</a:t>
            </a:r>
            <a:br>
              <a:rPr lang="en-US" sz="6200" b="1" dirty="0" smtClean="0">
                <a:solidFill>
                  <a:srgbClr val="FF0000"/>
                </a:solidFill>
              </a:rPr>
            </a:br>
            <a:r>
              <a:rPr lang="en-US" sz="6200" b="1" dirty="0" smtClean="0">
                <a:solidFill>
                  <a:srgbClr val="FF0000"/>
                </a:solidFill>
              </a:rPr>
              <a:t>Scott Stapleton, South Carolina </a:t>
            </a:r>
          </a:p>
          <a:p>
            <a:pPr eaLnBrk="1" fontAlgn="auto" hangingPunct="1">
              <a:spcAft>
                <a:spcPts val="0"/>
              </a:spcAft>
              <a:buFont typeface="Arial" pitchFamily="34" charset="0"/>
              <a:buChar char="•"/>
              <a:defRPr/>
            </a:pPr>
            <a:r>
              <a:rPr lang="en-US" sz="6200" b="1" dirty="0" smtClean="0">
                <a:hlinkClick r:id="rId6"/>
              </a:rPr>
              <a:t>Southwest</a:t>
            </a:r>
            <a:r>
              <a:rPr lang="en-US" sz="6200" b="1" dirty="0" smtClean="0"/>
              <a:t/>
            </a:r>
            <a:br>
              <a:rPr lang="en-US" sz="6200" b="1" dirty="0" smtClean="0"/>
            </a:br>
            <a:r>
              <a:rPr lang="en-US" sz="6200" b="1" dirty="0" smtClean="0"/>
              <a:t>Jack </a:t>
            </a:r>
            <a:r>
              <a:rPr lang="en-US" sz="6200" b="1" dirty="0" err="1" smtClean="0"/>
              <a:t>Schutlz</a:t>
            </a:r>
            <a:r>
              <a:rPr lang="en-US" sz="6200" b="1" dirty="0" smtClean="0"/>
              <a:t>, California </a:t>
            </a:r>
            <a:br>
              <a:rPr lang="en-US" sz="6200" b="1" dirty="0" smtClean="0"/>
            </a:br>
            <a:r>
              <a:rPr lang="en-US" sz="6200" b="1" dirty="0" smtClean="0"/>
              <a:t>Marilyn Crenshaw, California/New Mexico </a:t>
            </a:r>
          </a:p>
          <a:p>
            <a:pPr eaLnBrk="1" fontAlgn="auto" hangingPunct="1">
              <a:spcAft>
                <a:spcPts val="0"/>
              </a:spcAft>
              <a:buFont typeface="Arial" pitchFamily="34" charset="0"/>
              <a:buChar char="•"/>
              <a:defRPr/>
            </a:pPr>
            <a:r>
              <a:rPr lang="en-US" sz="6200" b="1" dirty="0" smtClean="0">
                <a:hlinkClick r:id="rId7"/>
              </a:rPr>
              <a:t>Pacific</a:t>
            </a:r>
            <a:r>
              <a:rPr lang="en-US" sz="6200" b="1" dirty="0" smtClean="0"/>
              <a:t/>
            </a:r>
            <a:br>
              <a:rPr lang="en-US" sz="6200" b="1" dirty="0" smtClean="0"/>
            </a:br>
            <a:r>
              <a:rPr lang="en-US" sz="6200" b="1" dirty="0" smtClean="0"/>
              <a:t>Jason Kerrigan, Australia </a:t>
            </a:r>
            <a:br>
              <a:rPr lang="en-US" sz="6200" b="1" dirty="0" smtClean="0"/>
            </a:br>
            <a:r>
              <a:rPr lang="en-US" sz="6200" b="1" dirty="0" smtClean="0"/>
              <a:t>Trisha </a:t>
            </a:r>
            <a:r>
              <a:rPr lang="en-US" sz="6200" b="1" dirty="0" err="1" smtClean="0"/>
              <a:t>Macomber</a:t>
            </a:r>
            <a:r>
              <a:rPr lang="en-US" sz="6200" b="1" dirty="0" smtClean="0"/>
              <a:t>, Hawaii </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TotalTime>
  <Words>1045</Words>
  <Application>Microsoft Macintosh PowerPoint</Application>
  <PresentationFormat>On-screen Show (4:3)</PresentationFormat>
  <Paragraphs>100</Paragraphs>
  <Slides>42</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WP TypographicSymbols</vt:lpstr>
      <vt:lpstr>Times New Roman</vt:lpstr>
      <vt:lpstr>Wingdings</vt:lpstr>
      <vt:lpstr>Office Theme</vt:lpstr>
      <vt:lpstr>ARCSA American Rainwater Catchment Systems Association</vt:lpstr>
      <vt:lpstr>PowerPoint Presentation</vt:lpstr>
      <vt:lpstr>PowerPoint Presentation</vt:lpstr>
      <vt:lpstr>ARCSA Began in 1994</vt:lpstr>
      <vt:lpstr>Membership consists of:</vt:lpstr>
      <vt:lpstr>The Objectives Of ARCSA Are: </vt:lpstr>
      <vt:lpstr>Current Officers</vt:lpstr>
      <vt:lpstr>Tim Pope and Heather Kinkade-Levario Present and Past President</vt:lpstr>
      <vt:lpstr>ARCSA Regional Representatives:</vt:lpstr>
      <vt:lpstr>ARCSA's 2008 National Conference  Santa Monica, California  Tuesday-Thursday, Sept. 16-18, 2008 </vt:lpstr>
      <vt:lpstr>PowerPoint Presentation</vt:lpstr>
      <vt:lpstr>Builder will create environmentally friendly master-planned community </vt:lpstr>
      <vt:lpstr>PowerPoint Presentation</vt:lpstr>
      <vt:lpstr> There are Only Three Things Certain in Texas</vt:lpstr>
      <vt:lpstr>PowerPoint Presentation</vt:lpstr>
      <vt:lpstr>PowerPoint Presentation</vt:lpstr>
      <vt:lpstr>PowerPoint Presentation</vt:lpstr>
      <vt:lpstr>  Passive Collection  Spreader Dams, Stock Tanks,   Ripping, Berms and Basins  </vt:lpstr>
      <vt:lpstr>Climax Grass Species</vt:lpstr>
      <vt:lpstr>1/3 of Root Die Annually</vt:lpstr>
      <vt:lpstr>Big Bluestem</vt:lpstr>
      <vt:lpstr>Yellow Indiangrass</vt:lpstr>
      <vt:lpstr>Little Bluestem</vt:lpstr>
      <vt:lpstr>Switchgrass</vt:lpstr>
      <vt:lpstr>   “The nation behaves well if it treats the natural resources as assets which it must turn over to the next generation increased and not impaired in value.” - Teddy Roosevelt </vt:lpstr>
      <vt:lpstr> Rain Gardens</vt:lpstr>
      <vt:lpstr> Rain Gardens</vt:lpstr>
      <vt:lpstr>PowerPoint Presentation</vt:lpstr>
      <vt:lpstr>PowerPoint Presentation</vt:lpstr>
      <vt:lpstr>PowerPoint Presentation</vt:lpstr>
      <vt:lpstr>PowerPoint Presentation</vt:lpstr>
      <vt:lpstr>A Kansas City  Metropolitan Initiative</vt:lpstr>
      <vt:lpstr>From Rain Barrels</vt:lpstr>
      <vt:lpstr>Wildlife</vt:lpstr>
      <vt:lpstr>Landscape Collection Systems</vt:lpstr>
      <vt:lpstr>In-Home Use</vt:lpstr>
      <vt:lpstr>Large Commercial Installations </vt:lpstr>
      <vt:lpstr>AMD Lone Star</vt:lpstr>
      <vt:lpstr>3 Acre Building 5 Acre Parking Lot</vt:lpstr>
      <vt:lpstr>How Much Runoff Is There?</vt:lpstr>
      <vt:lpstr>PowerPoint Presentation</vt:lpstr>
      <vt:lpstr>All Rainfall Is Valuable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ARCSA American Rainwater Catchment Systems Association</dc:title>
  <dc:creator>George Braman</dc:creator>
  <cp:lastModifiedBy>George Braman</cp:lastModifiedBy>
  <cp:revision>1</cp:revision>
  <dcterms:created xsi:type="dcterms:W3CDTF">2015-09-08T03:54:34Z</dcterms:created>
  <dcterms:modified xsi:type="dcterms:W3CDTF">2015-09-08T03:59:17Z</dcterms:modified>
</cp:coreProperties>
</file>